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2"/>
  </p:notesMasterIdLst>
  <p:sldIdLst>
    <p:sldId id="256" r:id="rId2"/>
    <p:sldId id="428" r:id="rId3"/>
    <p:sldId id="489" r:id="rId4"/>
    <p:sldId id="479" r:id="rId5"/>
    <p:sldId id="498" r:id="rId6"/>
    <p:sldId id="497" r:id="rId7"/>
    <p:sldId id="434" r:id="rId8"/>
    <p:sldId id="537" r:id="rId9"/>
    <p:sldId id="536" r:id="rId10"/>
    <p:sldId id="459" r:id="rId11"/>
    <p:sldId id="538" r:id="rId12"/>
    <p:sldId id="535" r:id="rId13"/>
    <p:sldId id="529" r:id="rId14"/>
    <p:sldId id="409" r:id="rId15"/>
    <p:sldId id="534" r:id="rId16"/>
    <p:sldId id="257" r:id="rId17"/>
    <p:sldId id="463" r:id="rId18"/>
    <p:sldId id="443" r:id="rId19"/>
    <p:sldId id="465" r:id="rId20"/>
    <p:sldId id="466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66AC"/>
    <a:srgbClr val="FFD579"/>
    <a:srgbClr val="FF9300"/>
    <a:srgbClr val="901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43" autoAdjust="0"/>
    <p:restoredTop sz="94631"/>
  </p:normalViewPr>
  <p:slideViewPr>
    <p:cSldViewPr snapToGrid="0" snapToObjects="1">
      <p:cViewPr varScale="1">
        <p:scale>
          <a:sx n="139" d="100"/>
          <a:sy n="139" d="100"/>
        </p:scale>
        <p:origin x="12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5651F-A0A0-324C-B3AB-F519BDD94ED9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01DB0-9749-9547-8C49-BEF4CEEFF94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081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11/12/2023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Polarisation upgrade Workshop -- (hybrid) Victoria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31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11/12/2023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Polarisation upgrade Workshop -- (hybrid) Victoria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110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11/12/2023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Polarisation upgrade Workshop -- (hybrid) Victoria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213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11/12/2023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Polarisation upgrade Workshop -- (hybrid) Victoria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4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11/12/2023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Polarisation upgrade Workshop -- (hybrid) Victoria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D8C2A6F-0513-674E-87D6-A38268BE63A2}"/>
              </a:ext>
            </a:extLst>
          </p:cNvPr>
          <p:cNvCxnSpPr/>
          <p:nvPr userDrawn="1"/>
        </p:nvCxnSpPr>
        <p:spPr>
          <a:xfrm>
            <a:off x="747918" y="874643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6618DF27-C47A-2A45-89A0-FCCC77CB6E4F}"/>
              </a:ext>
            </a:extLst>
          </p:cNvPr>
          <p:cNvCxnSpPr/>
          <p:nvPr userDrawn="1"/>
        </p:nvCxnSpPr>
        <p:spPr>
          <a:xfrm>
            <a:off x="747918" y="927652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44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952" y="1020420"/>
            <a:ext cx="5896389" cy="526304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11/12/2023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Polarisation upgrade Workshop -- (hybrid) Victoria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4C8286A-03E0-6D49-9D42-D4B8C72EB5E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18662" y="1020420"/>
            <a:ext cx="2693504" cy="526304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9B271C5-42D8-D24B-A4B3-320DFCBB4F3E}"/>
              </a:ext>
            </a:extLst>
          </p:cNvPr>
          <p:cNvCxnSpPr/>
          <p:nvPr userDrawn="1"/>
        </p:nvCxnSpPr>
        <p:spPr>
          <a:xfrm>
            <a:off x="747918" y="874643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EF0E9747-688D-EA40-9495-E0B56C4A73A2}"/>
              </a:ext>
            </a:extLst>
          </p:cNvPr>
          <p:cNvCxnSpPr/>
          <p:nvPr userDrawn="1"/>
        </p:nvCxnSpPr>
        <p:spPr>
          <a:xfrm>
            <a:off x="747918" y="927652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324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11/12/2023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Polarisation upgrade Workshop -- (hybrid) Victoria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038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11/12/2023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Polarisation upgrade Workshop -- (hybrid) Victoria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8C2A1692-A79C-F94D-8071-0A66ED90799B}"/>
              </a:ext>
            </a:extLst>
          </p:cNvPr>
          <p:cNvCxnSpPr/>
          <p:nvPr userDrawn="1"/>
        </p:nvCxnSpPr>
        <p:spPr>
          <a:xfrm>
            <a:off x="747918" y="874643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F2EE1EE-8D6D-4346-B9F2-3EAAE932E151}"/>
              </a:ext>
            </a:extLst>
          </p:cNvPr>
          <p:cNvCxnSpPr/>
          <p:nvPr userDrawn="1"/>
        </p:nvCxnSpPr>
        <p:spPr>
          <a:xfrm>
            <a:off x="747918" y="927652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41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11/12/2023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Polarisation upgrade Workshop -- (hybrid) Victoria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239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11/12/2023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Polarisation upgrade Workshop -- (hybrid) Victoria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1A2E35D-BD29-AB44-B3A6-E75904B7FD5D}"/>
              </a:ext>
            </a:extLst>
          </p:cNvPr>
          <p:cNvCxnSpPr/>
          <p:nvPr userDrawn="1"/>
        </p:nvCxnSpPr>
        <p:spPr>
          <a:xfrm>
            <a:off x="747918" y="874643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37E9A2E-0DEB-A24D-AE54-2E7394B85E80}"/>
              </a:ext>
            </a:extLst>
          </p:cNvPr>
          <p:cNvCxnSpPr/>
          <p:nvPr userDrawn="1"/>
        </p:nvCxnSpPr>
        <p:spPr>
          <a:xfrm>
            <a:off x="747918" y="927652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07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11/12/2023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Polarisation upgrade Workshop -- (hybrid) Victoria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544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11/12/2023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Polarisation upgrade Workshop -- (hybrid) Victoria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40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986FFEB-5D0A-984F-A179-F9468CD8B4F8}"/>
              </a:ext>
            </a:extLst>
          </p:cNvPr>
          <p:cNvSpPr/>
          <p:nvPr userDrawn="1"/>
        </p:nvSpPr>
        <p:spPr>
          <a:xfrm>
            <a:off x="0" y="6445803"/>
            <a:ext cx="9144000" cy="4917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2700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95000"/>
                </a:schemeClr>
              </a:gs>
              <a:gs pos="62000">
                <a:schemeClr val="tx1">
                  <a:lumMod val="50000"/>
                  <a:lumOff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30"/>
            <a:ext cx="7886700" cy="509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64" y="6445804"/>
            <a:ext cx="1130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fr-FR"/>
              <a:t>11/12/2023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9228" y="6445806"/>
            <a:ext cx="5744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Polarisation upgrade Workshop -- (hybrid) Victoria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9698" y="6445805"/>
            <a:ext cx="1011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6324D5D7-7619-544E-85E6-FE67B0DC27B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760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i="0" u="none" kern="1200" baseline="0">
          <a:solidFill>
            <a:schemeClr val="accent3">
              <a:lumMod val="75000"/>
            </a:schemeClr>
          </a:solidFill>
          <a:uFill>
            <a:solidFill>
              <a:schemeClr val="accent2">
                <a:lumMod val="75000"/>
              </a:schemeClr>
            </a:solidFill>
          </a:u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1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image" Target="../media/image1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5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B4E66E-AC24-3A41-A158-340D5290EC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772" y="1977886"/>
            <a:ext cx="8521727" cy="1938245"/>
          </a:xfrm>
        </p:spPr>
        <p:txBody>
          <a:bodyPr>
            <a:normAutofit/>
          </a:bodyPr>
          <a:lstStyle/>
          <a:p>
            <a:pPr lvl="0"/>
            <a:r>
              <a:rPr lang="en-GB" sz="3600" i="0" u="none" strike="noStrike" dirty="0">
                <a:effectLst/>
              </a:rPr>
              <a:t>Compton polarimetry</a:t>
            </a:r>
            <a:r>
              <a:rPr lang="en-US" altLang="en-US" sz="3600" dirty="0"/>
              <a:t> for </a:t>
            </a:r>
            <a:r>
              <a:rPr lang="en-US" altLang="en-US" sz="3600" dirty="0" err="1"/>
              <a:t>SuperKEKB</a:t>
            </a:r>
            <a:r>
              <a:rPr lang="en-US" altLang="en-US" sz="3600" dirty="0"/>
              <a:t>:</a:t>
            </a:r>
            <a:br>
              <a:rPr lang="en-US" altLang="en-US" sz="3600" dirty="0"/>
            </a:br>
            <a:r>
              <a:rPr lang="en-US" altLang="en-US" sz="3600" dirty="0"/>
              <a:t>laser system, photon detector</a:t>
            </a:r>
            <a:br>
              <a:rPr lang="en-US" altLang="en-US" sz="6600" b="0" dirty="0">
                <a:solidFill>
                  <a:schemeClr val="tx1"/>
                </a:solidFill>
              </a:rPr>
            </a:br>
            <a:endParaRPr lang="fr-FR" sz="36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906DFE7-C6C8-C048-A97F-EA49E143AE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9135" y="3916131"/>
            <a:ext cx="6985000" cy="1173158"/>
          </a:xfrm>
        </p:spPr>
        <p:txBody>
          <a:bodyPr>
            <a:normAutofit fontScale="92500" lnSpcReduction="20000"/>
          </a:bodyPr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D. Charlet</a:t>
            </a:r>
            <a:r>
              <a:rPr lang="fr-FR" baseline="30000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. Ishibashi</a:t>
            </a:r>
            <a:r>
              <a:rPr lang="fr-FR" baseline="30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, A. Martens</a:t>
            </a:r>
            <a:r>
              <a:rPr lang="fr-FR" baseline="30000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, M. Masuzawa</a:t>
            </a:r>
            <a:r>
              <a:rPr lang="fr-FR" baseline="30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, F. Mawas</a:t>
            </a:r>
            <a:r>
              <a:rPr lang="fr-FR" baseline="30000" dirty="0">
                <a:solidFill>
                  <a:schemeClr val="accent6">
                    <a:lumMod val="75000"/>
                  </a:schemeClr>
                </a:solidFill>
              </a:rPr>
              <a:t>1*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, Y. Peinaud</a:t>
            </a:r>
            <a:r>
              <a:rPr lang="fr-FR" baseline="30000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, D. Zhou</a:t>
            </a:r>
            <a:r>
              <a:rPr lang="fr-FR" baseline="30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, F. Zomer</a:t>
            </a:r>
            <a:r>
              <a:rPr lang="fr-FR" baseline="30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  <a:p>
            <a:endParaRPr lang="fr-FR" baseline="30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sz="1300" dirty="0">
                <a:solidFill>
                  <a:schemeClr val="accent6">
                    <a:lumMod val="75000"/>
                  </a:schemeClr>
                </a:solidFill>
              </a:rPr>
              <a:t>1: </a:t>
            </a:r>
            <a:r>
              <a:rPr lang="fr-FR" sz="1300" dirty="0" err="1">
                <a:solidFill>
                  <a:schemeClr val="accent6">
                    <a:lumMod val="75000"/>
                  </a:schemeClr>
                </a:solidFill>
              </a:rPr>
              <a:t>IJCLab</a:t>
            </a:r>
            <a:r>
              <a:rPr lang="fr-FR" sz="1300" dirty="0">
                <a:solidFill>
                  <a:schemeClr val="accent6">
                    <a:lumMod val="75000"/>
                  </a:schemeClr>
                </a:solidFill>
              </a:rPr>
              <a:t>; 2: KEK; *: PhD </a:t>
            </a:r>
            <a:r>
              <a:rPr lang="fr-FR" sz="1300" dirty="0" err="1">
                <a:solidFill>
                  <a:schemeClr val="accent6">
                    <a:lumMod val="75000"/>
                  </a:schemeClr>
                </a:solidFill>
              </a:rPr>
              <a:t>student</a:t>
            </a:r>
            <a:endParaRPr lang="fr-FR" sz="13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C11A30-F087-DD48-90DA-D222F7DB69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364" y="6492875"/>
            <a:ext cx="1130576" cy="365125"/>
          </a:xfrm>
        </p:spPr>
        <p:txBody>
          <a:bodyPr/>
          <a:lstStyle/>
          <a:p>
            <a:r>
              <a:rPr lang="fr-FR"/>
              <a:t>11/12/2023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EBC8E6C-4EC3-5F43-A325-E90D3193E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Polarisation upgrade Workshop -- (hybrid) Victoria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2E298D-33BF-214F-8FE8-7EDD31FA5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</a:t>
            </a:fld>
            <a:endParaRPr lang="fr-F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983" y="314753"/>
            <a:ext cx="1554231" cy="12115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5091C6-A0FE-6966-95A1-E2405356A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72" y="349835"/>
            <a:ext cx="3943900" cy="12384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35FAAD-4C84-AA70-82B3-0B2BCE8386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018" y="299346"/>
            <a:ext cx="1445359" cy="117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05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7185A0-82FC-7048-9511-D875C14DC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Single channel photon detector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A7EB9F-0945-0142-AD33-8167ACAEF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11/12/2023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9CB3C8-046B-D84A-BB3D-B0B3A71E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Polarisation upgrade Workshop -- (hybrid) Victoria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D5EB5F-74BA-9E46-92D4-807392F51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10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23EB39-DF7B-4E46-8F18-86C2698B0D8C}"/>
              </a:ext>
            </a:extLst>
          </p:cNvPr>
          <p:cNvSpPr/>
          <p:nvPr/>
        </p:nvSpPr>
        <p:spPr>
          <a:xfrm>
            <a:off x="522514" y="1003454"/>
            <a:ext cx="809897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Basic elements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accent5">
                    <a:lumMod val="75000"/>
                  </a:schemeClr>
                </a:solidFill>
              </a:rPr>
              <a:t>a VERY FAST </a:t>
            </a:r>
            <a:r>
              <a:rPr lang="fr-FR" sz="1400" dirty="0" err="1">
                <a:solidFill>
                  <a:schemeClr val="accent5">
                    <a:lumMod val="75000"/>
                  </a:schemeClr>
                </a:solidFill>
              </a:rPr>
              <a:t>radhard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accent5">
                    <a:lumMod val="75000"/>
                  </a:schemeClr>
                </a:solidFill>
              </a:rPr>
              <a:t>scintillating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accent5">
                    <a:lumMod val="75000"/>
                  </a:schemeClr>
                </a:solidFill>
              </a:rPr>
              <a:t>crystal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 BaF2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Need to filter out the slow component  UV optical filters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a PMT </a:t>
            </a:r>
            <a:r>
              <a:rPr lang="fr-FR" sz="1400" dirty="0" err="1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with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fr-FR" sz="1400" dirty="0" err="1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low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 transit time dispersion  </a:t>
            </a:r>
            <a:r>
              <a:rPr lang="fr-FR" sz="1400" dirty="0" err="1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commercially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fr-FR" sz="1400" dirty="0" err="1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available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 (</a:t>
            </a:r>
            <a:r>
              <a:rPr lang="fr-FR" sz="1400" dirty="0" err="1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hamamatsu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 for instance)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Bunch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/</a:t>
            </a:r>
            <a:r>
              <a:rPr lang="fr-FR" sz="1400" dirty="0" err="1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bunch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fr-FR" sz="1400" dirty="0" err="1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measurement</a:t>
            </a:r>
            <a:endParaRPr lang="fr-FR" sz="1400" dirty="0">
              <a:solidFill>
                <a:schemeClr val="accent5">
                  <a:lumMod val="75000"/>
                </a:schemeClr>
              </a:solidFill>
              <a:sym typeface="Wingdings" pitchFamily="2" charset="2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11169F5-748E-FA49-9591-44CD3D8DA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2" y="2454343"/>
            <a:ext cx="2966936" cy="2780128"/>
          </a:xfrm>
          <a:prstGeom prst="rect">
            <a:avLst/>
          </a:prstGeom>
        </p:spPr>
      </p:pic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0EACC092-314E-0E49-8004-4D877AEAB321}"/>
              </a:ext>
            </a:extLst>
          </p:cNvPr>
          <p:cNvCxnSpPr>
            <a:cxnSpLocks/>
          </p:cNvCxnSpPr>
          <p:nvPr/>
        </p:nvCxnSpPr>
        <p:spPr>
          <a:xfrm>
            <a:off x="3103117" y="3782649"/>
            <a:ext cx="18190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63BD5261-AFD4-224B-9BCC-2E2B91C747C0}"/>
              </a:ext>
            </a:extLst>
          </p:cNvPr>
          <p:cNvSpPr txBox="1"/>
          <p:nvPr/>
        </p:nvSpPr>
        <p:spPr>
          <a:xfrm>
            <a:off x="2915136" y="3429000"/>
            <a:ext cx="2188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Energy measurement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7410F64-826D-244B-8B6B-702D643497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50597"/>
          <a:stretch/>
        </p:blipFill>
        <p:spPr>
          <a:xfrm>
            <a:off x="5375543" y="2075718"/>
            <a:ext cx="2682597" cy="177504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E03E8BC-66B9-E444-B62B-7027281FA14F}"/>
              </a:ext>
            </a:extLst>
          </p:cNvPr>
          <p:cNvSpPr txBox="1"/>
          <p:nvPr/>
        </p:nvSpPr>
        <p:spPr>
          <a:xfrm>
            <a:off x="3012049" y="5445256"/>
            <a:ext cx="5503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Funding request to ANR submitted (answer </a:t>
            </a:r>
            <a:r>
              <a:rPr lang="en-GB" dirty="0" err="1"/>
              <a:t>feb</a:t>
            </a:r>
            <a:r>
              <a:rPr lang="en-GB" dirty="0"/>
              <a:t>-June ‘24)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45932A5E-0FBE-4040-8053-F0128AFD1A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50597"/>
          <a:stretch/>
        </p:blipFill>
        <p:spPr>
          <a:xfrm>
            <a:off x="5799844" y="2412847"/>
            <a:ext cx="2682597" cy="177504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6598E1E-A033-FE4E-94BC-8BE306D20A82}"/>
              </a:ext>
            </a:extLst>
          </p:cNvPr>
          <p:cNvSpPr/>
          <p:nvPr/>
        </p:nvSpPr>
        <p:spPr>
          <a:xfrm>
            <a:off x="6364238" y="2795421"/>
            <a:ext cx="2379503" cy="15202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</a:rPr>
              <a:t>…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834C77D-B42B-9C46-AD61-7C2FA48389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50597"/>
          <a:stretch/>
        </p:blipFill>
        <p:spPr>
          <a:xfrm>
            <a:off x="6444635" y="3087135"/>
            <a:ext cx="2682597" cy="1775048"/>
          </a:xfrm>
          <a:prstGeom prst="rect">
            <a:avLst/>
          </a:prstGeom>
        </p:spPr>
      </p:pic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46F786A6-D055-EC42-90E8-5F2CFE78728C}"/>
              </a:ext>
            </a:extLst>
          </p:cNvPr>
          <p:cNvCxnSpPr>
            <a:cxnSpLocks/>
          </p:cNvCxnSpPr>
          <p:nvPr/>
        </p:nvCxnSpPr>
        <p:spPr>
          <a:xfrm>
            <a:off x="4598339" y="3077186"/>
            <a:ext cx="2162838" cy="17750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AEAAD5B3-015F-E24E-AF47-8986FB6F7E54}"/>
              </a:ext>
            </a:extLst>
          </p:cNvPr>
          <p:cNvSpPr txBox="1"/>
          <p:nvPr/>
        </p:nvSpPr>
        <p:spPr>
          <a:xfrm>
            <a:off x="2925560" y="3852747"/>
            <a:ext cx="1811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2500 </a:t>
            </a:r>
            <a:r>
              <a:rPr lang="en-GB" dirty="0" err="1"/>
              <a:t>histrograms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9712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3895F0-659D-034E-B11B-6DB5123D1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Conceptual acquisition chain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E94AEB-4BB8-9E4A-A4E8-765390082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11/12/2023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FB3A5F-0BC9-7740-8313-C90E616A5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Polarisation upgrade Workshop -- (hybrid) Victoria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A72C4D-26F4-9749-9EFA-9DE2D8C0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11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F34AECF-E52D-BF46-A89B-B69151625312}"/>
              </a:ext>
            </a:extLst>
          </p:cNvPr>
          <p:cNvSpPr txBox="1"/>
          <p:nvPr/>
        </p:nvSpPr>
        <p:spPr>
          <a:xfrm>
            <a:off x="389106" y="1517515"/>
            <a:ext cx="116732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BaF2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32D84BC-5591-7446-920A-4B8DDF7FE98E}"/>
              </a:ext>
            </a:extLst>
          </p:cNvPr>
          <p:cNvSpPr txBox="1"/>
          <p:nvPr/>
        </p:nvSpPr>
        <p:spPr>
          <a:xfrm>
            <a:off x="1759226" y="1517515"/>
            <a:ext cx="116732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PMT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AD7EEF7-4978-5B4C-8197-E059D71E18AC}"/>
              </a:ext>
            </a:extLst>
          </p:cNvPr>
          <p:cNvSpPr txBox="1"/>
          <p:nvPr/>
        </p:nvSpPr>
        <p:spPr>
          <a:xfrm>
            <a:off x="1556426" y="1517515"/>
            <a:ext cx="202800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22B8098-1D80-4845-A743-DE71F76FD058}"/>
              </a:ext>
            </a:extLst>
          </p:cNvPr>
          <p:cNvSpPr txBox="1"/>
          <p:nvPr/>
        </p:nvSpPr>
        <p:spPr>
          <a:xfrm>
            <a:off x="1059675" y="1001685"/>
            <a:ext cx="1399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Optical filter 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4AFC6667-9DCB-B044-BBE2-EEB3BED23CFA}"/>
              </a:ext>
            </a:extLst>
          </p:cNvPr>
          <p:cNvCxnSpPr/>
          <p:nvPr/>
        </p:nvCxnSpPr>
        <p:spPr>
          <a:xfrm>
            <a:off x="1648099" y="1245141"/>
            <a:ext cx="0" cy="272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F4C911A1-0BB4-9845-A7D8-B9E6684BDA21}"/>
              </a:ext>
            </a:extLst>
          </p:cNvPr>
          <p:cNvSpPr txBox="1"/>
          <p:nvPr/>
        </p:nvSpPr>
        <p:spPr>
          <a:xfrm>
            <a:off x="4351371" y="2574946"/>
            <a:ext cx="1800000" cy="1080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dirty="0"/>
              <a:t>FPGA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5821A0B-3694-AA49-A027-B714B5C30972}"/>
              </a:ext>
            </a:extLst>
          </p:cNvPr>
          <p:cNvSpPr txBox="1"/>
          <p:nvPr/>
        </p:nvSpPr>
        <p:spPr>
          <a:xfrm>
            <a:off x="2627824" y="2801569"/>
            <a:ext cx="1131843" cy="95410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dirty="0"/>
              <a:t>Analog Front-end</a:t>
            </a:r>
          </a:p>
          <a:p>
            <a:pPr algn="ctr"/>
            <a:r>
              <a:rPr lang="en-GB" sz="1400" dirty="0"/>
              <a:t>+ ADC (&gt;=10bits)</a:t>
            </a:r>
          </a:p>
        </p:txBody>
      </p:sp>
      <p:sp>
        <p:nvSpPr>
          <p:cNvPr id="26" name="Forme libre 25">
            <a:extLst>
              <a:ext uri="{FF2B5EF4-FFF2-40B4-BE49-F238E27FC236}">
                <a16:creationId xmlns:a16="http://schemas.microsoft.com/office/drawing/2014/main" id="{B68B2964-E8DC-7F44-A10A-83ED040AFD29}"/>
              </a:ext>
            </a:extLst>
          </p:cNvPr>
          <p:cNvSpPr/>
          <p:nvPr/>
        </p:nvSpPr>
        <p:spPr>
          <a:xfrm>
            <a:off x="1935804" y="1702340"/>
            <a:ext cx="1517515" cy="1595337"/>
          </a:xfrm>
          <a:custGeom>
            <a:avLst/>
            <a:gdLst>
              <a:gd name="connsiteX0" fmla="*/ 992222 w 1517515"/>
              <a:gd name="connsiteY0" fmla="*/ 0 h 1595337"/>
              <a:gd name="connsiteX1" fmla="*/ 1070043 w 1517515"/>
              <a:gd name="connsiteY1" fmla="*/ 9728 h 1595337"/>
              <a:gd name="connsiteX2" fmla="*/ 1245141 w 1517515"/>
              <a:gd name="connsiteY2" fmla="*/ 29183 h 1595337"/>
              <a:gd name="connsiteX3" fmla="*/ 1274324 w 1517515"/>
              <a:gd name="connsiteY3" fmla="*/ 38911 h 1595337"/>
              <a:gd name="connsiteX4" fmla="*/ 1322962 w 1517515"/>
              <a:gd name="connsiteY4" fmla="*/ 77822 h 1595337"/>
              <a:gd name="connsiteX5" fmla="*/ 1400783 w 1517515"/>
              <a:gd name="connsiteY5" fmla="*/ 136188 h 1595337"/>
              <a:gd name="connsiteX6" fmla="*/ 1420239 w 1517515"/>
              <a:gd name="connsiteY6" fmla="*/ 155643 h 1595337"/>
              <a:gd name="connsiteX7" fmla="*/ 1498060 w 1517515"/>
              <a:gd name="connsiteY7" fmla="*/ 291830 h 1595337"/>
              <a:gd name="connsiteX8" fmla="*/ 1517515 w 1517515"/>
              <a:gd name="connsiteY8" fmla="*/ 359924 h 1595337"/>
              <a:gd name="connsiteX9" fmla="*/ 1507787 w 1517515"/>
              <a:gd name="connsiteY9" fmla="*/ 505839 h 1595337"/>
              <a:gd name="connsiteX10" fmla="*/ 1478605 w 1517515"/>
              <a:gd name="connsiteY10" fmla="*/ 564205 h 1595337"/>
              <a:gd name="connsiteX11" fmla="*/ 1420239 w 1517515"/>
              <a:gd name="connsiteY11" fmla="*/ 632298 h 1595337"/>
              <a:gd name="connsiteX12" fmla="*/ 1391056 w 1517515"/>
              <a:gd name="connsiteY12" fmla="*/ 642026 h 1595337"/>
              <a:gd name="connsiteX13" fmla="*/ 1361873 w 1517515"/>
              <a:gd name="connsiteY13" fmla="*/ 661481 h 1595337"/>
              <a:gd name="connsiteX14" fmla="*/ 1293779 w 1517515"/>
              <a:gd name="connsiteY14" fmla="*/ 671209 h 1595337"/>
              <a:gd name="connsiteX15" fmla="*/ 1079770 w 1517515"/>
              <a:gd name="connsiteY15" fmla="*/ 661481 h 1595337"/>
              <a:gd name="connsiteX16" fmla="*/ 924128 w 1517515"/>
              <a:gd name="connsiteY16" fmla="*/ 632298 h 1595337"/>
              <a:gd name="connsiteX17" fmla="*/ 787941 w 1517515"/>
              <a:gd name="connsiteY17" fmla="*/ 622571 h 1595337"/>
              <a:gd name="connsiteX18" fmla="*/ 515566 w 1517515"/>
              <a:gd name="connsiteY18" fmla="*/ 632298 h 1595337"/>
              <a:gd name="connsiteX19" fmla="*/ 486383 w 1517515"/>
              <a:gd name="connsiteY19" fmla="*/ 642026 h 1595337"/>
              <a:gd name="connsiteX20" fmla="*/ 437745 w 1517515"/>
              <a:gd name="connsiteY20" fmla="*/ 651754 h 1595337"/>
              <a:gd name="connsiteX21" fmla="*/ 330741 w 1517515"/>
              <a:gd name="connsiteY21" fmla="*/ 710120 h 1595337"/>
              <a:gd name="connsiteX22" fmla="*/ 291830 w 1517515"/>
              <a:gd name="connsiteY22" fmla="*/ 739303 h 1595337"/>
              <a:gd name="connsiteX23" fmla="*/ 262647 w 1517515"/>
              <a:gd name="connsiteY23" fmla="*/ 778213 h 1595337"/>
              <a:gd name="connsiteX24" fmla="*/ 223736 w 1517515"/>
              <a:gd name="connsiteY24" fmla="*/ 817124 h 1595337"/>
              <a:gd name="connsiteX25" fmla="*/ 184826 w 1517515"/>
              <a:gd name="connsiteY25" fmla="*/ 865762 h 1595337"/>
              <a:gd name="connsiteX26" fmla="*/ 165370 w 1517515"/>
              <a:gd name="connsiteY26" fmla="*/ 894945 h 1595337"/>
              <a:gd name="connsiteX27" fmla="*/ 136187 w 1517515"/>
              <a:gd name="connsiteY27" fmla="*/ 924128 h 1595337"/>
              <a:gd name="connsiteX28" fmla="*/ 116732 w 1517515"/>
              <a:gd name="connsiteY28" fmla="*/ 953311 h 1595337"/>
              <a:gd name="connsiteX29" fmla="*/ 87549 w 1517515"/>
              <a:gd name="connsiteY29" fmla="*/ 992222 h 1595337"/>
              <a:gd name="connsiteX30" fmla="*/ 48639 w 1517515"/>
              <a:gd name="connsiteY30" fmla="*/ 1070043 h 1595337"/>
              <a:gd name="connsiteX31" fmla="*/ 29183 w 1517515"/>
              <a:gd name="connsiteY31" fmla="*/ 1108954 h 1595337"/>
              <a:gd name="connsiteX32" fmla="*/ 9728 w 1517515"/>
              <a:gd name="connsiteY32" fmla="*/ 1177047 h 1595337"/>
              <a:gd name="connsiteX33" fmla="*/ 0 w 1517515"/>
              <a:gd name="connsiteY33" fmla="*/ 1206230 h 1595337"/>
              <a:gd name="connsiteX34" fmla="*/ 9728 w 1517515"/>
              <a:gd name="connsiteY34" fmla="*/ 1342417 h 1595337"/>
              <a:gd name="connsiteX35" fmla="*/ 58366 w 1517515"/>
              <a:gd name="connsiteY35" fmla="*/ 1410511 h 1595337"/>
              <a:gd name="connsiteX36" fmla="*/ 107005 w 1517515"/>
              <a:gd name="connsiteY36" fmla="*/ 1459149 h 1595337"/>
              <a:gd name="connsiteX37" fmla="*/ 126460 w 1517515"/>
              <a:gd name="connsiteY37" fmla="*/ 1478605 h 1595337"/>
              <a:gd name="connsiteX38" fmla="*/ 175098 w 1517515"/>
              <a:gd name="connsiteY38" fmla="*/ 1488332 h 1595337"/>
              <a:gd name="connsiteX39" fmla="*/ 233464 w 1517515"/>
              <a:gd name="connsiteY39" fmla="*/ 1527243 h 1595337"/>
              <a:gd name="connsiteX40" fmla="*/ 262647 w 1517515"/>
              <a:gd name="connsiteY40" fmla="*/ 1536971 h 1595337"/>
              <a:gd name="connsiteX41" fmla="*/ 291830 w 1517515"/>
              <a:gd name="connsiteY41" fmla="*/ 1556426 h 1595337"/>
              <a:gd name="connsiteX42" fmla="*/ 350196 w 1517515"/>
              <a:gd name="connsiteY42" fmla="*/ 1575881 h 1595337"/>
              <a:gd name="connsiteX43" fmla="*/ 379379 w 1517515"/>
              <a:gd name="connsiteY43" fmla="*/ 1585609 h 1595337"/>
              <a:gd name="connsiteX44" fmla="*/ 408562 w 1517515"/>
              <a:gd name="connsiteY44" fmla="*/ 1595337 h 1595337"/>
              <a:gd name="connsiteX45" fmla="*/ 671209 w 1517515"/>
              <a:gd name="connsiteY45" fmla="*/ 1585609 h 159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517515" h="1595337">
                <a:moveTo>
                  <a:pt x="992222" y="0"/>
                </a:moveTo>
                <a:lnTo>
                  <a:pt x="1070043" y="9728"/>
                </a:lnTo>
                <a:cubicBezTo>
                  <a:pt x="1128381" y="16459"/>
                  <a:pt x="1187006" y="20878"/>
                  <a:pt x="1245141" y="29183"/>
                </a:cubicBezTo>
                <a:cubicBezTo>
                  <a:pt x="1255292" y="30633"/>
                  <a:pt x="1265153" y="34325"/>
                  <a:pt x="1274324" y="38911"/>
                </a:cubicBezTo>
                <a:cubicBezTo>
                  <a:pt x="1314250" y="58874"/>
                  <a:pt x="1292799" y="53691"/>
                  <a:pt x="1322962" y="77822"/>
                </a:cubicBezTo>
                <a:cubicBezTo>
                  <a:pt x="1348282" y="98078"/>
                  <a:pt x="1377854" y="113260"/>
                  <a:pt x="1400783" y="136188"/>
                </a:cubicBezTo>
                <a:cubicBezTo>
                  <a:pt x="1407268" y="142673"/>
                  <a:pt x="1414736" y="148306"/>
                  <a:pt x="1420239" y="155643"/>
                </a:cubicBezTo>
                <a:cubicBezTo>
                  <a:pt x="1445853" y="189795"/>
                  <a:pt x="1485138" y="253061"/>
                  <a:pt x="1498060" y="291830"/>
                </a:cubicBezTo>
                <a:cubicBezTo>
                  <a:pt x="1512015" y="333697"/>
                  <a:pt x="1505300" y="311065"/>
                  <a:pt x="1517515" y="359924"/>
                </a:cubicBezTo>
                <a:cubicBezTo>
                  <a:pt x="1514272" y="408562"/>
                  <a:pt x="1513170" y="457391"/>
                  <a:pt x="1507787" y="505839"/>
                </a:cubicBezTo>
                <a:cubicBezTo>
                  <a:pt x="1505251" y="528665"/>
                  <a:pt x="1491334" y="546385"/>
                  <a:pt x="1478605" y="564205"/>
                </a:cubicBezTo>
                <a:cubicBezTo>
                  <a:pt x="1466346" y="581368"/>
                  <a:pt x="1439521" y="619443"/>
                  <a:pt x="1420239" y="632298"/>
                </a:cubicBezTo>
                <a:cubicBezTo>
                  <a:pt x="1411707" y="637986"/>
                  <a:pt x="1400227" y="637440"/>
                  <a:pt x="1391056" y="642026"/>
                </a:cubicBezTo>
                <a:cubicBezTo>
                  <a:pt x="1380599" y="647254"/>
                  <a:pt x="1373071" y="658122"/>
                  <a:pt x="1361873" y="661481"/>
                </a:cubicBezTo>
                <a:cubicBezTo>
                  <a:pt x="1339912" y="668069"/>
                  <a:pt x="1316477" y="667966"/>
                  <a:pt x="1293779" y="671209"/>
                </a:cubicBezTo>
                <a:cubicBezTo>
                  <a:pt x="1222443" y="667966"/>
                  <a:pt x="1150999" y="666569"/>
                  <a:pt x="1079770" y="661481"/>
                </a:cubicBezTo>
                <a:cubicBezTo>
                  <a:pt x="1027119" y="657720"/>
                  <a:pt x="976779" y="636059"/>
                  <a:pt x="924128" y="632298"/>
                </a:cubicBezTo>
                <a:lnTo>
                  <a:pt x="787941" y="622571"/>
                </a:lnTo>
                <a:cubicBezTo>
                  <a:pt x="697149" y="625813"/>
                  <a:pt x="606227" y="626449"/>
                  <a:pt x="515566" y="632298"/>
                </a:cubicBezTo>
                <a:cubicBezTo>
                  <a:pt x="505333" y="632958"/>
                  <a:pt x="496331" y="639539"/>
                  <a:pt x="486383" y="642026"/>
                </a:cubicBezTo>
                <a:cubicBezTo>
                  <a:pt x="470343" y="646036"/>
                  <a:pt x="453958" y="648511"/>
                  <a:pt x="437745" y="651754"/>
                </a:cubicBezTo>
                <a:cubicBezTo>
                  <a:pt x="378845" y="681204"/>
                  <a:pt x="372212" y="680497"/>
                  <a:pt x="330741" y="710120"/>
                </a:cubicBezTo>
                <a:cubicBezTo>
                  <a:pt x="317548" y="719544"/>
                  <a:pt x="303294" y="727839"/>
                  <a:pt x="291830" y="739303"/>
                </a:cubicBezTo>
                <a:cubicBezTo>
                  <a:pt x="280366" y="750767"/>
                  <a:pt x="273323" y="766012"/>
                  <a:pt x="262647" y="778213"/>
                </a:cubicBezTo>
                <a:cubicBezTo>
                  <a:pt x="250568" y="792017"/>
                  <a:pt x="235195" y="802801"/>
                  <a:pt x="223736" y="817124"/>
                </a:cubicBezTo>
                <a:cubicBezTo>
                  <a:pt x="210766" y="833337"/>
                  <a:pt x="197283" y="849152"/>
                  <a:pt x="184826" y="865762"/>
                </a:cubicBezTo>
                <a:cubicBezTo>
                  <a:pt x="177811" y="875115"/>
                  <a:pt x="172855" y="885964"/>
                  <a:pt x="165370" y="894945"/>
                </a:cubicBezTo>
                <a:cubicBezTo>
                  <a:pt x="156563" y="905513"/>
                  <a:pt x="144994" y="913560"/>
                  <a:pt x="136187" y="924128"/>
                </a:cubicBezTo>
                <a:cubicBezTo>
                  <a:pt x="128703" y="933109"/>
                  <a:pt x="123527" y="943797"/>
                  <a:pt x="116732" y="953311"/>
                </a:cubicBezTo>
                <a:cubicBezTo>
                  <a:pt x="107309" y="966504"/>
                  <a:pt x="95718" y="978218"/>
                  <a:pt x="87549" y="992222"/>
                </a:cubicBezTo>
                <a:cubicBezTo>
                  <a:pt x="72936" y="1017273"/>
                  <a:pt x="61609" y="1044103"/>
                  <a:pt x="48639" y="1070043"/>
                </a:cubicBezTo>
                <a:cubicBezTo>
                  <a:pt x="42154" y="1083013"/>
                  <a:pt x="33768" y="1095197"/>
                  <a:pt x="29183" y="1108954"/>
                </a:cubicBezTo>
                <a:cubicBezTo>
                  <a:pt x="5854" y="1178945"/>
                  <a:pt x="34166" y="1091519"/>
                  <a:pt x="9728" y="1177047"/>
                </a:cubicBezTo>
                <a:cubicBezTo>
                  <a:pt x="6911" y="1186906"/>
                  <a:pt x="3243" y="1196502"/>
                  <a:pt x="0" y="1206230"/>
                </a:cubicBezTo>
                <a:cubicBezTo>
                  <a:pt x="3243" y="1251626"/>
                  <a:pt x="2246" y="1297525"/>
                  <a:pt x="9728" y="1342417"/>
                </a:cubicBezTo>
                <a:cubicBezTo>
                  <a:pt x="15728" y="1378418"/>
                  <a:pt x="37530" y="1385508"/>
                  <a:pt x="58366" y="1410511"/>
                </a:cubicBezTo>
                <a:cubicBezTo>
                  <a:pt x="116736" y="1480554"/>
                  <a:pt x="35666" y="1402077"/>
                  <a:pt x="107005" y="1459149"/>
                </a:cubicBezTo>
                <a:cubicBezTo>
                  <a:pt x="114167" y="1464878"/>
                  <a:pt x="118030" y="1474992"/>
                  <a:pt x="126460" y="1478605"/>
                </a:cubicBezTo>
                <a:cubicBezTo>
                  <a:pt x="141657" y="1485118"/>
                  <a:pt x="158885" y="1485090"/>
                  <a:pt x="175098" y="1488332"/>
                </a:cubicBezTo>
                <a:cubicBezTo>
                  <a:pt x="194553" y="1501302"/>
                  <a:pt x="211282" y="1519849"/>
                  <a:pt x="233464" y="1527243"/>
                </a:cubicBezTo>
                <a:cubicBezTo>
                  <a:pt x="243192" y="1530486"/>
                  <a:pt x="253476" y="1532385"/>
                  <a:pt x="262647" y="1536971"/>
                </a:cubicBezTo>
                <a:cubicBezTo>
                  <a:pt x="273104" y="1542199"/>
                  <a:pt x="281146" y="1551678"/>
                  <a:pt x="291830" y="1556426"/>
                </a:cubicBezTo>
                <a:cubicBezTo>
                  <a:pt x="310570" y="1564755"/>
                  <a:pt x="330741" y="1569396"/>
                  <a:pt x="350196" y="1575881"/>
                </a:cubicBezTo>
                <a:lnTo>
                  <a:pt x="379379" y="1585609"/>
                </a:lnTo>
                <a:lnTo>
                  <a:pt x="408562" y="1595337"/>
                </a:lnTo>
                <a:cubicBezTo>
                  <a:pt x="638766" y="1584873"/>
                  <a:pt x="551160" y="1585609"/>
                  <a:pt x="671209" y="158560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orme libre 26">
            <a:extLst>
              <a:ext uri="{FF2B5EF4-FFF2-40B4-BE49-F238E27FC236}">
                <a16:creationId xmlns:a16="http://schemas.microsoft.com/office/drawing/2014/main" id="{CDEBA65F-86CB-A248-BC93-052DCF52FECB}"/>
              </a:ext>
            </a:extLst>
          </p:cNvPr>
          <p:cNvSpPr/>
          <p:nvPr/>
        </p:nvSpPr>
        <p:spPr>
          <a:xfrm>
            <a:off x="1215957" y="2460639"/>
            <a:ext cx="593388" cy="321472"/>
          </a:xfrm>
          <a:custGeom>
            <a:avLst/>
            <a:gdLst>
              <a:gd name="connsiteX0" fmla="*/ 0 w 593388"/>
              <a:gd name="connsiteY0" fmla="*/ 10187 h 321472"/>
              <a:gd name="connsiteX1" fmla="*/ 68094 w 593388"/>
              <a:gd name="connsiteY1" fmla="*/ 19914 h 321472"/>
              <a:gd name="connsiteX2" fmla="*/ 116732 w 593388"/>
              <a:gd name="connsiteY2" fmla="*/ 10187 h 321472"/>
              <a:gd name="connsiteX3" fmla="*/ 204281 w 593388"/>
              <a:gd name="connsiteY3" fmla="*/ 19914 h 321472"/>
              <a:gd name="connsiteX4" fmla="*/ 233464 w 593388"/>
              <a:gd name="connsiteY4" fmla="*/ 321472 h 321472"/>
              <a:gd name="connsiteX5" fmla="*/ 262647 w 593388"/>
              <a:gd name="connsiteY5" fmla="*/ 233923 h 321472"/>
              <a:gd name="connsiteX6" fmla="*/ 272375 w 593388"/>
              <a:gd name="connsiteY6" fmla="*/ 204740 h 321472"/>
              <a:gd name="connsiteX7" fmla="*/ 282103 w 593388"/>
              <a:gd name="connsiteY7" fmla="*/ 175557 h 321472"/>
              <a:gd name="connsiteX8" fmla="*/ 301558 w 593388"/>
              <a:gd name="connsiteY8" fmla="*/ 156101 h 321472"/>
              <a:gd name="connsiteX9" fmla="*/ 340469 w 593388"/>
              <a:gd name="connsiteY9" fmla="*/ 107463 h 321472"/>
              <a:gd name="connsiteX10" fmla="*/ 359924 w 593388"/>
              <a:gd name="connsiteY10" fmla="*/ 78280 h 321472"/>
              <a:gd name="connsiteX11" fmla="*/ 389107 w 593388"/>
              <a:gd name="connsiteY11" fmla="*/ 58825 h 321472"/>
              <a:gd name="connsiteX12" fmla="*/ 447473 w 593388"/>
              <a:gd name="connsiteY12" fmla="*/ 10187 h 321472"/>
              <a:gd name="connsiteX13" fmla="*/ 593388 w 593388"/>
              <a:gd name="connsiteY13" fmla="*/ 459 h 321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3388" h="321472">
                <a:moveTo>
                  <a:pt x="0" y="10187"/>
                </a:moveTo>
                <a:cubicBezTo>
                  <a:pt x="22698" y="13429"/>
                  <a:pt x="45166" y="19914"/>
                  <a:pt x="68094" y="19914"/>
                </a:cubicBezTo>
                <a:cubicBezTo>
                  <a:pt x="84628" y="19914"/>
                  <a:pt x="100198" y="10187"/>
                  <a:pt x="116732" y="10187"/>
                </a:cubicBezTo>
                <a:cubicBezTo>
                  <a:pt x="146095" y="10187"/>
                  <a:pt x="175098" y="16672"/>
                  <a:pt x="204281" y="19914"/>
                </a:cubicBezTo>
                <a:cubicBezTo>
                  <a:pt x="233880" y="197500"/>
                  <a:pt x="221664" y="97253"/>
                  <a:pt x="233464" y="321472"/>
                </a:cubicBezTo>
                <a:lnTo>
                  <a:pt x="262647" y="233923"/>
                </a:lnTo>
                <a:lnTo>
                  <a:pt x="272375" y="204740"/>
                </a:lnTo>
                <a:cubicBezTo>
                  <a:pt x="275618" y="195012"/>
                  <a:pt x="274853" y="182808"/>
                  <a:pt x="282103" y="175557"/>
                </a:cubicBezTo>
                <a:lnTo>
                  <a:pt x="301558" y="156101"/>
                </a:lnTo>
                <a:cubicBezTo>
                  <a:pt x="320497" y="99287"/>
                  <a:pt x="296468" y="151464"/>
                  <a:pt x="340469" y="107463"/>
                </a:cubicBezTo>
                <a:cubicBezTo>
                  <a:pt x="348736" y="99196"/>
                  <a:pt x="351657" y="86547"/>
                  <a:pt x="359924" y="78280"/>
                </a:cubicBezTo>
                <a:cubicBezTo>
                  <a:pt x="368191" y="70013"/>
                  <a:pt x="380126" y="66309"/>
                  <a:pt x="389107" y="58825"/>
                </a:cubicBezTo>
                <a:cubicBezTo>
                  <a:pt x="405393" y="45254"/>
                  <a:pt x="424829" y="16980"/>
                  <a:pt x="447473" y="10187"/>
                </a:cubicBezTo>
                <a:cubicBezTo>
                  <a:pt x="492128" y="-3210"/>
                  <a:pt x="548209" y="459"/>
                  <a:pt x="593388" y="45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89F27898-FB40-0F4C-82F6-013488DCE71F}"/>
              </a:ext>
            </a:extLst>
          </p:cNvPr>
          <p:cNvSpPr txBox="1"/>
          <p:nvPr/>
        </p:nvSpPr>
        <p:spPr>
          <a:xfrm>
            <a:off x="959796" y="2110363"/>
            <a:ext cx="8801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Every 4ns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CCACEE0B-5744-7A47-9964-A6D2587BD21B}"/>
              </a:ext>
            </a:extLst>
          </p:cNvPr>
          <p:cNvSpPr txBox="1"/>
          <p:nvPr/>
        </p:nvSpPr>
        <p:spPr>
          <a:xfrm>
            <a:off x="4293451" y="1921065"/>
            <a:ext cx="1879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2500 histograms</a:t>
            </a:r>
          </a:p>
          <a:p>
            <a:r>
              <a:rPr lang="en-GB" dirty="0"/>
              <a:t>Fast treatment: fit</a:t>
            </a: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DEAD52F1-C79C-3F41-94D8-7192C493647B}"/>
              </a:ext>
            </a:extLst>
          </p:cNvPr>
          <p:cNvCxnSpPr>
            <a:cxnSpLocks/>
          </p:cNvCxnSpPr>
          <p:nvPr/>
        </p:nvCxnSpPr>
        <p:spPr>
          <a:xfrm flipV="1">
            <a:off x="4572000" y="3647954"/>
            <a:ext cx="0" cy="846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EE6CFDA0-F626-544F-BF31-3E7E8213EAAD}"/>
              </a:ext>
            </a:extLst>
          </p:cNvPr>
          <p:cNvSpPr txBox="1"/>
          <p:nvPr/>
        </p:nvSpPr>
        <p:spPr>
          <a:xfrm>
            <a:off x="3912845" y="3834596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clock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2541E837-40CD-9444-A97B-543C58DD3035}"/>
              </a:ext>
            </a:extLst>
          </p:cNvPr>
          <p:cNvSpPr txBox="1"/>
          <p:nvPr/>
        </p:nvSpPr>
        <p:spPr>
          <a:xfrm>
            <a:off x="4351371" y="4415115"/>
            <a:ext cx="1800000" cy="1080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dirty="0"/>
              <a:t>Synchro card (</a:t>
            </a:r>
            <a:r>
              <a:rPr lang="en-GB" sz="1400" dirty="0" err="1"/>
              <a:t>WhiteRabbit</a:t>
            </a:r>
            <a:r>
              <a:rPr lang="en-GB" sz="1400" dirty="0"/>
              <a:t> ?)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B88E088D-15AD-8445-92ED-6B8067C519AF}"/>
              </a:ext>
            </a:extLst>
          </p:cNvPr>
          <p:cNvCxnSpPr>
            <a:cxnSpLocks/>
          </p:cNvCxnSpPr>
          <p:nvPr/>
        </p:nvCxnSpPr>
        <p:spPr>
          <a:xfrm flipV="1">
            <a:off x="4572000" y="5470572"/>
            <a:ext cx="0" cy="435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77ED523C-E6A9-8047-81AC-DDA7BFE598CC}"/>
              </a:ext>
            </a:extLst>
          </p:cNvPr>
          <p:cNvSpPr txBox="1"/>
          <p:nvPr/>
        </p:nvSpPr>
        <p:spPr>
          <a:xfrm>
            <a:off x="3177117" y="5906319"/>
            <a:ext cx="12404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Accelerator RF</a:t>
            </a:r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4824EB07-C55B-DC45-B058-CB471E0FB19D}"/>
              </a:ext>
            </a:extLst>
          </p:cNvPr>
          <p:cNvCxnSpPr>
            <a:cxnSpLocks/>
          </p:cNvCxnSpPr>
          <p:nvPr/>
        </p:nvCxnSpPr>
        <p:spPr>
          <a:xfrm flipV="1">
            <a:off x="5412972" y="5484549"/>
            <a:ext cx="0" cy="435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83BAC7B1-176C-144A-A1BD-A054ED1E0567}"/>
              </a:ext>
            </a:extLst>
          </p:cNvPr>
          <p:cNvSpPr txBox="1"/>
          <p:nvPr/>
        </p:nvSpPr>
        <p:spPr>
          <a:xfrm>
            <a:off x="5232972" y="5888765"/>
            <a:ext cx="22949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Trigger to identify 1rst bunch</a:t>
            </a:r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2C7BF66F-9698-6B4A-A2DB-D7903E9B0B8C}"/>
              </a:ext>
            </a:extLst>
          </p:cNvPr>
          <p:cNvCxnSpPr>
            <a:cxnSpLocks/>
          </p:cNvCxnSpPr>
          <p:nvPr/>
        </p:nvCxnSpPr>
        <p:spPr>
          <a:xfrm flipV="1">
            <a:off x="4965126" y="3647955"/>
            <a:ext cx="0" cy="279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349D91DA-BA23-B947-895C-80DF6F42BD65}"/>
              </a:ext>
            </a:extLst>
          </p:cNvPr>
          <p:cNvSpPr txBox="1"/>
          <p:nvPr/>
        </p:nvSpPr>
        <p:spPr>
          <a:xfrm>
            <a:off x="5914892" y="3927387"/>
            <a:ext cx="16719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1rst Bunch identifier</a:t>
            </a:r>
          </a:p>
        </p:txBody>
      </p: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38CD76A6-711E-764B-8878-17BDD52F272E}"/>
              </a:ext>
            </a:extLst>
          </p:cNvPr>
          <p:cNvCxnSpPr>
            <a:cxnSpLocks/>
          </p:cNvCxnSpPr>
          <p:nvPr/>
        </p:nvCxnSpPr>
        <p:spPr>
          <a:xfrm flipV="1">
            <a:off x="5894919" y="3662497"/>
            <a:ext cx="1" cy="728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>
            <a:extLst>
              <a:ext uri="{FF2B5EF4-FFF2-40B4-BE49-F238E27FC236}">
                <a16:creationId xmlns:a16="http://schemas.microsoft.com/office/drawing/2014/main" id="{508B04D1-76D0-1748-AAC1-B6C9E657282C}"/>
              </a:ext>
            </a:extLst>
          </p:cNvPr>
          <p:cNvSpPr txBox="1"/>
          <p:nvPr/>
        </p:nvSpPr>
        <p:spPr>
          <a:xfrm>
            <a:off x="4693330" y="3861004"/>
            <a:ext cx="554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reset</a:t>
            </a:r>
          </a:p>
        </p:txBody>
      </p: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F79C43CB-57DD-9748-9C78-B56106399A2C}"/>
              </a:ext>
            </a:extLst>
          </p:cNvPr>
          <p:cNvCxnSpPr>
            <a:cxnSpLocks/>
          </p:cNvCxnSpPr>
          <p:nvPr/>
        </p:nvCxnSpPr>
        <p:spPr>
          <a:xfrm>
            <a:off x="6132972" y="2782111"/>
            <a:ext cx="8293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30EA7C39-DC70-E241-B1A4-81B01C2C58B0}"/>
              </a:ext>
            </a:extLst>
          </p:cNvPr>
          <p:cNvCxnSpPr>
            <a:cxnSpLocks/>
          </p:cNvCxnSpPr>
          <p:nvPr/>
        </p:nvCxnSpPr>
        <p:spPr>
          <a:xfrm>
            <a:off x="6132972" y="3429000"/>
            <a:ext cx="627751" cy="11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>
            <a:extLst>
              <a:ext uri="{FF2B5EF4-FFF2-40B4-BE49-F238E27FC236}">
                <a16:creationId xmlns:a16="http://schemas.microsoft.com/office/drawing/2014/main" id="{53BAF454-D6F3-6342-8A25-6090F21DD3A9}"/>
              </a:ext>
            </a:extLst>
          </p:cNvPr>
          <p:cNvSpPr txBox="1"/>
          <p:nvPr/>
        </p:nvSpPr>
        <p:spPr>
          <a:xfrm>
            <a:off x="6797389" y="3178390"/>
            <a:ext cx="2439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To remote storage (10MB/min)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34B38717-43F3-AD42-8729-9623A994109B}"/>
              </a:ext>
            </a:extLst>
          </p:cNvPr>
          <p:cNvSpPr txBox="1"/>
          <p:nvPr/>
        </p:nvSpPr>
        <p:spPr>
          <a:xfrm>
            <a:off x="6943699" y="2460639"/>
            <a:ext cx="1699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Reduced data</a:t>
            </a:r>
          </a:p>
          <a:p>
            <a:r>
              <a:rPr lang="en-GB" sz="1400" dirty="0"/>
              <a:t>To online monitoring</a:t>
            </a:r>
          </a:p>
        </p:txBody>
      </p: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96DD9799-FA4C-564A-822E-F6BEDF7AF0B2}"/>
              </a:ext>
            </a:extLst>
          </p:cNvPr>
          <p:cNvCxnSpPr>
            <a:cxnSpLocks/>
          </p:cNvCxnSpPr>
          <p:nvPr/>
        </p:nvCxnSpPr>
        <p:spPr>
          <a:xfrm flipH="1">
            <a:off x="3724737" y="3429001"/>
            <a:ext cx="6323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>
            <a:extLst>
              <a:ext uri="{FF2B5EF4-FFF2-40B4-BE49-F238E27FC236}">
                <a16:creationId xmlns:a16="http://schemas.microsoft.com/office/drawing/2014/main" id="{925EEE02-91CD-B242-BD13-C2390C743963}"/>
              </a:ext>
            </a:extLst>
          </p:cNvPr>
          <p:cNvSpPr txBox="1"/>
          <p:nvPr/>
        </p:nvSpPr>
        <p:spPr>
          <a:xfrm>
            <a:off x="3711349" y="3110805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clock</a:t>
            </a:r>
          </a:p>
        </p:txBody>
      </p:sp>
      <p:cxnSp>
        <p:nvCxnSpPr>
          <p:cNvPr id="64" name="Connecteur droit avec flèche 63">
            <a:extLst>
              <a:ext uri="{FF2B5EF4-FFF2-40B4-BE49-F238E27FC236}">
                <a16:creationId xmlns:a16="http://schemas.microsoft.com/office/drawing/2014/main" id="{EEED9877-1515-1447-8D3F-3C535B0C8AAD}"/>
              </a:ext>
            </a:extLst>
          </p:cNvPr>
          <p:cNvCxnSpPr>
            <a:cxnSpLocks/>
          </p:cNvCxnSpPr>
          <p:nvPr/>
        </p:nvCxnSpPr>
        <p:spPr>
          <a:xfrm flipH="1">
            <a:off x="6132974" y="3603004"/>
            <a:ext cx="6277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>
            <a:extLst>
              <a:ext uri="{FF2B5EF4-FFF2-40B4-BE49-F238E27FC236}">
                <a16:creationId xmlns:a16="http://schemas.microsoft.com/office/drawing/2014/main" id="{8AF07543-C973-8943-BC7A-485D77FEC173}"/>
              </a:ext>
            </a:extLst>
          </p:cNvPr>
          <p:cNvSpPr txBox="1"/>
          <p:nvPr/>
        </p:nvSpPr>
        <p:spPr>
          <a:xfrm>
            <a:off x="6788054" y="3440632"/>
            <a:ext cx="2170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Update program, constants</a:t>
            </a:r>
          </a:p>
        </p:txBody>
      </p:sp>
    </p:spTree>
    <p:extLst>
      <p:ext uri="{BB962C8B-B14F-4D97-AF65-F5344CB8AC3E}">
        <p14:creationId xmlns:p14="http://schemas.microsoft.com/office/powerpoint/2010/main" val="2291952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B720D1-8AD7-D647-A227-658D9C205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Expected</a:t>
            </a:r>
            <a:r>
              <a:rPr lang="fr-FR" dirty="0"/>
              <a:t> performance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B5AC4D-D3DA-BD4F-8FF9-A42A8F676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11/12/2023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5077A3-B64A-8A48-992A-80E3CF3CD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Polarisation upgrade Workshop -- (hybrid) Victoria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F6A156-96AC-CF4C-9016-F99BFB1B1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12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15F3D9D-4F6E-C247-82C8-85F4F32BB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321" y="1223707"/>
            <a:ext cx="5145684" cy="220529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668BAC4-98D6-A546-9A84-BBF98AE972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-3809"/>
          <a:stretch/>
        </p:blipFill>
        <p:spPr>
          <a:xfrm>
            <a:off x="63364" y="1027990"/>
            <a:ext cx="3769334" cy="5240729"/>
          </a:xfrm>
          <a:prstGeom prst="rect">
            <a:avLst/>
          </a:prstGeom>
        </p:spPr>
      </p:pic>
      <p:sp>
        <p:nvSpPr>
          <p:cNvPr id="13" name="Text Box 18">
            <a:extLst>
              <a:ext uri="{FF2B5EF4-FFF2-40B4-BE49-F238E27FC236}">
                <a16:creationId xmlns:a16="http://schemas.microsoft.com/office/drawing/2014/main" id="{9FAB3E34-5759-0A44-823F-2D975D8A4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493" y="4635507"/>
            <a:ext cx="548787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Systematic uncertainty related to </a:t>
            </a:r>
            <a:r>
              <a:rPr lang="en-US" sz="1400" dirty="0">
                <a:solidFill>
                  <a:srgbClr val="C00000"/>
                </a:solidFill>
              </a:rPr>
              <a:t>beam transport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from Compton IP to Belle 2 IP need to be evaluated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 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misalignements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 in beam transport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0C37FEF7-E34A-5342-8C75-F2A41B2E8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4226" y="3408728"/>
            <a:ext cx="548787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Statistical precision: 1%/bunch every 5min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NB: fit can be performed in 1min for the 2500 bunches assuming few nuisance parameters known and fixed (calibration can occur from time to time) </a:t>
            </a:r>
          </a:p>
        </p:txBody>
      </p:sp>
    </p:spTree>
    <p:extLst>
      <p:ext uri="{BB962C8B-B14F-4D97-AF65-F5344CB8AC3E}">
        <p14:creationId xmlns:p14="http://schemas.microsoft.com/office/powerpoint/2010/main" val="2713252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B720D1-8AD7-D647-A227-658D9C205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Conclusion &amp; Prospects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B5AC4D-D3DA-BD4F-8FF9-A42A8F676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11/12/2023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5077A3-B64A-8A48-992A-80E3CF3CD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Polarisation upgrade Workshop -- (hybrid) Victoria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F6A156-96AC-CF4C-9016-F99BFB1B1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13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677830E-2903-7A42-85C0-EB2980FD5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953" y="874647"/>
            <a:ext cx="3731859" cy="5443519"/>
          </a:xfrm>
          <a:prstGeom prst="rect">
            <a:avLst/>
          </a:prstGeom>
        </p:spPr>
      </p:pic>
      <p:sp>
        <p:nvSpPr>
          <p:cNvPr id="9" name="Text Box 18">
            <a:extLst>
              <a:ext uri="{FF2B5EF4-FFF2-40B4-BE49-F238E27FC236}">
                <a16:creationId xmlns:a16="http://schemas.microsoft.com/office/drawing/2014/main" id="{22046776-FA3F-944B-8102-0CB5C0309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459" y="1826691"/>
            <a:ext cx="4293547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summary of the conceptual studies performed for the laser system and the scattered photon detector has been published recently in JINST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A summary of this paper is inserted in the current CDR draft</a:t>
            </a:r>
          </a:p>
          <a:p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Further progress on detector relies on success of 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Synchronisation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scheme for laser to be validated in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Currently investigating possibility of a concept of a transverse polarimeter using converter + pixels</a:t>
            </a:r>
          </a:p>
        </p:txBody>
      </p:sp>
    </p:spTree>
    <p:extLst>
      <p:ext uri="{BB962C8B-B14F-4D97-AF65-F5344CB8AC3E}">
        <p14:creationId xmlns:p14="http://schemas.microsoft.com/office/powerpoint/2010/main" val="1922125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 35">
            <a:extLst>
              <a:ext uri="{FF2B5EF4-FFF2-40B4-BE49-F238E27FC236}">
                <a16:creationId xmlns:a16="http://schemas.microsoft.com/office/drawing/2014/main" id="{68FEC458-C43D-404B-8D17-2DAE02A0D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01" y="1293163"/>
            <a:ext cx="4557765" cy="247078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C2482EC-D8BC-2347-8349-9EF8C7A22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Compton </a:t>
            </a:r>
            <a:r>
              <a:rPr lang="fr-FR" dirty="0" err="1"/>
              <a:t>polarimetry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D88FAD-48A7-2442-9F50-F796B3E5A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11/12/2023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9BF8A8-2724-DE4F-9558-78BB90DBB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Polarisation upgrade Workshop -- (hybrid) Victoria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061522-D31E-7743-A271-64CFEBA5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14</a:t>
            </a:fld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5E7E594A-8916-0E40-B9E7-1B6C0FCAC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337" y="1287478"/>
            <a:ext cx="4535663" cy="25027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6E6E3585-2FF8-4242-8FDD-87D443AC5477}"/>
                  </a:ext>
                </a:extLst>
              </p:cNvPr>
              <p:cNvSpPr txBox="1"/>
              <p:nvPr/>
            </p:nvSpPr>
            <p:spPr>
              <a:xfrm>
                <a:off x="984738" y="996714"/>
                <a:ext cx="7686857" cy="391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i="1" dirty="0">
                    <a:solidFill>
                      <a:schemeClr val="accent5"/>
                    </a:solidFill>
                  </a:rPr>
                  <a:t>Polarization dependent term generates a left-right asymmetry function of</a:t>
                </a:r>
                <a:r>
                  <a:rPr lang="en-GB" i="1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endParaRPr lang="en-GB" i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6E6E3585-2FF8-4242-8FDD-87D443AC5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738" y="996714"/>
                <a:ext cx="7686857" cy="391517"/>
              </a:xfrm>
              <a:prstGeom prst="rect">
                <a:avLst/>
              </a:prstGeom>
              <a:blipFill>
                <a:blip r:embed="rId5"/>
                <a:stretch>
                  <a:fillRect t="-3125" b="-187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165AE82B-AC7E-8140-914F-B54E71DE2F72}"/>
              </a:ext>
            </a:extLst>
          </p:cNvPr>
          <p:cNvSpPr/>
          <p:nvPr/>
        </p:nvSpPr>
        <p:spPr>
          <a:xfrm rot="16200000">
            <a:off x="-3084400" y="3084401"/>
            <a:ext cx="644580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Landau-</a:t>
            </a:r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Lifshitz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QED book </a:t>
            </a:r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paragaphs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86 and 87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08D24B31-D9D4-374C-8CF4-76879378B681}"/>
                  </a:ext>
                </a:extLst>
              </p:cNvPr>
              <p:cNvSpPr txBox="1"/>
              <p:nvPr/>
            </p:nvSpPr>
            <p:spPr>
              <a:xfrm>
                <a:off x="6284107" y="15289"/>
                <a:ext cx="3199729" cy="4458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fr-F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)≅</m:t>
                      </m:r>
                      <m:f>
                        <m:f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fr-FR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d>
                        <m:d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𝒫</m:t>
                                  </m:r>
                                </m:e>
                                <m:sub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𝒫</m:t>
                                  </m:r>
                                </m:e>
                                <m:sub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  <m:sup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𝑙𝑎𝑠</m:t>
                                  </m:r>
                                </m:sup>
                              </m:sSubSup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𝐿𝑅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08D24B31-D9D4-374C-8CF4-76879378B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107" y="15289"/>
                <a:ext cx="3199729" cy="445828"/>
              </a:xfrm>
              <a:prstGeom prst="rect">
                <a:avLst/>
              </a:prstGeom>
              <a:blipFill>
                <a:blip r:embed="rId6"/>
                <a:stretch>
                  <a:fillRect t="-2778"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8E4456D5-534A-3045-AC45-5FC367D0D7BC}"/>
              </a:ext>
            </a:extLst>
          </p:cNvPr>
          <p:cNvSpPr/>
          <p:nvPr/>
        </p:nvSpPr>
        <p:spPr>
          <a:xfrm>
            <a:off x="6601649" y="35221"/>
            <a:ext cx="695107" cy="41568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4E4E4F-0FA4-6341-972F-BFC2AFCEF0F4}"/>
              </a:ext>
            </a:extLst>
          </p:cNvPr>
          <p:cNvSpPr/>
          <p:nvPr/>
        </p:nvSpPr>
        <p:spPr>
          <a:xfrm>
            <a:off x="7501103" y="35221"/>
            <a:ext cx="356220" cy="405963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669F6DD-C9D7-0849-8081-9A94EDD55A30}"/>
              </a:ext>
            </a:extLst>
          </p:cNvPr>
          <p:cNvSpPr/>
          <p:nvPr/>
        </p:nvSpPr>
        <p:spPr>
          <a:xfrm>
            <a:off x="8222854" y="36099"/>
            <a:ext cx="817159" cy="41490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BBEB4E85-E785-0E4C-8EB9-D5FA4407F1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288" y="3724872"/>
            <a:ext cx="4571557" cy="2469600"/>
          </a:xfrm>
          <a:prstGeom prst="rect">
            <a:avLst/>
          </a:prstGeom>
        </p:spPr>
      </p:pic>
      <p:grpSp>
        <p:nvGrpSpPr>
          <p:cNvPr id="31" name="Groupe 30">
            <a:extLst>
              <a:ext uri="{FF2B5EF4-FFF2-40B4-BE49-F238E27FC236}">
                <a16:creationId xmlns:a16="http://schemas.microsoft.com/office/drawing/2014/main" id="{5199424D-CC09-7440-AA78-F22A9A30A8F4}"/>
              </a:ext>
            </a:extLst>
          </p:cNvPr>
          <p:cNvGrpSpPr/>
          <p:nvPr/>
        </p:nvGrpSpPr>
        <p:grpSpPr>
          <a:xfrm>
            <a:off x="6277494" y="557021"/>
            <a:ext cx="3199729" cy="445828"/>
            <a:chOff x="377634" y="1169710"/>
            <a:chExt cx="4936215" cy="667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ZoneTexte 31">
                  <a:extLst>
                    <a:ext uri="{FF2B5EF4-FFF2-40B4-BE49-F238E27FC236}">
                      <a16:creationId xmlns:a16="http://schemas.microsoft.com/office/drawing/2014/main" id="{921FCCF4-4A5C-4B48-BE04-344BC184B02F}"/>
                    </a:ext>
                  </a:extLst>
                </p:cNvPr>
                <p:cNvSpPr txBox="1"/>
                <p:nvPr/>
              </p:nvSpPr>
              <p:spPr>
                <a:xfrm>
                  <a:off x="377634" y="1169710"/>
                  <a:ext cx="4936215" cy="66734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den>
                        </m:f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)≅</m:t>
                        </m:r>
                        <m:f>
                          <m:f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fr-FR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den>
                        </m:f>
                        <m:d>
                          <m:dPr>
                            <m:ctrlPr>
                              <a:rPr lang="fr-FR" sz="1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fr-F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𝒫</m:t>
                                    </m:r>
                                  </m:e>
                                  <m:sub>
                                    <m:r>
                                      <a:rPr lang="fr-FR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fr-FR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𝒫</m:t>
                                    </m:r>
                                  </m:e>
                                  <m:sub>
                                    <m:r>
                                      <a:rPr lang="fr-FR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  <m:sup>
                                    <m:r>
                                      <a:rPr lang="fr-FR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𝑙𝑎𝑠</m:t>
                                    </m:r>
                                  </m:sup>
                                </m:sSubSup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𝑈𝐷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32" name="ZoneTexte 31">
                  <a:extLst>
                    <a:ext uri="{FF2B5EF4-FFF2-40B4-BE49-F238E27FC236}">
                      <a16:creationId xmlns:a16="http://schemas.microsoft.com/office/drawing/2014/main" id="{921FCCF4-4A5C-4B48-BE04-344BC184B0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634" y="1169710"/>
                  <a:ext cx="4936215" cy="667340"/>
                </a:xfrm>
                <a:prstGeom prst="rect">
                  <a:avLst/>
                </a:prstGeom>
                <a:blipFill>
                  <a:blip r:embed="rId8"/>
                  <a:stretch>
                    <a:fillRect t="-2703" b="-1351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F40827E-90A0-974A-A339-AD8049A3C940}"/>
                </a:ext>
              </a:extLst>
            </p:cNvPr>
            <p:cNvSpPr/>
            <p:nvPr/>
          </p:nvSpPr>
          <p:spPr>
            <a:xfrm>
              <a:off x="843850" y="1199545"/>
              <a:ext cx="1072340" cy="62221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FCE497C-0D94-4F4D-8316-41B2B7375BB8}"/>
                </a:ext>
              </a:extLst>
            </p:cNvPr>
            <p:cNvSpPr/>
            <p:nvPr/>
          </p:nvSpPr>
          <p:spPr>
            <a:xfrm>
              <a:off x="2271529" y="1199545"/>
              <a:ext cx="549540" cy="60766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37BD502-1BCC-524F-A16B-2FCF9889896F}"/>
                </a:ext>
              </a:extLst>
            </p:cNvPr>
            <p:cNvSpPr/>
            <p:nvPr/>
          </p:nvSpPr>
          <p:spPr>
            <a:xfrm>
              <a:off x="3392869" y="1186157"/>
              <a:ext cx="1246497" cy="621056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9F492904-6B92-324B-9287-64BE6657C103}"/>
              </a:ext>
            </a:extLst>
          </p:cNvPr>
          <p:cNvSpPr txBox="1"/>
          <p:nvPr/>
        </p:nvSpPr>
        <p:spPr>
          <a:xfrm>
            <a:off x="4457075" y="4329443"/>
            <a:ext cx="4686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Use green (~515nm) laser</a:t>
            </a:r>
          </a:p>
          <a:p>
            <a:r>
              <a:rPr lang="en-GB" dirty="0"/>
              <a:t>Postpone transverse polarimetry to a later stage</a:t>
            </a:r>
          </a:p>
        </p:txBody>
      </p:sp>
    </p:spTree>
    <p:extLst>
      <p:ext uri="{BB962C8B-B14F-4D97-AF65-F5344CB8AC3E}">
        <p14:creationId xmlns:p14="http://schemas.microsoft.com/office/powerpoint/2010/main" val="3897416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B720D1-8AD7-D647-A227-658D9C205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Conceptual</a:t>
            </a:r>
            <a:r>
              <a:rPr lang="fr-FR" dirty="0"/>
              <a:t> design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B5AC4D-D3DA-BD4F-8FF9-A42A8F676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11/12/2023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5077A3-B64A-8A48-992A-80E3CF3CD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Polarisation upgrade Workshop -- (hybrid) Victoria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F6A156-96AC-CF4C-9016-F99BFB1B1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15</a:t>
            </a:fld>
            <a:endParaRPr lang="fr-FR"/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D2A84E3F-72F7-6A49-B335-9F5E6EB4B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49" y="1287179"/>
            <a:ext cx="429354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summary of the conceptual studies performed for the laser system and the scattered photon detector has been published recently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A summary of the results is inserted in the current CDR draft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85EDB0D-7E7F-5440-BD73-1C59EFF2F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142" y="1001949"/>
            <a:ext cx="3731859" cy="544351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F051995-5D17-6B4B-A909-587242551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07" y="3341451"/>
            <a:ext cx="4676810" cy="200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36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20693A-F26F-874D-A48D-1E3ED9F33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Beam</a:t>
            </a:r>
            <a:r>
              <a:rPr lang="fr-FR" dirty="0"/>
              <a:t> sizes and spin projection in z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959B50-C8D9-6343-A40C-8348F613F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11/12/2023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3F7B9E-68E7-B243-9AEB-E869FB05F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Polarisation upgrade Workshop -- (hybrid) Victoria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C9CDA5-F6CD-5D48-84F1-B2C1C79FC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16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8BAAD05-1317-0749-8738-C1AF6BF1A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54" y="954119"/>
            <a:ext cx="7322242" cy="5491681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102B7F40-EA8E-4D4D-92BE-935960152399}"/>
              </a:ext>
            </a:extLst>
          </p:cNvPr>
          <p:cNvSpPr/>
          <p:nvPr/>
        </p:nvSpPr>
        <p:spPr>
          <a:xfrm>
            <a:off x="2761307" y="2181885"/>
            <a:ext cx="941560" cy="45267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8E9D724-64E5-4244-BC0D-6431CCE006D0}"/>
              </a:ext>
            </a:extLst>
          </p:cNvPr>
          <p:cNvSpPr/>
          <p:nvPr/>
        </p:nvSpPr>
        <p:spPr>
          <a:xfrm>
            <a:off x="5223850" y="3204927"/>
            <a:ext cx="733330" cy="49503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7BDD5E1-6720-CA4E-87FB-481DB33BF7CE}"/>
              </a:ext>
            </a:extLst>
          </p:cNvPr>
          <p:cNvSpPr/>
          <p:nvPr/>
        </p:nvSpPr>
        <p:spPr>
          <a:xfrm>
            <a:off x="3820562" y="2408221"/>
            <a:ext cx="642796" cy="4888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A9DEF2D-C3C2-8544-9DCF-7051BAFD33EE}"/>
              </a:ext>
            </a:extLst>
          </p:cNvPr>
          <p:cNvSpPr txBox="1"/>
          <p:nvPr/>
        </p:nvSpPr>
        <p:spPr>
          <a:xfrm>
            <a:off x="3182197" y="1049452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BLA2LE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4E09102-C298-324B-9280-B4DC8BAFA73E}"/>
              </a:ext>
            </a:extLst>
          </p:cNvPr>
          <p:cNvSpPr txBox="1"/>
          <p:nvPr/>
        </p:nvSpPr>
        <p:spPr>
          <a:xfrm>
            <a:off x="3928015" y="1051555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BLX2LE.2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CBF71C4-279E-3E40-9725-A26C772A8095}"/>
              </a:ext>
            </a:extLst>
          </p:cNvPr>
          <p:cNvSpPr txBox="1"/>
          <p:nvPr/>
        </p:nvSpPr>
        <p:spPr>
          <a:xfrm>
            <a:off x="5352495" y="989581"/>
            <a:ext cx="1209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BLY1LE.1</a:t>
            </a:r>
            <a:r>
              <a:rPr lang="fr-FR" dirty="0"/>
              <a:t>/2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4235C0F-8517-CE4B-B15D-3C400CCC37CE}"/>
              </a:ext>
            </a:extLst>
          </p:cNvPr>
          <p:cNvSpPr txBox="1"/>
          <p:nvPr/>
        </p:nvSpPr>
        <p:spPr>
          <a:xfrm>
            <a:off x="5511823" y="285503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55% of the IP </a:t>
            </a:r>
            <a:r>
              <a:rPr lang="fr-FR" dirty="0" err="1"/>
              <a:t>Sz</a:t>
            </a:r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5C44DF4-EEF0-554C-86B4-A1DA54FFDA4D}"/>
              </a:ext>
            </a:extLst>
          </p:cNvPr>
          <p:cNvSpPr txBox="1"/>
          <p:nvPr/>
        </p:nvSpPr>
        <p:spPr>
          <a:xfrm>
            <a:off x="2495394" y="1861977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99% of the IP </a:t>
            </a:r>
            <a:r>
              <a:rPr lang="fr-FR" dirty="0" err="1"/>
              <a:t>Sz</a:t>
            </a:r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B8B8CF7-3F46-1646-B6F2-0CCB41CAE642}"/>
              </a:ext>
            </a:extLst>
          </p:cNvPr>
          <p:cNvSpPr txBox="1"/>
          <p:nvPr/>
        </p:nvSpPr>
        <p:spPr>
          <a:xfrm>
            <a:off x="3933163" y="2325750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85% of the IP </a:t>
            </a:r>
            <a:r>
              <a:rPr lang="fr-FR" dirty="0" err="1"/>
              <a:t>Sz</a:t>
            </a:r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5763B2D-4CF6-634B-A85B-AFE5CF598733}"/>
              </a:ext>
            </a:extLst>
          </p:cNvPr>
          <p:cNvSpPr txBox="1"/>
          <p:nvPr/>
        </p:nvSpPr>
        <p:spPr>
          <a:xfrm>
            <a:off x="3604406" y="-18346"/>
            <a:ext cx="5709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Using</a:t>
            </a:r>
            <a:r>
              <a:rPr lang="fr-FR" dirty="0"/>
              <a:t> Y. Peng data, https://indico.belle2.org/</a:t>
            </a:r>
            <a:r>
              <a:rPr lang="fr-FR" dirty="0" err="1"/>
              <a:t>event</a:t>
            </a:r>
            <a:r>
              <a:rPr lang="fr-FR" dirty="0"/>
              <a:t>/5306/</a:t>
            </a:r>
          </a:p>
        </p:txBody>
      </p:sp>
    </p:spTree>
    <p:extLst>
      <p:ext uri="{BB962C8B-B14F-4D97-AF65-F5344CB8AC3E}">
        <p14:creationId xmlns:p14="http://schemas.microsoft.com/office/powerpoint/2010/main" val="1987533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4625CB-C013-1743-942F-62893CC2C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Transverse polarimetry at HERA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B2C922-8455-B440-A9EB-43EDFB12C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11/12/2023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3B0066-2120-034A-A98E-49505A89E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Polarisation upgrade Workshop -- (hybrid) Victoria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765DCD-EF26-F043-BBEC-04756F8EB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A35B722-D312-C44B-96A5-2EFF0C936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198" y="3613034"/>
            <a:ext cx="3557216" cy="257983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1A43988-94AE-5645-B193-E64DD38D1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561" y="1111366"/>
            <a:ext cx="6229165" cy="221247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3BC75ED-6A83-9D47-9B21-ECA2E3382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619" y="1239769"/>
            <a:ext cx="4462271" cy="25056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7DF8CCD8-CBD6-3E40-9673-991777665582}"/>
              </a:ext>
            </a:extLst>
          </p:cNvPr>
          <p:cNvSpPr txBox="1"/>
          <p:nvPr/>
        </p:nvSpPr>
        <p:spPr>
          <a:xfrm>
            <a:off x="392618" y="3655921"/>
            <a:ext cx="4368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Exactly the operation that was done at HERA TPOL a long time ago.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AEA1FAF-EF43-1C49-884A-7D9E8BF4C67F}"/>
              </a:ext>
            </a:extLst>
          </p:cNvPr>
          <p:cNvSpPr txBox="1"/>
          <p:nvPr/>
        </p:nvSpPr>
        <p:spPr>
          <a:xfrm>
            <a:off x="392616" y="4370520"/>
            <a:ext cx="4368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Notoriously a difficult task but ‘do-able’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584B44E-3BD8-3B4A-AE8E-085B6409570A}"/>
              </a:ext>
            </a:extLst>
          </p:cNvPr>
          <p:cNvSpPr txBox="1"/>
          <p:nvPr/>
        </p:nvSpPr>
        <p:spPr>
          <a:xfrm>
            <a:off x="392616" y="5670780"/>
            <a:ext cx="4368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Eased by implementing a nicely vertically segmented electron detector.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F36F9D7-F2E8-104A-A88F-359EADA5EA1D}"/>
              </a:ext>
            </a:extLst>
          </p:cNvPr>
          <p:cNvSpPr txBox="1"/>
          <p:nvPr/>
        </p:nvSpPr>
        <p:spPr>
          <a:xfrm>
            <a:off x="903151" y="4737945"/>
            <a:ext cx="4368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à"/>
            </a:pPr>
            <a:r>
              <a:rPr lang="en-GB" dirty="0">
                <a:sym typeface="Wingdings" pitchFamily="2" charset="2"/>
              </a:rPr>
              <a:t>Requires detailed simulations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GB" dirty="0">
                <a:sym typeface="Wingdings" pitchFamily="2" charset="2"/>
              </a:rPr>
              <a:t>Requires some transverse sampling (not easy for photons) 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786420-9A78-2AE1-8747-5BE025915E26}"/>
              </a:ext>
            </a:extLst>
          </p:cNvPr>
          <p:cNvSpPr/>
          <p:nvPr/>
        </p:nvSpPr>
        <p:spPr>
          <a:xfrm>
            <a:off x="2961862" y="2283652"/>
            <a:ext cx="1799056" cy="28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AF93FF-4055-7645-2783-81BC745FF7C4}"/>
              </a:ext>
            </a:extLst>
          </p:cNvPr>
          <p:cNvSpPr/>
          <p:nvPr/>
        </p:nvSpPr>
        <p:spPr>
          <a:xfrm rot="16200000">
            <a:off x="-3112025" y="3116111"/>
            <a:ext cx="6477967" cy="253916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GB" sz="10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</a:t>
            </a:r>
            <a:r>
              <a:rPr lang="en-GB" sz="105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indico.cern.ch</a:t>
            </a:r>
            <a:r>
              <a:rPr lang="en-GB" sz="10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/event/1181966/contributions/5046178/attachments/2512013/4318517/220905_tpol.pdf</a:t>
            </a:r>
            <a:endParaRPr lang="en-US" sz="105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783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57278C-D02A-724C-A462-55E372BE2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Choice</a:t>
            </a:r>
            <a:r>
              <a:rPr lang="fr-FR" dirty="0"/>
              <a:t> of </a:t>
            </a:r>
            <a:r>
              <a:rPr lang="fr-FR" dirty="0" err="1"/>
              <a:t>scintillating</a:t>
            </a:r>
            <a:r>
              <a:rPr lang="fr-FR" dirty="0"/>
              <a:t> </a:t>
            </a:r>
            <a:r>
              <a:rPr lang="fr-FR" dirty="0" err="1"/>
              <a:t>material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6D3E40-B243-C048-BE68-FB4A7BABB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11/12/2023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066916-AC82-444F-817C-B3E70FC5C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Polarisation upgrade Workshop -- (hybrid) Victoria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0439DB-D4E7-0147-B632-E5BE6DF3D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18</a:t>
            </a:fld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D7FBE2-CF0D-E442-A066-743B349FAE1E}"/>
              </a:ext>
            </a:extLst>
          </p:cNvPr>
          <p:cNvSpPr/>
          <p:nvPr/>
        </p:nvSpPr>
        <p:spPr>
          <a:xfrm>
            <a:off x="522514" y="1198007"/>
            <a:ext cx="809897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Basic elements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accent5">
                    <a:lumMod val="75000"/>
                  </a:schemeClr>
                </a:solidFill>
              </a:rPr>
              <a:t>a VERY FAST </a:t>
            </a:r>
            <a:r>
              <a:rPr lang="fr-FR" sz="1400" dirty="0" err="1">
                <a:solidFill>
                  <a:schemeClr val="accent5">
                    <a:lumMod val="75000"/>
                  </a:schemeClr>
                </a:solidFill>
              </a:rPr>
              <a:t>radhard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accent5">
                    <a:lumMod val="75000"/>
                  </a:schemeClr>
                </a:solidFill>
              </a:rPr>
              <a:t>scintillating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accent5">
                    <a:lumMod val="75000"/>
                  </a:schemeClr>
                </a:solidFill>
              </a:rPr>
              <a:t>crystal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 BaF2, the </a:t>
            </a:r>
            <a:r>
              <a:rPr lang="fr-FR" sz="1400" dirty="0" err="1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only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 solution 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Filter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 for the slow component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a PMT </a:t>
            </a:r>
            <a:r>
              <a:rPr lang="fr-FR" sz="1400" dirty="0" err="1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with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fr-FR" sz="1400" dirty="0" err="1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low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 transit time dispersion (AND </a:t>
            </a:r>
            <a:r>
              <a:rPr lang="fr-FR" sz="1400" dirty="0" err="1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solar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fr-FR" sz="1400" dirty="0" err="1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blind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 ?)  </a:t>
            </a:r>
            <a:r>
              <a:rPr lang="fr-FR" sz="1400" dirty="0" err="1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commercially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fr-FR" sz="1400" dirty="0" err="1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available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 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Associated electronics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B7D5B74-6ED8-4A4D-9BDE-A7C369AD8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356" y="2367558"/>
            <a:ext cx="6928340" cy="397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62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655AA6-DFA4-A44F-A189-C848C698C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Slow component </a:t>
            </a:r>
            <a:r>
              <a:rPr lang="fr-FR" dirty="0" err="1"/>
              <a:t>filtering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D1EDB3-6123-EB4D-8625-D56BFBF88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11/12/2023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DB7E39-5EAB-244E-8C9D-A090C4CB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Polarisation upgrade Workshop -- (hybrid) Victoria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E372BB-6325-1B4F-9D97-90B44B112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19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0889BE5-44E6-BB4D-9E51-D2A5F8AF3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24" y="1313467"/>
            <a:ext cx="3989196" cy="257679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3B2A418-D038-3B42-8156-AAEBCD84CC78}"/>
              </a:ext>
            </a:extLst>
          </p:cNvPr>
          <p:cNvSpPr txBox="1"/>
          <p:nvPr/>
        </p:nvSpPr>
        <p:spPr>
          <a:xfrm>
            <a:off x="4530151" y="1788607"/>
            <a:ext cx="297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From</a:t>
            </a:r>
            <a:r>
              <a:rPr lang="fr-FR" dirty="0"/>
              <a:t> Saint-Gobain </a:t>
            </a:r>
            <a:r>
              <a:rPr lang="fr-FR" dirty="0" err="1"/>
              <a:t>datasheet</a:t>
            </a:r>
            <a:r>
              <a:rPr lang="fr-FR" dirty="0"/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E15BC7-7566-294E-9D4C-7B7901480691}"/>
              </a:ext>
            </a:extLst>
          </p:cNvPr>
          <p:cNvSpPr/>
          <p:nvPr/>
        </p:nvSpPr>
        <p:spPr>
          <a:xfrm>
            <a:off x="4084656" y="43273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latin typeface="Helvetica" pitchFamily="2" charset="0"/>
              </a:rPr>
              <a:t>Stefan Diehl </a:t>
            </a:r>
            <a:r>
              <a:rPr lang="fr-FR" i="1" dirty="0">
                <a:latin typeface="Helvetica" pitchFamily="2" charset="0"/>
              </a:rPr>
              <a:t>et al </a:t>
            </a:r>
            <a:r>
              <a:rPr lang="fr-FR" dirty="0">
                <a:latin typeface="Helvetica" pitchFamily="2" charset="0"/>
              </a:rPr>
              <a:t>2015 </a:t>
            </a:r>
            <a:r>
              <a:rPr lang="fr-FR" i="1" dirty="0">
                <a:latin typeface="Helvetica" pitchFamily="2" charset="0"/>
              </a:rPr>
              <a:t>J. Phys.: </a:t>
            </a:r>
            <a:r>
              <a:rPr lang="fr-FR" i="1" dirty="0" err="1">
                <a:latin typeface="Helvetica" pitchFamily="2" charset="0"/>
              </a:rPr>
              <a:t>Conf</a:t>
            </a:r>
            <a:r>
              <a:rPr lang="fr-FR" i="1" dirty="0">
                <a:latin typeface="Helvetica" pitchFamily="2" charset="0"/>
              </a:rPr>
              <a:t>. </a:t>
            </a:r>
            <a:r>
              <a:rPr lang="fr-FR" i="1" dirty="0" err="1">
                <a:latin typeface="Helvetica" pitchFamily="2" charset="0"/>
              </a:rPr>
              <a:t>Ser</a:t>
            </a:r>
            <a:r>
              <a:rPr lang="fr-FR" i="1" dirty="0">
                <a:latin typeface="Helvetica" pitchFamily="2" charset="0"/>
              </a:rPr>
              <a:t>. </a:t>
            </a:r>
            <a:r>
              <a:rPr lang="fr-FR" b="1" dirty="0">
                <a:latin typeface="Helvetica" pitchFamily="2" charset="0"/>
              </a:rPr>
              <a:t>587 </a:t>
            </a:r>
            <a:r>
              <a:rPr lang="fr-FR" dirty="0">
                <a:latin typeface="Helvetica" pitchFamily="2" charset="0"/>
              </a:rPr>
              <a:t>012044 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8C4A3D-002B-644C-A66D-A01726FD044D}"/>
              </a:ext>
            </a:extLst>
          </p:cNvPr>
          <p:cNvSpPr txBox="1"/>
          <p:nvPr/>
        </p:nvSpPr>
        <p:spPr>
          <a:xfrm>
            <a:off x="462224" y="4160318"/>
            <a:ext cx="3496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Solar </a:t>
            </a:r>
            <a:r>
              <a:rPr lang="fr-FR" dirty="0" err="1"/>
              <a:t>blind</a:t>
            </a:r>
            <a:r>
              <a:rPr lang="fr-FR" dirty="0"/>
              <a:t> photocathodes (</a:t>
            </a:r>
            <a:r>
              <a:rPr lang="fr-FR" dirty="0" err="1"/>
              <a:t>CsTe</a:t>
            </a:r>
            <a:r>
              <a:rPr lang="fr-FR" dirty="0"/>
              <a:t>) </a:t>
            </a:r>
            <a:r>
              <a:rPr lang="fr-FR" dirty="0" err="1"/>
              <a:t>only</a:t>
            </a:r>
            <a:r>
              <a:rPr lang="fr-FR" dirty="0"/>
              <a:t> </a:t>
            </a:r>
            <a:r>
              <a:rPr lang="fr-FR" dirty="0" err="1"/>
              <a:t>reduce</a:t>
            </a:r>
            <a:r>
              <a:rPr lang="fr-FR" dirty="0"/>
              <a:t> the. Slow component </a:t>
            </a:r>
            <a:r>
              <a:rPr lang="fr-FR" dirty="0" err="1"/>
              <a:t>such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amounts</a:t>
            </a:r>
            <a:r>
              <a:rPr lang="fr-FR" dirty="0"/>
              <a:t> about 50% of the final light </a:t>
            </a:r>
            <a:r>
              <a:rPr lang="fr-FR" dirty="0" err="1"/>
              <a:t>yield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FF47216-7C54-C548-BCE4-329167314FBE}"/>
              </a:ext>
            </a:extLst>
          </p:cNvPr>
          <p:cNvSpPr txBox="1"/>
          <p:nvPr/>
        </p:nvSpPr>
        <p:spPr>
          <a:xfrm>
            <a:off x="4863403" y="2596763"/>
            <a:ext cx="1967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Long </a:t>
            </a:r>
            <a:r>
              <a:rPr lang="fr-FR" dirty="0" err="1"/>
              <a:t>tail</a:t>
            </a:r>
            <a:r>
              <a:rPr lang="fr-FR" dirty="0"/>
              <a:t> </a:t>
            </a:r>
            <a:r>
              <a:rPr lang="fr-FR" dirty="0">
                <a:sym typeface="Wingdings" pitchFamily="2" charset="2"/>
              </a:rPr>
              <a:t> pile-up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97E2767-D818-7644-84F2-1EFA4DBAEAAC}"/>
              </a:ext>
            </a:extLst>
          </p:cNvPr>
          <p:cNvSpPr txBox="1"/>
          <p:nvPr/>
        </p:nvSpPr>
        <p:spPr>
          <a:xfrm>
            <a:off x="4631634" y="3122145"/>
            <a:ext cx="4389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Requires</a:t>
            </a:r>
            <a:r>
              <a:rPr lang="fr-FR" dirty="0"/>
              <a:t> </a:t>
            </a:r>
            <a:r>
              <a:rPr lang="fr-FR" dirty="0" err="1"/>
              <a:t>subtraction</a:t>
            </a:r>
            <a:r>
              <a:rPr lang="fr-FR" dirty="0"/>
              <a:t> (in </a:t>
            </a:r>
            <a:r>
              <a:rPr lang="fr-FR" dirty="0" err="1"/>
              <a:t>average</a:t>
            </a:r>
            <a:r>
              <a:rPr lang="fr-FR" dirty="0"/>
              <a:t>), but fluctuations </a:t>
            </a:r>
            <a:r>
              <a:rPr lang="fr-FR" dirty="0" err="1"/>
              <a:t>remain</a:t>
            </a:r>
            <a:r>
              <a:rPr lang="fr-FR" dirty="0"/>
              <a:t> </a:t>
            </a:r>
            <a:r>
              <a:rPr lang="fr-FR" dirty="0">
                <a:sym typeface="Wingdings" pitchFamily="2" charset="2"/>
              </a:rPr>
              <a:t> </a:t>
            </a:r>
            <a:r>
              <a:rPr lang="fr-FR" dirty="0" err="1">
                <a:sym typeface="Wingdings" pitchFamily="2" charset="2"/>
              </a:rPr>
              <a:t>spoil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resolution</a:t>
            </a:r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3CAF772-6400-D94E-959A-FB774BC5F8AE}"/>
              </a:ext>
            </a:extLst>
          </p:cNvPr>
          <p:cNvSpPr txBox="1"/>
          <p:nvPr/>
        </p:nvSpPr>
        <p:spPr>
          <a:xfrm>
            <a:off x="462224" y="5406148"/>
            <a:ext cx="5269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Use UV </a:t>
            </a:r>
            <a:r>
              <a:rPr lang="fr-FR" dirty="0" err="1"/>
              <a:t>optical</a:t>
            </a:r>
            <a:r>
              <a:rPr lang="fr-FR" dirty="0"/>
              <a:t> </a:t>
            </a:r>
            <a:r>
              <a:rPr lang="fr-FR" dirty="0" err="1"/>
              <a:t>filters</a:t>
            </a:r>
            <a:r>
              <a:rPr lang="fr-FR" dirty="0"/>
              <a:t> </a:t>
            </a:r>
            <a:r>
              <a:rPr lang="fr-FR" dirty="0" err="1"/>
              <a:t>instead</a:t>
            </a:r>
            <a:r>
              <a:rPr lang="fr-FR" dirty="0" err="1">
                <a:sym typeface="Wingdings" pitchFamily="2" charset="2"/>
              </a:rPr>
              <a:t>commercial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products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exist</a:t>
            </a:r>
            <a:r>
              <a:rPr lang="fr-FR" dirty="0">
                <a:sym typeface="Wingdings" pitchFamily="2" charset="2"/>
              </a:rPr>
              <a:t> for </a:t>
            </a:r>
            <a:r>
              <a:rPr lang="fr-FR" dirty="0" err="1">
                <a:sym typeface="Wingdings" pitchFamily="2" charset="2"/>
              </a:rPr>
              <a:t>instace</a:t>
            </a:r>
            <a:r>
              <a:rPr lang="fr-FR" dirty="0">
                <a:sym typeface="Wingdings" pitchFamily="2" charset="2"/>
              </a:rPr>
              <a:t> at 185nm +- 20nm (FWHM)</a:t>
            </a:r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DAE1BE9-EC4F-5949-9396-80EAD788B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198" y="4650495"/>
            <a:ext cx="2408886" cy="170683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5143FA2-48F7-B248-8167-04418ABC344A}"/>
              </a:ext>
            </a:extLst>
          </p:cNvPr>
          <p:cNvSpPr/>
          <p:nvPr/>
        </p:nvSpPr>
        <p:spPr>
          <a:xfrm>
            <a:off x="466989" y="6032230"/>
            <a:ext cx="3220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Y </a:t>
            </a:r>
            <a:r>
              <a:rPr lang="fr-FR" dirty="0" err="1"/>
              <a:t>doped</a:t>
            </a:r>
            <a:r>
              <a:rPr lang="fr-FR" dirty="0"/>
              <a:t> BaF2 </a:t>
            </a:r>
            <a:r>
              <a:rPr lang="fr-FR" dirty="0" err="1"/>
              <a:t>being</a:t>
            </a:r>
            <a:r>
              <a:rPr lang="fr-FR" dirty="0"/>
              <a:t> </a:t>
            </a:r>
            <a:r>
              <a:rPr lang="fr-FR" dirty="0" err="1"/>
              <a:t>investigated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6086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08B669A1-A4A4-A241-BF5D-A0CBD1F1F0F0}"/>
              </a:ext>
            </a:extLst>
          </p:cNvPr>
          <p:cNvSpPr/>
          <p:nvPr/>
        </p:nvSpPr>
        <p:spPr>
          <a:xfrm rot="16200000">
            <a:off x="-3084400" y="3084400"/>
            <a:ext cx="644580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                                   </a:t>
            </a:r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Berestskii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&amp; </a:t>
            </a:r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Lfshitz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QED textbook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28C745E-C735-2043-A657-5FC5D8A7F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Compton </a:t>
            </a:r>
            <a:r>
              <a:rPr lang="fr-FR" dirty="0" err="1"/>
              <a:t>scattering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41E52D-587D-2845-95C1-528953DDF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11/12/2023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425E26-C429-754C-A668-2B5B28CAC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Polarisation upgrade Workshop -- (hybrid) Victoria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0162B0-4FE5-5A4F-9A6C-605DC2434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2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CBE6B51-0499-C04A-B1C6-2FC077444199}"/>
              </a:ext>
            </a:extLst>
          </p:cNvPr>
          <p:cNvSpPr txBox="1"/>
          <p:nvPr/>
        </p:nvSpPr>
        <p:spPr>
          <a:xfrm>
            <a:off x="102872" y="1862578"/>
            <a:ext cx="881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chemeClr val="accent1"/>
                </a:solidFill>
              </a:rPr>
              <a:t>The Compton cross-section averaged over scattered particles spins: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AEB5838A-5ECB-EA48-8718-5A6046FDCBCC}"/>
                  </a:ext>
                </a:extLst>
              </p:cNvPr>
              <p:cNvSpPr txBox="1"/>
              <p:nvPr/>
            </p:nvSpPr>
            <p:spPr>
              <a:xfrm>
                <a:off x="4041860" y="1160811"/>
                <a:ext cx="773570" cy="5734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AEB5838A-5ECB-EA48-8718-5A6046FDC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860" y="1160811"/>
                <a:ext cx="773570" cy="573427"/>
              </a:xfrm>
              <a:prstGeom prst="rect">
                <a:avLst/>
              </a:prstGeom>
              <a:blipFill>
                <a:blip r:embed="rId2"/>
                <a:stretch>
                  <a:fillRect l="-3226" b="-63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51052AB3-583E-BE42-BACB-C8B9501B0B59}"/>
                  </a:ext>
                </a:extLst>
              </p:cNvPr>
              <p:cNvSpPr txBox="1"/>
              <p:nvPr/>
            </p:nvSpPr>
            <p:spPr>
              <a:xfrm>
                <a:off x="1424969" y="1165914"/>
                <a:ext cx="2526406" cy="5203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fr-FR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fr-F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fr-FR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51052AB3-583E-BE42-BACB-C8B9501B0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969" y="1165914"/>
                <a:ext cx="2526406" cy="520399"/>
              </a:xfrm>
              <a:prstGeom prst="rect">
                <a:avLst/>
              </a:prstGeom>
              <a:blipFill>
                <a:blip r:embed="rId3"/>
                <a:stretch>
                  <a:fillRect t="-4762" b="-95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e 29">
            <a:extLst>
              <a:ext uri="{FF2B5EF4-FFF2-40B4-BE49-F238E27FC236}">
                <a16:creationId xmlns:a16="http://schemas.microsoft.com/office/drawing/2014/main" id="{4608219B-23AC-5A43-AEB4-CEF4B928FF86}"/>
              </a:ext>
            </a:extLst>
          </p:cNvPr>
          <p:cNvGrpSpPr/>
          <p:nvPr/>
        </p:nvGrpSpPr>
        <p:grpSpPr>
          <a:xfrm>
            <a:off x="0" y="2414888"/>
            <a:ext cx="9087286" cy="1867703"/>
            <a:chOff x="56713" y="1819184"/>
            <a:chExt cx="9087286" cy="186770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8004403-2F9F-F54B-AA57-3DF7C4791321}"/>
                </a:ext>
              </a:extLst>
            </p:cNvPr>
            <p:cNvSpPr/>
            <p:nvPr/>
          </p:nvSpPr>
          <p:spPr>
            <a:xfrm>
              <a:off x="71594" y="2434751"/>
              <a:ext cx="1179057" cy="91358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F4DB7A5C-86EC-2B44-B5F4-18BBC33A35A3}"/>
                </a:ext>
              </a:extLst>
            </p:cNvPr>
            <p:cNvSpPr txBox="1"/>
            <p:nvPr/>
          </p:nvSpPr>
          <p:spPr>
            <a:xfrm rot="20138442">
              <a:off x="56713" y="1819184"/>
              <a:ext cx="13163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>
                  <a:solidFill>
                    <a:schemeClr val="accent1"/>
                  </a:solidFill>
                </a:rPr>
                <a:t>Differential cross-section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F8FF217-1AF9-4A4D-91D0-31CA01C8423A}"/>
                </a:ext>
              </a:extLst>
            </p:cNvPr>
            <p:cNvSpPr/>
            <p:nvPr/>
          </p:nvSpPr>
          <p:spPr>
            <a:xfrm>
              <a:off x="1409667" y="2434751"/>
              <a:ext cx="3473833" cy="913581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6E790318-BF4F-4041-B273-96DE8EBC587C}"/>
                </a:ext>
              </a:extLst>
            </p:cNvPr>
            <p:cNvSpPr txBox="1"/>
            <p:nvPr/>
          </p:nvSpPr>
          <p:spPr>
            <a:xfrm>
              <a:off x="1296811" y="3338867"/>
              <a:ext cx="36995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i="1" dirty="0">
                  <a:solidFill>
                    <a:schemeClr val="accent2"/>
                  </a:solidFill>
                </a:rPr>
                <a:t>Electron beam polarization independent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5A9E043-6FF3-CF41-9C3D-046F66D8307D}"/>
                </a:ext>
              </a:extLst>
            </p:cNvPr>
            <p:cNvSpPr/>
            <p:nvPr/>
          </p:nvSpPr>
          <p:spPr>
            <a:xfrm>
              <a:off x="4983983" y="2440066"/>
              <a:ext cx="4160016" cy="913581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0D73B4D8-EDA3-1E40-8BCF-0FD49687405E}"/>
                </a:ext>
              </a:extLst>
            </p:cNvPr>
            <p:cNvSpPr txBox="1"/>
            <p:nvPr/>
          </p:nvSpPr>
          <p:spPr>
            <a:xfrm>
              <a:off x="4762919" y="3348333"/>
              <a:ext cx="43810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i="1" dirty="0">
                  <a:solidFill>
                    <a:schemeClr val="accent5"/>
                  </a:solidFill>
                </a:rPr>
                <a:t>Electron beam polarization dependent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B402CD6-FEDD-DF4B-A46D-E9BFAADD300C}"/>
                </a:ext>
              </a:extLst>
            </p:cNvPr>
            <p:cNvSpPr/>
            <p:nvPr/>
          </p:nvSpPr>
          <p:spPr>
            <a:xfrm>
              <a:off x="4451420" y="2473543"/>
              <a:ext cx="432080" cy="884255"/>
            </a:xfrm>
            <a:prstGeom prst="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ZoneTexte 8">
                  <a:extLst>
                    <a:ext uri="{FF2B5EF4-FFF2-40B4-BE49-F238E27FC236}">
                      <a16:creationId xmlns:a16="http://schemas.microsoft.com/office/drawing/2014/main" id="{908D5C52-7D3E-F046-9CF9-533A85CC0E81}"/>
                    </a:ext>
                  </a:extLst>
                </p:cNvPr>
                <p:cNvSpPr txBox="1"/>
                <p:nvPr/>
              </p:nvSpPr>
              <p:spPr>
                <a:xfrm>
                  <a:off x="71594" y="2628782"/>
                  <a:ext cx="9072405" cy="41402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fr-FR" sz="1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  <m:t>𝑑𝑦𝑑</m:t>
                            </m:r>
                            <m:sSub>
                              <m:sSubPr>
                                <m:ctrlPr>
                                  <a:rPr lang="fr-FR" sz="1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fr-FR" sz="1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𝑜𝑏𝑠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fr-FR" sz="13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fr-FR" sz="13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fr-FR" sz="13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fr-FR" sz="13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den>
                        </m:f>
                        <m:d>
                          <m:dPr>
                            <m:ctrlPr>
                              <a:rPr lang="fr-FR" sz="1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fr-FR" sz="13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fr-FR" sz="13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fr-FR" sz="13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fr-FR" sz="1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</m:num>
                          <m:den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den>
                        </m:f>
                        <m:d>
                          <m:dPr>
                            <m:ctrlPr>
                              <a:rPr lang="fr-FR" sz="1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func>
                          <m:funcPr>
                            <m:ctrlPr>
                              <a:rPr lang="fr-FR" sz="1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13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13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13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fr-FR" sz="13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sz="13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3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  <m:sub>
                                        <m:r>
                                          <a:rPr lang="fr-FR" sz="13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𝑜𝑏𝑠</m:t>
                                        </m:r>
                                      </m:sub>
                                    </m:sSub>
                                    <m:r>
                                      <a:rPr lang="fr-FR" sz="13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fr-FR" sz="13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3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  <m:sub>
                                        <m:r>
                                          <a:rPr lang="fr-FR" sz="13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𝑙𝑎𝑠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func>
                        <m:sSubSup>
                          <m:sSubSupPr>
                            <m:ctrlPr>
                              <a:rPr lang="fr-FR" sz="1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1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𝒫</m:t>
                            </m:r>
                          </m:e>
                          <m:sub>
                            <m:r>
                              <a:rPr lang="fr-FR" sz="1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fr-FR" sz="1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𝑙𝑎𝑠</m:t>
                            </m:r>
                          </m:sup>
                        </m:sSubSup>
                        <m:r>
                          <a:rPr lang="fr-FR" sz="13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fr-FR" sz="13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fr-FR" sz="13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fr-FR" sz="13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∥</m:t>
                                </m:r>
                              </m:sub>
                            </m:sSub>
                          </m:num>
                          <m:den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den>
                        </m:f>
                        <m:d>
                          <m:dPr>
                            <m:ctrlPr>
                              <a:rPr lang="fr-FR" sz="1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sSubSup>
                          <m:sSubSupPr>
                            <m:ctrlPr>
                              <a:rPr lang="fr-FR" sz="1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1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𝒫</m:t>
                            </m:r>
                          </m:e>
                          <m:sub>
                            <m:r>
                              <a:rPr lang="fr-FR" sz="1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b>
                          <m:sup>
                            <m:r>
                              <a:rPr lang="fr-FR" sz="1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𝑙𝑎𝑠</m:t>
                            </m:r>
                          </m:sup>
                        </m:sSubSup>
                        <m:r>
                          <a:rPr lang="fr-FR" sz="13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sSub>
                          <m:sSubPr>
                            <m:ctrlP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func>
                          <m:funcPr>
                            <m:ctrlPr>
                              <a:rPr lang="fr-FR" sz="1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13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13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sz="13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3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fr-FR" sz="13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𝑜𝑏𝑠</m:t>
                                    </m:r>
                                  </m:sub>
                                </m:sSub>
                                <m:r>
                                  <a:rPr lang="fr-FR" sz="1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FR" sz="13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3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fr-FR" sz="13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𝑒𝑙𝑒𝑐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fr-FR" sz="13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r-FR" sz="1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sSub>
                          <m:sSubPr>
                            <m:ctrlPr>
                              <a:rPr lang="fr-FR" sz="13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fr-FR" sz="13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13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13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13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fr-FR" sz="1300" i="1">
                            <a:latin typeface="Cambria Math" panose="02040503050406030204" pitchFamily="18" charset="0"/>
                          </a:rPr>
                          <m:t>))</m:t>
                        </m:r>
                      </m:oMath>
                    </m:oMathPara>
                  </a14:m>
                  <a:endParaRPr lang="en-GB" sz="1300" dirty="0"/>
                </a:p>
              </p:txBody>
            </p:sp>
          </mc:Choice>
          <mc:Fallback xmlns="">
            <p:sp>
              <p:nvSpPr>
                <p:cNvPr id="9" name="ZoneTexte 8">
                  <a:extLst>
                    <a:ext uri="{FF2B5EF4-FFF2-40B4-BE49-F238E27FC236}">
                      <a16:creationId xmlns:a16="http://schemas.microsoft.com/office/drawing/2014/main" id="{908D5C52-7D3E-F046-9CF9-533A85CC0E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94" y="2628782"/>
                  <a:ext cx="9072405" cy="414024"/>
                </a:xfrm>
                <a:prstGeom prst="rect">
                  <a:avLst/>
                </a:prstGeom>
                <a:blipFill>
                  <a:blip r:embed="rId4"/>
                  <a:stretch>
                    <a:fillRect b="-1764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6345AF43-F6A4-F544-9EF6-7F7520DB70B8}"/>
                </a:ext>
              </a:extLst>
            </p:cNvPr>
            <p:cNvSpPr txBox="1"/>
            <p:nvPr/>
          </p:nvSpPr>
          <p:spPr>
            <a:xfrm>
              <a:off x="962893" y="1828705"/>
              <a:ext cx="3699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>
                  <a:solidFill>
                    <a:schemeClr val="accent6">
                      <a:lumMod val="75000"/>
                    </a:schemeClr>
                  </a:solidFill>
                </a:rPr>
                <a:t>Transverse laser polarisation: nuisance parameter to minimize and keep under control </a:t>
              </a:r>
            </a:p>
          </p:txBody>
        </p:sp>
        <p:cxnSp>
          <p:nvCxnSpPr>
            <p:cNvPr id="24" name="Connecteur droit avec flèche 23">
              <a:extLst>
                <a:ext uri="{FF2B5EF4-FFF2-40B4-BE49-F238E27FC236}">
                  <a16:creationId xmlns:a16="http://schemas.microsoft.com/office/drawing/2014/main" id="{7F23252A-58A9-4642-8EB2-01734DF41F53}"/>
                </a:ext>
              </a:extLst>
            </p:cNvPr>
            <p:cNvCxnSpPr>
              <a:cxnSpLocks/>
            </p:cNvCxnSpPr>
            <p:nvPr/>
          </p:nvCxnSpPr>
          <p:spPr>
            <a:xfrm>
              <a:off x="3908809" y="2160396"/>
              <a:ext cx="321547" cy="274355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15AA948-9371-254B-9DF8-E71F42DF7678}"/>
                </a:ext>
              </a:extLst>
            </p:cNvPr>
            <p:cNvSpPr/>
            <p:nvPr/>
          </p:nvSpPr>
          <p:spPr>
            <a:xfrm>
              <a:off x="5928528" y="2449413"/>
              <a:ext cx="2190540" cy="884255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6919D253-F99B-094B-BE3F-F6A3EA5AAFCE}"/>
                </a:ext>
              </a:extLst>
            </p:cNvPr>
            <p:cNvSpPr txBox="1"/>
            <p:nvPr/>
          </p:nvSpPr>
          <p:spPr>
            <a:xfrm>
              <a:off x="4551904" y="1828705"/>
              <a:ext cx="3699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>
                  <a:solidFill>
                    <a:srgbClr val="7030A0"/>
                  </a:solidFill>
                </a:rPr>
                <a:t>Transverse electron beam polarisation: intervenes as an asymmetry in the transverse plane</a:t>
              </a:r>
            </a:p>
          </p:txBody>
        </p:sp>
        <p:cxnSp>
          <p:nvCxnSpPr>
            <p:cNvPr id="28" name="Connecteur droit avec flèche 27">
              <a:extLst>
                <a:ext uri="{FF2B5EF4-FFF2-40B4-BE49-F238E27FC236}">
                  <a16:creationId xmlns:a16="http://schemas.microsoft.com/office/drawing/2014/main" id="{B4F8E68C-97B6-E24C-BD17-259A1D0B9368}"/>
                </a:ext>
              </a:extLst>
            </p:cNvPr>
            <p:cNvCxnSpPr>
              <a:cxnSpLocks/>
            </p:cNvCxnSpPr>
            <p:nvPr/>
          </p:nvCxnSpPr>
          <p:spPr>
            <a:xfrm>
              <a:off x="7497820" y="2160396"/>
              <a:ext cx="321547" cy="274355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 Box 18">
            <a:extLst>
              <a:ext uri="{FF2B5EF4-FFF2-40B4-BE49-F238E27FC236}">
                <a16:creationId xmlns:a16="http://schemas.microsoft.com/office/drawing/2014/main" id="{7FAE4B81-565C-9F40-A00C-0142653C7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37" y="5013686"/>
            <a:ext cx="884346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⚠️ But small opening angle of scattered particles: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accent5">
                    <a:lumMod val="75000"/>
                  </a:schemeClr>
                </a:solidFill>
              </a:rPr>
              <a:t>Transverse </a:t>
            </a:r>
            <a:r>
              <a:rPr lang="fr-FR" sz="1400" dirty="0" err="1">
                <a:solidFill>
                  <a:schemeClr val="accent5">
                    <a:lumMod val="75000"/>
                  </a:schemeClr>
                </a:solidFill>
              </a:rPr>
              <a:t>polarimetry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accent5">
                    <a:lumMod val="75000"/>
                  </a:schemeClr>
                </a:solidFill>
              </a:rPr>
              <a:t>is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</a:rPr>
              <a:t> more </a:t>
            </a:r>
            <a:r>
              <a:rPr lang="fr-FR" sz="1400" dirty="0" err="1">
                <a:solidFill>
                  <a:schemeClr val="accent5">
                    <a:lumMod val="75000"/>
                  </a:schemeClr>
                </a:solidFill>
              </a:rPr>
              <a:t>difficult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</a:rPr>
              <a:t> to </a:t>
            </a:r>
            <a:r>
              <a:rPr lang="fr-FR" sz="1400" dirty="0" err="1">
                <a:solidFill>
                  <a:schemeClr val="accent5">
                    <a:lumMod val="75000"/>
                  </a:schemeClr>
                </a:solidFill>
              </a:rPr>
              <a:t>implement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accent5">
                    <a:lumMod val="75000"/>
                  </a:schemeClr>
                </a:solidFill>
              </a:rPr>
              <a:t>wrt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</a:rPr>
              <a:t> longitudinal </a:t>
            </a:r>
            <a:r>
              <a:rPr lang="fr-FR" sz="1400" dirty="0" err="1">
                <a:solidFill>
                  <a:schemeClr val="accent5">
                    <a:lumMod val="75000"/>
                  </a:schemeClr>
                </a:solidFill>
              </a:rPr>
              <a:t>polarimetry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DBECE917-FCAD-A44E-9132-03E6C601CC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1575" y="150474"/>
            <a:ext cx="3299165" cy="1081804"/>
          </a:xfrm>
          <a:prstGeom prst="rect">
            <a:avLst/>
          </a:prstGeom>
        </p:spPr>
      </p:pic>
      <p:grpSp>
        <p:nvGrpSpPr>
          <p:cNvPr id="31" name="Groupe 30">
            <a:extLst>
              <a:ext uri="{FF2B5EF4-FFF2-40B4-BE49-F238E27FC236}">
                <a16:creationId xmlns:a16="http://schemas.microsoft.com/office/drawing/2014/main" id="{5AC5B0C2-911E-BB4E-8D57-D2A9A5CA68CE}"/>
              </a:ext>
            </a:extLst>
          </p:cNvPr>
          <p:cNvGrpSpPr/>
          <p:nvPr/>
        </p:nvGrpSpPr>
        <p:grpSpPr>
          <a:xfrm>
            <a:off x="5700448" y="4466652"/>
            <a:ext cx="3199729" cy="445828"/>
            <a:chOff x="377634" y="1169710"/>
            <a:chExt cx="4936215" cy="667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ZoneTexte 32">
                  <a:extLst>
                    <a:ext uri="{FF2B5EF4-FFF2-40B4-BE49-F238E27FC236}">
                      <a16:creationId xmlns:a16="http://schemas.microsoft.com/office/drawing/2014/main" id="{CC74EC32-F1BA-2442-9ACE-B3B11E1AAC83}"/>
                    </a:ext>
                  </a:extLst>
                </p:cNvPr>
                <p:cNvSpPr txBox="1"/>
                <p:nvPr/>
              </p:nvSpPr>
              <p:spPr>
                <a:xfrm>
                  <a:off x="377634" y="1169710"/>
                  <a:ext cx="4936215" cy="66734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den>
                        </m:f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)≅</m:t>
                        </m:r>
                        <m:f>
                          <m:f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fr-FR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den>
                        </m:f>
                        <m:d>
                          <m:dPr>
                            <m:ctrlPr>
                              <a:rPr lang="fr-FR" sz="1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fr-F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𝒫</m:t>
                                    </m:r>
                                  </m:e>
                                  <m:sub>
                                    <m:r>
                                      <a:rPr lang="fr-FR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fr-FR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𝒫</m:t>
                                    </m:r>
                                  </m:e>
                                  <m:sub>
                                    <m:r>
                                      <a:rPr lang="fr-FR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  <m:sup>
                                    <m:r>
                                      <a:rPr lang="fr-FR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𝑙𝑎𝑠</m:t>
                                    </m:r>
                                  </m:sup>
                                </m:sSubSup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𝐿𝑅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33" name="ZoneTexte 32">
                  <a:extLst>
                    <a:ext uri="{FF2B5EF4-FFF2-40B4-BE49-F238E27FC236}">
                      <a16:creationId xmlns:a16="http://schemas.microsoft.com/office/drawing/2014/main" id="{CC74EC32-F1BA-2442-9ACE-B3B11E1AAC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634" y="1169710"/>
                  <a:ext cx="4936215" cy="667340"/>
                </a:xfrm>
                <a:prstGeom prst="rect">
                  <a:avLst/>
                </a:prstGeom>
                <a:blipFill>
                  <a:blip r:embed="rId6"/>
                  <a:stretch>
                    <a:fillRect t="-2778" b="-1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FBF722F-C622-F646-871B-38D46727104B}"/>
                </a:ext>
              </a:extLst>
            </p:cNvPr>
            <p:cNvSpPr/>
            <p:nvPr/>
          </p:nvSpPr>
          <p:spPr>
            <a:xfrm>
              <a:off x="867505" y="1199545"/>
              <a:ext cx="1072340" cy="62221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2A1A109-603C-B547-8F49-BFE0988D393B}"/>
                </a:ext>
              </a:extLst>
            </p:cNvPr>
            <p:cNvSpPr/>
            <p:nvPr/>
          </p:nvSpPr>
          <p:spPr>
            <a:xfrm>
              <a:off x="2255091" y="1199545"/>
              <a:ext cx="549540" cy="60766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287BBCC-A4BE-534D-A78A-B0A9FE4CF8B4}"/>
                </a:ext>
              </a:extLst>
            </p:cNvPr>
            <p:cNvSpPr/>
            <p:nvPr/>
          </p:nvSpPr>
          <p:spPr>
            <a:xfrm>
              <a:off x="3368535" y="1200860"/>
              <a:ext cx="1260629" cy="621056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760258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DA864C-BE91-5B48-AFCA-A9222070B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PMT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F4EAA0-1A91-ED4A-900A-8B0D2BA6C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281" y="1143482"/>
            <a:ext cx="7886700" cy="4351338"/>
          </a:xfrm>
        </p:spPr>
        <p:txBody>
          <a:bodyPr/>
          <a:lstStyle/>
          <a:p>
            <a:r>
              <a:rPr lang="fr-FR" dirty="0"/>
              <a:t>Main </a:t>
            </a:r>
            <a:r>
              <a:rPr lang="fr-FR" dirty="0" err="1"/>
              <a:t>requirements</a:t>
            </a:r>
            <a:r>
              <a:rPr lang="fr-FR" dirty="0"/>
              <a:t>: </a:t>
            </a:r>
            <a:r>
              <a:rPr lang="fr-FR" dirty="0" err="1"/>
              <a:t>fast</a:t>
            </a:r>
            <a:r>
              <a:rPr lang="fr-FR" dirty="0"/>
              <a:t> (</a:t>
            </a:r>
            <a:r>
              <a:rPr lang="fr-FR" dirty="0" err="1"/>
              <a:t>low</a:t>
            </a:r>
            <a:r>
              <a:rPr lang="fr-FR" dirty="0"/>
              <a:t> </a:t>
            </a:r>
            <a:r>
              <a:rPr lang="fr-FR" dirty="0" err="1"/>
              <a:t>rise</a:t>
            </a:r>
            <a:r>
              <a:rPr lang="fr-FR" dirty="0"/>
              <a:t> time, </a:t>
            </a:r>
            <a:r>
              <a:rPr lang="fr-FR" dirty="0" err="1"/>
              <a:t>low</a:t>
            </a:r>
            <a:r>
              <a:rPr lang="fr-FR" dirty="0"/>
              <a:t> </a:t>
            </a:r>
            <a:r>
              <a:rPr lang="fr-FR" dirty="0" err="1"/>
              <a:t>transfer</a:t>
            </a:r>
            <a:r>
              <a:rPr lang="fr-FR" dirty="0"/>
              <a:t> time spread) and not </a:t>
            </a:r>
            <a:r>
              <a:rPr lang="fr-FR" dirty="0" err="1"/>
              <a:t>blind</a:t>
            </a:r>
            <a:r>
              <a:rPr lang="fr-FR" dirty="0"/>
              <a:t> to UV.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5D6093-50B1-1949-BD67-765EAFCF6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11/12/2023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C3760D-9D18-7649-A513-D48BC1804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Polarisation upgrade Workshop -- (hybrid) Victoria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BC8678-CBC6-A04B-BBF9-6962453AB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20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D093044-EF06-E64E-A91B-33D75932E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207" y="1874875"/>
            <a:ext cx="3477800" cy="441956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0393AC6-FA9C-144E-9C21-FB986BDDC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931" y="2053120"/>
            <a:ext cx="31877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994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02A455-0434-174F-8351-01DE5201F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Integration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1650E2-69F6-914E-BE60-6771DCD07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11/12/2023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DCD128-B6A7-0147-ADD8-9B1D6BF1C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Polarisation upgrade Workshop -- (hybrid) Victoria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231647-0BA7-B64B-A8B0-2739CE05E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3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A8FDDAA-72CA-4D41-A900-75BBF5497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44" y="1873416"/>
            <a:ext cx="7957911" cy="447632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E07D383-226B-4545-96BA-D9F52FD10EAC}"/>
              </a:ext>
            </a:extLst>
          </p:cNvPr>
          <p:cNvSpPr txBox="1"/>
          <p:nvPr/>
        </p:nvSpPr>
        <p:spPr>
          <a:xfrm>
            <a:off x="4138226" y="5500871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BLA2LE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64487B4B-BABD-344E-BFEE-07A765736051}"/>
              </a:ext>
            </a:extLst>
          </p:cNvPr>
          <p:cNvCxnSpPr/>
          <p:nvPr/>
        </p:nvCxnSpPr>
        <p:spPr>
          <a:xfrm flipV="1">
            <a:off x="4390811" y="4264463"/>
            <a:ext cx="0" cy="1115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B8742864-C6A7-E34C-8D48-D66940D2308E}"/>
              </a:ext>
            </a:extLst>
          </p:cNvPr>
          <p:cNvSpPr/>
          <p:nvPr/>
        </p:nvSpPr>
        <p:spPr>
          <a:xfrm>
            <a:off x="2538921" y="4114806"/>
            <a:ext cx="1118681" cy="23346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792C9667-1E8E-0A44-AC5C-DA83FF7871E2}"/>
              </a:ext>
            </a:extLst>
          </p:cNvPr>
          <p:cNvSpPr/>
          <p:nvPr/>
        </p:nvSpPr>
        <p:spPr>
          <a:xfrm>
            <a:off x="5490772" y="4041226"/>
            <a:ext cx="158100" cy="23346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B4796BC-72B1-124C-8E8F-73011B0DCE1C}"/>
              </a:ext>
            </a:extLst>
          </p:cNvPr>
          <p:cNvSpPr/>
          <p:nvPr/>
        </p:nvSpPr>
        <p:spPr>
          <a:xfrm>
            <a:off x="4857401" y="4041226"/>
            <a:ext cx="158100" cy="165368"/>
          </a:xfrm>
          <a:prstGeom prst="ellipse">
            <a:avLst/>
          </a:prstGeom>
          <a:solidFill>
            <a:srgbClr val="FF40FF"/>
          </a:solidFill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5510AAE-6A66-C446-B47D-7A7B777A64E1}"/>
              </a:ext>
            </a:extLst>
          </p:cNvPr>
          <p:cNvSpPr txBox="1"/>
          <p:nvPr/>
        </p:nvSpPr>
        <p:spPr>
          <a:xfrm>
            <a:off x="2399277" y="4619576"/>
            <a:ext cx="1521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Laser/e-</a:t>
            </a:r>
            <a:r>
              <a:rPr lang="fr-FR" dirty="0" err="1">
                <a:solidFill>
                  <a:srgbClr val="C00000"/>
                </a:solidFill>
              </a:rPr>
              <a:t>beam</a:t>
            </a:r>
            <a:r>
              <a:rPr lang="fr-FR" dirty="0">
                <a:solidFill>
                  <a:srgbClr val="C00000"/>
                </a:solidFill>
              </a:rPr>
              <a:t> interaction point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752FBB7-3CF4-D34B-A098-B0FD7076B5DD}"/>
              </a:ext>
            </a:extLst>
          </p:cNvPr>
          <p:cNvSpPr txBox="1"/>
          <p:nvPr/>
        </p:nvSpPr>
        <p:spPr>
          <a:xfrm>
            <a:off x="4308375" y="4251511"/>
            <a:ext cx="1118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40FF"/>
                </a:solidFill>
              </a:rPr>
              <a:t>Photon </a:t>
            </a:r>
            <a:r>
              <a:rPr lang="fr-FR" dirty="0" err="1">
                <a:solidFill>
                  <a:srgbClr val="FF40FF"/>
                </a:solidFill>
              </a:rPr>
              <a:t>detection</a:t>
            </a:r>
            <a:endParaRPr lang="fr-FR" dirty="0">
              <a:solidFill>
                <a:srgbClr val="FF40FF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9B1ED95-268C-6E41-8CAF-E44234B816FB}"/>
              </a:ext>
            </a:extLst>
          </p:cNvPr>
          <p:cNvSpPr txBox="1"/>
          <p:nvPr/>
        </p:nvSpPr>
        <p:spPr>
          <a:xfrm>
            <a:off x="5337762" y="4296410"/>
            <a:ext cx="1238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Electron </a:t>
            </a:r>
            <a:r>
              <a:rPr lang="fr-FR" dirty="0" err="1">
                <a:solidFill>
                  <a:srgbClr val="7030A0"/>
                </a:solidFill>
              </a:rPr>
              <a:t>detection</a:t>
            </a:r>
            <a:r>
              <a:rPr lang="fr-FR" dirty="0">
                <a:solidFill>
                  <a:srgbClr val="7030A0"/>
                </a:solidFill>
              </a:rPr>
              <a:t> 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E208891-9A2B-724A-8B0D-E07C79057FED}"/>
              </a:ext>
            </a:extLst>
          </p:cNvPr>
          <p:cNvSpPr txBox="1"/>
          <p:nvPr/>
        </p:nvSpPr>
        <p:spPr>
          <a:xfrm>
            <a:off x="166803" y="1092125"/>
            <a:ext cx="80725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1400" dirty="0"/>
              <a:t>For spin rotators at current B2E location of </a:t>
            </a:r>
            <a:r>
              <a:rPr lang="en-GB" sz="1400" dirty="0" err="1"/>
              <a:t>SuperKEKB</a:t>
            </a:r>
            <a:endParaRPr lang="en-GB" sz="1400" dirty="0"/>
          </a:p>
          <a:p>
            <a:r>
              <a:rPr lang="en-GB" sz="1400" dirty="0">
                <a:sym typeface="Wingdings" pitchFamily="2" charset="2"/>
              </a:rPr>
              <a:t>	 a nice place before BLA2LE where polarization is longitudinal and enough free space</a:t>
            </a:r>
          </a:p>
          <a:p>
            <a:r>
              <a:rPr lang="en-GB" sz="1400" dirty="0">
                <a:sym typeface="Wingdings" pitchFamily="2" charset="2"/>
              </a:rPr>
              <a:t>	 polarimeter data is representative of polarization at Belle II IP (up to magnet </a:t>
            </a:r>
            <a:r>
              <a:rPr lang="en-GB" sz="1400" dirty="0" err="1">
                <a:sym typeface="Wingdings" pitchFamily="2" charset="2"/>
              </a:rPr>
              <a:t>mislalignments</a:t>
            </a:r>
            <a:r>
              <a:rPr lang="en-GB" sz="1400" dirty="0">
                <a:sym typeface="Wingdings" pitchFamily="2" charset="2"/>
              </a:rPr>
              <a:t>)</a:t>
            </a:r>
          </a:p>
          <a:p>
            <a:r>
              <a:rPr lang="en-GB" sz="1400" dirty="0"/>
              <a:t>2.      For spin rotators at about 80m from Belle II IP </a:t>
            </a:r>
          </a:p>
          <a:p>
            <a:r>
              <a:rPr lang="en-GB" sz="1400" dirty="0">
                <a:sym typeface="Wingdings" pitchFamily="2" charset="2"/>
              </a:rPr>
              <a:t>	 no solution found to measure longitudinal polarization</a:t>
            </a:r>
          </a:p>
          <a:p>
            <a:r>
              <a:rPr lang="en-GB" sz="1400" dirty="0">
                <a:sym typeface="Wingdings" pitchFamily="2" charset="2"/>
              </a:rPr>
              <a:t>	 use same location but measure transverse polarization (no detailed study at this stage of this)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674404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A50BC-442A-117E-CE0C-32908ACDF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FR" dirty="0"/>
              <a:t>Mechanical system integration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A3518-6717-FC45-0914-4D6F5063B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11/12/2023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9C7ED-DEF9-C145-9B34-A1EB1FF5F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Polarisation upgrade Workshop -- (hybrid) Victoria</a:t>
            </a: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B3812-8F16-54E3-8D84-643D82FB5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4</a:t>
            </a:fld>
            <a:endParaRPr lang="fr-FR"/>
          </a:p>
        </p:txBody>
      </p:sp>
      <p:pic>
        <p:nvPicPr>
          <p:cNvPr id="7" name="Image 3">
            <a:extLst>
              <a:ext uri="{FF2B5EF4-FFF2-40B4-BE49-F238E27FC236}">
                <a16:creationId xmlns:a16="http://schemas.microsoft.com/office/drawing/2014/main" id="{A78D86C9-F11D-3B0D-2EE6-D4E363068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969" y="1082085"/>
            <a:ext cx="5198035" cy="457167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FDEE835-65AB-ED43-BF22-E95CED1B78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" y="1082085"/>
            <a:ext cx="3271485" cy="4473118"/>
          </a:xfrm>
          <a:prstGeom prst="rect">
            <a:avLst/>
          </a:prstGeom>
        </p:spPr>
      </p:pic>
      <p:cxnSp>
        <p:nvCxnSpPr>
          <p:cNvPr id="9" name="Connecteur droit avec flèche 10">
            <a:extLst>
              <a:ext uri="{FF2B5EF4-FFF2-40B4-BE49-F238E27FC236}">
                <a16:creationId xmlns:a16="http://schemas.microsoft.com/office/drawing/2014/main" id="{8CE7DAF0-8F47-5941-8389-8FFBD13ACB0D}"/>
              </a:ext>
            </a:extLst>
          </p:cNvPr>
          <p:cNvCxnSpPr>
            <a:cxnSpLocks/>
          </p:cNvCxnSpPr>
          <p:nvPr/>
        </p:nvCxnSpPr>
        <p:spPr>
          <a:xfrm>
            <a:off x="1759228" y="4506597"/>
            <a:ext cx="0" cy="960348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13">
            <a:extLst>
              <a:ext uri="{FF2B5EF4-FFF2-40B4-BE49-F238E27FC236}">
                <a16:creationId xmlns:a16="http://schemas.microsoft.com/office/drawing/2014/main" id="{80A1C95F-1B3B-CF48-BCF7-036C68F1825D}"/>
              </a:ext>
            </a:extLst>
          </p:cNvPr>
          <p:cNvSpPr txBox="1"/>
          <p:nvPr/>
        </p:nvSpPr>
        <p:spPr>
          <a:xfrm rot="16200000">
            <a:off x="1066499" y="4960888"/>
            <a:ext cx="883752" cy="3161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450 mm</a:t>
            </a:r>
          </a:p>
        </p:txBody>
      </p:sp>
      <p:cxnSp>
        <p:nvCxnSpPr>
          <p:cNvPr id="11" name="Connecteur droit avec flèche 2">
            <a:extLst>
              <a:ext uri="{FF2B5EF4-FFF2-40B4-BE49-F238E27FC236}">
                <a16:creationId xmlns:a16="http://schemas.microsoft.com/office/drawing/2014/main" id="{99D6986A-6677-1248-B7BD-22975AEF5A3A}"/>
              </a:ext>
            </a:extLst>
          </p:cNvPr>
          <p:cNvCxnSpPr>
            <a:cxnSpLocks/>
          </p:cNvCxnSpPr>
          <p:nvPr/>
        </p:nvCxnSpPr>
        <p:spPr>
          <a:xfrm>
            <a:off x="3929568" y="3481595"/>
            <a:ext cx="0" cy="198535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C70F71A1-25A4-2F49-A850-37F1DC5B985D}"/>
              </a:ext>
            </a:extLst>
          </p:cNvPr>
          <p:cNvSpPr txBox="1"/>
          <p:nvPr/>
        </p:nvSpPr>
        <p:spPr>
          <a:xfrm rot="16200000">
            <a:off x="3223033" y="4386834"/>
            <a:ext cx="883752" cy="3161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910 mm</a:t>
            </a:r>
          </a:p>
        </p:txBody>
      </p:sp>
      <p:sp>
        <p:nvSpPr>
          <p:cNvPr id="14" name="ZoneTexte 1">
            <a:extLst>
              <a:ext uri="{FF2B5EF4-FFF2-40B4-BE49-F238E27FC236}">
                <a16:creationId xmlns:a16="http://schemas.microsoft.com/office/drawing/2014/main" id="{F5DC2C60-9D79-D842-867A-DE4BBA5A95C2}"/>
              </a:ext>
            </a:extLst>
          </p:cNvPr>
          <p:cNvSpPr txBox="1"/>
          <p:nvPr/>
        </p:nvSpPr>
        <p:spPr>
          <a:xfrm>
            <a:off x="5887275" y="5356418"/>
            <a:ext cx="3256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Crossing</a:t>
            </a:r>
            <a:r>
              <a:rPr lang="fr-FR" dirty="0"/>
              <a:t> Angle Horizontal : 8 </a:t>
            </a:r>
            <a:r>
              <a:rPr lang="fr-FR" dirty="0" err="1"/>
              <a:t>deg</a:t>
            </a:r>
            <a:endParaRPr lang="fr-FR" dirty="0"/>
          </a:p>
          <a:p>
            <a:r>
              <a:rPr lang="fr-FR" dirty="0" err="1"/>
              <a:t>Crossing</a:t>
            </a:r>
            <a:r>
              <a:rPr lang="fr-FR" dirty="0"/>
              <a:t> Angle Vertical : 4 </a:t>
            </a:r>
            <a:r>
              <a:rPr lang="fr-FR" dirty="0" err="1"/>
              <a:t>deg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218D08A-317C-0745-A551-6023066418FA}"/>
              </a:ext>
            </a:extLst>
          </p:cNvPr>
          <p:cNvSpPr txBox="1"/>
          <p:nvPr/>
        </p:nvSpPr>
        <p:spPr>
          <a:xfrm>
            <a:off x="129627" y="5909817"/>
            <a:ext cx="7792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+ some neutron + lead shielding around electronics to be located below the table</a:t>
            </a:r>
          </a:p>
          <a:p>
            <a:r>
              <a:rPr lang="en-GB" dirty="0"/>
              <a:t>+ some lead shielding around the table to protect the laser</a:t>
            </a:r>
          </a:p>
        </p:txBody>
      </p:sp>
    </p:spTree>
    <p:extLst>
      <p:ext uri="{BB962C8B-B14F-4D97-AF65-F5344CB8AC3E}">
        <p14:creationId xmlns:p14="http://schemas.microsoft.com/office/powerpoint/2010/main" val="3357998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C8DC45-EC3B-5344-97B3-B3BA3CD6B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509517"/>
          </a:xfrm>
        </p:spPr>
        <p:txBody>
          <a:bodyPr>
            <a:normAutofit fontScale="90000"/>
          </a:bodyPr>
          <a:lstStyle/>
          <a:p>
            <a:r>
              <a:rPr lang="en-GB" dirty="0"/>
              <a:t>Beam impedance (longitudinal)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34C911-0DF2-E146-8030-A819259FD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11/12/2023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7ECFB6-C1E3-6046-B13A-7EA5DA5D5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Polarisation upgrade Workshop -- (hybrid) Victoria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6BE7C8-A026-BD44-A93B-8E18480B3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5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26D5A4E-ABBF-2047-814C-4B1F73D17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72" y="1367820"/>
            <a:ext cx="8131948" cy="472212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25B36CF-AF45-9D41-A38E-FCB97623F8F6}"/>
              </a:ext>
            </a:extLst>
          </p:cNvPr>
          <p:cNvSpPr txBox="1"/>
          <p:nvPr/>
        </p:nvSpPr>
        <p:spPr>
          <a:xfrm>
            <a:off x="6515100" y="47069"/>
            <a:ext cx="158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Zhou, Ishibashi</a:t>
            </a:r>
          </a:p>
        </p:txBody>
      </p:sp>
    </p:spTree>
    <p:extLst>
      <p:ext uri="{BB962C8B-B14F-4D97-AF65-F5344CB8AC3E}">
        <p14:creationId xmlns:p14="http://schemas.microsoft.com/office/powerpoint/2010/main" val="2217230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C8DC45-EC3B-5344-97B3-B3BA3CD6B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509517"/>
          </a:xfrm>
        </p:spPr>
        <p:txBody>
          <a:bodyPr>
            <a:normAutofit fontScale="90000"/>
          </a:bodyPr>
          <a:lstStyle/>
          <a:p>
            <a:r>
              <a:rPr lang="en-GB" dirty="0"/>
              <a:t>Beam impedance (vertical)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34C911-0DF2-E146-8030-A819259FD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11/12/2023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7ECFB6-C1E3-6046-B13A-7EA5DA5D5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Polarisation upgrade Workshop -- (hybrid) Victoria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6BE7C8-A026-BD44-A93B-8E18480B3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6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F003BEE-7BFA-BF47-BA98-9267E3A7C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9819"/>
            <a:ext cx="9144000" cy="518080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B560EA1-45BF-044B-BA6D-0B3D98D0A655}"/>
              </a:ext>
            </a:extLst>
          </p:cNvPr>
          <p:cNvSpPr txBox="1"/>
          <p:nvPr/>
        </p:nvSpPr>
        <p:spPr>
          <a:xfrm>
            <a:off x="6515100" y="160020"/>
            <a:ext cx="158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Zhou, Ishibashi</a:t>
            </a:r>
          </a:p>
        </p:txBody>
      </p:sp>
    </p:spTree>
    <p:extLst>
      <p:ext uri="{BB962C8B-B14F-4D97-AF65-F5344CB8AC3E}">
        <p14:creationId xmlns:p14="http://schemas.microsoft.com/office/powerpoint/2010/main" val="4130495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691A788-4C22-104F-B888-56634B539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1817" y="960798"/>
            <a:ext cx="9144000" cy="27432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C087295-4B2C-CF44-9711-AF1DF3CEF405}"/>
              </a:ext>
            </a:extLst>
          </p:cNvPr>
          <p:cNvSpPr/>
          <p:nvPr/>
        </p:nvSpPr>
        <p:spPr>
          <a:xfrm>
            <a:off x="652486" y="1533554"/>
            <a:ext cx="4149969" cy="217044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12C98B-265F-4E40-856B-084736869F3F}"/>
              </a:ext>
            </a:extLst>
          </p:cNvPr>
          <p:cNvSpPr/>
          <p:nvPr/>
        </p:nvSpPr>
        <p:spPr>
          <a:xfrm>
            <a:off x="6261141" y="1496228"/>
            <a:ext cx="2314965" cy="190308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C94995E-F8D8-A049-889B-DFC4CF81BD6A}"/>
              </a:ext>
            </a:extLst>
          </p:cNvPr>
          <p:cNvSpPr txBox="1"/>
          <p:nvPr/>
        </p:nvSpPr>
        <p:spPr>
          <a:xfrm>
            <a:off x="2385060" y="3399309"/>
            <a:ext cx="2467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accent1"/>
                </a:solidFill>
              </a:rPr>
              <a:t>Box </a:t>
            </a:r>
            <a:r>
              <a:rPr lang="fr-FR" sz="1200" dirty="0" err="1">
                <a:solidFill>
                  <a:schemeClr val="accent1"/>
                </a:solidFill>
              </a:rPr>
              <a:t>with</a:t>
            </a:r>
            <a:r>
              <a:rPr lang="fr-FR" sz="1200" dirty="0">
                <a:solidFill>
                  <a:schemeClr val="accent1"/>
                </a:solidFill>
              </a:rPr>
              <a:t> rough </a:t>
            </a:r>
            <a:r>
              <a:rPr lang="fr-FR" sz="1200" dirty="0" err="1">
                <a:solidFill>
                  <a:schemeClr val="accent1"/>
                </a:solidFill>
              </a:rPr>
              <a:t>temperature</a:t>
            </a:r>
            <a:r>
              <a:rPr lang="fr-FR" sz="1200" dirty="0">
                <a:solidFill>
                  <a:schemeClr val="accent1"/>
                </a:solidFill>
              </a:rPr>
              <a:t> control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68D9646-E84F-2B4E-8A74-284F64EA32BB}"/>
              </a:ext>
            </a:extLst>
          </p:cNvPr>
          <p:cNvSpPr txBox="1"/>
          <p:nvPr/>
        </p:nvSpPr>
        <p:spPr>
          <a:xfrm>
            <a:off x="6191264" y="3144890"/>
            <a:ext cx="2467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accent1"/>
                </a:solidFill>
              </a:rPr>
              <a:t>Box </a:t>
            </a:r>
            <a:r>
              <a:rPr lang="fr-FR" sz="1200" dirty="0" err="1">
                <a:solidFill>
                  <a:schemeClr val="accent1"/>
                </a:solidFill>
              </a:rPr>
              <a:t>with</a:t>
            </a:r>
            <a:r>
              <a:rPr lang="fr-FR" sz="1200" dirty="0">
                <a:solidFill>
                  <a:schemeClr val="accent1"/>
                </a:solidFill>
              </a:rPr>
              <a:t> rough </a:t>
            </a:r>
            <a:r>
              <a:rPr lang="fr-FR" sz="1200" dirty="0" err="1">
                <a:solidFill>
                  <a:schemeClr val="accent1"/>
                </a:solidFill>
              </a:rPr>
              <a:t>temperature</a:t>
            </a:r>
            <a:r>
              <a:rPr lang="fr-FR" sz="1200" dirty="0">
                <a:solidFill>
                  <a:schemeClr val="accent1"/>
                </a:solidFill>
              </a:rPr>
              <a:t> control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87883B-26BD-8F47-A0A8-EAEA48606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Laser system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FAF2DE-92E1-E641-9E38-79207D5FE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11/12/2023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114083-4B46-3E47-A69D-53FD3F54D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Polarisation upgrade Workshop -- (hybrid) Victoria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320CC8-246D-3C4E-9BCC-EBAE893E4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7</a:t>
            </a:fld>
            <a:endParaRPr lang="fr-FR"/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F8749BE8-60A4-E540-BC06-F17F6B529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57" y="4092645"/>
            <a:ext cx="84363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Rough design based on past experience </a:t>
            </a:r>
          </a:p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300µm beam size shall not be a problem (Rayleigh range of 1m)</a:t>
            </a:r>
          </a:p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Elliptic beam can be delivered with cylindrical lenses/mirrors</a:t>
            </a: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69D655AC-9C1A-BC45-B7E3-AEE9614BB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57" y="5515446"/>
            <a:ext cx="84363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Possibility to synchronize the laser on the RF clock of the accelerator using the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WhiteRabbit+IDROGEN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technology under experimental investigation at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IJCLab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 Box 18">
            <a:extLst>
              <a:ext uri="{FF2B5EF4-FFF2-40B4-BE49-F238E27FC236}">
                <a16:creationId xmlns:a16="http://schemas.microsoft.com/office/drawing/2014/main" id="{A4DFB1A6-DF91-134A-AE1C-A6882BCB7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57" y="5062607"/>
            <a:ext cx="84363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Key aspect: remote operation of the system that will be located in the tunnel</a:t>
            </a:r>
          </a:p>
        </p:txBody>
      </p:sp>
    </p:spTree>
    <p:extLst>
      <p:ext uri="{BB962C8B-B14F-4D97-AF65-F5344CB8AC3E}">
        <p14:creationId xmlns:p14="http://schemas.microsoft.com/office/powerpoint/2010/main" val="3590659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 descr="page4image20975680">
            <a:extLst>
              <a:ext uri="{FF2B5EF4-FFF2-40B4-BE49-F238E27FC236}">
                <a16:creationId xmlns:a16="http://schemas.microsoft.com/office/drawing/2014/main" id="{86F383A9-54A6-F740-8AF5-3BAAC6D93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67" t="30332" r="1" b="26405"/>
          <a:stretch/>
        </p:blipFill>
        <p:spPr bwMode="auto">
          <a:xfrm>
            <a:off x="6898242" y="0"/>
            <a:ext cx="2281896" cy="351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163A343-93BE-A74E-8753-B6B91418E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Photon detector integration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123FFF-2F07-8841-8A1E-A91E0C349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11/12/2023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DB2FD3-2657-2D45-9BA2-22B1D3BC0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Polarisation upgrade Workshop -- (hybrid) Victoria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DB6C8C-112D-1140-A4B1-EA948642A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8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C876E6D-A6F8-B14B-8449-31F3D963E788}"/>
              </a:ext>
            </a:extLst>
          </p:cNvPr>
          <p:cNvSpPr txBox="1"/>
          <p:nvPr/>
        </p:nvSpPr>
        <p:spPr>
          <a:xfrm>
            <a:off x="-1" y="983385"/>
            <a:ext cx="68982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‘minor’ modifications of BLA2LE region</a:t>
            </a:r>
          </a:p>
          <a:p>
            <a:r>
              <a:rPr lang="en-GB" sz="1400" dirty="0">
                <a:sym typeface="Wingdings" pitchFamily="2" charset="2"/>
              </a:rPr>
              <a:t>	 no modification of magnet required</a:t>
            </a:r>
          </a:p>
          <a:p>
            <a:r>
              <a:rPr lang="en-GB" sz="1400" dirty="0">
                <a:sym typeface="Wingdings" pitchFamily="2" charset="2"/>
              </a:rPr>
              <a:t>	 NEG pumping on the ‘wrong’ side</a:t>
            </a:r>
          </a:p>
          <a:p>
            <a:r>
              <a:rPr lang="en-GB" sz="1400" dirty="0"/>
              <a:t>Requires modification of a pipe to let photon beam out</a:t>
            </a:r>
          </a:p>
          <a:p>
            <a:r>
              <a:rPr lang="en-GB" sz="1400" dirty="0"/>
              <a:t>	</a:t>
            </a:r>
            <a:r>
              <a:rPr lang="en-GB" sz="1400" dirty="0">
                <a:sym typeface="Wingdings" pitchFamily="2" charset="2"/>
              </a:rPr>
              <a:t> proposed pipe modification  (validated by T. Ishibashi and D. Zhou)</a:t>
            </a:r>
            <a:endParaRPr lang="en-GB" sz="14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5CED382-72D7-6845-B6A7-40EC2B8AAA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013"/>
          <a:stretch/>
        </p:blipFill>
        <p:spPr>
          <a:xfrm rot="16200000">
            <a:off x="1644621" y="680419"/>
            <a:ext cx="1674367" cy="4836882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E289D781-D065-C841-A1B6-23F82142EA1A}"/>
              </a:ext>
            </a:extLst>
          </p:cNvPr>
          <p:cNvSpPr/>
          <p:nvPr/>
        </p:nvSpPr>
        <p:spPr>
          <a:xfrm>
            <a:off x="1820985" y="3056050"/>
            <a:ext cx="453292" cy="4733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4870611-2EA3-B84A-AF62-05117F6E377D}"/>
              </a:ext>
            </a:extLst>
          </p:cNvPr>
          <p:cNvSpPr txBox="1"/>
          <p:nvPr/>
        </p:nvSpPr>
        <p:spPr>
          <a:xfrm>
            <a:off x="382954" y="3674433"/>
            <a:ext cx="24272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>
                <a:solidFill>
                  <a:srgbClr val="FF0000"/>
                </a:solidFill>
              </a:rPr>
              <a:t>Pumping</a:t>
            </a:r>
            <a:r>
              <a:rPr lang="fr-FR" sz="1100" dirty="0">
                <a:solidFill>
                  <a:srgbClr val="FF0000"/>
                </a:solidFill>
              </a:rPr>
              <a:t> port </a:t>
            </a:r>
            <a:r>
              <a:rPr lang="fr-FR" sz="1100" dirty="0" err="1">
                <a:solidFill>
                  <a:srgbClr val="FF0000"/>
                </a:solidFill>
              </a:rPr>
              <a:t>side</a:t>
            </a:r>
            <a:r>
              <a:rPr lang="fr-FR" sz="1100" dirty="0">
                <a:solidFill>
                  <a:srgbClr val="FF0000"/>
                </a:solidFill>
              </a:rPr>
              <a:t> </a:t>
            </a:r>
            <a:r>
              <a:rPr lang="fr-FR" sz="1100" dirty="0" err="1">
                <a:solidFill>
                  <a:srgbClr val="FF0000"/>
                </a:solidFill>
              </a:rPr>
              <a:t>need</a:t>
            </a:r>
            <a:r>
              <a:rPr lang="fr-FR" sz="1100" dirty="0">
                <a:solidFill>
                  <a:srgbClr val="FF0000"/>
                </a:solidFill>
              </a:rPr>
              <a:t> to </a:t>
            </a:r>
            <a:r>
              <a:rPr lang="fr-FR" sz="1100" dirty="0" err="1">
                <a:solidFill>
                  <a:srgbClr val="FF0000"/>
                </a:solidFill>
              </a:rPr>
              <a:t>be</a:t>
            </a:r>
            <a:r>
              <a:rPr lang="fr-FR" sz="1100" dirty="0">
                <a:solidFill>
                  <a:srgbClr val="FF0000"/>
                </a:solidFill>
              </a:rPr>
              <a:t> </a:t>
            </a:r>
            <a:r>
              <a:rPr lang="fr-FR" sz="1100" dirty="0" err="1">
                <a:solidFill>
                  <a:srgbClr val="FF0000"/>
                </a:solidFill>
              </a:rPr>
              <a:t>changed</a:t>
            </a:r>
            <a:r>
              <a:rPr lang="fr-FR" sz="11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1F35602E-ED8C-9A44-93EE-0EFD5C236C50}"/>
              </a:ext>
            </a:extLst>
          </p:cNvPr>
          <p:cNvSpPr/>
          <p:nvPr/>
        </p:nvSpPr>
        <p:spPr>
          <a:xfrm>
            <a:off x="7264774" y="637959"/>
            <a:ext cx="1250576" cy="12036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6CC6FAC-E81D-BF4D-AA88-9DF0068CD9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359" y="2149938"/>
            <a:ext cx="5562042" cy="426914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1F8092B0-C58A-8644-AE16-ED8C728EA60B}"/>
              </a:ext>
            </a:extLst>
          </p:cNvPr>
          <p:cNvSpPr txBox="1"/>
          <p:nvPr/>
        </p:nvSpPr>
        <p:spPr>
          <a:xfrm>
            <a:off x="5729366" y="5653237"/>
            <a:ext cx="1608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BreadBoard</a:t>
            </a:r>
            <a:r>
              <a:rPr lang="fr-FR" dirty="0"/>
              <a:t> 450x450 mm</a:t>
            </a:r>
            <a:r>
              <a:rPr lang="fr-FR" baseline="30000" dirty="0"/>
              <a:t>2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FDB25B7-A7D2-B14F-89B5-A968E2FF8C7D}"/>
              </a:ext>
            </a:extLst>
          </p:cNvPr>
          <p:cNvSpPr txBox="1"/>
          <p:nvPr/>
        </p:nvSpPr>
        <p:spPr>
          <a:xfrm>
            <a:off x="5268926" y="4217390"/>
            <a:ext cx="3132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Xray</a:t>
            </a:r>
            <a:r>
              <a:rPr lang="fr-FR" dirty="0"/>
              <a:t> out : 210 µrad</a:t>
            </a:r>
          </a:p>
          <a:p>
            <a:r>
              <a:rPr lang="fr-FR" dirty="0"/>
              <a:t>≈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Ø6 mm at 14,5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meters</a:t>
            </a:r>
            <a:endParaRPr lang="fr-FR" dirty="0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CBFF15FC-273F-594C-A3B9-E05F2F60C8A5}"/>
              </a:ext>
            </a:extLst>
          </p:cNvPr>
          <p:cNvCxnSpPr>
            <a:cxnSpLocks/>
          </p:cNvCxnSpPr>
          <p:nvPr/>
        </p:nvCxnSpPr>
        <p:spPr>
          <a:xfrm flipV="1">
            <a:off x="6750996" y="1841594"/>
            <a:ext cx="1650774" cy="110050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9E6A58AC-B082-FE44-AE6F-493538BE7F0B}"/>
              </a:ext>
            </a:extLst>
          </p:cNvPr>
          <p:cNvCxnSpPr>
            <a:cxnSpLocks/>
          </p:cNvCxnSpPr>
          <p:nvPr/>
        </p:nvCxnSpPr>
        <p:spPr>
          <a:xfrm flipV="1">
            <a:off x="2455955" y="1248899"/>
            <a:ext cx="5277534" cy="409599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429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99CCCE-A850-B64C-8002-98A599D13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Integration in accelerator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6E6A0E-7848-974A-8BED-44B604966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11/12/2023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2A3A44-2728-B142-A466-E5EA64B3A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Polarisation upgrade Workshop -- (hybrid) Victoria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DC5D4E-54D0-6241-B5FE-3D937A996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9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9108210-48D5-8741-9BAB-DA11E5FAD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947" y="1865020"/>
            <a:ext cx="6011950" cy="335066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B920CF0-F3C1-B84E-8B29-220953D30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19" y="992222"/>
            <a:ext cx="2782556" cy="509625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B7E42D9-7BCA-8143-A152-6399652BC10A}"/>
              </a:ext>
            </a:extLst>
          </p:cNvPr>
          <p:cNvSpPr txBox="1"/>
          <p:nvPr/>
        </p:nvSpPr>
        <p:spPr>
          <a:xfrm>
            <a:off x="3248065" y="5111339"/>
            <a:ext cx="57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Beam pipe at ~1m from ground</a:t>
            </a:r>
          </a:p>
          <a:p>
            <a:r>
              <a:rPr lang="en-GB" dirty="0"/>
              <a:t>Electronics can be located and shielded on ground below scintillator +PMT</a:t>
            </a:r>
          </a:p>
        </p:txBody>
      </p:sp>
    </p:spTree>
    <p:extLst>
      <p:ext uri="{BB962C8B-B14F-4D97-AF65-F5344CB8AC3E}">
        <p14:creationId xmlns:p14="http://schemas.microsoft.com/office/powerpoint/2010/main" val="5143264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" id="{FBF67BF5-E241-D94D-A1E0-A0EA0C623EF9}" vid="{4197D68A-286D-DD47-B0B2-A034CCFF114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48915</TotalTime>
  <Words>1300</Words>
  <Application>Microsoft Macintosh PowerPoint</Application>
  <PresentationFormat>Affichage à l'écran (4:3)</PresentationFormat>
  <Paragraphs>211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 Math</vt:lpstr>
      <vt:lpstr>Helvetica</vt:lpstr>
      <vt:lpstr>Wingdings</vt:lpstr>
      <vt:lpstr>Thème Office</vt:lpstr>
      <vt:lpstr>Compton polarimetry for SuperKEKB: laser system, photon detector </vt:lpstr>
      <vt:lpstr>Compton scattering</vt:lpstr>
      <vt:lpstr>Integration</vt:lpstr>
      <vt:lpstr>Mechanical system integration</vt:lpstr>
      <vt:lpstr>Beam impedance (longitudinal)</vt:lpstr>
      <vt:lpstr>Beam impedance (vertical)</vt:lpstr>
      <vt:lpstr>Laser system</vt:lpstr>
      <vt:lpstr>Photon detector integration</vt:lpstr>
      <vt:lpstr>Integration in accelerator</vt:lpstr>
      <vt:lpstr>Single channel photon detector</vt:lpstr>
      <vt:lpstr>Conceptual acquisition chain</vt:lpstr>
      <vt:lpstr>Expected performance</vt:lpstr>
      <vt:lpstr>Conclusion &amp; Prospects</vt:lpstr>
      <vt:lpstr>Compton polarimetry</vt:lpstr>
      <vt:lpstr>Conceptual design</vt:lpstr>
      <vt:lpstr>Beam sizes and spin projection in z</vt:lpstr>
      <vt:lpstr>Transverse polarimetry at HERA</vt:lpstr>
      <vt:lpstr>Choice of scintillating material</vt:lpstr>
      <vt:lpstr>Slow component filtering</vt:lpstr>
      <vt:lpstr>PMT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thoughts towards Compton polarimtry for ‘Chiral BELLE2’</dc:title>
  <dc:creator>Aurélien Martens</dc:creator>
  <cp:lastModifiedBy>Aurélien Martens</cp:lastModifiedBy>
  <cp:revision>368</cp:revision>
  <cp:lastPrinted>2019-10-21T14:23:48Z</cp:lastPrinted>
  <dcterms:created xsi:type="dcterms:W3CDTF">2019-09-23T10:30:56Z</dcterms:created>
  <dcterms:modified xsi:type="dcterms:W3CDTF">2023-12-12T21:32:34Z</dcterms:modified>
</cp:coreProperties>
</file>