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58" r:id="rId4"/>
    <p:sldId id="261" r:id="rId5"/>
    <p:sldId id="264" r:id="rId6"/>
    <p:sldId id="267" r:id="rId7"/>
    <p:sldId id="259" r:id="rId8"/>
    <p:sldId id="260" r:id="rId9"/>
    <p:sldId id="263" r:id="rId10"/>
    <p:sldId id="262" r:id="rId11"/>
    <p:sldId id="265" r:id="rId12"/>
    <p:sldId id="266" r:id="rId13"/>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2"/>
    <p:restoredTop sz="96327"/>
  </p:normalViewPr>
  <p:slideViewPr>
    <p:cSldViewPr snapToGrid="0">
      <p:cViewPr varScale="1">
        <p:scale>
          <a:sx n="119" d="100"/>
          <a:sy n="119" d="100"/>
        </p:scale>
        <p:origin x="21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442913" y="441324"/>
            <a:ext cx="11306175" cy="2485349"/>
          </a:xfrm>
        </p:spPr>
        <p:txBody>
          <a:bodyPr wrap="square" lIns="0" tIns="0" rIns="0" bIns="0" anchor="b" anchorCtr="0">
            <a:normAutofit/>
          </a:bodyPr>
          <a:lstStyle>
            <a:lvl1pPr algn="l">
              <a:lnSpc>
                <a:spcPct val="100000"/>
              </a:lnSpc>
              <a:defRPr sz="48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442913" y="3070799"/>
            <a:ext cx="11306175" cy="2445758"/>
          </a:xfrm>
        </p:spPr>
        <p:txBody>
          <a:bodyPr lIns="0" tIns="0" rIns="0" bIns="0">
            <a:normAutofit/>
          </a:bodyPr>
          <a:lstStyle>
            <a:lvl1pPr marL="0" indent="0" algn="l">
              <a:lnSpc>
                <a:spcPct val="104000"/>
              </a:lnSpc>
              <a:buNone/>
              <a:defRPr sz="4600">
                <a:solidFill>
                  <a:schemeClr val="tx2">
                    <a:alpha val="56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latin typeface="+mn-lt"/>
              </a:defRPr>
            </a:lvl1pPr>
          </a:lstStyle>
          <a:p>
            <a:fld id="{8994394A-E95D-49DE-8614-F37E1FCF0AC3}" type="datetime2">
              <a:rPr lang="en-US" smtClean="0"/>
              <a:pPr/>
              <a:t>Tuesday, January 30, 2024</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258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Tuesday, January 30, 2024</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47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8724900" y="365125"/>
            <a:ext cx="2628900" cy="51212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838200" y="365125"/>
            <a:ext cx="7734300" cy="5121270"/>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1C32B061-4DDF-403A-A7DB-3B6FD0BE9165}" type="datetime2">
              <a:rPr lang="en-US" smtClean="0"/>
              <a:t>Tuesday, January 30, 2024</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456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343025" y="328839"/>
            <a:ext cx="10406063" cy="1263423"/>
          </a:xfrm>
        </p:spPr>
        <p:txBody>
          <a:bodyPr wrap="square">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343025" y="2060575"/>
            <a:ext cx="10406063" cy="4356100"/>
          </a:xfrm>
        </p:spPr>
        <p:txBody>
          <a:bodyPr lIns="0" tIns="0" rIns="0" bIns="0">
            <a:noAutofit/>
          </a:bodyPr>
          <a:lstStyle>
            <a:lvl1pPr marL="360000" indent="-360000">
              <a:lnSpc>
                <a:spcPct val="120000"/>
              </a:lnSpc>
              <a:buSzPct val="70000"/>
              <a:buFont typeface="Wingdings 2" panose="05020102010507070707" pitchFamily="18" charset="2"/>
              <a:buChar char="à"/>
              <a:defRPr sz="2000">
                <a:solidFill>
                  <a:schemeClr val="tx2">
                    <a:alpha val="77000"/>
                  </a:schemeClr>
                </a:solidFill>
              </a:defRPr>
            </a:lvl1pPr>
            <a:lvl2pPr marL="720000" indent="-360000">
              <a:lnSpc>
                <a:spcPct val="120000"/>
              </a:lnSpc>
              <a:buSzPct val="70000"/>
              <a:buFont typeface="Wingdings 2" panose="05020102010507070707" pitchFamily="18" charset="2"/>
              <a:buChar char="à"/>
              <a:defRPr sz="2000">
                <a:solidFill>
                  <a:schemeClr val="tx2">
                    <a:alpha val="77000"/>
                  </a:schemeClr>
                </a:solidFill>
              </a:defRPr>
            </a:lvl2pPr>
            <a:lvl3pPr marL="1080000" indent="-288000">
              <a:lnSpc>
                <a:spcPct val="120000"/>
              </a:lnSpc>
              <a:buSzPct val="70000"/>
              <a:buFont typeface="Wingdings 2" panose="05020102010507070707" pitchFamily="18" charset="2"/>
              <a:buChar char="à"/>
              <a:defRPr sz="1600">
                <a:solidFill>
                  <a:schemeClr val="tx2">
                    <a:alpha val="77000"/>
                  </a:schemeClr>
                </a:solidFill>
              </a:defRPr>
            </a:lvl3pPr>
            <a:lvl4pPr marL="1440000" indent="-288000">
              <a:lnSpc>
                <a:spcPct val="120000"/>
              </a:lnSpc>
              <a:buSzPct val="70000"/>
              <a:buFont typeface="Wingdings 2" panose="05020102010507070707" pitchFamily="18" charset="2"/>
              <a:buChar char="à"/>
              <a:defRPr sz="1600">
                <a:solidFill>
                  <a:schemeClr val="tx2">
                    <a:alpha val="77000"/>
                  </a:schemeClr>
                </a:solidFill>
              </a:defRPr>
            </a:lvl4pPr>
            <a:lvl5pPr marL="1800000" indent="-288000">
              <a:lnSpc>
                <a:spcPct val="120000"/>
              </a:lnSpc>
              <a:buSzPct val="70000"/>
              <a:buFont typeface="Wingdings 2" panose="05020102010507070707" pitchFamily="18" charset="2"/>
              <a:buChar char="à"/>
              <a:defRPr sz="16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Tuesday, January 30, 2024</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00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442913" y="435429"/>
            <a:ext cx="11269661" cy="3317307"/>
          </a:xfrm>
        </p:spPr>
        <p:txBody>
          <a:bodyPr anchor="b">
            <a:normAutofit/>
          </a:bodyPr>
          <a:lstStyle>
            <a:lvl1pPr>
              <a:lnSpc>
                <a:spcPct val="100000"/>
              </a:lnSpc>
              <a:defRPr sz="48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442913" y="3832563"/>
            <a:ext cx="11269661" cy="1527175"/>
          </a:xfrm>
        </p:spPr>
        <p:txBody>
          <a:bodyPr lIns="0" tIns="0" rIns="0" bIns="0"/>
          <a:lstStyle>
            <a:lvl1pPr marL="0" indent="0">
              <a:buNone/>
              <a:defRPr sz="2400">
                <a:solidFill>
                  <a:schemeClr val="tx2">
                    <a:alpha val="56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3E58FDCC-AC46-4D9F-98DC-C163BFA43704}" type="datetime2">
              <a:rPr lang="en-US" smtClean="0"/>
              <a:t>Tuesday, January 30, 2024</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2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442800" y="327600"/>
            <a:ext cx="11269660" cy="11412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442914"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6311899" y="1825625"/>
            <a:ext cx="5400675" cy="369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45832F11-C374-493A-BB7E-11B09A67FAD0}" type="datetime2">
              <a:rPr lang="en-US" smtClean="0"/>
              <a:t>Tuesday, January 30, 2024</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77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442799" y="327598"/>
            <a:ext cx="11269775" cy="1363091"/>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442797"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442797"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6311786" y="1790700"/>
            <a:ext cx="5437187" cy="615950"/>
          </a:xfrm>
        </p:spPr>
        <p:txBody>
          <a:bodyPr anchor="b">
            <a:normAutofit/>
          </a:bodyPr>
          <a:lstStyle>
            <a:lvl1pPr marL="0" indent="0">
              <a:buNone/>
              <a:defRPr sz="12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6311786" y="2505075"/>
            <a:ext cx="5437187" cy="30114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5136546C-EE55-422E-9D57-50E6C4234F80}" type="datetime2">
              <a:rPr lang="en-US" smtClean="0"/>
              <a:t>Tuesday, January 30, 2024</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00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Tuesday, January 30, 2024</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0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Tuesday, January 30, 2024</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76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442915" y="383270"/>
            <a:ext cx="3457573" cy="1373076"/>
          </a:xfrm>
        </p:spPr>
        <p:txBody>
          <a:bodyPr anchor="t" anchorCtr="0">
            <a:normAutofit/>
          </a:bodyPr>
          <a:lstStyle>
            <a:lvl1pPr>
              <a:lnSpc>
                <a:spcPct val="100000"/>
              </a:lnSpc>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4367213" y="349369"/>
            <a:ext cx="7345362" cy="5167187"/>
          </a:xfrm>
        </p:spPr>
        <p:txBody>
          <a:bodyPr/>
          <a:lstStyle>
            <a:lvl1pPr>
              <a:lnSpc>
                <a:spcPct val="112000"/>
              </a:lnSpc>
              <a:defRPr sz="3200">
                <a:solidFill>
                  <a:schemeClr val="tx2">
                    <a:alpha val="77000"/>
                  </a:schemeClr>
                </a:solidFill>
              </a:defRPr>
            </a:lvl1pPr>
            <a:lvl2pPr>
              <a:lnSpc>
                <a:spcPct val="112000"/>
              </a:lnSpc>
              <a:defRPr sz="3200">
                <a:solidFill>
                  <a:schemeClr val="tx2">
                    <a:alpha val="77000"/>
                  </a:schemeClr>
                </a:solidFill>
              </a:defRPr>
            </a:lvl2pPr>
            <a:lvl3pPr>
              <a:lnSpc>
                <a:spcPct val="120000"/>
              </a:lnSpc>
              <a:defRPr sz="2000">
                <a:solidFill>
                  <a:schemeClr val="tx2">
                    <a:alpha val="77000"/>
                  </a:schemeClr>
                </a:solidFill>
              </a:defRPr>
            </a:lvl3pPr>
            <a:lvl4pPr>
              <a:lnSpc>
                <a:spcPct val="120000"/>
              </a:lnSpc>
              <a:defRPr sz="2000">
                <a:solidFill>
                  <a:schemeClr val="tx2">
                    <a:alpha val="77000"/>
                  </a:schemeClr>
                </a:solidFill>
              </a:defRPr>
            </a:lvl4pPr>
            <a:lvl5pPr>
              <a:lnSpc>
                <a:spcPct val="120000"/>
              </a:lnSpc>
              <a:defRPr sz="1600">
                <a:solidFill>
                  <a:schemeClr val="tx2">
                    <a:alpha val="77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442915" y="2264229"/>
            <a:ext cx="3457573" cy="3171372"/>
          </a:xfrm>
        </p:spPr>
        <p:txBody>
          <a:bodyPr>
            <a:normAutofit/>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442914" y="5957999"/>
            <a:ext cx="3457574" cy="900000"/>
          </a:xfrm>
          <a:prstGeom prst="rect">
            <a:avLst/>
          </a:prstGeom>
        </p:spPr>
        <p:txBody>
          <a:bodyPr/>
          <a:lstStyle>
            <a:lvl1pPr>
              <a:defRPr>
                <a:solidFill>
                  <a:schemeClr val="tx2"/>
                </a:solidFill>
              </a:defRPr>
            </a:lvl1pPr>
          </a:lstStyle>
          <a:p>
            <a:fld id="{29ACAD25-C1CF-4F11-8692-066E6505443C}" type="datetime2">
              <a:rPr lang="en-US" smtClean="0"/>
              <a:t>Tuesday, January 30, 2024</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4367213" y="5957999"/>
            <a:ext cx="5400675" cy="900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10236200" y="5957999"/>
            <a:ext cx="1476375" cy="900000"/>
          </a:xfrm>
          <a:prstGeom prst="rect">
            <a:avLst/>
          </a:prstGeom>
        </p:spPr>
        <p:txBody>
          <a:bodyPr tIns="72000" bIns="72000"/>
          <a:lstStyle>
            <a:lvl1pPr algn="r">
              <a:defRPr sz="36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5958000"/>
            <a:ext cx="121932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86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335088" y="441324"/>
            <a:ext cx="3932237" cy="952047"/>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5678488" y="441324"/>
            <a:ext cx="6078083" cy="5508626"/>
          </a:xfrm>
        </p:spPr>
        <p:txBody>
          <a:bodyPr/>
          <a:lstStyle>
            <a:lvl1pPr marL="0" indent="0">
              <a:buNone/>
              <a:defRPr sz="3200">
                <a:solidFill>
                  <a:schemeClr val="tx2">
                    <a:alpha val="77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335088" y="1778000"/>
            <a:ext cx="3932237" cy="4171950"/>
          </a:xfrm>
        </p:spPr>
        <p:txBody>
          <a:bodyPr/>
          <a:lstStyle>
            <a:lvl1pPr marL="0" indent="0">
              <a:buNone/>
              <a:defRPr sz="1600">
                <a:solidFill>
                  <a:schemeClr val="tx2">
                    <a:alpha val="77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935887" y="1377212"/>
            <a:ext cx="2771775" cy="900000"/>
          </a:xfrm>
          <a:prstGeom prst="rect">
            <a:avLst/>
          </a:prstGeom>
        </p:spPr>
        <p:txBody>
          <a:bodyPr/>
          <a:lstStyle>
            <a:lvl1pPr>
              <a:defRPr>
                <a:solidFill>
                  <a:schemeClr val="tx2"/>
                </a:solidFill>
              </a:defRPr>
            </a:lvl1pPr>
          </a:lstStyle>
          <a:p>
            <a:fld id="{91688A1C-01B8-42B6-BBF1-2BCF5E311248}" type="datetime2">
              <a:rPr lang="en-US" smtClean="0"/>
              <a:t>Tuesday, January 30, 2024</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810475" y="4239475"/>
            <a:ext cx="2520950" cy="900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5949950"/>
            <a:ext cx="900000" cy="900000"/>
          </a:xfrm>
          <a:prstGeom prst="rect">
            <a:avLst/>
          </a:prstGeom>
        </p:spPr>
        <p:txBody>
          <a:bodyPr lIns="72000" rIns="72000">
            <a:normAutofit/>
          </a:bodyPr>
          <a:lstStyle>
            <a:lvl1pPr algn="ctr">
              <a:defRPr sz="36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900000" y="0"/>
            <a:ext cx="0" cy="68580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57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342800" y="327600"/>
            <a:ext cx="10407600" cy="11412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342800" y="2059199"/>
            <a:ext cx="10407600" cy="4356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936000" y="1378800"/>
            <a:ext cx="2772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Tuesday, January 30, 2024</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810000" y="4240800"/>
            <a:ext cx="2520000" cy="900000"/>
          </a:xfrm>
          <a:prstGeom prst="rect">
            <a:avLst/>
          </a:prstGeom>
        </p:spPr>
        <p:txBody>
          <a:bodyPr lIns="0" tIns="72000" rIns="0" bIns="72000" anchor="ctr" anchorCtr="0"/>
          <a:lstStyle>
            <a:lvl1pPr algn="l">
              <a:defRPr sz="1000" cap="all" spc="20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5958000"/>
            <a:ext cx="900000" cy="900000"/>
          </a:xfrm>
          <a:prstGeom prst="rect">
            <a:avLst/>
          </a:prstGeom>
        </p:spPr>
        <p:txBody>
          <a:bodyPr lIns="0" tIns="0" rIns="0" bIns="0" anchor="ctr" anchorCtr="0"/>
          <a:lstStyle>
            <a:lvl1pPr algn="ctr">
              <a:defRPr sz="36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1552740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48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36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720000" indent="-360000" algn="l" defTabSz="914400" rtl="0" eaLnBrk="1" latinLnBrk="0" hangingPunct="1">
        <a:lnSpc>
          <a:spcPct val="120000"/>
        </a:lnSpc>
        <a:spcBef>
          <a:spcPts val="800"/>
        </a:spcBef>
        <a:buSzPct val="70000"/>
        <a:buFont typeface="Wingdings 2" panose="05020102010507070707" pitchFamily="18" charset="2"/>
        <a:buChar char="à"/>
        <a:defRPr sz="20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11430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6002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2057400" indent="-288000" algn="l" defTabSz="914400" rtl="0" eaLnBrk="1" latinLnBrk="0" hangingPunct="1">
        <a:lnSpc>
          <a:spcPct val="120000"/>
        </a:lnSpc>
        <a:spcBef>
          <a:spcPts val="800"/>
        </a:spcBef>
        <a:buSzPct val="70000"/>
        <a:buFont typeface="Wingdings 2" panose="05020102010507070707" pitchFamily="18" charset="2"/>
        <a:buChar char="à"/>
        <a:defRPr sz="16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1E45AA8-4658-B01C-EB9D-926B56C8B0F0}"/>
              </a:ext>
            </a:extLst>
          </p:cNvPr>
          <p:cNvPicPr>
            <a:picLocks noChangeAspect="1"/>
          </p:cNvPicPr>
          <p:nvPr/>
        </p:nvPicPr>
        <p:blipFill rotWithShape="1">
          <a:blip r:embed="rId2"/>
          <a:srcRect t="12945" b="12304"/>
          <a:stretch/>
        </p:blipFill>
        <p:spPr>
          <a:xfrm>
            <a:off x="20" y="2"/>
            <a:ext cx="12191980" cy="6857999"/>
          </a:xfrm>
          <a:custGeom>
            <a:avLst/>
            <a:gdLst/>
            <a:ahLst/>
            <a:cxnLst/>
            <a:rect l="l" t="t" r="r" b="b"/>
            <a:pathLst>
              <a:path w="5880100" h="6857999">
                <a:moveTo>
                  <a:pt x="0" y="0"/>
                </a:moveTo>
                <a:lnTo>
                  <a:pt x="5880100" y="0"/>
                </a:lnTo>
                <a:lnTo>
                  <a:pt x="5880100" y="6857999"/>
                </a:lnTo>
                <a:lnTo>
                  <a:pt x="0" y="6857999"/>
                </a:lnTo>
                <a:close/>
              </a:path>
            </a:pathLst>
          </a:custGeom>
        </p:spPr>
      </p:pic>
      <p:sp>
        <p:nvSpPr>
          <p:cNvPr id="19" name="Rectangle 18">
            <a:extLst>
              <a:ext uri="{FF2B5EF4-FFF2-40B4-BE49-F238E27FC236}">
                <a16:creationId xmlns:a16="http://schemas.microsoft.com/office/drawing/2014/main" id="{4E5510F6-578F-4795-916E-B4F8271F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1673"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525AE0-C8EF-E473-8319-34D4A9F2F90B}"/>
              </a:ext>
            </a:extLst>
          </p:cNvPr>
          <p:cNvSpPr>
            <a:spLocks noGrp="1"/>
          </p:cNvSpPr>
          <p:nvPr>
            <p:ph type="ctrTitle"/>
          </p:nvPr>
        </p:nvSpPr>
        <p:spPr>
          <a:xfrm>
            <a:off x="1342801" y="323999"/>
            <a:ext cx="2725960" cy="4031611"/>
          </a:xfrm>
        </p:spPr>
        <p:txBody>
          <a:bodyPr anchor="t">
            <a:normAutofit/>
          </a:bodyPr>
          <a:lstStyle/>
          <a:p>
            <a:r>
              <a:rPr lang="en-JP" sz="3700">
                <a:solidFill>
                  <a:schemeClr val="bg2"/>
                </a:solidFill>
              </a:rPr>
              <a:t>Touschek Polarization Lifetime Experiment</a:t>
            </a:r>
          </a:p>
        </p:txBody>
      </p:sp>
      <p:sp>
        <p:nvSpPr>
          <p:cNvPr id="3" name="Subtitle 2">
            <a:extLst>
              <a:ext uri="{FF2B5EF4-FFF2-40B4-BE49-F238E27FC236}">
                <a16:creationId xmlns:a16="http://schemas.microsoft.com/office/drawing/2014/main" id="{243D2C2D-73E0-2A2D-1534-98D876197DE3}"/>
              </a:ext>
            </a:extLst>
          </p:cNvPr>
          <p:cNvSpPr>
            <a:spLocks noGrp="1"/>
          </p:cNvSpPr>
          <p:nvPr>
            <p:ph type="subTitle" idx="1"/>
          </p:nvPr>
        </p:nvSpPr>
        <p:spPr>
          <a:xfrm>
            <a:off x="1343027" y="5265738"/>
            <a:ext cx="2735482" cy="1150935"/>
          </a:xfrm>
        </p:spPr>
        <p:txBody>
          <a:bodyPr>
            <a:normAutofit/>
          </a:bodyPr>
          <a:lstStyle/>
          <a:p>
            <a:pPr>
              <a:lnSpc>
                <a:spcPct val="94000"/>
              </a:lnSpc>
            </a:pPr>
            <a:r>
              <a:rPr lang="en-JP" sz="1600">
                <a:solidFill>
                  <a:schemeClr val="bg2">
                    <a:alpha val="56000"/>
                  </a:schemeClr>
                </a:solidFill>
              </a:rPr>
              <a:t>Z. J. Liptak</a:t>
            </a:r>
          </a:p>
          <a:p>
            <a:pPr>
              <a:lnSpc>
                <a:spcPct val="94000"/>
              </a:lnSpc>
            </a:pPr>
            <a:r>
              <a:rPr lang="en-JP" sz="1600">
                <a:solidFill>
                  <a:schemeClr val="bg2">
                    <a:alpha val="56000"/>
                  </a:schemeClr>
                </a:solidFill>
              </a:rPr>
              <a:t>2024/01/09</a:t>
            </a:r>
          </a:p>
          <a:p>
            <a:pPr>
              <a:lnSpc>
                <a:spcPct val="94000"/>
              </a:lnSpc>
            </a:pPr>
            <a:r>
              <a:rPr lang="en-JP" sz="1600">
                <a:solidFill>
                  <a:schemeClr val="bg2">
                    <a:alpha val="56000"/>
                  </a:schemeClr>
                </a:solidFill>
              </a:rPr>
              <a:t>Belle II Polarization Working Group Meeting</a:t>
            </a:r>
          </a:p>
        </p:txBody>
      </p:sp>
      <p:cxnSp>
        <p:nvCxnSpPr>
          <p:cNvPr id="20" name="Straight Connector 19">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F5C7151-702A-4C5C-B963-102594D0C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11673"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FE2954D-631F-41B8-828D-CE3DB44AD1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9999" y="4787656"/>
            <a:ext cx="361167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871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06F2-ACA5-7BD1-E770-7B0F18D24333}"/>
              </a:ext>
            </a:extLst>
          </p:cNvPr>
          <p:cNvSpPr>
            <a:spLocks noGrp="1"/>
          </p:cNvSpPr>
          <p:nvPr>
            <p:ph type="title"/>
          </p:nvPr>
        </p:nvSpPr>
        <p:spPr/>
        <p:txBody>
          <a:bodyPr/>
          <a:lstStyle/>
          <a:p>
            <a:r>
              <a:rPr lang="en-JP" dirty="0"/>
              <a:t>Proposed Timeline</a:t>
            </a:r>
          </a:p>
        </p:txBody>
      </p:sp>
      <p:sp>
        <p:nvSpPr>
          <p:cNvPr id="3" name="Content Placeholder 2">
            <a:extLst>
              <a:ext uri="{FF2B5EF4-FFF2-40B4-BE49-F238E27FC236}">
                <a16:creationId xmlns:a16="http://schemas.microsoft.com/office/drawing/2014/main" id="{2B7BE5D5-3442-E557-7324-15C00822C9A0}"/>
              </a:ext>
            </a:extLst>
          </p:cNvPr>
          <p:cNvSpPr>
            <a:spLocks noGrp="1"/>
          </p:cNvSpPr>
          <p:nvPr>
            <p:ph idx="1"/>
          </p:nvPr>
        </p:nvSpPr>
        <p:spPr>
          <a:xfrm>
            <a:off x="1199186" y="1592262"/>
            <a:ext cx="10406063" cy="4356100"/>
          </a:xfrm>
        </p:spPr>
        <p:txBody>
          <a:bodyPr/>
          <a:lstStyle/>
          <a:p>
            <a:r>
              <a:rPr lang="en-JP" dirty="0"/>
              <a:t>Winter-Spring ‘23/’24 (i.e., now): Submit proposal to US-J committee.</a:t>
            </a:r>
          </a:p>
          <a:p>
            <a:pPr lvl="1"/>
            <a:r>
              <a:rPr lang="en-JP" dirty="0"/>
              <a:t>Hearing will be in early March this year.</a:t>
            </a:r>
          </a:p>
          <a:p>
            <a:r>
              <a:rPr lang="en-JP" dirty="0"/>
              <a:t>Beamline work is scheduled already for the ‘24 summer shutdown – they won’t be able to spare time for this work this year.</a:t>
            </a:r>
          </a:p>
          <a:p>
            <a:pPr lvl="1"/>
            <a:r>
              <a:rPr lang="en-JP" dirty="0"/>
              <a:t>FY’24: develop concrete plan for items to install in beamline. </a:t>
            </a:r>
          </a:p>
          <a:p>
            <a:pPr lvl="2"/>
            <a:r>
              <a:rPr lang="en-JP" dirty="0"/>
              <a:t>Wien filter design, procurement of source (possibly existing DC gun), &amp;c. </a:t>
            </a:r>
          </a:p>
          <a:p>
            <a:pPr lvl="2"/>
            <a:r>
              <a:rPr lang="en-JP" dirty="0"/>
              <a:t>Laser/laser control system, &amp;c.</a:t>
            </a:r>
          </a:p>
          <a:p>
            <a:r>
              <a:rPr lang="en-JP" dirty="0"/>
              <a:t>FY’25 summer: perform necessary alterations to beamline</a:t>
            </a:r>
          </a:p>
          <a:p>
            <a:r>
              <a:rPr lang="en-JP" dirty="0"/>
              <a:t>Perform runs at end of calendary ‘25</a:t>
            </a:r>
          </a:p>
          <a:p>
            <a:r>
              <a:rPr lang="en-JP" dirty="0"/>
              <a:t>Final year of the US-J proposal is for analysis of data taken in this run (along with ongoing magnet work, &amp;c.)</a:t>
            </a:r>
          </a:p>
        </p:txBody>
      </p:sp>
    </p:spTree>
    <p:extLst>
      <p:ext uri="{BB962C8B-B14F-4D97-AF65-F5344CB8AC3E}">
        <p14:creationId xmlns:p14="http://schemas.microsoft.com/office/powerpoint/2010/main" val="50900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EF099B5-BAEA-4A20-8488-A0A5F0C82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511675"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0F5D1-8B98-420D-A3DF-99652DA2D7BD}"/>
              </a:ext>
            </a:extLst>
          </p:cNvPr>
          <p:cNvSpPr>
            <a:spLocks noGrp="1"/>
          </p:cNvSpPr>
          <p:nvPr>
            <p:ph type="title"/>
          </p:nvPr>
        </p:nvSpPr>
        <p:spPr>
          <a:xfrm>
            <a:off x="1343025" y="360001"/>
            <a:ext cx="2725737" cy="2854800"/>
          </a:xfrm>
        </p:spPr>
        <p:txBody>
          <a:bodyPr vert="horz" lIns="0" tIns="0" rIns="0" bIns="0" rtlCol="0" anchor="t" anchorCtr="0">
            <a:normAutofit/>
          </a:bodyPr>
          <a:lstStyle/>
          <a:p>
            <a:r>
              <a:rPr lang="en-US" sz="2400">
                <a:solidFill>
                  <a:schemeClr val="bg2"/>
                </a:solidFill>
              </a:rPr>
              <a:t>Project Costs</a:t>
            </a:r>
          </a:p>
        </p:txBody>
      </p:sp>
      <p:pic>
        <p:nvPicPr>
          <p:cNvPr id="5" name="Picture 4" descr="Money and passport">
            <a:extLst>
              <a:ext uri="{FF2B5EF4-FFF2-40B4-BE49-F238E27FC236}">
                <a16:creationId xmlns:a16="http://schemas.microsoft.com/office/drawing/2014/main" id="{E1B3ED71-71DB-71E0-1A45-4DD52C87F7A0}"/>
              </a:ext>
            </a:extLst>
          </p:cNvPr>
          <p:cNvPicPr>
            <a:picLocks noChangeAspect="1"/>
          </p:cNvPicPr>
          <p:nvPr/>
        </p:nvPicPr>
        <p:blipFill rotWithShape="1">
          <a:blip r:embed="rId2"/>
          <a:srcRect l="32312" r="7920" b="1"/>
          <a:stretch/>
        </p:blipFill>
        <p:spPr>
          <a:xfrm>
            <a:off x="899313" y="3639600"/>
            <a:ext cx="3612362" cy="3218400"/>
          </a:xfrm>
          <a:custGeom>
            <a:avLst/>
            <a:gdLst/>
            <a:ahLst/>
            <a:cxnLst/>
            <a:rect l="l" t="t" r="r" b="b"/>
            <a:pathLst>
              <a:path w="3612362" h="3218400">
                <a:moveTo>
                  <a:pt x="0" y="0"/>
                </a:moveTo>
                <a:lnTo>
                  <a:pt x="3612362" y="0"/>
                </a:lnTo>
                <a:lnTo>
                  <a:pt x="3612362" y="3218400"/>
                </a:lnTo>
                <a:lnTo>
                  <a:pt x="0" y="3218400"/>
                </a:lnTo>
                <a:close/>
              </a:path>
            </a:pathLst>
          </a:custGeom>
        </p:spPr>
      </p:pic>
      <p:cxnSp>
        <p:nvCxnSpPr>
          <p:cNvPr id="22" name="Straight Connector 21">
            <a:extLst>
              <a:ext uri="{FF2B5EF4-FFF2-40B4-BE49-F238E27FC236}">
                <a16:creationId xmlns:a16="http://schemas.microsoft.com/office/drawing/2014/main" id="{E319365C-02DA-4B2B-8177-5500163F3B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0000" y="0"/>
            <a:ext cx="0" cy="68580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DA6B9F5-B493-48E9-9BCD-D4DDC22CE3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8801" y="3639600"/>
            <a:ext cx="361274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179AFB5E-C536-4C34-48CA-1C3424E7DEF4}"/>
              </a:ext>
            </a:extLst>
          </p:cNvPr>
          <p:cNvSpPr>
            <a:spLocks noGrp="1"/>
          </p:cNvSpPr>
          <p:nvPr>
            <p:ph idx="1"/>
          </p:nvPr>
        </p:nvSpPr>
        <p:spPr>
          <a:xfrm>
            <a:off x="4511547" y="338400"/>
            <a:ext cx="7237541" cy="6063875"/>
          </a:xfrm>
        </p:spPr>
        <p:txBody>
          <a:bodyPr>
            <a:normAutofit/>
          </a:bodyPr>
          <a:lstStyle/>
          <a:p>
            <a:r>
              <a:rPr lang="en-JP" sz="1600" dirty="0">
                <a:solidFill>
                  <a:schemeClr val="tx2"/>
                </a:solidFill>
              </a:rPr>
              <a:t>Major cost areas, as submitted to the US-Japan committee for the Touschek Lifetime Project </a:t>
            </a:r>
            <a:r>
              <a:rPr lang="en-JP" sz="1600" b="1" dirty="0">
                <a:solidFill>
                  <a:schemeClr val="tx2"/>
                </a:solidFill>
              </a:rPr>
              <a:t>only</a:t>
            </a:r>
            <a:r>
              <a:rPr lang="en-JP" sz="1600" dirty="0">
                <a:solidFill>
                  <a:schemeClr val="tx2"/>
                </a:solidFill>
              </a:rPr>
              <a:t>:</a:t>
            </a:r>
          </a:p>
          <a:p>
            <a:pPr lvl="1" algn="just"/>
            <a:r>
              <a:rPr lang="en-JP" sz="1600" dirty="0">
                <a:solidFill>
                  <a:schemeClr val="tx2"/>
                </a:solidFill>
              </a:rPr>
              <a:t>DC Gun, differential pumping equipment, &amp;c.:                 ~30,000 kJPY</a:t>
            </a:r>
          </a:p>
          <a:p>
            <a:pPr lvl="2" algn="just"/>
            <a:r>
              <a:rPr lang="en-JP" dirty="0">
                <a:solidFill>
                  <a:schemeClr val="tx2"/>
                </a:solidFill>
              </a:rPr>
              <a:t>If we can use an existing DC gun, we may be able to reduce this cost</a:t>
            </a:r>
          </a:p>
          <a:p>
            <a:pPr lvl="1" algn="just"/>
            <a:r>
              <a:rPr lang="en-JP" sz="1600" dirty="0">
                <a:solidFill>
                  <a:schemeClr val="tx2"/>
                </a:solidFill>
              </a:rPr>
              <a:t>Laser system:                                                                       ~27,000 kJPY </a:t>
            </a:r>
          </a:p>
          <a:p>
            <a:pPr lvl="1"/>
            <a:r>
              <a:rPr lang="en-JP" sz="1600" dirty="0">
                <a:solidFill>
                  <a:schemeClr val="tx2"/>
                </a:solidFill>
              </a:rPr>
              <a:t>Beamline components, magnets, Wien Filter, setup:        </a:t>
            </a:r>
            <a:r>
              <a:rPr lang="en-JP" sz="1600" u="sng" dirty="0">
                <a:solidFill>
                  <a:schemeClr val="tx2"/>
                </a:solidFill>
              </a:rPr>
              <a:t>~15,000 kJPY</a:t>
            </a:r>
          </a:p>
          <a:p>
            <a:pPr lvl="1"/>
            <a:r>
              <a:rPr lang="en-JP" sz="1600" dirty="0">
                <a:solidFill>
                  <a:schemeClr val="tx2"/>
                </a:solidFill>
              </a:rPr>
              <a:t>Total				                74,250 kJPY</a:t>
            </a:r>
          </a:p>
          <a:p>
            <a:pPr lvl="1"/>
            <a:endParaRPr lang="en-JP" sz="1600" dirty="0">
              <a:solidFill>
                <a:schemeClr val="tx2"/>
              </a:solidFill>
            </a:endParaRPr>
          </a:p>
          <a:p>
            <a:pPr marL="360000" lvl="1" indent="0">
              <a:buNone/>
            </a:pPr>
            <a:r>
              <a:rPr lang="en-JP" sz="1600" dirty="0">
                <a:solidFill>
                  <a:schemeClr val="tx2"/>
                </a:solidFill>
              </a:rPr>
              <a:t>   				 (= 500k USD @ 148 JPY/USD)</a:t>
            </a:r>
          </a:p>
          <a:p>
            <a:pPr marL="360000" lvl="1" indent="0">
              <a:buNone/>
            </a:pPr>
            <a:r>
              <a:rPr lang="en-JP" sz="1600" dirty="0">
                <a:solidFill>
                  <a:schemeClr val="tx2"/>
                </a:solidFill>
              </a:rPr>
              <a:t>Our request divides this over two years. The third year of our three-year proposal will be reserved for analysis of data taken in FY’25.</a:t>
            </a:r>
          </a:p>
        </p:txBody>
      </p:sp>
    </p:spTree>
    <p:extLst>
      <p:ext uri="{BB962C8B-B14F-4D97-AF65-F5344CB8AC3E}">
        <p14:creationId xmlns:p14="http://schemas.microsoft.com/office/powerpoint/2010/main" val="221710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90A8-8189-7289-1DDF-B2ED1EF39C3B}"/>
              </a:ext>
            </a:extLst>
          </p:cNvPr>
          <p:cNvSpPr>
            <a:spLocks noGrp="1"/>
          </p:cNvSpPr>
          <p:nvPr>
            <p:ph type="title"/>
          </p:nvPr>
        </p:nvSpPr>
        <p:spPr/>
        <p:txBody>
          <a:bodyPr/>
          <a:lstStyle/>
          <a:p>
            <a:r>
              <a:rPr lang="en-JP" dirty="0"/>
              <a:t>Summary</a:t>
            </a:r>
          </a:p>
        </p:txBody>
      </p:sp>
      <p:sp>
        <p:nvSpPr>
          <p:cNvPr id="3" name="Content Placeholder 2">
            <a:extLst>
              <a:ext uri="{FF2B5EF4-FFF2-40B4-BE49-F238E27FC236}">
                <a16:creationId xmlns:a16="http://schemas.microsoft.com/office/drawing/2014/main" id="{AAE7F9A1-1912-6B50-C0C2-A2E484B51EED}"/>
              </a:ext>
            </a:extLst>
          </p:cNvPr>
          <p:cNvSpPr>
            <a:spLocks noGrp="1"/>
          </p:cNvSpPr>
          <p:nvPr>
            <p:ph idx="1"/>
          </p:nvPr>
        </p:nvSpPr>
        <p:spPr/>
        <p:txBody>
          <a:bodyPr/>
          <a:lstStyle/>
          <a:p>
            <a:r>
              <a:rPr lang="en-JP" dirty="0"/>
              <a:t>Touschek Polarization Lifetime Experiment included as part of our US-Japan funding proposal.</a:t>
            </a:r>
          </a:p>
          <a:p>
            <a:r>
              <a:rPr lang="en-JP" dirty="0"/>
              <a:t>We hope to provide a viable proof of concept for the full polarization project, validate our predictions and get valuable information about how collisions affect polarization and lifetime.</a:t>
            </a:r>
          </a:p>
          <a:p>
            <a:r>
              <a:rPr lang="en-JP" dirty="0"/>
              <a:t>Plan is to develop concrete plans and procure as much material as possible in FY’24, aiming at installing during the summer shutdown of ‘25 and doing a run over several shifts at the end of 2025 running.</a:t>
            </a:r>
          </a:p>
          <a:p>
            <a:r>
              <a:rPr lang="en-JP" dirty="0"/>
              <a:t>There are challenges to overcome, but we are communicating and working with the accelerator team to overcome them.</a:t>
            </a:r>
          </a:p>
        </p:txBody>
      </p:sp>
    </p:spTree>
    <p:extLst>
      <p:ext uri="{BB962C8B-B14F-4D97-AF65-F5344CB8AC3E}">
        <p14:creationId xmlns:p14="http://schemas.microsoft.com/office/powerpoint/2010/main" val="272989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1B95-BF8E-7647-98CA-8EEBF0D1A303}"/>
              </a:ext>
            </a:extLst>
          </p:cNvPr>
          <p:cNvSpPr>
            <a:spLocks noGrp="1"/>
          </p:cNvSpPr>
          <p:nvPr>
            <p:ph type="title"/>
          </p:nvPr>
        </p:nvSpPr>
        <p:spPr/>
        <p:txBody>
          <a:bodyPr/>
          <a:lstStyle/>
          <a:p>
            <a:r>
              <a:rPr lang="en-JP" dirty="0"/>
              <a:t>Overview and background </a:t>
            </a:r>
          </a:p>
        </p:txBody>
      </p:sp>
      <p:sp>
        <p:nvSpPr>
          <p:cNvPr id="3" name="Content Placeholder 2">
            <a:extLst>
              <a:ext uri="{FF2B5EF4-FFF2-40B4-BE49-F238E27FC236}">
                <a16:creationId xmlns:a16="http://schemas.microsoft.com/office/drawing/2014/main" id="{40B9A227-BAB4-AE17-8646-5268B30E10BE}"/>
              </a:ext>
            </a:extLst>
          </p:cNvPr>
          <p:cNvSpPr>
            <a:spLocks noGrp="1"/>
          </p:cNvSpPr>
          <p:nvPr>
            <p:ph idx="1"/>
          </p:nvPr>
        </p:nvSpPr>
        <p:spPr/>
        <p:txBody>
          <a:bodyPr/>
          <a:lstStyle/>
          <a:p>
            <a:r>
              <a:rPr lang="en-JP" dirty="0"/>
              <a:t>As a part of the larger beam polarization project, we have proposed a demonstration using only the polarized source.</a:t>
            </a:r>
          </a:p>
          <a:p>
            <a:pPr lvl="1"/>
            <a:r>
              <a:rPr lang="en-JP" dirty="0"/>
              <a:t>Main ring rotators, Compton polarimeters, &amp;c. will not be considered for this project.</a:t>
            </a:r>
          </a:p>
          <a:p>
            <a:r>
              <a:rPr lang="en-JP" dirty="0"/>
              <a:t>Using data taken with polarized beams vs. without, we can extract the Touschek lifetime of the beam for polarized vs. unpolarized states to confirm the transport of polarized electrons to the IP. </a:t>
            </a:r>
          </a:p>
          <a:p>
            <a:pPr lvl="1"/>
            <a:r>
              <a:rPr lang="en-JP" dirty="0"/>
              <a:t>Electrons can be polarized in both the + and – vectors based on the helicity of the driving laser’s circular polarization.</a:t>
            </a:r>
          </a:p>
        </p:txBody>
      </p:sp>
    </p:spTree>
    <p:extLst>
      <p:ext uri="{BB962C8B-B14F-4D97-AF65-F5344CB8AC3E}">
        <p14:creationId xmlns:p14="http://schemas.microsoft.com/office/powerpoint/2010/main" val="2081890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C13F-C11E-F83E-9240-A13C25B7B840}"/>
              </a:ext>
            </a:extLst>
          </p:cNvPr>
          <p:cNvSpPr>
            <a:spLocks noGrp="1"/>
          </p:cNvSpPr>
          <p:nvPr>
            <p:ph type="title"/>
          </p:nvPr>
        </p:nvSpPr>
        <p:spPr/>
        <p:txBody>
          <a:bodyPr/>
          <a:lstStyle/>
          <a:p>
            <a:r>
              <a:rPr lang="en-JP" dirty="0"/>
              <a:t>Motivation</a:t>
            </a:r>
          </a:p>
        </p:txBody>
      </p:sp>
      <p:sp>
        <p:nvSpPr>
          <p:cNvPr id="3" name="Content Placeholder 2">
            <a:extLst>
              <a:ext uri="{FF2B5EF4-FFF2-40B4-BE49-F238E27FC236}">
                <a16:creationId xmlns:a16="http://schemas.microsoft.com/office/drawing/2014/main" id="{4DF77420-7221-6477-6911-D07CE30C1CA7}"/>
              </a:ext>
            </a:extLst>
          </p:cNvPr>
          <p:cNvSpPr>
            <a:spLocks noGrp="1"/>
          </p:cNvSpPr>
          <p:nvPr>
            <p:ph idx="1"/>
          </p:nvPr>
        </p:nvSpPr>
        <p:spPr/>
        <p:txBody>
          <a:bodyPr/>
          <a:lstStyle/>
          <a:p>
            <a:r>
              <a:rPr lang="en-JP" dirty="0"/>
              <a:t>1. Demonstrate a feasible polarized electron beam at SKB as a proof-of-concept.</a:t>
            </a:r>
          </a:p>
          <a:p>
            <a:pPr lvl="1"/>
            <a:r>
              <a:rPr lang="en-JP" dirty="0"/>
              <a:t>This will provide a tangible result to build off of for the full polarization project.</a:t>
            </a:r>
          </a:p>
          <a:p>
            <a:pPr lvl="1"/>
            <a:r>
              <a:rPr lang="en-JP" dirty="0"/>
              <a:t>It will also provide experience for the full polarization plan.</a:t>
            </a:r>
          </a:p>
          <a:p>
            <a:r>
              <a:rPr lang="en-JP" dirty="0"/>
              <a:t>2. Validate simulations showing that spin is preserved in the Main Ring with a very long Touschek lifetime.</a:t>
            </a:r>
          </a:p>
          <a:p>
            <a:r>
              <a:rPr lang="en-JP" dirty="0"/>
              <a:t>3. Provide information about polarization activity in collisions, which has not yet been simulated.</a:t>
            </a:r>
          </a:p>
        </p:txBody>
      </p:sp>
    </p:spTree>
    <p:extLst>
      <p:ext uri="{BB962C8B-B14F-4D97-AF65-F5344CB8AC3E}">
        <p14:creationId xmlns:p14="http://schemas.microsoft.com/office/powerpoint/2010/main" val="195521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FDA44-70AD-BF42-9CEE-3DE3759A47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1818D8-9B36-32F6-D1AC-28EBFF54EE15}"/>
              </a:ext>
            </a:extLst>
          </p:cNvPr>
          <p:cNvSpPr>
            <a:spLocks noGrp="1"/>
          </p:cNvSpPr>
          <p:nvPr>
            <p:ph type="title"/>
          </p:nvPr>
        </p:nvSpPr>
        <p:spPr/>
        <p:txBody>
          <a:bodyPr/>
          <a:lstStyle/>
          <a:p>
            <a:r>
              <a:rPr lang="en-JP" dirty="0"/>
              <a:t>Experimental Needs</a:t>
            </a:r>
          </a:p>
        </p:txBody>
      </p:sp>
      <p:sp>
        <p:nvSpPr>
          <p:cNvPr id="3" name="Content Placeholder 2">
            <a:extLst>
              <a:ext uri="{FF2B5EF4-FFF2-40B4-BE49-F238E27FC236}">
                <a16:creationId xmlns:a16="http://schemas.microsoft.com/office/drawing/2014/main" id="{8137EB42-F361-1A81-8C38-7EC819676351}"/>
              </a:ext>
            </a:extLst>
          </p:cNvPr>
          <p:cNvSpPr>
            <a:spLocks noGrp="1"/>
          </p:cNvSpPr>
          <p:nvPr>
            <p:ph idx="1"/>
          </p:nvPr>
        </p:nvSpPr>
        <p:spPr>
          <a:xfrm>
            <a:off x="7315200" y="1423276"/>
            <a:ext cx="4463863" cy="4392459"/>
          </a:xfrm>
        </p:spPr>
        <p:txBody>
          <a:bodyPr/>
          <a:lstStyle/>
          <a:p>
            <a:pPr marL="360000" lvl="1" indent="0">
              <a:buNone/>
            </a:pPr>
            <a:r>
              <a:rPr lang="en-JP" dirty="0"/>
              <a:t>This project would only require changes to the SKB source area.</a:t>
            </a:r>
          </a:p>
          <a:p>
            <a:pPr marL="360000" lvl="1" indent="0">
              <a:buNone/>
            </a:pPr>
            <a:r>
              <a:rPr lang="en-JP" dirty="0"/>
              <a:t>The planned introduction of spin rotators in the MR, Compton polarimeters, &amp;c., would come later once those have been developed further.</a:t>
            </a:r>
          </a:p>
        </p:txBody>
      </p:sp>
      <p:sp>
        <p:nvSpPr>
          <p:cNvPr id="4" name="TextBox 3">
            <a:extLst>
              <a:ext uri="{FF2B5EF4-FFF2-40B4-BE49-F238E27FC236}">
                <a16:creationId xmlns:a16="http://schemas.microsoft.com/office/drawing/2014/main" id="{3807D39C-3C15-47E6-655A-3575837BAE71}"/>
              </a:ext>
            </a:extLst>
          </p:cNvPr>
          <p:cNvSpPr txBox="1"/>
          <p:nvPr/>
        </p:nvSpPr>
        <p:spPr>
          <a:xfrm>
            <a:off x="1989438" y="1099751"/>
            <a:ext cx="5955957" cy="369332"/>
          </a:xfrm>
          <a:prstGeom prst="rect">
            <a:avLst/>
          </a:prstGeom>
          <a:noFill/>
        </p:spPr>
        <p:txBody>
          <a:bodyPr wrap="square" rtlCol="0">
            <a:spAutoFit/>
          </a:bodyPr>
          <a:lstStyle/>
          <a:p>
            <a:r>
              <a:rPr lang="en-JP" dirty="0"/>
              <a:t>Polarized Electron Source</a:t>
            </a:r>
          </a:p>
        </p:txBody>
      </p:sp>
      <p:pic>
        <p:nvPicPr>
          <p:cNvPr id="1026" name="Picture 2">
            <a:extLst>
              <a:ext uri="{FF2B5EF4-FFF2-40B4-BE49-F238E27FC236}">
                <a16:creationId xmlns:a16="http://schemas.microsoft.com/office/drawing/2014/main" id="{C6219296-8563-3773-2EF8-BA168DA95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74" y="1423276"/>
            <a:ext cx="5626250" cy="4668729"/>
          </a:xfrm>
          <a:prstGeom prst="rect">
            <a:avLst/>
          </a:prstGeom>
          <a:noFill/>
          <a:extLst>
            <a:ext uri="{909E8E84-426E-40DD-AFC4-6F175D3DCCD1}">
              <a14:hiddenFill xmlns:a14="http://schemas.microsoft.com/office/drawing/2010/main">
                <a:solidFill>
                  <a:srgbClr val="FFFFFF"/>
                </a:solidFill>
              </a14:hiddenFill>
            </a:ext>
          </a:extLst>
        </p:spPr>
      </p:pic>
      <p:sp>
        <p:nvSpPr>
          <p:cNvPr id="9" name="Donut 8">
            <a:extLst>
              <a:ext uri="{FF2B5EF4-FFF2-40B4-BE49-F238E27FC236}">
                <a16:creationId xmlns:a16="http://schemas.microsoft.com/office/drawing/2014/main" id="{016EC9C1-00AC-8840-DAC6-71884BDAC27E}"/>
              </a:ext>
            </a:extLst>
          </p:cNvPr>
          <p:cNvSpPr/>
          <p:nvPr/>
        </p:nvSpPr>
        <p:spPr>
          <a:xfrm>
            <a:off x="4862456" y="4894729"/>
            <a:ext cx="419549" cy="376518"/>
          </a:xfrm>
          <a:prstGeom prst="donut">
            <a:avLst>
              <a:gd name="adj" fmla="val 7772"/>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solidFill>
                <a:schemeClr val="tx1"/>
              </a:solidFill>
            </a:endParaRPr>
          </a:p>
        </p:txBody>
      </p:sp>
    </p:spTree>
    <p:extLst>
      <p:ext uri="{BB962C8B-B14F-4D97-AF65-F5344CB8AC3E}">
        <p14:creationId xmlns:p14="http://schemas.microsoft.com/office/powerpoint/2010/main" val="253831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0109C-92D1-0A46-33D4-0AE0FD47A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D7295B-5307-BE99-51C8-4C4339F979FE}"/>
              </a:ext>
            </a:extLst>
          </p:cNvPr>
          <p:cNvSpPr>
            <a:spLocks noGrp="1"/>
          </p:cNvSpPr>
          <p:nvPr>
            <p:ph type="title"/>
          </p:nvPr>
        </p:nvSpPr>
        <p:spPr/>
        <p:txBody>
          <a:bodyPr/>
          <a:lstStyle/>
          <a:p>
            <a:r>
              <a:rPr lang="en-JP" dirty="0"/>
              <a:t>Experimental Needs</a:t>
            </a:r>
          </a:p>
        </p:txBody>
      </p:sp>
      <p:sp>
        <p:nvSpPr>
          <p:cNvPr id="3" name="Content Placeholder 2">
            <a:extLst>
              <a:ext uri="{FF2B5EF4-FFF2-40B4-BE49-F238E27FC236}">
                <a16:creationId xmlns:a16="http://schemas.microsoft.com/office/drawing/2014/main" id="{C7DFD902-DEA9-1119-4009-578FFA1E49A8}"/>
              </a:ext>
            </a:extLst>
          </p:cNvPr>
          <p:cNvSpPr>
            <a:spLocks noGrp="1"/>
          </p:cNvSpPr>
          <p:nvPr>
            <p:ph idx="1"/>
          </p:nvPr>
        </p:nvSpPr>
        <p:spPr>
          <a:xfrm>
            <a:off x="1199186" y="1855092"/>
            <a:ext cx="6746209" cy="4356100"/>
          </a:xfrm>
        </p:spPr>
        <p:txBody>
          <a:bodyPr/>
          <a:lstStyle/>
          <a:p>
            <a:r>
              <a:rPr lang="en-JP" dirty="0"/>
              <a:t>A source of polarized electrons will be necessary at the SKB injector. </a:t>
            </a:r>
          </a:p>
          <a:p>
            <a:pPr lvl="1"/>
            <a:r>
              <a:rPr lang="en-JP" dirty="0"/>
              <a:t>The standard source of polarized electrons for several decades has been strained superlattice GaAs cathodes driven by a circularly polarized laser.</a:t>
            </a:r>
          </a:p>
          <a:p>
            <a:pPr lvl="1"/>
            <a:r>
              <a:rPr lang="en-JP" dirty="0"/>
              <a:t>Cathodes generally have comparatively short lifetimes, but for a short study amounting to a few shifts this should not be an issue. </a:t>
            </a:r>
          </a:p>
          <a:p>
            <a:pPr lvl="2"/>
            <a:r>
              <a:rPr lang="en-JP" dirty="0"/>
              <a:t>More robust sources, e.g. a DC gun similar to that developed by E. Wang’s group or new technology may be more mature by the time of the full project.</a:t>
            </a:r>
          </a:p>
          <a:p>
            <a:pPr marL="360000" lvl="1" indent="0">
              <a:buNone/>
            </a:pPr>
            <a:endParaRPr lang="en-JP" dirty="0"/>
          </a:p>
        </p:txBody>
      </p:sp>
      <p:sp>
        <p:nvSpPr>
          <p:cNvPr id="4" name="TextBox 3">
            <a:extLst>
              <a:ext uri="{FF2B5EF4-FFF2-40B4-BE49-F238E27FC236}">
                <a16:creationId xmlns:a16="http://schemas.microsoft.com/office/drawing/2014/main" id="{E98B54FD-9BBD-48A3-3F54-4EAD5562CF2C}"/>
              </a:ext>
            </a:extLst>
          </p:cNvPr>
          <p:cNvSpPr txBox="1"/>
          <p:nvPr/>
        </p:nvSpPr>
        <p:spPr>
          <a:xfrm>
            <a:off x="1989438" y="1099751"/>
            <a:ext cx="5955957" cy="369332"/>
          </a:xfrm>
          <a:prstGeom prst="rect">
            <a:avLst/>
          </a:prstGeom>
          <a:noFill/>
        </p:spPr>
        <p:txBody>
          <a:bodyPr wrap="square" rtlCol="0">
            <a:spAutoFit/>
          </a:bodyPr>
          <a:lstStyle/>
          <a:p>
            <a:r>
              <a:rPr lang="en-JP" dirty="0"/>
              <a:t>Polarized Electron Source</a:t>
            </a:r>
          </a:p>
        </p:txBody>
      </p:sp>
      <p:sp>
        <p:nvSpPr>
          <p:cNvPr id="7" name="TextBox 6">
            <a:extLst>
              <a:ext uri="{FF2B5EF4-FFF2-40B4-BE49-F238E27FC236}">
                <a16:creationId xmlns:a16="http://schemas.microsoft.com/office/drawing/2014/main" id="{F39E7A56-41F9-BB9F-3096-E14A940B3A84}"/>
              </a:ext>
            </a:extLst>
          </p:cNvPr>
          <p:cNvSpPr txBox="1"/>
          <p:nvPr/>
        </p:nvSpPr>
        <p:spPr>
          <a:xfrm>
            <a:off x="8648917" y="5155078"/>
            <a:ext cx="3389144" cy="646331"/>
          </a:xfrm>
          <a:prstGeom prst="rect">
            <a:avLst/>
          </a:prstGeom>
          <a:noFill/>
        </p:spPr>
        <p:txBody>
          <a:bodyPr wrap="square" rtlCol="0">
            <a:spAutoFit/>
          </a:bodyPr>
          <a:lstStyle/>
          <a:p>
            <a:pPr algn="ctr"/>
            <a:r>
              <a:rPr lang="en-US" sz="1200" dirty="0"/>
              <a:t>Adapted from R. </a:t>
            </a:r>
            <a:r>
              <a:rPr lang="en-US" sz="1200" dirty="0" err="1"/>
              <a:t>Kazimi</a:t>
            </a:r>
            <a:r>
              <a:rPr lang="en-US" sz="1200" dirty="0"/>
              <a:t> et al.,  “</a:t>
            </a:r>
            <a:r>
              <a:rPr lang="en-US" sz="1200" i="0" dirty="0">
                <a:solidFill>
                  <a:srgbClr val="575656"/>
                </a:solidFill>
                <a:effectLst/>
              </a:rPr>
              <a:t>UPGRADING THE CEBAF INJECTOR WITH A NEW BOOSTER, HIGHER VOLTAGE GUN, AND HIGHER FINAL ENERGY</a:t>
            </a:r>
            <a:r>
              <a:rPr lang="en-JP" sz="1200" i="0" dirty="0">
                <a:solidFill>
                  <a:srgbClr val="575656"/>
                </a:solidFill>
                <a:effectLst/>
              </a:rPr>
              <a:t>”</a:t>
            </a:r>
            <a:endParaRPr lang="en-JP" sz="1200" dirty="0"/>
          </a:p>
        </p:txBody>
      </p:sp>
      <p:pic>
        <p:nvPicPr>
          <p:cNvPr id="8" name="Picture 7" descr="A diagram of a camera&#10;&#10;Description automatically generated">
            <a:extLst>
              <a:ext uri="{FF2B5EF4-FFF2-40B4-BE49-F238E27FC236}">
                <a16:creationId xmlns:a16="http://schemas.microsoft.com/office/drawing/2014/main" id="{6CE48C08-6B38-A3D0-262D-3B5595330BC1}"/>
              </a:ext>
            </a:extLst>
          </p:cNvPr>
          <p:cNvPicPr>
            <a:picLocks noChangeAspect="1"/>
          </p:cNvPicPr>
          <p:nvPr/>
        </p:nvPicPr>
        <p:blipFill>
          <a:blip r:embed="rId2"/>
          <a:stretch>
            <a:fillRect/>
          </a:stretch>
        </p:blipFill>
        <p:spPr>
          <a:xfrm rot="5400000">
            <a:off x="7956706" y="1492513"/>
            <a:ext cx="4500611" cy="2649710"/>
          </a:xfrm>
          <a:prstGeom prst="rect">
            <a:avLst/>
          </a:prstGeom>
        </p:spPr>
      </p:pic>
    </p:spTree>
    <p:extLst>
      <p:ext uri="{BB962C8B-B14F-4D97-AF65-F5344CB8AC3E}">
        <p14:creationId xmlns:p14="http://schemas.microsoft.com/office/powerpoint/2010/main" val="180438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2F5A1-7E79-B51C-E77D-21155CE6B0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EB976-7B8D-CA02-A957-1E2B6516C024}"/>
              </a:ext>
            </a:extLst>
          </p:cNvPr>
          <p:cNvSpPr>
            <a:spLocks noGrp="1"/>
          </p:cNvSpPr>
          <p:nvPr>
            <p:ph type="title"/>
          </p:nvPr>
        </p:nvSpPr>
        <p:spPr/>
        <p:txBody>
          <a:bodyPr/>
          <a:lstStyle/>
          <a:p>
            <a:r>
              <a:rPr lang="en-JP" dirty="0"/>
              <a:t>Experimental Needs</a:t>
            </a:r>
          </a:p>
        </p:txBody>
      </p:sp>
      <p:sp>
        <p:nvSpPr>
          <p:cNvPr id="4" name="TextBox 3">
            <a:extLst>
              <a:ext uri="{FF2B5EF4-FFF2-40B4-BE49-F238E27FC236}">
                <a16:creationId xmlns:a16="http://schemas.microsoft.com/office/drawing/2014/main" id="{FDC03A36-012C-1F91-AE2B-CBADE059E5C5}"/>
              </a:ext>
            </a:extLst>
          </p:cNvPr>
          <p:cNvSpPr txBox="1"/>
          <p:nvPr/>
        </p:nvSpPr>
        <p:spPr>
          <a:xfrm>
            <a:off x="1989438" y="1099751"/>
            <a:ext cx="5955957" cy="369332"/>
          </a:xfrm>
          <a:prstGeom prst="rect">
            <a:avLst/>
          </a:prstGeom>
          <a:noFill/>
        </p:spPr>
        <p:txBody>
          <a:bodyPr wrap="square" rtlCol="0">
            <a:spAutoFit/>
          </a:bodyPr>
          <a:lstStyle/>
          <a:p>
            <a:r>
              <a:rPr lang="en-JP" dirty="0"/>
              <a:t>Example DC gun </a:t>
            </a:r>
          </a:p>
        </p:txBody>
      </p:sp>
      <p:sp>
        <p:nvSpPr>
          <p:cNvPr id="6" name="Content Placeholder 5">
            <a:extLst>
              <a:ext uri="{FF2B5EF4-FFF2-40B4-BE49-F238E27FC236}">
                <a16:creationId xmlns:a16="http://schemas.microsoft.com/office/drawing/2014/main" id="{2F86AD81-0765-BF8E-E0B7-6663827E6A82}"/>
              </a:ext>
            </a:extLst>
          </p:cNvPr>
          <p:cNvSpPr>
            <a:spLocks noGrp="1"/>
          </p:cNvSpPr>
          <p:nvPr>
            <p:ph idx="1"/>
          </p:nvPr>
        </p:nvSpPr>
        <p:spPr/>
        <p:txBody>
          <a:bodyPr/>
          <a:lstStyle/>
          <a:p>
            <a:endParaRPr lang="en-JP" dirty="0"/>
          </a:p>
        </p:txBody>
      </p:sp>
      <p:sp>
        <p:nvSpPr>
          <p:cNvPr id="10" name="TextBox 9">
            <a:extLst>
              <a:ext uri="{FF2B5EF4-FFF2-40B4-BE49-F238E27FC236}">
                <a16:creationId xmlns:a16="http://schemas.microsoft.com/office/drawing/2014/main" id="{D3CD22BC-73D9-C061-0414-2CB6F1FB51A7}"/>
              </a:ext>
            </a:extLst>
          </p:cNvPr>
          <p:cNvSpPr txBox="1"/>
          <p:nvPr/>
        </p:nvSpPr>
        <p:spPr>
          <a:xfrm>
            <a:off x="1360829" y="5478243"/>
            <a:ext cx="3754911" cy="738664"/>
          </a:xfrm>
          <a:prstGeom prst="rect">
            <a:avLst/>
          </a:prstGeom>
          <a:noFill/>
        </p:spPr>
        <p:txBody>
          <a:bodyPr wrap="square" rtlCol="0">
            <a:spAutoFit/>
          </a:bodyPr>
          <a:lstStyle/>
          <a:p>
            <a:r>
              <a:rPr lang="en-US" sz="1400" b="0" i="0" dirty="0">
                <a:solidFill>
                  <a:srgbClr val="555555"/>
                </a:solidFill>
                <a:effectLst/>
                <a:latin typeface="Proxima Nova" panose="02000506030000020004" pitchFamily="2" charset="0"/>
              </a:rPr>
              <a:t>E. Wang </a:t>
            </a:r>
            <a:r>
              <a:rPr lang="en-US" sz="1400" b="0" i="1" dirty="0">
                <a:solidFill>
                  <a:srgbClr val="555555"/>
                </a:solidFill>
                <a:effectLst/>
                <a:latin typeface="Proxima Nova" panose="02000506030000020004" pitchFamily="2" charset="0"/>
              </a:rPr>
              <a:t>et al</a:t>
            </a:r>
            <a:r>
              <a:rPr lang="en-US" sz="1400" b="0" dirty="0">
                <a:solidFill>
                  <a:srgbClr val="555555"/>
                </a:solidFill>
                <a:effectLst/>
                <a:latin typeface="Proxima Nova" panose="02000506030000020004" pitchFamily="2" charset="0"/>
              </a:rPr>
              <a:t>.</a:t>
            </a:r>
            <a:endParaRPr lang="en-US" sz="1400" b="0" i="0" dirty="0">
              <a:solidFill>
                <a:srgbClr val="555555"/>
              </a:solidFill>
              <a:effectLst/>
              <a:latin typeface="Proxima Nova" panose="02000506030000020004" pitchFamily="2" charset="0"/>
            </a:endParaRPr>
          </a:p>
          <a:p>
            <a:r>
              <a:rPr lang="en-US" sz="1400" b="0" i="0" dirty="0">
                <a:solidFill>
                  <a:srgbClr val="555555"/>
                </a:solidFill>
                <a:effectLst/>
                <a:latin typeface="Proxima Nova" panose="02000506030000020004" pitchFamily="2" charset="0"/>
              </a:rPr>
              <a:t>Phys. Rev. Accel. Beams </a:t>
            </a:r>
            <a:r>
              <a:rPr lang="en-US" sz="1400" b="1" i="0" dirty="0">
                <a:solidFill>
                  <a:srgbClr val="555555"/>
                </a:solidFill>
                <a:effectLst/>
                <a:latin typeface="Proxima Nova" panose="02000506030000020004" pitchFamily="2" charset="0"/>
              </a:rPr>
              <a:t>25</a:t>
            </a:r>
            <a:r>
              <a:rPr lang="en-US" sz="1400" b="0" i="0" dirty="0">
                <a:solidFill>
                  <a:srgbClr val="555555"/>
                </a:solidFill>
                <a:effectLst/>
                <a:latin typeface="Proxima Nova" panose="02000506030000020004" pitchFamily="2" charset="0"/>
              </a:rPr>
              <a:t>, 033401 </a:t>
            </a:r>
          </a:p>
          <a:p>
            <a:endParaRPr lang="en-JP" sz="1400" dirty="0"/>
          </a:p>
        </p:txBody>
      </p:sp>
      <p:pic>
        <p:nvPicPr>
          <p:cNvPr id="11" name="Picture 10" descr="A diagram of a machine&#10;&#10;Description automatically generated">
            <a:extLst>
              <a:ext uri="{FF2B5EF4-FFF2-40B4-BE49-F238E27FC236}">
                <a16:creationId xmlns:a16="http://schemas.microsoft.com/office/drawing/2014/main" id="{1F427AE4-CD2D-1722-B645-F6FDA976B9F7}"/>
              </a:ext>
            </a:extLst>
          </p:cNvPr>
          <p:cNvPicPr>
            <a:picLocks noChangeAspect="1"/>
          </p:cNvPicPr>
          <p:nvPr/>
        </p:nvPicPr>
        <p:blipFill>
          <a:blip r:embed="rId2"/>
          <a:stretch>
            <a:fillRect/>
          </a:stretch>
        </p:blipFill>
        <p:spPr>
          <a:xfrm>
            <a:off x="4637118" y="1469083"/>
            <a:ext cx="5369305" cy="4680140"/>
          </a:xfrm>
          <a:prstGeom prst="rect">
            <a:avLst/>
          </a:prstGeom>
        </p:spPr>
      </p:pic>
      <p:sp>
        <p:nvSpPr>
          <p:cNvPr id="12" name="TextBox 11">
            <a:extLst>
              <a:ext uri="{FF2B5EF4-FFF2-40B4-BE49-F238E27FC236}">
                <a16:creationId xmlns:a16="http://schemas.microsoft.com/office/drawing/2014/main" id="{8AAF7DBE-C1DE-A6F8-6233-C9D3CE723595}"/>
              </a:ext>
            </a:extLst>
          </p:cNvPr>
          <p:cNvSpPr txBox="1"/>
          <p:nvPr/>
        </p:nvSpPr>
        <p:spPr>
          <a:xfrm>
            <a:off x="4961047" y="3523215"/>
            <a:ext cx="6183621" cy="738664"/>
          </a:xfrm>
          <a:prstGeom prst="rect">
            <a:avLst/>
          </a:prstGeom>
          <a:noFill/>
        </p:spPr>
        <p:txBody>
          <a:bodyPr wrap="square" rtlCol="0">
            <a:spAutoFit/>
          </a:bodyPr>
          <a:lstStyle/>
          <a:p>
            <a:r>
              <a:rPr lang="en-US" sz="1400" b="0" i="0" dirty="0">
                <a:solidFill>
                  <a:srgbClr val="555555"/>
                </a:solidFill>
                <a:effectLst/>
                <a:latin typeface="Proxima Nova" panose="02000506030000020004" pitchFamily="2" charset="0"/>
              </a:rPr>
              <a:t>E. Wang </a:t>
            </a:r>
            <a:r>
              <a:rPr lang="en-US" sz="1400" b="0" i="1" dirty="0">
                <a:solidFill>
                  <a:srgbClr val="555555"/>
                </a:solidFill>
                <a:effectLst/>
                <a:latin typeface="Proxima Nova" panose="02000506030000020004" pitchFamily="2" charset="0"/>
              </a:rPr>
              <a:t>et al</a:t>
            </a:r>
            <a:r>
              <a:rPr lang="en-US" sz="1400" b="0" dirty="0">
                <a:solidFill>
                  <a:srgbClr val="555555"/>
                </a:solidFill>
                <a:effectLst/>
                <a:latin typeface="Proxima Nova" panose="02000506030000020004" pitchFamily="2" charset="0"/>
              </a:rPr>
              <a:t>.</a:t>
            </a:r>
            <a:endParaRPr lang="en-US" sz="1400" b="0" i="0" dirty="0">
              <a:solidFill>
                <a:srgbClr val="555555"/>
              </a:solidFill>
              <a:effectLst/>
              <a:latin typeface="Proxima Nova" panose="02000506030000020004" pitchFamily="2" charset="0"/>
            </a:endParaRPr>
          </a:p>
          <a:p>
            <a:r>
              <a:rPr lang="en-US" sz="1400" b="0" i="0" dirty="0">
                <a:solidFill>
                  <a:srgbClr val="555555"/>
                </a:solidFill>
                <a:effectLst/>
                <a:latin typeface="Proxima Nova" panose="02000506030000020004" pitchFamily="2" charset="0"/>
              </a:rPr>
              <a:t>Phys. Rev. Accel. Beams </a:t>
            </a:r>
            <a:r>
              <a:rPr lang="en-US" sz="1400" b="1" i="0" dirty="0">
                <a:solidFill>
                  <a:srgbClr val="555555"/>
                </a:solidFill>
                <a:effectLst/>
                <a:latin typeface="Proxima Nova" panose="02000506030000020004" pitchFamily="2" charset="0"/>
              </a:rPr>
              <a:t>25</a:t>
            </a:r>
            <a:r>
              <a:rPr lang="en-US" sz="1400" b="0" i="0" dirty="0">
                <a:solidFill>
                  <a:srgbClr val="555555"/>
                </a:solidFill>
                <a:effectLst/>
                <a:latin typeface="Proxima Nova" panose="02000506030000020004" pitchFamily="2" charset="0"/>
              </a:rPr>
              <a:t>, 033401 </a:t>
            </a:r>
          </a:p>
          <a:p>
            <a:endParaRPr lang="en-JP" sz="1400" dirty="0"/>
          </a:p>
        </p:txBody>
      </p:sp>
    </p:spTree>
    <p:extLst>
      <p:ext uri="{BB962C8B-B14F-4D97-AF65-F5344CB8AC3E}">
        <p14:creationId xmlns:p14="http://schemas.microsoft.com/office/powerpoint/2010/main" val="1198444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9646-4E0F-9E46-2334-263FC5C52153}"/>
              </a:ext>
            </a:extLst>
          </p:cNvPr>
          <p:cNvSpPr>
            <a:spLocks noGrp="1"/>
          </p:cNvSpPr>
          <p:nvPr>
            <p:ph type="title"/>
          </p:nvPr>
        </p:nvSpPr>
        <p:spPr/>
        <p:txBody>
          <a:bodyPr/>
          <a:lstStyle/>
          <a:p>
            <a:r>
              <a:rPr lang="en-JP" dirty="0"/>
              <a:t>Experimental Needs</a:t>
            </a:r>
          </a:p>
        </p:txBody>
      </p:sp>
      <p:sp>
        <p:nvSpPr>
          <p:cNvPr id="3" name="Content Placeholder 2">
            <a:extLst>
              <a:ext uri="{FF2B5EF4-FFF2-40B4-BE49-F238E27FC236}">
                <a16:creationId xmlns:a16="http://schemas.microsoft.com/office/drawing/2014/main" id="{A615CEFB-BB09-E505-4BD0-84938172E9F4}"/>
              </a:ext>
            </a:extLst>
          </p:cNvPr>
          <p:cNvSpPr>
            <a:spLocks noGrp="1"/>
          </p:cNvSpPr>
          <p:nvPr>
            <p:ph idx="1"/>
          </p:nvPr>
        </p:nvSpPr>
        <p:spPr>
          <a:xfrm>
            <a:off x="1343024" y="1784803"/>
            <a:ext cx="10406063" cy="4356100"/>
          </a:xfrm>
        </p:spPr>
        <p:txBody>
          <a:bodyPr/>
          <a:lstStyle/>
          <a:p>
            <a:r>
              <a:rPr lang="en-JP" dirty="0"/>
              <a:t>Electrons produced at the cathode have spins (anti)parallel to the direction of travel.</a:t>
            </a:r>
          </a:p>
          <a:p>
            <a:r>
              <a:rPr lang="en-JP" dirty="0"/>
              <a:t>In order to transport them through the J-arc in the linac, BT lines and Main Ring, their polarization vectors will need to be oriented to vertical.</a:t>
            </a:r>
          </a:p>
          <a:p>
            <a:pPr algn="just"/>
            <a:r>
              <a:rPr lang="en-JP" dirty="0"/>
              <a:t>Field is set s.t. E = β/c </a:t>
            </a:r>
            <a:r>
              <a:rPr lang="en-JP" dirty="0">
                <a:sym typeface="Wingdings" pitchFamily="2" charset="2"/>
              </a:rPr>
              <a:t> electrons feel no Lorentz force, but spin rotates</a:t>
            </a:r>
            <a:endParaRPr lang="en-JP" dirty="0"/>
          </a:p>
        </p:txBody>
      </p:sp>
      <p:sp>
        <p:nvSpPr>
          <p:cNvPr id="4" name="TextBox 3">
            <a:extLst>
              <a:ext uri="{FF2B5EF4-FFF2-40B4-BE49-F238E27FC236}">
                <a16:creationId xmlns:a16="http://schemas.microsoft.com/office/drawing/2014/main" id="{74E4A4A4-0C9A-AD22-F9AD-5916DFB67E78}"/>
              </a:ext>
            </a:extLst>
          </p:cNvPr>
          <p:cNvSpPr txBox="1"/>
          <p:nvPr/>
        </p:nvSpPr>
        <p:spPr>
          <a:xfrm>
            <a:off x="1989438" y="1099751"/>
            <a:ext cx="5955957" cy="369332"/>
          </a:xfrm>
          <a:prstGeom prst="rect">
            <a:avLst/>
          </a:prstGeom>
          <a:noFill/>
        </p:spPr>
        <p:txBody>
          <a:bodyPr wrap="square" rtlCol="0">
            <a:spAutoFit/>
          </a:bodyPr>
          <a:lstStyle/>
          <a:p>
            <a:r>
              <a:rPr lang="en-JP" dirty="0"/>
              <a:t>Wien Filter</a:t>
            </a:r>
          </a:p>
        </p:txBody>
      </p:sp>
      <p:pic>
        <p:nvPicPr>
          <p:cNvPr id="5" name="Picture 4" descr="Diagram of a diagram of a magnetic field&#10;&#10;Description automatically generated">
            <a:extLst>
              <a:ext uri="{FF2B5EF4-FFF2-40B4-BE49-F238E27FC236}">
                <a16:creationId xmlns:a16="http://schemas.microsoft.com/office/drawing/2014/main" id="{9E481910-25FA-4C1B-2CB1-E0AB61089579}"/>
              </a:ext>
            </a:extLst>
          </p:cNvPr>
          <p:cNvPicPr>
            <a:picLocks noChangeAspect="1"/>
          </p:cNvPicPr>
          <p:nvPr/>
        </p:nvPicPr>
        <p:blipFill>
          <a:blip r:embed="rId2"/>
          <a:stretch>
            <a:fillRect/>
          </a:stretch>
        </p:blipFill>
        <p:spPr>
          <a:xfrm>
            <a:off x="4044590" y="3429000"/>
            <a:ext cx="3485763" cy="2890172"/>
          </a:xfrm>
          <a:prstGeom prst="rect">
            <a:avLst/>
          </a:prstGeom>
        </p:spPr>
      </p:pic>
      <p:sp>
        <p:nvSpPr>
          <p:cNvPr id="6" name="TextBox 5">
            <a:extLst>
              <a:ext uri="{FF2B5EF4-FFF2-40B4-BE49-F238E27FC236}">
                <a16:creationId xmlns:a16="http://schemas.microsoft.com/office/drawing/2014/main" id="{DA0BE493-2FBC-0F3A-1672-8EFD1040DD0D}"/>
              </a:ext>
            </a:extLst>
          </p:cNvPr>
          <p:cNvSpPr txBox="1"/>
          <p:nvPr/>
        </p:nvSpPr>
        <p:spPr>
          <a:xfrm>
            <a:off x="3818965" y="6319172"/>
            <a:ext cx="4126430" cy="646331"/>
          </a:xfrm>
          <a:prstGeom prst="rect">
            <a:avLst/>
          </a:prstGeom>
          <a:noFill/>
        </p:spPr>
        <p:txBody>
          <a:bodyPr wrap="square" rtlCol="0">
            <a:spAutoFit/>
          </a:bodyPr>
          <a:lstStyle/>
          <a:p>
            <a:pPr algn="ctr"/>
            <a:r>
              <a:rPr lang="en-JP" dirty="0"/>
              <a:t>CEBAF Wien Filter schematic (magnetic yoke not shown)</a:t>
            </a:r>
          </a:p>
        </p:txBody>
      </p:sp>
    </p:spTree>
    <p:extLst>
      <p:ext uri="{BB962C8B-B14F-4D97-AF65-F5344CB8AC3E}">
        <p14:creationId xmlns:p14="http://schemas.microsoft.com/office/powerpoint/2010/main" val="363747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D7E81F9-985E-40E1-8E20-6F66263B2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46B315-2181-4D2A-A8B6-896689BCE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959"/>
            <a:ext cx="4366008" cy="180911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CF9F9-E4BD-18F2-84F2-ECF19BCC8AAE}"/>
              </a:ext>
            </a:extLst>
          </p:cNvPr>
          <p:cNvSpPr>
            <a:spLocks noGrp="1"/>
          </p:cNvSpPr>
          <p:nvPr>
            <p:ph type="title"/>
          </p:nvPr>
        </p:nvSpPr>
        <p:spPr>
          <a:xfrm>
            <a:off x="442914" y="441324"/>
            <a:ext cx="3457573" cy="1005009"/>
          </a:xfrm>
        </p:spPr>
        <p:txBody>
          <a:bodyPr anchor="b">
            <a:normAutofit/>
          </a:bodyPr>
          <a:lstStyle/>
          <a:p>
            <a:r>
              <a:rPr lang="en-JP" sz="2400">
                <a:solidFill>
                  <a:schemeClr val="bg2"/>
                </a:solidFill>
              </a:rPr>
              <a:t>Challenges</a:t>
            </a:r>
          </a:p>
        </p:txBody>
      </p:sp>
      <p:sp>
        <p:nvSpPr>
          <p:cNvPr id="3" name="Content Placeholder 2">
            <a:extLst>
              <a:ext uri="{FF2B5EF4-FFF2-40B4-BE49-F238E27FC236}">
                <a16:creationId xmlns:a16="http://schemas.microsoft.com/office/drawing/2014/main" id="{20AA08C9-594F-B24D-E086-C53EE09CDBE6}"/>
              </a:ext>
            </a:extLst>
          </p:cNvPr>
          <p:cNvSpPr>
            <a:spLocks noGrp="1"/>
          </p:cNvSpPr>
          <p:nvPr>
            <p:ph idx="1"/>
          </p:nvPr>
        </p:nvSpPr>
        <p:spPr>
          <a:xfrm>
            <a:off x="442915" y="2246049"/>
            <a:ext cx="3457572" cy="3266357"/>
          </a:xfrm>
        </p:spPr>
        <p:txBody>
          <a:bodyPr>
            <a:normAutofit/>
          </a:bodyPr>
          <a:lstStyle/>
          <a:p>
            <a:pPr>
              <a:lnSpc>
                <a:spcPct val="110000"/>
              </a:lnSpc>
            </a:pPr>
            <a:r>
              <a:rPr lang="en-JP" sz="1600">
                <a:solidFill>
                  <a:schemeClr val="tx2"/>
                </a:solidFill>
              </a:rPr>
              <a:t>SKB source area is very tight and installing a new DC gun will be difficult. </a:t>
            </a:r>
          </a:p>
          <a:p>
            <a:pPr>
              <a:lnSpc>
                <a:spcPct val="110000"/>
              </a:lnSpc>
            </a:pPr>
            <a:r>
              <a:rPr lang="en-JP" sz="1600">
                <a:solidFill>
                  <a:schemeClr val="tx2"/>
                </a:solidFill>
              </a:rPr>
              <a:t>Thermionic gun is currently in use for the LER and cannot be removed.</a:t>
            </a:r>
          </a:p>
          <a:p>
            <a:pPr>
              <a:lnSpc>
                <a:spcPct val="110000"/>
              </a:lnSpc>
            </a:pPr>
            <a:r>
              <a:rPr lang="en-JP" sz="1600">
                <a:solidFill>
                  <a:schemeClr val="tx2"/>
                </a:solidFill>
              </a:rPr>
              <a:t>Setup will require careful consideration of space, both in terms of physical layout as well as electric fields from the 200-250keV DC source.</a:t>
            </a:r>
          </a:p>
        </p:txBody>
      </p:sp>
      <p:sp>
        <p:nvSpPr>
          <p:cNvPr id="22" name="Rectangle 21">
            <a:extLst>
              <a:ext uri="{FF2B5EF4-FFF2-40B4-BE49-F238E27FC236}">
                <a16:creationId xmlns:a16="http://schemas.microsoft.com/office/drawing/2014/main" id="{4455F26C-4C97-4BA4-8A08-25193CC75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5957997"/>
            <a:ext cx="12191999" cy="90000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43DDC18-E028-47F7-8F3E-7DDC52D89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58000"/>
            <a:ext cx="121932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7B2856-431D-490E-AA67-410E169D60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67212" y="0"/>
            <a:ext cx="0" cy="5957995"/>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descr="A close-up of a machine&#10;&#10;Description automatically generated">
            <a:extLst>
              <a:ext uri="{FF2B5EF4-FFF2-40B4-BE49-F238E27FC236}">
                <a16:creationId xmlns:a16="http://schemas.microsoft.com/office/drawing/2014/main" id="{5AF5E153-3B19-2FDF-3525-30F0B6073F11}"/>
              </a:ext>
            </a:extLst>
          </p:cNvPr>
          <p:cNvPicPr>
            <a:picLocks noChangeAspect="1"/>
          </p:cNvPicPr>
          <p:nvPr/>
        </p:nvPicPr>
        <p:blipFill>
          <a:blip r:embed="rId2"/>
          <a:stretch>
            <a:fillRect/>
          </a:stretch>
        </p:blipFill>
        <p:spPr>
          <a:xfrm>
            <a:off x="4363279" y="1031070"/>
            <a:ext cx="7378720" cy="4150530"/>
          </a:xfrm>
          <a:custGeom>
            <a:avLst/>
            <a:gdLst/>
            <a:ahLst/>
            <a:cxnLst/>
            <a:rect l="l" t="t" r="r" b="b"/>
            <a:pathLst>
              <a:path w="7824788" h="5957994">
                <a:moveTo>
                  <a:pt x="0" y="0"/>
                </a:moveTo>
                <a:lnTo>
                  <a:pt x="7824788" y="0"/>
                </a:lnTo>
                <a:lnTo>
                  <a:pt x="7824788" y="5957994"/>
                </a:lnTo>
                <a:lnTo>
                  <a:pt x="0" y="5957994"/>
                </a:lnTo>
                <a:close/>
              </a:path>
            </a:pathLst>
          </a:custGeom>
        </p:spPr>
      </p:pic>
    </p:spTree>
    <p:extLst>
      <p:ext uri="{BB962C8B-B14F-4D97-AF65-F5344CB8AC3E}">
        <p14:creationId xmlns:p14="http://schemas.microsoft.com/office/powerpoint/2010/main" val="37244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06378-BC0C-4D98-58FB-13A9980D9D07}"/>
              </a:ext>
            </a:extLst>
          </p:cNvPr>
          <p:cNvSpPr>
            <a:spLocks noGrp="1"/>
          </p:cNvSpPr>
          <p:nvPr>
            <p:ph type="title"/>
          </p:nvPr>
        </p:nvSpPr>
        <p:spPr/>
        <p:txBody>
          <a:bodyPr/>
          <a:lstStyle/>
          <a:p>
            <a:r>
              <a:rPr lang="en-JP" dirty="0"/>
              <a:t>US-Japan Application</a:t>
            </a:r>
          </a:p>
        </p:txBody>
      </p:sp>
      <p:sp>
        <p:nvSpPr>
          <p:cNvPr id="3" name="Content Placeholder 2">
            <a:extLst>
              <a:ext uri="{FF2B5EF4-FFF2-40B4-BE49-F238E27FC236}">
                <a16:creationId xmlns:a16="http://schemas.microsoft.com/office/drawing/2014/main" id="{C0222FF6-8859-D86C-F846-77F85A3254C1}"/>
              </a:ext>
            </a:extLst>
          </p:cNvPr>
          <p:cNvSpPr>
            <a:spLocks noGrp="1"/>
          </p:cNvSpPr>
          <p:nvPr>
            <p:ph idx="1"/>
          </p:nvPr>
        </p:nvSpPr>
        <p:spPr/>
        <p:txBody>
          <a:bodyPr/>
          <a:lstStyle/>
          <a:p>
            <a:r>
              <a:rPr lang="en-JP" dirty="0"/>
              <a:t>We’ve applied for funding for this project via the US-Japan program. </a:t>
            </a:r>
          </a:p>
          <a:p>
            <a:r>
              <a:rPr lang="en-JP" dirty="0"/>
              <a:t>Unlike in years past, this year’s application includes funding for the Touschek lifetime experiment along with rotator magnet design work. </a:t>
            </a:r>
          </a:p>
          <a:p>
            <a:r>
              <a:rPr lang="en-JP" dirty="0"/>
              <a:t>We’ve also spent time working with the KEK accelerator team, and have tried to get more accelerator personnel involved and signed on as collaborators. </a:t>
            </a:r>
          </a:p>
          <a:p>
            <a:pPr lvl="1"/>
            <a:r>
              <a:rPr lang="en-JP" dirty="0"/>
              <a:t>Zong-san (KEK) will be the Japan-side PI – see his talk  in this session</a:t>
            </a:r>
          </a:p>
          <a:p>
            <a:pPr lvl="1"/>
            <a:r>
              <a:rPr lang="en-JP" dirty="0"/>
              <a:t>Yoshida-san from the SKB source group has also agreed to join and has provided valuable knowledge and data already about the source needs.</a:t>
            </a:r>
          </a:p>
        </p:txBody>
      </p:sp>
    </p:spTree>
    <p:extLst>
      <p:ext uri="{BB962C8B-B14F-4D97-AF65-F5344CB8AC3E}">
        <p14:creationId xmlns:p14="http://schemas.microsoft.com/office/powerpoint/2010/main" val="4037088228"/>
      </p:ext>
    </p:extLst>
  </p:cSld>
  <p:clrMapOvr>
    <a:masterClrMapping/>
  </p:clrMapOvr>
</p:sld>
</file>

<file path=ppt/theme/theme1.xml><?xml version="1.0" encoding="utf-8"?>
<a:theme xmlns:a="http://schemas.openxmlformats.org/drawingml/2006/main" name="LinesVTI">
  <a:themeElements>
    <a:clrScheme name="AnalogousFromRegularSeedLeftStep">
      <a:dk1>
        <a:srgbClr val="000000"/>
      </a:dk1>
      <a:lt1>
        <a:srgbClr val="FFFFFF"/>
      </a:lt1>
      <a:dk2>
        <a:srgbClr val="1E1835"/>
      </a:dk2>
      <a:lt2>
        <a:srgbClr val="F0F0F3"/>
      </a:lt2>
      <a:accent1>
        <a:srgbClr val="9CA71E"/>
      </a:accent1>
      <a:accent2>
        <a:srgbClr val="D09217"/>
      </a:accent2>
      <a:accent3>
        <a:srgbClr val="E75829"/>
      </a:accent3>
      <a:accent4>
        <a:srgbClr val="D51737"/>
      </a:accent4>
      <a:accent5>
        <a:srgbClr val="E72998"/>
      </a:accent5>
      <a:accent6>
        <a:srgbClr val="D517D5"/>
      </a:accent6>
      <a:hlink>
        <a:srgbClr val="6259C7"/>
      </a:hlink>
      <a:folHlink>
        <a:srgbClr val="7F7F7F"/>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docProps/app.xml><?xml version="1.0" encoding="utf-8"?>
<Properties xmlns="http://schemas.openxmlformats.org/officeDocument/2006/extended-properties" xmlns:vt="http://schemas.openxmlformats.org/officeDocument/2006/docPropsVTypes">
  <TotalTime>4609</TotalTime>
  <Words>994</Words>
  <Application>Microsoft Macintosh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Neue Haas Grotesk Text Pro</vt:lpstr>
      <vt:lpstr>Proxima Nova</vt:lpstr>
      <vt:lpstr>Wingdings</vt:lpstr>
      <vt:lpstr>Wingdings 2</vt:lpstr>
      <vt:lpstr>LinesVTI</vt:lpstr>
      <vt:lpstr>Touschek Polarization Lifetime Experiment</vt:lpstr>
      <vt:lpstr>Overview and background </vt:lpstr>
      <vt:lpstr>Motivation</vt:lpstr>
      <vt:lpstr>Experimental Needs</vt:lpstr>
      <vt:lpstr>Experimental Needs</vt:lpstr>
      <vt:lpstr>Experimental Needs</vt:lpstr>
      <vt:lpstr>Experimental Needs</vt:lpstr>
      <vt:lpstr>Challenges</vt:lpstr>
      <vt:lpstr>US-Japan Application</vt:lpstr>
      <vt:lpstr>Proposed Timeline</vt:lpstr>
      <vt:lpstr>Project Costs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Touschek Polarization Lifetime Experiment</dc:title>
  <dc:creator>LIPTAK ZACHARY JOHN</dc:creator>
  <cp:lastModifiedBy>LIPTAK ZACHARY JOHN</cp:lastModifiedBy>
  <cp:revision>1</cp:revision>
  <dcterms:created xsi:type="dcterms:W3CDTF">2024-01-26T04:03:42Z</dcterms:created>
  <dcterms:modified xsi:type="dcterms:W3CDTF">2024-01-30T03:13:19Z</dcterms:modified>
</cp:coreProperties>
</file>