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68" r:id="rId2"/>
    <p:sldId id="270" r:id="rId3"/>
    <p:sldId id="267" r:id="rId4"/>
    <p:sldId id="256" r:id="rId5"/>
    <p:sldId id="257" r:id="rId6"/>
    <p:sldId id="330" r:id="rId7"/>
    <p:sldId id="606" r:id="rId8"/>
    <p:sldId id="259" r:id="rId9"/>
    <p:sldId id="493" r:id="rId10"/>
    <p:sldId id="260" r:id="rId11"/>
    <p:sldId id="261" r:id="rId12"/>
    <p:sldId id="605" r:id="rId13"/>
    <p:sldId id="561" r:id="rId14"/>
    <p:sldId id="543" r:id="rId15"/>
    <p:sldId id="545" r:id="rId16"/>
    <p:sldId id="292" r:id="rId17"/>
    <p:sldId id="262" r:id="rId18"/>
    <p:sldId id="263" r:id="rId19"/>
    <p:sldId id="331" r:id="rId20"/>
    <p:sldId id="258" r:id="rId21"/>
    <p:sldId id="332" r:id="rId22"/>
    <p:sldId id="271" r:id="rId23"/>
    <p:sldId id="607" r:id="rId24"/>
    <p:sldId id="329" r:id="rId25"/>
    <p:sldId id="273" r:id="rId26"/>
    <p:sldId id="274" r:id="rId27"/>
    <p:sldId id="272" r:id="rId28"/>
    <p:sldId id="266" r:id="rId29"/>
    <p:sldId id="264" r:id="rId30"/>
    <p:sldId id="265" r:id="rId31"/>
    <p:sldId id="399" r:id="rId32"/>
    <p:sldId id="57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2"/>
    <p:restoredTop sz="94640"/>
  </p:normalViewPr>
  <p:slideViewPr>
    <p:cSldViewPr snapToGrid="0">
      <p:cViewPr varScale="1">
        <p:scale>
          <a:sx n="87" d="100"/>
          <a:sy n="87" d="100"/>
        </p:scale>
        <p:origin x="20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581FB-2AB3-2943-AF1F-B1548D5F0B7C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A2299-E8B7-FC4E-A4A9-FC417924F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9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detect new particles ? </a:t>
            </a:r>
          </a:p>
          <a:p>
            <a:r>
              <a:rPr lang="en-US" dirty="0"/>
              <a:t>Now we compare the intensity</a:t>
            </a:r>
            <a:r>
              <a:rPr lang="en-US" baseline="0" dirty="0"/>
              <a:t> frontier and the energy frontier approaches to finding new physics. The energy frontier is currently led by the LHC at CERN, while Belle II and </a:t>
            </a:r>
            <a:r>
              <a:rPr lang="en-US" baseline="0" dirty="0" err="1"/>
              <a:t>LHCb</a:t>
            </a:r>
            <a:r>
              <a:rPr lang="en-US" baseline="0" dirty="0"/>
              <a:t> are two of the leading experiments on the intensity frontier. Werner Heisenberg (1901-1976)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310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more Feynman diagrams. Now move to effective field theory and parameterize the Lorentz structure of the New Physics effects.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19E5B-352D-0848-986C-D0AD6EB61B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99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will show the figure on the left at least twice as the talk proceeds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19E5B-352D-0848-986C-D0AD6EB61B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83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Belle and </a:t>
            </a:r>
            <a:r>
              <a:rPr lang="en-US" dirty="0" err="1"/>
              <a:t>BaBar</a:t>
            </a:r>
            <a:r>
              <a:rPr lang="en-US" dirty="0"/>
              <a:t> pushed many limits far beyond CLEO. Belle II will</a:t>
            </a:r>
            <a:r>
              <a:rPr lang="en-US" baseline="0" dirty="0"/>
              <a:t> move below 10^-9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22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2E659B-DB8A-8842-AD44-AC5ECEBF7E4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40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celebration.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99071-C34C-3443-B468-CF5A3FCFFB6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3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CD91-0275-4B76-E7E3-59BF44BE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FF6B6-7C7C-5971-D18F-6C0002724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005A-A3CC-4C39-5A05-82A5121A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21C2B-4F02-4418-B5AE-B41FE347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05BB5-AB01-E059-7DF6-7C2B1C6E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1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26B4-F888-89D2-DE4D-C08433530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8AC5C-8026-3BD2-CC44-8D23CA97B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6600-348F-F339-CE2C-52C5608F6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EE9DE-F7ED-97B8-C87A-EC18EE14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DF4B7-A034-E204-5295-31B8E9BC0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9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1A9CB-D2A2-5E28-62F2-DF49CC5AFD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4C3D86-45C7-855C-E257-BA5C6903D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E7E61-8D1D-25DF-95C7-E4C94035B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2751A-37FE-1547-4AD6-484A8761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DFD10-5D0E-21DE-7B07-0AEAB7A3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39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64C7B-498A-3D8B-13FF-E03192128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DF480-C59E-87B5-10E7-F8816192CA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28867-9E24-D9E4-13E5-8D3B1ECDD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F1F01-7CB0-EE09-671E-13F148BB5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440BF-33F5-F4B8-6CF8-004D89EB4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7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751F-B114-9294-8A29-9CF64B51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6E632-4004-810B-2F8A-BC276FA54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E3849-7BCE-2D1E-2313-D147F4510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787D2-B452-BF9C-7B80-9D3AC987C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294F3-62B6-65D1-01AE-00061FC34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74D9-9F1D-049C-0B4C-93849E1D1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14728-DD6B-443F-2D3B-A3CE85B701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A0B0DB-1732-6A53-6E68-67B8AC39B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3FD44-1CA4-4F11-1CC8-FA2A64270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50592-6CBB-165E-49F8-D0BA9BEF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051B0-F3DE-CD99-A022-28E292A07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42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8E3BB-7C3B-2A52-B6FC-8564E7FF7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780CE-D0E6-4529-FDF4-C7EBF6F1C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9116D-4865-A172-84A3-DD5732C05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3895C-6A38-8F98-E9CC-65B3D41D4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9F1C6-FE7E-0FB5-5450-68E13878D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9EB0FE-6294-85ED-DFE0-48D378DE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03A140-B82B-2DFF-3380-4484F228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8781A-E9D9-48AA-EC13-08BB51A46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0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2AEC3-71CF-E98D-DFC8-997DE5FB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509731-0B9C-35CB-CAC8-86BDE359F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75347-1BA1-5485-637A-7F0ED2D39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3EC72-A513-2FA9-2668-FECCA2622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0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27C4E-4814-DECC-18D7-4A308F02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9123D6-5308-48CF-D78B-391AEDF26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15B10-C2EA-BF27-8631-7BE441047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14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FC2D-9317-B03A-E5EA-48EA6AEB2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EC63A-97F1-77B5-BF47-712DE327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D0F68-0261-C8B2-F52B-21D180EDFB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6F8F0-19A9-A168-8669-3E507B1ED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3BC89-FE8D-1531-2E59-300C5E1D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F90FD-C11B-D96D-8FD6-8F8DB21ED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4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C09B-F098-6E6C-8D43-9DA9A3E6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CC5767-387A-FFDA-AB6C-7DA1C03FD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A5E0A-7056-4CB9-BDD6-F0BF5DC45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119D3-74D1-D332-5028-F89A7CE7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E8CD7-13DC-BA93-6EBD-E367FD16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3D04B-790C-E13F-A472-E7D49A124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1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8FB4CF-B54F-55D5-9527-97C6F1A9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948509-D69D-651A-AB10-0D97E5C0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0A5096-27D8-1224-D7CA-CE1FAAED6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FB7C5-59E4-034F-93DB-87456D2157B4}" type="datetimeFigureOut">
              <a:rPr lang="en-US" smtClean="0"/>
              <a:t>6/20/24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4AEA-5107-ED98-B45E-9D9E91406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22604-339B-C8D3-510C-B76C479CE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C97C0-372E-5F43-A4CF-29648CFF6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1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0BAC2B-5D2A-5AA8-AD85-EFE2841DD3CF}"/>
              </a:ext>
            </a:extLst>
          </p:cNvPr>
          <p:cNvSpPr txBox="1"/>
          <p:nvPr/>
        </p:nvSpPr>
        <p:spPr>
          <a:xfrm>
            <a:off x="1415846" y="146862"/>
            <a:ext cx="9055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What is the P5 report and what are the implications for</a:t>
            </a:r>
          </a:p>
          <a:p>
            <a:r>
              <a:rPr lang="en-US" sz="2400" dirty="0">
                <a:latin typeface="Comic Sans MS" panose="030F0902030302020204" pitchFamily="66" charset="0"/>
              </a:rPr>
              <a:t> Belle </a:t>
            </a:r>
            <a:r>
              <a:rPr lang="en-US" sz="2400" dirty="0" err="1">
                <a:latin typeface="Comic Sans MS" panose="030F0902030302020204" pitchFamily="66" charset="0"/>
              </a:rPr>
              <a:t>II@SuperKEKB</a:t>
            </a:r>
            <a:r>
              <a:rPr lang="en-US" sz="24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8C2DB-3EDC-3458-2203-BFCAB2AF6A52}"/>
              </a:ext>
            </a:extLst>
          </p:cNvPr>
          <p:cNvSpPr txBox="1"/>
          <p:nvPr/>
        </p:nvSpPr>
        <p:spPr>
          <a:xfrm>
            <a:off x="2507225" y="977859"/>
            <a:ext cx="5368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Tom Browder, (University of Hawai’i)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86B3F-8979-477C-C045-F51D231E3B68}"/>
              </a:ext>
            </a:extLst>
          </p:cNvPr>
          <p:cNvSpPr txBox="1"/>
          <p:nvPr/>
        </p:nvSpPr>
        <p:spPr>
          <a:xfrm>
            <a:off x="1725560" y="1459067"/>
            <a:ext cx="727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P5</a:t>
            </a:r>
            <a:r>
              <a:rPr lang="en-US" sz="2400" dirty="0">
                <a:latin typeface="Comic Sans MS" panose="030F0902030302020204" pitchFamily="66" charset="0"/>
              </a:rPr>
              <a:t> = Particle Physics Project Prioritization Panel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919C1-69CE-AF92-B88D-B578BDCC52F4}"/>
              </a:ext>
            </a:extLst>
          </p:cNvPr>
          <p:cNvSpPr txBox="1"/>
          <p:nvPr/>
        </p:nvSpPr>
        <p:spPr>
          <a:xfrm>
            <a:off x="988142" y="2022689"/>
            <a:ext cx="94832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After the decadal Snowmass community process with thousands of White Papers, the P5 decides on funding priorities in a couple of future funding scenarios. 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They decide on a 10-year plan within a 20 year context.</a:t>
            </a:r>
            <a:r>
              <a:rPr lang="en-US" dirty="0">
                <a:latin typeface="Comic Sans MS" panose="030F0902030302020204" pitchFamily="66" charset="0"/>
              </a:rPr>
              <a:t> The P5 included panelists from Japan (new Director General </a:t>
            </a:r>
            <a:r>
              <a:rPr lang="en-US" dirty="0" err="1">
                <a:latin typeface="Comic Sans MS" panose="030F0902030302020204" pitchFamily="66" charset="0"/>
              </a:rPr>
              <a:t>Asai-san</a:t>
            </a:r>
            <a:r>
              <a:rPr lang="en-US" dirty="0">
                <a:latin typeface="Comic Sans MS" panose="030F0902030302020204" pitchFamily="66" charset="0"/>
              </a:rPr>
              <a:t>) and Europe. The chair was Hitoshi Murayama (UC Berkeley, U Tokyo).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B76E81-60CC-15DB-D6FF-4CEE254FD8F4}"/>
              </a:ext>
            </a:extLst>
          </p:cNvPr>
          <p:cNvSpPr txBox="1"/>
          <p:nvPr/>
        </p:nvSpPr>
        <p:spPr>
          <a:xfrm>
            <a:off x="988141" y="4165596"/>
            <a:ext cx="90555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Acknowledgements: </a:t>
            </a:r>
          </a:p>
          <a:p>
            <a:r>
              <a:rPr lang="en-US" dirty="0">
                <a:latin typeface="Comic Sans MS" panose="030F0902030302020204" pitchFamily="66" charset="0"/>
              </a:rPr>
              <a:t>We thank the Belle II authors of the Snowmass White Papers</a:t>
            </a:r>
          </a:p>
          <a:p>
            <a:r>
              <a:rPr lang="en-US" dirty="0">
                <a:latin typeface="Comic Sans MS" panose="030F0902030302020204" pitchFamily="66" charset="0"/>
              </a:rPr>
              <a:t>https://www.belle2.org/info/snowmass2021/</a:t>
            </a:r>
            <a:endParaRPr lang="en-US" sz="1800" dirty="0">
              <a:solidFill>
                <a:prstClr val="black"/>
              </a:solidFill>
              <a:latin typeface="Comic Sans MS" panose="030F0902030302020204" pitchFamily="66" charset="0"/>
              <a:cs typeface="Times New Roman"/>
            </a:endParaRPr>
          </a:p>
          <a:p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We also thank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Jake Bennett</a:t>
            </a:r>
            <a:r>
              <a:rPr lang="en-US" dirty="0">
                <a:latin typeface="Comic Sans MS" panose="030F0902030302020204" pitchFamily="66" charset="0"/>
              </a:rPr>
              <a:t>, DG Yamauchi, </a:t>
            </a:r>
            <a:r>
              <a:rPr lang="en-US" dirty="0" err="1">
                <a:latin typeface="Comic Sans MS" panose="030F0902030302020204" pitchFamily="66" charset="0"/>
              </a:rPr>
              <a:t>Kodai</a:t>
            </a:r>
            <a:r>
              <a:rPr lang="en-US" dirty="0">
                <a:latin typeface="Comic Sans MS" panose="030F0902030302020204" pitchFamily="66" charset="0"/>
              </a:rPr>
              <a:t> Matsuoka (slides for the DG), Frank Zimmerman for talks at the P5, Yutaka </a:t>
            </a:r>
            <a:r>
              <a:rPr lang="en-US" dirty="0" err="1">
                <a:latin typeface="Comic Sans MS" panose="030F0902030302020204" pitchFamily="66" charset="0"/>
              </a:rPr>
              <a:t>Ushiroda</a:t>
            </a:r>
            <a:r>
              <a:rPr lang="en-US" dirty="0">
                <a:latin typeface="Comic Sans MS" panose="030F0902030302020204" pitchFamily="66" charset="0"/>
              </a:rPr>
              <a:t> for the translation of the MEXT review of the </a:t>
            </a:r>
            <a:r>
              <a:rPr lang="en-US" dirty="0" err="1">
                <a:latin typeface="Comic Sans MS" panose="030F0902030302020204" pitchFamily="66" charset="0"/>
              </a:rPr>
              <a:t>SuperKEKB</a:t>
            </a:r>
            <a:r>
              <a:rPr lang="en-US" dirty="0">
                <a:latin typeface="Comic Sans MS" panose="030F0902030302020204" pitchFamily="66" charset="0"/>
              </a:rPr>
              <a:t>/Belle II project. Many others helped in the P5 lobbying process.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1F5B9-82BF-1185-8D7E-E0DDF382ADA8}"/>
              </a:ext>
            </a:extLst>
          </p:cNvPr>
          <p:cNvSpPr txBox="1"/>
          <p:nvPr/>
        </p:nvSpPr>
        <p:spPr>
          <a:xfrm>
            <a:off x="988141" y="3632751"/>
            <a:ext cx="7366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Report at https://</a:t>
            </a:r>
            <a:r>
              <a:rPr lang="en-US" sz="2000" dirty="0" err="1"/>
              <a:t>www.usparticlephysics.org</a:t>
            </a:r>
            <a:r>
              <a:rPr lang="en-US" sz="2000" dirty="0"/>
              <a:t>/2023-p5-report/</a:t>
            </a:r>
          </a:p>
        </p:txBody>
      </p:sp>
      <p:pic>
        <p:nvPicPr>
          <p:cNvPr id="2" name="Picture 2" descr="University of Mississippi - Wikipedia">
            <a:extLst>
              <a:ext uri="{FF2B5EF4-FFF2-40B4-BE49-F238E27FC236}">
                <a16:creationId xmlns:a16="http://schemas.microsoft.com/office/drawing/2014/main" id="{5F77226F-00FE-4AF4-B15E-F43B86E7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26" y="129110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060C3-E51E-524B-14C7-37B620658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154" y="146862"/>
            <a:ext cx="1217815" cy="98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1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CFC338-72F6-E912-E89E-6C66A7609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475" y="172085"/>
            <a:ext cx="8909050" cy="651383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71699F81-BC88-EB3C-2962-3EE7C8870318}"/>
              </a:ext>
            </a:extLst>
          </p:cNvPr>
          <p:cNvSpPr/>
          <p:nvPr/>
        </p:nvSpPr>
        <p:spPr>
          <a:xfrm>
            <a:off x="0" y="277091"/>
            <a:ext cx="1496291" cy="207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34B074C-35F2-E812-3D9C-E5DA16218AFA}"/>
              </a:ext>
            </a:extLst>
          </p:cNvPr>
          <p:cNvSpPr/>
          <p:nvPr/>
        </p:nvSpPr>
        <p:spPr>
          <a:xfrm>
            <a:off x="290945" y="5334000"/>
            <a:ext cx="1350530" cy="1939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9E8E00-96A6-3710-1183-80BDE24DB16C}"/>
              </a:ext>
            </a:extLst>
          </p:cNvPr>
          <p:cNvSpPr/>
          <p:nvPr/>
        </p:nvSpPr>
        <p:spPr>
          <a:xfrm>
            <a:off x="1769806" y="172084"/>
            <a:ext cx="8082117" cy="1509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1003F-824B-245C-B07D-B315F3E9EAC7}"/>
              </a:ext>
            </a:extLst>
          </p:cNvPr>
          <p:cNvSpPr/>
          <p:nvPr/>
        </p:nvSpPr>
        <p:spPr>
          <a:xfrm>
            <a:off x="1769806" y="4675239"/>
            <a:ext cx="8082117" cy="20106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A330F-5E14-C98F-F2B3-3D4F76456D54}"/>
              </a:ext>
            </a:extLst>
          </p:cNvPr>
          <p:cNvSpPr txBox="1"/>
          <p:nvPr/>
        </p:nvSpPr>
        <p:spPr>
          <a:xfrm>
            <a:off x="10353368" y="2227006"/>
            <a:ext cx="14895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Now in the first tier of HEP.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CB9A08-5B7E-75CC-DCE3-1940F3563F9D}"/>
              </a:ext>
            </a:extLst>
          </p:cNvPr>
          <p:cNvCxnSpPr/>
          <p:nvPr/>
        </p:nvCxnSpPr>
        <p:spPr>
          <a:xfrm>
            <a:off x="7462684" y="6194323"/>
            <a:ext cx="227125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B9C493-B284-845A-4B67-290EBE928C53}"/>
              </a:ext>
            </a:extLst>
          </p:cNvPr>
          <p:cNvSpPr txBox="1"/>
          <p:nvPr/>
        </p:nvSpPr>
        <p:spPr>
          <a:xfrm>
            <a:off x="10155033" y="4941913"/>
            <a:ext cx="1879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Ole Miss Q:</a:t>
            </a:r>
          </a:p>
          <a:p>
            <a:r>
              <a:rPr lang="en-US" dirty="0">
                <a:latin typeface="Comic Sans MS" panose="030F0902030302020204" pitchFamily="66" charset="0"/>
              </a:rPr>
              <a:t>What is meant by lepton flavor universality 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27874FA-BB60-7C3A-5943-69A8ADBB7681}"/>
              </a:ext>
            </a:extLst>
          </p:cNvPr>
          <p:cNvCxnSpPr/>
          <p:nvPr/>
        </p:nvCxnSpPr>
        <p:spPr>
          <a:xfrm>
            <a:off x="1917290" y="6419241"/>
            <a:ext cx="7964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University of Mississippi - Wikipedia">
            <a:extLst>
              <a:ext uri="{FF2B5EF4-FFF2-40B4-BE49-F238E27FC236}">
                <a16:creationId xmlns:a16="http://schemas.microsoft.com/office/drawing/2014/main" id="{E718A9C3-F2BF-7BC4-8E66-FDB5CC35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228" y="3802798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0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7FB158-3606-FF40-0B8C-E6806917A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007" y="21918"/>
            <a:ext cx="8074660" cy="6845300"/>
          </a:xfrm>
          <a:prstGeom prst="rect">
            <a:avLst/>
          </a:prstGeom>
        </p:spPr>
      </p:pic>
      <p:sp>
        <p:nvSpPr>
          <p:cNvPr id="5" name="Double Brace 4">
            <a:extLst>
              <a:ext uri="{FF2B5EF4-FFF2-40B4-BE49-F238E27FC236}">
                <a16:creationId xmlns:a16="http://schemas.microsoft.com/office/drawing/2014/main" id="{1976A4F6-5762-8D27-5319-EF458D64D1F1}"/>
              </a:ext>
            </a:extLst>
          </p:cNvPr>
          <p:cNvSpPr/>
          <p:nvPr/>
        </p:nvSpPr>
        <p:spPr>
          <a:xfrm>
            <a:off x="1537855" y="3429001"/>
            <a:ext cx="9019309" cy="3262744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926255-4C3F-FFFD-38A9-127432C6E98B}"/>
              </a:ext>
            </a:extLst>
          </p:cNvPr>
          <p:cNvCxnSpPr/>
          <p:nvPr/>
        </p:nvCxnSpPr>
        <p:spPr>
          <a:xfrm>
            <a:off x="4144297" y="4409768"/>
            <a:ext cx="49407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C230D5C-4569-951E-E6F9-ED380AD5F1D9}"/>
              </a:ext>
            </a:extLst>
          </p:cNvPr>
          <p:cNvCxnSpPr/>
          <p:nvPr/>
        </p:nvCxnSpPr>
        <p:spPr>
          <a:xfrm>
            <a:off x="3967316" y="3908323"/>
            <a:ext cx="54274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8B471E-79E8-6578-DF1E-4B9DEC4315D8}"/>
              </a:ext>
            </a:extLst>
          </p:cNvPr>
          <p:cNvCxnSpPr/>
          <p:nvPr/>
        </p:nvCxnSpPr>
        <p:spPr>
          <a:xfrm>
            <a:off x="8362335" y="5869858"/>
            <a:ext cx="1342104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E4CA91-51A2-1A61-9212-DD61D8C74EE2}"/>
              </a:ext>
            </a:extLst>
          </p:cNvPr>
          <p:cNvCxnSpPr/>
          <p:nvPr/>
        </p:nvCxnSpPr>
        <p:spPr>
          <a:xfrm>
            <a:off x="2300748" y="6105832"/>
            <a:ext cx="740369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56FAE7-0C75-A273-C4C8-3C4536EFC597}"/>
              </a:ext>
            </a:extLst>
          </p:cNvPr>
          <p:cNvCxnSpPr/>
          <p:nvPr/>
        </p:nvCxnSpPr>
        <p:spPr>
          <a:xfrm>
            <a:off x="2300748" y="6356555"/>
            <a:ext cx="2403987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FFB912-FBE9-518F-D7A5-AD34396A60C4}"/>
              </a:ext>
            </a:extLst>
          </p:cNvPr>
          <p:cNvCxnSpPr/>
          <p:nvPr/>
        </p:nvCxnSpPr>
        <p:spPr>
          <a:xfrm>
            <a:off x="2192357" y="4175393"/>
            <a:ext cx="7601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EF32F-736F-C6E1-DD45-F120F97809A8}"/>
              </a:ext>
            </a:extLst>
          </p:cNvPr>
          <p:cNvCxnSpPr>
            <a:cxnSpLocks/>
          </p:cNvCxnSpPr>
          <p:nvPr/>
        </p:nvCxnSpPr>
        <p:spPr>
          <a:xfrm>
            <a:off x="2952520" y="3716594"/>
            <a:ext cx="719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12D0A92-8ADE-DD46-23AD-8C42141D1DD4}"/>
              </a:ext>
            </a:extLst>
          </p:cNvPr>
          <p:cNvCxnSpPr/>
          <p:nvPr/>
        </p:nvCxnSpPr>
        <p:spPr>
          <a:xfrm>
            <a:off x="2952520" y="1312606"/>
            <a:ext cx="7198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F0DAAF-3F30-99B9-29DF-EF172AEE987C}"/>
              </a:ext>
            </a:extLst>
          </p:cNvPr>
          <p:cNvCxnSpPr/>
          <p:nvPr/>
        </p:nvCxnSpPr>
        <p:spPr>
          <a:xfrm>
            <a:off x="3778786" y="5133860"/>
            <a:ext cx="44287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University of Mississippi - Wikipedia">
            <a:extLst>
              <a:ext uri="{FF2B5EF4-FFF2-40B4-BE49-F238E27FC236}">
                <a16:creationId xmlns:a16="http://schemas.microsoft.com/office/drawing/2014/main" id="{7B45DB40-5427-1FAD-4B21-459423A2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145" y="3845888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1817033-38C6-5398-4775-40816D35D314}"/>
              </a:ext>
            </a:extLst>
          </p:cNvPr>
          <p:cNvSpPr txBox="1"/>
          <p:nvPr/>
        </p:nvSpPr>
        <p:spPr>
          <a:xfrm>
            <a:off x="10705365" y="4992695"/>
            <a:ext cx="12998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Dark Sector at Belle II,</a:t>
            </a:r>
          </a:p>
          <a:p>
            <a:r>
              <a:rPr lang="en-US" dirty="0"/>
              <a:t>Prof. Savino Longo</a:t>
            </a:r>
          </a:p>
        </p:txBody>
      </p:sp>
    </p:spTree>
    <p:extLst>
      <p:ext uri="{BB962C8B-B14F-4D97-AF65-F5344CB8AC3E}">
        <p14:creationId xmlns:p14="http://schemas.microsoft.com/office/powerpoint/2010/main" val="294481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C3C6C2-3401-BC4B-A550-C199B428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4827281"/>
            <a:ext cx="6858000" cy="1801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428304-E777-9148-8C29-4A937EDF01CA}"/>
              </a:ext>
            </a:extLst>
          </p:cNvPr>
          <p:cNvSpPr txBox="1"/>
          <p:nvPr/>
        </p:nvSpPr>
        <p:spPr>
          <a:xfrm>
            <a:off x="3761515" y="4466651"/>
            <a:ext cx="458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Physics/BSM Couplings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s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9B17146-61B9-F148-8D49-7C408347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76" y="864926"/>
            <a:ext cx="2971800" cy="195643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BE5ABE-CF52-B847-82E4-FD03389AB4CA}"/>
              </a:ext>
            </a:extLst>
          </p:cNvPr>
          <p:cNvSpPr txBox="1"/>
          <p:nvPr/>
        </p:nvSpPr>
        <p:spPr>
          <a:xfrm>
            <a:off x="7086777" y="2971401"/>
            <a:ext cx="3203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Ken Wilson   (”Wilson coefficients”)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E4A813-C727-11AE-1B84-36B29E248694}"/>
              </a:ext>
            </a:extLst>
          </p:cNvPr>
          <p:cNvSpPr txBox="1"/>
          <p:nvPr/>
        </p:nvSpPr>
        <p:spPr>
          <a:xfrm>
            <a:off x="8992700" y="5728154"/>
            <a:ext cx="1675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primes are NP right-handed couplings.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7DAE1D0-C820-5B68-481D-8CFDC5EF6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164" y="779276"/>
            <a:ext cx="3036824" cy="201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8A1FA-D139-8F25-409D-06A2A8196387}"/>
              </a:ext>
            </a:extLst>
          </p:cNvPr>
          <p:cNvSpPr txBox="1"/>
          <p:nvPr/>
        </p:nvSpPr>
        <p:spPr>
          <a:xfrm>
            <a:off x="1995164" y="2847715"/>
            <a:ext cx="362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Feynman family and diagrams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FEC3D-BF17-801E-A513-76C0AF3BEB29}"/>
              </a:ext>
            </a:extLst>
          </p:cNvPr>
          <p:cNvSpPr txBox="1"/>
          <p:nvPr/>
        </p:nvSpPr>
        <p:spPr>
          <a:xfrm>
            <a:off x="2269730" y="44250"/>
            <a:ext cx="298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Feynman Diagrams </a:t>
            </a:r>
            <a:r>
              <a:rPr lang="en-US" sz="2000" dirty="0">
                <a:latin typeface="Comic Sans MS" panose="030F0902030302020204" pitchFamily="66" charset="0"/>
              </a:rPr>
              <a:t>and Model Building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EF3C2B-ED54-811D-ED5B-1877D29B9A1C}"/>
              </a:ext>
            </a:extLst>
          </p:cNvPr>
          <p:cNvSpPr txBox="1"/>
          <p:nvPr/>
        </p:nvSpPr>
        <p:spPr>
          <a:xfrm>
            <a:off x="7213266" y="82019"/>
            <a:ext cx="2983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Effective Field Theory</a:t>
            </a:r>
          </a:p>
          <a:p>
            <a:r>
              <a:rPr lang="en-US" sz="2000" dirty="0">
                <a:latin typeface="Comic Sans MS" panose="030F0902030302020204" pitchFamily="66" charset="0"/>
                <a:sym typeface="Wingdings" pitchFamily="2" charset="2"/>
              </a:rPr>
              <a:t>Wilson Coefficients</a:t>
            </a:r>
            <a:endParaRPr lang="en-US" sz="2000" dirty="0">
              <a:latin typeface="Comic Sans MS" panose="030F0902030302020204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FF15FF-6132-C858-7182-421ECF17DE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164" y="3147940"/>
            <a:ext cx="3086100" cy="12239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BA6B9A-2D55-B9DD-F4BB-63A33AD08AB7}"/>
              </a:ext>
            </a:extLst>
          </p:cNvPr>
          <p:cNvSpPr txBox="1"/>
          <p:nvPr/>
        </p:nvSpPr>
        <p:spPr>
          <a:xfrm>
            <a:off x="7504066" y="3603654"/>
            <a:ext cx="1962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en-US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triped Right Arrow 20">
            <a:extLst>
              <a:ext uri="{FF2B5EF4-FFF2-40B4-BE49-F238E27FC236}">
                <a16:creationId xmlns:a16="http://schemas.microsoft.com/office/drawing/2014/main" id="{A20C3FE9-29F2-2480-E6CB-6BA4C5AC9675}"/>
              </a:ext>
            </a:extLst>
          </p:cNvPr>
          <p:cNvSpPr/>
          <p:nvPr/>
        </p:nvSpPr>
        <p:spPr>
          <a:xfrm>
            <a:off x="5305586" y="1784290"/>
            <a:ext cx="1580828" cy="261487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296EEE-CA4A-3338-648B-914A6E788B89}"/>
              </a:ext>
            </a:extLst>
          </p:cNvPr>
          <p:cNvSpPr txBox="1"/>
          <p:nvPr/>
        </p:nvSpPr>
        <p:spPr>
          <a:xfrm>
            <a:off x="5131084" y="627402"/>
            <a:ext cx="1844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Paradigm shift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82746FF3-B447-204A-39F5-0BB53D11C93C}"/>
              </a:ext>
            </a:extLst>
          </p:cNvPr>
          <p:cNvSpPr/>
          <p:nvPr/>
        </p:nvSpPr>
        <p:spPr>
          <a:xfrm>
            <a:off x="5502250" y="3683445"/>
            <a:ext cx="1580828" cy="261487"/>
          </a:xfrm>
          <a:prstGeom prst="stripedRightArrow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A3BE366-748D-02C8-9B16-832A3129D50A}"/>
              </a:ext>
            </a:extLst>
          </p:cNvPr>
          <p:cNvCxnSpPr/>
          <p:nvPr/>
        </p:nvCxnSpPr>
        <p:spPr>
          <a:xfrm>
            <a:off x="2667001" y="6152828"/>
            <a:ext cx="122824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E688C0B-7B42-D7A7-D38C-8A393C886502}"/>
              </a:ext>
            </a:extLst>
          </p:cNvPr>
          <p:cNvSpPr txBox="1"/>
          <p:nvPr/>
        </p:nvSpPr>
        <p:spPr>
          <a:xfrm>
            <a:off x="117448" y="132945"/>
            <a:ext cx="1443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One new direction: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5C0653-953B-922D-6542-4AB33A2DD354}"/>
                  </a:ext>
                </a:extLst>
              </p:cNvPr>
              <p:cNvSpPr txBox="1"/>
              <p:nvPr/>
            </p:nvSpPr>
            <p:spPr>
              <a:xfrm>
                <a:off x="8513011" y="4402692"/>
                <a:ext cx="320349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Comic Sans MS" panose="030F0902030302020204" pitchFamily="66" charset="0"/>
                  </a:rPr>
                  <a:t>Extract Wilson coefficients directly by fitting angular distributions in B</a:t>
                </a:r>
                <a:r>
                  <a:rPr lang="en-US" dirty="0">
                    <a:latin typeface="Comic Sans MS" panose="030F0902030302020204" pitchFamily="66" charset="0"/>
                    <a:sym typeface="Wingdings" pitchFamily="2" charset="2"/>
                  </a:rPr>
                  <a:t>K</a:t>
                </a:r>
                <a:r>
                  <a:rPr lang="en-US" baseline="30000" dirty="0">
                    <a:latin typeface="Comic Sans MS" panose="030F0902030302020204" pitchFamily="66" charset="0"/>
                    <a:sym typeface="Wingdings" pitchFamily="2" charset="2"/>
                  </a:rPr>
                  <a:t>* </a:t>
                </a:r>
                <a:r>
                  <a:rPr lang="en-US" dirty="0">
                    <a:latin typeface="Comic Sans MS" panose="030F0902030302020204" pitchFamily="66" charset="0"/>
                    <a:sym typeface="Wingdings" pitchFamily="2" charset="2"/>
                  </a:rPr>
                  <a:t> l+ l- or BD* l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>
                    <a:latin typeface="Comic Sans MS" panose="030F09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5C0653-953B-922D-6542-4AB33A2DD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3011" y="4402692"/>
                <a:ext cx="3203499" cy="1200329"/>
              </a:xfrm>
              <a:prstGeom prst="rect">
                <a:avLst/>
              </a:prstGeom>
              <a:blipFill>
                <a:blip r:embed="rId7"/>
                <a:stretch>
                  <a:fillRect l="-1581" t="-2083" r="-2767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70C041F-0009-A840-5ECA-4DE595A89311}"/>
              </a:ext>
            </a:extLst>
          </p:cNvPr>
          <p:cNvSpPr/>
          <p:nvPr/>
        </p:nvSpPr>
        <p:spPr>
          <a:xfrm>
            <a:off x="8345479" y="4402692"/>
            <a:ext cx="3371031" cy="120032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4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E7C0424-BFC3-EC42-B632-6BE6708A8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869" y="187648"/>
            <a:ext cx="910336" cy="739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C3873A-2358-8540-9FA3-BEEEA78D54A6}"/>
              </a:ext>
            </a:extLst>
          </p:cNvPr>
          <p:cNvSpPr txBox="1"/>
          <p:nvPr/>
        </p:nvSpPr>
        <p:spPr>
          <a:xfrm>
            <a:off x="793214" y="179679"/>
            <a:ext cx="7944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landscape of BSM hints in High Energy Physics ?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6708A-CACF-1248-8B48-FF9202A34067}"/>
              </a:ext>
            </a:extLst>
          </p:cNvPr>
          <p:cNvSpPr txBox="1"/>
          <p:nvPr/>
        </p:nvSpPr>
        <p:spPr>
          <a:xfrm>
            <a:off x="2054352" y="5995947"/>
            <a:ext cx="371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December 2021 SCIENCE magazine article by A. </a:t>
            </a:r>
            <a:r>
              <a:rPr lang="en-US" sz="1600" dirty="0" err="1"/>
              <a:t>Crivellin</a:t>
            </a:r>
            <a:r>
              <a:rPr lang="en-US" sz="1600" dirty="0"/>
              <a:t> and M. </a:t>
            </a:r>
            <a:r>
              <a:rPr lang="en-US" sz="1600" dirty="0" err="1"/>
              <a:t>Hoferichter</a:t>
            </a:r>
            <a:r>
              <a:rPr lang="en-US" sz="1600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220E2-0F34-5E64-8335-0CA606C1D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349" y="788678"/>
            <a:ext cx="4663313" cy="5080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3ACB91-4266-0BE1-7C63-F81133E7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721" y="5430429"/>
            <a:ext cx="487680" cy="396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2B120D-CF9B-EB07-D724-3863E509E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56" y="5322070"/>
            <a:ext cx="487680" cy="396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843CBD-3C22-1D0E-1464-D133B99CDD9D}"/>
                  </a:ext>
                </a:extLst>
              </p:cNvPr>
              <p:cNvSpPr txBox="1"/>
              <p:nvPr/>
            </p:nvSpPr>
            <p:spPr>
              <a:xfrm>
                <a:off x="7673924" y="3117763"/>
                <a:ext cx="32988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Is this real ? R</a:t>
                </a:r>
                <a:r>
                  <a:rPr lang="en-US" baseline="-25000" dirty="0"/>
                  <a:t>K </a:t>
                </a:r>
                <a:r>
                  <a:rPr lang="en-US" dirty="0"/>
                  <a:t>went away after </a:t>
                </a:r>
                <a:r>
                  <a:rPr lang="en-US" dirty="0" err="1"/>
                  <a:t>LHCb</a:t>
                </a:r>
                <a:r>
                  <a:rPr lang="en-US" dirty="0"/>
                  <a:t> re-analysis. </a:t>
                </a:r>
                <a:r>
                  <a:rPr lang="en-US" i="1" dirty="0">
                    <a:solidFill>
                      <a:srgbClr val="FF0000"/>
                    </a:solidFill>
                  </a:rPr>
                  <a:t>Angular asymmetries persist. </a:t>
                </a:r>
                <a:r>
                  <a:rPr lang="en-US" dirty="0"/>
                  <a:t>What about</a:t>
                </a:r>
              </a:p>
              <a:p>
                <a:r>
                  <a:rPr lang="en-US" dirty="0"/>
                  <a:t> B</a:t>
                </a:r>
                <a:r>
                  <a:rPr lang="en-US" dirty="0">
                    <a:sym typeface="Wingdings" pitchFamily="2" charset="2"/>
                  </a:rPr>
                  <a:t>K</a:t>
                </a:r>
                <a:r>
                  <a:rPr lang="en-US" baseline="30000" dirty="0">
                    <a:sym typeface="Wingdings" pitchFamily="2" charset="2"/>
                  </a:rPr>
                  <a:t>(*)</a:t>
                </a:r>
                <a:r>
                  <a:rPr lang="en-US" dirty="0"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𝑏𝑎𝑟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?</m:t>
                    </m:r>
                  </m:oMath>
                </a14:m>
                <a:r>
                  <a:rPr lang="en-US" dirty="0"/>
                  <a:t> (BSM  hint ?)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843CBD-3C22-1D0E-1464-D133B99CD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924" y="3117763"/>
                <a:ext cx="3298876" cy="1200329"/>
              </a:xfrm>
              <a:prstGeom prst="rect">
                <a:avLst/>
              </a:prstGeom>
              <a:blipFill>
                <a:blip r:embed="rId5"/>
                <a:stretch>
                  <a:fillRect l="-1533" t="-2105" b="-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loud 15">
            <a:extLst>
              <a:ext uri="{FF2B5EF4-FFF2-40B4-BE49-F238E27FC236}">
                <a16:creationId xmlns:a16="http://schemas.microsoft.com/office/drawing/2014/main" id="{E68FC3A1-39AF-7443-792D-3EC8C32478A9}"/>
              </a:ext>
            </a:extLst>
          </p:cNvPr>
          <p:cNvSpPr/>
          <p:nvPr/>
        </p:nvSpPr>
        <p:spPr>
          <a:xfrm>
            <a:off x="7138501" y="2919248"/>
            <a:ext cx="3952286" cy="1834615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966FB2AB-B9C2-80D1-3093-B943D36A21DE}"/>
              </a:ext>
            </a:extLst>
          </p:cNvPr>
          <p:cNvSpPr/>
          <p:nvPr/>
        </p:nvSpPr>
        <p:spPr>
          <a:xfrm>
            <a:off x="7260582" y="5005351"/>
            <a:ext cx="2954024" cy="1672971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D35CAE-E3B6-A5CB-C9A3-B5538E029910}"/>
              </a:ext>
            </a:extLst>
          </p:cNvPr>
          <p:cNvSpPr txBox="1"/>
          <p:nvPr/>
        </p:nvSpPr>
        <p:spPr>
          <a:xfrm>
            <a:off x="7719884" y="5226505"/>
            <a:ext cx="2308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must carry out the full program of measurements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Belle II to find out.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8D1054-BE29-A9A2-09FB-DD0CB2D0EC38}"/>
              </a:ext>
            </a:extLst>
          </p:cNvPr>
          <p:cNvSpPr txBox="1"/>
          <p:nvPr/>
        </p:nvSpPr>
        <p:spPr>
          <a:xfrm>
            <a:off x="6865658" y="1331988"/>
            <a:ext cx="3743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“Tsukuba, we may have a problem” </a:t>
            </a:r>
            <a:r>
              <a:rPr lang="en-US" sz="2400" dirty="0">
                <a:latin typeface="Comic Sans MS" panose="030F0902030302020204" pitchFamily="66" charset="0"/>
              </a:rPr>
              <a:t>(apologies to Apollo 13 again)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8C71BE-2D76-B5D3-ABDC-99CDAB799562}"/>
              </a:ext>
            </a:extLst>
          </p:cNvPr>
          <p:cNvSpPr/>
          <p:nvPr/>
        </p:nvSpPr>
        <p:spPr>
          <a:xfrm>
            <a:off x="6826661" y="1263544"/>
            <a:ext cx="3685544" cy="133894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8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E8762-5E96-A040-B316-0760DE88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45" y="857251"/>
            <a:ext cx="4264057" cy="4645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63748-2D07-BF47-A72E-993C1CF025DE}"/>
              </a:ext>
            </a:extLst>
          </p:cNvPr>
          <p:cNvSpPr txBox="1"/>
          <p:nvPr/>
        </p:nvSpPr>
        <p:spPr>
          <a:xfrm>
            <a:off x="1813322" y="5502783"/>
            <a:ext cx="312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December 2021 SCIENCE magazine article by A. </a:t>
            </a:r>
            <a:r>
              <a:rPr lang="en-US" sz="900" dirty="0" err="1"/>
              <a:t>Crivellin</a:t>
            </a:r>
            <a:r>
              <a:rPr lang="en-US" sz="900" dirty="0"/>
              <a:t> and M. </a:t>
            </a:r>
            <a:r>
              <a:rPr lang="en-US" sz="900" dirty="0" err="1"/>
              <a:t>Hoferichter</a:t>
            </a:r>
            <a:r>
              <a:rPr lang="en-US" sz="9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927C9C-4262-AA49-9192-61B938117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0" y="857250"/>
            <a:ext cx="975360" cy="792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DE0CEB-C575-354C-B392-909ADE94F3FB}"/>
              </a:ext>
            </a:extLst>
          </p:cNvPr>
          <p:cNvSpPr txBox="1"/>
          <p:nvPr/>
        </p:nvSpPr>
        <p:spPr>
          <a:xfrm>
            <a:off x="6218132" y="164733"/>
            <a:ext cx="3911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 II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contribute to the resolution of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Cabibbo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Angle Anomaly (CAA)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B510B0-3C9E-3C42-8E6D-77027BD3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62" y="5085021"/>
            <a:ext cx="487680" cy="39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CCE5D6-DB14-F64B-9240-853578ED0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2" y="4921420"/>
            <a:ext cx="487680" cy="3962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49E0243-2C10-6644-B80E-D481304220B7}"/>
              </a:ext>
            </a:extLst>
          </p:cNvPr>
          <p:cNvSpPr/>
          <p:nvPr/>
        </p:nvSpPr>
        <p:spPr>
          <a:xfrm>
            <a:off x="6201416" y="134496"/>
            <a:ext cx="3877649" cy="815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9B33F-7259-7F46-B97F-CAD388B49F44}"/>
              </a:ext>
            </a:extLst>
          </p:cNvPr>
          <p:cNvSpPr txBox="1"/>
          <p:nvPr/>
        </p:nvSpPr>
        <p:spPr>
          <a:xfrm>
            <a:off x="2460852" y="236295"/>
            <a:ext cx="543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wait there’s more…..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2909C9-E9F9-7D4F-8485-D2F778437CEF}"/>
                  </a:ext>
                </a:extLst>
              </p:cNvPr>
              <p:cNvSpPr txBox="1"/>
              <p:nvPr/>
            </p:nvSpPr>
            <p:spPr>
              <a:xfrm>
                <a:off x="6268506" y="949562"/>
                <a:ext cx="337376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There is a ~3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i="1" dirty="0"/>
                  <a:t>  discrepancy between |</a:t>
                </a:r>
                <a:r>
                  <a:rPr lang="en-US" i="1" dirty="0" err="1"/>
                  <a:t>V</a:t>
                </a:r>
                <a:r>
                  <a:rPr lang="en-US" i="1" baseline="-25000" dirty="0" err="1"/>
                  <a:t>us</a:t>
                </a:r>
                <a:r>
                  <a:rPr lang="en-US" i="1" dirty="0"/>
                  <a:t> |measured from tau and kaon </a:t>
                </a:r>
                <a:r>
                  <a:rPr lang="en-US" i="1" dirty="0" err="1"/>
                  <a:t>semileptonic</a:t>
                </a:r>
                <a:r>
                  <a:rPr lang="en-US" i="1" dirty="0"/>
                  <a:t> decays. </a:t>
                </a:r>
                <a:r>
                  <a:rPr lang="en-US" i="1" dirty="0">
                    <a:solidFill>
                      <a:srgbClr val="0070C0"/>
                    </a:solidFill>
                  </a:rPr>
                  <a:t>Belle II </a:t>
                </a:r>
                <a:r>
                  <a:rPr lang="en-US" i="1" dirty="0">
                    <a:solidFill>
                      <a:srgbClr val="FF0000"/>
                    </a:solidFill>
                  </a:rPr>
                  <a:t>will measure |</a:t>
                </a:r>
                <a:r>
                  <a:rPr lang="en-US" i="1" dirty="0" err="1">
                    <a:solidFill>
                      <a:srgbClr val="FF0000"/>
                    </a:solidFill>
                  </a:rPr>
                  <a:t>V</a:t>
                </a:r>
                <a:r>
                  <a:rPr lang="en-US" i="1" baseline="-25000" dirty="0" err="1">
                    <a:solidFill>
                      <a:srgbClr val="FF0000"/>
                    </a:solidFill>
                  </a:rPr>
                  <a:t>us</a:t>
                </a:r>
                <a:r>
                  <a:rPr lang="en-US" i="1" dirty="0">
                    <a:solidFill>
                      <a:srgbClr val="FF0000"/>
                    </a:solidFill>
                  </a:rPr>
                  <a:t> |in  inclusive tau decays to high precision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2909C9-E9F9-7D4F-8485-D2F778437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506" y="949562"/>
                <a:ext cx="3373762" cy="1754326"/>
              </a:xfrm>
              <a:prstGeom prst="rect">
                <a:avLst/>
              </a:prstGeom>
              <a:blipFill>
                <a:blip r:embed="rId4"/>
                <a:stretch>
                  <a:fillRect l="-1498" t="-1429" r="-1873" b="-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E7EF8D6-7CB9-9F4D-BBEF-C628CA6D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216" y="2383328"/>
            <a:ext cx="487680" cy="396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78D0F-5CDD-0C4B-BD10-DC920B9E5E55}"/>
              </a:ext>
            </a:extLst>
          </p:cNvPr>
          <p:cNvSpPr txBox="1"/>
          <p:nvPr/>
        </p:nvSpPr>
        <p:spPr>
          <a:xfrm>
            <a:off x="1726084" y="5865447"/>
            <a:ext cx="440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A major supporting role of Belle II in the resolution of two more of the other HEP anomalies.</a:t>
            </a:r>
          </a:p>
        </p:txBody>
      </p:sp>
      <p:pic>
        <p:nvPicPr>
          <p:cNvPr id="149506" name="Picture 2">
            <a:extLst>
              <a:ext uri="{FF2B5EF4-FFF2-40B4-BE49-F238E27FC236}">
                <a16:creationId xmlns:a16="http://schemas.microsoft.com/office/drawing/2014/main" id="{9F4031F0-A7B7-654D-9BDE-1E4A28A8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7378" y="2756888"/>
            <a:ext cx="4589780" cy="339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212589-C07D-8746-B9D7-C6AF16CE2ED3}"/>
              </a:ext>
            </a:extLst>
          </p:cNvPr>
          <p:cNvSpPr txBox="1"/>
          <p:nvPr/>
        </p:nvSpPr>
        <p:spPr>
          <a:xfrm>
            <a:off x="5994135" y="6074572"/>
            <a:ext cx="4404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CAA could be another </a:t>
            </a:r>
            <a:r>
              <a:rPr lang="en-US" i="1" dirty="0">
                <a:solidFill>
                  <a:srgbClr val="FF0000"/>
                </a:solidFill>
              </a:rPr>
              <a:t>hint</a:t>
            </a:r>
            <a:r>
              <a:rPr lang="en-US" i="1" dirty="0"/>
              <a:t> of lepton flavor universality violation</a:t>
            </a:r>
          </a:p>
        </p:txBody>
      </p:sp>
    </p:spTree>
    <p:extLst>
      <p:ext uri="{BB962C8B-B14F-4D97-AF65-F5344CB8AC3E}">
        <p14:creationId xmlns:p14="http://schemas.microsoft.com/office/powerpoint/2010/main" val="51550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1E8762-5E96-A040-B316-0760DE885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245" y="857251"/>
            <a:ext cx="4264057" cy="46455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A63748-2D07-BF47-A72E-993C1CF025DE}"/>
              </a:ext>
            </a:extLst>
          </p:cNvPr>
          <p:cNvSpPr txBox="1"/>
          <p:nvPr/>
        </p:nvSpPr>
        <p:spPr>
          <a:xfrm>
            <a:off x="1813322" y="5502783"/>
            <a:ext cx="312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From December 2021 SCIENCE magazine article by A. </a:t>
            </a:r>
            <a:r>
              <a:rPr lang="en-US" sz="900" dirty="0" err="1"/>
              <a:t>Crivellin</a:t>
            </a:r>
            <a:r>
              <a:rPr lang="en-US" sz="900" dirty="0"/>
              <a:t> and M. </a:t>
            </a:r>
            <a:r>
              <a:rPr lang="en-US" sz="900" dirty="0" err="1"/>
              <a:t>Hoferichter</a:t>
            </a:r>
            <a:r>
              <a:rPr lang="en-US" sz="9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927C9C-4262-AA49-9192-61B938117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640" y="857250"/>
            <a:ext cx="975360" cy="792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DE0CEB-C575-354C-B392-909ADE94F3FB}"/>
              </a:ext>
            </a:extLst>
          </p:cNvPr>
          <p:cNvSpPr txBox="1"/>
          <p:nvPr/>
        </p:nvSpPr>
        <p:spPr>
          <a:xfrm>
            <a:off x="6218133" y="164733"/>
            <a:ext cx="3373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Belle II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contribute to g-2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B510B0-3C9E-3C42-8E6D-77027BD3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62" y="5085021"/>
            <a:ext cx="487680" cy="39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CCE5D6-DB14-F64B-9240-853578ED0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62" y="4921420"/>
            <a:ext cx="487680" cy="3962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49E0243-2C10-6644-B80E-D481304220B7}"/>
              </a:ext>
            </a:extLst>
          </p:cNvPr>
          <p:cNvSpPr/>
          <p:nvPr/>
        </p:nvSpPr>
        <p:spPr>
          <a:xfrm>
            <a:off x="6201416" y="134496"/>
            <a:ext cx="3420191" cy="81506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59B33F-7259-7F46-B97F-CAD388B49F44}"/>
              </a:ext>
            </a:extLst>
          </p:cNvPr>
          <p:cNvSpPr txBox="1"/>
          <p:nvPr/>
        </p:nvSpPr>
        <p:spPr>
          <a:xfrm>
            <a:off x="1201646" y="164732"/>
            <a:ext cx="5432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+But wait there’s </a:t>
            </a:r>
            <a:r>
              <a:rPr lang="en-US" sz="2400" i="1" dirty="0">
                <a:latin typeface="Comic Sans MS" panose="030F0902030302020204" pitchFamily="66" charset="0"/>
                <a:cs typeface="Times New Roman" panose="02020603050405020304" pitchFamily="18" charset="0"/>
              </a:rPr>
              <a:t>still more</a:t>
            </a:r>
            <a:r>
              <a:rPr lang="en-US" sz="2400" dirty="0">
                <a:latin typeface="Comic Sans MS" panose="030F0902030302020204" pitchFamily="66" charset="0"/>
                <a:cs typeface="Times New Roman" panose="02020603050405020304" pitchFamily="18" charset="0"/>
              </a:rPr>
              <a:t>…..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FD5C0C-4EA0-324F-B858-22AEA7C6AE3C}"/>
                  </a:ext>
                </a:extLst>
              </p:cNvPr>
              <p:cNvSpPr txBox="1"/>
              <p:nvPr/>
            </p:nvSpPr>
            <p:spPr>
              <a:xfrm>
                <a:off x="6416895" y="5085021"/>
                <a:ext cx="508930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Belle II 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measure the cross-section for </a:t>
                </a:r>
              </a:p>
              <a:p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:r>
                  <a:rPr lang="en-US" i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i="1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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itchFamily="2" charset="2"/>
                      </a:rPr>
                      <m:t>𝜋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itchFamily="2" charset="2"/>
                      </a:rPr>
                      <m:t> 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Wingdings" pitchFamily="2" charset="2"/>
                      </a:rPr>
                      <m:t>𝜋</m:t>
                    </m:r>
                  </m:oMath>
                </a14:m>
                <a:r>
                  <a:rPr lang="en-US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 vs sqrt(s)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Wingdings" pitchFamily="2" charset="2"/>
                  </a:rPr>
                  <a:t>and reduce the hadronic vacuum polarization error in g-2 (dominant theory uncertainty). This could help to determine whether there really is  BSM Physics in g-2 (muon).</a:t>
                </a:r>
                <a:endPara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BFD5C0C-4EA0-324F-B858-22AEA7C6A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6895" y="5085021"/>
                <a:ext cx="5089305" cy="1477328"/>
              </a:xfrm>
              <a:prstGeom prst="rect">
                <a:avLst/>
              </a:prstGeom>
              <a:blipFill>
                <a:blip r:embed="rId4"/>
                <a:stretch>
                  <a:fillRect l="-995"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E7EF8D6-7CB9-9F4D-BBEF-C628CA6DF8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9083" y="2457150"/>
            <a:ext cx="487680" cy="396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1BC165-056B-2A45-BEBA-587CB4C7A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962" y="3265175"/>
            <a:ext cx="487680" cy="396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78D0F-5CDD-0C4B-BD10-DC920B9E5E55}"/>
              </a:ext>
            </a:extLst>
          </p:cNvPr>
          <p:cNvSpPr txBox="1"/>
          <p:nvPr/>
        </p:nvSpPr>
        <p:spPr>
          <a:xfrm>
            <a:off x="1742830" y="5904151"/>
            <a:ext cx="44048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major supporting role of Belle II in the resolution of two more of the other major HEP anomalies. </a:t>
            </a:r>
          </a:p>
        </p:txBody>
      </p:sp>
      <p:pic>
        <p:nvPicPr>
          <p:cNvPr id="157698" name="Picture 2" descr="Chart of first result from the Muon g-2 experiment">
            <a:extLst>
              <a:ext uri="{FF2B5EF4-FFF2-40B4-BE49-F238E27FC236}">
                <a16:creationId xmlns:a16="http://schemas.microsoft.com/office/drawing/2014/main" id="{34BDA1E1-8A53-7D46-B099-55F175233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895" y="1047039"/>
            <a:ext cx="3175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>
            <a:extLst>
              <a:ext uri="{FF2B5EF4-FFF2-40B4-BE49-F238E27FC236}">
                <a16:creationId xmlns:a16="http://schemas.microsoft.com/office/drawing/2014/main" id="{75A07E37-95B4-1843-B79E-D9B37F23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511" y="3267651"/>
            <a:ext cx="2518410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C83409-4CD0-BC46-A68F-6F5849E6CE8A}"/>
              </a:ext>
            </a:extLst>
          </p:cNvPr>
          <p:cNvSpPr txBox="1"/>
          <p:nvPr/>
        </p:nvSpPr>
        <p:spPr>
          <a:xfrm>
            <a:off x="9405574" y="3656491"/>
            <a:ext cx="210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KLOE, </a:t>
            </a:r>
            <a:r>
              <a:rPr lang="en-US" dirty="0" err="1"/>
              <a:t>BaBar</a:t>
            </a:r>
            <a:r>
              <a:rPr lang="en-US" dirty="0"/>
              <a:t> and CMD-2 data disagree</a:t>
            </a:r>
          </a:p>
        </p:txBody>
      </p:sp>
    </p:spTree>
    <p:extLst>
      <p:ext uri="{BB962C8B-B14F-4D97-AF65-F5344CB8AC3E}">
        <p14:creationId xmlns:p14="http://schemas.microsoft.com/office/powerpoint/2010/main" val="1895220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440" y="210560"/>
            <a:ext cx="10732654" cy="832268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Comic Sans MS" panose="030F0902030302020204" pitchFamily="66" charset="0"/>
                <a:cs typeface="Times New Roman"/>
              </a:rPr>
              <a:t>Only in e+ e-: </a:t>
            </a:r>
            <a:br>
              <a:rPr lang="en-US" sz="3600" dirty="0">
                <a:latin typeface="Comic Sans MS" panose="030F0902030302020204" pitchFamily="66" charset="0"/>
                <a:cs typeface="Times New Roman"/>
              </a:rPr>
            </a:br>
            <a:r>
              <a:rPr lang="en-US" sz="3600" dirty="0">
                <a:latin typeface="Comic Sans MS" panose="030F0902030302020204" pitchFamily="66" charset="0"/>
                <a:cs typeface="Times New Roman"/>
              </a:rPr>
              <a:t>“Light DM” (dark sector) sensitivity in </a:t>
            </a:r>
            <a:r>
              <a:rPr lang="en-US" sz="3600" dirty="0" err="1">
                <a:latin typeface="Comic Sans MS" panose="030F0902030302020204" pitchFamily="66" charset="0"/>
                <a:cs typeface="Times New Roman"/>
              </a:rPr>
              <a:t>e</a:t>
            </a:r>
            <a:r>
              <a:rPr lang="en-US" sz="3600" baseline="30000" dirty="0" err="1">
                <a:latin typeface="Comic Sans MS" panose="030F0902030302020204" pitchFamily="66" charset="0"/>
                <a:cs typeface="Times New Roman"/>
              </a:rPr>
              <a:t>+</a:t>
            </a:r>
            <a:r>
              <a:rPr lang="en-US" sz="3600" dirty="0" err="1">
                <a:latin typeface="Comic Sans MS" panose="030F0902030302020204" pitchFamily="66" charset="0"/>
                <a:cs typeface="Times New Roman"/>
              </a:rPr>
              <a:t>e</a:t>
            </a:r>
            <a:r>
              <a:rPr lang="en-US" sz="3600" baseline="30000" dirty="0">
                <a:latin typeface="Comic Sans MS" panose="030F0902030302020204" pitchFamily="66" charset="0"/>
                <a:cs typeface="Times New Roman"/>
              </a:rPr>
              <a:t>-</a:t>
            </a:r>
            <a:r>
              <a:rPr lang="en-US" sz="3600" dirty="0"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3600" dirty="0" err="1">
                <a:latin typeface="Comic Sans MS" panose="030F0902030302020204" pitchFamily="66" charset="0"/>
                <a:cs typeface="Times New Roman"/>
                <a:sym typeface="Wingdings"/>
              </a:rPr>
              <a:t>γ</a:t>
            </a:r>
            <a:r>
              <a:rPr lang="en-US" sz="3600" dirty="0" err="1">
                <a:latin typeface="Comic Sans MS" panose="030F0902030302020204" pitchFamily="66" charset="0"/>
                <a:cs typeface="Times New Roman"/>
              </a:rPr>
              <a:t>+nothing</a:t>
            </a:r>
            <a:endParaRPr lang="en-US" sz="3600" dirty="0">
              <a:latin typeface="Comic Sans MS" panose="030F0902030302020204" pitchFamily="66" charset="0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D68EC-1E92-5F40-99CB-2855E5FF988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7" y="1058012"/>
            <a:ext cx="7797800" cy="4762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9868" y="5820513"/>
            <a:ext cx="7159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This is hard</a:t>
            </a:r>
            <a:r>
              <a:rPr lang="en-US" sz="2400" dirty="0"/>
              <a:t>. Requires a special new trigger that is being used for Belle II.  QED backgrounds are large.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08F071-E689-F8E0-E613-1FD8628E15AA}"/>
              </a:ext>
            </a:extLst>
          </p:cNvPr>
          <p:cNvSpPr txBox="1"/>
          <p:nvPr/>
        </p:nvSpPr>
        <p:spPr>
          <a:xfrm>
            <a:off x="235974" y="2418735"/>
            <a:ext cx="22565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BTW Belle II already has 6 published PRLs on the dark sector.</a:t>
            </a:r>
          </a:p>
        </p:txBody>
      </p:sp>
    </p:spTree>
    <p:extLst>
      <p:ext uri="{BB962C8B-B14F-4D97-AF65-F5344CB8AC3E}">
        <p14:creationId xmlns:p14="http://schemas.microsoft.com/office/powerpoint/2010/main" val="3337367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94060F-691F-444E-156E-5152A9851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132" y="161925"/>
            <a:ext cx="4857750" cy="653415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4343205F-FD53-3391-00A6-0D27E34665C5}"/>
              </a:ext>
            </a:extLst>
          </p:cNvPr>
          <p:cNvSpPr/>
          <p:nvPr/>
        </p:nvSpPr>
        <p:spPr>
          <a:xfrm>
            <a:off x="2202873" y="5874327"/>
            <a:ext cx="831272" cy="2493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4A7C5BB-F1E6-C421-89E6-3E5A5EB95050}"/>
              </a:ext>
            </a:extLst>
          </p:cNvPr>
          <p:cNvSpPr/>
          <p:nvPr/>
        </p:nvSpPr>
        <p:spPr>
          <a:xfrm>
            <a:off x="2105891" y="1052945"/>
            <a:ext cx="734291" cy="1662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49F8763-B67C-5BF9-7970-7E46D2D3E964}"/>
              </a:ext>
            </a:extLst>
          </p:cNvPr>
          <p:cNvSpPr/>
          <p:nvPr/>
        </p:nvSpPr>
        <p:spPr>
          <a:xfrm>
            <a:off x="1898073" y="2590800"/>
            <a:ext cx="942109" cy="16625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DF86D07-F8EF-151C-089A-E5123351927B}"/>
              </a:ext>
            </a:extLst>
          </p:cNvPr>
          <p:cNvCxnSpPr/>
          <p:nvPr/>
        </p:nvCxnSpPr>
        <p:spPr>
          <a:xfrm>
            <a:off x="3325091" y="457200"/>
            <a:ext cx="381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BA3A31D-6827-F587-A1D6-1E0D67CA5D2F}"/>
              </a:ext>
            </a:extLst>
          </p:cNvPr>
          <p:cNvSpPr txBox="1"/>
          <p:nvPr/>
        </p:nvSpPr>
        <p:spPr>
          <a:xfrm>
            <a:off x="8804788" y="2073762"/>
            <a:ext cx="2713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Ole Miss Q:</a:t>
            </a:r>
          </a:p>
          <a:p>
            <a:r>
              <a:rPr lang="en-US" dirty="0">
                <a:latin typeface="Comic Sans MS" panose="030F0902030302020204" pitchFamily="66" charset="0"/>
              </a:rPr>
              <a:t>What is the major challenge for the accelerator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1847A-FB7D-AA36-5676-D356B8A1F4BD}"/>
              </a:ext>
            </a:extLst>
          </p:cNvPr>
          <p:cNvSpPr txBox="1"/>
          <p:nvPr/>
        </p:nvSpPr>
        <p:spPr>
          <a:xfrm>
            <a:off x="191729" y="115005"/>
            <a:ext cx="2011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Excerpts from the P5 report</a:t>
            </a:r>
          </a:p>
        </p:txBody>
      </p:sp>
      <p:pic>
        <p:nvPicPr>
          <p:cNvPr id="8" name="Picture 2" descr="University of Mississippi - Wikipedia">
            <a:extLst>
              <a:ext uri="{FF2B5EF4-FFF2-40B4-BE49-F238E27FC236}">
                <a16:creationId xmlns:a16="http://schemas.microsoft.com/office/drawing/2014/main" id="{FABEE0E6-0B18-736D-B623-7095E7B4E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029" y="946002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1FF6C6B-B699-43FB-462F-44A73A375BE6}"/>
              </a:ext>
            </a:extLst>
          </p:cNvPr>
          <p:cNvSpPr/>
          <p:nvPr/>
        </p:nvSpPr>
        <p:spPr>
          <a:xfrm>
            <a:off x="3202132" y="2159314"/>
            <a:ext cx="4717752" cy="11147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FBFFBC-331D-F2A2-CECE-BE3E3E40DF06}"/>
              </a:ext>
            </a:extLst>
          </p:cNvPr>
          <p:cNvSpPr/>
          <p:nvPr/>
        </p:nvSpPr>
        <p:spPr>
          <a:xfrm>
            <a:off x="3202132" y="457200"/>
            <a:ext cx="4717752" cy="12683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8E495-2D2E-7875-901B-B5FAEFC4B9D1}"/>
              </a:ext>
            </a:extLst>
          </p:cNvPr>
          <p:cNvSpPr txBox="1"/>
          <p:nvPr/>
        </p:nvSpPr>
        <p:spPr>
          <a:xfrm>
            <a:off x="8309851" y="5412662"/>
            <a:ext cx="37035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Ole Miss Q: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How can Belle II contribute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charged lepton flavor violation ?</a:t>
            </a:r>
          </a:p>
        </p:txBody>
      </p:sp>
      <p:pic>
        <p:nvPicPr>
          <p:cNvPr id="14" name="Picture 2" descr="University of Mississippi - Wikipedia">
            <a:extLst>
              <a:ext uri="{FF2B5EF4-FFF2-40B4-BE49-F238E27FC236}">
                <a16:creationId xmlns:a16="http://schemas.microsoft.com/office/drawing/2014/main" id="{7E3BE9C0-77BD-5F29-55E2-0437F8311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848" y="4549525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51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7A0646-C52D-D0F6-082E-41F049D4F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614" y="664904"/>
            <a:ext cx="7810500" cy="193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3FA3C-91E9-7FEE-9ECC-0999D7E0C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34" y="3293676"/>
            <a:ext cx="8684260" cy="23444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7502DB-797A-150E-569A-30ACA3F36FC6}"/>
              </a:ext>
            </a:extLst>
          </p:cNvPr>
          <p:cNvCxnSpPr>
            <a:cxnSpLocks/>
          </p:cNvCxnSpPr>
          <p:nvPr/>
        </p:nvCxnSpPr>
        <p:spPr>
          <a:xfrm>
            <a:off x="8617526" y="5092216"/>
            <a:ext cx="12933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9F83BD-9C97-E4E8-0F66-E18914052E5A}"/>
              </a:ext>
            </a:extLst>
          </p:cNvPr>
          <p:cNvCxnSpPr>
            <a:cxnSpLocks/>
          </p:cNvCxnSpPr>
          <p:nvPr/>
        </p:nvCxnSpPr>
        <p:spPr>
          <a:xfrm>
            <a:off x="1965614" y="5388524"/>
            <a:ext cx="7810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A2579A-2175-CDA7-AB27-1CEA47EF0480}"/>
              </a:ext>
            </a:extLst>
          </p:cNvPr>
          <p:cNvCxnSpPr/>
          <p:nvPr/>
        </p:nvCxnSpPr>
        <p:spPr>
          <a:xfrm>
            <a:off x="1965614" y="5638096"/>
            <a:ext cx="21491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University of Mississippi - Wikipedia">
            <a:extLst>
              <a:ext uri="{FF2B5EF4-FFF2-40B4-BE49-F238E27FC236}">
                <a16:creationId xmlns:a16="http://schemas.microsoft.com/office/drawing/2014/main" id="{F76C1D81-A680-7D0B-8342-4DC1F3215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874" y="4824644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ABFCD7-7FC1-3F08-B0B0-03FD7ED51A64}"/>
              </a:ext>
            </a:extLst>
          </p:cNvPr>
          <p:cNvSpPr txBox="1"/>
          <p:nvPr/>
        </p:nvSpPr>
        <p:spPr>
          <a:xfrm>
            <a:off x="10212994" y="6076335"/>
            <a:ext cx="176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talk by Dr Oskar </a:t>
            </a:r>
            <a:r>
              <a:rPr lang="en-US" dirty="0" err="1"/>
              <a:t>Hartbrich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6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9447144-9B23-173D-D826-E5DBB5336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648" y="877433"/>
            <a:ext cx="10563352" cy="5732780"/>
          </a:xfrm>
          <a:prstGeom prst="rect">
            <a:avLst/>
          </a:prstGeom>
        </p:spPr>
      </p:pic>
      <p:pic>
        <p:nvPicPr>
          <p:cNvPr id="1026" name="Picture 2" descr="Gina Rameika">
            <a:extLst>
              <a:ext uri="{FF2B5EF4-FFF2-40B4-BE49-F238E27FC236}">
                <a16:creationId xmlns:a16="http://schemas.microsoft.com/office/drawing/2014/main" id="{EC9B0F0F-8B64-95D3-7EA6-DE65DB845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6" y="247787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E6BDD-D126-FB2C-DB84-345762B556D2}"/>
              </a:ext>
            </a:extLst>
          </p:cNvPr>
          <p:cNvSpPr txBox="1"/>
          <p:nvPr/>
        </p:nvSpPr>
        <p:spPr>
          <a:xfrm>
            <a:off x="215300" y="2133600"/>
            <a:ext cx="1887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Associate Director of OHEP, Gina </a:t>
            </a:r>
            <a:r>
              <a:rPr lang="en-US" dirty="0" err="1"/>
              <a:t>Rameika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4BC53-7131-F96F-F4DE-38F66DD7E1F6}"/>
              </a:ext>
            </a:extLst>
          </p:cNvPr>
          <p:cNvSpPr txBox="1"/>
          <p:nvPr/>
        </p:nvSpPr>
        <p:spPr>
          <a:xfrm>
            <a:off x="3754582" y="109242"/>
            <a:ext cx="574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Presentation at the HEPAP meeting, May 9, 2024    </a:t>
            </a:r>
          </a:p>
        </p:txBody>
      </p:sp>
    </p:spTree>
    <p:extLst>
      <p:ext uri="{BB962C8B-B14F-4D97-AF65-F5344CB8AC3E}">
        <p14:creationId xmlns:p14="http://schemas.microsoft.com/office/powerpoint/2010/main" val="383113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5 Panel Members">
            <a:extLst>
              <a:ext uri="{FF2B5EF4-FFF2-40B4-BE49-F238E27FC236}">
                <a16:creationId xmlns:a16="http://schemas.microsoft.com/office/drawing/2014/main" id="{47BF1907-DF3A-D694-550D-2F823BEB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10" y="563132"/>
            <a:ext cx="9265920" cy="521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0B1624-7C40-8187-CEAA-9D53FC2EFFD4}"/>
              </a:ext>
            </a:extLst>
          </p:cNvPr>
          <p:cNvSpPr txBox="1"/>
          <p:nvPr/>
        </p:nvSpPr>
        <p:spPr>
          <a:xfrm>
            <a:off x="4350773" y="6033258"/>
            <a:ext cx="424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P5 panel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E350AE-4732-3960-F168-0CF79EC77F9E}"/>
              </a:ext>
            </a:extLst>
          </p:cNvPr>
          <p:cNvSpPr txBox="1"/>
          <p:nvPr/>
        </p:nvSpPr>
        <p:spPr>
          <a:xfrm>
            <a:off x="9118436" y="-20112"/>
            <a:ext cx="2861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Much younger and more diverse than the 2013 panel</a:t>
            </a:r>
          </a:p>
        </p:txBody>
      </p:sp>
    </p:spTree>
    <p:extLst>
      <p:ext uri="{BB962C8B-B14F-4D97-AF65-F5344CB8AC3E}">
        <p14:creationId xmlns:p14="http://schemas.microsoft.com/office/powerpoint/2010/main" val="545542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663B03-0FBF-A776-5D70-3B7A5D0ED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724" y="840787"/>
            <a:ext cx="10209276" cy="5856732"/>
          </a:xfrm>
          <a:prstGeom prst="rect">
            <a:avLst/>
          </a:prstGeom>
        </p:spPr>
      </p:pic>
      <p:pic>
        <p:nvPicPr>
          <p:cNvPr id="3074" name="Picture 2" descr="Brian Beckford">
            <a:extLst>
              <a:ext uri="{FF2B5EF4-FFF2-40B4-BE49-F238E27FC236}">
                <a16:creationId xmlns:a16="http://schemas.microsoft.com/office/drawing/2014/main" id="{BD770356-9AC8-D2E4-2166-454EBE80E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7" y="160481"/>
            <a:ext cx="1903222" cy="190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09E806-7C8C-F1C3-5A21-7355B5E8A6EA}"/>
              </a:ext>
            </a:extLst>
          </p:cNvPr>
          <p:cNvSpPr txBox="1"/>
          <p:nvPr/>
        </p:nvSpPr>
        <p:spPr>
          <a:xfrm>
            <a:off x="3602182" y="160481"/>
            <a:ext cx="6607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Further comments from Brian Beckford at the DPF/PHENO meeting in Pittsburgh and by e-mail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657E43-6D13-B20C-B491-5F5090BD04DE}"/>
              </a:ext>
            </a:extLst>
          </p:cNvPr>
          <p:cNvSpPr txBox="1"/>
          <p:nvPr/>
        </p:nvSpPr>
        <p:spPr>
          <a:xfrm>
            <a:off x="215507" y="2161309"/>
            <a:ext cx="1903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 Brian Beckford,</a:t>
            </a:r>
          </a:p>
          <a:p>
            <a:r>
              <a:rPr lang="en-US" dirty="0"/>
              <a:t>Program Manager for the Intensity Frontier.</a:t>
            </a:r>
          </a:p>
        </p:txBody>
      </p:sp>
    </p:spTree>
    <p:extLst>
      <p:ext uri="{BB962C8B-B14F-4D97-AF65-F5344CB8AC3E}">
        <p14:creationId xmlns:p14="http://schemas.microsoft.com/office/powerpoint/2010/main" val="3314668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213A3A-A274-6237-2B91-F7398FD07888}"/>
              </a:ext>
            </a:extLst>
          </p:cNvPr>
          <p:cNvSpPr txBox="1"/>
          <p:nvPr/>
        </p:nvSpPr>
        <p:spPr>
          <a:xfrm>
            <a:off x="300665" y="227231"/>
            <a:ext cx="11891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What does the P5 report and the DOE response mean for Belle </a:t>
            </a:r>
            <a:r>
              <a:rPr lang="en-US" sz="2400" dirty="0" err="1">
                <a:latin typeface="Comic Sans MS" panose="030F0902030302020204" pitchFamily="66" charset="0"/>
              </a:rPr>
              <a:t>II@SuperKEKB</a:t>
            </a:r>
            <a:r>
              <a:rPr lang="en-US" sz="2400" dirty="0">
                <a:latin typeface="Comic Sans MS" panose="030F0902030302020204" pitchFamily="66" charset="0"/>
              </a:rPr>
              <a:t> 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AF1615-04EC-2E80-A31A-BBA7050DEED7}"/>
              </a:ext>
            </a:extLst>
          </p:cNvPr>
          <p:cNvSpPr txBox="1"/>
          <p:nvPr/>
        </p:nvSpPr>
        <p:spPr>
          <a:xfrm>
            <a:off x="3256712" y="1150653"/>
            <a:ext cx="82738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are in the first tier of HEP priorities.</a:t>
            </a:r>
          </a:p>
          <a:p>
            <a:endParaRPr lang="en-US" sz="2400" dirty="0"/>
          </a:p>
          <a:p>
            <a:r>
              <a:rPr lang="en-US" sz="2400" dirty="0"/>
              <a:t>We can ask for a Belle II upgrade, do R&amp;D on the upgrade, </a:t>
            </a:r>
          </a:p>
          <a:p>
            <a:r>
              <a:rPr lang="en-US" sz="2400" dirty="0"/>
              <a:t>hire junior faculty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93692-76B1-09ED-3BE0-53137EA49DA6}"/>
              </a:ext>
            </a:extLst>
          </p:cNvPr>
          <p:cNvSpPr txBox="1"/>
          <p:nvPr/>
        </p:nvSpPr>
        <p:spPr>
          <a:xfrm>
            <a:off x="3359951" y="3094201"/>
            <a:ext cx="6872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can ask for targeted contributions to </a:t>
            </a:r>
            <a:r>
              <a:rPr lang="en-US" sz="2400" dirty="0" err="1"/>
              <a:t>SuperKEKB</a:t>
            </a:r>
            <a:r>
              <a:rPr lang="en-US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15DE15-422E-FB2D-5F88-06D25A1262B9}"/>
              </a:ext>
            </a:extLst>
          </p:cNvPr>
          <p:cNvSpPr txBox="1"/>
          <p:nvPr/>
        </p:nvSpPr>
        <p:spPr>
          <a:xfrm>
            <a:off x="580539" y="3930067"/>
            <a:ext cx="80070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Examples: </a:t>
            </a:r>
          </a:p>
          <a:p>
            <a:endParaRPr lang="en-US" dirty="0"/>
          </a:p>
          <a:p>
            <a:r>
              <a:rPr lang="en-US" dirty="0"/>
              <a:t>Fermilab is proposing ”start-up funding” for collaborative Nb</a:t>
            </a:r>
            <a:r>
              <a:rPr lang="en-US" baseline="-25000" dirty="0"/>
              <a:t>3</a:t>
            </a:r>
            <a:r>
              <a:rPr lang="en-US" dirty="0"/>
              <a:t>Sn magnet R&amp;D for </a:t>
            </a:r>
            <a:r>
              <a:rPr lang="en-US" dirty="0" err="1"/>
              <a:t>SuperKEKB</a:t>
            </a:r>
            <a:r>
              <a:rPr lang="en-US" dirty="0"/>
              <a:t> within the US-Japan fund.</a:t>
            </a:r>
          </a:p>
          <a:p>
            <a:endParaRPr lang="en-US" dirty="0"/>
          </a:p>
          <a:p>
            <a:r>
              <a:rPr lang="en-US" dirty="0"/>
              <a:t>Later, they will request more significant DOE funding (not in the intensity frontier) for this important type of magnet R&amp;D.</a:t>
            </a:r>
          </a:p>
          <a:p>
            <a:endParaRPr lang="en-US" dirty="0"/>
          </a:p>
          <a:p>
            <a:r>
              <a:rPr lang="en-US" dirty="0"/>
              <a:t>BNL will request a “beam-beam” postdoc from lab LDRD in fall 2024 (</a:t>
            </a:r>
            <a:r>
              <a:rPr lang="en-US" i="1" dirty="0"/>
              <a:t>delayed</a:t>
            </a:r>
            <a:r>
              <a:rPr lang="en-US" dirty="0"/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8A33F9-789F-B76F-1BFE-2418BD1CE9D9}"/>
              </a:ext>
            </a:extLst>
          </p:cNvPr>
          <p:cNvSpPr/>
          <p:nvPr/>
        </p:nvSpPr>
        <p:spPr>
          <a:xfrm>
            <a:off x="3224141" y="1168609"/>
            <a:ext cx="7814187" cy="24818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B4F07-9A5F-18B3-D8AA-73BA4A91ECB5}"/>
              </a:ext>
            </a:extLst>
          </p:cNvPr>
          <p:cNvSpPr txBox="1"/>
          <p:nvPr/>
        </p:nvSpPr>
        <p:spPr>
          <a:xfrm>
            <a:off x="3672349" y="655763"/>
            <a:ext cx="3721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Seize the opportunity: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0A469-20E5-204A-FF8E-5A89A47876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65" y="1183502"/>
            <a:ext cx="1217815" cy="989215"/>
          </a:xfrm>
          <a:prstGeom prst="rect">
            <a:avLst/>
          </a:prstGeom>
        </p:spPr>
      </p:pic>
      <p:pic>
        <p:nvPicPr>
          <p:cNvPr id="9" name="Picture 2" descr="SuperKEKB">
            <a:extLst>
              <a:ext uri="{FF2B5EF4-FFF2-40B4-BE49-F238E27FC236}">
                <a16:creationId xmlns:a16="http://schemas.microsoft.com/office/drawing/2014/main" id="{F7E46123-B084-45D1-3A4D-547A4D065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62" y="2368094"/>
            <a:ext cx="2571750" cy="12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4303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4250DC-D2FD-8A22-0B1F-0C134DAE5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94" y="767390"/>
            <a:ext cx="7772400" cy="5765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3473CE-62B0-919D-18FE-EE351D10D984}"/>
              </a:ext>
            </a:extLst>
          </p:cNvPr>
          <p:cNvSpPr txBox="1"/>
          <p:nvPr/>
        </p:nvSpPr>
        <p:spPr>
          <a:xfrm>
            <a:off x="1886501" y="324938"/>
            <a:ext cx="8200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Technical Work-Force Development was highlighted in the P5 report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7AE686-A4E6-FD93-176D-DDB071ECB53E}"/>
              </a:ext>
            </a:extLst>
          </p:cNvPr>
          <p:cNvSpPr/>
          <p:nvPr/>
        </p:nvSpPr>
        <p:spPr>
          <a:xfrm>
            <a:off x="1945494" y="2728452"/>
            <a:ext cx="7772400" cy="1858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University of Mississippi - Wikipedia">
            <a:extLst>
              <a:ext uri="{FF2B5EF4-FFF2-40B4-BE49-F238E27FC236}">
                <a16:creationId xmlns:a16="http://schemas.microsoft.com/office/drawing/2014/main" id="{37BD52D0-127F-5030-E458-0D817AD54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506" y="3086346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F1D135-E1AC-1673-0624-F1F53D625D1E}"/>
              </a:ext>
            </a:extLst>
          </p:cNvPr>
          <p:cNvSpPr txBox="1"/>
          <p:nvPr/>
        </p:nvSpPr>
        <p:spPr>
          <a:xfrm>
            <a:off x="10086604" y="4304533"/>
            <a:ext cx="172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Professional Development and Hands-on Sessions.</a:t>
            </a:r>
          </a:p>
        </p:txBody>
      </p:sp>
      <p:pic>
        <p:nvPicPr>
          <p:cNvPr id="4" name="Picture 2" descr="University of Mississippi - Wikipedia">
            <a:extLst>
              <a:ext uri="{FF2B5EF4-FFF2-40B4-BE49-F238E27FC236}">
                <a16:creationId xmlns:a16="http://schemas.microsoft.com/office/drawing/2014/main" id="{9BF3F1B5-562B-E738-FCD2-05994F84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506" y="964043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EEC97-B835-11FF-6ABA-6E8D0B59A165}"/>
              </a:ext>
            </a:extLst>
          </p:cNvPr>
          <p:cNvSpPr txBox="1"/>
          <p:nvPr/>
        </p:nvSpPr>
        <p:spPr>
          <a:xfrm>
            <a:off x="10246506" y="2091803"/>
            <a:ext cx="1563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063003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5B5733E-1A85-CA95-71CA-E9B1B5324F29}"/>
              </a:ext>
            </a:extLst>
          </p:cNvPr>
          <p:cNvSpPr txBox="1"/>
          <p:nvPr/>
        </p:nvSpPr>
        <p:spPr>
          <a:xfrm>
            <a:off x="6682358" y="259316"/>
            <a:ext cx="60984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“</a:t>
            </a:r>
            <a:r>
              <a:rPr lang="en-US" b="1" i="1" dirty="0">
                <a:latin typeface="Comic Sans MS" panose="030F0902030302020204" pitchFamily="66" charset="0"/>
              </a:rPr>
              <a:t>Don’t stop thinking about tomorrow</a:t>
            </a:r>
          </a:p>
          <a:p>
            <a:r>
              <a:rPr lang="en-US" i="1" dirty="0">
                <a:latin typeface="Comic Sans MS" panose="030F0902030302020204" pitchFamily="66" charset="0"/>
              </a:rPr>
              <a:t>Don’t stop it’ll soon be here</a:t>
            </a:r>
            <a:r>
              <a:rPr lang="en-US" dirty="0">
                <a:latin typeface="Comic Sans MS" panose="030F0902030302020204" pitchFamily="66" charset="0"/>
              </a:rPr>
              <a:t>”. </a:t>
            </a:r>
          </a:p>
          <a:p>
            <a:r>
              <a:rPr lang="en-US" dirty="0">
                <a:latin typeface="Comic Sans MS" panose="030F0902030302020204" pitchFamily="66" charset="0"/>
              </a:rPr>
              <a:t>  -Fleetwood Mac, 1977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0EA271-A48A-987D-7F69-6038B7964A3E}"/>
              </a:ext>
            </a:extLst>
          </p:cNvPr>
          <p:cNvSpPr txBox="1"/>
          <p:nvPr/>
        </p:nvSpPr>
        <p:spPr>
          <a:xfrm>
            <a:off x="6955743" y="2967472"/>
            <a:ext cx="50199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2018, we fought hard and managed to integrate 0.428 fb</a:t>
            </a:r>
            <a:r>
              <a:rPr lang="en-US" baseline="30000" dirty="0"/>
              <a:t>-1  </a:t>
            </a:r>
            <a:r>
              <a:rPr lang="en-US" dirty="0"/>
              <a:t> for the whole spring run. Seemed pretty hopeless (KLM and trigger were not working). No vertex detector.  DAQ was </a:t>
            </a:r>
            <a:r>
              <a:rPr lang="en-US" i="1" dirty="0"/>
              <a:t>crashing </a:t>
            </a:r>
            <a:r>
              <a:rPr lang="en-US" dirty="0"/>
              <a:t>all the time. Got a dark sector PRL paper from this  tiny dataset.</a:t>
            </a:r>
          </a:p>
          <a:p>
            <a:endParaRPr lang="en-US" dirty="0"/>
          </a:p>
          <a:p>
            <a:r>
              <a:rPr lang="en-US" dirty="0"/>
              <a:t>By 2022, we integrated ~428 fb</a:t>
            </a:r>
            <a:r>
              <a:rPr lang="en-US" baseline="30000" dirty="0"/>
              <a:t>-1</a:t>
            </a:r>
            <a:r>
              <a:rPr lang="en-US" dirty="0"/>
              <a:t> and reached 2.5 fb</a:t>
            </a:r>
            <a:r>
              <a:rPr lang="en-US" baseline="30000" dirty="0"/>
              <a:t>-1</a:t>
            </a:r>
            <a:r>
              <a:rPr lang="en-US" dirty="0"/>
              <a:t>/day. Found first hints of B-&gt;K nu </a:t>
            </a:r>
            <a:r>
              <a:rPr lang="en-US" dirty="0" err="1"/>
              <a:t>nubar</a:t>
            </a:r>
            <a:r>
              <a:rPr lang="en-US" dirty="0"/>
              <a:t> but started having SBLs.</a:t>
            </a:r>
          </a:p>
          <a:p>
            <a:endParaRPr lang="en-US" dirty="0"/>
          </a:p>
          <a:p>
            <a:r>
              <a:rPr lang="en-US" dirty="0"/>
              <a:t>Need to reach ~5 fb</a:t>
            </a:r>
            <a:r>
              <a:rPr lang="en-US" baseline="30000" dirty="0"/>
              <a:t>-1</a:t>
            </a:r>
            <a:r>
              <a:rPr lang="en-US" dirty="0"/>
              <a:t>/day every day and then integrate steadily during long 6-7 month runs. (see </a:t>
            </a:r>
            <a:r>
              <a:rPr lang="en-US" dirty="0">
                <a:solidFill>
                  <a:srgbClr val="FF0000"/>
                </a:solidFill>
              </a:rPr>
              <a:t>Karim </a:t>
            </a:r>
            <a:r>
              <a:rPr lang="en-US" dirty="0" err="1">
                <a:solidFill>
                  <a:srgbClr val="FF0000"/>
                </a:solidFill>
              </a:rPr>
              <a:t>Trabelsi’s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talk) to reach 1 ab</a:t>
            </a:r>
            <a:r>
              <a:rPr lang="en-US" baseline="30000" dirty="0"/>
              <a:t>-1</a:t>
            </a:r>
            <a:r>
              <a:rPr lang="en-US" dirty="0"/>
              <a:t>/year level.</a:t>
            </a:r>
          </a:p>
        </p:txBody>
      </p:sp>
      <p:pic>
        <p:nvPicPr>
          <p:cNvPr id="3" name="Picture 2" descr="Motorola executive demonstrates the first cell phone">
            <a:extLst>
              <a:ext uri="{FF2B5EF4-FFF2-40B4-BE49-F238E27FC236}">
                <a16:creationId xmlns:a16="http://schemas.microsoft.com/office/drawing/2014/main" id="{839D38F8-6272-1F7D-FA4E-B89078D2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46" y="438894"/>
            <a:ext cx="4705350" cy="269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B2247-A37D-6D77-41B9-9A33D0C2F738}"/>
              </a:ext>
            </a:extLst>
          </p:cNvPr>
          <p:cNvSpPr txBox="1"/>
          <p:nvPr/>
        </p:nvSpPr>
        <p:spPr>
          <a:xfrm>
            <a:off x="392446" y="3220061"/>
            <a:ext cx="5131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cell phone call from NYC to </a:t>
            </a:r>
            <a:r>
              <a:rPr lang="en-US" dirty="0">
                <a:solidFill>
                  <a:srgbClr val="FF0000"/>
                </a:solidFill>
              </a:rPr>
              <a:t>Bell Labs</a:t>
            </a:r>
            <a:r>
              <a:rPr lang="en-US" dirty="0"/>
              <a:t>, NJ 1973 (2.5 </a:t>
            </a:r>
            <a:r>
              <a:rPr lang="en-US" dirty="0" err="1"/>
              <a:t>lbs</a:t>
            </a:r>
            <a:r>
              <a:rPr lang="en-US" dirty="0"/>
              <a:t>, 30 minute battery life, 10 hours to recharge)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A7CDC2-4C6B-E239-7251-1D84A1C409FD}"/>
              </a:ext>
            </a:extLst>
          </p:cNvPr>
          <p:cNvSpPr txBox="1"/>
          <p:nvPr/>
        </p:nvSpPr>
        <p:spPr>
          <a:xfrm>
            <a:off x="541854" y="4192123"/>
            <a:ext cx="5127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Took Motorola </a:t>
            </a:r>
            <a:r>
              <a:rPr lang="en-US" i="1" dirty="0"/>
              <a:t>ten years </a:t>
            </a:r>
            <a:r>
              <a:rPr lang="en-US" dirty="0"/>
              <a:t>to commercialize, 1983.</a:t>
            </a:r>
          </a:p>
          <a:p>
            <a:r>
              <a:rPr lang="en-US" dirty="0"/>
              <a:t>First small cell phone, 1989, Motorola </a:t>
            </a:r>
          </a:p>
          <a:p>
            <a:endParaRPr lang="en-US" dirty="0"/>
          </a:p>
          <a:p>
            <a:r>
              <a:rPr lang="en-US" dirty="0"/>
              <a:t>First cell phone with text messages, 1992, Nokia</a:t>
            </a:r>
          </a:p>
          <a:p>
            <a:r>
              <a:rPr lang="en-US" dirty="0"/>
              <a:t>Smart phone precursors, IBM 1994 Personal Communicator.</a:t>
            </a:r>
          </a:p>
          <a:p>
            <a:endParaRPr lang="en-US" dirty="0"/>
          </a:p>
          <a:p>
            <a:r>
              <a:rPr lang="en-US" dirty="0"/>
              <a:t>First </a:t>
            </a:r>
            <a:r>
              <a:rPr lang="en-US" dirty="0" err="1"/>
              <a:t>IPhone</a:t>
            </a:r>
            <a:r>
              <a:rPr lang="en-US" dirty="0"/>
              <a:t> 2007.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307D10-A40F-9083-1B4B-17603F591BDB}"/>
              </a:ext>
            </a:extLst>
          </p:cNvPr>
          <p:cNvSpPr/>
          <p:nvPr/>
        </p:nvSpPr>
        <p:spPr>
          <a:xfrm>
            <a:off x="6810827" y="2911606"/>
            <a:ext cx="5127041" cy="391999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711F0-2802-6014-74B7-4E9BC90FE7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206" y="1830781"/>
            <a:ext cx="1219200" cy="990600"/>
          </a:xfrm>
          <a:prstGeom prst="rect">
            <a:avLst/>
          </a:prstGeom>
        </p:spPr>
      </p:pic>
      <p:pic>
        <p:nvPicPr>
          <p:cNvPr id="1026" name="Picture 2" descr="SuperKEKB">
            <a:extLst>
              <a:ext uri="{FF2B5EF4-FFF2-40B4-BE49-F238E27FC236}">
                <a16:creationId xmlns:a16="http://schemas.microsoft.com/office/drawing/2014/main" id="{3D15C4E6-CE7B-5597-548C-98C017BF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325" y="1646305"/>
            <a:ext cx="2571750" cy="126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85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22044" y="83679"/>
            <a:ext cx="8269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902030302020204" pitchFamily="66" charset="0"/>
              </a:rPr>
              <a:t>“Belle II needs more data !!!”  </a:t>
            </a:r>
          </a:p>
        </p:txBody>
      </p:sp>
      <p:pic>
        <p:nvPicPr>
          <p:cNvPr id="15" name="Picture 14" descr="SevenSamurai_origin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534" y="854109"/>
            <a:ext cx="4506163" cy="25347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854108"/>
            <a:ext cx="3810000" cy="270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1334" y="3388825"/>
            <a:ext cx="574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Apologies to Director Akira Kurosawa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52597" y="3727379"/>
            <a:ext cx="860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Comic Sans MS" panose="030F0902030302020204" pitchFamily="66" charset="0"/>
              </a:rPr>
              <a:t>Why ?To find out whether there are BSM couplings in the weak interaction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6896" y="4681486"/>
            <a:ext cx="78946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The futuristic nano-beam </a:t>
            </a:r>
            <a:r>
              <a:rPr lang="en-US" sz="2800" dirty="0" err="1">
                <a:latin typeface="Comic Sans MS" panose="030F0902030302020204" pitchFamily="66" charset="0"/>
              </a:rPr>
              <a:t>e+e</a:t>
            </a:r>
            <a:r>
              <a:rPr lang="en-US" sz="2800" dirty="0">
                <a:latin typeface="Comic Sans MS" panose="030F0902030302020204" pitchFamily="66" charset="0"/>
              </a:rPr>
              <a:t>- collider, </a:t>
            </a:r>
            <a:r>
              <a:rPr lang="en-US" sz="2800" dirty="0" err="1">
                <a:latin typeface="Comic Sans MS" panose="030F0902030302020204" pitchFamily="66" charset="0"/>
              </a:rPr>
              <a:t>SuperKEKB</a:t>
            </a:r>
            <a:r>
              <a:rPr lang="en-US" sz="2800" dirty="0">
                <a:latin typeface="Comic Sans MS" panose="030F0902030302020204" pitchFamily="66" charset="0"/>
              </a:rPr>
              <a:t>, is the key. We are at ~200nm vertical beam height (and L x5 PEP-II). Need to go to 50 nm and build up beam currents.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82802-91CC-4906-00CD-56FCE3783ADF}"/>
              </a:ext>
            </a:extLst>
          </p:cNvPr>
          <p:cNvSpPr txBox="1"/>
          <p:nvPr/>
        </p:nvSpPr>
        <p:spPr>
          <a:xfrm>
            <a:off x="206829" y="315686"/>
            <a:ext cx="1393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Last comment: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9E6E54-CBDF-672F-7466-2B6719413C7B}"/>
                  </a:ext>
                </a:extLst>
              </p:cNvPr>
              <p:cNvSpPr txBox="1"/>
              <p:nvPr/>
            </p:nvSpPr>
            <p:spPr>
              <a:xfrm>
                <a:off x="9289144" y="4077580"/>
                <a:ext cx="264039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“But Captain Ohnishi, I can’t squeeze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any further”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“Well, increase the beam currents”</a:t>
                </a:r>
              </a:p>
              <a:p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“Sorry Captain,  I can’t push the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linac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any harder.”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C9E6E54-CBDF-672F-7466-2B6719413C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9144" y="4077580"/>
                <a:ext cx="2640391" cy="2585323"/>
              </a:xfrm>
              <a:prstGeom prst="rect">
                <a:avLst/>
              </a:prstGeom>
              <a:blipFill>
                <a:blip r:embed="rId5"/>
                <a:stretch>
                  <a:fillRect l="-1914" t="-1471" r="-1435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EC05DF28-D6A7-BD67-8452-08788C4B1964}"/>
              </a:ext>
            </a:extLst>
          </p:cNvPr>
          <p:cNvSpPr/>
          <p:nvPr/>
        </p:nvSpPr>
        <p:spPr>
          <a:xfrm>
            <a:off x="9330854" y="4065932"/>
            <a:ext cx="2640392" cy="251400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C77B0-4642-6DB0-588A-E959F07B4EF6}"/>
              </a:ext>
            </a:extLst>
          </p:cNvPr>
          <p:cNvSpPr txBox="1"/>
          <p:nvPr/>
        </p:nvSpPr>
        <p:spPr>
          <a:xfrm>
            <a:off x="9703912" y="3626776"/>
            <a:ext cx="2089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Imaginary but realistic future dialogue</a:t>
            </a:r>
          </a:p>
        </p:txBody>
      </p:sp>
    </p:spTree>
    <p:extLst>
      <p:ext uri="{BB962C8B-B14F-4D97-AF65-F5344CB8AC3E}">
        <p14:creationId xmlns:p14="http://schemas.microsoft.com/office/powerpoint/2010/main" val="1457473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356AC2-20FA-6D36-19F8-1518C542FBAE}"/>
              </a:ext>
            </a:extLst>
          </p:cNvPr>
          <p:cNvSpPr txBox="1"/>
          <p:nvPr/>
        </p:nvSpPr>
        <p:spPr>
          <a:xfrm>
            <a:off x="2828004" y="2138205"/>
            <a:ext cx="60984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P5 Appendix:</a:t>
            </a:r>
          </a:p>
          <a:p>
            <a:endParaRPr lang="en-US" sz="2800" dirty="0">
              <a:latin typeface="Comic Sans MS" panose="030F0902030302020204" pitchFamily="66" charset="0"/>
            </a:endParaRPr>
          </a:p>
          <a:p>
            <a:r>
              <a:rPr lang="en-US" sz="2800" dirty="0">
                <a:latin typeface="Comic Sans MS" panose="030F0902030302020204" pitchFamily="66" charset="0"/>
              </a:rPr>
              <a:t>Technical Work-Force Development was highlighted</a:t>
            </a:r>
          </a:p>
        </p:txBody>
      </p:sp>
    </p:spTree>
    <p:extLst>
      <p:ext uri="{BB962C8B-B14F-4D97-AF65-F5344CB8AC3E}">
        <p14:creationId xmlns:p14="http://schemas.microsoft.com/office/powerpoint/2010/main" val="38880249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FB28A9-4098-B514-A414-3AC854FF9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0" y="1160422"/>
            <a:ext cx="10299700" cy="4292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29264D-341A-45FA-ABD0-726A4516201A}"/>
              </a:ext>
            </a:extLst>
          </p:cNvPr>
          <p:cNvSpPr txBox="1"/>
          <p:nvPr/>
        </p:nvSpPr>
        <p:spPr>
          <a:xfrm>
            <a:off x="2241755" y="353961"/>
            <a:ext cx="7698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Need more detector and accelerator R&amp;D</a:t>
            </a:r>
          </a:p>
        </p:txBody>
      </p:sp>
    </p:spTree>
    <p:extLst>
      <p:ext uri="{BB962C8B-B14F-4D97-AF65-F5344CB8AC3E}">
        <p14:creationId xmlns:p14="http://schemas.microsoft.com/office/powerpoint/2010/main" val="476477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6CA164-D627-A197-B12A-C3FA9B2A9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32" y="1504958"/>
            <a:ext cx="10337800" cy="308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EF0F55-8775-859E-993E-4CFC379334B3}"/>
              </a:ext>
            </a:extLst>
          </p:cNvPr>
          <p:cNvSpPr txBox="1"/>
          <p:nvPr/>
        </p:nvSpPr>
        <p:spPr>
          <a:xfrm>
            <a:off x="958646" y="1135626"/>
            <a:ext cx="2566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DEI</a:t>
            </a:r>
          </a:p>
        </p:txBody>
      </p:sp>
      <p:pic>
        <p:nvPicPr>
          <p:cNvPr id="2" name="Picture 2" descr="University of Mississippi - Wikipedia">
            <a:extLst>
              <a:ext uri="{FF2B5EF4-FFF2-40B4-BE49-F238E27FC236}">
                <a16:creationId xmlns:a16="http://schemas.microsoft.com/office/drawing/2014/main" id="{238F0E75-C848-EF11-E916-13C637446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706" y="2747132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7D1866-E4B9-F331-A9FB-A4F326D172FB}"/>
              </a:ext>
            </a:extLst>
          </p:cNvPr>
          <p:cNvSpPr txBox="1"/>
          <p:nvPr/>
        </p:nvSpPr>
        <p:spPr>
          <a:xfrm>
            <a:off x="10748706" y="3874892"/>
            <a:ext cx="114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Prof. Kay Kinoshita et al.</a:t>
            </a:r>
          </a:p>
        </p:txBody>
      </p:sp>
    </p:spTree>
    <p:extLst>
      <p:ext uri="{BB962C8B-B14F-4D97-AF65-F5344CB8AC3E}">
        <p14:creationId xmlns:p14="http://schemas.microsoft.com/office/powerpoint/2010/main" val="359539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A6A1B7-EAE3-E90F-1FF3-38926F4C3A05}"/>
              </a:ext>
            </a:extLst>
          </p:cNvPr>
          <p:cNvSpPr txBox="1"/>
          <p:nvPr/>
        </p:nvSpPr>
        <p:spPr>
          <a:xfrm>
            <a:off x="1870364" y="245572"/>
            <a:ext cx="845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Appendix: Summary of Major 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35AFE-4C77-4A52-FC2F-ABA0C4C9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70" y="1616710"/>
            <a:ext cx="7772400" cy="42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27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01A6CA-8265-D3B2-5BE3-0D7731D6C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59" y="166255"/>
            <a:ext cx="6629400" cy="6273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5A33AE6-58F7-8B14-4BC2-1BE429DB2A96}"/>
              </a:ext>
            </a:extLst>
          </p:cNvPr>
          <p:cNvSpPr/>
          <p:nvPr/>
        </p:nvSpPr>
        <p:spPr>
          <a:xfrm>
            <a:off x="1898073" y="166255"/>
            <a:ext cx="6636327" cy="94210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2C277BB-8741-D373-1512-7C1F64874486}"/>
              </a:ext>
            </a:extLst>
          </p:cNvPr>
          <p:cNvSpPr/>
          <p:nvPr/>
        </p:nvSpPr>
        <p:spPr>
          <a:xfrm>
            <a:off x="997527" y="6165273"/>
            <a:ext cx="900546" cy="138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54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84A821-1479-C36C-6B2E-DF47D5AF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790" y="704850"/>
            <a:ext cx="7772400" cy="38245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89D0-1C7C-854D-9200-BB34CD39D9CD}"/>
              </a:ext>
            </a:extLst>
          </p:cNvPr>
          <p:cNvSpPr txBox="1"/>
          <p:nvPr/>
        </p:nvSpPr>
        <p:spPr>
          <a:xfrm>
            <a:off x="1700489" y="185315"/>
            <a:ext cx="3029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NATURE summary of P5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0E75F-C203-E121-A6C8-684350E184B1}"/>
              </a:ext>
            </a:extLst>
          </p:cNvPr>
          <p:cNvSpPr txBox="1"/>
          <p:nvPr/>
        </p:nvSpPr>
        <p:spPr>
          <a:xfrm>
            <a:off x="7196107" y="812636"/>
            <a:ext cx="37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CMB-S4 (1 billion and South Pole infrastructure), DUNE (3.3 billion dollar neutrino project), DM G3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4023A3-8107-D03A-A188-70329334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960" y="5024120"/>
            <a:ext cx="6146800" cy="17475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BBCBFF-1E69-6BA2-B9B0-8EE8AE925A0A}"/>
              </a:ext>
            </a:extLst>
          </p:cNvPr>
          <p:cNvSpPr txBox="1"/>
          <p:nvPr/>
        </p:nvSpPr>
        <p:spPr>
          <a:xfrm>
            <a:off x="1965960" y="4643258"/>
            <a:ext cx="577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902030302020204" pitchFamily="66" charset="0"/>
              </a:rPr>
              <a:t>New York Times summary of the P5 report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E8500-6024-B25F-B277-A0C2299397F0}"/>
              </a:ext>
            </a:extLst>
          </p:cNvPr>
          <p:cNvSpPr txBox="1"/>
          <p:nvPr/>
        </p:nvSpPr>
        <p:spPr>
          <a:xfrm>
            <a:off x="8775291" y="4852981"/>
            <a:ext cx="27137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Muon collider R&amp;D endorsed with a </a:t>
            </a:r>
            <a:r>
              <a:rPr lang="en-US" i="1" dirty="0">
                <a:latin typeface="Comic Sans MS" panose="030F0902030302020204" pitchFamily="66" charset="0"/>
              </a:rPr>
              <a:t>long-term</a:t>
            </a:r>
            <a:r>
              <a:rPr lang="en-US" dirty="0">
                <a:latin typeface="Comic Sans MS" panose="030F0902030302020204" pitchFamily="66" charset="0"/>
              </a:rPr>
              <a:t> goal of a muon collider at FNAL</a:t>
            </a:r>
          </a:p>
        </p:txBody>
      </p:sp>
    </p:spTree>
    <p:extLst>
      <p:ext uri="{BB962C8B-B14F-4D97-AF65-F5344CB8AC3E}">
        <p14:creationId xmlns:p14="http://schemas.microsoft.com/office/powerpoint/2010/main" val="118641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DC7D8-0D09-3800-10C8-4ADC90547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964046"/>
            <a:ext cx="8255000" cy="46355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0EB1C2-5B38-D570-471B-512B4DE350B8}"/>
              </a:ext>
            </a:extLst>
          </p:cNvPr>
          <p:cNvCxnSpPr/>
          <p:nvPr/>
        </p:nvCxnSpPr>
        <p:spPr>
          <a:xfrm>
            <a:off x="2230582" y="5403273"/>
            <a:ext cx="75091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Arrow 5">
            <a:extLst>
              <a:ext uri="{FF2B5EF4-FFF2-40B4-BE49-F238E27FC236}">
                <a16:creationId xmlns:a16="http://schemas.microsoft.com/office/drawing/2014/main" id="{7CDC36FA-24DB-6EAA-4524-C0B6CB407A10}"/>
              </a:ext>
            </a:extLst>
          </p:cNvPr>
          <p:cNvSpPr/>
          <p:nvPr/>
        </p:nvSpPr>
        <p:spPr>
          <a:xfrm>
            <a:off x="845127" y="4530436"/>
            <a:ext cx="1123373" cy="2216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9AF3845F-37A5-3F2C-202F-F92F8B38EBBC}"/>
              </a:ext>
            </a:extLst>
          </p:cNvPr>
          <p:cNvSpPr/>
          <p:nvPr/>
        </p:nvSpPr>
        <p:spPr>
          <a:xfrm>
            <a:off x="845127" y="5181600"/>
            <a:ext cx="1123373" cy="2216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928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895114" cy="1143000"/>
          </a:xfrm>
        </p:spPr>
        <p:txBody>
          <a:bodyPr/>
          <a:lstStyle/>
          <a:p>
            <a:r>
              <a:rPr lang="en-US" sz="3600" dirty="0">
                <a:latin typeface="Comic Sans MS" panose="030F0902030302020204" pitchFamily="66" charset="0"/>
              </a:rPr>
              <a:t>Feynman, Heisenberg and Virtual Particles</a:t>
            </a:r>
          </a:p>
        </p:txBody>
      </p:sp>
      <p:pic>
        <p:nvPicPr>
          <p:cNvPr id="4" name="Picture 3" descr="feyn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143000"/>
            <a:ext cx="8686800" cy="3992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5334001"/>
            <a:ext cx="3048000" cy="1125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8400" y="5334001"/>
            <a:ext cx="411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You can create and destroy a virtual massive heavy particle in the loop if you do it for a </a:t>
            </a:r>
            <a:r>
              <a:rPr lang="en-US" sz="2000" i="1" dirty="0">
                <a:solidFill>
                  <a:srgbClr val="FF0000"/>
                </a:solidFill>
              </a:rPr>
              <a:t>very short time</a:t>
            </a: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133600"/>
            <a:ext cx="113665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15654" y="5334001"/>
            <a:ext cx="4347546" cy="101566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998994" y="15123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experimental control room in Tsukuba Hall B3 (Spring 2019)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0200" y="6027004"/>
            <a:ext cx="906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This was scientific history in the making: </a:t>
            </a:r>
            <a:r>
              <a:rPr lang="en-US" sz="2400" dirty="0" err="1">
                <a:latin typeface="Times New Roman"/>
                <a:cs typeface="Times New Roman"/>
              </a:rPr>
              <a:t>SuperKEKB</a:t>
            </a:r>
            <a:r>
              <a:rPr lang="en-US" sz="2400" dirty="0">
                <a:latin typeface="Times New Roman"/>
                <a:cs typeface="Times New Roman"/>
              </a:rPr>
              <a:t>/Belle II joined DORIS/ARGUS, CESR/CLEO, and  PEP-II/</a:t>
            </a:r>
            <a:r>
              <a:rPr lang="en-US" sz="2400" dirty="0" err="1">
                <a:latin typeface="Times New Roman"/>
                <a:cs typeface="Times New Roman"/>
              </a:rPr>
              <a:t>BaBar</a:t>
            </a:r>
            <a:r>
              <a:rPr lang="en-US" sz="2400" dirty="0">
                <a:latin typeface="Times New Roman"/>
                <a:cs typeface="Times New Roman"/>
              </a:rPr>
              <a:t> and KEKB/Belle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7DBF2F0-64D2-D6F4-785D-2758A0A4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6457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BD62D8-5D00-501D-63C1-8536088AF5AA}"/>
              </a:ext>
            </a:extLst>
          </p:cNvPr>
          <p:cNvSpPr txBox="1"/>
          <p:nvPr/>
        </p:nvSpPr>
        <p:spPr>
          <a:xfrm>
            <a:off x="41199" y="47991"/>
            <a:ext cx="1430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so long ago (before</a:t>
            </a:r>
          </a:p>
          <a:p>
            <a:r>
              <a:rPr lang="en-US" dirty="0"/>
              <a:t>the pandemic)</a:t>
            </a:r>
          </a:p>
        </p:txBody>
      </p:sp>
    </p:spTree>
    <p:extLst>
      <p:ext uri="{BB962C8B-B14F-4D97-AF65-F5344CB8AC3E}">
        <p14:creationId xmlns:p14="http://schemas.microsoft.com/office/powerpoint/2010/main" val="375077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FF9802-361F-FAE5-1F86-4141697DC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744" y="1897575"/>
            <a:ext cx="9677400" cy="3937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1EF9C7-1DAF-16C5-D49A-71D996624FF1}"/>
              </a:ext>
            </a:extLst>
          </p:cNvPr>
          <p:cNvCxnSpPr/>
          <p:nvPr/>
        </p:nvCxnSpPr>
        <p:spPr>
          <a:xfrm>
            <a:off x="1821873" y="4784287"/>
            <a:ext cx="854825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7C2E493-9F57-F1B2-B5E4-000E5D3CD93B}"/>
              </a:ext>
            </a:extLst>
          </p:cNvPr>
          <p:cNvSpPr txBox="1"/>
          <p:nvPr/>
        </p:nvSpPr>
        <p:spPr>
          <a:xfrm>
            <a:off x="381670" y="1381879"/>
            <a:ext cx="378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Part of Recommendation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5D55D-5F36-8C0A-0252-F89F59F8BFB1}"/>
              </a:ext>
            </a:extLst>
          </p:cNvPr>
          <p:cNvSpPr txBox="1"/>
          <p:nvPr/>
        </p:nvSpPr>
        <p:spPr>
          <a:xfrm>
            <a:off x="1953491" y="192428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902030302020204" pitchFamily="66" charset="0"/>
              </a:rPr>
              <a:t>“Medium Size” and “Small” projects also discussed and endorsed.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F5CE3E-29AE-7653-BD79-828A5229BC03}"/>
              </a:ext>
            </a:extLst>
          </p:cNvPr>
          <p:cNvSpPr txBox="1"/>
          <p:nvPr/>
        </p:nvSpPr>
        <p:spPr>
          <a:xfrm>
            <a:off x="10589342" y="192428"/>
            <a:ext cx="13273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Quite different from 2013</a:t>
            </a:r>
          </a:p>
        </p:txBody>
      </p:sp>
    </p:spTree>
    <p:extLst>
      <p:ext uri="{BB962C8B-B14F-4D97-AF65-F5344CB8AC3E}">
        <p14:creationId xmlns:p14="http://schemas.microsoft.com/office/powerpoint/2010/main" val="1251302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97549-87B1-6718-91A4-7F7986256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459" y="546100"/>
            <a:ext cx="9829800" cy="57658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82BBB88-7D71-FAD0-26D5-E2A98E7FFF28}"/>
              </a:ext>
            </a:extLst>
          </p:cNvPr>
          <p:cNvCxnSpPr/>
          <p:nvPr/>
        </p:nvCxnSpPr>
        <p:spPr>
          <a:xfrm>
            <a:off x="1537855" y="6192982"/>
            <a:ext cx="89223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CCBCAD-6B33-09EA-0015-4B530D36F2DD}"/>
              </a:ext>
            </a:extLst>
          </p:cNvPr>
          <p:cNvCxnSpPr/>
          <p:nvPr/>
        </p:nvCxnSpPr>
        <p:spPr>
          <a:xfrm>
            <a:off x="7978877" y="5191432"/>
            <a:ext cx="1607575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33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E6DE68-E0CF-9C79-4F3B-35589853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436" y="441960"/>
            <a:ext cx="5852160" cy="597408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8A567C94-E126-E760-7E7E-F9E802B230E5}"/>
              </a:ext>
            </a:extLst>
          </p:cNvPr>
          <p:cNvSpPr/>
          <p:nvPr/>
        </p:nvSpPr>
        <p:spPr>
          <a:xfrm>
            <a:off x="1925782" y="2507673"/>
            <a:ext cx="1080654" cy="13854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357D9B53-7AD8-80FD-CD68-E9770266503E}"/>
              </a:ext>
            </a:extLst>
          </p:cNvPr>
          <p:cNvSpPr/>
          <p:nvPr/>
        </p:nvSpPr>
        <p:spPr>
          <a:xfrm>
            <a:off x="8761614" y="2507673"/>
            <a:ext cx="1296786" cy="18011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F36F06-41D8-BCFC-91AF-B974FC2B08E6}"/>
              </a:ext>
            </a:extLst>
          </p:cNvPr>
          <p:cNvSpPr txBox="1"/>
          <p:nvPr/>
        </p:nvSpPr>
        <p:spPr>
          <a:xfrm>
            <a:off x="10220632" y="2286000"/>
            <a:ext cx="171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Extends to 2034,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ollowing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MEXT review.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ECB15-F344-DF35-05F4-7C386EC96476}"/>
              </a:ext>
            </a:extLst>
          </p:cNvPr>
          <p:cNvSpPr txBox="1"/>
          <p:nvPr/>
        </p:nvSpPr>
        <p:spPr>
          <a:xfrm>
            <a:off x="0" y="118794"/>
            <a:ext cx="2799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is an important figure for Belle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II@SuperKEKB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4C86F0-FE78-455F-F824-45DE75750003}"/>
              </a:ext>
            </a:extLst>
          </p:cNvPr>
          <p:cNvSpPr txBox="1"/>
          <p:nvPr/>
        </p:nvSpPr>
        <p:spPr>
          <a:xfrm>
            <a:off x="8858596" y="5389081"/>
            <a:ext cx="2781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Belle II now pursues “</a:t>
            </a:r>
            <a:r>
              <a:rPr lang="en-US" dirty="0">
                <a:solidFill>
                  <a:srgbClr val="FF0000"/>
                </a:solidFill>
              </a:rPr>
              <a:t>Quantum Imprints of New Phenomena</a:t>
            </a:r>
            <a:r>
              <a:rPr lang="en-US" dirty="0"/>
              <a:t>”, one of the five major science drivers.</a:t>
            </a:r>
          </a:p>
        </p:txBody>
      </p:sp>
      <p:pic>
        <p:nvPicPr>
          <p:cNvPr id="1026" name="Picture 2" descr="Hitoshi Murayama">
            <a:extLst>
              <a:ext uri="{FF2B5EF4-FFF2-40B4-BE49-F238E27FC236}">
                <a16:creationId xmlns:a16="http://schemas.microsoft.com/office/drawing/2014/main" id="{571217C4-412C-4F07-5268-A5988D044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109" y="3698822"/>
            <a:ext cx="1651635" cy="165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504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D3F9E0-BBC8-7D02-D0B8-23C6DF77E1DF}"/>
              </a:ext>
            </a:extLst>
          </p:cNvPr>
          <p:cNvSpPr txBox="1"/>
          <p:nvPr/>
        </p:nvSpPr>
        <p:spPr>
          <a:xfrm>
            <a:off x="4407010" y="275132"/>
            <a:ext cx="6631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The New P5 Science Drivers (2023)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D39A89-FE23-4E7E-431B-DBDBA7423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720" y="798352"/>
            <a:ext cx="9098280" cy="5234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F913EF-2A7E-702F-1A90-C2FAD8947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2" y="1266439"/>
            <a:ext cx="3543300" cy="2781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01DE95-DFA1-9BDB-9376-3799EC52F56B}"/>
              </a:ext>
            </a:extLst>
          </p:cNvPr>
          <p:cNvSpPr txBox="1"/>
          <p:nvPr/>
        </p:nvSpPr>
        <p:spPr>
          <a:xfrm>
            <a:off x="678426" y="927226"/>
            <a:ext cx="14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C077D-9FAB-A00D-1421-EB7001EA8B8F}"/>
              </a:ext>
            </a:extLst>
          </p:cNvPr>
          <p:cNvSpPr txBox="1"/>
          <p:nvPr/>
        </p:nvSpPr>
        <p:spPr>
          <a:xfrm>
            <a:off x="4814369" y="6213536"/>
            <a:ext cx="6026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i="1" dirty="0">
                <a:latin typeface="Comic Sans MS" panose="030F0902030302020204" pitchFamily="66" charset="0"/>
              </a:rPr>
              <a:t>“Pursue Quantum Imprints of New Phenomena”</a:t>
            </a:r>
          </a:p>
        </p:txBody>
      </p:sp>
    </p:spTree>
    <p:extLst>
      <p:ext uri="{BB962C8B-B14F-4D97-AF65-F5344CB8AC3E}">
        <p14:creationId xmlns:p14="http://schemas.microsoft.com/office/powerpoint/2010/main" val="1816970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9A86A1-0BD4-F227-159E-6C4928262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586" y="659823"/>
            <a:ext cx="8858250" cy="504825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11E1D895-51B5-22F8-CAA8-1BE1519A12A3}"/>
              </a:ext>
            </a:extLst>
          </p:cNvPr>
          <p:cNvSpPr/>
          <p:nvPr/>
        </p:nvSpPr>
        <p:spPr>
          <a:xfrm>
            <a:off x="1470313" y="3311236"/>
            <a:ext cx="831273" cy="1177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74649-FA85-EDB6-0547-9EFDE52C5FDE}"/>
              </a:ext>
            </a:extLst>
          </p:cNvPr>
          <p:cNvCxnSpPr/>
          <p:nvPr/>
        </p:nvCxnSpPr>
        <p:spPr>
          <a:xfrm>
            <a:off x="2521527" y="3532909"/>
            <a:ext cx="44334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4DBD3A7-E9C2-5666-54A1-0F4A23F12F08}"/>
              </a:ext>
            </a:extLst>
          </p:cNvPr>
          <p:cNvSpPr/>
          <p:nvPr/>
        </p:nvSpPr>
        <p:spPr>
          <a:xfrm>
            <a:off x="2301586" y="3183948"/>
            <a:ext cx="8858250" cy="20959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DBC22-E3D8-0E9B-FAF5-9C67B2469D3F}"/>
              </a:ext>
            </a:extLst>
          </p:cNvPr>
          <p:cNvSpPr txBox="1"/>
          <p:nvPr/>
        </p:nvSpPr>
        <p:spPr>
          <a:xfrm>
            <a:off x="129049" y="42181"/>
            <a:ext cx="20684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Now in the first tier of HEP.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4F5CE-A6D9-7297-F8A3-667D5A6C79C4}"/>
              </a:ext>
            </a:extLst>
          </p:cNvPr>
          <p:cNvSpPr txBox="1"/>
          <p:nvPr/>
        </p:nvSpPr>
        <p:spPr>
          <a:xfrm>
            <a:off x="1470313" y="5718302"/>
            <a:ext cx="600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Ole Miss Q:</a:t>
            </a:r>
            <a:r>
              <a:rPr lang="en-US" dirty="0">
                <a:latin typeface="Comic Sans MS" panose="030F0902030302020204" pitchFamily="66" charset="0"/>
              </a:rPr>
              <a:t> Can you give an example of a particle discovered first by its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quantum imprints </a:t>
            </a:r>
            <a:r>
              <a:rPr lang="en-US" dirty="0">
                <a:latin typeface="Comic Sans MS" panose="030F0902030302020204" pitchFamily="66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E8B945-EDC4-9F48-8605-37A4D6B629A6}"/>
              </a:ext>
            </a:extLst>
          </p:cNvPr>
          <p:cNvSpPr txBox="1"/>
          <p:nvPr/>
        </p:nvSpPr>
        <p:spPr>
          <a:xfrm>
            <a:off x="7472907" y="5755341"/>
            <a:ext cx="2262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GIM mechanism: see slides by Jim Libby.</a:t>
            </a:r>
          </a:p>
        </p:txBody>
      </p:sp>
      <p:pic>
        <p:nvPicPr>
          <p:cNvPr id="8" name="Picture 2" descr="University of Mississippi - Wikipedia">
            <a:extLst>
              <a:ext uri="{FF2B5EF4-FFF2-40B4-BE49-F238E27FC236}">
                <a16:creationId xmlns:a16="http://schemas.microsoft.com/office/drawing/2014/main" id="{76D0E93A-EDBC-AB46-CF6F-F5EFF50F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" y="5388429"/>
            <a:ext cx="1148080" cy="11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6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152400"/>
            <a:ext cx="845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/>
                <a:cs typeface="Times New Roman"/>
              </a:rPr>
              <a:t>Quantum Mechanical (QM) Imprints versus Brute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838200"/>
            <a:ext cx="3048000" cy="3048000"/>
          </a:xfrm>
          <a:prstGeom prst="rect">
            <a:avLst/>
          </a:prstGeom>
        </p:spPr>
      </p:pic>
      <p:pic>
        <p:nvPicPr>
          <p:cNvPr id="7" name="Picture 6" descr="fig.5.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838200"/>
            <a:ext cx="2882684" cy="2068972"/>
          </a:xfrm>
          <a:prstGeom prst="rect">
            <a:avLst/>
          </a:prstGeom>
        </p:spPr>
      </p:pic>
      <p:pic>
        <p:nvPicPr>
          <p:cNvPr id="8" name="Picture 7" descr="fig.5.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685800"/>
            <a:ext cx="2215286" cy="1654454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038600" y="3048000"/>
          <a:ext cx="19685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87400" imgH="165100" progId="Equation.DSMT4">
                  <p:embed/>
                </p:oleObj>
              </mc:Choice>
              <mc:Fallback>
                <p:oleObj name="Equation" r:id="rId6" imgW="787400" imgH="1651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38600" y="3048000"/>
                        <a:ext cx="19685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500" y="3940860"/>
            <a:ext cx="1397000" cy="2216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05310" y="6144574"/>
            <a:ext cx="3444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Werner Heisenberg, </a:t>
            </a:r>
          </a:p>
          <a:p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Physicist and QM banker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9450" y="3672513"/>
            <a:ext cx="65595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prstClr val="black"/>
                </a:solidFill>
                <a:latin typeface="Comic Sans MS" panose="030F0902030302020204" pitchFamily="66" charset="0"/>
              </a:rPr>
              <a:t>Banking Analogy 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(may be easier to understand):</a:t>
            </a:r>
          </a:p>
          <a:p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At the Heisenberg Quantum Mechanical bank, customers with no collateral may take out billion Euro loans if they return the full loan within a billionth of a second.</a:t>
            </a:r>
          </a:p>
          <a:p>
            <a:endParaRPr lang="en-US" dirty="0">
              <a:solidFill>
                <a:prstClr val="black"/>
              </a:solidFill>
              <a:latin typeface="Comic Sans MS" panose="030F0902030302020204" pitchFamily="66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If a </a:t>
            </a:r>
            <a:r>
              <a:rPr lang="en-US" i="1" dirty="0">
                <a:solidFill>
                  <a:srgbClr val="FF0000"/>
                </a:solidFill>
                <a:latin typeface="Comic Sans MS" panose="030F0902030302020204" pitchFamily="66" charset="0"/>
              </a:rPr>
              <a:t>beautiful but rare 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customer takes out such huge loans very frequently, </a:t>
            </a:r>
            <a:r>
              <a:rPr lang="en-US" i="1" dirty="0">
                <a:solidFill>
                  <a:prstClr val="black"/>
                </a:solidFill>
                <a:latin typeface="Comic Sans MS" panose="030F0902030302020204" pitchFamily="66" charset="0"/>
              </a:rPr>
              <a:t>the bank will take notice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omic Sans MS" panose="030F0902030302020204" pitchFamily="66" charset="0"/>
            </a:endParaRPr>
          </a:p>
          <a:p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N.B. Sometimes it is much better to have a large collateral and pay back the loan </a:t>
            </a:r>
            <a:r>
              <a:rPr lang="en-US" i="1" dirty="0">
                <a:solidFill>
                  <a:prstClr val="black"/>
                </a:solidFill>
                <a:latin typeface="Comic Sans MS" panose="030F0902030302020204" pitchFamily="66" charset="0"/>
              </a:rPr>
              <a:t>directly </a:t>
            </a:r>
            <a:r>
              <a:rPr lang="en-US" dirty="0">
                <a:solidFill>
                  <a:prstClr val="black"/>
                </a:solidFill>
                <a:latin typeface="Comic Sans MS" panose="030F0902030302020204" pitchFamily="66" charset="0"/>
              </a:rPr>
              <a:t>after a longer time.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6400" y="2895601"/>
            <a:ext cx="1730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Energy conservation ?</a:t>
            </a:r>
          </a:p>
        </p:txBody>
      </p:sp>
    </p:spTree>
    <p:extLst>
      <p:ext uri="{BB962C8B-B14F-4D97-AF65-F5344CB8AC3E}">
        <p14:creationId xmlns:p14="http://schemas.microsoft.com/office/powerpoint/2010/main" val="287591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1670</Words>
  <Application>Microsoft Macintosh PowerPoint</Application>
  <PresentationFormat>Widescreen</PresentationFormat>
  <Paragraphs>162</Paragraphs>
  <Slides>32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in e+ e-:  “Light DM” (dark sector) sensitivity in e+e-γ+nothing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Feynman, Heisenberg and Virtual Particles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Browder</dc:creator>
  <cp:lastModifiedBy>Tom Browder</cp:lastModifiedBy>
  <cp:revision>142</cp:revision>
  <dcterms:created xsi:type="dcterms:W3CDTF">2023-12-08T03:15:58Z</dcterms:created>
  <dcterms:modified xsi:type="dcterms:W3CDTF">2024-06-20T16:59:30Z</dcterms:modified>
</cp:coreProperties>
</file>