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8"/>
  </p:notesMasterIdLst>
  <p:sldIdLst>
    <p:sldId id="256" r:id="rId2"/>
    <p:sldId id="542" r:id="rId3"/>
    <p:sldId id="538" r:id="rId4"/>
    <p:sldId id="543" r:id="rId5"/>
    <p:sldId id="545" r:id="rId6"/>
    <p:sldId id="546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5D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0"/>
    <p:restoredTop sz="94631"/>
  </p:normalViewPr>
  <p:slideViewPr>
    <p:cSldViewPr snapToGrid="0" snapToObjects="1">
      <p:cViewPr>
        <p:scale>
          <a:sx n="119" d="100"/>
          <a:sy n="119" d="100"/>
        </p:scale>
        <p:origin x="216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D5651F-A0A0-324C-B3AB-F519BDD94ED9}" type="datetimeFigureOut">
              <a:rPr lang="en-GB" smtClean="0"/>
              <a:t>06/10/2024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fr-FR"/>
              <a:t>Modifier les styles du texte du masque
Deuxième niveau
Troisième niveau
Quatrième niveau
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C01DB0-9749-9547-8C49-BEF4CEEFF94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00810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831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54110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92132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7449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9D8C2A6F-0513-674E-87D6-A38268BE63A2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6618DF27-C47A-2A45-89A0-FCCC77CB6E4F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4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28950" y="1020416"/>
            <a:ext cx="5896389" cy="526304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4C8286A-03E0-6D49-9D42-D4B8C72EB5E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18662" y="1020416"/>
            <a:ext cx="2693504" cy="5263047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59B271C5-42D8-D24B-A4B3-320DFCBB4F3E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EF0E9747-688D-EA40-9495-E0B56C4A73A2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2324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1038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8C2A1692-A79C-F94D-8071-0A66ED90799B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3F2EE1EE-8D6D-4346-B9F2-3EAAE932E151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416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3239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51A2E35D-BD29-AB44-B3A6-E75904B7FD5D}"/>
              </a:ext>
            </a:extLst>
          </p:cNvPr>
          <p:cNvCxnSpPr/>
          <p:nvPr userDrawn="1"/>
        </p:nvCxnSpPr>
        <p:spPr>
          <a:xfrm>
            <a:off x="747918" y="874643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437E9A2E-0DEB-A24D-AE54-2E7394B85E80}"/>
              </a:ext>
            </a:extLst>
          </p:cNvPr>
          <p:cNvCxnSpPr/>
          <p:nvPr userDrawn="1"/>
        </p:nvCxnSpPr>
        <p:spPr>
          <a:xfrm>
            <a:off x="747918" y="927652"/>
            <a:ext cx="3943350" cy="0"/>
          </a:xfrm>
          <a:prstGeom prst="line">
            <a:avLst/>
          </a:prstGeom>
          <a:ln w="25400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5077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4544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140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9986FFEB-5D0A-984F-A179-F9468CD8B4F8}"/>
              </a:ext>
            </a:extLst>
          </p:cNvPr>
          <p:cNvSpPr/>
          <p:nvPr userDrawn="1"/>
        </p:nvSpPr>
        <p:spPr>
          <a:xfrm>
            <a:off x="0" y="6445799"/>
            <a:ext cx="9144000" cy="49171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95000"/>
                </a:schemeClr>
              </a:gs>
              <a:gs pos="27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95000"/>
                </a:schemeClr>
              </a:gs>
              <a:gs pos="62000">
                <a:schemeClr val="tx1">
                  <a:lumMod val="50000"/>
                  <a:lumOff val="5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095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Modifier les styles du texte du masque
Deuxième niveau
Troisième niveau
Quatrième niveau
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62" y="6445800"/>
            <a:ext cx="11305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07/09/2023</a:t>
            </a:r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59226" y="6445802"/>
            <a:ext cx="57448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r>
              <a:rPr lang="fr-FR"/>
              <a:t>Compton polarimeter for SuperKEKB</a:t>
            </a:r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9696" y="6445801"/>
            <a:ext cx="10113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4">
                    <a:lumMod val="20000"/>
                    <a:lumOff val="80000"/>
                  </a:schemeClr>
                </a:solidFill>
              </a:defRPr>
            </a:lvl1pPr>
          </a:lstStyle>
          <a:p>
            <a:fld id="{6324D5D7-7619-544E-85E6-FE67B0DC27B1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67604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u="none" kern="1200" baseline="0">
          <a:solidFill>
            <a:schemeClr val="accent3">
              <a:lumMod val="75000"/>
            </a:schemeClr>
          </a:solidFill>
          <a:uFill>
            <a:solidFill>
              <a:schemeClr val="accent2">
                <a:lumMod val="75000"/>
              </a:schemeClr>
            </a:solidFill>
          </a:u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EB4E66E-AC24-3A41-A158-340D5290EC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799" y="1122363"/>
            <a:ext cx="8016073" cy="2387600"/>
          </a:xfrm>
        </p:spPr>
        <p:txBody>
          <a:bodyPr>
            <a:normAutofit/>
          </a:bodyPr>
          <a:lstStyle/>
          <a:p>
            <a:r>
              <a:rPr lang="fr-FR" sz="3600" dirty="0"/>
              <a:t>Compton </a:t>
            </a:r>
            <a:r>
              <a:rPr lang="fr-FR" sz="3600" dirty="0" err="1"/>
              <a:t>polarimetry</a:t>
            </a:r>
            <a:r>
              <a:rPr lang="fr-FR" sz="3600" dirty="0"/>
              <a:t> for </a:t>
            </a:r>
            <a:r>
              <a:rPr lang="fr-FR" sz="3600" dirty="0" err="1"/>
              <a:t>SuperKEKB</a:t>
            </a:r>
            <a:r>
              <a:rPr lang="fr-FR" sz="3600" dirty="0"/>
              <a:t>:</a:t>
            </a:r>
            <a:br>
              <a:rPr lang="fr-FR" sz="3600"/>
            </a:br>
            <a:r>
              <a:rPr lang="fr-FR" sz="3600"/>
              <a:t>Synchronisation</a:t>
            </a:r>
            <a:endParaRPr lang="fr-FR" sz="36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906DFE7-C6C8-C048-A97F-EA49E143AE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633631"/>
          </a:xfrm>
        </p:spPr>
        <p:txBody>
          <a:bodyPr>
            <a:normAutofit/>
          </a:bodyPr>
          <a:lstStyle/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Aurélien MARTENS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0C11A30-F087-DD48-90DA-D222F7DB6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  <a:endParaRPr lang="fr-FR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EBC8E6C-4EC3-5F43-A325-E90D3193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  <a:endParaRPr lang="fr-FR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2E298D-33BF-214F-8FE8-7EDD31FA5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8505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7464D7-4911-2F49-BBD0-CB0539024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Introduction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E45F6A-2A61-EA4B-9D09-05B46A6AD0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9B039F6-B577-D247-AE96-2B97E06A2C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6D68B6-1C80-3542-953A-6FA78012A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2</a:t>
            </a:fld>
            <a:endParaRPr lang="fr-FR"/>
          </a:p>
        </p:txBody>
      </p:sp>
      <p:sp>
        <p:nvSpPr>
          <p:cNvPr id="7" name="Text Box 18">
            <a:extLst>
              <a:ext uri="{FF2B5EF4-FFF2-40B4-BE49-F238E27FC236}">
                <a16:creationId xmlns:a16="http://schemas.microsoft.com/office/drawing/2014/main" id="{F1EA97C9-B80A-C14A-80DD-5808992E00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607" y="1136453"/>
            <a:ext cx="4704533" cy="5047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Reminder: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We have draw a conceptual design with excellent expected performance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</a:rPr>
              <a:t>Design relies on: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Laser: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Integrated in accelerator: must be fully remote operated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Operated at frequency of 250MHz: must be well synchronized to accelerator RF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C00000"/>
                </a:solidFill>
                <a:sym typeface="Wingdings" pitchFamily="2" charset="2"/>
              </a:rPr>
              <a:t>Typical acceptable time jitter of ~500fs (a small fraction of electron bunch/laser pulse durations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Detector: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photon calorimeter able to cope with photons incoming every 4ns.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The 2500 circulating bunches measured independently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Ability to provide fast on-line info to the control room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Embedded electronics, fast enough, with good ADC (10 bits min) and FPGA processing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With bunch identification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0DF9E19F-A20C-BC4B-968F-F21CB18713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9140" y="707240"/>
            <a:ext cx="3731859" cy="5443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684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3895F0-659D-034E-B11B-6DB5123D1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Conceptual acquisition chain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E94AEB-4BB8-9E4A-A4E8-765390082A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24/09/2024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FB3A5F-0BC9-7740-8313-C90E616A5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PSTP 2024 – Jefferson Lab (remote)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EA72C4D-26F4-9749-9EFA-9DE2D8C0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3</a:t>
            </a:fld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3F34AECF-E52D-BF46-A89B-B69151625312}"/>
              </a:ext>
            </a:extLst>
          </p:cNvPr>
          <p:cNvSpPr txBox="1"/>
          <p:nvPr/>
        </p:nvSpPr>
        <p:spPr>
          <a:xfrm>
            <a:off x="389106" y="1517515"/>
            <a:ext cx="1167320" cy="369332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BaF2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732D84BC-5591-7446-920A-4B8DDF7FE98E}"/>
              </a:ext>
            </a:extLst>
          </p:cNvPr>
          <p:cNvSpPr txBox="1"/>
          <p:nvPr/>
        </p:nvSpPr>
        <p:spPr>
          <a:xfrm>
            <a:off x="1759226" y="1517515"/>
            <a:ext cx="1167320" cy="36933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PMT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BAD7EEF7-4978-5B4C-8197-E059D71E18AC}"/>
              </a:ext>
            </a:extLst>
          </p:cNvPr>
          <p:cNvSpPr txBox="1"/>
          <p:nvPr/>
        </p:nvSpPr>
        <p:spPr>
          <a:xfrm>
            <a:off x="1556426" y="1517515"/>
            <a:ext cx="202800" cy="369332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en-GB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22B8098-1D80-4845-A743-DE71F76FD058}"/>
              </a:ext>
            </a:extLst>
          </p:cNvPr>
          <p:cNvSpPr txBox="1"/>
          <p:nvPr/>
        </p:nvSpPr>
        <p:spPr>
          <a:xfrm>
            <a:off x="1059675" y="1001685"/>
            <a:ext cx="13991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Optical filter </a:t>
            </a:r>
          </a:p>
        </p:txBody>
      </p:sp>
      <p:cxnSp>
        <p:nvCxnSpPr>
          <p:cNvPr id="13" name="Connecteur droit avec flèche 12">
            <a:extLst>
              <a:ext uri="{FF2B5EF4-FFF2-40B4-BE49-F238E27FC236}">
                <a16:creationId xmlns:a16="http://schemas.microsoft.com/office/drawing/2014/main" id="{4AFC6667-9DCB-B044-BBE2-EEB3BED23CFA}"/>
              </a:ext>
            </a:extLst>
          </p:cNvPr>
          <p:cNvCxnSpPr/>
          <p:nvPr/>
        </p:nvCxnSpPr>
        <p:spPr>
          <a:xfrm>
            <a:off x="1648099" y="1245141"/>
            <a:ext cx="0" cy="2723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>
            <a:extLst>
              <a:ext uri="{FF2B5EF4-FFF2-40B4-BE49-F238E27FC236}">
                <a16:creationId xmlns:a16="http://schemas.microsoft.com/office/drawing/2014/main" id="{F4C911A1-0BB4-9845-A7D8-B9E6684BDA21}"/>
              </a:ext>
            </a:extLst>
          </p:cNvPr>
          <p:cNvSpPr txBox="1"/>
          <p:nvPr/>
        </p:nvSpPr>
        <p:spPr>
          <a:xfrm>
            <a:off x="4351371" y="2530171"/>
            <a:ext cx="1800000" cy="1169551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/>
              <a:t>FPGA</a:t>
            </a:r>
          </a:p>
          <a:p>
            <a:pPr algn="ctr"/>
            <a:endParaRPr lang="en-GB" sz="1400" dirty="0"/>
          </a:p>
          <a:p>
            <a:pPr algn="ctr"/>
            <a:endParaRPr lang="en-GB" sz="1400" dirty="0"/>
          </a:p>
          <a:p>
            <a:pPr algn="ctr"/>
            <a:r>
              <a:rPr lang="en-GB" sz="1400" dirty="0"/>
              <a:t>IDROGEN board</a:t>
            </a:r>
          </a:p>
          <a:p>
            <a:pPr algn="ctr"/>
            <a:r>
              <a:rPr lang="en-GB" sz="1400" dirty="0"/>
              <a:t>White Rabbit node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25821A0B-3694-AA49-A027-B714B5C30972}"/>
              </a:ext>
            </a:extLst>
          </p:cNvPr>
          <p:cNvSpPr txBox="1"/>
          <p:nvPr/>
        </p:nvSpPr>
        <p:spPr>
          <a:xfrm>
            <a:off x="2627824" y="2801569"/>
            <a:ext cx="1131843" cy="954107"/>
          </a:xfrm>
          <a:prstGeom prst="rect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GB" sz="1400" dirty="0"/>
              <a:t>Analog Front-end</a:t>
            </a:r>
          </a:p>
          <a:p>
            <a:pPr algn="ctr"/>
            <a:r>
              <a:rPr lang="en-GB" sz="1400" dirty="0"/>
              <a:t>+ ADC (&gt;=10bits)</a:t>
            </a:r>
          </a:p>
        </p:txBody>
      </p:sp>
      <p:sp>
        <p:nvSpPr>
          <p:cNvPr id="26" name="Forme libre 25">
            <a:extLst>
              <a:ext uri="{FF2B5EF4-FFF2-40B4-BE49-F238E27FC236}">
                <a16:creationId xmlns:a16="http://schemas.microsoft.com/office/drawing/2014/main" id="{B68B2964-E8DC-7F44-A10A-83ED040AFD29}"/>
              </a:ext>
            </a:extLst>
          </p:cNvPr>
          <p:cNvSpPr/>
          <p:nvPr/>
        </p:nvSpPr>
        <p:spPr>
          <a:xfrm>
            <a:off x="1935804" y="1702340"/>
            <a:ext cx="1517515" cy="1595337"/>
          </a:xfrm>
          <a:custGeom>
            <a:avLst/>
            <a:gdLst>
              <a:gd name="connsiteX0" fmla="*/ 992222 w 1517515"/>
              <a:gd name="connsiteY0" fmla="*/ 0 h 1595337"/>
              <a:gd name="connsiteX1" fmla="*/ 1070043 w 1517515"/>
              <a:gd name="connsiteY1" fmla="*/ 9728 h 1595337"/>
              <a:gd name="connsiteX2" fmla="*/ 1245141 w 1517515"/>
              <a:gd name="connsiteY2" fmla="*/ 29183 h 1595337"/>
              <a:gd name="connsiteX3" fmla="*/ 1274324 w 1517515"/>
              <a:gd name="connsiteY3" fmla="*/ 38911 h 1595337"/>
              <a:gd name="connsiteX4" fmla="*/ 1322962 w 1517515"/>
              <a:gd name="connsiteY4" fmla="*/ 77822 h 1595337"/>
              <a:gd name="connsiteX5" fmla="*/ 1400783 w 1517515"/>
              <a:gd name="connsiteY5" fmla="*/ 136188 h 1595337"/>
              <a:gd name="connsiteX6" fmla="*/ 1420239 w 1517515"/>
              <a:gd name="connsiteY6" fmla="*/ 155643 h 1595337"/>
              <a:gd name="connsiteX7" fmla="*/ 1498060 w 1517515"/>
              <a:gd name="connsiteY7" fmla="*/ 291830 h 1595337"/>
              <a:gd name="connsiteX8" fmla="*/ 1517515 w 1517515"/>
              <a:gd name="connsiteY8" fmla="*/ 359924 h 1595337"/>
              <a:gd name="connsiteX9" fmla="*/ 1507787 w 1517515"/>
              <a:gd name="connsiteY9" fmla="*/ 505839 h 1595337"/>
              <a:gd name="connsiteX10" fmla="*/ 1478605 w 1517515"/>
              <a:gd name="connsiteY10" fmla="*/ 564205 h 1595337"/>
              <a:gd name="connsiteX11" fmla="*/ 1420239 w 1517515"/>
              <a:gd name="connsiteY11" fmla="*/ 632298 h 1595337"/>
              <a:gd name="connsiteX12" fmla="*/ 1391056 w 1517515"/>
              <a:gd name="connsiteY12" fmla="*/ 642026 h 1595337"/>
              <a:gd name="connsiteX13" fmla="*/ 1361873 w 1517515"/>
              <a:gd name="connsiteY13" fmla="*/ 661481 h 1595337"/>
              <a:gd name="connsiteX14" fmla="*/ 1293779 w 1517515"/>
              <a:gd name="connsiteY14" fmla="*/ 671209 h 1595337"/>
              <a:gd name="connsiteX15" fmla="*/ 1079770 w 1517515"/>
              <a:gd name="connsiteY15" fmla="*/ 661481 h 1595337"/>
              <a:gd name="connsiteX16" fmla="*/ 924128 w 1517515"/>
              <a:gd name="connsiteY16" fmla="*/ 632298 h 1595337"/>
              <a:gd name="connsiteX17" fmla="*/ 787941 w 1517515"/>
              <a:gd name="connsiteY17" fmla="*/ 622571 h 1595337"/>
              <a:gd name="connsiteX18" fmla="*/ 515566 w 1517515"/>
              <a:gd name="connsiteY18" fmla="*/ 632298 h 1595337"/>
              <a:gd name="connsiteX19" fmla="*/ 486383 w 1517515"/>
              <a:gd name="connsiteY19" fmla="*/ 642026 h 1595337"/>
              <a:gd name="connsiteX20" fmla="*/ 437745 w 1517515"/>
              <a:gd name="connsiteY20" fmla="*/ 651754 h 1595337"/>
              <a:gd name="connsiteX21" fmla="*/ 330741 w 1517515"/>
              <a:gd name="connsiteY21" fmla="*/ 710120 h 1595337"/>
              <a:gd name="connsiteX22" fmla="*/ 291830 w 1517515"/>
              <a:gd name="connsiteY22" fmla="*/ 739303 h 1595337"/>
              <a:gd name="connsiteX23" fmla="*/ 262647 w 1517515"/>
              <a:gd name="connsiteY23" fmla="*/ 778213 h 1595337"/>
              <a:gd name="connsiteX24" fmla="*/ 223736 w 1517515"/>
              <a:gd name="connsiteY24" fmla="*/ 817124 h 1595337"/>
              <a:gd name="connsiteX25" fmla="*/ 184826 w 1517515"/>
              <a:gd name="connsiteY25" fmla="*/ 865762 h 1595337"/>
              <a:gd name="connsiteX26" fmla="*/ 165370 w 1517515"/>
              <a:gd name="connsiteY26" fmla="*/ 894945 h 1595337"/>
              <a:gd name="connsiteX27" fmla="*/ 136187 w 1517515"/>
              <a:gd name="connsiteY27" fmla="*/ 924128 h 1595337"/>
              <a:gd name="connsiteX28" fmla="*/ 116732 w 1517515"/>
              <a:gd name="connsiteY28" fmla="*/ 953311 h 1595337"/>
              <a:gd name="connsiteX29" fmla="*/ 87549 w 1517515"/>
              <a:gd name="connsiteY29" fmla="*/ 992222 h 1595337"/>
              <a:gd name="connsiteX30" fmla="*/ 48639 w 1517515"/>
              <a:gd name="connsiteY30" fmla="*/ 1070043 h 1595337"/>
              <a:gd name="connsiteX31" fmla="*/ 29183 w 1517515"/>
              <a:gd name="connsiteY31" fmla="*/ 1108954 h 1595337"/>
              <a:gd name="connsiteX32" fmla="*/ 9728 w 1517515"/>
              <a:gd name="connsiteY32" fmla="*/ 1177047 h 1595337"/>
              <a:gd name="connsiteX33" fmla="*/ 0 w 1517515"/>
              <a:gd name="connsiteY33" fmla="*/ 1206230 h 1595337"/>
              <a:gd name="connsiteX34" fmla="*/ 9728 w 1517515"/>
              <a:gd name="connsiteY34" fmla="*/ 1342417 h 1595337"/>
              <a:gd name="connsiteX35" fmla="*/ 58366 w 1517515"/>
              <a:gd name="connsiteY35" fmla="*/ 1410511 h 1595337"/>
              <a:gd name="connsiteX36" fmla="*/ 107005 w 1517515"/>
              <a:gd name="connsiteY36" fmla="*/ 1459149 h 1595337"/>
              <a:gd name="connsiteX37" fmla="*/ 126460 w 1517515"/>
              <a:gd name="connsiteY37" fmla="*/ 1478605 h 1595337"/>
              <a:gd name="connsiteX38" fmla="*/ 175098 w 1517515"/>
              <a:gd name="connsiteY38" fmla="*/ 1488332 h 1595337"/>
              <a:gd name="connsiteX39" fmla="*/ 233464 w 1517515"/>
              <a:gd name="connsiteY39" fmla="*/ 1527243 h 1595337"/>
              <a:gd name="connsiteX40" fmla="*/ 262647 w 1517515"/>
              <a:gd name="connsiteY40" fmla="*/ 1536971 h 1595337"/>
              <a:gd name="connsiteX41" fmla="*/ 291830 w 1517515"/>
              <a:gd name="connsiteY41" fmla="*/ 1556426 h 1595337"/>
              <a:gd name="connsiteX42" fmla="*/ 350196 w 1517515"/>
              <a:gd name="connsiteY42" fmla="*/ 1575881 h 1595337"/>
              <a:gd name="connsiteX43" fmla="*/ 379379 w 1517515"/>
              <a:gd name="connsiteY43" fmla="*/ 1585609 h 1595337"/>
              <a:gd name="connsiteX44" fmla="*/ 408562 w 1517515"/>
              <a:gd name="connsiteY44" fmla="*/ 1595337 h 1595337"/>
              <a:gd name="connsiteX45" fmla="*/ 671209 w 1517515"/>
              <a:gd name="connsiteY45" fmla="*/ 1585609 h 1595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</a:cxnLst>
            <a:rect l="l" t="t" r="r" b="b"/>
            <a:pathLst>
              <a:path w="1517515" h="1595337">
                <a:moveTo>
                  <a:pt x="992222" y="0"/>
                </a:moveTo>
                <a:lnTo>
                  <a:pt x="1070043" y="9728"/>
                </a:lnTo>
                <a:cubicBezTo>
                  <a:pt x="1128381" y="16459"/>
                  <a:pt x="1187006" y="20878"/>
                  <a:pt x="1245141" y="29183"/>
                </a:cubicBezTo>
                <a:cubicBezTo>
                  <a:pt x="1255292" y="30633"/>
                  <a:pt x="1265153" y="34325"/>
                  <a:pt x="1274324" y="38911"/>
                </a:cubicBezTo>
                <a:cubicBezTo>
                  <a:pt x="1314250" y="58874"/>
                  <a:pt x="1292799" y="53691"/>
                  <a:pt x="1322962" y="77822"/>
                </a:cubicBezTo>
                <a:cubicBezTo>
                  <a:pt x="1348282" y="98078"/>
                  <a:pt x="1377854" y="113260"/>
                  <a:pt x="1400783" y="136188"/>
                </a:cubicBezTo>
                <a:cubicBezTo>
                  <a:pt x="1407268" y="142673"/>
                  <a:pt x="1414736" y="148306"/>
                  <a:pt x="1420239" y="155643"/>
                </a:cubicBezTo>
                <a:cubicBezTo>
                  <a:pt x="1445853" y="189795"/>
                  <a:pt x="1485138" y="253061"/>
                  <a:pt x="1498060" y="291830"/>
                </a:cubicBezTo>
                <a:cubicBezTo>
                  <a:pt x="1512015" y="333697"/>
                  <a:pt x="1505300" y="311065"/>
                  <a:pt x="1517515" y="359924"/>
                </a:cubicBezTo>
                <a:cubicBezTo>
                  <a:pt x="1514272" y="408562"/>
                  <a:pt x="1513170" y="457391"/>
                  <a:pt x="1507787" y="505839"/>
                </a:cubicBezTo>
                <a:cubicBezTo>
                  <a:pt x="1505251" y="528665"/>
                  <a:pt x="1491334" y="546385"/>
                  <a:pt x="1478605" y="564205"/>
                </a:cubicBezTo>
                <a:cubicBezTo>
                  <a:pt x="1466346" y="581368"/>
                  <a:pt x="1439521" y="619443"/>
                  <a:pt x="1420239" y="632298"/>
                </a:cubicBezTo>
                <a:cubicBezTo>
                  <a:pt x="1411707" y="637986"/>
                  <a:pt x="1400227" y="637440"/>
                  <a:pt x="1391056" y="642026"/>
                </a:cubicBezTo>
                <a:cubicBezTo>
                  <a:pt x="1380599" y="647254"/>
                  <a:pt x="1373071" y="658122"/>
                  <a:pt x="1361873" y="661481"/>
                </a:cubicBezTo>
                <a:cubicBezTo>
                  <a:pt x="1339912" y="668069"/>
                  <a:pt x="1316477" y="667966"/>
                  <a:pt x="1293779" y="671209"/>
                </a:cubicBezTo>
                <a:cubicBezTo>
                  <a:pt x="1222443" y="667966"/>
                  <a:pt x="1150999" y="666569"/>
                  <a:pt x="1079770" y="661481"/>
                </a:cubicBezTo>
                <a:cubicBezTo>
                  <a:pt x="1027119" y="657720"/>
                  <a:pt x="976779" y="636059"/>
                  <a:pt x="924128" y="632298"/>
                </a:cubicBezTo>
                <a:lnTo>
                  <a:pt x="787941" y="622571"/>
                </a:lnTo>
                <a:cubicBezTo>
                  <a:pt x="697149" y="625813"/>
                  <a:pt x="606227" y="626449"/>
                  <a:pt x="515566" y="632298"/>
                </a:cubicBezTo>
                <a:cubicBezTo>
                  <a:pt x="505333" y="632958"/>
                  <a:pt x="496331" y="639539"/>
                  <a:pt x="486383" y="642026"/>
                </a:cubicBezTo>
                <a:cubicBezTo>
                  <a:pt x="470343" y="646036"/>
                  <a:pt x="453958" y="648511"/>
                  <a:pt x="437745" y="651754"/>
                </a:cubicBezTo>
                <a:cubicBezTo>
                  <a:pt x="378845" y="681204"/>
                  <a:pt x="372212" y="680497"/>
                  <a:pt x="330741" y="710120"/>
                </a:cubicBezTo>
                <a:cubicBezTo>
                  <a:pt x="317548" y="719544"/>
                  <a:pt x="303294" y="727839"/>
                  <a:pt x="291830" y="739303"/>
                </a:cubicBezTo>
                <a:cubicBezTo>
                  <a:pt x="280366" y="750767"/>
                  <a:pt x="273323" y="766012"/>
                  <a:pt x="262647" y="778213"/>
                </a:cubicBezTo>
                <a:cubicBezTo>
                  <a:pt x="250568" y="792017"/>
                  <a:pt x="235195" y="802801"/>
                  <a:pt x="223736" y="817124"/>
                </a:cubicBezTo>
                <a:cubicBezTo>
                  <a:pt x="210766" y="833337"/>
                  <a:pt x="197283" y="849152"/>
                  <a:pt x="184826" y="865762"/>
                </a:cubicBezTo>
                <a:cubicBezTo>
                  <a:pt x="177811" y="875115"/>
                  <a:pt x="172855" y="885964"/>
                  <a:pt x="165370" y="894945"/>
                </a:cubicBezTo>
                <a:cubicBezTo>
                  <a:pt x="156563" y="905513"/>
                  <a:pt x="144994" y="913560"/>
                  <a:pt x="136187" y="924128"/>
                </a:cubicBezTo>
                <a:cubicBezTo>
                  <a:pt x="128703" y="933109"/>
                  <a:pt x="123527" y="943797"/>
                  <a:pt x="116732" y="953311"/>
                </a:cubicBezTo>
                <a:cubicBezTo>
                  <a:pt x="107309" y="966504"/>
                  <a:pt x="95718" y="978218"/>
                  <a:pt x="87549" y="992222"/>
                </a:cubicBezTo>
                <a:cubicBezTo>
                  <a:pt x="72936" y="1017273"/>
                  <a:pt x="61609" y="1044103"/>
                  <a:pt x="48639" y="1070043"/>
                </a:cubicBezTo>
                <a:cubicBezTo>
                  <a:pt x="42154" y="1083013"/>
                  <a:pt x="33768" y="1095197"/>
                  <a:pt x="29183" y="1108954"/>
                </a:cubicBezTo>
                <a:cubicBezTo>
                  <a:pt x="5854" y="1178945"/>
                  <a:pt x="34166" y="1091519"/>
                  <a:pt x="9728" y="1177047"/>
                </a:cubicBezTo>
                <a:cubicBezTo>
                  <a:pt x="6911" y="1186906"/>
                  <a:pt x="3243" y="1196502"/>
                  <a:pt x="0" y="1206230"/>
                </a:cubicBezTo>
                <a:cubicBezTo>
                  <a:pt x="3243" y="1251626"/>
                  <a:pt x="2246" y="1297525"/>
                  <a:pt x="9728" y="1342417"/>
                </a:cubicBezTo>
                <a:cubicBezTo>
                  <a:pt x="15728" y="1378418"/>
                  <a:pt x="37530" y="1385508"/>
                  <a:pt x="58366" y="1410511"/>
                </a:cubicBezTo>
                <a:cubicBezTo>
                  <a:pt x="116736" y="1480554"/>
                  <a:pt x="35666" y="1402077"/>
                  <a:pt x="107005" y="1459149"/>
                </a:cubicBezTo>
                <a:cubicBezTo>
                  <a:pt x="114167" y="1464878"/>
                  <a:pt x="118030" y="1474992"/>
                  <a:pt x="126460" y="1478605"/>
                </a:cubicBezTo>
                <a:cubicBezTo>
                  <a:pt x="141657" y="1485118"/>
                  <a:pt x="158885" y="1485090"/>
                  <a:pt x="175098" y="1488332"/>
                </a:cubicBezTo>
                <a:cubicBezTo>
                  <a:pt x="194553" y="1501302"/>
                  <a:pt x="211282" y="1519849"/>
                  <a:pt x="233464" y="1527243"/>
                </a:cubicBezTo>
                <a:cubicBezTo>
                  <a:pt x="243192" y="1530486"/>
                  <a:pt x="253476" y="1532385"/>
                  <a:pt x="262647" y="1536971"/>
                </a:cubicBezTo>
                <a:cubicBezTo>
                  <a:pt x="273104" y="1542199"/>
                  <a:pt x="281146" y="1551678"/>
                  <a:pt x="291830" y="1556426"/>
                </a:cubicBezTo>
                <a:cubicBezTo>
                  <a:pt x="310570" y="1564755"/>
                  <a:pt x="330741" y="1569396"/>
                  <a:pt x="350196" y="1575881"/>
                </a:cubicBezTo>
                <a:lnTo>
                  <a:pt x="379379" y="1585609"/>
                </a:lnTo>
                <a:lnTo>
                  <a:pt x="408562" y="1595337"/>
                </a:lnTo>
                <a:cubicBezTo>
                  <a:pt x="638766" y="1584873"/>
                  <a:pt x="551160" y="1585609"/>
                  <a:pt x="671209" y="158560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orme libre 26">
            <a:extLst>
              <a:ext uri="{FF2B5EF4-FFF2-40B4-BE49-F238E27FC236}">
                <a16:creationId xmlns:a16="http://schemas.microsoft.com/office/drawing/2014/main" id="{CDEBA65F-86CB-A248-BC93-052DCF52FECB}"/>
              </a:ext>
            </a:extLst>
          </p:cNvPr>
          <p:cNvSpPr/>
          <p:nvPr/>
        </p:nvSpPr>
        <p:spPr>
          <a:xfrm>
            <a:off x="1215957" y="2460639"/>
            <a:ext cx="593388" cy="321472"/>
          </a:xfrm>
          <a:custGeom>
            <a:avLst/>
            <a:gdLst>
              <a:gd name="connsiteX0" fmla="*/ 0 w 593388"/>
              <a:gd name="connsiteY0" fmla="*/ 10187 h 321472"/>
              <a:gd name="connsiteX1" fmla="*/ 68094 w 593388"/>
              <a:gd name="connsiteY1" fmla="*/ 19914 h 321472"/>
              <a:gd name="connsiteX2" fmla="*/ 116732 w 593388"/>
              <a:gd name="connsiteY2" fmla="*/ 10187 h 321472"/>
              <a:gd name="connsiteX3" fmla="*/ 204281 w 593388"/>
              <a:gd name="connsiteY3" fmla="*/ 19914 h 321472"/>
              <a:gd name="connsiteX4" fmla="*/ 233464 w 593388"/>
              <a:gd name="connsiteY4" fmla="*/ 321472 h 321472"/>
              <a:gd name="connsiteX5" fmla="*/ 262647 w 593388"/>
              <a:gd name="connsiteY5" fmla="*/ 233923 h 321472"/>
              <a:gd name="connsiteX6" fmla="*/ 272375 w 593388"/>
              <a:gd name="connsiteY6" fmla="*/ 204740 h 321472"/>
              <a:gd name="connsiteX7" fmla="*/ 282103 w 593388"/>
              <a:gd name="connsiteY7" fmla="*/ 175557 h 321472"/>
              <a:gd name="connsiteX8" fmla="*/ 301558 w 593388"/>
              <a:gd name="connsiteY8" fmla="*/ 156101 h 321472"/>
              <a:gd name="connsiteX9" fmla="*/ 340469 w 593388"/>
              <a:gd name="connsiteY9" fmla="*/ 107463 h 321472"/>
              <a:gd name="connsiteX10" fmla="*/ 359924 w 593388"/>
              <a:gd name="connsiteY10" fmla="*/ 78280 h 321472"/>
              <a:gd name="connsiteX11" fmla="*/ 389107 w 593388"/>
              <a:gd name="connsiteY11" fmla="*/ 58825 h 321472"/>
              <a:gd name="connsiteX12" fmla="*/ 447473 w 593388"/>
              <a:gd name="connsiteY12" fmla="*/ 10187 h 321472"/>
              <a:gd name="connsiteX13" fmla="*/ 593388 w 593388"/>
              <a:gd name="connsiteY13" fmla="*/ 459 h 3214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93388" h="321472">
                <a:moveTo>
                  <a:pt x="0" y="10187"/>
                </a:moveTo>
                <a:cubicBezTo>
                  <a:pt x="22698" y="13429"/>
                  <a:pt x="45166" y="19914"/>
                  <a:pt x="68094" y="19914"/>
                </a:cubicBezTo>
                <a:cubicBezTo>
                  <a:pt x="84628" y="19914"/>
                  <a:pt x="100198" y="10187"/>
                  <a:pt x="116732" y="10187"/>
                </a:cubicBezTo>
                <a:cubicBezTo>
                  <a:pt x="146095" y="10187"/>
                  <a:pt x="175098" y="16672"/>
                  <a:pt x="204281" y="19914"/>
                </a:cubicBezTo>
                <a:cubicBezTo>
                  <a:pt x="233880" y="197500"/>
                  <a:pt x="221664" y="97253"/>
                  <a:pt x="233464" y="321472"/>
                </a:cubicBezTo>
                <a:lnTo>
                  <a:pt x="262647" y="233923"/>
                </a:lnTo>
                <a:lnTo>
                  <a:pt x="272375" y="204740"/>
                </a:lnTo>
                <a:cubicBezTo>
                  <a:pt x="275618" y="195012"/>
                  <a:pt x="274853" y="182808"/>
                  <a:pt x="282103" y="175557"/>
                </a:cubicBezTo>
                <a:lnTo>
                  <a:pt x="301558" y="156101"/>
                </a:lnTo>
                <a:cubicBezTo>
                  <a:pt x="320497" y="99287"/>
                  <a:pt x="296468" y="151464"/>
                  <a:pt x="340469" y="107463"/>
                </a:cubicBezTo>
                <a:cubicBezTo>
                  <a:pt x="348736" y="99196"/>
                  <a:pt x="351657" y="86547"/>
                  <a:pt x="359924" y="78280"/>
                </a:cubicBezTo>
                <a:cubicBezTo>
                  <a:pt x="368191" y="70013"/>
                  <a:pt x="380126" y="66309"/>
                  <a:pt x="389107" y="58825"/>
                </a:cubicBezTo>
                <a:cubicBezTo>
                  <a:pt x="405393" y="45254"/>
                  <a:pt x="424829" y="16980"/>
                  <a:pt x="447473" y="10187"/>
                </a:cubicBezTo>
                <a:cubicBezTo>
                  <a:pt x="492128" y="-3210"/>
                  <a:pt x="548209" y="459"/>
                  <a:pt x="593388" y="459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9F27898-FB40-0F4C-82F6-013488DCE71F}"/>
              </a:ext>
            </a:extLst>
          </p:cNvPr>
          <p:cNvSpPr txBox="1"/>
          <p:nvPr/>
        </p:nvSpPr>
        <p:spPr>
          <a:xfrm>
            <a:off x="959796" y="2110363"/>
            <a:ext cx="880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Every 4ns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CCACEE0B-5744-7A47-9964-A6D2587BD21B}"/>
              </a:ext>
            </a:extLst>
          </p:cNvPr>
          <p:cNvSpPr txBox="1"/>
          <p:nvPr/>
        </p:nvSpPr>
        <p:spPr>
          <a:xfrm>
            <a:off x="4293451" y="1921065"/>
            <a:ext cx="18790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2500 histograms</a:t>
            </a:r>
          </a:p>
          <a:p>
            <a:r>
              <a:rPr lang="en-GB" dirty="0"/>
              <a:t>Fast treatment: fit</a:t>
            </a:r>
          </a:p>
        </p:txBody>
      </p:sp>
      <p:cxnSp>
        <p:nvCxnSpPr>
          <p:cNvPr id="36" name="Connecteur droit avec flèche 35">
            <a:extLst>
              <a:ext uri="{FF2B5EF4-FFF2-40B4-BE49-F238E27FC236}">
                <a16:creationId xmlns:a16="http://schemas.microsoft.com/office/drawing/2014/main" id="{B88E088D-15AD-8445-92ED-6B8067C519AF}"/>
              </a:ext>
            </a:extLst>
          </p:cNvPr>
          <p:cNvCxnSpPr>
            <a:cxnSpLocks/>
          </p:cNvCxnSpPr>
          <p:nvPr/>
        </p:nvCxnSpPr>
        <p:spPr>
          <a:xfrm flipV="1">
            <a:off x="4572000" y="3706626"/>
            <a:ext cx="0" cy="4357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ZoneTexte 36">
            <a:extLst>
              <a:ext uri="{FF2B5EF4-FFF2-40B4-BE49-F238E27FC236}">
                <a16:creationId xmlns:a16="http://schemas.microsoft.com/office/drawing/2014/main" id="{77ED523C-E6A9-8047-81AC-DDA7BFE598CC}"/>
              </a:ext>
            </a:extLst>
          </p:cNvPr>
          <p:cNvSpPr txBox="1"/>
          <p:nvPr/>
        </p:nvSpPr>
        <p:spPr>
          <a:xfrm>
            <a:off x="3453319" y="4133258"/>
            <a:ext cx="12404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Accelerator RF</a:t>
            </a:r>
          </a:p>
        </p:txBody>
      </p:sp>
      <p:sp>
        <p:nvSpPr>
          <p:cNvPr id="44" name="ZoneTexte 43">
            <a:extLst>
              <a:ext uri="{FF2B5EF4-FFF2-40B4-BE49-F238E27FC236}">
                <a16:creationId xmlns:a16="http://schemas.microsoft.com/office/drawing/2014/main" id="{349D91DA-BA23-B947-895C-80DF6F42BD65}"/>
              </a:ext>
            </a:extLst>
          </p:cNvPr>
          <p:cNvSpPr txBox="1"/>
          <p:nvPr/>
        </p:nvSpPr>
        <p:spPr>
          <a:xfrm>
            <a:off x="5914892" y="3927387"/>
            <a:ext cx="16719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1rst Bunch identifier</a:t>
            </a:r>
          </a:p>
        </p:txBody>
      </p:sp>
      <p:cxnSp>
        <p:nvCxnSpPr>
          <p:cNvPr id="46" name="Connecteur droit avec flèche 45">
            <a:extLst>
              <a:ext uri="{FF2B5EF4-FFF2-40B4-BE49-F238E27FC236}">
                <a16:creationId xmlns:a16="http://schemas.microsoft.com/office/drawing/2014/main" id="{38CD76A6-711E-764B-8878-17BDD52F272E}"/>
              </a:ext>
            </a:extLst>
          </p:cNvPr>
          <p:cNvCxnSpPr>
            <a:cxnSpLocks/>
          </p:cNvCxnSpPr>
          <p:nvPr/>
        </p:nvCxnSpPr>
        <p:spPr>
          <a:xfrm flipV="1">
            <a:off x="5894920" y="3699073"/>
            <a:ext cx="0" cy="10310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Connecteur droit avec flèche 52">
            <a:extLst>
              <a:ext uri="{FF2B5EF4-FFF2-40B4-BE49-F238E27FC236}">
                <a16:creationId xmlns:a16="http://schemas.microsoft.com/office/drawing/2014/main" id="{F79C43CB-57DD-9748-9C78-B56106399A2C}"/>
              </a:ext>
            </a:extLst>
          </p:cNvPr>
          <p:cNvCxnSpPr>
            <a:cxnSpLocks/>
          </p:cNvCxnSpPr>
          <p:nvPr/>
        </p:nvCxnSpPr>
        <p:spPr>
          <a:xfrm>
            <a:off x="6132972" y="2782111"/>
            <a:ext cx="82932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>
            <a:extLst>
              <a:ext uri="{FF2B5EF4-FFF2-40B4-BE49-F238E27FC236}">
                <a16:creationId xmlns:a16="http://schemas.microsoft.com/office/drawing/2014/main" id="{30EA7C39-DC70-E241-B1A4-81B01C2C58B0}"/>
              </a:ext>
            </a:extLst>
          </p:cNvPr>
          <p:cNvCxnSpPr>
            <a:cxnSpLocks/>
          </p:cNvCxnSpPr>
          <p:nvPr/>
        </p:nvCxnSpPr>
        <p:spPr>
          <a:xfrm>
            <a:off x="6132972" y="3355848"/>
            <a:ext cx="7433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>
            <a:extLst>
              <a:ext uri="{FF2B5EF4-FFF2-40B4-BE49-F238E27FC236}">
                <a16:creationId xmlns:a16="http://schemas.microsoft.com/office/drawing/2014/main" id="{53BAF454-D6F3-6342-8A25-6090F21DD3A9}"/>
              </a:ext>
            </a:extLst>
          </p:cNvPr>
          <p:cNvSpPr txBox="1"/>
          <p:nvPr/>
        </p:nvSpPr>
        <p:spPr>
          <a:xfrm>
            <a:off x="6797389" y="3178390"/>
            <a:ext cx="24398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To remote storage (10MB/min)</a:t>
            </a:r>
          </a:p>
        </p:txBody>
      </p:sp>
      <p:sp>
        <p:nvSpPr>
          <p:cNvPr id="56" name="ZoneTexte 55">
            <a:extLst>
              <a:ext uri="{FF2B5EF4-FFF2-40B4-BE49-F238E27FC236}">
                <a16:creationId xmlns:a16="http://schemas.microsoft.com/office/drawing/2014/main" id="{34B38717-43F3-AD42-8729-9623A994109B}"/>
              </a:ext>
            </a:extLst>
          </p:cNvPr>
          <p:cNvSpPr txBox="1"/>
          <p:nvPr/>
        </p:nvSpPr>
        <p:spPr>
          <a:xfrm>
            <a:off x="6943699" y="2460639"/>
            <a:ext cx="16994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Reduced data</a:t>
            </a:r>
          </a:p>
          <a:p>
            <a:r>
              <a:rPr lang="en-GB" sz="1400" dirty="0"/>
              <a:t>To online monitoring</a:t>
            </a:r>
          </a:p>
        </p:txBody>
      </p: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96DD9799-FA4C-564A-822E-F6BEDF7AF0B2}"/>
              </a:ext>
            </a:extLst>
          </p:cNvPr>
          <p:cNvCxnSpPr>
            <a:cxnSpLocks/>
          </p:cNvCxnSpPr>
          <p:nvPr/>
        </p:nvCxnSpPr>
        <p:spPr>
          <a:xfrm flipH="1">
            <a:off x="3724737" y="3429001"/>
            <a:ext cx="6323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>
            <a:extLst>
              <a:ext uri="{FF2B5EF4-FFF2-40B4-BE49-F238E27FC236}">
                <a16:creationId xmlns:a16="http://schemas.microsoft.com/office/drawing/2014/main" id="{925EEE02-91CD-B242-BD13-C2390C743963}"/>
              </a:ext>
            </a:extLst>
          </p:cNvPr>
          <p:cNvSpPr txBox="1"/>
          <p:nvPr/>
        </p:nvSpPr>
        <p:spPr>
          <a:xfrm>
            <a:off x="3711349" y="3110805"/>
            <a:ext cx="5533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clock</a:t>
            </a:r>
          </a:p>
        </p:txBody>
      </p:sp>
      <p:cxnSp>
        <p:nvCxnSpPr>
          <p:cNvPr id="64" name="Connecteur droit avec flèche 63">
            <a:extLst>
              <a:ext uri="{FF2B5EF4-FFF2-40B4-BE49-F238E27FC236}">
                <a16:creationId xmlns:a16="http://schemas.microsoft.com/office/drawing/2014/main" id="{EEED9877-1515-1447-8D3F-3C535B0C8AAD}"/>
              </a:ext>
            </a:extLst>
          </p:cNvPr>
          <p:cNvCxnSpPr>
            <a:cxnSpLocks/>
          </p:cNvCxnSpPr>
          <p:nvPr/>
        </p:nvCxnSpPr>
        <p:spPr>
          <a:xfrm flipH="1">
            <a:off x="6132974" y="3603004"/>
            <a:ext cx="62774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ZoneTexte 66">
            <a:extLst>
              <a:ext uri="{FF2B5EF4-FFF2-40B4-BE49-F238E27FC236}">
                <a16:creationId xmlns:a16="http://schemas.microsoft.com/office/drawing/2014/main" id="{8AF07543-C973-8943-BC7A-485D77FEC173}"/>
              </a:ext>
            </a:extLst>
          </p:cNvPr>
          <p:cNvSpPr txBox="1"/>
          <p:nvPr/>
        </p:nvSpPr>
        <p:spPr>
          <a:xfrm>
            <a:off x="6788054" y="3440632"/>
            <a:ext cx="2170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/>
              <a:t>Update program, constants</a:t>
            </a:r>
          </a:p>
        </p:txBody>
      </p:sp>
      <p:sp>
        <p:nvSpPr>
          <p:cNvPr id="30" name="Text Box 18">
            <a:extLst>
              <a:ext uri="{FF2B5EF4-FFF2-40B4-BE49-F238E27FC236}">
                <a16:creationId xmlns:a16="http://schemas.microsoft.com/office/drawing/2014/main" id="{7724CDEF-E4A2-8341-BB75-B819CC8129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808" y="4996778"/>
            <a:ext cx="819332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Funding request in preparation for submission to ‘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Agence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Nationale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de la Recherche’ for building and testing this detector with the electronics</a:t>
            </a:r>
          </a:p>
        </p:txBody>
      </p:sp>
    </p:spTree>
    <p:extLst>
      <p:ext uri="{BB962C8B-B14F-4D97-AF65-F5344CB8AC3E}">
        <p14:creationId xmlns:p14="http://schemas.microsoft.com/office/powerpoint/2010/main" val="2291952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>
            <a:extLst>
              <a:ext uri="{FF2B5EF4-FFF2-40B4-BE49-F238E27FC236}">
                <a16:creationId xmlns:a16="http://schemas.microsoft.com/office/drawing/2014/main" id="{A82FF7D3-3C2C-5B47-BBB4-089039C1B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86" y="871199"/>
            <a:ext cx="2834640" cy="2834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226198A-05E1-EA4F-BE4C-82093B408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Laser synchronisation – concept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9142C9-81D4-624F-9F31-78C10AC74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DCB1F8-9E95-864A-B24C-3536023B60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FB78CC4-2492-BA42-83F7-4E284AE0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4</a:t>
            </a:fld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F4E0D64-7D2F-DC46-996E-8E16B3946EA5}"/>
              </a:ext>
            </a:extLst>
          </p:cNvPr>
          <p:cNvSpPr txBox="1"/>
          <p:nvPr/>
        </p:nvSpPr>
        <p:spPr>
          <a:xfrm>
            <a:off x="299304" y="1196050"/>
            <a:ext cx="276511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Master </a:t>
            </a:r>
            <a:r>
              <a:rPr lang="fr-FR" sz="1600" dirty="0" err="1"/>
              <a:t>Oscillator</a:t>
            </a:r>
            <a:r>
              <a:rPr lang="fr-FR" sz="1600" dirty="0"/>
              <a:t> (510MHz/51)</a:t>
            </a:r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03074F84-1EEB-FB45-A5DB-01A0EAFA314F}"/>
              </a:ext>
            </a:extLst>
          </p:cNvPr>
          <p:cNvCxnSpPr/>
          <p:nvPr/>
        </p:nvCxnSpPr>
        <p:spPr>
          <a:xfrm>
            <a:off x="610362" y="1550641"/>
            <a:ext cx="0" cy="73787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orme libre 10">
            <a:extLst>
              <a:ext uri="{FF2B5EF4-FFF2-40B4-BE49-F238E27FC236}">
                <a16:creationId xmlns:a16="http://schemas.microsoft.com/office/drawing/2014/main" id="{053FF2F3-F9AD-524E-9EC6-78DDD3B10F2C}"/>
              </a:ext>
            </a:extLst>
          </p:cNvPr>
          <p:cNvSpPr/>
          <p:nvPr/>
        </p:nvSpPr>
        <p:spPr>
          <a:xfrm>
            <a:off x="859536" y="2496312"/>
            <a:ext cx="2112264" cy="905256"/>
          </a:xfrm>
          <a:custGeom>
            <a:avLst/>
            <a:gdLst>
              <a:gd name="connsiteX0" fmla="*/ 0 w 2112264"/>
              <a:gd name="connsiteY0" fmla="*/ 0 h 905256"/>
              <a:gd name="connsiteX1" fmla="*/ 9144 w 2112264"/>
              <a:gd name="connsiteY1" fmla="*/ 429768 h 905256"/>
              <a:gd name="connsiteX2" fmla="*/ 27432 w 2112264"/>
              <a:gd name="connsiteY2" fmla="*/ 557784 h 905256"/>
              <a:gd name="connsiteX3" fmla="*/ 36576 w 2112264"/>
              <a:gd name="connsiteY3" fmla="*/ 594360 h 905256"/>
              <a:gd name="connsiteX4" fmla="*/ 54864 w 2112264"/>
              <a:gd name="connsiteY4" fmla="*/ 621792 h 905256"/>
              <a:gd name="connsiteX5" fmla="*/ 73152 w 2112264"/>
              <a:gd name="connsiteY5" fmla="*/ 658368 h 905256"/>
              <a:gd name="connsiteX6" fmla="*/ 109728 w 2112264"/>
              <a:gd name="connsiteY6" fmla="*/ 676656 h 905256"/>
              <a:gd name="connsiteX7" fmla="*/ 201168 w 2112264"/>
              <a:gd name="connsiteY7" fmla="*/ 694944 h 905256"/>
              <a:gd name="connsiteX8" fmla="*/ 310896 w 2112264"/>
              <a:gd name="connsiteY8" fmla="*/ 685800 h 905256"/>
              <a:gd name="connsiteX9" fmla="*/ 338328 w 2112264"/>
              <a:gd name="connsiteY9" fmla="*/ 676656 h 905256"/>
              <a:gd name="connsiteX10" fmla="*/ 356616 w 2112264"/>
              <a:gd name="connsiteY10" fmla="*/ 649224 h 905256"/>
              <a:gd name="connsiteX11" fmla="*/ 365760 w 2112264"/>
              <a:gd name="connsiteY11" fmla="*/ 603504 h 905256"/>
              <a:gd name="connsiteX12" fmla="*/ 356616 w 2112264"/>
              <a:gd name="connsiteY12" fmla="*/ 512064 h 905256"/>
              <a:gd name="connsiteX13" fmla="*/ 347472 w 2112264"/>
              <a:gd name="connsiteY13" fmla="*/ 484632 h 905256"/>
              <a:gd name="connsiteX14" fmla="*/ 274320 w 2112264"/>
              <a:gd name="connsiteY14" fmla="*/ 429768 h 905256"/>
              <a:gd name="connsiteX15" fmla="*/ 246888 w 2112264"/>
              <a:gd name="connsiteY15" fmla="*/ 420624 h 905256"/>
              <a:gd name="connsiteX16" fmla="*/ 210312 w 2112264"/>
              <a:gd name="connsiteY16" fmla="*/ 402336 h 905256"/>
              <a:gd name="connsiteX17" fmla="*/ 109728 w 2112264"/>
              <a:gd name="connsiteY17" fmla="*/ 411480 h 905256"/>
              <a:gd name="connsiteX18" fmla="*/ 100584 w 2112264"/>
              <a:gd name="connsiteY18" fmla="*/ 438912 h 905256"/>
              <a:gd name="connsiteX19" fmla="*/ 155448 w 2112264"/>
              <a:gd name="connsiteY19" fmla="*/ 594360 h 905256"/>
              <a:gd name="connsiteX20" fmla="*/ 210312 w 2112264"/>
              <a:gd name="connsiteY20" fmla="*/ 630936 h 905256"/>
              <a:gd name="connsiteX21" fmla="*/ 256032 w 2112264"/>
              <a:gd name="connsiteY21" fmla="*/ 658368 h 905256"/>
              <a:gd name="connsiteX22" fmla="*/ 365760 w 2112264"/>
              <a:gd name="connsiteY22" fmla="*/ 685800 h 905256"/>
              <a:gd name="connsiteX23" fmla="*/ 576072 w 2112264"/>
              <a:gd name="connsiteY23" fmla="*/ 676656 h 905256"/>
              <a:gd name="connsiteX24" fmla="*/ 612648 w 2112264"/>
              <a:gd name="connsiteY24" fmla="*/ 667512 h 905256"/>
              <a:gd name="connsiteX25" fmla="*/ 685800 w 2112264"/>
              <a:gd name="connsiteY25" fmla="*/ 630936 h 905256"/>
              <a:gd name="connsiteX26" fmla="*/ 786384 w 2112264"/>
              <a:gd name="connsiteY26" fmla="*/ 512064 h 905256"/>
              <a:gd name="connsiteX27" fmla="*/ 804672 w 2112264"/>
              <a:gd name="connsiteY27" fmla="*/ 457200 h 905256"/>
              <a:gd name="connsiteX28" fmla="*/ 786384 w 2112264"/>
              <a:gd name="connsiteY28" fmla="*/ 356616 h 905256"/>
              <a:gd name="connsiteX29" fmla="*/ 749808 w 2112264"/>
              <a:gd name="connsiteY29" fmla="*/ 338328 h 905256"/>
              <a:gd name="connsiteX30" fmla="*/ 713232 w 2112264"/>
              <a:gd name="connsiteY30" fmla="*/ 329184 h 905256"/>
              <a:gd name="connsiteX31" fmla="*/ 685800 w 2112264"/>
              <a:gd name="connsiteY31" fmla="*/ 320040 h 905256"/>
              <a:gd name="connsiteX32" fmla="*/ 594360 w 2112264"/>
              <a:gd name="connsiteY32" fmla="*/ 329184 h 905256"/>
              <a:gd name="connsiteX33" fmla="*/ 566928 w 2112264"/>
              <a:gd name="connsiteY33" fmla="*/ 347472 h 905256"/>
              <a:gd name="connsiteX34" fmla="*/ 539496 w 2112264"/>
              <a:gd name="connsiteY34" fmla="*/ 402336 h 905256"/>
              <a:gd name="connsiteX35" fmla="*/ 530352 w 2112264"/>
              <a:gd name="connsiteY35" fmla="*/ 438912 h 905256"/>
              <a:gd name="connsiteX36" fmla="*/ 539496 w 2112264"/>
              <a:gd name="connsiteY36" fmla="*/ 585216 h 905256"/>
              <a:gd name="connsiteX37" fmla="*/ 603504 w 2112264"/>
              <a:gd name="connsiteY37" fmla="*/ 658368 h 905256"/>
              <a:gd name="connsiteX38" fmla="*/ 630936 w 2112264"/>
              <a:gd name="connsiteY38" fmla="*/ 667512 h 905256"/>
              <a:gd name="connsiteX39" fmla="*/ 694944 w 2112264"/>
              <a:gd name="connsiteY39" fmla="*/ 704088 h 905256"/>
              <a:gd name="connsiteX40" fmla="*/ 740664 w 2112264"/>
              <a:gd name="connsiteY40" fmla="*/ 713232 h 905256"/>
              <a:gd name="connsiteX41" fmla="*/ 786384 w 2112264"/>
              <a:gd name="connsiteY41" fmla="*/ 731520 h 905256"/>
              <a:gd name="connsiteX42" fmla="*/ 841248 w 2112264"/>
              <a:gd name="connsiteY42" fmla="*/ 740664 h 905256"/>
              <a:gd name="connsiteX43" fmla="*/ 905256 w 2112264"/>
              <a:gd name="connsiteY43" fmla="*/ 758952 h 905256"/>
              <a:gd name="connsiteX44" fmla="*/ 969264 w 2112264"/>
              <a:gd name="connsiteY44" fmla="*/ 768096 h 905256"/>
              <a:gd name="connsiteX45" fmla="*/ 1078992 w 2112264"/>
              <a:gd name="connsiteY45" fmla="*/ 786384 h 905256"/>
              <a:gd name="connsiteX46" fmla="*/ 1133856 w 2112264"/>
              <a:gd name="connsiteY46" fmla="*/ 795528 h 905256"/>
              <a:gd name="connsiteX47" fmla="*/ 1252728 w 2112264"/>
              <a:gd name="connsiteY47" fmla="*/ 777240 h 905256"/>
              <a:gd name="connsiteX48" fmla="*/ 1280160 w 2112264"/>
              <a:gd name="connsiteY48" fmla="*/ 740664 h 905256"/>
              <a:gd name="connsiteX49" fmla="*/ 1298448 w 2112264"/>
              <a:gd name="connsiteY49" fmla="*/ 630936 h 905256"/>
              <a:gd name="connsiteX50" fmla="*/ 1289304 w 2112264"/>
              <a:gd name="connsiteY50" fmla="*/ 493776 h 905256"/>
              <a:gd name="connsiteX51" fmla="*/ 1252728 w 2112264"/>
              <a:gd name="connsiteY51" fmla="*/ 466344 h 905256"/>
              <a:gd name="connsiteX52" fmla="*/ 1106424 w 2112264"/>
              <a:gd name="connsiteY52" fmla="*/ 484632 h 905256"/>
              <a:gd name="connsiteX53" fmla="*/ 1078992 w 2112264"/>
              <a:gd name="connsiteY53" fmla="*/ 493776 h 905256"/>
              <a:gd name="connsiteX54" fmla="*/ 1014984 w 2112264"/>
              <a:gd name="connsiteY54" fmla="*/ 539496 h 905256"/>
              <a:gd name="connsiteX55" fmla="*/ 987552 w 2112264"/>
              <a:gd name="connsiteY55" fmla="*/ 594360 h 905256"/>
              <a:gd name="connsiteX56" fmla="*/ 996696 w 2112264"/>
              <a:gd name="connsiteY56" fmla="*/ 630936 h 905256"/>
              <a:gd name="connsiteX57" fmla="*/ 1106424 w 2112264"/>
              <a:gd name="connsiteY57" fmla="*/ 731520 h 905256"/>
              <a:gd name="connsiteX58" fmla="*/ 1152144 w 2112264"/>
              <a:gd name="connsiteY58" fmla="*/ 777240 h 905256"/>
              <a:gd name="connsiteX59" fmla="*/ 1197864 w 2112264"/>
              <a:gd name="connsiteY59" fmla="*/ 804672 h 905256"/>
              <a:gd name="connsiteX60" fmla="*/ 1252728 w 2112264"/>
              <a:gd name="connsiteY60" fmla="*/ 841248 h 905256"/>
              <a:gd name="connsiteX61" fmla="*/ 1316736 w 2112264"/>
              <a:gd name="connsiteY61" fmla="*/ 868680 h 905256"/>
              <a:gd name="connsiteX62" fmla="*/ 1353312 w 2112264"/>
              <a:gd name="connsiteY62" fmla="*/ 886968 h 905256"/>
              <a:gd name="connsiteX63" fmla="*/ 1408176 w 2112264"/>
              <a:gd name="connsiteY63" fmla="*/ 896112 h 905256"/>
              <a:gd name="connsiteX64" fmla="*/ 1444752 w 2112264"/>
              <a:gd name="connsiteY64" fmla="*/ 886968 h 905256"/>
              <a:gd name="connsiteX65" fmla="*/ 1472184 w 2112264"/>
              <a:gd name="connsiteY65" fmla="*/ 850392 h 905256"/>
              <a:gd name="connsiteX66" fmla="*/ 1490472 w 2112264"/>
              <a:gd name="connsiteY66" fmla="*/ 822960 h 905256"/>
              <a:gd name="connsiteX67" fmla="*/ 1527048 w 2112264"/>
              <a:gd name="connsiteY67" fmla="*/ 740664 h 905256"/>
              <a:gd name="connsiteX68" fmla="*/ 1536192 w 2112264"/>
              <a:gd name="connsiteY68" fmla="*/ 704088 h 905256"/>
              <a:gd name="connsiteX69" fmla="*/ 1554480 w 2112264"/>
              <a:gd name="connsiteY69" fmla="*/ 640080 h 905256"/>
              <a:gd name="connsiteX70" fmla="*/ 1527048 w 2112264"/>
              <a:gd name="connsiteY70" fmla="*/ 466344 h 905256"/>
              <a:gd name="connsiteX71" fmla="*/ 1499616 w 2112264"/>
              <a:gd name="connsiteY71" fmla="*/ 448056 h 905256"/>
              <a:gd name="connsiteX72" fmla="*/ 1472184 w 2112264"/>
              <a:gd name="connsiteY72" fmla="*/ 438912 h 905256"/>
              <a:gd name="connsiteX73" fmla="*/ 1380744 w 2112264"/>
              <a:gd name="connsiteY73" fmla="*/ 475488 h 905256"/>
              <a:gd name="connsiteX74" fmla="*/ 1371600 w 2112264"/>
              <a:gd name="connsiteY74" fmla="*/ 502920 h 905256"/>
              <a:gd name="connsiteX75" fmla="*/ 1380744 w 2112264"/>
              <a:gd name="connsiteY75" fmla="*/ 585216 h 905256"/>
              <a:gd name="connsiteX76" fmla="*/ 1435608 w 2112264"/>
              <a:gd name="connsiteY76" fmla="*/ 640080 h 905256"/>
              <a:gd name="connsiteX77" fmla="*/ 1508760 w 2112264"/>
              <a:gd name="connsiteY77" fmla="*/ 713232 h 905256"/>
              <a:gd name="connsiteX78" fmla="*/ 1600200 w 2112264"/>
              <a:gd name="connsiteY78" fmla="*/ 804672 h 905256"/>
              <a:gd name="connsiteX79" fmla="*/ 1636776 w 2112264"/>
              <a:gd name="connsiteY79" fmla="*/ 822960 h 905256"/>
              <a:gd name="connsiteX80" fmla="*/ 1673352 w 2112264"/>
              <a:gd name="connsiteY80" fmla="*/ 850392 h 905256"/>
              <a:gd name="connsiteX81" fmla="*/ 1819656 w 2112264"/>
              <a:gd name="connsiteY81" fmla="*/ 905256 h 905256"/>
              <a:gd name="connsiteX82" fmla="*/ 1956816 w 2112264"/>
              <a:gd name="connsiteY82" fmla="*/ 886968 h 905256"/>
              <a:gd name="connsiteX83" fmla="*/ 2029968 w 2112264"/>
              <a:gd name="connsiteY83" fmla="*/ 841248 h 905256"/>
              <a:gd name="connsiteX84" fmla="*/ 2066544 w 2112264"/>
              <a:gd name="connsiteY84" fmla="*/ 822960 h 905256"/>
              <a:gd name="connsiteX85" fmla="*/ 2112264 w 2112264"/>
              <a:gd name="connsiteY85" fmla="*/ 804672 h 90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112264" h="905256">
                <a:moveTo>
                  <a:pt x="0" y="0"/>
                </a:moveTo>
                <a:cubicBezTo>
                  <a:pt x="3048" y="143256"/>
                  <a:pt x="4030" y="286571"/>
                  <a:pt x="9144" y="429768"/>
                </a:cubicBezTo>
                <a:cubicBezTo>
                  <a:pt x="10674" y="472597"/>
                  <a:pt x="18129" y="515921"/>
                  <a:pt x="27432" y="557784"/>
                </a:cubicBezTo>
                <a:cubicBezTo>
                  <a:pt x="30158" y="570052"/>
                  <a:pt x="31626" y="582809"/>
                  <a:pt x="36576" y="594360"/>
                </a:cubicBezTo>
                <a:cubicBezTo>
                  <a:pt x="40905" y="604461"/>
                  <a:pt x="49412" y="612250"/>
                  <a:pt x="54864" y="621792"/>
                </a:cubicBezTo>
                <a:cubicBezTo>
                  <a:pt x="61627" y="633627"/>
                  <a:pt x="63513" y="648729"/>
                  <a:pt x="73152" y="658368"/>
                </a:cubicBezTo>
                <a:cubicBezTo>
                  <a:pt x="82791" y="668007"/>
                  <a:pt x="96965" y="671870"/>
                  <a:pt x="109728" y="676656"/>
                </a:cubicBezTo>
                <a:cubicBezTo>
                  <a:pt x="131553" y="684840"/>
                  <a:pt x="182205" y="691784"/>
                  <a:pt x="201168" y="694944"/>
                </a:cubicBezTo>
                <a:cubicBezTo>
                  <a:pt x="237744" y="691896"/>
                  <a:pt x="274515" y="690651"/>
                  <a:pt x="310896" y="685800"/>
                </a:cubicBezTo>
                <a:cubicBezTo>
                  <a:pt x="320450" y="684526"/>
                  <a:pt x="330802" y="682677"/>
                  <a:pt x="338328" y="676656"/>
                </a:cubicBezTo>
                <a:cubicBezTo>
                  <a:pt x="346910" y="669791"/>
                  <a:pt x="350520" y="658368"/>
                  <a:pt x="356616" y="649224"/>
                </a:cubicBezTo>
                <a:cubicBezTo>
                  <a:pt x="359664" y="633984"/>
                  <a:pt x="365760" y="619046"/>
                  <a:pt x="365760" y="603504"/>
                </a:cubicBezTo>
                <a:cubicBezTo>
                  <a:pt x="365760" y="572872"/>
                  <a:pt x="361274" y="542340"/>
                  <a:pt x="356616" y="512064"/>
                </a:cubicBezTo>
                <a:cubicBezTo>
                  <a:pt x="355150" y="502537"/>
                  <a:pt x="353745" y="491950"/>
                  <a:pt x="347472" y="484632"/>
                </a:cubicBezTo>
                <a:cubicBezTo>
                  <a:pt x="342425" y="478744"/>
                  <a:pt x="290256" y="437736"/>
                  <a:pt x="274320" y="429768"/>
                </a:cubicBezTo>
                <a:cubicBezTo>
                  <a:pt x="265699" y="425457"/>
                  <a:pt x="255747" y="424421"/>
                  <a:pt x="246888" y="420624"/>
                </a:cubicBezTo>
                <a:cubicBezTo>
                  <a:pt x="234359" y="415254"/>
                  <a:pt x="222504" y="408432"/>
                  <a:pt x="210312" y="402336"/>
                </a:cubicBezTo>
                <a:cubicBezTo>
                  <a:pt x="176784" y="405384"/>
                  <a:pt x="141667" y="400834"/>
                  <a:pt x="109728" y="411480"/>
                </a:cubicBezTo>
                <a:cubicBezTo>
                  <a:pt x="100584" y="414528"/>
                  <a:pt x="99943" y="429295"/>
                  <a:pt x="100584" y="438912"/>
                </a:cubicBezTo>
                <a:cubicBezTo>
                  <a:pt x="105542" y="513281"/>
                  <a:pt x="104413" y="548428"/>
                  <a:pt x="155448" y="594360"/>
                </a:cubicBezTo>
                <a:cubicBezTo>
                  <a:pt x="171785" y="609063"/>
                  <a:pt x="191769" y="619136"/>
                  <a:pt x="210312" y="630936"/>
                </a:cubicBezTo>
                <a:cubicBezTo>
                  <a:pt x="225306" y="640478"/>
                  <a:pt x="239171" y="652748"/>
                  <a:pt x="256032" y="658368"/>
                </a:cubicBezTo>
                <a:cubicBezTo>
                  <a:pt x="328485" y="682519"/>
                  <a:pt x="291881" y="673487"/>
                  <a:pt x="365760" y="685800"/>
                </a:cubicBezTo>
                <a:cubicBezTo>
                  <a:pt x="435864" y="682752"/>
                  <a:pt x="506093" y="681840"/>
                  <a:pt x="576072" y="676656"/>
                </a:cubicBezTo>
                <a:cubicBezTo>
                  <a:pt x="588605" y="675728"/>
                  <a:pt x="601047" y="672346"/>
                  <a:pt x="612648" y="667512"/>
                </a:cubicBezTo>
                <a:cubicBezTo>
                  <a:pt x="637813" y="657027"/>
                  <a:pt x="666523" y="650213"/>
                  <a:pt x="685800" y="630936"/>
                </a:cubicBezTo>
                <a:cubicBezTo>
                  <a:pt x="732564" y="584172"/>
                  <a:pt x="761287" y="567277"/>
                  <a:pt x="786384" y="512064"/>
                </a:cubicBezTo>
                <a:cubicBezTo>
                  <a:pt x="794361" y="494515"/>
                  <a:pt x="804672" y="457200"/>
                  <a:pt x="804672" y="457200"/>
                </a:cubicBezTo>
                <a:cubicBezTo>
                  <a:pt x="798576" y="423672"/>
                  <a:pt x="800665" y="387557"/>
                  <a:pt x="786384" y="356616"/>
                </a:cubicBezTo>
                <a:cubicBezTo>
                  <a:pt x="780672" y="344240"/>
                  <a:pt x="762571" y="343114"/>
                  <a:pt x="749808" y="338328"/>
                </a:cubicBezTo>
                <a:cubicBezTo>
                  <a:pt x="738041" y="333915"/>
                  <a:pt x="725316" y="332636"/>
                  <a:pt x="713232" y="329184"/>
                </a:cubicBezTo>
                <a:cubicBezTo>
                  <a:pt x="703964" y="326536"/>
                  <a:pt x="694944" y="323088"/>
                  <a:pt x="685800" y="320040"/>
                </a:cubicBezTo>
                <a:cubicBezTo>
                  <a:pt x="655320" y="323088"/>
                  <a:pt x="624208" y="322296"/>
                  <a:pt x="594360" y="329184"/>
                </a:cubicBezTo>
                <a:cubicBezTo>
                  <a:pt x="583652" y="331655"/>
                  <a:pt x="574699" y="339701"/>
                  <a:pt x="566928" y="347472"/>
                </a:cubicBezTo>
                <a:cubicBezTo>
                  <a:pt x="550898" y="363502"/>
                  <a:pt x="545446" y="381512"/>
                  <a:pt x="539496" y="402336"/>
                </a:cubicBezTo>
                <a:cubicBezTo>
                  <a:pt x="536044" y="414420"/>
                  <a:pt x="533400" y="426720"/>
                  <a:pt x="530352" y="438912"/>
                </a:cubicBezTo>
                <a:cubicBezTo>
                  <a:pt x="533400" y="487680"/>
                  <a:pt x="528178" y="537682"/>
                  <a:pt x="539496" y="585216"/>
                </a:cubicBezTo>
                <a:cubicBezTo>
                  <a:pt x="540997" y="591522"/>
                  <a:pt x="590864" y="649941"/>
                  <a:pt x="603504" y="658368"/>
                </a:cubicBezTo>
                <a:cubicBezTo>
                  <a:pt x="611524" y="663715"/>
                  <a:pt x="622315" y="663201"/>
                  <a:pt x="630936" y="667512"/>
                </a:cubicBezTo>
                <a:cubicBezTo>
                  <a:pt x="671070" y="687579"/>
                  <a:pt x="646851" y="688057"/>
                  <a:pt x="694944" y="704088"/>
                </a:cubicBezTo>
                <a:cubicBezTo>
                  <a:pt x="709688" y="709003"/>
                  <a:pt x="725778" y="708766"/>
                  <a:pt x="740664" y="713232"/>
                </a:cubicBezTo>
                <a:cubicBezTo>
                  <a:pt x="756386" y="717949"/>
                  <a:pt x="770548" y="727201"/>
                  <a:pt x="786384" y="731520"/>
                </a:cubicBezTo>
                <a:cubicBezTo>
                  <a:pt x="804271" y="736398"/>
                  <a:pt x="823183" y="736495"/>
                  <a:pt x="841248" y="740664"/>
                </a:cubicBezTo>
                <a:cubicBezTo>
                  <a:pt x="862870" y="745654"/>
                  <a:pt x="883559" y="754303"/>
                  <a:pt x="905256" y="758952"/>
                </a:cubicBezTo>
                <a:cubicBezTo>
                  <a:pt x="926330" y="763468"/>
                  <a:pt x="947975" y="764735"/>
                  <a:pt x="969264" y="768096"/>
                </a:cubicBezTo>
                <a:lnTo>
                  <a:pt x="1078992" y="786384"/>
                </a:lnTo>
                <a:lnTo>
                  <a:pt x="1133856" y="795528"/>
                </a:lnTo>
                <a:cubicBezTo>
                  <a:pt x="1173480" y="789432"/>
                  <a:pt x="1215190" y="791317"/>
                  <a:pt x="1252728" y="777240"/>
                </a:cubicBezTo>
                <a:cubicBezTo>
                  <a:pt x="1266998" y="771889"/>
                  <a:pt x="1273344" y="754295"/>
                  <a:pt x="1280160" y="740664"/>
                </a:cubicBezTo>
                <a:cubicBezTo>
                  <a:pt x="1290229" y="720525"/>
                  <a:pt x="1297590" y="637800"/>
                  <a:pt x="1298448" y="630936"/>
                </a:cubicBezTo>
                <a:cubicBezTo>
                  <a:pt x="1295400" y="585216"/>
                  <a:pt x="1301568" y="537926"/>
                  <a:pt x="1289304" y="493776"/>
                </a:cubicBezTo>
                <a:cubicBezTo>
                  <a:pt x="1285225" y="479092"/>
                  <a:pt x="1267949" y="467105"/>
                  <a:pt x="1252728" y="466344"/>
                </a:cubicBezTo>
                <a:cubicBezTo>
                  <a:pt x="1203642" y="463890"/>
                  <a:pt x="1155192" y="478536"/>
                  <a:pt x="1106424" y="484632"/>
                </a:cubicBezTo>
                <a:cubicBezTo>
                  <a:pt x="1097280" y="487680"/>
                  <a:pt x="1087613" y="489465"/>
                  <a:pt x="1078992" y="493776"/>
                </a:cubicBezTo>
                <a:cubicBezTo>
                  <a:pt x="1068608" y="498968"/>
                  <a:pt x="1019126" y="535354"/>
                  <a:pt x="1014984" y="539496"/>
                </a:cubicBezTo>
                <a:cubicBezTo>
                  <a:pt x="997258" y="557222"/>
                  <a:pt x="994989" y="572049"/>
                  <a:pt x="987552" y="594360"/>
                </a:cubicBezTo>
                <a:cubicBezTo>
                  <a:pt x="990600" y="606552"/>
                  <a:pt x="989949" y="620334"/>
                  <a:pt x="996696" y="630936"/>
                </a:cubicBezTo>
                <a:cubicBezTo>
                  <a:pt x="1048819" y="712843"/>
                  <a:pt x="1041510" y="678409"/>
                  <a:pt x="1106424" y="731520"/>
                </a:cubicBezTo>
                <a:cubicBezTo>
                  <a:pt x="1123105" y="745168"/>
                  <a:pt x="1135314" y="763776"/>
                  <a:pt x="1152144" y="777240"/>
                </a:cubicBezTo>
                <a:cubicBezTo>
                  <a:pt x="1166022" y="788343"/>
                  <a:pt x="1182870" y="795130"/>
                  <a:pt x="1197864" y="804672"/>
                </a:cubicBezTo>
                <a:cubicBezTo>
                  <a:pt x="1216407" y="816472"/>
                  <a:pt x="1233881" y="829940"/>
                  <a:pt x="1252728" y="841248"/>
                </a:cubicBezTo>
                <a:cubicBezTo>
                  <a:pt x="1303273" y="871575"/>
                  <a:pt x="1272591" y="849761"/>
                  <a:pt x="1316736" y="868680"/>
                </a:cubicBezTo>
                <a:cubicBezTo>
                  <a:pt x="1329265" y="874050"/>
                  <a:pt x="1340256" y="883051"/>
                  <a:pt x="1353312" y="886968"/>
                </a:cubicBezTo>
                <a:cubicBezTo>
                  <a:pt x="1371070" y="892296"/>
                  <a:pt x="1389888" y="893064"/>
                  <a:pt x="1408176" y="896112"/>
                </a:cubicBezTo>
                <a:cubicBezTo>
                  <a:pt x="1420368" y="893064"/>
                  <a:pt x="1434526" y="894273"/>
                  <a:pt x="1444752" y="886968"/>
                </a:cubicBezTo>
                <a:cubicBezTo>
                  <a:pt x="1457153" y="878110"/>
                  <a:pt x="1463326" y="862793"/>
                  <a:pt x="1472184" y="850392"/>
                </a:cubicBezTo>
                <a:cubicBezTo>
                  <a:pt x="1478572" y="841449"/>
                  <a:pt x="1485020" y="832502"/>
                  <a:pt x="1490472" y="822960"/>
                </a:cubicBezTo>
                <a:cubicBezTo>
                  <a:pt x="1503218" y="800654"/>
                  <a:pt x="1519210" y="764178"/>
                  <a:pt x="1527048" y="740664"/>
                </a:cubicBezTo>
                <a:cubicBezTo>
                  <a:pt x="1531022" y="728742"/>
                  <a:pt x="1532740" y="716172"/>
                  <a:pt x="1536192" y="704088"/>
                </a:cubicBezTo>
                <a:cubicBezTo>
                  <a:pt x="1562428" y="612261"/>
                  <a:pt x="1525894" y="754423"/>
                  <a:pt x="1554480" y="640080"/>
                </a:cubicBezTo>
                <a:cubicBezTo>
                  <a:pt x="1551378" y="590448"/>
                  <a:pt x="1570927" y="510223"/>
                  <a:pt x="1527048" y="466344"/>
                </a:cubicBezTo>
                <a:cubicBezTo>
                  <a:pt x="1519277" y="458573"/>
                  <a:pt x="1509446" y="452971"/>
                  <a:pt x="1499616" y="448056"/>
                </a:cubicBezTo>
                <a:cubicBezTo>
                  <a:pt x="1490995" y="443745"/>
                  <a:pt x="1481328" y="441960"/>
                  <a:pt x="1472184" y="438912"/>
                </a:cubicBezTo>
                <a:cubicBezTo>
                  <a:pt x="1421577" y="446142"/>
                  <a:pt x="1407695" y="435062"/>
                  <a:pt x="1380744" y="475488"/>
                </a:cubicBezTo>
                <a:cubicBezTo>
                  <a:pt x="1375397" y="483508"/>
                  <a:pt x="1374648" y="493776"/>
                  <a:pt x="1371600" y="502920"/>
                </a:cubicBezTo>
                <a:cubicBezTo>
                  <a:pt x="1374648" y="530352"/>
                  <a:pt x="1369072" y="560205"/>
                  <a:pt x="1380744" y="585216"/>
                </a:cubicBezTo>
                <a:cubicBezTo>
                  <a:pt x="1391681" y="608653"/>
                  <a:pt x="1420090" y="619389"/>
                  <a:pt x="1435608" y="640080"/>
                </a:cubicBezTo>
                <a:cubicBezTo>
                  <a:pt x="1489748" y="712267"/>
                  <a:pt x="1431933" y="641527"/>
                  <a:pt x="1508760" y="713232"/>
                </a:cubicBezTo>
                <a:cubicBezTo>
                  <a:pt x="1540272" y="742643"/>
                  <a:pt x="1561646" y="785395"/>
                  <a:pt x="1600200" y="804672"/>
                </a:cubicBezTo>
                <a:cubicBezTo>
                  <a:pt x="1612392" y="810768"/>
                  <a:pt x="1625217" y="815736"/>
                  <a:pt x="1636776" y="822960"/>
                </a:cubicBezTo>
                <a:cubicBezTo>
                  <a:pt x="1649699" y="831037"/>
                  <a:pt x="1659721" y="843576"/>
                  <a:pt x="1673352" y="850392"/>
                </a:cubicBezTo>
                <a:cubicBezTo>
                  <a:pt x="1717087" y="872260"/>
                  <a:pt x="1772172" y="889428"/>
                  <a:pt x="1819656" y="905256"/>
                </a:cubicBezTo>
                <a:cubicBezTo>
                  <a:pt x="1865376" y="899160"/>
                  <a:pt x="1911681" y="896470"/>
                  <a:pt x="1956816" y="886968"/>
                </a:cubicBezTo>
                <a:cubicBezTo>
                  <a:pt x="1984766" y="881084"/>
                  <a:pt x="2007372" y="855371"/>
                  <a:pt x="2029968" y="841248"/>
                </a:cubicBezTo>
                <a:cubicBezTo>
                  <a:pt x="2041527" y="834024"/>
                  <a:pt x="2054709" y="829723"/>
                  <a:pt x="2066544" y="822960"/>
                </a:cubicBezTo>
                <a:cubicBezTo>
                  <a:pt x="2104466" y="801291"/>
                  <a:pt x="2079981" y="804672"/>
                  <a:pt x="2112264" y="8046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519812D0-479F-E846-9FEF-76A621F406FA}"/>
              </a:ext>
            </a:extLst>
          </p:cNvPr>
          <p:cNvSpPr txBox="1"/>
          <p:nvPr/>
        </p:nvSpPr>
        <p:spPr>
          <a:xfrm>
            <a:off x="831216" y="3356837"/>
            <a:ext cx="13201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4km fibre </a:t>
            </a:r>
            <a:r>
              <a:rPr lang="fr-FR" sz="1600" dirty="0" err="1"/>
              <a:t>link</a:t>
            </a:r>
            <a:endParaRPr lang="fr-FR" sz="1600" dirty="0"/>
          </a:p>
        </p:txBody>
      </p:sp>
      <p:pic>
        <p:nvPicPr>
          <p:cNvPr id="13" name="Image 13">
            <a:extLst>
              <a:ext uri="{FF2B5EF4-FFF2-40B4-BE49-F238E27FC236}">
                <a16:creationId xmlns:a16="http://schemas.microsoft.com/office/drawing/2014/main" id="{A0EADDE7-EB1C-2A49-BB6B-308C5AFE3007}"/>
              </a:ext>
            </a:extLst>
          </p:cNvPr>
          <p:cNvPicPr/>
          <p:nvPr/>
        </p:nvPicPr>
        <p:blipFill>
          <a:blip r:embed="rId3"/>
          <a:srcRect t="8002" r="6" b="17716"/>
          <a:stretch/>
        </p:blipFill>
        <p:spPr>
          <a:xfrm rot="5400000">
            <a:off x="3071661" y="2423846"/>
            <a:ext cx="1677168" cy="1899720"/>
          </a:xfrm>
          <a:prstGeom prst="rect">
            <a:avLst/>
          </a:prstGeom>
          <a:ln w="0">
            <a:noFill/>
          </a:ln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8E0D073C-06DE-B242-A6B2-B17326633E84}"/>
              </a:ext>
            </a:extLst>
          </p:cNvPr>
          <p:cNvSpPr txBox="1"/>
          <p:nvPr/>
        </p:nvSpPr>
        <p:spPr>
          <a:xfrm>
            <a:off x="2971800" y="1692972"/>
            <a:ext cx="23991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IDROGEN, high speed DAQ</a:t>
            </a:r>
          </a:p>
          <a:p>
            <a:r>
              <a:rPr lang="fr-FR" sz="1600" dirty="0" err="1"/>
              <a:t>Low</a:t>
            </a:r>
            <a:r>
              <a:rPr lang="fr-FR" sz="1600" dirty="0"/>
              <a:t> noise WR </a:t>
            </a:r>
            <a:r>
              <a:rPr lang="fr-FR" sz="1600" dirty="0" err="1"/>
              <a:t>node</a:t>
            </a:r>
            <a:endParaRPr lang="fr-FR" sz="1600" dirty="0"/>
          </a:p>
          <a:p>
            <a:r>
              <a:rPr lang="fr-FR" sz="1600" dirty="0"/>
              <a:t>FPGA mezzanine </a:t>
            </a:r>
            <a:r>
              <a:rPr lang="fr-FR" sz="1600" dirty="0" err="1"/>
              <a:t>card</a:t>
            </a:r>
            <a:endParaRPr lang="fr-FR" sz="1600" dirty="0"/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CFCFB4F2-1C86-D645-9484-8B654B53630B}"/>
              </a:ext>
            </a:extLst>
          </p:cNvPr>
          <p:cNvSpPr txBox="1"/>
          <p:nvPr/>
        </p:nvSpPr>
        <p:spPr>
          <a:xfrm>
            <a:off x="1075806" y="1850700"/>
            <a:ext cx="123085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err="1"/>
              <a:t>WhiteRabbit</a:t>
            </a:r>
            <a:endParaRPr lang="fr-FR" sz="1600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60F03E5-16B4-8E41-8607-F8EE18AE0F71}"/>
              </a:ext>
            </a:extLst>
          </p:cNvPr>
          <p:cNvSpPr/>
          <p:nvPr/>
        </p:nvSpPr>
        <p:spPr>
          <a:xfrm rot="16200000">
            <a:off x="-3084400" y="3084401"/>
            <a:ext cx="6445802" cy="276999"/>
          </a:xfrm>
          <a:prstGeom prst="rect">
            <a:avLst/>
          </a:prstGeom>
          <a:gradFill flip="none" rotWithShape="1">
            <a:gsLst>
              <a:gs pos="0">
                <a:schemeClr val="accent3">
                  <a:alpha val="5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D. 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Charlet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et al., https://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cds.cern.ch</a:t>
            </a:r>
            <a:r>
              <a:rPr lang="en-US" sz="12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/record/2893372?ln=</a:t>
            </a:r>
            <a:r>
              <a:rPr lang="en-US" sz="12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</a:t>
            </a:r>
            <a:endParaRPr lang="en-US" sz="12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A5D26E9B-57C3-AD40-BB42-C19FCC189AF9}"/>
              </a:ext>
            </a:extLst>
          </p:cNvPr>
          <p:cNvSpPr txBox="1"/>
          <p:nvPr/>
        </p:nvSpPr>
        <p:spPr>
          <a:xfrm>
            <a:off x="7240077" y="0"/>
            <a:ext cx="18124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H. </a:t>
            </a:r>
            <a:r>
              <a:rPr lang="fr-FR" dirty="0" err="1"/>
              <a:t>Kaji</a:t>
            </a:r>
            <a:r>
              <a:rPr lang="fr-FR" dirty="0"/>
              <a:t>, D. </a:t>
            </a:r>
            <a:r>
              <a:rPr lang="fr-FR" dirty="0" err="1"/>
              <a:t>Charlet</a:t>
            </a:r>
            <a:endParaRPr lang="fr-FR" dirty="0"/>
          </a:p>
        </p:txBody>
      </p:sp>
      <p:sp>
        <p:nvSpPr>
          <p:cNvPr id="24" name="Text Box 18">
            <a:extLst>
              <a:ext uri="{FF2B5EF4-FFF2-40B4-BE49-F238E27FC236}">
                <a16:creationId xmlns:a16="http://schemas.microsoft.com/office/drawing/2014/main" id="{3658DBC0-3A45-D74F-9D59-16592FF088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60105" y="2660499"/>
            <a:ext cx="459151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WhiteRabbit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allows to minimize implementation cost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 simple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fibre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to bring to the laser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No expensive/complicated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fibre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length compensation system to implement</a:t>
            </a:r>
          </a:p>
        </p:txBody>
      </p:sp>
      <p:sp>
        <p:nvSpPr>
          <p:cNvPr id="25" name="Text Box 18">
            <a:extLst>
              <a:ext uri="{FF2B5EF4-FFF2-40B4-BE49-F238E27FC236}">
                <a16:creationId xmlns:a16="http://schemas.microsoft.com/office/drawing/2014/main" id="{74957ACF-AAFD-C149-8E27-0FAE5E8AE2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7" y="4346202"/>
            <a:ext cx="810757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Developments made in parallel at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KEK:</a:t>
            </a:r>
          </a:p>
          <a:p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Standalone tests with phase noise measurements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Test new developments on the IDROGEN board quickly</a:t>
            </a:r>
            <a:endParaRPr lang="en-US" sz="1400" dirty="0">
              <a:solidFill>
                <a:srgbClr val="C00000"/>
              </a:solidFill>
              <a:sym typeface="Wingdings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Test within KEK environment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Possibility to test with 4km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fibre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loop easily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Possibility to test accelerator/laser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synchronisation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 these two weeks at ATF</a:t>
            </a:r>
          </a:p>
        </p:txBody>
      </p:sp>
    </p:spTree>
    <p:extLst>
      <p:ext uri="{BB962C8B-B14F-4D97-AF65-F5344CB8AC3E}">
        <p14:creationId xmlns:p14="http://schemas.microsoft.com/office/powerpoint/2010/main" val="3585933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">
            <a:extLst>
              <a:ext uri="{FF2B5EF4-FFF2-40B4-BE49-F238E27FC236}">
                <a16:creationId xmlns:a16="http://schemas.microsoft.com/office/drawing/2014/main" id="{BCE700A5-2159-8344-A084-C09D959720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0833" b="41300"/>
          <a:stretch/>
        </p:blipFill>
        <p:spPr bwMode="auto">
          <a:xfrm>
            <a:off x="125745" y="1735168"/>
            <a:ext cx="2834640" cy="50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E29589E3-38A1-2649-A8A8-0D4AF17B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Results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56551B6-C86A-5A46-945B-3375B36C3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304426-549E-2F44-9318-5D36473E7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E28BB6-A01A-0143-A995-BCBB5D64A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5</a:t>
            </a:fld>
            <a:endParaRPr lang="fr-FR"/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DF2BDC83-35A0-8A41-9304-891B66E2C0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4494" y="874643"/>
            <a:ext cx="7112000" cy="5334000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3CC5C0E0-2719-654A-B098-DCDDA13089D2}"/>
              </a:ext>
            </a:extLst>
          </p:cNvPr>
          <p:cNvSpPr txBox="1"/>
          <p:nvPr/>
        </p:nvSpPr>
        <p:spPr>
          <a:xfrm>
            <a:off x="4656432" y="1980241"/>
            <a:ext cx="38490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rgbClr val="C00000"/>
                </a:solidFill>
              </a:rPr>
              <a:t>Measured</a:t>
            </a:r>
            <a:r>
              <a:rPr lang="fr-FR" dirty="0">
                <a:solidFill>
                  <a:srgbClr val="C00000"/>
                </a:solidFill>
              </a:rPr>
              <a:t> at KEK, 4km fibre, </a:t>
            </a:r>
            <a:r>
              <a:rPr lang="fr-FR" dirty="0" err="1">
                <a:solidFill>
                  <a:srgbClr val="C00000"/>
                </a:solidFill>
              </a:rPr>
              <a:t>June</a:t>
            </a:r>
            <a:r>
              <a:rPr lang="fr-FR" dirty="0">
                <a:solidFill>
                  <a:srgbClr val="C00000"/>
                </a:solidFill>
              </a:rPr>
              <a:t> 2024</a:t>
            </a:r>
          </a:p>
          <a:p>
            <a:r>
              <a:rPr lang="fr-FR" dirty="0">
                <a:solidFill>
                  <a:srgbClr val="C00000"/>
                </a:solidFill>
              </a:rPr>
              <a:t>NB: 2m fibre </a:t>
            </a:r>
            <a:r>
              <a:rPr lang="fr-FR" dirty="0" err="1">
                <a:solidFill>
                  <a:srgbClr val="C00000"/>
                </a:solidFill>
              </a:rPr>
              <a:t>gives</a:t>
            </a:r>
            <a:r>
              <a:rPr lang="fr-FR" dirty="0">
                <a:solidFill>
                  <a:srgbClr val="C00000"/>
                </a:solidFill>
              </a:rPr>
              <a:t> the </a:t>
            </a:r>
            <a:r>
              <a:rPr lang="fr-FR" dirty="0" err="1">
                <a:solidFill>
                  <a:srgbClr val="C00000"/>
                </a:solidFill>
              </a:rPr>
              <a:t>same</a:t>
            </a:r>
            <a:r>
              <a:rPr lang="fr-FR" dirty="0">
                <a:solidFill>
                  <a:srgbClr val="C00000"/>
                </a:solidFill>
              </a:rPr>
              <a:t> </a:t>
            </a:r>
            <a:r>
              <a:rPr lang="fr-FR" dirty="0" err="1">
                <a:solidFill>
                  <a:srgbClr val="C00000"/>
                </a:solidFill>
              </a:rPr>
              <a:t>result</a:t>
            </a:r>
            <a:r>
              <a:rPr lang="fr-FR" dirty="0">
                <a:solidFill>
                  <a:srgbClr val="C00000"/>
                </a:solidFill>
              </a:rPr>
              <a:t> ! 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28224A10-EBDD-BE4F-8CA8-23A18F44C0DF}"/>
              </a:ext>
            </a:extLst>
          </p:cNvPr>
          <p:cNvSpPr txBox="1"/>
          <p:nvPr/>
        </p:nvSpPr>
        <p:spPr>
          <a:xfrm>
            <a:off x="299304" y="1196050"/>
            <a:ext cx="9829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Rubidium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F8867BE7-D3B2-8145-B612-4BB85EB2B070}"/>
              </a:ext>
            </a:extLst>
          </p:cNvPr>
          <p:cNvCxnSpPr>
            <a:cxnSpLocks/>
          </p:cNvCxnSpPr>
          <p:nvPr/>
        </p:nvCxnSpPr>
        <p:spPr>
          <a:xfrm>
            <a:off x="545814" y="1550641"/>
            <a:ext cx="0" cy="4377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orme libre 16">
            <a:extLst>
              <a:ext uri="{FF2B5EF4-FFF2-40B4-BE49-F238E27FC236}">
                <a16:creationId xmlns:a16="http://schemas.microsoft.com/office/drawing/2014/main" id="{29C71F06-FE30-CD43-824C-8179C2C8D2DF}"/>
              </a:ext>
            </a:extLst>
          </p:cNvPr>
          <p:cNvSpPr/>
          <p:nvPr/>
        </p:nvSpPr>
        <p:spPr>
          <a:xfrm>
            <a:off x="827261" y="2181992"/>
            <a:ext cx="1320105" cy="920154"/>
          </a:xfrm>
          <a:custGeom>
            <a:avLst/>
            <a:gdLst>
              <a:gd name="connsiteX0" fmla="*/ 0 w 2112264"/>
              <a:gd name="connsiteY0" fmla="*/ 0 h 905256"/>
              <a:gd name="connsiteX1" fmla="*/ 9144 w 2112264"/>
              <a:gd name="connsiteY1" fmla="*/ 429768 h 905256"/>
              <a:gd name="connsiteX2" fmla="*/ 27432 w 2112264"/>
              <a:gd name="connsiteY2" fmla="*/ 557784 h 905256"/>
              <a:gd name="connsiteX3" fmla="*/ 36576 w 2112264"/>
              <a:gd name="connsiteY3" fmla="*/ 594360 h 905256"/>
              <a:gd name="connsiteX4" fmla="*/ 54864 w 2112264"/>
              <a:gd name="connsiteY4" fmla="*/ 621792 h 905256"/>
              <a:gd name="connsiteX5" fmla="*/ 73152 w 2112264"/>
              <a:gd name="connsiteY5" fmla="*/ 658368 h 905256"/>
              <a:gd name="connsiteX6" fmla="*/ 109728 w 2112264"/>
              <a:gd name="connsiteY6" fmla="*/ 676656 h 905256"/>
              <a:gd name="connsiteX7" fmla="*/ 201168 w 2112264"/>
              <a:gd name="connsiteY7" fmla="*/ 694944 h 905256"/>
              <a:gd name="connsiteX8" fmla="*/ 310896 w 2112264"/>
              <a:gd name="connsiteY8" fmla="*/ 685800 h 905256"/>
              <a:gd name="connsiteX9" fmla="*/ 338328 w 2112264"/>
              <a:gd name="connsiteY9" fmla="*/ 676656 h 905256"/>
              <a:gd name="connsiteX10" fmla="*/ 356616 w 2112264"/>
              <a:gd name="connsiteY10" fmla="*/ 649224 h 905256"/>
              <a:gd name="connsiteX11" fmla="*/ 365760 w 2112264"/>
              <a:gd name="connsiteY11" fmla="*/ 603504 h 905256"/>
              <a:gd name="connsiteX12" fmla="*/ 356616 w 2112264"/>
              <a:gd name="connsiteY12" fmla="*/ 512064 h 905256"/>
              <a:gd name="connsiteX13" fmla="*/ 347472 w 2112264"/>
              <a:gd name="connsiteY13" fmla="*/ 484632 h 905256"/>
              <a:gd name="connsiteX14" fmla="*/ 274320 w 2112264"/>
              <a:gd name="connsiteY14" fmla="*/ 429768 h 905256"/>
              <a:gd name="connsiteX15" fmla="*/ 246888 w 2112264"/>
              <a:gd name="connsiteY15" fmla="*/ 420624 h 905256"/>
              <a:gd name="connsiteX16" fmla="*/ 210312 w 2112264"/>
              <a:gd name="connsiteY16" fmla="*/ 402336 h 905256"/>
              <a:gd name="connsiteX17" fmla="*/ 109728 w 2112264"/>
              <a:gd name="connsiteY17" fmla="*/ 411480 h 905256"/>
              <a:gd name="connsiteX18" fmla="*/ 100584 w 2112264"/>
              <a:gd name="connsiteY18" fmla="*/ 438912 h 905256"/>
              <a:gd name="connsiteX19" fmla="*/ 155448 w 2112264"/>
              <a:gd name="connsiteY19" fmla="*/ 594360 h 905256"/>
              <a:gd name="connsiteX20" fmla="*/ 210312 w 2112264"/>
              <a:gd name="connsiteY20" fmla="*/ 630936 h 905256"/>
              <a:gd name="connsiteX21" fmla="*/ 256032 w 2112264"/>
              <a:gd name="connsiteY21" fmla="*/ 658368 h 905256"/>
              <a:gd name="connsiteX22" fmla="*/ 365760 w 2112264"/>
              <a:gd name="connsiteY22" fmla="*/ 685800 h 905256"/>
              <a:gd name="connsiteX23" fmla="*/ 576072 w 2112264"/>
              <a:gd name="connsiteY23" fmla="*/ 676656 h 905256"/>
              <a:gd name="connsiteX24" fmla="*/ 612648 w 2112264"/>
              <a:gd name="connsiteY24" fmla="*/ 667512 h 905256"/>
              <a:gd name="connsiteX25" fmla="*/ 685800 w 2112264"/>
              <a:gd name="connsiteY25" fmla="*/ 630936 h 905256"/>
              <a:gd name="connsiteX26" fmla="*/ 786384 w 2112264"/>
              <a:gd name="connsiteY26" fmla="*/ 512064 h 905256"/>
              <a:gd name="connsiteX27" fmla="*/ 804672 w 2112264"/>
              <a:gd name="connsiteY27" fmla="*/ 457200 h 905256"/>
              <a:gd name="connsiteX28" fmla="*/ 786384 w 2112264"/>
              <a:gd name="connsiteY28" fmla="*/ 356616 h 905256"/>
              <a:gd name="connsiteX29" fmla="*/ 749808 w 2112264"/>
              <a:gd name="connsiteY29" fmla="*/ 338328 h 905256"/>
              <a:gd name="connsiteX30" fmla="*/ 713232 w 2112264"/>
              <a:gd name="connsiteY30" fmla="*/ 329184 h 905256"/>
              <a:gd name="connsiteX31" fmla="*/ 685800 w 2112264"/>
              <a:gd name="connsiteY31" fmla="*/ 320040 h 905256"/>
              <a:gd name="connsiteX32" fmla="*/ 594360 w 2112264"/>
              <a:gd name="connsiteY32" fmla="*/ 329184 h 905256"/>
              <a:gd name="connsiteX33" fmla="*/ 566928 w 2112264"/>
              <a:gd name="connsiteY33" fmla="*/ 347472 h 905256"/>
              <a:gd name="connsiteX34" fmla="*/ 539496 w 2112264"/>
              <a:gd name="connsiteY34" fmla="*/ 402336 h 905256"/>
              <a:gd name="connsiteX35" fmla="*/ 530352 w 2112264"/>
              <a:gd name="connsiteY35" fmla="*/ 438912 h 905256"/>
              <a:gd name="connsiteX36" fmla="*/ 539496 w 2112264"/>
              <a:gd name="connsiteY36" fmla="*/ 585216 h 905256"/>
              <a:gd name="connsiteX37" fmla="*/ 603504 w 2112264"/>
              <a:gd name="connsiteY37" fmla="*/ 658368 h 905256"/>
              <a:gd name="connsiteX38" fmla="*/ 630936 w 2112264"/>
              <a:gd name="connsiteY38" fmla="*/ 667512 h 905256"/>
              <a:gd name="connsiteX39" fmla="*/ 694944 w 2112264"/>
              <a:gd name="connsiteY39" fmla="*/ 704088 h 905256"/>
              <a:gd name="connsiteX40" fmla="*/ 740664 w 2112264"/>
              <a:gd name="connsiteY40" fmla="*/ 713232 h 905256"/>
              <a:gd name="connsiteX41" fmla="*/ 786384 w 2112264"/>
              <a:gd name="connsiteY41" fmla="*/ 731520 h 905256"/>
              <a:gd name="connsiteX42" fmla="*/ 841248 w 2112264"/>
              <a:gd name="connsiteY42" fmla="*/ 740664 h 905256"/>
              <a:gd name="connsiteX43" fmla="*/ 905256 w 2112264"/>
              <a:gd name="connsiteY43" fmla="*/ 758952 h 905256"/>
              <a:gd name="connsiteX44" fmla="*/ 969264 w 2112264"/>
              <a:gd name="connsiteY44" fmla="*/ 768096 h 905256"/>
              <a:gd name="connsiteX45" fmla="*/ 1078992 w 2112264"/>
              <a:gd name="connsiteY45" fmla="*/ 786384 h 905256"/>
              <a:gd name="connsiteX46" fmla="*/ 1133856 w 2112264"/>
              <a:gd name="connsiteY46" fmla="*/ 795528 h 905256"/>
              <a:gd name="connsiteX47" fmla="*/ 1252728 w 2112264"/>
              <a:gd name="connsiteY47" fmla="*/ 777240 h 905256"/>
              <a:gd name="connsiteX48" fmla="*/ 1280160 w 2112264"/>
              <a:gd name="connsiteY48" fmla="*/ 740664 h 905256"/>
              <a:gd name="connsiteX49" fmla="*/ 1298448 w 2112264"/>
              <a:gd name="connsiteY49" fmla="*/ 630936 h 905256"/>
              <a:gd name="connsiteX50" fmla="*/ 1289304 w 2112264"/>
              <a:gd name="connsiteY50" fmla="*/ 493776 h 905256"/>
              <a:gd name="connsiteX51" fmla="*/ 1252728 w 2112264"/>
              <a:gd name="connsiteY51" fmla="*/ 466344 h 905256"/>
              <a:gd name="connsiteX52" fmla="*/ 1106424 w 2112264"/>
              <a:gd name="connsiteY52" fmla="*/ 484632 h 905256"/>
              <a:gd name="connsiteX53" fmla="*/ 1078992 w 2112264"/>
              <a:gd name="connsiteY53" fmla="*/ 493776 h 905256"/>
              <a:gd name="connsiteX54" fmla="*/ 1014984 w 2112264"/>
              <a:gd name="connsiteY54" fmla="*/ 539496 h 905256"/>
              <a:gd name="connsiteX55" fmla="*/ 987552 w 2112264"/>
              <a:gd name="connsiteY55" fmla="*/ 594360 h 905256"/>
              <a:gd name="connsiteX56" fmla="*/ 996696 w 2112264"/>
              <a:gd name="connsiteY56" fmla="*/ 630936 h 905256"/>
              <a:gd name="connsiteX57" fmla="*/ 1106424 w 2112264"/>
              <a:gd name="connsiteY57" fmla="*/ 731520 h 905256"/>
              <a:gd name="connsiteX58" fmla="*/ 1152144 w 2112264"/>
              <a:gd name="connsiteY58" fmla="*/ 777240 h 905256"/>
              <a:gd name="connsiteX59" fmla="*/ 1197864 w 2112264"/>
              <a:gd name="connsiteY59" fmla="*/ 804672 h 905256"/>
              <a:gd name="connsiteX60" fmla="*/ 1252728 w 2112264"/>
              <a:gd name="connsiteY60" fmla="*/ 841248 h 905256"/>
              <a:gd name="connsiteX61" fmla="*/ 1316736 w 2112264"/>
              <a:gd name="connsiteY61" fmla="*/ 868680 h 905256"/>
              <a:gd name="connsiteX62" fmla="*/ 1353312 w 2112264"/>
              <a:gd name="connsiteY62" fmla="*/ 886968 h 905256"/>
              <a:gd name="connsiteX63" fmla="*/ 1408176 w 2112264"/>
              <a:gd name="connsiteY63" fmla="*/ 896112 h 905256"/>
              <a:gd name="connsiteX64" fmla="*/ 1444752 w 2112264"/>
              <a:gd name="connsiteY64" fmla="*/ 886968 h 905256"/>
              <a:gd name="connsiteX65" fmla="*/ 1472184 w 2112264"/>
              <a:gd name="connsiteY65" fmla="*/ 850392 h 905256"/>
              <a:gd name="connsiteX66" fmla="*/ 1490472 w 2112264"/>
              <a:gd name="connsiteY66" fmla="*/ 822960 h 905256"/>
              <a:gd name="connsiteX67" fmla="*/ 1527048 w 2112264"/>
              <a:gd name="connsiteY67" fmla="*/ 740664 h 905256"/>
              <a:gd name="connsiteX68" fmla="*/ 1536192 w 2112264"/>
              <a:gd name="connsiteY68" fmla="*/ 704088 h 905256"/>
              <a:gd name="connsiteX69" fmla="*/ 1554480 w 2112264"/>
              <a:gd name="connsiteY69" fmla="*/ 640080 h 905256"/>
              <a:gd name="connsiteX70" fmla="*/ 1527048 w 2112264"/>
              <a:gd name="connsiteY70" fmla="*/ 466344 h 905256"/>
              <a:gd name="connsiteX71" fmla="*/ 1499616 w 2112264"/>
              <a:gd name="connsiteY71" fmla="*/ 448056 h 905256"/>
              <a:gd name="connsiteX72" fmla="*/ 1472184 w 2112264"/>
              <a:gd name="connsiteY72" fmla="*/ 438912 h 905256"/>
              <a:gd name="connsiteX73" fmla="*/ 1380744 w 2112264"/>
              <a:gd name="connsiteY73" fmla="*/ 475488 h 905256"/>
              <a:gd name="connsiteX74" fmla="*/ 1371600 w 2112264"/>
              <a:gd name="connsiteY74" fmla="*/ 502920 h 905256"/>
              <a:gd name="connsiteX75" fmla="*/ 1380744 w 2112264"/>
              <a:gd name="connsiteY75" fmla="*/ 585216 h 905256"/>
              <a:gd name="connsiteX76" fmla="*/ 1435608 w 2112264"/>
              <a:gd name="connsiteY76" fmla="*/ 640080 h 905256"/>
              <a:gd name="connsiteX77" fmla="*/ 1508760 w 2112264"/>
              <a:gd name="connsiteY77" fmla="*/ 713232 h 905256"/>
              <a:gd name="connsiteX78" fmla="*/ 1600200 w 2112264"/>
              <a:gd name="connsiteY78" fmla="*/ 804672 h 905256"/>
              <a:gd name="connsiteX79" fmla="*/ 1636776 w 2112264"/>
              <a:gd name="connsiteY79" fmla="*/ 822960 h 905256"/>
              <a:gd name="connsiteX80" fmla="*/ 1673352 w 2112264"/>
              <a:gd name="connsiteY80" fmla="*/ 850392 h 905256"/>
              <a:gd name="connsiteX81" fmla="*/ 1819656 w 2112264"/>
              <a:gd name="connsiteY81" fmla="*/ 905256 h 905256"/>
              <a:gd name="connsiteX82" fmla="*/ 1956816 w 2112264"/>
              <a:gd name="connsiteY82" fmla="*/ 886968 h 905256"/>
              <a:gd name="connsiteX83" fmla="*/ 2029968 w 2112264"/>
              <a:gd name="connsiteY83" fmla="*/ 841248 h 905256"/>
              <a:gd name="connsiteX84" fmla="*/ 2066544 w 2112264"/>
              <a:gd name="connsiteY84" fmla="*/ 822960 h 905256"/>
              <a:gd name="connsiteX85" fmla="*/ 2112264 w 2112264"/>
              <a:gd name="connsiteY85" fmla="*/ 804672 h 9052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2112264" h="905256">
                <a:moveTo>
                  <a:pt x="0" y="0"/>
                </a:moveTo>
                <a:cubicBezTo>
                  <a:pt x="3048" y="143256"/>
                  <a:pt x="4030" y="286571"/>
                  <a:pt x="9144" y="429768"/>
                </a:cubicBezTo>
                <a:cubicBezTo>
                  <a:pt x="10674" y="472597"/>
                  <a:pt x="18129" y="515921"/>
                  <a:pt x="27432" y="557784"/>
                </a:cubicBezTo>
                <a:cubicBezTo>
                  <a:pt x="30158" y="570052"/>
                  <a:pt x="31626" y="582809"/>
                  <a:pt x="36576" y="594360"/>
                </a:cubicBezTo>
                <a:cubicBezTo>
                  <a:pt x="40905" y="604461"/>
                  <a:pt x="49412" y="612250"/>
                  <a:pt x="54864" y="621792"/>
                </a:cubicBezTo>
                <a:cubicBezTo>
                  <a:pt x="61627" y="633627"/>
                  <a:pt x="63513" y="648729"/>
                  <a:pt x="73152" y="658368"/>
                </a:cubicBezTo>
                <a:cubicBezTo>
                  <a:pt x="82791" y="668007"/>
                  <a:pt x="96965" y="671870"/>
                  <a:pt x="109728" y="676656"/>
                </a:cubicBezTo>
                <a:cubicBezTo>
                  <a:pt x="131553" y="684840"/>
                  <a:pt x="182205" y="691784"/>
                  <a:pt x="201168" y="694944"/>
                </a:cubicBezTo>
                <a:cubicBezTo>
                  <a:pt x="237744" y="691896"/>
                  <a:pt x="274515" y="690651"/>
                  <a:pt x="310896" y="685800"/>
                </a:cubicBezTo>
                <a:cubicBezTo>
                  <a:pt x="320450" y="684526"/>
                  <a:pt x="330802" y="682677"/>
                  <a:pt x="338328" y="676656"/>
                </a:cubicBezTo>
                <a:cubicBezTo>
                  <a:pt x="346910" y="669791"/>
                  <a:pt x="350520" y="658368"/>
                  <a:pt x="356616" y="649224"/>
                </a:cubicBezTo>
                <a:cubicBezTo>
                  <a:pt x="359664" y="633984"/>
                  <a:pt x="365760" y="619046"/>
                  <a:pt x="365760" y="603504"/>
                </a:cubicBezTo>
                <a:cubicBezTo>
                  <a:pt x="365760" y="572872"/>
                  <a:pt x="361274" y="542340"/>
                  <a:pt x="356616" y="512064"/>
                </a:cubicBezTo>
                <a:cubicBezTo>
                  <a:pt x="355150" y="502537"/>
                  <a:pt x="353745" y="491950"/>
                  <a:pt x="347472" y="484632"/>
                </a:cubicBezTo>
                <a:cubicBezTo>
                  <a:pt x="342425" y="478744"/>
                  <a:pt x="290256" y="437736"/>
                  <a:pt x="274320" y="429768"/>
                </a:cubicBezTo>
                <a:cubicBezTo>
                  <a:pt x="265699" y="425457"/>
                  <a:pt x="255747" y="424421"/>
                  <a:pt x="246888" y="420624"/>
                </a:cubicBezTo>
                <a:cubicBezTo>
                  <a:pt x="234359" y="415254"/>
                  <a:pt x="222504" y="408432"/>
                  <a:pt x="210312" y="402336"/>
                </a:cubicBezTo>
                <a:cubicBezTo>
                  <a:pt x="176784" y="405384"/>
                  <a:pt x="141667" y="400834"/>
                  <a:pt x="109728" y="411480"/>
                </a:cubicBezTo>
                <a:cubicBezTo>
                  <a:pt x="100584" y="414528"/>
                  <a:pt x="99943" y="429295"/>
                  <a:pt x="100584" y="438912"/>
                </a:cubicBezTo>
                <a:cubicBezTo>
                  <a:pt x="105542" y="513281"/>
                  <a:pt x="104413" y="548428"/>
                  <a:pt x="155448" y="594360"/>
                </a:cubicBezTo>
                <a:cubicBezTo>
                  <a:pt x="171785" y="609063"/>
                  <a:pt x="191769" y="619136"/>
                  <a:pt x="210312" y="630936"/>
                </a:cubicBezTo>
                <a:cubicBezTo>
                  <a:pt x="225306" y="640478"/>
                  <a:pt x="239171" y="652748"/>
                  <a:pt x="256032" y="658368"/>
                </a:cubicBezTo>
                <a:cubicBezTo>
                  <a:pt x="328485" y="682519"/>
                  <a:pt x="291881" y="673487"/>
                  <a:pt x="365760" y="685800"/>
                </a:cubicBezTo>
                <a:cubicBezTo>
                  <a:pt x="435864" y="682752"/>
                  <a:pt x="506093" y="681840"/>
                  <a:pt x="576072" y="676656"/>
                </a:cubicBezTo>
                <a:cubicBezTo>
                  <a:pt x="588605" y="675728"/>
                  <a:pt x="601047" y="672346"/>
                  <a:pt x="612648" y="667512"/>
                </a:cubicBezTo>
                <a:cubicBezTo>
                  <a:pt x="637813" y="657027"/>
                  <a:pt x="666523" y="650213"/>
                  <a:pt x="685800" y="630936"/>
                </a:cubicBezTo>
                <a:cubicBezTo>
                  <a:pt x="732564" y="584172"/>
                  <a:pt x="761287" y="567277"/>
                  <a:pt x="786384" y="512064"/>
                </a:cubicBezTo>
                <a:cubicBezTo>
                  <a:pt x="794361" y="494515"/>
                  <a:pt x="804672" y="457200"/>
                  <a:pt x="804672" y="457200"/>
                </a:cubicBezTo>
                <a:cubicBezTo>
                  <a:pt x="798576" y="423672"/>
                  <a:pt x="800665" y="387557"/>
                  <a:pt x="786384" y="356616"/>
                </a:cubicBezTo>
                <a:cubicBezTo>
                  <a:pt x="780672" y="344240"/>
                  <a:pt x="762571" y="343114"/>
                  <a:pt x="749808" y="338328"/>
                </a:cubicBezTo>
                <a:cubicBezTo>
                  <a:pt x="738041" y="333915"/>
                  <a:pt x="725316" y="332636"/>
                  <a:pt x="713232" y="329184"/>
                </a:cubicBezTo>
                <a:cubicBezTo>
                  <a:pt x="703964" y="326536"/>
                  <a:pt x="694944" y="323088"/>
                  <a:pt x="685800" y="320040"/>
                </a:cubicBezTo>
                <a:cubicBezTo>
                  <a:pt x="655320" y="323088"/>
                  <a:pt x="624208" y="322296"/>
                  <a:pt x="594360" y="329184"/>
                </a:cubicBezTo>
                <a:cubicBezTo>
                  <a:pt x="583652" y="331655"/>
                  <a:pt x="574699" y="339701"/>
                  <a:pt x="566928" y="347472"/>
                </a:cubicBezTo>
                <a:cubicBezTo>
                  <a:pt x="550898" y="363502"/>
                  <a:pt x="545446" y="381512"/>
                  <a:pt x="539496" y="402336"/>
                </a:cubicBezTo>
                <a:cubicBezTo>
                  <a:pt x="536044" y="414420"/>
                  <a:pt x="533400" y="426720"/>
                  <a:pt x="530352" y="438912"/>
                </a:cubicBezTo>
                <a:cubicBezTo>
                  <a:pt x="533400" y="487680"/>
                  <a:pt x="528178" y="537682"/>
                  <a:pt x="539496" y="585216"/>
                </a:cubicBezTo>
                <a:cubicBezTo>
                  <a:pt x="540997" y="591522"/>
                  <a:pt x="590864" y="649941"/>
                  <a:pt x="603504" y="658368"/>
                </a:cubicBezTo>
                <a:cubicBezTo>
                  <a:pt x="611524" y="663715"/>
                  <a:pt x="622315" y="663201"/>
                  <a:pt x="630936" y="667512"/>
                </a:cubicBezTo>
                <a:cubicBezTo>
                  <a:pt x="671070" y="687579"/>
                  <a:pt x="646851" y="688057"/>
                  <a:pt x="694944" y="704088"/>
                </a:cubicBezTo>
                <a:cubicBezTo>
                  <a:pt x="709688" y="709003"/>
                  <a:pt x="725778" y="708766"/>
                  <a:pt x="740664" y="713232"/>
                </a:cubicBezTo>
                <a:cubicBezTo>
                  <a:pt x="756386" y="717949"/>
                  <a:pt x="770548" y="727201"/>
                  <a:pt x="786384" y="731520"/>
                </a:cubicBezTo>
                <a:cubicBezTo>
                  <a:pt x="804271" y="736398"/>
                  <a:pt x="823183" y="736495"/>
                  <a:pt x="841248" y="740664"/>
                </a:cubicBezTo>
                <a:cubicBezTo>
                  <a:pt x="862870" y="745654"/>
                  <a:pt x="883559" y="754303"/>
                  <a:pt x="905256" y="758952"/>
                </a:cubicBezTo>
                <a:cubicBezTo>
                  <a:pt x="926330" y="763468"/>
                  <a:pt x="947975" y="764735"/>
                  <a:pt x="969264" y="768096"/>
                </a:cubicBezTo>
                <a:lnTo>
                  <a:pt x="1078992" y="786384"/>
                </a:lnTo>
                <a:lnTo>
                  <a:pt x="1133856" y="795528"/>
                </a:lnTo>
                <a:cubicBezTo>
                  <a:pt x="1173480" y="789432"/>
                  <a:pt x="1215190" y="791317"/>
                  <a:pt x="1252728" y="777240"/>
                </a:cubicBezTo>
                <a:cubicBezTo>
                  <a:pt x="1266998" y="771889"/>
                  <a:pt x="1273344" y="754295"/>
                  <a:pt x="1280160" y="740664"/>
                </a:cubicBezTo>
                <a:cubicBezTo>
                  <a:pt x="1290229" y="720525"/>
                  <a:pt x="1297590" y="637800"/>
                  <a:pt x="1298448" y="630936"/>
                </a:cubicBezTo>
                <a:cubicBezTo>
                  <a:pt x="1295400" y="585216"/>
                  <a:pt x="1301568" y="537926"/>
                  <a:pt x="1289304" y="493776"/>
                </a:cubicBezTo>
                <a:cubicBezTo>
                  <a:pt x="1285225" y="479092"/>
                  <a:pt x="1267949" y="467105"/>
                  <a:pt x="1252728" y="466344"/>
                </a:cubicBezTo>
                <a:cubicBezTo>
                  <a:pt x="1203642" y="463890"/>
                  <a:pt x="1155192" y="478536"/>
                  <a:pt x="1106424" y="484632"/>
                </a:cubicBezTo>
                <a:cubicBezTo>
                  <a:pt x="1097280" y="487680"/>
                  <a:pt x="1087613" y="489465"/>
                  <a:pt x="1078992" y="493776"/>
                </a:cubicBezTo>
                <a:cubicBezTo>
                  <a:pt x="1068608" y="498968"/>
                  <a:pt x="1019126" y="535354"/>
                  <a:pt x="1014984" y="539496"/>
                </a:cubicBezTo>
                <a:cubicBezTo>
                  <a:pt x="997258" y="557222"/>
                  <a:pt x="994989" y="572049"/>
                  <a:pt x="987552" y="594360"/>
                </a:cubicBezTo>
                <a:cubicBezTo>
                  <a:pt x="990600" y="606552"/>
                  <a:pt x="989949" y="620334"/>
                  <a:pt x="996696" y="630936"/>
                </a:cubicBezTo>
                <a:cubicBezTo>
                  <a:pt x="1048819" y="712843"/>
                  <a:pt x="1041510" y="678409"/>
                  <a:pt x="1106424" y="731520"/>
                </a:cubicBezTo>
                <a:cubicBezTo>
                  <a:pt x="1123105" y="745168"/>
                  <a:pt x="1135314" y="763776"/>
                  <a:pt x="1152144" y="777240"/>
                </a:cubicBezTo>
                <a:cubicBezTo>
                  <a:pt x="1166022" y="788343"/>
                  <a:pt x="1182870" y="795130"/>
                  <a:pt x="1197864" y="804672"/>
                </a:cubicBezTo>
                <a:cubicBezTo>
                  <a:pt x="1216407" y="816472"/>
                  <a:pt x="1233881" y="829940"/>
                  <a:pt x="1252728" y="841248"/>
                </a:cubicBezTo>
                <a:cubicBezTo>
                  <a:pt x="1303273" y="871575"/>
                  <a:pt x="1272591" y="849761"/>
                  <a:pt x="1316736" y="868680"/>
                </a:cubicBezTo>
                <a:cubicBezTo>
                  <a:pt x="1329265" y="874050"/>
                  <a:pt x="1340256" y="883051"/>
                  <a:pt x="1353312" y="886968"/>
                </a:cubicBezTo>
                <a:cubicBezTo>
                  <a:pt x="1371070" y="892296"/>
                  <a:pt x="1389888" y="893064"/>
                  <a:pt x="1408176" y="896112"/>
                </a:cubicBezTo>
                <a:cubicBezTo>
                  <a:pt x="1420368" y="893064"/>
                  <a:pt x="1434526" y="894273"/>
                  <a:pt x="1444752" y="886968"/>
                </a:cubicBezTo>
                <a:cubicBezTo>
                  <a:pt x="1457153" y="878110"/>
                  <a:pt x="1463326" y="862793"/>
                  <a:pt x="1472184" y="850392"/>
                </a:cubicBezTo>
                <a:cubicBezTo>
                  <a:pt x="1478572" y="841449"/>
                  <a:pt x="1485020" y="832502"/>
                  <a:pt x="1490472" y="822960"/>
                </a:cubicBezTo>
                <a:cubicBezTo>
                  <a:pt x="1503218" y="800654"/>
                  <a:pt x="1519210" y="764178"/>
                  <a:pt x="1527048" y="740664"/>
                </a:cubicBezTo>
                <a:cubicBezTo>
                  <a:pt x="1531022" y="728742"/>
                  <a:pt x="1532740" y="716172"/>
                  <a:pt x="1536192" y="704088"/>
                </a:cubicBezTo>
                <a:cubicBezTo>
                  <a:pt x="1562428" y="612261"/>
                  <a:pt x="1525894" y="754423"/>
                  <a:pt x="1554480" y="640080"/>
                </a:cubicBezTo>
                <a:cubicBezTo>
                  <a:pt x="1551378" y="590448"/>
                  <a:pt x="1570927" y="510223"/>
                  <a:pt x="1527048" y="466344"/>
                </a:cubicBezTo>
                <a:cubicBezTo>
                  <a:pt x="1519277" y="458573"/>
                  <a:pt x="1509446" y="452971"/>
                  <a:pt x="1499616" y="448056"/>
                </a:cubicBezTo>
                <a:cubicBezTo>
                  <a:pt x="1490995" y="443745"/>
                  <a:pt x="1481328" y="441960"/>
                  <a:pt x="1472184" y="438912"/>
                </a:cubicBezTo>
                <a:cubicBezTo>
                  <a:pt x="1421577" y="446142"/>
                  <a:pt x="1407695" y="435062"/>
                  <a:pt x="1380744" y="475488"/>
                </a:cubicBezTo>
                <a:cubicBezTo>
                  <a:pt x="1375397" y="483508"/>
                  <a:pt x="1374648" y="493776"/>
                  <a:pt x="1371600" y="502920"/>
                </a:cubicBezTo>
                <a:cubicBezTo>
                  <a:pt x="1374648" y="530352"/>
                  <a:pt x="1369072" y="560205"/>
                  <a:pt x="1380744" y="585216"/>
                </a:cubicBezTo>
                <a:cubicBezTo>
                  <a:pt x="1391681" y="608653"/>
                  <a:pt x="1420090" y="619389"/>
                  <a:pt x="1435608" y="640080"/>
                </a:cubicBezTo>
                <a:cubicBezTo>
                  <a:pt x="1489748" y="712267"/>
                  <a:pt x="1431933" y="641527"/>
                  <a:pt x="1508760" y="713232"/>
                </a:cubicBezTo>
                <a:cubicBezTo>
                  <a:pt x="1540272" y="742643"/>
                  <a:pt x="1561646" y="785395"/>
                  <a:pt x="1600200" y="804672"/>
                </a:cubicBezTo>
                <a:cubicBezTo>
                  <a:pt x="1612392" y="810768"/>
                  <a:pt x="1625217" y="815736"/>
                  <a:pt x="1636776" y="822960"/>
                </a:cubicBezTo>
                <a:cubicBezTo>
                  <a:pt x="1649699" y="831037"/>
                  <a:pt x="1659721" y="843576"/>
                  <a:pt x="1673352" y="850392"/>
                </a:cubicBezTo>
                <a:cubicBezTo>
                  <a:pt x="1717087" y="872260"/>
                  <a:pt x="1772172" y="889428"/>
                  <a:pt x="1819656" y="905256"/>
                </a:cubicBezTo>
                <a:cubicBezTo>
                  <a:pt x="1865376" y="899160"/>
                  <a:pt x="1911681" y="896470"/>
                  <a:pt x="1956816" y="886968"/>
                </a:cubicBezTo>
                <a:cubicBezTo>
                  <a:pt x="1984766" y="881084"/>
                  <a:pt x="2007372" y="855371"/>
                  <a:pt x="2029968" y="841248"/>
                </a:cubicBezTo>
                <a:cubicBezTo>
                  <a:pt x="2041527" y="834024"/>
                  <a:pt x="2054709" y="829723"/>
                  <a:pt x="2066544" y="822960"/>
                </a:cubicBezTo>
                <a:cubicBezTo>
                  <a:pt x="2104466" y="801291"/>
                  <a:pt x="2079981" y="804672"/>
                  <a:pt x="2112264" y="804672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5E8003C-DDF9-AE4D-A71C-79EED1E1E4FF}"/>
              </a:ext>
            </a:extLst>
          </p:cNvPr>
          <p:cNvSpPr txBox="1"/>
          <p:nvPr/>
        </p:nvSpPr>
        <p:spPr>
          <a:xfrm>
            <a:off x="528274" y="3015506"/>
            <a:ext cx="9129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/>
              <a:t>fibre </a:t>
            </a:r>
            <a:r>
              <a:rPr lang="fr-FR" sz="1600" dirty="0" err="1"/>
              <a:t>link</a:t>
            </a:r>
            <a:endParaRPr lang="fr-FR" sz="1600" dirty="0"/>
          </a:p>
        </p:txBody>
      </p:sp>
      <p:pic>
        <p:nvPicPr>
          <p:cNvPr id="19" name="Image 13">
            <a:extLst>
              <a:ext uri="{FF2B5EF4-FFF2-40B4-BE49-F238E27FC236}">
                <a16:creationId xmlns:a16="http://schemas.microsoft.com/office/drawing/2014/main" id="{F2F780C9-8506-1D43-BBEA-AD64E0BE22B5}"/>
              </a:ext>
            </a:extLst>
          </p:cNvPr>
          <p:cNvPicPr/>
          <p:nvPr/>
        </p:nvPicPr>
        <p:blipFill>
          <a:blip r:embed="rId4"/>
          <a:srcRect t="8002" r="6" b="17716"/>
          <a:stretch/>
        </p:blipFill>
        <p:spPr>
          <a:xfrm rot="5400000">
            <a:off x="1925434" y="2610733"/>
            <a:ext cx="796388" cy="926795"/>
          </a:xfrm>
          <a:prstGeom prst="rect">
            <a:avLst/>
          </a:prstGeom>
          <a:ln w="0">
            <a:noFill/>
          </a:ln>
        </p:spPr>
      </p:pic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08A21F9A-3B87-864D-8014-106EB988D5F2}"/>
              </a:ext>
            </a:extLst>
          </p:cNvPr>
          <p:cNvCxnSpPr/>
          <p:nvPr/>
        </p:nvCxnSpPr>
        <p:spPr>
          <a:xfrm>
            <a:off x="3333385" y="1534604"/>
            <a:ext cx="52861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>
            <a:extLst>
              <a:ext uri="{FF2B5EF4-FFF2-40B4-BE49-F238E27FC236}">
                <a16:creationId xmlns:a16="http://schemas.microsoft.com/office/drawing/2014/main" id="{F99829AB-FA72-E249-9FF1-8B94ECFBFEC3}"/>
              </a:ext>
            </a:extLst>
          </p:cNvPr>
          <p:cNvSpPr txBox="1"/>
          <p:nvPr/>
        </p:nvSpPr>
        <p:spPr>
          <a:xfrm>
            <a:off x="3858449" y="1349938"/>
            <a:ext cx="512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8ps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E12FCE87-0349-5746-9A74-0CFE75851892}"/>
              </a:ext>
            </a:extLst>
          </p:cNvPr>
          <p:cNvCxnSpPr/>
          <p:nvPr/>
        </p:nvCxnSpPr>
        <p:spPr>
          <a:xfrm>
            <a:off x="3333385" y="3102146"/>
            <a:ext cx="528612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ZoneTexte 27">
            <a:extLst>
              <a:ext uri="{FF2B5EF4-FFF2-40B4-BE49-F238E27FC236}">
                <a16:creationId xmlns:a16="http://schemas.microsoft.com/office/drawing/2014/main" id="{3F486B1A-92A9-7243-8C5F-793F93C1BB0C}"/>
              </a:ext>
            </a:extLst>
          </p:cNvPr>
          <p:cNvSpPr txBox="1"/>
          <p:nvPr/>
        </p:nvSpPr>
        <p:spPr>
          <a:xfrm>
            <a:off x="3858449" y="2917480"/>
            <a:ext cx="565026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1 </a:t>
            </a:r>
            <a:r>
              <a:rPr lang="fr-FR" dirty="0" err="1">
                <a:solidFill>
                  <a:schemeClr val="bg2">
                    <a:lumMod val="50000"/>
                  </a:schemeClr>
                </a:solidFill>
              </a:rPr>
              <a:t>ps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F3039BF8-C7C0-734F-998C-19D340D34094}"/>
              </a:ext>
            </a:extLst>
          </p:cNvPr>
          <p:cNvCxnSpPr/>
          <p:nvPr/>
        </p:nvCxnSpPr>
        <p:spPr>
          <a:xfrm>
            <a:off x="4923099" y="2802681"/>
            <a:ext cx="528612" cy="0"/>
          </a:xfrm>
          <a:prstGeom prst="straightConnector1">
            <a:avLst/>
          </a:prstGeom>
          <a:ln>
            <a:solidFill>
              <a:schemeClr val="bg2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49FD513D-5C17-2340-82F4-5CB447E70A81}"/>
              </a:ext>
            </a:extLst>
          </p:cNvPr>
          <p:cNvSpPr txBox="1"/>
          <p:nvPr/>
        </p:nvSpPr>
        <p:spPr>
          <a:xfrm>
            <a:off x="5448163" y="2618015"/>
            <a:ext cx="7459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530 </a:t>
            </a:r>
            <a:r>
              <a:rPr lang="fr-FR" dirty="0" err="1">
                <a:solidFill>
                  <a:schemeClr val="bg2">
                    <a:lumMod val="50000"/>
                  </a:schemeClr>
                </a:solidFill>
              </a:rPr>
              <a:t>fs</a:t>
            </a:r>
            <a:endParaRPr lang="fr-FR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15095099-D39D-F647-AFCA-DC119C7D068F}"/>
              </a:ext>
            </a:extLst>
          </p:cNvPr>
          <p:cNvCxnSpPr/>
          <p:nvPr/>
        </p:nvCxnSpPr>
        <p:spPr>
          <a:xfrm>
            <a:off x="4923099" y="4505661"/>
            <a:ext cx="528612" cy="0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D3CA4222-B6E9-0647-8C27-7F729A0A129A}"/>
              </a:ext>
            </a:extLst>
          </p:cNvPr>
          <p:cNvSpPr txBox="1"/>
          <p:nvPr/>
        </p:nvSpPr>
        <p:spPr>
          <a:xfrm>
            <a:off x="5448163" y="4320995"/>
            <a:ext cx="745910" cy="3693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rgbClr val="C00000"/>
                </a:solidFill>
              </a:rPr>
              <a:t>160 </a:t>
            </a:r>
            <a:r>
              <a:rPr lang="fr-FR" dirty="0" err="1">
                <a:solidFill>
                  <a:srgbClr val="C00000"/>
                </a:solidFill>
              </a:rPr>
              <a:t>fs</a:t>
            </a: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33" name="Accolade fermante 32">
            <a:extLst>
              <a:ext uri="{FF2B5EF4-FFF2-40B4-BE49-F238E27FC236}">
                <a16:creationId xmlns:a16="http://schemas.microsoft.com/office/drawing/2014/main" id="{BEFCD126-D1BE-BC4A-93C9-40E4D4551CBA}"/>
              </a:ext>
            </a:extLst>
          </p:cNvPr>
          <p:cNvSpPr/>
          <p:nvPr/>
        </p:nvSpPr>
        <p:spPr>
          <a:xfrm rot="5400000">
            <a:off x="3960754" y="2877031"/>
            <a:ext cx="334973" cy="1589714"/>
          </a:xfrm>
          <a:prstGeom prst="rightBrace">
            <a:avLst/>
          </a:prstGeom>
          <a:ln w="28575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ACF32D70-05DE-8646-836A-66EC16CBE050}"/>
              </a:ext>
            </a:extLst>
          </p:cNvPr>
          <p:cNvSpPr txBox="1"/>
          <p:nvPr/>
        </p:nvSpPr>
        <p:spPr>
          <a:xfrm>
            <a:off x="5991462" y="3339565"/>
            <a:ext cx="1930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>
                <a:solidFill>
                  <a:schemeClr val="bg2">
                    <a:lumMod val="50000"/>
                  </a:schemeClr>
                </a:solidFill>
              </a:rPr>
              <a:t>IJCLab</a:t>
            </a:r>
            <a:r>
              <a:rPr lang="fr-FR" dirty="0">
                <a:solidFill>
                  <a:schemeClr val="bg2">
                    <a:lumMod val="50000"/>
                  </a:schemeClr>
                </a:solidFill>
              </a:rPr>
              <a:t>, Sept. 2024 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:a16="http://schemas.microsoft.com/office/drawing/2014/main" id="{083BE353-31C9-974E-A40F-56A101403F06}"/>
              </a:ext>
            </a:extLst>
          </p:cNvPr>
          <p:cNvSpPr txBox="1"/>
          <p:nvPr/>
        </p:nvSpPr>
        <p:spPr>
          <a:xfrm>
            <a:off x="376518" y="4556530"/>
            <a:ext cx="2463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>
                <a:solidFill>
                  <a:srgbClr val="7030A0"/>
                </a:solidFill>
              </a:rPr>
              <a:t>Improvement</a:t>
            </a:r>
            <a:r>
              <a:rPr lang="fr-FR" dirty="0">
                <a:solidFill>
                  <a:srgbClr val="7030A0"/>
                </a:solidFill>
              </a:rPr>
              <a:t> in configuration of </a:t>
            </a:r>
            <a:r>
              <a:rPr lang="fr-FR" dirty="0" err="1">
                <a:solidFill>
                  <a:srgbClr val="7030A0"/>
                </a:solidFill>
              </a:rPr>
              <a:t>PLLs</a:t>
            </a:r>
            <a:endParaRPr lang="fr-FR" dirty="0">
              <a:solidFill>
                <a:srgbClr val="7030A0"/>
              </a:solidFill>
            </a:endParaRPr>
          </a:p>
        </p:txBody>
      </p:sp>
      <p:cxnSp>
        <p:nvCxnSpPr>
          <p:cNvPr id="37" name="Connecteur droit avec flèche 36">
            <a:extLst>
              <a:ext uri="{FF2B5EF4-FFF2-40B4-BE49-F238E27FC236}">
                <a16:creationId xmlns:a16="http://schemas.microsoft.com/office/drawing/2014/main" id="{F5C5C61A-D621-FD41-B5DC-A4351BF53392}"/>
              </a:ext>
            </a:extLst>
          </p:cNvPr>
          <p:cNvCxnSpPr>
            <a:cxnSpLocks/>
          </p:cNvCxnSpPr>
          <p:nvPr/>
        </p:nvCxnSpPr>
        <p:spPr>
          <a:xfrm flipV="1">
            <a:off x="2444100" y="3839376"/>
            <a:ext cx="1670413" cy="1178819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Accolade fermante 38">
            <a:extLst>
              <a:ext uri="{FF2B5EF4-FFF2-40B4-BE49-F238E27FC236}">
                <a16:creationId xmlns:a16="http://schemas.microsoft.com/office/drawing/2014/main" id="{2A6C9CB5-0935-0142-9A4B-91E75F9E83D2}"/>
              </a:ext>
            </a:extLst>
          </p:cNvPr>
          <p:cNvSpPr/>
          <p:nvPr/>
        </p:nvSpPr>
        <p:spPr>
          <a:xfrm rot="5400000">
            <a:off x="6078718" y="3685184"/>
            <a:ext cx="334973" cy="2736347"/>
          </a:xfrm>
          <a:prstGeom prst="rightBrac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E5CD2D8C-D3B9-F94B-95A5-86F3E402A2A4}"/>
              </a:ext>
            </a:extLst>
          </p:cNvPr>
          <p:cNvSpPr txBox="1"/>
          <p:nvPr/>
        </p:nvSpPr>
        <p:spPr>
          <a:xfrm>
            <a:off x="4114513" y="5082316"/>
            <a:ext cx="4543392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1600" dirty="0" err="1">
                <a:solidFill>
                  <a:srgbClr val="C00000"/>
                </a:solidFill>
              </a:rPr>
              <a:t>Degradation</a:t>
            </a:r>
            <a:r>
              <a:rPr lang="fr-FR" sz="1600" dirty="0">
                <a:solidFill>
                  <a:srgbClr val="C00000"/>
                </a:solidFill>
              </a:rPr>
              <a:t> </a:t>
            </a:r>
            <a:r>
              <a:rPr lang="fr-FR" sz="1600" dirty="0" err="1">
                <a:solidFill>
                  <a:srgbClr val="C00000"/>
                </a:solidFill>
              </a:rPr>
              <a:t>may</a:t>
            </a:r>
            <a:r>
              <a:rPr lang="fr-FR" sz="1600" dirty="0">
                <a:solidFill>
                  <a:srgbClr val="C00000"/>
                </a:solidFill>
              </a:rPr>
              <a:t> </a:t>
            </a:r>
            <a:r>
              <a:rPr lang="fr-FR" sz="1600" dirty="0" err="1">
                <a:solidFill>
                  <a:srgbClr val="C00000"/>
                </a:solidFill>
              </a:rPr>
              <a:t>be</a:t>
            </a:r>
            <a:r>
              <a:rPr lang="fr-FR" sz="1600" dirty="0">
                <a:solidFill>
                  <a:srgbClr val="C00000"/>
                </a:solidFill>
              </a:rPr>
              <a:t> due to the </a:t>
            </a:r>
            <a:r>
              <a:rPr lang="fr-FR" sz="1600" dirty="0" err="1">
                <a:solidFill>
                  <a:srgbClr val="C00000"/>
                </a:solidFill>
              </a:rPr>
              <a:t>measurement</a:t>
            </a:r>
            <a:r>
              <a:rPr lang="fr-FR" sz="1600" dirty="0">
                <a:solidFill>
                  <a:srgbClr val="C00000"/>
                </a:solidFill>
              </a:rPr>
              <a:t> </a:t>
            </a:r>
            <a:r>
              <a:rPr lang="fr-FR" sz="1600" dirty="0" err="1">
                <a:solidFill>
                  <a:srgbClr val="C00000"/>
                </a:solidFill>
              </a:rPr>
              <a:t>chain</a:t>
            </a:r>
            <a:r>
              <a:rPr lang="fr-FR" sz="1600" dirty="0">
                <a:solidFill>
                  <a:srgbClr val="C00000"/>
                </a:solidFill>
              </a:rPr>
              <a:t> at </a:t>
            </a:r>
            <a:r>
              <a:rPr lang="fr-FR" sz="1600" dirty="0" err="1">
                <a:solidFill>
                  <a:srgbClr val="C00000"/>
                </a:solidFill>
              </a:rPr>
              <a:t>IJCLab</a:t>
            </a:r>
            <a:r>
              <a:rPr lang="fr-FR" sz="1600" dirty="0">
                <a:solidFill>
                  <a:srgbClr val="C00000"/>
                </a:solidFill>
              </a:rPr>
              <a:t>, TBC</a:t>
            </a:r>
          </a:p>
        </p:txBody>
      </p:sp>
    </p:spTree>
    <p:extLst>
      <p:ext uri="{BB962C8B-B14F-4D97-AF65-F5344CB8AC3E}">
        <p14:creationId xmlns:p14="http://schemas.microsoft.com/office/powerpoint/2010/main" val="1679484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559286-8F32-1949-8305-B9D6AE50E5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/>
              <a:t>Next</a:t>
            </a:r>
            <a:r>
              <a:rPr lang="fr-FR" dirty="0"/>
              <a:t> </a:t>
            </a:r>
            <a:r>
              <a:rPr lang="fr-FR" dirty="0" err="1"/>
              <a:t>steps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014EDE-64FC-ED4A-8342-5BDF242F1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/>
              <a:t>07/09/2023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6C87A4-36F4-B14F-9745-9D3DE27BD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Compton polarimeter for SuperKEKB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CA78FD7-A954-BF45-8A63-7945BACBD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24D5D7-7619-544E-85E6-FE67B0DC27B1}" type="slidenum">
              <a:rPr lang="fr-FR" smtClean="0"/>
              <a:t>6</a:t>
            </a:fld>
            <a:endParaRPr lang="fr-FR"/>
          </a:p>
        </p:txBody>
      </p:sp>
      <p:sp>
        <p:nvSpPr>
          <p:cNvPr id="8" name="Text Box 18">
            <a:extLst>
              <a:ext uri="{FF2B5EF4-FFF2-40B4-BE49-F238E27FC236}">
                <a16:creationId xmlns:a16="http://schemas.microsoft.com/office/drawing/2014/main" id="{2EDB85D3-F9BA-EC40-9661-E7DB3CAFD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7777" y="3644444"/>
            <a:ext cx="81075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Further developments made in parallel at </a:t>
            </a:r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and KEK:</a:t>
            </a:r>
          </a:p>
          <a:p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IJClab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Further improvements at low frequency may be possible  tests planned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Ability to generate arbitrary frequency by integrating SI536x component</a:t>
            </a:r>
            <a:endParaRPr lang="en-US" sz="1400" dirty="0">
              <a:solidFill>
                <a:srgbClr val="C00000"/>
              </a:solidFill>
              <a:sym typeface="Wingdings" pitchFamily="2" charset="2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accent5">
                  <a:lumMod val="75000"/>
                </a:schemeClr>
              </a:solidFill>
              <a:sym typeface="Wingdings" pitchFamily="2" charset="2"/>
            </a:endParaRPr>
          </a:p>
          <a:p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KEK: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Test at ATF with laser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Import improvements obtained at </a:t>
            </a:r>
            <a:r>
              <a:rPr lang="en-US" sz="1400" dirty="0" err="1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IJCLab</a:t>
            </a: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 and validate new perf</a:t>
            </a:r>
          </a:p>
        </p:txBody>
      </p:sp>
      <p:sp>
        <p:nvSpPr>
          <p:cNvPr id="9" name="Text Box 18">
            <a:extLst>
              <a:ext uri="{FF2B5EF4-FFF2-40B4-BE49-F238E27FC236}">
                <a16:creationId xmlns:a16="http://schemas.microsoft.com/office/drawing/2014/main" id="{060DC8F7-1223-454A-BED8-7A30D6C160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214" y="1335824"/>
            <a:ext cx="8107572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Synchronisation</a:t>
            </a:r>
            <a:r>
              <a:rPr lang="en-US" sz="1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of laser (and data acquisition) is part of essential elements for the implementation of Compton polarimeter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First tests made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Working principle confirmed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Performance is nearly met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Still some residual phase noise contributions to understand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accent5">
                    <a:lumMod val="75000"/>
                  </a:schemeClr>
                </a:solidFill>
                <a:sym typeface="Wingdings" pitchFamily="2" charset="2"/>
              </a:rPr>
              <a:t>Low frequency is more critical, planned laser technology is very stable at higher frequencies (&gt;1kHz)</a:t>
            </a:r>
            <a:endParaRPr lang="en-US" sz="1400" dirty="0">
              <a:solidFill>
                <a:srgbClr val="C00000"/>
              </a:solidFill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65425185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dele" id="{FBF67BF5-E241-D94D-A1E0-A0EA0C623EF9}" vid="{4197D68A-286D-DD47-B0B2-A034CCFF1146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Thème Office</Template>
  <TotalTime>39874</TotalTime>
  <Words>518</Words>
  <Application>Microsoft Macintosh PowerPoint</Application>
  <PresentationFormat>Affichage à l'écran (4:3)</PresentationFormat>
  <Paragraphs>106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Compton polarimetry for SuperKEKB: Synchronisation</vt:lpstr>
      <vt:lpstr>Introduction</vt:lpstr>
      <vt:lpstr>Conceptual acquisition chain</vt:lpstr>
      <vt:lpstr>Laser synchronisation – concept</vt:lpstr>
      <vt:lpstr>Results</vt:lpstr>
      <vt:lpstr>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Preliminary thoughts towards Compton polarimtry for ‘Chiral BELLE2’</dc:title>
  <dc:creator>Aurélien Martens</dc:creator>
  <cp:lastModifiedBy>Aurélien Martens</cp:lastModifiedBy>
  <cp:revision>183</cp:revision>
  <cp:lastPrinted>2021-10-18T12:59:11Z</cp:lastPrinted>
  <dcterms:created xsi:type="dcterms:W3CDTF">2019-09-23T10:30:56Z</dcterms:created>
  <dcterms:modified xsi:type="dcterms:W3CDTF">2024-10-07T06:05:14Z</dcterms:modified>
</cp:coreProperties>
</file>