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5"/>
  </p:notesMasterIdLst>
  <p:sldIdLst>
    <p:sldId id="256" r:id="rId2"/>
    <p:sldId id="548" r:id="rId3"/>
    <p:sldId id="549" r:id="rId4"/>
    <p:sldId id="550" r:id="rId5"/>
    <p:sldId id="551" r:id="rId6"/>
    <p:sldId id="552" r:id="rId7"/>
    <p:sldId id="553" r:id="rId8"/>
    <p:sldId id="547" r:id="rId9"/>
    <p:sldId id="542" r:id="rId10"/>
    <p:sldId id="543" r:id="rId11"/>
    <p:sldId id="544" r:id="rId12"/>
    <p:sldId id="545" r:id="rId13"/>
    <p:sldId id="546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5D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119"/>
    <p:restoredTop sz="94631"/>
  </p:normalViewPr>
  <p:slideViewPr>
    <p:cSldViewPr snapToGrid="0" snapToObjects="1">
      <p:cViewPr varScale="1">
        <p:scale>
          <a:sx n="131" d="100"/>
          <a:sy n="131" d="100"/>
        </p:scale>
        <p:origin x="49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5651F-A0A0-324C-B3AB-F519BDD94ED9}" type="datetimeFigureOut">
              <a:rPr lang="en-GB" smtClean="0"/>
              <a:t>27/01/2025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01DB0-9749-9547-8C49-BEF4CEEFF94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081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42F9-493E-664B-B896-80389304503F}" type="datetime1">
              <a:rPr lang="fr-FR" smtClean="0"/>
              <a:t>27/01/2025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Compton of thermal photons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831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2FF08-3AF8-AA4E-BC0A-6D4C635AF5B1}" type="datetime1">
              <a:rPr lang="fr-FR" smtClean="0"/>
              <a:t>27/01/2025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Compton of thermal photons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4110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1E13-E1B7-4C40-9AF0-B39D78692251}" type="datetime1">
              <a:rPr lang="fr-FR" smtClean="0"/>
              <a:t>27/01/2025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Compton of thermal photons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9213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A8264-F47B-E147-9EEE-D49166ED4BEE}" type="datetime1">
              <a:rPr lang="fr-FR" smtClean="0"/>
              <a:t>27/01/2025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Compton of thermal photons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74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2D94-545D-CF44-A2FE-C91F602AE942}" type="datetime1">
              <a:rPr lang="fr-FR" smtClean="0"/>
              <a:t>27/01/2025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Compton of thermal photons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9D8C2A6F-0513-674E-87D6-A38268BE63A2}"/>
              </a:ext>
            </a:extLst>
          </p:cNvPr>
          <p:cNvCxnSpPr/>
          <p:nvPr userDrawn="1"/>
        </p:nvCxnSpPr>
        <p:spPr>
          <a:xfrm>
            <a:off x="747918" y="874643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6618DF27-C47A-2A45-89A0-FCCC77CB6E4F}"/>
              </a:ext>
            </a:extLst>
          </p:cNvPr>
          <p:cNvCxnSpPr/>
          <p:nvPr userDrawn="1"/>
        </p:nvCxnSpPr>
        <p:spPr>
          <a:xfrm>
            <a:off x="747918" y="927652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449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8950" y="1020416"/>
            <a:ext cx="5896389" cy="5263047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32396-2F88-D849-B2E7-24B57B709203}" type="datetime1">
              <a:rPr lang="fr-FR" smtClean="0"/>
              <a:t>27/01/2025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Compton of thermal photons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4C8286A-03E0-6D49-9D42-D4B8C72EB5E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18662" y="1020416"/>
            <a:ext cx="2693504" cy="5263047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59B271C5-42D8-D24B-A4B3-320DFCBB4F3E}"/>
              </a:ext>
            </a:extLst>
          </p:cNvPr>
          <p:cNvCxnSpPr/>
          <p:nvPr userDrawn="1"/>
        </p:nvCxnSpPr>
        <p:spPr>
          <a:xfrm>
            <a:off x="747918" y="874643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EF0E9747-688D-EA40-9495-E0B56C4A73A2}"/>
              </a:ext>
            </a:extLst>
          </p:cNvPr>
          <p:cNvCxnSpPr/>
          <p:nvPr userDrawn="1"/>
        </p:nvCxnSpPr>
        <p:spPr>
          <a:xfrm>
            <a:off x="747918" y="927652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324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CF6C-6E6F-0A43-BC0C-D8DED929BAAB}" type="datetime1">
              <a:rPr lang="fr-FR" smtClean="0"/>
              <a:t>27/01/2025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Compton of thermal photons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1038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FAD1-A910-6747-AFC1-210AB098F826}" type="datetime1">
              <a:rPr lang="fr-FR" smtClean="0"/>
              <a:t>27/01/2025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Compton of thermal photons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8C2A1692-A79C-F94D-8071-0A66ED90799B}"/>
              </a:ext>
            </a:extLst>
          </p:cNvPr>
          <p:cNvCxnSpPr/>
          <p:nvPr userDrawn="1"/>
        </p:nvCxnSpPr>
        <p:spPr>
          <a:xfrm>
            <a:off x="747918" y="874643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3F2EE1EE-8D6D-4346-B9F2-3EAAE932E151}"/>
              </a:ext>
            </a:extLst>
          </p:cNvPr>
          <p:cNvCxnSpPr/>
          <p:nvPr userDrawn="1"/>
        </p:nvCxnSpPr>
        <p:spPr>
          <a:xfrm>
            <a:off x="747918" y="927652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416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4D01C-4D8D-0D4D-B009-CCC7087D0A1E}" type="datetime1">
              <a:rPr lang="fr-FR" smtClean="0"/>
              <a:t>27/01/2025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Compton of thermal photons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3239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DE6F-F440-0A4E-8875-F3CD0F786957}" type="datetime1">
              <a:rPr lang="fr-FR" smtClean="0"/>
              <a:t>27/01/2025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Compton of thermal photons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51A2E35D-BD29-AB44-B3A6-E75904B7FD5D}"/>
              </a:ext>
            </a:extLst>
          </p:cNvPr>
          <p:cNvCxnSpPr/>
          <p:nvPr userDrawn="1"/>
        </p:nvCxnSpPr>
        <p:spPr>
          <a:xfrm>
            <a:off x="747918" y="874643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437E9A2E-0DEB-A24D-AE54-2E7394B85E80}"/>
              </a:ext>
            </a:extLst>
          </p:cNvPr>
          <p:cNvCxnSpPr/>
          <p:nvPr userDrawn="1"/>
        </p:nvCxnSpPr>
        <p:spPr>
          <a:xfrm>
            <a:off x="747918" y="927652"/>
            <a:ext cx="394335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077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41873-F149-A74B-A53D-109855CF121F}" type="datetime1">
              <a:rPr lang="fr-FR" smtClean="0"/>
              <a:t>27/01/2025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Compton of thermal photons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544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248D-7702-6D45-AF87-43347756FA1F}" type="datetime1">
              <a:rPr lang="fr-FR" smtClean="0"/>
              <a:t>27/01/2025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Compton of thermal photons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1407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986FFEB-5D0A-984F-A179-F9468CD8B4F8}"/>
              </a:ext>
            </a:extLst>
          </p:cNvPr>
          <p:cNvSpPr/>
          <p:nvPr userDrawn="1"/>
        </p:nvSpPr>
        <p:spPr>
          <a:xfrm>
            <a:off x="0" y="6445799"/>
            <a:ext cx="9144000" cy="49171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2700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95000"/>
                </a:schemeClr>
              </a:gs>
              <a:gs pos="62000">
                <a:schemeClr val="tx1">
                  <a:lumMod val="50000"/>
                  <a:lumOff val="5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09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362" y="6445800"/>
            <a:ext cx="1130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250DD983-3B91-6C46-9265-AF62EAC9B299}" type="datetime1">
              <a:rPr lang="fr-FR" smtClean="0"/>
              <a:t>27/01/2025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9226" y="6445802"/>
            <a:ext cx="5744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fr-FR"/>
              <a:t>Compton of thermal photons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9696" y="6445801"/>
            <a:ext cx="10113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6324D5D7-7619-544E-85E6-FE67B0DC27B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7604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u="none" kern="1200" baseline="0">
          <a:solidFill>
            <a:schemeClr val="accent3">
              <a:lumMod val="75000"/>
            </a:schemeClr>
          </a:solidFill>
          <a:uFill>
            <a:solidFill>
              <a:schemeClr val="accent2">
                <a:lumMod val="75000"/>
              </a:schemeClr>
            </a:solidFill>
          </a:u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B4E66E-AC24-3A41-A158-340D5290EC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9" y="1122363"/>
            <a:ext cx="8016073" cy="2387600"/>
          </a:xfrm>
        </p:spPr>
        <p:txBody>
          <a:bodyPr>
            <a:normAutofit/>
          </a:bodyPr>
          <a:lstStyle/>
          <a:p>
            <a:r>
              <a:rPr lang="fr-FR" sz="3600" dirty="0"/>
              <a:t>A quick </a:t>
            </a:r>
            <a:r>
              <a:rPr lang="fr-FR" sz="3600" dirty="0" err="1"/>
              <a:t>review</a:t>
            </a:r>
            <a:r>
              <a:rPr lang="fr-FR" sz="3600" dirty="0"/>
              <a:t> on the </a:t>
            </a:r>
            <a:r>
              <a:rPr lang="fr-FR" sz="3600" dirty="0" err="1"/>
              <a:t>Touschek</a:t>
            </a:r>
            <a:r>
              <a:rPr lang="fr-FR" sz="3600" dirty="0"/>
              <a:t> </a:t>
            </a:r>
            <a:r>
              <a:rPr lang="fr-FR" sz="3600" dirty="0" err="1"/>
              <a:t>lifetime</a:t>
            </a:r>
            <a:r>
              <a:rPr lang="fr-FR" sz="3600" dirty="0"/>
              <a:t> simulation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906DFE7-C6C8-C048-A97F-EA49E143AE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633631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Aurélien MARTENS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0C11A30-F087-DD48-90DA-D222F7DB6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2B832-5087-F944-8285-BFA2EFDD58C4}" type="datetime1">
              <a:rPr lang="fr-FR" smtClean="0"/>
              <a:t>27/01/2025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EBC8E6C-4EC3-5F43-A325-E90D3193E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Compton of thermal photons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62E298D-33BF-214F-8FE8-7EDD31FA5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8505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BAEE89-7638-9E49-8EC6-FC10B8C32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Thermal bath of photons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B5BB9F-E0A4-2F43-B172-1CF4289EA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9135F-CC8A-3B4C-90CD-4ADCE93D2F58}" type="datetime1">
              <a:rPr lang="fr-FR" smtClean="0"/>
              <a:t>27/01/2025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2B9D6B-9D82-0C4E-9C23-23B01FF6A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Compton of thermal photons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C6EC61-6035-6D44-A671-4F2047AC9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10</a:t>
            </a:fld>
            <a:endParaRPr lang="fr-FR"/>
          </a:p>
        </p:txBody>
      </p:sp>
      <p:sp>
        <p:nvSpPr>
          <p:cNvPr id="7" name="Cylindre 6">
            <a:extLst>
              <a:ext uri="{FF2B5EF4-FFF2-40B4-BE49-F238E27FC236}">
                <a16:creationId xmlns:a16="http://schemas.microsoft.com/office/drawing/2014/main" id="{02D80CA9-0E33-9547-B965-CDFE6E7A2C68}"/>
              </a:ext>
            </a:extLst>
          </p:cNvPr>
          <p:cNvSpPr/>
          <p:nvPr/>
        </p:nvSpPr>
        <p:spPr>
          <a:xfrm rot="16200000">
            <a:off x="2551489" y="18171"/>
            <a:ext cx="1081251" cy="3796353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D537F2F4-E522-8F4D-9C02-DE9C6324DC33}"/>
              </a:ext>
            </a:extLst>
          </p:cNvPr>
          <p:cNvCxnSpPr/>
          <p:nvPr/>
        </p:nvCxnSpPr>
        <p:spPr>
          <a:xfrm>
            <a:off x="74173" y="1775298"/>
            <a:ext cx="2383277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0BC8B0BF-707A-5E48-9F92-C38019C30BBF}"/>
              </a:ext>
            </a:extLst>
          </p:cNvPr>
          <p:cNvCxnSpPr/>
          <p:nvPr/>
        </p:nvCxnSpPr>
        <p:spPr>
          <a:xfrm>
            <a:off x="90381" y="1927698"/>
            <a:ext cx="2383277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1B164EC6-CD33-7649-BAA0-71F0D5EC78B6}"/>
              </a:ext>
            </a:extLst>
          </p:cNvPr>
          <p:cNvCxnSpPr/>
          <p:nvPr/>
        </p:nvCxnSpPr>
        <p:spPr>
          <a:xfrm>
            <a:off x="80653" y="2002276"/>
            <a:ext cx="2383277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74555527-6EF4-E14C-B0E9-150049CDE3D7}"/>
              </a:ext>
            </a:extLst>
          </p:cNvPr>
          <p:cNvCxnSpPr/>
          <p:nvPr/>
        </p:nvCxnSpPr>
        <p:spPr>
          <a:xfrm>
            <a:off x="90381" y="2106039"/>
            <a:ext cx="2383277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AB833834-7817-8945-8701-B501A74D6D28}"/>
              </a:ext>
            </a:extLst>
          </p:cNvPr>
          <p:cNvCxnSpPr/>
          <p:nvPr/>
        </p:nvCxnSpPr>
        <p:spPr>
          <a:xfrm>
            <a:off x="74173" y="1859604"/>
            <a:ext cx="2383277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7485C85C-7415-8442-8550-F967723622FD}"/>
                  </a:ext>
                </a:extLst>
              </p:cNvPr>
              <p:cNvSpPr txBox="1"/>
              <p:nvPr/>
            </p:nvSpPr>
            <p:spPr>
              <a:xfrm>
                <a:off x="63362" y="1488332"/>
                <a:ext cx="10005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>
                    <a:solidFill>
                      <a:srgbClr val="FF0000"/>
                    </a:solidFill>
                  </a:rPr>
                  <a:t>e</a:t>
                </a:r>
                <a14:m>
                  <m:oMath xmlns:m="http://schemas.openxmlformats.org/officeDocument/2006/math">
                    <m:r>
                      <a:rPr lang="fr-FR" i="1" baseline="300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fr-FR" dirty="0">
                    <a:solidFill>
                      <a:srgbClr val="FF0000"/>
                    </a:solidFill>
                  </a:rPr>
                  <a:t> </a:t>
                </a:r>
                <a:r>
                  <a:rPr lang="fr-FR" dirty="0" err="1">
                    <a:solidFill>
                      <a:srgbClr val="FF0000"/>
                    </a:solidFill>
                  </a:rPr>
                  <a:t>beam</a:t>
                </a:r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7485C85C-7415-8442-8550-F967723622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2" y="1488332"/>
                <a:ext cx="1000595" cy="369332"/>
              </a:xfrm>
              <a:prstGeom prst="rect">
                <a:avLst/>
              </a:prstGeom>
              <a:blipFill>
                <a:blip r:embed="rId2"/>
                <a:stretch>
                  <a:fillRect l="-5000" t="-6667" r="-3750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Image 26">
            <a:extLst>
              <a:ext uri="{FF2B5EF4-FFF2-40B4-BE49-F238E27FC236}">
                <a16:creationId xmlns:a16="http://schemas.microsoft.com/office/drawing/2014/main" id="{69F302FE-BD75-064A-90B9-ECF4F9041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23963"/>
            <a:ext cx="9144000" cy="299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452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725C70-86E0-E74C-9972-26A9D3CBB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Compton </a:t>
            </a:r>
            <a:r>
              <a:rPr lang="fr-FR" dirty="0" err="1"/>
              <a:t>scattering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41ACE9-C191-8246-A8DC-0190C711D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4CD16-A174-1E46-9742-C34E04043CA5}" type="datetime1">
              <a:rPr lang="fr-FR" smtClean="0"/>
              <a:t>27/01/2025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175CD3-C1A9-F64A-A9ED-780FCC451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Compton of thermal photons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BEEABC-EC26-974A-A030-F2673FB2B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11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61C3604-2040-E248-9BC1-0A6502A67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146" y="3563869"/>
            <a:ext cx="8267700" cy="17272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FA189A7-A8F7-6F4A-B27C-E306578B7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867" y="1754808"/>
            <a:ext cx="2400300" cy="8001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6C227DC-C413-1D4A-834C-FDB70FF114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7287" y="1021522"/>
            <a:ext cx="3733800" cy="232410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1387B7E7-775A-654E-8D50-E7C34E9E035C}"/>
              </a:ext>
            </a:extLst>
          </p:cNvPr>
          <p:cNvSpPr txBox="1"/>
          <p:nvPr/>
        </p:nvSpPr>
        <p:spPr>
          <a:xfrm>
            <a:off x="186149" y="5470421"/>
            <a:ext cx="8834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Combining</a:t>
            </a:r>
            <a:r>
              <a:rPr lang="fr-FR" dirty="0"/>
              <a:t> </a:t>
            </a:r>
            <a:r>
              <a:rPr lang="fr-FR" dirty="0" err="1"/>
              <a:t>both</a:t>
            </a:r>
            <a:r>
              <a:rPr lang="fr-FR" dirty="0"/>
              <a:t> aspects, </a:t>
            </a:r>
            <a:r>
              <a:rPr lang="fr-FR" dirty="0" err="1"/>
              <a:t>randomly</a:t>
            </a:r>
            <a:r>
              <a:rPr lang="fr-FR" dirty="0"/>
              <a:t> </a:t>
            </a:r>
            <a:r>
              <a:rPr lang="fr-FR" dirty="0" err="1"/>
              <a:t>choosing</a:t>
            </a:r>
            <a:r>
              <a:rPr lang="fr-FR" dirty="0"/>
              <a:t> the </a:t>
            </a:r>
            <a:r>
              <a:rPr lang="fr-FR" dirty="0" err="1"/>
              <a:t>crossing</a:t>
            </a:r>
            <a:r>
              <a:rPr lang="fr-FR" dirty="0"/>
              <a:t> angle, </a:t>
            </a:r>
            <a:r>
              <a:rPr lang="fr-FR" dirty="0" err="1"/>
              <a:t>provides</a:t>
            </a:r>
            <a:r>
              <a:rPr lang="fr-FR" dirty="0"/>
              <a:t> an </a:t>
            </a:r>
            <a:r>
              <a:rPr lang="fr-FR" dirty="0" err="1"/>
              <a:t>estimate</a:t>
            </a:r>
            <a:r>
              <a:rPr lang="fr-FR" dirty="0"/>
              <a:t> for the </a:t>
            </a:r>
            <a:r>
              <a:rPr lang="fr-FR" dirty="0" err="1"/>
              <a:t>number</a:t>
            </a:r>
            <a:r>
              <a:rPr lang="fr-FR" dirty="0"/>
              <a:t> of </a:t>
            </a:r>
            <a:r>
              <a:rPr lang="fr-FR" dirty="0" err="1"/>
              <a:t>scattered</a:t>
            </a:r>
            <a:r>
              <a:rPr lang="fr-FR" dirty="0"/>
              <a:t> photons and </a:t>
            </a:r>
            <a:r>
              <a:rPr lang="fr-FR" dirty="0" err="1"/>
              <a:t>their</a:t>
            </a:r>
            <a:r>
              <a:rPr lang="fr-FR" dirty="0"/>
              <a:t> </a:t>
            </a:r>
            <a:r>
              <a:rPr lang="fr-FR" dirty="0" err="1"/>
              <a:t>spectrum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996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99FC51-7386-AF4C-A3A6-7B7DE949A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First </a:t>
            </a:r>
            <a:r>
              <a:rPr lang="fr-FR" dirty="0" err="1"/>
              <a:t>crude</a:t>
            </a:r>
            <a:r>
              <a:rPr lang="fr-FR" dirty="0"/>
              <a:t> </a:t>
            </a:r>
            <a:r>
              <a:rPr lang="fr-FR" dirty="0" err="1"/>
              <a:t>estimate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F423B4-C7D6-3E48-8103-7C6744B85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9696-8F2D-1C48-A32B-1AC6D2360D7F}" type="datetime1">
              <a:rPr lang="fr-FR" smtClean="0"/>
              <a:t>27/01/2025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A83763-AA83-FF4E-9224-BF272132E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Compton of thermal photons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979519-5C1E-D948-B84B-2373511A6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12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D2A71A9-9CCB-BD49-9F25-ED9077956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77" y="2054050"/>
            <a:ext cx="4450272" cy="246439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D4477FB-F44A-0745-82B9-124ADDBDAD0D}"/>
              </a:ext>
            </a:extLst>
          </p:cNvPr>
          <p:cNvSpPr txBox="1"/>
          <p:nvPr/>
        </p:nvSpPr>
        <p:spPr>
          <a:xfrm>
            <a:off x="5086468" y="2541083"/>
            <a:ext cx="3719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Increasing</a:t>
            </a:r>
            <a:r>
              <a:rPr lang="fr-FR" dirty="0"/>
              <a:t> by 30K the </a:t>
            </a:r>
            <a:r>
              <a:rPr lang="fr-FR" dirty="0" err="1"/>
              <a:t>temperature</a:t>
            </a:r>
            <a:r>
              <a:rPr lang="fr-FR" dirty="0"/>
              <a:t> of the </a:t>
            </a:r>
            <a:r>
              <a:rPr lang="fr-FR" dirty="0" err="1"/>
              <a:t>beam</a:t>
            </a:r>
            <a:r>
              <a:rPr lang="fr-FR" dirty="0"/>
              <a:t> pipe </a:t>
            </a:r>
            <a:r>
              <a:rPr lang="fr-FR" dirty="0">
                <a:sym typeface="Wingdings" pitchFamily="2" charset="2"/>
              </a:rPr>
              <a:t> x1.6 in photons </a:t>
            </a:r>
            <a:r>
              <a:rPr lang="fr-FR" dirty="0" err="1">
                <a:sym typeface="Wingdings" pitchFamily="2" charset="2"/>
              </a:rPr>
              <a:t>with</a:t>
            </a:r>
            <a:r>
              <a:rPr lang="fr-FR" dirty="0">
                <a:sym typeface="Wingdings" pitchFamily="2" charset="2"/>
              </a:rPr>
              <a:t> </a:t>
            </a:r>
            <a:r>
              <a:rPr lang="fr-FR" dirty="0" err="1">
                <a:sym typeface="Wingdings" pitchFamily="2" charset="2"/>
              </a:rPr>
              <a:t>energy</a:t>
            </a:r>
            <a:r>
              <a:rPr lang="fr-FR" dirty="0">
                <a:sym typeface="Wingdings" pitchFamily="2" charset="2"/>
              </a:rPr>
              <a:t> </a:t>
            </a:r>
            <a:r>
              <a:rPr lang="fr-FR" dirty="0" err="1">
                <a:sym typeface="Wingdings" pitchFamily="2" charset="2"/>
              </a:rPr>
              <a:t>above</a:t>
            </a:r>
            <a:r>
              <a:rPr lang="fr-FR" dirty="0">
                <a:sym typeface="Wingdings" pitchFamily="2" charset="2"/>
              </a:rPr>
              <a:t> </a:t>
            </a:r>
            <a:r>
              <a:rPr lang="fr-FR" dirty="0" err="1">
                <a:sym typeface="Wingdings" pitchFamily="2" charset="2"/>
              </a:rPr>
              <a:t>threshold</a:t>
            </a:r>
            <a:r>
              <a:rPr lang="fr-FR" dirty="0"/>
              <a:t> !</a:t>
            </a:r>
          </a:p>
          <a:p>
            <a:r>
              <a:rPr lang="fr-FR" dirty="0">
                <a:sym typeface="Wingdings" pitchFamily="2" charset="2"/>
              </a:rPr>
              <a:t> </a:t>
            </a:r>
            <a:r>
              <a:rPr lang="fr-FR" dirty="0" err="1">
                <a:solidFill>
                  <a:srgbClr val="C00000"/>
                </a:solidFill>
                <a:sym typeface="Wingdings" pitchFamily="2" charset="2"/>
              </a:rPr>
              <a:t>Knowledge</a:t>
            </a:r>
            <a:r>
              <a:rPr lang="fr-FR" dirty="0">
                <a:solidFill>
                  <a:srgbClr val="C00000"/>
                </a:solidFill>
                <a:sym typeface="Wingdings" pitchFamily="2" charset="2"/>
              </a:rPr>
              <a:t> of pipe </a:t>
            </a:r>
            <a:r>
              <a:rPr lang="fr-FR" dirty="0" err="1">
                <a:solidFill>
                  <a:srgbClr val="C00000"/>
                </a:solidFill>
                <a:sym typeface="Wingdings" pitchFamily="2" charset="2"/>
              </a:rPr>
              <a:t>temperature</a:t>
            </a:r>
            <a:r>
              <a:rPr lang="fr-FR" dirty="0">
                <a:solidFill>
                  <a:srgbClr val="C00000"/>
                </a:solidFill>
                <a:sym typeface="Wingdings" pitchFamily="2" charset="2"/>
              </a:rPr>
              <a:t> ?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C4A3C87-3FA5-1E4E-9F78-240C2D1ECD64}"/>
              </a:ext>
            </a:extLst>
          </p:cNvPr>
          <p:cNvSpPr txBox="1"/>
          <p:nvPr/>
        </p:nvSpPr>
        <p:spPr>
          <a:xfrm>
            <a:off x="338102" y="1000946"/>
            <a:ext cx="84677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Crude</a:t>
            </a:r>
            <a:r>
              <a:rPr lang="fr-FR" dirty="0"/>
              <a:t> model: </a:t>
            </a:r>
          </a:p>
          <a:p>
            <a:pPr marL="285750" indent="-285750">
              <a:buFontTx/>
              <a:buChar char="-"/>
            </a:pPr>
            <a:r>
              <a:rPr lang="fr-FR" dirty="0"/>
              <a:t>assume pipe </a:t>
            </a:r>
            <a:r>
              <a:rPr lang="fr-FR" dirty="0" err="1"/>
              <a:t>temperature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homogenous</a:t>
            </a:r>
            <a:r>
              <a:rPr lang="fr-FR" dirty="0"/>
              <a:t> </a:t>
            </a:r>
            <a:r>
              <a:rPr lang="fr-FR" dirty="0" err="1"/>
              <a:t>along</a:t>
            </a:r>
            <a:r>
              <a:rPr lang="fr-FR" dirty="0"/>
              <a:t>  the ring</a:t>
            </a:r>
          </a:p>
          <a:p>
            <a:pPr marL="285750" indent="-285750">
              <a:buFontTx/>
              <a:buChar char="-"/>
            </a:pPr>
            <a:r>
              <a:rPr lang="fr-FR" dirty="0"/>
              <a:t>Assume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scatter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photon </a:t>
            </a:r>
            <a:r>
              <a:rPr lang="fr-FR" dirty="0" err="1"/>
              <a:t>energy</a:t>
            </a:r>
            <a:r>
              <a:rPr lang="fr-FR" dirty="0"/>
              <a:t> &gt; </a:t>
            </a:r>
            <a:r>
              <a:rPr lang="fr-FR" dirty="0" err="1"/>
              <a:t>momentum</a:t>
            </a:r>
            <a:r>
              <a:rPr lang="fr-FR" dirty="0"/>
              <a:t> </a:t>
            </a:r>
            <a:r>
              <a:rPr lang="fr-FR" dirty="0" err="1"/>
              <a:t>acceptance</a:t>
            </a:r>
            <a:r>
              <a:rPr lang="fr-FR" dirty="0"/>
              <a:t> ~10 </a:t>
            </a:r>
            <a:r>
              <a:rPr lang="fr-FR" dirty="0" err="1"/>
              <a:t>energy</a:t>
            </a:r>
            <a:r>
              <a:rPr lang="fr-FR" dirty="0"/>
              <a:t> spread of </a:t>
            </a:r>
            <a:r>
              <a:rPr lang="fr-FR" dirty="0" err="1"/>
              <a:t>electron</a:t>
            </a:r>
            <a:r>
              <a:rPr lang="fr-FR" dirty="0"/>
              <a:t> </a:t>
            </a:r>
            <a:r>
              <a:rPr lang="fr-FR" dirty="0" err="1"/>
              <a:t>beam</a:t>
            </a:r>
            <a:r>
              <a:rPr lang="fr-FR" dirty="0"/>
              <a:t> (6x10</a:t>
            </a:r>
            <a:r>
              <a:rPr lang="fr-FR" baseline="30000" dirty="0"/>
              <a:t>-4</a:t>
            </a:r>
            <a:r>
              <a:rPr lang="fr-FR" dirty="0"/>
              <a:t>) are </a:t>
            </a:r>
            <a:r>
              <a:rPr lang="fr-FR" dirty="0" err="1"/>
              <a:t>lost</a:t>
            </a:r>
            <a:endParaRPr lang="fr-FR" baseline="30000" dirty="0"/>
          </a:p>
          <a:p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7ED6390-CDB9-2F4C-915D-46EF2C824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2652" y="3899745"/>
            <a:ext cx="4578350" cy="2451837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3CA85821-E846-A948-8F64-4BEC53DDCCE8}"/>
              </a:ext>
            </a:extLst>
          </p:cNvPr>
          <p:cNvSpPr txBox="1"/>
          <p:nvPr/>
        </p:nvSpPr>
        <p:spPr>
          <a:xfrm>
            <a:off x="5301573" y="5223753"/>
            <a:ext cx="1030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Log </a:t>
            </a:r>
            <a:r>
              <a:rPr lang="fr-FR" dirty="0" err="1"/>
              <a:t>scale</a:t>
            </a:r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3B184DB-E5FC-9142-95E5-EC4D69A93736}"/>
              </a:ext>
            </a:extLst>
          </p:cNvPr>
          <p:cNvSpPr txBox="1"/>
          <p:nvPr/>
        </p:nvSpPr>
        <p:spPr>
          <a:xfrm>
            <a:off x="263473" y="4512627"/>
            <a:ext cx="3719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Estimated</a:t>
            </a:r>
            <a:r>
              <a:rPr lang="fr-FR" dirty="0"/>
              <a:t> </a:t>
            </a:r>
            <a:r>
              <a:rPr lang="fr-FR" dirty="0" err="1"/>
              <a:t>lifetime</a:t>
            </a:r>
            <a:r>
              <a:rPr lang="fr-FR" dirty="0"/>
              <a:t> ~150h (</a:t>
            </a:r>
            <a:r>
              <a:rPr lang="fr-FR" dirty="0" err="1"/>
              <a:t>after</a:t>
            </a:r>
            <a:r>
              <a:rPr lang="fr-FR" dirty="0"/>
              <a:t> </a:t>
            </a:r>
            <a:r>
              <a:rPr lang="fr-FR" dirty="0" err="1"/>
              <a:t>scaling</a:t>
            </a:r>
            <a:r>
              <a:rPr lang="fr-FR" dirty="0"/>
              <a:t> to 3km)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94C2528-2A50-1C43-92AD-A9BEC99894B3}"/>
              </a:ext>
            </a:extLst>
          </p:cNvPr>
          <p:cNvSpPr txBox="1"/>
          <p:nvPr/>
        </p:nvSpPr>
        <p:spPr>
          <a:xfrm>
            <a:off x="1352145" y="2616740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T</a:t>
            </a:r>
            <a:r>
              <a:rPr lang="fr-FR" dirty="0"/>
              <a:t>=330K, 20m pipe, 10nC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2851F8F-F754-FF4B-8973-F862B2047C59}"/>
              </a:ext>
            </a:extLst>
          </p:cNvPr>
          <p:cNvSpPr txBox="1"/>
          <p:nvPr/>
        </p:nvSpPr>
        <p:spPr>
          <a:xfrm>
            <a:off x="209277" y="5109315"/>
            <a:ext cx="4362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An </a:t>
            </a:r>
            <a:r>
              <a:rPr lang="fr-FR" dirty="0" err="1"/>
              <a:t>effect</a:t>
            </a:r>
            <a:r>
              <a:rPr lang="fr-FR" dirty="0"/>
              <a:t> </a:t>
            </a:r>
            <a:r>
              <a:rPr lang="fr-FR" dirty="0" err="1"/>
              <a:t>independent</a:t>
            </a:r>
            <a:r>
              <a:rPr lang="fr-FR" dirty="0"/>
              <a:t> of pressure (</a:t>
            </a:r>
            <a:r>
              <a:rPr lang="fr-FR" dirty="0" err="1"/>
              <a:t>so</a:t>
            </a:r>
            <a:r>
              <a:rPr lang="fr-FR" dirty="0"/>
              <a:t> </a:t>
            </a:r>
            <a:r>
              <a:rPr lang="fr-FR" dirty="0" err="1"/>
              <a:t>most</a:t>
            </a:r>
            <a:r>
              <a:rPr lang="fr-FR" dirty="0"/>
              <a:t> important for HER) and </a:t>
            </a:r>
            <a:r>
              <a:rPr lang="fr-FR" dirty="0" err="1"/>
              <a:t>proportional</a:t>
            </a:r>
            <a:r>
              <a:rPr lang="fr-FR" dirty="0"/>
              <a:t> to </a:t>
            </a:r>
            <a:r>
              <a:rPr lang="fr-FR" dirty="0" err="1"/>
              <a:t>Intensity</a:t>
            </a:r>
            <a:r>
              <a:rPr lang="fr-FR" dirty="0"/>
              <a:t> (not </a:t>
            </a:r>
            <a:r>
              <a:rPr lang="fr-FR" dirty="0" err="1"/>
              <a:t>squared</a:t>
            </a:r>
            <a:r>
              <a:rPr lang="fr-FR" dirty="0"/>
              <a:t>)</a:t>
            </a:r>
          </a:p>
          <a:p>
            <a:r>
              <a:rPr lang="fr-FR" dirty="0">
                <a:solidFill>
                  <a:srgbClr val="C00000"/>
                </a:solidFill>
                <a:sym typeface="Wingdings" pitchFamily="2" charset="2"/>
              </a:rPr>
              <a:t> </a:t>
            </a:r>
            <a:r>
              <a:rPr lang="fr-FR" dirty="0" err="1">
                <a:solidFill>
                  <a:srgbClr val="C00000"/>
                </a:solidFill>
                <a:sym typeface="Wingdings" pitchFamily="2" charset="2"/>
              </a:rPr>
              <a:t>Different</a:t>
            </a:r>
            <a:r>
              <a:rPr lang="fr-FR" dirty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fr-FR" dirty="0" err="1">
                <a:solidFill>
                  <a:srgbClr val="C00000"/>
                </a:solidFill>
                <a:sym typeface="Wingdings" pitchFamily="2" charset="2"/>
              </a:rPr>
              <a:t>scaling</a:t>
            </a:r>
            <a:r>
              <a:rPr lang="fr-FR" dirty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fr-FR" dirty="0" err="1">
                <a:solidFill>
                  <a:srgbClr val="C00000"/>
                </a:solidFill>
                <a:sym typeface="Wingdings" pitchFamily="2" charset="2"/>
              </a:rPr>
              <a:t>law</a:t>
            </a:r>
            <a:r>
              <a:rPr lang="fr-FR" dirty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fr-FR" dirty="0" err="1">
                <a:solidFill>
                  <a:srgbClr val="C00000"/>
                </a:solidFill>
                <a:sym typeface="Wingdings" pitchFamily="2" charset="2"/>
              </a:rPr>
              <a:t>wrt</a:t>
            </a:r>
            <a:r>
              <a:rPr lang="fr-FR" dirty="0">
                <a:solidFill>
                  <a:srgbClr val="C00000"/>
                </a:solidFill>
                <a:sym typeface="Wingdings" pitchFamily="2" charset="2"/>
              </a:rPr>
              <a:t> to </a:t>
            </a:r>
            <a:r>
              <a:rPr lang="fr-FR" dirty="0" err="1">
                <a:solidFill>
                  <a:srgbClr val="C00000"/>
                </a:solidFill>
                <a:sym typeface="Wingdings" pitchFamily="2" charset="2"/>
              </a:rPr>
              <a:t>other</a:t>
            </a:r>
            <a:r>
              <a:rPr lang="fr-FR" dirty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fr-FR" dirty="0" err="1">
                <a:solidFill>
                  <a:srgbClr val="C00000"/>
                </a:solidFill>
                <a:sym typeface="Wingdings" pitchFamily="2" charset="2"/>
              </a:rPr>
              <a:t>bkgs</a:t>
            </a:r>
            <a:r>
              <a:rPr lang="fr-FR" dirty="0">
                <a:solidFill>
                  <a:srgbClr val="C00000"/>
                </a:solidFill>
                <a:sym typeface="Wingdings" pitchFamily="2" charset="2"/>
              </a:rPr>
              <a:t> </a:t>
            </a:r>
            <a:endParaRPr lang="fr-F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602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7FF487-A799-B34D-A43B-3FDDDEE0E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Model limitations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BCDBA5-F757-3240-AE98-1B78E2AA4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DE28-5A98-F841-B869-2E42E41E41CE}" type="datetime1">
              <a:rPr lang="fr-FR" smtClean="0"/>
              <a:t>27/01/2025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E56938-C0E4-CA44-9B38-D0E397906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Compton of thermal photons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369F3E-9EBE-B643-A8F0-87F3E52B7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13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D8F4F5-E18E-8640-B44F-F176F0177CE3}"/>
              </a:ext>
            </a:extLst>
          </p:cNvPr>
          <p:cNvSpPr txBox="1"/>
          <p:nvPr/>
        </p:nvSpPr>
        <p:spPr>
          <a:xfrm>
            <a:off x="338102" y="1107951"/>
            <a:ext cx="846779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Temperature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not </a:t>
            </a:r>
            <a:r>
              <a:rPr lang="fr-FR" dirty="0" err="1"/>
              <a:t>homogenous</a:t>
            </a:r>
            <a:r>
              <a:rPr lang="fr-FR" dirty="0"/>
              <a:t> </a:t>
            </a:r>
            <a:r>
              <a:rPr lang="fr-FR" dirty="0" err="1"/>
              <a:t>along</a:t>
            </a:r>
            <a:r>
              <a:rPr lang="fr-FR" dirty="0"/>
              <a:t> the pipe, </a:t>
            </a:r>
            <a:r>
              <a:rPr lang="fr-FR" dirty="0" err="1"/>
              <a:t>we</a:t>
            </a:r>
            <a:r>
              <a:rPr lang="fr-FR" dirty="0"/>
              <a:t> know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realtively</a:t>
            </a:r>
            <a:r>
              <a:rPr lang="fr-FR" dirty="0"/>
              <a:t> high in the IR</a:t>
            </a:r>
          </a:p>
          <a:p>
            <a:endParaRPr lang="fr-FR" dirty="0"/>
          </a:p>
          <a:p>
            <a:r>
              <a:rPr lang="fr-FR" dirty="0" err="1"/>
              <a:t>Momentum</a:t>
            </a:r>
            <a:r>
              <a:rPr lang="fr-FR" dirty="0"/>
              <a:t> </a:t>
            </a:r>
            <a:r>
              <a:rPr lang="fr-FR" dirty="0" err="1"/>
              <a:t>acceptance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a s-</a:t>
            </a:r>
            <a:r>
              <a:rPr lang="fr-FR" dirty="0" err="1"/>
              <a:t>dependant</a:t>
            </a:r>
            <a:r>
              <a:rPr lang="fr-FR" dirty="0"/>
              <a:t> </a:t>
            </a:r>
            <a:r>
              <a:rPr lang="fr-FR" dirty="0" err="1"/>
              <a:t>quantity</a:t>
            </a:r>
            <a:r>
              <a:rPr lang="fr-FR" dirty="0"/>
              <a:t>, the </a:t>
            </a:r>
            <a:r>
              <a:rPr lang="fr-FR" dirty="0" err="1"/>
              <a:t>crude</a:t>
            </a:r>
            <a:r>
              <a:rPr lang="fr-FR" dirty="0"/>
              <a:t> model </a:t>
            </a:r>
            <a:r>
              <a:rPr lang="fr-FR" dirty="0" err="1"/>
              <a:t>may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an </a:t>
            </a:r>
            <a:r>
              <a:rPr lang="fr-FR" dirty="0" err="1"/>
              <a:t>underestimation</a:t>
            </a:r>
            <a:r>
              <a:rPr lang="fr-FR" dirty="0"/>
              <a:t>, but </a:t>
            </a:r>
            <a:r>
              <a:rPr lang="fr-FR" dirty="0" err="1"/>
              <a:t>still</a:t>
            </a:r>
            <a:r>
              <a:rPr lang="fr-FR" dirty="0"/>
              <a:t> the </a:t>
            </a:r>
            <a:r>
              <a:rPr lang="fr-FR" dirty="0" err="1"/>
              <a:t>lifetime</a:t>
            </a:r>
            <a:r>
              <a:rPr lang="fr-FR" dirty="0"/>
              <a:t> </a:t>
            </a:r>
            <a:r>
              <a:rPr lang="fr-FR" dirty="0" err="1"/>
              <a:t>seems</a:t>
            </a:r>
            <a:r>
              <a:rPr lang="fr-FR" dirty="0"/>
              <a:t> </a:t>
            </a:r>
            <a:r>
              <a:rPr lang="fr-FR" dirty="0" err="1"/>
              <a:t>very</a:t>
            </a:r>
            <a:r>
              <a:rPr lang="fr-FR" dirty="0"/>
              <a:t> long</a:t>
            </a:r>
          </a:p>
          <a:p>
            <a:endParaRPr lang="fr-FR" dirty="0"/>
          </a:p>
          <a:p>
            <a:r>
              <a:rPr lang="fr-FR" dirty="0" err="1"/>
              <a:t>Probably</a:t>
            </a:r>
            <a:r>
              <a:rPr lang="fr-FR" dirty="0"/>
              <a:t> a </a:t>
            </a:r>
            <a:r>
              <a:rPr lang="fr-FR" dirty="0" err="1"/>
              <a:t>small</a:t>
            </a:r>
            <a:r>
              <a:rPr lang="fr-FR" dirty="0"/>
              <a:t> correction, </a:t>
            </a:r>
            <a:r>
              <a:rPr lang="fr-FR" dirty="0" err="1"/>
              <a:t>maybe</a:t>
            </a:r>
            <a:r>
              <a:rPr lang="fr-FR" dirty="0"/>
              <a:t> </a:t>
            </a:r>
            <a:r>
              <a:rPr lang="fr-FR" dirty="0" err="1"/>
              <a:t>worth</a:t>
            </a:r>
            <a:r>
              <a:rPr lang="fr-FR" dirty="0"/>
              <a:t> </a:t>
            </a:r>
            <a:r>
              <a:rPr lang="fr-FR" dirty="0" err="1"/>
              <a:t>checking</a:t>
            </a:r>
            <a:r>
              <a:rPr lang="fr-FR" dirty="0"/>
              <a:t> magnitude ?</a:t>
            </a:r>
          </a:p>
          <a:p>
            <a:endParaRPr lang="fr-FR" dirty="0"/>
          </a:p>
          <a:p>
            <a:r>
              <a:rPr lang="fr-FR" dirty="0" err="1"/>
              <a:t>Strategy</a:t>
            </a:r>
            <a:r>
              <a:rPr lang="fr-FR" dirty="0"/>
              <a:t>, as </a:t>
            </a:r>
            <a:r>
              <a:rPr lang="fr-FR" dirty="0" err="1"/>
              <a:t>suggested</a:t>
            </a:r>
            <a:r>
              <a:rPr lang="fr-FR" dirty="0"/>
              <a:t> by </a:t>
            </a:r>
            <a:r>
              <a:rPr lang="fr-FR" dirty="0" err="1"/>
              <a:t>Andrii</a:t>
            </a:r>
            <a:r>
              <a:rPr lang="fr-FR" dirty="0"/>
              <a:t>:</a:t>
            </a:r>
          </a:p>
          <a:p>
            <a:pPr marL="285750" indent="-285750">
              <a:buFontTx/>
              <a:buChar char="-"/>
            </a:pPr>
            <a:r>
              <a:rPr lang="fr-FR" dirty="0" err="1"/>
              <a:t>Implement</a:t>
            </a:r>
            <a:r>
              <a:rPr lang="fr-FR" dirty="0"/>
              <a:t> in SAD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assumption</a:t>
            </a:r>
            <a:r>
              <a:rPr lang="fr-FR" dirty="0"/>
              <a:t> on the </a:t>
            </a:r>
            <a:r>
              <a:rPr lang="fr-FR" dirty="0" err="1"/>
              <a:t>temperature</a:t>
            </a:r>
            <a:r>
              <a:rPr lang="fr-FR" dirty="0"/>
              <a:t> profile</a:t>
            </a:r>
          </a:p>
          <a:p>
            <a:pPr marL="285750" indent="-285750">
              <a:buFontTx/>
              <a:buChar char="-"/>
            </a:pPr>
            <a:r>
              <a:rPr lang="fr-FR" dirty="0"/>
              <a:t>Do </a:t>
            </a:r>
            <a:r>
              <a:rPr lang="fr-FR" dirty="0" err="1"/>
              <a:t>we</a:t>
            </a:r>
            <a:r>
              <a:rPr lang="fr-FR" dirty="0"/>
              <a:t> have </a:t>
            </a:r>
            <a:r>
              <a:rPr lang="fr-FR" dirty="0" err="1"/>
              <a:t>some</a:t>
            </a:r>
            <a:r>
              <a:rPr lang="fr-FR" dirty="0"/>
              <a:t> data on </a:t>
            </a:r>
            <a:r>
              <a:rPr lang="fr-FR" dirty="0" err="1"/>
              <a:t>this</a:t>
            </a:r>
            <a:r>
              <a:rPr lang="fr-FR" dirty="0"/>
              <a:t> aspect ?</a:t>
            </a:r>
          </a:p>
          <a:p>
            <a:pPr marL="285750" indent="-285750">
              <a:buFontTx/>
              <a:buChar char="-"/>
            </a:pPr>
            <a:r>
              <a:rPr lang="fr-FR" dirty="0"/>
              <a:t>If not, </a:t>
            </a:r>
            <a:r>
              <a:rPr lang="fr-FR" dirty="0" err="1"/>
              <a:t>may</a:t>
            </a:r>
            <a:r>
              <a:rPr lang="fr-FR" dirty="0"/>
              <a:t> use SR to </a:t>
            </a:r>
            <a:r>
              <a:rPr lang="fr-FR" dirty="0" err="1"/>
              <a:t>estimate</a:t>
            </a:r>
            <a:r>
              <a:rPr lang="fr-FR" dirty="0"/>
              <a:t> pipe </a:t>
            </a:r>
            <a:r>
              <a:rPr lang="fr-FR" dirty="0" err="1"/>
              <a:t>temperature</a:t>
            </a:r>
            <a:r>
              <a:rPr lang="fr-FR" dirty="0"/>
              <a:t> (more </a:t>
            </a:r>
            <a:r>
              <a:rPr lang="fr-FR" dirty="0" err="1"/>
              <a:t>difficult</a:t>
            </a:r>
            <a:r>
              <a:rPr lang="fr-FR" dirty="0"/>
              <a:t>, </a:t>
            </a:r>
            <a:r>
              <a:rPr lang="fr-FR" dirty="0" err="1"/>
              <a:t>less</a:t>
            </a:r>
            <a:r>
              <a:rPr lang="fr-FR" dirty="0"/>
              <a:t> </a:t>
            </a:r>
            <a:r>
              <a:rPr lang="fr-FR" dirty="0" err="1"/>
              <a:t>reliable</a:t>
            </a:r>
            <a:r>
              <a:rPr lang="fr-FR" dirty="0"/>
              <a:t> ?)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0672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7464D7-4911-2F49-BBD0-CB0539024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Introduction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E45F6A-2A61-EA4B-9D09-05B46A6A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E511-419C-E040-A36E-3EB549531F73}" type="datetime1">
              <a:rPr lang="fr-FR" smtClean="0"/>
              <a:t>27/01/2025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B039F6-B577-D247-AE96-2B97E06A2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Compton of thermal photons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36D68B6-1C80-3542-953A-6FA78012A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2</a:t>
            </a:fld>
            <a:endParaRPr lang="fr-FR"/>
          </a:p>
        </p:txBody>
      </p:sp>
      <p:sp>
        <p:nvSpPr>
          <p:cNvPr id="7" name="Text Box 18">
            <a:extLst>
              <a:ext uri="{FF2B5EF4-FFF2-40B4-BE49-F238E27FC236}">
                <a16:creationId xmlns:a16="http://schemas.microsoft.com/office/drawing/2014/main" id="{F1EA97C9-B80A-C14A-80DD-5808992E0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607" y="1136453"/>
            <a:ext cx="8267563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Touschek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is one of the main contributors to lifetime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There are some known MC/data discrepancies for HER/LER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Simulation is not ‘that’ simple (computer extensive if made from first principles)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Purpose of today’s presentation: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A quick review of what is currently implemented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Few suggestions for improvements</a:t>
            </a:r>
          </a:p>
        </p:txBody>
      </p:sp>
      <p:sp>
        <p:nvSpPr>
          <p:cNvPr id="8" name="Cylindre 7">
            <a:extLst>
              <a:ext uri="{FF2B5EF4-FFF2-40B4-BE49-F238E27FC236}">
                <a16:creationId xmlns:a16="http://schemas.microsoft.com/office/drawing/2014/main" id="{DE3076B8-22EE-7344-8EE9-5E380218F314}"/>
              </a:ext>
            </a:extLst>
          </p:cNvPr>
          <p:cNvSpPr/>
          <p:nvPr/>
        </p:nvSpPr>
        <p:spPr>
          <a:xfrm rot="16200000">
            <a:off x="2779957" y="1641150"/>
            <a:ext cx="1081251" cy="3796353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FD41E23D-CEAA-884F-8D67-9431CB28E4FC}"/>
              </a:ext>
            </a:extLst>
          </p:cNvPr>
          <p:cNvCxnSpPr>
            <a:cxnSpLocks/>
          </p:cNvCxnSpPr>
          <p:nvPr/>
        </p:nvCxnSpPr>
        <p:spPr>
          <a:xfrm>
            <a:off x="302641" y="3398277"/>
            <a:ext cx="2383277" cy="8236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DA790C80-7B56-4848-9BAF-0DC55F65CE2C}"/>
              </a:ext>
            </a:extLst>
          </p:cNvPr>
          <p:cNvCxnSpPr>
            <a:cxnSpLocks/>
          </p:cNvCxnSpPr>
          <p:nvPr/>
        </p:nvCxnSpPr>
        <p:spPr>
          <a:xfrm>
            <a:off x="318849" y="3550677"/>
            <a:ext cx="2367069" cy="7457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CA3A1BE7-DE31-FD4D-A1FA-F5434EE428B9}"/>
              </a:ext>
            </a:extLst>
          </p:cNvPr>
          <p:cNvCxnSpPr>
            <a:cxnSpLocks/>
          </p:cNvCxnSpPr>
          <p:nvPr/>
        </p:nvCxnSpPr>
        <p:spPr>
          <a:xfrm flipV="1">
            <a:off x="309121" y="3480643"/>
            <a:ext cx="2376797" cy="14461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9D70456F-AE88-1444-A0D3-66E4C6AFD38C}"/>
              </a:ext>
            </a:extLst>
          </p:cNvPr>
          <p:cNvCxnSpPr>
            <a:cxnSpLocks/>
          </p:cNvCxnSpPr>
          <p:nvPr/>
        </p:nvCxnSpPr>
        <p:spPr>
          <a:xfrm flipV="1">
            <a:off x="318849" y="3550677"/>
            <a:ext cx="2367069" cy="17834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604FE540-AEE9-D843-92F6-9FC8A4F56636}"/>
              </a:ext>
            </a:extLst>
          </p:cNvPr>
          <p:cNvCxnSpPr>
            <a:cxnSpLocks/>
          </p:cNvCxnSpPr>
          <p:nvPr/>
        </p:nvCxnSpPr>
        <p:spPr>
          <a:xfrm>
            <a:off x="302641" y="3482583"/>
            <a:ext cx="2383277" cy="24643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DBA26694-6813-1F4D-BF33-58591B1D1493}"/>
                  </a:ext>
                </a:extLst>
              </p:cNvPr>
              <p:cNvSpPr txBox="1"/>
              <p:nvPr/>
            </p:nvSpPr>
            <p:spPr>
              <a:xfrm>
                <a:off x="291830" y="3111311"/>
                <a:ext cx="10005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>
                    <a:solidFill>
                      <a:srgbClr val="FF0000"/>
                    </a:solidFill>
                  </a:rPr>
                  <a:t>e</a:t>
                </a:r>
                <a14:m>
                  <m:oMath xmlns:m="http://schemas.openxmlformats.org/officeDocument/2006/math">
                    <m:r>
                      <a:rPr lang="fr-FR" i="1" baseline="300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fr-FR" dirty="0">
                    <a:solidFill>
                      <a:srgbClr val="FF0000"/>
                    </a:solidFill>
                  </a:rPr>
                  <a:t> </a:t>
                </a:r>
                <a:r>
                  <a:rPr lang="fr-FR" dirty="0" err="1">
                    <a:solidFill>
                      <a:srgbClr val="FF0000"/>
                    </a:solidFill>
                  </a:rPr>
                  <a:t>beam</a:t>
                </a:r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DBA26694-6813-1F4D-BF33-58591B1D14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30" y="3111311"/>
                <a:ext cx="1000595" cy="369332"/>
              </a:xfrm>
              <a:prstGeom prst="rect">
                <a:avLst/>
              </a:prstGeom>
              <a:blipFill>
                <a:blip r:embed="rId2"/>
                <a:stretch>
                  <a:fillRect l="-6329" t="-6452" r="-5063" b="-225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Image 21">
            <a:extLst>
              <a:ext uri="{FF2B5EF4-FFF2-40B4-BE49-F238E27FC236}">
                <a16:creationId xmlns:a16="http://schemas.microsoft.com/office/drawing/2014/main" id="{82E3638D-C428-C847-973F-C8282B0DF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7229" y="3729018"/>
            <a:ext cx="3823773" cy="2543454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B8F9C48A-95F9-7547-AA15-58506395D223}"/>
              </a:ext>
            </a:extLst>
          </p:cNvPr>
          <p:cNvSpPr txBox="1"/>
          <p:nvPr/>
        </p:nvSpPr>
        <p:spPr>
          <a:xfrm>
            <a:off x="6651171" y="6041571"/>
            <a:ext cx="2370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Haissinski’s</a:t>
            </a:r>
            <a:r>
              <a:rPr lang="fr-FR" dirty="0"/>
              <a:t> </a:t>
            </a:r>
            <a:r>
              <a:rPr lang="fr-FR" dirty="0" err="1"/>
              <a:t>thesis</a:t>
            </a:r>
            <a:endParaRPr lang="fr-FR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1E74EC0B-F709-B642-AD35-F10F283D62D7}"/>
              </a:ext>
            </a:extLst>
          </p:cNvPr>
          <p:cNvSpPr txBox="1"/>
          <p:nvPr/>
        </p:nvSpPr>
        <p:spPr>
          <a:xfrm>
            <a:off x="291830" y="4883681"/>
            <a:ext cx="6422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Some</a:t>
            </a:r>
            <a:r>
              <a:rPr lang="fr-FR" dirty="0"/>
              <a:t> transverse </a:t>
            </a:r>
            <a:r>
              <a:rPr lang="fr-FR" dirty="0" err="1"/>
              <a:t>momentum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transfered</a:t>
            </a:r>
            <a:r>
              <a:rPr lang="fr-FR" dirty="0"/>
              <a:t> to longitudinal direction</a:t>
            </a:r>
          </a:p>
          <a:p>
            <a:r>
              <a:rPr lang="fr-FR" dirty="0">
                <a:sym typeface="Wingdings" pitchFamily="2" charset="2"/>
              </a:rPr>
              <a:t> To </a:t>
            </a:r>
            <a:r>
              <a:rPr lang="fr-FR" dirty="0" err="1">
                <a:sym typeface="Wingdings" pitchFamily="2" charset="2"/>
              </a:rPr>
              <a:t>be</a:t>
            </a:r>
            <a:r>
              <a:rPr lang="fr-FR" dirty="0">
                <a:sym typeface="Wingdings" pitchFamily="2" charset="2"/>
              </a:rPr>
              <a:t> </a:t>
            </a:r>
            <a:r>
              <a:rPr lang="fr-FR" dirty="0" err="1">
                <a:sym typeface="Wingdings" pitchFamily="2" charset="2"/>
              </a:rPr>
              <a:t>compared</a:t>
            </a:r>
            <a:r>
              <a:rPr lang="fr-FR" dirty="0">
                <a:sym typeface="Wingdings" pitchFamily="2" charset="2"/>
              </a:rPr>
              <a:t> </a:t>
            </a:r>
            <a:r>
              <a:rPr lang="fr-FR" dirty="0" err="1">
                <a:sym typeface="Wingdings" pitchFamily="2" charset="2"/>
              </a:rPr>
              <a:t>with</a:t>
            </a:r>
            <a:r>
              <a:rPr lang="fr-FR" dirty="0">
                <a:sym typeface="Wingdings" pitchFamily="2" charset="2"/>
              </a:rPr>
              <a:t> </a:t>
            </a:r>
            <a:r>
              <a:rPr lang="fr-FR" dirty="0" err="1">
                <a:sym typeface="Wingdings" pitchFamily="2" charset="2"/>
              </a:rPr>
              <a:t>momentum</a:t>
            </a:r>
            <a:r>
              <a:rPr lang="fr-FR" dirty="0">
                <a:sym typeface="Wingdings" pitchFamily="2" charset="2"/>
              </a:rPr>
              <a:t> </a:t>
            </a:r>
            <a:r>
              <a:rPr lang="fr-FR" dirty="0" err="1">
                <a:sym typeface="Wingdings" pitchFamily="2" charset="2"/>
              </a:rPr>
              <a:t>acceptance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0894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0D01CD-68D0-5D48-8511-F06064EA5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Current</a:t>
            </a:r>
            <a:r>
              <a:rPr lang="fr-FR" dirty="0"/>
              <a:t> situation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8C6101-4E9F-A146-B46D-28C251329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2D94-545D-CF44-A2FE-C91F602AE942}" type="datetime1">
              <a:rPr lang="fr-FR" smtClean="0"/>
              <a:t>27/01/2025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C6EB5C-BD14-CC41-A73D-3BBF736F7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Compton of thermal photons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DB2066-8719-D044-B7B0-C964F9E34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3</a:t>
            </a:fld>
            <a:endParaRPr lang="fr-FR"/>
          </a:p>
        </p:txBody>
      </p:sp>
      <p:sp>
        <p:nvSpPr>
          <p:cNvPr id="7" name="Text Box 18">
            <a:extLst>
              <a:ext uri="{FF2B5EF4-FFF2-40B4-BE49-F238E27FC236}">
                <a16:creationId xmlns:a16="http://schemas.microsoft.com/office/drawing/2014/main" id="{6FD73C95-E4C5-1940-8DF6-3C6D86870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607" y="1136453"/>
            <a:ext cx="8267563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Currently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Simulation is not ‘that’ simple (computer extensive if made from first principles); so approximation must be employed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 Monte Carlo approach to compute a single integral</a:t>
            </a:r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The beam is assumed to be flat (no vertical dimension)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The kinematics of the particles is assumed non-relativistic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3336876-5255-2343-8743-6C953231E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268" y="2359766"/>
            <a:ext cx="5924025" cy="116955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7AC6DBE7-DF1C-754E-8629-5C5A35C61937}"/>
              </a:ext>
            </a:extLst>
          </p:cNvPr>
          <p:cNvSpPr txBox="1"/>
          <p:nvPr/>
        </p:nvSpPr>
        <p:spPr>
          <a:xfrm>
            <a:off x="711653" y="3429509"/>
            <a:ext cx="7979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The </a:t>
            </a:r>
            <a:r>
              <a:rPr lang="fr-FR" dirty="0" err="1"/>
              <a:t>lifetime</a:t>
            </a:r>
            <a:r>
              <a:rPr lang="fr-FR" dirty="0"/>
              <a:t> </a:t>
            </a:r>
            <a:r>
              <a:rPr lang="fr-FR" dirty="0" err="1"/>
              <a:t>reduces</a:t>
            </a:r>
            <a:r>
              <a:rPr lang="fr-FR" dirty="0"/>
              <a:t> to an </a:t>
            </a:r>
            <a:r>
              <a:rPr lang="fr-FR" dirty="0" err="1"/>
              <a:t>integral</a:t>
            </a:r>
            <a:r>
              <a:rPr lang="fr-FR" dirty="0"/>
              <a:t> over the the center of mass </a:t>
            </a:r>
            <a:r>
              <a:rPr lang="fr-FR" dirty="0" err="1"/>
              <a:t>difference</a:t>
            </a:r>
            <a:r>
              <a:rPr lang="fr-FR" dirty="0"/>
              <a:t> </a:t>
            </a:r>
            <a:r>
              <a:rPr lang="fr-FR" dirty="0" err="1"/>
              <a:t>momentum</a:t>
            </a:r>
            <a:r>
              <a:rPr lang="fr-FR" dirty="0"/>
              <a:t> of initial </a:t>
            </a:r>
            <a:r>
              <a:rPr lang="fr-FR" dirty="0" err="1"/>
              <a:t>particles</a:t>
            </a:r>
            <a:r>
              <a:rPr lang="fr-FR" dirty="0"/>
              <a:t> </a:t>
            </a:r>
            <a:r>
              <a:rPr lang="fr-FR" dirty="0" err="1"/>
              <a:t>weighted</a:t>
            </a:r>
            <a:r>
              <a:rPr lang="fr-FR" dirty="0"/>
              <a:t> by a </a:t>
            </a:r>
            <a:r>
              <a:rPr lang="fr-FR" dirty="0" err="1"/>
              <a:t>gaussian</a:t>
            </a:r>
            <a:r>
              <a:rPr lang="fr-FR" dirty="0"/>
              <a:t> distribution and a </a:t>
            </a:r>
            <a:r>
              <a:rPr lang="fr-FR" dirty="0" err="1"/>
              <a:t>kinematic</a:t>
            </a:r>
            <a:r>
              <a:rPr lang="fr-FR" dirty="0"/>
              <a:t> factor </a:t>
            </a:r>
            <a:r>
              <a:rPr lang="fr-FR" dirty="0" err="1"/>
              <a:t>proportionnal</a:t>
            </a:r>
            <a:r>
              <a:rPr lang="fr-FR" dirty="0"/>
              <a:t> to the cross-section.</a:t>
            </a:r>
          </a:p>
          <a:p>
            <a:r>
              <a:rPr lang="fr-FR" dirty="0">
                <a:sym typeface="Wingdings" pitchFamily="2" charset="2"/>
              </a:rPr>
              <a:t> Assumes </a:t>
            </a:r>
            <a:r>
              <a:rPr lang="fr-FR" dirty="0" err="1">
                <a:sym typeface="Wingdings" pitchFamily="2" charset="2"/>
              </a:rPr>
              <a:t>momentum</a:t>
            </a:r>
            <a:r>
              <a:rPr lang="fr-FR" dirty="0">
                <a:sym typeface="Wingdings" pitchFamily="2" charset="2"/>
              </a:rPr>
              <a:t> </a:t>
            </a:r>
            <a:r>
              <a:rPr lang="fr-FR" dirty="0" err="1">
                <a:sym typeface="Wingdings" pitchFamily="2" charset="2"/>
              </a:rPr>
              <a:t>acceptance</a:t>
            </a:r>
            <a:r>
              <a:rPr lang="fr-FR" dirty="0">
                <a:sym typeface="Wingdings" pitchFamily="2" charset="2"/>
              </a:rPr>
              <a:t> </a:t>
            </a:r>
            <a:r>
              <a:rPr lang="fr-FR" dirty="0" err="1">
                <a:sym typeface="Wingdings" pitchFamily="2" charset="2"/>
              </a:rPr>
              <a:t>is</a:t>
            </a:r>
            <a:r>
              <a:rPr lang="fr-FR" dirty="0">
                <a:sym typeface="Wingdings" pitchFamily="2" charset="2"/>
              </a:rPr>
              <a:t> </a:t>
            </a:r>
            <a:r>
              <a:rPr lang="fr-FR" dirty="0" err="1">
                <a:sym typeface="Wingdings" pitchFamily="2" charset="2"/>
              </a:rPr>
              <a:t>known</a:t>
            </a:r>
            <a:endParaRPr lang="fr-FR" dirty="0">
              <a:sym typeface="Wingdings" pitchFamily="2" charset="2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98934D3-988B-BC47-AFC8-BBC3357D3611}"/>
              </a:ext>
            </a:extLst>
          </p:cNvPr>
          <p:cNvSpPr txBox="1"/>
          <p:nvPr/>
        </p:nvSpPr>
        <p:spPr>
          <a:xfrm>
            <a:off x="628649" y="4937654"/>
            <a:ext cx="81452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 err="1">
                <a:sym typeface="Wingdings" pitchFamily="2" charset="2"/>
              </a:rPr>
              <a:t>Currently</a:t>
            </a:r>
            <a:r>
              <a:rPr lang="fr-FR" dirty="0">
                <a:sym typeface="Wingdings" pitchFamily="2" charset="2"/>
              </a:rPr>
              <a:t> </a:t>
            </a:r>
            <a:r>
              <a:rPr lang="fr-FR" dirty="0" err="1">
                <a:sym typeface="Wingdings" pitchFamily="2" charset="2"/>
              </a:rPr>
              <a:t>implemented</a:t>
            </a:r>
            <a:r>
              <a:rPr lang="fr-FR" dirty="0">
                <a:sym typeface="Wingdings" pitchFamily="2" charset="2"/>
              </a:rPr>
              <a:t> in SAD </a:t>
            </a:r>
            <a:r>
              <a:rPr lang="fr-FR" dirty="0" err="1">
                <a:sym typeface="Wingdings" pitchFamily="2" charset="2"/>
              </a:rPr>
              <a:t>tracking</a:t>
            </a:r>
            <a:r>
              <a:rPr lang="fr-FR" dirty="0">
                <a:sym typeface="Wingdings" pitchFamily="2" charset="2"/>
              </a:rPr>
              <a:t> simulations as a </a:t>
            </a:r>
            <a:r>
              <a:rPr lang="fr-FR" dirty="0" err="1">
                <a:sym typeface="Wingdings" pitchFamily="2" charset="2"/>
              </a:rPr>
              <a:t>weighted</a:t>
            </a:r>
            <a:r>
              <a:rPr lang="fr-FR" dirty="0">
                <a:sym typeface="Wingdings" pitchFamily="2" charset="2"/>
              </a:rPr>
              <a:t> Monte-Carlo (</a:t>
            </a:r>
            <a:r>
              <a:rPr lang="fr-FR" dirty="0" err="1">
                <a:sym typeface="Wingdings" pitchFamily="2" charset="2"/>
              </a:rPr>
              <a:t>sampling</a:t>
            </a:r>
            <a:r>
              <a:rPr lang="fr-FR" dirty="0">
                <a:sym typeface="Wingdings" pitchFamily="2" charset="2"/>
              </a:rPr>
              <a:t> over the cross-section and </a:t>
            </a:r>
            <a:r>
              <a:rPr lang="fr-FR" dirty="0" err="1">
                <a:sym typeface="Wingdings" pitchFamily="2" charset="2"/>
              </a:rPr>
              <a:t>momentum</a:t>
            </a:r>
            <a:r>
              <a:rPr lang="fr-FR" dirty="0">
                <a:sym typeface="Wingdings" pitchFamily="2" charset="2"/>
              </a:rPr>
              <a:t> </a:t>
            </a:r>
            <a:r>
              <a:rPr lang="fr-FR" dirty="0" err="1">
                <a:sym typeface="Wingdings" pitchFamily="2" charset="2"/>
              </a:rPr>
              <a:t>difference</a:t>
            </a:r>
            <a:r>
              <a:rPr lang="fr-FR" dirty="0">
                <a:sym typeface="Wingdings" pitchFamily="2" charset="2"/>
              </a:rPr>
              <a:t> of </a:t>
            </a:r>
            <a:r>
              <a:rPr lang="fr-FR" dirty="0" err="1">
                <a:sym typeface="Wingdings" pitchFamily="2" charset="2"/>
              </a:rPr>
              <a:t>particles</a:t>
            </a:r>
            <a:r>
              <a:rPr lang="fr-FR" dirty="0">
                <a:sym typeface="Wingdings" pitchFamily="2" charset="2"/>
              </a:rPr>
              <a:t>). </a:t>
            </a:r>
          </a:p>
          <a:p>
            <a:r>
              <a:rPr lang="fr-FR" dirty="0">
                <a:sym typeface="Wingdings" pitchFamily="2" charset="2"/>
              </a:rPr>
              <a:t>This computation must </a:t>
            </a:r>
            <a:r>
              <a:rPr lang="fr-FR" dirty="0" err="1">
                <a:sym typeface="Wingdings" pitchFamily="2" charset="2"/>
              </a:rPr>
              <a:t>be</a:t>
            </a:r>
            <a:r>
              <a:rPr lang="fr-FR" dirty="0">
                <a:sym typeface="Wingdings" pitchFamily="2" charset="2"/>
              </a:rPr>
              <a:t> </a:t>
            </a:r>
            <a:r>
              <a:rPr lang="fr-FR" dirty="0" err="1">
                <a:sym typeface="Wingdings" pitchFamily="2" charset="2"/>
              </a:rPr>
              <a:t>ideally</a:t>
            </a:r>
            <a:r>
              <a:rPr lang="fr-FR" dirty="0">
                <a:sym typeface="Wingdings" pitchFamily="2" charset="2"/>
              </a:rPr>
              <a:t> </a:t>
            </a:r>
            <a:r>
              <a:rPr lang="fr-FR" dirty="0" err="1">
                <a:sym typeface="Wingdings" pitchFamily="2" charset="2"/>
              </a:rPr>
              <a:t>done</a:t>
            </a:r>
            <a:r>
              <a:rPr lang="fr-FR" dirty="0">
                <a:sym typeface="Wingdings" pitchFamily="2" charset="2"/>
              </a:rPr>
              <a:t> at </a:t>
            </a:r>
            <a:r>
              <a:rPr lang="fr-FR" dirty="0" err="1">
                <a:sym typeface="Wingdings" pitchFamily="2" charset="2"/>
              </a:rPr>
              <a:t>any</a:t>
            </a:r>
            <a:r>
              <a:rPr lang="fr-FR" dirty="0">
                <a:sym typeface="Wingdings" pitchFamily="2" charset="2"/>
              </a:rPr>
              <a:t> s-</a:t>
            </a:r>
            <a:r>
              <a:rPr lang="fr-FR" dirty="0" err="1">
                <a:sym typeface="Wingdings" pitchFamily="2" charset="2"/>
              </a:rPr>
              <a:t>coordinate</a:t>
            </a:r>
            <a:r>
              <a:rPr lang="fr-FR" dirty="0">
                <a:sym typeface="Wingdings" pitchFamily="2" charset="2"/>
              </a:rPr>
              <a:t> in the ring. It </a:t>
            </a:r>
            <a:r>
              <a:rPr lang="fr-FR" dirty="0" err="1">
                <a:sym typeface="Wingdings" pitchFamily="2" charset="2"/>
              </a:rPr>
              <a:t>is</a:t>
            </a:r>
            <a:r>
              <a:rPr lang="fr-FR" dirty="0">
                <a:sym typeface="Wingdings" pitchFamily="2" charset="2"/>
              </a:rPr>
              <a:t> </a:t>
            </a:r>
            <a:r>
              <a:rPr lang="fr-FR" dirty="0" err="1">
                <a:sym typeface="Wingdings" pitchFamily="2" charset="2"/>
              </a:rPr>
              <a:t>done</a:t>
            </a:r>
            <a:r>
              <a:rPr lang="fr-FR" dirty="0">
                <a:sym typeface="Wingdings" pitchFamily="2" charset="2"/>
              </a:rPr>
              <a:t> for </a:t>
            </a:r>
            <a:r>
              <a:rPr lang="fr-FR" dirty="0" err="1">
                <a:sym typeface="Wingdings" pitchFamily="2" charset="2"/>
              </a:rPr>
              <a:t>convenience</a:t>
            </a:r>
            <a:r>
              <a:rPr lang="fr-FR" dirty="0">
                <a:sym typeface="Wingdings" pitchFamily="2" charset="2"/>
              </a:rPr>
              <a:t> at the location of </a:t>
            </a:r>
            <a:r>
              <a:rPr lang="fr-FR" dirty="0" err="1">
                <a:sym typeface="Wingdings" pitchFamily="2" charset="2"/>
              </a:rPr>
              <a:t>quadrupoles</a:t>
            </a:r>
            <a:endParaRPr lang="fr-FR" dirty="0">
              <a:sym typeface="Wingdings" pitchFamily="2" charset="2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32976D0-FA5B-6F4E-9269-18B595B93130}"/>
              </a:ext>
            </a:extLst>
          </p:cNvPr>
          <p:cNvSpPr txBox="1"/>
          <p:nvPr/>
        </p:nvSpPr>
        <p:spPr>
          <a:xfrm>
            <a:off x="5528878" y="2148219"/>
            <a:ext cx="3635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Touschek</a:t>
            </a:r>
            <a:r>
              <a:rPr lang="fr-FR" dirty="0"/>
              <a:t>/</a:t>
            </a:r>
            <a:r>
              <a:rPr lang="fr-FR" dirty="0" err="1"/>
              <a:t>Haissinski</a:t>
            </a:r>
            <a:r>
              <a:rPr lang="fr-FR" dirty="0"/>
              <a:t>/</a:t>
            </a:r>
            <a:r>
              <a:rPr lang="fr-FR" dirty="0" err="1"/>
              <a:t>LeDuff</a:t>
            </a:r>
            <a:r>
              <a:rPr lang="fr-FR" dirty="0"/>
              <a:t>/Bruck/…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EA091994-3FDF-7B44-ADEF-8314403A8507}"/>
              </a:ext>
            </a:extLst>
          </p:cNvPr>
          <p:cNvSpPr/>
          <p:nvPr/>
        </p:nvSpPr>
        <p:spPr>
          <a:xfrm>
            <a:off x="3667328" y="3015574"/>
            <a:ext cx="1021404" cy="34046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F108254-8932-9D49-9A56-0218668CAF4A}"/>
              </a:ext>
            </a:extLst>
          </p:cNvPr>
          <p:cNvSpPr txBox="1"/>
          <p:nvPr/>
        </p:nvSpPr>
        <p:spPr>
          <a:xfrm>
            <a:off x="4601180" y="3140619"/>
            <a:ext cx="4031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solidFill>
                  <a:srgbClr val="C00000"/>
                </a:solidFill>
              </a:rPr>
              <a:t>Lower</a:t>
            </a:r>
            <a:r>
              <a:rPr lang="fr-FR" sz="1400" dirty="0">
                <a:solidFill>
                  <a:srgbClr val="C00000"/>
                </a:solidFill>
              </a:rPr>
              <a:t> </a:t>
            </a:r>
            <a:r>
              <a:rPr lang="fr-FR" sz="1400" dirty="0" err="1">
                <a:solidFill>
                  <a:srgbClr val="C00000"/>
                </a:solidFill>
              </a:rPr>
              <a:t>limit</a:t>
            </a:r>
            <a:r>
              <a:rPr lang="fr-FR" sz="1400" dirty="0">
                <a:solidFill>
                  <a:srgbClr val="C00000"/>
                </a:solidFill>
              </a:rPr>
              <a:t> </a:t>
            </a:r>
            <a:r>
              <a:rPr lang="fr-FR" sz="1400" dirty="0" err="1">
                <a:solidFill>
                  <a:srgbClr val="C00000"/>
                </a:solidFill>
              </a:rPr>
              <a:t>removed</a:t>
            </a:r>
            <a:r>
              <a:rPr lang="fr-FR" sz="1400" dirty="0">
                <a:solidFill>
                  <a:srgbClr val="C00000"/>
                </a:solidFill>
              </a:rPr>
              <a:t> in </a:t>
            </a:r>
            <a:r>
              <a:rPr lang="fr-FR" sz="1400" dirty="0" err="1">
                <a:solidFill>
                  <a:srgbClr val="C00000"/>
                </a:solidFill>
              </a:rPr>
              <a:t>MonteCarlo</a:t>
            </a:r>
            <a:r>
              <a:rPr lang="fr-FR" sz="1400" dirty="0">
                <a:solidFill>
                  <a:srgbClr val="C00000"/>
                </a:solidFill>
              </a:rPr>
              <a:t> </a:t>
            </a:r>
            <a:r>
              <a:rPr lang="fr-FR" sz="1400" dirty="0" err="1">
                <a:solidFill>
                  <a:srgbClr val="C00000"/>
                </a:solidFill>
              </a:rPr>
              <a:t>implementation</a:t>
            </a:r>
            <a:r>
              <a:rPr lang="fr-FR" sz="1400" dirty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17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51029A-9D7A-DE48-953D-87BCA63EE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err="1"/>
              <a:t>Losses</a:t>
            </a:r>
            <a:r>
              <a:rPr lang="fr-FR" sz="3200" dirty="0"/>
              <a:t> </a:t>
            </a:r>
            <a:r>
              <a:rPr lang="fr-FR" sz="3200" dirty="0" err="1"/>
              <a:t>may</a:t>
            </a:r>
            <a:r>
              <a:rPr lang="fr-FR" sz="3200" dirty="0"/>
              <a:t> </a:t>
            </a:r>
            <a:r>
              <a:rPr lang="fr-FR" sz="3200" dirty="0" err="1"/>
              <a:t>be</a:t>
            </a:r>
            <a:r>
              <a:rPr lang="fr-FR" sz="3200" dirty="0"/>
              <a:t> </a:t>
            </a:r>
            <a:r>
              <a:rPr lang="fr-FR" sz="3200" dirty="0" err="1"/>
              <a:t>locally</a:t>
            </a:r>
            <a:r>
              <a:rPr lang="fr-FR" sz="3200" dirty="0"/>
              <a:t> </a:t>
            </a:r>
            <a:r>
              <a:rPr lang="fr-FR" sz="3200" dirty="0" err="1"/>
              <a:t>underestimated</a:t>
            </a:r>
            <a:endParaRPr lang="fr-FR" sz="32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ABE3D4-8049-8D48-8471-1A2A52846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2D94-545D-CF44-A2FE-C91F602AE942}" type="datetime1">
              <a:rPr lang="fr-FR" smtClean="0"/>
              <a:t>27/01/2025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6D2BBA-B54B-A849-9222-9881A4F0A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Compton of thermal photons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4DB73E2-1264-F145-B872-8F0CD431C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4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E68B166-1628-6E4D-8121-DDCE6D979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850" y="1669914"/>
            <a:ext cx="7226300" cy="381000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6F3A9A71-9B53-0045-B503-780E4405AA86}"/>
              </a:ext>
            </a:extLst>
          </p:cNvPr>
          <p:cNvSpPr txBox="1"/>
          <p:nvPr/>
        </p:nvSpPr>
        <p:spPr>
          <a:xfrm>
            <a:off x="63362" y="1030308"/>
            <a:ext cx="8935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Estimation of </a:t>
            </a:r>
            <a:r>
              <a:rPr lang="fr-FR" dirty="0" err="1"/>
              <a:t>Touschek</a:t>
            </a:r>
            <a:r>
              <a:rPr lang="fr-FR" dirty="0"/>
              <a:t> </a:t>
            </a:r>
            <a:r>
              <a:rPr lang="fr-FR" dirty="0" err="1"/>
              <a:t>losses</a:t>
            </a:r>
            <a:r>
              <a:rPr lang="fr-FR" dirty="0"/>
              <a:t> (</a:t>
            </a:r>
            <a:r>
              <a:rPr lang="fr-FR" dirty="0" err="1"/>
              <a:t>previous</a:t>
            </a:r>
            <a:r>
              <a:rPr lang="fr-FR" dirty="0"/>
              <a:t> </a:t>
            </a:r>
            <a:r>
              <a:rPr lang="fr-FR" dirty="0" err="1"/>
              <a:t>integral</a:t>
            </a:r>
            <a:r>
              <a:rPr lang="fr-FR" dirty="0"/>
              <a:t>) </a:t>
            </a:r>
            <a:r>
              <a:rPr lang="fr-FR" dirty="0" err="1"/>
              <a:t>assuming</a:t>
            </a:r>
            <a:r>
              <a:rPr lang="fr-FR" dirty="0"/>
              <a:t> constant </a:t>
            </a:r>
            <a:r>
              <a:rPr lang="fr-FR" dirty="0" err="1"/>
              <a:t>momentum</a:t>
            </a:r>
            <a:r>
              <a:rPr lang="fr-FR" dirty="0"/>
              <a:t> aperture all over the ring </a:t>
            </a:r>
            <a:r>
              <a:rPr lang="fr-FR" dirty="0" err="1"/>
              <a:t>with</a:t>
            </a:r>
            <a:r>
              <a:rPr lang="fr-FR" dirty="0"/>
              <a:t> (</a:t>
            </a:r>
            <a:r>
              <a:rPr lang="fr-FR" dirty="0" err="1"/>
              <a:t>quite</a:t>
            </a:r>
            <a:r>
              <a:rPr lang="fr-FR" dirty="0"/>
              <a:t>) </a:t>
            </a:r>
            <a:r>
              <a:rPr lang="fr-FR" dirty="0" err="1"/>
              <a:t>old</a:t>
            </a:r>
            <a:r>
              <a:rPr lang="fr-FR" dirty="0"/>
              <a:t> SAD </a:t>
            </a:r>
            <a:r>
              <a:rPr lang="fr-FR" dirty="0" err="1"/>
              <a:t>lattice</a:t>
            </a:r>
            <a:r>
              <a:rPr lang="fr-FR" dirty="0"/>
              <a:t> file, </a:t>
            </a:r>
            <a:r>
              <a:rPr lang="fr-FR" dirty="0" err="1"/>
              <a:t>just</a:t>
            </a:r>
            <a:r>
              <a:rPr lang="fr-FR" dirty="0"/>
              <a:t> for illustration.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F2ED5C3-FE41-D84A-8D84-C9DE39AC7999}"/>
              </a:ext>
            </a:extLst>
          </p:cNvPr>
          <p:cNvSpPr txBox="1"/>
          <p:nvPr/>
        </p:nvSpPr>
        <p:spPr>
          <a:xfrm>
            <a:off x="2733472" y="2237362"/>
            <a:ext cx="4669277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dirty="0" err="1">
                <a:solidFill>
                  <a:schemeClr val="bg2">
                    <a:lumMod val="50000"/>
                  </a:schemeClr>
                </a:solidFill>
              </a:rPr>
              <a:t>Lifetime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</a:rPr>
              <a:t> contribution at </a:t>
            </a:r>
            <a:r>
              <a:rPr lang="fr-FR" sz="1400" dirty="0" err="1">
                <a:solidFill>
                  <a:schemeClr val="bg2">
                    <a:lumMod val="50000"/>
                  </a:schemeClr>
                </a:solidFill>
              </a:rPr>
              <a:t>each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bg2">
                    <a:lumMod val="50000"/>
                  </a:schemeClr>
                </a:solidFill>
              </a:rPr>
              <a:t>lattice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bg2">
                    <a:lumMod val="50000"/>
                  </a:schemeClr>
                </a:solidFill>
              </a:rPr>
              <a:t>element</a:t>
            </a:r>
            <a:endParaRPr lang="fr-FR" sz="1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fr-FR" sz="1400" dirty="0" err="1"/>
              <a:t>Average</a:t>
            </a:r>
            <a:r>
              <a:rPr lang="fr-FR" sz="1400" dirty="0"/>
              <a:t> </a:t>
            </a:r>
            <a:r>
              <a:rPr lang="fr-FR" sz="1400" dirty="0" err="1"/>
              <a:t>lifetime</a:t>
            </a:r>
            <a:endParaRPr lang="fr-FR" sz="1400" dirty="0"/>
          </a:p>
          <a:p>
            <a:r>
              <a:rPr lang="fr-FR" sz="1400" dirty="0" err="1">
                <a:solidFill>
                  <a:srgbClr val="C00000"/>
                </a:solidFill>
              </a:rPr>
              <a:t>Average</a:t>
            </a:r>
            <a:r>
              <a:rPr lang="fr-FR" sz="1400" dirty="0">
                <a:solidFill>
                  <a:srgbClr val="C00000"/>
                </a:solidFill>
              </a:rPr>
              <a:t> </a:t>
            </a:r>
            <a:r>
              <a:rPr lang="fr-FR" sz="1400" dirty="0" err="1">
                <a:solidFill>
                  <a:srgbClr val="C00000"/>
                </a:solidFill>
              </a:rPr>
              <a:t>lifetime</a:t>
            </a:r>
            <a:r>
              <a:rPr lang="fr-FR" sz="1400" dirty="0">
                <a:solidFill>
                  <a:srgbClr val="C00000"/>
                </a:solidFill>
              </a:rPr>
              <a:t> </a:t>
            </a:r>
            <a:r>
              <a:rPr lang="fr-FR" sz="1400" dirty="0" err="1">
                <a:solidFill>
                  <a:srgbClr val="C00000"/>
                </a:solidFill>
              </a:rPr>
              <a:t>computed</a:t>
            </a:r>
            <a:r>
              <a:rPr lang="fr-FR" sz="1400" dirty="0">
                <a:solidFill>
                  <a:srgbClr val="C00000"/>
                </a:solidFill>
              </a:rPr>
              <a:t> </a:t>
            </a:r>
            <a:r>
              <a:rPr lang="fr-FR" sz="1400" dirty="0" err="1">
                <a:solidFill>
                  <a:srgbClr val="C00000"/>
                </a:solidFill>
              </a:rPr>
              <a:t>from</a:t>
            </a:r>
            <a:r>
              <a:rPr lang="fr-FR" sz="1400" dirty="0">
                <a:solidFill>
                  <a:srgbClr val="C00000"/>
                </a:solidFill>
              </a:rPr>
              <a:t> contribution at quads </a:t>
            </a:r>
            <a:r>
              <a:rPr lang="fr-FR" sz="1400" dirty="0" err="1">
                <a:solidFill>
                  <a:srgbClr val="C00000"/>
                </a:solidFill>
              </a:rPr>
              <a:t>only</a:t>
            </a:r>
            <a:endParaRPr lang="fr-FR" sz="1400" dirty="0">
              <a:solidFill>
                <a:srgbClr val="C00000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1F5D59C-B01E-9F4E-8860-48F844DD3FD9}"/>
              </a:ext>
            </a:extLst>
          </p:cNvPr>
          <p:cNvSpPr txBox="1"/>
          <p:nvPr/>
        </p:nvSpPr>
        <p:spPr>
          <a:xfrm>
            <a:off x="85013" y="5546640"/>
            <a:ext cx="8935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 </a:t>
            </a:r>
            <a:r>
              <a:rPr lang="fr-FR" dirty="0" err="1"/>
              <a:t>average</a:t>
            </a:r>
            <a:r>
              <a:rPr lang="fr-FR" dirty="0"/>
              <a:t>, computation as quads </a:t>
            </a:r>
            <a:r>
              <a:rPr lang="fr-FR" dirty="0" err="1"/>
              <a:t>only</a:t>
            </a:r>
            <a:r>
              <a:rPr lang="fr-FR" dirty="0"/>
              <a:t> </a:t>
            </a:r>
            <a:r>
              <a:rPr lang="fr-FR" dirty="0" err="1"/>
              <a:t>seems</a:t>
            </a:r>
            <a:r>
              <a:rPr lang="fr-FR" dirty="0"/>
              <a:t> </a:t>
            </a:r>
            <a:r>
              <a:rPr lang="fr-FR" dirty="0" err="1"/>
              <a:t>very</a:t>
            </a:r>
            <a:r>
              <a:rPr lang="fr-FR" dirty="0"/>
              <a:t> </a:t>
            </a:r>
            <a:r>
              <a:rPr lang="fr-FR" dirty="0" err="1"/>
              <a:t>appropriate</a:t>
            </a:r>
            <a:r>
              <a:rPr lang="fr-FR" dirty="0"/>
              <a:t> but close to IP </a:t>
            </a:r>
            <a:r>
              <a:rPr lang="fr-FR" dirty="0" err="1"/>
              <a:t>losses</a:t>
            </a:r>
            <a:r>
              <a:rPr lang="fr-FR" dirty="0"/>
              <a:t> </a:t>
            </a:r>
            <a:r>
              <a:rPr lang="fr-FR" dirty="0" err="1"/>
              <a:t>may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significanlty</a:t>
            </a:r>
            <a:r>
              <a:rPr lang="fr-FR" dirty="0"/>
              <a:t> </a:t>
            </a:r>
            <a:r>
              <a:rPr lang="fr-FR" dirty="0" err="1"/>
              <a:t>underestimated</a:t>
            </a:r>
            <a:r>
              <a:rPr lang="fr-FR" dirty="0"/>
              <a:t> (1-2 </a:t>
            </a:r>
            <a:r>
              <a:rPr lang="fr-FR" dirty="0" err="1"/>
              <a:t>orders</a:t>
            </a:r>
            <a:r>
              <a:rPr lang="fr-FR" dirty="0"/>
              <a:t> of </a:t>
            </a:r>
            <a:r>
              <a:rPr lang="fr-FR" dirty="0" err="1"/>
              <a:t>mag</a:t>
            </a:r>
            <a:r>
              <a:rPr lang="fr-FR" dirty="0"/>
              <a:t>.)</a:t>
            </a:r>
            <a:r>
              <a:rPr lang="fr-FR" dirty="0">
                <a:sym typeface="Wingdings" pitchFamily="2" charset="2"/>
              </a:rPr>
              <a:t> impact on Belle II background </a:t>
            </a:r>
            <a:r>
              <a:rPr lang="fr-FR" dirty="0" err="1">
                <a:sym typeface="Wingdings" pitchFamily="2" charset="2"/>
              </a:rPr>
              <a:t>estimates</a:t>
            </a:r>
            <a:r>
              <a:rPr lang="fr-FR" dirty="0">
                <a:sym typeface="Wingdings" pitchFamily="2" charset="2"/>
              </a:rPr>
              <a:t>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7017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3A042C-ED6C-7848-B83D-102A7ACD2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Kinematics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relativistic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947F59-5997-934F-A720-B7363D458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2D94-545D-CF44-A2FE-C91F602AE942}" type="datetime1">
              <a:rPr lang="fr-FR" smtClean="0"/>
              <a:t>27/01/2025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7618B0-BF72-EE43-A3F4-32A42A141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Compton of thermal photons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CA9916-C7D6-C84F-9297-8D9D62BB0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5</a:t>
            </a:fld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8A1DDC06-D922-FB4F-BF06-B384343301E7}"/>
                  </a:ext>
                </a:extLst>
              </p:cNvPr>
              <p:cNvSpPr txBox="1"/>
              <p:nvPr/>
            </p:nvSpPr>
            <p:spPr>
              <a:xfrm>
                <a:off x="379380" y="1099226"/>
                <a:ext cx="8550612" cy="1798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The </a:t>
                </a:r>
                <a:r>
                  <a:rPr lang="fr-FR" dirty="0" err="1"/>
                  <a:t>typical</a:t>
                </a:r>
                <a:r>
                  <a:rPr lang="fr-FR" dirty="0"/>
                  <a:t> max </a:t>
                </a:r>
                <a:r>
                  <a:rPr lang="fr-FR" dirty="0" err="1"/>
                  <a:t>momentum</a:t>
                </a:r>
                <a:r>
                  <a:rPr lang="fr-FR" dirty="0"/>
                  <a:t> </a:t>
                </a:r>
                <a:r>
                  <a:rPr lang="fr-FR" dirty="0" err="1"/>
                  <a:t>difference</a:t>
                </a:r>
                <a:r>
                  <a:rPr lang="fr-FR" dirty="0"/>
                  <a:t> </a:t>
                </a:r>
                <a:r>
                  <a:rPr lang="fr-FR" dirty="0" err="1"/>
                  <a:t>is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′,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fr-FR" dirty="0"/>
                  <a:t> where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is</a:t>
                </a:r>
                <a:r>
                  <a:rPr lang="fr-FR" dirty="0"/>
                  <a:t> the </a:t>
                </a:r>
                <a:r>
                  <a:rPr lang="fr-FR" dirty="0" err="1"/>
                  <a:t>beam</a:t>
                </a:r>
                <a:r>
                  <a:rPr lang="fr-FR" dirty="0"/>
                  <a:t> </a:t>
                </a:r>
                <a:r>
                  <a:rPr lang="fr-FR" dirty="0" err="1"/>
                  <a:t>momentum</a:t>
                </a:r>
                <a:r>
                  <a:rPr lang="fr-FR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′,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is</a:t>
                </a:r>
                <a:r>
                  <a:rPr lang="fr-FR" dirty="0"/>
                  <a:t> </a:t>
                </a:r>
                <a:r>
                  <a:rPr lang="fr-FR" dirty="0" err="1"/>
                  <a:t>related</a:t>
                </a:r>
                <a:r>
                  <a:rPr lang="fr-FR" dirty="0"/>
                  <a:t> to the </a:t>
                </a:r>
                <a:r>
                  <a:rPr lang="fr-FR" dirty="0" err="1"/>
                  <a:t>betatron</a:t>
                </a:r>
                <a:r>
                  <a:rPr lang="fr-FR" dirty="0"/>
                  <a:t> </a:t>
                </a:r>
                <a:r>
                  <a:rPr lang="fr-FR" dirty="0" err="1"/>
                  <a:t>function</a:t>
                </a:r>
                <a:r>
                  <a:rPr lang="fr-FR" dirty="0"/>
                  <a:t> and </a:t>
                </a:r>
                <a:r>
                  <a:rPr lang="fr-FR" dirty="0" err="1"/>
                  <a:t>emittance</a:t>
                </a:r>
                <a:r>
                  <a:rPr lang="fr-FR" dirty="0"/>
                  <a:t> in horizontal and vertical planes</a:t>
                </a:r>
              </a:p>
              <a:p>
                <a:r>
                  <a:rPr lang="fr-FR" dirty="0"/>
                  <a:t>It </a:t>
                </a:r>
                <a:r>
                  <a:rPr lang="fr-FR" dirty="0" err="1"/>
                  <a:t>can</a:t>
                </a:r>
                <a:r>
                  <a:rPr lang="fr-FR" dirty="0"/>
                  <a:t> </a:t>
                </a:r>
                <a:r>
                  <a:rPr lang="fr-FR" dirty="0" err="1"/>
                  <a:t>reach</a:t>
                </a:r>
                <a:r>
                  <a:rPr lang="fr-FR" dirty="0"/>
                  <a:t> 5 MeV in horizontal plane </a:t>
                </a:r>
                <a:r>
                  <a:rPr lang="fr-FR" dirty="0" err="1"/>
                  <a:t>maybe</a:t>
                </a:r>
                <a:r>
                  <a:rPr lang="fr-FR" dirty="0"/>
                  <a:t> about 1MeV in the vertical plane.</a:t>
                </a:r>
              </a:p>
              <a:p>
                <a:pPr marL="285750" indent="-285750">
                  <a:buFont typeface="Wingdings" pitchFamily="2" charset="2"/>
                  <a:buChar char="à"/>
                </a:pPr>
                <a:r>
                  <a:rPr lang="fr-FR" dirty="0">
                    <a:sym typeface="Wingdings" pitchFamily="2" charset="2"/>
                  </a:rPr>
                  <a:t>Non </a:t>
                </a:r>
                <a:r>
                  <a:rPr lang="fr-FR" dirty="0" err="1">
                    <a:sym typeface="Wingdings" pitchFamily="2" charset="2"/>
                  </a:rPr>
                  <a:t>relativistic</a:t>
                </a:r>
                <a:r>
                  <a:rPr lang="fr-FR" dirty="0">
                    <a:sym typeface="Wingdings" pitchFamily="2" charset="2"/>
                  </a:rPr>
                  <a:t> approximation </a:t>
                </a:r>
                <a:r>
                  <a:rPr lang="fr-FR" dirty="0" err="1">
                    <a:sym typeface="Wingdings" pitchFamily="2" charset="2"/>
                  </a:rPr>
                  <a:t>is</a:t>
                </a:r>
                <a:r>
                  <a:rPr lang="fr-FR" dirty="0">
                    <a:sym typeface="Wingdings" pitchFamily="2" charset="2"/>
                  </a:rPr>
                  <a:t> </a:t>
                </a:r>
                <a:r>
                  <a:rPr lang="fr-FR" dirty="0" err="1">
                    <a:sym typeface="Wingdings" pitchFamily="2" charset="2"/>
                  </a:rPr>
                  <a:t>likely</a:t>
                </a:r>
                <a:r>
                  <a:rPr lang="fr-FR" dirty="0">
                    <a:sym typeface="Wingdings" pitchFamily="2" charset="2"/>
                  </a:rPr>
                  <a:t> incorrect</a:t>
                </a:r>
              </a:p>
              <a:p>
                <a:pPr marL="285750" indent="-285750">
                  <a:buFont typeface="Wingdings" pitchFamily="2" charset="2"/>
                  <a:buChar char="à"/>
                </a:pPr>
                <a:r>
                  <a:rPr lang="fr-FR" dirty="0">
                    <a:sym typeface="Wingdings" pitchFamily="2" charset="2"/>
                  </a:rPr>
                  <a:t>Vertical plane </a:t>
                </a:r>
                <a:r>
                  <a:rPr lang="fr-FR" dirty="0" err="1">
                    <a:sym typeface="Wingdings" pitchFamily="2" charset="2"/>
                  </a:rPr>
                  <a:t>scattering</a:t>
                </a:r>
                <a:r>
                  <a:rPr lang="fr-FR" dirty="0">
                    <a:sym typeface="Wingdings" pitchFamily="2" charset="2"/>
                  </a:rPr>
                  <a:t> </a:t>
                </a:r>
                <a:r>
                  <a:rPr lang="fr-FR" dirty="0" err="1">
                    <a:sym typeface="Wingdings" pitchFamily="2" charset="2"/>
                  </a:rPr>
                  <a:t>may</a:t>
                </a:r>
                <a:r>
                  <a:rPr lang="fr-FR" dirty="0">
                    <a:sym typeface="Wingdings" pitchFamily="2" charset="2"/>
                  </a:rPr>
                  <a:t> </a:t>
                </a:r>
                <a:r>
                  <a:rPr lang="fr-FR" dirty="0" err="1">
                    <a:sym typeface="Wingdings" pitchFamily="2" charset="2"/>
                  </a:rPr>
                  <a:t>contribute</a:t>
                </a:r>
                <a:r>
                  <a:rPr lang="fr-FR" dirty="0">
                    <a:sym typeface="Wingdings" pitchFamily="2" charset="2"/>
                  </a:rPr>
                  <a:t> </a:t>
                </a:r>
                <a:r>
                  <a:rPr lang="fr-FR" dirty="0" err="1">
                    <a:sym typeface="Wingdings" pitchFamily="2" charset="2"/>
                  </a:rPr>
                  <a:t>too</a:t>
                </a:r>
                <a:r>
                  <a:rPr lang="fr-FR" dirty="0"/>
                  <a:t> </a:t>
                </a:r>
              </a:p>
              <a:p>
                <a:pPr marL="285750" indent="-285750">
                  <a:buFont typeface="Wingdings" pitchFamily="2" charset="2"/>
                  <a:buChar char="à"/>
                </a:pPr>
                <a:r>
                  <a:rPr lang="fr-FR" dirty="0" err="1"/>
                  <a:t>Piwinski</a:t>
                </a:r>
                <a:r>
                  <a:rPr lang="fr-FR" dirty="0"/>
                  <a:t> </a:t>
                </a:r>
                <a:r>
                  <a:rPr lang="fr-FR" dirty="0" err="1"/>
                  <a:t>solved</a:t>
                </a:r>
                <a:r>
                  <a:rPr lang="fr-FR" dirty="0"/>
                  <a:t> </a:t>
                </a:r>
                <a:r>
                  <a:rPr lang="fr-FR" dirty="0" err="1"/>
                  <a:t>that</a:t>
                </a:r>
                <a:r>
                  <a:rPr lang="fr-FR" dirty="0"/>
                  <a:t> </a:t>
                </a:r>
                <a:r>
                  <a:rPr lang="fr-FR" dirty="0" err="1"/>
                  <a:t>problem</a:t>
                </a:r>
                <a:r>
                  <a:rPr lang="fr-FR" dirty="0"/>
                  <a:t> </a:t>
                </a:r>
                <a:r>
                  <a:rPr lang="fr-FR" dirty="0" err="1"/>
                  <a:t>already</a:t>
                </a:r>
                <a:endParaRPr lang="fr-FR" dirty="0"/>
              </a:p>
            </p:txBody>
          </p:sp>
        </mc:Choice>
        <mc:Fallback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8A1DDC06-D922-FB4F-BF06-B384343301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80" y="1099226"/>
                <a:ext cx="8550612" cy="1798185"/>
              </a:xfrm>
              <a:prstGeom prst="rect">
                <a:avLst/>
              </a:prstGeom>
              <a:blipFill>
                <a:blip r:embed="rId2"/>
                <a:stretch>
                  <a:fillRect l="-593" t="-1399" b="-419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 9">
            <a:extLst>
              <a:ext uri="{FF2B5EF4-FFF2-40B4-BE49-F238E27FC236}">
                <a16:creationId xmlns:a16="http://schemas.microsoft.com/office/drawing/2014/main" id="{FBE56F9D-EBFA-D543-BDDB-7105381FF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86" y="2820890"/>
            <a:ext cx="6699933" cy="339508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A272768-8F36-C94B-9A9F-9227FC030B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9009" y="2311202"/>
            <a:ext cx="3172305" cy="1332773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E318604C-179D-E745-A673-2BCBC392B7B5}"/>
              </a:ext>
            </a:extLst>
          </p:cNvPr>
          <p:cNvSpPr txBox="1"/>
          <p:nvPr/>
        </p:nvSpPr>
        <p:spPr>
          <a:xfrm>
            <a:off x="1324785" y="3880411"/>
            <a:ext cx="466927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dirty="0" err="1">
                <a:solidFill>
                  <a:schemeClr val="bg2">
                    <a:lumMod val="50000"/>
                  </a:schemeClr>
                </a:solidFill>
              </a:rPr>
              <a:t>Previous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bg2">
                    <a:lumMod val="50000"/>
                  </a:schemeClr>
                </a:solidFill>
              </a:rPr>
              <a:t>caculation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sz="1400" dirty="0"/>
              <a:t>and </a:t>
            </a:r>
            <a:r>
              <a:rPr lang="fr-FR" sz="1400" dirty="0" err="1"/>
              <a:t>average</a:t>
            </a:r>
            <a:endParaRPr lang="fr-FR" sz="1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fr-FR" sz="1400" dirty="0" err="1">
                <a:solidFill>
                  <a:srgbClr val="C00000"/>
                </a:solidFill>
              </a:rPr>
              <a:t>Piwinski</a:t>
            </a:r>
            <a:r>
              <a:rPr lang="fr-FR" sz="1400" dirty="0">
                <a:solidFill>
                  <a:srgbClr val="C00000"/>
                </a:solidFill>
              </a:rPr>
              <a:t> formula and</a:t>
            </a:r>
            <a:r>
              <a:rPr lang="fr-FR" sz="1400" dirty="0">
                <a:solidFill>
                  <a:srgbClr val="FFFF00"/>
                </a:solidFill>
                <a:highlight>
                  <a:srgbClr val="000000"/>
                </a:highlight>
              </a:rPr>
              <a:t> </a:t>
            </a:r>
            <a:r>
              <a:rPr lang="fr-FR" sz="1400" dirty="0" err="1">
                <a:solidFill>
                  <a:srgbClr val="FFFF00"/>
                </a:solidFill>
                <a:highlight>
                  <a:srgbClr val="000000"/>
                </a:highlight>
              </a:rPr>
              <a:t>its</a:t>
            </a:r>
            <a:r>
              <a:rPr lang="fr-FR" sz="1400" dirty="0">
                <a:solidFill>
                  <a:srgbClr val="FFFF00"/>
                </a:solidFill>
                <a:highlight>
                  <a:srgbClr val="000000"/>
                </a:highlight>
              </a:rPr>
              <a:t> </a:t>
            </a:r>
            <a:r>
              <a:rPr lang="fr-FR" sz="1400" dirty="0" err="1">
                <a:solidFill>
                  <a:srgbClr val="FFFF00"/>
                </a:solidFill>
                <a:highlight>
                  <a:srgbClr val="000000"/>
                </a:highlight>
              </a:rPr>
              <a:t>average</a:t>
            </a:r>
            <a:endParaRPr lang="fr-FR" sz="1400" dirty="0">
              <a:solidFill>
                <a:srgbClr val="FFFF00"/>
              </a:solidFill>
              <a:highlight>
                <a:srgbClr val="000000"/>
              </a:highlight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BEA251E-4388-8244-B401-E1A28FCED858}"/>
              </a:ext>
            </a:extLst>
          </p:cNvPr>
          <p:cNvSpPr txBox="1"/>
          <p:nvPr/>
        </p:nvSpPr>
        <p:spPr>
          <a:xfrm>
            <a:off x="82686" y="612354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à"/>
            </a:pPr>
            <a:r>
              <a:rPr lang="fr-FR" dirty="0"/>
              <a:t>15% </a:t>
            </a:r>
            <a:r>
              <a:rPr lang="fr-FR" dirty="0" err="1"/>
              <a:t>reduction</a:t>
            </a:r>
            <a:r>
              <a:rPr lang="fr-FR" dirty="0"/>
              <a:t> of </a:t>
            </a:r>
            <a:r>
              <a:rPr lang="fr-FR" dirty="0" err="1"/>
              <a:t>lifetime</a:t>
            </a:r>
            <a:r>
              <a:rPr lang="fr-FR" dirty="0"/>
              <a:t> in </a:t>
            </a:r>
            <a:r>
              <a:rPr lang="fr-FR" dirty="0" err="1"/>
              <a:t>average</a:t>
            </a:r>
            <a:endParaRPr lang="fr-FR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8CA27187-EFA2-2447-BE20-EDE89DDACE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4225" y="5262533"/>
            <a:ext cx="3009775" cy="1227248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5215CC65-4258-C54F-BBA7-1E9676CD5AE8}"/>
              </a:ext>
            </a:extLst>
          </p:cNvPr>
          <p:cNvSpPr txBox="1"/>
          <p:nvPr/>
        </p:nvSpPr>
        <p:spPr>
          <a:xfrm>
            <a:off x="6202319" y="4339201"/>
            <a:ext cx="3009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recent</a:t>
            </a:r>
            <a:r>
              <a:rPr lang="fr-FR" dirty="0"/>
              <a:t> </a:t>
            </a:r>
            <a:r>
              <a:rPr lang="fr-FR" dirty="0" err="1"/>
              <a:t>work</a:t>
            </a:r>
            <a:r>
              <a:rPr lang="fr-FR" dirty="0"/>
              <a:t> </a:t>
            </a:r>
            <a:r>
              <a:rPr lang="fr-FR" dirty="0" err="1"/>
              <a:t>where</a:t>
            </a:r>
            <a:r>
              <a:rPr lang="fr-FR" dirty="0"/>
              <a:t> </a:t>
            </a:r>
            <a:r>
              <a:rPr lang="fr-FR" dirty="0" err="1"/>
              <a:t>similar</a:t>
            </a:r>
            <a:r>
              <a:rPr lang="fr-FR" dirty="0"/>
              <a:t> </a:t>
            </a:r>
            <a:r>
              <a:rPr lang="fr-FR" dirty="0" err="1"/>
              <a:t>effect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observed</a:t>
            </a:r>
            <a:r>
              <a:rPr lang="fr-FR" dirty="0"/>
              <a:t> on </a:t>
            </a:r>
            <a:r>
              <a:rPr lang="fr-FR" dirty="0" err="1"/>
              <a:t>another</a:t>
            </a:r>
            <a:r>
              <a:rPr lang="fr-FR" dirty="0"/>
              <a:t> ring (BEPC2, HEPS): </a:t>
            </a:r>
          </a:p>
        </p:txBody>
      </p:sp>
    </p:spTree>
    <p:extLst>
      <p:ext uri="{BB962C8B-B14F-4D97-AF65-F5344CB8AC3E}">
        <p14:creationId xmlns:p14="http://schemas.microsoft.com/office/powerpoint/2010/main" val="3528795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DED4D5-67C6-074D-BCAA-8A8437E54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Proposal</a:t>
            </a:r>
            <a:r>
              <a:rPr lang="fr-FR" dirty="0"/>
              <a:t> of new </a:t>
            </a:r>
            <a:r>
              <a:rPr lang="fr-FR" dirty="0" err="1"/>
              <a:t>implementation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39EAFC-A194-C345-8BC1-9E5E0E0A8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2D94-545D-CF44-A2FE-C91F602AE942}" type="datetime1">
              <a:rPr lang="fr-FR" smtClean="0"/>
              <a:t>27/01/2025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A61698-A74C-ED49-B012-8BF9A71AA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Compton of thermal photons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C1CEEB-9736-5F4C-8864-3886233F6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6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F966098-EE4D-9840-B504-B3E29A8E11B7}"/>
              </a:ext>
            </a:extLst>
          </p:cNvPr>
          <p:cNvSpPr txBox="1"/>
          <p:nvPr/>
        </p:nvSpPr>
        <p:spPr>
          <a:xfrm>
            <a:off x="379380" y="1099226"/>
            <a:ext cx="8550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Implementation</a:t>
            </a:r>
            <a:r>
              <a:rPr lang="fr-FR" dirty="0"/>
              <a:t> of the </a:t>
            </a:r>
            <a:r>
              <a:rPr lang="fr-FR" dirty="0" err="1"/>
              <a:t>Piwinski</a:t>
            </a:r>
            <a:r>
              <a:rPr lang="fr-FR" dirty="0"/>
              <a:t> formula </a:t>
            </a:r>
            <a:r>
              <a:rPr lang="fr-FR" dirty="0" err="1"/>
              <a:t>seem</a:t>
            </a:r>
            <a:r>
              <a:rPr lang="fr-FR" dirty="0"/>
              <a:t> </a:t>
            </a:r>
            <a:r>
              <a:rPr lang="fr-FR" dirty="0" err="1"/>
              <a:t>feasible</a:t>
            </a:r>
            <a:endParaRPr lang="fr-FR" dirty="0"/>
          </a:p>
          <a:p>
            <a:pPr marL="285750" indent="-285750">
              <a:buFont typeface="Wingdings" pitchFamily="2" charset="2"/>
              <a:buChar char="à"/>
            </a:pPr>
            <a:r>
              <a:rPr lang="fr-FR" dirty="0" err="1">
                <a:sym typeface="Wingdings" pitchFamily="2" charset="2"/>
              </a:rPr>
              <a:t>Reduces</a:t>
            </a:r>
            <a:r>
              <a:rPr lang="fr-FR" dirty="0">
                <a:sym typeface="Wingdings" pitchFamily="2" charset="2"/>
              </a:rPr>
              <a:t> </a:t>
            </a:r>
            <a:r>
              <a:rPr lang="fr-FR" dirty="0" err="1">
                <a:sym typeface="Wingdings" pitchFamily="2" charset="2"/>
              </a:rPr>
              <a:t>also</a:t>
            </a:r>
            <a:r>
              <a:rPr lang="fr-FR" dirty="0">
                <a:sym typeface="Wingdings" pitchFamily="2" charset="2"/>
              </a:rPr>
              <a:t> to an </a:t>
            </a:r>
            <a:r>
              <a:rPr lang="fr-FR" dirty="0" err="1">
                <a:sym typeface="Wingdings" pitchFamily="2" charset="2"/>
              </a:rPr>
              <a:t>integral</a:t>
            </a:r>
            <a:r>
              <a:rPr lang="fr-FR" dirty="0">
                <a:sym typeface="Wingdings" pitchFamily="2" charset="2"/>
              </a:rPr>
              <a:t> over a </a:t>
            </a:r>
            <a:r>
              <a:rPr lang="fr-FR" dirty="0" err="1">
                <a:sym typeface="Wingdings" pitchFamily="2" charset="2"/>
              </a:rPr>
              <a:t>kinematic</a:t>
            </a:r>
            <a:r>
              <a:rPr lang="fr-FR" dirty="0">
                <a:sym typeface="Wingdings" pitchFamily="2" charset="2"/>
              </a:rPr>
              <a:t> </a:t>
            </a:r>
            <a:r>
              <a:rPr lang="fr-FR" dirty="0" err="1">
                <a:sym typeface="Wingdings" pitchFamily="2" charset="2"/>
              </a:rPr>
              <a:t>quantity</a:t>
            </a:r>
            <a:endParaRPr lang="fr-FR" dirty="0"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à"/>
            </a:pPr>
            <a:r>
              <a:rPr lang="fr-FR" dirty="0">
                <a:sym typeface="Wingdings" pitchFamily="2" charset="2"/>
              </a:rPr>
              <a:t>More </a:t>
            </a:r>
            <a:r>
              <a:rPr lang="fr-FR" dirty="0" err="1">
                <a:sym typeface="Wingdings" pitchFamily="2" charset="2"/>
              </a:rPr>
              <a:t>complicated</a:t>
            </a:r>
            <a:r>
              <a:rPr lang="fr-FR" dirty="0">
                <a:sym typeface="Wingdings" pitchFamily="2" charset="2"/>
              </a:rPr>
              <a:t> formula </a:t>
            </a:r>
            <a:r>
              <a:rPr lang="fr-FR" dirty="0" err="1">
                <a:sym typeface="Wingdings" pitchFamily="2" charset="2"/>
              </a:rPr>
              <a:t>involving</a:t>
            </a:r>
            <a:r>
              <a:rPr lang="fr-FR" dirty="0">
                <a:sym typeface="Wingdings" pitchFamily="2" charset="2"/>
              </a:rPr>
              <a:t> Bessel </a:t>
            </a:r>
            <a:r>
              <a:rPr lang="fr-FR" dirty="0" err="1">
                <a:sym typeface="Wingdings" pitchFamily="2" charset="2"/>
              </a:rPr>
              <a:t>function</a:t>
            </a:r>
            <a:r>
              <a:rPr lang="fr-FR" dirty="0">
                <a:sym typeface="Wingdings" pitchFamily="2" charset="2"/>
              </a:rPr>
              <a:t> (but </a:t>
            </a:r>
            <a:r>
              <a:rPr lang="fr-FR" dirty="0" err="1">
                <a:sym typeface="Wingdings" pitchFamily="2" charset="2"/>
              </a:rPr>
              <a:t>can</a:t>
            </a:r>
            <a:r>
              <a:rPr lang="fr-FR" dirty="0">
                <a:sym typeface="Wingdings" pitchFamily="2" charset="2"/>
              </a:rPr>
              <a:t> </a:t>
            </a:r>
            <a:r>
              <a:rPr lang="fr-FR" dirty="0" err="1">
                <a:sym typeface="Wingdings" pitchFamily="2" charset="2"/>
              </a:rPr>
              <a:t>be</a:t>
            </a:r>
            <a:r>
              <a:rPr lang="fr-FR" dirty="0">
                <a:sym typeface="Wingdings" pitchFamily="2" charset="2"/>
              </a:rPr>
              <a:t> </a:t>
            </a:r>
            <a:r>
              <a:rPr lang="fr-FR" dirty="0" err="1">
                <a:sym typeface="Wingdings" pitchFamily="2" charset="2"/>
              </a:rPr>
              <a:t>numerically</a:t>
            </a:r>
            <a:r>
              <a:rPr lang="fr-FR" dirty="0">
                <a:sym typeface="Wingdings" pitchFamily="2" charset="2"/>
              </a:rPr>
              <a:t> </a:t>
            </a:r>
            <a:r>
              <a:rPr lang="fr-FR" dirty="0" err="1">
                <a:sym typeface="Wingdings" pitchFamily="2" charset="2"/>
              </a:rPr>
              <a:t>evaluated</a:t>
            </a:r>
            <a:r>
              <a:rPr lang="fr-FR" dirty="0">
                <a:sym typeface="Wingdings" pitchFamily="2" charset="2"/>
              </a:rPr>
              <a:t>)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89C981E-5AD3-7B4A-B55F-9674CBFA2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835" y="3297290"/>
            <a:ext cx="6794500" cy="10668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357B247-C67F-B842-AE2D-EF97675023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4543"/>
          <a:stretch/>
        </p:blipFill>
        <p:spPr>
          <a:xfrm>
            <a:off x="1028835" y="2465633"/>
            <a:ext cx="6553200" cy="72543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C1C396C-8759-214F-8396-20E839DAEC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938" y="4558446"/>
            <a:ext cx="2501900" cy="5842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89D5D72-F33D-E44D-9FE0-8973464E8A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6364" y="4558446"/>
            <a:ext cx="3403600" cy="4445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C6C616D0-8C5E-6A4E-A64F-04612086D7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0749" y="4474789"/>
            <a:ext cx="1244600" cy="5461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9278F156-ED1E-4847-81C8-3267CE4008A7}"/>
              </a:ext>
            </a:extLst>
          </p:cNvPr>
          <p:cNvSpPr txBox="1"/>
          <p:nvPr/>
        </p:nvSpPr>
        <p:spPr>
          <a:xfrm>
            <a:off x="356328" y="5272777"/>
            <a:ext cx="8550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Sampling</a:t>
            </a:r>
            <a:r>
              <a:rPr lang="fr-FR" dirty="0"/>
              <a:t> the phase </a:t>
            </a:r>
            <a:r>
              <a:rPr lang="fr-FR" dirty="0" err="1"/>
              <a:t>space</a:t>
            </a:r>
            <a:r>
              <a:rPr lang="fr-FR" dirty="0"/>
              <a:t> in (</a:t>
            </a:r>
            <a:r>
              <a:rPr lang="fr-FR" dirty="0" err="1"/>
              <a:t>Psi,chi</a:t>
            </a:r>
            <a:r>
              <a:rPr lang="fr-FR" dirty="0"/>
              <a:t>) </a:t>
            </a:r>
            <a:r>
              <a:rPr lang="fr-FR" dirty="0" err="1"/>
              <a:t>might</a:t>
            </a:r>
            <a:r>
              <a:rPr lang="fr-FR" dirty="0"/>
              <a:t> </a:t>
            </a:r>
            <a:r>
              <a:rPr lang="fr-FR" dirty="0" err="1"/>
              <a:t>prove</a:t>
            </a:r>
            <a:r>
              <a:rPr lang="fr-FR" dirty="0"/>
              <a:t> more efficient (</a:t>
            </a:r>
            <a:r>
              <a:rPr lang="fr-FR" dirty="0" err="1"/>
              <a:t>than</a:t>
            </a:r>
            <a:r>
              <a:rPr lang="fr-FR" dirty="0"/>
              <a:t> </a:t>
            </a:r>
            <a:r>
              <a:rPr lang="fr-FR" dirty="0" err="1"/>
              <a:t>sampling</a:t>
            </a:r>
            <a:r>
              <a:rPr lang="fr-FR" dirty="0"/>
              <a:t> </a:t>
            </a:r>
            <a:r>
              <a:rPr lang="fr-FR" dirty="0" err="1"/>
              <a:t>momentum</a:t>
            </a:r>
            <a:r>
              <a:rPr lang="fr-FR" dirty="0"/>
              <a:t> variables </a:t>
            </a:r>
            <a:r>
              <a:rPr lang="fr-FR" dirty="0" err="1"/>
              <a:t>directly</a:t>
            </a:r>
            <a:r>
              <a:rPr lang="fr-FR" dirty="0"/>
              <a:t>) ?</a:t>
            </a:r>
          </a:p>
          <a:p>
            <a:r>
              <a:rPr lang="fr-FR" dirty="0" err="1"/>
              <a:t>Similar</a:t>
            </a:r>
            <a:r>
              <a:rPr lang="fr-FR" dirty="0"/>
              <a:t> </a:t>
            </a:r>
            <a:r>
              <a:rPr lang="fr-FR" dirty="0" err="1"/>
              <a:t>approach</a:t>
            </a:r>
            <a:r>
              <a:rPr lang="fr-FR" dirty="0"/>
              <a:t> to the one </a:t>
            </a:r>
            <a:r>
              <a:rPr lang="fr-FR" dirty="0" err="1"/>
              <a:t>currently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 (Monte Carlo) to </a:t>
            </a:r>
            <a:r>
              <a:rPr lang="fr-FR" dirty="0" err="1"/>
              <a:t>sample</a:t>
            </a:r>
            <a:r>
              <a:rPr lang="fr-FR" dirty="0"/>
              <a:t> the </a:t>
            </a:r>
            <a:r>
              <a:rPr lang="fr-FR" dirty="0" err="1"/>
              <a:t>integral</a:t>
            </a:r>
            <a:endParaRPr lang="fr-FR" dirty="0"/>
          </a:p>
          <a:p>
            <a:r>
              <a:rPr lang="fr-FR" dirty="0">
                <a:sym typeface="Wingdings" pitchFamily="2" charset="2"/>
              </a:rPr>
              <a:t>To </a:t>
            </a:r>
            <a:r>
              <a:rPr lang="fr-FR" dirty="0" err="1">
                <a:sym typeface="Wingdings" pitchFamily="2" charset="2"/>
              </a:rPr>
              <a:t>be</a:t>
            </a:r>
            <a:r>
              <a:rPr lang="fr-FR" dirty="0">
                <a:sym typeface="Wingdings" pitchFamily="2" charset="2"/>
              </a:rPr>
              <a:t> </a:t>
            </a:r>
            <a:r>
              <a:rPr lang="fr-FR" dirty="0" err="1">
                <a:sym typeface="Wingdings" pitchFamily="2" charset="2"/>
              </a:rPr>
              <a:t>carefully</a:t>
            </a:r>
            <a:r>
              <a:rPr lang="fr-FR" dirty="0">
                <a:sym typeface="Wingdings" pitchFamily="2" charset="2"/>
              </a:rPr>
              <a:t> </a:t>
            </a:r>
            <a:r>
              <a:rPr lang="fr-FR" dirty="0" err="1">
                <a:sym typeface="Wingdings" pitchFamily="2" charset="2"/>
              </a:rPr>
              <a:t>tested</a:t>
            </a:r>
            <a:r>
              <a:rPr lang="fr-FR" dirty="0">
                <a:sym typeface="Wingdings" pitchFamily="2" charset="2"/>
              </a:rPr>
              <a:t> </a:t>
            </a:r>
            <a:r>
              <a:rPr lang="fr-FR" dirty="0" err="1">
                <a:sym typeface="Wingdings" pitchFamily="2" charset="2"/>
              </a:rPr>
              <a:t>before</a:t>
            </a:r>
            <a:r>
              <a:rPr lang="fr-FR" dirty="0">
                <a:sym typeface="Wingdings" pitchFamily="2" charset="2"/>
              </a:rPr>
              <a:t> </a:t>
            </a:r>
            <a:r>
              <a:rPr lang="fr-FR" dirty="0" err="1">
                <a:sym typeface="Wingdings" pitchFamily="2" charset="2"/>
              </a:rPr>
              <a:t>implementation</a:t>
            </a:r>
            <a:endParaRPr lang="fr-FR" dirty="0">
              <a:sym typeface="Wingdings" pitchFamily="2" charset="2"/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76D1B964-0EF9-B748-A84A-6EC7388BD968}"/>
              </a:ext>
            </a:extLst>
          </p:cNvPr>
          <p:cNvSpPr/>
          <p:nvPr/>
        </p:nvSpPr>
        <p:spPr>
          <a:xfrm>
            <a:off x="3304754" y="4023621"/>
            <a:ext cx="391084" cy="34046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2944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F3EC6B-0DD8-0645-9F5A-699D2A3F2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Preliminary</a:t>
            </a:r>
            <a:r>
              <a:rPr lang="fr-FR" dirty="0"/>
              <a:t> 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FA2782-25BF-BF4D-8E90-7E67109A4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232237"/>
            <a:ext cx="7886700" cy="3259612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dirty="0">
                <a:solidFill>
                  <a:srgbClr val="C00000"/>
                </a:solidFill>
              </a:rPr>
              <a:t>More points for </a:t>
            </a:r>
            <a:r>
              <a:rPr lang="fr-FR" dirty="0" err="1">
                <a:solidFill>
                  <a:srgbClr val="C00000"/>
                </a:solidFill>
              </a:rPr>
              <a:t>sampling</a:t>
            </a:r>
            <a:r>
              <a:rPr lang="fr-FR" dirty="0">
                <a:solidFill>
                  <a:srgbClr val="C00000"/>
                </a:solidFill>
              </a:rPr>
              <a:t> the </a:t>
            </a:r>
            <a:r>
              <a:rPr lang="fr-FR" dirty="0" err="1">
                <a:solidFill>
                  <a:srgbClr val="C00000"/>
                </a:solidFill>
              </a:rPr>
              <a:t>lattice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dirty="0" err="1">
                <a:solidFill>
                  <a:srgbClr val="C00000"/>
                </a:solidFill>
              </a:rPr>
              <a:t>around</a:t>
            </a:r>
            <a:r>
              <a:rPr lang="fr-FR" dirty="0">
                <a:solidFill>
                  <a:srgbClr val="C00000"/>
                </a:solidFill>
              </a:rPr>
              <a:t> IP to </a:t>
            </a:r>
            <a:r>
              <a:rPr lang="fr-FR" dirty="0" err="1">
                <a:solidFill>
                  <a:srgbClr val="C00000"/>
                </a:solidFill>
              </a:rPr>
              <a:t>better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dirty="0" err="1">
                <a:solidFill>
                  <a:srgbClr val="C00000"/>
                </a:solidFill>
              </a:rPr>
              <a:t>describe</a:t>
            </a:r>
            <a:r>
              <a:rPr lang="fr-FR" dirty="0">
                <a:solidFill>
                  <a:srgbClr val="C00000"/>
                </a:solidFill>
              </a:rPr>
              <a:t> large </a:t>
            </a:r>
            <a:r>
              <a:rPr lang="fr-FR" dirty="0" err="1">
                <a:solidFill>
                  <a:srgbClr val="C00000"/>
                </a:solidFill>
              </a:rPr>
              <a:t>losses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dirty="0" err="1">
                <a:solidFill>
                  <a:srgbClr val="C00000"/>
                </a:solidFill>
              </a:rPr>
              <a:t>around</a:t>
            </a:r>
            <a:r>
              <a:rPr lang="fr-FR" dirty="0">
                <a:solidFill>
                  <a:srgbClr val="C00000"/>
                </a:solidFill>
              </a:rPr>
              <a:t> Belle II ?</a:t>
            </a:r>
          </a:p>
          <a:p>
            <a:pPr lvl="1"/>
            <a:r>
              <a:rPr lang="fr-FR" dirty="0"/>
              <a:t>Use the </a:t>
            </a:r>
            <a:r>
              <a:rPr lang="fr-FR" dirty="0" err="1"/>
              <a:t>existing</a:t>
            </a:r>
            <a:r>
              <a:rPr lang="fr-FR" dirty="0"/>
              <a:t> simulation </a:t>
            </a:r>
            <a:r>
              <a:rPr lang="fr-FR" dirty="0" err="1"/>
              <a:t>simply</a:t>
            </a:r>
            <a:r>
              <a:rPr lang="fr-FR" dirty="0"/>
              <a:t> </a:t>
            </a:r>
            <a:r>
              <a:rPr lang="fr-FR" dirty="0" err="1"/>
              <a:t>increasing</a:t>
            </a:r>
            <a:r>
              <a:rPr lang="fr-FR" dirty="0"/>
              <a:t> </a:t>
            </a:r>
            <a:r>
              <a:rPr lang="fr-FR" dirty="0" err="1"/>
              <a:t>granularity</a:t>
            </a:r>
            <a:r>
              <a:rPr lang="fr-FR" dirty="0"/>
              <a:t> close to IP</a:t>
            </a:r>
          </a:p>
          <a:p>
            <a:pPr lvl="1"/>
            <a:r>
              <a:rPr lang="fr-FR" dirty="0" err="1"/>
              <a:t>Relatively</a:t>
            </a:r>
            <a:r>
              <a:rPr lang="fr-FR" dirty="0"/>
              <a:t> « </a:t>
            </a:r>
            <a:r>
              <a:rPr lang="fr-FR" dirty="0" err="1"/>
              <a:t>easy</a:t>
            </a:r>
            <a:r>
              <a:rPr lang="fr-FR" dirty="0"/>
              <a:t> » to test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>
                <a:solidFill>
                  <a:srgbClr val="7030A0"/>
                </a:solidFill>
              </a:rPr>
              <a:t>More </a:t>
            </a:r>
            <a:r>
              <a:rPr lang="fr-FR" dirty="0" err="1">
                <a:solidFill>
                  <a:srgbClr val="7030A0"/>
                </a:solidFill>
              </a:rPr>
              <a:t>involved</a:t>
            </a:r>
            <a:r>
              <a:rPr lang="fr-FR" dirty="0">
                <a:solidFill>
                  <a:srgbClr val="7030A0"/>
                </a:solidFill>
              </a:rPr>
              <a:t> </a:t>
            </a:r>
            <a:r>
              <a:rPr lang="fr-FR" dirty="0" err="1">
                <a:solidFill>
                  <a:srgbClr val="7030A0"/>
                </a:solidFill>
              </a:rPr>
              <a:t>implementation</a:t>
            </a:r>
            <a:r>
              <a:rPr lang="fr-FR" dirty="0">
                <a:solidFill>
                  <a:srgbClr val="7030A0"/>
                </a:solidFill>
              </a:rPr>
              <a:t> of </a:t>
            </a:r>
            <a:r>
              <a:rPr lang="fr-FR" dirty="0" err="1">
                <a:solidFill>
                  <a:srgbClr val="7030A0"/>
                </a:solidFill>
              </a:rPr>
              <a:t>Touschek</a:t>
            </a:r>
            <a:r>
              <a:rPr lang="fr-FR" dirty="0">
                <a:solidFill>
                  <a:srgbClr val="7030A0"/>
                </a:solidFill>
              </a:rPr>
              <a:t> </a:t>
            </a:r>
            <a:r>
              <a:rPr lang="fr-FR" dirty="0" err="1">
                <a:solidFill>
                  <a:srgbClr val="7030A0"/>
                </a:solidFill>
              </a:rPr>
              <a:t>scattering</a:t>
            </a:r>
            <a:r>
              <a:rPr lang="fr-FR" dirty="0">
                <a:solidFill>
                  <a:srgbClr val="7030A0"/>
                </a:solidFill>
              </a:rPr>
              <a:t> </a:t>
            </a:r>
            <a:r>
              <a:rPr lang="fr-FR" dirty="0" err="1">
                <a:solidFill>
                  <a:srgbClr val="7030A0"/>
                </a:solidFill>
              </a:rPr>
              <a:t>using</a:t>
            </a:r>
            <a:r>
              <a:rPr lang="fr-FR" dirty="0">
                <a:solidFill>
                  <a:srgbClr val="7030A0"/>
                </a:solidFill>
              </a:rPr>
              <a:t> </a:t>
            </a:r>
            <a:r>
              <a:rPr lang="fr-FR" dirty="0" err="1">
                <a:solidFill>
                  <a:srgbClr val="7030A0"/>
                </a:solidFill>
              </a:rPr>
              <a:t>Piwinski</a:t>
            </a:r>
            <a:r>
              <a:rPr lang="fr-FR" dirty="0">
                <a:solidFill>
                  <a:srgbClr val="7030A0"/>
                </a:solidFill>
              </a:rPr>
              <a:t> formula</a:t>
            </a:r>
            <a:endParaRPr lang="fr-FR" dirty="0"/>
          </a:p>
          <a:p>
            <a:pPr lvl="1"/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significant</a:t>
            </a:r>
            <a:r>
              <a:rPr lang="fr-FR" dirty="0"/>
              <a:t> </a:t>
            </a:r>
            <a:r>
              <a:rPr lang="fr-FR" dirty="0" err="1"/>
              <a:t>work</a:t>
            </a:r>
            <a:endParaRPr lang="fr-FR" dirty="0"/>
          </a:p>
          <a:p>
            <a:pPr lvl="1"/>
            <a:r>
              <a:rPr lang="fr-FR" dirty="0"/>
              <a:t>Possible </a:t>
            </a:r>
            <a:r>
              <a:rPr lang="fr-FR" dirty="0" err="1"/>
              <a:t>increase</a:t>
            </a:r>
            <a:r>
              <a:rPr lang="fr-FR" dirty="0"/>
              <a:t> in </a:t>
            </a:r>
            <a:r>
              <a:rPr lang="fr-FR" dirty="0" err="1"/>
              <a:t>computing</a:t>
            </a:r>
            <a:r>
              <a:rPr lang="fr-FR" dirty="0"/>
              <a:t> time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96EB3E-3D56-8D44-80A5-9073D9C9A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2D94-545D-CF44-A2FE-C91F602AE942}" type="datetime1">
              <a:rPr lang="fr-FR" smtClean="0"/>
              <a:t>27/01/2025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A859CA-8E72-3B4D-AECB-4AADEC4CD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Compton of thermal photons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B4B6AF-2BFA-8942-B70D-72B28583F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7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5812223-2F52-B044-9D34-7D2F8B8B6B0F}"/>
              </a:ext>
            </a:extLst>
          </p:cNvPr>
          <p:cNvSpPr txBox="1"/>
          <p:nvPr/>
        </p:nvSpPr>
        <p:spPr>
          <a:xfrm>
            <a:off x="262646" y="5056054"/>
            <a:ext cx="81323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NB: </a:t>
            </a:r>
            <a:r>
              <a:rPr lang="fr-FR" dirty="0" err="1"/>
              <a:t>Implementation</a:t>
            </a:r>
            <a:r>
              <a:rPr lang="fr-FR" dirty="0"/>
              <a:t> </a:t>
            </a:r>
            <a:r>
              <a:rPr lang="fr-FR" dirty="0" err="1"/>
              <a:t>timeline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vague (</a:t>
            </a:r>
            <a:r>
              <a:rPr lang="fr-FR" dirty="0" err="1"/>
              <a:t>spare</a:t>
            </a:r>
            <a:r>
              <a:rPr lang="fr-FR" dirty="0"/>
              <a:t> time </a:t>
            </a:r>
            <a:r>
              <a:rPr lang="fr-FR" dirty="0" err="1"/>
              <a:t>work</a:t>
            </a:r>
            <a:r>
              <a:rPr lang="fr-FR" dirty="0"/>
              <a:t>) at </a:t>
            </a:r>
            <a:r>
              <a:rPr lang="fr-FR" dirty="0" err="1"/>
              <a:t>this</a:t>
            </a:r>
            <a:r>
              <a:rPr lang="fr-FR" dirty="0"/>
              <a:t> stage, </a:t>
            </a:r>
            <a:r>
              <a:rPr lang="fr-FR" dirty="0" err="1"/>
              <a:t>may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easier</a:t>
            </a:r>
            <a:r>
              <a:rPr lang="fr-FR" dirty="0"/>
              <a:t> if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work</a:t>
            </a:r>
            <a:r>
              <a:rPr lang="fr-FR" dirty="0"/>
              <a:t> </a:t>
            </a:r>
            <a:r>
              <a:rPr lang="fr-FR" dirty="0" err="1"/>
              <a:t>could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considered</a:t>
            </a:r>
            <a:r>
              <a:rPr lang="fr-FR" dirty="0"/>
              <a:t> as </a:t>
            </a:r>
            <a:r>
              <a:rPr lang="fr-FR" dirty="0" err="1"/>
              <a:t>qualifying</a:t>
            </a:r>
            <a:r>
              <a:rPr lang="fr-FR" dirty="0"/>
              <a:t> </a:t>
            </a:r>
            <a:r>
              <a:rPr lang="fr-FR" dirty="0" err="1"/>
              <a:t>task</a:t>
            </a:r>
            <a:r>
              <a:rPr lang="fr-FR" dirty="0"/>
              <a:t> for a </a:t>
            </a:r>
            <a:r>
              <a:rPr lang="fr-FR" dirty="0" err="1"/>
              <a:t>student</a:t>
            </a:r>
            <a:r>
              <a:rPr lang="fr-FR" dirty="0"/>
              <a:t> (</a:t>
            </a:r>
            <a:r>
              <a:rPr lang="fr-FR" dirty="0" err="1"/>
              <a:t>may</a:t>
            </a:r>
            <a:r>
              <a:rPr lang="fr-FR" dirty="0"/>
              <a:t> have one </a:t>
            </a:r>
            <a:r>
              <a:rPr lang="fr-FR" dirty="0" err="1"/>
              <a:t>joining</a:t>
            </a:r>
            <a:r>
              <a:rPr lang="fr-FR" dirty="0"/>
              <a:t> in </a:t>
            </a:r>
            <a:r>
              <a:rPr lang="fr-FR" dirty="0" err="1"/>
              <a:t>October</a:t>
            </a:r>
            <a:r>
              <a:rPr lang="fr-FR" dirty="0"/>
              <a:t>, TBC)</a:t>
            </a:r>
          </a:p>
        </p:txBody>
      </p:sp>
    </p:spTree>
    <p:extLst>
      <p:ext uri="{BB962C8B-B14F-4D97-AF65-F5344CB8AC3E}">
        <p14:creationId xmlns:p14="http://schemas.microsoft.com/office/powerpoint/2010/main" val="2539939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B4E66E-AC24-3A41-A158-340D5290EC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9" y="1122363"/>
            <a:ext cx="8016073" cy="2387600"/>
          </a:xfrm>
        </p:spPr>
        <p:txBody>
          <a:bodyPr>
            <a:normAutofit/>
          </a:bodyPr>
          <a:lstStyle/>
          <a:p>
            <a:r>
              <a:rPr lang="fr-FR" sz="3600" dirty="0"/>
              <a:t>Compton </a:t>
            </a:r>
            <a:r>
              <a:rPr lang="fr-FR" sz="3600" dirty="0" err="1"/>
              <a:t>scattering</a:t>
            </a:r>
            <a:r>
              <a:rPr lang="fr-FR" sz="3600" dirty="0"/>
              <a:t> on thermal photons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906DFE7-C6C8-C048-A97F-EA49E143AE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633631"/>
          </a:xfrm>
        </p:spPr>
        <p:txBody>
          <a:bodyPr>
            <a:normAutofit/>
          </a:bodyPr>
          <a:lstStyle/>
          <a:p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0C11A30-F087-DD48-90DA-D222F7DB6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2B832-5087-F944-8285-BFA2EFDD58C4}" type="datetime1">
              <a:rPr lang="fr-FR" smtClean="0"/>
              <a:t>27/01/2025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EBC8E6C-4EC3-5F43-A325-E90D3193E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Compton of thermal photons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62E298D-33BF-214F-8FE8-7EDD31FA5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2007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7464D7-4911-2F49-BBD0-CB0539024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Introduction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E45F6A-2A61-EA4B-9D09-05B46A6A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E511-419C-E040-A36E-3EB549531F73}" type="datetime1">
              <a:rPr lang="fr-FR" smtClean="0"/>
              <a:t>27/01/2025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B039F6-B577-D247-AE96-2B97E06A2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Compton of thermal photons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36D68B6-1C80-3542-953A-6FA78012A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D5D7-7619-544E-85E6-FE67B0DC27B1}" type="slidenum">
              <a:rPr lang="fr-FR" smtClean="0"/>
              <a:t>9</a:t>
            </a:fld>
            <a:endParaRPr lang="fr-FR"/>
          </a:p>
        </p:txBody>
      </p:sp>
      <p:sp>
        <p:nvSpPr>
          <p:cNvPr id="7" name="Text Box 18">
            <a:extLst>
              <a:ext uri="{FF2B5EF4-FFF2-40B4-BE49-F238E27FC236}">
                <a16:creationId xmlns:a16="http://schemas.microsoft.com/office/drawing/2014/main" id="{F1EA97C9-B80A-C14A-80DD-5808992E0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607" y="1136453"/>
            <a:ext cx="826756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Among the background sources, at least one, Compton scattering on thermal photons, has not been studied quantitatively, though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It is a known source of potential background,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</a:rPr>
              <a:t>cf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 Compton polarimeter study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Already spotted a long time ago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Purpose of today’s presentation: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First, naïve, estimate of event rates (integrated over the ring)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Work plan for discussion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ECDA9A8-895C-A040-972A-6D2621805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55" y="3018846"/>
            <a:ext cx="6344219" cy="336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68455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" id="{FBF67BF5-E241-D94D-A1E0-A0EA0C623EF9}" vid="{4197D68A-286D-DD47-B0B2-A034CCFF114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42789</TotalTime>
  <Words>963</Words>
  <Application>Microsoft Macintosh PowerPoint</Application>
  <PresentationFormat>Affichage à l'écran (4:3)</PresentationFormat>
  <Paragraphs>130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Cambria Math</vt:lpstr>
      <vt:lpstr>Wingdings</vt:lpstr>
      <vt:lpstr>Thème Office</vt:lpstr>
      <vt:lpstr>A quick review on the Touschek lifetime simulation</vt:lpstr>
      <vt:lpstr>Introduction</vt:lpstr>
      <vt:lpstr>Current situation</vt:lpstr>
      <vt:lpstr>Losses may be locally underestimated</vt:lpstr>
      <vt:lpstr>Kinematics is relativistic</vt:lpstr>
      <vt:lpstr>Proposal of new implementation</vt:lpstr>
      <vt:lpstr>Preliminary conclusion</vt:lpstr>
      <vt:lpstr>Compton scattering on thermal photons</vt:lpstr>
      <vt:lpstr>Introduction</vt:lpstr>
      <vt:lpstr>Thermal bath of photons</vt:lpstr>
      <vt:lpstr>Compton scattering</vt:lpstr>
      <vt:lpstr>First crude estimate</vt:lpstr>
      <vt:lpstr>Model limitations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Preliminary thoughts towards Compton polarimtry for ‘Chiral BELLE2’</dc:title>
  <dc:creator>Aurélien Martens</dc:creator>
  <cp:lastModifiedBy>Aurélien Martens</cp:lastModifiedBy>
  <cp:revision>188</cp:revision>
  <cp:lastPrinted>2021-10-18T12:59:11Z</cp:lastPrinted>
  <dcterms:created xsi:type="dcterms:W3CDTF">2019-09-23T10:30:56Z</dcterms:created>
  <dcterms:modified xsi:type="dcterms:W3CDTF">2025-01-29T07:45:04Z</dcterms:modified>
</cp:coreProperties>
</file>