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sldIdLst>
    <p:sldId id="256" r:id="rId2"/>
    <p:sldId id="542" r:id="rId3"/>
    <p:sldId id="538" r:id="rId4"/>
    <p:sldId id="543" r:id="rId5"/>
    <p:sldId id="548" r:id="rId6"/>
    <p:sldId id="547" r:id="rId7"/>
    <p:sldId id="54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5D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34"/>
    <p:restoredTop sz="94631"/>
  </p:normalViewPr>
  <p:slideViewPr>
    <p:cSldViewPr snapToGrid="0" snapToObjects="1">
      <p:cViewPr varScale="1">
        <p:scale>
          <a:sx n="117" d="100"/>
          <a:sy n="117" d="100"/>
        </p:scale>
        <p:origin x="1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5651F-A0A0-324C-B3AB-F519BDD94ED9}" type="datetimeFigureOut">
              <a:rPr lang="en-GB" smtClean="0"/>
              <a:t>19/02/2025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01DB0-9749-9547-8C49-BEF4CEEFF94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81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3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11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213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44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D8C2A6F-0513-674E-87D6-A38268BE63A2}"/>
              </a:ext>
            </a:extLst>
          </p:cNvPr>
          <p:cNvCxnSpPr/>
          <p:nvPr userDrawn="1"/>
        </p:nvCxnSpPr>
        <p:spPr>
          <a:xfrm>
            <a:off x="747918" y="874643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618DF27-C47A-2A45-89A0-FCCC77CB6E4F}"/>
              </a:ext>
            </a:extLst>
          </p:cNvPr>
          <p:cNvCxnSpPr/>
          <p:nvPr userDrawn="1"/>
        </p:nvCxnSpPr>
        <p:spPr>
          <a:xfrm>
            <a:off x="747918" y="927652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4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950" y="1020416"/>
            <a:ext cx="5896389" cy="526304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4C8286A-03E0-6D49-9D42-D4B8C72EB5E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18662" y="1020416"/>
            <a:ext cx="2693504" cy="526304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59B271C5-42D8-D24B-A4B3-320DFCBB4F3E}"/>
              </a:ext>
            </a:extLst>
          </p:cNvPr>
          <p:cNvCxnSpPr/>
          <p:nvPr userDrawn="1"/>
        </p:nvCxnSpPr>
        <p:spPr>
          <a:xfrm>
            <a:off x="747918" y="874643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F0E9747-688D-EA40-9495-E0B56C4A73A2}"/>
              </a:ext>
            </a:extLst>
          </p:cNvPr>
          <p:cNvCxnSpPr/>
          <p:nvPr userDrawn="1"/>
        </p:nvCxnSpPr>
        <p:spPr>
          <a:xfrm>
            <a:off x="747918" y="927652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32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03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C2A1692-A79C-F94D-8071-0A66ED90799B}"/>
              </a:ext>
            </a:extLst>
          </p:cNvPr>
          <p:cNvCxnSpPr/>
          <p:nvPr userDrawn="1"/>
        </p:nvCxnSpPr>
        <p:spPr>
          <a:xfrm>
            <a:off x="747918" y="874643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3F2EE1EE-8D6D-4346-B9F2-3EAAE932E151}"/>
              </a:ext>
            </a:extLst>
          </p:cNvPr>
          <p:cNvCxnSpPr/>
          <p:nvPr userDrawn="1"/>
        </p:nvCxnSpPr>
        <p:spPr>
          <a:xfrm>
            <a:off x="747918" y="927652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41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23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1A2E35D-BD29-AB44-B3A6-E75904B7FD5D}"/>
              </a:ext>
            </a:extLst>
          </p:cNvPr>
          <p:cNvCxnSpPr/>
          <p:nvPr userDrawn="1"/>
        </p:nvCxnSpPr>
        <p:spPr>
          <a:xfrm>
            <a:off x="747918" y="874643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37E9A2E-0DEB-A24D-AE54-2E7394B85E80}"/>
              </a:ext>
            </a:extLst>
          </p:cNvPr>
          <p:cNvCxnSpPr/>
          <p:nvPr userDrawn="1"/>
        </p:nvCxnSpPr>
        <p:spPr>
          <a:xfrm>
            <a:off x="747918" y="927652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07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54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40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986FFEB-5D0A-984F-A179-F9468CD8B4F8}"/>
              </a:ext>
            </a:extLst>
          </p:cNvPr>
          <p:cNvSpPr/>
          <p:nvPr userDrawn="1"/>
        </p:nvSpPr>
        <p:spPr>
          <a:xfrm>
            <a:off x="0" y="6445799"/>
            <a:ext cx="9144000" cy="4917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27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95000"/>
                </a:schemeClr>
              </a:gs>
              <a:gs pos="62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9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62" y="6445800"/>
            <a:ext cx="113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/>
              <a:t>26/02/2025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9226" y="6445802"/>
            <a:ext cx="5744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/>
              <a:t>Compton polarimeter for SuperKEKB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9696" y="6445801"/>
            <a:ext cx="1011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6324D5D7-7619-544E-85E6-FE67B0DC27B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760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u="none" kern="1200" baseline="0">
          <a:solidFill>
            <a:schemeClr val="accent3">
              <a:lumMod val="75000"/>
            </a:schemeClr>
          </a:solidFill>
          <a:uFill>
            <a:solidFill>
              <a:schemeClr val="accent2">
                <a:lumMod val="75000"/>
              </a:schemeClr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4E66E-AC24-3A41-A158-340D5290E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122363"/>
            <a:ext cx="8016073" cy="2387600"/>
          </a:xfrm>
        </p:spPr>
        <p:txBody>
          <a:bodyPr>
            <a:normAutofit/>
          </a:bodyPr>
          <a:lstStyle/>
          <a:p>
            <a:r>
              <a:rPr lang="fr-FR" sz="3600" dirty="0"/>
              <a:t>Compton </a:t>
            </a:r>
            <a:r>
              <a:rPr lang="fr-FR" sz="3600" dirty="0" err="1"/>
              <a:t>polarimetry</a:t>
            </a:r>
            <a:r>
              <a:rPr lang="fr-FR" sz="3600" dirty="0"/>
              <a:t> for </a:t>
            </a:r>
            <a:r>
              <a:rPr lang="fr-FR" sz="3600" dirty="0" err="1"/>
              <a:t>SuperKEKB</a:t>
            </a:r>
            <a:r>
              <a:rPr lang="fr-FR" sz="3600" dirty="0"/>
              <a:t>:</a:t>
            </a:r>
            <a:br>
              <a:rPr lang="fr-FR" sz="3600"/>
            </a:br>
            <a:r>
              <a:rPr lang="fr-FR" sz="3600"/>
              <a:t>Synchronisation</a:t>
            </a:r>
            <a:endParaRPr lang="fr-FR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06DFE7-C6C8-C048-A97F-EA49E143A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633631"/>
          </a:xfrm>
        </p:spPr>
        <p:txBody>
          <a:bodyPr>
            <a:normAutofit fontScale="70000" lnSpcReduction="20000"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Aurélien MARTENS</a:t>
            </a:r>
          </a:p>
          <a:p>
            <a:r>
              <a:rPr lang="fr-FR" dirty="0" err="1">
                <a:solidFill>
                  <a:schemeClr val="accent6">
                    <a:lumMod val="75000"/>
                  </a:schemeClr>
                </a:solidFill>
              </a:rPr>
              <a:t>IJCLab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C11A30-F087-DD48-90DA-D222F7D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BC8E6C-4EC3-5F43-A325-E90D3193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2E298D-33BF-214F-8FE8-7EDD31FA5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505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7464D7-4911-2F49-BBD0-CB0539024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Introduction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E45F6A-2A61-EA4B-9D09-05B46A6AD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B039F6-B577-D247-AE96-2B97E06A2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6D68B6-1C80-3542-953A-6FA78012A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2</a:t>
            </a:fld>
            <a:endParaRPr lang="fr-FR"/>
          </a:p>
        </p:txBody>
      </p:sp>
      <p:sp>
        <p:nvSpPr>
          <p:cNvPr id="7" name="Text Box 18">
            <a:extLst>
              <a:ext uri="{FF2B5EF4-FFF2-40B4-BE49-F238E27FC236}">
                <a16:creationId xmlns:a16="http://schemas.microsoft.com/office/drawing/2014/main" id="{F1EA97C9-B80A-C14A-80DD-5808992E0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07" y="1136453"/>
            <a:ext cx="470453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Reminder: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We have draw a conceptual design with excellent expected performance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Design relies 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Laser: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Integrated in accelerator: must be fully remote operated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Operated at frequency of 250MHz: must be well synchronized to accelerator RF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  <a:sym typeface="Wingdings" pitchFamily="2" charset="2"/>
              </a:rPr>
              <a:t>Typical acceptable (closed loop) time jitter of ~500fs (a small fraction of electron bunch/laser pulse durations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5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Detector: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photon calorimeter able to cope with photons incoming every 4ns.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The 2500 circulating bunches measured independently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Ability to provide fast on-line info to the control room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Embedded electronics, fast enough, with good ADC (10 bits min) and FPGA 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With bunch identification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DF9E19F-A20C-BC4B-968F-F21CB1871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140" y="707240"/>
            <a:ext cx="3731859" cy="544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684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895F0-659D-034E-B11B-6DB5123D1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Conceptual acquisition chain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E94AEB-4BB8-9E4A-A4E8-76539008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FB3A5F-0BC9-7740-8313-C90E616A5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A72C4D-26F4-9749-9EFA-9DE2D8C0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3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F34AECF-E52D-BF46-A89B-B69151625312}"/>
              </a:ext>
            </a:extLst>
          </p:cNvPr>
          <p:cNvSpPr txBox="1"/>
          <p:nvPr/>
        </p:nvSpPr>
        <p:spPr>
          <a:xfrm>
            <a:off x="389106" y="1517515"/>
            <a:ext cx="116732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BaF2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32D84BC-5591-7446-920A-4B8DDF7FE98E}"/>
              </a:ext>
            </a:extLst>
          </p:cNvPr>
          <p:cNvSpPr txBox="1"/>
          <p:nvPr/>
        </p:nvSpPr>
        <p:spPr>
          <a:xfrm>
            <a:off x="1759226" y="1517515"/>
            <a:ext cx="1167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PMT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AD7EEF7-4978-5B4C-8197-E059D71E18AC}"/>
              </a:ext>
            </a:extLst>
          </p:cNvPr>
          <p:cNvSpPr txBox="1"/>
          <p:nvPr/>
        </p:nvSpPr>
        <p:spPr>
          <a:xfrm>
            <a:off x="1556426" y="1517515"/>
            <a:ext cx="202800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22B8098-1D80-4845-A743-DE71F76FD058}"/>
              </a:ext>
            </a:extLst>
          </p:cNvPr>
          <p:cNvSpPr txBox="1"/>
          <p:nvPr/>
        </p:nvSpPr>
        <p:spPr>
          <a:xfrm>
            <a:off x="1059675" y="1001685"/>
            <a:ext cx="1399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Optical filter 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4AFC6667-9DCB-B044-BBE2-EEB3BED23CFA}"/>
              </a:ext>
            </a:extLst>
          </p:cNvPr>
          <p:cNvCxnSpPr/>
          <p:nvPr/>
        </p:nvCxnSpPr>
        <p:spPr>
          <a:xfrm>
            <a:off x="1648099" y="1245141"/>
            <a:ext cx="0" cy="272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F4C911A1-0BB4-9845-A7D8-B9E6684BDA21}"/>
              </a:ext>
            </a:extLst>
          </p:cNvPr>
          <p:cNvSpPr txBox="1"/>
          <p:nvPr/>
        </p:nvSpPr>
        <p:spPr>
          <a:xfrm>
            <a:off x="4351371" y="2530171"/>
            <a:ext cx="1800000" cy="116955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/>
              <a:t>FPGA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IDROGEN board</a:t>
            </a:r>
          </a:p>
          <a:p>
            <a:pPr algn="ctr"/>
            <a:r>
              <a:rPr lang="en-GB" sz="1400" dirty="0"/>
              <a:t>White Rabbit node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5821A0B-3694-AA49-A027-B714B5C30972}"/>
              </a:ext>
            </a:extLst>
          </p:cNvPr>
          <p:cNvSpPr txBox="1"/>
          <p:nvPr/>
        </p:nvSpPr>
        <p:spPr>
          <a:xfrm>
            <a:off x="2627824" y="2801569"/>
            <a:ext cx="1131843" cy="95410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/>
              <a:t>Analog Front-end</a:t>
            </a:r>
          </a:p>
          <a:p>
            <a:pPr algn="ctr"/>
            <a:r>
              <a:rPr lang="en-GB" sz="1400" dirty="0"/>
              <a:t>+ ADC (&gt;=10bits)</a:t>
            </a:r>
          </a:p>
        </p:txBody>
      </p:sp>
      <p:sp>
        <p:nvSpPr>
          <p:cNvPr id="26" name="Forme libre 25">
            <a:extLst>
              <a:ext uri="{FF2B5EF4-FFF2-40B4-BE49-F238E27FC236}">
                <a16:creationId xmlns:a16="http://schemas.microsoft.com/office/drawing/2014/main" id="{B68B2964-E8DC-7F44-A10A-83ED040AFD29}"/>
              </a:ext>
            </a:extLst>
          </p:cNvPr>
          <p:cNvSpPr/>
          <p:nvPr/>
        </p:nvSpPr>
        <p:spPr>
          <a:xfrm>
            <a:off x="1935804" y="1702340"/>
            <a:ext cx="1517515" cy="1595337"/>
          </a:xfrm>
          <a:custGeom>
            <a:avLst/>
            <a:gdLst>
              <a:gd name="connsiteX0" fmla="*/ 992222 w 1517515"/>
              <a:gd name="connsiteY0" fmla="*/ 0 h 1595337"/>
              <a:gd name="connsiteX1" fmla="*/ 1070043 w 1517515"/>
              <a:gd name="connsiteY1" fmla="*/ 9728 h 1595337"/>
              <a:gd name="connsiteX2" fmla="*/ 1245141 w 1517515"/>
              <a:gd name="connsiteY2" fmla="*/ 29183 h 1595337"/>
              <a:gd name="connsiteX3" fmla="*/ 1274324 w 1517515"/>
              <a:gd name="connsiteY3" fmla="*/ 38911 h 1595337"/>
              <a:gd name="connsiteX4" fmla="*/ 1322962 w 1517515"/>
              <a:gd name="connsiteY4" fmla="*/ 77822 h 1595337"/>
              <a:gd name="connsiteX5" fmla="*/ 1400783 w 1517515"/>
              <a:gd name="connsiteY5" fmla="*/ 136188 h 1595337"/>
              <a:gd name="connsiteX6" fmla="*/ 1420239 w 1517515"/>
              <a:gd name="connsiteY6" fmla="*/ 155643 h 1595337"/>
              <a:gd name="connsiteX7" fmla="*/ 1498060 w 1517515"/>
              <a:gd name="connsiteY7" fmla="*/ 291830 h 1595337"/>
              <a:gd name="connsiteX8" fmla="*/ 1517515 w 1517515"/>
              <a:gd name="connsiteY8" fmla="*/ 359924 h 1595337"/>
              <a:gd name="connsiteX9" fmla="*/ 1507787 w 1517515"/>
              <a:gd name="connsiteY9" fmla="*/ 505839 h 1595337"/>
              <a:gd name="connsiteX10" fmla="*/ 1478605 w 1517515"/>
              <a:gd name="connsiteY10" fmla="*/ 564205 h 1595337"/>
              <a:gd name="connsiteX11" fmla="*/ 1420239 w 1517515"/>
              <a:gd name="connsiteY11" fmla="*/ 632298 h 1595337"/>
              <a:gd name="connsiteX12" fmla="*/ 1391056 w 1517515"/>
              <a:gd name="connsiteY12" fmla="*/ 642026 h 1595337"/>
              <a:gd name="connsiteX13" fmla="*/ 1361873 w 1517515"/>
              <a:gd name="connsiteY13" fmla="*/ 661481 h 1595337"/>
              <a:gd name="connsiteX14" fmla="*/ 1293779 w 1517515"/>
              <a:gd name="connsiteY14" fmla="*/ 671209 h 1595337"/>
              <a:gd name="connsiteX15" fmla="*/ 1079770 w 1517515"/>
              <a:gd name="connsiteY15" fmla="*/ 661481 h 1595337"/>
              <a:gd name="connsiteX16" fmla="*/ 924128 w 1517515"/>
              <a:gd name="connsiteY16" fmla="*/ 632298 h 1595337"/>
              <a:gd name="connsiteX17" fmla="*/ 787941 w 1517515"/>
              <a:gd name="connsiteY17" fmla="*/ 622571 h 1595337"/>
              <a:gd name="connsiteX18" fmla="*/ 515566 w 1517515"/>
              <a:gd name="connsiteY18" fmla="*/ 632298 h 1595337"/>
              <a:gd name="connsiteX19" fmla="*/ 486383 w 1517515"/>
              <a:gd name="connsiteY19" fmla="*/ 642026 h 1595337"/>
              <a:gd name="connsiteX20" fmla="*/ 437745 w 1517515"/>
              <a:gd name="connsiteY20" fmla="*/ 651754 h 1595337"/>
              <a:gd name="connsiteX21" fmla="*/ 330741 w 1517515"/>
              <a:gd name="connsiteY21" fmla="*/ 710120 h 1595337"/>
              <a:gd name="connsiteX22" fmla="*/ 291830 w 1517515"/>
              <a:gd name="connsiteY22" fmla="*/ 739303 h 1595337"/>
              <a:gd name="connsiteX23" fmla="*/ 262647 w 1517515"/>
              <a:gd name="connsiteY23" fmla="*/ 778213 h 1595337"/>
              <a:gd name="connsiteX24" fmla="*/ 223736 w 1517515"/>
              <a:gd name="connsiteY24" fmla="*/ 817124 h 1595337"/>
              <a:gd name="connsiteX25" fmla="*/ 184826 w 1517515"/>
              <a:gd name="connsiteY25" fmla="*/ 865762 h 1595337"/>
              <a:gd name="connsiteX26" fmla="*/ 165370 w 1517515"/>
              <a:gd name="connsiteY26" fmla="*/ 894945 h 1595337"/>
              <a:gd name="connsiteX27" fmla="*/ 136187 w 1517515"/>
              <a:gd name="connsiteY27" fmla="*/ 924128 h 1595337"/>
              <a:gd name="connsiteX28" fmla="*/ 116732 w 1517515"/>
              <a:gd name="connsiteY28" fmla="*/ 953311 h 1595337"/>
              <a:gd name="connsiteX29" fmla="*/ 87549 w 1517515"/>
              <a:gd name="connsiteY29" fmla="*/ 992222 h 1595337"/>
              <a:gd name="connsiteX30" fmla="*/ 48639 w 1517515"/>
              <a:gd name="connsiteY30" fmla="*/ 1070043 h 1595337"/>
              <a:gd name="connsiteX31" fmla="*/ 29183 w 1517515"/>
              <a:gd name="connsiteY31" fmla="*/ 1108954 h 1595337"/>
              <a:gd name="connsiteX32" fmla="*/ 9728 w 1517515"/>
              <a:gd name="connsiteY32" fmla="*/ 1177047 h 1595337"/>
              <a:gd name="connsiteX33" fmla="*/ 0 w 1517515"/>
              <a:gd name="connsiteY33" fmla="*/ 1206230 h 1595337"/>
              <a:gd name="connsiteX34" fmla="*/ 9728 w 1517515"/>
              <a:gd name="connsiteY34" fmla="*/ 1342417 h 1595337"/>
              <a:gd name="connsiteX35" fmla="*/ 58366 w 1517515"/>
              <a:gd name="connsiteY35" fmla="*/ 1410511 h 1595337"/>
              <a:gd name="connsiteX36" fmla="*/ 107005 w 1517515"/>
              <a:gd name="connsiteY36" fmla="*/ 1459149 h 1595337"/>
              <a:gd name="connsiteX37" fmla="*/ 126460 w 1517515"/>
              <a:gd name="connsiteY37" fmla="*/ 1478605 h 1595337"/>
              <a:gd name="connsiteX38" fmla="*/ 175098 w 1517515"/>
              <a:gd name="connsiteY38" fmla="*/ 1488332 h 1595337"/>
              <a:gd name="connsiteX39" fmla="*/ 233464 w 1517515"/>
              <a:gd name="connsiteY39" fmla="*/ 1527243 h 1595337"/>
              <a:gd name="connsiteX40" fmla="*/ 262647 w 1517515"/>
              <a:gd name="connsiteY40" fmla="*/ 1536971 h 1595337"/>
              <a:gd name="connsiteX41" fmla="*/ 291830 w 1517515"/>
              <a:gd name="connsiteY41" fmla="*/ 1556426 h 1595337"/>
              <a:gd name="connsiteX42" fmla="*/ 350196 w 1517515"/>
              <a:gd name="connsiteY42" fmla="*/ 1575881 h 1595337"/>
              <a:gd name="connsiteX43" fmla="*/ 379379 w 1517515"/>
              <a:gd name="connsiteY43" fmla="*/ 1585609 h 1595337"/>
              <a:gd name="connsiteX44" fmla="*/ 408562 w 1517515"/>
              <a:gd name="connsiteY44" fmla="*/ 1595337 h 1595337"/>
              <a:gd name="connsiteX45" fmla="*/ 671209 w 1517515"/>
              <a:gd name="connsiteY45" fmla="*/ 1585609 h 1595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517515" h="1595337">
                <a:moveTo>
                  <a:pt x="992222" y="0"/>
                </a:moveTo>
                <a:lnTo>
                  <a:pt x="1070043" y="9728"/>
                </a:lnTo>
                <a:cubicBezTo>
                  <a:pt x="1128381" y="16459"/>
                  <a:pt x="1187006" y="20878"/>
                  <a:pt x="1245141" y="29183"/>
                </a:cubicBezTo>
                <a:cubicBezTo>
                  <a:pt x="1255292" y="30633"/>
                  <a:pt x="1265153" y="34325"/>
                  <a:pt x="1274324" y="38911"/>
                </a:cubicBezTo>
                <a:cubicBezTo>
                  <a:pt x="1314250" y="58874"/>
                  <a:pt x="1292799" y="53691"/>
                  <a:pt x="1322962" y="77822"/>
                </a:cubicBezTo>
                <a:cubicBezTo>
                  <a:pt x="1348282" y="98078"/>
                  <a:pt x="1377854" y="113260"/>
                  <a:pt x="1400783" y="136188"/>
                </a:cubicBezTo>
                <a:cubicBezTo>
                  <a:pt x="1407268" y="142673"/>
                  <a:pt x="1414736" y="148306"/>
                  <a:pt x="1420239" y="155643"/>
                </a:cubicBezTo>
                <a:cubicBezTo>
                  <a:pt x="1445853" y="189795"/>
                  <a:pt x="1485138" y="253061"/>
                  <a:pt x="1498060" y="291830"/>
                </a:cubicBezTo>
                <a:cubicBezTo>
                  <a:pt x="1512015" y="333697"/>
                  <a:pt x="1505300" y="311065"/>
                  <a:pt x="1517515" y="359924"/>
                </a:cubicBezTo>
                <a:cubicBezTo>
                  <a:pt x="1514272" y="408562"/>
                  <a:pt x="1513170" y="457391"/>
                  <a:pt x="1507787" y="505839"/>
                </a:cubicBezTo>
                <a:cubicBezTo>
                  <a:pt x="1505251" y="528665"/>
                  <a:pt x="1491334" y="546385"/>
                  <a:pt x="1478605" y="564205"/>
                </a:cubicBezTo>
                <a:cubicBezTo>
                  <a:pt x="1466346" y="581368"/>
                  <a:pt x="1439521" y="619443"/>
                  <a:pt x="1420239" y="632298"/>
                </a:cubicBezTo>
                <a:cubicBezTo>
                  <a:pt x="1411707" y="637986"/>
                  <a:pt x="1400227" y="637440"/>
                  <a:pt x="1391056" y="642026"/>
                </a:cubicBezTo>
                <a:cubicBezTo>
                  <a:pt x="1380599" y="647254"/>
                  <a:pt x="1373071" y="658122"/>
                  <a:pt x="1361873" y="661481"/>
                </a:cubicBezTo>
                <a:cubicBezTo>
                  <a:pt x="1339912" y="668069"/>
                  <a:pt x="1316477" y="667966"/>
                  <a:pt x="1293779" y="671209"/>
                </a:cubicBezTo>
                <a:cubicBezTo>
                  <a:pt x="1222443" y="667966"/>
                  <a:pt x="1150999" y="666569"/>
                  <a:pt x="1079770" y="661481"/>
                </a:cubicBezTo>
                <a:cubicBezTo>
                  <a:pt x="1027119" y="657720"/>
                  <a:pt x="976779" y="636059"/>
                  <a:pt x="924128" y="632298"/>
                </a:cubicBezTo>
                <a:lnTo>
                  <a:pt x="787941" y="622571"/>
                </a:lnTo>
                <a:cubicBezTo>
                  <a:pt x="697149" y="625813"/>
                  <a:pt x="606227" y="626449"/>
                  <a:pt x="515566" y="632298"/>
                </a:cubicBezTo>
                <a:cubicBezTo>
                  <a:pt x="505333" y="632958"/>
                  <a:pt x="496331" y="639539"/>
                  <a:pt x="486383" y="642026"/>
                </a:cubicBezTo>
                <a:cubicBezTo>
                  <a:pt x="470343" y="646036"/>
                  <a:pt x="453958" y="648511"/>
                  <a:pt x="437745" y="651754"/>
                </a:cubicBezTo>
                <a:cubicBezTo>
                  <a:pt x="378845" y="681204"/>
                  <a:pt x="372212" y="680497"/>
                  <a:pt x="330741" y="710120"/>
                </a:cubicBezTo>
                <a:cubicBezTo>
                  <a:pt x="317548" y="719544"/>
                  <a:pt x="303294" y="727839"/>
                  <a:pt x="291830" y="739303"/>
                </a:cubicBezTo>
                <a:cubicBezTo>
                  <a:pt x="280366" y="750767"/>
                  <a:pt x="273323" y="766012"/>
                  <a:pt x="262647" y="778213"/>
                </a:cubicBezTo>
                <a:cubicBezTo>
                  <a:pt x="250568" y="792017"/>
                  <a:pt x="235195" y="802801"/>
                  <a:pt x="223736" y="817124"/>
                </a:cubicBezTo>
                <a:cubicBezTo>
                  <a:pt x="210766" y="833337"/>
                  <a:pt x="197283" y="849152"/>
                  <a:pt x="184826" y="865762"/>
                </a:cubicBezTo>
                <a:cubicBezTo>
                  <a:pt x="177811" y="875115"/>
                  <a:pt x="172855" y="885964"/>
                  <a:pt x="165370" y="894945"/>
                </a:cubicBezTo>
                <a:cubicBezTo>
                  <a:pt x="156563" y="905513"/>
                  <a:pt x="144994" y="913560"/>
                  <a:pt x="136187" y="924128"/>
                </a:cubicBezTo>
                <a:cubicBezTo>
                  <a:pt x="128703" y="933109"/>
                  <a:pt x="123527" y="943797"/>
                  <a:pt x="116732" y="953311"/>
                </a:cubicBezTo>
                <a:cubicBezTo>
                  <a:pt x="107309" y="966504"/>
                  <a:pt x="95718" y="978218"/>
                  <a:pt x="87549" y="992222"/>
                </a:cubicBezTo>
                <a:cubicBezTo>
                  <a:pt x="72936" y="1017273"/>
                  <a:pt x="61609" y="1044103"/>
                  <a:pt x="48639" y="1070043"/>
                </a:cubicBezTo>
                <a:cubicBezTo>
                  <a:pt x="42154" y="1083013"/>
                  <a:pt x="33768" y="1095197"/>
                  <a:pt x="29183" y="1108954"/>
                </a:cubicBezTo>
                <a:cubicBezTo>
                  <a:pt x="5854" y="1178945"/>
                  <a:pt x="34166" y="1091519"/>
                  <a:pt x="9728" y="1177047"/>
                </a:cubicBezTo>
                <a:cubicBezTo>
                  <a:pt x="6911" y="1186906"/>
                  <a:pt x="3243" y="1196502"/>
                  <a:pt x="0" y="1206230"/>
                </a:cubicBezTo>
                <a:cubicBezTo>
                  <a:pt x="3243" y="1251626"/>
                  <a:pt x="2246" y="1297525"/>
                  <a:pt x="9728" y="1342417"/>
                </a:cubicBezTo>
                <a:cubicBezTo>
                  <a:pt x="15728" y="1378418"/>
                  <a:pt x="37530" y="1385508"/>
                  <a:pt x="58366" y="1410511"/>
                </a:cubicBezTo>
                <a:cubicBezTo>
                  <a:pt x="116736" y="1480554"/>
                  <a:pt x="35666" y="1402077"/>
                  <a:pt x="107005" y="1459149"/>
                </a:cubicBezTo>
                <a:cubicBezTo>
                  <a:pt x="114167" y="1464878"/>
                  <a:pt x="118030" y="1474992"/>
                  <a:pt x="126460" y="1478605"/>
                </a:cubicBezTo>
                <a:cubicBezTo>
                  <a:pt x="141657" y="1485118"/>
                  <a:pt x="158885" y="1485090"/>
                  <a:pt x="175098" y="1488332"/>
                </a:cubicBezTo>
                <a:cubicBezTo>
                  <a:pt x="194553" y="1501302"/>
                  <a:pt x="211282" y="1519849"/>
                  <a:pt x="233464" y="1527243"/>
                </a:cubicBezTo>
                <a:cubicBezTo>
                  <a:pt x="243192" y="1530486"/>
                  <a:pt x="253476" y="1532385"/>
                  <a:pt x="262647" y="1536971"/>
                </a:cubicBezTo>
                <a:cubicBezTo>
                  <a:pt x="273104" y="1542199"/>
                  <a:pt x="281146" y="1551678"/>
                  <a:pt x="291830" y="1556426"/>
                </a:cubicBezTo>
                <a:cubicBezTo>
                  <a:pt x="310570" y="1564755"/>
                  <a:pt x="330741" y="1569396"/>
                  <a:pt x="350196" y="1575881"/>
                </a:cubicBezTo>
                <a:lnTo>
                  <a:pt x="379379" y="1585609"/>
                </a:lnTo>
                <a:lnTo>
                  <a:pt x="408562" y="1595337"/>
                </a:lnTo>
                <a:cubicBezTo>
                  <a:pt x="638766" y="1584873"/>
                  <a:pt x="551160" y="1585609"/>
                  <a:pt x="671209" y="15856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orme libre 26">
            <a:extLst>
              <a:ext uri="{FF2B5EF4-FFF2-40B4-BE49-F238E27FC236}">
                <a16:creationId xmlns:a16="http://schemas.microsoft.com/office/drawing/2014/main" id="{CDEBA65F-86CB-A248-BC93-052DCF52FECB}"/>
              </a:ext>
            </a:extLst>
          </p:cNvPr>
          <p:cNvSpPr/>
          <p:nvPr/>
        </p:nvSpPr>
        <p:spPr>
          <a:xfrm>
            <a:off x="1215957" y="2460639"/>
            <a:ext cx="593388" cy="321472"/>
          </a:xfrm>
          <a:custGeom>
            <a:avLst/>
            <a:gdLst>
              <a:gd name="connsiteX0" fmla="*/ 0 w 593388"/>
              <a:gd name="connsiteY0" fmla="*/ 10187 h 321472"/>
              <a:gd name="connsiteX1" fmla="*/ 68094 w 593388"/>
              <a:gd name="connsiteY1" fmla="*/ 19914 h 321472"/>
              <a:gd name="connsiteX2" fmla="*/ 116732 w 593388"/>
              <a:gd name="connsiteY2" fmla="*/ 10187 h 321472"/>
              <a:gd name="connsiteX3" fmla="*/ 204281 w 593388"/>
              <a:gd name="connsiteY3" fmla="*/ 19914 h 321472"/>
              <a:gd name="connsiteX4" fmla="*/ 233464 w 593388"/>
              <a:gd name="connsiteY4" fmla="*/ 321472 h 321472"/>
              <a:gd name="connsiteX5" fmla="*/ 262647 w 593388"/>
              <a:gd name="connsiteY5" fmla="*/ 233923 h 321472"/>
              <a:gd name="connsiteX6" fmla="*/ 272375 w 593388"/>
              <a:gd name="connsiteY6" fmla="*/ 204740 h 321472"/>
              <a:gd name="connsiteX7" fmla="*/ 282103 w 593388"/>
              <a:gd name="connsiteY7" fmla="*/ 175557 h 321472"/>
              <a:gd name="connsiteX8" fmla="*/ 301558 w 593388"/>
              <a:gd name="connsiteY8" fmla="*/ 156101 h 321472"/>
              <a:gd name="connsiteX9" fmla="*/ 340469 w 593388"/>
              <a:gd name="connsiteY9" fmla="*/ 107463 h 321472"/>
              <a:gd name="connsiteX10" fmla="*/ 359924 w 593388"/>
              <a:gd name="connsiteY10" fmla="*/ 78280 h 321472"/>
              <a:gd name="connsiteX11" fmla="*/ 389107 w 593388"/>
              <a:gd name="connsiteY11" fmla="*/ 58825 h 321472"/>
              <a:gd name="connsiteX12" fmla="*/ 447473 w 593388"/>
              <a:gd name="connsiteY12" fmla="*/ 10187 h 321472"/>
              <a:gd name="connsiteX13" fmla="*/ 593388 w 593388"/>
              <a:gd name="connsiteY13" fmla="*/ 459 h 321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93388" h="321472">
                <a:moveTo>
                  <a:pt x="0" y="10187"/>
                </a:moveTo>
                <a:cubicBezTo>
                  <a:pt x="22698" y="13429"/>
                  <a:pt x="45166" y="19914"/>
                  <a:pt x="68094" y="19914"/>
                </a:cubicBezTo>
                <a:cubicBezTo>
                  <a:pt x="84628" y="19914"/>
                  <a:pt x="100198" y="10187"/>
                  <a:pt x="116732" y="10187"/>
                </a:cubicBezTo>
                <a:cubicBezTo>
                  <a:pt x="146095" y="10187"/>
                  <a:pt x="175098" y="16672"/>
                  <a:pt x="204281" y="19914"/>
                </a:cubicBezTo>
                <a:cubicBezTo>
                  <a:pt x="233880" y="197500"/>
                  <a:pt x="221664" y="97253"/>
                  <a:pt x="233464" y="321472"/>
                </a:cubicBezTo>
                <a:lnTo>
                  <a:pt x="262647" y="233923"/>
                </a:lnTo>
                <a:lnTo>
                  <a:pt x="272375" y="204740"/>
                </a:lnTo>
                <a:cubicBezTo>
                  <a:pt x="275618" y="195012"/>
                  <a:pt x="274853" y="182808"/>
                  <a:pt x="282103" y="175557"/>
                </a:cubicBezTo>
                <a:lnTo>
                  <a:pt x="301558" y="156101"/>
                </a:lnTo>
                <a:cubicBezTo>
                  <a:pt x="320497" y="99287"/>
                  <a:pt x="296468" y="151464"/>
                  <a:pt x="340469" y="107463"/>
                </a:cubicBezTo>
                <a:cubicBezTo>
                  <a:pt x="348736" y="99196"/>
                  <a:pt x="351657" y="86547"/>
                  <a:pt x="359924" y="78280"/>
                </a:cubicBezTo>
                <a:cubicBezTo>
                  <a:pt x="368191" y="70013"/>
                  <a:pt x="380126" y="66309"/>
                  <a:pt x="389107" y="58825"/>
                </a:cubicBezTo>
                <a:cubicBezTo>
                  <a:pt x="405393" y="45254"/>
                  <a:pt x="424829" y="16980"/>
                  <a:pt x="447473" y="10187"/>
                </a:cubicBezTo>
                <a:cubicBezTo>
                  <a:pt x="492128" y="-3210"/>
                  <a:pt x="548209" y="459"/>
                  <a:pt x="593388" y="45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9F27898-FB40-0F4C-82F6-013488DCE71F}"/>
              </a:ext>
            </a:extLst>
          </p:cNvPr>
          <p:cNvSpPr txBox="1"/>
          <p:nvPr/>
        </p:nvSpPr>
        <p:spPr>
          <a:xfrm>
            <a:off x="959796" y="2110363"/>
            <a:ext cx="880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Every 4ns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CACEE0B-5744-7A47-9964-A6D2587BD21B}"/>
              </a:ext>
            </a:extLst>
          </p:cNvPr>
          <p:cNvSpPr txBox="1"/>
          <p:nvPr/>
        </p:nvSpPr>
        <p:spPr>
          <a:xfrm>
            <a:off x="4293451" y="1921065"/>
            <a:ext cx="1879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2500 histograms</a:t>
            </a:r>
          </a:p>
          <a:p>
            <a:r>
              <a:rPr lang="en-GB" dirty="0"/>
              <a:t>Fast treatment: fit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B88E088D-15AD-8445-92ED-6B8067C519AF}"/>
              </a:ext>
            </a:extLst>
          </p:cNvPr>
          <p:cNvCxnSpPr>
            <a:cxnSpLocks/>
          </p:cNvCxnSpPr>
          <p:nvPr/>
        </p:nvCxnSpPr>
        <p:spPr>
          <a:xfrm flipV="1">
            <a:off x="4572000" y="3706626"/>
            <a:ext cx="0" cy="435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77ED523C-E6A9-8047-81AC-DDA7BFE598CC}"/>
              </a:ext>
            </a:extLst>
          </p:cNvPr>
          <p:cNvSpPr txBox="1"/>
          <p:nvPr/>
        </p:nvSpPr>
        <p:spPr>
          <a:xfrm>
            <a:off x="3453319" y="4133258"/>
            <a:ext cx="1240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Accelerator RF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349D91DA-BA23-B947-895C-80DF6F42BD65}"/>
              </a:ext>
            </a:extLst>
          </p:cNvPr>
          <p:cNvSpPr txBox="1"/>
          <p:nvPr/>
        </p:nvSpPr>
        <p:spPr>
          <a:xfrm>
            <a:off x="5914892" y="3927387"/>
            <a:ext cx="16719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1rst Bunch identifier</a:t>
            </a:r>
          </a:p>
        </p:txBody>
      </p: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38CD76A6-711E-764B-8878-17BDD52F272E}"/>
              </a:ext>
            </a:extLst>
          </p:cNvPr>
          <p:cNvCxnSpPr>
            <a:cxnSpLocks/>
          </p:cNvCxnSpPr>
          <p:nvPr/>
        </p:nvCxnSpPr>
        <p:spPr>
          <a:xfrm flipV="1">
            <a:off x="5894920" y="3699073"/>
            <a:ext cx="0" cy="1031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F79C43CB-57DD-9748-9C78-B56106399A2C}"/>
              </a:ext>
            </a:extLst>
          </p:cNvPr>
          <p:cNvCxnSpPr>
            <a:cxnSpLocks/>
          </p:cNvCxnSpPr>
          <p:nvPr/>
        </p:nvCxnSpPr>
        <p:spPr>
          <a:xfrm>
            <a:off x="6132972" y="2782111"/>
            <a:ext cx="8293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30EA7C39-DC70-E241-B1A4-81B01C2C58B0}"/>
              </a:ext>
            </a:extLst>
          </p:cNvPr>
          <p:cNvCxnSpPr>
            <a:cxnSpLocks/>
          </p:cNvCxnSpPr>
          <p:nvPr/>
        </p:nvCxnSpPr>
        <p:spPr>
          <a:xfrm>
            <a:off x="6132972" y="3355848"/>
            <a:ext cx="7433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>
            <a:extLst>
              <a:ext uri="{FF2B5EF4-FFF2-40B4-BE49-F238E27FC236}">
                <a16:creationId xmlns:a16="http://schemas.microsoft.com/office/drawing/2014/main" id="{53BAF454-D6F3-6342-8A25-6090F21DD3A9}"/>
              </a:ext>
            </a:extLst>
          </p:cNvPr>
          <p:cNvSpPr txBox="1"/>
          <p:nvPr/>
        </p:nvSpPr>
        <p:spPr>
          <a:xfrm>
            <a:off x="6797389" y="3178390"/>
            <a:ext cx="2439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To remote storage (10MB/min)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34B38717-43F3-AD42-8729-9623A994109B}"/>
              </a:ext>
            </a:extLst>
          </p:cNvPr>
          <p:cNvSpPr txBox="1"/>
          <p:nvPr/>
        </p:nvSpPr>
        <p:spPr>
          <a:xfrm>
            <a:off x="6943699" y="2460639"/>
            <a:ext cx="1699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Reduced data</a:t>
            </a:r>
          </a:p>
          <a:p>
            <a:r>
              <a:rPr lang="en-GB" sz="1400" dirty="0"/>
              <a:t>To online monitoring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96DD9799-FA4C-564A-822E-F6BEDF7AF0B2}"/>
              </a:ext>
            </a:extLst>
          </p:cNvPr>
          <p:cNvCxnSpPr>
            <a:cxnSpLocks/>
          </p:cNvCxnSpPr>
          <p:nvPr/>
        </p:nvCxnSpPr>
        <p:spPr>
          <a:xfrm flipH="1">
            <a:off x="3724737" y="3429001"/>
            <a:ext cx="6323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>
            <a:extLst>
              <a:ext uri="{FF2B5EF4-FFF2-40B4-BE49-F238E27FC236}">
                <a16:creationId xmlns:a16="http://schemas.microsoft.com/office/drawing/2014/main" id="{925EEE02-91CD-B242-BD13-C2390C743963}"/>
              </a:ext>
            </a:extLst>
          </p:cNvPr>
          <p:cNvSpPr txBox="1"/>
          <p:nvPr/>
        </p:nvSpPr>
        <p:spPr>
          <a:xfrm>
            <a:off x="3711349" y="3110805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clock</a:t>
            </a:r>
          </a:p>
        </p:txBody>
      </p: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EEED9877-1515-1447-8D3F-3C535B0C8AAD}"/>
              </a:ext>
            </a:extLst>
          </p:cNvPr>
          <p:cNvCxnSpPr>
            <a:cxnSpLocks/>
          </p:cNvCxnSpPr>
          <p:nvPr/>
        </p:nvCxnSpPr>
        <p:spPr>
          <a:xfrm flipH="1">
            <a:off x="6132974" y="3603004"/>
            <a:ext cx="6277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>
            <a:extLst>
              <a:ext uri="{FF2B5EF4-FFF2-40B4-BE49-F238E27FC236}">
                <a16:creationId xmlns:a16="http://schemas.microsoft.com/office/drawing/2014/main" id="{8AF07543-C973-8943-BC7A-485D77FEC173}"/>
              </a:ext>
            </a:extLst>
          </p:cNvPr>
          <p:cNvSpPr txBox="1"/>
          <p:nvPr/>
        </p:nvSpPr>
        <p:spPr>
          <a:xfrm>
            <a:off x="6788054" y="3440632"/>
            <a:ext cx="2170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Update program, constants</a:t>
            </a:r>
          </a:p>
        </p:txBody>
      </p:sp>
      <p:sp>
        <p:nvSpPr>
          <p:cNvPr id="30" name="Text Box 18">
            <a:extLst>
              <a:ext uri="{FF2B5EF4-FFF2-40B4-BE49-F238E27FC236}">
                <a16:creationId xmlns:a16="http://schemas.microsoft.com/office/drawing/2014/main" id="{7724CDEF-E4A2-8341-BB75-B819CC812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08" y="4996778"/>
            <a:ext cx="81933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Funding request in preparation for submission to ‘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Agence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Nationale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la Recherche’ for building and testing this detector with the electronics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Proposal accepted for second stage of submission process 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 to be submitted on the 27</a:t>
            </a:r>
            <a:r>
              <a:rPr lang="en-US" sz="1400" baseline="300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th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 of March, result in June.</a:t>
            </a: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95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>
            <a:extLst>
              <a:ext uri="{FF2B5EF4-FFF2-40B4-BE49-F238E27FC236}">
                <a16:creationId xmlns:a16="http://schemas.microsoft.com/office/drawing/2014/main" id="{A82FF7D3-3C2C-5B47-BBB4-089039C1B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86" y="871199"/>
            <a:ext cx="2834640" cy="283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226198A-05E1-EA4F-BE4C-82093B408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Laser synchronisation – concept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9142C9-81D4-624F-9F31-78C10AC74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DCB1F8-9E95-864A-B24C-3536023B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B78CC4-2492-BA42-83F7-4E284AE0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4</a:t>
            </a:fld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F4E0D64-7D2F-DC46-996E-8E16B3946EA5}"/>
              </a:ext>
            </a:extLst>
          </p:cNvPr>
          <p:cNvSpPr txBox="1"/>
          <p:nvPr/>
        </p:nvSpPr>
        <p:spPr>
          <a:xfrm>
            <a:off x="299304" y="1196050"/>
            <a:ext cx="276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Master </a:t>
            </a:r>
            <a:r>
              <a:rPr lang="fr-FR" sz="1600" dirty="0" err="1"/>
              <a:t>Oscillator</a:t>
            </a:r>
            <a:r>
              <a:rPr lang="fr-FR" sz="1600" dirty="0"/>
              <a:t> (510MHz/51)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3074F84-1EEB-FB45-A5DB-01A0EAFA314F}"/>
              </a:ext>
            </a:extLst>
          </p:cNvPr>
          <p:cNvCxnSpPr/>
          <p:nvPr/>
        </p:nvCxnSpPr>
        <p:spPr>
          <a:xfrm>
            <a:off x="610362" y="1550641"/>
            <a:ext cx="0" cy="737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rme libre 10">
            <a:extLst>
              <a:ext uri="{FF2B5EF4-FFF2-40B4-BE49-F238E27FC236}">
                <a16:creationId xmlns:a16="http://schemas.microsoft.com/office/drawing/2014/main" id="{053FF2F3-F9AD-524E-9EC6-78DDD3B10F2C}"/>
              </a:ext>
            </a:extLst>
          </p:cNvPr>
          <p:cNvSpPr/>
          <p:nvPr/>
        </p:nvSpPr>
        <p:spPr>
          <a:xfrm>
            <a:off x="859536" y="2496312"/>
            <a:ext cx="2112264" cy="905256"/>
          </a:xfrm>
          <a:custGeom>
            <a:avLst/>
            <a:gdLst>
              <a:gd name="connsiteX0" fmla="*/ 0 w 2112264"/>
              <a:gd name="connsiteY0" fmla="*/ 0 h 905256"/>
              <a:gd name="connsiteX1" fmla="*/ 9144 w 2112264"/>
              <a:gd name="connsiteY1" fmla="*/ 429768 h 905256"/>
              <a:gd name="connsiteX2" fmla="*/ 27432 w 2112264"/>
              <a:gd name="connsiteY2" fmla="*/ 557784 h 905256"/>
              <a:gd name="connsiteX3" fmla="*/ 36576 w 2112264"/>
              <a:gd name="connsiteY3" fmla="*/ 594360 h 905256"/>
              <a:gd name="connsiteX4" fmla="*/ 54864 w 2112264"/>
              <a:gd name="connsiteY4" fmla="*/ 621792 h 905256"/>
              <a:gd name="connsiteX5" fmla="*/ 73152 w 2112264"/>
              <a:gd name="connsiteY5" fmla="*/ 658368 h 905256"/>
              <a:gd name="connsiteX6" fmla="*/ 109728 w 2112264"/>
              <a:gd name="connsiteY6" fmla="*/ 676656 h 905256"/>
              <a:gd name="connsiteX7" fmla="*/ 201168 w 2112264"/>
              <a:gd name="connsiteY7" fmla="*/ 694944 h 905256"/>
              <a:gd name="connsiteX8" fmla="*/ 310896 w 2112264"/>
              <a:gd name="connsiteY8" fmla="*/ 685800 h 905256"/>
              <a:gd name="connsiteX9" fmla="*/ 338328 w 2112264"/>
              <a:gd name="connsiteY9" fmla="*/ 676656 h 905256"/>
              <a:gd name="connsiteX10" fmla="*/ 356616 w 2112264"/>
              <a:gd name="connsiteY10" fmla="*/ 649224 h 905256"/>
              <a:gd name="connsiteX11" fmla="*/ 365760 w 2112264"/>
              <a:gd name="connsiteY11" fmla="*/ 603504 h 905256"/>
              <a:gd name="connsiteX12" fmla="*/ 356616 w 2112264"/>
              <a:gd name="connsiteY12" fmla="*/ 512064 h 905256"/>
              <a:gd name="connsiteX13" fmla="*/ 347472 w 2112264"/>
              <a:gd name="connsiteY13" fmla="*/ 484632 h 905256"/>
              <a:gd name="connsiteX14" fmla="*/ 274320 w 2112264"/>
              <a:gd name="connsiteY14" fmla="*/ 429768 h 905256"/>
              <a:gd name="connsiteX15" fmla="*/ 246888 w 2112264"/>
              <a:gd name="connsiteY15" fmla="*/ 420624 h 905256"/>
              <a:gd name="connsiteX16" fmla="*/ 210312 w 2112264"/>
              <a:gd name="connsiteY16" fmla="*/ 402336 h 905256"/>
              <a:gd name="connsiteX17" fmla="*/ 109728 w 2112264"/>
              <a:gd name="connsiteY17" fmla="*/ 411480 h 905256"/>
              <a:gd name="connsiteX18" fmla="*/ 100584 w 2112264"/>
              <a:gd name="connsiteY18" fmla="*/ 438912 h 905256"/>
              <a:gd name="connsiteX19" fmla="*/ 155448 w 2112264"/>
              <a:gd name="connsiteY19" fmla="*/ 594360 h 905256"/>
              <a:gd name="connsiteX20" fmla="*/ 210312 w 2112264"/>
              <a:gd name="connsiteY20" fmla="*/ 630936 h 905256"/>
              <a:gd name="connsiteX21" fmla="*/ 256032 w 2112264"/>
              <a:gd name="connsiteY21" fmla="*/ 658368 h 905256"/>
              <a:gd name="connsiteX22" fmla="*/ 365760 w 2112264"/>
              <a:gd name="connsiteY22" fmla="*/ 685800 h 905256"/>
              <a:gd name="connsiteX23" fmla="*/ 576072 w 2112264"/>
              <a:gd name="connsiteY23" fmla="*/ 676656 h 905256"/>
              <a:gd name="connsiteX24" fmla="*/ 612648 w 2112264"/>
              <a:gd name="connsiteY24" fmla="*/ 667512 h 905256"/>
              <a:gd name="connsiteX25" fmla="*/ 685800 w 2112264"/>
              <a:gd name="connsiteY25" fmla="*/ 630936 h 905256"/>
              <a:gd name="connsiteX26" fmla="*/ 786384 w 2112264"/>
              <a:gd name="connsiteY26" fmla="*/ 512064 h 905256"/>
              <a:gd name="connsiteX27" fmla="*/ 804672 w 2112264"/>
              <a:gd name="connsiteY27" fmla="*/ 457200 h 905256"/>
              <a:gd name="connsiteX28" fmla="*/ 786384 w 2112264"/>
              <a:gd name="connsiteY28" fmla="*/ 356616 h 905256"/>
              <a:gd name="connsiteX29" fmla="*/ 749808 w 2112264"/>
              <a:gd name="connsiteY29" fmla="*/ 338328 h 905256"/>
              <a:gd name="connsiteX30" fmla="*/ 713232 w 2112264"/>
              <a:gd name="connsiteY30" fmla="*/ 329184 h 905256"/>
              <a:gd name="connsiteX31" fmla="*/ 685800 w 2112264"/>
              <a:gd name="connsiteY31" fmla="*/ 320040 h 905256"/>
              <a:gd name="connsiteX32" fmla="*/ 594360 w 2112264"/>
              <a:gd name="connsiteY32" fmla="*/ 329184 h 905256"/>
              <a:gd name="connsiteX33" fmla="*/ 566928 w 2112264"/>
              <a:gd name="connsiteY33" fmla="*/ 347472 h 905256"/>
              <a:gd name="connsiteX34" fmla="*/ 539496 w 2112264"/>
              <a:gd name="connsiteY34" fmla="*/ 402336 h 905256"/>
              <a:gd name="connsiteX35" fmla="*/ 530352 w 2112264"/>
              <a:gd name="connsiteY35" fmla="*/ 438912 h 905256"/>
              <a:gd name="connsiteX36" fmla="*/ 539496 w 2112264"/>
              <a:gd name="connsiteY36" fmla="*/ 585216 h 905256"/>
              <a:gd name="connsiteX37" fmla="*/ 603504 w 2112264"/>
              <a:gd name="connsiteY37" fmla="*/ 658368 h 905256"/>
              <a:gd name="connsiteX38" fmla="*/ 630936 w 2112264"/>
              <a:gd name="connsiteY38" fmla="*/ 667512 h 905256"/>
              <a:gd name="connsiteX39" fmla="*/ 694944 w 2112264"/>
              <a:gd name="connsiteY39" fmla="*/ 704088 h 905256"/>
              <a:gd name="connsiteX40" fmla="*/ 740664 w 2112264"/>
              <a:gd name="connsiteY40" fmla="*/ 713232 h 905256"/>
              <a:gd name="connsiteX41" fmla="*/ 786384 w 2112264"/>
              <a:gd name="connsiteY41" fmla="*/ 731520 h 905256"/>
              <a:gd name="connsiteX42" fmla="*/ 841248 w 2112264"/>
              <a:gd name="connsiteY42" fmla="*/ 740664 h 905256"/>
              <a:gd name="connsiteX43" fmla="*/ 905256 w 2112264"/>
              <a:gd name="connsiteY43" fmla="*/ 758952 h 905256"/>
              <a:gd name="connsiteX44" fmla="*/ 969264 w 2112264"/>
              <a:gd name="connsiteY44" fmla="*/ 768096 h 905256"/>
              <a:gd name="connsiteX45" fmla="*/ 1078992 w 2112264"/>
              <a:gd name="connsiteY45" fmla="*/ 786384 h 905256"/>
              <a:gd name="connsiteX46" fmla="*/ 1133856 w 2112264"/>
              <a:gd name="connsiteY46" fmla="*/ 795528 h 905256"/>
              <a:gd name="connsiteX47" fmla="*/ 1252728 w 2112264"/>
              <a:gd name="connsiteY47" fmla="*/ 777240 h 905256"/>
              <a:gd name="connsiteX48" fmla="*/ 1280160 w 2112264"/>
              <a:gd name="connsiteY48" fmla="*/ 740664 h 905256"/>
              <a:gd name="connsiteX49" fmla="*/ 1298448 w 2112264"/>
              <a:gd name="connsiteY49" fmla="*/ 630936 h 905256"/>
              <a:gd name="connsiteX50" fmla="*/ 1289304 w 2112264"/>
              <a:gd name="connsiteY50" fmla="*/ 493776 h 905256"/>
              <a:gd name="connsiteX51" fmla="*/ 1252728 w 2112264"/>
              <a:gd name="connsiteY51" fmla="*/ 466344 h 905256"/>
              <a:gd name="connsiteX52" fmla="*/ 1106424 w 2112264"/>
              <a:gd name="connsiteY52" fmla="*/ 484632 h 905256"/>
              <a:gd name="connsiteX53" fmla="*/ 1078992 w 2112264"/>
              <a:gd name="connsiteY53" fmla="*/ 493776 h 905256"/>
              <a:gd name="connsiteX54" fmla="*/ 1014984 w 2112264"/>
              <a:gd name="connsiteY54" fmla="*/ 539496 h 905256"/>
              <a:gd name="connsiteX55" fmla="*/ 987552 w 2112264"/>
              <a:gd name="connsiteY55" fmla="*/ 594360 h 905256"/>
              <a:gd name="connsiteX56" fmla="*/ 996696 w 2112264"/>
              <a:gd name="connsiteY56" fmla="*/ 630936 h 905256"/>
              <a:gd name="connsiteX57" fmla="*/ 1106424 w 2112264"/>
              <a:gd name="connsiteY57" fmla="*/ 731520 h 905256"/>
              <a:gd name="connsiteX58" fmla="*/ 1152144 w 2112264"/>
              <a:gd name="connsiteY58" fmla="*/ 777240 h 905256"/>
              <a:gd name="connsiteX59" fmla="*/ 1197864 w 2112264"/>
              <a:gd name="connsiteY59" fmla="*/ 804672 h 905256"/>
              <a:gd name="connsiteX60" fmla="*/ 1252728 w 2112264"/>
              <a:gd name="connsiteY60" fmla="*/ 841248 h 905256"/>
              <a:gd name="connsiteX61" fmla="*/ 1316736 w 2112264"/>
              <a:gd name="connsiteY61" fmla="*/ 868680 h 905256"/>
              <a:gd name="connsiteX62" fmla="*/ 1353312 w 2112264"/>
              <a:gd name="connsiteY62" fmla="*/ 886968 h 905256"/>
              <a:gd name="connsiteX63" fmla="*/ 1408176 w 2112264"/>
              <a:gd name="connsiteY63" fmla="*/ 896112 h 905256"/>
              <a:gd name="connsiteX64" fmla="*/ 1444752 w 2112264"/>
              <a:gd name="connsiteY64" fmla="*/ 886968 h 905256"/>
              <a:gd name="connsiteX65" fmla="*/ 1472184 w 2112264"/>
              <a:gd name="connsiteY65" fmla="*/ 850392 h 905256"/>
              <a:gd name="connsiteX66" fmla="*/ 1490472 w 2112264"/>
              <a:gd name="connsiteY66" fmla="*/ 822960 h 905256"/>
              <a:gd name="connsiteX67" fmla="*/ 1527048 w 2112264"/>
              <a:gd name="connsiteY67" fmla="*/ 740664 h 905256"/>
              <a:gd name="connsiteX68" fmla="*/ 1536192 w 2112264"/>
              <a:gd name="connsiteY68" fmla="*/ 704088 h 905256"/>
              <a:gd name="connsiteX69" fmla="*/ 1554480 w 2112264"/>
              <a:gd name="connsiteY69" fmla="*/ 640080 h 905256"/>
              <a:gd name="connsiteX70" fmla="*/ 1527048 w 2112264"/>
              <a:gd name="connsiteY70" fmla="*/ 466344 h 905256"/>
              <a:gd name="connsiteX71" fmla="*/ 1499616 w 2112264"/>
              <a:gd name="connsiteY71" fmla="*/ 448056 h 905256"/>
              <a:gd name="connsiteX72" fmla="*/ 1472184 w 2112264"/>
              <a:gd name="connsiteY72" fmla="*/ 438912 h 905256"/>
              <a:gd name="connsiteX73" fmla="*/ 1380744 w 2112264"/>
              <a:gd name="connsiteY73" fmla="*/ 475488 h 905256"/>
              <a:gd name="connsiteX74" fmla="*/ 1371600 w 2112264"/>
              <a:gd name="connsiteY74" fmla="*/ 502920 h 905256"/>
              <a:gd name="connsiteX75" fmla="*/ 1380744 w 2112264"/>
              <a:gd name="connsiteY75" fmla="*/ 585216 h 905256"/>
              <a:gd name="connsiteX76" fmla="*/ 1435608 w 2112264"/>
              <a:gd name="connsiteY76" fmla="*/ 640080 h 905256"/>
              <a:gd name="connsiteX77" fmla="*/ 1508760 w 2112264"/>
              <a:gd name="connsiteY77" fmla="*/ 713232 h 905256"/>
              <a:gd name="connsiteX78" fmla="*/ 1600200 w 2112264"/>
              <a:gd name="connsiteY78" fmla="*/ 804672 h 905256"/>
              <a:gd name="connsiteX79" fmla="*/ 1636776 w 2112264"/>
              <a:gd name="connsiteY79" fmla="*/ 822960 h 905256"/>
              <a:gd name="connsiteX80" fmla="*/ 1673352 w 2112264"/>
              <a:gd name="connsiteY80" fmla="*/ 850392 h 905256"/>
              <a:gd name="connsiteX81" fmla="*/ 1819656 w 2112264"/>
              <a:gd name="connsiteY81" fmla="*/ 905256 h 905256"/>
              <a:gd name="connsiteX82" fmla="*/ 1956816 w 2112264"/>
              <a:gd name="connsiteY82" fmla="*/ 886968 h 905256"/>
              <a:gd name="connsiteX83" fmla="*/ 2029968 w 2112264"/>
              <a:gd name="connsiteY83" fmla="*/ 841248 h 905256"/>
              <a:gd name="connsiteX84" fmla="*/ 2066544 w 2112264"/>
              <a:gd name="connsiteY84" fmla="*/ 822960 h 905256"/>
              <a:gd name="connsiteX85" fmla="*/ 2112264 w 2112264"/>
              <a:gd name="connsiteY85" fmla="*/ 804672 h 90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112264" h="905256">
                <a:moveTo>
                  <a:pt x="0" y="0"/>
                </a:moveTo>
                <a:cubicBezTo>
                  <a:pt x="3048" y="143256"/>
                  <a:pt x="4030" y="286571"/>
                  <a:pt x="9144" y="429768"/>
                </a:cubicBezTo>
                <a:cubicBezTo>
                  <a:pt x="10674" y="472597"/>
                  <a:pt x="18129" y="515921"/>
                  <a:pt x="27432" y="557784"/>
                </a:cubicBezTo>
                <a:cubicBezTo>
                  <a:pt x="30158" y="570052"/>
                  <a:pt x="31626" y="582809"/>
                  <a:pt x="36576" y="594360"/>
                </a:cubicBezTo>
                <a:cubicBezTo>
                  <a:pt x="40905" y="604461"/>
                  <a:pt x="49412" y="612250"/>
                  <a:pt x="54864" y="621792"/>
                </a:cubicBezTo>
                <a:cubicBezTo>
                  <a:pt x="61627" y="633627"/>
                  <a:pt x="63513" y="648729"/>
                  <a:pt x="73152" y="658368"/>
                </a:cubicBezTo>
                <a:cubicBezTo>
                  <a:pt x="82791" y="668007"/>
                  <a:pt x="96965" y="671870"/>
                  <a:pt x="109728" y="676656"/>
                </a:cubicBezTo>
                <a:cubicBezTo>
                  <a:pt x="131553" y="684840"/>
                  <a:pt x="182205" y="691784"/>
                  <a:pt x="201168" y="694944"/>
                </a:cubicBezTo>
                <a:cubicBezTo>
                  <a:pt x="237744" y="691896"/>
                  <a:pt x="274515" y="690651"/>
                  <a:pt x="310896" y="685800"/>
                </a:cubicBezTo>
                <a:cubicBezTo>
                  <a:pt x="320450" y="684526"/>
                  <a:pt x="330802" y="682677"/>
                  <a:pt x="338328" y="676656"/>
                </a:cubicBezTo>
                <a:cubicBezTo>
                  <a:pt x="346910" y="669791"/>
                  <a:pt x="350520" y="658368"/>
                  <a:pt x="356616" y="649224"/>
                </a:cubicBezTo>
                <a:cubicBezTo>
                  <a:pt x="359664" y="633984"/>
                  <a:pt x="365760" y="619046"/>
                  <a:pt x="365760" y="603504"/>
                </a:cubicBezTo>
                <a:cubicBezTo>
                  <a:pt x="365760" y="572872"/>
                  <a:pt x="361274" y="542340"/>
                  <a:pt x="356616" y="512064"/>
                </a:cubicBezTo>
                <a:cubicBezTo>
                  <a:pt x="355150" y="502537"/>
                  <a:pt x="353745" y="491950"/>
                  <a:pt x="347472" y="484632"/>
                </a:cubicBezTo>
                <a:cubicBezTo>
                  <a:pt x="342425" y="478744"/>
                  <a:pt x="290256" y="437736"/>
                  <a:pt x="274320" y="429768"/>
                </a:cubicBezTo>
                <a:cubicBezTo>
                  <a:pt x="265699" y="425457"/>
                  <a:pt x="255747" y="424421"/>
                  <a:pt x="246888" y="420624"/>
                </a:cubicBezTo>
                <a:cubicBezTo>
                  <a:pt x="234359" y="415254"/>
                  <a:pt x="222504" y="408432"/>
                  <a:pt x="210312" y="402336"/>
                </a:cubicBezTo>
                <a:cubicBezTo>
                  <a:pt x="176784" y="405384"/>
                  <a:pt x="141667" y="400834"/>
                  <a:pt x="109728" y="411480"/>
                </a:cubicBezTo>
                <a:cubicBezTo>
                  <a:pt x="100584" y="414528"/>
                  <a:pt x="99943" y="429295"/>
                  <a:pt x="100584" y="438912"/>
                </a:cubicBezTo>
                <a:cubicBezTo>
                  <a:pt x="105542" y="513281"/>
                  <a:pt x="104413" y="548428"/>
                  <a:pt x="155448" y="594360"/>
                </a:cubicBezTo>
                <a:cubicBezTo>
                  <a:pt x="171785" y="609063"/>
                  <a:pt x="191769" y="619136"/>
                  <a:pt x="210312" y="630936"/>
                </a:cubicBezTo>
                <a:cubicBezTo>
                  <a:pt x="225306" y="640478"/>
                  <a:pt x="239171" y="652748"/>
                  <a:pt x="256032" y="658368"/>
                </a:cubicBezTo>
                <a:cubicBezTo>
                  <a:pt x="328485" y="682519"/>
                  <a:pt x="291881" y="673487"/>
                  <a:pt x="365760" y="685800"/>
                </a:cubicBezTo>
                <a:cubicBezTo>
                  <a:pt x="435864" y="682752"/>
                  <a:pt x="506093" y="681840"/>
                  <a:pt x="576072" y="676656"/>
                </a:cubicBezTo>
                <a:cubicBezTo>
                  <a:pt x="588605" y="675728"/>
                  <a:pt x="601047" y="672346"/>
                  <a:pt x="612648" y="667512"/>
                </a:cubicBezTo>
                <a:cubicBezTo>
                  <a:pt x="637813" y="657027"/>
                  <a:pt x="666523" y="650213"/>
                  <a:pt x="685800" y="630936"/>
                </a:cubicBezTo>
                <a:cubicBezTo>
                  <a:pt x="732564" y="584172"/>
                  <a:pt x="761287" y="567277"/>
                  <a:pt x="786384" y="512064"/>
                </a:cubicBezTo>
                <a:cubicBezTo>
                  <a:pt x="794361" y="494515"/>
                  <a:pt x="804672" y="457200"/>
                  <a:pt x="804672" y="457200"/>
                </a:cubicBezTo>
                <a:cubicBezTo>
                  <a:pt x="798576" y="423672"/>
                  <a:pt x="800665" y="387557"/>
                  <a:pt x="786384" y="356616"/>
                </a:cubicBezTo>
                <a:cubicBezTo>
                  <a:pt x="780672" y="344240"/>
                  <a:pt x="762571" y="343114"/>
                  <a:pt x="749808" y="338328"/>
                </a:cubicBezTo>
                <a:cubicBezTo>
                  <a:pt x="738041" y="333915"/>
                  <a:pt x="725316" y="332636"/>
                  <a:pt x="713232" y="329184"/>
                </a:cubicBezTo>
                <a:cubicBezTo>
                  <a:pt x="703964" y="326536"/>
                  <a:pt x="694944" y="323088"/>
                  <a:pt x="685800" y="320040"/>
                </a:cubicBezTo>
                <a:cubicBezTo>
                  <a:pt x="655320" y="323088"/>
                  <a:pt x="624208" y="322296"/>
                  <a:pt x="594360" y="329184"/>
                </a:cubicBezTo>
                <a:cubicBezTo>
                  <a:pt x="583652" y="331655"/>
                  <a:pt x="574699" y="339701"/>
                  <a:pt x="566928" y="347472"/>
                </a:cubicBezTo>
                <a:cubicBezTo>
                  <a:pt x="550898" y="363502"/>
                  <a:pt x="545446" y="381512"/>
                  <a:pt x="539496" y="402336"/>
                </a:cubicBezTo>
                <a:cubicBezTo>
                  <a:pt x="536044" y="414420"/>
                  <a:pt x="533400" y="426720"/>
                  <a:pt x="530352" y="438912"/>
                </a:cubicBezTo>
                <a:cubicBezTo>
                  <a:pt x="533400" y="487680"/>
                  <a:pt x="528178" y="537682"/>
                  <a:pt x="539496" y="585216"/>
                </a:cubicBezTo>
                <a:cubicBezTo>
                  <a:pt x="540997" y="591522"/>
                  <a:pt x="590864" y="649941"/>
                  <a:pt x="603504" y="658368"/>
                </a:cubicBezTo>
                <a:cubicBezTo>
                  <a:pt x="611524" y="663715"/>
                  <a:pt x="622315" y="663201"/>
                  <a:pt x="630936" y="667512"/>
                </a:cubicBezTo>
                <a:cubicBezTo>
                  <a:pt x="671070" y="687579"/>
                  <a:pt x="646851" y="688057"/>
                  <a:pt x="694944" y="704088"/>
                </a:cubicBezTo>
                <a:cubicBezTo>
                  <a:pt x="709688" y="709003"/>
                  <a:pt x="725778" y="708766"/>
                  <a:pt x="740664" y="713232"/>
                </a:cubicBezTo>
                <a:cubicBezTo>
                  <a:pt x="756386" y="717949"/>
                  <a:pt x="770548" y="727201"/>
                  <a:pt x="786384" y="731520"/>
                </a:cubicBezTo>
                <a:cubicBezTo>
                  <a:pt x="804271" y="736398"/>
                  <a:pt x="823183" y="736495"/>
                  <a:pt x="841248" y="740664"/>
                </a:cubicBezTo>
                <a:cubicBezTo>
                  <a:pt x="862870" y="745654"/>
                  <a:pt x="883559" y="754303"/>
                  <a:pt x="905256" y="758952"/>
                </a:cubicBezTo>
                <a:cubicBezTo>
                  <a:pt x="926330" y="763468"/>
                  <a:pt x="947975" y="764735"/>
                  <a:pt x="969264" y="768096"/>
                </a:cubicBezTo>
                <a:lnTo>
                  <a:pt x="1078992" y="786384"/>
                </a:lnTo>
                <a:lnTo>
                  <a:pt x="1133856" y="795528"/>
                </a:lnTo>
                <a:cubicBezTo>
                  <a:pt x="1173480" y="789432"/>
                  <a:pt x="1215190" y="791317"/>
                  <a:pt x="1252728" y="777240"/>
                </a:cubicBezTo>
                <a:cubicBezTo>
                  <a:pt x="1266998" y="771889"/>
                  <a:pt x="1273344" y="754295"/>
                  <a:pt x="1280160" y="740664"/>
                </a:cubicBezTo>
                <a:cubicBezTo>
                  <a:pt x="1290229" y="720525"/>
                  <a:pt x="1297590" y="637800"/>
                  <a:pt x="1298448" y="630936"/>
                </a:cubicBezTo>
                <a:cubicBezTo>
                  <a:pt x="1295400" y="585216"/>
                  <a:pt x="1301568" y="537926"/>
                  <a:pt x="1289304" y="493776"/>
                </a:cubicBezTo>
                <a:cubicBezTo>
                  <a:pt x="1285225" y="479092"/>
                  <a:pt x="1267949" y="467105"/>
                  <a:pt x="1252728" y="466344"/>
                </a:cubicBezTo>
                <a:cubicBezTo>
                  <a:pt x="1203642" y="463890"/>
                  <a:pt x="1155192" y="478536"/>
                  <a:pt x="1106424" y="484632"/>
                </a:cubicBezTo>
                <a:cubicBezTo>
                  <a:pt x="1097280" y="487680"/>
                  <a:pt x="1087613" y="489465"/>
                  <a:pt x="1078992" y="493776"/>
                </a:cubicBezTo>
                <a:cubicBezTo>
                  <a:pt x="1068608" y="498968"/>
                  <a:pt x="1019126" y="535354"/>
                  <a:pt x="1014984" y="539496"/>
                </a:cubicBezTo>
                <a:cubicBezTo>
                  <a:pt x="997258" y="557222"/>
                  <a:pt x="994989" y="572049"/>
                  <a:pt x="987552" y="594360"/>
                </a:cubicBezTo>
                <a:cubicBezTo>
                  <a:pt x="990600" y="606552"/>
                  <a:pt x="989949" y="620334"/>
                  <a:pt x="996696" y="630936"/>
                </a:cubicBezTo>
                <a:cubicBezTo>
                  <a:pt x="1048819" y="712843"/>
                  <a:pt x="1041510" y="678409"/>
                  <a:pt x="1106424" y="731520"/>
                </a:cubicBezTo>
                <a:cubicBezTo>
                  <a:pt x="1123105" y="745168"/>
                  <a:pt x="1135314" y="763776"/>
                  <a:pt x="1152144" y="777240"/>
                </a:cubicBezTo>
                <a:cubicBezTo>
                  <a:pt x="1166022" y="788343"/>
                  <a:pt x="1182870" y="795130"/>
                  <a:pt x="1197864" y="804672"/>
                </a:cubicBezTo>
                <a:cubicBezTo>
                  <a:pt x="1216407" y="816472"/>
                  <a:pt x="1233881" y="829940"/>
                  <a:pt x="1252728" y="841248"/>
                </a:cubicBezTo>
                <a:cubicBezTo>
                  <a:pt x="1303273" y="871575"/>
                  <a:pt x="1272591" y="849761"/>
                  <a:pt x="1316736" y="868680"/>
                </a:cubicBezTo>
                <a:cubicBezTo>
                  <a:pt x="1329265" y="874050"/>
                  <a:pt x="1340256" y="883051"/>
                  <a:pt x="1353312" y="886968"/>
                </a:cubicBezTo>
                <a:cubicBezTo>
                  <a:pt x="1371070" y="892296"/>
                  <a:pt x="1389888" y="893064"/>
                  <a:pt x="1408176" y="896112"/>
                </a:cubicBezTo>
                <a:cubicBezTo>
                  <a:pt x="1420368" y="893064"/>
                  <a:pt x="1434526" y="894273"/>
                  <a:pt x="1444752" y="886968"/>
                </a:cubicBezTo>
                <a:cubicBezTo>
                  <a:pt x="1457153" y="878110"/>
                  <a:pt x="1463326" y="862793"/>
                  <a:pt x="1472184" y="850392"/>
                </a:cubicBezTo>
                <a:cubicBezTo>
                  <a:pt x="1478572" y="841449"/>
                  <a:pt x="1485020" y="832502"/>
                  <a:pt x="1490472" y="822960"/>
                </a:cubicBezTo>
                <a:cubicBezTo>
                  <a:pt x="1503218" y="800654"/>
                  <a:pt x="1519210" y="764178"/>
                  <a:pt x="1527048" y="740664"/>
                </a:cubicBezTo>
                <a:cubicBezTo>
                  <a:pt x="1531022" y="728742"/>
                  <a:pt x="1532740" y="716172"/>
                  <a:pt x="1536192" y="704088"/>
                </a:cubicBezTo>
                <a:cubicBezTo>
                  <a:pt x="1562428" y="612261"/>
                  <a:pt x="1525894" y="754423"/>
                  <a:pt x="1554480" y="640080"/>
                </a:cubicBezTo>
                <a:cubicBezTo>
                  <a:pt x="1551378" y="590448"/>
                  <a:pt x="1570927" y="510223"/>
                  <a:pt x="1527048" y="466344"/>
                </a:cubicBezTo>
                <a:cubicBezTo>
                  <a:pt x="1519277" y="458573"/>
                  <a:pt x="1509446" y="452971"/>
                  <a:pt x="1499616" y="448056"/>
                </a:cubicBezTo>
                <a:cubicBezTo>
                  <a:pt x="1490995" y="443745"/>
                  <a:pt x="1481328" y="441960"/>
                  <a:pt x="1472184" y="438912"/>
                </a:cubicBezTo>
                <a:cubicBezTo>
                  <a:pt x="1421577" y="446142"/>
                  <a:pt x="1407695" y="435062"/>
                  <a:pt x="1380744" y="475488"/>
                </a:cubicBezTo>
                <a:cubicBezTo>
                  <a:pt x="1375397" y="483508"/>
                  <a:pt x="1374648" y="493776"/>
                  <a:pt x="1371600" y="502920"/>
                </a:cubicBezTo>
                <a:cubicBezTo>
                  <a:pt x="1374648" y="530352"/>
                  <a:pt x="1369072" y="560205"/>
                  <a:pt x="1380744" y="585216"/>
                </a:cubicBezTo>
                <a:cubicBezTo>
                  <a:pt x="1391681" y="608653"/>
                  <a:pt x="1420090" y="619389"/>
                  <a:pt x="1435608" y="640080"/>
                </a:cubicBezTo>
                <a:cubicBezTo>
                  <a:pt x="1489748" y="712267"/>
                  <a:pt x="1431933" y="641527"/>
                  <a:pt x="1508760" y="713232"/>
                </a:cubicBezTo>
                <a:cubicBezTo>
                  <a:pt x="1540272" y="742643"/>
                  <a:pt x="1561646" y="785395"/>
                  <a:pt x="1600200" y="804672"/>
                </a:cubicBezTo>
                <a:cubicBezTo>
                  <a:pt x="1612392" y="810768"/>
                  <a:pt x="1625217" y="815736"/>
                  <a:pt x="1636776" y="822960"/>
                </a:cubicBezTo>
                <a:cubicBezTo>
                  <a:pt x="1649699" y="831037"/>
                  <a:pt x="1659721" y="843576"/>
                  <a:pt x="1673352" y="850392"/>
                </a:cubicBezTo>
                <a:cubicBezTo>
                  <a:pt x="1717087" y="872260"/>
                  <a:pt x="1772172" y="889428"/>
                  <a:pt x="1819656" y="905256"/>
                </a:cubicBezTo>
                <a:cubicBezTo>
                  <a:pt x="1865376" y="899160"/>
                  <a:pt x="1911681" y="896470"/>
                  <a:pt x="1956816" y="886968"/>
                </a:cubicBezTo>
                <a:cubicBezTo>
                  <a:pt x="1984766" y="881084"/>
                  <a:pt x="2007372" y="855371"/>
                  <a:pt x="2029968" y="841248"/>
                </a:cubicBezTo>
                <a:cubicBezTo>
                  <a:pt x="2041527" y="834024"/>
                  <a:pt x="2054709" y="829723"/>
                  <a:pt x="2066544" y="822960"/>
                </a:cubicBezTo>
                <a:cubicBezTo>
                  <a:pt x="2104466" y="801291"/>
                  <a:pt x="2079981" y="804672"/>
                  <a:pt x="2112264" y="8046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19812D0-479F-E846-9FEF-76A621F406FA}"/>
              </a:ext>
            </a:extLst>
          </p:cNvPr>
          <p:cNvSpPr txBox="1"/>
          <p:nvPr/>
        </p:nvSpPr>
        <p:spPr>
          <a:xfrm>
            <a:off x="831216" y="3356837"/>
            <a:ext cx="1320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4km fibre </a:t>
            </a:r>
            <a:r>
              <a:rPr lang="fr-FR" sz="1600" dirty="0" err="1"/>
              <a:t>link</a:t>
            </a:r>
            <a:endParaRPr lang="fr-FR" sz="1600" dirty="0"/>
          </a:p>
        </p:txBody>
      </p:sp>
      <p:pic>
        <p:nvPicPr>
          <p:cNvPr id="13" name="Image 13">
            <a:extLst>
              <a:ext uri="{FF2B5EF4-FFF2-40B4-BE49-F238E27FC236}">
                <a16:creationId xmlns:a16="http://schemas.microsoft.com/office/drawing/2014/main" id="{A0EADDE7-EB1C-2A49-BB6B-308C5AFE3007}"/>
              </a:ext>
            </a:extLst>
          </p:cNvPr>
          <p:cNvPicPr/>
          <p:nvPr/>
        </p:nvPicPr>
        <p:blipFill>
          <a:blip r:embed="rId3"/>
          <a:srcRect t="8002" r="6" b="17716"/>
          <a:stretch/>
        </p:blipFill>
        <p:spPr>
          <a:xfrm rot="5400000">
            <a:off x="3071661" y="2423846"/>
            <a:ext cx="1677168" cy="1899720"/>
          </a:xfrm>
          <a:prstGeom prst="rect">
            <a:avLst/>
          </a:prstGeom>
          <a:ln w="0">
            <a:noFill/>
          </a:ln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8E0D073C-06DE-B242-A6B2-B17326633E84}"/>
              </a:ext>
            </a:extLst>
          </p:cNvPr>
          <p:cNvSpPr txBox="1"/>
          <p:nvPr/>
        </p:nvSpPr>
        <p:spPr>
          <a:xfrm>
            <a:off x="2971800" y="1692972"/>
            <a:ext cx="2399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IDROGEN, high speed DAQ</a:t>
            </a:r>
          </a:p>
          <a:p>
            <a:r>
              <a:rPr lang="fr-FR" sz="1600" dirty="0" err="1"/>
              <a:t>Low</a:t>
            </a:r>
            <a:r>
              <a:rPr lang="fr-FR" sz="1600" dirty="0"/>
              <a:t> noise WR </a:t>
            </a:r>
            <a:r>
              <a:rPr lang="fr-FR" sz="1600" dirty="0" err="1"/>
              <a:t>node</a:t>
            </a:r>
            <a:endParaRPr lang="fr-FR" sz="1600" dirty="0"/>
          </a:p>
          <a:p>
            <a:r>
              <a:rPr lang="fr-FR" sz="1600" dirty="0"/>
              <a:t>FPGA mezzanine </a:t>
            </a:r>
            <a:r>
              <a:rPr lang="fr-FR" sz="1600" dirty="0" err="1"/>
              <a:t>card</a:t>
            </a:r>
            <a:endParaRPr lang="fr-FR" sz="16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FCFB4F2-1C86-D645-9484-8B654B53630B}"/>
              </a:ext>
            </a:extLst>
          </p:cNvPr>
          <p:cNvSpPr txBox="1"/>
          <p:nvPr/>
        </p:nvSpPr>
        <p:spPr>
          <a:xfrm>
            <a:off x="1075806" y="1850700"/>
            <a:ext cx="1230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/>
              <a:t>WhiteRabbit</a:t>
            </a:r>
            <a:endParaRPr lang="fr-FR" sz="16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60F03E5-16B4-8E41-8607-F8EE18AE0F71}"/>
              </a:ext>
            </a:extLst>
          </p:cNvPr>
          <p:cNvSpPr/>
          <p:nvPr/>
        </p:nvSpPr>
        <p:spPr>
          <a:xfrm rot="16200000">
            <a:off x="-3084400" y="3084401"/>
            <a:ext cx="6445802" cy="276999"/>
          </a:xfrm>
          <a:prstGeom prst="rect">
            <a:avLst/>
          </a:prstGeom>
          <a:gradFill flip="none" rotWithShape="1">
            <a:gsLst>
              <a:gs pos="0">
                <a:schemeClr val="accent3">
                  <a:alpha val="5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D. </a:t>
            </a:r>
            <a:r>
              <a:rPr lang="en-US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Charlet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et al., https://</a:t>
            </a:r>
            <a:r>
              <a:rPr lang="en-US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cds.cern.ch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/record/2893372?ln=</a:t>
            </a:r>
            <a:r>
              <a:rPr lang="en-US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</a:t>
            </a: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5D26E9B-57C3-AD40-BB42-C19FCC189AF9}"/>
              </a:ext>
            </a:extLst>
          </p:cNvPr>
          <p:cNvSpPr txBox="1"/>
          <p:nvPr/>
        </p:nvSpPr>
        <p:spPr>
          <a:xfrm>
            <a:off x="7240077" y="0"/>
            <a:ext cx="181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H. </a:t>
            </a:r>
            <a:r>
              <a:rPr lang="fr-FR" dirty="0" err="1"/>
              <a:t>Kaji</a:t>
            </a:r>
            <a:r>
              <a:rPr lang="fr-FR" dirty="0"/>
              <a:t>, D. </a:t>
            </a:r>
            <a:r>
              <a:rPr lang="fr-FR" dirty="0" err="1"/>
              <a:t>Charlet</a:t>
            </a:r>
            <a:endParaRPr lang="fr-FR" dirty="0"/>
          </a:p>
        </p:txBody>
      </p:sp>
      <p:sp>
        <p:nvSpPr>
          <p:cNvPr id="24" name="Text Box 18">
            <a:extLst>
              <a:ext uri="{FF2B5EF4-FFF2-40B4-BE49-F238E27FC236}">
                <a16:creationId xmlns:a16="http://schemas.microsoft.com/office/drawing/2014/main" id="{3658DBC0-3A45-D74F-9D59-16592FF08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105" y="2660499"/>
            <a:ext cx="45915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WhiteRabbit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allows to minimize implementation 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simple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fibre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to bring to the laser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 expensive/complicated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fibre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length compensation system to implement</a:t>
            </a:r>
          </a:p>
        </p:txBody>
      </p:sp>
      <p:sp>
        <p:nvSpPr>
          <p:cNvPr id="25" name="Text Box 18">
            <a:extLst>
              <a:ext uri="{FF2B5EF4-FFF2-40B4-BE49-F238E27FC236}">
                <a16:creationId xmlns:a16="http://schemas.microsoft.com/office/drawing/2014/main" id="{74957ACF-AAFD-C149-8E27-0FAE5E8AE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77" y="4346202"/>
            <a:ext cx="81075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Developments made in parallel at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IJCLab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and KEK:</a:t>
            </a:r>
          </a:p>
          <a:p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IJClab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Standalone tests with phase noise measurements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Test new developments on the IDROGEN board quickly</a:t>
            </a:r>
            <a:endParaRPr lang="en-US" sz="1400" dirty="0">
              <a:solidFill>
                <a:srgbClr val="C00000"/>
              </a:solidFill>
              <a:sym typeface="Wingdings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5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Test within KEK environment for instance at ATF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Possibility to test with 4km </a:t>
            </a:r>
            <a:r>
              <a:rPr lang="en-US" sz="1400" dirty="0" err="1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fibre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loop easily (shown in Oct’24)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Possibility to test accelerator/laser </a:t>
            </a:r>
            <a:r>
              <a:rPr lang="en-US" sz="1400" dirty="0" err="1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synchronisation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 rescheduled for June at ATF</a:t>
            </a:r>
          </a:p>
        </p:txBody>
      </p:sp>
    </p:spTree>
    <p:extLst>
      <p:ext uri="{BB962C8B-B14F-4D97-AF65-F5344CB8AC3E}">
        <p14:creationId xmlns:p14="http://schemas.microsoft.com/office/powerpoint/2010/main" val="358593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25">
            <a:extLst>
              <a:ext uri="{FF2B5EF4-FFF2-40B4-BE49-F238E27FC236}">
                <a16:creationId xmlns:a16="http://schemas.microsoft.com/office/drawing/2014/main" id="{02373BB2-FF9B-4A4F-861E-3B598F8B3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517" y="1196050"/>
            <a:ext cx="5858952" cy="439421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9D22E81D-804A-4C41-9432-76484E6C13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33" b="41300"/>
          <a:stretch/>
        </p:blipFill>
        <p:spPr bwMode="auto">
          <a:xfrm>
            <a:off x="125745" y="1735168"/>
            <a:ext cx="2834640" cy="50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39B7DE8-8433-7F46-8534-89D48B61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Arbitrary</a:t>
            </a:r>
            <a:r>
              <a:rPr lang="fr-FR" dirty="0"/>
              <a:t> </a:t>
            </a:r>
            <a:r>
              <a:rPr lang="fr-FR" dirty="0" err="1"/>
              <a:t>frequency</a:t>
            </a:r>
            <a:r>
              <a:rPr lang="fr-FR" dirty="0"/>
              <a:t> </a:t>
            </a:r>
            <a:r>
              <a:rPr lang="fr-FR" dirty="0" err="1"/>
              <a:t>generation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0E60F8-007D-A943-A5E1-4D280C03D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F6C18D-15DB-AC4F-8FF4-973CAF76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5F20AD-6104-0645-9584-28E44961F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5</a:t>
            </a:fld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DF66242-1105-7845-9FB0-7A9B3515D74B}"/>
              </a:ext>
            </a:extLst>
          </p:cNvPr>
          <p:cNvSpPr txBox="1"/>
          <p:nvPr/>
        </p:nvSpPr>
        <p:spPr>
          <a:xfrm>
            <a:off x="299304" y="1196050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Rubidium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49329A1E-9693-6148-94C4-9338CEE7ED96}"/>
              </a:ext>
            </a:extLst>
          </p:cNvPr>
          <p:cNvCxnSpPr>
            <a:cxnSpLocks/>
          </p:cNvCxnSpPr>
          <p:nvPr/>
        </p:nvCxnSpPr>
        <p:spPr>
          <a:xfrm>
            <a:off x="545814" y="1550641"/>
            <a:ext cx="0" cy="437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rme libre 10">
            <a:extLst>
              <a:ext uri="{FF2B5EF4-FFF2-40B4-BE49-F238E27FC236}">
                <a16:creationId xmlns:a16="http://schemas.microsoft.com/office/drawing/2014/main" id="{FB54DC9C-CC24-6148-9C6E-13F89E59328E}"/>
              </a:ext>
            </a:extLst>
          </p:cNvPr>
          <p:cNvSpPr/>
          <p:nvPr/>
        </p:nvSpPr>
        <p:spPr>
          <a:xfrm>
            <a:off x="827261" y="2181992"/>
            <a:ext cx="1320105" cy="920154"/>
          </a:xfrm>
          <a:custGeom>
            <a:avLst/>
            <a:gdLst>
              <a:gd name="connsiteX0" fmla="*/ 0 w 2112264"/>
              <a:gd name="connsiteY0" fmla="*/ 0 h 905256"/>
              <a:gd name="connsiteX1" fmla="*/ 9144 w 2112264"/>
              <a:gd name="connsiteY1" fmla="*/ 429768 h 905256"/>
              <a:gd name="connsiteX2" fmla="*/ 27432 w 2112264"/>
              <a:gd name="connsiteY2" fmla="*/ 557784 h 905256"/>
              <a:gd name="connsiteX3" fmla="*/ 36576 w 2112264"/>
              <a:gd name="connsiteY3" fmla="*/ 594360 h 905256"/>
              <a:gd name="connsiteX4" fmla="*/ 54864 w 2112264"/>
              <a:gd name="connsiteY4" fmla="*/ 621792 h 905256"/>
              <a:gd name="connsiteX5" fmla="*/ 73152 w 2112264"/>
              <a:gd name="connsiteY5" fmla="*/ 658368 h 905256"/>
              <a:gd name="connsiteX6" fmla="*/ 109728 w 2112264"/>
              <a:gd name="connsiteY6" fmla="*/ 676656 h 905256"/>
              <a:gd name="connsiteX7" fmla="*/ 201168 w 2112264"/>
              <a:gd name="connsiteY7" fmla="*/ 694944 h 905256"/>
              <a:gd name="connsiteX8" fmla="*/ 310896 w 2112264"/>
              <a:gd name="connsiteY8" fmla="*/ 685800 h 905256"/>
              <a:gd name="connsiteX9" fmla="*/ 338328 w 2112264"/>
              <a:gd name="connsiteY9" fmla="*/ 676656 h 905256"/>
              <a:gd name="connsiteX10" fmla="*/ 356616 w 2112264"/>
              <a:gd name="connsiteY10" fmla="*/ 649224 h 905256"/>
              <a:gd name="connsiteX11" fmla="*/ 365760 w 2112264"/>
              <a:gd name="connsiteY11" fmla="*/ 603504 h 905256"/>
              <a:gd name="connsiteX12" fmla="*/ 356616 w 2112264"/>
              <a:gd name="connsiteY12" fmla="*/ 512064 h 905256"/>
              <a:gd name="connsiteX13" fmla="*/ 347472 w 2112264"/>
              <a:gd name="connsiteY13" fmla="*/ 484632 h 905256"/>
              <a:gd name="connsiteX14" fmla="*/ 274320 w 2112264"/>
              <a:gd name="connsiteY14" fmla="*/ 429768 h 905256"/>
              <a:gd name="connsiteX15" fmla="*/ 246888 w 2112264"/>
              <a:gd name="connsiteY15" fmla="*/ 420624 h 905256"/>
              <a:gd name="connsiteX16" fmla="*/ 210312 w 2112264"/>
              <a:gd name="connsiteY16" fmla="*/ 402336 h 905256"/>
              <a:gd name="connsiteX17" fmla="*/ 109728 w 2112264"/>
              <a:gd name="connsiteY17" fmla="*/ 411480 h 905256"/>
              <a:gd name="connsiteX18" fmla="*/ 100584 w 2112264"/>
              <a:gd name="connsiteY18" fmla="*/ 438912 h 905256"/>
              <a:gd name="connsiteX19" fmla="*/ 155448 w 2112264"/>
              <a:gd name="connsiteY19" fmla="*/ 594360 h 905256"/>
              <a:gd name="connsiteX20" fmla="*/ 210312 w 2112264"/>
              <a:gd name="connsiteY20" fmla="*/ 630936 h 905256"/>
              <a:gd name="connsiteX21" fmla="*/ 256032 w 2112264"/>
              <a:gd name="connsiteY21" fmla="*/ 658368 h 905256"/>
              <a:gd name="connsiteX22" fmla="*/ 365760 w 2112264"/>
              <a:gd name="connsiteY22" fmla="*/ 685800 h 905256"/>
              <a:gd name="connsiteX23" fmla="*/ 576072 w 2112264"/>
              <a:gd name="connsiteY23" fmla="*/ 676656 h 905256"/>
              <a:gd name="connsiteX24" fmla="*/ 612648 w 2112264"/>
              <a:gd name="connsiteY24" fmla="*/ 667512 h 905256"/>
              <a:gd name="connsiteX25" fmla="*/ 685800 w 2112264"/>
              <a:gd name="connsiteY25" fmla="*/ 630936 h 905256"/>
              <a:gd name="connsiteX26" fmla="*/ 786384 w 2112264"/>
              <a:gd name="connsiteY26" fmla="*/ 512064 h 905256"/>
              <a:gd name="connsiteX27" fmla="*/ 804672 w 2112264"/>
              <a:gd name="connsiteY27" fmla="*/ 457200 h 905256"/>
              <a:gd name="connsiteX28" fmla="*/ 786384 w 2112264"/>
              <a:gd name="connsiteY28" fmla="*/ 356616 h 905256"/>
              <a:gd name="connsiteX29" fmla="*/ 749808 w 2112264"/>
              <a:gd name="connsiteY29" fmla="*/ 338328 h 905256"/>
              <a:gd name="connsiteX30" fmla="*/ 713232 w 2112264"/>
              <a:gd name="connsiteY30" fmla="*/ 329184 h 905256"/>
              <a:gd name="connsiteX31" fmla="*/ 685800 w 2112264"/>
              <a:gd name="connsiteY31" fmla="*/ 320040 h 905256"/>
              <a:gd name="connsiteX32" fmla="*/ 594360 w 2112264"/>
              <a:gd name="connsiteY32" fmla="*/ 329184 h 905256"/>
              <a:gd name="connsiteX33" fmla="*/ 566928 w 2112264"/>
              <a:gd name="connsiteY33" fmla="*/ 347472 h 905256"/>
              <a:gd name="connsiteX34" fmla="*/ 539496 w 2112264"/>
              <a:gd name="connsiteY34" fmla="*/ 402336 h 905256"/>
              <a:gd name="connsiteX35" fmla="*/ 530352 w 2112264"/>
              <a:gd name="connsiteY35" fmla="*/ 438912 h 905256"/>
              <a:gd name="connsiteX36" fmla="*/ 539496 w 2112264"/>
              <a:gd name="connsiteY36" fmla="*/ 585216 h 905256"/>
              <a:gd name="connsiteX37" fmla="*/ 603504 w 2112264"/>
              <a:gd name="connsiteY37" fmla="*/ 658368 h 905256"/>
              <a:gd name="connsiteX38" fmla="*/ 630936 w 2112264"/>
              <a:gd name="connsiteY38" fmla="*/ 667512 h 905256"/>
              <a:gd name="connsiteX39" fmla="*/ 694944 w 2112264"/>
              <a:gd name="connsiteY39" fmla="*/ 704088 h 905256"/>
              <a:gd name="connsiteX40" fmla="*/ 740664 w 2112264"/>
              <a:gd name="connsiteY40" fmla="*/ 713232 h 905256"/>
              <a:gd name="connsiteX41" fmla="*/ 786384 w 2112264"/>
              <a:gd name="connsiteY41" fmla="*/ 731520 h 905256"/>
              <a:gd name="connsiteX42" fmla="*/ 841248 w 2112264"/>
              <a:gd name="connsiteY42" fmla="*/ 740664 h 905256"/>
              <a:gd name="connsiteX43" fmla="*/ 905256 w 2112264"/>
              <a:gd name="connsiteY43" fmla="*/ 758952 h 905256"/>
              <a:gd name="connsiteX44" fmla="*/ 969264 w 2112264"/>
              <a:gd name="connsiteY44" fmla="*/ 768096 h 905256"/>
              <a:gd name="connsiteX45" fmla="*/ 1078992 w 2112264"/>
              <a:gd name="connsiteY45" fmla="*/ 786384 h 905256"/>
              <a:gd name="connsiteX46" fmla="*/ 1133856 w 2112264"/>
              <a:gd name="connsiteY46" fmla="*/ 795528 h 905256"/>
              <a:gd name="connsiteX47" fmla="*/ 1252728 w 2112264"/>
              <a:gd name="connsiteY47" fmla="*/ 777240 h 905256"/>
              <a:gd name="connsiteX48" fmla="*/ 1280160 w 2112264"/>
              <a:gd name="connsiteY48" fmla="*/ 740664 h 905256"/>
              <a:gd name="connsiteX49" fmla="*/ 1298448 w 2112264"/>
              <a:gd name="connsiteY49" fmla="*/ 630936 h 905256"/>
              <a:gd name="connsiteX50" fmla="*/ 1289304 w 2112264"/>
              <a:gd name="connsiteY50" fmla="*/ 493776 h 905256"/>
              <a:gd name="connsiteX51" fmla="*/ 1252728 w 2112264"/>
              <a:gd name="connsiteY51" fmla="*/ 466344 h 905256"/>
              <a:gd name="connsiteX52" fmla="*/ 1106424 w 2112264"/>
              <a:gd name="connsiteY52" fmla="*/ 484632 h 905256"/>
              <a:gd name="connsiteX53" fmla="*/ 1078992 w 2112264"/>
              <a:gd name="connsiteY53" fmla="*/ 493776 h 905256"/>
              <a:gd name="connsiteX54" fmla="*/ 1014984 w 2112264"/>
              <a:gd name="connsiteY54" fmla="*/ 539496 h 905256"/>
              <a:gd name="connsiteX55" fmla="*/ 987552 w 2112264"/>
              <a:gd name="connsiteY55" fmla="*/ 594360 h 905256"/>
              <a:gd name="connsiteX56" fmla="*/ 996696 w 2112264"/>
              <a:gd name="connsiteY56" fmla="*/ 630936 h 905256"/>
              <a:gd name="connsiteX57" fmla="*/ 1106424 w 2112264"/>
              <a:gd name="connsiteY57" fmla="*/ 731520 h 905256"/>
              <a:gd name="connsiteX58" fmla="*/ 1152144 w 2112264"/>
              <a:gd name="connsiteY58" fmla="*/ 777240 h 905256"/>
              <a:gd name="connsiteX59" fmla="*/ 1197864 w 2112264"/>
              <a:gd name="connsiteY59" fmla="*/ 804672 h 905256"/>
              <a:gd name="connsiteX60" fmla="*/ 1252728 w 2112264"/>
              <a:gd name="connsiteY60" fmla="*/ 841248 h 905256"/>
              <a:gd name="connsiteX61" fmla="*/ 1316736 w 2112264"/>
              <a:gd name="connsiteY61" fmla="*/ 868680 h 905256"/>
              <a:gd name="connsiteX62" fmla="*/ 1353312 w 2112264"/>
              <a:gd name="connsiteY62" fmla="*/ 886968 h 905256"/>
              <a:gd name="connsiteX63" fmla="*/ 1408176 w 2112264"/>
              <a:gd name="connsiteY63" fmla="*/ 896112 h 905256"/>
              <a:gd name="connsiteX64" fmla="*/ 1444752 w 2112264"/>
              <a:gd name="connsiteY64" fmla="*/ 886968 h 905256"/>
              <a:gd name="connsiteX65" fmla="*/ 1472184 w 2112264"/>
              <a:gd name="connsiteY65" fmla="*/ 850392 h 905256"/>
              <a:gd name="connsiteX66" fmla="*/ 1490472 w 2112264"/>
              <a:gd name="connsiteY66" fmla="*/ 822960 h 905256"/>
              <a:gd name="connsiteX67" fmla="*/ 1527048 w 2112264"/>
              <a:gd name="connsiteY67" fmla="*/ 740664 h 905256"/>
              <a:gd name="connsiteX68" fmla="*/ 1536192 w 2112264"/>
              <a:gd name="connsiteY68" fmla="*/ 704088 h 905256"/>
              <a:gd name="connsiteX69" fmla="*/ 1554480 w 2112264"/>
              <a:gd name="connsiteY69" fmla="*/ 640080 h 905256"/>
              <a:gd name="connsiteX70" fmla="*/ 1527048 w 2112264"/>
              <a:gd name="connsiteY70" fmla="*/ 466344 h 905256"/>
              <a:gd name="connsiteX71" fmla="*/ 1499616 w 2112264"/>
              <a:gd name="connsiteY71" fmla="*/ 448056 h 905256"/>
              <a:gd name="connsiteX72" fmla="*/ 1472184 w 2112264"/>
              <a:gd name="connsiteY72" fmla="*/ 438912 h 905256"/>
              <a:gd name="connsiteX73" fmla="*/ 1380744 w 2112264"/>
              <a:gd name="connsiteY73" fmla="*/ 475488 h 905256"/>
              <a:gd name="connsiteX74" fmla="*/ 1371600 w 2112264"/>
              <a:gd name="connsiteY74" fmla="*/ 502920 h 905256"/>
              <a:gd name="connsiteX75" fmla="*/ 1380744 w 2112264"/>
              <a:gd name="connsiteY75" fmla="*/ 585216 h 905256"/>
              <a:gd name="connsiteX76" fmla="*/ 1435608 w 2112264"/>
              <a:gd name="connsiteY76" fmla="*/ 640080 h 905256"/>
              <a:gd name="connsiteX77" fmla="*/ 1508760 w 2112264"/>
              <a:gd name="connsiteY77" fmla="*/ 713232 h 905256"/>
              <a:gd name="connsiteX78" fmla="*/ 1600200 w 2112264"/>
              <a:gd name="connsiteY78" fmla="*/ 804672 h 905256"/>
              <a:gd name="connsiteX79" fmla="*/ 1636776 w 2112264"/>
              <a:gd name="connsiteY79" fmla="*/ 822960 h 905256"/>
              <a:gd name="connsiteX80" fmla="*/ 1673352 w 2112264"/>
              <a:gd name="connsiteY80" fmla="*/ 850392 h 905256"/>
              <a:gd name="connsiteX81" fmla="*/ 1819656 w 2112264"/>
              <a:gd name="connsiteY81" fmla="*/ 905256 h 905256"/>
              <a:gd name="connsiteX82" fmla="*/ 1956816 w 2112264"/>
              <a:gd name="connsiteY82" fmla="*/ 886968 h 905256"/>
              <a:gd name="connsiteX83" fmla="*/ 2029968 w 2112264"/>
              <a:gd name="connsiteY83" fmla="*/ 841248 h 905256"/>
              <a:gd name="connsiteX84" fmla="*/ 2066544 w 2112264"/>
              <a:gd name="connsiteY84" fmla="*/ 822960 h 905256"/>
              <a:gd name="connsiteX85" fmla="*/ 2112264 w 2112264"/>
              <a:gd name="connsiteY85" fmla="*/ 804672 h 90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112264" h="905256">
                <a:moveTo>
                  <a:pt x="0" y="0"/>
                </a:moveTo>
                <a:cubicBezTo>
                  <a:pt x="3048" y="143256"/>
                  <a:pt x="4030" y="286571"/>
                  <a:pt x="9144" y="429768"/>
                </a:cubicBezTo>
                <a:cubicBezTo>
                  <a:pt x="10674" y="472597"/>
                  <a:pt x="18129" y="515921"/>
                  <a:pt x="27432" y="557784"/>
                </a:cubicBezTo>
                <a:cubicBezTo>
                  <a:pt x="30158" y="570052"/>
                  <a:pt x="31626" y="582809"/>
                  <a:pt x="36576" y="594360"/>
                </a:cubicBezTo>
                <a:cubicBezTo>
                  <a:pt x="40905" y="604461"/>
                  <a:pt x="49412" y="612250"/>
                  <a:pt x="54864" y="621792"/>
                </a:cubicBezTo>
                <a:cubicBezTo>
                  <a:pt x="61627" y="633627"/>
                  <a:pt x="63513" y="648729"/>
                  <a:pt x="73152" y="658368"/>
                </a:cubicBezTo>
                <a:cubicBezTo>
                  <a:pt x="82791" y="668007"/>
                  <a:pt x="96965" y="671870"/>
                  <a:pt x="109728" y="676656"/>
                </a:cubicBezTo>
                <a:cubicBezTo>
                  <a:pt x="131553" y="684840"/>
                  <a:pt x="182205" y="691784"/>
                  <a:pt x="201168" y="694944"/>
                </a:cubicBezTo>
                <a:cubicBezTo>
                  <a:pt x="237744" y="691896"/>
                  <a:pt x="274515" y="690651"/>
                  <a:pt x="310896" y="685800"/>
                </a:cubicBezTo>
                <a:cubicBezTo>
                  <a:pt x="320450" y="684526"/>
                  <a:pt x="330802" y="682677"/>
                  <a:pt x="338328" y="676656"/>
                </a:cubicBezTo>
                <a:cubicBezTo>
                  <a:pt x="346910" y="669791"/>
                  <a:pt x="350520" y="658368"/>
                  <a:pt x="356616" y="649224"/>
                </a:cubicBezTo>
                <a:cubicBezTo>
                  <a:pt x="359664" y="633984"/>
                  <a:pt x="365760" y="619046"/>
                  <a:pt x="365760" y="603504"/>
                </a:cubicBezTo>
                <a:cubicBezTo>
                  <a:pt x="365760" y="572872"/>
                  <a:pt x="361274" y="542340"/>
                  <a:pt x="356616" y="512064"/>
                </a:cubicBezTo>
                <a:cubicBezTo>
                  <a:pt x="355150" y="502537"/>
                  <a:pt x="353745" y="491950"/>
                  <a:pt x="347472" y="484632"/>
                </a:cubicBezTo>
                <a:cubicBezTo>
                  <a:pt x="342425" y="478744"/>
                  <a:pt x="290256" y="437736"/>
                  <a:pt x="274320" y="429768"/>
                </a:cubicBezTo>
                <a:cubicBezTo>
                  <a:pt x="265699" y="425457"/>
                  <a:pt x="255747" y="424421"/>
                  <a:pt x="246888" y="420624"/>
                </a:cubicBezTo>
                <a:cubicBezTo>
                  <a:pt x="234359" y="415254"/>
                  <a:pt x="222504" y="408432"/>
                  <a:pt x="210312" y="402336"/>
                </a:cubicBezTo>
                <a:cubicBezTo>
                  <a:pt x="176784" y="405384"/>
                  <a:pt x="141667" y="400834"/>
                  <a:pt x="109728" y="411480"/>
                </a:cubicBezTo>
                <a:cubicBezTo>
                  <a:pt x="100584" y="414528"/>
                  <a:pt x="99943" y="429295"/>
                  <a:pt x="100584" y="438912"/>
                </a:cubicBezTo>
                <a:cubicBezTo>
                  <a:pt x="105542" y="513281"/>
                  <a:pt x="104413" y="548428"/>
                  <a:pt x="155448" y="594360"/>
                </a:cubicBezTo>
                <a:cubicBezTo>
                  <a:pt x="171785" y="609063"/>
                  <a:pt x="191769" y="619136"/>
                  <a:pt x="210312" y="630936"/>
                </a:cubicBezTo>
                <a:cubicBezTo>
                  <a:pt x="225306" y="640478"/>
                  <a:pt x="239171" y="652748"/>
                  <a:pt x="256032" y="658368"/>
                </a:cubicBezTo>
                <a:cubicBezTo>
                  <a:pt x="328485" y="682519"/>
                  <a:pt x="291881" y="673487"/>
                  <a:pt x="365760" y="685800"/>
                </a:cubicBezTo>
                <a:cubicBezTo>
                  <a:pt x="435864" y="682752"/>
                  <a:pt x="506093" y="681840"/>
                  <a:pt x="576072" y="676656"/>
                </a:cubicBezTo>
                <a:cubicBezTo>
                  <a:pt x="588605" y="675728"/>
                  <a:pt x="601047" y="672346"/>
                  <a:pt x="612648" y="667512"/>
                </a:cubicBezTo>
                <a:cubicBezTo>
                  <a:pt x="637813" y="657027"/>
                  <a:pt x="666523" y="650213"/>
                  <a:pt x="685800" y="630936"/>
                </a:cubicBezTo>
                <a:cubicBezTo>
                  <a:pt x="732564" y="584172"/>
                  <a:pt x="761287" y="567277"/>
                  <a:pt x="786384" y="512064"/>
                </a:cubicBezTo>
                <a:cubicBezTo>
                  <a:pt x="794361" y="494515"/>
                  <a:pt x="804672" y="457200"/>
                  <a:pt x="804672" y="457200"/>
                </a:cubicBezTo>
                <a:cubicBezTo>
                  <a:pt x="798576" y="423672"/>
                  <a:pt x="800665" y="387557"/>
                  <a:pt x="786384" y="356616"/>
                </a:cubicBezTo>
                <a:cubicBezTo>
                  <a:pt x="780672" y="344240"/>
                  <a:pt x="762571" y="343114"/>
                  <a:pt x="749808" y="338328"/>
                </a:cubicBezTo>
                <a:cubicBezTo>
                  <a:pt x="738041" y="333915"/>
                  <a:pt x="725316" y="332636"/>
                  <a:pt x="713232" y="329184"/>
                </a:cubicBezTo>
                <a:cubicBezTo>
                  <a:pt x="703964" y="326536"/>
                  <a:pt x="694944" y="323088"/>
                  <a:pt x="685800" y="320040"/>
                </a:cubicBezTo>
                <a:cubicBezTo>
                  <a:pt x="655320" y="323088"/>
                  <a:pt x="624208" y="322296"/>
                  <a:pt x="594360" y="329184"/>
                </a:cubicBezTo>
                <a:cubicBezTo>
                  <a:pt x="583652" y="331655"/>
                  <a:pt x="574699" y="339701"/>
                  <a:pt x="566928" y="347472"/>
                </a:cubicBezTo>
                <a:cubicBezTo>
                  <a:pt x="550898" y="363502"/>
                  <a:pt x="545446" y="381512"/>
                  <a:pt x="539496" y="402336"/>
                </a:cubicBezTo>
                <a:cubicBezTo>
                  <a:pt x="536044" y="414420"/>
                  <a:pt x="533400" y="426720"/>
                  <a:pt x="530352" y="438912"/>
                </a:cubicBezTo>
                <a:cubicBezTo>
                  <a:pt x="533400" y="487680"/>
                  <a:pt x="528178" y="537682"/>
                  <a:pt x="539496" y="585216"/>
                </a:cubicBezTo>
                <a:cubicBezTo>
                  <a:pt x="540997" y="591522"/>
                  <a:pt x="590864" y="649941"/>
                  <a:pt x="603504" y="658368"/>
                </a:cubicBezTo>
                <a:cubicBezTo>
                  <a:pt x="611524" y="663715"/>
                  <a:pt x="622315" y="663201"/>
                  <a:pt x="630936" y="667512"/>
                </a:cubicBezTo>
                <a:cubicBezTo>
                  <a:pt x="671070" y="687579"/>
                  <a:pt x="646851" y="688057"/>
                  <a:pt x="694944" y="704088"/>
                </a:cubicBezTo>
                <a:cubicBezTo>
                  <a:pt x="709688" y="709003"/>
                  <a:pt x="725778" y="708766"/>
                  <a:pt x="740664" y="713232"/>
                </a:cubicBezTo>
                <a:cubicBezTo>
                  <a:pt x="756386" y="717949"/>
                  <a:pt x="770548" y="727201"/>
                  <a:pt x="786384" y="731520"/>
                </a:cubicBezTo>
                <a:cubicBezTo>
                  <a:pt x="804271" y="736398"/>
                  <a:pt x="823183" y="736495"/>
                  <a:pt x="841248" y="740664"/>
                </a:cubicBezTo>
                <a:cubicBezTo>
                  <a:pt x="862870" y="745654"/>
                  <a:pt x="883559" y="754303"/>
                  <a:pt x="905256" y="758952"/>
                </a:cubicBezTo>
                <a:cubicBezTo>
                  <a:pt x="926330" y="763468"/>
                  <a:pt x="947975" y="764735"/>
                  <a:pt x="969264" y="768096"/>
                </a:cubicBezTo>
                <a:lnTo>
                  <a:pt x="1078992" y="786384"/>
                </a:lnTo>
                <a:lnTo>
                  <a:pt x="1133856" y="795528"/>
                </a:lnTo>
                <a:cubicBezTo>
                  <a:pt x="1173480" y="789432"/>
                  <a:pt x="1215190" y="791317"/>
                  <a:pt x="1252728" y="777240"/>
                </a:cubicBezTo>
                <a:cubicBezTo>
                  <a:pt x="1266998" y="771889"/>
                  <a:pt x="1273344" y="754295"/>
                  <a:pt x="1280160" y="740664"/>
                </a:cubicBezTo>
                <a:cubicBezTo>
                  <a:pt x="1290229" y="720525"/>
                  <a:pt x="1297590" y="637800"/>
                  <a:pt x="1298448" y="630936"/>
                </a:cubicBezTo>
                <a:cubicBezTo>
                  <a:pt x="1295400" y="585216"/>
                  <a:pt x="1301568" y="537926"/>
                  <a:pt x="1289304" y="493776"/>
                </a:cubicBezTo>
                <a:cubicBezTo>
                  <a:pt x="1285225" y="479092"/>
                  <a:pt x="1267949" y="467105"/>
                  <a:pt x="1252728" y="466344"/>
                </a:cubicBezTo>
                <a:cubicBezTo>
                  <a:pt x="1203642" y="463890"/>
                  <a:pt x="1155192" y="478536"/>
                  <a:pt x="1106424" y="484632"/>
                </a:cubicBezTo>
                <a:cubicBezTo>
                  <a:pt x="1097280" y="487680"/>
                  <a:pt x="1087613" y="489465"/>
                  <a:pt x="1078992" y="493776"/>
                </a:cubicBezTo>
                <a:cubicBezTo>
                  <a:pt x="1068608" y="498968"/>
                  <a:pt x="1019126" y="535354"/>
                  <a:pt x="1014984" y="539496"/>
                </a:cubicBezTo>
                <a:cubicBezTo>
                  <a:pt x="997258" y="557222"/>
                  <a:pt x="994989" y="572049"/>
                  <a:pt x="987552" y="594360"/>
                </a:cubicBezTo>
                <a:cubicBezTo>
                  <a:pt x="990600" y="606552"/>
                  <a:pt x="989949" y="620334"/>
                  <a:pt x="996696" y="630936"/>
                </a:cubicBezTo>
                <a:cubicBezTo>
                  <a:pt x="1048819" y="712843"/>
                  <a:pt x="1041510" y="678409"/>
                  <a:pt x="1106424" y="731520"/>
                </a:cubicBezTo>
                <a:cubicBezTo>
                  <a:pt x="1123105" y="745168"/>
                  <a:pt x="1135314" y="763776"/>
                  <a:pt x="1152144" y="777240"/>
                </a:cubicBezTo>
                <a:cubicBezTo>
                  <a:pt x="1166022" y="788343"/>
                  <a:pt x="1182870" y="795130"/>
                  <a:pt x="1197864" y="804672"/>
                </a:cubicBezTo>
                <a:cubicBezTo>
                  <a:pt x="1216407" y="816472"/>
                  <a:pt x="1233881" y="829940"/>
                  <a:pt x="1252728" y="841248"/>
                </a:cubicBezTo>
                <a:cubicBezTo>
                  <a:pt x="1303273" y="871575"/>
                  <a:pt x="1272591" y="849761"/>
                  <a:pt x="1316736" y="868680"/>
                </a:cubicBezTo>
                <a:cubicBezTo>
                  <a:pt x="1329265" y="874050"/>
                  <a:pt x="1340256" y="883051"/>
                  <a:pt x="1353312" y="886968"/>
                </a:cubicBezTo>
                <a:cubicBezTo>
                  <a:pt x="1371070" y="892296"/>
                  <a:pt x="1389888" y="893064"/>
                  <a:pt x="1408176" y="896112"/>
                </a:cubicBezTo>
                <a:cubicBezTo>
                  <a:pt x="1420368" y="893064"/>
                  <a:pt x="1434526" y="894273"/>
                  <a:pt x="1444752" y="886968"/>
                </a:cubicBezTo>
                <a:cubicBezTo>
                  <a:pt x="1457153" y="878110"/>
                  <a:pt x="1463326" y="862793"/>
                  <a:pt x="1472184" y="850392"/>
                </a:cubicBezTo>
                <a:cubicBezTo>
                  <a:pt x="1478572" y="841449"/>
                  <a:pt x="1485020" y="832502"/>
                  <a:pt x="1490472" y="822960"/>
                </a:cubicBezTo>
                <a:cubicBezTo>
                  <a:pt x="1503218" y="800654"/>
                  <a:pt x="1519210" y="764178"/>
                  <a:pt x="1527048" y="740664"/>
                </a:cubicBezTo>
                <a:cubicBezTo>
                  <a:pt x="1531022" y="728742"/>
                  <a:pt x="1532740" y="716172"/>
                  <a:pt x="1536192" y="704088"/>
                </a:cubicBezTo>
                <a:cubicBezTo>
                  <a:pt x="1562428" y="612261"/>
                  <a:pt x="1525894" y="754423"/>
                  <a:pt x="1554480" y="640080"/>
                </a:cubicBezTo>
                <a:cubicBezTo>
                  <a:pt x="1551378" y="590448"/>
                  <a:pt x="1570927" y="510223"/>
                  <a:pt x="1527048" y="466344"/>
                </a:cubicBezTo>
                <a:cubicBezTo>
                  <a:pt x="1519277" y="458573"/>
                  <a:pt x="1509446" y="452971"/>
                  <a:pt x="1499616" y="448056"/>
                </a:cubicBezTo>
                <a:cubicBezTo>
                  <a:pt x="1490995" y="443745"/>
                  <a:pt x="1481328" y="441960"/>
                  <a:pt x="1472184" y="438912"/>
                </a:cubicBezTo>
                <a:cubicBezTo>
                  <a:pt x="1421577" y="446142"/>
                  <a:pt x="1407695" y="435062"/>
                  <a:pt x="1380744" y="475488"/>
                </a:cubicBezTo>
                <a:cubicBezTo>
                  <a:pt x="1375397" y="483508"/>
                  <a:pt x="1374648" y="493776"/>
                  <a:pt x="1371600" y="502920"/>
                </a:cubicBezTo>
                <a:cubicBezTo>
                  <a:pt x="1374648" y="530352"/>
                  <a:pt x="1369072" y="560205"/>
                  <a:pt x="1380744" y="585216"/>
                </a:cubicBezTo>
                <a:cubicBezTo>
                  <a:pt x="1391681" y="608653"/>
                  <a:pt x="1420090" y="619389"/>
                  <a:pt x="1435608" y="640080"/>
                </a:cubicBezTo>
                <a:cubicBezTo>
                  <a:pt x="1489748" y="712267"/>
                  <a:pt x="1431933" y="641527"/>
                  <a:pt x="1508760" y="713232"/>
                </a:cubicBezTo>
                <a:cubicBezTo>
                  <a:pt x="1540272" y="742643"/>
                  <a:pt x="1561646" y="785395"/>
                  <a:pt x="1600200" y="804672"/>
                </a:cubicBezTo>
                <a:cubicBezTo>
                  <a:pt x="1612392" y="810768"/>
                  <a:pt x="1625217" y="815736"/>
                  <a:pt x="1636776" y="822960"/>
                </a:cubicBezTo>
                <a:cubicBezTo>
                  <a:pt x="1649699" y="831037"/>
                  <a:pt x="1659721" y="843576"/>
                  <a:pt x="1673352" y="850392"/>
                </a:cubicBezTo>
                <a:cubicBezTo>
                  <a:pt x="1717087" y="872260"/>
                  <a:pt x="1772172" y="889428"/>
                  <a:pt x="1819656" y="905256"/>
                </a:cubicBezTo>
                <a:cubicBezTo>
                  <a:pt x="1865376" y="899160"/>
                  <a:pt x="1911681" y="896470"/>
                  <a:pt x="1956816" y="886968"/>
                </a:cubicBezTo>
                <a:cubicBezTo>
                  <a:pt x="1984766" y="881084"/>
                  <a:pt x="2007372" y="855371"/>
                  <a:pt x="2029968" y="841248"/>
                </a:cubicBezTo>
                <a:cubicBezTo>
                  <a:pt x="2041527" y="834024"/>
                  <a:pt x="2054709" y="829723"/>
                  <a:pt x="2066544" y="822960"/>
                </a:cubicBezTo>
                <a:cubicBezTo>
                  <a:pt x="2104466" y="801291"/>
                  <a:pt x="2079981" y="804672"/>
                  <a:pt x="2112264" y="8046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63B4FAB-2C80-B14F-86FB-361676270E1F}"/>
              </a:ext>
            </a:extLst>
          </p:cNvPr>
          <p:cNvSpPr txBox="1"/>
          <p:nvPr/>
        </p:nvSpPr>
        <p:spPr>
          <a:xfrm>
            <a:off x="528274" y="3015506"/>
            <a:ext cx="912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fibre </a:t>
            </a:r>
            <a:r>
              <a:rPr lang="fr-FR" sz="1600" dirty="0" err="1"/>
              <a:t>link</a:t>
            </a:r>
            <a:endParaRPr lang="fr-FR" sz="1600" dirty="0"/>
          </a:p>
        </p:txBody>
      </p:sp>
      <p:pic>
        <p:nvPicPr>
          <p:cNvPr id="13" name="Image 13">
            <a:extLst>
              <a:ext uri="{FF2B5EF4-FFF2-40B4-BE49-F238E27FC236}">
                <a16:creationId xmlns:a16="http://schemas.microsoft.com/office/drawing/2014/main" id="{892355D2-33FD-8E4C-9A44-7D027BB0F505}"/>
              </a:ext>
            </a:extLst>
          </p:cNvPr>
          <p:cNvPicPr/>
          <p:nvPr/>
        </p:nvPicPr>
        <p:blipFill>
          <a:blip r:embed="rId4"/>
          <a:srcRect t="8002" r="6" b="17716"/>
          <a:stretch/>
        </p:blipFill>
        <p:spPr>
          <a:xfrm rot="5400000">
            <a:off x="1925434" y="2610733"/>
            <a:ext cx="796388" cy="926795"/>
          </a:xfrm>
          <a:prstGeom prst="rect">
            <a:avLst/>
          </a:prstGeom>
          <a:ln w="0">
            <a:noFill/>
          </a:ln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07EF6C5A-33B6-F24B-9D9F-3853DAA25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720794" y="3692478"/>
            <a:ext cx="2377912" cy="2065878"/>
          </a:xfrm>
          <a:prstGeom prst="rect">
            <a:avLst/>
          </a:prstGeom>
        </p:spPr>
      </p:pic>
      <p:sp>
        <p:nvSpPr>
          <p:cNvPr id="18" name="Forme libre 17">
            <a:extLst>
              <a:ext uri="{FF2B5EF4-FFF2-40B4-BE49-F238E27FC236}">
                <a16:creationId xmlns:a16="http://schemas.microsoft.com/office/drawing/2014/main" id="{B3D27C8D-AA9E-D344-B95C-94FDB5731863}"/>
              </a:ext>
            </a:extLst>
          </p:cNvPr>
          <p:cNvSpPr/>
          <p:nvPr/>
        </p:nvSpPr>
        <p:spPr>
          <a:xfrm>
            <a:off x="2256817" y="2558374"/>
            <a:ext cx="807396" cy="1167320"/>
          </a:xfrm>
          <a:custGeom>
            <a:avLst/>
            <a:gdLst>
              <a:gd name="connsiteX0" fmla="*/ 223736 w 807396"/>
              <a:gd name="connsiteY0" fmla="*/ 389107 h 1167320"/>
              <a:gd name="connsiteX1" fmla="*/ 243192 w 807396"/>
              <a:gd name="connsiteY1" fmla="*/ 262647 h 1167320"/>
              <a:gd name="connsiteX2" fmla="*/ 262647 w 807396"/>
              <a:gd name="connsiteY2" fmla="*/ 223737 h 1167320"/>
              <a:gd name="connsiteX3" fmla="*/ 311285 w 807396"/>
              <a:gd name="connsiteY3" fmla="*/ 116732 h 1167320"/>
              <a:gd name="connsiteX4" fmla="*/ 350196 w 807396"/>
              <a:gd name="connsiteY4" fmla="*/ 58366 h 1167320"/>
              <a:gd name="connsiteX5" fmla="*/ 437745 w 807396"/>
              <a:gd name="connsiteY5" fmla="*/ 9728 h 1167320"/>
              <a:gd name="connsiteX6" fmla="*/ 486383 w 807396"/>
              <a:gd name="connsiteY6" fmla="*/ 0 h 1167320"/>
              <a:gd name="connsiteX7" fmla="*/ 593387 w 807396"/>
              <a:gd name="connsiteY7" fmla="*/ 9728 h 1167320"/>
              <a:gd name="connsiteX8" fmla="*/ 651753 w 807396"/>
              <a:gd name="connsiteY8" fmla="*/ 29183 h 1167320"/>
              <a:gd name="connsiteX9" fmla="*/ 680936 w 807396"/>
              <a:gd name="connsiteY9" fmla="*/ 38911 h 1167320"/>
              <a:gd name="connsiteX10" fmla="*/ 758757 w 807396"/>
              <a:gd name="connsiteY10" fmla="*/ 136188 h 1167320"/>
              <a:gd name="connsiteX11" fmla="*/ 768485 w 807396"/>
              <a:gd name="connsiteY11" fmla="*/ 165371 h 1167320"/>
              <a:gd name="connsiteX12" fmla="*/ 778213 w 807396"/>
              <a:gd name="connsiteY12" fmla="*/ 291830 h 1167320"/>
              <a:gd name="connsiteX13" fmla="*/ 787940 w 807396"/>
              <a:gd name="connsiteY13" fmla="*/ 350196 h 1167320"/>
              <a:gd name="connsiteX14" fmla="*/ 807396 w 807396"/>
              <a:gd name="connsiteY14" fmla="*/ 729575 h 1167320"/>
              <a:gd name="connsiteX15" fmla="*/ 797668 w 807396"/>
              <a:gd name="connsiteY15" fmla="*/ 933856 h 1167320"/>
              <a:gd name="connsiteX16" fmla="*/ 778213 w 807396"/>
              <a:gd name="connsiteY16" fmla="*/ 963039 h 1167320"/>
              <a:gd name="connsiteX17" fmla="*/ 729574 w 807396"/>
              <a:gd name="connsiteY17" fmla="*/ 1001949 h 1167320"/>
              <a:gd name="connsiteX18" fmla="*/ 710119 w 807396"/>
              <a:gd name="connsiteY18" fmla="*/ 1021405 h 1167320"/>
              <a:gd name="connsiteX19" fmla="*/ 651753 w 807396"/>
              <a:gd name="connsiteY19" fmla="*/ 1040860 h 1167320"/>
              <a:gd name="connsiteX20" fmla="*/ 593387 w 807396"/>
              <a:gd name="connsiteY20" fmla="*/ 1060315 h 1167320"/>
              <a:gd name="connsiteX21" fmla="*/ 564204 w 807396"/>
              <a:gd name="connsiteY21" fmla="*/ 1070043 h 1167320"/>
              <a:gd name="connsiteX22" fmla="*/ 9728 w 807396"/>
              <a:gd name="connsiteY22" fmla="*/ 1089498 h 1167320"/>
              <a:gd name="connsiteX23" fmla="*/ 0 w 807396"/>
              <a:gd name="connsiteY23" fmla="*/ 1138137 h 1167320"/>
              <a:gd name="connsiteX24" fmla="*/ 9728 w 807396"/>
              <a:gd name="connsiteY24" fmla="*/ 1167320 h 116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07396" h="1167320">
                <a:moveTo>
                  <a:pt x="223736" y="389107"/>
                </a:moveTo>
                <a:cubicBezTo>
                  <a:pt x="230221" y="346954"/>
                  <a:pt x="233424" y="304163"/>
                  <a:pt x="243192" y="262647"/>
                </a:cubicBezTo>
                <a:cubicBezTo>
                  <a:pt x="246513" y="248532"/>
                  <a:pt x="256935" y="237065"/>
                  <a:pt x="262647" y="223737"/>
                </a:cubicBezTo>
                <a:cubicBezTo>
                  <a:pt x="287439" y="165888"/>
                  <a:pt x="251117" y="206983"/>
                  <a:pt x="311285" y="116732"/>
                </a:cubicBezTo>
                <a:cubicBezTo>
                  <a:pt x="324255" y="97277"/>
                  <a:pt x="330741" y="71336"/>
                  <a:pt x="350196" y="58366"/>
                </a:cubicBezTo>
                <a:cubicBezTo>
                  <a:pt x="393666" y="29386"/>
                  <a:pt x="396653" y="20001"/>
                  <a:pt x="437745" y="9728"/>
                </a:cubicBezTo>
                <a:cubicBezTo>
                  <a:pt x="453785" y="5718"/>
                  <a:pt x="470170" y="3243"/>
                  <a:pt x="486383" y="0"/>
                </a:cubicBezTo>
                <a:cubicBezTo>
                  <a:pt x="522051" y="3243"/>
                  <a:pt x="558117" y="3504"/>
                  <a:pt x="593387" y="9728"/>
                </a:cubicBezTo>
                <a:cubicBezTo>
                  <a:pt x="613583" y="13292"/>
                  <a:pt x="632298" y="22698"/>
                  <a:pt x="651753" y="29183"/>
                </a:cubicBezTo>
                <a:lnTo>
                  <a:pt x="680936" y="38911"/>
                </a:lnTo>
                <a:cubicBezTo>
                  <a:pt x="707502" y="65477"/>
                  <a:pt x="746485" y="99372"/>
                  <a:pt x="758757" y="136188"/>
                </a:cubicBezTo>
                <a:lnTo>
                  <a:pt x="768485" y="165371"/>
                </a:lnTo>
                <a:cubicBezTo>
                  <a:pt x="771728" y="207524"/>
                  <a:pt x="773787" y="249785"/>
                  <a:pt x="778213" y="291830"/>
                </a:cubicBezTo>
                <a:cubicBezTo>
                  <a:pt x="780278" y="311445"/>
                  <a:pt x="786955" y="330497"/>
                  <a:pt x="787940" y="350196"/>
                </a:cubicBezTo>
                <a:cubicBezTo>
                  <a:pt x="807686" y="745121"/>
                  <a:pt x="774608" y="565640"/>
                  <a:pt x="807396" y="729575"/>
                </a:cubicBezTo>
                <a:cubicBezTo>
                  <a:pt x="804153" y="797669"/>
                  <a:pt x="806124" y="866212"/>
                  <a:pt x="797668" y="933856"/>
                </a:cubicBezTo>
                <a:cubicBezTo>
                  <a:pt x="796218" y="945457"/>
                  <a:pt x="785516" y="953910"/>
                  <a:pt x="778213" y="963039"/>
                </a:cubicBezTo>
                <a:cubicBezTo>
                  <a:pt x="757336" y="989135"/>
                  <a:pt x="757662" y="979479"/>
                  <a:pt x="729574" y="1001949"/>
                </a:cubicBezTo>
                <a:cubicBezTo>
                  <a:pt x="722412" y="1007678"/>
                  <a:pt x="718322" y="1017303"/>
                  <a:pt x="710119" y="1021405"/>
                </a:cubicBezTo>
                <a:cubicBezTo>
                  <a:pt x="691776" y="1030576"/>
                  <a:pt x="671208" y="1034375"/>
                  <a:pt x="651753" y="1040860"/>
                </a:cubicBezTo>
                <a:lnTo>
                  <a:pt x="593387" y="1060315"/>
                </a:lnTo>
                <a:cubicBezTo>
                  <a:pt x="583659" y="1063558"/>
                  <a:pt x="574379" y="1068771"/>
                  <a:pt x="564204" y="1070043"/>
                </a:cubicBezTo>
                <a:cubicBezTo>
                  <a:pt x="328692" y="1099483"/>
                  <a:pt x="512520" y="1079238"/>
                  <a:pt x="9728" y="1089498"/>
                </a:cubicBezTo>
                <a:cubicBezTo>
                  <a:pt x="6485" y="1105711"/>
                  <a:pt x="0" y="1121603"/>
                  <a:pt x="0" y="1138137"/>
                </a:cubicBezTo>
                <a:cubicBezTo>
                  <a:pt x="0" y="1148391"/>
                  <a:pt x="9728" y="1167320"/>
                  <a:pt x="9728" y="11673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D9CF558-2F9C-3142-896A-9D970D44AE4A}"/>
              </a:ext>
            </a:extLst>
          </p:cNvPr>
          <p:cNvSpPr txBox="1"/>
          <p:nvPr/>
        </p:nvSpPr>
        <p:spPr>
          <a:xfrm>
            <a:off x="2994430" y="264206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RF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DF844EE9-C59A-6D49-A55D-BF55C78DD746}"/>
              </a:ext>
            </a:extLst>
          </p:cNvPr>
          <p:cNvCxnSpPr/>
          <p:nvPr/>
        </p:nvCxnSpPr>
        <p:spPr>
          <a:xfrm flipH="1">
            <a:off x="628650" y="4384343"/>
            <a:ext cx="2481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6091A8A9-24A7-2842-8F97-1DF5C4B34A82}"/>
              </a:ext>
            </a:extLst>
          </p:cNvPr>
          <p:cNvSpPr txBox="1"/>
          <p:nvPr/>
        </p:nvSpPr>
        <p:spPr>
          <a:xfrm rot="16200000">
            <a:off x="-666348" y="4421350"/>
            <a:ext cx="2019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Arbitrary</a:t>
            </a:r>
            <a:r>
              <a:rPr lang="fr-FR" dirty="0"/>
              <a:t> </a:t>
            </a:r>
            <a:r>
              <a:rPr lang="fr-FR" dirty="0" err="1"/>
              <a:t>frequency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0B556A1-E294-9F41-9CA1-D2F31E9689BF}"/>
              </a:ext>
            </a:extLst>
          </p:cNvPr>
          <p:cNvSpPr txBox="1"/>
          <p:nvPr/>
        </p:nvSpPr>
        <p:spPr>
          <a:xfrm>
            <a:off x="290652" y="5775289"/>
            <a:ext cx="6162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Precision</a:t>
            </a:r>
            <a:r>
              <a:rPr lang="fr-FR" dirty="0">
                <a:solidFill>
                  <a:srgbClr val="FF0000"/>
                </a:solidFill>
              </a:rPr>
              <a:t> of 1 Hz, </a:t>
            </a:r>
            <a:r>
              <a:rPr lang="fr-FR" dirty="0" err="1">
                <a:solidFill>
                  <a:srgbClr val="FF0000"/>
                </a:solidFill>
              </a:rPr>
              <a:t>accuracy</a:t>
            </a:r>
            <a:r>
              <a:rPr lang="fr-FR" dirty="0">
                <a:solidFill>
                  <a:srgbClr val="FF0000"/>
                </a:solidFill>
              </a:rPr>
              <a:t> excellent (no drift over </a:t>
            </a:r>
            <a:r>
              <a:rPr lang="fr-FR" dirty="0" err="1">
                <a:solidFill>
                  <a:srgbClr val="FF0000"/>
                </a:solidFill>
              </a:rPr>
              <a:t>several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hours</a:t>
            </a:r>
            <a:r>
              <a:rPr lang="fr-FR" dirty="0">
                <a:solidFill>
                  <a:srgbClr val="FF0000"/>
                </a:solidFill>
              </a:rPr>
              <a:t>)</a:t>
            </a:r>
          </a:p>
          <a:p>
            <a:r>
              <a:rPr lang="fr-FR" dirty="0" err="1">
                <a:solidFill>
                  <a:srgbClr val="FF0000"/>
                </a:solidFill>
              </a:rPr>
              <a:t>Consistency</a:t>
            </a:r>
            <a:r>
              <a:rPr lang="fr-FR" dirty="0">
                <a:solidFill>
                  <a:srgbClr val="FF0000"/>
                </a:solidFill>
              </a:rPr>
              <a:t> of KEK and </a:t>
            </a:r>
            <a:r>
              <a:rPr lang="fr-FR" dirty="0" err="1">
                <a:solidFill>
                  <a:srgbClr val="FF0000"/>
                </a:solidFill>
              </a:rPr>
              <a:t>IJCLab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measurements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4A04F30-17F0-EC4B-B937-AF5C88C07784}"/>
              </a:ext>
            </a:extLst>
          </p:cNvPr>
          <p:cNvSpPr txBox="1"/>
          <p:nvPr/>
        </p:nvSpPr>
        <p:spPr>
          <a:xfrm>
            <a:off x="3893674" y="3966730"/>
            <a:ext cx="3149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Identical</a:t>
            </a:r>
            <a:r>
              <a:rPr lang="fr-FR" dirty="0"/>
              <a:t> phase noise for </a:t>
            </a:r>
            <a:r>
              <a:rPr lang="fr-FR" dirty="0" err="1"/>
              <a:t>various</a:t>
            </a:r>
            <a:r>
              <a:rPr lang="fr-FR" dirty="0"/>
              <a:t> </a:t>
            </a:r>
            <a:r>
              <a:rPr lang="fr-FR" dirty="0" err="1"/>
              <a:t>different</a:t>
            </a:r>
            <a:r>
              <a:rPr lang="fr-FR" dirty="0"/>
              <a:t> output </a:t>
            </a:r>
            <a:r>
              <a:rPr lang="fr-FR" dirty="0" err="1"/>
              <a:t>frequencies</a:t>
            </a:r>
            <a:endParaRPr lang="fr-FR" dirty="0"/>
          </a:p>
          <a:p>
            <a:r>
              <a:rPr lang="fr-FR" dirty="0"/>
              <a:t>1.7ps RMS </a:t>
            </a:r>
            <a:r>
              <a:rPr lang="fr-FR" dirty="0" err="1"/>
              <a:t>jitter</a:t>
            </a:r>
            <a:r>
              <a:rPr lang="fr-FR" dirty="0"/>
              <a:t> [1Hz, 10MHz]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E286FCBC-D922-CE4F-A43D-C28C464EA91C}"/>
              </a:ext>
            </a:extLst>
          </p:cNvPr>
          <p:cNvSpPr txBox="1"/>
          <p:nvPr/>
        </p:nvSpPr>
        <p:spPr>
          <a:xfrm>
            <a:off x="4829130" y="-119257"/>
            <a:ext cx="52445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D. </a:t>
            </a:r>
            <a:r>
              <a:rPr lang="fr-FR" dirty="0" err="1"/>
              <a:t>Charlet</a:t>
            </a:r>
            <a:r>
              <a:rPr lang="fr-FR" dirty="0"/>
              <a:t> (</a:t>
            </a:r>
            <a:r>
              <a:rPr lang="fr-FR" dirty="0" err="1"/>
              <a:t>IJCLab</a:t>
            </a:r>
            <a:r>
              <a:rPr lang="fr-FR" dirty="0"/>
              <a:t>) et al., H. </a:t>
            </a:r>
            <a:r>
              <a:rPr lang="fr-FR" dirty="0" err="1"/>
              <a:t>Kaji</a:t>
            </a:r>
            <a:r>
              <a:rPr lang="fr-FR" dirty="0"/>
              <a:t> (KEK SKB), </a:t>
            </a:r>
          </a:p>
          <a:p>
            <a:r>
              <a:rPr lang="fr-FR" dirty="0"/>
              <a:t>K. Popov, A. </a:t>
            </a:r>
            <a:r>
              <a:rPr lang="fr-FR" dirty="0" err="1"/>
              <a:t>Aryshev</a:t>
            </a:r>
            <a:r>
              <a:rPr lang="fr-FR" dirty="0"/>
              <a:t> (KEK ATF)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BFC2928-289B-9D48-9A9A-5ECC6F6B5CC2}"/>
              </a:ext>
            </a:extLst>
          </p:cNvPr>
          <p:cNvSpPr/>
          <p:nvPr/>
        </p:nvSpPr>
        <p:spPr>
          <a:xfrm>
            <a:off x="6468894" y="2220904"/>
            <a:ext cx="1964987" cy="2596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55FDF06-2049-DA43-9C24-4261879FE566}"/>
              </a:ext>
            </a:extLst>
          </p:cNvPr>
          <p:cNvSpPr txBox="1"/>
          <p:nvPr/>
        </p:nvSpPr>
        <p:spPr>
          <a:xfrm>
            <a:off x="6521548" y="2513406"/>
            <a:ext cx="196498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rgbClr val="C00000"/>
                </a:solidFill>
              </a:rPr>
              <a:t>Same</a:t>
            </a:r>
            <a:r>
              <a:rPr lang="fr-FR" sz="1200" dirty="0">
                <a:solidFill>
                  <a:srgbClr val="C00000"/>
                </a:solidFill>
              </a:rPr>
              <a:t> configuration but </a:t>
            </a:r>
            <a:r>
              <a:rPr lang="fr-FR" sz="1200" dirty="0" err="1">
                <a:solidFill>
                  <a:srgbClr val="C00000"/>
                </a:solidFill>
              </a:rPr>
              <a:t>two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  <a:r>
              <a:rPr lang="fr-FR" sz="1200" dirty="0" err="1">
                <a:solidFill>
                  <a:srgbClr val="C00000"/>
                </a:solidFill>
              </a:rPr>
              <a:t>totally</a:t>
            </a:r>
            <a:r>
              <a:rPr lang="fr-FR" sz="1200" dirty="0">
                <a:solidFill>
                  <a:srgbClr val="C00000"/>
                </a:solidFill>
              </a:rPr>
              <a:t> </a:t>
            </a:r>
            <a:r>
              <a:rPr lang="fr-FR" sz="1200" dirty="0" err="1">
                <a:solidFill>
                  <a:srgbClr val="C00000"/>
                </a:solidFill>
              </a:rPr>
              <a:t>different</a:t>
            </a:r>
            <a:r>
              <a:rPr lang="fr-FR" sz="1200" dirty="0">
                <a:solidFill>
                  <a:srgbClr val="C00000"/>
                </a:solidFill>
              </a:rPr>
              <a:t> qualification </a:t>
            </a:r>
            <a:r>
              <a:rPr lang="fr-FR" sz="1200" dirty="0" err="1">
                <a:solidFill>
                  <a:srgbClr val="C00000"/>
                </a:solidFill>
              </a:rPr>
              <a:t>schemes</a:t>
            </a:r>
            <a:endParaRPr lang="fr-FR" sz="1200" dirty="0">
              <a:solidFill>
                <a:srgbClr val="C00000"/>
              </a:solidFill>
            </a:endParaRP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451B5630-F1B6-634F-8A42-96CD0200F9EA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5853306" y="2836572"/>
            <a:ext cx="668242" cy="32316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866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CF7213-2561-C74C-BF71-5C4C20E03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Long </a:t>
            </a:r>
            <a:r>
              <a:rPr lang="fr-FR" dirty="0" err="1"/>
              <a:t>term</a:t>
            </a:r>
            <a:r>
              <a:rPr lang="fr-FR" dirty="0"/>
              <a:t> drift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703FF2-5604-DD4E-9790-F31546A0B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D90A70-B791-6148-9B37-F337FB864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86E794-0B6B-BF46-ADB2-56D92682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6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297EB46-71F8-3441-9D09-D1F131BDF83B}"/>
              </a:ext>
            </a:extLst>
          </p:cNvPr>
          <p:cNvSpPr txBox="1"/>
          <p:nvPr/>
        </p:nvSpPr>
        <p:spPr>
          <a:xfrm>
            <a:off x="3774332" y="-18459"/>
            <a:ext cx="60616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D. </a:t>
            </a:r>
            <a:r>
              <a:rPr lang="fr-FR" dirty="0" err="1"/>
              <a:t>Charlet</a:t>
            </a:r>
            <a:r>
              <a:rPr lang="fr-FR" dirty="0"/>
              <a:t> (</a:t>
            </a:r>
            <a:r>
              <a:rPr lang="fr-FR" dirty="0" err="1"/>
              <a:t>IJCLab</a:t>
            </a:r>
            <a:r>
              <a:rPr lang="fr-FR" dirty="0"/>
              <a:t>) et al., K. Popov, A. </a:t>
            </a:r>
            <a:r>
              <a:rPr lang="fr-FR" dirty="0" err="1"/>
              <a:t>Aryshev</a:t>
            </a:r>
            <a:r>
              <a:rPr lang="fr-FR" dirty="0"/>
              <a:t> (KEK ATF)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43AA9D8-2338-7C4C-81F7-DA5B47408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2" y="2838877"/>
            <a:ext cx="4355830" cy="311530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77B607C-1668-C442-AD64-120697AA4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821" y="2887194"/>
            <a:ext cx="4355830" cy="3108798"/>
          </a:xfrm>
          <a:prstGeom prst="rect">
            <a:avLst/>
          </a:prstGeom>
        </p:spPr>
      </p:pic>
      <p:grpSp>
        <p:nvGrpSpPr>
          <p:cNvPr id="83" name="Groupe 82">
            <a:extLst>
              <a:ext uri="{FF2B5EF4-FFF2-40B4-BE49-F238E27FC236}">
                <a16:creationId xmlns:a16="http://schemas.microsoft.com/office/drawing/2014/main" id="{EC91E0EC-E034-6540-97B9-233E80305862}"/>
              </a:ext>
            </a:extLst>
          </p:cNvPr>
          <p:cNvGrpSpPr/>
          <p:nvPr/>
        </p:nvGrpSpPr>
        <p:grpSpPr>
          <a:xfrm>
            <a:off x="195946" y="1026125"/>
            <a:ext cx="8319403" cy="1756064"/>
            <a:chOff x="214440" y="1231472"/>
            <a:chExt cx="8319403" cy="1756064"/>
          </a:xfrm>
        </p:grpSpPr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E3C7FEEA-A99D-2B47-BE5B-3667A5037A79}"/>
                </a:ext>
              </a:extLst>
            </p:cNvPr>
            <p:cNvCxnSpPr>
              <a:cxnSpLocks/>
            </p:cNvCxnSpPr>
            <p:nvPr/>
          </p:nvCxnSpPr>
          <p:spPr>
            <a:xfrm>
              <a:off x="2109596" y="2712678"/>
              <a:ext cx="95257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EF4C5035-97FB-3B46-8C65-FAC76A9F847E}"/>
                </a:ext>
              </a:extLst>
            </p:cNvPr>
            <p:cNvSpPr txBox="1"/>
            <p:nvPr/>
          </p:nvSpPr>
          <p:spPr>
            <a:xfrm>
              <a:off x="294219" y="2463189"/>
              <a:ext cx="1622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Reference </a:t>
              </a:r>
              <a:r>
                <a:rPr lang="fr-FR" dirty="0" err="1"/>
                <a:t>freq</a:t>
              </a:r>
              <a:r>
                <a:rPr lang="fr-FR" dirty="0"/>
                <a:t>.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06772E75-34D7-C048-B8A0-9FCF72974B00}"/>
                </a:ext>
              </a:extLst>
            </p:cNvPr>
            <p:cNvSpPr txBox="1"/>
            <p:nvPr/>
          </p:nvSpPr>
          <p:spPr>
            <a:xfrm>
              <a:off x="332641" y="1362275"/>
              <a:ext cx="1674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/>
                <a:t>Generated</a:t>
              </a:r>
              <a:r>
                <a:rPr lang="fr-FR" dirty="0"/>
                <a:t> </a:t>
              </a:r>
              <a:r>
                <a:rPr lang="fr-FR" dirty="0" err="1"/>
                <a:t>freq</a:t>
              </a:r>
              <a:r>
                <a:rPr lang="fr-FR" dirty="0"/>
                <a:t>.</a:t>
              </a:r>
            </a:p>
          </p:txBody>
        </p:sp>
        <p:cxnSp>
          <p:nvCxnSpPr>
            <p:cNvPr id="29" name="Connecteur droit avec flèche 28">
              <a:extLst>
                <a:ext uri="{FF2B5EF4-FFF2-40B4-BE49-F238E27FC236}">
                  <a16:creationId xmlns:a16="http://schemas.microsoft.com/office/drawing/2014/main" id="{E16B47C5-731E-7F46-91A4-EE1735CA5DB4}"/>
                </a:ext>
              </a:extLst>
            </p:cNvPr>
            <p:cNvCxnSpPr>
              <a:cxnSpLocks/>
            </p:cNvCxnSpPr>
            <p:nvPr/>
          </p:nvCxnSpPr>
          <p:spPr>
            <a:xfrm>
              <a:off x="2188158" y="1583441"/>
              <a:ext cx="874009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Groupe 78">
              <a:extLst>
                <a:ext uri="{FF2B5EF4-FFF2-40B4-BE49-F238E27FC236}">
                  <a16:creationId xmlns:a16="http://schemas.microsoft.com/office/drawing/2014/main" id="{BA6A77DF-95A8-5C4E-9C48-FCB2A4222FF5}"/>
                </a:ext>
              </a:extLst>
            </p:cNvPr>
            <p:cNvGrpSpPr/>
            <p:nvPr/>
          </p:nvGrpSpPr>
          <p:grpSpPr>
            <a:xfrm>
              <a:off x="3062167" y="1231472"/>
              <a:ext cx="5471676" cy="1756064"/>
              <a:chOff x="3062167" y="1231472"/>
              <a:chExt cx="5471676" cy="1756064"/>
            </a:xfrm>
          </p:grpSpPr>
          <p:grpSp>
            <p:nvGrpSpPr>
              <p:cNvPr id="78" name="Groupe 77">
                <a:extLst>
                  <a:ext uri="{FF2B5EF4-FFF2-40B4-BE49-F238E27FC236}">
                    <a16:creationId xmlns:a16="http://schemas.microsoft.com/office/drawing/2014/main" id="{73B452EF-D062-4048-AEE9-76A4481B0A4A}"/>
                  </a:ext>
                </a:extLst>
              </p:cNvPr>
              <p:cNvGrpSpPr/>
              <p:nvPr/>
            </p:nvGrpSpPr>
            <p:grpSpPr>
              <a:xfrm>
                <a:off x="3062167" y="1231472"/>
                <a:ext cx="4399545" cy="1756064"/>
                <a:chOff x="3722270" y="1219490"/>
                <a:chExt cx="4399545" cy="1756064"/>
              </a:xfrm>
            </p:grpSpPr>
            <p:grpSp>
              <p:nvGrpSpPr>
                <p:cNvPr id="68" name="Groupe 67">
                  <a:extLst>
                    <a:ext uri="{FF2B5EF4-FFF2-40B4-BE49-F238E27FC236}">
                      <a16:creationId xmlns:a16="http://schemas.microsoft.com/office/drawing/2014/main" id="{460DA282-3A2C-714E-A882-F82D84511436}"/>
                    </a:ext>
                  </a:extLst>
                </p:cNvPr>
                <p:cNvGrpSpPr/>
                <p:nvPr/>
              </p:nvGrpSpPr>
              <p:grpSpPr>
                <a:xfrm>
                  <a:off x="3722270" y="1219490"/>
                  <a:ext cx="2784581" cy="1756064"/>
                  <a:chOff x="3722270" y="1219490"/>
                  <a:chExt cx="2784581" cy="1756064"/>
                </a:xfrm>
              </p:grpSpPr>
              <p:grpSp>
                <p:nvGrpSpPr>
                  <p:cNvPr id="51" name="Groupe 50">
                    <a:extLst>
                      <a:ext uri="{FF2B5EF4-FFF2-40B4-BE49-F238E27FC236}">
                        <a16:creationId xmlns:a16="http://schemas.microsoft.com/office/drawing/2014/main" id="{35249D5A-715E-F447-B800-EA796D9F1D1F}"/>
                      </a:ext>
                    </a:extLst>
                  </p:cNvPr>
                  <p:cNvGrpSpPr/>
                  <p:nvPr/>
                </p:nvGrpSpPr>
                <p:grpSpPr>
                  <a:xfrm>
                    <a:off x="3722270" y="1219490"/>
                    <a:ext cx="2784581" cy="1756064"/>
                    <a:chOff x="5071837" y="610446"/>
                    <a:chExt cx="2784581" cy="1756064"/>
                  </a:xfrm>
                </p:grpSpPr>
                <p:sp>
                  <p:nvSpPr>
                    <p:cNvPr id="24" name="Ellipse 23">
                      <a:extLst>
                        <a:ext uri="{FF2B5EF4-FFF2-40B4-BE49-F238E27FC236}">
                          <a16:creationId xmlns:a16="http://schemas.microsoft.com/office/drawing/2014/main" id="{4E767A0D-DFFF-744F-8F26-3F4B98BF6AC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68555" y="610446"/>
                      <a:ext cx="487863" cy="487863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fr-FR" dirty="0"/>
                        <a:t>X</a:t>
                      </a:r>
                    </a:p>
                  </p:txBody>
                </p:sp>
                <p:sp>
                  <p:nvSpPr>
                    <p:cNvPr id="25" name="Ellipse 24">
                      <a:extLst>
                        <a:ext uri="{FF2B5EF4-FFF2-40B4-BE49-F238E27FC236}">
                          <a16:creationId xmlns:a16="http://schemas.microsoft.com/office/drawing/2014/main" id="{13D97395-6428-DC43-A0B1-08D430DF3B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68555" y="1878647"/>
                      <a:ext cx="487863" cy="487863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fr-FR" dirty="0"/>
                        <a:t>X</a:t>
                      </a:r>
                    </a:p>
                  </p:txBody>
                </p:sp>
                <p:sp>
                  <p:nvSpPr>
                    <p:cNvPr id="30" name="ZoneTexte 29">
                      <a:extLst>
                        <a:ext uri="{FF2B5EF4-FFF2-40B4-BE49-F238E27FC236}">
                          <a16:creationId xmlns:a16="http://schemas.microsoft.com/office/drawing/2014/main" id="{19E4D1EF-F7B8-ED45-A163-664E4C11E38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071837" y="1843371"/>
                      <a:ext cx="1162498" cy="369332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dirty="0"/>
                        <a:t>split 50:50</a:t>
                      </a:r>
                    </a:p>
                  </p:txBody>
                </p:sp>
                <p:grpSp>
                  <p:nvGrpSpPr>
                    <p:cNvPr id="40" name="Groupe 39">
                      <a:extLst>
                        <a:ext uri="{FF2B5EF4-FFF2-40B4-BE49-F238E27FC236}">
                          <a16:creationId xmlns:a16="http://schemas.microsoft.com/office/drawing/2014/main" id="{40504DF6-1425-334A-8577-F80C9238288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078221" y="752494"/>
                      <a:ext cx="2534265" cy="920276"/>
                      <a:chOff x="5078221" y="752494"/>
                      <a:chExt cx="2534265" cy="920276"/>
                    </a:xfrm>
                  </p:grpSpPr>
                  <p:sp>
                    <p:nvSpPr>
                      <p:cNvPr id="31" name="ZoneTexte 30">
                        <a:extLst>
                          <a:ext uri="{FF2B5EF4-FFF2-40B4-BE49-F238E27FC236}">
                            <a16:creationId xmlns:a16="http://schemas.microsoft.com/office/drawing/2014/main" id="{505B50F0-0D36-C446-A97C-6F33C1247F9D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078221" y="752494"/>
                        <a:ext cx="1162498" cy="36933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fr-FR" dirty="0"/>
                          <a:t>split 50:50</a:t>
                        </a:r>
                      </a:p>
                    </p:txBody>
                  </p:sp>
                  <p:cxnSp>
                    <p:nvCxnSpPr>
                      <p:cNvPr id="32" name="Connecteur droit avec flèche 31">
                        <a:extLst>
                          <a:ext uri="{FF2B5EF4-FFF2-40B4-BE49-F238E27FC236}">
                            <a16:creationId xmlns:a16="http://schemas.microsoft.com/office/drawing/2014/main" id="{4691F9FB-0B92-BF4C-8EA0-5F6207935CE7}"/>
                          </a:ext>
                        </a:extLst>
                      </p:cNvPr>
                      <p:cNvCxnSpPr>
                        <a:cxnSpLocks/>
                        <a:endCxn id="24" idx="2"/>
                      </p:cNvCxnSpPr>
                      <p:nvPr/>
                    </p:nvCxnSpPr>
                    <p:spPr>
                      <a:xfrm>
                        <a:off x="6234335" y="837205"/>
                        <a:ext cx="1134220" cy="17173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5" name="Connecteur en angle 34">
                        <a:extLst>
                          <a:ext uri="{FF2B5EF4-FFF2-40B4-BE49-F238E27FC236}">
                            <a16:creationId xmlns:a16="http://schemas.microsoft.com/office/drawing/2014/main" id="{6D4DD26C-0317-9A45-963C-31311913DCA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240719" y="1024712"/>
                        <a:ext cx="1371767" cy="648058"/>
                      </a:xfrm>
                      <a:prstGeom prst="bentConnector3">
                        <a:avLst>
                          <a:gd name="adj1" fmla="val 41271"/>
                        </a:avLst>
                      </a:prstGeom>
                      <a:ln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6" name="Connecteur droit avec flèche 35">
                      <a:extLst>
                        <a:ext uri="{FF2B5EF4-FFF2-40B4-BE49-F238E27FC236}">
                          <a16:creationId xmlns:a16="http://schemas.microsoft.com/office/drawing/2014/main" id="{79CA82A8-3E29-7C40-B456-E5DCB977022E}"/>
                        </a:ext>
                      </a:extLst>
                    </p:cNvPr>
                    <p:cNvCxnSpPr>
                      <a:cxnSpLocks/>
                      <a:endCxn id="25" idx="2"/>
                    </p:cNvCxnSpPr>
                    <p:nvPr/>
                  </p:nvCxnSpPr>
                  <p:spPr>
                    <a:xfrm>
                      <a:off x="6234335" y="2122579"/>
                      <a:ext cx="1134220" cy="0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Connecteur en angle 36">
                      <a:extLst>
                        <a:ext uri="{FF2B5EF4-FFF2-40B4-BE49-F238E27FC236}">
                          <a16:creationId xmlns:a16="http://schemas.microsoft.com/office/drawing/2014/main" id="{F5BE68C8-8E04-1D40-B9DE-480394BBD08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234335" y="1348585"/>
                      <a:ext cx="1349253" cy="588189"/>
                    </a:xfrm>
                    <a:prstGeom prst="bentConnector3">
                      <a:avLst>
                        <a:gd name="adj1" fmla="val 14501"/>
                      </a:avLst>
                    </a:prstGeom>
                    <a:ln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Connecteur droit avec flèche 41">
                      <a:extLst>
                        <a:ext uri="{FF2B5EF4-FFF2-40B4-BE49-F238E27FC236}">
                          <a16:creationId xmlns:a16="http://schemas.microsoft.com/office/drawing/2014/main" id="{8A033247-D7A2-5A42-8D14-ECA74B5E3CF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580887" y="1079735"/>
                      <a:ext cx="2701" cy="272344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Connecteur droit avec flèche 45">
                      <a:extLst>
                        <a:ext uri="{FF2B5EF4-FFF2-40B4-BE49-F238E27FC236}">
                          <a16:creationId xmlns:a16="http://schemas.microsoft.com/office/drawing/2014/main" id="{A58ECE04-2761-9C49-927E-CC9978E920E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596207" y="1651898"/>
                      <a:ext cx="3660" cy="226749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mc:AlternateContent xmlns:mc="http://schemas.openxmlformats.org/markup-compatibility/2006">
                <mc:Choice xmlns:a14="http://schemas.microsoft.com/office/drawing/2010/main" Requires="a14">
                  <p:sp>
                    <p:nvSpPr>
                      <p:cNvPr id="54" name="Ellipse 53">
                        <a:extLst>
                          <a:ext uri="{FF2B5EF4-FFF2-40B4-BE49-F238E27FC236}">
                            <a16:creationId xmlns:a16="http://schemas.microsoft.com/office/drawing/2014/main" id="{B487B7EF-BF50-DE45-AB77-B748553D642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144979" y="2468664"/>
                        <a:ext cx="487863" cy="487863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6"/>
                      </a:lnRef>
                      <a:fillRef idx="1">
                        <a:schemeClr val="lt1"/>
                      </a:fillRef>
                      <a:effectRef idx="0">
                        <a:schemeClr val="accent6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fr-FR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oMath>
                          </m:oMathPara>
                        </a14:m>
                        <a:endParaRPr lang="fr-FR" dirty="0"/>
                      </a:p>
                    </p:txBody>
                  </p:sp>
                </mc:Choice>
                <mc:Fallback>
                  <p:sp>
                    <p:nvSpPr>
                      <p:cNvPr id="54" name="Ellipse 53">
                        <a:extLst>
                          <a:ext uri="{FF2B5EF4-FFF2-40B4-BE49-F238E27FC236}">
                            <a16:creationId xmlns:a16="http://schemas.microsoft.com/office/drawing/2014/main" id="{B487B7EF-BF50-DE45-AB77-B748553D6421}"/>
                          </a:ext>
                        </a:extLst>
                      </p:cNvPr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144979" y="2468664"/>
                        <a:ext cx="487863" cy="487863"/>
                      </a:xfrm>
                      <a:prstGeom prst="ellipse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fr-F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69" name="ZoneTexte 68">
                  <a:extLst>
                    <a:ext uri="{FF2B5EF4-FFF2-40B4-BE49-F238E27FC236}">
                      <a16:creationId xmlns:a16="http://schemas.microsoft.com/office/drawing/2014/main" id="{92C739BB-BF9D-104E-929D-476B4E45A65D}"/>
                    </a:ext>
                  </a:extLst>
                </p:cNvPr>
                <p:cNvSpPr txBox="1"/>
                <p:nvPr/>
              </p:nvSpPr>
              <p:spPr>
                <a:xfrm>
                  <a:off x="6805151" y="1273821"/>
                  <a:ext cx="1018364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err="1"/>
                    <a:t>Low</a:t>
                  </a:r>
                  <a:r>
                    <a:rPr lang="fr-FR" dirty="0"/>
                    <a:t> </a:t>
                  </a:r>
                  <a:r>
                    <a:rPr lang="fr-FR" dirty="0" err="1"/>
                    <a:t>Pass</a:t>
                  </a:r>
                  <a:endParaRPr lang="fr-FR" dirty="0"/>
                </a:p>
              </p:txBody>
            </p:sp>
            <p:sp>
              <p:nvSpPr>
                <p:cNvPr id="70" name="ZoneTexte 69">
                  <a:extLst>
                    <a:ext uri="{FF2B5EF4-FFF2-40B4-BE49-F238E27FC236}">
                      <a16:creationId xmlns:a16="http://schemas.microsoft.com/office/drawing/2014/main" id="{68D894DB-DC34-4543-9F09-C61F480F670D}"/>
                    </a:ext>
                  </a:extLst>
                </p:cNvPr>
                <p:cNvSpPr txBox="1"/>
                <p:nvPr/>
              </p:nvSpPr>
              <p:spPr>
                <a:xfrm>
                  <a:off x="6805151" y="2545818"/>
                  <a:ext cx="1018364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dirty="0" err="1"/>
                    <a:t>Low</a:t>
                  </a:r>
                  <a:r>
                    <a:rPr lang="fr-FR" dirty="0"/>
                    <a:t> </a:t>
                  </a:r>
                  <a:r>
                    <a:rPr lang="fr-FR" dirty="0" err="1"/>
                    <a:t>Pass</a:t>
                  </a:r>
                  <a:endParaRPr lang="fr-FR" dirty="0"/>
                </a:p>
              </p:txBody>
            </p:sp>
            <p:cxnSp>
              <p:nvCxnSpPr>
                <p:cNvPr id="71" name="Connecteur droit avec flèche 70">
                  <a:extLst>
                    <a:ext uri="{FF2B5EF4-FFF2-40B4-BE49-F238E27FC236}">
                      <a16:creationId xmlns:a16="http://schemas.microsoft.com/office/drawing/2014/main" id="{05B0B93D-130E-3542-A92B-9CC844064E4B}"/>
                    </a:ext>
                  </a:extLst>
                </p:cNvPr>
                <p:cNvCxnSpPr>
                  <a:cxnSpLocks/>
                  <a:stCxn id="24" idx="6"/>
                </p:cNvCxnSpPr>
                <p:nvPr/>
              </p:nvCxnSpPr>
              <p:spPr>
                <a:xfrm flipV="1">
                  <a:off x="6506851" y="1453916"/>
                  <a:ext cx="298300" cy="950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Connecteur droit avec flèche 72">
                  <a:extLst>
                    <a:ext uri="{FF2B5EF4-FFF2-40B4-BE49-F238E27FC236}">
                      <a16:creationId xmlns:a16="http://schemas.microsoft.com/office/drawing/2014/main" id="{126F6401-DD78-C140-B65E-3D5EAE23AD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494436" y="2720504"/>
                  <a:ext cx="298300" cy="950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Connecteur droit avec flèche 73">
                  <a:extLst>
                    <a:ext uri="{FF2B5EF4-FFF2-40B4-BE49-F238E27FC236}">
                      <a16:creationId xmlns:a16="http://schemas.microsoft.com/office/drawing/2014/main" id="{BE78199B-4D5C-D44A-86C9-5578AAFA509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823515" y="1453916"/>
                  <a:ext cx="298300" cy="950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Connecteur droit avec flèche 74">
                  <a:extLst>
                    <a:ext uri="{FF2B5EF4-FFF2-40B4-BE49-F238E27FC236}">
                      <a16:creationId xmlns:a16="http://schemas.microsoft.com/office/drawing/2014/main" id="{9ECD4DAF-026A-0040-980C-329BBDD667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823515" y="2741764"/>
                  <a:ext cx="298300" cy="950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6" name="ZoneTexte 75">
                    <a:extLst>
                      <a:ext uri="{FF2B5EF4-FFF2-40B4-BE49-F238E27FC236}">
                        <a16:creationId xmlns:a16="http://schemas.microsoft.com/office/drawing/2014/main" id="{3155C3D2-C0D4-5848-AA85-CA1C2B78A646}"/>
                      </a:ext>
                    </a:extLst>
                  </p:cNvPr>
                  <p:cNvSpPr txBox="1"/>
                  <p:nvPr/>
                </p:nvSpPr>
                <p:spPr>
                  <a:xfrm>
                    <a:off x="7425078" y="2557800"/>
                    <a:ext cx="110876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𝐾𝐴</m:t>
                          </m:r>
                          <m:func>
                            <m:func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</m:e>
                          </m:func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76" name="ZoneTexte 75">
                    <a:extLst>
                      <a:ext uri="{FF2B5EF4-FFF2-40B4-BE49-F238E27FC236}">
                        <a16:creationId xmlns:a16="http://schemas.microsoft.com/office/drawing/2014/main" id="{3155C3D2-C0D4-5848-AA85-CA1C2B78A64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25078" y="2557800"/>
                    <a:ext cx="1108765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0000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7" name="ZoneTexte 76">
                    <a:extLst>
                      <a:ext uri="{FF2B5EF4-FFF2-40B4-BE49-F238E27FC236}">
                        <a16:creationId xmlns:a16="http://schemas.microsoft.com/office/drawing/2014/main" id="{9BA509B0-4D88-F141-9485-4D93A2F81D16}"/>
                      </a:ext>
                    </a:extLst>
                  </p:cNvPr>
                  <p:cNvSpPr txBox="1"/>
                  <p:nvPr/>
                </p:nvSpPr>
                <p:spPr>
                  <a:xfrm>
                    <a:off x="7382715" y="1282085"/>
                    <a:ext cx="107830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𝐾𝐴</m:t>
                          </m:r>
                          <m:func>
                            <m:func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</m:e>
                          </m:func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>
              <p:sp>
                <p:nvSpPr>
                  <p:cNvPr id="77" name="ZoneTexte 76">
                    <a:extLst>
                      <a:ext uri="{FF2B5EF4-FFF2-40B4-BE49-F238E27FC236}">
                        <a16:creationId xmlns:a16="http://schemas.microsoft.com/office/drawing/2014/main" id="{9BA509B0-4D88-F141-9485-4D93A2F81D1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82715" y="1282085"/>
                    <a:ext cx="1078308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1" name="ZoneTexte 80">
                  <a:extLst>
                    <a:ext uri="{FF2B5EF4-FFF2-40B4-BE49-F238E27FC236}">
                      <a16:creationId xmlns:a16="http://schemas.microsoft.com/office/drawing/2014/main" id="{9E55B6DC-FD44-4846-9014-06FB94650A33}"/>
                    </a:ext>
                  </a:extLst>
                </p:cNvPr>
                <p:cNvSpPr txBox="1"/>
                <p:nvPr/>
              </p:nvSpPr>
              <p:spPr>
                <a:xfrm>
                  <a:off x="278862" y="1672401"/>
                  <a:ext cx="1781861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func>
                          <m:func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81" name="ZoneTexte 80">
                  <a:extLst>
                    <a:ext uri="{FF2B5EF4-FFF2-40B4-BE49-F238E27FC236}">
                      <a16:creationId xmlns:a16="http://schemas.microsoft.com/office/drawing/2014/main" id="{9E55B6DC-FD44-4846-9014-06FB94650A3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862" y="1672401"/>
                  <a:ext cx="1781861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2" name="ZoneTexte 81">
                  <a:extLst>
                    <a:ext uri="{FF2B5EF4-FFF2-40B4-BE49-F238E27FC236}">
                      <a16:creationId xmlns:a16="http://schemas.microsoft.com/office/drawing/2014/main" id="{62E798BD-29A4-2045-A594-3D6BE3339BE8}"/>
                    </a:ext>
                  </a:extLst>
                </p:cNvPr>
                <p:cNvSpPr txBox="1"/>
                <p:nvPr/>
              </p:nvSpPr>
              <p:spPr>
                <a:xfrm>
                  <a:off x="214440" y="2195698"/>
                  <a:ext cx="1781861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fr-FR" dirty="0"/>
                </a:p>
              </p:txBody>
            </p:sp>
          </mc:Choice>
          <mc:Fallback>
            <p:sp>
              <p:nvSpPr>
                <p:cNvPr id="82" name="ZoneTexte 81">
                  <a:extLst>
                    <a:ext uri="{FF2B5EF4-FFF2-40B4-BE49-F238E27FC236}">
                      <a16:creationId xmlns:a16="http://schemas.microsoft.com/office/drawing/2014/main" id="{62E798BD-29A4-2045-A594-3D6BE3339B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440" y="2195698"/>
                  <a:ext cx="1781861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4" name="ZoneTexte 83">
            <a:extLst>
              <a:ext uri="{FF2B5EF4-FFF2-40B4-BE49-F238E27FC236}">
                <a16:creationId xmlns:a16="http://schemas.microsoft.com/office/drawing/2014/main" id="{B09768EF-EEC6-784B-8F6F-1D734AD82D42}"/>
              </a:ext>
            </a:extLst>
          </p:cNvPr>
          <p:cNvSpPr txBox="1"/>
          <p:nvPr/>
        </p:nvSpPr>
        <p:spPr>
          <a:xfrm>
            <a:off x="721544" y="5832537"/>
            <a:ext cx="678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~0.3degree RMS phase </a:t>
            </a:r>
            <a:r>
              <a:rPr lang="fr-FR" dirty="0" err="1"/>
              <a:t>jitter</a:t>
            </a:r>
            <a:r>
              <a:rPr lang="fr-FR" dirty="0"/>
              <a:t> (at 357MHz) i.e. 2.3ps RMS (</a:t>
            </a:r>
            <a:r>
              <a:rPr lang="fr-FR" dirty="0" err="1"/>
              <a:t>below</a:t>
            </a:r>
            <a:r>
              <a:rPr lang="fr-FR" dirty="0"/>
              <a:t> 1Hz)</a:t>
            </a:r>
          </a:p>
          <a:p>
            <a:r>
              <a:rPr lang="fr-FR" dirty="0"/>
              <a:t>NB: </a:t>
            </a:r>
            <a:r>
              <a:rPr lang="fr-FR" dirty="0" err="1"/>
              <a:t>measurements</a:t>
            </a:r>
            <a:r>
              <a:rPr lang="fr-FR" dirty="0"/>
              <a:t> made in a </a:t>
            </a:r>
            <a:r>
              <a:rPr lang="fr-FR" dirty="0" err="1"/>
              <a:t>regular</a:t>
            </a:r>
            <a:r>
              <a:rPr lang="fr-FR" dirty="0"/>
              <a:t> office, no thermal </a:t>
            </a:r>
            <a:r>
              <a:rPr lang="fr-FR" dirty="0" err="1"/>
              <a:t>stabilization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861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59286-8F32-1949-8305-B9D6AE50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Next</a:t>
            </a:r>
            <a:r>
              <a:rPr lang="fr-FR" dirty="0"/>
              <a:t> </a:t>
            </a:r>
            <a:r>
              <a:rPr lang="fr-FR" dirty="0" err="1"/>
              <a:t>steps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014EDE-64FC-ED4A-8342-5BDF242F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26/02/2025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6C87A4-36F4-B14F-9745-9D3DE27B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A78FD7-A954-BF45-8A63-7945BACB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7</a:t>
            </a:fld>
            <a:endParaRPr lang="fr-FR"/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060DC8F7-1223-454A-BED8-7A30D6C1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214" y="1335824"/>
            <a:ext cx="81075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Synchronisation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of laser (and data acquisition) is part of essential elements for the implementation of Compton polarimeter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Very encouraging results 2.4 </a:t>
            </a:r>
            <a:r>
              <a:rPr lang="en-US" sz="1400" dirty="0" err="1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ps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RMS (&lt;1Hz); 1.7ps RMS (&gt;1Hz)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Work ongoing to understand 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drift component of phase noise (temperature ?)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Noise in intermediate region [1Hz, 100Hz]  White Rabbit protocol related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Laser +accel synchro test not yet done (not possible in October)  June ‘25 at KEK ATF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Integrate SI5362 chip on the IDROGEN board (avoid some spurs)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Replace commercial switches by home made, well configured IDROGEN board (first results being analyzed)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ADC mezzanine card at 1GHz prepared first tests being performed at </a:t>
            </a:r>
            <a:r>
              <a:rPr lang="en-US" sz="1400" dirty="0" err="1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IJCLab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and KEK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Possibility to measure absolute frequency with colleagues from metrology lab (SYRTE, Paris)</a:t>
            </a: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id="{8EEEB292-AFB4-6541-82B0-979111F8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77" y="4166149"/>
            <a:ext cx="810757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NB: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These results are only concerning the added jitter induced by the RF transport.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Electron beam jittering itself against absolute RF reference may be of similar scale already</a:t>
            </a:r>
          </a:p>
        </p:txBody>
      </p:sp>
    </p:spTree>
    <p:extLst>
      <p:ext uri="{BB962C8B-B14F-4D97-AF65-F5344CB8AC3E}">
        <p14:creationId xmlns:p14="http://schemas.microsoft.com/office/powerpoint/2010/main" val="6542518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" id="{FBF67BF5-E241-D94D-A1E0-A0EA0C623EF9}" vid="{4197D68A-286D-DD47-B0B2-A034CCFF114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49851</TotalTime>
  <Words>730</Words>
  <Application>Microsoft Macintosh PowerPoint</Application>
  <PresentationFormat>Affichage à l'écran (4:3)</PresentationFormat>
  <Paragraphs>127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Thème Office</vt:lpstr>
      <vt:lpstr>Compton polarimetry for SuperKEKB: Synchronisation</vt:lpstr>
      <vt:lpstr>Introduction</vt:lpstr>
      <vt:lpstr>Conceptual acquisition chain</vt:lpstr>
      <vt:lpstr>Laser synchronisation – concept</vt:lpstr>
      <vt:lpstr>Arbitrary frequency generation</vt:lpstr>
      <vt:lpstr>Long term drift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thoughts towards Compton polarimtry for ‘Chiral BELLE2’</dc:title>
  <dc:creator>Aurélien Martens</dc:creator>
  <cp:lastModifiedBy>Aurélien Martens</cp:lastModifiedBy>
  <cp:revision>185</cp:revision>
  <cp:lastPrinted>2021-10-18T12:59:11Z</cp:lastPrinted>
  <dcterms:created xsi:type="dcterms:W3CDTF">2019-09-23T10:30:56Z</dcterms:created>
  <dcterms:modified xsi:type="dcterms:W3CDTF">2025-02-26T07:35:32Z</dcterms:modified>
</cp:coreProperties>
</file>