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87" r:id="rId4"/>
    <p:sldId id="265" r:id="rId5"/>
    <p:sldId id="264" r:id="rId6"/>
    <p:sldId id="271" r:id="rId7"/>
    <p:sldId id="273" r:id="rId8"/>
    <p:sldId id="283" r:id="rId9"/>
    <p:sldId id="275" r:id="rId10"/>
    <p:sldId id="284" r:id="rId11"/>
    <p:sldId id="280" r:id="rId12"/>
    <p:sldId id="277" r:id="rId13"/>
    <p:sldId id="267" r:id="rId14"/>
    <p:sldId id="268" r:id="rId15"/>
    <p:sldId id="279" r:id="rId16"/>
    <p:sldId id="269" r:id="rId17"/>
    <p:sldId id="260" r:id="rId18"/>
    <p:sldId id="281" r:id="rId19"/>
    <p:sldId id="294" r:id="rId20"/>
    <p:sldId id="293" r:id="rId21"/>
    <p:sldId id="276" r:id="rId22"/>
    <p:sldId id="288" r:id="rId23"/>
    <p:sldId id="278" r:id="rId24"/>
    <p:sldId id="290" r:id="rId25"/>
    <p:sldId id="292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775"/>
    <a:srgbClr val="17416B"/>
    <a:srgbClr val="619FDD"/>
    <a:srgbClr val="000099"/>
    <a:srgbClr val="1D5287"/>
    <a:srgbClr val="D3FBAB"/>
    <a:srgbClr val="FBFCD4"/>
    <a:srgbClr val="C5FA90"/>
    <a:srgbClr val="F8FAB4"/>
    <a:srgbClr val="EC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307" y="350"/>
      </p:cViewPr>
      <p:guideLst>
        <p:guide orient="horz" pos="206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17C9-5252-44FC-A7A7-BFEF4A2860FD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2D4B8-8333-468F-8C13-4EAB2CCE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17-4A59-B3D3-993C-0353C230A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F1192-F21E-1468-BD8B-DF23C7DB6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7A6E3-533D-BF84-9F17-2AC65382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CE2A-C161-4473-8201-26230F31138E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290DD-C910-C4CB-2EF7-413F568C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DB4C-03BA-7399-115E-22CB4A20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111F-06A5-D9DB-56A0-BB4A1EA6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70AC5-7AC7-8D82-DE62-51F16181B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5C51-63AF-130D-9108-0AA5EDF1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266-7A6F-4C9B-A795-78EFC28377B2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1B0D-BA88-FCE3-9DE5-DD623F4B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81158-8AFC-BE37-DDCD-DB94BBD3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2F871-DE2D-B347-1C5A-10EA21C6B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4A383-E51E-69A0-BB03-6DC4A013F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8C1F3-54BB-5778-788B-CDC1025E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029B-CDF4-40B8-8482-78E81E814E76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79CC2-A23A-C45B-C6D4-3CCBA75B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42531-ADE9-1576-15D2-C6ACEA92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0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1C6A-CCC9-F7A9-9166-AC1EF2A2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3AE33-CF1D-0ECB-A5DB-B3556D372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4A19-32F7-1C2E-AC37-C10EF165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ABBE-9B61-4DE5-B2C4-FE451B425CE3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562D-6B8C-39E9-E9BC-FDA90AE2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0FC3A-2FDF-1BB3-96F6-20306AE4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9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AF35-4C7C-5EEA-8F41-4520C2BA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2B795-2329-D257-8187-F23727FE2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E9960-BAFC-C8B3-11D1-FDC68FF4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8088-46AE-4D2B-9412-399E6A61CEA8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53BEB-6AA9-5D0C-EB5D-D926226D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2BE4-8027-C80A-9CB2-74FE6DEA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9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DA6F-8D4B-C069-8093-5A704B8A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682CC-B0C3-8579-E226-AEB18B194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511F3-6949-8972-9416-2B8B7881E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AE329-C2C5-834C-F4B1-BE115DC4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C51-FC07-48C6-ABB1-C0B132A415D1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BE345-B86B-83E7-DA09-4FF86A21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BA5E5-9162-C896-E5A8-4B9C87A1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8EF7-94FB-7887-5052-ABB0CA54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B7D0B-5E44-FFE9-3C2B-32D0CF037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5F1D4-52C1-2081-6E80-C4E3D203B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1F470-DA38-02B4-8AFD-5A3061558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FA6E8-0A7A-03B6-36CC-081726B74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09CDF-B932-960A-A0AF-67ED1F9A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3894-7934-4D51-8CDC-1BF014250356}" type="datetime1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D6745-0B4F-299C-6B70-2C40B649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9F822B-93C9-01BB-A0B0-541FF887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09FF-555C-30E5-9E8D-3D8BCBCD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C6F4B-853F-0AD7-8B3F-008F0D7C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9B8C-FC9C-444A-96A2-693BD5DBDF6A}" type="datetime1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6BE35-FCF0-7A6B-3F61-350861D2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7F2F-CA51-C559-CF8F-0C8CDF7B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01747-C691-B6BC-6073-CE1C1904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8741-CF42-4918-B9C4-0177F749FB3D}" type="datetime1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7CACA-0788-1CA2-3A3F-F67CCA81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F78BF-CEE8-52AE-CECC-72C973ED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7F0C-78DF-5583-FF8D-9CE0F868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99588-CD15-7452-9DAE-7BC8F0B4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1F32C-F323-4155-E31E-AE4FCE3CF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6D489-F374-2AC7-39DA-C66680B8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B2D5-BA79-4B33-AF31-9626544D0D22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94958-11EF-4F7B-F3B3-1F895C8B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4C3FA-7CC9-DB97-DD33-20E657CB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4122-FD7A-9143-23EB-8C01ECAD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6D53A-BF9C-723A-DC25-A7FA63DC4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A5F0-A145-2585-A8C9-979BBAA28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B9EA2-0402-6797-4EC1-F769FC16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2A75-BD12-4A8F-8148-50922A350B80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53CF-546F-43D7-FEB2-66A24BF1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17D51-946E-95C0-BCA9-590DF43E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2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0B348-8448-A860-153F-42EA78C1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ACD88-1D36-06FE-ED4F-46D7A57B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9EF7F-C60C-FD07-3C69-0D96E528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93580A-201D-4274-A66E-AE4510E1AECF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79F5-2908-C28E-16BD-3E10A7962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E435A-52C3-2849-DF3D-EC56154C3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3B3BD-797A-479F-A17B-CDD590C1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2" Type="http://schemas.openxmlformats.org/officeDocument/2006/relationships/image" Target="../media/image60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8" Type="http://schemas.openxmlformats.org/officeDocument/2006/relationships/image" Target="../media/image75.png"/><Relationship Id="rId3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14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2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15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17.jp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2.png"/><Relationship Id="rId2" Type="http://schemas.openxmlformats.org/officeDocument/2006/relationships/image" Target="../media/image139.png"/><Relationship Id="rId16" Type="http://schemas.openxmlformats.org/officeDocument/2006/relationships/image" Target="../media/image1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gif"/><Relationship Id="rId11" Type="http://schemas.openxmlformats.org/officeDocument/2006/relationships/image" Target="../media/image147.png"/><Relationship Id="rId5" Type="http://schemas.openxmlformats.org/officeDocument/2006/relationships/image" Target="../media/image118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46.png"/><Relationship Id="rId4" Type="http://schemas.openxmlformats.org/officeDocument/2006/relationships/image" Target="../media/image1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54.png"/><Relationship Id="rId7" Type="http://schemas.openxmlformats.org/officeDocument/2006/relationships/image" Target="../media/image12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hyperlink" Target="https://journals.aps.org/prl/abstract/10.1103/PhysRevLett.108.171802" TargetMode="External"/><Relationship Id="rId5" Type="http://schemas.openxmlformats.org/officeDocument/2006/relationships/image" Target="../media/image112.png"/><Relationship Id="rId10" Type="http://schemas.openxmlformats.org/officeDocument/2006/relationships/image" Target="../media/image158.png"/><Relationship Id="rId4" Type="http://schemas.openxmlformats.org/officeDocument/2006/relationships/image" Target="../media/image111.png"/><Relationship Id="rId9" Type="http://schemas.openxmlformats.org/officeDocument/2006/relationships/image" Target="../media/image1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1103/RevModPhys.81.188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2" Type="http://schemas.openxmlformats.org/officeDocument/2006/relationships/image" Target="../media/image800.png"/><Relationship Id="rId17" Type="http://schemas.openxmlformats.org/officeDocument/2006/relationships/image" Target="../media/image850.png"/><Relationship Id="rId46" Type="http://schemas.openxmlformats.org/officeDocument/2006/relationships/image" Target="../media/image1140.png"/><Relationship Id="rId2" Type="http://schemas.openxmlformats.org/officeDocument/2006/relationships/image" Target="../media/image165.png"/><Relationship Id="rId16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830.png"/><Relationship Id="rId14" Type="http://schemas.openxmlformats.org/officeDocument/2006/relationships/image" Target="../media/image8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510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5" Type="http://schemas.openxmlformats.org/officeDocument/2006/relationships/image" Target="../media/image18.png"/><Relationship Id="rId4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0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57.png"/><Relationship Id="rId17" Type="http://schemas.openxmlformats.org/officeDocument/2006/relationships/image" Target="../media/image65.png"/><Relationship Id="rId2" Type="http://schemas.openxmlformats.org/officeDocument/2006/relationships/hyperlink" Target="https://www.nobelprize.org/uploads/2018/06/kajita-lecture.pdf" TargetMode="Externa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47958D5-3B0C-F767-B5FB-E61885AE329C}"/>
              </a:ext>
            </a:extLst>
          </p:cNvPr>
          <p:cNvSpPr txBox="1">
            <a:spLocks/>
          </p:cNvSpPr>
          <p:nvPr/>
        </p:nvSpPr>
        <p:spPr>
          <a:xfrm>
            <a:off x="5998633" y="657987"/>
            <a:ext cx="5151967" cy="5542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2"/>
                </a:solidFill>
                <a:latin typeface="Amasis MT Pro Medium" panose="02040604050005020304" pitchFamily="18" charset="0"/>
              </a:rPr>
              <a:t>Physics of Particle Flavors</a:t>
            </a:r>
          </a:p>
          <a:p>
            <a:endParaRPr lang="en-US" sz="2000" b="1" dirty="0">
              <a:solidFill>
                <a:schemeClr val="tx2"/>
              </a:solidFill>
              <a:latin typeface="Amasis MT Pro Medium" panose="02040604050005020304" pitchFamily="18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masis MT Pro Medium" panose="02040604050005020304" pitchFamily="18" charset="0"/>
              </a:rPr>
              <a:t>Belle II Explorer</a:t>
            </a:r>
          </a:p>
          <a:p>
            <a:endParaRPr lang="en-US" sz="2000" b="1" dirty="0">
              <a:solidFill>
                <a:schemeClr val="tx2"/>
              </a:solidFill>
              <a:latin typeface="Amasis MT Pro Medium" panose="02040604050005020304" pitchFamily="18" charset="0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Gill Sans MT" panose="020B0502020104020203" pitchFamily="34" charset="0"/>
              </a:rPr>
              <a:t>Valeria Fioroni</a:t>
            </a:r>
          </a:p>
          <a:p>
            <a:endParaRPr lang="en-US" sz="10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r>
              <a:rPr lang="en-US" sz="1600" i="1" dirty="0">
                <a:solidFill>
                  <a:schemeClr val="tx2"/>
                </a:solidFill>
                <a:latin typeface="Gill Sans MT" panose="020B0502020104020203" pitchFamily="34" charset="0"/>
              </a:rPr>
              <a:t>23 June 2025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ACF3D0-78D3-9D05-AFD8-575ADEB32133}"/>
              </a:ext>
            </a:extLst>
          </p:cNvPr>
          <p:cNvGrpSpPr/>
          <p:nvPr/>
        </p:nvGrpSpPr>
        <p:grpSpPr>
          <a:xfrm>
            <a:off x="7667310" y="5865777"/>
            <a:ext cx="4412541" cy="878312"/>
            <a:chOff x="7667310" y="5865777"/>
            <a:chExt cx="4412541" cy="878312"/>
          </a:xfrm>
        </p:grpSpPr>
        <p:pic>
          <p:nvPicPr>
            <p:cNvPr id="13" name="Picture 12" descr="A blue and yellow logo&#10;&#10;AI-generated content may be incorrect.">
              <a:extLst>
                <a:ext uri="{FF2B5EF4-FFF2-40B4-BE49-F238E27FC236}">
                  <a16:creationId xmlns:a16="http://schemas.microsoft.com/office/drawing/2014/main" id="{C9098AE9-56C7-3C4F-8EA5-BBE3536B5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167" y="5865777"/>
              <a:ext cx="1077684" cy="878312"/>
            </a:xfrm>
            <a:prstGeom prst="rect">
              <a:avLst/>
            </a:prstGeom>
          </p:spPr>
        </p:pic>
        <p:pic>
          <p:nvPicPr>
            <p:cNvPr id="14" name="Picture 13" descr="A close up of a logo&#10;&#10;AI-generated content may be incorrect.">
              <a:extLst>
                <a:ext uri="{FF2B5EF4-FFF2-40B4-BE49-F238E27FC236}">
                  <a16:creationId xmlns:a16="http://schemas.microsoft.com/office/drawing/2014/main" id="{F87C8095-CEDD-9850-3220-33317D0A7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310" y="5934270"/>
              <a:ext cx="3334857" cy="73517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4BC0AD-35EC-6307-7E8A-1F6AE258B189}"/>
              </a:ext>
            </a:extLst>
          </p:cNvPr>
          <p:cNvGrpSpPr/>
          <p:nvPr/>
        </p:nvGrpSpPr>
        <p:grpSpPr>
          <a:xfrm>
            <a:off x="0" y="0"/>
            <a:ext cx="5069382" cy="6858000"/>
            <a:chOff x="-440266" y="-114300"/>
            <a:chExt cx="5069382" cy="6858000"/>
          </a:xfrm>
        </p:grpSpPr>
        <p:pic>
          <p:nvPicPr>
            <p:cNvPr id="9" name="Picture 8" descr="A trays of different colored ice cream&#10;&#10;AI-generated content may be incorrect.">
              <a:extLst>
                <a:ext uri="{FF2B5EF4-FFF2-40B4-BE49-F238E27FC236}">
                  <a16:creationId xmlns:a16="http://schemas.microsoft.com/office/drawing/2014/main" id="{C0FCB4E8-7BEF-9A50-6F81-BF32B0E3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276" b="4535"/>
            <a:stretch>
              <a:fillRect/>
            </a:stretch>
          </p:blipFill>
          <p:spPr>
            <a:xfrm>
              <a:off x="-440266" y="-114300"/>
              <a:ext cx="5069382" cy="685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4F28DC-D9E0-F29B-6A2D-0FF51973A7A6}"/>
                </a:ext>
              </a:extLst>
            </p:cNvPr>
            <p:cNvSpPr txBox="1"/>
            <p:nvPr/>
          </p:nvSpPr>
          <p:spPr>
            <a:xfrm>
              <a:off x="4239648" y="2945368"/>
              <a:ext cx="3894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BC597"/>
                  </a:solidFill>
                  <a:latin typeface="Agency FB" panose="020B0503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05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DF6BB-DAC1-B227-4237-6B9AACF5D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E6FF4D2-A0DE-9195-A82F-E766FDD5C837}"/>
              </a:ext>
            </a:extLst>
          </p:cNvPr>
          <p:cNvSpPr/>
          <p:nvPr/>
        </p:nvSpPr>
        <p:spPr>
          <a:xfrm>
            <a:off x="3661443" y="1775285"/>
            <a:ext cx="1463040" cy="1463040"/>
          </a:xfrm>
          <a:prstGeom prst="roundRect">
            <a:avLst/>
          </a:prstGeom>
          <a:solidFill>
            <a:srgbClr val="FBFC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C5B760-816C-AB75-40A8-8C1D3828111A}"/>
              </a:ext>
            </a:extLst>
          </p:cNvPr>
          <p:cNvSpPr/>
          <p:nvPr/>
        </p:nvSpPr>
        <p:spPr>
          <a:xfrm>
            <a:off x="617914" y="4821870"/>
            <a:ext cx="1463040" cy="1463040"/>
          </a:xfrm>
          <a:prstGeom prst="roundRect">
            <a:avLst/>
          </a:prstGeom>
          <a:solidFill>
            <a:srgbClr val="FBFC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8E4E72-AAAF-0B20-EB59-2A10ED01CF86}"/>
              </a:ext>
            </a:extLst>
          </p:cNvPr>
          <p:cNvSpPr/>
          <p:nvPr/>
        </p:nvSpPr>
        <p:spPr>
          <a:xfrm>
            <a:off x="2149459" y="4821870"/>
            <a:ext cx="1463040" cy="1463040"/>
          </a:xfrm>
          <a:prstGeom prst="roundRect">
            <a:avLst/>
          </a:prstGeom>
          <a:solidFill>
            <a:srgbClr val="D3F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1667A2-3DAA-97A0-B04D-C45082336938}"/>
              </a:ext>
            </a:extLst>
          </p:cNvPr>
          <p:cNvSpPr/>
          <p:nvPr/>
        </p:nvSpPr>
        <p:spPr>
          <a:xfrm>
            <a:off x="3661443" y="3298578"/>
            <a:ext cx="1463040" cy="1463040"/>
          </a:xfrm>
          <a:prstGeom prst="roundRect">
            <a:avLst/>
          </a:prstGeom>
          <a:solidFill>
            <a:srgbClr val="D3F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9277A3-485C-8AFF-8957-FFCB71434EB9}"/>
              </a:ext>
            </a:extLst>
          </p:cNvPr>
          <p:cNvSpPr/>
          <p:nvPr/>
        </p:nvSpPr>
        <p:spPr>
          <a:xfrm>
            <a:off x="617914" y="3298578"/>
            <a:ext cx="1463040" cy="1463040"/>
          </a:xfrm>
          <a:prstGeom prst="roundRect">
            <a:avLst/>
          </a:prstGeom>
          <a:solidFill>
            <a:srgbClr val="C5FA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8E675E-F441-E06C-1C66-95542D96E6C0}"/>
              </a:ext>
            </a:extLst>
          </p:cNvPr>
          <p:cNvSpPr/>
          <p:nvPr/>
        </p:nvSpPr>
        <p:spPr>
          <a:xfrm>
            <a:off x="2135941" y="1775285"/>
            <a:ext cx="1463040" cy="1463040"/>
          </a:xfrm>
          <a:prstGeom prst="roundRect">
            <a:avLst/>
          </a:prstGeom>
          <a:solidFill>
            <a:srgbClr val="C5FA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90F85C-3AB9-195F-8E4D-031C721190B8}"/>
              </a:ext>
            </a:extLst>
          </p:cNvPr>
          <p:cNvSpPr/>
          <p:nvPr/>
        </p:nvSpPr>
        <p:spPr>
          <a:xfrm>
            <a:off x="3661443" y="4821870"/>
            <a:ext cx="1463040" cy="1463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185BB6-F67C-7FC0-1D18-FF262CA24425}"/>
              </a:ext>
            </a:extLst>
          </p:cNvPr>
          <p:cNvSpPr/>
          <p:nvPr/>
        </p:nvSpPr>
        <p:spPr>
          <a:xfrm>
            <a:off x="2135941" y="3298578"/>
            <a:ext cx="1463040" cy="1463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A58F3D-12D7-17D0-5C21-1455F1E83FF4}"/>
              </a:ext>
            </a:extLst>
          </p:cNvPr>
          <p:cNvSpPr/>
          <p:nvPr/>
        </p:nvSpPr>
        <p:spPr>
          <a:xfrm>
            <a:off x="617914" y="1775285"/>
            <a:ext cx="1463040" cy="1463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B82839A-AF15-0C1C-0650-DA20BA90F8B1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Flavor Changing Interactions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78C30-6765-7F32-2A38-37C0062D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64D75-762A-B887-5708-06CF7E95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10</a:t>
            </a:fld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18C9A58-CF61-1839-2E06-953E6852A20F}"/>
              </a:ext>
            </a:extLst>
          </p:cNvPr>
          <p:cNvSpPr txBox="1"/>
          <p:nvPr/>
        </p:nvSpPr>
        <p:spPr>
          <a:xfrm>
            <a:off x="610964" y="1046465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tx2"/>
                </a:solidFill>
                <a:latin typeface="Amasis MT Pro" panose="02040504050005020304" pitchFamily="18" charset="0"/>
              </a:rPr>
              <a:t>Quark vertices</a:t>
            </a:r>
            <a:r>
              <a:rPr lang="en-US" sz="2800" dirty="0">
                <a:solidFill>
                  <a:schemeClr val="tx2"/>
                </a:solidFill>
                <a:latin typeface="Amasis MT Pro" panose="020405040500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C28B165-E985-36F7-9FC0-814E127392D7}"/>
                  </a:ext>
                </a:extLst>
              </p:cNvPr>
              <p:cNvSpPr txBox="1"/>
              <p:nvPr/>
            </p:nvSpPr>
            <p:spPr>
              <a:xfrm>
                <a:off x="5505339" y="1363875"/>
                <a:ext cx="6462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Flavor changing processes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across generations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between up-type quarks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) and down-type quarks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C28B165-E985-36F7-9FC0-814E12739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339" y="1363875"/>
                <a:ext cx="6462689" cy="1200329"/>
              </a:xfrm>
              <a:prstGeom prst="rect">
                <a:avLst/>
              </a:prstGeom>
              <a:blipFill>
                <a:blip r:embed="rId2"/>
                <a:stretch>
                  <a:fillRect l="-1226" t="-4061" r="-47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6D6BD1B3-6B2E-804C-E6D7-157E75C50802}"/>
                  </a:ext>
                </a:extLst>
              </p:cNvPr>
              <p:cNvSpPr txBox="1"/>
              <p:nvPr/>
            </p:nvSpPr>
            <p:spPr>
              <a:xfrm>
                <a:off x="5505339" y="2403799"/>
                <a:ext cx="6469480" cy="1599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Strength of the interaction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elements of the unitary Cabibbo-Kobayashi-</a:t>
                </a:r>
                <a:r>
                  <a:rPr lang="en-US" sz="2400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Maskawa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(CKM) matrix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6D6BD1B3-6B2E-804C-E6D7-157E75C5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339" y="2403799"/>
                <a:ext cx="6469480" cy="1599412"/>
              </a:xfrm>
              <a:prstGeom prst="rect">
                <a:avLst/>
              </a:prstGeom>
              <a:blipFill>
                <a:blip r:embed="rId3"/>
                <a:stretch>
                  <a:fillRect l="-1225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0D7870-DDA7-1B8B-4C08-93444F25C8A2}"/>
                  </a:ext>
                </a:extLst>
              </p:cNvPr>
              <p:cNvSpPr txBox="1"/>
              <p:nvPr/>
            </p:nvSpPr>
            <p:spPr>
              <a:xfrm>
                <a:off x="1038555" y="2189476"/>
                <a:ext cx="5345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0D7870-DDA7-1B8B-4C08-93444F25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55" y="2189476"/>
                <a:ext cx="53457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371E2DB-C0DB-3141-A49A-1B9385EA6138}"/>
                  </a:ext>
                </a:extLst>
              </p:cNvPr>
              <p:cNvSpPr txBox="1"/>
              <p:nvPr/>
            </p:nvSpPr>
            <p:spPr>
              <a:xfrm>
                <a:off x="4104052" y="2181214"/>
                <a:ext cx="5274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371E2DB-C0DB-3141-A49A-1B9385EA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52" y="2181214"/>
                <a:ext cx="52745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F1951C8-39CC-C875-DCB2-561A4413E72E}"/>
              </a:ext>
            </a:extLst>
          </p:cNvPr>
          <p:cNvGrpSpPr/>
          <p:nvPr/>
        </p:nvGrpSpPr>
        <p:grpSpPr>
          <a:xfrm>
            <a:off x="3722467" y="1924314"/>
            <a:ext cx="1344808" cy="1149012"/>
            <a:chOff x="3405686" y="1759542"/>
            <a:chExt cx="1018165" cy="805787"/>
          </a:xfrm>
        </p:grpSpPr>
        <p:sp>
          <p:nvSpPr>
            <p:cNvPr id="159" name="Line 110">
              <a:extLst>
                <a:ext uri="{FF2B5EF4-FFF2-40B4-BE49-F238E27FC236}">
                  <a16:creationId xmlns:a16="http://schemas.microsoft.com/office/drawing/2014/main" id="{423A50CA-8DAC-AD11-25ED-5C53EBA338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3852512" y="2301362"/>
              <a:ext cx="456180" cy="71754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EAB6D3DE-A0B1-A5EB-88A8-0B496099642C}"/>
                    </a:ext>
                  </a:extLst>
                </p:cNvPr>
                <p:cNvSpPr txBox="1"/>
                <p:nvPr/>
              </p:nvSpPr>
              <p:spPr>
                <a:xfrm>
                  <a:off x="4116847" y="2163945"/>
                  <a:ext cx="307004" cy="1942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EAB6D3DE-A0B1-A5EB-88A8-0B4960996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847" y="2163945"/>
                  <a:ext cx="307004" cy="194256"/>
                </a:xfrm>
                <a:prstGeom prst="rect">
                  <a:avLst/>
                </a:prstGeom>
                <a:blipFill>
                  <a:blip r:embed="rId6"/>
                  <a:stretch>
                    <a:fillRect l="-15152" r="-454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FFBD398-5C41-7A93-71AE-50CC461B61A4}"/>
                </a:ext>
              </a:extLst>
            </p:cNvPr>
            <p:cNvGrpSpPr>
              <a:grpSpLocks/>
            </p:cNvGrpSpPr>
            <p:nvPr/>
          </p:nvGrpSpPr>
          <p:grpSpPr bwMode="auto">
            <a:xfrm rot="1618589">
              <a:off x="3405686" y="2105192"/>
              <a:ext cx="465268" cy="227215"/>
              <a:chOff x="1392" y="1488"/>
              <a:chExt cx="1584" cy="0"/>
            </a:xfrm>
          </p:grpSpPr>
          <p:sp>
            <p:nvSpPr>
              <p:cNvPr id="163" name="Line 7">
                <a:extLst>
                  <a:ext uri="{FF2B5EF4-FFF2-40B4-BE49-F238E27FC236}">
                    <a16:creationId xmlns:a16="http://schemas.microsoft.com/office/drawing/2014/main" id="{562CC981-59AE-4110-52E2-CBD0F2930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4" name="Line 8">
                <a:extLst>
                  <a:ext uri="{FF2B5EF4-FFF2-40B4-BE49-F238E27FC236}">
                    <a16:creationId xmlns:a16="http://schemas.microsoft.com/office/drawing/2014/main" id="{561FEFBD-46BB-BFD6-63AD-129DAAFBE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2DD0F31-A478-CECE-8CB7-EC79356814AC}"/>
                </a:ext>
              </a:extLst>
            </p:cNvPr>
            <p:cNvGrpSpPr>
              <a:grpSpLocks/>
            </p:cNvGrpSpPr>
            <p:nvPr/>
          </p:nvGrpSpPr>
          <p:grpSpPr bwMode="auto">
            <a:xfrm rot="20148710">
              <a:off x="3887113" y="2104737"/>
              <a:ext cx="527502" cy="190912"/>
              <a:chOff x="1392" y="1488"/>
              <a:chExt cx="1584" cy="0"/>
            </a:xfrm>
          </p:grpSpPr>
          <p:sp>
            <p:nvSpPr>
              <p:cNvPr id="161" name="Line 10">
                <a:extLst>
                  <a:ext uri="{FF2B5EF4-FFF2-40B4-BE49-F238E27FC236}">
                    <a16:creationId xmlns:a16="http://schemas.microsoft.com/office/drawing/2014/main" id="{F06169D3-1325-6E1E-7C75-84C1020FD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Line 11">
                <a:extLst>
                  <a:ext uri="{FF2B5EF4-FFF2-40B4-BE49-F238E27FC236}">
                    <a16:creationId xmlns:a16="http://schemas.microsoft.com/office/drawing/2014/main" id="{C30F3E5E-92DD-263F-987A-2D794E0B3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B1F111A5-B9E9-B3B1-4B9F-623D55DF2996}"/>
                    </a:ext>
                  </a:extLst>
                </p:cNvPr>
                <p:cNvSpPr txBox="1"/>
                <p:nvPr/>
              </p:nvSpPr>
              <p:spPr>
                <a:xfrm>
                  <a:off x="4203935" y="1759542"/>
                  <a:ext cx="144559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B1F111A5-B9E9-B3B1-4B9F-623D55DF29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935" y="1759542"/>
                  <a:ext cx="144559" cy="247591"/>
                </a:xfrm>
                <a:prstGeom prst="rect">
                  <a:avLst/>
                </a:prstGeom>
                <a:blipFill>
                  <a:blip r:embed="rId7"/>
                  <a:stretch>
                    <a:fillRect l="-35484" t="-1724" r="-3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914A7E6-62C2-FB69-F5B7-072CD48B9768}"/>
                    </a:ext>
                  </a:extLst>
                </p:cNvPr>
                <p:cNvSpPr txBox="1"/>
                <p:nvPr/>
              </p:nvSpPr>
              <p:spPr>
                <a:xfrm>
                  <a:off x="3437790" y="1759542"/>
                  <a:ext cx="152037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914A7E6-62C2-FB69-F5B7-072CD48B9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790" y="1759542"/>
                  <a:ext cx="152037" cy="247591"/>
                </a:xfrm>
                <a:prstGeom prst="rect">
                  <a:avLst/>
                </a:prstGeom>
                <a:blipFill>
                  <a:blip r:embed="rId8"/>
                  <a:stretch>
                    <a:fillRect l="-18182" r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AF65FC0-DAFC-89DE-DC3D-5B8F0D0647D9}"/>
                  </a:ext>
                </a:extLst>
              </p:cNvPr>
              <p:cNvSpPr txBox="1"/>
              <p:nvPr/>
            </p:nvSpPr>
            <p:spPr>
              <a:xfrm>
                <a:off x="1060794" y="3696579"/>
                <a:ext cx="5121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AF65FC0-DAFC-89DE-DC3D-5B8F0D064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94" y="3696579"/>
                <a:ext cx="51212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8BC8A54-726B-A4D9-9BB7-7BC7C858C791}"/>
              </a:ext>
            </a:extLst>
          </p:cNvPr>
          <p:cNvGrpSpPr/>
          <p:nvPr/>
        </p:nvGrpSpPr>
        <p:grpSpPr>
          <a:xfrm>
            <a:off x="683663" y="3444285"/>
            <a:ext cx="1344809" cy="1157195"/>
            <a:chOff x="1113324" y="2730826"/>
            <a:chExt cx="1018165" cy="811525"/>
          </a:xfrm>
        </p:grpSpPr>
        <p:sp>
          <p:nvSpPr>
            <p:cNvPr id="173" name="Line 110">
              <a:extLst>
                <a:ext uri="{FF2B5EF4-FFF2-40B4-BE49-F238E27FC236}">
                  <a16:creationId xmlns:a16="http://schemas.microsoft.com/office/drawing/2014/main" id="{EE22A981-717D-8435-928E-EC9DCDF804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1567364" y="3278384"/>
              <a:ext cx="456180" cy="71754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FED2A183-E10D-DAEE-7970-0EE084E52E00}"/>
                    </a:ext>
                  </a:extLst>
                </p:cNvPr>
                <p:cNvSpPr txBox="1"/>
                <p:nvPr/>
              </p:nvSpPr>
              <p:spPr>
                <a:xfrm>
                  <a:off x="1824485" y="3135224"/>
                  <a:ext cx="307004" cy="1942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FED2A183-E10D-DAEE-7970-0EE084E52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485" y="3135224"/>
                  <a:ext cx="307004" cy="194256"/>
                </a:xfrm>
                <a:prstGeom prst="rect">
                  <a:avLst/>
                </a:prstGeom>
                <a:blipFill>
                  <a:blip r:embed="rId10"/>
                  <a:stretch>
                    <a:fillRect l="-13433" r="-44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B02C5BD4-5527-53B6-4723-D88FFD43CB78}"/>
                </a:ext>
              </a:extLst>
            </p:cNvPr>
            <p:cNvGrpSpPr>
              <a:grpSpLocks/>
            </p:cNvGrpSpPr>
            <p:nvPr/>
          </p:nvGrpSpPr>
          <p:grpSpPr bwMode="auto">
            <a:xfrm rot="1618589">
              <a:off x="1113324" y="3076472"/>
              <a:ext cx="465267" cy="227214"/>
              <a:chOff x="1392" y="1488"/>
              <a:chExt cx="1584" cy="0"/>
            </a:xfrm>
          </p:grpSpPr>
          <p:sp>
            <p:nvSpPr>
              <p:cNvPr id="177" name="Line 7">
                <a:extLst>
                  <a:ext uri="{FF2B5EF4-FFF2-40B4-BE49-F238E27FC236}">
                    <a16:creationId xmlns:a16="http://schemas.microsoft.com/office/drawing/2014/main" id="{86DBCD6A-4599-DA93-C8F2-079B74A0B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8" name="Line 8">
                <a:extLst>
                  <a:ext uri="{FF2B5EF4-FFF2-40B4-BE49-F238E27FC236}">
                    <a16:creationId xmlns:a16="http://schemas.microsoft.com/office/drawing/2014/main" id="{B485BC25-8545-4A03-C304-3065778DC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9C380C3-2E08-D8CD-5805-BFADBEF1D6E3}"/>
                </a:ext>
              </a:extLst>
            </p:cNvPr>
            <p:cNvGrpSpPr>
              <a:grpSpLocks/>
            </p:cNvGrpSpPr>
            <p:nvPr/>
          </p:nvGrpSpPr>
          <p:grpSpPr bwMode="auto">
            <a:xfrm rot="20148710">
              <a:off x="1594751" y="3076018"/>
              <a:ext cx="527501" cy="190911"/>
              <a:chOff x="1392" y="1488"/>
              <a:chExt cx="1584" cy="0"/>
            </a:xfrm>
          </p:grpSpPr>
          <p:sp>
            <p:nvSpPr>
              <p:cNvPr id="175" name="Line 10">
                <a:extLst>
                  <a:ext uri="{FF2B5EF4-FFF2-40B4-BE49-F238E27FC236}">
                    <a16:creationId xmlns:a16="http://schemas.microsoft.com/office/drawing/2014/main" id="{588AD167-0C4B-B4B5-02DA-65EA4A79B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6" name="Line 11">
                <a:extLst>
                  <a:ext uri="{FF2B5EF4-FFF2-40B4-BE49-F238E27FC236}">
                    <a16:creationId xmlns:a16="http://schemas.microsoft.com/office/drawing/2014/main" id="{273B9029-56CE-96ED-F2D4-E2E45DC48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93F70E71-F9F4-460E-4731-7C2AA0881B29}"/>
                    </a:ext>
                  </a:extLst>
                </p:cNvPr>
                <p:cNvSpPr txBox="1"/>
                <p:nvPr/>
              </p:nvSpPr>
              <p:spPr>
                <a:xfrm>
                  <a:off x="1911574" y="2730826"/>
                  <a:ext cx="152037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93F70E71-F9F4-460E-4731-7C2AA0881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574" y="2730826"/>
                  <a:ext cx="152037" cy="247591"/>
                </a:xfrm>
                <a:prstGeom prst="rect">
                  <a:avLst/>
                </a:prstGeom>
                <a:blipFill>
                  <a:blip r:embed="rId11"/>
                  <a:stretch>
                    <a:fillRect l="-30303" r="-303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0281FCC4-F39A-C668-16DE-C397E3C8110C}"/>
                    </a:ext>
                  </a:extLst>
                </p:cNvPr>
                <p:cNvSpPr txBox="1"/>
                <p:nvPr/>
              </p:nvSpPr>
              <p:spPr>
                <a:xfrm>
                  <a:off x="1145431" y="2730830"/>
                  <a:ext cx="127113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0281FCC4-F39A-C668-16DE-C397E3C81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431" y="2730830"/>
                  <a:ext cx="127113" cy="247591"/>
                </a:xfrm>
                <a:prstGeom prst="rect">
                  <a:avLst/>
                </a:prstGeom>
                <a:blipFill>
                  <a:blip r:embed="rId12"/>
                  <a:stretch>
                    <a:fillRect l="-21429" r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917BCA8-6628-6256-A4F3-CDC09F01491A}"/>
                  </a:ext>
                </a:extLst>
              </p:cNvPr>
              <p:cNvSpPr txBox="1"/>
              <p:nvPr/>
            </p:nvSpPr>
            <p:spPr>
              <a:xfrm>
                <a:off x="2607425" y="3697068"/>
                <a:ext cx="4655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917BCA8-6628-6256-A4F3-CDC09F01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25" y="3697068"/>
                <a:ext cx="46557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F94BBBF-ED4A-11BB-1E66-0D208ACA26F2}"/>
              </a:ext>
            </a:extLst>
          </p:cNvPr>
          <p:cNvGrpSpPr/>
          <p:nvPr/>
        </p:nvGrpSpPr>
        <p:grpSpPr>
          <a:xfrm>
            <a:off x="2203065" y="3444769"/>
            <a:ext cx="1344808" cy="1156216"/>
            <a:chOff x="2259506" y="2730828"/>
            <a:chExt cx="1018165" cy="810840"/>
          </a:xfrm>
        </p:grpSpPr>
        <p:sp>
          <p:nvSpPr>
            <p:cNvPr id="187" name="Line 110">
              <a:extLst>
                <a:ext uri="{FF2B5EF4-FFF2-40B4-BE49-F238E27FC236}">
                  <a16:creationId xmlns:a16="http://schemas.microsoft.com/office/drawing/2014/main" id="{FF8B2A7C-1BD4-C077-9CEB-B3A85194EF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2703175" y="3277701"/>
              <a:ext cx="456180" cy="71754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5503A4B6-FD94-3888-4FC0-43EE32CFA32E}"/>
                    </a:ext>
                  </a:extLst>
                </p:cNvPr>
                <p:cNvSpPr txBox="1"/>
                <p:nvPr/>
              </p:nvSpPr>
              <p:spPr>
                <a:xfrm>
                  <a:off x="2970667" y="3135233"/>
                  <a:ext cx="307004" cy="1942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5503A4B6-FD94-3888-4FC0-43EE32CFA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667" y="3135233"/>
                  <a:ext cx="307004" cy="194256"/>
                </a:xfrm>
                <a:prstGeom prst="rect">
                  <a:avLst/>
                </a:prstGeom>
                <a:blipFill>
                  <a:blip r:embed="rId14"/>
                  <a:stretch>
                    <a:fillRect l="-13433" r="-44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0E5FF30D-9AAF-3888-AA7D-6F5F6459852C}"/>
                </a:ext>
              </a:extLst>
            </p:cNvPr>
            <p:cNvGrpSpPr>
              <a:grpSpLocks/>
            </p:cNvGrpSpPr>
            <p:nvPr/>
          </p:nvGrpSpPr>
          <p:grpSpPr bwMode="auto">
            <a:xfrm rot="1618589">
              <a:off x="2259506" y="3076478"/>
              <a:ext cx="465268" cy="227215"/>
              <a:chOff x="1392" y="1488"/>
              <a:chExt cx="1584" cy="0"/>
            </a:xfrm>
          </p:grpSpPr>
          <p:sp>
            <p:nvSpPr>
              <p:cNvPr id="191" name="Line 7">
                <a:extLst>
                  <a:ext uri="{FF2B5EF4-FFF2-40B4-BE49-F238E27FC236}">
                    <a16:creationId xmlns:a16="http://schemas.microsoft.com/office/drawing/2014/main" id="{E300A46C-B7A0-5E27-BAEB-30D30A87D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2" name="Line 8">
                <a:extLst>
                  <a:ext uri="{FF2B5EF4-FFF2-40B4-BE49-F238E27FC236}">
                    <a16:creationId xmlns:a16="http://schemas.microsoft.com/office/drawing/2014/main" id="{28F29989-D4E5-E7FC-D8B3-9D7B66032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4542C3B-D90D-9E51-5959-DBD06DAD9E19}"/>
                </a:ext>
              </a:extLst>
            </p:cNvPr>
            <p:cNvGrpSpPr>
              <a:grpSpLocks/>
            </p:cNvGrpSpPr>
            <p:nvPr/>
          </p:nvGrpSpPr>
          <p:grpSpPr bwMode="auto">
            <a:xfrm rot="20148710">
              <a:off x="2740933" y="3076023"/>
              <a:ext cx="527502" cy="190912"/>
              <a:chOff x="1392" y="1488"/>
              <a:chExt cx="1584" cy="0"/>
            </a:xfrm>
          </p:grpSpPr>
          <p:sp>
            <p:nvSpPr>
              <p:cNvPr id="189" name="Line 10">
                <a:extLst>
                  <a:ext uri="{FF2B5EF4-FFF2-40B4-BE49-F238E27FC236}">
                    <a16:creationId xmlns:a16="http://schemas.microsoft.com/office/drawing/2014/main" id="{A311F4A2-DF0D-2B18-BC83-54DCF092F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0" name="Line 11">
                <a:extLst>
                  <a:ext uri="{FF2B5EF4-FFF2-40B4-BE49-F238E27FC236}">
                    <a16:creationId xmlns:a16="http://schemas.microsoft.com/office/drawing/2014/main" id="{8244A072-8728-7EF5-38B2-216047F2A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845EEDF8-4A93-C6E7-5869-84B9830FAAE8}"/>
                    </a:ext>
                  </a:extLst>
                </p:cNvPr>
                <p:cNvSpPr txBox="1"/>
                <p:nvPr/>
              </p:nvSpPr>
              <p:spPr>
                <a:xfrm>
                  <a:off x="3057755" y="2730828"/>
                  <a:ext cx="125867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845EEDF8-4A93-C6E7-5869-84B9830FA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755" y="2730828"/>
                  <a:ext cx="125867" cy="247591"/>
                </a:xfrm>
                <a:prstGeom prst="rect">
                  <a:avLst/>
                </a:prstGeom>
                <a:blipFill>
                  <a:blip r:embed="rId15"/>
                  <a:stretch>
                    <a:fillRect l="-21429" r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304D7F81-71E7-EAC2-7016-B4AFF463AAC0}"/>
                    </a:ext>
                  </a:extLst>
                </p:cNvPr>
                <p:cNvSpPr txBox="1"/>
                <p:nvPr/>
              </p:nvSpPr>
              <p:spPr>
                <a:xfrm>
                  <a:off x="2291610" y="2730828"/>
                  <a:ext cx="127113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304D7F81-71E7-EAC2-7016-B4AFF463A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610" y="2730828"/>
                  <a:ext cx="127113" cy="247591"/>
                </a:xfrm>
                <a:prstGeom prst="rect">
                  <a:avLst/>
                </a:prstGeom>
                <a:blipFill>
                  <a:blip r:embed="rId16"/>
                  <a:stretch>
                    <a:fillRect l="-21429" r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2E987E86-2567-BFF9-C73D-DAA66159E488}"/>
                  </a:ext>
                </a:extLst>
              </p:cNvPr>
              <p:cNvSpPr txBox="1"/>
              <p:nvPr/>
            </p:nvSpPr>
            <p:spPr>
              <a:xfrm>
                <a:off x="4115273" y="3701828"/>
                <a:ext cx="5050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2E987E86-2567-BFF9-C73D-DAA66159E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73" y="3701828"/>
                <a:ext cx="505010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68CFFEB4-58DE-0C6C-E323-4BF6E8CA7794}"/>
              </a:ext>
            </a:extLst>
          </p:cNvPr>
          <p:cNvGrpSpPr/>
          <p:nvPr/>
        </p:nvGrpSpPr>
        <p:grpSpPr>
          <a:xfrm>
            <a:off x="3722467" y="3449531"/>
            <a:ext cx="1344808" cy="1146692"/>
            <a:chOff x="3405686" y="2730830"/>
            <a:chExt cx="1018165" cy="804160"/>
          </a:xfrm>
        </p:grpSpPr>
        <p:sp>
          <p:nvSpPr>
            <p:cNvPr id="201" name="Line 110">
              <a:extLst>
                <a:ext uri="{FF2B5EF4-FFF2-40B4-BE49-F238E27FC236}">
                  <a16:creationId xmlns:a16="http://schemas.microsoft.com/office/drawing/2014/main" id="{CB05365B-F276-2546-47CC-FD56454BCC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3845273" y="3271023"/>
              <a:ext cx="456180" cy="71754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43CBC723-3A69-2F3B-3C63-A293A062D76F}"/>
                    </a:ext>
                  </a:extLst>
                </p:cNvPr>
                <p:cNvSpPr txBox="1"/>
                <p:nvPr/>
              </p:nvSpPr>
              <p:spPr>
                <a:xfrm>
                  <a:off x="4116847" y="3135233"/>
                  <a:ext cx="307004" cy="1942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43CBC723-3A69-2F3B-3C63-A293A062D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847" y="3135233"/>
                  <a:ext cx="307004" cy="194256"/>
                </a:xfrm>
                <a:prstGeom prst="rect">
                  <a:avLst/>
                </a:prstGeom>
                <a:blipFill>
                  <a:blip r:embed="rId18"/>
                  <a:stretch>
                    <a:fillRect l="-15152" r="-454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0F68ED0E-2A8F-ED5F-30A4-A2DB28D8715C}"/>
                </a:ext>
              </a:extLst>
            </p:cNvPr>
            <p:cNvGrpSpPr>
              <a:grpSpLocks/>
            </p:cNvGrpSpPr>
            <p:nvPr/>
          </p:nvGrpSpPr>
          <p:grpSpPr bwMode="auto">
            <a:xfrm rot="1618589">
              <a:off x="3405686" y="3076480"/>
              <a:ext cx="465268" cy="227215"/>
              <a:chOff x="1392" y="1488"/>
              <a:chExt cx="1584" cy="0"/>
            </a:xfrm>
          </p:grpSpPr>
          <p:sp>
            <p:nvSpPr>
              <p:cNvPr id="205" name="Line 7">
                <a:extLst>
                  <a:ext uri="{FF2B5EF4-FFF2-40B4-BE49-F238E27FC236}">
                    <a16:creationId xmlns:a16="http://schemas.microsoft.com/office/drawing/2014/main" id="{5FA3A607-B8C6-52F9-E7FE-5D4FBFBAC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6" name="Line 8">
                <a:extLst>
                  <a:ext uri="{FF2B5EF4-FFF2-40B4-BE49-F238E27FC236}">
                    <a16:creationId xmlns:a16="http://schemas.microsoft.com/office/drawing/2014/main" id="{8EEB0C1F-5D9A-7F7B-3D9A-059FF552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15D7D9B-BB8B-0CC1-1449-487D021F88EE}"/>
                </a:ext>
              </a:extLst>
            </p:cNvPr>
            <p:cNvGrpSpPr>
              <a:grpSpLocks/>
            </p:cNvGrpSpPr>
            <p:nvPr/>
          </p:nvGrpSpPr>
          <p:grpSpPr bwMode="auto">
            <a:xfrm rot="20148710">
              <a:off x="3887113" y="3076025"/>
              <a:ext cx="527502" cy="190912"/>
              <a:chOff x="1392" y="1488"/>
              <a:chExt cx="1584" cy="0"/>
            </a:xfrm>
          </p:grpSpPr>
          <p:sp>
            <p:nvSpPr>
              <p:cNvPr id="203" name="Line 10">
                <a:extLst>
                  <a:ext uri="{FF2B5EF4-FFF2-40B4-BE49-F238E27FC236}">
                    <a16:creationId xmlns:a16="http://schemas.microsoft.com/office/drawing/2014/main" id="{56E5716A-E048-3BBE-9198-CA07D07C2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4" name="Line 11">
                <a:extLst>
                  <a:ext uri="{FF2B5EF4-FFF2-40B4-BE49-F238E27FC236}">
                    <a16:creationId xmlns:a16="http://schemas.microsoft.com/office/drawing/2014/main" id="{5926EF39-2095-2856-38A9-8A5A3C2FE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65C89FD0-5FFC-5D4C-3A60-8699EFA72B70}"/>
                    </a:ext>
                  </a:extLst>
                </p:cNvPr>
                <p:cNvSpPr txBox="1"/>
                <p:nvPr/>
              </p:nvSpPr>
              <p:spPr>
                <a:xfrm>
                  <a:off x="4203935" y="2730830"/>
                  <a:ext cx="144559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65C89FD0-5FFC-5D4C-3A60-8699EFA72B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935" y="2730830"/>
                  <a:ext cx="144559" cy="247591"/>
                </a:xfrm>
                <a:prstGeom prst="rect">
                  <a:avLst/>
                </a:prstGeom>
                <a:blipFill>
                  <a:blip r:embed="rId19"/>
                  <a:stretch>
                    <a:fillRect l="-35484" t="-1724" r="-3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3BF94A6D-4CA3-6172-6861-DBF3BC21E3ED}"/>
                    </a:ext>
                  </a:extLst>
                </p:cNvPr>
                <p:cNvSpPr txBox="1"/>
                <p:nvPr/>
              </p:nvSpPr>
              <p:spPr>
                <a:xfrm>
                  <a:off x="3437790" y="2730830"/>
                  <a:ext cx="127113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3BF94A6D-4CA3-6172-6861-DBF3BC21E3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790" y="2730830"/>
                  <a:ext cx="127113" cy="247591"/>
                </a:xfrm>
                <a:prstGeom prst="rect">
                  <a:avLst/>
                </a:prstGeom>
                <a:blipFill>
                  <a:blip r:embed="rId20"/>
                  <a:stretch>
                    <a:fillRect l="-22222" r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7F3D9E4C-E3B5-EFFB-7A07-BEB125EC8CA0}"/>
                  </a:ext>
                </a:extLst>
              </p:cNvPr>
              <p:cNvSpPr txBox="1"/>
              <p:nvPr/>
            </p:nvSpPr>
            <p:spPr>
              <a:xfrm>
                <a:off x="4120082" y="5221470"/>
                <a:ext cx="4953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7F3D9E4C-E3B5-EFFB-7A07-BEB125EC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82" y="5221470"/>
                <a:ext cx="495392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83BCCB5F-3B51-06B0-FB15-B2F278765DB6}"/>
              </a:ext>
            </a:extLst>
          </p:cNvPr>
          <p:cNvGrpSpPr/>
          <p:nvPr/>
        </p:nvGrpSpPr>
        <p:grpSpPr>
          <a:xfrm>
            <a:off x="3722467" y="4965500"/>
            <a:ext cx="1344808" cy="1175780"/>
            <a:chOff x="3405686" y="3702119"/>
            <a:chExt cx="1018165" cy="824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AA775778-7C28-2F74-F577-4A4DD2F61D29}"/>
                    </a:ext>
                  </a:extLst>
                </p:cNvPr>
                <p:cNvSpPr txBox="1"/>
                <p:nvPr/>
              </p:nvSpPr>
              <p:spPr>
                <a:xfrm>
                  <a:off x="4116847" y="4106523"/>
                  <a:ext cx="307004" cy="1942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AA775778-7C28-2F74-F577-4A4DD2F61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847" y="4106523"/>
                  <a:ext cx="307004" cy="194256"/>
                </a:xfrm>
                <a:prstGeom prst="rect">
                  <a:avLst/>
                </a:prstGeom>
                <a:blipFill>
                  <a:blip r:embed="rId22"/>
                  <a:stretch>
                    <a:fillRect l="-15152" r="-4545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591EAF26-EDB7-BB7C-5A24-4C6EBB04B3EA}"/>
                </a:ext>
              </a:extLst>
            </p:cNvPr>
            <p:cNvGrpSpPr>
              <a:grpSpLocks/>
            </p:cNvGrpSpPr>
            <p:nvPr/>
          </p:nvGrpSpPr>
          <p:grpSpPr bwMode="auto">
            <a:xfrm rot="1618589">
              <a:off x="3405686" y="4047769"/>
              <a:ext cx="465268" cy="227215"/>
              <a:chOff x="1392" y="1488"/>
              <a:chExt cx="1584" cy="0"/>
            </a:xfrm>
          </p:grpSpPr>
          <p:sp>
            <p:nvSpPr>
              <p:cNvPr id="247" name="Line 7">
                <a:extLst>
                  <a:ext uri="{FF2B5EF4-FFF2-40B4-BE49-F238E27FC236}">
                    <a16:creationId xmlns:a16="http://schemas.microsoft.com/office/drawing/2014/main" id="{9FB6D804-82F6-DCA6-DA93-C36CDC4C7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8" name="Line 8">
                <a:extLst>
                  <a:ext uri="{FF2B5EF4-FFF2-40B4-BE49-F238E27FC236}">
                    <a16:creationId xmlns:a16="http://schemas.microsoft.com/office/drawing/2014/main" id="{ACD20C3A-D59E-58C6-529D-D27052F13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C7A836CC-68D2-715C-25FB-378EEBEA2348}"/>
                </a:ext>
              </a:extLst>
            </p:cNvPr>
            <p:cNvGrpSpPr>
              <a:grpSpLocks/>
            </p:cNvGrpSpPr>
            <p:nvPr/>
          </p:nvGrpSpPr>
          <p:grpSpPr bwMode="auto">
            <a:xfrm rot="20148710">
              <a:off x="3887113" y="4047314"/>
              <a:ext cx="527502" cy="190912"/>
              <a:chOff x="1392" y="1488"/>
              <a:chExt cx="1584" cy="0"/>
            </a:xfrm>
          </p:grpSpPr>
          <p:sp>
            <p:nvSpPr>
              <p:cNvPr id="245" name="Line 10">
                <a:extLst>
                  <a:ext uri="{FF2B5EF4-FFF2-40B4-BE49-F238E27FC236}">
                    <a16:creationId xmlns:a16="http://schemas.microsoft.com/office/drawing/2014/main" id="{C8229471-35C0-8A23-A863-7B57955DF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Line 11">
                <a:extLst>
                  <a:ext uri="{FF2B5EF4-FFF2-40B4-BE49-F238E27FC236}">
                    <a16:creationId xmlns:a16="http://schemas.microsoft.com/office/drawing/2014/main" id="{10170252-C6B1-622D-2785-E01D1FD79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312BBF2E-BA37-C8F9-C3BA-7DBF74689E2F}"/>
                    </a:ext>
                  </a:extLst>
                </p:cNvPr>
                <p:cNvSpPr txBox="1"/>
                <p:nvPr/>
              </p:nvSpPr>
              <p:spPr>
                <a:xfrm>
                  <a:off x="4203935" y="3702119"/>
                  <a:ext cx="144559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312BBF2E-BA37-C8F9-C3BA-7DBF74689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935" y="3702119"/>
                  <a:ext cx="144559" cy="247591"/>
                </a:xfrm>
                <a:prstGeom prst="rect">
                  <a:avLst/>
                </a:prstGeom>
                <a:blipFill>
                  <a:blip r:embed="rId23"/>
                  <a:stretch>
                    <a:fillRect l="-35484" t="-1754" r="-3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F0723653-A6BC-E2CD-B3A6-AACA7B4FC77F}"/>
                    </a:ext>
                  </a:extLst>
                </p:cNvPr>
                <p:cNvSpPr txBox="1"/>
                <p:nvPr/>
              </p:nvSpPr>
              <p:spPr>
                <a:xfrm>
                  <a:off x="3437790" y="3702119"/>
                  <a:ext cx="110913" cy="247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F0723653-A6BC-E2CD-B3A6-AACA7B4FC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790" y="3702119"/>
                  <a:ext cx="110913" cy="247591"/>
                </a:xfrm>
                <a:prstGeom prst="rect">
                  <a:avLst/>
                </a:prstGeom>
                <a:blipFill>
                  <a:blip r:embed="rId24"/>
                  <a:stretch>
                    <a:fillRect l="-37500"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3" name="Line 110">
              <a:extLst>
                <a:ext uri="{FF2B5EF4-FFF2-40B4-BE49-F238E27FC236}">
                  <a16:creationId xmlns:a16="http://schemas.microsoft.com/office/drawing/2014/main" id="{5D3EFF45-8C12-2CC8-6AB3-4E5460EF74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3859724" y="4262712"/>
              <a:ext cx="456180" cy="71754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02B88775-B4EA-B94C-F3DF-99D8880D187C}"/>
                  </a:ext>
                </a:extLst>
              </p:cNvPr>
              <p:cNvSpPr txBox="1"/>
              <p:nvPr/>
            </p:nvSpPr>
            <p:spPr>
              <a:xfrm>
                <a:off x="1076619" y="5226982"/>
                <a:ext cx="5025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𝑡𝑑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02B88775-B4EA-B94C-F3DF-99D8880D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19" y="5226982"/>
                <a:ext cx="502510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AD111F5-FB7F-BD86-4C27-616EEBE2AD10}"/>
              </a:ext>
            </a:extLst>
          </p:cNvPr>
          <p:cNvGrpSpPr/>
          <p:nvPr/>
        </p:nvGrpSpPr>
        <p:grpSpPr>
          <a:xfrm>
            <a:off x="737086" y="4982026"/>
            <a:ext cx="1302404" cy="1142729"/>
            <a:chOff x="737086" y="4982026"/>
            <a:chExt cx="1302404" cy="1142729"/>
          </a:xfrm>
        </p:grpSpPr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10CC98B4-3CB3-BF1B-44D0-08773E65F364}"/>
                </a:ext>
              </a:extLst>
            </p:cNvPr>
            <p:cNvGrpSpPr/>
            <p:nvPr/>
          </p:nvGrpSpPr>
          <p:grpSpPr>
            <a:xfrm>
              <a:off x="737086" y="4982026"/>
              <a:ext cx="1302404" cy="1142729"/>
              <a:chOff x="1145431" y="3702119"/>
              <a:chExt cx="986060" cy="801382"/>
            </a:xfrm>
          </p:grpSpPr>
          <p:sp>
            <p:nvSpPr>
              <p:cNvPr id="215" name="Line 110">
                <a:extLst>
                  <a:ext uri="{FF2B5EF4-FFF2-40B4-BE49-F238E27FC236}">
                    <a16:creationId xmlns:a16="http://schemas.microsoft.com/office/drawing/2014/main" id="{A5B8D059-0FF4-BDCD-AAE4-EA3B43A44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V="1">
                <a:off x="1567365" y="4239534"/>
                <a:ext cx="456180" cy="71754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5649FCA5-A07A-6CE1-5008-DBEAF3CF320B}"/>
                      </a:ext>
                    </a:extLst>
                  </p:cNvPr>
                  <p:cNvSpPr txBox="1"/>
                  <p:nvPr/>
                </p:nvSpPr>
                <p:spPr>
                  <a:xfrm>
                    <a:off x="1824487" y="4106523"/>
                    <a:ext cx="307004" cy="1942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5649FCA5-A07A-6CE1-5008-DBEAF3CF32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4487" y="4106523"/>
                    <a:ext cx="307004" cy="19425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3433" r="-447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82B04425-F89B-E4FF-EFE3-A9EA9A6EE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148710">
                <a:off x="1554952" y="4051847"/>
                <a:ext cx="546150" cy="631"/>
                <a:chOff x="1392" y="1488"/>
                <a:chExt cx="1640" cy="631"/>
              </a:xfrm>
            </p:grpSpPr>
            <p:sp>
              <p:nvSpPr>
                <p:cNvPr id="217" name="Line 10">
                  <a:extLst>
                    <a:ext uri="{FF2B5EF4-FFF2-40B4-BE49-F238E27FC236}">
                      <a16:creationId xmlns:a16="http://schemas.microsoft.com/office/drawing/2014/main" id="{11DD1E56-809B-612C-A562-649C41FEE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8" name="Line 11">
                  <a:extLst>
                    <a:ext uri="{FF2B5EF4-FFF2-40B4-BE49-F238E27FC236}">
                      <a16:creationId xmlns:a16="http://schemas.microsoft.com/office/drawing/2014/main" id="{05833A8B-3C52-1C10-1A03-2BF359629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8" y="2119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3" name="TextBox 212">
                    <a:extLst>
                      <a:ext uri="{FF2B5EF4-FFF2-40B4-BE49-F238E27FC236}">
                        <a16:creationId xmlns:a16="http://schemas.microsoft.com/office/drawing/2014/main" id="{035D6F91-3FED-6D30-65BF-CB607668B611}"/>
                      </a:ext>
                    </a:extLst>
                  </p:cNvPr>
                  <p:cNvSpPr txBox="1"/>
                  <p:nvPr/>
                </p:nvSpPr>
                <p:spPr>
                  <a:xfrm>
                    <a:off x="1911576" y="3702119"/>
                    <a:ext cx="152037" cy="2475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13" name="TextBox 212">
                    <a:extLst>
                      <a:ext uri="{FF2B5EF4-FFF2-40B4-BE49-F238E27FC236}">
                        <a16:creationId xmlns:a16="http://schemas.microsoft.com/office/drawing/2014/main" id="{035D6F91-3FED-6D30-65BF-CB607668B6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576" y="3702119"/>
                    <a:ext cx="152037" cy="24759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33333" r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4" name="TextBox 213">
                    <a:extLst>
                      <a:ext uri="{FF2B5EF4-FFF2-40B4-BE49-F238E27FC236}">
                        <a16:creationId xmlns:a16="http://schemas.microsoft.com/office/drawing/2014/main" id="{9D47017D-2A6B-B7D7-DC39-2075A66939DE}"/>
                      </a:ext>
                    </a:extLst>
                  </p:cNvPr>
                  <p:cNvSpPr txBox="1"/>
                  <p:nvPr/>
                </p:nvSpPr>
                <p:spPr>
                  <a:xfrm>
                    <a:off x="1145431" y="3702119"/>
                    <a:ext cx="110913" cy="2475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14" name="TextBox 213">
                    <a:extLst>
                      <a:ext uri="{FF2B5EF4-FFF2-40B4-BE49-F238E27FC236}">
                        <a16:creationId xmlns:a16="http://schemas.microsoft.com/office/drawing/2014/main" id="{9D47017D-2A6B-B7D7-DC39-2075A66939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5431" y="3702119"/>
                    <a:ext cx="110913" cy="24759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37500" r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624729D8-82B6-318A-C590-A4359D8682BB}"/>
                </a:ext>
              </a:extLst>
            </p:cNvPr>
            <p:cNvGrpSpPr>
              <a:grpSpLocks/>
            </p:cNvGrpSpPr>
            <p:nvPr/>
          </p:nvGrpSpPr>
          <p:grpSpPr bwMode="auto">
            <a:xfrm rot="1618589">
              <a:off x="760658" y="5478599"/>
              <a:ext cx="614533" cy="14816"/>
              <a:chOff x="1380" y="1488"/>
              <a:chExt cx="1584" cy="14816"/>
            </a:xfrm>
          </p:grpSpPr>
          <p:sp>
            <p:nvSpPr>
              <p:cNvPr id="320" name="Line 7">
                <a:extLst>
                  <a:ext uri="{FF2B5EF4-FFF2-40B4-BE49-F238E27FC236}">
                    <a16:creationId xmlns:a16="http://schemas.microsoft.com/office/drawing/2014/main" id="{A45E42D2-DA61-20BD-7D7C-EFCE99D7B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1" name="Line 8">
                <a:extLst>
                  <a:ext uri="{FF2B5EF4-FFF2-40B4-BE49-F238E27FC236}">
                    <a16:creationId xmlns:a16="http://schemas.microsoft.com/office/drawing/2014/main" id="{5B4A3BF2-F632-4F6D-D4D0-32AD7B788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0" y="16304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CF28A43-EABB-CD01-9333-21F9A125331C}"/>
                  </a:ext>
                </a:extLst>
              </p:cNvPr>
              <p:cNvSpPr txBox="1"/>
              <p:nvPr/>
            </p:nvSpPr>
            <p:spPr>
              <a:xfrm>
                <a:off x="2600697" y="2176962"/>
                <a:ext cx="4880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CF28A43-EABB-CD01-9333-21F9A1253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697" y="2176962"/>
                <a:ext cx="488019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7FABE00-0092-0F35-4ABA-E233EC660CDD}"/>
              </a:ext>
            </a:extLst>
          </p:cNvPr>
          <p:cNvGrpSpPr/>
          <p:nvPr/>
        </p:nvGrpSpPr>
        <p:grpSpPr>
          <a:xfrm>
            <a:off x="715052" y="1906529"/>
            <a:ext cx="2837315" cy="1184582"/>
            <a:chOff x="715052" y="1906529"/>
            <a:chExt cx="2837315" cy="1184582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51AC97AE-4A54-F8E9-5AD4-1A03F32C27A0}"/>
                </a:ext>
              </a:extLst>
            </p:cNvPr>
            <p:cNvGrpSpPr/>
            <p:nvPr/>
          </p:nvGrpSpPr>
          <p:grpSpPr>
            <a:xfrm>
              <a:off x="715052" y="1906529"/>
              <a:ext cx="1302404" cy="1184582"/>
              <a:chOff x="1145431" y="1741276"/>
              <a:chExt cx="986060" cy="830733"/>
            </a:xfrm>
          </p:grpSpPr>
          <p:sp>
            <p:nvSpPr>
              <p:cNvPr id="49" name="Line 110">
                <a:extLst>
                  <a:ext uri="{FF2B5EF4-FFF2-40B4-BE49-F238E27FC236}">
                    <a16:creationId xmlns:a16="http://schemas.microsoft.com/office/drawing/2014/main" id="{B6ED28EB-B047-F5C1-4387-0ED2E4A55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V="1">
                <a:off x="1560153" y="2308042"/>
                <a:ext cx="456180" cy="71754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CFD20F44-E56E-E99C-4DF9-CA9BABCCC033}"/>
                  </a:ext>
                </a:extLst>
              </p:cNvPr>
              <p:cNvGrpSpPr/>
              <p:nvPr/>
            </p:nvGrpSpPr>
            <p:grpSpPr>
              <a:xfrm>
                <a:off x="1161620" y="2069586"/>
                <a:ext cx="921523" cy="92653"/>
                <a:chOff x="1161620" y="2069586"/>
                <a:chExt cx="921523" cy="92653"/>
              </a:xfrm>
            </p:grpSpPr>
            <p:sp>
              <p:nvSpPr>
                <p:cNvPr id="53" name="Line 11">
                  <a:extLst>
                    <a:ext uri="{FF2B5EF4-FFF2-40B4-BE49-F238E27FC236}">
                      <a16:creationId xmlns:a16="http://schemas.microsoft.com/office/drawing/2014/main" id="{495B1067-DE3C-3D9B-552F-E2EC1178A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148710">
                  <a:off x="1555641" y="2113118"/>
                  <a:ext cx="52750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" name="Line 8">
                  <a:extLst>
                    <a:ext uri="{FF2B5EF4-FFF2-40B4-BE49-F238E27FC236}">
                      <a16:creationId xmlns:a16="http://schemas.microsoft.com/office/drawing/2014/main" id="{6CEADEB6-FCFC-144C-2EA2-4032283E41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18589">
                  <a:off x="1161620" y="2115132"/>
                  <a:ext cx="46526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" name="Line 7">
                  <a:extLst>
                    <a:ext uri="{FF2B5EF4-FFF2-40B4-BE49-F238E27FC236}">
                      <a16:creationId xmlns:a16="http://schemas.microsoft.com/office/drawing/2014/main" id="{17C1E8E3-FC38-276B-C52B-E7DDADA6B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18589">
                  <a:off x="1176367" y="2069586"/>
                  <a:ext cx="25378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" name="Line 10">
                  <a:extLst>
                    <a:ext uri="{FF2B5EF4-FFF2-40B4-BE49-F238E27FC236}">
                      <a16:creationId xmlns:a16="http://schemas.microsoft.com/office/drawing/2014/main" id="{ED67DED0-4479-8FFA-1691-4208AC03EA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148710">
                  <a:off x="1566167" y="2162239"/>
                  <a:ext cx="2877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89BD95E-0A90-7905-2597-551439A77E1D}"/>
                      </a:ext>
                    </a:extLst>
                  </p:cNvPr>
                  <p:cNvSpPr txBox="1"/>
                  <p:nvPr/>
                </p:nvSpPr>
                <p:spPr>
                  <a:xfrm>
                    <a:off x="1824487" y="2163945"/>
                    <a:ext cx="307004" cy="1942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solidFill>
                        <a:srgbClr val="B630A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89BD95E-0A90-7905-2597-551439A77E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4487" y="2163945"/>
                    <a:ext cx="307004" cy="194256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3433" r="-447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4ED70980-168C-B062-BFDC-E62FEDFB6553}"/>
                      </a:ext>
                    </a:extLst>
                  </p:cNvPr>
                  <p:cNvSpPr txBox="1"/>
                  <p:nvPr/>
                </p:nvSpPr>
                <p:spPr>
                  <a:xfrm>
                    <a:off x="1911576" y="1759542"/>
                    <a:ext cx="152037" cy="2475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4ED70980-168C-B062-BFDC-E62FEDFB65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1576" y="1759542"/>
                    <a:ext cx="152037" cy="24759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30303" r="-303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0682DA4-DC9E-9044-D9AA-CB85E39B7BBF}"/>
                      </a:ext>
                    </a:extLst>
                  </p:cNvPr>
                  <p:cNvSpPr txBox="1"/>
                  <p:nvPr/>
                </p:nvSpPr>
                <p:spPr>
                  <a:xfrm>
                    <a:off x="1145431" y="1741276"/>
                    <a:ext cx="152037" cy="2475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0682DA4-DC9E-9044-D9AA-CB85E39B7B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5431" y="1741276"/>
                    <a:ext cx="152037" cy="247591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18182" r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2060D36-6D1B-F722-D02B-EFB8F37D8947}"/>
                </a:ext>
              </a:extLst>
            </p:cNvPr>
            <p:cNvGrpSpPr/>
            <p:nvPr/>
          </p:nvGrpSpPr>
          <p:grpSpPr>
            <a:xfrm>
              <a:off x="2249962" y="1920061"/>
              <a:ext cx="1302405" cy="1157519"/>
              <a:chOff x="2291610" y="1759541"/>
              <a:chExt cx="986061" cy="8117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A456E66C-32C1-7810-6826-8E8D51D355D6}"/>
                      </a:ext>
                    </a:extLst>
                  </p:cNvPr>
                  <p:cNvSpPr txBox="1"/>
                  <p:nvPr/>
                </p:nvSpPr>
                <p:spPr>
                  <a:xfrm>
                    <a:off x="2970667" y="2163945"/>
                    <a:ext cx="307004" cy="1942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A456E66C-32C1-7810-6826-8E8D51D355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0667" y="2163945"/>
                    <a:ext cx="307004" cy="19425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13433" r="-447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5F95A37B-610D-F902-54B5-CE0DD5D3AEFB}"/>
                      </a:ext>
                    </a:extLst>
                  </p:cNvPr>
                  <p:cNvSpPr txBox="1"/>
                  <p:nvPr/>
                </p:nvSpPr>
                <p:spPr>
                  <a:xfrm>
                    <a:off x="3057755" y="1759541"/>
                    <a:ext cx="125867" cy="2475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5F95A37B-610D-F902-54B5-CE0DD5D3AE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7755" y="1759541"/>
                    <a:ext cx="125867" cy="247591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22222" r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7BA2B712-8BA5-1D61-3423-3D817867CBCA}"/>
                      </a:ext>
                    </a:extLst>
                  </p:cNvPr>
                  <p:cNvSpPr txBox="1"/>
                  <p:nvPr/>
                </p:nvSpPr>
                <p:spPr>
                  <a:xfrm>
                    <a:off x="2291610" y="1759541"/>
                    <a:ext cx="152037" cy="2475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7BA2B712-8BA5-1D61-3423-3D817867CB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1610" y="1759541"/>
                    <a:ext cx="152037" cy="247591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18182" r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5" name="Line 110">
                <a:extLst>
                  <a:ext uri="{FF2B5EF4-FFF2-40B4-BE49-F238E27FC236}">
                    <a16:creationId xmlns:a16="http://schemas.microsoft.com/office/drawing/2014/main" id="{E966ED8D-A9EA-E790-200E-52F7F38F1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V="1">
                <a:off x="2703174" y="2307328"/>
                <a:ext cx="456180" cy="71754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3675AE46-E870-2C8E-5FB8-9043997664DA}"/>
                </a:ext>
              </a:extLst>
            </p:cNvPr>
            <p:cNvGrpSpPr>
              <a:grpSpLocks/>
            </p:cNvGrpSpPr>
            <p:nvPr/>
          </p:nvGrpSpPr>
          <p:grpSpPr bwMode="auto">
            <a:xfrm rot="1618589">
              <a:off x="2187555" y="2419925"/>
              <a:ext cx="614533" cy="323997"/>
              <a:chOff x="1392" y="1488"/>
              <a:chExt cx="1584" cy="0"/>
            </a:xfrm>
          </p:grpSpPr>
          <p:sp>
            <p:nvSpPr>
              <p:cNvPr id="326" name="Line 7">
                <a:extLst>
                  <a:ext uri="{FF2B5EF4-FFF2-40B4-BE49-F238E27FC236}">
                    <a16:creationId xmlns:a16="http://schemas.microsoft.com/office/drawing/2014/main" id="{7783FA3C-F4E3-9405-7A0B-643401FCC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7" name="Line 8">
                <a:extLst>
                  <a:ext uri="{FF2B5EF4-FFF2-40B4-BE49-F238E27FC236}">
                    <a16:creationId xmlns:a16="http://schemas.microsoft.com/office/drawing/2014/main" id="{5B116460-8FCA-58E8-7C4A-F5B086C09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8F778C77-649C-A127-8181-87C87A368D42}"/>
                </a:ext>
              </a:extLst>
            </p:cNvPr>
            <p:cNvGrpSpPr/>
            <p:nvPr/>
          </p:nvGrpSpPr>
          <p:grpSpPr>
            <a:xfrm>
              <a:off x="2798307" y="2429977"/>
              <a:ext cx="706097" cy="69569"/>
              <a:chOff x="5043481" y="4384277"/>
              <a:chExt cx="534592" cy="48788"/>
            </a:xfrm>
          </p:grpSpPr>
          <p:sp>
            <p:nvSpPr>
              <p:cNvPr id="331" name="Line 11">
                <a:extLst>
                  <a:ext uri="{FF2B5EF4-FFF2-40B4-BE49-F238E27FC236}">
                    <a16:creationId xmlns:a16="http://schemas.microsoft.com/office/drawing/2014/main" id="{1442116C-FF3A-3E12-A364-456FF759E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148710">
                <a:off x="5043481" y="4384277"/>
                <a:ext cx="5345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2" name="Line 10">
                <a:extLst>
                  <a:ext uri="{FF2B5EF4-FFF2-40B4-BE49-F238E27FC236}">
                    <a16:creationId xmlns:a16="http://schemas.microsoft.com/office/drawing/2014/main" id="{21BDB1D7-DDFF-C812-3E8D-2812694F1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148710">
                <a:off x="5054148" y="4433065"/>
                <a:ext cx="291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CC379D8-CD97-FE2A-D33D-FF314DDA285B}"/>
                  </a:ext>
                </a:extLst>
              </p:cNvPr>
              <p:cNvSpPr txBox="1"/>
              <p:nvPr/>
            </p:nvSpPr>
            <p:spPr>
              <a:xfrm>
                <a:off x="2607324" y="5233977"/>
                <a:ext cx="476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CC379D8-CD97-FE2A-D33D-FF314DDA2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324" y="5233977"/>
                <a:ext cx="476797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F37BB94-0262-5DFC-CE7C-BAC2C4650719}"/>
              </a:ext>
            </a:extLst>
          </p:cNvPr>
          <p:cNvGrpSpPr/>
          <p:nvPr/>
        </p:nvGrpSpPr>
        <p:grpSpPr>
          <a:xfrm>
            <a:off x="2200946" y="4996027"/>
            <a:ext cx="1361506" cy="1126060"/>
            <a:chOff x="2200946" y="4996027"/>
            <a:chExt cx="1361506" cy="1126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A69CA9C0-0E2B-C643-0EF3-4934B2866DE2}"/>
                    </a:ext>
                  </a:extLst>
                </p:cNvPr>
                <p:cNvSpPr txBox="1"/>
                <p:nvPr/>
              </p:nvSpPr>
              <p:spPr>
                <a:xfrm>
                  <a:off x="3156956" y="5576699"/>
                  <a:ext cx="4054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A69CA9C0-0E2B-C643-0EF3-4934B2866D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6956" y="5576699"/>
                  <a:ext cx="405496" cy="276999"/>
                </a:xfrm>
                <a:prstGeom prst="rect">
                  <a:avLst/>
                </a:prstGeom>
                <a:blipFill>
                  <a:blip r:embed="rId37"/>
                  <a:stretch>
                    <a:fillRect l="-15152" r="-454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9" name="Line 110">
              <a:extLst>
                <a:ext uri="{FF2B5EF4-FFF2-40B4-BE49-F238E27FC236}">
                  <a16:creationId xmlns:a16="http://schemas.microsoft.com/office/drawing/2014/main" id="{06A4D745-F62F-77A2-ECA7-0DD0350CF0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2808274" y="5769663"/>
              <a:ext cx="602530" cy="102317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0D18B27F-03E1-5119-1BD8-7C1571091A46}"/>
                    </a:ext>
                  </a:extLst>
                </p:cNvPr>
                <p:cNvSpPr txBox="1"/>
                <p:nvPr/>
              </p:nvSpPr>
              <p:spPr>
                <a:xfrm>
                  <a:off x="3262913" y="5000040"/>
                  <a:ext cx="166247" cy="3530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0D18B27F-03E1-5119-1BD8-7C1571091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913" y="5000040"/>
                  <a:ext cx="166247" cy="353052"/>
                </a:xfrm>
                <a:prstGeom prst="rect">
                  <a:avLst/>
                </a:prstGeom>
                <a:blipFill>
                  <a:blip r:embed="rId38"/>
                  <a:stretch>
                    <a:fillRect l="-21429" r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7FFEAFE7-1EDA-8BDA-A32B-36D7C60F8D99}"/>
                    </a:ext>
                  </a:extLst>
                </p:cNvPr>
                <p:cNvSpPr txBox="1"/>
                <p:nvPr/>
              </p:nvSpPr>
              <p:spPr>
                <a:xfrm>
                  <a:off x="2250977" y="4996027"/>
                  <a:ext cx="146496" cy="3530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7FFEAFE7-1EDA-8BDA-A32B-36D7C60F8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0977" y="4996027"/>
                  <a:ext cx="146496" cy="353052"/>
                </a:xfrm>
                <a:prstGeom prst="rect">
                  <a:avLst/>
                </a:prstGeom>
                <a:blipFill>
                  <a:blip r:embed="rId39"/>
                  <a:stretch>
                    <a:fillRect l="-33333" r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F83A8FA-0CF2-482D-BEAD-C3AF25A134D5}"/>
                </a:ext>
              </a:extLst>
            </p:cNvPr>
            <p:cNvGrpSpPr>
              <a:grpSpLocks/>
            </p:cNvGrpSpPr>
            <p:nvPr/>
          </p:nvGrpSpPr>
          <p:grpSpPr bwMode="auto">
            <a:xfrm rot="1618589">
              <a:off x="2200946" y="5463448"/>
              <a:ext cx="614533" cy="323997"/>
              <a:chOff x="1392" y="1488"/>
              <a:chExt cx="1584" cy="0"/>
            </a:xfrm>
          </p:grpSpPr>
          <p:sp>
            <p:nvSpPr>
              <p:cNvPr id="323" name="Line 7">
                <a:extLst>
                  <a:ext uri="{FF2B5EF4-FFF2-40B4-BE49-F238E27FC236}">
                    <a16:creationId xmlns:a16="http://schemas.microsoft.com/office/drawing/2014/main" id="{079CC395-B56C-CB49-6C64-4C1533628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4" name="Line 8">
                <a:extLst>
                  <a:ext uri="{FF2B5EF4-FFF2-40B4-BE49-F238E27FC236}">
                    <a16:creationId xmlns:a16="http://schemas.microsoft.com/office/drawing/2014/main" id="{AC66DA65-7DA6-DCAF-E733-CE74EEB51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CC562980-D561-AD36-F827-5D458B5FFA1B}"/>
                </a:ext>
              </a:extLst>
            </p:cNvPr>
            <p:cNvGrpSpPr/>
            <p:nvPr/>
          </p:nvGrpSpPr>
          <p:grpSpPr>
            <a:xfrm>
              <a:off x="2790991" y="5471059"/>
              <a:ext cx="706097" cy="69569"/>
              <a:chOff x="5043481" y="4384277"/>
              <a:chExt cx="534592" cy="48788"/>
            </a:xfrm>
          </p:grpSpPr>
          <p:sp>
            <p:nvSpPr>
              <p:cNvPr id="335" name="Line 11">
                <a:extLst>
                  <a:ext uri="{FF2B5EF4-FFF2-40B4-BE49-F238E27FC236}">
                    <a16:creationId xmlns:a16="http://schemas.microsoft.com/office/drawing/2014/main" id="{851E2800-F7D1-97C1-C242-8B5ED1499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148710">
                <a:off x="5043481" y="4384277"/>
                <a:ext cx="5345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6" name="Line 10">
                <a:extLst>
                  <a:ext uri="{FF2B5EF4-FFF2-40B4-BE49-F238E27FC236}">
                    <a16:creationId xmlns:a16="http://schemas.microsoft.com/office/drawing/2014/main" id="{336C3D57-C5FF-A556-7627-E6C070987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148710">
                <a:off x="5054148" y="4433065"/>
                <a:ext cx="291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C3C72096-0D02-CA94-3AB5-1CD2D38AFC03}"/>
              </a:ext>
            </a:extLst>
          </p:cNvPr>
          <p:cNvGrpSpPr/>
          <p:nvPr/>
        </p:nvGrpSpPr>
        <p:grpSpPr>
          <a:xfrm>
            <a:off x="6039349" y="4122658"/>
            <a:ext cx="5222338" cy="2107936"/>
            <a:chOff x="6248672" y="3869267"/>
            <a:chExt cx="5222338" cy="2107936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6AB603D1-5C74-4BE7-EA07-4B96A4D83B55}"/>
                </a:ext>
              </a:extLst>
            </p:cNvPr>
            <p:cNvGrpSpPr/>
            <p:nvPr/>
          </p:nvGrpSpPr>
          <p:grpSpPr>
            <a:xfrm>
              <a:off x="6248672" y="4038086"/>
              <a:ext cx="5078910" cy="1898527"/>
              <a:chOff x="6248672" y="4038086"/>
              <a:chExt cx="5078910" cy="1898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9E3B73D5-E179-DC39-2B16-39C26A568886}"/>
                      </a:ext>
                    </a:extLst>
                  </p:cNvPr>
                  <p:cNvSpPr txBox="1"/>
                  <p:nvPr/>
                </p:nvSpPr>
                <p:spPr>
                  <a:xfrm>
                    <a:off x="6248672" y="4430941"/>
                    <a:ext cx="2961260" cy="10899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𝑢𝑠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𝑐𝑑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𝑡𝑑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𝑐𝑠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𝑡𝑠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22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2"/>
                      </a:solidFill>
                      <a:latin typeface="Amasis MT Pro" panose="020405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9E3B73D5-E179-DC39-2B16-39C26A5688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8672" y="4430941"/>
                    <a:ext cx="2961260" cy="1089978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1B4D7209-34C3-DB9E-D041-F0140D0C989B}"/>
                  </a:ext>
                </a:extLst>
              </p:cNvPr>
              <p:cNvGrpSpPr/>
              <p:nvPr/>
            </p:nvGrpSpPr>
            <p:grpSpPr>
              <a:xfrm>
                <a:off x="9370434" y="4038086"/>
                <a:ext cx="1957148" cy="1898527"/>
                <a:chOff x="9370434" y="4038086"/>
                <a:chExt cx="1957148" cy="1898527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B525D7D7-5280-3771-1B8D-133FCF80062B}"/>
                    </a:ext>
                  </a:extLst>
                </p:cNvPr>
                <p:cNvSpPr/>
                <p:nvPr/>
              </p:nvSpPr>
              <p:spPr>
                <a:xfrm>
                  <a:off x="10037179" y="4698534"/>
                  <a:ext cx="601575" cy="603504"/>
                </a:xfrm>
                <a:prstGeom prst="rect">
                  <a:avLst/>
                </a:prstGeom>
                <a:solidFill>
                  <a:srgbClr val="00B050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D287E2CA-D4A0-D91A-AA6B-F97F8C7AFAD0}"/>
                    </a:ext>
                  </a:extLst>
                </p:cNvPr>
                <p:cNvSpPr/>
                <p:nvPr/>
              </p:nvSpPr>
              <p:spPr>
                <a:xfrm>
                  <a:off x="9370434" y="4038086"/>
                  <a:ext cx="601575" cy="603504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01B41E6E-455E-3A7C-6316-E270D0A8DD0D}"/>
                    </a:ext>
                  </a:extLst>
                </p:cNvPr>
                <p:cNvSpPr/>
                <p:nvPr/>
              </p:nvSpPr>
              <p:spPr>
                <a:xfrm>
                  <a:off x="10726007" y="5333109"/>
                  <a:ext cx="601575" cy="603504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87E493EC-69AF-ADAA-7BC5-47FF0CCF986C}"/>
                    </a:ext>
                  </a:extLst>
                </p:cNvPr>
                <p:cNvSpPr/>
                <p:nvPr/>
              </p:nvSpPr>
              <p:spPr>
                <a:xfrm>
                  <a:off x="10264814" y="4269787"/>
                  <a:ext cx="237744" cy="237744"/>
                </a:xfrm>
                <a:prstGeom prst="rect">
                  <a:avLst/>
                </a:prstGeom>
                <a:solidFill>
                  <a:srgbClr val="C5FA9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FF9B036C-2570-451C-24CA-42BE255B318D}"/>
                    </a:ext>
                  </a:extLst>
                </p:cNvPr>
                <p:cNvSpPr/>
                <p:nvPr/>
              </p:nvSpPr>
              <p:spPr>
                <a:xfrm>
                  <a:off x="9598069" y="4927134"/>
                  <a:ext cx="237744" cy="237744"/>
                </a:xfrm>
                <a:prstGeom prst="rect">
                  <a:avLst/>
                </a:prstGeom>
                <a:solidFill>
                  <a:srgbClr val="C5FA9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4DE2EA5D-D11D-08EA-0D1E-C64261DA0F28}"/>
                    </a:ext>
                  </a:extLst>
                </p:cNvPr>
                <p:cNvSpPr/>
                <p:nvPr/>
              </p:nvSpPr>
              <p:spPr>
                <a:xfrm>
                  <a:off x="10993563" y="4975539"/>
                  <a:ext cx="91440" cy="91440"/>
                </a:xfrm>
                <a:prstGeom prst="rect">
                  <a:avLst/>
                </a:prstGeom>
                <a:solidFill>
                  <a:srgbClr val="C5FA9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9F119DFA-15BF-7991-5CB7-77A99091A491}"/>
                    </a:ext>
                  </a:extLst>
                </p:cNvPr>
                <p:cNvSpPr/>
                <p:nvPr/>
              </p:nvSpPr>
              <p:spPr>
                <a:xfrm>
                  <a:off x="10324250" y="5621676"/>
                  <a:ext cx="91440" cy="91440"/>
                </a:xfrm>
                <a:prstGeom prst="rect">
                  <a:avLst/>
                </a:prstGeom>
                <a:solidFill>
                  <a:srgbClr val="C5FA9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C8253836-0894-7743-96DC-0339D942F7C6}"/>
                    </a:ext>
                  </a:extLst>
                </p:cNvPr>
                <p:cNvSpPr/>
                <p:nvPr/>
              </p:nvSpPr>
              <p:spPr>
                <a:xfrm>
                  <a:off x="9658323" y="5630050"/>
                  <a:ext cx="36576" cy="36576"/>
                </a:xfrm>
                <a:prstGeom prst="rect">
                  <a:avLst/>
                </a:prstGeom>
                <a:solidFill>
                  <a:srgbClr val="FBFCD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1B2F0FF2-22C5-4E22-DC9F-63F6D7F302A5}"/>
                    </a:ext>
                  </a:extLst>
                </p:cNvPr>
                <p:cNvSpPr/>
                <p:nvPr/>
              </p:nvSpPr>
              <p:spPr>
                <a:xfrm>
                  <a:off x="10984419" y="4330284"/>
                  <a:ext cx="36576" cy="36576"/>
                </a:xfrm>
                <a:prstGeom prst="rect">
                  <a:avLst/>
                </a:prstGeom>
                <a:solidFill>
                  <a:srgbClr val="FBFCD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8" name="Left Bracket 337">
              <a:extLst>
                <a:ext uri="{FF2B5EF4-FFF2-40B4-BE49-F238E27FC236}">
                  <a16:creationId xmlns:a16="http://schemas.microsoft.com/office/drawing/2014/main" id="{E3FB1451-8FF7-801F-1C8C-B182D8778457}"/>
                </a:ext>
              </a:extLst>
            </p:cNvPr>
            <p:cNvSpPr/>
            <p:nvPr/>
          </p:nvSpPr>
          <p:spPr>
            <a:xfrm>
              <a:off x="9235168" y="3869267"/>
              <a:ext cx="50136" cy="2107936"/>
            </a:xfrm>
            <a:prstGeom prst="leftBracket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ight Bracket 338">
              <a:extLst>
                <a:ext uri="{FF2B5EF4-FFF2-40B4-BE49-F238E27FC236}">
                  <a16:creationId xmlns:a16="http://schemas.microsoft.com/office/drawing/2014/main" id="{AC28C86F-3B55-A819-7AAB-6115921464C1}"/>
                </a:ext>
              </a:extLst>
            </p:cNvPr>
            <p:cNvSpPr/>
            <p:nvPr/>
          </p:nvSpPr>
          <p:spPr>
            <a:xfrm>
              <a:off x="11416146" y="3869267"/>
              <a:ext cx="54864" cy="2107936"/>
            </a:xfrm>
            <a:prstGeom prst="rightBracket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38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308" grpId="0"/>
      <p:bldP spid="56" grpId="0"/>
      <p:bldP spid="160" grpId="0"/>
      <p:bldP spid="174" grpId="0"/>
      <p:bldP spid="188" grpId="0"/>
      <p:bldP spid="202" grpId="0"/>
      <p:bldP spid="244" grpId="0"/>
      <p:bldP spid="216" grpId="0"/>
      <p:bldP spid="140" grpId="0"/>
      <p:bldP spid="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E5068-5DA1-D5E3-9426-16C57553B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C01DA0D-2EB1-9324-78C6-9ACC8EF7A148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CKM Matrix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D1331-1CC6-1623-AB36-7039EB1F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FC455-3369-5D71-5567-9D8248B1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80756E-43AC-4C39-2608-1DCE5572FCCB}"/>
                  </a:ext>
                </a:extLst>
              </p:cNvPr>
              <p:cNvSpPr txBox="1"/>
              <p:nvPr/>
            </p:nvSpPr>
            <p:spPr>
              <a:xfrm>
                <a:off x="506242" y="3296230"/>
                <a:ext cx="102023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The CKM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is non-diagonal, and describes mixing between the generations of quarks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80756E-43AC-4C39-2608-1DCE5572F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42" y="3296230"/>
                <a:ext cx="10202333" cy="830997"/>
              </a:xfrm>
              <a:prstGeom prst="rect">
                <a:avLst/>
              </a:prstGeom>
              <a:blipFill>
                <a:blip r:embed="rId2"/>
                <a:stretch>
                  <a:fillRect l="-77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F8772F-A9D7-9AC1-FA7F-04AC82B8E0FA}"/>
                  </a:ext>
                </a:extLst>
              </p:cNvPr>
              <p:cNvSpPr txBox="1"/>
              <p:nvPr/>
            </p:nvSpPr>
            <p:spPr>
              <a:xfrm>
                <a:off x="506242" y="4325025"/>
                <a:ext cx="833543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1963: Cabibbo introduced the idea of mixing between the first and second generation of quarks (only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were known at the time)</a:t>
                </a:r>
              </a:p>
              <a:p>
                <a:pPr lvl="1"/>
                <a:endParaRPr lang="en-US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1972: Kobayashi and </a:t>
                </a:r>
                <a:r>
                  <a:rPr lang="en-US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Maskawa</a:t>
                </a:r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extended this idea, predicting the existence of a third generation of quarks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and introducing the CKM matrix, to explain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violation observed in some particle decays (</a:t>
                </a:r>
                <a:r>
                  <a:rPr lang="en-US" i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Kaon system</a:t>
                </a:r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F8772F-A9D7-9AC1-FA7F-04AC82B8E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42" y="4325025"/>
                <a:ext cx="8335434" cy="1754326"/>
              </a:xfrm>
              <a:prstGeom prst="rect">
                <a:avLst/>
              </a:prstGeom>
              <a:blipFill>
                <a:blip r:embed="rId3"/>
                <a:stretch>
                  <a:fillRect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9F35784-F658-C02C-F93E-1B399CDD4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r="28418"/>
          <a:stretch>
            <a:fillRect/>
          </a:stretch>
        </p:blipFill>
        <p:spPr>
          <a:xfrm>
            <a:off x="9472247" y="3946079"/>
            <a:ext cx="1019906" cy="11357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333DB80-E092-50A1-1573-FDB02BAE9D99}"/>
              </a:ext>
            </a:extLst>
          </p:cNvPr>
          <p:cNvGrpSpPr/>
          <p:nvPr/>
        </p:nvGrpSpPr>
        <p:grpSpPr>
          <a:xfrm>
            <a:off x="9086061" y="5112079"/>
            <a:ext cx="1792278" cy="1303244"/>
            <a:chOff x="6483498" y="4010248"/>
            <a:chExt cx="2240348" cy="1629055"/>
          </a:xfrm>
        </p:grpSpPr>
        <p:pic>
          <p:nvPicPr>
            <p:cNvPr id="8" name="Picture 7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EE8EAFF8-FEDA-EB87-2F73-9C5EF88C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498" y="4010248"/>
              <a:ext cx="1086037" cy="1629055"/>
            </a:xfrm>
            <a:prstGeom prst="rect">
              <a:avLst/>
            </a:prstGeom>
          </p:spPr>
        </p:pic>
        <p:pic>
          <p:nvPicPr>
            <p:cNvPr id="9" name="Picture 8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808ED330-998E-E28A-DA02-86984BC5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809" y="4010248"/>
              <a:ext cx="1086037" cy="162905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75B2E9-42BF-D3DD-0CEA-E178E73079F5}"/>
              </a:ext>
            </a:extLst>
          </p:cNvPr>
          <p:cNvGrpSpPr/>
          <p:nvPr/>
        </p:nvGrpSpPr>
        <p:grpSpPr>
          <a:xfrm>
            <a:off x="3484831" y="1073283"/>
            <a:ext cx="5222338" cy="2107936"/>
            <a:chOff x="6248672" y="3869267"/>
            <a:chExt cx="5222338" cy="21079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4D6E64-762A-3C15-FF15-EE69F3D0EB42}"/>
                </a:ext>
              </a:extLst>
            </p:cNvPr>
            <p:cNvGrpSpPr/>
            <p:nvPr/>
          </p:nvGrpSpPr>
          <p:grpSpPr>
            <a:xfrm>
              <a:off x="6248672" y="4038086"/>
              <a:ext cx="5078910" cy="1898527"/>
              <a:chOff x="6248672" y="4038086"/>
              <a:chExt cx="5078910" cy="1898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10488EE-51B4-EC40-B769-1F1B5D90D3EE}"/>
                      </a:ext>
                    </a:extLst>
                  </p:cNvPr>
                  <p:cNvSpPr txBox="1"/>
                  <p:nvPr/>
                </p:nvSpPr>
                <p:spPr>
                  <a:xfrm>
                    <a:off x="6248672" y="4430941"/>
                    <a:ext cx="2961260" cy="10899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𝑢𝑠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𝑐𝑑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𝑡𝑑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𝑐𝑠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𝑡𝑠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22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2"/>
                      </a:solidFill>
                      <a:latin typeface="Amasis MT Pro" panose="020405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10488EE-51B4-EC40-B769-1F1B5D90D3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8672" y="4430941"/>
                    <a:ext cx="2961260" cy="108997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CF58B2F-EF1C-3A6A-6FA5-9C0E308683BE}"/>
                  </a:ext>
                </a:extLst>
              </p:cNvPr>
              <p:cNvGrpSpPr/>
              <p:nvPr/>
            </p:nvGrpSpPr>
            <p:grpSpPr>
              <a:xfrm>
                <a:off x="9370434" y="4038086"/>
                <a:ext cx="1957148" cy="1898527"/>
                <a:chOff x="9370434" y="4038086"/>
                <a:chExt cx="1957148" cy="189852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BB7E390-5823-81C2-CD96-9A05069D1BE4}"/>
                    </a:ext>
                  </a:extLst>
                </p:cNvPr>
                <p:cNvSpPr/>
                <p:nvPr/>
              </p:nvSpPr>
              <p:spPr>
                <a:xfrm>
                  <a:off x="10037179" y="4698534"/>
                  <a:ext cx="601575" cy="603504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E2EA1DF-E67B-26E3-2078-1EC6A76660B0}"/>
                    </a:ext>
                  </a:extLst>
                </p:cNvPr>
                <p:cNvSpPr/>
                <p:nvPr/>
              </p:nvSpPr>
              <p:spPr>
                <a:xfrm>
                  <a:off x="9370434" y="4038086"/>
                  <a:ext cx="601575" cy="603504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DCCF5A9-C9F7-5D74-0B19-F871C97BBFF0}"/>
                    </a:ext>
                  </a:extLst>
                </p:cNvPr>
                <p:cNvSpPr/>
                <p:nvPr/>
              </p:nvSpPr>
              <p:spPr>
                <a:xfrm>
                  <a:off x="10726007" y="5333109"/>
                  <a:ext cx="601575" cy="603504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2AC5C36-1C4B-DB47-59EE-3D7F94EBEE57}"/>
                    </a:ext>
                  </a:extLst>
                </p:cNvPr>
                <p:cNvSpPr/>
                <p:nvPr/>
              </p:nvSpPr>
              <p:spPr>
                <a:xfrm>
                  <a:off x="10264814" y="4269787"/>
                  <a:ext cx="237744" cy="237744"/>
                </a:xfrm>
                <a:prstGeom prst="rect">
                  <a:avLst/>
                </a:prstGeom>
                <a:solidFill>
                  <a:srgbClr val="D3FBAB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D65EEED-2F37-5E5E-2626-CDFD0EED54DE}"/>
                    </a:ext>
                  </a:extLst>
                </p:cNvPr>
                <p:cNvSpPr/>
                <p:nvPr/>
              </p:nvSpPr>
              <p:spPr>
                <a:xfrm>
                  <a:off x="9598069" y="4927134"/>
                  <a:ext cx="237744" cy="237744"/>
                </a:xfrm>
                <a:prstGeom prst="rect">
                  <a:avLst/>
                </a:prstGeom>
                <a:solidFill>
                  <a:srgbClr val="D3FBAB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0ED361C-D344-9C9B-3D1A-9AB748D7C5B8}"/>
                    </a:ext>
                  </a:extLst>
                </p:cNvPr>
                <p:cNvSpPr/>
                <p:nvPr/>
              </p:nvSpPr>
              <p:spPr>
                <a:xfrm>
                  <a:off x="10993563" y="4975539"/>
                  <a:ext cx="91440" cy="91440"/>
                </a:xfrm>
                <a:prstGeom prst="rect">
                  <a:avLst/>
                </a:prstGeom>
                <a:solidFill>
                  <a:srgbClr val="D3FBA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C4D4EE9-01CF-43BA-1AFB-0FDF44FA30BF}"/>
                    </a:ext>
                  </a:extLst>
                </p:cNvPr>
                <p:cNvSpPr/>
                <p:nvPr/>
              </p:nvSpPr>
              <p:spPr>
                <a:xfrm>
                  <a:off x="10324250" y="5621676"/>
                  <a:ext cx="91440" cy="91440"/>
                </a:xfrm>
                <a:prstGeom prst="rect">
                  <a:avLst/>
                </a:prstGeom>
                <a:solidFill>
                  <a:srgbClr val="D3FBA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C7818EC-E266-D12E-6F1C-8138BD62ECFF}"/>
                    </a:ext>
                  </a:extLst>
                </p:cNvPr>
                <p:cNvSpPr/>
                <p:nvPr/>
              </p:nvSpPr>
              <p:spPr>
                <a:xfrm>
                  <a:off x="9658323" y="5630050"/>
                  <a:ext cx="36576" cy="36576"/>
                </a:xfrm>
                <a:prstGeom prst="rect">
                  <a:avLst/>
                </a:prstGeom>
                <a:solidFill>
                  <a:srgbClr val="ECFAE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9F18CC0-DDBF-0B29-483F-F4BC12053C14}"/>
                    </a:ext>
                  </a:extLst>
                </p:cNvPr>
                <p:cNvSpPr/>
                <p:nvPr/>
              </p:nvSpPr>
              <p:spPr>
                <a:xfrm>
                  <a:off x="10984419" y="4330284"/>
                  <a:ext cx="36576" cy="36576"/>
                </a:xfrm>
                <a:prstGeom prst="rect">
                  <a:avLst/>
                </a:prstGeom>
                <a:solidFill>
                  <a:srgbClr val="ECFAE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A88E9CDF-F93B-D406-DD33-C40AB0997560}"/>
                </a:ext>
              </a:extLst>
            </p:cNvPr>
            <p:cNvSpPr/>
            <p:nvPr/>
          </p:nvSpPr>
          <p:spPr>
            <a:xfrm>
              <a:off x="9235168" y="3869267"/>
              <a:ext cx="50136" cy="2107936"/>
            </a:xfrm>
            <a:prstGeom prst="leftBracket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ket 12">
              <a:extLst>
                <a:ext uri="{FF2B5EF4-FFF2-40B4-BE49-F238E27FC236}">
                  <a16:creationId xmlns:a16="http://schemas.microsoft.com/office/drawing/2014/main" id="{5E16ACFB-0681-F74A-2695-127DBA9D2042}"/>
                </a:ext>
              </a:extLst>
            </p:cNvPr>
            <p:cNvSpPr/>
            <p:nvPr/>
          </p:nvSpPr>
          <p:spPr>
            <a:xfrm>
              <a:off x="11416146" y="3869267"/>
              <a:ext cx="54864" cy="2107936"/>
            </a:xfrm>
            <a:prstGeom prst="rightBracket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3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D884E-DAA7-BC41-9F9D-D2FF23861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3737FF8F-A783-3925-0D3A-9935703772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922" y="160519"/>
                <a:ext cx="11115355" cy="98740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Walbaum Display" panose="02070503090703020303" pitchFamily="18" charset="0"/>
                  </a:rPr>
                  <a:t> Violation in the Standard Model</a:t>
                </a:r>
              </a:p>
            </p:txBody>
          </p:sp>
        </mc:Choice>
        <mc:Fallback xmlns=""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3737FF8F-A783-3925-0D3A-99357037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22" y="160519"/>
                <a:ext cx="11115355" cy="987407"/>
              </a:xfrm>
              <a:prstGeom prst="rect">
                <a:avLst/>
              </a:prstGeom>
              <a:blipFill>
                <a:blip r:embed="rId2"/>
                <a:stretch>
                  <a:fillRect t="-4321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6A7E6-0AF6-8B0C-9506-9EF48A1E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D5474-7691-903C-1E89-146E4631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12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DD6BE9-3E09-C8DF-5240-378CA13247E0}"/>
              </a:ext>
            </a:extLst>
          </p:cNvPr>
          <p:cNvSpPr txBox="1"/>
          <p:nvPr/>
        </p:nvSpPr>
        <p:spPr>
          <a:xfrm>
            <a:off x="3705809" y="3630391"/>
            <a:ext cx="20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masis MT Pro" panose="02040504050005020304" pitchFamily="18" charset="0"/>
              </a:rPr>
              <a:t>Relative magnitude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CF4E8FF-F960-54FE-1950-AB42BA45E7B8}"/>
              </a:ext>
            </a:extLst>
          </p:cNvPr>
          <p:cNvGrpSpPr/>
          <p:nvPr/>
        </p:nvGrpSpPr>
        <p:grpSpPr>
          <a:xfrm>
            <a:off x="596178" y="1378713"/>
            <a:ext cx="10691603" cy="3367526"/>
            <a:chOff x="659439" y="2016909"/>
            <a:chExt cx="10691603" cy="3367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98184B8-7887-A113-E02C-FB8111162DD0}"/>
                    </a:ext>
                  </a:extLst>
                </p:cNvPr>
                <p:cNvSpPr txBox="1"/>
                <p:nvPr/>
              </p:nvSpPr>
              <p:spPr>
                <a:xfrm>
                  <a:off x="6410492" y="2016909"/>
                  <a:ext cx="3879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2"/>
                      </a:solidFill>
                      <a:latin typeface="Amasis MT Pro" panose="02040504050005020304" pitchFamily="18" charset="0"/>
                    </a:rPr>
                    <a:t>Wolfenstein parametrization,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~0.22</m:t>
                      </m:r>
                    </m:oMath>
                  </a14:m>
                  <a:endPara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98184B8-7887-A113-E02C-FB8111162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492" y="2016909"/>
                  <a:ext cx="387960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25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751A03C-C9BE-CEF5-7311-FD584C7FE09D}"/>
                </a:ext>
              </a:extLst>
            </p:cNvPr>
            <p:cNvGrpSpPr/>
            <p:nvPr/>
          </p:nvGrpSpPr>
          <p:grpSpPr>
            <a:xfrm>
              <a:off x="659439" y="2076027"/>
              <a:ext cx="10691603" cy="3308408"/>
              <a:chOff x="606490" y="2260732"/>
              <a:chExt cx="10691603" cy="330840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FA788BE-CBD4-594E-3784-CBF151DCBFE3}"/>
                  </a:ext>
                </a:extLst>
              </p:cNvPr>
              <p:cNvGrpSpPr/>
              <p:nvPr/>
            </p:nvGrpSpPr>
            <p:grpSpPr>
              <a:xfrm>
                <a:off x="606490" y="2260732"/>
                <a:ext cx="10649721" cy="2107936"/>
                <a:chOff x="1110190" y="2214283"/>
                <a:chExt cx="10649721" cy="21079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E292A80-6B79-9D31-A4CA-5534A848B9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0190" y="2775957"/>
                      <a:ext cx="2961260" cy="108997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𝑢𝑠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𝑐𝑑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𝑡𝑑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𝑐𝑠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𝑡𝑠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</m:mr>
                                </m:m>
                                <m:r>
                                  <a:rPr lang="en-US" sz="2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𝑐𝑏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22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200" dirty="0">
                        <a:solidFill>
                          <a:schemeClr val="tx2"/>
                        </a:solidFill>
                        <a:latin typeface="Amasis MT Pro" panose="020405040500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E292A80-6B79-9D31-A4CA-5534A848B9E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0190" y="2775957"/>
                      <a:ext cx="2961260" cy="108997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911E122-4F5D-F704-53A3-37440A699302}"/>
                    </a:ext>
                  </a:extLst>
                </p:cNvPr>
                <p:cNvGrpSpPr/>
                <p:nvPr/>
              </p:nvGrpSpPr>
              <p:grpSpPr>
                <a:xfrm>
                  <a:off x="4231952" y="2383102"/>
                  <a:ext cx="1957148" cy="1898527"/>
                  <a:chOff x="9370434" y="4038086"/>
                  <a:chExt cx="1957148" cy="1898527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95D4CF05-012B-CF56-468A-9BACB5EE4E64}"/>
                      </a:ext>
                    </a:extLst>
                  </p:cNvPr>
                  <p:cNvSpPr/>
                  <p:nvPr/>
                </p:nvSpPr>
                <p:spPr>
                  <a:xfrm>
                    <a:off x="10037179" y="4698534"/>
                    <a:ext cx="601575" cy="603504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D96F7AA0-D566-130D-2B6C-02B5EAEF8AA1}"/>
                      </a:ext>
                    </a:extLst>
                  </p:cNvPr>
                  <p:cNvSpPr/>
                  <p:nvPr/>
                </p:nvSpPr>
                <p:spPr>
                  <a:xfrm>
                    <a:off x="9370434" y="4038086"/>
                    <a:ext cx="601575" cy="603504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3434064-5001-7BFA-A999-65B686AA5FBC}"/>
                      </a:ext>
                    </a:extLst>
                  </p:cNvPr>
                  <p:cNvSpPr/>
                  <p:nvPr/>
                </p:nvSpPr>
                <p:spPr>
                  <a:xfrm>
                    <a:off x="10726007" y="5333109"/>
                    <a:ext cx="601575" cy="603504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52D3C7A-F1C6-7E4D-9043-30CDEB2F59B7}"/>
                      </a:ext>
                    </a:extLst>
                  </p:cNvPr>
                  <p:cNvSpPr/>
                  <p:nvPr/>
                </p:nvSpPr>
                <p:spPr>
                  <a:xfrm>
                    <a:off x="10264814" y="4269787"/>
                    <a:ext cx="237744" cy="237744"/>
                  </a:xfrm>
                  <a:prstGeom prst="rect">
                    <a:avLst/>
                  </a:prstGeom>
                  <a:solidFill>
                    <a:srgbClr val="D3FBA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BA826B1-749E-946B-13ED-70F08D068529}"/>
                      </a:ext>
                    </a:extLst>
                  </p:cNvPr>
                  <p:cNvSpPr/>
                  <p:nvPr/>
                </p:nvSpPr>
                <p:spPr>
                  <a:xfrm>
                    <a:off x="9598069" y="4927134"/>
                    <a:ext cx="237744" cy="237744"/>
                  </a:xfrm>
                  <a:prstGeom prst="rect">
                    <a:avLst/>
                  </a:prstGeom>
                  <a:solidFill>
                    <a:srgbClr val="D3FBA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AB52FA0E-AC7A-5FFE-1B05-462055A52391}"/>
                      </a:ext>
                    </a:extLst>
                  </p:cNvPr>
                  <p:cNvSpPr/>
                  <p:nvPr/>
                </p:nvSpPr>
                <p:spPr>
                  <a:xfrm>
                    <a:off x="10993563" y="4975539"/>
                    <a:ext cx="91440" cy="91440"/>
                  </a:xfrm>
                  <a:prstGeom prst="rect">
                    <a:avLst/>
                  </a:prstGeom>
                  <a:solidFill>
                    <a:srgbClr val="D3FBAB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1C728650-8534-4D22-6170-D663EE5353B6}"/>
                      </a:ext>
                    </a:extLst>
                  </p:cNvPr>
                  <p:cNvSpPr/>
                  <p:nvPr/>
                </p:nvSpPr>
                <p:spPr>
                  <a:xfrm>
                    <a:off x="10324250" y="5621676"/>
                    <a:ext cx="91440" cy="91440"/>
                  </a:xfrm>
                  <a:prstGeom prst="rect">
                    <a:avLst/>
                  </a:prstGeom>
                  <a:solidFill>
                    <a:srgbClr val="D3FBAB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482A638E-CC30-C65D-61EE-8DE1B996268F}"/>
                      </a:ext>
                    </a:extLst>
                  </p:cNvPr>
                  <p:cNvSpPr/>
                  <p:nvPr/>
                </p:nvSpPr>
                <p:spPr>
                  <a:xfrm>
                    <a:off x="9658323" y="5630050"/>
                    <a:ext cx="36576" cy="36576"/>
                  </a:xfrm>
                  <a:prstGeom prst="rect">
                    <a:avLst/>
                  </a:prstGeom>
                  <a:solidFill>
                    <a:srgbClr val="ECFAEE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1FEA84AF-DD22-9AA1-5D84-C18B15E621C1}"/>
                      </a:ext>
                    </a:extLst>
                  </p:cNvPr>
                  <p:cNvSpPr/>
                  <p:nvPr/>
                </p:nvSpPr>
                <p:spPr>
                  <a:xfrm>
                    <a:off x="10984419" y="4330284"/>
                    <a:ext cx="36576" cy="36576"/>
                  </a:xfrm>
                  <a:prstGeom prst="rect">
                    <a:avLst/>
                  </a:prstGeom>
                  <a:solidFill>
                    <a:srgbClr val="ECFAEE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Left Bracket 6">
                  <a:extLst>
                    <a:ext uri="{FF2B5EF4-FFF2-40B4-BE49-F238E27FC236}">
                      <a16:creationId xmlns:a16="http://schemas.microsoft.com/office/drawing/2014/main" id="{178D80BA-1FFA-934F-68BB-38FF18207BC1}"/>
                    </a:ext>
                  </a:extLst>
                </p:cNvPr>
                <p:cNvSpPr/>
                <p:nvPr/>
              </p:nvSpPr>
              <p:spPr>
                <a:xfrm>
                  <a:off x="4096686" y="2214283"/>
                  <a:ext cx="50136" cy="2107936"/>
                </a:xfrm>
                <a:prstGeom prst="leftBracket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ight Bracket 7">
                  <a:extLst>
                    <a:ext uri="{FF2B5EF4-FFF2-40B4-BE49-F238E27FC236}">
                      <a16:creationId xmlns:a16="http://schemas.microsoft.com/office/drawing/2014/main" id="{B4418172-0F5F-3893-8DC0-086EC7B1752B}"/>
                    </a:ext>
                  </a:extLst>
                </p:cNvPr>
                <p:cNvSpPr/>
                <p:nvPr/>
              </p:nvSpPr>
              <p:spPr>
                <a:xfrm>
                  <a:off x="6277664" y="2214283"/>
                  <a:ext cx="54864" cy="2107936"/>
                </a:xfrm>
                <a:prstGeom prst="rightBracket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7597472-775D-0BC1-1D0C-984D3737F9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2528" y="2582961"/>
                      <a:ext cx="5427383" cy="146347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7597472-775D-0BC1-1D0C-984D3737F9E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2528" y="2582961"/>
                      <a:ext cx="5427383" cy="146347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2B870B5-54D7-42AA-E934-B5B20909A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0790" y="4104581"/>
                <a:ext cx="755779" cy="381536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E27FB11-294D-7478-85A0-073D723C4E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25533" y="3089999"/>
                <a:ext cx="148597" cy="1277547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778BFF4-CA84-0ADD-AC6E-2EBC1AC47C63}"/>
                      </a:ext>
                    </a:extLst>
                  </p:cNvPr>
                  <p:cNvSpPr txBox="1"/>
                  <p:nvPr/>
                </p:nvSpPr>
                <p:spPr>
                  <a:xfrm>
                    <a:off x="8436925" y="4368811"/>
                    <a:ext cx="2861168" cy="12003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Amasis MT Pro" panose="02040504050005020304" pitchFamily="18" charset="0"/>
                      </a:rPr>
                      <a:t>Complex number, </a:t>
                    </a:r>
                  </a:p>
                  <a:p>
                    <a:pPr algn="ctr"/>
                    <a:r>
                      <a: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Amasis MT Pro" panose="02040504050005020304" pitchFamily="18" charset="0"/>
                      </a:rPr>
                      <a:t>origin of 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oMath>
                    </a14:m>
                    <a:r>
                      <a: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Amasis MT Pro" panose="02040504050005020304" pitchFamily="18" charset="0"/>
                      </a:rPr>
                      <a:t> violation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778BFF4-CA84-0ADD-AC6E-2EBC1AC47C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6925" y="4368811"/>
                    <a:ext cx="2861168" cy="12003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766" t="-4061" r="-2766" b="-106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BD8FED-E898-1563-81CE-1C8891F30C97}"/>
              </a:ext>
            </a:extLst>
          </p:cNvPr>
          <p:cNvGrpSpPr/>
          <p:nvPr/>
        </p:nvGrpSpPr>
        <p:grpSpPr>
          <a:xfrm>
            <a:off x="1170247" y="4817874"/>
            <a:ext cx="1297195" cy="1062697"/>
            <a:chOff x="3405686" y="1741276"/>
            <a:chExt cx="1034558" cy="837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27347DF-B67B-AF13-2536-A3F59272D4F2}"/>
                    </a:ext>
                  </a:extLst>
                </p:cNvPr>
                <p:cNvSpPr txBox="1"/>
                <p:nvPr/>
              </p:nvSpPr>
              <p:spPr>
                <a:xfrm>
                  <a:off x="4116847" y="2163945"/>
                  <a:ext cx="323397" cy="218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27347DF-B67B-AF13-2536-A3F59272D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847" y="2163945"/>
                  <a:ext cx="323397" cy="218277"/>
                </a:xfrm>
                <a:prstGeom prst="rect">
                  <a:avLst/>
                </a:prstGeom>
                <a:blipFill>
                  <a:blip r:embed="rId7"/>
                  <a:stretch>
                    <a:fillRect l="-13433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77F1BCC-1645-A553-EF93-E4EFDA1D1DB6}"/>
                </a:ext>
              </a:extLst>
            </p:cNvPr>
            <p:cNvGrpSpPr>
              <a:grpSpLocks/>
            </p:cNvGrpSpPr>
            <p:nvPr/>
          </p:nvGrpSpPr>
          <p:grpSpPr bwMode="auto">
            <a:xfrm rot="1618589">
              <a:off x="3405686" y="2105192"/>
              <a:ext cx="465268" cy="227215"/>
              <a:chOff x="1392" y="1488"/>
              <a:chExt cx="1584" cy="0"/>
            </a:xfrm>
          </p:grpSpPr>
          <p:sp>
            <p:nvSpPr>
              <p:cNvPr id="134" name="Line 7">
                <a:extLst>
                  <a:ext uri="{FF2B5EF4-FFF2-40B4-BE49-F238E27FC236}">
                    <a16:creationId xmlns:a16="http://schemas.microsoft.com/office/drawing/2014/main" id="{9825CB70-85F0-F950-AA30-4E523374C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" name="Line 8">
                <a:extLst>
                  <a:ext uri="{FF2B5EF4-FFF2-40B4-BE49-F238E27FC236}">
                    <a16:creationId xmlns:a16="http://schemas.microsoft.com/office/drawing/2014/main" id="{D6477ACE-2053-6239-3CF1-734A61C29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5BAA3C7-0EC4-3A51-26CA-C095AF79BAFB}"/>
                </a:ext>
              </a:extLst>
            </p:cNvPr>
            <p:cNvGrpSpPr>
              <a:grpSpLocks/>
            </p:cNvGrpSpPr>
            <p:nvPr/>
          </p:nvGrpSpPr>
          <p:grpSpPr bwMode="auto">
            <a:xfrm rot="20148710">
              <a:off x="3887113" y="2104737"/>
              <a:ext cx="527502" cy="190912"/>
              <a:chOff x="1392" y="1488"/>
              <a:chExt cx="1584" cy="0"/>
            </a:xfrm>
          </p:grpSpPr>
          <p:sp>
            <p:nvSpPr>
              <p:cNvPr id="132" name="Line 10">
                <a:extLst>
                  <a:ext uri="{FF2B5EF4-FFF2-40B4-BE49-F238E27FC236}">
                    <a16:creationId xmlns:a16="http://schemas.microsoft.com/office/drawing/2014/main" id="{52CD9A5C-93A2-46F3-5434-76CAA1C85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3" name="Line 11">
                <a:extLst>
                  <a:ext uri="{FF2B5EF4-FFF2-40B4-BE49-F238E27FC236}">
                    <a16:creationId xmlns:a16="http://schemas.microsoft.com/office/drawing/2014/main" id="{473292D5-99EB-F710-79B8-735CDD93A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9" name="Line 110">
              <a:extLst>
                <a:ext uri="{FF2B5EF4-FFF2-40B4-BE49-F238E27FC236}">
                  <a16:creationId xmlns:a16="http://schemas.microsoft.com/office/drawing/2014/main" id="{E4F1E50B-1FF6-4CF1-EDA0-5FDB2B0888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3859724" y="2314722"/>
              <a:ext cx="456180" cy="71754"/>
            </a:xfrm>
            <a:prstGeom prst="lin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AD3BD0A-2374-0FC2-F465-F0E5BB6CF051}"/>
                    </a:ext>
                  </a:extLst>
                </p:cNvPr>
                <p:cNvSpPr txBox="1"/>
                <p:nvPr/>
              </p:nvSpPr>
              <p:spPr>
                <a:xfrm>
                  <a:off x="4203935" y="1759542"/>
                  <a:ext cx="155971" cy="218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AD3BD0A-2374-0FC2-F465-F0E5BB6CF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3935" y="1759542"/>
                  <a:ext cx="155971" cy="218277"/>
                </a:xfrm>
                <a:prstGeom prst="rect">
                  <a:avLst/>
                </a:prstGeom>
                <a:blipFill>
                  <a:blip r:embed="rId8"/>
                  <a:stretch>
                    <a:fillRect l="-18750" r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BE1C7B8-A0BA-37CE-4D4B-E39BEB5D1364}"/>
                    </a:ext>
                  </a:extLst>
                </p:cNvPr>
                <p:cNvSpPr txBox="1"/>
                <p:nvPr/>
              </p:nvSpPr>
              <p:spPr>
                <a:xfrm>
                  <a:off x="3437790" y="1741276"/>
                  <a:ext cx="148300" cy="218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BE1C7B8-A0BA-37CE-4D4B-E39BEB5D1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7790" y="1741276"/>
                  <a:ext cx="148300" cy="218277"/>
                </a:xfrm>
                <a:prstGeom prst="rect">
                  <a:avLst/>
                </a:prstGeom>
                <a:blipFill>
                  <a:blip r:embed="rId9"/>
                  <a:stretch>
                    <a:fillRect l="-36667" r="-36667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CA63A1D-E345-5CB2-3EEC-45B87DEE83F2}"/>
                  </a:ext>
                </a:extLst>
              </p:cNvPr>
              <p:cNvSpPr txBox="1"/>
              <p:nvPr/>
            </p:nvSpPr>
            <p:spPr>
              <a:xfrm>
                <a:off x="1550970" y="5038214"/>
                <a:ext cx="396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6CA63A1D-E345-5CB2-3EEC-45B87DEE8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70" y="5038214"/>
                <a:ext cx="396967" cy="276999"/>
              </a:xfrm>
              <a:prstGeom prst="rect">
                <a:avLst/>
              </a:prstGeom>
              <a:blipFill>
                <a:blip r:embed="rId10"/>
                <a:stretch>
                  <a:fillRect l="-12121" r="-303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A4DA7F2-1BF2-7DD1-4FAF-58E503C9201C}"/>
              </a:ext>
            </a:extLst>
          </p:cNvPr>
          <p:cNvGrpSpPr/>
          <p:nvPr/>
        </p:nvGrpSpPr>
        <p:grpSpPr>
          <a:xfrm>
            <a:off x="3191005" y="4794964"/>
            <a:ext cx="1256941" cy="1059240"/>
            <a:chOff x="9224228" y="5221861"/>
            <a:chExt cx="1256941" cy="10592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DC7EF7D4-538E-A031-1F39-1C6219A7A945}"/>
                    </a:ext>
                  </a:extLst>
                </p:cNvPr>
                <p:cNvSpPr txBox="1"/>
                <p:nvPr/>
              </p:nvSpPr>
              <p:spPr>
                <a:xfrm>
                  <a:off x="10075673" y="5758238"/>
                  <a:ext cx="4054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DC7EF7D4-538E-A031-1F39-1C6219A7A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5673" y="5758238"/>
                  <a:ext cx="40549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3433" r="-44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137B74E9-8025-244B-836E-FF50B38E165C}"/>
                </a:ext>
              </a:extLst>
            </p:cNvPr>
            <p:cNvGrpSpPr/>
            <p:nvPr/>
          </p:nvGrpSpPr>
          <p:grpSpPr>
            <a:xfrm>
              <a:off x="9249373" y="5699366"/>
              <a:ext cx="583383" cy="33165"/>
              <a:chOff x="9249373" y="5699366"/>
              <a:chExt cx="583383" cy="33165"/>
            </a:xfrm>
          </p:grpSpPr>
          <p:sp>
            <p:nvSpPr>
              <p:cNvPr id="256" name="Line 7">
                <a:extLst>
                  <a:ext uri="{FF2B5EF4-FFF2-40B4-BE49-F238E27FC236}">
                    <a16:creationId xmlns:a16="http://schemas.microsoft.com/office/drawing/2014/main" id="{4CDFBAC9-44BF-1CA8-C791-01174AE05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18589">
                <a:off x="9469077" y="5732531"/>
                <a:ext cx="31820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7" name="Line 8">
                <a:extLst>
                  <a:ext uri="{FF2B5EF4-FFF2-40B4-BE49-F238E27FC236}">
                    <a16:creationId xmlns:a16="http://schemas.microsoft.com/office/drawing/2014/main" id="{79B40B46-CDF6-2777-DC93-F12CB9190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18589">
                <a:off x="9249373" y="5699366"/>
                <a:ext cx="5833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5FAB611C-023D-A38A-69B2-683BEE2D35D7}"/>
                </a:ext>
              </a:extLst>
            </p:cNvPr>
            <p:cNvGrpSpPr/>
            <p:nvPr/>
          </p:nvGrpSpPr>
          <p:grpSpPr>
            <a:xfrm>
              <a:off x="9737984" y="5690733"/>
              <a:ext cx="661416" cy="3004"/>
              <a:chOff x="9737984" y="5690733"/>
              <a:chExt cx="661416" cy="3004"/>
            </a:xfrm>
          </p:grpSpPr>
          <p:sp>
            <p:nvSpPr>
              <p:cNvPr id="254" name="Line 10">
                <a:extLst>
                  <a:ext uri="{FF2B5EF4-FFF2-40B4-BE49-F238E27FC236}">
                    <a16:creationId xmlns:a16="http://schemas.microsoft.com/office/drawing/2014/main" id="{A006A183-4485-CAB8-6701-958C56C44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148710">
                <a:off x="9881443" y="5690733"/>
                <a:ext cx="3607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5" name="Line 11">
                <a:extLst>
                  <a:ext uri="{FF2B5EF4-FFF2-40B4-BE49-F238E27FC236}">
                    <a16:creationId xmlns:a16="http://schemas.microsoft.com/office/drawing/2014/main" id="{C7984B4E-DD9B-FABC-29B1-7457C00B7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148710">
                <a:off x="9737984" y="5693737"/>
                <a:ext cx="6614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1" name="Line 110">
              <a:extLst>
                <a:ext uri="{FF2B5EF4-FFF2-40B4-BE49-F238E27FC236}">
                  <a16:creationId xmlns:a16="http://schemas.microsoft.com/office/drawing/2014/main" id="{C33015B0-6199-D440-18B1-307BBA906C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9753276" y="5949578"/>
              <a:ext cx="571988" cy="91058"/>
            </a:xfrm>
            <a:prstGeom prst="lin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52CE7F71-19FA-92FE-E7D7-0F205B637A9A}"/>
                    </a:ext>
                  </a:extLst>
                </p:cNvPr>
                <p:cNvSpPr txBox="1"/>
                <p:nvPr/>
              </p:nvSpPr>
              <p:spPr>
                <a:xfrm>
                  <a:off x="10184870" y="5245041"/>
                  <a:ext cx="1955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52CE7F71-19FA-92FE-E7D7-0F205B637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4870" y="5245041"/>
                  <a:ext cx="19556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750" r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1292F26D-29A1-D930-8020-6F22B9FC8938}"/>
                    </a:ext>
                  </a:extLst>
                </p:cNvPr>
                <p:cNvSpPr txBox="1"/>
                <p:nvPr/>
              </p:nvSpPr>
              <p:spPr>
                <a:xfrm>
                  <a:off x="9224228" y="5221861"/>
                  <a:ext cx="185948" cy="2832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1292F26D-29A1-D930-8020-6F22B9FC8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4228" y="5221861"/>
                  <a:ext cx="185948" cy="283283"/>
                </a:xfrm>
                <a:prstGeom prst="rect">
                  <a:avLst/>
                </a:prstGeom>
                <a:blipFill>
                  <a:blip r:embed="rId13"/>
                  <a:stretch>
                    <a:fillRect l="-32258" t="-6522" r="-3548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D78076F-50F1-D3EF-702B-9B6F6AE253BE}"/>
                  </a:ext>
                </a:extLst>
              </p:cNvPr>
              <p:cNvSpPr txBox="1"/>
              <p:nvPr/>
            </p:nvSpPr>
            <p:spPr>
              <a:xfrm>
                <a:off x="3523392" y="4975564"/>
                <a:ext cx="396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D78076F-50F1-D3EF-702B-9B6F6AE25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92" y="4975564"/>
                <a:ext cx="396967" cy="276999"/>
              </a:xfrm>
              <a:prstGeom prst="rect">
                <a:avLst/>
              </a:prstGeom>
              <a:blipFill>
                <a:blip r:embed="rId14"/>
                <a:stretch>
                  <a:fillRect l="-13846" r="-3077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BD35639-78C7-4106-B351-E03BA8D53647}"/>
              </a:ext>
            </a:extLst>
          </p:cNvPr>
          <p:cNvGrpSpPr/>
          <p:nvPr/>
        </p:nvGrpSpPr>
        <p:grpSpPr>
          <a:xfrm>
            <a:off x="2566400" y="4554787"/>
            <a:ext cx="445122" cy="1690954"/>
            <a:chOff x="2566400" y="4850062"/>
            <a:chExt cx="445122" cy="1690954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D3DB3D7A-E523-0E8D-5FD9-03F4727C29D2}"/>
                </a:ext>
              </a:extLst>
            </p:cNvPr>
            <p:cNvSpPr/>
            <p:nvPr/>
          </p:nvSpPr>
          <p:spPr>
            <a:xfrm>
              <a:off x="2731811" y="4850062"/>
              <a:ext cx="114300" cy="12496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112DF193-487E-1804-271D-BD3875C94384}"/>
                    </a:ext>
                  </a:extLst>
                </p:cNvPr>
                <p:cNvSpPr txBox="1"/>
                <p:nvPr/>
              </p:nvSpPr>
              <p:spPr>
                <a:xfrm>
                  <a:off x="2566400" y="6171684"/>
                  <a:ext cx="4451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112DF193-487E-1804-271D-BD3875C94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400" y="6171684"/>
                  <a:ext cx="445122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17808" r="-13699"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AFBED4A5-547F-078E-CB19-442CB3624BF3}"/>
                  </a:ext>
                </a:extLst>
              </p:cNvPr>
              <p:cNvSpPr txBox="1"/>
              <p:nvPr/>
            </p:nvSpPr>
            <p:spPr>
              <a:xfrm>
                <a:off x="4913325" y="5037078"/>
                <a:ext cx="38544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can be different </a:t>
                </a:r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AFBED4A5-547F-078E-CB19-442CB3624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25" y="5037078"/>
                <a:ext cx="3854419" cy="430887"/>
              </a:xfrm>
              <a:prstGeom prst="rect">
                <a:avLst/>
              </a:prstGeom>
              <a:blipFill>
                <a:blip r:embed="rId16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6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5" grpId="0"/>
      <p:bldP spid="258" grpId="0"/>
      <p:bldP spid="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7BC0D-2EC5-0D08-DD32-8EA57A86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DA9BB5B-184A-9221-92BB-273D4CB70F55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Measurement of CKM matrix elements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E0E7-D163-2D94-24D8-20B51C0D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23D0-8483-F70F-4A20-121B31C0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15972-582D-76C1-7E9B-26094367C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77" y="2949179"/>
            <a:ext cx="6780245" cy="3526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5F12D9-9320-302E-4CF9-72AD082FB044}"/>
                  </a:ext>
                </a:extLst>
              </p:cNvPr>
              <p:cNvSpPr txBox="1"/>
              <p:nvPr/>
            </p:nvSpPr>
            <p:spPr>
              <a:xfrm>
                <a:off x="643811" y="1129685"/>
                <a:ext cx="11221342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Violation predicted by the SM is orders of magnitude too small to account for 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    matter-antimatter asymmetry of the Universe</a:t>
                </a:r>
              </a:p>
              <a:p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Precise measurements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can be sensitive to new sources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   violation from new particles and interactions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5F12D9-9320-302E-4CF9-72AD082FB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11" y="1129685"/>
                <a:ext cx="11221342" cy="1938992"/>
              </a:xfrm>
              <a:prstGeom prst="rect">
                <a:avLst/>
              </a:prstGeom>
              <a:blipFill>
                <a:blip r:embed="rId3"/>
                <a:stretch>
                  <a:fillRect l="-761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DD47F-27B2-8B4B-5DDC-208C5379FEDD}"/>
              </a:ext>
            </a:extLst>
          </p:cNvPr>
          <p:cNvGrpSpPr/>
          <p:nvPr/>
        </p:nvGrpSpPr>
        <p:grpSpPr>
          <a:xfrm>
            <a:off x="1576779" y="3241081"/>
            <a:ext cx="5339629" cy="2869642"/>
            <a:chOff x="1572113" y="3231304"/>
            <a:chExt cx="5339629" cy="286964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52EE46-49AA-C9A5-C58A-3B1CE72BFEBB}"/>
                </a:ext>
              </a:extLst>
            </p:cNvPr>
            <p:cNvSpPr/>
            <p:nvPr/>
          </p:nvSpPr>
          <p:spPr>
            <a:xfrm>
              <a:off x="5541868" y="3231304"/>
              <a:ext cx="566836" cy="566928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8106F6-37C2-797D-D2BA-239D7F89508F}"/>
                </a:ext>
              </a:extLst>
            </p:cNvPr>
            <p:cNvSpPr/>
            <p:nvPr/>
          </p:nvSpPr>
          <p:spPr>
            <a:xfrm>
              <a:off x="5541868" y="4345765"/>
              <a:ext cx="566928" cy="566928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FC0BAB-531F-32F0-2D6D-AAFF26BEC1C0}"/>
                </a:ext>
              </a:extLst>
            </p:cNvPr>
            <p:cNvSpPr/>
            <p:nvPr/>
          </p:nvSpPr>
          <p:spPr>
            <a:xfrm>
              <a:off x="6344814" y="5223990"/>
              <a:ext cx="566928" cy="566928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87F3AF-3436-9B0C-E525-A6DCF28BE4F6}"/>
                </a:ext>
              </a:extLst>
            </p:cNvPr>
            <p:cNvSpPr/>
            <p:nvPr/>
          </p:nvSpPr>
          <p:spPr>
            <a:xfrm>
              <a:off x="3540965" y="5534018"/>
              <a:ext cx="566928" cy="566928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6F6EE6-A90D-6156-5B2D-107310683967}"/>
                </a:ext>
              </a:extLst>
            </p:cNvPr>
            <p:cNvSpPr/>
            <p:nvPr/>
          </p:nvSpPr>
          <p:spPr>
            <a:xfrm>
              <a:off x="1572113" y="5534018"/>
              <a:ext cx="566928" cy="566928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53CCF2-211E-C06A-DCF1-29AFB12DC352}"/>
                  </a:ext>
                </a:extLst>
              </p:cNvPr>
              <p:cNvSpPr txBox="1"/>
              <p:nvPr/>
            </p:nvSpPr>
            <p:spPr>
              <a:xfrm>
                <a:off x="7625720" y="3669510"/>
                <a:ext cx="333466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 quark plays a special role in the determination of the CKM matrix element magnitudes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53CCF2-211E-C06A-DCF1-29AFB12DC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20" y="3669510"/>
                <a:ext cx="3334667" cy="1938992"/>
              </a:xfrm>
              <a:prstGeom prst="rect">
                <a:avLst/>
              </a:prstGeom>
              <a:blipFill>
                <a:blip r:embed="rId4"/>
                <a:stretch>
                  <a:fillRect l="-1280" t="-2516" r="-2925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2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93380-6A1A-11AE-B1B7-30D19A0A0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ACAFEAD5-D1FB-53D8-BA91-B9C81BEEB4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922" y="160519"/>
                <a:ext cx="11115355" cy="98740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Walbaum Display" panose="02070503090703020303" pitchFamily="18" charset="0"/>
                  </a:rPr>
                  <a:t>-Factories</a:t>
                </a:r>
              </a:p>
            </p:txBody>
          </p:sp>
        </mc:Choice>
        <mc:Fallback xmlns=""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ACAFEAD5-D1FB-53D8-BA91-B9C81BEEB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22" y="160519"/>
                <a:ext cx="11115355" cy="987407"/>
              </a:xfrm>
              <a:prstGeom prst="rect">
                <a:avLst/>
              </a:prstGeom>
              <a:blipFill>
                <a:blip r:embed="rId2"/>
                <a:stretch>
                  <a:fillRect t="-4321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CCE72-FAE9-918D-0C5D-E109FFB4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403FF-8D4E-6ED9-F5BB-E26DA065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C996E-0699-1504-518E-FE142F9237D3}"/>
              </a:ext>
            </a:extLst>
          </p:cNvPr>
          <p:cNvSpPr txBox="1"/>
          <p:nvPr/>
        </p:nvSpPr>
        <p:spPr>
          <a:xfrm>
            <a:off x="541173" y="3570370"/>
            <a:ext cx="494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Experiments at the B-Factories:</a:t>
            </a:r>
          </a:p>
        </p:txBody>
      </p:sp>
      <p:pic>
        <p:nvPicPr>
          <p:cNvPr id="18" name="Picture 17" descr="A green and yellow logo&#10;&#10;AI-generated content may be incorrect.">
            <a:extLst>
              <a:ext uri="{FF2B5EF4-FFF2-40B4-BE49-F238E27FC236}">
                <a16:creationId xmlns:a16="http://schemas.microsoft.com/office/drawing/2014/main" id="{77FFA3D2-C09E-9C90-04FB-FD949CC5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86" y="4297643"/>
            <a:ext cx="3107095" cy="1146103"/>
          </a:xfrm>
          <a:prstGeom prst="rect">
            <a:avLst/>
          </a:prstGeom>
        </p:spPr>
      </p:pic>
      <p:pic>
        <p:nvPicPr>
          <p:cNvPr id="19" name="Picture 18" descr="A blue and yellow logo&#10;&#10;AI-generated content may be incorrect.">
            <a:extLst>
              <a:ext uri="{FF2B5EF4-FFF2-40B4-BE49-F238E27FC236}">
                <a16:creationId xmlns:a16="http://schemas.microsoft.com/office/drawing/2014/main" id="{689A2042-B02A-0BC7-2B15-DDAF023C9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33" y="3988546"/>
            <a:ext cx="1461614" cy="1191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D722F6-90A9-9DC5-608D-48541B2EA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247" y="4018244"/>
            <a:ext cx="2380476" cy="155709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09F9B3B-BD9C-4914-6364-1E6B6BDA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47" y="4729385"/>
            <a:ext cx="1095031" cy="8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49AD01-F45B-862F-4844-50C07BAD8C32}"/>
                  </a:ext>
                </a:extLst>
              </p:cNvPr>
              <p:cNvSpPr/>
              <p:nvPr/>
            </p:nvSpPr>
            <p:spPr>
              <a:xfrm>
                <a:off x="7882812" y="595687"/>
                <a:ext cx="2099388" cy="7526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meson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b="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meson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b="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49AD01-F45B-862F-4844-50C07BAD8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12" y="595687"/>
                <a:ext cx="2099388" cy="752693"/>
              </a:xfrm>
              <a:prstGeom prst="rect">
                <a:avLst/>
              </a:prstGeom>
              <a:blipFill>
                <a:blip r:embed="rId7"/>
                <a:stretch>
                  <a:fillRect l="-1437" r="-8621" b="-4762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2904E6-6D9A-A17A-CAE3-559F3211A01C}"/>
                  </a:ext>
                </a:extLst>
              </p:cNvPr>
              <p:cNvSpPr txBox="1"/>
              <p:nvPr/>
            </p:nvSpPr>
            <p:spPr>
              <a:xfrm>
                <a:off x="690723" y="1118833"/>
                <a:ext cx="6348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Collision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𝐶𝑀𝑆</m:t>
                        </m:r>
                      </m:sub>
                    </m:sSub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 10.58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GeV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2904E6-6D9A-A17A-CAE3-559F3211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23" y="1118833"/>
                <a:ext cx="6348982" cy="461665"/>
              </a:xfrm>
              <a:prstGeom prst="rect">
                <a:avLst/>
              </a:prstGeom>
              <a:blipFill>
                <a:blip r:embed="rId8"/>
                <a:stretch>
                  <a:fillRect l="-1248" t="-10667" r="-48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04F33F10-CACF-7B89-7CC8-F0C1CE5D4B2A}"/>
              </a:ext>
            </a:extLst>
          </p:cNvPr>
          <p:cNvGrpSpPr/>
          <p:nvPr/>
        </p:nvGrpSpPr>
        <p:grpSpPr>
          <a:xfrm>
            <a:off x="1915428" y="1657775"/>
            <a:ext cx="5230186" cy="1813312"/>
            <a:chOff x="2018065" y="1788100"/>
            <a:chExt cx="5230186" cy="1813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D200E1B-9F62-581E-C300-959384C29C37}"/>
                    </a:ext>
                  </a:extLst>
                </p:cNvPr>
                <p:cNvSpPr txBox="1"/>
                <p:nvPr/>
              </p:nvSpPr>
              <p:spPr>
                <a:xfrm>
                  <a:off x="2018065" y="2365757"/>
                  <a:ext cx="146341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D200E1B-9F62-581E-C300-959384C29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065" y="2365757"/>
                  <a:ext cx="1463413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1414EA8-E966-FD2F-E923-92F42B4B8CCD}"/>
                </a:ext>
              </a:extLst>
            </p:cNvPr>
            <p:cNvGrpSpPr/>
            <p:nvPr/>
          </p:nvGrpSpPr>
          <p:grpSpPr>
            <a:xfrm>
              <a:off x="3481478" y="1862690"/>
              <a:ext cx="1360262" cy="1350337"/>
              <a:chOff x="3481478" y="1862690"/>
              <a:chExt cx="1360262" cy="13503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07197CB0-EC25-231B-5D32-31142C19FFED}"/>
                      </a:ext>
                    </a:extLst>
                  </p:cNvPr>
                  <p:cNvSpPr/>
                  <p:nvPr/>
                </p:nvSpPr>
                <p:spPr>
                  <a:xfrm>
                    <a:off x="3768399" y="2160706"/>
                    <a:ext cx="540403" cy="571638"/>
                  </a:xfrm>
                  <a:prstGeom prst="ellipse">
                    <a:avLst/>
                  </a:prstGeom>
                  <a:solidFill>
                    <a:schemeClr val="tx2">
                      <a:lumMod val="50000"/>
                      <a:lumOff val="5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07197CB0-EC25-231B-5D32-31142C19FF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8399" y="2160706"/>
                    <a:ext cx="540403" cy="571638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2952D9FF-F992-6E40-EF35-04E22577E6E8}"/>
                      </a:ext>
                    </a:extLst>
                  </p:cNvPr>
                  <p:cNvSpPr/>
                  <p:nvPr/>
                </p:nvSpPr>
                <p:spPr>
                  <a:xfrm>
                    <a:off x="4038600" y="2386820"/>
                    <a:ext cx="540403" cy="571638"/>
                  </a:xfrm>
                  <a:prstGeom prst="ellipse">
                    <a:avLst/>
                  </a:prstGeom>
                  <a:solidFill>
                    <a:schemeClr val="tx2">
                      <a:lumMod val="25000"/>
                      <a:lumOff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2952D9FF-F992-6E40-EF35-04E22577E6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600" y="2386820"/>
                    <a:ext cx="540403" cy="571638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4031EED-FC9E-2EE5-C76A-472EDD8D4649}"/>
                  </a:ext>
                </a:extLst>
              </p:cNvPr>
              <p:cNvSpPr/>
              <p:nvPr/>
            </p:nvSpPr>
            <p:spPr>
              <a:xfrm>
                <a:off x="3481478" y="1862690"/>
                <a:ext cx="1360262" cy="135033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B5446E1-4024-AB22-3199-CF2901EF52ED}"/>
                    </a:ext>
                  </a:extLst>
                </p:cNvPr>
                <p:cNvSpPr txBox="1"/>
                <p:nvPr/>
              </p:nvSpPr>
              <p:spPr>
                <a:xfrm>
                  <a:off x="3792094" y="3232080"/>
                  <a:ext cx="82439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Υ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B5446E1-4024-AB22-3199-CF2901EF52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094" y="3232080"/>
                  <a:ext cx="82439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8148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5768CA2-9BB5-44F3-730D-AAC1F053A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1879" y="2102599"/>
              <a:ext cx="1026366" cy="3619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03D94CE-8D40-9076-2EAF-E763F112DE64}"/>
                </a:ext>
              </a:extLst>
            </p:cNvPr>
            <p:cNvCxnSpPr>
              <a:cxnSpLocks/>
            </p:cNvCxnSpPr>
            <p:nvPr/>
          </p:nvCxnSpPr>
          <p:spPr>
            <a:xfrm>
              <a:off x="4961879" y="2663821"/>
              <a:ext cx="981720" cy="4911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AEEC751-B66F-1594-3C67-CA2A87EDADEA}"/>
                    </a:ext>
                  </a:extLst>
                </p:cNvPr>
                <p:cNvSpPr txBox="1"/>
                <p:nvPr/>
              </p:nvSpPr>
              <p:spPr>
                <a:xfrm>
                  <a:off x="6134100" y="1788100"/>
                  <a:ext cx="102438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AEEC751-B66F-1594-3C67-CA2A87EDA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100" y="1788100"/>
                  <a:ext cx="1024383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19AA5AA-C45C-BF36-A90A-FB359714FC4B}"/>
                    </a:ext>
                  </a:extLst>
                </p:cNvPr>
                <p:cNvSpPr txBox="1"/>
                <p:nvPr/>
              </p:nvSpPr>
              <p:spPr>
                <a:xfrm>
                  <a:off x="6134100" y="2859480"/>
                  <a:ext cx="111415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19AA5AA-C45C-BF36-A90A-FB359714F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100" y="2859480"/>
                  <a:ext cx="1114151" cy="49244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8AEA16-74B1-D23C-5735-3A984C6835CE}"/>
                </a:ext>
              </a:extLst>
            </p:cNvPr>
            <p:cNvSpPr txBox="1"/>
            <p:nvPr/>
          </p:nvSpPr>
          <p:spPr>
            <a:xfrm>
              <a:off x="6383597" y="237800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C0D0A11-1C36-8C21-0970-6E8016450E44}"/>
              </a:ext>
            </a:extLst>
          </p:cNvPr>
          <p:cNvSpPr txBox="1"/>
          <p:nvPr/>
        </p:nvSpPr>
        <p:spPr>
          <a:xfrm>
            <a:off x="8666764" y="5297112"/>
            <a:ext cx="3369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masis MT Pro" panose="02040504050005020304" pitchFamily="18" charset="0"/>
              </a:rPr>
              <a:t>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masis MT Pro" panose="02040504050005020304" pitchFamily="18" charset="0"/>
              </a:rPr>
              <a:t>Belle detector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masis MT Pro" panose="02040504050005020304" pitchFamily="18" charset="0"/>
              </a:rPr>
              <a:t>Goal: ~50x the amount of data collected by Belle</a:t>
            </a:r>
          </a:p>
        </p:txBody>
      </p:sp>
      <p:graphicFrame>
        <p:nvGraphicFramePr>
          <p:cNvPr id="46" name="Object 135">
            <a:extLst>
              <a:ext uri="{FF2B5EF4-FFF2-40B4-BE49-F238E27FC236}">
                <a16:creationId xmlns:a16="http://schemas.microsoft.com/office/drawing/2014/main" id="{B7EAABF8-E512-6F0B-4593-892101849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98951"/>
              </p:ext>
            </p:extLst>
          </p:nvPr>
        </p:nvGraphicFramePr>
        <p:xfrm>
          <a:off x="7133322" y="1333921"/>
          <a:ext cx="6127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40" imgH="711000" progId="Equation.3">
                  <p:embed/>
                </p:oleObj>
              </mc:Choice>
              <mc:Fallback>
                <p:oleObj name="Equation" r:id="rId15" imgW="190440" imgH="711000" progId="Equation.3">
                  <p:embed/>
                  <p:pic>
                    <p:nvPicPr>
                      <p:cNvPr id="46" name="Object 135">
                        <a:extLst>
                          <a:ext uri="{FF2B5EF4-FFF2-40B4-BE49-F238E27FC236}">
                            <a16:creationId xmlns:a16="http://schemas.microsoft.com/office/drawing/2014/main" id="{B7EAABF8-E512-6F0B-4593-892101849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322" y="1333921"/>
                        <a:ext cx="6127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DD37CCC2-5722-8B16-C2D6-92F29A4DE137}"/>
              </a:ext>
            </a:extLst>
          </p:cNvPr>
          <p:cNvSpPr txBox="1"/>
          <p:nvPr/>
        </p:nvSpPr>
        <p:spPr>
          <a:xfrm>
            <a:off x="974868" y="5536058"/>
            <a:ext cx="310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Amasis MT Pro" panose="02040504050005020304" pitchFamily="18" charset="0"/>
              </a:rPr>
              <a:t>BaBar</a:t>
            </a: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 at SLAC, U.S.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1999-2008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DA12D7-DC57-AC7B-9DBB-4DE7B46C69A9}"/>
              </a:ext>
            </a:extLst>
          </p:cNvPr>
          <p:cNvSpPr txBox="1"/>
          <p:nvPr/>
        </p:nvSpPr>
        <p:spPr>
          <a:xfrm>
            <a:off x="4768452" y="5659344"/>
            <a:ext cx="310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Belle at KEK, Japan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1999-2010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45C8301-93C4-26BA-25B8-0E962C2A94B6}"/>
              </a:ext>
            </a:extLst>
          </p:cNvPr>
          <p:cNvSpPr/>
          <p:nvPr/>
        </p:nvSpPr>
        <p:spPr>
          <a:xfrm>
            <a:off x="8189945" y="4161072"/>
            <a:ext cx="3584510" cy="846161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More on the Belle II Experiment after the break, 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in Dr Haruki Kindo’s talk!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A276FFD-BC90-BBF2-A12E-B5D7608E5341}"/>
                  </a:ext>
                </a:extLst>
              </p:cNvPr>
              <p:cNvSpPr txBox="1"/>
              <p:nvPr/>
            </p:nvSpPr>
            <p:spPr>
              <a:xfrm>
                <a:off x="7692695" y="1806483"/>
                <a:ext cx="413337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Production of large and clean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samples, that can be used 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for flavor physics studies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A276FFD-BC90-BBF2-A12E-B5D7608E5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695" y="1806483"/>
                <a:ext cx="4133376" cy="1200329"/>
              </a:xfrm>
              <a:prstGeom prst="rect">
                <a:avLst/>
              </a:prstGeom>
              <a:blipFill>
                <a:blip r:embed="rId17"/>
                <a:stretch>
                  <a:fillRect l="-2360" t="-4061" r="-118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4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5" grpId="0"/>
      <p:bldP spid="47" grpId="0"/>
      <p:bldP spid="50" grpId="0"/>
      <p:bldP spid="51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BBB68-6DA2-D37C-8C1D-9E39EF3E4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473B4FF6-D24D-2880-D33A-028439A87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922" y="160519"/>
                <a:ext cx="11115355" cy="98740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Walbaum Display" panose="02070503090703020303" pitchFamily="18" charset="0"/>
                  </a:rPr>
                  <a:t> violation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Walbaum Display" panose="02070503090703020303" pitchFamily="18" charset="0"/>
                  </a:rPr>
                  <a:t>-meson system</a:t>
                </a:r>
              </a:p>
            </p:txBody>
          </p:sp>
        </mc:Choice>
        <mc:Fallback xmlns=""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473B4FF6-D24D-2880-D33A-028439A87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22" y="160519"/>
                <a:ext cx="11115355" cy="987407"/>
              </a:xfrm>
              <a:prstGeom prst="rect">
                <a:avLst/>
              </a:prstGeom>
              <a:blipFill>
                <a:blip r:embed="rId2"/>
                <a:stretch>
                  <a:fillRect t="-4321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55C35-8BC1-3522-3B7B-60EE8DB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1234-FBA6-709E-2A6D-483607F8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9F1D31-4601-136C-5FAA-91F756B1B1A7}"/>
                  </a:ext>
                </a:extLst>
              </p:cNvPr>
              <p:cNvSpPr txBox="1"/>
              <p:nvPr/>
            </p:nvSpPr>
            <p:spPr>
              <a:xfrm>
                <a:off x="500889" y="1103851"/>
                <a:ext cx="593423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Belle and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BaBar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experiments first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observed CP violation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-meson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system in 2001, proving Kobayashi and </a:t>
                </a:r>
                <a:r>
                  <a:rPr lang="en-US" sz="2400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Maskawa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scheme for CP violation in the Standard Model.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9F1D31-4601-136C-5FAA-91F756B1B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89" y="1103851"/>
                <a:ext cx="5934236" cy="1938992"/>
              </a:xfrm>
              <a:prstGeom prst="rect">
                <a:avLst/>
              </a:prstGeom>
              <a:blipFill>
                <a:blip r:embed="rId3"/>
                <a:stretch>
                  <a:fillRect l="-1540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132065C-EAC5-4E87-FDB4-E72D4B48DBE6}"/>
              </a:ext>
            </a:extLst>
          </p:cNvPr>
          <p:cNvGrpSpPr/>
          <p:nvPr/>
        </p:nvGrpSpPr>
        <p:grpSpPr>
          <a:xfrm>
            <a:off x="1845485" y="3025053"/>
            <a:ext cx="2195101" cy="1576165"/>
            <a:chOff x="2512008" y="4587383"/>
            <a:chExt cx="2195101" cy="1576165"/>
          </a:xfrm>
        </p:grpSpPr>
        <p:pic>
          <p:nvPicPr>
            <p:cNvPr id="12" name="Picture 11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8083FA80-C0EA-37E3-1D6F-8C77D596B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008" y="4587383"/>
              <a:ext cx="1050776" cy="1576165"/>
            </a:xfrm>
            <a:prstGeom prst="rect">
              <a:avLst/>
            </a:prstGeom>
          </p:spPr>
        </p:pic>
        <p:pic>
          <p:nvPicPr>
            <p:cNvPr id="13" name="Picture 12" descr="A person in a suit and tie&#10;&#10;AI-generated content may be incorrect.">
              <a:extLst>
                <a:ext uri="{FF2B5EF4-FFF2-40B4-BE49-F238E27FC236}">
                  <a16:creationId xmlns:a16="http://schemas.microsoft.com/office/drawing/2014/main" id="{43F4BAC7-5DA5-937F-7C1F-99966E59C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333" y="4587383"/>
              <a:ext cx="1050776" cy="1576165"/>
            </a:xfrm>
            <a:prstGeom prst="rect">
              <a:avLst/>
            </a:prstGeom>
          </p:spPr>
        </p:pic>
      </p:grpSp>
      <p:pic>
        <p:nvPicPr>
          <p:cNvPr id="15" name="Picture 14" descr="A close up of a coin&#10;&#10;AI-generated content may be incorrect.">
            <a:extLst>
              <a:ext uri="{FF2B5EF4-FFF2-40B4-BE49-F238E27FC236}">
                <a16:creationId xmlns:a16="http://schemas.microsoft.com/office/drawing/2014/main" id="{5D418F19-3B93-E284-6326-063F3C182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33" y="4226013"/>
            <a:ext cx="831456" cy="780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A8131F-993B-6CB5-3ED2-A3404BE9CFA5}"/>
              </a:ext>
            </a:extLst>
          </p:cNvPr>
          <p:cNvSpPr txBox="1"/>
          <p:nvPr/>
        </p:nvSpPr>
        <p:spPr>
          <a:xfrm>
            <a:off x="527320" y="4945238"/>
            <a:ext cx="472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masis MT Pro" panose="02040504050005020304" pitchFamily="18" charset="0"/>
              </a:rPr>
              <a:t>Kobayashi and </a:t>
            </a:r>
            <a:r>
              <a:rPr lang="en-US" dirty="0" err="1">
                <a:solidFill>
                  <a:schemeClr val="tx2"/>
                </a:solidFill>
                <a:latin typeface="Amasis MT Pro" panose="02040504050005020304" pitchFamily="18" charset="0"/>
              </a:rPr>
              <a:t>Maskawa</a:t>
            </a:r>
            <a:r>
              <a:rPr lang="en-US" dirty="0">
                <a:solidFill>
                  <a:schemeClr val="tx2"/>
                </a:solidFill>
                <a:latin typeface="Amasis MT Pro" panose="02040504050005020304" pitchFamily="18" charset="0"/>
              </a:rPr>
              <a:t> were </a:t>
            </a:r>
            <a:r>
              <a:rPr lang="en-US" b="1" dirty="0">
                <a:solidFill>
                  <a:schemeClr val="tx2"/>
                </a:solidFill>
                <a:latin typeface="Amasis MT Pro" panose="02040504050005020304" pitchFamily="18" charset="0"/>
              </a:rPr>
              <a:t>awarded the</a:t>
            </a:r>
          </a:p>
          <a:p>
            <a:r>
              <a:rPr lang="en-US" b="1" dirty="0">
                <a:solidFill>
                  <a:schemeClr val="tx2"/>
                </a:solidFill>
                <a:latin typeface="Amasis MT Pro" panose="02040504050005020304" pitchFamily="18" charset="0"/>
              </a:rPr>
              <a:t>Nobel Prize</a:t>
            </a:r>
            <a:r>
              <a:rPr lang="en-US" dirty="0">
                <a:solidFill>
                  <a:schemeClr val="tx2"/>
                </a:solidFill>
                <a:latin typeface="Amasis MT Pro" panose="02040504050005020304" pitchFamily="18" charset="0"/>
              </a:rPr>
              <a:t> in 2008, </a:t>
            </a:r>
            <a:r>
              <a:rPr lang="en-US" i="1" dirty="0">
                <a:solidFill>
                  <a:schemeClr val="tx2"/>
                </a:solidFill>
                <a:latin typeface="Amasis MT Pro" panose="02040504050005020304" pitchFamily="18" charset="0"/>
              </a:rPr>
              <a:t>"for the discovery of the origin of the broken symmetry which predicts the existence of at least three families of quarks in nature"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5932E-0054-AA12-52FA-687C7AE65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599" y="1481792"/>
            <a:ext cx="3010651" cy="453516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B61E40F-0A83-0518-1A7E-1315C0196E4A}"/>
              </a:ext>
            </a:extLst>
          </p:cNvPr>
          <p:cNvGrpSpPr/>
          <p:nvPr/>
        </p:nvGrpSpPr>
        <p:grpSpPr>
          <a:xfrm>
            <a:off x="6310096" y="1996736"/>
            <a:ext cx="5370953" cy="4147742"/>
            <a:chOff x="6310096" y="1996736"/>
            <a:chExt cx="5370953" cy="41477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4E73D28-13A9-7137-28AA-DF2B5CD063B3}"/>
                    </a:ext>
                  </a:extLst>
                </p:cNvPr>
                <p:cNvSpPr txBox="1"/>
                <p:nvPr/>
              </p:nvSpPr>
              <p:spPr>
                <a:xfrm>
                  <a:off x="8670398" y="2661380"/>
                  <a:ext cx="301065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2"/>
                      </a:solidFill>
                      <a:latin typeface="Amasis MT Pro" panose="02040504050005020304" pitchFamily="18" charset="0"/>
                    </a:rPr>
                    <a:t>Difference in the decay</a:t>
                  </a:r>
                </a:p>
                <a:p>
                  <a:r>
                    <a:rPr lang="en-US" dirty="0">
                      <a:solidFill>
                        <a:schemeClr val="tx2"/>
                      </a:solidFill>
                      <a:latin typeface="Amasis MT Pro" panose="02040504050005020304" pitchFamily="18" charset="0"/>
                    </a:rPr>
                    <a:t>time is not the same for </a:t>
                  </a:r>
                </a:p>
                <a:p>
                  <a:r>
                    <a:rPr lang="en-US" dirty="0">
                      <a:solidFill>
                        <a:schemeClr val="tx2"/>
                      </a:solidFill>
                      <a:latin typeface="Amasis MT Pro" panose="02040504050005020304" pitchFamily="18" charset="0"/>
                    </a:rPr>
                    <a:t>the two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dirty="0">
                      <a:solidFill>
                        <a:schemeClr val="tx2"/>
                      </a:solidFill>
                      <a:latin typeface="Amasis MT Pro" panose="02040504050005020304" pitchFamily="18" charset="0"/>
                    </a:rPr>
                    <a:t> flavors: </a:t>
                  </a:r>
                </a:p>
                <a:p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𝑪𝑷</m:t>
                      </m:r>
                    </m:oMath>
                  </a14:m>
                  <a:r>
                    <a:rPr lang="en-US" b="1" dirty="0">
                      <a:solidFill>
                        <a:schemeClr val="tx2"/>
                      </a:solidFill>
                      <a:latin typeface="Amasis MT Pro" panose="02040504050005020304" pitchFamily="18" charset="0"/>
                    </a:rPr>
                    <a:t> violation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4E73D28-13A9-7137-28AA-DF2B5CD06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0398" y="2661380"/>
                  <a:ext cx="3010651" cy="1200329"/>
                </a:xfrm>
                <a:prstGeom prst="rect">
                  <a:avLst/>
                </a:prstGeom>
                <a:blipFill>
                  <a:blip r:embed="rId8"/>
                  <a:stretch>
                    <a:fillRect l="-1619" t="-3061" b="-7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1A565D5-D5C1-D16B-3EED-3DD95C737E4E}"/>
                </a:ext>
              </a:extLst>
            </p:cNvPr>
            <p:cNvGrpSpPr/>
            <p:nvPr/>
          </p:nvGrpSpPr>
          <p:grpSpPr>
            <a:xfrm>
              <a:off x="6310096" y="1996736"/>
              <a:ext cx="3092496" cy="4147742"/>
              <a:chOff x="6310096" y="1996736"/>
              <a:chExt cx="3092496" cy="4147742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44272A7-D95E-F4F7-34F9-A2F5AFDB2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2134" y="2510514"/>
                <a:ext cx="686118" cy="279919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50DFF49-1349-9F8C-AD0E-9DC865865E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5232" y="3770148"/>
                <a:ext cx="1737360" cy="640080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1ACC5D2-7CAB-8407-7DA2-81EFB53ECD6F}"/>
                  </a:ext>
                </a:extLst>
              </p:cNvPr>
              <p:cNvGrpSpPr/>
              <p:nvPr/>
            </p:nvGrpSpPr>
            <p:grpSpPr>
              <a:xfrm>
                <a:off x="6310096" y="1996736"/>
                <a:ext cx="2456148" cy="4147742"/>
                <a:chOff x="6659860" y="2145446"/>
                <a:chExt cx="2456148" cy="414774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AF69135D-6A95-22FC-13CC-B0FC00B852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53400" y="2145446"/>
                      <a:ext cx="4969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2A1BE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rgbClr val="2A1BE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2A1BE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2A1BE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>
                        <a:solidFill>
                          <a:srgbClr val="2A1BE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AF69135D-6A95-22FC-13CC-B0FC00B852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53400" y="2145446"/>
                      <a:ext cx="496996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68B9BE29-13D0-F2C6-A2D1-EAC0DE30D9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5755" y="2145446"/>
                      <a:ext cx="4969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68B9BE29-13D0-F2C6-A2D1-EAC0DE30D9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5755" y="2145446"/>
                      <a:ext cx="496996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781B4C7-55A5-4400-6466-22E510B2D46A}"/>
                    </a:ext>
                  </a:extLst>
                </p:cNvPr>
                <p:cNvSpPr txBox="1"/>
                <p:nvPr/>
              </p:nvSpPr>
              <p:spPr>
                <a:xfrm>
                  <a:off x="6659860" y="5985411"/>
                  <a:ext cx="2456148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0" i="0" dirty="0">
                      <a:solidFill>
                        <a:schemeClr val="tx2"/>
                      </a:solidFill>
                      <a:effectLst/>
                      <a:latin typeface="Amasis MT Pro" panose="02040504050005020304" pitchFamily="18" charset="0"/>
                      <a:hlinkClick r:id="rId11"/>
                    </a:rPr>
                    <a:t>Phys. Rev. Lett. </a:t>
                  </a:r>
                  <a:r>
                    <a:rPr lang="en-US" sz="1400" b="1" i="0" dirty="0">
                      <a:solidFill>
                        <a:schemeClr val="tx2"/>
                      </a:solidFill>
                      <a:effectLst/>
                      <a:latin typeface="Amasis MT Pro" panose="02040504050005020304" pitchFamily="18" charset="0"/>
                      <a:hlinkClick r:id="rId11"/>
                    </a:rPr>
                    <a:t>108</a:t>
                  </a:r>
                  <a:r>
                    <a:rPr lang="en-US" sz="1400" b="0" i="0" dirty="0">
                      <a:solidFill>
                        <a:schemeClr val="tx2"/>
                      </a:solidFill>
                      <a:effectLst/>
                      <a:latin typeface="Amasis MT Pro" panose="02040504050005020304" pitchFamily="18" charset="0"/>
                      <a:hlinkClick r:id="rId11"/>
                    </a:rPr>
                    <a:t>, 171802</a:t>
                  </a:r>
                  <a:endParaRPr lang="en-US" sz="1400" dirty="0">
                    <a:solidFill>
                      <a:schemeClr val="tx2"/>
                    </a:solidFill>
                    <a:latin typeface="Amasis MT Pro" panose="020405040500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696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19E73-F85F-5399-5E02-99CEED103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F17CF96-2594-5F0B-CF99-328A3A245E4D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128C8C-6808-74E6-F49D-F9CDA73AFD60}"/>
              </a:ext>
            </a:extLst>
          </p:cNvPr>
          <p:cNvSpPr txBox="1">
            <a:spLocks/>
          </p:cNvSpPr>
          <p:nvPr/>
        </p:nvSpPr>
        <p:spPr>
          <a:xfrm>
            <a:off x="538322" y="5636810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Thank you! </a:t>
            </a:r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2"/>
              </a:solidFill>
              <a:latin typeface="Walbaum Display" panose="02070503090703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ABAB6-F552-4ABC-9614-7228C44B883C}"/>
                  </a:ext>
                </a:extLst>
              </p:cNvPr>
              <p:cNvSpPr txBox="1"/>
              <p:nvPr/>
            </p:nvSpPr>
            <p:spPr>
              <a:xfrm>
                <a:off x="538322" y="1010645"/>
                <a:ext cx="10962955" cy="4467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We introduced the concept of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flavor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for the Standard Model fermions</a:t>
                </a:r>
              </a:p>
              <a:p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Charged current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weak interactions 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)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change the flavor 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of fermions and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violate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𝑪𝑷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the particle-antiparticle symmetry (CKM mechanism)</a:t>
                </a:r>
              </a:p>
              <a:p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While the Standard Model has been remarkably successful, it fails at explaining some experimental observations (e.g.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matter antimatter asymmetry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To search for signs of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new particles and interactions beyond the Standard Model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we rely on precise measurements, like the ones that can be performed at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flavor physics experiments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like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Belle II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.</a:t>
                </a:r>
                <a:endParaRPr lang="en-US" sz="20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ABAB6-F552-4ABC-9614-7228C44B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2" y="1010645"/>
                <a:ext cx="10962955" cy="4467377"/>
              </a:xfrm>
              <a:prstGeom prst="rect">
                <a:avLst/>
              </a:prstGeom>
              <a:blipFill>
                <a:blip r:embed="rId2"/>
                <a:stretch>
                  <a:fillRect l="-723" t="-1091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065F9-DCF1-979A-3611-CA1A533F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6E6A0-C676-9E2F-0CB4-EFC31BF4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0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685F-8EA7-A2D8-C748-7EF7C211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Backup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873A3-0D79-4A17-DBA6-2C864E01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A3095-42BF-BC58-1AFA-07B90893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46F5F-4B29-2FB9-80C5-EFF68F5C7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430C2-2288-69C1-FBAB-02E5C82E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D5601-B61E-233B-BD40-7F46A5CA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935F824-3D1A-2E7A-582E-B7794D0ADEFF}"/>
              </a:ext>
            </a:extLst>
          </p:cNvPr>
          <p:cNvSpPr txBox="1">
            <a:spLocks/>
          </p:cNvSpPr>
          <p:nvPr/>
        </p:nvSpPr>
        <p:spPr>
          <a:xfrm>
            <a:off x="415727" y="160518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Why “flavor”?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5E87D84-3484-2CAB-410E-FF49CEA05F7F}"/>
              </a:ext>
            </a:extLst>
          </p:cNvPr>
          <p:cNvSpPr txBox="1"/>
          <p:nvPr/>
        </p:nvSpPr>
        <p:spPr>
          <a:xfrm>
            <a:off x="179356" y="1147925"/>
            <a:ext cx="75204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Amasis MT Pro" panose="02040504050005020304" pitchFamily="18" charset="0"/>
                <a:cs typeface="Noto Sans" panose="020B0502040504020204" pitchFamily="34" charset="0"/>
              </a:rPr>
              <a:t>The term </a:t>
            </a:r>
            <a:r>
              <a:rPr lang="en-US" altLang="en-US" sz="2800" i="1" dirty="0">
                <a:solidFill>
                  <a:schemeClr val="tx2"/>
                </a:solidFill>
                <a:latin typeface="Amasis MT Pro" panose="02040504050005020304" pitchFamily="18" charset="0"/>
                <a:cs typeface="Noto Sans" panose="020B0502040504020204" pitchFamily="34" charset="0"/>
              </a:rPr>
              <a:t>flavor</a:t>
            </a:r>
            <a:r>
              <a:rPr lang="en-US" altLang="en-US" sz="2800" dirty="0">
                <a:solidFill>
                  <a:schemeClr val="tx2"/>
                </a:solidFill>
                <a:latin typeface="Amasis MT Pro" panose="02040504050005020304" pitchFamily="18" charset="0"/>
                <a:cs typeface="Noto Sans" panose="020B0502040504020204" pitchFamily="34" charset="0"/>
              </a:rPr>
              <a:t> was first used in particle physics in the context of the quark model of hadrons.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2"/>
                </a:solidFill>
                <a:latin typeface="Amasis MT Pro" panose="02040504050005020304" pitchFamily="18" charset="0"/>
                <a:cs typeface="Noto Sans" panose="020B0502040504020204" pitchFamily="34" charset="0"/>
              </a:rPr>
              <a:t>It was coined in 1971 by Murray Gell-Mann and his student at the time, Harald Fritzsch, at a Baskin-Robbins ice-cream store in Pasadena.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2"/>
                </a:solidFill>
                <a:latin typeface="Amasis MT Pro" panose="02040504050005020304" pitchFamily="18" charset="0"/>
                <a:cs typeface="Noto Sans" panose="020B0502040504020204" pitchFamily="34" charset="0"/>
              </a:rPr>
              <a:t>Just as ice cream has both color and flavor so do quarks. </a:t>
            </a:r>
            <a:r>
              <a:rPr lang="en-US" altLang="en-US" sz="2800" dirty="0">
                <a:solidFill>
                  <a:schemeClr val="tx2"/>
                </a:solidFill>
                <a:latin typeface="Amasis MT Pro" panose="02040504050005020304" pitchFamily="18" charset="0"/>
                <a:cs typeface="Noto Sans" panose="020B0502040504020204" pitchFamily="34" charset="0"/>
              </a:rPr>
              <a:t>(Fritzsch, 2008)</a:t>
            </a:r>
            <a:endParaRPr lang="en-US" altLang="en-US" sz="28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Amasis MT Pro" panose="020405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97192-76EC-011F-F218-48108245EA0D}"/>
              </a:ext>
            </a:extLst>
          </p:cNvPr>
          <p:cNvSpPr txBox="1"/>
          <p:nvPr/>
        </p:nvSpPr>
        <p:spPr>
          <a:xfrm>
            <a:off x="891595" y="5056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hlinkClick r:id="rId2"/>
              </a:rPr>
              <a:t>Rev. Mod. Phys. </a:t>
            </a:r>
            <a:r>
              <a:rPr lang="da-DK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hlinkClick r:id="rId2"/>
              </a:rPr>
              <a:t>81</a:t>
            </a:r>
            <a:r>
              <a:rPr lang="da-DK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hlinkClick r:id="rId2"/>
              </a:rPr>
              <a:t>, 1887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2EF068-AC1B-97F1-3F41-27F44260A24A}"/>
              </a:ext>
            </a:extLst>
          </p:cNvPr>
          <p:cNvGrpSpPr/>
          <p:nvPr/>
        </p:nvGrpSpPr>
        <p:grpSpPr>
          <a:xfrm>
            <a:off x="7655423" y="338666"/>
            <a:ext cx="4536577" cy="5875867"/>
            <a:chOff x="-440266" y="-114300"/>
            <a:chExt cx="5069382" cy="6858000"/>
          </a:xfrm>
        </p:grpSpPr>
        <p:pic>
          <p:nvPicPr>
            <p:cNvPr id="10" name="Picture 9" descr="A trays of different colored ice cream&#10;&#10;AI-generated content may be incorrect.">
              <a:extLst>
                <a:ext uri="{FF2B5EF4-FFF2-40B4-BE49-F238E27FC236}">
                  <a16:creationId xmlns:a16="http://schemas.microsoft.com/office/drawing/2014/main" id="{B42F8E61-3112-193F-6FC0-CFD9B3E73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276" b="4535"/>
            <a:stretch>
              <a:fillRect/>
            </a:stretch>
          </p:blipFill>
          <p:spPr>
            <a:xfrm>
              <a:off x="-440266" y="-114300"/>
              <a:ext cx="5069382" cy="6858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C5E51A-9EA1-26A8-4C3D-208BE3CCCDA3}"/>
                </a:ext>
              </a:extLst>
            </p:cNvPr>
            <p:cNvSpPr txBox="1"/>
            <p:nvPr/>
          </p:nvSpPr>
          <p:spPr>
            <a:xfrm>
              <a:off x="4239648" y="2945368"/>
              <a:ext cx="3894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BC597"/>
                  </a:solidFill>
                  <a:latin typeface="Agency FB" panose="020B0503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50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52E7F-AC36-2253-DADC-94AAC93E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C7AD06-0DC6-CE7E-581D-ABFB2583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F2E1B-1D04-D78F-8F3E-C9390E5E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EB781B5-3921-C870-18D1-DF7EC1DD5366}"/>
              </a:ext>
            </a:extLst>
          </p:cNvPr>
          <p:cNvSpPr txBox="1">
            <a:spLocks/>
          </p:cNvSpPr>
          <p:nvPr/>
        </p:nvSpPr>
        <p:spPr>
          <a:xfrm>
            <a:off x="415727" y="160518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Flavor of hadrons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B07F187-9D88-CFB4-B375-FDCBF481F3B9}"/>
                  </a:ext>
                </a:extLst>
              </p:cNvPr>
              <p:cNvSpPr txBox="1"/>
              <p:nvPr/>
            </p:nvSpPr>
            <p:spPr>
              <a:xfrm>
                <a:off x="551890" y="1384100"/>
                <a:ext cx="7520478" cy="4460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For systems of quarks (e.g. </a:t>
                </a:r>
                <a:r>
                  <a:rPr lang="en-US" sz="2400" i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mesons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or </a:t>
                </a:r>
                <a:r>
                  <a:rPr lang="en-US" sz="2400" i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baryons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):</a:t>
                </a:r>
              </a:p>
              <a:p>
                <a:endParaRPr lang="en-US" sz="9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Strangeness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b="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900" b="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Bottomness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(or beauty)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9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Charm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en-US" sz="900" b="1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900" b="1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Topness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(or truth):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9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quarks we use the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Isospin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quark contributes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quark contributes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B07F187-9D88-CFB4-B375-FDCBF481F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90" y="1384100"/>
                <a:ext cx="7520478" cy="4460773"/>
              </a:xfrm>
              <a:prstGeom prst="rect">
                <a:avLst/>
              </a:prstGeom>
              <a:blipFill>
                <a:blip r:embed="rId2"/>
                <a:stretch>
                  <a:fillRect l="-1298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AAD558-8F6B-3DCE-8B93-EB8F8192BB2F}"/>
                  </a:ext>
                </a:extLst>
              </p:cNvPr>
              <p:cNvSpPr/>
              <p:nvPr/>
            </p:nvSpPr>
            <p:spPr>
              <a:xfrm>
                <a:off x="7142169" y="2081180"/>
                <a:ext cx="4651141" cy="28532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masis MT Pro" panose="02040504050005020304" pitchFamily="18" charset="0"/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Hadrons 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are particles made up of quarks. In particular: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Mesons: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bound states,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meson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b="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Baryons: 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made up of three quarks, e.g. proton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𝑢𝑢𝑑</m:t>
                    </m:r>
                  </m:oMath>
                </a14:m>
                <a:endParaRPr lang="en-US" sz="24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masis MT Pro" panose="020405040500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AAD558-8F6B-3DCE-8B93-EB8F8192B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169" y="2081180"/>
                <a:ext cx="4651141" cy="2853282"/>
              </a:xfrm>
              <a:prstGeom prst="rect">
                <a:avLst/>
              </a:prstGeom>
              <a:blipFill>
                <a:blip r:embed="rId3"/>
                <a:stretch>
                  <a:fillRect l="-1958" r="-3003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87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7B6478E-3A0A-7C30-8E54-1477B82ADC52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What is flavor?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3CFA6143-5D97-A413-903C-8477FD57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ABC1086-A455-8280-610F-17165CF5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06A22A-9D4F-8FBB-4A2B-6BF50EDE57E6}"/>
              </a:ext>
            </a:extLst>
          </p:cNvPr>
          <p:cNvSpPr txBox="1"/>
          <p:nvPr/>
        </p:nvSpPr>
        <p:spPr>
          <a:xfrm>
            <a:off x="3716438" y="5791305"/>
            <a:ext cx="607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</a:rPr>
              <a:t>Flavor: </a:t>
            </a: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type of quark or lepton</a:t>
            </a: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.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</a:rPr>
              <a:t> 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61D9184-5EA0-88AA-0FA4-12431043BA3C}"/>
              </a:ext>
            </a:extLst>
          </p:cNvPr>
          <p:cNvGrpSpPr/>
          <p:nvPr/>
        </p:nvGrpSpPr>
        <p:grpSpPr>
          <a:xfrm>
            <a:off x="3679778" y="666496"/>
            <a:ext cx="4832445" cy="5038792"/>
            <a:chOff x="5388556" y="559084"/>
            <a:chExt cx="3676575" cy="4134276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8FA8383C-3678-B1CB-718C-AA7682A8C7FD}"/>
                </a:ext>
              </a:extLst>
            </p:cNvPr>
            <p:cNvGrpSpPr/>
            <p:nvPr/>
          </p:nvGrpSpPr>
          <p:grpSpPr>
            <a:xfrm>
              <a:off x="5388556" y="907435"/>
              <a:ext cx="3676575" cy="3721740"/>
              <a:chOff x="5388556" y="907435"/>
              <a:chExt cx="3676575" cy="3721740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0264EE93-FAB8-7353-4076-D0093CA2C769}"/>
                  </a:ext>
                </a:extLst>
              </p:cNvPr>
              <p:cNvGrpSpPr/>
              <p:nvPr/>
            </p:nvGrpSpPr>
            <p:grpSpPr>
              <a:xfrm>
                <a:off x="5388556" y="948715"/>
                <a:ext cx="3649977" cy="3680460"/>
                <a:chOff x="6835140" y="709162"/>
                <a:chExt cx="3649977" cy="3680460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EC66E916-1840-18C8-22AB-3DC42847A97B}"/>
                    </a:ext>
                  </a:extLst>
                </p:cNvPr>
                <p:cNvSpPr/>
                <p:nvPr/>
              </p:nvSpPr>
              <p:spPr>
                <a:xfrm>
                  <a:off x="6835140" y="709162"/>
                  <a:ext cx="3649977" cy="368046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478699C0-9B72-DE28-B577-0512B5C190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3780" y="722487"/>
                  <a:ext cx="0" cy="3652447"/>
                </a:xfrm>
                <a:prstGeom prst="line">
                  <a:avLst/>
                </a:prstGeom>
                <a:grpFill/>
                <a:ln w="1270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1DD9DA36-A1AA-7B76-FC6D-3050C68595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4860" y="718416"/>
                  <a:ext cx="0" cy="3663862"/>
                </a:xfrm>
                <a:prstGeom prst="line">
                  <a:avLst/>
                </a:prstGeom>
                <a:grpFill/>
                <a:ln w="1270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2253F037-610D-B783-7068-0FEFC9A8A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4243" y="722088"/>
                  <a:ext cx="0" cy="3652846"/>
                </a:xfrm>
                <a:prstGeom prst="line">
                  <a:avLst/>
                </a:prstGeom>
                <a:grpFill/>
                <a:ln w="1270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62F323C3-CBF4-09C8-5148-53D0AA62CE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43092" y="1201783"/>
                  <a:ext cx="3633467" cy="0"/>
                </a:xfrm>
                <a:prstGeom prst="line">
                  <a:avLst/>
                </a:prstGeom>
                <a:grpFill/>
                <a:ln w="1270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B47F195B-5A84-4A39-FCD5-89407102FE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2490" y="2782388"/>
                  <a:ext cx="3616117" cy="0"/>
                </a:xfrm>
                <a:prstGeom prst="line">
                  <a:avLst/>
                </a:prstGeom>
                <a:grpFill/>
                <a:ln w="1270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56F45173-8F10-CDAA-15EA-35F3C67ACA58}"/>
                  </a:ext>
                </a:extLst>
              </p:cNvPr>
              <p:cNvSpPr txBox="1"/>
              <p:nvPr/>
            </p:nvSpPr>
            <p:spPr>
              <a:xfrm>
                <a:off x="5890563" y="907435"/>
                <a:ext cx="1103808" cy="817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 </a:t>
                </a:r>
              </a:p>
              <a:p>
                <a:pPr algn="ctr"/>
                <a:r>
                  <a:rPr lang="en-US" b="1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generation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02770F21-54D6-2E66-E051-5676F8DAF6F8}"/>
                  </a:ext>
                </a:extLst>
              </p:cNvPr>
              <p:cNvSpPr txBox="1"/>
              <p:nvPr/>
            </p:nvSpPr>
            <p:spPr>
              <a:xfrm>
                <a:off x="6915089" y="907435"/>
                <a:ext cx="1096038" cy="57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masis MT Pro" panose="02040504050005020304" pitchFamily="18" charset="0"/>
                    <a:ea typeface="Cambria" panose="02040503050406030204" pitchFamily="18" charset="0"/>
                    <a:cs typeface="Browallia New" panose="020B0502040204020203" pitchFamily="34" charset="-34"/>
                  </a:rPr>
                  <a:t>II </a:t>
                </a:r>
              </a:p>
              <a:p>
                <a:pPr algn="ctr"/>
                <a:r>
                  <a:rPr lang="en-US" b="1" dirty="0">
                    <a:latin typeface="Amasis MT Pro" panose="02040504050005020304" pitchFamily="18" charset="0"/>
                    <a:ea typeface="Cambria" panose="02040503050406030204" pitchFamily="18" charset="0"/>
                    <a:cs typeface="Browallia New" panose="020B0502040204020203" pitchFamily="34" charset="-34"/>
                  </a:rPr>
                  <a:t>generation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AFF2965-041B-8C43-0040-86D6045BCB54}"/>
                  </a:ext>
                </a:extLst>
              </p:cNvPr>
              <p:cNvSpPr txBox="1"/>
              <p:nvPr/>
            </p:nvSpPr>
            <p:spPr>
              <a:xfrm>
                <a:off x="7931845" y="907435"/>
                <a:ext cx="1133286" cy="57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III </a:t>
                </a:r>
              </a:p>
              <a:p>
                <a:pPr algn="ctr"/>
                <a:r>
                  <a:rPr lang="en-US" b="1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generation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0E8145E7-CEA5-2FD5-D51F-0616CA737C1C}"/>
                </a:ext>
              </a:extLst>
            </p:cNvPr>
            <p:cNvGrpSpPr/>
            <p:nvPr/>
          </p:nvGrpSpPr>
          <p:grpSpPr>
            <a:xfrm>
              <a:off x="5507933" y="559084"/>
              <a:ext cx="2788106" cy="3721627"/>
              <a:chOff x="5507933" y="559084"/>
              <a:chExt cx="2788106" cy="3721627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ABA8103D-3C0E-4190-2828-A15CEF872BBF}"/>
                  </a:ext>
                </a:extLst>
              </p:cNvPr>
              <p:cNvSpPr txBox="1"/>
              <p:nvPr/>
            </p:nvSpPr>
            <p:spPr>
              <a:xfrm rot="16200000">
                <a:off x="5227737" y="2078135"/>
                <a:ext cx="867396" cy="307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Quarks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342AC591-6B42-B832-B460-EFCAA7F4AFC6}"/>
                  </a:ext>
                </a:extLst>
              </p:cNvPr>
              <p:cNvSpPr txBox="1"/>
              <p:nvPr/>
            </p:nvSpPr>
            <p:spPr>
              <a:xfrm rot="16200000">
                <a:off x="5195690" y="3658741"/>
                <a:ext cx="936936" cy="307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Leptons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BF28BD31-FEF5-5070-B9DF-06A529BB2328}"/>
                  </a:ext>
                </a:extLst>
              </p:cNvPr>
              <p:cNvSpPr txBox="1"/>
              <p:nvPr/>
            </p:nvSpPr>
            <p:spPr>
              <a:xfrm>
                <a:off x="6763061" y="559084"/>
                <a:ext cx="1532978" cy="40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Fermions</a:t>
                </a: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6F76355E-1FBC-EDC7-B3AA-7778C1372B17}"/>
                </a:ext>
              </a:extLst>
            </p:cNvPr>
            <p:cNvGrpSpPr/>
            <p:nvPr/>
          </p:nvGrpSpPr>
          <p:grpSpPr>
            <a:xfrm>
              <a:off x="5990392" y="1670798"/>
              <a:ext cx="2979045" cy="3022562"/>
              <a:chOff x="7262804" y="1230947"/>
              <a:chExt cx="2979045" cy="3022562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B4D192F3-0966-4C3C-77CF-31BAF5BB4C14}"/>
                  </a:ext>
                </a:extLst>
              </p:cNvPr>
              <p:cNvGrpSpPr/>
              <p:nvPr/>
            </p:nvGrpSpPr>
            <p:grpSpPr>
              <a:xfrm>
                <a:off x="7376112" y="1230947"/>
                <a:ext cx="2751361" cy="348343"/>
                <a:chOff x="7376112" y="1230947"/>
                <a:chExt cx="2751361" cy="348343"/>
              </a:xfrm>
            </p:grpSpPr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043E4966-BF8D-9DC9-B173-F875E1C97191}"/>
                    </a:ext>
                  </a:extLst>
                </p:cNvPr>
                <p:cNvGrpSpPr/>
                <p:nvPr/>
              </p:nvGrpSpPr>
              <p:grpSpPr>
                <a:xfrm>
                  <a:off x="7376112" y="1230947"/>
                  <a:ext cx="746855" cy="348343"/>
                  <a:chOff x="6901004" y="4894217"/>
                  <a:chExt cx="746855" cy="348343"/>
                </a:xfrm>
              </p:grpSpPr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A3D2AF7D-AA43-412B-D5F9-9165173FF69C}"/>
                      </a:ext>
                    </a:extLst>
                  </p:cNvPr>
                  <p:cNvSpPr/>
                  <p:nvPr/>
                </p:nvSpPr>
                <p:spPr>
                  <a:xfrm>
                    <a:off x="6901004" y="4894217"/>
                    <a:ext cx="348343" cy="348343"/>
                  </a:xfrm>
                  <a:prstGeom prst="ellipse">
                    <a:avLst/>
                  </a:prstGeom>
                  <a:solidFill>
                    <a:srgbClr val="FF505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84B6E324-1BCB-EAB5-D132-FECCE3E5541E}"/>
                      </a:ext>
                    </a:extLst>
                  </p:cNvPr>
                  <p:cNvSpPr/>
                  <p:nvPr/>
                </p:nvSpPr>
                <p:spPr>
                  <a:xfrm>
                    <a:off x="7100260" y="4894217"/>
                    <a:ext cx="348343" cy="348343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A7A78659-F220-9EA7-76EF-0CAAD89372DE}"/>
                      </a:ext>
                    </a:extLst>
                  </p:cNvPr>
                  <p:cNvSpPr/>
                  <p:nvPr/>
                </p:nvSpPr>
                <p:spPr>
                  <a:xfrm>
                    <a:off x="7299516" y="4894217"/>
                    <a:ext cx="348343" cy="348343"/>
                  </a:xfrm>
                  <a:prstGeom prst="ellipse">
                    <a:avLst/>
                  </a:prstGeom>
                  <a:solidFill>
                    <a:srgbClr val="64A1DE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u</a:t>
                    </a:r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1559A5D7-C057-E28E-756E-B115F15DCCBD}"/>
                    </a:ext>
                  </a:extLst>
                </p:cNvPr>
                <p:cNvGrpSpPr/>
                <p:nvPr/>
              </p:nvGrpSpPr>
              <p:grpSpPr>
                <a:xfrm>
                  <a:off x="8378365" y="1230947"/>
                  <a:ext cx="746855" cy="348343"/>
                  <a:chOff x="6901004" y="4894217"/>
                  <a:chExt cx="746855" cy="348343"/>
                </a:xfrm>
              </p:grpSpPr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11FBDE6B-1528-9F21-2BC5-1ADA74A93EA5}"/>
                      </a:ext>
                    </a:extLst>
                  </p:cNvPr>
                  <p:cNvSpPr/>
                  <p:nvPr/>
                </p:nvSpPr>
                <p:spPr>
                  <a:xfrm>
                    <a:off x="6901004" y="4894217"/>
                    <a:ext cx="348343" cy="348343"/>
                  </a:xfrm>
                  <a:prstGeom prst="ellipse">
                    <a:avLst/>
                  </a:prstGeom>
                  <a:solidFill>
                    <a:srgbClr val="FF505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Oval 235">
                    <a:extLst>
                      <a:ext uri="{FF2B5EF4-FFF2-40B4-BE49-F238E27FC236}">
                        <a16:creationId xmlns:a16="http://schemas.microsoft.com/office/drawing/2014/main" id="{C92ED965-7261-3F17-70F3-B9935642C470}"/>
                      </a:ext>
                    </a:extLst>
                  </p:cNvPr>
                  <p:cNvSpPr/>
                  <p:nvPr/>
                </p:nvSpPr>
                <p:spPr>
                  <a:xfrm>
                    <a:off x="7100260" y="4894217"/>
                    <a:ext cx="348343" cy="348343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>
                    <a:extLst>
                      <a:ext uri="{FF2B5EF4-FFF2-40B4-BE49-F238E27FC236}">
                        <a16:creationId xmlns:a16="http://schemas.microsoft.com/office/drawing/2014/main" id="{410C500A-90D1-A923-0505-F3F5E1E3CB10}"/>
                      </a:ext>
                    </a:extLst>
                  </p:cNvPr>
                  <p:cNvSpPr/>
                  <p:nvPr/>
                </p:nvSpPr>
                <p:spPr>
                  <a:xfrm>
                    <a:off x="7299516" y="4894217"/>
                    <a:ext cx="348343" cy="348343"/>
                  </a:xfrm>
                  <a:prstGeom prst="ellipse">
                    <a:avLst/>
                  </a:prstGeom>
                  <a:solidFill>
                    <a:srgbClr val="64A1DE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c</a:t>
                    </a:r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4047D7AE-BDE8-7116-B670-2D8DC3B01378}"/>
                    </a:ext>
                  </a:extLst>
                </p:cNvPr>
                <p:cNvGrpSpPr/>
                <p:nvPr/>
              </p:nvGrpSpPr>
              <p:grpSpPr>
                <a:xfrm>
                  <a:off x="9380618" y="1230947"/>
                  <a:ext cx="746855" cy="348343"/>
                  <a:chOff x="6901004" y="4894217"/>
                  <a:chExt cx="746855" cy="348343"/>
                </a:xfrm>
              </p:grpSpPr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0323B62A-FBF4-E9CE-F0F9-60A77443CB78}"/>
                      </a:ext>
                    </a:extLst>
                  </p:cNvPr>
                  <p:cNvSpPr/>
                  <p:nvPr/>
                </p:nvSpPr>
                <p:spPr>
                  <a:xfrm>
                    <a:off x="6901004" y="4894217"/>
                    <a:ext cx="348343" cy="348343"/>
                  </a:xfrm>
                  <a:prstGeom prst="ellipse">
                    <a:avLst/>
                  </a:prstGeom>
                  <a:solidFill>
                    <a:srgbClr val="FF505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1B4D155E-C8BE-21D8-F86E-633E77377745}"/>
                      </a:ext>
                    </a:extLst>
                  </p:cNvPr>
                  <p:cNvSpPr/>
                  <p:nvPr/>
                </p:nvSpPr>
                <p:spPr>
                  <a:xfrm>
                    <a:off x="7100260" y="4894217"/>
                    <a:ext cx="348343" cy="348343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C1C146CF-6AD8-3466-B249-E38EB299FCF9}"/>
                      </a:ext>
                    </a:extLst>
                  </p:cNvPr>
                  <p:cNvSpPr/>
                  <p:nvPr/>
                </p:nvSpPr>
                <p:spPr>
                  <a:xfrm>
                    <a:off x="7299516" y="4894217"/>
                    <a:ext cx="348343" cy="348343"/>
                  </a:xfrm>
                  <a:prstGeom prst="ellipse">
                    <a:avLst/>
                  </a:prstGeom>
                  <a:solidFill>
                    <a:srgbClr val="64A1DE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t</a:t>
                    </a:r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93763975-2272-1738-617E-36016D3500DE}"/>
                  </a:ext>
                </a:extLst>
              </p:cNvPr>
              <p:cNvGrpSpPr/>
              <p:nvPr/>
            </p:nvGrpSpPr>
            <p:grpSpPr>
              <a:xfrm>
                <a:off x="7400929" y="1950634"/>
                <a:ext cx="2751896" cy="348343"/>
                <a:chOff x="7390263" y="1994073"/>
                <a:chExt cx="2751896" cy="348343"/>
              </a:xfrm>
            </p:grpSpPr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5926A530-3EDB-B6C0-EB26-44CA004A82EA}"/>
                    </a:ext>
                  </a:extLst>
                </p:cNvPr>
                <p:cNvGrpSpPr/>
                <p:nvPr/>
              </p:nvGrpSpPr>
              <p:grpSpPr>
                <a:xfrm>
                  <a:off x="7390263" y="1994073"/>
                  <a:ext cx="746855" cy="348343"/>
                  <a:chOff x="6901004" y="4894217"/>
                  <a:chExt cx="746855" cy="348343"/>
                </a:xfrm>
              </p:grpSpPr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21AF498B-2C27-0834-0286-AD14EA4B020C}"/>
                      </a:ext>
                    </a:extLst>
                  </p:cNvPr>
                  <p:cNvSpPr/>
                  <p:nvPr/>
                </p:nvSpPr>
                <p:spPr>
                  <a:xfrm>
                    <a:off x="6901004" y="4894217"/>
                    <a:ext cx="348343" cy="348343"/>
                  </a:xfrm>
                  <a:prstGeom prst="ellipse">
                    <a:avLst/>
                  </a:prstGeom>
                  <a:solidFill>
                    <a:srgbClr val="FF505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5990C8DE-AD24-4444-8AFA-A7F39D4BD7DF}"/>
                      </a:ext>
                    </a:extLst>
                  </p:cNvPr>
                  <p:cNvSpPr/>
                  <p:nvPr/>
                </p:nvSpPr>
                <p:spPr>
                  <a:xfrm>
                    <a:off x="7100260" y="4894217"/>
                    <a:ext cx="348343" cy="348343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09608F61-EACC-1FC6-B5FE-5F94EE897395}"/>
                      </a:ext>
                    </a:extLst>
                  </p:cNvPr>
                  <p:cNvSpPr/>
                  <p:nvPr/>
                </p:nvSpPr>
                <p:spPr>
                  <a:xfrm>
                    <a:off x="7299516" y="4894217"/>
                    <a:ext cx="348343" cy="348343"/>
                  </a:xfrm>
                  <a:prstGeom prst="ellipse">
                    <a:avLst/>
                  </a:prstGeom>
                  <a:solidFill>
                    <a:srgbClr val="64A1DE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</a:t>
                    </a:r>
                  </a:p>
                </p:txBody>
              </p:sp>
            </p:grpSp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E08F8498-1595-FAAC-FDDD-002E1A892619}"/>
                    </a:ext>
                  </a:extLst>
                </p:cNvPr>
                <p:cNvGrpSpPr/>
                <p:nvPr/>
              </p:nvGrpSpPr>
              <p:grpSpPr>
                <a:xfrm>
                  <a:off x="8392784" y="1994073"/>
                  <a:ext cx="746855" cy="348343"/>
                  <a:chOff x="6901004" y="4894217"/>
                  <a:chExt cx="746855" cy="348343"/>
                </a:xfrm>
              </p:grpSpPr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91FD71B0-A99B-3DF6-CC5A-6B5FA44BC985}"/>
                      </a:ext>
                    </a:extLst>
                  </p:cNvPr>
                  <p:cNvSpPr/>
                  <p:nvPr/>
                </p:nvSpPr>
                <p:spPr>
                  <a:xfrm>
                    <a:off x="6901004" y="4894217"/>
                    <a:ext cx="348343" cy="348343"/>
                  </a:xfrm>
                  <a:prstGeom prst="ellipse">
                    <a:avLst/>
                  </a:prstGeom>
                  <a:solidFill>
                    <a:srgbClr val="FF505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3C40C2BB-EA6D-B4E9-1129-84E98F4BC031}"/>
                      </a:ext>
                    </a:extLst>
                  </p:cNvPr>
                  <p:cNvSpPr/>
                  <p:nvPr/>
                </p:nvSpPr>
                <p:spPr>
                  <a:xfrm>
                    <a:off x="7100260" y="4894217"/>
                    <a:ext cx="348343" cy="348343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Oval 224">
                    <a:extLst>
                      <a:ext uri="{FF2B5EF4-FFF2-40B4-BE49-F238E27FC236}">
                        <a16:creationId xmlns:a16="http://schemas.microsoft.com/office/drawing/2014/main" id="{ECA59D7C-FF7E-7D99-C0A1-26E1B6F9F1BA}"/>
                      </a:ext>
                    </a:extLst>
                  </p:cNvPr>
                  <p:cNvSpPr/>
                  <p:nvPr/>
                </p:nvSpPr>
                <p:spPr>
                  <a:xfrm>
                    <a:off x="7299516" y="4894217"/>
                    <a:ext cx="348343" cy="348343"/>
                  </a:xfrm>
                  <a:prstGeom prst="ellipse">
                    <a:avLst/>
                  </a:prstGeom>
                  <a:solidFill>
                    <a:srgbClr val="64A1DE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</a:t>
                    </a:r>
                  </a:p>
                </p:txBody>
              </p: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89D08AE8-9A83-F2F0-B32B-F60CE956E66C}"/>
                    </a:ext>
                  </a:extLst>
                </p:cNvPr>
                <p:cNvGrpSpPr/>
                <p:nvPr/>
              </p:nvGrpSpPr>
              <p:grpSpPr>
                <a:xfrm>
                  <a:off x="9395304" y="1994073"/>
                  <a:ext cx="746855" cy="348343"/>
                  <a:chOff x="6901004" y="4894217"/>
                  <a:chExt cx="746855" cy="348343"/>
                </a:xfrm>
              </p:grpSpPr>
              <p:sp>
                <p:nvSpPr>
                  <p:cNvPr id="220" name="Oval 219">
                    <a:extLst>
                      <a:ext uri="{FF2B5EF4-FFF2-40B4-BE49-F238E27FC236}">
                        <a16:creationId xmlns:a16="http://schemas.microsoft.com/office/drawing/2014/main" id="{1A72A303-A2E5-140B-2AB9-112B161AC735}"/>
                      </a:ext>
                    </a:extLst>
                  </p:cNvPr>
                  <p:cNvSpPr/>
                  <p:nvPr/>
                </p:nvSpPr>
                <p:spPr>
                  <a:xfrm>
                    <a:off x="6901004" y="4894217"/>
                    <a:ext cx="348343" cy="348343"/>
                  </a:xfrm>
                  <a:prstGeom prst="ellipse">
                    <a:avLst/>
                  </a:prstGeom>
                  <a:solidFill>
                    <a:srgbClr val="FF505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2DFEC6E2-D3F7-8793-EF8F-DDEAC92FFDA1}"/>
                      </a:ext>
                    </a:extLst>
                  </p:cNvPr>
                  <p:cNvSpPr/>
                  <p:nvPr/>
                </p:nvSpPr>
                <p:spPr>
                  <a:xfrm>
                    <a:off x="7100260" y="4894217"/>
                    <a:ext cx="348343" cy="348343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B2A1FF95-3307-5EE5-3955-B6399D434586}"/>
                      </a:ext>
                    </a:extLst>
                  </p:cNvPr>
                  <p:cNvSpPr/>
                  <p:nvPr/>
                </p:nvSpPr>
                <p:spPr>
                  <a:xfrm>
                    <a:off x="7299516" y="4894217"/>
                    <a:ext cx="348343" cy="348343"/>
                  </a:xfrm>
                  <a:prstGeom prst="ellipse">
                    <a:avLst/>
                  </a:prstGeom>
                  <a:solidFill>
                    <a:srgbClr val="64A1DE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EA7E6338-C936-D519-AB88-B1DAE476AC5B}"/>
                      </a:ext>
                    </a:extLst>
                  </p:cNvPr>
                  <p:cNvSpPr/>
                  <p:nvPr/>
                </p:nvSpPr>
                <p:spPr>
                  <a:xfrm>
                    <a:off x="7550871" y="2790312"/>
                    <a:ext cx="365760" cy="36576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EA7E6338-C936-D519-AB88-B1DAE476AC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0871" y="2790312"/>
                    <a:ext cx="365760" cy="365760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C60B7E3A-F856-0764-CC8F-E9394FE9950C}"/>
                      </a:ext>
                    </a:extLst>
                  </p:cNvPr>
                  <p:cNvSpPr/>
                  <p:nvPr/>
                </p:nvSpPr>
                <p:spPr>
                  <a:xfrm>
                    <a:off x="8571643" y="2790312"/>
                    <a:ext cx="365760" cy="36576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p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C60B7E3A-F856-0764-CC8F-E9394FE995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1643" y="2790312"/>
                    <a:ext cx="365760" cy="36576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1BF87F36-6223-1DF4-086F-424EAF62C0A0}"/>
                      </a:ext>
                    </a:extLst>
                  </p:cNvPr>
                  <p:cNvSpPr/>
                  <p:nvPr/>
                </p:nvSpPr>
                <p:spPr>
                  <a:xfrm>
                    <a:off x="9592415" y="2790312"/>
                    <a:ext cx="365760" cy="36576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𝛕</m:t>
                              </m:r>
                            </m:e>
                            <m:sup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1BF87F36-6223-1DF4-086F-424EAF62C0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2415" y="2790312"/>
                    <a:ext cx="365760" cy="36576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664F13CF-8662-B321-5B08-6C55DC6E43E3}"/>
                  </a:ext>
                </a:extLst>
              </p:cNvPr>
              <p:cNvGrpSpPr/>
              <p:nvPr/>
            </p:nvGrpSpPr>
            <p:grpSpPr>
              <a:xfrm>
                <a:off x="7535442" y="3434164"/>
                <a:ext cx="2428493" cy="365760"/>
                <a:chOff x="7540276" y="3531237"/>
                <a:chExt cx="2428493" cy="3657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BA230D55-DB73-0967-A9A2-4CC76BA39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0276" y="3531237"/>
                      <a:ext cx="365760" cy="365760"/>
                    </a:xfrm>
                    <a:prstGeom prst="ellipse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𝛎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BA230D55-DB73-0967-A9A2-4CC76BA392A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40276" y="3531237"/>
                      <a:ext cx="365760" cy="36576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0BDC6E3B-3A83-4A9D-5F73-F35840BCE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1642" y="3531237"/>
                      <a:ext cx="365760" cy="365760"/>
                    </a:xfrm>
                    <a:prstGeom prst="ellipse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𝛎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0BDC6E3B-3A83-4A9D-5F73-F35840BCE9F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1642" y="3531237"/>
                      <a:ext cx="365760" cy="36576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6CAE15FE-012F-8C9A-6CAD-28B4822F88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3009" y="3531237"/>
                      <a:ext cx="365760" cy="365760"/>
                    </a:xfrm>
                    <a:prstGeom prst="ellipse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𝛎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𝛕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6CAE15FE-012F-8C9A-6CAD-28B4822F88A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3009" y="3531237"/>
                      <a:ext cx="365760" cy="36576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CA10F0E-69CE-A60A-CC9F-7A45C5534A57}"/>
                  </a:ext>
                </a:extLst>
              </p:cNvPr>
              <p:cNvSpPr txBox="1"/>
              <p:nvPr/>
            </p:nvSpPr>
            <p:spPr>
              <a:xfrm>
                <a:off x="7262804" y="1529512"/>
                <a:ext cx="941602" cy="30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up</a:t>
                </a: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D25B263B-3D11-FF7A-830A-631ADB45828C}"/>
                  </a:ext>
                </a:extLst>
              </p:cNvPr>
              <p:cNvSpPr txBox="1"/>
              <p:nvPr/>
            </p:nvSpPr>
            <p:spPr>
              <a:xfrm>
                <a:off x="8278888" y="1529512"/>
                <a:ext cx="941602" cy="30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charm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EFAAA946-010B-8B4D-FD66-3FF04C5CA269}"/>
                  </a:ext>
                </a:extLst>
              </p:cNvPr>
              <p:cNvSpPr txBox="1"/>
              <p:nvPr/>
            </p:nvSpPr>
            <p:spPr>
              <a:xfrm>
                <a:off x="9300247" y="1529512"/>
                <a:ext cx="941602" cy="30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top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FC6E172-8610-A3A1-A645-688B21DA025C}"/>
                  </a:ext>
                </a:extLst>
              </p:cNvPr>
              <p:cNvSpPr txBox="1"/>
              <p:nvPr/>
            </p:nvSpPr>
            <p:spPr>
              <a:xfrm>
                <a:off x="7262804" y="2263632"/>
                <a:ext cx="941602" cy="30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down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0F4B7DE-53D0-6C71-8055-B4AB0CE53355}"/>
                  </a:ext>
                </a:extLst>
              </p:cNvPr>
              <p:cNvSpPr txBox="1"/>
              <p:nvPr/>
            </p:nvSpPr>
            <p:spPr>
              <a:xfrm>
                <a:off x="8278888" y="2263632"/>
                <a:ext cx="941602" cy="30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strange</a:t>
                </a: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189AA8C6-FEB8-2B17-FCD4-B608B13290F8}"/>
                  </a:ext>
                </a:extLst>
              </p:cNvPr>
              <p:cNvSpPr txBox="1"/>
              <p:nvPr/>
            </p:nvSpPr>
            <p:spPr>
              <a:xfrm>
                <a:off x="9300247" y="2263632"/>
                <a:ext cx="941602" cy="30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bottom</a:t>
                </a: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BDDFA36-995C-8D9C-A90D-EBC6F0D6754E}"/>
                  </a:ext>
                </a:extLst>
              </p:cNvPr>
              <p:cNvSpPr txBox="1"/>
              <p:nvPr/>
            </p:nvSpPr>
            <p:spPr>
              <a:xfrm>
                <a:off x="7262804" y="3118615"/>
                <a:ext cx="941602" cy="30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electron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7B1A63C-9D9C-F19E-D2BA-A1E621980FFB}"/>
                  </a:ext>
                </a:extLst>
              </p:cNvPr>
              <p:cNvSpPr txBox="1"/>
              <p:nvPr/>
            </p:nvSpPr>
            <p:spPr>
              <a:xfrm>
                <a:off x="8278888" y="3118615"/>
                <a:ext cx="941602" cy="30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muon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4A345725-5348-56DC-9EA2-9B35D66A3596}"/>
                  </a:ext>
                </a:extLst>
              </p:cNvPr>
              <p:cNvSpPr txBox="1"/>
              <p:nvPr/>
            </p:nvSpPr>
            <p:spPr>
              <a:xfrm>
                <a:off x="9300247" y="3118615"/>
                <a:ext cx="941602" cy="30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masis MT Pro" panose="020405040500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tau</a:t>
                </a:r>
              </a:p>
            </p:txBody>
          </p: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C4F9CADB-D192-9C7D-32E3-4AD9DE235C7B}"/>
                  </a:ext>
                </a:extLst>
              </p:cNvPr>
              <p:cNvGrpSpPr/>
              <p:nvPr/>
            </p:nvGrpSpPr>
            <p:grpSpPr>
              <a:xfrm>
                <a:off x="7262804" y="3723201"/>
                <a:ext cx="2979045" cy="530308"/>
                <a:chOff x="7262804" y="3831548"/>
                <a:chExt cx="2979045" cy="530308"/>
              </a:xfrm>
            </p:grpSpPr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739A1001-64AB-AC42-435D-3F6A10FB2D80}"/>
                    </a:ext>
                  </a:extLst>
                </p:cNvPr>
                <p:cNvSpPr txBox="1"/>
                <p:nvPr/>
              </p:nvSpPr>
              <p:spPr>
                <a:xfrm>
                  <a:off x="7262804" y="3831548"/>
                  <a:ext cx="941602" cy="530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masis MT Pro" panose="020405040500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electron neutrino</a:t>
                  </a:r>
                </a:p>
              </p:txBody>
            </p:sp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17355EDC-62D1-C114-12CC-2C0F681CB0F7}"/>
                    </a:ext>
                  </a:extLst>
                </p:cNvPr>
                <p:cNvSpPr txBox="1"/>
                <p:nvPr/>
              </p:nvSpPr>
              <p:spPr>
                <a:xfrm>
                  <a:off x="8278888" y="3831548"/>
                  <a:ext cx="941602" cy="530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masis MT Pro" panose="020405040500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muon neutrino</a:t>
                  </a:r>
                </a:p>
              </p:txBody>
            </p: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F08CD5A1-C39D-756B-27C8-A1C5A0E6D46D}"/>
                    </a:ext>
                  </a:extLst>
                </p:cNvPr>
                <p:cNvSpPr txBox="1"/>
                <p:nvPr/>
              </p:nvSpPr>
              <p:spPr>
                <a:xfrm>
                  <a:off x="9300247" y="3831548"/>
                  <a:ext cx="941602" cy="530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masis MT Pro" panose="020405040500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tau neutrino</a:t>
                  </a:r>
                </a:p>
              </p:txBody>
            </p:sp>
          </p:grp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02479E5-27C8-06BC-CA9B-B1CC1EF3EDAC}"/>
              </a:ext>
            </a:extLst>
          </p:cNvPr>
          <p:cNvSpPr/>
          <p:nvPr/>
        </p:nvSpPr>
        <p:spPr>
          <a:xfrm>
            <a:off x="4563062" y="2414441"/>
            <a:ext cx="3749040" cy="390879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5C3212-9371-218C-3A90-E6339606B3A8}"/>
              </a:ext>
            </a:extLst>
          </p:cNvPr>
          <p:cNvSpPr/>
          <p:nvPr/>
        </p:nvSpPr>
        <p:spPr>
          <a:xfrm>
            <a:off x="4564223" y="5132258"/>
            <a:ext cx="3746719" cy="517703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4A5D25-76EF-2947-BD4D-5ECDD07CC015}"/>
              </a:ext>
            </a:extLst>
          </p:cNvPr>
          <p:cNvSpPr/>
          <p:nvPr/>
        </p:nvSpPr>
        <p:spPr>
          <a:xfrm>
            <a:off x="4563062" y="3299258"/>
            <a:ext cx="3749040" cy="393192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84B77C-43A4-8D63-6B48-3DFA15177C22}"/>
              </a:ext>
            </a:extLst>
          </p:cNvPr>
          <p:cNvSpPr/>
          <p:nvPr/>
        </p:nvSpPr>
        <p:spPr>
          <a:xfrm>
            <a:off x="4564223" y="4341275"/>
            <a:ext cx="3746719" cy="393192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5" grpId="0" animBg="1"/>
      <p:bldP spid="26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E648B-E9CB-B766-6CDC-128FDE9D8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C038EB1-181A-7FB0-88C9-B2DEFFE25BB5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Neutrino Oscillations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6E5A20-D909-3EEF-0E40-AAC087A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9A065-B017-608F-08DF-BE34C41AB489}"/>
              </a:ext>
            </a:extLst>
          </p:cNvPr>
          <p:cNvSpPr txBox="1"/>
          <p:nvPr/>
        </p:nvSpPr>
        <p:spPr>
          <a:xfrm>
            <a:off x="538323" y="1010645"/>
            <a:ext cx="110271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masis MT Pro" panose="02040504050005020304" pitchFamily="18" charset="0"/>
              </a:rPr>
              <a:t>Neutrinos are hard to detect, since they do not interact much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masis MT Pro" panose="02040504050005020304" pitchFamily="18" charset="0"/>
              </a:rPr>
              <a:t>100 billion neutrinos pass through your thumbnail every second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masis MT Pro" panose="02040504050005020304" pitchFamily="18" charset="0"/>
              </a:rPr>
              <a:t>And yet, you can expect one/two neutrino interactions in your body during your entire lifetime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Amasis MT Pro" panose="020405040500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88D7F0-2199-A86A-5F5D-03F0F5457262}"/>
                  </a:ext>
                </a:extLst>
              </p:cNvPr>
              <p:cNvSpPr txBox="1"/>
              <p:nvPr/>
            </p:nvSpPr>
            <p:spPr>
              <a:xfrm>
                <a:off x="6216719" y="4584500"/>
                <a:ext cx="3828292" cy="687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88D7F0-2199-A86A-5F5D-03F0F545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719" y="4584500"/>
                <a:ext cx="3828292" cy="687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05A65D-1A51-785C-DEFC-BB45ECBA365A}"/>
              </a:ext>
            </a:extLst>
          </p:cNvPr>
          <p:cNvCxnSpPr/>
          <p:nvPr/>
        </p:nvCxnSpPr>
        <p:spPr>
          <a:xfrm flipV="1">
            <a:off x="7558822" y="5144121"/>
            <a:ext cx="228599" cy="442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36FF21-8035-B86E-5CDE-EEA4D4EAD6A4}"/>
              </a:ext>
            </a:extLst>
          </p:cNvPr>
          <p:cNvSpPr txBox="1"/>
          <p:nvPr/>
        </p:nvSpPr>
        <p:spPr>
          <a:xfrm>
            <a:off x="6378951" y="5625902"/>
            <a:ext cx="214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masis MT Pro" panose="02040504050005020304" pitchFamily="18" charset="0"/>
              </a:rPr>
              <a:t>non-zero mixing between the flavors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9623C0-0E43-EEC2-5CA8-4C166ADA1B8B}"/>
              </a:ext>
            </a:extLst>
          </p:cNvPr>
          <p:cNvCxnSpPr>
            <a:cxnSpLocks/>
          </p:cNvCxnSpPr>
          <p:nvPr/>
        </p:nvCxnSpPr>
        <p:spPr>
          <a:xfrm flipH="1" flipV="1">
            <a:off x="9095112" y="4904148"/>
            <a:ext cx="1128252" cy="974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488F16-BC2E-BC79-37AE-41F18CAB3E0B}"/>
              </a:ext>
            </a:extLst>
          </p:cNvPr>
          <p:cNvSpPr txBox="1"/>
          <p:nvPr/>
        </p:nvSpPr>
        <p:spPr>
          <a:xfrm>
            <a:off x="9422035" y="5780543"/>
            <a:ext cx="214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masis MT Pro" panose="02040504050005020304" pitchFamily="18" charset="0"/>
              </a:rPr>
              <a:t>non-zero mass difference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C995F-EE43-A21C-F400-9ECF1F06C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503" y="2866514"/>
            <a:ext cx="6410194" cy="17179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7BC182-81B1-A40C-0BCF-4BDAE49DD84E}"/>
                  </a:ext>
                </a:extLst>
              </p:cNvPr>
              <p:cNvSpPr txBox="1"/>
              <p:nvPr/>
            </p:nvSpPr>
            <p:spPr>
              <a:xfrm>
                <a:off x="602448" y="2728420"/>
                <a:ext cx="4505582" cy="385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Atmospheric neutrinos problem: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From cosmic rays: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But, early experiments measured a reduced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wrt</a:t>
                </a:r>
                <a:r>
                  <a:rPr lang="en-US" sz="20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the prediction	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:r>
                  <a:rPr lang="en-US" sz="20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muon neutrinos can convert to neutrinos of different flavor,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sz="2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7BC182-81B1-A40C-0BCF-4BDAE49DD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8" y="2728420"/>
                <a:ext cx="4505582" cy="3853812"/>
              </a:xfrm>
              <a:prstGeom prst="rect">
                <a:avLst/>
              </a:prstGeom>
              <a:blipFill>
                <a:blip r:embed="rId4"/>
                <a:stretch>
                  <a:fillRect l="-2436" t="-1741" r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6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48389-795C-4422-3C6E-87FFDCB44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EBB2738-482F-9513-C0CB-3157C1940083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Flavor Changing Interactions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99304-2E80-ADCC-46DB-FD7296A0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2B001-1280-1332-EC93-721BB784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21</a:t>
            </a:fld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179D7A-C1C5-0D50-9804-65E727D2F599}"/>
              </a:ext>
            </a:extLst>
          </p:cNvPr>
          <p:cNvSpPr txBox="1"/>
          <p:nvPr/>
        </p:nvSpPr>
        <p:spPr>
          <a:xfrm>
            <a:off x="610964" y="1046465"/>
            <a:ext cx="2717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tx2"/>
                </a:solidFill>
                <a:latin typeface="Amasis MT Pro" panose="02040504050005020304" pitchFamily="18" charset="0"/>
              </a:rPr>
              <a:t>Quark vertices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E92B858-B1F4-244A-1CD8-5C938AE09B80}"/>
              </a:ext>
            </a:extLst>
          </p:cNvPr>
          <p:cNvSpPr txBox="1"/>
          <p:nvPr/>
        </p:nvSpPr>
        <p:spPr>
          <a:xfrm>
            <a:off x="1042460" y="1487172"/>
            <a:ext cx="879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Flavor changing processes </a:t>
            </a:r>
            <a:r>
              <a:rPr lang="en-US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across generations</a:t>
            </a:r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CFE0C591-6733-BD1F-6575-06928F2949A8}"/>
              </a:ext>
            </a:extLst>
          </p:cNvPr>
          <p:cNvGrpSpPr/>
          <p:nvPr/>
        </p:nvGrpSpPr>
        <p:grpSpPr>
          <a:xfrm>
            <a:off x="2897455" y="2251916"/>
            <a:ext cx="6659499" cy="2106895"/>
            <a:chOff x="385922" y="4868125"/>
            <a:chExt cx="6092286" cy="1850431"/>
          </a:xfrm>
        </p:grpSpPr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F273811-3FAF-5162-1B00-20E0DF4680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838" y="5169046"/>
              <a:ext cx="1596248" cy="801036"/>
            </a:xfrm>
            <a:prstGeom prst="straightConnector1">
              <a:avLst/>
            </a:prstGeom>
            <a:ln>
              <a:solidFill>
                <a:srgbClr val="92D05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2BFEDE6C-700E-423D-F0B4-B9749B4BB8D0}"/>
                </a:ext>
              </a:extLst>
            </p:cNvPr>
            <p:cNvGrpSpPr/>
            <p:nvPr/>
          </p:nvGrpSpPr>
          <p:grpSpPr>
            <a:xfrm>
              <a:off x="385922" y="4868125"/>
              <a:ext cx="6092286" cy="1850431"/>
              <a:chOff x="385922" y="4868125"/>
              <a:chExt cx="6092286" cy="1850431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B23FBD3C-9E06-E2BD-5410-691112C472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3536" y="5121635"/>
                <a:ext cx="625119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D672595-AB6C-57C2-3FD1-D8647E4F4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3536" y="6255977"/>
                <a:ext cx="625119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F8D35E-93AC-E72B-F993-68A553B6CB4F}"/>
                  </a:ext>
                </a:extLst>
              </p:cNvPr>
              <p:cNvSpPr txBox="1"/>
              <p:nvPr/>
            </p:nvSpPr>
            <p:spPr>
              <a:xfrm>
                <a:off x="4025229" y="4936512"/>
                <a:ext cx="920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favored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199A107-8ADB-D806-F7FE-D2377330B3A7}"/>
                      </a:ext>
                    </a:extLst>
                  </p:cNvPr>
                  <p:cNvSpPr txBox="1"/>
                  <p:nvPr/>
                </p:nvSpPr>
                <p:spPr>
                  <a:xfrm>
                    <a:off x="4025229" y="6072225"/>
                    <a:ext cx="245297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  <a:latin typeface="Amasis MT Pro" panose="02040504050005020304" pitchFamily="18" charset="0"/>
                      </a:rPr>
                      <a:t>not allowed in SM </a:t>
                    </a:r>
                  </a:p>
                  <a:p>
                    <a:r>
                      <a:rPr lang="en-US" dirty="0">
                        <a:solidFill>
                          <a:schemeClr val="tx2"/>
                        </a:solidFill>
                        <a:latin typeface="Amasis MT Pro" panose="02040504050005020304" pitchFamily="18" charset="0"/>
                      </a:rPr>
                      <a:t>(with one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a14:m>
                    <a:r>
                      <a:rPr lang="en-US" dirty="0">
                        <a:solidFill>
                          <a:schemeClr val="tx2"/>
                        </a:solidFill>
                        <a:latin typeface="Amasis MT Pro" panose="02040504050005020304" pitchFamily="18" charset="0"/>
                      </a:rPr>
                      <a:t> exchange)</a:t>
                    </a: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199A107-8ADB-D806-F7FE-D2377330B3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5229" y="6072225"/>
                    <a:ext cx="2452979" cy="64633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045" t="-41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B740035D-498B-6C74-9CD6-29A8AC6B5C13}"/>
                  </a:ext>
                </a:extLst>
              </p:cNvPr>
              <p:cNvGrpSpPr/>
              <p:nvPr/>
            </p:nvGrpSpPr>
            <p:grpSpPr>
              <a:xfrm>
                <a:off x="385922" y="4868125"/>
                <a:ext cx="2386785" cy="1469894"/>
                <a:chOff x="385922" y="4868125"/>
                <a:chExt cx="2386785" cy="1469894"/>
              </a:xfrm>
            </p:grpSpPr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5839777D-0655-A2A0-EFE9-68FCE89868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878" y="5233711"/>
                  <a:ext cx="1591971" cy="789709"/>
                </a:xfrm>
                <a:prstGeom prst="straightConnector1">
                  <a:avLst/>
                </a:prstGeom>
                <a:ln>
                  <a:solidFill>
                    <a:srgbClr val="92D050"/>
                  </a:solidFill>
                  <a:prstDash val="solid"/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01FC4C39-03B7-F7B8-C4FF-18577A6C22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418" y="5089918"/>
                  <a:ext cx="528082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prstDash val="sysDot"/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901BA45A-FD83-53DD-EC44-F5F55638F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84" y="5089917"/>
                  <a:ext cx="528082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prstDash val="sysDot"/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9C66966F-7828-8ACC-729E-B271375136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418" y="6113771"/>
                  <a:ext cx="528082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prstDash val="sysDot"/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BF010BA7-6D47-A938-3205-24BF4CDDD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8584" y="6108264"/>
                  <a:ext cx="528082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prstDash val="sysDot"/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E915609A-1A38-46A4-8E58-772F7B76C2B8}"/>
                    </a:ext>
                  </a:extLst>
                </p:cNvPr>
                <p:cNvCxnSpPr/>
                <p:nvPr/>
              </p:nvCxnSpPr>
              <p:spPr>
                <a:xfrm>
                  <a:off x="748422" y="5259397"/>
                  <a:ext cx="694733" cy="723943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prstDash val="solid"/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9A5BECDB-106B-03BE-F379-B75E62743165}"/>
                    </a:ext>
                  </a:extLst>
                </p:cNvPr>
                <p:cNvCxnSpPr/>
                <p:nvPr/>
              </p:nvCxnSpPr>
              <p:spPr>
                <a:xfrm>
                  <a:off x="1722980" y="5259554"/>
                  <a:ext cx="694733" cy="723943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prstDash val="solid"/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>
                  <a:extLst>
                    <a:ext uri="{FF2B5EF4-FFF2-40B4-BE49-F238E27FC236}">
                      <a16:creationId xmlns:a16="http://schemas.microsoft.com/office/drawing/2014/main" id="{C307D7C7-26E0-0B48-204F-F62334FD16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1767" y="5233711"/>
                  <a:ext cx="693236" cy="749629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prstDash val="solid"/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16CD4B38-9849-4CD2-0B9D-ACDAAB11D7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60009" y="5227574"/>
                  <a:ext cx="693236" cy="749629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prstDash val="solid"/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AD0A1F42-7EEC-AC6B-5C4F-3BC46EEB7669}"/>
                    </a:ext>
                  </a:extLst>
                </p:cNvPr>
                <p:cNvGrpSpPr/>
                <p:nvPr/>
              </p:nvGrpSpPr>
              <p:grpSpPr>
                <a:xfrm>
                  <a:off x="385922" y="4874474"/>
                  <a:ext cx="2386785" cy="1422505"/>
                  <a:chOff x="5600159" y="4027072"/>
                  <a:chExt cx="2386785" cy="142250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88B507B4-1A73-AD46-BDD7-56DE2F3EDB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00159" y="4027072"/>
                        <a:ext cx="308867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chemeClr val="tx2"/>
                          </a:solidFill>
                          <a:latin typeface="Amasis MT Pro" panose="020405040500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88B507B4-1A73-AD46-BDD7-56DE2F3EDB8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0159" y="4027072"/>
                        <a:ext cx="308867" cy="430887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70EBFE3A-DDCB-7217-4E4B-8BDFA4AD20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34848" y="5018690"/>
                        <a:ext cx="312778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chemeClr val="tx2"/>
                          </a:solidFill>
                          <a:latin typeface="Amasis MT Pro" panose="020405040500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70EBFE3A-DDCB-7217-4E4B-8BDFA4AD207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34848" y="5018690"/>
                        <a:ext cx="312778" cy="430887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6" name="TextBox 125">
                        <a:extLst>
                          <a:ext uri="{FF2B5EF4-FFF2-40B4-BE49-F238E27FC236}">
                            <a16:creationId xmlns:a16="http://schemas.microsoft.com/office/drawing/2014/main" id="{874BB7D6-8CFF-B358-7A3F-6175564574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24082" y="4027072"/>
                        <a:ext cx="269496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chemeClr val="tx2"/>
                          </a:solidFill>
                          <a:latin typeface="Amasis MT Pro" panose="020405040500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6" name="TextBox 125">
                        <a:extLst>
                          <a:ext uri="{FF2B5EF4-FFF2-40B4-BE49-F238E27FC236}">
                            <a16:creationId xmlns:a16="http://schemas.microsoft.com/office/drawing/2014/main" id="{874BB7D6-8CFF-B358-7A3F-6175564574C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24082" y="4027072"/>
                        <a:ext cx="269496" cy="430887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7" name="TextBox 126">
                        <a:extLst>
                          <a:ext uri="{FF2B5EF4-FFF2-40B4-BE49-F238E27FC236}">
                            <a16:creationId xmlns:a16="http://schemas.microsoft.com/office/drawing/2014/main" id="{AF7A2CC6-8704-D898-AD68-B22925B305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57559" y="4027072"/>
                        <a:ext cx="242822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chemeClr val="tx2"/>
                          </a:solidFill>
                          <a:latin typeface="Amasis MT Pro" panose="020405040500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7" name="TextBox 126">
                        <a:extLst>
                          <a:ext uri="{FF2B5EF4-FFF2-40B4-BE49-F238E27FC236}">
                            <a16:creationId xmlns:a16="http://schemas.microsoft.com/office/drawing/2014/main" id="{AF7A2CC6-8704-D898-AD68-B22925B3051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57559" y="4027072"/>
                        <a:ext cx="242822" cy="43088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012EB973-6CEB-8EA3-FBDA-CF9CDFDE3D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7392" y="5018690"/>
                        <a:ext cx="265457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chemeClr val="tx2"/>
                          </a:solidFill>
                          <a:latin typeface="Amasis MT Pro" panose="020405040500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8" name="TextBox 127">
                        <a:extLst>
                          <a:ext uri="{FF2B5EF4-FFF2-40B4-BE49-F238E27FC236}">
                            <a16:creationId xmlns:a16="http://schemas.microsoft.com/office/drawing/2014/main" id="{012EB973-6CEB-8EA3-FBDA-CF9CDFDE3DD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57392" y="5018690"/>
                        <a:ext cx="265457" cy="430887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TextBox 128">
                        <a:extLst>
                          <a:ext uri="{FF2B5EF4-FFF2-40B4-BE49-F238E27FC236}">
                            <a16:creationId xmlns:a16="http://schemas.microsoft.com/office/drawing/2014/main" id="{FA50940B-FED1-93DA-DC37-55865D91D8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92120" y="5018690"/>
                        <a:ext cx="29482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2800" dirty="0">
                          <a:solidFill>
                            <a:schemeClr val="tx2"/>
                          </a:solidFill>
                          <a:latin typeface="Amasis MT Pro" panose="020405040500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9" name="TextBox 128">
                        <a:extLst>
                          <a:ext uri="{FF2B5EF4-FFF2-40B4-BE49-F238E27FC236}">
                            <a16:creationId xmlns:a16="http://schemas.microsoft.com/office/drawing/2014/main" id="{FA50940B-FED1-93DA-DC37-55865D91D85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92120" y="5018690"/>
                        <a:ext cx="294824" cy="430887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0" name="Connector: Curved 19">
                  <a:extLst>
                    <a:ext uri="{FF2B5EF4-FFF2-40B4-BE49-F238E27FC236}">
                      <a16:creationId xmlns:a16="http://schemas.microsoft.com/office/drawing/2014/main" id="{5D8DF20F-FEAD-D2F5-BD09-EA0793549C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1590535" y="3848821"/>
                  <a:ext cx="12700" cy="2051308"/>
                </a:xfrm>
                <a:prstGeom prst="curvedConnector3">
                  <a:avLst>
                    <a:gd name="adj1" fmla="val 1800000"/>
                  </a:avLst>
                </a:prstGeom>
                <a:ln>
                  <a:solidFill>
                    <a:srgbClr val="C00000"/>
                  </a:solidFill>
                  <a:prstDash val="sysDot"/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or: Curved 23">
                  <a:extLst>
                    <a:ext uri="{FF2B5EF4-FFF2-40B4-BE49-F238E27FC236}">
                      <a16:creationId xmlns:a16="http://schemas.microsoft.com/office/drawing/2014/main" id="{86BEEA79-18CF-9229-EA44-279AC0AFF0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590535" y="5306015"/>
                  <a:ext cx="12700" cy="2051308"/>
                </a:xfrm>
                <a:prstGeom prst="curvedConnector3">
                  <a:avLst>
                    <a:gd name="adj1" fmla="val 1800000"/>
                  </a:avLst>
                </a:prstGeom>
                <a:ln>
                  <a:solidFill>
                    <a:srgbClr val="C00000"/>
                  </a:solidFill>
                  <a:prstDash val="sysDot"/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72BD74-03CE-23EC-5BFB-290C498180EE}"/>
                    </a:ext>
                  </a:extLst>
                </p:cNvPr>
                <p:cNvGrpSpPr/>
                <p:nvPr/>
              </p:nvGrpSpPr>
              <p:grpSpPr>
                <a:xfrm>
                  <a:off x="633843" y="5330223"/>
                  <a:ext cx="1935296" cy="560731"/>
                  <a:chOff x="6514821" y="4456093"/>
                  <a:chExt cx="1935296" cy="560731"/>
                </a:xfrm>
              </p:grpSpPr>
              <p:cxnSp>
                <p:nvCxnSpPr>
                  <p:cNvPr id="132" name="Straight Arrow Connector 131">
                    <a:extLst>
                      <a:ext uri="{FF2B5EF4-FFF2-40B4-BE49-F238E27FC236}">
                        <a16:creationId xmlns:a16="http://schemas.microsoft.com/office/drawing/2014/main" id="{969579E2-FEE7-3823-2122-9D10643ADF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4821" y="4456093"/>
                    <a:ext cx="0" cy="560731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>
                    <a:extLst>
                      <a:ext uri="{FF2B5EF4-FFF2-40B4-BE49-F238E27FC236}">
                        <a16:creationId xmlns:a16="http://schemas.microsoft.com/office/drawing/2014/main" id="{D26FC9C1-9DEB-4F05-06F2-3D0D954398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38402" y="4456093"/>
                    <a:ext cx="0" cy="560731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Arrow Connector 133">
                    <a:extLst>
                      <a:ext uri="{FF2B5EF4-FFF2-40B4-BE49-F238E27FC236}">
                        <a16:creationId xmlns:a16="http://schemas.microsoft.com/office/drawing/2014/main" id="{8E6459E2-F29B-72FE-2A48-2EC41EC054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50117" y="4456093"/>
                    <a:ext cx="0" cy="560731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50" name="Straight Arrow Connector 249">
                <a:extLst>
                  <a:ext uri="{FF2B5EF4-FFF2-40B4-BE49-F238E27FC236}">
                    <a16:creationId xmlns:a16="http://schemas.microsoft.com/office/drawing/2014/main" id="{9424E9F0-597D-600E-F3BC-7268F39EE7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3536" y="5688806"/>
                <a:ext cx="625119" cy="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19836410-373B-5B64-CF62-1D19826F839F}"/>
                  </a:ext>
                </a:extLst>
              </p:cNvPr>
              <p:cNvSpPr txBox="1"/>
              <p:nvPr/>
            </p:nvSpPr>
            <p:spPr>
              <a:xfrm>
                <a:off x="4025229" y="5504369"/>
                <a:ext cx="1289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suppressed</a:t>
                </a:r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CC698C88-036F-77C0-3D23-6DFD8E77B967}"/>
              </a:ext>
            </a:extLst>
          </p:cNvPr>
          <p:cNvGrpSpPr/>
          <p:nvPr/>
        </p:nvGrpSpPr>
        <p:grpSpPr>
          <a:xfrm>
            <a:off x="3292412" y="4330455"/>
            <a:ext cx="5222338" cy="2107936"/>
            <a:chOff x="6248672" y="3869267"/>
            <a:chExt cx="5222338" cy="2107936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13777E45-DADC-10C5-0C09-DEA595775A67}"/>
                </a:ext>
              </a:extLst>
            </p:cNvPr>
            <p:cNvGrpSpPr/>
            <p:nvPr/>
          </p:nvGrpSpPr>
          <p:grpSpPr>
            <a:xfrm>
              <a:off x="6248672" y="4038086"/>
              <a:ext cx="5078910" cy="1898527"/>
              <a:chOff x="6248672" y="4038086"/>
              <a:chExt cx="5078910" cy="1898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3FF9FF1D-57B4-380D-84EA-BAF2E1A56FF2}"/>
                      </a:ext>
                    </a:extLst>
                  </p:cNvPr>
                  <p:cNvSpPr txBox="1"/>
                  <p:nvPr/>
                </p:nvSpPr>
                <p:spPr>
                  <a:xfrm>
                    <a:off x="6248672" y="4430941"/>
                    <a:ext cx="2961260" cy="10899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𝑢𝑠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𝑐𝑑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𝑡𝑑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𝑐𝑠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𝑡𝑠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  <m:r>
                                <a:rPr lang="en-US" sz="2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𝑐𝑏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22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2"/>
                      </a:solidFill>
                      <a:latin typeface="Amasis MT Pro" panose="020405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3FF9FF1D-57B4-380D-84EA-BAF2E1A56F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8672" y="4430941"/>
                    <a:ext cx="2961260" cy="1089978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EA570816-4FBE-0E95-D496-448CC53ED939}"/>
                  </a:ext>
                </a:extLst>
              </p:cNvPr>
              <p:cNvGrpSpPr/>
              <p:nvPr/>
            </p:nvGrpSpPr>
            <p:grpSpPr>
              <a:xfrm>
                <a:off x="9370434" y="4038086"/>
                <a:ext cx="1957148" cy="1898527"/>
                <a:chOff x="9370434" y="4038086"/>
                <a:chExt cx="1957148" cy="1898527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E553EBEB-6F12-F7E3-9E59-D9B5D1987DF4}"/>
                    </a:ext>
                  </a:extLst>
                </p:cNvPr>
                <p:cNvSpPr/>
                <p:nvPr/>
              </p:nvSpPr>
              <p:spPr>
                <a:xfrm>
                  <a:off x="10037179" y="4698534"/>
                  <a:ext cx="601575" cy="603504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8AFDCFE3-3AB9-0FCE-C692-2E2C7AF40A5D}"/>
                    </a:ext>
                  </a:extLst>
                </p:cNvPr>
                <p:cNvSpPr/>
                <p:nvPr/>
              </p:nvSpPr>
              <p:spPr>
                <a:xfrm>
                  <a:off x="9370434" y="4038086"/>
                  <a:ext cx="601575" cy="603504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85CBD6DA-54BB-FF59-E333-ED32CB556622}"/>
                    </a:ext>
                  </a:extLst>
                </p:cNvPr>
                <p:cNvSpPr/>
                <p:nvPr/>
              </p:nvSpPr>
              <p:spPr>
                <a:xfrm>
                  <a:off x="10726007" y="5333109"/>
                  <a:ext cx="601575" cy="603504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27C68BD3-D505-9C8F-2AB4-355E8A0926A9}"/>
                    </a:ext>
                  </a:extLst>
                </p:cNvPr>
                <p:cNvSpPr/>
                <p:nvPr/>
              </p:nvSpPr>
              <p:spPr>
                <a:xfrm>
                  <a:off x="10264814" y="4269787"/>
                  <a:ext cx="237744" cy="237744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C2AB394C-239F-BC52-BF3F-7CB6D2706485}"/>
                    </a:ext>
                  </a:extLst>
                </p:cNvPr>
                <p:cNvSpPr/>
                <p:nvPr/>
              </p:nvSpPr>
              <p:spPr>
                <a:xfrm>
                  <a:off x="9598069" y="4927134"/>
                  <a:ext cx="237744" cy="237744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8C9ED067-28B5-94B6-C869-DD4F9F6FCE5A}"/>
                    </a:ext>
                  </a:extLst>
                </p:cNvPr>
                <p:cNvSpPr/>
                <p:nvPr/>
              </p:nvSpPr>
              <p:spPr>
                <a:xfrm>
                  <a:off x="10993563" y="4975539"/>
                  <a:ext cx="91440" cy="9144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5E4B6962-E2C8-4374-DCC0-25CD8EFEB6D4}"/>
                    </a:ext>
                  </a:extLst>
                </p:cNvPr>
                <p:cNvSpPr/>
                <p:nvPr/>
              </p:nvSpPr>
              <p:spPr>
                <a:xfrm>
                  <a:off x="10324250" y="5621676"/>
                  <a:ext cx="91440" cy="9144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94EDC508-CFE3-A3B5-3B00-D9E6BCCD5CB8}"/>
                    </a:ext>
                  </a:extLst>
                </p:cNvPr>
                <p:cNvSpPr/>
                <p:nvPr/>
              </p:nvSpPr>
              <p:spPr>
                <a:xfrm>
                  <a:off x="9658323" y="5630050"/>
                  <a:ext cx="36576" cy="36576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2DAC3DCE-07BA-14DA-131C-74FC8CB51ECE}"/>
                    </a:ext>
                  </a:extLst>
                </p:cNvPr>
                <p:cNvSpPr/>
                <p:nvPr/>
              </p:nvSpPr>
              <p:spPr>
                <a:xfrm>
                  <a:off x="10984419" y="4330284"/>
                  <a:ext cx="36576" cy="36576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8" name="Left Bracket 337">
              <a:extLst>
                <a:ext uri="{FF2B5EF4-FFF2-40B4-BE49-F238E27FC236}">
                  <a16:creationId xmlns:a16="http://schemas.microsoft.com/office/drawing/2014/main" id="{C35621F0-7ED0-59C1-2C81-5C180B4876DA}"/>
                </a:ext>
              </a:extLst>
            </p:cNvPr>
            <p:cNvSpPr/>
            <p:nvPr/>
          </p:nvSpPr>
          <p:spPr>
            <a:xfrm>
              <a:off x="9235168" y="3869267"/>
              <a:ext cx="50136" cy="2107936"/>
            </a:xfrm>
            <a:prstGeom prst="leftBracket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ight Bracket 338">
              <a:extLst>
                <a:ext uri="{FF2B5EF4-FFF2-40B4-BE49-F238E27FC236}">
                  <a16:creationId xmlns:a16="http://schemas.microsoft.com/office/drawing/2014/main" id="{4F3080ED-3312-96EF-F00C-F3BE7B6E9154}"/>
                </a:ext>
              </a:extLst>
            </p:cNvPr>
            <p:cNvSpPr/>
            <p:nvPr/>
          </p:nvSpPr>
          <p:spPr>
            <a:xfrm>
              <a:off x="11416146" y="3869267"/>
              <a:ext cx="54864" cy="2107936"/>
            </a:xfrm>
            <a:prstGeom prst="rightBracket">
              <a:avLst/>
            </a:prstGeom>
            <a:ln w="28575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96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BA735-F20E-F49F-7E7E-0D017F8F4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669D5B-636F-7F9C-E4A2-8F536D36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28" y="427242"/>
            <a:ext cx="9968345" cy="531986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A88EB7D-98F9-A189-150D-FBF1CB89249B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Time-dependent CP violation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700E7-72AD-0CCE-073B-A5622501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7B86BE-3B22-E24F-E1BE-863D906C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70FD00-EC24-D02E-73AE-2A82C8F549CA}"/>
                  </a:ext>
                </a:extLst>
              </p:cNvPr>
              <p:cNvSpPr txBox="1"/>
              <p:nvPr/>
            </p:nvSpPr>
            <p:spPr>
              <a:xfrm>
                <a:off x="2316856" y="5516151"/>
                <a:ext cx="1513107" cy="882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𝛽𝛾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70FD00-EC24-D02E-73AE-2A82C8F5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856" y="5516151"/>
                <a:ext cx="1513107" cy="8820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71A2531-64E3-E215-2968-BDD8A83F9105}"/>
              </a:ext>
            </a:extLst>
          </p:cNvPr>
          <p:cNvSpPr txBox="1"/>
          <p:nvPr/>
        </p:nvSpPr>
        <p:spPr>
          <a:xfrm>
            <a:off x="4538131" y="5757114"/>
            <a:ext cx="541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masis MT Pro" panose="02040504050005020304" pitchFamily="18" charset="0"/>
              </a:rPr>
              <a:t>this is the quantity in the histogram of slide 15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EFE6F-E890-DEFD-0DF6-0642FAF32D99}"/>
              </a:ext>
            </a:extLst>
          </p:cNvPr>
          <p:cNvSpPr/>
          <p:nvPr/>
        </p:nvSpPr>
        <p:spPr>
          <a:xfrm>
            <a:off x="2192865" y="5444067"/>
            <a:ext cx="1747492" cy="1012091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81497E-3469-7EFE-EFB9-6B66188090B8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3940357" y="5950113"/>
            <a:ext cx="597774" cy="7056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08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9F36A-6AB5-F712-C4E9-4774C6068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B7920F5-5170-28E8-7AA0-A460D4411322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CKM Matrix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EADC8-D02E-5954-18E9-8D8F9264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6854D-2E8F-32DB-4E46-186562D9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9B0995-8FB7-0A60-9641-71AFAA1DAA7A}"/>
                  </a:ext>
                </a:extLst>
              </p:cNvPr>
              <p:cNvSpPr txBox="1"/>
              <p:nvPr/>
            </p:nvSpPr>
            <p:spPr>
              <a:xfrm>
                <a:off x="465666" y="1147926"/>
                <a:ext cx="102023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The origin of the CKM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is the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difference between mass eigenstates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and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weak interaction eigenstates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i.e. flavor eigenstates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9B0995-8FB7-0A60-9641-71AFAA1D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6" y="1147926"/>
                <a:ext cx="10202333" cy="830997"/>
              </a:xfrm>
              <a:prstGeom prst="rect">
                <a:avLst/>
              </a:prstGeom>
              <a:blipFill>
                <a:blip r:embed="rId2"/>
                <a:stretch>
                  <a:fillRect l="-77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B3DB0B-383B-5DBD-0B8A-6A901C9D062D}"/>
                  </a:ext>
                </a:extLst>
              </p:cNvPr>
              <p:cNvSpPr txBox="1"/>
              <p:nvPr/>
            </p:nvSpPr>
            <p:spPr>
              <a:xfrm>
                <a:off x="3607912" y="2177666"/>
                <a:ext cx="3960187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𝑢𝑠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𝑐𝑑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𝑡𝑑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𝑐𝑠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𝑡𝑠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B3DB0B-383B-5DBD-0B8A-6A901C9D0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912" y="2177666"/>
                <a:ext cx="3960187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6C132B-5AD9-8DD0-AD82-07AE70E68C19}"/>
              </a:ext>
            </a:extLst>
          </p:cNvPr>
          <p:cNvCxnSpPr/>
          <p:nvPr/>
        </p:nvCxnSpPr>
        <p:spPr>
          <a:xfrm>
            <a:off x="3932232" y="3314700"/>
            <a:ext cx="0" cy="461433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86E70A-03B3-91B1-4859-E10F71FBFE23}"/>
              </a:ext>
            </a:extLst>
          </p:cNvPr>
          <p:cNvCxnSpPr/>
          <p:nvPr/>
        </p:nvCxnSpPr>
        <p:spPr>
          <a:xfrm>
            <a:off x="7285030" y="3314700"/>
            <a:ext cx="0" cy="461433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B7F5CE9-16CD-BA05-2B90-4D9F8ECE6FFA}"/>
              </a:ext>
            </a:extLst>
          </p:cNvPr>
          <p:cNvSpPr txBox="1"/>
          <p:nvPr/>
        </p:nvSpPr>
        <p:spPr>
          <a:xfrm>
            <a:off x="2785000" y="3696982"/>
            <a:ext cx="229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masis MT Pro" panose="02040504050005020304" pitchFamily="18" charset="0"/>
              </a:rPr>
              <a:t>Flavor eigenstates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C5D02B-7EA5-7C6F-428B-628B926448C5}"/>
              </a:ext>
            </a:extLst>
          </p:cNvPr>
          <p:cNvSpPr txBox="1"/>
          <p:nvPr/>
        </p:nvSpPr>
        <p:spPr>
          <a:xfrm>
            <a:off x="6137798" y="3695952"/>
            <a:ext cx="229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Mass 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D34119-AB89-C1BA-DCA5-8061C90660B6}"/>
                  </a:ext>
                </a:extLst>
              </p:cNvPr>
              <p:cNvSpPr txBox="1"/>
              <p:nvPr/>
            </p:nvSpPr>
            <p:spPr>
              <a:xfrm>
                <a:off x="465666" y="4400855"/>
                <a:ext cx="10202333" cy="1050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interacts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with universal strength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but universality is broken when we move to mass </a:t>
                </a:r>
                <a:r>
                  <a:rPr lang="en-US" sz="2400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eigenbasis</a:t>
                </a:r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D34119-AB89-C1BA-DCA5-8061C906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6" y="4400855"/>
                <a:ext cx="10202333" cy="1050737"/>
              </a:xfrm>
              <a:prstGeom prst="rect">
                <a:avLst/>
              </a:prstGeom>
              <a:blipFill>
                <a:blip r:embed="rId4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03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327A-47B1-84BF-7457-52CB1CD0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9C5D55-36AC-7B1E-428D-4DD6F5EA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3" y="890093"/>
            <a:ext cx="5957455" cy="322923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908C17B4-A515-4E47-862C-9ECF1226E859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CP violation in loop processes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F4F92-45E6-06F7-D91E-43B294A0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F89C44-186A-C44F-BFAE-7CF7C0F6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4821ED-0C0E-B818-D08E-B383F0AB2112}"/>
                  </a:ext>
                </a:extLst>
              </p:cNvPr>
              <p:cNvSpPr txBox="1"/>
              <p:nvPr/>
            </p:nvSpPr>
            <p:spPr>
              <a:xfrm>
                <a:off x="5637475" y="1573072"/>
                <a:ext cx="753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4821ED-0C0E-B818-D08E-B383F0AB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75" y="1573072"/>
                <a:ext cx="753283" cy="369332"/>
              </a:xfrm>
              <a:prstGeom prst="rect">
                <a:avLst/>
              </a:prstGeom>
              <a:blipFill>
                <a:blip r:embed="rId3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9CCB3CD7-BEA6-10CC-B668-C6C6FB8C0B1D}"/>
              </a:ext>
            </a:extLst>
          </p:cNvPr>
          <p:cNvSpPr/>
          <p:nvPr/>
        </p:nvSpPr>
        <p:spPr>
          <a:xfrm>
            <a:off x="5488708" y="1875725"/>
            <a:ext cx="228600" cy="228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E4C064-77B4-909D-2D46-9B4FA344E5C3}"/>
              </a:ext>
            </a:extLst>
          </p:cNvPr>
          <p:cNvSpPr/>
          <p:nvPr/>
        </p:nvSpPr>
        <p:spPr>
          <a:xfrm>
            <a:off x="5906580" y="1875725"/>
            <a:ext cx="228600" cy="228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C30A50-7F19-C9B9-FFDD-4EE8B19C0067}"/>
              </a:ext>
            </a:extLst>
          </p:cNvPr>
          <p:cNvSpPr/>
          <p:nvPr/>
        </p:nvSpPr>
        <p:spPr>
          <a:xfrm>
            <a:off x="6304790" y="1875725"/>
            <a:ext cx="228600" cy="228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2E1BF-FE42-760A-5DC1-48E3BE77D4A7}"/>
              </a:ext>
            </a:extLst>
          </p:cNvPr>
          <p:cNvSpPr/>
          <p:nvPr/>
        </p:nvSpPr>
        <p:spPr>
          <a:xfrm>
            <a:off x="7317509" y="2672495"/>
            <a:ext cx="228600" cy="2286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B5EEC-22DD-58F9-920F-765DD54C4867}"/>
              </a:ext>
            </a:extLst>
          </p:cNvPr>
          <p:cNvSpPr txBox="1"/>
          <p:nvPr/>
        </p:nvSpPr>
        <p:spPr>
          <a:xfrm>
            <a:off x="539402" y="4136647"/>
            <a:ext cx="10962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masis MT Pro" panose="02040504050005020304" pitchFamily="18" charset="0"/>
              </a:rPr>
              <a:t>Comparing CP violation in these transitions to the one in transitions with no loops we are potentially sensitive to new physics occurring in the loop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E03028-39A6-C25C-A3FD-464A0B03D342}"/>
              </a:ext>
            </a:extLst>
          </p:cNvPr>
          <p:cNvCxnSpPr/>
          <p:nvPr/>
        </p:nvCxnSpPr>
        <p:spPr>
          <a:xfrm flipH="1">
            <a:off x="6390758" y="1268361"/>
            <a:ext cx="926751" cy="304711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60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790C-B007-E1A3-87E2-29F3799D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F265EE5-AF40-546B-860E-52F67C19E77A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Types of CP Violation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37729-DD90-26A7-5654-ED0DC81B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Belle II Explorer - B2SW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6D6CE-B7BE-CD93-EE7D-79CCDEDB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FACDEE-E76D-6F37-1BD8-A2E4F849EA79}"/>
                  </a:ext>
                </a:extLst>
              </p:cNvPr>
              <p:cNvSpPr txBox="1"/>
              <p:nvPr/>
            </p:nvSpPr>
            <p:spPr>
              <a:xfrm>
                <a:off x="538322" y="1010645"/>
                <a:ext cx="10962955" cy="44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In the Standard Model there are </a:t>
                </a:r>
                <a:r>
                  <a:rPr lang="en-US" sz="28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three types </a:t>
                </a: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of CP violation:</a:t>
                </a:r>
              </a:p>
              <a:p>
                <a:endParaRPr lang="en-US" sz="10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6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CP violation in the wave function</a:t>
                </a:r>
                <a:r>
                  <a:rPr lang="en-US" sz="26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also called violation in mixing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It happens when the wave functions of the free Hamiltonian are not CP eigenstates. It is a small effect that has been observed in the neutral kaon system.</a:t>
                </a:r>
              </a:p>
              <a:p>
                <a:pPr lvl="2"/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6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CP violation in decays</a:t>
                </a:r>
                <a:r>
                  <a:rPr lang="en-US" sz="26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also called </a:t>
                </a:r>
                <a:r>
                  <a:rPr lang="en-US" sz="2600" u="sng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direct</a:t>
                </a:r>
                <a:r>
                  <a:rPr lang="en-US" sz="26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CP violation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Let M be a meson decaying into the final state f . If CP is conserved the amplitude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should be equal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. </a:t>
                </a:r>
              </a:p>
              <a:p>
                <a:pPr lvl="2"/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   This type of CP violation can be observed in both neutral and charged      mesons,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   </a:t>
                </a:r>
                <a:r>
                  <a:rPr lang="en-US" sz="20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			</a:t>
                </a:r>
                <a:endParaRPr lang="en-US" sz="24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FACDEE-E76D-6F37-1BD8-A2E4F849E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2" y="1010645"/>
                <a:ext cx="10962955" cy="4441024"/>
              </a:xfrm>
              <a:prstGeom prst="rect">
                <a:avLst/>
              </a:prstGeom>
              <a:blipFill>
                <a:blip r:embed="rId2"/>
                <a:stretch>
                  <a:fillRect l="-1001" t="-1511" r="-723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585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E491F-F453-EC9B-B326-971BA1ED7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FDB260D-6A6B-08BB-D553-5D8CE7A6DBD3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Types of CP Violation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AA037-EF09-7D16-D669-25AF5E5E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E4CCE2-3711-8DC3-22A2-EB55431F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D3D63F-E3D6-4332-7689-1061DB2DD581}"/>
                  </a:ext>
                </a:extLst>
              </p:cNvPr>
              <p:cNvSpPr txBox="1"/>
              <p:nvPr/>
            </p:nvSpPr>
            <p:spPr>
              <a:xfrm>
                <a:off x="538322" y="1010645"/>
                <a:ext cx="10962955" cy="333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In the Standard Model there are </a:t>
                </a:r>
                <a:r>
                  <a:rPr lang="en-US" sz="28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three types </a:t>
                </a: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of CP violation:</a:t>
                </a:r>
              </a:p>
              <a:p>
                <a:endParaRPr lang="en-US" sz="10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  <a:p>
                <a:r>
                  <a:rPr lang="en-US" sz="20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      </a:t>
                </a:r>
                <a:r>
                  <a:rPr lang="en-US" sz="26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3.  Violation in the interference between decays with and without    	oscillation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This type of CP violation is due to the interference of the decay without mixing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and  the decay with mixing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. This effect can be observed in the decay to final states common to both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. It was observed for the first time in 2001 by Belle and </a:t>
                </a:r>
                <a:r>
                  <a:rPr lang="en-US" sz="2400" dirty="0" err="1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BaBar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experiments </a:t>
                </a:r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(result of slide 15)	</a:t>
                </a:r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D3D63F-E3D6-4332-7689-1061DB2D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2" y="1010645"/>
                <a:ext cx="10962955" cy="3335978"/>
              </a:xfrm>
              <a:prstGeom prst="rect">
                <a:avLst/>
              </a:prstGeom>
              <a:blipFill>
                <a:blip r:embed="rId2"/>
                <a:stretch>
                  <a:fillRect l="-1001" t="-2011" r="-3947" b="-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A7E2B-5BCD-6722-6D55-39F9C1E6A90A}"/>
                  </a:ext>
                </a:extLst>
              </p:cNvPr>
              <p:cNvSpPr txBox="1"/>
              <p:nvPr/>
            </p:nvSpPr>
            <p:spPr>
              <a:xfrm>
                <a:off x="2315497" y="4662476"/>
                <a:ext cx="2572051" cy="572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A7E2B-5BCD-6722-6D55-39F9C1E6A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97" y="4662476"/>
                <a:ext cx="2572051" cy="572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E0701-AFFA-B7EE-75CA-0FBCFAC31F7A}"/>
                  </a:ext>
                </a:extLst>
              </p:cNvPr>
              <p:cNvSpPr txBox="1"/>
              <p:nvPr/>
            </p:nvSpPr>
            <p:spPr>
              <a:xfrm>
                <a:off x="6940659" y="4662476"/>
                <a:ext cx="3744936" cy="572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E0701-AFFA-B7EE-75CA-0FBCFAC31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659" y="4662476"/>
                <a:ext cx="3744936" cy="572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C879F50-DBEA-C7CC-B500-C99817AF1D97}"/>
              </a:ext>
            </a:extLst>
          </p:cNvPr>
          <p:cNvSpPr txBox="1"/>
          <p:nvPr/>
        </p:nvSpPr>
        <p:spPr>
          <a:xfrm>
            <a:off x="2189822" y="5365679"/>
            <a:ext cx="269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masis MT Pro" panose="02040504050005020304" pitchFamily="18" charset="0"/>
              </a:rPr>
              <a:t>Decay without oscillation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099E6-F0AE-0C98-0FA9-96D06B69F3C9}"/>
              </a:ext>
            </a:extLst>
          </p:cNvPr>
          <p:cNvSpPr txBox="1"/>
          <p:nvPr/>
        </p:nvSpPr>
        <p:spPr>
          <a:xfrm>
            <a:off x="7426846" y="5365679"/>
            <a:ext cx="236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masis MT Pro" panose="02040504050005020304" pitchFamily="18" charset="0"/>
              </a:rPr>
              <a:t>Decay with oscillation</a:t>
            </a:r>
          </a:p>
        </p:txBody>
      </p:sp>
    </p:spTree>
    <p:extLst>
      <p:ext uri="{BB962C8B-B14F-4D97-AF65-F5344CB8AC3E}">
        <p14:creationId xmlns:p14="http://schemas.microsoft.com/office/powerpoint/2010/main" val="337638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BAC0F-78F9-D734-6D24-EFBF93C38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E6F0593-5364-58A7-0BED-6B2BB5739B14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Why do we study flavor physics?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F61EF-7220-CE83-28D7-43FD961B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4FCB44-31E6-87C9-B0F6-63AE34A9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5B86D-3978-4E59-F28D-6681ACB6D842}"/>
              </a:ext>
            </a:extLst>
          </p:cNvPr>
          <p:cNvSpPr txBox="1"/>
          <p:nvPr/>
        </p:nvSpPr>
        <p:spPr>
          <a:xfrm>
            <a:off x="0" y="1028660"/>
            <a:ext cx="11990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To answer open questions of the Standard Model, for example:</a:t>
            </a:r>
          </a:p>
          <a:p>
            <a:pPr lvl="1"/>
            <a:endParaRPr lang="en-US" sz="1600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The Big Bang should have produced the </a:t>
            </a:r>
            <a:r>
              <a:rPr lang="en-US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same amount of matter and antimatter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masis MT Pro" panose="020405040500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0A6D89-C409-6F65-E670-548E42DEAD9F}"/>
              </a:ext>
            </a:extLst>
          </p:cNvPr>
          <p:cNvSpPr txBox="1"/>
          <p:nvPr/>
        </p:nvSpPr>
        <p:spPr>
          <a:xfrm>
            <a:off x="-1" y="5149920"/>
            <a:ext cx="1062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But the Universe is not empty, and everything we see is made mostly of </a:t>
            </a:r>
            <a:r>
              <a:rPr lang="en-US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matter</a:t>
            </a: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:</a:t>
            </a:r>
          </a:p>
          <a:p>
            <a:pPr lvl="2" algn="ctr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</a:rPr>
              <a:t>Where did all the antimatter go?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99F7442-7F62-634E-94F1-87E1100A1768}"/>
              </a:ext>
            </a:extLst>
          </p:cNvPr>
          <p:cNvGrpSpPr/>
          <p:nvPr/>
        </p:nvGrpSpPr>
        <p:grpSpPr>
          <a:xfrm>
            <a:off x="1205051" y="2740129"/>
            <a:ext cx="8910333" cy="2074763"/>
            <a:chOff x="1205051" y="2740129"/>
            <a:chExt cx="8910333" cy="2074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0ED1410-0441-C247-A470-3592CC7E8832}"/>
                    </a:ext>
                  </a:extLst>
                </p:cNvPr>
                <p:cNvSpPr/>
                <p:nvPr/>
              </p:nvSpPr>
              <p:spPr>
                <a:xfrm>
                  <a:off x="3934841" y="2740129"/>
                  <a:ext cx="484632" cy="4886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0ED1410-0441-C247-A470-3592CC7E88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841" y="2740129"/>
                  <a:ext cx="484632" cy="48863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Freeform 86">
              <a:extLst>
                <a:ext uri="{FF2B5EF4-FFF2-40B4-BE49-F238E27FC236}">
                  <a16:creationId xmlns:a16="http://schemas.microsoft.com/office/drawing/2014/main" id="{199CE5D9-9CF2-C3F0-38C6-148246C93B7A}"/>
                </a:ext>
              </a:extLst>
            </p:cNvPr>
            <p:cNvSpPr>
              <a:spLocks/>
            </p:cNvSpPr>
            <p:nvPr/>
          </p:nvSpPr>
          <p:spPr bwMode="auto">
            <a:xfrm rot="1172277" flipH="1">
              <a:off x="1427877" y="2991877"/>
              <a:ext cx="1359442" cy="140081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84">
              <a:extLst>
                <a:ext uri="{FF2B5EF4-FFF2-40B4-BE49-F238E27FC236}">
                  <a16:creationId xmlns:a16="http://schemas.microsoft.com/office/drawing/2014/main" id="{FDAF8E71-4195-15F4-9A57-604FDACAFE10}"/>
                </a:ext>
              </a:extLst>
            </p:cNvPr>
            <p:cNvSpPr>
              <a:spLocks/>
            </p:cNvSpPr>
            <p:nvPr/>
          </p:nvSpPr>
          <p:spPr bwMode="auto">
            <a:xfrm rot="20875943">
              <a:off x="1412542" y="3696961"/>
              <a:ext cx="1359442" cy="140079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E596F2-E6AE-805D-6EEA-2DE555C05601}"/>
                </a:ext>
              </a:extLst>
            </p:cNvPr>
            <p:cNvSpPr txBox="1"/>
            <p:nvPr/>
          </p:nvSpPr>
          <p:spPr>
            <a:xfrm>
              <a:off x="1205051" y="4168561"/>
              <a:ext cx="3692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Amasis MT Pro" panose="02040504050005020304" pitchFamily="18" charset="0"/>
                </a:rPr>
                <a:t>particle-antiparticle pair production from energetic radiation</a:t>
              </a:r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id="{B2FFBB63-D6D6-2575-7162-D5C275C8D05E}"/>
                </a:ext>
              </a:extLst>
            </p:cNvPr>
            <p:cNvSpPr>
              <a:spLocks/>
            </p:cNvSpPr>
            <p:nvPr/>
          </p:nvSpPr>
          <p:spPr bwMode="auto">
            <a:xfrm rot="1172277" flipH="1">
              <a:off x="8594886" y="3774315"/>
              <a:ext cx="1359442" cy="140081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A96F139D-7DC9-AF48-188F-01986E281A2F}"/>
                </a:ext>
              </a:extLst>
            </p:cNvPr>
            <p:cNvSpPr>
              <a:spLocks/>
            </p:cNvSpPr>
            <p:nvPr/>
          </p:nvSpPr>
          <p:spPr bwMode="auto">
            <a:xfrm rot="20875943">
              <a:off x="8555430" y="3096977"/>
              <a:ext cx="1359442" cy="140079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28575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CC6800E-DE94-6E44-35E4-0D0146E40D47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V="1">
              <a:off x="3436288" y="2984445"/>
              <a:ext cx="498553" cy="26925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34A34B9-23E3-F8B1-F76A-EED7FD4734DA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3436288" y="3657276"/>
              <a:ext cx="498553" cy="13806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46673F7B-0536-2D08-3BC5-E2AEA3418FB6}"/>
                    </a:ext>
                  </a:extLst>
                </p:cNvPr>
                <p:cNvSpPr/>
                <p:nvPr/>
              </p:nvSpPr>
              <p:spPr>
                <a:xfrm>
                  <a:off x="3934841" y="3551028"/>
                  <a:ext cx="484632" cy="4886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46673F7B-0536-2D08-3BC5-E2AEA3418F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841" y="3551028"/>
                  <a:ext cx="484632" cy="48863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80B66420-288D-2AC6-04D3-0D2CECFDAC50}"/>
                    </a:ext>
                  </a:extLst>
                </p:cNvPr>
                <p:cNvSpPr/>
                <p:nvPr/>
              </p:nvSpPr>
              <p:spPr>
                <a:xfrm>
                  <a:off x="6682982" y="2740129"/>
                  <a:ext cx="484632" cy="4886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80B66420-288D-2AC6-04D3-0D2CECFDAC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982" y="2740129"/>
                  <a:ext cx="484632" cy="48863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92FBCD1D-2F13-2285-BE3D-EB6E336B4C8B}"/>
                    </a:ext>
                  </a:extLst>
                </p:cNvPr>
                <p:cNvSpPr/>
                <p:nvPr/>
              </p:nvSpPr>
              <p:spPr>
                <a:xfrm>
                  <a:off x="6682982" y="3551028"/>
                  <a:ext cx="484632" cy="4886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92FBCD1D-2F13-2285-BE3D-EB6E336B4C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982" y="3551028"/>
                  <a:ext cx="484632" cy="48863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19A7E50-6B1A-ABC5-F8AC-9C1F7E6C9C1B}"/>
                </a:ext>
              </a:extLst>
            </p:cNvPr>
            <p:cNvCxnSpPr>
              <a:cxnSpLocks/>
              <a:stCxn id="45" idx="6"/>
            </p:cNvCxnSpPr>
            <p:nvPr/>
          </p:nvCxnSpPr>
          <p:spPr>
            <a:xfrm>
              <a:off x="7167614" y="2984445"/>
              <a:ext cx="549485" cy="26317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CA59167-028B-32CA-2174-C78A6E725E15}"/>
                </a:ext>
              </a:extLst>
            </p:cNvPr>
            <p:cNvCxnSpPr>
              <a:cxnSpLocks/>
              <a:stCxn id="46" idx="6"/>
            </p:cNvCxnSpPr>
            <p:nvPr/>
          </p:nvCxnSpPr>
          <p:spPr>
            <a:xfrm flipV="1">
              <a:off x="7167614" y="3638569"/>
              <a:ext cx="551234" cy="1567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ACD2E3-C04F-FD9F-A2FD-235AAFF65D3D}"/>
                </a:ext>
              </a:extLst>
            </p:cNvPr>
            <p:cNvSpPr txBox="1"/>
            <p:nvPr/>
          </p:nvSpPr>
          <p:spPr>
            <a:xfrm>
              <a:off x="6422432" y="4168561"/>
              <a:ext cx="3692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Amasis MT Pro" panose="02040504050005020304" pitchFamily="18" charset="0"/>
                </a:rPr>
                <a:t>particle-antiparticle annihilation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Amasis MT Pro" panose="02040504050005020304" pitchFamily="18" charset="0"/>
                </a:rPr>
                <a:t>into energy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385B513-88E3-EC3C-67DD-3920AEFAF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947" y="2925725"/>
              <a:ext cx="1004164" cy="92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8A6BFC35-CEA0-BF5F-D552-40BEA0D0C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649" y="2925725"/>
              <a:ext cx="1004164" cy="92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93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64C0A-8D32-2685-A69C-5D05C94CA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C27337-3B01-E2F2-4D9D-8BB20724B0EA}"/>
                  </a:ext>
                </a:extLst>
              </p:cNvPr>
              <p:cNvSpPr txBox="1"/>
              <p:nvPr/>
            </p:nvSpPr>
            <p:spPr>
              <a:xfrm>
                <a:off x="442983" y="4674121"/>
                <a:ext cx="11668125" cy="939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 </a:t>
                </a:r>
                <a:r>
                  <a:rPr lang="en-US" sz="28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Parity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or </a:t>
                </a:r>
                <a:r>
                  <a:rPr lang="en-US" sz="2800" i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spatial inversion</a:t>
                </a: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: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→−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→−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but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2800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C27337-3B01-E2F2-4D9D-8BB20724B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" y="4674121"/>
                <a:ext cx="11668125" cy="939744"/>
              </a:xfrm>
              <a:prstGeom prst="rect">
                <a:avLst/>
              </a:prstGeom>
              <a:blipFill>
                <a:blip r:embed="rId2"/>
                <a:stretch>
                  <a:fillRect l="-940" t="-714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A5B57E61-FBA4-E561-C5C9-C445CF0068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922" y="160519"/>
                <a:ext cx="11115355" cy="98740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chemeClr val="tx2"/>
                    </a:solidFill>
                    <a:latin typeface="Walbaum Display" panose="02070503090703020303" pitchFamily="18" charset="0"/>
                  </a:rPr>
                  <a:t>One key ingredient:</a:t>
                </a:r>
                <a:r>
                  <a:rPr lang="en-US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Walbaum Display" panose="02070503090703020303" pitchFamily="18" charset="0"/>
                  </a:rPr>
                  <a:t> violation</a:t>
                </a:r>
              </a:p>
            </p:txBody>
          </p:sp>
        </mc:Choice>
        <mc:Fallback xmlns="">
          <p:sp>
            <p:nvSpPr>
              <p:cNvPr id="2" name="Title 2">
                <a:extLst>
                  <a:ext uri="{FF2B5EF4-FFF2-40B4-BE49-F238E27FC236}">
                    <a16:creationId xmlns:a16="http://schemas.microsoft.com/office/drawing/2014/main" id="{A5B57E61-FBA4-E561-C5C9-C445CF006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22" y="160519"/>
                <a:ext cx="11115355" cy="987407"/>
              </a:xfrm>
              <a:prstGeom prst="rect">
                <a:avLst/>
              </a:prstGeom>
              <a:blipFill>
                <a:blip r:embed="rId3"/>
                <a:stretch>
                  <a:fillRect l="-2193" t="-4321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3EC32-5F64-32DF-084A-1E0DF50A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8BF68-F11F-38E3-1D9A-6EBE37B4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4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8EF062E-A9B4-0ABE-F4D8-00FB6E42316C}"/>
              </a:ext>
            </a:extLst>
          </p:cNvPr>
          <p:cNvGrpSpPr/>
          <p:nvPr/>
        </p:nvGrpSpPr>
        <p:grpSpPr>
          <a:xfrm>
            <a:off x="3352996" y="1441519"/>
            <a:ext cx="445122" cy="1737882"/>
            <a:chOff x="3850329" y="3779520"/>
            <a:chExt cx="445122" cy="1737882"/>
          </a:xfrm>
          <a:solidFill>
            <a:schemeClr val="bg1">
              <a:lumMod val="65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534ED0-D2A0-7793-DEFB-A4652E280F2E}"/>
                </a:ext>
              </a:extLst>
            </p:cNvPr>
            <p:cNvSpPr/>
            <p:nvPr/>
          </p:nvSpPr>
          <p:spPr>
            <a:xfrm>
              <a:off x="4015740" y="3779520"/>
              <a:ext cx="114300" cy="12496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6B251D-CDD8-DF63-716A-550C04414D4A}"/>
                    </a:ext>
                  </a:extLst>
                </p:cNvPr>
                <p:cNvSpPr txBox="1"/>
                <p:nvPr/>
              </p:nvSpPr>
              <p:spPr>
                <a:xfrm>
                  <a:off x="3850329" y="5148070"/>
                  <a:ext cx="4451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6B251D-CDD8-DF63-716A-550C04414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329" y="5148070"/>
                  <a:ext cx="44512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7808" r="-13699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E4EBB1-D18F-B096-1A4C-57E21D45043B}"/>
              </a:ext>
            </a:extLst>
          </p:cNvPr>
          <p:cNvGrpSpPr/>
          <p:nvPr/>
        </p:nvGrpSpPr>
        <p:grpSpPr>
          <a:xfrm>
            <a:off x="836167" y="1409059"/>
            <a:ext cx="2436975" cy="1145727"/>
            <a:chOff x="1333500" y="3747060"/>
            <a:chExt cx="2436975" cy="114572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7EF4B36-4124-AE33-4374-B0E4C065E236}"/>
                </a:ext>
              </a:extLst>
            </p:cNvPr>
            <p:cNvGrpSpPr/>
            <p:nvPr/>
          </p:nvGrpSpPr>
          <p:grpSpPr>
            <a:xfrm>
              <a:off x="1333500" y="3849266"/>
              <a:ext cx="2436975" cy="1043521"/>
              <a:chOff x="1333500" y="3849266"/>
              <a:chExt cx="2436975" cy="1043521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62D6D03E-6ED1-B6D1-1942-EF3D2ED0E6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3500" y="4516120"/>
                <a:ext cx="20447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6C53BB2-BB68-A346-F028-CECBEA8C8F0C}"/>
                  </a:ext>
                </a:extLst>
              </p:cNvPr>
              <p:cNvGrpSpPr/>
              <p:nvPr/>
            </p:nvGrpSpPr>
            <p:grpSpPr>
              <a:xfrm>
                <a:off x="2025650" y="3849266"/>
                <a:ext cx="660400" cy="546095"/>
                <a:chOff x="1953260" y="5435707"/>
                <a:chExt cx="660400" cy="546095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CE936113-67EA-068A-6631-02AE2C82E7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53260" y="5702301"/>
                  <a:ext cx="660400" cy="0"/>
                </a:xfrm>
                <a:prstGeom prst="straightConnector1">
                  <a:avLst/>
                </a:prstGeom>
                <a:ln w="28575">
                  <a:solidFill>
                    <a:schemeClr val="accent5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682B5F4-977A-F2CE-DEED-D013EFEB7215}"/>
                    </a:ext>
                  </a:extLst>
                </p:cNvPr>
                <p:cNvSpPr/>
                <p:nvPr/>
              </p:nvSpPr>
              <p:spPr>
                <a:xfrm>
                  <a:off x="2410460" y="5435707"/>
                  <a:ext cx="114300" cy="546095"/>
                </a:xfrm>
                <a:prstGeom prst="ellipse">
                  <a:avLst/>
                </a:prstGeom>
                <a:noFill/>
                <a:ln w="2857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4258A2BE-BC3A-3491-75D1-2470A8C3F7F7}"/>
                    </a:ext>
                  </a:extLst>
                </p:cNvPr>
                <p:cNvCxnSpPr/>
                <p:nvPr/>
              </p:nvCxnSpPr>
              <p:spPr>
                <a:xfrm flipV="1">
                  <a:off x="2514600" y="5486400"/>
                  <a:ext cx="0" cy="124567"/>
                </a:xfrm>
                <a:prstGeom prst="straightConnector1">
                  <a:avLst/>
                </a:prstGeom>
                <a:ln w="28575">
                  <a:solidFill>
                    <a:schemeClr val="accent5">
                      <a:lumMod val="60000"/>
                      <a:lumOff val="40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BAE70D8-50A8-86AD-20B2-EBFDC3C5B3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46484" y="4523455"/>
                    <a:ext cx="121873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𝑒𝑙𝑒𝑐𝑡𝑟𝑜𝑛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BAE70D8-50A8-86AD-20B2-EBFDC3C5B3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484" y="4523455"/>
                    <a:ext cx="121873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000" r="-6000"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6E14620-3AE2-D11A-9D9C-1BC5D79EF605}"/>
                      </a:ext>
                    </a:extLst>
                  </p:cNvPr>
                  <p:cNvSpPr txBox="1"/>
                  <p:nvPr/>
                </p:nvSpPr>
                <p:spPr>
                  <a:xfrm>
                    <a:off x="3517201" y="4331454"/>
                    <a:ext cx="25327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oMath>
                      </m:oMathPara>
                    </a14:m>
                    <a:endParaRPr lang="en-US" sz="2400" b="1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6E14620-3AE2-D11A-9D9C-1BC5D79EF6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7201" y="4331454"/>
                    <a:ext cx="25327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3333" r="-2857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8DF8D5F-7F7F-7754-60C9-E13E6B81E94E}"/>
                    </a:ext>
                  </a:extLst>
                </p:cNvPr>
                <p:cNvSpPr txBox="1"/>
                <p:nvPr/>
              </p:nvSpPr>
              <p:spPr>
                <a:xfrm>
                  <a:off x="2206852" y="3747060"/>
                  <a:ext cx="17793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8DF8D5F-7F7F-7754-60C9-E13E6B81E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852" y="3747060"/>
                  <a:ext cx="177933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31034" r="-3793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EB5FE1A-21CE-6C42-138A-EFB5A7CC7AA9}"/>
              </a:ext>
            </a:extLst>
          </p:cNvPr>
          <p:cNvGrpSpPr/>
          <p:nvPr/>
        </p:nvGrpSpPr>
        <p:grpSpPr>
          <a:xfrm>
            <a:off x="4038600" y="1409059"/>
            <a:ext cx="2640514" cy="1145727"/>
            <a:chOff x="7676699" y="3747060"/>
            <a:chExt cx="2640514" cy="1145727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69DB1D9-C614-EDF2-5AE2-BA99495FC2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6699" y="4516120"/>
              <a:ext cx="204470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998A478-7F09-DB42-5FBB-6E3F02E2C9A9}"/>
                </a:ext>
              </a:extLst>
            </p:cNvPr>
            <p:cNvGrpSpPr/>
            <p:nvPr/>
          </p:nvGrpSpPr>
          <p:grpSpPr>
            <a:xfrm>
              <a:off x="8343158" y="3849266"/>
              <a:ext cx="660400" cy="546095"/>
              <a:chOff x="1953260" y="5435707"/>
              <a:chExt cx="660400" cy="546095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F5923FF-71C1-706E-7561-C623E36524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3260" y="5702301"/>
                <a:ext cx="660400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A1E3FBE-7F20-E2B9-4507-131946CC0973}"/>
                  </a:ext>
                </a:extLst>
              </p:cNvPr>
              <p:cNvSpPr/>
              <p:nvPr/>
            </p:nvSpPr>
            <p:spPr>
              <a:xfrm>
                <a:off x="2410460" y="5435707"/>
                <a:ext cx="114300" cy="546095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AFB0A81F-C236-B1B2-ED78-6B54B5C16B59}"/>
                  </a:ext>
                </a:extLst>
              </p:cNvPr>
              <p:cNvCxnSpPr/>
              <p:nvPr/>
            </p:nvCxnSpPr>
            <p:spPr>
              <a:xfrm flipV="1">
                <a:off x="2514600" y="5486400"/>
                <a:ext cx="0" cy="124567"/>
              </a:xfrm>
              <a:prstGeom prst="straightConnector1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C2E7AF9-4DBF-BA45-ACD4-F703B314C714}"/>
                    </a:ext>
                  </a:extLst>
                </p:cNvPr>
                <p:cNvSpPr txBox="1"/>
                <p:nvPr/>
              </p:nvSpPr>
              <p:spPr>
                <a:xfrm>
                  <a:off x="8073654" y="4523455"/>
                  <a:ext cx="12507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𝑝𝑜𝑠𝑖𝑡𝑟𝑜𝑛</m:t>
                        </m:r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C2E7AF9-4DBF-BA45-ACD4-F703B314C7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654" y="4523455"/>
                  <a:ext cx="1250791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8252" r="-7767" b="-31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243F230-10F6-D702-EB38-E077B50CD2E2}"/>
                    </a:ext>
                  </a:extLst>
                </p:cNvPr>
                <p:cNvSpPr txBox="1"/>
                <p:nvPr/>
              </p:nvSpPr>
              <p:spPr>
                <a:xfrm>
                  <a:off x="9834709" y="4331454"/>
                  <a:ext cx="4825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en-US" sz="24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243F230-10F6-D702-EB38-E077B50CD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4709" y="4331454"/>
                  <a:ext cx="482504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3797" r="-1772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A3740D8-8B18-F413-5FAA-935644FDEA48}"/>
                    </a:ext>
                  </a:extLst>
                </p:cNvPr>
                <p:cNvSpPr txBox="1"/>
                <p:nvPr/>
              </p:nvSpPr>
              <p:spPr>
                <a:xfrm>
                  <a:off x="8564311" y="3747060"/>
                  <a:ext cx="17793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A3740D8-8B18-F413-5FAA-935644FDE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4311" y="3747060"/>
                  <a:ext cx="177933" cy="312458"/>
                </a:xfrm>
                <a:prstGeom prst="rect">
                  <a:avLst/>
                </a:prstGeom>
                <a:blipFill>
                  <a:blip r:embed="rId14"/>
                  <a:stretch>
                    <a:fillRect l="-34483" r="-3448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B8D72B-0A37-416A-F25C-54946AF561B7}"/>
                  </a:ext>
                </a:extLst>
              </p:cNvPr>
              <p:cNvSpPr txBox="1"/>
              <p:nvPr/>
            </p:nvSpPr>
            <p:spPr>
              <a:xfrm>
                <a:off x="442983" y="5723497"/>
                <a:ext cx="100389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If particles and antiparticles </a:t>
                </a:r>
                <a:r>
                  <a:rPr lang="en-US" sz="2800" u="sng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behave differently</a:t>
                </a: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𝑪𝑷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 is violated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B8D72B-0A37-416A-F25C-54946AF56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" y="5723497"/>
                <a:ext cx="10038967" cy="523220"/>
              </a:xfrm>
              <a:prstGeom prst="rect">
                <a:avLst/>
              </a:prstGeom>
              <a:blipFill>
                <a:blip r:embed="rId15"/>
                <a:stretch>
                  <a:fillRect l="-1094" t="-12791" r="-30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5F0474-2A91-8785-1BA6-2BF6C9ED7383}"/>
                  </a:ext>
                </a:extLst>
              </p:cNvPr>
              <p:cNvSpPr txBox="1"/>
              <p:nvPr/>
            </p:nvSpPr>
            <p:spPr>
              <a:xfrm>
                <a:off x="442983" y="3297271"/>
                <a:ext cx="103117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Charge Conjugation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: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Changes the sign of a particle internal quantum numbers (charge, color, flavor, etc.),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5F0474-2A91-8785-1BA6-2BF6C9ED7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" y="3297271"/>
                <a:ext cx="10311766" cy="1261884"/>
              </a:xfrm>
              <a:prstGeom prst="rect">
                <a:avLst/>
              </a:prstGeom>
              <a:blipFill>
                <a:blip r:embed="rId16"/>
                <a:stretch>
                  <a:fillRect l="-1064" t="-5314" b="-9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2DE1D6-18DC-32A7-6521-3BDCBF863542}"/>
                  </a:ext>
                </a:extLst>
              </p:cNvPr>
              <p:cNvSpPr txBox="1"/>
              <p:nvPr/>
            </p:nvSpPr>
            <p:spPr>
              <a:xfrm>
                <a:off x="6973748" y="1276639"/>
                <a:ext cx="366052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u="sng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 u="sng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u="sng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 transforms a particle into its antiparticle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2DE1D6-18DC-32A7-6521-3BDCBF86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48" y="1276639"/>
                <a:ext cx="3660525" cy="1384995"/>
              </a:xfrm>
              <a:prstGeom prst="rect">
                <a:avLst/>
              </a:prstGeom>
              <a:blipFill>
                <a:blip r:embed="rId17"/>
                <a:stretch>
                  <a:fillRect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1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5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D2803-C2BF-ACB5-8128-113A13CDB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0DE4DF4-FAF5-18B5-3430-C06F070B8C6D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Standard Model Interactions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E2E2F-6562-118D-759C-8580F1E5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D15CF-00F9-C8AE-8B4A-E3F8C143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5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059E65-80DF-1785-4136-5641360EECF9}"/>
              </a:ext>
            </a:extLst>
          </p:cNvPr>
          <p:cNvGrpSpPr/>
          <p:nvPr/>
        </p:nvGrpSpPr>
        <p:grpSpPr>
          <a:xfrm>
            <a:off x="7171998" y="914980"/>
            <a:ext cx="3244352" cy="3446677"/>
            <a:chOff x="4856498" y="2648511"/>
            <a:chExt cx="3244352" cy="34466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BB66A8-CEDA-6455-1996-F3AFCB245D5A}"/>
                </a:ext>
              </a:extLst>
            </p:cNvPr>
            <p:cNvSpPr/>
            <p:nvPr/>
          </p:nvSpPr>
          <p:spPr>
            <a:xfrm>
              <a:off x="4931084" y="3288881"/>
              <a:ext cx="3130449" cy="280630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8CC4C3-ACB7-5567-5967-6FD9AFCE41C3}"/>
                </a:ext>
              </a:extLst>
            </p:cNvPr>
            <p:cNvSpPr txBox="1"/>
            <p:nvPr/>
          </p:nvSpPr>
          <p:spPr>
            <a:xfrm>
              <a:off x="5515168" y="2648511"/>
              <a:ext cx="19539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Gauge Bosons</a:t>
              </a:r>
            </a:p>
            <a:p>
              <a:pPr algn="ctr"/>
              <a:r>
                <a:rPr lang="en-US" sz="1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(force mediators)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DA2722D-C9CD-6621-322C-D7657462B890}"/>
                </a:ext>
              </a:extLst>
            </p:cNvPr>
            <p:cNvGrpSpPr/>
            <p:nvPr/>
          </p:nvGrpSpPr>
          <p:grpSpPr>
            <a:xfrm>
              <a:off x="4883453" y="3304683"/>
              <a:ext cx="3217397" cy="827151"/>
              <a:chOff x="4822134" y="3265487"/>
              <a:chExt cx="3217397" cy="8271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0293C77D-8E91-4B5A-7844-D527FFFEB303}"/>
                      </a:ext>
                    </a:extLst>
                  </p:cNvPr>
                  <p:cNvSpPr/>
                  <p:nvPr/>
                </p:nvSpPr>
                <p:spPr>
                  <a:xfrm>
                    <a:off x="5048142" y="3616281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0293C77D-8E91-4B5A-7844-D527FFFEB3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142" y="3616281"/>
                    <a:ext cx="488059" cy="476357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A00686-984E-3E5F-AF9A-BADDBD726416}"/>
                  </a:ext>
                </a:extLst>
              </p:cNvPr>
              <p:cNvSpPr txBox="1"/>
              <p:nvPr/>
            </p:nvSpPr>
            <p:spPr>
              <a:xfrm>
                <a:off x="4822134" y="3265487"/>
                <a:ext cx="3217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Electromagnetic interaction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822C5A-8252-7F65-877B-FA351259F14D}"/>
                  </a:ext>
                </a:extLst>
              </p:cNvPr>
              <p:cNvSpPr txBox="1"/>
              <p:nvPr/>
            </p:nvSpPr>
            <p:spPr>
              <a:xfrm>
                <a:off x="5544967" y="3672038"/>
                <a:ext cx="1116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photon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8BB2E61-6577-3BF7-F1DC-147BEE37C36B}"/>
                </a:ext>
              </a:extLst>
            </p:cNvPr>
            <p:cNvGrpSpPr/>
            <p:nvPr/>
          </p:nvGrpSpPr>
          <p:grpSpPr>
            <a:xfrm>
              <a:off x="4856498" y="4292626"/>
              <a:ext cx="2983200" cy="875269"/>
              <a:chOff x="4822135" y="4070951"/>
              <a:chExt cx="2983200" cy="8752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39B51463-33E9-F6BB-DFB3-07D3EA82211F}"/>
                      </a:ext>
                    </a:extLst>
                  </p:cNvPr>
                  <p:cNvSpPr/>
                  <p:nvPr/>
                </p:nvSpPr>
                <p:spPr>
                  <a:xfrm>
                    <a:off x="5048142" y="4454315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oMath>
                      </m:oMathPara>
                    </a14:m>
                    <a:endParaRPr 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39B51463-33E9-F6BB-DFB3-07D3EA8221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142" y="4454315"/>
                    <a:ext cx="488059" cy="476357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l="-2410" r="-12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B9345AF5-FE7E-BD98-D20F-9523EBF2E979}"/>
                      </a:ext>
                    </a:extLst>
                  </p:cNvPr>
                  <p:cNvSpPr/>
                  <p:nvPr/>
                </p:nvSpPr>
                <p:spPr>
                  <a:xfrm>
                    <a:off x="5656234" y="4469863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B9345AF5-FE7E-BD98-D20F-9523EBF2E97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6234" y="4469863"/>
                    <a:ext cx="488059" cy="47635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5E5159-57BF-7DDC-EE31-5A04872D335E}"/>
                  </a:ext>
                </a:extLst>
              </p:cNvPr>
              <p:cNvSpPr txBox="1"/>
              <p:nvPr/>
            </p:nvSpPr>
            <p:spPr>
              <a:xfrm>
                <a:off x="4822135" y="4070951"/>
                <a:ext cx="291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Weak interaction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A633934-8006-DC5E-7D18-D9F91A80C3C1}"/>
                      </a:ext>
                    </a:extLst>
                  </p:cNvPr>
                  <p:cNvSpPr txBox="1"/>
                  <p:nvPr/>
                </p:nvSpPr>
                <p:spPr>
                  <a:xfrm>
                    <a:off x="6174324" y="4528369"/>
                    <a:ext cx="1631011" cy="372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 bosons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A633934-8006-DC5E-7D18-D9F91A80C3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4324" y="4528369"/>
                    <a:ext cx="1631011" cy="3727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836" r="-298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6D733BC-D1B9-99ED-10A0-DA9C1DB78449}"/>
                </a:ext>
              </a:extLst>
            </p:cNvPr>
            <p:cNvGrpSpPr/>
            <p:nvPr/>
          </p:nvGrpSpPr>
          <p:grpSpPr>
            <a:xfrm>
              <a:off x="4888819" y="5249133"/>
              <a:ext cx="3084026" cy="759572"/>
              <a:chOff x="4822135" y="4935201"/>
              <a:chExt cx="3084026" cy="7595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9848211-5840-E889-7C8B-77B743C45464}"/>
                  </a:ext>
                </a:extLst>
              </p:cNvPr>
              <p:cNvGrpSpPr/>
              <p:nvPr/>
            </p:nvGrpSpPr>
            <p:grpSpPr>
              <a:xfrm>
                <a:off x="5066941" y="5291506"/>
                <a:ext cx="2067544" cy="403267"/>
                <a:chOff x="3066458" y="5547528"/>
                <a:chExt cx="1743135" cy="34834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B2A033A-5AB2-B34A-6504-3DCA5282024E}"/>
                    </a:ext>
                  </a:extLst>
                </p:cNvPr>
                <p:cNvSpPr/>
                <p:nvPr/>
              </p:nvSpPr>
              <p:spPr>
                <a:xfrm>
                  <a:off x="3066458" y="5547529"/>
                  <a:ext cx="348343" cy="34834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6F0DB4C-9339-86D1-7335-CB7BD950D7D9}"/>
                    </a:ext>
                  </a:extLst>
                </p:cNvPr>
                <p:cNvSpPr/>
                <p:nvPr/>
              </p:nvSpPr>
              <p:spPr>
                <a:xfrm>
                  <a:off x="3265715" y="5547529"/>
                  <a:ext cx="348344" cy="348343"/>
                </a:xfrm>
                <a:prstGeom prst="ellipse">
                  <a:avLst/>
                </a:prstGeom>
                <a:solidFill>
                  <a:srgbClr val="E86A2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72F26912-D2AF-C2BB-7DB3-2F7EFA46BDE9}"/>
                    </a:ext>
                  </a:extLst>
                </p:cNvPr>
                <p:cNvSpPr/>
                <p:nvPr/>
              </p:nvSpPr>
              <p:spPr>
                <a:xfrm>
                  <a:off x="3464970" y="5547529"/>
                  <a:ext cx="348343" cy="348343"/>
                </a:xfrm>
                <a:prstGeom prst="ellipse">
                  <a:avLst/>
                </a:prstGeom>
                <a:solidFill>
                  <a:srgbClr val="D83CD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72734C6-DA40-1664-1892-0C541139F351}"/>
                    </a:ext>
                  </a:extLst>
                </p:cNvPr>
                <p:cNvSpPr/>
                <p:nvPr/>
              </p:nvSpPr>
              <p:spPr>
                <a:xfrm>
                  <a:off x="3664226" y="5547528"/>
                  <a:ext cx="348343" cy="348343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22AB7DB-F662-B779-B055-0CFE106EA3DB}"/>
                    </a:ext>
                  </a:extLst>
                </p:cNvPr>
                <p:cNvSpPr/>
                <p:nvPr/>
              </p:nvSpPr>
              <p:spPr>
                <a:xfrm>
                  <a:off x="3863482" y="5547528"/>
                  <a:ext cx="348343" cy="348343"/>
                </a:xfrm>
                <a:prstGeom prst="ellipse">
                  <a:avLst/>
                </a:prstGeom>
                <a:solidFill>
                  <a:srgbClr val="94FAF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4C24D79-2301-387E-A45A-131D4AC39CA5}"/>
                    </a:ext>
                  </a:extLst>
                </p:cNvPr>
                <p:cNvSpPr/>
                <p:nvPr/>
              </p:nvSpPr>
              <p:spPr>
                <a:xfrm>
                  <a:off x="4062738" y="5547528"/>
                  <a:ext cx="348343" cy="348343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3C0F970-0609-AC86-5E82-FB949DD4E7A5}"/>
                    </a:ext>
                  </a:extLst>
                </p:cNvPr>
                <p:cNvSpPr/>
                <p:nvPr/>
              </p:nvSpPr>
              <p:spPr>
                <a:xfrm>
                  <a:off x="4261994" y="5547528"/>
                  <a:ext cx="348343" cy="348343"/>
                </a:xfrm>
                <a:prstGeom prst="ellipse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B9859CB-C23D-5E50-B79F-0265009F8AB1}"/>
                    </a:ext>
                  </a:extLst>
                </p:cNvPr>
                <p:cNvSpPr/>
                <p:nvPr/>
              </p:nvSpPr>
              <p:spPr>
                <a:xfrm>
                  <a:off x="4461250" y="5547528"/>
                  <a:ext cx="348343" cy="348343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ACE36E-EACB-CB16-3853-FCA331A81E67}"/>
                  </a:ext>
                </a:extLst>
              </p:cNvPr>
              <p:cNvSpPr txBox="1"/>
              <p:nvPr/>
            </p:nvSpPr>
            <p:spPr>
              <a:xfrm>
                <a:off x="4822135" y="4935201"/>
                <a:ext cx="291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Strong interaction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6B1054F-F4A5-2C40-58BA-ECA79E0DDEB9}"/>
                  </a:ext>
                </a:extLst>
              </p:cNvPr>
              <p:cNvSpPr txBox="1"/>
              <p:nvPr/>
            </p:nvSpPr>
            <p:spPr>
              <a:xfrm>
                <a:off x="7134485" y="5299341"/>
                <a:ext cx="771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gluon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2D51F22-1450-CECF-B554-6D4C248921AD}"/>
              </a:ext>
            </a:extLst>
          </p:cNvPr>
          <p:cNvSpPr/>
          <p:nvPr/>
        </p:nvSpPr>
        <p:spPr>
          <a:xfrm>
            <a:off x="7171998" y="1503596"/>
            <a:ext cx="3285546" cy="96901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3FC490-0270-BF1A-7BC0-7BB8B0B5C050}"/>
              </a:ext>
            </a:extLst>
          </p:cNvPr>
          <p:cNvSpPr txBox="1"/>
          <p:nvPr/>
        </p:nvSpPr>
        <p:spPr>
          <a:xfrm>
            <a:off x="436915" y="1733003"/>
            <a:ext cx="581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</a:rPr>
              <a:t>Electromagnetic interaction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Amasis MT Pro" panose="02040504050005020304" pitchFamily="18" charset="0"/>
              </a:rPr>
              <a:t>vertices: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B750886-03F1-5A73-1428-D0690F9298C5}"/>
              </a:ext>
            </a:extLst>
          </p:cNvPr>
          <p:cNvGrpSpPr/>
          <p:nvPr/>
        </p:nvGrpSpPr>
        <p:grpSpPr>
          <a:xfrm>
            <a:off x="677413" y="2106786"/>
            <a:ext cx="3892027" cy="3699791"/>
            <a:chOff x="600075" y="1598744"/>
            <a:chExt cx="3892027" cy="369979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6B7F4A-815B-67E2-223C-5E20FB21F7FB}"/>
                </a:ext>
              </a:extLst>
            </p:cNvPr>
            <p:cNvGrpSpPr/>
            <p:nvPr/>
          </p:nvGrpSpPr>
          <p:grpSpPr>
            <a:xfrm>
              <a:off x="2315626" y="1598744"/>
              <a:ext cx="2176476" cy="1798655"/>
              <a:chOff x="915090" y="1324817"/>
              <a:chExt cx="2176476" cy="179865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D2D4A0E-E88A-E28D-3307-FA6D95ADA1EE}"/>
                  </a:ext>
                </a:extLst>
              </p:cNvPr>
              <p:cNvGrpSpPr/>
              <p:nvPr/>
            </p:nvGrpSpPr>
            <p:grpSpPr>
              <a:xfrm>
                <a:off x="1047750" y="1865906"/>
                <a:ext cx="2033906" cy="252502"/>
                <a:chOff x="803567" y="1752775"/>
                <a:chExt cx="2033906" cy="25250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0FE0F5F1-553D-FD38-5ED4-91B47D89F8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20000">
                  <a:off x="803567" y="1756022"/>
                  <a:ext cx="985716" cy="249255"/>
                  <a:chOff x="1392" y="1488"/>
                  <a:chExt cx="1584" cy="0"/>
                </a:xfrm>
              </p:grpSpPr>
              <p:sp>
                <p:nvSpPr>
                  <p:cNvPr id="31" name="Line 7">
                    <a:extLst>
                      <a:ext uri="{FF2B5EF4-FFF2-40B4-BE49-F238E27FC236}">
                        <a16:creationId xmlns:a16="http://schemas.microsoft.com/office/drawing/2014/main" id="{963BB697-223A-C0A5-AFCB-A7ACA4EE62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2" name="Line 8">
                    <a:extLst>
                      <a:ext uri="{FF2B5EF4-FFF2-40B4-BE49-F238E27FC236}">
                        <a16:creationId xmlns:a16="http://schemas.microsoft.com/office/drawing/2014/main" id="{F1BBC9D9-D822-E20B-D3CA-79874CFCD8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5BA8B67-483C-AFB5-AF50-9669F0299A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880000">
                  <a:off x="1806101" y="1752775"/>
                  <a:ext cx="1031372" cy="209431"/>
                  <a:chOff x="1392" y="1488"/>
                  <a:chExt cx="1584" cy="0"/>
                </a:xfrm>
              </p:grpSpPr>
              <p:sp>
                <p:nvSpPr>
                  <p:cNvPr id="34" name="Line 10">
                    <a:extLst>
                      <a:ext uri="{FF2B5EF4-FFF2-40B4-BE49-F238E27FC236}">
                        <a16:creationId xmlns:a16="http://schemas.microsoft.com/office/drawing/2014/main" id="{C70CE7FF-D6DC-AB54-B3BF-D39522A03D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35" name="Line 11">
                    <a:extLst>
                      <a:ext uri="{FF2B5EF4-FFF2-40B4-BE49-F238E27FC236}">
                        <a16:creationId xmlns:a16="http://schemas.microsoft.com/office/drawing/2014/main" id="{7507C4EC-0E8A-9C88-4812-C6C8DA259E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sp>
            <p:nvSpPr>
              <p:cNvPr id="37" name="Freeform 86">
                <a:extLst>
                  <a:ext uri="{FF2B5EF4-FFF2-40B4-BE49-F238E27FC236}">
                    <a16:creationId xmlns:a16="http://schemas.microsoft.com/office/drawing/2014/main" id="{FC84758A-8E2D-F66C-35FF-01418AA85355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 flipH="1">
                <a:off x="1895954" y="2354177"/>
                <a:ext cx="1388205" cy="150385"/>
              </a:xfrm>
              <a:custGeom>
                <a:avLst/>
                <a:gdLst>
                  <a:gd name="T0" fmla="*/ 0 w 2304"/>
                  <a:gd name="T1" fmla="*/ 192 h 192"/>
                  <a:gd name="T2" fmla="*/ 192 w 2304"/>
                  <a:gd name="T3" fmla="*/ 0 h 192"/>
                  <a:gd name="T4" fmla="*/ 384 w 2304"/>
                  <a:gd name="T5" fmla="*/ 192 h 192"/>
                  <a:gd name="T6" fmla="*/ 576 w 2304"/>
                  <a:gd name="T7" fmla="*/ 0 h 192"/>
                  <a:gd name="T8" fmla="*/ 768 w 2304"/>
                  <a:gd name="T9" fmla="*/ 192 h 192"/>
                  <a:gd name="T10" fmla="*/ 960 w 2304"/>
                  <a:gd name="T11" fmla="*/ 0 h 192"/>
                  <a:gd name="T12" fmla="*/ 1152 w 2304"/>
                  <a:gd name="T13" fmla="*/ 192 h 192"/>
                  <a:gd name="T14" fmla="*/ 1344 w 2304"/>
                  <a:gd name="T15" fmla="*/ 0 h 192"/>
                  <a:gd name="T16" fmla="*/ 1536 w 2304"/>
                  <a:gd name="T17" fmla="*/ 192 h 192"/>
                  <a:gd name="T18" fmla="*/ 1728 w 2304"/>
                  <a:gd name="T19" fmla="*/ 0 h 192"/>
                  <a:gd name="T20" fmla="*/ 1920 w 2304"/>
                  <a:gd name="T21" fmla="*/ 192 h 192"/>
                  <a:gd name="T22" fmla="*/ 2112 w 2304"/>
                  <a:gd name="T23" fmla="*/ 0 h 192"/>
                  <a:gd name="T24" fmla="*/ 2304 w 2304"/>
                  <a:gd name="T2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18F9BDF-D7F0-83A9-A27C-F7A49EE45617}"/>
                      </a:ext>
                    </a:extLst>
                  </p:cNvPr>
                  <p:cNvSpPr txBox="1"/>
                  <p:nvPr/>
                </p:nvSpPr>
                <p:spPr>
                  <a:xfrm>
                    <a:off x="2652151" y="2079832"/>
                    <a:ext cx="24846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18F9BDF-D7F0-83A9-A27C-F7A49EE456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2151" y="2079832"/>
                    <a:ext cx="24846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1707" r="-29268" b="-213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6C19892-F892-2E14-44D9-E6DE4661043A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467" y="1324817"/>
                    <a:ext cx="40709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6C19892-F892-2E14-44D9-E6DE466104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4467" y="1324817"/>
                    <a:ext cx="40709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9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64A3B22-C4DF-8D57-56AA-94B788104B01}"/>
                      </a:ext>
                    </a:extLst>
                  </p:cNvPr>
                  <p:cNvSpPr txBox="1"/>
                  <p:nvPr/>
                </p:nvSpPr>
                <p:spPr>
                  <a:xfrm>
                    <a:off x="915090" y="1342827"/>
                    <a:ext cx="40709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64A3B22-C4DF-8D57-56AA-94B788104B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090" y="1342827"/>
                    <a:ext cx="40709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6C84CFC-D585-E149-59C4-3759B0687FD6}"/>
                    </a:ext>
                  </a:extLst>
                </p:cNvPr>
                <p:cNvSpPr txBox="1"/>
                <p:nvPr/>
              </p:nvSpPr>
              <p:spPr>
                <a:xfrm>
                  <a:off x="780060" y="1934938"/>
                  <a:ext cx="1657350" cy="10195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tx2"/>
                      </a:solidFill>
                      <a:latin typeface="Amasis MT Pro" panose="02040504050005020304" pitchFamily="18" charset="0"/>
                    </a:rPr>
                    <a:t>Charged</a:t>
                  </a:r>
                </a:p>
                <a:p>
                  <a:pPr algn="ctr"/>
                  <a:r>
                    <a:rPr lang="en-US" sz="2000" dirty="0">
                      <a:solidFill>
                        <a:schemeClr val="tx2"/>
                      </a:solidFill>
                      <a:latin typeface="Amasis MT Pro" panose="02040504050005020304" pitchFamily="18" charset="0"/>
                    </a:rPr>
                    <a:t>Leptons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chemeClr val="tx2"/>
                    </a:solidFill>
                    <a:latin typeface="Amasis MT Pro" panose="020405040500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6C84CFC-D585-E149-59C4-3759B0687F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060" y="1934938"/>
                  <a:ext cx="1657350" cy="1019574"/>
                </a:xfrm>
                <a:prstGeom prst="rect">
                  <a:avLst/>
                </a:prstGeom>
                <a:blipFill>
                  <a:blip r:embed="rId9"/>
                  <a:stretch>
                    <a:fillRect t="-3593" b="-10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484A9CC-D990-A2E1-BA6A-BDD5E78AD143}"/>
                </a:ext>
              </a:extLst>
            </p:cNvPr>
            <p:cNvSpPr txBox="1"/>
            <p:nvPr/>
          </p:nvSpPr>
          <p:spPr>
            <a:xfrm>
              <a:off x="600075" y="4033509"/>
              <a:ext cx="20296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Amasis MT Pro" panose="02040504050005020304" pitchFamily="18" charset="0"/>
                </a:rPr>
                <a:t>Quarks</a:t>
              </a:r>
            </a:p>
            <a:p>
              <a:pPr algn="ctr"/>
              <a:r>
                <a:rPr lang="en-US" sz="2000" dirty="0">
                  <a:solidFill>
                    <a:schemeClr val="tx2"/>
                  </a:solidFill>
                  <a:latin typeface="Amasis MT Pro" panose="02040504050005020304" pitchFamily="18" charset="0"/>
                </a:rPr>
                <a:t>(and anti-quarks)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E9FEC26-BCEB-22B6-49B8-6703FC666EC6}"/>
                </a:ext>
              </a:extLst>
            </p:cNvPr>
            <p:cNvGrpSpPr/>
            <p:nvPr/>
          </p:nvGrpSpPr>
          <p:grpSpPr>
            <a:xfrm>
              <a:off x="2448286" y="3564708"/>
              <a:ext cx="2033906" cy="1733827"/>
              <a:chOff x="1047750" y="1389645"/>
              <a:chExt cx="2033906" cy="1733827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BFC9273-6F7C-0855-782B-B81EDBA7BD5D}"/>
                  </a:ext>
                </a:extLst>
              </p:cNvPr>
              <p:cNvGrpSpPr/>
              <p:nvPr/>
            </p:nvGrpSpPr>
            <p:grpSpPr>
              <a:xfrm>
                <a:off x="1047750" y="1865906"/>
                <a:ext cx="2033906" cy="252502"/>
                <a:chOff x="803567" y="1752775"/>
                <a:chExt cx="2033906" cy="252502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23B12B34-F124-1AC2-AFC8-C51C800846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20000">
                  <a:off x="803567" y="1756022"/>
                  <a:ext cx="985716" cy="249255"/>
                  <a:chOff x="1392" y="1488"/>
                  <a:chExt cx="1584" cy="0"/>
                </a:xfrm>
              </p:grpSpPr>
              <p:sp>
                <p:nvSpPr>
                  <p:cNvPr id="74" name="Line 7">
                    <a:extLst>
                      <a:ext uri="{FF2B5EF4-FFF2-40B4-BE49-F238E27FC236}">
                        <a16:creationId xmlns:a16="http://schemas.microsoft.com/office/drawing/2014/main" id="{4F2D000B-1B04-6D0A-091C-DA8B5C9131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5" name="Line 8">
                    <a:extLst>
                      <a:ext uri="{FF2B5EF4-FFF2-40B4-BE49-F238E27FC236}">
                        <a16:creationId xmlns:a16="http://schemas.microsoft.com/office/drawing/2014/main" id="{203E5A08-057B-FA32-ED35-500BCEBDEE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B0F67C92-FC02-CCE9-5AF2-C6291A70C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880000">
                  <a:off x="1806101" y="1752775"/>
                  <a:ext cx="1031372" cy="209431"/>
                  <a:chOff x="1392" y="1488"/>
                  <a:chExt cx="1584" cy="0"/>
                </a:xfrm>
              </p:grpSpPr>
              <p:sp>
                <p:nvSpPr>
                  <p:cNvPr id="72" name="Line 10">
                    <a:extLst>
                      <a:ext uri="{FF2B5EF4-FFF2-40B4-BE49-F238E27FC236}">
                        <a16:creationId xmlns:a16="http://schemas.microsoft.com/office/drawing/2014/main" id="{3AFBD164-5CB1-B39D-E7CF-129F7BCDB9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3" name="Line 11">
                    <a:extLst>
                      <a:ext uri="{FF2B5EF4-FFF2-40B4-BE49-F238E27FC236}">
                        <a16:creationId xmlns:a16="http://schemas.microsoft.com/office/drawing/2014/main" id="{C595A11B-306D-FD6B-8354-A62A9D649E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sp>
            <p:nvSpPr>
              <p:cNvPr id="66" name="Freeform 86">
                <a:extLst>
                  <a:ext uri="{FF2B5EF4-FFF2-40B4-BE49-F238E27FC236}">
                    <a16:creationId xmlns:a16="http://schemas.microsoft.com/office/drawing/2014/main" id="{F97BA216-DE6C-68DC-0510-903A53A63AF1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 flipH="1">
                <a:off x="1895954" y="2354177"/>
                <a:ext cx="1388205" cy="150385"/>
              </a:xfrm>
              <a:custGeom>
                <a:avLst/>
                <a:gdLst>
                  <a:gd name="T0" fmla="*/ 0 w 2304"/>
                  <a:gd name="T1" fmla="*/ 192 h 192"/>
                  <a:gd name="T2" fmla="*/ 192 w 2304"/>
                  <a:gd name="T3" fmla="*/ 0 h 192"/>
                  <a:gd name="T4" fmla="*/ 384 w 2304"/>
                  <a:gd name="T5" fmla="*/ 192 h 192"/>
                  <a:gd name="T6" fmla="*/ 576 w 2304"/>
                  <a:gd name="T7" fmla="*/ 0 h 192"/>
                  <a:gd name="T8" fmla="*/ 768 w 2304"/>
                  <a:gd name="T9" fmla="*/ 192 h 192"/>
                  <a:gd name="T10" fmla="*/ 960 w 2304"/>
                  <a:gd name="T11" fmla="*/ 0 h 192"/>
                  <a:gd name="T12" fmla="*/ 1152 w 2304"/>
                  <a:gd name="T13" fmla="*/ 192 h 192"/>
                  <a:gd name="T14" fmla="*/ 1344 w 2304"/>
                  <a:gd name="T15" fmla="*/ 0 h 192"/>
                  <a:gd name="T16" fmla="*/ 1536 w 2304"/>
                  <a:gd name="T17" fmla="*/ 192 h 192"/>
                  <a:gd name="T18" fmla="*/ 1728 w 2304"/>
                  <a:gd name="T19" fmla="*/ 0 h 192"/>
                  <a:gd name="T20" fmla="*/ 1920 w 2304"/>
                  <a:gd name="T21" fmla="*/ 192 h 192"/>
                  <a:gd name="T22" fmla="*/ 2112 w 2304"/>
                  <a:gd name="T23" fmla="*/ 0 h 192"/>
                  <a:gd name="T24" fmla="*/ 2304 w 2304"/>
                  <a:gd name="T2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2452A16C-9933-B08A-0BE7-994C5FE38783}"/>
                      </a:ext>
                    </a:extLst>
                  </p:cNvPr>
                  <p:cNvSpPr txBox="1"/>
                  <p:nvPr/>
                </p:nvSpPr>
                <p:spPr>
                  <a:xfrm>
                    <a:off x="2652151" y="2079832"/>
                    <a:ext cx="24846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2452A16C-9933-B08A-0BE7-994C5FE387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2151" y="2079832"/>
                    <a:ext cx="24846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1707" r="-29268" b="-213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8F337AF3-F4C6-7FBC-9E2D-BFCECEA38E49}"/>
                      </a:ext>
                    </a:extLst>
                  </p:cNvPr>
                  <p:cNvSpPr txBox="1"/>
                  <p:nvPr/>
                </p:nvSpPr>
                <p:spPr>
                  <a:xfrm>
                    <a:off x="2761860" y="1389645"/>
                    <a:ext cx="2180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8F337AF3-F4C6-7FBC-9E2D-BFCECEA38E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1860" y="1389645"/>
                    <a:ext cx="21800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222" r="-19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3ACD8403-B300-B74F-37B4-152125B34883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68" y="1400047"/>
                    <a:ext cx="2180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3ACD8403-B300-B74F-37B4-152125B348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268" y="1400047"/>
                    <a:ext cx="218008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2857" r="-2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8FE4CB63-1E05-1CCF-7A35-1FF2AFA8638E}"/>
              </a:ext>
            </a:extLst>
          </p:cNvPr>
          <p:cNvSpPr txBox="1"/>
          <p:nvPr/>
        </p:nvSpPr>
        <p:spPr>
          <a:xfrm>
            <a:off x="436914" y="5743772"/>
            <a:ext cx="771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tx2"/>
                </a:solidFill>
                <a:latin typeface="Amasis MT Pro" panose="02040504050005020304" pitchFamily="18" charset="0"/>
              </a:rPr>
              <a:t>No flavor change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C25EA1-89B6-6B79-C35D-45A00FC98885}"/>
              </a:ext>
            </a:extLst>
          </p:cNvPr>
          <p:cNvSpPr txBox="1"/>
          <p:nvPr/>
        </p:nvSpPr>
        <p:spPr>
          <a:xfrm>
            <a:off x="436915" y="1089844"/>
            <a:ext cx="670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masis MT Pro" panose="02040504050005020304" pitchFamily="18" charset="0"/>
              </a:rPr>
              <a:t>Interaction of gauge bosons with fermions:</a:t>
            </a:r>
          </a:p>
        </p:txBody>
      </p:sp>
    </p:spTree>
    <p:extLst>
      <p:ext uri="{BB962C8B-B14F-4D97-AF65-F5344CB8AC3E}">
        <p14:creationId xmlns:p14="http://schemas.microsoft.com/office/powerpoint/2010/main" val="292131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7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56F6A-93D1-D7B0-0560-E98FD631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EAE847F-17A4-62DA-3DAC-6CEEF4D6FF3A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Standard Model Interactions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BC653-59F9-6DBD-2C05-AEF75F30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6B1EE-9D5C-ECB3-23E3-2322A0A5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6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99F9C2-AA0B-BB35-11A4-822C3E35DFE9}"/>
              </a:ext>
            </a:extLst>
          </p:cNvPr>
          <p:cNvGrpSpPr/>
          <p:nvPr/>
        </p:nvGrpSpPr>
        <p:grpSpPr>
          <a:xfrm>
            <a:off x="7171998" y="914980"/>
            <a:ext cx="3244352" cy="3446677"/>
            <a:chOff x="4856498" y="2648511"/>
            <a:chExt cx="3244352" cy="34466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4FECF9-68AA-E8C4-1962-AF82E183F988}"/>
                </a:ext>
              </a:extLst>
            </p:cNvPr>
            <p:cNvSpPr/>
            <p:nvPr/>
          </p:nvSpPr>
          <p:spPr>
            <a:xfrm>
              <a:off x="4931084" y="3288881"/>
              <a:ext cx="3130449" cy="280630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7C1F2F-7022-94B2-8C96-E0D018C4D6F6}"/>
                </a:ext>
              </a:extLst>
            </p:cNvPr>
            <p:cNvSpPr txBox="1"/>
            <p:nvPr/>
          </p:nvSpPr>
          <p:spPr>
            <a:xfrm>
              <a:off x="5515168" y="2648511"/>
              <a:ext cx="19539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Gauge Bosons</a:t>
              </a:r>
            </a:p>
            <a:p>
              <a:pPr algn="ctr"/>
              <a:r>
                <a:rPr lang="en-US" sz="1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(force mediators)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0D9A6CE-7059-FE8D-1E18-C7246337EA1F}"/>
                </a:ext>
              </a:extLst>
            </p:cNvPr>
            <p:cNvGrpSpPr/>
            <p:nvPr/>
          </p:nvGrpSpPr>
          <p:grpSpPr>
            <a:xfrm>
              <a:off x="4883453" y="3304683"/>
              <a:ext cx="3217397" cy="827151"/>
              <a:chOff x="4822134" y="3265487"/>
              <a:chExt cx="3217397" cy="8271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2B79D474-193B-DE8F-CD86-D337E1F74072}"/>
                      </a:ext>
                    </a:extLst>
                  </p:cNvPr>
                  <p:cNvSpPr/>
                  <p:nvPr/>
                </p:nvSpPr>
                <p:spPr>
                  <a:xfrm>
                    <a:off x="5048142" y="3616281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2B79D474-193B-DE8F-CD86-D337E1F740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142" y="3616281"/>
                    <a:ext cx="488059" cy="476357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9F01A8-A2A8-AEA3-311E-E02412C9F5F5}"/>
                  </a:ext>
                </a:extLst>
              </p:cNvPr>
              <p:cNvSpPr txBox="1"/>
              <p:nvPr/>
            </p:nvSpPr>
            <p:spPr>
              <a:xfrm>
                <a:off x="4822134" y="3265487"/>
                <a:ext cx="3217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Electromagnetic interaction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82545C-BC6E-EA55-8270-E0D914F7F901}"/>
                  </a:ext>
                </a:extLst>
              </p:cNvPr>
              <p:cNvSpPr txBox="1"/>
              <p:nvPr/>
            </p:nvSpPr>
            <p:spPr>
              <a:xfrm>
                <a:off x="5544967" y="3672038"/>
                <a:ext cx="1116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photon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6BB18E2-1B28-55DF-6CB1-3645925EAE48}"/>
                </a:ext>
              </a:extLst>
            </p:cNvPr>
            <p:cNvGrpSpPr/>
            <p:nvPr/>
          </p:nvGrpSpPr>
          <p:grpSpPr>
            <a:xfrm>
              <a:off x="4856498" y="4292626"/>
              <a:ext cx="2983200" cy="875269"/>
              <a:chOff x="4822135" y="4070951"/>
              <a:chExt cx="2983200" cy="8752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FD252DF-66C7-282A-F5FC-436C5228C9B7}"/>
                      </a:ext>
                    </a:extLst>
                  </p:cNvPr>
                  <p:cNvSpPr/>
                  <p:nvPr/>
                </p:nvSpPr>
                <p:spPr>
                  <a:xfrm>
                    <a:off x="5048142" y="4454315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oMath>
                      </m:oMathPara>
                    </a14:m>
                    <a:endParaRPr 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FD252DF-66C7-282A-F5FC-436C5228C9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142" y="4454315"/>
                    <a:ext cx="488059" cy="476357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l="-2410" r="-12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8A3496F1-E922-05B8-DA85-1F4179A65770}"/>
                      </a:ext>
                    </a:extLst>
                  </p:cNvPr>
                  <p:cNvSpPr/>
                  <p:nvPr/>
                </p:nvSpPr>
                <p:spPr>
                  <a:xfrm>
                    <a:off x="5656234" y="4469863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8A3496F1-E922-05B8-DA85-1F4179A657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6234" y="4469863"/>
                    <a:ext cx="488059" cy="47635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70E40D-F6CB-CB9C-4320-6E4F0651F5FE}"/>
                  </a:ext>
                </a:extLst>
              </p:cNvPr>
              <p:cNvSpPr txBox="1"/>
              <p:nvPr/>
            </p:nvSpPr>
            <p:spPr>
              <a:xfrm>
                <a:off x="4822135" y="4070951"/>
                <a:ext cx="291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Weak interaction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D7E0552-80DB-E3FD-02A0-513F8883F27C}"/>
                      </a:ext>
                    </a:extLst>
                  </p:cNvPr>
                  <p:cNvSpPr txBox="1"/>
                  <p:nvPr/>
                </p:nvSpPr>
                <p:spPr>
                  <a:xfrm>
                    <a:off x="6174324" y="4528369"/>
                    <a:ext cx="1631011" cy="372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 bosons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D7E0552-80DB-E3FD-02A0-513F8883F2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4324" y="4528369"/>
                    <a:ext cx="1631011" cy="3727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836" r="-298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CFD7366-2290-C612-BF57-6430E9AF43F1}"/>
                </a:ext>
              </a:extLst>
            </p:cNvPr>
            <p:cNvGrpSpPr/>
            <p:nvPr/>
          </p:nvGrpSpPr>
          <p:grpSpPr>
            <a:xfrm>
              <a:off x="4888819" y="5249133"/>
              <a:ext cx="3084026" cy="759572"/>
              <a:chOff x="4822135" y="4935201"/>
              <a:chExt cx="3084026" cy="7595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C11BA4-CB9C-B5A8-7ACC-8894081DDBC7}"/>
                  </a:ext>
                </a:extLst>
              </p:cNvPr>
              <p:cNvGrpSpPr/>
              <p:nvPr/>
            </p:nvGrpSpPr>
            <p:grpSpPr>
              <a:xfrm>
                <a:off x="5066941" y="5291506"/>
                <a:ext cx="2067544" cy="403267"/>
                <a:chOff x="3066458" y="5547528"/>
                <a:chExt cx="1743135" cy="34834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3D93CA7-8260-E218-39BA-D811CDE1EA45}"/>
                    </a:ext>
                  </a:extLst>
                </p:cNvPr>
                <p:cNvSpPr/>
                <p:nvPr/>
              </p:nvSpPr>
              <p:spPr>
                <a:xfrm>
                  <a:off x="3066458" y="5547529"/>
                  <a:ext cx="348343" cy="34834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C76EA75-C4A2-B4BC-9EE2-FF9754ACC701}"/>
                    </a:ext>
                  </a:extLst>
                </p:cNvPr>
                <p:cNvSpPr/>
                <p:nvPr/>
              </p:nvSpPr>
              <p:spPr>
                <a:xfrm>
                  <a:off x="3265715" y="5547529"/>
                  <a:ext cx="348344" cy="348343"/>
                </a:xfrm>
                <a:prstGeom prst="ellipse">
                  <a:avLst/>
                </a:prstGeom>
                <a:solidFill>
                  <a:srgbClr val="E86A2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0148835-4F2B-A4CE-935A-F8F4071AA613}"/>
                    </a:ext>
                  </a:extLst>
                </p:cNvPr>
                <p:cNvSpPr/>
                <p:nvPr/>
              </p:nvSpPr>
              <p:spPr>
                <a:xfrm>
                  <a:off x="3464970" y="5547529"/>
                  <a:ext cx="348343" cy="348343"/>
                </a:xfrm>
                <a:prstGeom prst="ellipse">
                  <a:avLst/>
                </a:prstGeom>
                <a:solidFill>
                  <a:srgbClr val="D83CD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840AB814-F944-0373-5C8E-68F51E1C88B7}"/>
                    </a:ext>
                  </a:extLst>
                </p:cNvPr>
                <p:cNvSpPr/>
                <p:nvPr/>
              </p:nvSpPr>
              <p:spPr>
                <a:xfrm>
                  <a:off x="3664226" y="5547528"/>
                  <a:ext cx="348343" cy="348343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971A3E2-0E5D-0D48-E358-8D5C9E3EE23D}"/>
                    </a:ext>
                  </a:extLst>
                </p:cNvPr>
                <p:cNvSpPr/>
                <p:nvPr/>
              </p:nvSpPr>
              <p:spPr>
                <a:xfrm>
                  <a:off x="3863482" y="5547528"/>
                  <a:ext cx="348343" cy="348343"/>
                </a:xfrm>
                <a:prstGeom prst="ellipse">
                  <a:avLst/>
                </a:prstGeom>
                <a:solidFill>
                  <a:srgbClr val="94FAF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E696D4F-485F-CD58-6075-9E166BD58610}"/>
                    </a:ext>
                  </a:extLst>
                </p:cNvPr>
                <p:cNvSpPr/>
                <p:nvPr/>
              </p:nvSpPr>
              <p:spPr>
                <a:xfrm>
                  <a:off x="4062738" y="5547528"/>
                  <a:ext cx="348343" cy="348343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EDB35F1-C8D2-EDD8-65ED-737C8EF3F7E3}"/>
                    </a:ext>
                  </a:extLst>
                </p:cNvPr>
                <p:cNvSpPr/>
                <p:nvPr/>
              </p:nvSpPr>
              <p:spPr>
                <a:xfrm>
                  <a:off x="4261994" y="5547528"/>
                  <a:ext cx="348343" cy="348343"/>
                </a:xfrm>
                <a:prstGeom prst="ellipse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6C64BAB-8565-9C3D-8218-E11339136B5F}"/>
                    </a:ext>
                  </a:extLst>
                </p:cNvPr>
                <p:cNvSpPr/>
                <p:nvPr/>
              </p:nvSpPr>
              <p:spPr>
                <a:xfrm>
                  <a:off x="4461250" y="5547528"/>
                  <a:ext cx="348343" cy="348343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702947-7F2A-5063-5F97-09D87848F075}"/>
                  </a:ext>
                </a:extLst>
              </p:cNvPr>
              <p:cNvSpPr txBox="1"/>
              <p:nvPr/>
            </p:nvSpPr>
            <p:spPr>
              <a:xfrm>
                <a:off x="4822135" y="4935201"/>
                <a:ext cx="291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Strong interaction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490138-6872-1CAD-748A-7AF1C1CD2515}"/>
                  </a:ext>
                </a:extLst>
              </p:cNvPr>
              <p:cNvSpPr txBox="1"/>
              <p:nvPr/>
            </p:nvSpPr>
            <p:spPr>
              <a:xfrm>
                <a:off x="7134485" y="5299341"/>
                <a:ext cx="771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gluon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AC2B889-92BB-D46D-E13A-BF0F38694EB3}"/>
              </a:ext>
            </a:extLst>
          </p:cNvPr>
          <p:cNvSpPr/>
          <p:nvPr/>
        </p:nvSpPr>
        <p:spPr>
          <a:xfrm>
            <a:off x="7164879" y="3441828"/>
            <a:ext cx="3285546" cy="96901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46DB2B-35CA-A3C0-4B50-C95EC53CD625}"/>
              </a:ext>
            </a:extLst>
          </p:cNvPr>
          <p:cNvSpPr txBox="1"/>
          <p:nvPr/>
        </p:nvSpPr>
        <p:spPr>
          <a:xfrm>
            <a:off x="436915" y="2060445"/>
            <a:ext cx="422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</a:rPr>
              <a:t>Strong interaction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Amasis MT Pro" panose="02040504050005020304" pitchFamily="18" charset="0"/>
              </a:rPr>
              <a:t>vertex: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029D15A-256C-0A2F-2C20-FF42F44BD1F5}"/>
              </a:ext>
            </a:extLst>
          </p:cNvPr>
          <p:cNvSpPr txBox="1"/>
          <p:nvPr/>
        </p:nvSpPr>
        <p:spPr>
          <a:xfrm>
            <a:off x="386456" y="4575614"/>
            <a:ext cx="657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tx2"/>
                </a:solidFill>
                <a:latin typeface="Amasis MT Pro" panose="02040504050005020304" pitchFamily="18" charset="0"/>
              </a:rPr>
              <a:t>No flavor change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3B76A60-6E3B-6594-A329-6622D5ECEFE6}"/>
              </a:ext>
            </a:extLst>
          </p:cNvPr>
          <p:cNvSpPr txBox="1"/>
          <p:nvPr/>
        </p:nvSpPr>
        <p:spPr>
          <a:xfrm>
            <a:off x="436915" y="1089844"/>
            <a:ext cx="670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masis MT Pro" panose="02040504050005020304" pitchFamily="18" charset="0"/>
              </a:rPr>
              <a:t>Interaction of gauge bosons with fermions: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3FDE2CA-41D0-739C-16EE-E8C7F12CC920}"/>
              </a:ext>
            </a:extLst>
          </p:cNvPr>
          <p:cNvGrpSpPr/>
          <p:nvPr/>
        </p:nvGrpSpPr>
        <p:grpSpPr>
          <a:xfrm>
            <a:off x="579246" y="2713439"/>
            <a:ext cx="3794962" cy="1518815"/>
            <a:chOff x="596683" y="2009947"/>
            <a:chExt cx="3794962" cy="1518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499A4C-ACD3-10AE-3608-BD549C0843A2}"/>
                </a:ext>
              </a:extLst>
            </p:cNvPr>
            <p:cNvSpPr txBox="1"/>
            <p:nvPr/>
          </p:nvSpPr>
          <p:spPr>
            <a:xfrm>
              <a:off x="596683" y="2582508"/>
              <a:ext cx="20479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Amasis MT Pro" panose="02040504050005020304" pitchFamily="18" charset="0"/>
                </a:rPr>
                <a:t>Quarks</a:t>
              </a:r>
            </a:p>
            <a:p>
              <a:pPr algn="ctr"/>
              <a:r>
                <a:rPr lang="en-US" sz="2000" dirty="0">
                  <a:solidFill>
                    <a:schemeClr val="tx2"/>
                  </a:solidFill>
                  <a:latin typeface="Amasis MT Pro" panose="02040504050005020304" pitchFamily="18" charset="0"/>
                </a:rPr>
                <a:t>(and anti-quarks)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2E1530B-EFE7-CD0D-0C28-06C2831241C7}"/>
                </a:ext>
              </a:extLst>
            </p:cNvPr>
            <p:cNvGrpSpPr/>
            <p:nvPr/>
          </p:nvGrpSpPr>
          <p:grpSpPr>
            <a:xfrm>
              <a:off x="2357739" y="2009947"/>
              <a:ext cx="2033906" cy="1518815"/>
              <a:chOff x="2323171" y="1642934"/>
              <a:chExt cx="2033906" cy="151881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D4D8C19-62C2-66CE-3B93-984AF3126E8E}"/>
                  </a:ext>
                </a:extLst>
              </p:cNvPr>
              <p:cNvGrpSpPr/>
              <p:nvPr/>
            </p:nvGrpSpPr>
            <p:grpSpPr>
              <a:xfrm>
                <a:off x="2323171" y="2119195"/>
                <a:ext cx="2033906" cy="252502"/>
                <a:chOff x="803567" y="1752775"/>
                <a:chExt cx="2033906" cy="252502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7D635EAD-D567-5EFF-699D-3C795BE541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20000">
                  <a:off x="803567" y="1756022"/>
                  <a:ext cx="985716" cy="249255"/>
                  <a:chOff x="1392" y="1488"/>
                  <a:chExt cx="1584" cy="0"/>
                </a:xfrm>
              </p:grpSpPr>
              <p:sp>
                <p:nvSpPr>
                  <p:cNvPr id="78" name="Line 7">
                    <a:extLst>
                      <a:ext uri="{FF2B5EF4-FFF2-40B4-BE49-F238E27FC236}">
                        <a16:creationId xmlns:a16="http://schemas.microsoft.com/office/drawing/2014/main" id="{A57D44CC-DFCE-AABB-27D8-8459CC1194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9" name="Line 8">
                    <a:extLst>
                      <a:ext uri="{FF2B5EF4-FFF2-40B4-BE49-F238E27FC236}">
                        <a16:creationId xmlns:a16="http://schemas.microsoft.com/office/drawing/2014/main" id="{DEA27CBC-E278-3BD3-261F-11FBB02321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0CBFF31-75EB-1867-6FA7-FB1BBC8457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880000">
                  <a:off x="1806101" y="1752775"/>
                  <a:ext cx="1031372" cy="209431"/>
                  <a:chOff x="1392" y="1488"/>
                  <a:chExt cx="1584" cy="0"/>
                </a:xfrm>
              </p:grpSpPr>
              <p:sp>
                <p:nvSpPr>
                  <p:cNvPr id="61" name="Line 10">
                    <a:extLst>
                      <a:ext uri="{FF2B5EF4-FFF2-40B4-BE49-F238E27FC236}">
                        <a16:creationId xmlns:a16="http://schemas.microsoft.com/office/drawing/2014/main" id="{F2AFD73B-4865-E85E-3466-2A26E67DA4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76" name="Line 11">
                    <a:extLst>
                      <a:ext uri="{FF2B5EF4-FFF2-40B4-BE49-F238E27FC236}">
                        <a16:creationId xmlns:a16="http://schemas.microsoft.com/office/drawing/2014/main" id="{EAABEF82-7E3F-8DCA-CF92-8827F5759B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96D1CE30-BA2E-2D30-68F4-9942F2C54EBF}"/>
                      </a:ext>
                    </a:extLst>
                  </p:cNvPr>
                  <p:cNvSpPr txBox="1"/>
                  <p:nvPr/>
                </p:nvSpPr>
                <p:spPr>
                  <a:xfrm>
                    <a:off x="4037281" y="1642934"/>
                    <a:ext cx="2484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96D1CE30-BA2E-2D30-68F4-9942F2C54E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7281" y="1642934"/>
                    <a:ext cx="24846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1707" r="-3170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D4026EF-C8D3-483B-D144-D52D1125DF26}"/>
                      </a:ext>
                    </a:extLst>
                  </p:cNvPr>
                  <p:cNvSpPr txBox="1"/>
                  <p:nvPr/>
                </p:nvSpPr>
                <p:spPr>
                  <a:xfrm>
                    <a:off x="2391689" y="1653336"/>
                    <a:ext cx="2484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D4026EF-C8D3-483B-D144-D52D1125DF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1689" y="1653336"/>
                    <a:ext cx="24846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1707" r="-31707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291C933-C944-D64E-0A9B-4534523EC66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3308380">
                <a:off x="3205154" y="2503743"/>
                <a:ext cx="1076380" cy="239631"/>
                <a:chOff x="804" y="3206"/>
                <a:chExt cx="2344" cy="314"/>
              </a:xfrm>
            </p:grpSpPr>
            <p:sp>
              <p:nvSpPr>
                <p:cNvPr id="46" name="Freeform 127">
                  <a:extLst>
                    <a:ext uri="{FF2B5EF4-FFF2-40B4-BE49-F238E27FC236}">
                      <a16:creationId xmlns:a16="http://schemas.microsoft.com/office/drawing/2014/main" id="{50B3613F-44D8-3215-8E07-E8C567ACF7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4" y="3218"/>
                  <a:ext cx="352" cy="302"/>
                </a:xfrm>
                <a:custGeom>
                  <a:avLst/>
                  <a:gdLst>
                    <a:gd name="T0" fmla="*/ 0 w 352"/>
                    <a:gd name="T1" fmla="*/ 302 h 302"/>
                    <a:gd name="T2" fmla="*/ 108 w 352"/>
                    <a:gd name="T3" fmla="*/ 294 h 302"/>
                    <a:gd name="T4" fmla="*/ 200 w 352"/>
                    <a:gd name="T5" fmla="*/ 258 h 302"/>
                    <a:gd name="T6" fmla="*/ 240 w 352"/>
                    <a:gd name="T7" fmla="*/ 202 h 302"/>
                    <a:gd name="T8" fmla="*/ 252 w 352"/>
                    <a:gd name="T9" fmla="*/ 98 h 302"/>
                    <a:gd name="T10" fmla="*/ 212 w 352"/>
                    <a:gd name="T11" fmla="*/ 34 h 302"/>
                    <a:gd name="T12" fmla="*/ 148 w 352"/>
                    <a:gd name="T13" fmla="*/ 2 h 302"/>
                    <a:gd name="T14" fmla="*/ 96 w 352"/>
                    <a:gd name="T15" fmla="*/ 25 h 302"/>
                    <a:gd name="T16" fmla="*/ 52 w 352"/>
                    <a:gd name="T17" fmla="*/ 94 h 302"/>
                    <a:gd name="T18" fmla="*/ 56 w 352"/>
                    <a:gd name="T19" fmla="*/ 190 h 302"/>
                    <a:gd name="T20" fmla="*/ 108 w 352"/>
                    <a:gd name="T21" fmla="*/ 258 h 302"/>
                    <a:gd name="T22" fmla="*/ 216 w 352"/>
                    <a:gd name="T23" fmla="*/ 290 h 302"/>
                    <a:gd name="T24" fmla="*/ 352 w 352"/>
                    <a:gd name="T25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Freeform 128">
                  <a:extLst>
                    <a:ext uri="{FF2B5EF4-FFF2-40B4-BE49-F238E27FC236}">
                      <a16:creationId xmlns:a16="http://schemas.microsoft.com/office/drawing/2014/main" id="{66237B83-FEAA-9D77-A60C-456E9FBC6E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36" y="3216"/>
                  <a:ext cx="352" cy="302"/>
                </a:xfrm>
                <a:custGeom>
                  <a:avLst/>
                  <a:gdLst>
                    <a:gd name="T0" fmla="*/ 0 w 352"/>
                    <a:gd name="T1" fmla="*/ 302 h 302"/>
                    <a:gd name="T2" fmla="*/ 108 w 352"/>
                    <a:gd name="T3" fmla="*/ 294 h 302"/>
                    <a:gd name="T4" fmla="*/ 200 w 352"/>
                    <a:gd name="T5" fmla="*/ 258 h 302"/>
                    <a:gd name="T6" fmla="*/ 240 w 352"/>
                    <a:gd name="T7" fmla="*/ 202 h 302"/>
                    <a:gd name="T8" fmla="*/ 252 w 352"/>
                    <a:gd name="T9" fmla="*/ 98 h 302"/>
                    <a:gd name="T10" fmla="*/ 212 w 352"/>
                    <a:gd name="T11" fmla="*/ 34 h 302"/>
                    <a:gd name="T12" fmla="*/ 148 w 352"/>
                    <a:gd name="T13" fmla="*/ 2 h 302"/>
                    <a:gd name="T14" fmla="*/ 96 w 352"/>
                    <a:gd name="T15" fmla="*/ 25 h 302"/>
                    <a:gd name="T16" fmla="*/ 52 w 352"/>
                    <a:gd name="T17" fmla="*/ 94 h 302"/>
                    <a:gd name="T18" fmla="*/ 56 w 352"/>
                    <a:gd name="T19" fmla="*/ 190 h 302"/>
                    <a:gd name="T20" fmla="*/ 108 w 352"/>
                    <a:gd name="T21" fmla="*/ 258 h 302"/>
                    <a:gd name="T22" fmla="*/ 216 w 352"/>
                    <a:gd name="T23" fmla="*/ 290 h 302"/>
                    <a:gd name="T24" fmla="*/ 352 w 352"/>
                    <a:gd name="T25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" name="Freeform 129">
                  <a:extLst>
                    <a:ext uri="{FF2B5EF4-FFF2-40B4-BE49-F238E27FC236}">
                      <a16:creationId xmlns:a16="http://schemas.microsoft.com/office/drawing/2014/main" id="{5959B66A-5090-28D8-3CAE-0BB8D838C0E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68" y="3214"/>
                  <a:ext cx="352" cy="302"/>
                </a:xfrm>
                <a:custGeom>
                  <a:avLst/>
                  <a:gdLst>
                    <a:gd name="T0" fmla="*/ 0 w 352"/>
                    <a:gd name="T1" fmla="*/ 302 h 302"/>
                    <a:gd name="T2" fmla="*/ 108 w 352"/>
                    <a:gd name="T3" fmla="*/ 294 h 302"/>
                    <a:gd name="T4" fmla="*/ 200 w 352"/>
                    <a:gd name="T5" fmla="*/ 258 h 302"/>
                    <a:gd name="T6" fmla="*/ 240 w 352"/>
                    <a:gd name="T7" fmla="*/ 202 h 302"/>
                    <a:gd name="T8" fmla="*/ 252 w 352"/>
                    <a:gd name="T9" fmla="*/ 98 h 302"/>
                    <a:gd name="T10" fmla="*/ 212 w 352"/>
                    <a:gd name="T11" fmla="*/ 34 h 302"/>
                    <a:gd name="T12" fmla="*/ 148 w 352"/>
                    <a:gd name="T13" fmla="*/ 2 h 302"/>
                    <a:gd name="T14" fmla="*/ 96 w 352"/>
                    <a:gd name="T15" fmla="*/ 25 h 302"/>
                    <a:gd name="T16" fmla="*/ 52 w 352"/>
                    <a:gd name="T17" fmla="*/ 94 h 302"/>
                    <a:gd name="T18" fmla="*/ 56 w 352"/>
                    <a:gd name="T19" fmla="*/ 190 h 302"/>
                    <a:gd name="T20" fmla="*/ 108 w 352"/>
                    <a:gd name="T21" fmla="*/ 258 h 302"/>
                    <a:gd name="T22" fmla="*/ 216 w 352"/>
                    <a:gd name="T23" fmla="*/ 290 h 302"/>
                    <a:gd name="T24" fmla="*/ 352 w 352"/>
                    <a:gd name="T25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" name="Freeform 130">
                  <a:extLst>
                    <a:ext uri="{FF2B5EF4-FFF2-40B4-BE49-F238E27FC236}">
                      <a16:creationId xmlns:a16="http://schemas.microsoft.com/office/drawing/2014/main" id="{AE279F8D-20F1-29E1-3717-93EBD64756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00" y="3212"/>
                  <a:ext cx="352" cy="302"/>
                </a:xfrm>
                <a:custGeom>
                  <a:avLst/>
                  <a:gdLst>
                    <a:gd name="T0" fmla="*/ 0 w 352"/>
                    <a:gd name="T1" fmla="*/ 302 h 302"/>
                    <a:gd name="T2" fmla="*/ 108 w 352"/>
                    <a:gd name="T3" fmla="*/ 294 h 302"/>
                    <a:gd name="T4" fmla="*/ 200 w 352"/>
                    <a:gd name="T5" fmla="*/ 258 h 302"/>
                    <a:gd name="T6" fmla="*/ 240 w 352"/>
                    <a:gd name="T7" fmla="*/ 202 h 302"/>
                    <a:gd name="T8" fmla="*/ 252 w 352"/>
                    <a:gd name="T9" fmla="*/ 98 h 302"/>
                    <a:gd name="T10" fmla="*/ 212 w 352"/>
                    <a:gd name="T11" fmla="*/ 34 h 302"/>
                    <a:gd name="T12" fmla="*/ 148 w 352"/>
                    <a:gd name="T13" fmla="*/ 2 h 302"/>
                    <a:gd name="T14" fmla="*/ 96 w 352"/>
                    <a:gd name="T15" fmla="*/ 25 h 302"/>
                    <a:gd name="T16" fmla="*/ 52 w 352"/>
                    <a:gd name="T17" fmla="*/ 94 h 302"/>
                    <a:gd name="T18" fmla="*/ 56 w 352"/>
                    <a:gd name="T19" fmla="*/ 190 h 302"/>
                    <a:gd name="T20" fmla="*/ 108 w 352"/>
                    <a:gd name="T21" fmla="*/ 258 h 302"/>
                    <a:gd name="T22" fmla="*/ 216 w 352"/>
                    <a:gd name="T23" fmla="*/ 290 h 302"/>
                    <a:gd name="T24" fmla="*/ 352 w 352"/>
                    <a:gd name="T25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" name="Freeform 131">
                  <a:extLst>
                    <a:ext uri="{FF2B5EF4-FFF2-40B4-BE49-F238E27FC236}">
                      <a16:creationId xmlns:a16="http://schemas.microsoft.com/office/drawing/2014/main" id="{D5DE7E23-F28A-EFE1-33C1-C807112590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32" y="3210"/>
                  <a:ext cx="352" cy="302"/>
                </a:xfrm>
                <a:custGeom>
                  <a:avLst/>
                  <a:gdLst>
                    <a:gd name="T0" fmla="*/ 0 w 352"/>
                    <a:gd name="T1" fmla="*/ 302 h 302"/>
                    <a:gd name="T2" fmla="*/ 108 w 352"/>
                    <a:gd name="T3" fmla="*/ 294 h 302"/>
                    <a:gd name="T4" fmla="*/ 200 w 352"/>
                    <a:gd name="T5" fmla="*/ 258 h 302"/>
                    <a:gd name="T6" fmla="*/ 240 w 352"/>
                    <a:gd name="T7" fmla="*/ 202 h 302"/>
                    <a:gd name="T8" fmla="*/ 252 w 352"/>
                    <a:gd name="T9" fmla="*/ 98 h 302"/>
                    <a:gd name="T10" fmla="*/ 212 w 352"/>
                    <a:gd name="T11" fmla="*/ 34 h 302"/>
                    <a:gd name="T12" fmla="*/ 148 w 352"/>
                    <a:gd name="T13" fmla="*/ 2 h 302"/>
                    <a:gd name="T14" fmla="*/ 96 w 352"/>
                    <a:gd name="T15" fmla="*/ 25 h 302"/>
                    <a:gd name="T16" fmla="*/ 52 w 352"/>
                    <a:gd name="T17" fmla="*/ 94 h 302"/>
                    <a:gd name="T18" fmla="*/ 56 w 352"/>
                    <a:gd name="T19" fmla="*/ 190 h 302"/>
                    <a:gd name="T20" fmla="*/ 108 w 352"/>
                    <a:gd name="T21" fmla="*/ 258 h 302"/>
                    <a:gd name="T22" fmla="*/ 216 w 352"/>
                    <a:gd name="T23" fmla="*/ 290 h 302"/>
                    <a:gd name="T24" fmla="*/ 352 w 352"/>
                    <a:gd name="T25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" name="Freeform 132">
                  <a:extLst>
                    <a:ext uri="{FF2B5EF4-FFF2-40B4-BE49-F238E27FC236}">
                      <a16:creationId xmlns:a16="http://schemas.microsoft.com/office/drawing/2014/main" id="{E145DE96-F8A7-AE76-5C1D-85106359F9F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64" y="3208"/>
                  <a:ext cx="352" cy="302"/>
                </a:xfrm>
                <a:custGeom>
                  <a:avLst/>
                  <a:gdLst>
                    <a:gd name="T0" fmla="*/ 0 w 352"/>
                    <a:gd name="T1" fmla="*/ 302 h 302"/>
                    <a:gd name="T2" fmla="*/ 108 w 352"/>
                    <a:gd name="T3" fmla="*/ 294 h 302"/>
                    <a:gd name="T4" fmla="*/ 200 w 352"/>
                    <a:gd name="T5" fmla="*/ 258 h 302"/>
                    <a:gd name="T6" fmla="*/ 240 w 352"/>
                    <a:gd name="T7" fmla="*/ 202 h 302"/>
                    <a:gd name="T8" fmla="*/ 252 w 352"/>
                    <a:gd name="T9" fmla="*/ 98 h 302"/>
                    <a:gd name="T10" fmla="*/ 212 w 352"/>
                    <a:gd name="T11" fmla="*/ 34 h 302"/>
                    <a:gd name="T12" fmla="*/ 148 w 352"/>
                    <a:gd name="T13" fmla="*/ 2 h 302"/>
                    <a:gd name="T14" fmla="*/ 96 w 352"/>
                    <a:gd name="T15" fmla="*/ 25 h 302"/>
                    <a:gd name="T16" fmla="*/ 52 w 352"/>
                    <a:gd name="T17" fmla="*/ 94 h 302"/>
                    <a:gd name="T18" fmla="*/ 56 w 352"/>
                    <a:gd name="T19" fmla="*/ 190 h 302"/>
                    <a:gd name="T20" fmla="*/ 108 w 352"/>
                    <a:gd name="T21" fmla="*/ 258 h 302"/>
                    <a:gd name="T22" fmla="*/ 216 w 352"/>
                    <a:gd name="T23" fmla="*/ 290 h 302"/>
                    <a:gd name="T24" fmla="*/ 352 w 352"/>
                    <a:gd name="T25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" name="Freeform 133">
                  <a:extLst>
                    <a:ext uri="{FF2B5EF4-FFF2-40B4-BE49-F238E27FC236}">
                      <a16:creationId xmlns:a16="http://schemas.microsoft.com/office/drawing/2014/main" id="{7EDAA03A-105A-7AA1-E0EE-4B1D18E99F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96" y="3206"/>
                  <a:ext cx="352" cy="302"/>
                </a:xfrm>
                <a:custGeom>
                  <a:avLst/>
                  <a:gdLst>
                    <a:gd name="T0" fmla="*/ 0 w 352"/>
                    <a:gd name="T1" fmla="*/ 302 h 302"/>
                    <a:gd name="T2" fmla="*/ 108 w 352"/>
                    <a:gd name="T3" fmla="*/ 294 h 302"/>
                    <a:gd name="T4" fmla="*/ 200 w 352"/>
                    <a:gd name="T5" fmla="*/ 258 h 302"/>
                    <a:gd name="T6" fmla="*/ 240 w 352"/>
                    <a:gd name="T7" fmla="*/ 202 h 302"/>
                    <a:gd name="T8" fmla="*/ 252 w 352"/>
                    <a:gd name="T9" fmla="*/ 98 h 302"/>
                    <a:gd name="T10" fmla="*/ 212 w 352"/>
                    <a:gd name="T11" fmla="*/ 34 h 302"/>
                    <a:gd name="T12" fmla="*/ 148 w 352"/>
                    <a:gd name="T13" fmla="*/ 2 h 302"/>
                    <a:gd name="T14" fmla="*/ 96 w 352"/>
                    <a:gd name="T15" fmla="*/ 25 h 302"/>
                    <a:gd name="T16" fmla="*/ 52 w 352"/>
                    <a:gd name="T17" fmla="*/ 94 h 302"/>
                    <a:gd name="T18" fmla="*/ 56 w 352"/>
                    <a:gd name="T19" fmla="*/ 190 h 302"/>
                    <a:gd name="T20" fmla="*/ 108 w 352"/>
                    <a:gd name="T21" fmla="*/ 258 h 302"/>
                    <a:gd name="T22" fmla="*/ 216 w 352"/>
                    <a:gd name="T23" fmla="*/ 290 h 302"/>
                    <a:gd name="T24" fmla="*/ 352 w 352"/>
                    <a:gd name="T25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77E7E86-0124-2BD5-BC90-8FCBE946D9DC}"/>
                      </a:ext>
                    </a:extLst>
                  </p:cNvPr>
                  <p:cNvSpPr txBox="1"/>
                  <p:nvPr/>
                </p:nvSpPr>
                <p:spPr>
                  <a:xfrm>
                    <a:off x="3894788" y="2284917"/>
                    <a:ext cx="22602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oMath>
                      </m:oMathPara>
                    </a14:m>
                    <a:endParaRPr lang="en-US" sz="2000" b="1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177E7E86-0124-2BD5-BC90-8FCBE946D9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4788" y="2284917"/>
                    <a:ext cx="226023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2432" r="-27027" b="-254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1A4F6B5-5475-15DD-E52B-8454A5CC07CD}"/>
              </a:ext>
            </a:extLst>
          </p:cNvPr>
          <p:cNvSpPr txBox="1"/>
          <p:nvPr/>
        </p:nvSpPr>
        <p:spPr>
          <a:xfrm>
            <a:off x="10418483" y="1662920"/>
            <a:ext cx="17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masis MT Pro" panose="02040504050005020304" pitchFamily="18" charset="0"/>
              </a:rPr>
              <a:t>Never changes flavor</a:t>
            </a:r>
          </a:p>
        </p:txBody>
      </p:sp>
    </p:spTree>
    <p:extLst>
      <p:ext uri="{BB962C8B-B14F-4D97-AF65-F5344CB8AC3E}">
        <p14:creationId xmlns:p14="http://schemas.microsoft.com/office/powerpoint/2010/main" val="186506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7127F-7210-08DC-16A8-1B8BFA9A6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B6ED6AA-C4A8-5C14-0B9C-A51A4E2CEB8A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Standard Model Interactions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9670A-037D-3AFC-72A7-A777F644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6AF5C-510C-7C7F-67DC-2522FFFE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64EDAB-8320-5F68-DA19-52889C76C33B}"/>
              </a:ext>
            </a:extLst>
          </p:cNvPr>
          <p:cNvGrpSpPr/>
          <p:nvPr/>
        </p:nvGrpSpPr>
        <p:grpSpPr>
          <a:xfrm>
            <a:off x="7171998" y="914980"/>
            <a:ext cx="3244352" cy="3446677"/>
            <a:chOff x="4856498" y="2648511"/>
            <a:chExt cx="3244352" cy="34466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56B408-7BD0-9D96-3D46-31CEDB187E25}"/>
                </a:ext>
              </a:extLst>
            </p:cNvPr>
            <p:cNvSpPr/>
            <p:nvPr/>
          </p:nvSpPr>
          <p:spPr>
            <a:xfrm>
              <a:off x="4931084" y="3288881"/>
              <a:ext cx="3130449" cy="280630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1D4495-911D-2526-C58F-CA701120A671}"/>
                </a:ext>
              </a:extLst>
            </p:cNvPr>
            <p:cNvSpPr txBox="1"/>
            <p:nvPr/>
          </p:nvSpPr>
          <p:spPr>
            <a:xfrm>
              <a:off x="5515168" y="2648511"/>
              <a:ext cx="19539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Gauge Bosons</a:t>
              </a:r>
            </a:p>
            <a:p>
              <a:pPr algn="ctr"/>
              <a:r>
                <a:rPr lang="en-US" sz="1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(force mediators)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AB86853-3781-E586-6261-087492743498}"/>
                </a:ext>
              </a:extLst>
            </p:cNvPr>
            <p:cNvGrpSpPr/>
            <p:nvPr/>
          </p:nvGrpSpPr>
          <p:grpSpPr>
            <a:xfrm>
              <a:off x="4883453" y="3304683"/>
              <a:ext cx="3217397" cy="827151"/>
              <a:chOff x="4822134" y="3265487"/>
              <a:chExt cx="3217397" cy="8271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C13252B2-2A9B-A3D9-E1F7-702E6318993F}"/>
                      </a:ext>
                    </a:extLst>
                  </p:cNvPr>
                  <p:cNvSpPr/>
                  <p:nvPr/>
                </p:nvSpPr>
                <p:spPr>
                  <a:xfrm>
                    <a:off x="5048142" y="3616281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C13252B2-2A9B-A3D9-E1F7-702E6318993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142" y="3616281"/>
                    <a:ext cx="488059" cy="476357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638D52-72B4-6F4B-28BE-E8BB0AFE1AE1}"/>
                  </a:ext>
                </a:extLst>
              </p:cNvPr>
              <p:cNvSpPr txBox="1"/>
              <p:nvPr/>
            </p:nvSpPr>
            <p:spPr>
              <a:xfrm>
                <a:off x="4822134" y="3265487"/>
                <a:ext cx="3217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Electromagnetic interaction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DD10E9-C2AA-D264-26DC-0B1DB78EC251}"/>
                  </a:ext>
                </a:extLst>
              </p:cNvPr>
              <p:cNvSpPr txBox="1"/>
              <p:nvPr/>
            </p:nvSpPr>
            <p:spPr>
              <a:xfrm>
                <a:off x="5544967" y="3672038"/>
                <a:ext cx="1116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photon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4C81D4F-4119-8109-218F-C33E7EDF3B57}"/>
                </a:ext>
              </a:extLst>
            </p:cNvPr>
            <p:cNvGrpSpPr/>
            <p:nvPr/>
          </p:nvGrpSpPr>
          <p:grpSpPr>
            <a:xfrm>
              <a:off x="4856498" y="4292626"/>
              <a:ext cx="2983200" cy="875269"/>
              <a:chOff x="4822135" y="4070951"/>
              <a:chExt cx="2983200" cy="8752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3FA7A81C-0145-2CAD-F032-76401A25702F}"/>
                      </a:ext>
                    </a:extLst>
                  </p:cNvPr>
                  <p:cNvSpPr/>
                  <p:nvPr/>
                </p:nvSpPr>
                <p:spPr>
                  <a:xfrm>
                    <a:off x="5048142" y="4454315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oMath>
                      </m:oMathPara>
                    </a14:m>
                    <a:endParaRPr 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3FA7A81C-0145-2CAD-F032-76401A2570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142" y="4454315"/>
                    <a:ext cx="488059" cy="476357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l="-2410" r="-12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98148B6-4058-61BE-AFD8-D4B920972879}"/>
                      </a:ext>
                    </a:extLst>
                  </p:cNvPr>
                  <p:cNvSpPr/>
                  <p:nvPr/>
                </p:nvSpPr>
                <p:spPr>
                  <a:xfrm>
                    <a:off x="5656234" y="4469863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98148B6-4058-61BE-AFD8-D4B92097287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6234" y="4469863"/>
                    <a:ext cx="488059" cy="47635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33B8E6-9B6C-DE36-353D-AF6F42F88BAD}"/>
                  </a:ext>
                </a:extLst>
              </p:cNvPr>
              <p:cNvSpPr txBox="1"/>
              <p:nvPr/>
            </p:nvSpPr>
            <p:spPr>
              <a:xfrm>
                <a:off x="4822135" y="4070951"/>
                <a:ext cx="291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Weak interaction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2B21722-A927-4C9B-5116-35A06EFFC74B}"/>
                      </a:ext>
                    </a:extLst>
                  </p:cNvPr>
                  <p:cNvSpPr txBox="1"/>
                  <p:nvPr/>
                </p:nvSpPr>
                <p:spPr>
                  <a:xfrm>
                    <a:off x="6174324" y="4528369"/>
                    <a:ext cx="1631011" cy="372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 bosons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2B21722-A927-4C9B-5116-35A06EFFC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4324" y="4528369"/>
                    <a:ext cx="1631011" cy="3727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836" r="-298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21F8D6-A675-1399-7E12-CA35D200E3DC}"/>
                </a:ext>
              </a:extLst>
            </p:cNvPr>
            <p:cNvGrpSpPr/>
            <p:nvPr/>
          </p:nvGrpSpPr>
          <p:grpSpPr>
            <a:xfrm>
              <a:off x="4888819" y="5249133"/>
              <a:ext cx="3084026" cy="759572"/>
              <a:chOff x="4822135" y="4935201"/>
              <a:chExt cx="3084026" cy="7595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DE4D641-33C4-3830-15F9-31E737D07B85}"/>
                  </a:ext>
                </a:extLst>
              </p:cNvPr>
              <p:cNvGrpSpPr/>
              <p:nvPr/>
            </p:nvGrpSpPr>
            <p:grpSpPr>
              <a:xfrm>
                <a:off x="5066941" y="5291506"/>
                <a:ext cx="2067544" cy="403267"/>
                <a:chOff x="3066458" y="5547528"/>
                <a:chExt cx="1743135" cy="34834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2AD71A2-6F46-57A0-4139-583A0D545901}"/>
                    </a:ext>
                  </a:extLst>
                </p:cNvPr>
                <p:cNvSpPr/>
                <p:nvPr/>
              </p:nvSpPr>
              <p:spPr>
                <a:xfrm>
                  <a:off x="3066458" y="5547529"/>
                  <a:ext cx="348343" cy="34834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095491C-CBEE-AC88-8DE3-607C386BB839}"/>
                    </a:ext>
                  </a:extLst>
                </p:cNvPr>
                <p:cNvSpPr/>
                <p:nvPr/>
              </p:nvSpPr>
              <p:spPr>
                <a:xfrm>
                  <a:off x="3265715" y="5547529"/>
                  <a:ext cx="348344" cy="348343"/>
                </a:xfrm>
                <a:prstGeom prst="ellipse">
                  <a:avLst/>
                </a:prstGeom>
                <a:solidFill>
                  <a:srgbClr val="E86A2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9B8AFAB-C1B7-08D2-96C8-0ED09125A3A5}"/>
                    </a:ext>
                  </a:extLst>
                </p:cNvPr>
                <p:cNvSpPr/>
                <p:nvPr/>
              </p:nvSpPr>
              <p:spPr>
                <a:xfrm>
                  <a:off x="3464970" y="5547529"/>
                  <a:ext cx="348343" cy="348343"/>
                </a:xfrm>
                <a:prstGeom prst="ellipse">
                  <a:avLst/>
                </a:prstGeom>
                <a:solidFill>
                  <a:srgbClr val="D83CD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AAAE497-DA69-412A-57D8-6F0C22AE4A43}"/>
                    </a:ext>
                  </a:extLst>
                </p:cNvPr>
                <p:cNvSpPr/>
                <p:nvPr/>
              </p:nvSpPr>
              <p:spPr>
                <a:xfrm>
                  <a:off x="3664226" y="5547528"/>
                  <a:ext cx="348343" cy="348343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351FE88-8C18-25D0-A002-F3896AB2CFDC}"/>
                    </a:ext>
                  </a:extLst>
                </p:cNvPr>
                <p:cNvSpPr/>
                <p:nvPr/>
              </p:nvSpPr>
              <p:spPr>
                <a:xfrm>
                  <a:off x="3863482" y="5547528"/>
                  <a:ext cx="348343" cy="348343"/>
                </a:xfrm>
                <a:prstGeom prst="ellipse">
                  <a:avLst/>
                </a:prstGeom>
                <a:solidFill>
                  <a:srgbClr val="94FAF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72DE5E2-CDCD-A7CF-26F9-C7C59C2CF336}"/>
                    </a:ext>
                  </a:extLst>
                </p:cNvPr>
                <p:cNvSpPr/>
                <p:nvPr/>
              </p:nvSpPr>
              <p:spPr>
                <a:xfrm>
                  <a:off x="4062738" y="5547528"/>
                  <a:ext cx="348343" cy="348343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F01C61E-B29D-5D85-D28D-1CF7045894CE}"/>
                    </a:ext>
                  </a:extLst>
                </p:cNvPr>
                <p:cNvSpPr/>
                <p:nvPr/>
              </p:nvSpPr>
              <p:spPr>
                <a:xfrm>
                  <a:off x="4261994" y="5547528"/>
                  <a:ext cx="348343" cy="348343"/>
                </a:xfrm>
                <a:prstGeom prst="ellipse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259FE34-50B9-B84A-D414-5B783FF18FAB}"/>
                    </a:ext>
                  </a:extLst>
                </p:cNvPr>
                <p:cNvSpPr/>
                <p:nvPr/>
              </p:nvSpPr>
              <p:spPr>
                <a:xfrm>
                  <a:off x="4461250" y="5547528"/>
                  <a:ext cx="348343" cy="348343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5DF870-B4D1-7AE1-C685-C9584D8D4849}"/>
                  </a:ext>
                </a:extLst>
              </p:cNvPr>
              <p:cNvSpPr txBox="1"/>
              <p:nvPr/>
            </p:nvSpPr>
            <p:spPr>
              <a:xfrm>
                <a:off x="4822135" y="4935201"/>
                <a:ext cx="291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Strong interaction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72F348-7C9A-300D-F751-259841C75DC5}"/>
                  </a:ext>
                </a:extLst>
              </p:cNvPr>
              <p:cNvSpPr txBox="1"/>
              <p:nvPr/>
            </p:nvSpPr>
            <p:spPr>
              <a:xfrm>
                <a:off x="7134485" y="5299341"/>
                <a:ext cx="771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gluon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104DAE1-3699-99AD-E63F-2C8635C33A74}"/>
              </a:ext>
            </a:extLst>
          </p:cNvPr>
          <p:cNvSpPr/>
          <p:nvPr/>
        </p:nvSpPr>
        <p:spPr>
          <a:xfrm>
            <a:off x="7152846" y="2550785"/>
            <a:ext cx="3285546" cy="96901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175D6D-B955-B8C1-2525-2C7C9675504E}"/>
                  </a:ext>
                </a:extLst>
              </p:cNvPr>
              <p:cNvSpPr txBox="1"/>
              <p:nvPr/>
            </p:nvSpPr>
            <p:spPr>
              <a:xfrm>
                <a:off x="400287" y="1979630"/>
                <a:ext cx="4760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 weak interaction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vertices: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175D6D-B955-B8C1-2525-2C7C96755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87" y="1979630"/>
                <a:ext cx="4760599" cy="523220"/>
              </a:xfrm>
              <a:prstGeom prst="rect">
                <a:avLst/>
              </a:prstGeom>
              <a:blipFill>
                <a:blip r:embed="rId6"/>
                <a:stretch>
                  <a:fillRect t="-12791" r="-140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FC8EBBCA-B9F3-3579-DEE0-7D9BDC30A96A}"/>
              </a:ext>
            </a:extLst>
          </p:cNvPr>
          <p:cNvSpPr txBox="1"/>
          <p:nvPr/>
        </p:nvSpPr>
        <p:spPr>
          <a:xfrm>
            <a:off x="400287" y="4591280"/>
            <a:ext cx="605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tx2"/>
                </a:solidFill>
                <a:latin typeface="Amasis MT Pro" panose="02040504050005020304" pitchFamily="18" charset="0"/>
              </a:rPr>
              <a:t>No flavor change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74B4FCC-FB0F-A758-831F-38FC8C3FC376}"/>
              </a:ext>
            </a:extLst>
          </p:cNvPr>
          <p:cNvGrpSpPr/>
          <p:nvPr/>
        </p:nvGrpSpPr>
        <p:grpSpPr>
          <a:xfrm>
            <a:off x="420986" y="2800355"/>
            <a:ext cx="4483502" cy="1783102"/>
            <a:chOff x="411778" y="2017131"/>
            <a:chExt cx="3975975" cy="13239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8330E9-A1F4-BE88-E566-98A1069A4EDD}"/>
                </a:ext>
              </a:extLst>
            </p:cNvPr>
            <p:cNvSpPr txBox="1"/>
            <p:nvPr/>
          </p:nvSpPr>
          <p:spPr>
            <a:xfrm>
              <a:off x="411778" y="2402665"/>
              <a:ext cx="2323652" cy="52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Amasis MT Pro" panose="02040504050005020304" pitchFamily="18" charset="0"/>
                </a:rPr>
                <a:t>All fermions</a:t>
              </a:r>
            </a:p>
            <a:p>
              <a:pPr algn="ctr"/>
              <a:r>
                <a:rPr lang="en-US" sz="2000" dirty="0">
                  <a:solidFill>
                    <a:schemeClr val="tx2"/>
                  </a:solidFill>
                  <a:latin typeface="Amasis MT Pro" panose="02040504050005020304" pitchFamily="18" charset="0"/>
                </a:rPr>
                <a:t>(leptons and quarks)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1744849-D826-060F-EB5A-746FC71FD356}"/>
                </a:ext>
              </a:extLst>
            </p:cNvPr>
            <p:cNvGrpSpPr/>
            <p:nvPr/>
          </p:nvGrpSpPr>
          <p:grpSpPr>
            <a:xfrm>
              <a:off x="2353847" y="2493392"/>
              <a:ext cx="2033906" cy="252502"/>
              <a:chOff x="803567" y="1752775"/>
              <a:chExt cx="2033906" cy="25250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4EE8460-DFBB-C288-27D9-6895C7296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">
                <a:off x="803567" y="1756022"/>
                <a:ext cx="985716" cy="249255"/>
                <a:chOff x="1392" y="1488"/>
                <a:chExt cx="1584" cy="0"/>
              </a:xfrm>
            </p:grpSpPr>
            <p:sp>
              <p:nvSpPr>
                <p:cNvPr id="78" name="Line 7">
                  <a:extLst>
                    <a:ext uri="{FF2B5EF4-FFF2-40B4-BE49-F238E27FC236}">
                      <a16:creationId xmlns:a16="http://schemas.microsoft.com/office/drawing/2014/main" id="{200B6BC7-F8F0-194E-C9CB-D6264F1F76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" name="Line 8">
                  <a:extLst>
                    <a:ext uri="{FF2B5EF4-FFF2-40B4-BE49-F238E27FC236}">
                      <a16:creationId xmlns:a16="http://schemas.microsoft.com/office/drawing/2014/main" id="{EA6E4A0D-5087-2FAA-3813-23E35C9F8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0AE249A-4C84-C841-AEC8-A4F006D237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880000">
                <a:off x="1806101" y="1752775"/>
                <a:ext cx="1031372" cy="209431"/>
                <a:chOff x="1392" y="1488"/>
                <a:chExt cx="1584" cy="0"/>
              </a:xfrm>
            </p:grpSpPr>
            <p:sp>
              <p:nvSpPr>
                <p:cNvPr id="61" name="Line 10">
                  <a:extLst>
                    <a:ext uri="{FF2B5EF4-FFF2-40B4-BE49-F238E27FC236}">
                      <a16:creationId xmlns:a16="http://schemas.microsoft.com/office/drawing/2014/main" id="{11C4DAA1-5238-CD6D-6CB8-F6FD0BD2F4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" name="Line 11">
                  <a:extLst>
                    <a:ext uri="{FF2B5EF4-FFF2-40B4-BE49-F238E27FC236}">
                      <a16:creationId xmlns:a16="http://schemas.microsoft.com/office/drawing/2014/main" id="{9319BCDC-5F83-2E37-320D-083FA94CF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973288C-B080-5312-F131-25E0F4E0B0E6}"/>
                    </a:ext>
                  </a:extLst>
                </p:cNvPr>
                <p:cNvSpPr txBox="1"/>
                <p:nvPr/>
              </p:nvSpPr>
              <p:spPr>
                <a:xfrm>
                  <a:off x="4067957" y="2017131"/>
                  <a:ext cx="23564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973288C-B080-5312-F131-25E0F4E0B0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57" y="2017131"/>
                  <a:ext cx="23564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4091" t="-1220" r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7743E9F-ACB6-BDCC-00A9-E46A7C3D9A01}"/>
                    </a:ext>
                  </a:extLst>
                </p:cNvPr>
                <p:cNvSpPr txBox="1"/>
                <p:nvPr/>
              </p:nvSpPr>
              <p:spPr>
                <a:xfrm>
                  <a:off x="2422365" y="2027533"/>
                  <a:ext cx="23564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7743E9F-ACB6-BDCC-00A9-E46A7C3D9A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365" y="2027533"/>
                  <a:ext cx="23564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6364" t="-1235" r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ine 110">
              <a:extLst>
                <a:ext uri="{FF2B5EF4-FFF2-40B4-BE49-F238E27FC236}">
                  <a16:creationId xmlns:a16="http://schemas.microsoft.com/office/drawing/2014/main" id="{9776AACE-035A-74E8-B391-18B27F64B5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3248119" y="2818509"/>
              <a:ext cx="966462" cy="78714"/>
            </a:xfrm>
            <a:prstGeom prst="lin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3295C9D-187E-3AD0-018B-11DD49B02A88}"/>
                    </a:ext>
                  </a:extLst>
                </p:cNvPr>
                <p:cNvSpPr txBox="1"/>
                <p:nvPr/>
              </p:nvSpPr>
              <p:spPr>
                <a:xfrm>
                  <a:off x="3859607" y="2695179"/>
                  <a:ext cx="403893" cy="3776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3295C9D-187E-3AD0-018B-11DD49B02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607" y="2695179"/>
                  <a:ext cx="403893" cy="377667"/>
                </a:xfrm>
                <a:prstGeom prst="rect">
                  <a:avLst/>
                </a:prstGeom>
                <a:blipFill>
                  <a:blip r:embed="rId9"/>
                  <a:stretch>
                    <a:fillRect l="-10667" t="-2381" r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02AB13C7-C9B3-B8B1-718F-148983CF7B12}"/>
              </a:ext>
            </a:extLst>
          </p:cNvPr>
          <p:cNvSpPr txBox="1"/>
          <p:nvPr/>
        </p:nvSpPr>
        <p:spPr>
          <a:xfrm>
            <a:off x="436915" y="1089844"/>
            <a:ext cx="670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masis MT Pro" panose="02040504050005020304" pitchFamily="18" charset="0"/>
              </a:rPr>
              <a:t>Interaction of gauge bosons with fermions: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0950CB1-F79D-9C7E-EEE8-A9B7BD00597E}"/>
              </a:ext>
            </a:extLst>
          </p:cNvPr>
          <p:cNvSpPr txBox="1"/>
          <p:nvPr/>
        </p:nvSpPr>
        <p:spPr>
          <a:xfrm>
            <a:off x="10418483" y="1662920"/>
            <a:ext cx="17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masis MT Pro" panose="02040504050005020304" pitchFamily="18" charset="0"/>
              </a:rPr>
              <a:t>Never changes flavor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4868735-C51A-90D4-02E5-972E0426AB4C}"/>
              </a:ext>
            </a:extLst>
          </p:cNvPr>
          <p:cNvSpPr txBox="1"/>
          <p:nvPr/>
        </p:nvSpPr>
        <p:spPr>
          <a:xfrm>
            <a:off x="10418483" y="3657599"/>
            <a:ext cx="17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masis MT Pro" panose="02040504050005020304" pitchFamily="18" charset="0"/>
              </a:rPr>
              <a:t>Never changes flavor</a:t>
            </a:r>
          </a:p>
        </p:txBody>
      </p:sp>
    </p:spTree>
    <p:extLst>
      <p:ext uri="{BB962C8B-B14F-4D97-AF65-F5344CB8AC3E}">
        <p14:creationId xmlns:p14="http://schemas.microsoft.com/office/powerpoint/2010/main" val="198352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4CE59-9D64-FC79-0077-3E46BC7C2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F878A1-95C7-DA8A-F775-5B3EB9FD7267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Standard Model Interactions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C8D20-F890-693C-EB33-1A00E999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A9A6-5B28-E199-3DE0-37D088AA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4A5911-E78A-0848-5130-200DE3659D1B}"/>
              </a:ext>
            </a:extLst>
          </p:cNvPr>
          <p:cNvGrpSpPr/>
          <p:nvPr/>
        </p:nvGrpSpPr>
        <p:grpSpPr>
          <a:xfrm>
            <a:off x="7171998" y="914980"/>
            <a:ext cx="3244352" cy="3446677"/>
            <a:chOff x="4856498" y="2648511"/>
            <a:chExt cx="3244352" cy="34466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9766A6-4409-3CD1-37EB-7E86AEE719C2}"/>
                </a:ext>
              </a:extLst>
            </p:cNvPr>
            <p:cNvSpPr/>
            <p:nvPr/>
          </p:nvSpPr>
          <p:spPr>
            <a:xfrm>
              <a:off x="4931084" y="3288881"/>
              <a:ext cx="3130449" cy="280630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D8243F-5377-53F9-CA5F-A6951694BCF5}"/>
                </a:ext>
              </a:extLst>
            </p:cNvPr>
            <p:cNvSpPr txBox="1"/>
            <p:nvPr/>
          </p:nvSpPr>
          <p:spPr>
            <a:xfrm>
              <a:off x="5515168" y="2648511"/>
              <a:ext cx="19539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Gauge Bosons</a:t>
              </a:r>
            </a:p>
            <a:p>
              <a:pPr algn="ctr"/>
              <a:r>
                <a:rPr lang="en-US" sz="1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(force mediators)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ECCB7E3-5771-C834-3D80-86DA7916A226}"/>
                </a:ext>
              </a:extLst>
            </p:cNvPr>
            <p:cNvGrpSpPr/>
            <p:nvPr/>
          </p:nvGrpSpPr>
          <p:grpSpPr>
            <a:xfrm>
              <a:off x="4883453" y="3304683"/>
              <a:ext cx="3217397" cy="827151"/>
              <a:chOff x="4822134" y="3265487"/>
              <a:chExt cx="3217397" cy="8271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B5391C0-6A13-B0CB-6BF7-925171213BF1}"/>
                      </a:ext>
                    </a:extLst>
                  </p:cNvPr>
                  <p:cNvSpPr/>
                  <p:nvPr/>
                </p:nvSpPr>
                <p:spPr>
                  <a:xfrm>
                    <a:off x="5048142" y="3616281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B5391C0-6A13-B0CB-6BF7-925171213B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142" y="3616281"/>
                    <a:ext cx="488059" cy="476357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467F4E-7745-1D5E-7C84-92EB136B81EB}"/>
                  </a:ext>
                </a:extLst>
              </p:cNvPr>
              <p:cNvSpPr txBox="1"/>
              <p:nvPr/>
            </p:nvSpPr>
            <p:spPr>
              <a:xfrm>
                <a:off x="4822134" y="3265487"/>
                <a:ext cx="3217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Electromagnetic interaction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607343-F324-A717-FD1F-3DD980B80677}"/>
                  </a:ext>
                </a:extLst>
              </p:cNvPr>
              <p:cNvSpPr txBox="1"/>
              <p:nvPr/>
            </p:nvSpPr>
            <p:spPr>
              <a:xfrm>
                <a:off x="5544967" y="3672038"/>
                <a:ext cx="1116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photon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C03E16A-00ED-9515-BB90-8892EE269E36}"/>
                </a:ext>
              </a:extLst>
            </p:cNvPr>
            <p:cNvGrpSpPr/>
            <p:nvPr/>
          </p:nvGrpSpPr>
          <p:grpSpPr>
            <a:xfrm>
              <a:off x="4856498" y="4292626"/>
              <a:ext cx="2983200" cy="875269"/>
              <a:chOff x="4822135" y="4070951"/>
              <a:chExt cx="2983200" cy="8752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8DA8D87-01DD-C993-B0B5-E9C2464052D3}"/>
                      </a:ext>
                    </a:extLst>
                  </p:cNvPr>
                  <p:cNvSpPr/>
                  <p:nvPr/>
                </p:nvSpPr>
                <p:spPr>
                  <a:xfrm>
                    <a:off x="5048142" y="4454315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oMath>
                      </m:oMathPara>
                    </a14:m>
                    <a:endParaRPr 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8DA8D87-01DD-C993-B0B5-E9C2464052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142" y="4454315"/>
                    <a:ext cx="488059" cy="476357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 l="-2410" r="-12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7E2BB281-DB24-C407-2725-9806A2482609}"/>
                      </a:ext>
                    </a:extLst>
                  </p:cNvPr>
                  <p:cNvSpPr/>
                  <p:nvPr/>
                </p:nvSpPr>
                <p:spPr>
                  <a:xfrm>
                    <a:off x="5656234" y="4469863"/>
                    <a:ext cx="488059" cy="47635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7E2BB281-DB24-C407-2725-9806A24826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6234" y="4469863"/>
                    <a:ext cx="488059" cy="476357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973162-1062-17E5-9353-A722B3A64FAA}"/>
                  </a:ext>
                </a:extLst>
              </p:cNvPr>
              <p:cNvSpPr txBox="1"/>
              <p:nvPr/>
            </p:nvSpPr>
            <p:spPr>
              <a:xfrm>
                <a:off x="4822135" y="4070951"/>
                <a:ext cx="291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Weak interaction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7807D49-EFD7-6876-D384-65D630D73C6C}"/>
                      </a:ext>
                    </a:extLst>
                  </p:cNvPr>
                  <p:cNvSpPr txBox="1"/>
                  <p:nvPr/>
                </p:nvSpPr>
                <p:spPr>
                  <a:xfrm>
                    <a:off x="6174324" y="4528369"/>
                    <a:ext cx="1631011" cy="372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 bosons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7807D49-EFD7-6876-D384-65D630D73C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4324" y="4528369"/>
                    <a:ext cx="1631011" cy="3727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836" r="-298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6CC13CC-848A-6128-5F36-E29640AF88C8}"/>
                </a:ext>
              </a:extLst>
            </p:cNvPr>
            <p:cNvGrpSpPr/>
            <p:nvPr/>
          </p:nvGrpSpPr>
          <p:grpSpPr>
            <a:xfrm>
              <a:off x="4888819" y="5249133"/>
              <a:ext cx="3084026" cy="759572"/>
              <a:chOff x="4822135" y="4935201"/>
              <a:chExt cx="3084026" cy="7595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B84316A-C74B-3BC1-0C05-F748C14C9E1A}"/>
                  </a:ext>
                </a:extLst>
              </p:cNvPr>
              <p:cNvGrpSpPr/>
              <p:nvPr/>
            </p:nvGrpSpPr>
            <p:grpSpPr>
              <a:xfrm>
                <a:off x="5066941" y="5291506"/>
                <a:ext cx="2067544" cy="403267"/>
                <a:chOff x="3066458" y="5547528"/>
                <a:chExt cx="1743135" cy="34834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E3B9B83-ED0A-657F-C27B-8BF0E5E1FCB4}"/>
                    </a:ext>
                  </a:extLst>
                </p:cNvPr>
                <p:cNvSpPr/>
                <p:nvPr/>
              </p:nvSpPr>
              <p:spPr>
                <a:xfrm>
                  <a:off x="3066458" y="5547529"/>
                  <a:ext cx="348343" cy="34834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F15A391-4491-4CDE-D3D8-08B2D27B28F1}"/>
                    </a:ext>
                  </a:extLst>
                </p:cNvPr>
                <p:cNvSpPr/>
                <p:nvPr/>
              </p:nvSpPr>
              <p:spPr>
                <a:xfrm>
                  <a:off x="3265715" y="5547529"/>
                  <a:ext cx="348344" cy="348343"/>
                </a:xfrm>
                <a:prstGeom prst="ellipse">
                  <a:avLst/>
                </a:prstGeom>
                <a:solidFill>
                  <a:srgbClr val="E86A2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31AE63A-BB9E-458A-02EB-C1A18BE3C977}"/>
                    </a:ext>
                  </a:extLst>
                </p:cNvPr>
                <p:cNvSpPr/>
                <p:nvPr/>
              </p:nvSpPr>
              <p:spPr>
                <a:xfrm>
                  <a:off x="3464970" y="5547529"/>
                  <a:ext cx="348343" cy="348343"/>
                </a:xfrm>
                <a:prstGeom prst="ellipse">
                  <a:avLst/>
                </a:prstGeom>
                <a:solidFill>
                  <a:srgbClr val="D83CD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2C94842-4E95-F78E-00D1-80AC62A158BB}"/>
                    </a:ext>
                  </a:extLst>
                </p:cNvPr>
                <p:cNvSpPr/>
                <p:nvPr/>
              </p:nvSpPr>
              <p:spPr>
                <a:xfrm>
                  <a:off x="3664226" y="5547528"/>
                  <a:ext cx="348343" cy="348343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3A26EDE-2AB1-A92D-3547-3C7AF251BF3F}"/>
                    </a:ext>
                  </a:extLst>
                </p:cNvPr>
                <p:cNvSpPr/>
                <p:nvPr/>
              </p:nvSpPr>
              <p:spPr>
                <a:xfrm>
                  <a:off x="3863482" y="5547528"/>
                  <a:ext cx="348343" cy="348343"/>
                </a:xfrm>
                <a:prstGeom prst="ellipse">
                  <a:avLst/>
                </a:prstGeom>
                <a:solidFill>
                  <a:srgbClr val="94FAF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66636FE-0774-08CC-67ED-A5BE2278A0BF}"/>
                    </a:ext>
                  </a:extLst>
                </p:cNvPr>
                <p:cNvSpPr/>
                <p:nvPr/>
              </p:nvSpPr>
              <p:spPr>
                <a:xfrm>
                  <a:off x="4062738" y="5547528"/>
                  <a:ext cx="348343" cy="348343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B8BBFBD-F92C-9158-543B-B1357FBCD260}"/>
                    </a:ext>
                  </a:extLst>
                </p:cNvPr>
                <p:cNvSpPr/>
                <p:nvPr/>
              </p:nvSpPr>
              <p:spPr>
                <a:xfrm>
                  <a:off x="4261994" y="5547528"/>
                  <a:ext cx="348343" cy="348343"/>
                </a:xfrm>
                <a:prstGeom prst="ellipse">
                  <a:avLst/>
                </a:prstGeom>
                <a:solidFill>
                  <a:srgbClr val="FF505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F6E750E-1C78-6B40-617D-B63BD3F1BB6D}"/>
                    </a:ext>
                  </a:extLst>
                </p:cNvPr>
                <p:cNvSpPr/>
                <p:nvPr/>
              </p:nvSpPr>
              <p:spPr>
                <a:xfrm>
                  <a:off x="4461250" y="5547528"/>
                  <a:ext cx="348343" cy="348343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g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95A038-C747-FCF4-45C0-3A355CE329D4}"/>
                  </a:ext>
                </a:extLst>
              </p:cNvPr>
              <p:cNvSpPr txBox="1"/>
              <p:nvPr/>
            </p:nvSpPr>
            <p:spPr>
              <a:xfrm>
                <a:off x="4822135" y="4935201"/>
                <a:ext cx="291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Strong interaction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C9BA90-5191-1466-B254-6973E8284701}"/>
                  </a:ext>
                </a:extLst>
              </p:cNvPr>
              <p:cNvSpPr txBox="1"/>
              <p:nvPr/>
            </p:nvSpPr>
            <p:spPr>
              <a:xfrm>
                <a:off x="7134485" y="5299341"/>
                <a:ext cx="771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gluon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A1FD7CD-97DC-8782-F677-7431FF7B85B1}"/>
              </a:ext>
            </a:extLst>
          </p:cNvPr>
          <p:cNvSpPr/>
          <p:nvPr/>
        </p:nvSpPr>
        <p:spPr>
          <a:xfrm>
            <a:off x="7152846" y="2550785"/>
            <a:ext cx="3285546" cy="96901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2F002D8-870F-FBB0-4F9F-ECFC9E3F0DBA}"/>
              </a:ext>
            </a:extLst>
          </p:cNvPr>
          <p:cNvSpPr txBox="1"/>
          <p:nvPr/>
        </p:nvSpPr>
        <p:spPr>
          <a:xfrm>
            <a:off x="10418483" y="1662920"/>
            <a:ext cx="17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masis MT Pro" panose="02040504050005020304" pitchFamily="18" charset="0"/>
              </a:rPr>
              <a:t>Never changes flavor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B9CD1-60E8-47ED-40AC-8416D289F440}"/>
              </a:ext>
            </a:extLst>
          </p:cNvPr>
          <p:cNvSpPr txBox="1"/>
          <p:nvPr/>
        </p:nvSpPr>
        <p:spPr>
          <a:xfrm>
            <a:off x="10418483" y="3657599"/>
            <a:ext cx="17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masis MT Pro" panose="02040504050005020304" pitchFamily="18" charset="0"/>
              </a:rPr>
              <a:t>Never changes flavor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7910E59-D0BC-F1AB-3BCF-FCF8775F5CC3}"/>
              </a:ext>
            </a:extLst>
          </p:cNvPr>
          <p:cNvSpPr txBox="1"/>
          <p:nvPr/>
        </p:nvSpPr>
        <p:spPr>
          <a:xfrm>
            <a:off x="436915" y="1089844"/>
            <a:ext cx="670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masis MT Pro" panose="02040504050005020304" pitchFamily="18" charset="0"/>
              </a:rPr>
              <a:t>Interaction of gauge bosons with fermions: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BF2FA2-A48C-FBCA-DBE9-A1BD2DFA8C97}"/>
                  </a:ext>
                </a:extLst>
              </p:cNvPr>
              <p:cNvSpPr txBox="1"/>
              <p:nvPr/>
            </p:nvSpPr>
            <p:spPr>
              <a:xfrm>
                <a:off x="277219" y="1774612"/>
                <a:ext cx="4939622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800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 weak interaction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masis MT Pro" panose="02040504050005020304" pitchFamily="18" charset="0"/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vertices: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BF2FA2-A48C-FBCA-DBE9-A1BD2DFA8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9" y="1774612"/>
                <a:ext cx="4939622" cy="528606"/>
              </a:xfrm>
              <a:prstGeom prst="rect">
                <a:avLst/>
              </a:prstGeom>
              <a:blipFill>
                <a:blip r:embed="rId6"/>
                <a:stretch>
                  <a:fillRect t="-10345" r="-1356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F7A938-77D6-EA79-4A6C-3EF1F121BFD4}"/>
                  </a:ext>
                </a:extLst>
              </p:cNvPr>
              <p:cNvSpPr txBox="1"/>
              <p:nvPr/>
            </p:nvSpPr>
            <p:spPr>
              <a:xfrm>
                <a:off x="364459" y="5222996"/>
                <a:ext cx="60504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800" u="sng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Always changes flavor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800" u="sng" dirty="0">
                    <a:solidFill>
                      <a:schemeClr val="tx2"/>
                    </a:solidFill>
                    <a:latin typeface="Amasis MT Pro" panose="02040504050005020304" pitchFamily="18" charset="0"/>
                  </a:rPr>
                  <a:t>Violates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endParaRPr lang="en-US" sz="2800" u="sng" dirty="0">
                  <a:solidFill>
                    <a:schemeClr val="tx2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F7A938-77D6-EA79-4A6C-3EF1F121B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9" y="5222996"/>
                <a:ext cx="6050445" cy="954107"/>
              </a:xfrm>
              <a:prstGeom prst="rect">
                <a:avLst/>
              </a:prstGeom>
              <a:blipFill>
                <a:blip r:embed="rId7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005DBDA-E913-9951-8966-32E2F1E0DB3C}"/>
              </a:ext>
            </a:extLst>
          </p:cNvPr>
          <p:cNvSpPr txBox="1"/>
          <p:nvPr/>
        </p:nvSpPr>
        <p:spPr>
          <a:xfrm>
            <a:off x="108164" y="3199019"/>
            <a:ext cx="232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Amasis MT Pro" panose="02040504050005020304" pitchFamily="18" charset="0"/>
              </a:rPr>
              <a:t>All fermions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masis MT Pro" panose="02040504050005020304" pitchFamily="18" charset="0"/>
              </a:rPr>
              <a:t>(leptons and quarks)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FFADE9-495D-9B53-0944-1D9EB49DD256}"/>
              </a:ext>
            </a:extLst>
          </p:cNvPr>
          <p:cNvGrpSpPr/>
          <p:nvPr/>
        </p:nvGrpSpPr>
        <p:grpSpPr>
          <a:xfrm>
            <a:off x="2304956" y="2440437"/>
            <a:ext cx="2087546" cy="1395438"/>
            <a:chOff x="2367469" y="4734577"/>
            <a:chExt cx="2087546" cy="13954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365C67-9A56-BA2A-5783-68AB1F8964F1}"/>
                </a:ext>
              </a:extLst>
            </p:cNvPr>
            <p:cNvGrpSpPr/>
            <p:nvPr/>
          </p:nvGrpSpPr>
          <p:grpSpPr>
            <a:xfrm>
              <a:off x="2367469" y="4734577"/>
              <a:ext cx="2087546" cy="1395438"/>
              <a:chOff x="2367469" y="4734577"/>
              <a:chExt cx="2087546" cy="139543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D8DBEFC-A613-8C46-93C1-2073A9C023E1}"/>
                  </a:ext>
                </a:extLst>
              </p:cNvPr>
              <p:cNvGrpSpPr/>
              <p:nvPr/>
            </p:nvGrpSpPr>
            <p:grpSpPr>
              <a:xfrm>
                <a:off x="2367469" y="5210838"/>
                <a:ext cx="2033906" cy="252502"/>
                <a:chOff x="803567" y="1752775"/>
                <a:chExt cx="2033906" cy="25250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35BCB133-F25F-E43A-E3A2-2BACC6A81D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20000">
                  <a:off x="803567" y="1756022"/>
                  <a:ext cx="985716" cy="249255"/>
                  <a:chOff x="1392" y="1488"/>
                  <a:chExt cx="1584" cy="0"/>
                </a:xfrm>
              </p:grpSpPr>
              <p:sp>
                <p:nvSpPr>
                  <p:cNvPr id="46" name="Line 7">
                    <a:extLst>
                      <a:ext uri="{FF2B5EF4-FFF2-40B4-BE49-F238E27FC236}">
                        <a16:creationId xmlns:a16="http://schemas.microsoft.com/office/drawing/2014/main" id="{8A917E32-B9AE-27EE-3E91-A2CC70757B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7" name="Line 8">
                    <a:extLst>
                      <a:ext uri="{FF2B5EF4-FFF2-40B4-BE49-F238E27FC236}">
                        <a16:creationId xmlns:a16="http://schemas.microsoft.com/office/drawing/2014/main" id="{71E4C2AB-FEAC-D980-B81D-65A6F47C89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DBFCE9F-E309-7E41-2ED1-08F4E68528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880000">
                  <a:off x="1806101" y="1752775"/>
                  <a:ext cx="1031372" cy="209431"/>
                  <a:chOff x="1392" y="1488"/>
                  <a:chExt cx="1584" cy="0"/>
                </a:xfrm>
              </p:grpSpPr>
              <p:sp>
                <p:nvSpPr>
                  <p:cNvPr id="44" name="Line 10">
                    <a:extLst>
                      <a:ext uri="{FF2B5EF4-FFF2-40B4-BE49-F238E27FC236}">
                        <a16:creationId xmlns:a16="http://schemas.microsoft.com/office/drawing/2014/main" id="{478ED804-809E-7253-BCC7-7E8550268C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45" name="Line 11">
                    <a:extLst>
                      <a:ext uri="{FF2B5EF4-FFF2-40B4-BE49-F238E27FC236}">
                        <a16:creationId xmlns:a16="http://schemas.microsoft.com/office/drawing/2014/main" id="{62A671DD-1857-BC69-4D14-36D57DB5C1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6A08C886-0EB9-51A2-6EE2-9269FF6BCFC2}"/>
                      </a:ext>
                    </a:extLst>
                  </p:cNvPr>
                  <p:cNvSpPr txBox="1"/>
                  <p:nvPr/>
                </p:nvSpPr>
                <p:spPr>
                  <a:xfrm>
                    <a:off x="4081579" y="4734577"/>
                    <a:ext cx="37343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6A08C886-0EB9-51A2-6EE2-9269FF6BCF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1579" y="4734577"/>
                    <a:ext cx="37343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2903" r="-1613"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6618ADA-4C19-96F2-AE87-565EEC92ACEE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87" y="4744979"/>
                    <a:ext cx="40709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6618ADA-4C19-96F2-AE87-565EEC92AC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87" y="4744979"/>
                    <a:ext cx="40709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19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Line 110">
                <a:extLst>
                  <a:ext uri="{FF2B5EF4-FFF2-40B4-BE49-F238E27FC236}">
                    <a16:creationId xmlns:a16="http://schemas.microsoft.com/office/drawing/2014/main" id="{4A0650A6-BA2E-3487-15A7-8072AAB8C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V="1">
                <a:off x="3261741" y="5607427"/>
                <a:ext cx="966462" cy="78714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9D58452-FBB2-00E7-F4BA-D94920B83797}"/>
                    </a:ext>
                  </a:extLst>
                </p:cNvPr>
                <p:cNvSpPr txBox="1"/>
                <p:nvPr/>
              </p:nvSpPr>
              <p:spPr>
                <a:xfrm>
                  <a:off x="3836653" y="5356278"/>
                  <a:ext cx="5417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9D58452-FBB2-00E7-F4BA-D94920B83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653" y="5356278"/>
                  <a:ext cx="54175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3483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14105CF-45E1-16C8-6BFF-CCE7E8029A22}"/>
              </a:ext>
            </a:extLst>
          </p:cNvPr>
          <p:cNvGrpSpPr/>
          <p:nvPr/>
        </p:nvGrpSpPr>
        <p:grpSpPr>
          <a:xfrm>
            <a:off x="2341637" y="3920214"/>
            <a:ext cx="2033906" cy="1395438"/>
            <a:chOff x="2367469" y="4734577"/>
            <a:chExt cx="2033906" cy="13954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CF65BBE-ED0F-9855-D572-9F3AF0AD95EE}"/>
                </a:ext>
              </a:extLst>
            </p:cNvPr>
            <p:cNvGrpSpPr/>
            <p:nvPr/>
          </p:nvGrpSpPr>
          <p:grpSpPr>
            <a:xfrm>
              <a:off x="2367469" y="4734577"/>
              <a:ext cx="2033906" cy="1395438"/>
              <a:chOff x="2367469" y="4734577"/>
              <a:chExt cx="2033906" cy="1395438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0F01701-B353-9EDF-7B1E-55F3E88D4BF8}"/>
                  </a:ext>
                </a:extLst>
              </p:cNvPr>
              <p:cNvGrpSpPr/>
              <p:nvPr/>
            </p:nvGrpSpPr>
            <p:grpSpPr>
              <a:xfrm>
                <a:off x="2367469" y="5210838"/>
                <a:ext cx="2033906" cy="252502"/>
                <a:chOff x="803567" y="1752775"/>
                <a:chExt cx="2033906" cy="252502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C3D37E80-6121-B801-D207-ED90A62001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20000">
                  <a:off x="803567" y="1756022"/>
                  <a:ext cx="985716" cy="249255"/>
                  <a:chOff x="1392" y="1488"/>
                  <a:chExt cx="1584" cy="0"/>
                </a:xfrm>
              </p:grpSpPr>
              <p:sp>
                <p:nvSpPr>
                  <p:cNvPr id="68" name="Line 7">
                    <a:extLst>
                      <a:ext uri="{FF2B5EF4-FFF2-40B4-BE49-F238E27FC236}">
                        <a16:creationId xmlns:a16="http://schemas.microsoft.com/office/drawing/2014/main" id="{5AC08D06-0A06-178E-8DE0-439942F4DE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69" name="Line 8">
                    <a:extLst>
                      <a:ext uri="{FF2B5EF4-FFF2-40B4-BE49-F238E27FC236}">
                        <a16:creationId xmlns:a16="http://schemas.microsoft.com/office/drawing/2014/main" id="{7486F65A-154B-BCF0-2C21-1B958C238F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B50D3D5-53FC-DBCF-F007-0B12253906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880000">
                  <a:off x="1806101" y="1752775"/>
                  <a:ext cx="1031372" cy="209431"/>
                  <a:chOff x="1392" y="1488"/>
                  <a:chExt cx="1584" cy="0"/>
                </a:xfrm>
              </p:grpSpPr>
              <p:sp>
                <p:nvSpPr>
                  <p:cNvPr id="66" name="Line 10">
                    <a:extLst>
                      <a:ext uri="{FF2B5EF4-FFF2-40B4-BE49-F238E27FC236}">
                        <a16:creationId xmlns:a16="http://schemas.microsoft.com/office/drawing/2014/main" id="{31AF156F-F951-02CE-5202-0C41ADBC30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67" name="Line 11">
                    <a:extLst>
                      <a:ext uri="{FF2B5EF4-FFF2-40B4-BE49-F238E27FC236}">
                        <a16:creationId xmlns:a16="http://schemas.microsoft.com/office/drawing/2014/main" id="{5EDBC519-733F-2ACB-0D5C-5953F4D3AD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6B56E1F-9BDA-3D11-05ED-D62237C2AE55}"/>
                      </a:ext>
                    </a:extLst>
                  </p:cNvPr>
                  <p:cNvSpPr txBox="1"/>
                  <p:nvPr/>
                </p:nvSpPr>
                <p:spPr>
                  <a:xfrm>
                    <a:off x="4081579" y="4734577"/>
                    <a:ext cx="26129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86B56E1F-9BDA-3D11-05ED-D62237C2AE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1579" y="4734577"/>
                    <a:ext cx="26129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8605" r="-16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6AA09E3-9431-13FD-A067-B78F2FB3D4EB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87" y="4744979"/>
                    <a:ext cx="26129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6AA09E3-9431-13FD-A067-B78F2FB3D4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87" y="4744979"/>
                    <a:ext cx="26129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233" r="-3023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Line 110">
                <a:extLst>
                  <a:ext uri="{FF2B5EF4-FFF2-40B4-BE49-F238E27FC236}">
                    <a16:creationId xmlns:a16="http://schemas.microsoft.com/office/drawing/2014/main" id="{DC1623FE-86CA-1CC6-AF53-D5E20822F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V="1">
                <a:off x="3261741" y="5607427"/>
                <a:ext cx="966462" cy="78714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8E0E0C1-F454-EBE3-6F8A-2638759BF36D}"/>
                    </a:ext>
                  </a:extLst>
                </p:cNvPr>
                <p:cNvSpPr txBox="1"/>
                <p:nvPr/>
              </p:nvSpPr>
              <p:spPr>
                <a:xfrm>
                  <a:off x="3836653" y="5356278"/>
                  <a:ext cx="5417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8E0E0C1-F454-EBE3-6F8A-2638759BF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653" y="5356278"/>
                  <a:ext cx="541750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3483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6CF3E4E-C2AD-8982-0FB3-A6221084182E}"/>
              </a:ext>
            </a:extLst>
          </p:cNvPr>
          <p:cNvSpPr txBox="1"/>
          <p:nvPr/>
        </p:nvSpPr>
        <p:spPr>
          <a:xfrm>
            <a:off x="6803362" y="5029663"/>
            <a:ext cx="398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</a:rPr>
              <a:t>We will focus on these 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sis MT Pro" panose="02040504050005020304" pitchFamily="18" charset="0"/>
              </a:rPr>
              <a:t>Flavor Changing Interactions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20D35F-8634-BF20-9C79-D5EEF9228C97}"/>
              </a:ext>
            </a:extLst>
          </p:cNvPr>
          <p:cNvSpPr txBox="1"/>
          <p:nvPr/>
        </p:nvSpPr>
        <p:spPr>
          <a:xfrm>
            <a:off x="10418483" y="2670773"/>
            <a:ext cx="17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masis MT Pro" panose="02040504050005020304" pitchFamily="18" charset="0"/>
              </a:rPr>
              <a:t>Can change flavor</a:t>
            </a:r>
          </a:p>
        </p:txBody>
      </p:sp>
    </p:spTree>
    <p:extLst>
      <p:ext uri="{BB962C8B-B14F-4D97-AF65-F5344CB8AC3E}">
        <p14:creationId xmlns:p14="http://schemas.microsoft.com/office/powerpoint/2010/main" val="15618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6D91C-CB36-9572-1E7D-F79E8DC6A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1C7DECF9-3E3D-B894-E62B-82BBAFE0A720}"/>
              </a:ext>
            </a:extLst>
          </p:cNvPr>
          <p:cNvSpPr txBox="1"/>
          <p:nvPr/>
        </p:nvSpPr>
        <p:spPr>
          <a:xfrm>
            <a:off x="7795919" y="5871308"/>
            <a:ext cx="39651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86A24"/>
                </a:solidFill>
              </a:rPr>
              <a:t>*</a:t>
            </a:r>
            <a:r>
              <a:rPr lang="en-US" sz="1400" dirty="0"/>
              <a:t>but neutrino oscillations have been observed: </a:t>
            </a:r>
          </a:p>
          <a:p>
            <a:r>
              <a:rPr lang="en-US" sz="1400" dirty="0">
                <a:hlinkClick r:id="rId2"/>
              </a:rPr>
              <a:t>Discovery of Atmospheric Neutrino Oscillations</a:t>
            </a:r>
            <a:r>
              <a:rPr lang="en-US" sz="1400" dirty="0"/>
              <a:t> </a:t>
            </a:r>
          </a:p>
          <a:p>
            <a:r>
              <a:rPr lang="en-US" sz="1400" dirty="0"/>
              <a:t>2015 Nobel Prize </a:t>
            </a:r>
          </a:p>
        </p:txBody>
      </p:sp>
      <p:pic>
        <p:nvPicPr>
          <p:cNvPr id="42" name="Picture 41" descr="A close up of a coin&#10;&#10;AI-generated content may be incorrect.">
            <a:extLst>
              <a:ext uri="{FF2B5EF4-FFF2-40B4-BE49-F238E27FC236}">
                <a16:creationId xmlns:a16="http://schemas.microsoft.com/office/drawing/2014/main" id="{42BEB6D9-F22A-4AC5-4635-4AE79D9B9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11" y="6395372"/>
            <a:ext cx="427743" cy="40138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49EAE02-15DE-CCFF-10C9-7B473A9BDD46}"/>
              </a:ext>
            </a:extLst>
          </p:cNvPr>
          <p:cNvSpPr txBox="1">
            <a:spLocks/>
          </p:cNvSpPr>
          <p:nvPr/>
        </p:nvSpPr>
        <p:spPr>
          <a:xfrm>
            <a:off x="385922" y="160519"/>
            <a:ext cx="11115355" cy="9874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Walbaum Display" panose="02070503090703020303" pitchFamily="18" charset="0"/>
              </a:rPr>
              <a:t>Flavor Changing Interactions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8B18A-CA39-88F5-FE62-3E349EFD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Belle II Explorer - B2SW 2025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37D86-F6E5-69A2-0E32-7E888A2B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3BD-797A-479F-A17B-CDD590C1962E}" type="slidenum">
              <a:rPr lang="en-US" smtClean="0"/>
              <a:t>9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AB6AC0-77F2-32CD-ED63-AA4C63F1EA04}"/>
              </a:ext>
            </a:extLst>
          </p:cNvPr>
          <p:cNvGrpSpPr/>
          <p:nvPr/>
        </p:nvGrpSpPr>
        <p:grpSpPr>
          <a:xfrm>
            <a:off x="838200" y="1752332"/>
            <a:ext cx="2087546" cy="1395438"/>
            <a:chOff x="857436" y="1752332"/>
            <a:chExt cx="2087546" cy="139543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4F1A68F-24DF-657C-DCDD-4153CDC2C60B}"/>
                </a:ext>
              </a:extLst>
            </p:cNvPr>
            <p:cNvGrpSpPr/>
            <p:nvPr/>
          </p:nvGrpSpPr>
          <p:grpSpPr>
            <a:xfrm>
              <a:off x="857436" y="2228593"/>
              <a:ext cx="2033906" cy="252502"/>
              <a:chOff x="803567" y="1752775"/>
              <a:chExt cx="2033906" cy="252502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2D9BF25-1C87-092C-B873-B2F870E791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">
                <a:off x="803567" y="1756022"/>
                <a:ext cx="985716" cy="249255"/>
                <a:chOff x="1392" y="1488"/>
                <a:chExt cx="1584" cy="0"/>
              </a:xfrm>
            </p:grpSpPr>
            <p:sp>
              <p:nvSpPr>
                <p:cNvPr id="88" name="Line 7">
                  <a:extLst>
                    <a:ext uri="{FF2B5EF4-FFF2-40B4-BE49-F238E27FC236}">
                      <a16:creationId xmlns:a16="http://schemas.microsoft.com/office/drawing/2014/main" id="{E321384B-88BB-C788-68BC-A952B367F2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9" name="Line 8">
                  <a:extLst>
                    <a:ext uri="{FF2B5EF4-FFF2-40B4-BE49-F238E27FC236}">
                      <a16:creationId xmlns:a16="http://schemas.microsoft.com/office/drawing/2014/main" id="{8FEC40A3-732C-3CE9-E858-652E169AE8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2FB5142-B65E-4A30-D0BA-FDAFAAC96C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880000">
                <a:off x="1806101" y="1752775"/>
                <a:ext cx="1031372" cy="209431"/>
                <a:chOff x="1392" y="1488"/>
                <a:chExt cx="1584" cy="0"/>
              </a:xfrm>
            </p:grpSpPr>
            <p:sp>
              <p:nvSpPr>
                <p:cNvPr id="86" name="Line 10">
                  <a:extLst>
                    <a:ext uri="{FF2B5EF4-FFF2-40B4-BE49-F238E27FC236}">
                      <a16:creationId xmlns:a16="http://schemas.microsoft.com/office/drawing/2014/main" id="{E577B1E5-CDC1-211A-802F-0B14B1CD9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7" name="Line 11">
                  <a:extLst>
                    <a:ext uri="{FF2B5EF4-FFF2-40B4-BE49-F238E27FC236}">
                      <a16:creationId xmlns:a16="http://schemas.microsoft.com/office/drawing/2014/main" id="{B0EAD127-CB7A-21D2-B718-4B0267F5F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3BE06A8-37D0-BD4B-0353-996649EC3974}"/>
                    </a:ext>
                  </a:extLst>
                </p:cNvPr>
                <p:cNvSpPr txBox="1"/>
                <p:nvPr/>
              </p:nvSpPr>
              <p:spPr>
                <a:xfrm>
                  <a:off x="2571546" y="1752332"/>
                  <a:ext cx="3734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3BE06A8-37D0-BD4B-0353-996649EC3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546" y="1752332"/>
                  <a:ext cx="37343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115" r="-1639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359EB52-B0CF-A0F3-F735-4ED0A340CFE1}"/>
                    </a:ext>
                  </a:extLst>
                </p:cNvPr>
                <p:cNvSpPr txBox="1"/>
                <p:nvPr/>
              </p:nvSpPr>
              <p:spPr>
                <a:xfrm>
                  <a:off x="925954" y="1762734"/>
                  <a:ext cx="4070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359EB52-B0CF-A0F3-F735-4ED0A340C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954" y="1762734"/>
                  <a:ext cx="40709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Line 110">
              <a:extLst>
                <a:ext uri="{FF2B5EF4-FFF2-40B4-BE49-F238E27FC236}">
                  <a16:creationId xmlns:a16="http://schemas.microsoft.com/office/drawing/2014/main" id="{84CB59C5-31A3-DD47-8A34-C400997A96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1751708" y="2625182"/>
              <a:ext cx="966462" cy="78714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CF372C2-B8C8-7CBC-C559-986872F775B8}"/>
                    </a:ext>
                  </a:extLst>
                </p:cNvPr>
                <p:cNvSpPr txBox="1"/>
                <p:nvPr/>
              </p:nvSpPr>
              <p:spPr>
                <a:xfrm>
                  <a:off x="2326620" y="2374033"/>
                  <a:ext cx="5417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CF372C2-B8C8-7CBC-C559-986872F77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620" y="2374033"/>
                  <a:ext cx="54175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773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460DCE0-765F-45C7-3A09-4811B7B8C77E}"/>
              </a:ext>
            </a:extLst>
          </p:cNvPr>
          <p:cNvGrpSpPr/>
          <p:nvPr/>
        </p:nvGrpSpPr>
        <p:grpSpPr>
          <a:xfrm>
            <a:off x="838200" y="3246929"/>
            <a:ext cx="2106782" cy="1395438"/>
            <a:chOff x="838200" y="3473060"/>
            <a:chExt cx="2106782" cy="1395438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2535607-D1D1-2C71-5EB2-B261D0032BCB}"/>
                </a:ext>
              </a:extLst>
            </p:cNvPr>
            <p:cNvGrpSpPr/>
            <p:nvPr/>
          </p:nvGrpSpPr>
          <p:grpSpPr>
            <a:xfrm>
              <a:off x="838200" y="3949321"/>
              <a:ext cx="2033906" cy="252502"/>
              <a:chOff x="803567" y="1752775"/>
              <a:chExt cx="2033906" cy="252502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6F1EA23-DEF1-ABBF-FF43-C5DBC5EE76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">
                <a:off x="803567" y="1756022"/>
                <a:ext cx="985716" cy="249255"/>
                <a:chOff x="1392" y="1488"/>
                <a:chExt cx="1584" cy="0"/>
              </a:xfrm>
            </p:grpSpPr>
            <p:sp>
              <p:nvSpPr>
                <p:cNvPr id="101" name="Line 7">
                  <a:extLst>
                    <a:ext uri="{FF2B5EF4-FFF2-40B4-BE49-F238E27FC236}">
                      <a16:creationId xmlns:a16="http://schemas.microsoft.com/office/drawing/2014/main" id="{A2937679-287E-E0E4-8B49-61D3943CA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2" name="Line 8">
                  <a:extLst>
                    <a:ext uri="{FF2B5EF4-FFF2-40B4-BE49-F238E27FC236}">
                      <a16:creationId xmlns:a16="http://schemas.microsoft.com/office/drawing/2014/main" id="{1692FCAE-1F16-D8D7-ABAA-B4BEA6CD47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404E3F4-DC8D-C62C-2022-F6027BF00B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880000">
                <a:off x="1806101" y="1752775"/>
                <a:ext cx="1031372" cy="209431"/>
                <a:chOff x="1392" y="1488"/>
                <a:chExt cx="1584" cy="0"/>
              </a:xfrm>
            </p:grpSpPr>
            <p:sp>
              <p:nvSpPr>
                <p:cNvPr id="99" name="Line 10">
                  <a:extLst>
                    <a:ext uri="{FF2B5EF4-FFF2-40B4-BE49-F238E27FC236}">
                      <a16:creationId xmlns:a16="http://schemas.microsoft.com/office/drawing/2014/main" id="{B490792E-BC01-A6C7-DB22-73EE50AAAD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0" name="Line 11">
                  <a:extLst>
                    <a:ext uri="{FF2B5EF4-FFF2-40B4-BE49-F238E27FC236}">
                      <a16:creationId xmlns:a16="http://schemas.microsoft.com/office/drawing/2014/main" id="{9BD20631-591C-3F10-52A7-7CC51DF241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1488"/>
                  <a:ext cx="15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panose="02020603050405020304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235C544-5D5C-215E-BDB8-9917ADDD2914}"/>
                    </a:ext>
                  </a:extLst>
                </p:cNvPr>
                <p:cNvSpPr txBox="1"/>
                <p:nvPr/>
              </p:nvSpPr>
              <p:spPr>
                <a:xfrm>
                  <a:off x="2552310" y="3473060"/>
                  <a:ext cx="392672" cy="3992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235C544-5D5C-215E-BDB8-9917ADDD2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2310" y="3473060"/>
                  <a:ext cx="392672" cy="399276"/>
                </a:xfrm>
                <a:prstGeom prst="rect">
                  <a:avLst/>
                </a:prstGeom>
                <a:blipFill>
                  <a:blip r:embed="rId7"/>
                  <a:stretch>
                    <a:fillRect l="-12500" r="-937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51D7311-D765-7116-D383-DED9DF4AA3BC}"/>
                    </a:ext>
                  </a:extLst>
                </p:cNvPr>
                <p:cNvSpPr txBox="1"/>
                <p:nvPr/>
              </p:nvSpPr>
              <p:spPr>
                <a:xfrm>
                  <a:off x="906718" y="3483462"/>
                  <a:ext cx="4343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51D7311-D765-7116-D383-DED9DF4AA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718" y="3483462"/>
                  <a:ext cx="43435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8310" b="-2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Line 110">
              <a:extLst>
                <a:ext uri="{FF2B5EF4-FFF2-40B4-BE49-F238E27FC236}">
                  <a16:creationId xmlns:a16="http://schemas.microsoft.com/office/drawing/2014/main" id="{97F9D284-10A6-8612-504B-100AA0991E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00000" flipV="1">
              <a:off x="1732472" y="4345910"/>
              <a:ext cx="966462" cy="78714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D6FA262-ED27-90CE-8F9E-35CDF56AA436}"/>
                    </a:ext>
                  </a:extLst>
                </p:cNvPr>
                <p:cNvSpPr txBox="1"/>
                <p:nvPr/>
              </p:nvSpPr>
              <p:spPr>
                <a:xfrm>
                  <a:off x="2307384" y="4094761"/>
                  <a:ext cx="5417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D6FA262-ED27-90CE-8F9E-35CDF56AA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384" y="4094761"/>
                  <a:ext cx="541750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4773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C75E07-9CA9-CC46-04B8-96C70266EE35}"/>
              </a:ext>
            </a:extLst>
          </p:cNvPr>
          <p:cNvGrpSpPr/>
          <p:nvPr/>
        </p:nvGrpSpPr>
        <p:grpSpPr>
          <a:xfrm>
            <a:off x="838200" y="4741525"/>
            <a:ext cx="2077928" cy="1395438"/>
            <a:chOff x="867054" y="5223732"/>
            <a:chExt cx="2077928" cy="139543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C26A0B3-1B2D-9410-D653-72A8BF2A4014}"/>
                </a:ext>
              </a:extLst>
            </p:cNvPr>
            <p:cNvGrpSpPr/>
            <p:nvPr/>
          </p:nvGrpSpPr>
          <p:grpSpPr>
            <a:xfrm>
              <a:off x="867054" y="5223732"/>
              <a:ext cx="2077928" cy="1395438"/>
              <a:chOff x="2367469" y="4734577"/>
              <a:chExt cx="2077928" cy="1395438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2BE36F6-7919-8880-CF62-072E24633980}"/>
                  </a:ext>
                </a:extLst>
              </p:cNvPr>
              <p:cNvGrpSpPr/>
              <p:nvPr/>
            </p:nvGrpSpPr>
            <p:grpSpPr>
              <a:xfrm>
                <a:off x="2367469" y="5210838"/>
                <a:ext cx="2033906" cy="252502"/>
                <a:chOff x="803567" y="1752775"/>
                <a:chExt cx="2033906" cy="252502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BC4E1936-C2F7-B860-D5FB-2FB8BEDC27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20000">
                  <a:off x="803567" y="1756022"/>
                  <a:ext cx="985716" cy="249255"/>
                  <a:chOff x="1392" y="1488"/>
                  <a:chExt cx="1584" cy="0"/>
                </a:xfrm>
              </p:grpSpPr>
              <p:sp>
                <p:nvSpPr>
                  <p:cNvPr id="114" name="Line 7">
                    <a:extLst>
                      <a:ext uri="{FF2B5EF4-FFF2-40B4-BE49-F238E27FC236}">
                        <a16:creationId xmlns:a16="http://schemas.microsoft.com/office/drawing/2014/main" id="{FD57B1AF-CA03-557C-AD13-6A5C7FD62E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15" name="Line 8">
                    <a:extLst>
                      <a:ext uri="{FF2B5EF4-FFF2-40B4-BE49-F238E27FC236}">
                        <a16:creationId xmlns:a16="http://schemas.microsoft.com/office/drawing/2014/main" id="{D85C25B5-5DF2-9471-BF45-9BD3937933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B86D3D27-7166-2EE9-9A28-18625EB5E5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880000">
                  <a:off x="1806101" y="1752775"/>
                  <a:ext cx="1031372" cy="209431"/>
                  <a:chOff x="1392" y="1488"/>
                  <a:chExt cx="1584" cy="0"/>
                </a:xfrm>
              </p:grpSpPr>
              <p:sp>
                <p:nvSpPr>
                  <p:cNvPr id="112" name="Line 10">
                    <a:extLst>
                      <a:ext uri="{FF2B5EF4-FFF2-40B4-BE49-F238E27FC236}">
                        <a16:creationId xmlns:a16="http://schemas.microsoft.com/office/drawing/2014/main" id="{0C0B0249-E27B-FFA2-3E57-ADD818A827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86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13" name="Line 11">
                    <a:extLst>
                      <a:ext uri="{FF2B5EF4-FFF2-40B4-BE49-F238E27FC236}">
                        <a16:creationId xmlns:a16="http://schemas.microsoft.com/office/drawing/2014/main" id="{8151D140-65B8-BE6E-3F0F-7A4DA1163F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488"/>
                    <a:ext cx="15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857F73D4-5ABF-B57C-DBA2-968E1EC237ED}"/>
                      </a:ext>
                    </a:extLst>
                  </p:cNvPr>
                  <p:cNvSpPr txBox="1"/>
                  <p:nvPr/>
                </p:nvSpPr>
                <p:spPr>
                  <a:xfrm>
                    <a:off x="4081579" y="4734577"/>
                    <a:ext cx="36381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857F73D4-5ABF-B57C-DBA2-968E1EC237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1579" y="4734577"/>
                    <a:ext cx="36381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3559" r="-3390"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D250F173-8FF3-FBA3-C6D6-17B646576BE2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87" y="4744979"/>
                    <a:ext cx="39587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D250F173-8FF3-FBA3-C6D6-17B646576B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87" y="4744979"/>
                    <a:ext cx="39587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9" name="Line 110">
                <a:extLst>
                  <a:ext uri="{FF2B5EF4-FFF2-40B4-BE49-F238E27FC236}">
                    <a16:creationId xmlns:a16="http://schemas.microsoft.com/office/drawing/2014/main" id="{0BD771D1-54CC-3131-C122-437B892B6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0000" flipV="1">
                <a:off x="3261741" y="5607427"/>
                <a:ext cx="966462" cy="78714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C29BE5A-DC10-9577-3B05-13C690C6385F}"/>
                    </a:ext>
                  </a:extLst>
                </p:cNvPr>
                <p:cNvSpPr txBox="1"/>
                <p:nvPr/>
              </p:nvSpPr>
              <p:spPr>
                <a:xfrm>
                  <a:off x="2336238" y="5845433"/>
                  <a:ext cx="5417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C29BE5A-DC10-9577-3B05-13C690C63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238" y="5845433"/>
                  <a:ext cx="541750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4773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73B8DAEE-1C2F-D708-49B3-346A5A144EFF}"/>
              </a:ext>
            </a:extLst>
          </p:cNvPr>
          <p:cNvSpPr txBox="1"/>
          <p:nvPr/>
        </p:nvSpPr>
        <p:spPr>
          <a:xfrm>
            <a:off x="610964" y="1046465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tx2"/>
                </a:solidFill>
                <a:latin typeface="Amasis MT Pro" panose="02040504050005020304" pitchFamily="18" charset="0"/>
              </a:rPr>
              <a:t>Lepton vertices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B8B0352-7187-BAE1-B24D-A5F304974E46}"/>
                  </a:ext>
                </a:extLst>
              </p:cNvPr>
              <p:cNvSpPr txBox="1"/>
              <p:nvPr/>
            </p:nvSpPr>
            <p:spPr>
              <a:xfrm>
                <a:off x="1673886" y="1946312"/>
                <a:ext cx="3734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B8B0352-7187-BAE1-B24D-A5F304974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86" y="1946312"/>
                <a:ext cx="373436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78F683-FBFB-6A0D-3CC6-134C61EB9A1C}"/>
                  </a:ext>
                </a:extLst>
              </p:cNvPr>
              <p:cNvSpPr txBox="1"/>
              <p:nvPr/>
            </p:nvSpPr>
            <p:spPr>
              <a:xfrm>
                <a:off x="1673886" y="3463876"/>
                <a:ext cx="3734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78F683-FBFB-6A0D-3CC6-134C61EB9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86" y="3463876"/>
                <a:ext cx="373436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CA310E0-C556-8436-A275-8ED2ED2918C3}"/>
                  </a:ext>
                </a:extLst>
              </p:cNvPr>
              <p:cNvSpPr txBox="1"/>
              <p:nvPr/>
            </p:nvSpPr>
            <p:spPr>
              <a:xfrm>
                <a:off x="1673886" y="4961550"/>
                <a:ext cx="3734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CA310E0-C556-8436-A275-8ED2ED29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86" y="4961550"/>
                <a:ext cx="373436" cy="276999"/>
              </a:xfrm>
              <a:prstGeom prst="rect">
                <a:avLst/>
              </a:prstGeom>
              <a:blipFill>
                <a:blip r:embed="rId1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id="{4CE89DC7-BC1C-C8DD-D8D3-0F2AF60F13F8}"/>
              </a:ext>
            </a:extLst>
          </p:cNvPr>
          <p:cNvSpPr txBox="1"/>
          <p:nvPr/>
        </p:nvSpPr>
        <p:spPr>
          <a:xfrm>
            <a:off x="4735775" y="1752332"/>
            <a:ext cx="557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Flavor changing processes within the </a:t>
            </a:r>
            <a:r>
              <a:rPr lang="en-US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same generation</a:t>
            </a:r>
            <a:r>
              <a:rPr lang="en-US" dirty="0">
                <a:solidFill>
                  <a:srgbClr val="E86A24"/>
                </a:solidFill>
              </a:rPr>
              <a:t>*</a:t>
            </a:r>
            <a:endParaRPr lang="en-US" b="1" dirty="0">
              <a:solidFill>
                <a:schemeClr val="tx2"/>
              </a:solidFill>
              <a:latin typeface="Amasis MT Pro" panose="020405040500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E7EE0F-0039-6D99-BF7E-B08BA1184374}"/>
              </a:ext>
            </a:extLst>
          </p:cNvPr>
          <p:cNvGrpSpPr/>
          <p:nvPr/>
        </p:nvGrpSpPr>
        <p:grpSpPr>
          <a:xfrm>
            <a:off x="6435018" y="3977532"/>
            <a:ext cx="2721801" cy="1651255"/>
            <a:chOff x="6218772" y="3984037"/>
            <a:chExt cx="2721801" cy="165125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17D0475-E8EB-55FD-D267-23CFFFE120B7}"/>
                </a:ext>
              </a:extLst>
            </p:cNvPr>
            <p:cNvGrpSpPr/>
            <p:nvPr/>
          </p:nvGrpSpPr>
          <p:grpSpPr>
            <a:xfrm>
              <a:off x="6218772" y="3984037"/>
              <a:ext cx="568105" cy="1611693"/>
              <a:chOff x="6218772" y="3984037"/>
              <a:chExt cx="568105" cy="1611693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CDE762FE-75F9-3169-6F36-957489955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2824" y="4500711"/>
                <a:ext cx="0" cy="63290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9994BC6D-5E04-E3E7-F505-6687F7BBA776}"/>
                      </a:ext>
                    </a:extLst>
                  </p:cNvPr>
                  <p:cNvSpPr txBox="1"/>
                  <p:nvPr/>
                </p:nvSpPr>
                <p:spPr>
                  <a:xfrm>
                    <a:off x="6218772" y="3984037"/>
                    <a:ext cx="568105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>
                      <a:solidFill>
                        <a:schemeClr val="tx2"/>
                      </a:solidFill>
                      <a:latin typeface="Amasis MT Pro" panose="020405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9994BC6D-5E04-E3E7-F505-6687F7BBA7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772" y="3984037"/>
                    <a:ext cx="568105" cy="49244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B4EF04A6-BCC2-35FF-91AB-24C7FBD379D6}"/>
                      </a:ext>
                    </a:extLst>
                  </p:cNvPr>
                  <p:cNvSpPr txBox="1"/>
                  <p:nvPr/>
                </p:nvSpPr>
                <p:spPr>
                  <a:xfrm>
                    <a:off x="6259327" y="5103287"/>
                    <a:ext cx="486994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solidFill>
                        <a:schemeClr val="tx2"/>
                      </a:solidFill>
                      <a:latin typeface="Amasis MT Pro" panose="020405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B4EF04A6-BCC2-35FF-91AB-24C7FBD379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9327" y="5103287"/>
                    <a:ext cx="486994" cy="4924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39E4F43-D56F-51AA-F18D-42133D57F573}"/>
                </a:ext>
              </a:extLst>
            </p:cNvPr>
            <p:cNvGrpSpPr/>
            <p:nvPr/>
          </p:nvGrpSpPr>
          <p:grpSpPr>
            <a:xfrm>
              <a:off x="7298313" y="3984037"/>
              <a:ext cx="577915" cy="1651255"/>
              <a:chOff x="7333382" y="3984037"/>
              <a:chExt cx="577915" cy="1651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E9A7E9EB-A628-8ADE-D11C-FE6C76A64B46}"/>
                      </a:ext>
                    </a:extLst>
                  </p:cNvPr>
                  <p:cNvSpPr txBox="1"/>
                  <p:nvPr/>
                </p:nvSpPr>
                <p:spPr>
                  <a:xfrm>
                    <a:off x="7333382" y="3984037"/>
                    <a:ext cx="577915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>
                      <a:solidFill>
                        <a:schemeClr val="tx2"/>
                      </a:solidFill>
                      <a:latin typeface="Amasis MT Pro" panose="020405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E9A7E9EB-A628-8ADE-D11C-FE6C76A64B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3382" y="3984037"/>
                    <a:ext cx="577915" cy="492443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832AF506-84D8-F4BA-7533-09D6C8CB275C}"/>
                      </a:ext>
                    </a:extLst>
                  </p:cNvPr>
                  <p:cNvSpPr txBox="1"/>
                  <p:nvPr/>
                </p:nvSpPr>
                <p:spPr>
                  <a:xfrm>
                    <a:off x="7371373" y="5103287"/>
                    <a:ext cx="501932" cy="5320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solidFill>
                        <a:schemeClr val="tx2"/>
                      </a:solidFill>
                      <a:latin typeface="Amasis MT Pro" panose="020405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832AF506-84D8-F4BA-7533-09D6C8CB27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1373" y="5103287"/>
                    <a:ext cx="501932" cy="5320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1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82CB8A36-7C85-D46B-A6B6-CF7869238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2339" y="4498446"/>
                <a:ext cx="0" cy="63290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51E6CA0-EACC-4AE6-176C-6D84ED411164}"/>
                </a:ext>
              </a:extLst>
            </p:cNvPr>
            <p:cNvGrpSpPr/>
            <p:nvPr/>
          </p:nvGrpSpPr>
          <p:grpSpPr>
            <a:xfrm>
              <a:off x="8387665" y="3984037"/>
              <a:ext cx="552908" cy="1611693"/>
              <a:chOff x="8387665" y="3984037"/>
              <a:chExt cx="552908" cy="16116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1156015C-ACAA-2C63-FC3C-2AEB71FB3117}"/>
                      </a:ext>
                    </a:extLst>
                  </p:cNvPr>
                  <p:cNvSpPr txBox="1"/>
                  <p:nvPr/>
                </p:nvSpPr>
                <p:spPr>
                  <a:xfrm>
                    <a:off x="8387665" y="3984037"/>
                    <a:ext cx="55290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>
                      <a:solidFill>
                        <a:schemeClr val="tx2"/>
                      </a:solidFill>
                      <a:latin typeface="Amasis MT Pro" panose="020405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1156015C-ACAA-2C63-FC3C-2AEB71FB31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7665" y="3984037"/>
                    <a:ext cx="552908" cy="49244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C2A87D60-1652-D16A-A6D3-D148C9529B63}"/>
                      </a:ext>
                    </a:extLst>
                  </p:cNvPr>
                  <p:cNvSpPr txBox="1"/>
                  <p:nvPr/>
                </p:nvSpPr>
                <p:spPr>
                  <a:xfrm>
                    <a:off x="8426746" y="5103287"/>
                    <a:ext cx="474746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solidFill>
                        <a:schemeClr val="tx2"/>
                      </a:solidFill>
                      <a:latin typeface="Amasis MT Pro" panose="020405040500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C2A87D60-1652-D16A-A6D3-D148C9529B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6746" y="5103287"/>
                    <a:ext cx="474746" cy="492443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FBCB7FA6-8E6B-0CE2-D1FD-3487FB888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64119" y="4498446"/>
                <a:ext cx="0" cy="63290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84218D3-BEA8-DBAC-AAEA-D982D9BC0B72}"/>
              </a:ext>
            </a:extLst>
          </p:cNvPr>
          <p:cNvSpPr txBox="1"/>
          <p:nvPr/>
        </p:nvSpPr>
        <p:spPr>
          <a:xfrm>
            <a:off x="4748271" y="2569119"/>
            <a:ext cx="6537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tx2"/>
              </a:solidFill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Same strength </a:t>
            </a:r>
            <a:r>
              <a:rPr lang="en-US" sz="2400" dirty="0">
                <a:solidFill>
                  <a:schemeClr val="tx2"/>
                </a:solidFill>
                <a:latin typeface="Amasis MT Pro" panose="02040504050005020304" pitchFamily="18" charset="0"/>
              </a:rPr>
              <a:t>for all generations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88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11872</TotalTime>
  <Words>1992</Words>
  <Application>Microsoft Office PowerPoint</Application>
  <PresentationFormat>Widescreen</PresentationFormat>
  <Paragraphs>444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Agency FB</vt:lpstr>
      <vt:lpstr>Amasis MT Pro</vt:lpstr>
      <vt:lpstr>Amasis MT Pro Medium</vt:lpstr>
      <vt:lpstr>Aptos</vt:lpstr>
      <vt:lpstr>Aptos Display</vt:lpstr>
      <vt:lpstr>Arial</vt:lpstr>
      <vt:lpstr>Cambria</vt:lpstr>
      <vt:lpstr>Cambria Math</vt:lpstr>
      <vt:lpstr>Gill Sans MT</vt:lpstr>
      <vt:lpstr>Noto Sans</vt:lpstr>
      <vt:lpstr>Times New Roman</vt:lpstr>
      <vt:lpstr>Walbaum Display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Valeria Fioroni</dc:creator>
  <cp:lastModifiedBy>Valeria Fioroni</cp:lastModifiedBy>
  <cp:revision>13</cp:revision>
  <cp:lastPrinted>2025-06-12T07:39:01Z</cp:lastPrinted>
  <dcterms:created xsi:type="dcterms:W3CDTF">2025-06-09T19:36:42Z</dcterms:created>
  <dcterms:modified xsi:type="dcterms:W3CDTF">2025-06-23T04:54:57Z</dcterms:modified>
</cp:coreProperties>
</file>