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25"/>
  </p:notesMasterIdLst>
  <p:handoutMasterIdLst>
    <p:handoutMasterId r:id="rId26"/>
  </p:handoutMasterIdLst>
  <p:sldIdLst>
    <p:sldId id="273" r:id="rId2"/>
    <p:sldId id="285" r:id="rId3"/>
    <p:sldId id="310" r:id="rId4"/>
    <p:sldId id="286" r:id="rId5"/>
    <p:sldId id="309" r:id="rId6"/>
    <p:sldId id="294" r:id="rId7"/>
    <p:sldId id="323" r:id="rId8"/>
    <p:sldId id="324" r:id="rId9"/>
    <p:sldId id="327" r:id="rId10"/>
    <p:sldId id="325" r:id="rId11"/>
    <p:sldId id="316" r:id="rId12"/>
    <p:sldId id="317" r:id="rId13"/>
    <p:sldId id="313" r:id="rId14"/>
    <p:sldId id="319" r:id="rId15"/>
    <p:sldId id="320" r:id="rId16"/>
    <p:sldId id="321" r:id="rId17"/>
    <p:sldId id="315" r:id="rId18"/>
    <p:sldId id="326" r:id="rId19"/>
    <p:sldId id="281" r:id="rId20"/>
    <p:sldId id="290" r:id="rId21"/>
    <p:sldId id="297" r:id="rId22"/>
    <p:sldId id="280" r:id="rId23"/>
    <p:sldId id="295" r:id="rId24"/>
  </p:sldIdLst>
  <p:sldSz cx="12192000" cy="6858000"/>
  <p:notesSz cx="6794500" cy="9918700"/>
  <p:defaultTextStyle>
    <a:defPPr>
      <a:defRPr lang="de-AT"/>
    </a:defPPr>
    <a:lvl1pPr algn="l" rtl="0" fontAlgn="base">
      <a:spcBef>
        <a:spcPct val="0"/>
      </a:spcBef>
      <a:spcAft>
        <a:spcPct val="0"/>
      </a:spcAft>
      <a:defRPr sz="1600" kern="1200">
        <a:solidFill>
          <a:schemeClr val="tx1"/>
        </a:solidFill>
        <a:latin typeface="Arial" charset="0"/>
        <a:ea typeface="+mn-ea"/>
        <a:cs typeface="Arial" charset="0"/>
      </a:defRPr>
    </a:lvl1pPr>
    <a:lvl2pPr marL="457200" algn="l" rtl="0" fontAlgn="base">
      <a:spcBef>
        <a:spcPct val="0"/>
      </a:spcBef>
      <a:spcAft>
        <a:spcPct val="0"/>
      </a:spcAft>
      <a:defRPr sz="1600" kern="1200">
        <a:solidFill>
          <a:schemeClr val="tx1"/>
        </a:solidFill>
        <a:latin typeface="Arial" charset="0"/>
        <a:ea typeface="+mn-ea"/>
        <a:cs typeface="Arial" charset="0"/>
      </a:defRPr>
    </a:lvl2pPr>
    <a:lvl3pPr marL="914400" algn="l" rtl="0" fontAlgn="base">
      <a:spcBef>
        <a:spcPct val="0"/>
      </a:spcBef>
      <a:spcAft>
        <a:spcPct val="0"/>
      </a:spcAft>
      <a:defRPr sz="1600" kern="1200">
        <a:solidFill>
          <a:schemeClr val="tx1"/>
        </a:solidFill>
        <a:latin typeface="Arial" charset="0"/>
        <a:ea typeface="+mn-ea"/>
        <a:cs typeface="Arial" charset="0"/>
      </a:defRPr>
    </a:lvl3pPr>
    <a:lvl4pPr marL="1371600" algn="l" rtl="0" fontAlgn="base">
      <a:spcBef>
        <a:spcPct val="0"/>
      </a:spcBef>
      <a:spcAft>
        <a:spcPct val="0"/>
      </a:spcAft>
      <a:defRPr sz="1600" kern="1200">
        <a:solidFill>
          <a:schemeClr val="tx1"/>
        </a:solidFill>
        <a:latin typeface="Arial" charset="0"/>
        <a:ea typeface="+mn-ea"/>
        <a:cs typeface="Arial" charset="0"/>
      </a:defRPr>
    </a:lvl4pPr>
    <a:lvl5pPr marL="1828800" algn="l" rtl="0" fontAlgn="base">
      <a:spcBef>
        <a:spcPct val="0"/>
      </a:spcBef>
      <a:spcAft>
        <a:spcPct val="0"/>
      </a:spcAft>
      <a:defRPr sz="1600" kern="1200">
        <a:solidFill>
          <a:schemeClr val="tx1"/>
        </a:solidFill>
        <a:latin typeface="Arial" charset="0"/>
        <a:ea typeface="+mn-ea"/>
        <a:cs typeface="Arial" charset="0"/>
      </a:defRPr>
    </a:lvl5pPr>
    <a:lvl6pPr marL="2286000" algn="l" defTabSz="914400" rtl="0" eaLnBrk="1" latinLnBrk="0" hangingPunct="1">
      <a:defRPr sz="1600" kern="1200">
        <a:solidFill>
          <a:schemeClr val="tx1"/>
        </a:solidFill>
        <a:latin typeface="Arial" charset="0"/>
        <a:ea typeface="+mn-ea"/>
        <a:cs typeface="Arial" charset="0"/>
      </a:defRPr>
    </a:lvl6pPr>
    <a:lvl7pPr marL="2743200" algn="l" defTabSz="914400" rtl="0" eaLnBrk="1" latinLnBrk="0" hangingPunct="1">
      <a:defRPr sz="1600" kern="1200">
        <a:solidFill>
          <a:schemeClr val="tx1"/>
        </a:solidFill>
        <a:latin typeface="Arial" charset="0"/>
        <a:ea typeface="+mn-ea"/>
        <a:cs typeface="Arial" charset="0"/>
      </a:defRPr>
    </a:lvl7pPr>
    <a:lvl8pPr marL="3200400" algn="l" defTabSz="914400" rtl="0" eaLnBrk="1" latinLnBrk="0" hangingPunct="1">
      <a:defRPr sz="1600" kern="1200">
        <a:solidFill>
          <a:schemeClr val="tx1"/>
        </a:solidFill>
        <a:latin typeface="Arial" charset="0"/>
        <a:ea typeface="+mn-ea"/>
        <a:cs typeface="Arial" charset="0"/>
      </a:defRPr>
    </a:lvl8pPr>
    <a:lvl9pPr marL="3657600" algn="l" defTabSz="914400" rtl="0" eaLnBrk="1" latinLnBrk="0" hangingPunct="1">
      <a:defRPr sz="16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CBCB"/>
    <a:srgbClr val="FFA3A3"/>
    <a:srgbClr val="A8C9EE"/>
    <a:srgbClr val="BFBADC"/>
    <a:srgbClr val="FF9900"/>
    <a:srgbClr val="F0A510"/>
    <a:srgbClr val="FFC1C1"/>
    <a:srgbClr val="FFE593"/>
    <a:srgbClr val="C6E9E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ittlere Formatvorlag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ittlere Formatvorlage 3 - Akz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ittlere Formatvorlage 3 - Akz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A488322-F2BA-4B5B-9748-0D474271808F}" styleName="Mittlere Formatvorlage 3 - Akz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B301B821-A1FF-4177-AEE7-76D212191A09}" styleName="Mittlere Formatvorlage 1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ittlere Formatvorlage 1 - Akz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Designformatvorlage 1 - Akz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CF1AB2-1976-4502-BF36-3FF5EA218861}" styleName="Mittlere Formatvorlage 4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343" autoAdjust="0"/>
    <p:restoredTop sz="90393" autoAdjust="0"/>
  </p:normalViewPr>
  <p:slideViewPr>
    <p:cSldViewPr>
      <p:cViewPr varScale="1">
        <p:scale>
          <a:sx n="96" d="100"/>
          <a:sy n="96" d="100"/>
        </p:scale>
        <p:origin x="60" y="129"/>
      </p:cViewPr>
      <p:guideLst>
        <p:guide orient="horz" pos="2160"/>
        <p:guide pos="3840"/>
      </p:guideLst>
    </p:cSldViewPr>
  </p:slideViewPr>
  <p:outlineViewPr>
    <p:cViewPr>
      <p:scale>
        <a:sx n="33" d="100"/>
        <a:sy n="33" d="100"/>
      </p:scale>
      <p:origin x="0" y="-1548"/>
    </p:cViewPr>
  </p:outlineViewPr>
  <p:notesTextViewPr>
    <p:cViewPr>
      <p:scale>
        <a:sx n="100" d="100"/>
        <a:sy n="100" d="100"/>
      </p:scale>
      <p:origin x="0" y="0"/>
    </p:cViewPr>
  </p:notesTextViewPr>
  <p:sorterViewPr>
    <p:cViewPr>
      <p:scale>
        <a:sx n="70" d="100"/>
        <a:sy n="70" d="100"/>
      </p:scale>
      <p:origin x="0" y="0"/>
    </p:cViewPr>
  </p:sorterViewPr>
  <p:notesViewPr>
    <p:cSldViewPr>
      <p:cViewPr varScale="1">
        <p:scale>
          <a:sx n="93" d="100"/>
          <a:sy n="93" d="100"/>
        </p:scale>
        <p:origin x="3726" y="3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AA97227-9464-47E1-87AF-F3E5311CE172}"/>
              </a:ext>
            </a:extLst>
          </p:cNvPr>
          <p:cNvSpPr>
            <a:spLocks noGrp="1"/>
          </p:cNvSpPr>
          <p:nvPr>
            <p:ph type="hdr" sz="quarter"/>
          </p:nvPr>
        </p:nvSpPr>
        <p:spPr>
          <a:xfrm>
            <a:off x="0" y="0"/>
            <a:ext cx="2944813" cy="496888"/>
          </a:xfrm>
          <a:prstGeom prst="rect">
            <a:avLst/>
          </a:prstGeom>
        </p:spPr>
        <p:txBody>
          <a:bodyPr vert="horz" lIns="91440" tIns="45720" rIns="91440" bIns="45720" rtlCol="0"/>
          <a:lstStyle>
            <a:lvl1pPr algn="l">
              <a:defRPr sz="1200"/>
            </a:lvl1pPr>
          </a:lstStyle>
          <a:p>
            <a:endParaRPr lang="de-AT"/>
          </a:p>
        </p:txBody>
      </p:sp>
      <p:sp>
        <p:nvSpPr>
          <p:cNvPr id="3" name="Date Placeholder 2">
            <a:extLst>
              <a:ext uri="{FF2B5EF4-FFF2-40B4-BE49-F238E27FC236}">
                <a16:creationId xmlns:a16="http://schemas.microsoft.com/office/drawing/2014/main" id="{9DDADCE2-41F5-45DD-9FF6-3D33994516C5}"/>
              </a:ext>
            </a:extLst>
          </p:cNvPr>
          <p:cNvSpPr>
            <a:spLocks noGrp="1"/>
          </p:cNvSpPr>
          <p:nvPr>
            <p:ph type="dt" sz="quarter" idx="1"/>
          </p:nvPr>
        </p:nvSpPr>
        <p:spPr>
          <a:xfrm>
            <a:off x="3848100" y="0"/>
            <a:ext cx="2944813" cy="496888"/>
          </a:xfrm>
          <a:prstGeom prst="rect">
            <a:avLst/>
          </a:prstGeom>
        </p:spPr>
        <p:txBody>
          <a:bodyPr vert="horz" lIns="91440" tIns="45720" rIns="91440" bIns="45720" rtlCol="0"/>
          <a:lstStyle>
            <a:lvl1pPr algn="r">
              <a:defRPr sz="1200"/>
            </a:lvl1pPr>
          </a:lstStyle>
          <a:p>
            <a:fld id="{B1DC02A6-1792-4DDC-BC82-65EB1CB7AB97}" type="datetimeFigureOut">
              <a:rPr lang="de-AT" smtClean="0"/>
              <a:t>22.10.2025</a:t>
            </a:fld>
            <a:endParaRPr lang="de-AT"/>
          </a:p>
        </p:txBody>
      </p:sp>
      <p:sp>
        <p:nvSpPr>
          <p:cNvPr id="4" name="Footer Placeholder 3">
            <a:extLst>
              <a:ext uri="{FF2B5EF4-FFF2-40B4-BE49-F238E27FC236}">
                <a16:creationId xmlns:a16="http://schemas.microsoft.com/office/drawing/2014/main" id="{D44D2406-2DE5-4042-8267-4A03C05BB399}"/>
              </a:ext>
            </a:extLst>
          </p:cNvPr>
          <p:cNvSpPr>
            <a:spLocks noGrp="1"/>
          </p:cNvSpPr>
          <p:nvPr>
            <p:ph type="ftr" sz="quarter" idx="2"/>
          </p:nvPr>
        </p:nvSpPr>
        <p:spPr>
          <a:xfrm>
            <a:off x="0" y="9421813"/>
            <a:ext cx="2944813" cy="496887"/>
          </a:xfrm>
          <a:prstGeom prst="rect">
            <a:avLst/>
          </a:prstGeom>
        </p:spPr>
        <p:txBody>
          <a:bodyPr vert="horz" lIns="91440" tIns="45720" rIns="91440" bIns="45720" rtlCol="0" anchor="b"/>
          <a:lstStyle>
            <a:lvl1pPr algn="l">
              <a:defRPr sz="1200"/>
            </a:lvl1pPr>
          </a:lstStyle>
          <a:p>
            <a:endParaRPr lang="de-AT"/>
          </a:p>
        </p:txBody>
      </p:sp>
      <p:sp>
        <p:nvSpPr>
          <p:cNvPr id="5" name="Slide Number Placeholder 4">
            <a:extLst>
              <a:ext uri="{FF2B5EF4-FFF2-40B4-BE49-F238E27FC236}">
                <a16:creationId xmlns:a16="http://schemas.microsoft.com/office/drawing/2014/main" id="{749A925C-1AE9-40A0-98BD-AADE4E81FA57}"/>
              </a:ext>
            </a:extLst>
          </p:cNvPr>
          <p:cNvSpPr>
            <a:spLocks noGrp="1"/>
          </p:cNvSpPr>
          <p:nvPr>
            <p:ph type="sldNum" sz="quarter" idx="3"/>
          </p:nvPr>
        </p:nvSpPr>
        <p:spPr>
          <a:xfrm>
            <a:off x="3848100" y="9421813"/>
            <a:ext cx="2944813" cy="496887"/>
          </a:xfrm>
          <a:prstGeom prst="rect">
            <a:avLst/>
          </a:prstGeom>
        </p:spPr>
        <p:txBody>
          <a:bodyPr vert="horz" lIns="91440" tIns="45720" rIns="91440" bIns="45720" rtlCol="0" anchor="b"/>
          <a:lstStyle>
            <a:lvl1pPr algn="r">
              <a:defRPr sz="1200"/>
            </a:lvl1pPr>
          </a:lstStyle>
          <a:p>
            <a:fld id="{B7455C81-F14D-4843-9FD6-CBBE9BD5561A}" type="slidenum">
              <a:rPr lang="de-AT" smtClean="0"/>
              <a:t>‹#›</a:t>
            </a:fld>
            <a:endParaRPr lang="de-AT"/>
          </a:p>
        </p:txBody>
      </p:sp>
    </p:spTree>
    <p:extLst>
      <p:ext uri="{BB962C8B-B14F-4D97-AF65-F5344CB8AC3E}">
        <p14:creationId xmlns:p14="http://schemas.microsoft.com/office/powerpoint/2010/main" val="34940770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2944486" cy="495397"/>
          </a:xfrm>
          <a:prstGeom prst="rect">
            <a:avLst/>
          </a:prstGeom>
          <a:noFill/>
          <a:ln w="9525">
            <a:noFill/>
            <a:miter lim="800000"/>
            <a:headEnd/>
            <a:tailEnd/>
          </a:ln>
        </p:spPr>
        <p:txBody>
          <a:bodyPr vert="horz" wrap="square" lIns="95492" tIns="47746" rIns="95492" bIns="47746" numCol="1" anchor="t" anchorCtr="0" compatLnSpc="1">
            <a:prstTxWarp prst="textNoShape">
              <a:avLst/>
            </a:prstTxWarp>
          </a:bodyPr>
          <a:lstStyle>
            <a:lvl1pPr defTabSz="955037">
              <a:defRPr sz="1300"/>
            </a:lvl1pPr>
          </a:lstStyle>
          <a:p>
            <a:endParaRPr lang="de-DE"/>
          </a:p>
        </p:txBody>
      </p:sp>
      <p:sp>
        <p:nvSpPr>
          <p:cNvPr id="11267" name="Rectangle 3"/>
          <p:cNvSpPr>
            <a:spLocks noGrp="1" noChangeArrowheads="1"/>
          </p:cNvSpPr>
          <p:nvPr>
            <p:ph type="dt" idx="1"/>
          </p:nvPr>
        </p:nvSpPr>
        <p:spPr bwMode="auto">
          <a:xfrm>
            <a:off x="3848496" y="0"/>
            <a:ext cx="2944486" cy="495397"/>
          </a:xfrm>
          <a:prstGeom prst="rect">
            <a:avLst/>
          </a:prstGeom>
          <a:noFill/>
          <a:ln w="9525">
            <a:noFill/>
            <a:miter lim="800000"/>
            <a:headEnd/>
            <a:tailEnd/>
          </a:ln>
        </p:spPr>
        <p:txBody>
          <a:bodyPr vert="horz" wrap="square" lIns="95492" tIns="47746" rIns="95492" bIns="47746" numCol="1" anchor="t" anchorCtr="0" compatLnSpc="1">
            <a:prstTxWarp prst="textNoShape">
              <a:avLst/>
            </a:prstTxWarp>
          </a:bodyPr>
          <a:lstStyle>
            <a:lvl1pPr algn="r" defTabSz="955037">
              <a:defRPr sz="1300"/>
            </a:lvl1pPr>
          </a:lstStyle>
          <a:p>
            <a:endParaRPr lang="de-DE"/>
          </a:p>
        </p:txBody>
      </p:sp>
      <p:sp>
        <p:nvSpPr>
          <p:cNvPr id="13316" name="Rectangle 4"/>
          <p:cNvSpPr>
            <a:spLocks noGrp="1" noRot="1" noChangeAspect="1" noChangeArrowheads="1" noTextEdit="1"/>
          </p:cNvSpPr>
          <p:nvPr>
            <p:ph type="sldImg" idx="2"/>
          </p:nvPr>
        </p:nvSpPr>
        <p:spPr bwMode="auto">
          <a:xfrm>
            <a:off x="93663" y="744538"/>
            <a:ext cx="6607175" cy="3717925"/>
          </a:xfrm>
          <a:prstGeom prst="rect">
            <a:avLst/>
          </a:prstGeom>
          <a:noFill/>
          <a:ln w="9525">
            <a:solidFill>
              <a:srgbClr val="000000"/>
            </a:solidFill>
            <a:miter lim="800000"/>
            <a:headEnd/>
            <a:tailEnd/>
          </a:ln>
        </p:spPr>
      </p:sp>
      <p:sp>
        <p:nvSpPr>
          <p:cNvPr id="11269" name="Rectangle 5"/>
          <p:cNvSpPr>
            <a:spLocks noGrp="1" noChangeArrowheads="1"/>
          </p:cNvSpPr>
          <p:nvPr>
            <p:ph type="body" sz="quarter" idx="3"/>
          </p:nvPr>
        </p:nvSpPr>
        <p:spPr bwMode="auto">
          <a:xfrm>
            <a:off x="679147" y="4710883"/>
            <a:ext cx="5436208" cy="4463184"/>
          </a:xfrm>
          <a:prstGeom prst="rect">
            <a:avLst/>
          </a:prstGeom>
          <a:noFill/>
          <a:ln w="9525">
            <a:noFill/>
            <a:miter lim="800000"/>
            <a:headEnd/>
            <a:tailEnd/>
          </a:ln>
        </p:spPr>
        <p:txBody>
          <a:bodyPr vert="horz" wrap="square" lIns="95492" tIns="47746" rIns="95492" bIns="47746" numCol="1" anchor="t" anchorCtr="0" compatLnSpc="1">
            <a:prstTxWarp prst="textNoShape">
              <a:avLst/>
            </a:prstTxWarp>
          </a:bodyPr>
          <a:lstStyle/>
          <a:p>
            <a:pPr lvl="0"/>
            <a:r>
              <a:rPr lang="de-AT" noProof="0"/>
              <a:t>Textmasterformate durch Klicken bearbeiten</a:t>
            </a:r>
          </a:p>
          <a:p>
            <a:pPr lvl="1"/>
            <a:r>
              <a:rPr lang="de-AT" noProof="0"/>
              <a:t>Zweite Ebene</a:t>
            </a:r>
          </a:p>
          <a:p>
            <a:pPr lvl="2"/>
            <a:r>
              <a:rPr lang="de-AT" noProof="0"/>
              <a:t>Dritte Ebene</a:t>
            </a:r>
          </a:p>
          <a:p>
            <a:pPr lvl="3"/>
            <a:r>
              <a:rPr lang="de-AT" noProof="0"/>
              <a:t>Vierte Ebene</a:t>
            </a:r>
          </a:p>
          <a:p>
            <a:pPr lvl="4"/>
            <a:r>
              <a:rPr lang="de-AT" noProof="0"/>
              <a:t>Fünfte Ebene</a:t>
            </a:r>
          </a:p>
        </p:txBody>
      </p:sp>
      <p:sp>
        <p:nvSpPr>
          <p:cNvPr id="11270" name="Rectangle 6"/>
          <p:cNvSpPr>
            <a:spLocks noGrp="1" noChangeArrowheads="1"/>
          </p:cNvSpPr>
          <p:nvPr>
            <p:ph type="ftr" sz="quarter" idx="4"/>
          </p:nvPr>
        </p:nvSpPr>
        <p:spPr bwMode="auto">
          <a:xfrm>
            <a:off x="0" y="9421765"/>
            <a:ext cx="2944486" cy="495397"/>
          </a:xfrm>
          <a:prstGeom prst="rect">
            <a:avLst/>
          </a:prstGeom>
          <a:noFill/>
          <a:ln w="9525">
            <a:noFill/>
            <a:miter lim="800000"/>
            <a:headEnd/>
            <a:tailEnd/>
          </a:ln>
        </p:spPr>
        <p:txBody>
          <a:bodyPr vert="horz" wrap="square" lIns="95492" tIns="47746" rIns="95492" bIns="47746" numCol="1" anchor="b" anchorCtr="0" compatLnSpc="1">
            <a:prstTxWarp prst="textNoShape">
              <a:avLst/>
            </a:prstTxWarp>
          </a:bodyPr>
          <a:lstStyle>
            <a:lvl1pPr defTabSz="955037">
              <a:defRPr sz="1300"/>
            </a:lvl1pPr>
          </a:lstStyle>
          <a:p>
            <a:endParaRPr lang="de-DE"/>
          </a:p>
        </p:txBody>
      </p:sp>
      <p:sp>
        <p:nvSpPr>
          <p:cNvPr id="11271" name="Rectangle 7"/>
          <p:cNvSpPr>
            <a:spLocks noGrp="1" noChangeArrowheads="1"/>
          </p:cNvSpPr>
          <p:nvPr>
            <p:ph type="sldNum" sz="quarter" idx="5"/>
          </p:nvPr>
        </p:nvSpPr>
        <p:spPr bwMode="auto">
          <a:xfrm>
            <a:off x="3848496" y="9421765"/>
            <a:ext cx="2944486" cy="495397"/>
          </a:xfrm>
          <a:prstGeom prst="rect">
            <a:avLst/>
          </a:prstGeom>
          <a:noFill/>
          <a:ln w="9525">
            <a:noFill/>
            <a:miter lim="800000"/>
            <a:headEnd/>
            <a:tailEnd/>
          </a:ln>
        </p:spPr>
        <p:txBody>
          <a:bodyPr vert="horz" wrap="square" lIns="95492" tIns="47746" rIns="95492" bIns="47746" numCol="1" anchor="b" anchorCtr="0" compatLnSpc="1">
            <a:prstTxWarp prst="textNoShape">
              <a:avLst/>
            </a:prstTxWarp>
          </a:bodyPr>
          <a:lstStyle>
            <a:lvl1pPr algn="r" defTabSz="955037">
              <a:defRPr sz="1300"/>
            </a:lvl1pPr>
          </a:lstStyle>
          <a:p>
            <a:fld id="{B722CF67-4603-444D-8763-14C5A58511CD}" type="slidenum">
              <a:rPr lang="de-AT"/>
              <a:pPr/>
              <a:t>‹#›</a:t>
            </a:fld>
            <a:endParaRPr lang="de-AT"/>
          </a:p>
        </p:txBody>
      </p:sp>
    </p:spTree>
    <p:extLst>
      <p:ext uri="{BB962C8B-B14F-4D97-AF65-F5344CB8AC3E}">
        <p14:creationId xmlns:p14="http://schemas.microsoft.com/office/powerpoint/2010/main" val="57344683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3663" y="744538"/>
            <a:ext cx="6607175" cy="3717925"/>
          </a:xfrm>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B722CF67-4603-444D-8763-14C5A58511CD}" type="slidenum">
              <a:rPr lang="de-AT" smtClean="0"/>
              <a:pPr/>
              <a:t>1</a:t>
            </a:fld>
            <a:endParaRPr lang="de-AT"/>
          </a:p>
        </p:txBody>
      </p:sp>
    </p:spTree>
    <p:extLst>
      <p:ext uri="{BB962C8B-B14F-4D97-AF65-F5344CB8AC3E}">
        <p14:creationId xmlns:p14="http://schemas.microsoft.com/office/powerpoint/2010/main" val="4080462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5"/>
          </p:nvPr>
        </p:nvSpPr>
        <p:spPr/>
        <p:txBody>
          <a:bodyPr/>
          <a:lstStyle/>
          <a:p>
            <a:fld id="{B722CF67-4603-444D-8763-14C5A58511CD}" type="slidenum">
              <a:rPr lang="de-AT" smtClean="0"/>
              <a:pPr/>
              <a:t>3</a:t>
            </a:fld>
            <a:endParaRPr lang="de-AT"/>
          </a:p>
        </p:txBody>
      </p:sp>
    </p:spTree>
    <p:extLst>
      <p:ext uri="{BB962C8B-B14F-4D97-AF65-F5344CB8AC3E}">
        <p14:creationId xmlns:p14="http://schemas.microsoft.com/office/powerpoint/2010/main" val="3534344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5"/>
          </p:nvPr>
        </p:nvSpPr>
        <p:spPr/>
        <p:txBody>
          <a:bodyPr/>
          <a:lstStyle/>
          <a:p>
            <a:fld id="{B722CF67-4603-444D-8763-14C5A58511CD}" type="slidenum">
              <a:rPr lang="de-AT" smtClean="0"/>
              <a:pPr/>
              <a:t>4</a:t>
            </a:fld>
            <a:endParaRPr lang="de-AT"/>
          </a:p>
        </p:txBody>
      </p:sp>
    </p:spTree>
    <p:extLst>
      <p:ext uri="{BB962C8B-B14F-4D97-AF65-F5344CB8AC3E}">
        <p14:creationId xmlns:p14="http://schemas.microsoft.com/office/powerpoint/2010/main" val="2266876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5"/>
          </p:nvPr>
        </p:nvSpPr>
        <p:spPr/>
        <p:txBody>
          <a:bodyPr/>
          <a:lstStyle/>
          <a:p>
            <a:fld id="{B722CF67-4603-444D-8763-14C5A58511CD}" type="slidenum">
              <a:rPr lang="de-AT" smtClean="0"/>
              <a:pPr/>
              <a:t>5</a:t>
            </a:fld>
            <a:endParaRPr lang="de-AT"/>
          </a:p>
        </p:txBody>
      </p:sp>
    </p:spTree>
    <p:extLst>
      <p:ext uri="{BB962C8B-B14F-4D97-AF65-F5344CB8AC3E}">
        <p14:creationId xmlns:p14="http://schemas.microsoft.com/office/powerpoint/2010/main" val="4072687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5"/>
          </p:nvPr>
        </p:nvSpPr>
        <p:spPr/>
        <p:txBody>
          <a:bodyPr/>
          <a:lstStyle/>
          <a:p>
            <a:fld id="{B722CF67-4603-444D-8763-14C5A58511CD}" type="slidenum">
              <a:rPr lang="de-AT" smtClean="0"/>
              <a:pPr/>
              <a:t>15</a:t>
            </a:fld>
            <a:endParaRPr lang="de-AT"/>
          </a:p>
        </p:txBody>
      </p:sp>
    </p:spTree>
    <p:extLst>
      <p:ext uri="{BB962C8B-B14F-4D97-AF65-F5344CB8AC3E}">
        <p14:creationId xmlns:p14="http://schemas.microsoft.com/office/powerpoint/2010/main" val="13210581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3075" name="Rectangle 3"/>
          <p:cNvSpPr>
            <a:spLocks noGrp="1" noChangeArrowheads="1"/>
          </p:cNvSpPr>
          <p:nvPr>
            <p:ph type="subTitle" idx="1" hasCustomPrompt="1"/>
          </p:nvPr>
        </p:nvSpPr>
        <p:spPr>
          <a:xfrm>
            <a:off x="912285" y="6189666"/>
            <a:ext cx="6144683" cy="407987"/>
          </a:xfrm>
        </p:spPr>
        <p:txBody>
          <a:bodyPr anchor="ctr"/>
          <a:lstStyle>
            <a:lvl1pPr marL="0" indent="0">
              <a:buFontTx/>
              <a:buNone/>
              <a:defRPr sz="1200" baseline="0">
                <a:solidFill>
                  <a:schemeClr val="tx1"/>
                </a:solidFill>
              </a:defRPr>
            </a:lvl1pPr>
          </a:lstStyle>
          <a:p>
            <a:r>
              <a:rPr lang="en-US" dirty="0"/>
              <a:t>SVD meeting</a:t>
            </a:r>
            <a:endParaRPr lang="de-AT" dirty="0"/>
          </a:p>
        </p:txBody>
      </p:sp>
      <p:sp>
        <p:nvSpPr>
          <p:cNvPr id="3074" name="Rectangle 2"/>
          <p:cNvSpPr>
            <a:spLocks noGrp="1" noChangeArrowheads="1"/>
          </p:cNvSpPr>
          <p:nvPr>
            <p:ph type="ctrTitle"/>
          </p:nvPr>
        </p:nvSpPr>
        <p:spPr>
          <a:xfrm>
            <a:off x="914400" y="4316413"/>
            <a:ext cx="10365317" cy="1223962"/>
          </a:xfrm>
        </p:spPr>
        <p:txBody>
          <a:bodyPr/>
          <a:lstStyle>
            <a:lvl1pPr>
              <a:defRPr baseline="0">
                <a:solidFill>
                  <a:schemeClr val="tx1"/>
                </a:solidFill>
              </a:defRPr>
            </a:lvl1pPr>
          </a:lstStyle>
          <a:p>
            <a:r>
              <a:rPr lang="en-US" dirty="0"/>
              <a:t>Titelmasterformat durch Klicken bearbeiten</a:t>
            </a:r>
            <a:endParaRPr lang="de-AT" dirty="0"/>
          </a:p>
        </p:txBody>
      </p:sp>
      <p:sp>
        <p:nvSpPr>
          <p:cNvPr id="5" name="Rectangle 4"/>
          <p:cNvSpPr>
            <a:spLocks noGrp="1" noChangeArrowheads="1"/>
          </p:cNvSpPr>
          <p:nvPr>
            <p:ph type="dt" sz="half" idx="10"/>
          </p:nvPr>
        </p:nvSpPr>
        <p:spPr>
          <a:xfrm>
            <a:off x="7586133" y="6215066"/>
            <a:ext cx="3693584" cy="333375"/>
          </a:xfrm>
        </p:spPr>
        <p:txBody>
          <a:bodyPr anchor="t"/>
          <a:lstStyle>
            <a:lvl1pPr algn="r">
              <a:defRPr sz="1200">
                <a:solidFill>
                  <a:schemeClr val="tx1"/>
                </a:solidFill>
              </a:defRPr>
            </a:lvl1pPr>
          </a:lstStyle>
          <a:p>
            <a:r>
              <a:rPr lang="de-DE"/>
              <a:t>2025/10/23</a:t>
            </a:r>
            <a:endParaRPr lang="de-AT"/>
          </a:p>
        </p:txBody>
      </p:sp>
      <p:sp>
        <p:nvSpPr>
          <p:cNvPr id="6" name="Rectangle 5"/>
          <p:cNvSpPr>
            <a:spLocks noGrp="1" noChangeArrowheads="1"/>
          </p:cNvSpPr>
          <p:nvPr>
            <p:ph type="ftr" sz="quarter" idx="11"/>
          </p:nvPr>
        </p:nvSpPr>
        <p:spPr>
          <a:xfrm>
            <a:off x="2832100" y="5613400"/>
            <a:ext cx="6527800" cy="477838"/>
          </a:xfrm>
        </p:spPr>
        <p:txBody>
          <a:bodyPr anchor="t"/>
          <a:lstStyle>
            <a:lvl1pPr>
              <a:defRPr sz="1350">
                <a:solidFill>
                  <a:schemeClr val="tx1"/>
                </a:solidFill>
              </a:defRPr>
            </a:lvl1pPr>
          </a:lstStyle>
          <a:p>
            <a:r>
              <a:rPr lang="en-US"/>
              <a:t>Markus Friedl, Christian Irmler</a:t>
            </a:r>
            <a:endParaRPr lang="de-AT"/>
          </a:p>
        </p:txBody>
      </p:sp>
      <p:pic>
        <p:nvPicPr>
          <p:cNvPr id="21" name="Grafik 13">
            <a:extLst>
              <a:ext uri="{FF2B5EF4-FFF2-40B4-BE49-F238E27FC236}">
                <a16:creationId xmlns:a16="http://schemas.microsoft.com/office/drawing/2014/main" id="{7B6DEA72-D975-451A-8CFA-85E559E4648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98428" y="140376"/>
            <a:ext cx="1586057" cy="686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hteck 5">
            <a:extLst>
              <a:ext uri="{FF2B5EF4-FFF2-40B4-BE49-F238E27FC236}">
                <a16:creationId xmlns:a16="http://schemas.microsoft.com/office/drawing/2014/main" id="{4E75D8D3-F947-4ABA-BE90-667968BF08AA}"/>
              </a:ext>
            </a:extLst>
          </p:cNvPr>
          <p:cNvSpPr>
            <a:spLocks noChangeArrowheads="1"/>
          </p:cNvSpPr>
          <p:nvPr userDrawn="1"/>
        </p:nvSpPr>
        <p:spPr bwMode="auto">
          <a:xfrm>
            <a:off x="5016500" y="366738"/>
            <a:ext cx="5003800" cy="229466"/>
          </a:xfrm>
          <a:prstGeom prst="rect">
            <a:avLst/>
          </a:prstGeom>
          <a:solidFill>
            <a:srgbClr val="DA291C"/>
          </a:solidFill>
          <a:ln>
            <a:noFill/>
          </a:ln>
        </p:spPr>
        <p:txBody>
          <a:bodyPr lIns="35719" tIns="35719" rIns="35719" bIns="35719" anchor="ctr">
            <a:spAutoFit/>
          </a:bodyPr>
          <a:lstStyle/>
          <a:p>
            <a:pPr algn="ctr" eaLnBrk="1" fontAlgn="auto" hangingPunct="1">
              <a:spcBef>
                <a:spcPts val="0"/>
              </a:spcBef>
              <a:spcAft>
                <a:spcPts val="0"/>
              </a:spcAft>
              <a:defRPr/>
            </a:pPr>
            <a:endParaRPr lang="de-AT" altLang="de-DE" sz="1780" dirty="0">
              <a:solidFill>
                <a:prstClr val="black"/>
              </a:solidFill>
              <a:latin typeface="+mn-lt"/>
              <a:ea typeface="Helvetica Light"/>
              <a:cs typeface="Helvetica Light"/>
            </a:endParaRPr>
          </a:p>
        </p:txBody>
      </p:sp>
      <p:sp>
        <p:nvSpPr>
          <p:cNvPr id="23" name="Rechteck 6">
            <a:extLst>
              <a:ext uri="{FF2B5EF4-FFF2-40B4-BE49-F238E27FC236}">
                <a16:creationId xmlns:a16="http://schemas.microsoft.com/office/drawing/2014/main" id="{CCC26BAC-527D-4DB2-8165-011F0A07F2B7}"/>
              </a:ext>
            </a:extLst>
          </p:cNvPr>
          <p:cNvSpPr>
            <a:spLocks noChangeArrowheads="1"/>
          </p:cNvSpPr>
          <p:nvPr userDrawn="1"/>
        </p:nvSpPr>
        <p:spPr bwMode="auto">
          <a:xfrm>
            <a:off x="2516188" y="368327"/>
            <a:ext cx="2501900" cy="229465"/>
          </a:xfrm>
          <a:prstGeom prst="rect">
            <a:avLst/>
          </a:prstGeom>
          <a:solidFill>
            <a:srgbClr val="84BD00"/>
          </a:solidFill>
          <a:ln>
            <a:noFill/>
          </a:ln>
          <a:extLst/>
        </p:spPr>
        <p:txBody>
          <a:bodyPr lIns="35719" tIns="35719" rIns="35719" bIns="35719" anchor="ctr">
            <a:spAutoFit/>
          </a:bodyPr>
          <a:lstStyle/>
          <a:p>
            <a:pPr algn="ctr" eaLnBrk="1" fontAlgn="auto" hangingPunct="1">
              <a:spcBef>
                <a:spcPts val="0"/>
              </a:spcBef>
              <a:spcAft>
                <a:spcPts val="0"/>
              </a:spcAft>
              <a:defRPr/>
            </a:pPr>
            <a:endParaRPr lang="de-AT" altLang="de-DE" sz="1780" dirty="0">
              <a:solidFill>
                <a:prstClr val="black"/>
              </a:solidFill>
              <a:latin typeface="+mn-lt"/>
              <a:ea typeface="Helvetica Light"/>
              <a:cs typeface="Helvetica Light"/>
            </a:endParaRPr>
          </a:p>
        </p:txBody>
      </p:sp>
      <p:pic>
        <p:nvPicPr>
          <p:cNvPr id="10" name="Graphic 9">
            <a:extLst>
              <a:ext uri="{FF2B5EF4-FFF2-40B4-BE49-F238E27FC236}">
                <a16:creationId xmlns:a16="http://schemas.microsoft.com/office/drawing/2014/main" id="{6A6F2BA4-82AC-4ED9-BEDC-B3A2EDDA348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85764" y="140400"/>
            <a:ext cx="1922823" cy="720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Rectangle 14"/>
          <p:cNvSpPr>
            <a:spLocks noGrp="1" noChangeArrowheads="1"/>
          </p:cNvSpPr>
          <p:nvPr>
            <p:ph type="sldNum" sz="quarter" idx="10"/>
          </p:nvPr>
        </p:nvSpPr>
        <p:spPr>
          <a:ln/>
        </p:spPr>
        <p:txBody>
          <a:bodyPr/>
          <a:lstStyle>
            <a:lvl1pPr>
              <a:defRPr/>
            </a:lvl1pPr>
          </a:lstStyle>
          <a:p>
            <a:pPr>
              <a:defRPr/>
            </a:pPr>
            <a:fld id="{F53C971E-B2F2-4949-99B8-CF299ECFDC45}" type="slidenum">
              <a:rPr lang="de-AT"/>
              <a:pPr>
                <a:defRPr/>
              </a:pPr>
              <a:t>‹#›</a:t>
            </a:fld>
            <a:endParaRPr lang="de-AT"/>
          </a:p>
        </p:txBody>
      </p:sp>
      <p:sp>
        <p:nvSpPr>
          <p:cNvPr id="5" name="Rectangle 15"/>
          <p:cNvSpPr>
            <a:spLocks noGrp="1" noChangeArrowheads="1"/>
          </p:cNvSpPr>
          <p:nvPr>
            <p:ph type="ftr" sz="quarter" idx="11"/>
          </p:nvPr>
        </p:nvSpPr>
        <p:spPr>
          <a:ln/>
        </p:spPr>
        <p:txBody>
          <a:bodyPr/>
          <a:lstStyle>
            <a:lvl1pPr>
              <a:defRPr/>
            </a:lvl1pPr>
          </a:lstStyle>
          <a:p>
            <a:r>
              <a:rPr lang="en-US"/>
              <a:t>Markus Friedl, Christian Irmler</a:t>
            </a:r>
            <a:endParaRPr lang="de-AT"/>
          </a:p>
        </p:txBody>
      </p:sp>
      <p:sp>
        <p:nvSpPr>
          <p:cNvPr id="6" name="Rectangle 16"/>
          <p:cNvSpPr>
            <a:spLocks noGrp="1" noChangeArrowheads="1"/>
          </p:cNvSpPr>
          <p:nvPr>
            <p:ph type="dt" sz="half" idx="12"/>
          </p:nvPr>
        </p:nvSpPr>
        <p:spPr>
          <a:ln/>
        </p:spPr>
        <p:txBody>
          <a:bodyPr/>
          <a:lstStyle>
            <a:lvl1pPr>
              <a:defRPr/>
            </a:lvl1pPr>
          </a:lstStyle>
          <a:p>
            <a:r>
              <a:rPr lang="de-DE"/>
              <a:t>2025/10/23</a:t>
            </a:r>
            <a:endParaRPr lang="de-A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51900" y="836614"/>
            <a:ext cx="2745317" cy="5545137"/>
          </a:xfrm>
        </p:spPr>
        <p:txBody>
          <a:bodyPr vert="eaVert"/>
          <a:lstStyle/>
          <a:p>
            <a:r>
              <a:rPr lang="de-DE"/>
              <a:t>Titelmasterformat durch Klicken bearbeiten</a:t>
            </a:r>
            <a:endParaRPr lang="de-AT"/>
          </a:p>
        </p:txBody>
      </p:sp>
      <p:sp>
        <p:nvSpPr>
          <p:cNvPr id="3" name="Vertikaler Textplatzhalter 2"/>
          <p:cNvSpPr>
            <a:spLocks noGrp="1"/>
          </p:cNvSpPr>
          <p:nvPr>
            <p:ph type="body" orient="vert" idx="1"/>
          </p:nvPr>
        </p:nvSpPr>
        <p:spPr>
          <a:xfrm>
            <a:off x="609602" y="836614"/>
            <a:ext cx="8039100" cy="5545137"/>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Rectangle 14"/>
          <p:cNvSpPr>
            <a:spLocks noGrp="1" noChangeArrowheads="1"/>
          </p:cNvSpPr>
          <p:nvPr>
            <p:ph type="sldNum" sz="quarter" idx="10"/>
          </p:nvPr>
        </p:nvSpPr>
        <p:spPr>
          <a:ln/>
        </p:spPr>
        <p:txBody>
          <a:bodyPr/>
          <a:lstStyle>
            <a:lvl1pPr>
              <a:defRPr/>
            </a:lvl1pPr>
          </a:lstStyle>
          <a:p>
            <a:pPr>
              <a:defRPr/>
            </a:pPr>
            <a:fld id="{973EE557-29F1-4264-B462-3F8D20711755}" type="slidenum">
              <a:rPr lang="de-AT"/>
              <a:pPr>
                <a:defRPr/>
              </a:pPr>
              <a:t>‹#›</a:t>
            </a:fld>
            <a:endParaRPr lang="de-AT"/>
          </a:p>
        </p:txBody>
      </p:sp>
      <p:sp>
        <p:nvSpPr>
          <p:cNvPr id="5" name="Rectangle 15"/>
          <p:cNvSpPr>
            <a:spLocks noGrp="1" noChangeArrowheads="1"/>
          </p:cNvSpPr>
          <p:nvPr>
            <p:ph type="ftr" sz="quarter" idx="11"/>
          </p:nvPr>
        </p:nvSpPr>
        <p:spPr>
          <a:ln/>
        </p:spPr>
        <p:txBody>
          <a:bodyPr/>
          <a:lstStyle>
            <a:lvl1pPr>
              <a:defRPr/>
            </a:lvl1pPr>
          </a:lstStyle>
          <a:p>
            <a:r>
              <a:rPr lang="en-US"/>
              <a:t>Markus Friedl, Christian Irmler</a:t>
            </a:r>
            <a:endParaRPr lang="de-AT"/>
          </a:p>
        </p:txBody>
      </p:sp>
      <p:sp>
        <p:nvSpPr>
          <p:cNvPr id="6" name="Rectangle 16"/>
          <p:cNvSpPr>
            <a:spLocks noGrp="1" noChangeArrowheads="1"/>
          </p:cNvSpPr>
          <p:nvPr>
            <p:ph type="dt" sz="half" idx="12"/>
          </p:nvPr>
        </p:nvSpPr>
        <p:spPr>
          <a:ln/>
        </p:spPr>
        <p:txBody>
          <a:bodyPr/>
          <a:lstStyle>
            <a:lvl1pPr>
              <a:defRPr/>
            </a:lvl1pPr>
          </a:lstStyle>
          <a:p>
            <a:r>
              <a:rPr lang="de-DE"/>
              <a:t>2025/10/23</a:t>
            </a:r>
            <a:endParaRPr lang="de-A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タイトルとテキスト">
    <p:spTree>
      <p:nvGrpSpPr>
        <p:cNvPr id="1" name=""/>
        <p:cNvGrpSpPr/>
        <p:nvPr/>
      </p:nvGrpSpPr>
      <p:grpSpPr>
        <a:xfrm>
          <a:off x="0" y="0"/>
          <a:ext cx="0" cy="0"/>
          <a:chOff x="0" y="0"/>
          <a:chExt cx="0" cy="0"/>
        </a:xfrm>
      </p:grpSpPr>
      <p:sp>
        <p:nvSpPr>
          <p:cNvPr id="7" name="Rectangle 7"/>
          <p:cNvSpPr>
            <a:spLocks noGrp="1"/>
          </p:cNvSpPr>
          <p:nvPr>
            <p:ph type="body"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9" name="Title 8"/>
          <p:cNvSpPr>
            <a:spLocks noGrp="1"/>
          </p:cNvSpPr>
          <p:nvPr>
            <p:ph type="title"/>
          </p:nvPr>
        </p:nvSpPr>
        <p:spPr>
          <a:xfrm>
            <a:off x="571461" y="0"/>
            <a:ext cx="10972800" cy="785794"/>
          </a:xfrm>
          <a:prstGeom prst="rect">
            <a:avLst/>
          </a:prstGeom>
        </p:spPr>
        <p:txBody>
          <a:bodyPr anchor="b" anchorCtr="0">
            <a:normAutofit/>
          </a:bodyPr>
          <a:lstStyle/>
          <a:p>
            <a:pPr algn="l"/>
            <a:r>
              <a:rPr lang="ja-JP" altLang="en-US"/>
              <a:t>マスタ タイトルの書式設定</a:t>
            </a:r>
            <a:endParaRPr lang="en-US"/>
          </a:p>
        </p:txBody>
      </p:sp>
      <p:sp>
        <p:nvSpPr>
          <p:cNvPr id="8" name="Date Placeholder 7"/>
          <p:cNvSpPr>
            <a:spLocks noGrp="1"/>
          </p:cNvSpPr>
          <p:nvPr>
            <p:ph type="dt" sz="half" idx="10"/>
          </p:nvPr>
        </p:nvSpPr>
        <p:spPr/>
        <p:txBody>
          <a:bodyPr/>
          <a:lstStyle/>
          <a:p>
            <a:r>
              <a:rPr lang="de-DE" altLang="ja-JP">
                <a:solidFill>
                  <a:prstClr val="black"/>
                </a:solidFill>
              </a:rPr>
              <a:t>2025/10/23</a:t>
            </a:r>
            <a:endParaRPr lang="en-US">
              <a:solidFill>
                <a:prstClr val="black"/>
              </a:solidFill>
            </a:endParaRPr>
          </a:p>
        </p:txBody>
      </p:sp>
      <p:sp>
        <p:nvSpPr>
          <p:cNvPr id="10" name="Slide Number Placeholder 9"/>
          <p:cNvSpPr>
            <a:spLocks noGrp="1"/>
          </p:cNvSpPr>
          <p:nvPr>
            <p:ph type="sldNum" sz="quarter" idx="11"/>
          </p:nvPr>
        </p:nvSpPr>
        <p:spPr/>
        <p:txBody>
          <a:bodyPr/>
          <a:lstStyle/>
          <a:p>
            <a:pPr algn="r"/>
            <a:fld id="{D4C49B74-5DB2-4B03-B1D2-7F6A3C51C318}" type="slidenum">
              <a:rPr lang="en-US" smtClean="0">
                <a:solidFill>
                  <a:prstClr val="black"/>
                </a:solidFill>
              </a:rPr>
              <a:pPr algn="r"/>
              <a:t>‹#›</a:t>
            </a:fld>
            <a:endParaRPr lang="en-US">
              <a:solidFill>
                <a:prstClr val="black"/>
              </a:solidFill>
            </a:endParaRPr>
          </a:p>
        </p:txBody>
      </p:sp>
      <p:sp>
        <p:nvSpPr>
          <p:cNvPr id="11" name="Footer Placeholder 10"/>
          <p:cNvSpPr>
            <a:spLocks noGrp="1"/>
          </p:cNvSpPr>
          <p:nvPr>
            <p:ph type="ftr" sz="quarter" idx="12"/>
          </p:nvPr>
        </p:nvSpPr>
        <p:spPr/>
        <p:txBody>
          <a:bodyPr/>
          <a:lstStyle/>
          <a:p>
            <a:r>
              <a:rPr lang="en-US" altLang="ja-JP">
                <a:solidFill>
                  <a:prstClr val="black"/>
                </a:solidFill>
              </a:rPr>
              <a:t>Markus Friedl, Christian Irmler</a:t>
            </a:r>
            <a:endParaRPr lang="en-US">
              <a:solidFill>
                <a:prstClr val="black"/>
              </a:solidFill>
            </a:endParaRPr>
          </a:p>
        </p:txBody>
      </p:sp>
    </p:spTree>
    <p:extLst>
      <p:ext uri="{BB962C8B-B14F-4D97-AF65-F5344CB8AC3E}">
        <p14:creationId xmlns:p14="http://schemas.microsoft.com/office/powerpoint/2010/main" val="3685596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24417" y="692696"/>
            <a:ext cx="10972799" cy="576064"/>
          </a:xfrm>
        </p:spPr>
        <p:txBody>
          <a:bodyPr/>
          <a:lstStyle>
            <a:lvl1pPr>
              <a:defRPr sz="2800">
                <a:solidFill>
                  <a:srgbClr val="0061A0"/>
                </a:solidFill>
              </a:defRPr>
            </a:lvl1pPr>
          </a:lstStyle>
          <a:p>
            <a:r>
              <a:rPr lang="en-US" noProof="0" dirty="0" err="1"/>
              <a:t>Titelmasterformat</a:t>
            </a:r>
            <a:r>
              <a:rPr lang="en-US" noProof="0" dirty="0"/>
              <a:t> </a:t>
            </a:r>
            <a:r>
              <a:rPr lang="en-US" noProof="0" dirty="0" err="1"/>
              <a:t>durch</a:t>
            </a:r>
            <a:r>
              <a:rPr lang="en-US" noProof="0" dirty="0"/>
              <a:t> </a:t>
            </a:r>
            <a:r>
              <a:rPr lang="en-US" noProof="0" dirty="0" err="1"/>
              <a:t>Klicken</a:t>
            </a:r>
            <a:r>
              <a:rPr lang="en-US" noProof="0" dirty="0"/>
              <a:t> </a:t>
            </a:r>
            <a:r>
              <a:rPr lang="en-US" noProof="0" dirty="0" err="1"/>
              <a:t>bearbeiten</a:t>
            </a:r>
            <a:endParaRPr lang="en-US" noProof="0" dirty="0"/>
          </a:p>
        </p:txBody>
      </p:sp>
      <p:sp>
        <p:nvSpPr>
          <p:cNvPr id="3" name="Inhaltsplatzhalter 2"/>
          <p:cNvSpPr>
            <a:spLocks noGrp="1"/>
          </p:cNvSpPr>
          <p:nvPr>
            <p:ph idx="1"/>
          </p:nvPr>
        </p:nvSpPr>
        <p:spPr>
          <a:xfrm>
            <a:off x="624417" y="1340768"/>
            <a:ext cx="10972800" cy="5139232"/>
          </a:xfrm>
        </p:spPr>
        <p:txBody>
          <a:bodyPr/>
          <a:lstStyle>
            <a:lvl1pPr>
              <a:defRPr>
                <a:solidFill>
                  <a:srgbClr val="0061A0"/>
                </a:solidFill>
              </a:defRPr>
            </a:lvl1pPr>
            <a:lvl2pPr>
              <a:defRPr>
                <a:solidFill>
                  <a:srgbClr val="0061A0"/>
                </a:solidFill>
              </a:defRPr>
            </a:lvl2pPr>
            <a:lvl3pPr>
              <a:defRPr>
                <a:solidFill>
                  <a:srgbClr val="0061A0"/>
                </a:solidFill>
              </a:defRPr>
            </a:lvl3pPr>
            <a:lvl4pPr>
              <a:defRPr>
                <a:solidFill>
                  <a:srgbClr val="0061A0"/>
                </a:solidFill>
              </a:defRPr>
            </a:lvl4pPr>
            <a:lvl5pPr>
              <a:defRPr>
                <a:solidFill>
                  <a:srgbClr val="0061A0"/>
                </a:solidFill>
              </a:defRPr>
            </a:lvl5pPr>
          </a:lstStyle>
          <a:p>
            <a:pPr lvl="0"/>
            <a:r>
              <a:rPr lang="en-US" noProof="0" dirty="0" err="1"/>
              <a:t>Textmasterformate</a:t>
            </a:r>
            <a:r>
              <a:rPr lang="en-US" noProof="0" dirty="0"/>
              <a:t> </a:t>
            </a:r>
            <a:r>
              <a:rPr lang="en-US" noProof="0" dirty="0" err="1"/>
              <a:t>durch</a:t>
            </a:r>
            <a:r>
              <a:rPr lang="en-US" noProof="0" dirty="0"/>
              <a:t> </a:t>
            </a:r>
            <a:r>
              <a:rPr lang="en-US" noProof="0" dirty="0" err="1"/>
              <a:t>Klicken</a:t>
            </a:r>
            <a:r>
              <a:rPr lang="en-US" noProof="0" dirty="0"/>
              <a:t> </a:t>
            </a:r>
            <a:r>
              <a:rPr lang="en-US" noProof="0" dirty="0" err="1"/>
              <a:t>bearbeiten</a:t>
            </a:r>
            <a:endParaRPr lang="en-US" noProof="0" dirty="0"/>
          </a:p>
          <a:p>
            <a:pPr lvl="1"/>
            <a:r>
              <a:rPr lang="en-US" noProof="0" dirty="0" err="1"/>
              <a:t>Zweite</a:t>
            </a:r>
            <a:r>
              <a:rPr lang="en-US" noProof="0" dirty="0"/>
              <a:t> </a:t>
            </a:r>
            <a:r>
              <a:rPr lang="en-US" noProof="0" dirty="0" err="1"/>
              <a:t>Ebene</a:t>
            </a:r>
            <a:endParaRPr lang="en-US" noProof="0" dirty="0"/>
          </a:p>
          <a:p>
            <a:pPr lvl="2"/>
            <a:r>
              <a:rPr lang="en-US" noProof="0" dirty="0" err="1"/>
              <a:t>Dritte</a:t>
            </a:r>
            <a:r>
              <a:rPr lang="en-US" noProof="0" dirty="0"/>
              <a:t> </a:t>
            </a:r>
            <a:r>
              <a:rPr lang="en-US" noProof="0" dirty="0" err="1"/>
              <a:t>Ebene</a:t>
            </a:r>
            <a:endParaRPr lang="en-US" noProof="0" dirty="0"/>
          </a:p>
          <a:p>
            <a:pPr lvl="3"/>
            <a:r>
              <a:rPr lang="en-US" noProof="0" dirty="0" err="1"/>
              <a:t>Vierte</a:t>
            </a:r>
            <a:r>
              <a:rPr lang="en-US" noProof="0" dirty="0"/>
              <a:t> </a:t>
            </a:r>
            <a:r>
              <a:rPr lang="en-US" noProof="0" dirty="0" err="1"/>
              <a:t>Ebene</a:t>
            </a:r>
            <a:endParaRPr lang="en-US" noProof="0" dirty="0"/>
          </a:p>
          <a:p>
            <a:pPr lvl="4"/>
            <a:r>
              <a:rPr lang="en-US" noProof="0" dirty="0" err="1"/>
              <a:t>Fünfte</a:t>
            </a:r>
            <a:r>
              <a:rPr lang="en-US" noProof="0" dirty="0"/>
              <a:t> </a:t>
            </a:r>
            <a:r>
              <a:rPr lang="en-US" noProof="0" dirty="0" err="1"/>
              <a:t>Ebene</a:t>
            </a:r>
            <a:endParaRPr lang="en-US" noProof="0" dirty="0"/>
          </a:p>
        </p:txBody>
      </p:sp>
      <p:sp>
        <p:nvSpPr>
          <p:cNvPr id="4" name="Rectangle 14"/>
          <p:cNvSpPr>
            <a:spLocks noGrp="1" noChangeArrowheads="1"/>
          </p:cNvSpPr>
          <p:nvPr>
            <p:ph type="sldNum" sz="quarter" idx="10"/>
          </p:nvPr>
        </p:nvSpPr>
        <p:spPr>
          <a:ln/>
        </p:spPr>
        <p:txBody>
          <a:bodyPr/>
          <a:lstStyle>
            <a:lvl1pPr>
              <a:defRPr/>
            </a:lvl1pPr>
          </a:lstStyle>
          <a:p>
            <a:pPr>
              <a:defRPr/>
            </a:pPr>
            <a:fld id="{2753752E-CC6F-4124-AE2E-5DD91DD2A8C1}" type="slidenum">
              <a:rPr lang="de-AT"/>
              <a:pPr>
                <a:defRPr/>
              </a:pPr>
              <a:t>‹#›</a:t>
            </a:fld>
            <a:endParaRPr lang="de-AT"/>
          </a:p>
        </p:txBody>
      </p:sp>
      <p:sp>
        <p:nvSpPr>
          <p:cNvPr id="5" name="Rectangle 15"/>
          <p:cNvSpPr>
            <a:spLocks noGrp="1" noChangeArrowheads="1"/>
          </p:cNvSpPr>
          <p:nvPr>
            <p:ph type="ftr" sz="quarter" idx="11"/>
          </p:nvPr>
        </p:nvSpPr>
        <p:spPr>
          <a:xfrm>
            <a:off x="4079776" y="6597650"/>
            <a:ext cx="5088565" cy="260350"/>
          </a:xfrm>
          <a:ln/>
        </p:spPr>
        <p:txBody>
          <a:bodyPr/>
          <a:lstStyle>
            <a:lvl1pPr>
              <a:defRPr/>
            </a:lvl1pPr>
          </a:lstStyle>
          <a:p>
            <a:r>
              <a:rPr lang="en-US"/>
              <a:t>Markus Friedl, Christian Irmler</a:t>
            </a:r>
            <a:endParaRPr lang="de-AT"/>
          </a:p>
        </p:txBody>
      </p:sp>
      <p:sp>
        <p:nvSpPr>
          <p:cNvPr id="6" name="Rectangle 16"/>
          <p:cNvSpPr>
            <a:spLocks noGrp="1" noChangeArrowheads="1"/>
          </p:cNvSpPr>
          <p:nvPr>
            <p:ph type="dt" sz="half" idx="12"/>
          </p:nvPr>
        </p:nvSpPr>
        <p:spPr>
          <a:xfrm>
            <a:off x="0" y="6597650"/>
            <a:ext cx="4271797" cy="260350"/>
          </a:xfrm>
          <a:ln/>
        </p:spPr>
        <p:txBody>
          <a:bodyPr/>
          <a:lstStyle>
            <a:lvl1pPr>
              <a:defRPr/>
            </a:lvl1pPr>
          </a:lstStyle>
          <a:p>
            <a:r>
              <a:rPr lang="de-DE"/>
              <a:t>2025/10/23</a:t>
            </a:r>
            <a:endParaRPr lang="de-A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95400" y="620689"/>
            <a:ext cx="10873208" cy="576064"/>
          </a:xfrm>
        </p:spPr>
        <p:txBody>
          <a:bodyPr anchor="t"/>
          <a:lstStyle>
            <a:lvl1pPr algn="ctr">
              <a:defRPr sz="2800" b="1" cap="all">
                <a:solidFill>
                  <a:srgbClr val="0061A0"/>
                </a:solidFill>
              </a:defRPr>
            </a:lvl1pPr>
          </a:lstStyle>
          <a:p>
            <a:r>
              <a:rPr lang="en-US" noProof="0" dirty="0" err="1"/>
              <a:t>Titel</a:t>
            </a:r>
            <a:endParaRPr lang="de-AT" dirty="0"/>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noProof="0" dirty="0" err="1"/>
              <a:t>Textmasterformate</a:t>
            </a:r>
            <a:r>
              <a:rPr lang="en-US" noProof="0" dirty="0"/>
              <a:t> </a:t>
            </a:r>
            <a:r>
              <a:rPr lang="en-US" noProof="0" dirty="0" err="1"/>
              <a:t>durch</a:t>
            </a:r>
            <a:r>
              <a:rPr lang="en-US" noProof="0" dirty="0"/>
              <a:t> </a:t>
            </a:r>
            <a:r>
              <a:rPr lang="en-US" noProof="0" dirty="0" err="1"/>
              <a:t>Klicken</a:t>
            </a:r>
            <a:r>
              <a:rPr lang="en-US" noProof="0" dirty="0"/>
              <a:t> </a:t>
            </a:r>
            <a:r>
              <a:rPr lang="en-US" noProof="0" dirty="0" err="1"/>
              <a:t>bearbeiten</a:t>
            </a:r>
            <a:endParaRPr lang="en-US" noProof="0" dirty="0"/>
          </a:p>
        </p:txBody>
      </p:sp>
      <p:sp>
        <p:nvSpPr>
          <p:cNvPr id="4" name="Rectangle 14"/>
          <p:cNvSpPr>
            <a:spLocks noGrp="1" noChangeArrowheads="1"/>
          </p:cNvSpPr>
          <p:nvPr>
            <p:ph type="sldNum" sz="quarter" idx="10"/>
          </p:nvPr>
        </p:nvSpPr>
        <p:spPr>
          <a:ln/>
        </p:spPr>
        <p:txBody>
          <a:bodyPr/>
          <a:lstStyle>
            <a:lvl1pPr>
              <a:defRPr/>
            </a:lvl1pPr>
          </a:lstStyle>
          <a:p>
            <a:pPr>
              <a:defRPr/>
            </a:pPr>
            <a:fld id="{92CF8186-3D00-442E-AF80-7408F228181C}" type="slidenum">
              <a:rPr lang="de-AT"/>
              <a:pPr>
                <a:defRPr/>
              </a:pPr>
              <a:t>‹#›</a:t>
            </a:fld>
            <a:endParaRPr lang="de-AT"/>
          </a:p>
        </p:txBody>
      </p:sp>
      <p:sp>
        <p:nvSpPr>
          <p:cNvPr id="5" name="Rectangle 15"/>
          <p:cNvSpPr>
            <a:spLocks noGrp="1" noChangeArrowheads="1"/>
          </p:cNvSpPr>
          <p:nvPr>
            <p:ph type="ftr" sz="quarter" idx="11"/>
          </p:nvPr>
        </p:nvSpPr>
        <p:spPr>
          <a:ln/>
        </p:spPr>
        <p:txBody>
          <a:bodyPr/>
          <a:lstStyle>
            <a:lvl1pPr>
              <a:defRPr/>
            </a:lvl1pPr>
          </a:lstStyle>
          <a:p>
            <a:r>
              <a:rPr lang="en-US"/>
              <a:t>Markus Friedl, Christian Irmler</a:t>
            </a:r>
            <a:endParaRPr lang="de-AT"/>
          </a:p>
        </p:txBody>
      </p:sp>
      <p:sp>
        <p:nvSpPr>
          <p:cNvPr id="6" name="Rectangle 16"/>
          <p:cNvSpPr>
            <a:spLocks noGrp="1" noChangeArrowheads="1"/>
          </p:cNvSpPr>
          <p:nvPr>
            <p:ph type="dt" sz="half" idx="12"/>
          </p:nvPr>
        </p:nvSpPr>
        <p:spPr>
          <a:ln/>
        </p:spPr>
        <p:txBody>
          <a:bodyPr/>
          <a:lstStyle>
            <a:lvl1pPr>
              <a:defRPr/>
            </a:lvl1pPr>
          </a:lstStyle>
          <a:p>
            <a:r>
              <a:rPr lang="de-DE"/>
              <a:t>2025/10/23</a:t>
            </a:r>
            <a:endParaRPr lang="de-A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dirty="0" err="1"/>
              <a:t>Titelmasterformat</a:t>
            </a:r>
            <a:r>
              <a:rPr lang="en-US" noProof="0" dirty="0"/>
              <a:t> </a:t>
            </a:r>
            <a:r>
              <a:rPr lang="en-US" noProof="0" dirty="0" err="1"/>
              <a:t>durch</a:t>
            </a:r>
            <a:r>
              <a:rPr lang="en-US" noProof="0" dirty="0"/>
              <a:t> </a:t>
            </a:r>
            <a:r>
              <a:rPr lang="en-US" noProof="0" dirty="0" err="1"/>
              <a:t>Klicken</a:t>
            </a:r>
            <a:r>
              <a:rPr lang="en-US" noProof="0" dirty="0"/>
              <a:t> </a:t>
            </a:r>
            <a:r>
              <a:rPr lang="en-US" noProof="0" dirty="0" err="1"/>
              <a:t>bearbeiten</a:t>
            </a:r>
            <a:endParaRPr lang="en-US" noProof="0" dirty="0"/>
          </a:p>
        </p:txBody>
      </p:sp>
      <p:sp>
        <p:nvSpPr>
          <p:cNvPr id="3" name="Inhaltsplatzhalter 2"/>
          <p:cNvSpPr>
            <a:spLocks noGrp="1"/>
          </p:cNvSpPr>
          <p:nvPr>
            <p:ph sz="half" idx="1"/>
          </p:nvPr>
        </p:nvSpPr>
        <p:spPr>
          <a:xfrm>
            <a:off x="609600" y="1080000"/>
            <a:ext cx="5384800" cy="54000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noProof="0" dirty="0" err="1"/>
              <a:t>Textmasterformate</a:t>
            </a:r>
            <a:r>
              <a:rPr lang="en-US" noProof="0" dirty="0"/>
              <a:t> </a:t>
            </a:r>
            <a:r>
              <a:rPr lang="en-US" noProof="0" dirty="0" err="1"/>
              <a:t>durch</a:t>
            </a:r>
            <a:r>
              <a:rPr lang="en-US" noProof="0" dirty="0"/>
              <a:t> </a:t>
            </a:r>
            <a:r>
              <a:rPr lang="en-US" noProof="0" dirty="0" err="1"/>
              <a:t>Klicken</a:t>
            </a:r>
            <a:r>
              <a:rPr lang="en-US" noProof="0" dirty="0"/>
              <a:t> </a:t>
            </a:r>
            <a:r>
              <a:rPr lang="en-US" noProof="0" dirty="0" err="1"/>
              <a:t>bearbeiten</a:t>
            </a:r>
            <a:endParaRPr lang="en-US" noProof="0" dirty="0"/>
          </a:p>
          <a:p>
            <a:pPr lvl="1"/>
            <a:r>
              <a:rPr lang="en-US" noProof="0" dirty="0" err="1"/>
              <a:t>Zweite</a:t>
            </a:r>
            <a:r>
              <a:rPr lang="en-US" noProof="0" dirty="0"/>
              <a:t> </a:t>
            </a:r>
            <a:r>
              <a:rPr lang="en-US" noProof="0" dirty="0" err="1"/>
              <a:t>Ebene</a:t>
            </a:r>
            <a:endParaRPr lang="en-US" noProof="0" dirty="0"/>
          </a:p>
          <a:p>
            <a:pPr lvl="2"/>
            <a:r>
              <a:rPr lang="en-US" noProof="0" dirty="0" err="1"/>
              <a:t>Dritte</a:t>
            </a:r>
            <a:r>
              <a:rPr lang="en-US" noProof="0" dirty="0"/>
              <a:t> </a:t>
            </a:r>
            <a:r>
              <a:rPr lang="en-US" noProof="0" dirty="0" err="1"/>
              <a:t>Ebene</a:t>
            </a:r>
            <a:endParaRPr lang="en-US" noProof="0" dirty="0"/>
          </a:p>
          <a:p>
            <a:pPr lvl="3"/>
            <a:r>
              <a:rPr lang="en-US" noProof="0" dirty="0" err="1"/>
              <a:t>Vierte</a:t>
            </a:r>
            <a:r>
              <a:rPr lang="en-US" noProof="0" dirty="0"/>
              <a:t> </a:t>
            </a:r>
            <a:r>
              <a:rPr lang="en-US" noProof="0" dirty="0" err="1"/>
              <a:t>Ebene</a:t>
            </a:r>
            <a:endParaRPr lang="en-US" noProof="0" dirty="0"/>
          </a:p>
          <a:p>
            <a:pPr lvl="4"/>
            <a:r>
              <a:rPr lang="en-US" noProof="0" dirty="0" err="1"/>
              <a:t>Fünfte</a:t>
            </a:r>
            <a:r>
              <a:rPr lang="en-US" noProof="0" dirty="0"/>
              <a:t> </a:t>
            </a:r>
            <a:r>
              <a:rPr lang="en-US" noProof="0" dirty="0" err="1"/>
              <a:t>Ebene</a:t>
            </a:r>
            <a:endParaRPr lang="en-US" noProof="0" dirty="0"/>
          </a:p>
        </p:txBody>
      </p:sp>
      <p:sp>
        <p:nvSpPr>
          <p:cNvPr id="4" name="Inhaltsplatzhalter 3"/>
          <p:cNvSpPr>
            <a:spLocks noGrp="1"/>
          </p:cNvSpPr>
          <p:nvPr>
            <p:ph sz="half" idx="2"/>
          </p:nvPr>
        </p:nvSpPr>
        <p:spPr>
          <a:xfrm>
            <a:off x="6197600" y="1080000"/>
            <a:ext cx="5384800" cy="54000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noProof="0" dirty="0" err="1"/>
              <a:t>Textmasterformate</a:t>
            </a:r>
            <a:r>
              <a:rPr lang="en-US" noProof="0" dirty="0"/>
              <a:t> </a:t>
            </a:r>
            <a:r>
              <a:rPr lang="en-US" noProof="0" dirty="0" err="1"/>
              <a:t>durch</a:t>
            </a:r>
            <a:r>
              <a:rPr lang="en-US" noProof="0" dirty="0"/>
              <a:t> </a:t>
            </a:r>
            <a:r>
              <a:rPr lang="en-US" noProof="0" dirty="0" err="1"/>
              <a:t>Klicken</a:t>
            </a:r>
            <a:r>
              <a:rPr lang="en-US" noProof="0" dirty="0"/>
              <a:t> </a:t>
            </a:r>
            <a:r>
              <a:rPr lang="en-US" noProof="0" dirty="0" err="1"/>
              <a:t>bearbeiten</a:t>
            </a:r>
            <a:endParaRPr lang="en-US" noProof="0" dirty="0"/>
          </a:p>
          <a:p>
            <a:pPr lvl="1"/>
            <a:r>
              <a:rPr lang="en-US" noProof="0" dirty="0" err="1"/>
              <a:t>Zweite</a:t>
            </a:r>
            <a:r>
              <a:rPr lang="en-US" noProof="0" dirty="0"/>
              <a:t> </a:t>
            </a:r>
            <a:r>
              <a:rPr lang="en-US" noProof="0" dirty="0" err="1"/>
              <a:t>Ebene</a:t>
            </a:r>
            <a:endParaRPr lang="en-US" noProof="0" dirty="0"/>
          </a:p>
          <a:p>
            <a:pPr lvl="2"/>
            <a:r>
              <a:rPr lang="en-US" noProof="0" dirty="0" err="1"/>
              <a:t>Dritte</a:t>
            </a:r>
            <a:r>
              <a:rPr lang="en-US" noProof="0" dirty="0"/>
              <a:t> </a:t>
            </a:r>
            <a:r>
              <a:rPr lang="en-US" noProof="0" dirty="0" err="1"/>
              <a:t>Ebene</a:t>
            </a:r>
            <a:endParaRPr lang="en-US" noProof="0" dirty="0"/>
          </a:p>
          <a:p>
            <a:pPr lvl="3"/>
            <a:r>
              <a:rPr lang="en-US" noProof="0" dirty="0" err="1"/>
              <a:t>Vierte</a:t>
            </a:r>
            <a:r>
              <a:rPr lang="en-US" noProof="0" dirty="0"/>
              <a:t> </a:t>
            </a:r>
            <a:r>
              <a:rPr lang="en-US" noProof="0" dirty="0" err="1"/>
              <a:t>Ebene</a:t>
            </a:r>
            <a:endParaRPr lang="en-US" noProof="0" dirty="0"/>
          </a:p>
          <a:p>
            <a:pPr lvl="4"/>
            <a:r>
              <a:rPr lang="en-US" noProof="0" dirty="0" err="1"/>
              <a:t>Fünfte</a:t>
            </a:r>
            <a:r>
              <a:rPr lang="en-US" noProof="0" dirty="0"/>
              <a:t> </a:t>
            </a:r>
            <a:r>
              <a:rPr lang="en-US" noProof="0" dirty="0" err="1"/>
              <a:t>Ebene</a:t>
            </a:r>
            <a:endParaRPr lang="en-US" noProof="0" dirty="0"/>
          </a:p>
        </p:txBody>
      </p:sp>
      <p:sp>
        <p:nvSpPr>
          <p:cNvPr id="5" name="Rectangle 14"/>
          <p:cNvSpPr>
            <a:spLocks noGrp="1" noChangeArrowheads="1"/>
          </p:cNvSpPr>
          <p:nvPr>
            <p:ph type="sldNum" sz="quarter" idx="10"/>
          </p:nvPr>
        </p:nvSpPr>
        <p:spPr>
          <a:ln/>
        </p:spPr>
        <p:txBody>
          <a:bodyPr/>
          <a:lstStyle>
            <a:lvl1pPr>
              <a:defRPr/>
            </a:lvl1pPr>
          </a:lstStyle>
          <a:p>
            <a:pPr>
              <a:defRPr/>
            </a:pPr>
            <a:fld id="{3DCDCB28-EEC8-4D5B-A104-E1C49F26DBB0}" type="slidenum">
              <a:rPr lang="de-AT"/>
              <a:pPr>
                <a:defRPr/>
              </a:pPr>
              <a:t>‹#›</a:t>
            </a:fld>
            <a:endParaRPr lang="de-AT"/>
          </a:p>
        </p:txBody>
      </p:sp>
      <p:sp>
        <p:nvSpPr>
          <p:cNvPr id="8" name="Rectangle 15"/>
          <p:cNvSpPr>
            <a:spLocks noGrp="1" noChangeArrowheads="1"/>
          </p:cNvSpPr>
          <p:nvPr>
            <p:ph type="ftr" sz="quarter" idx="11"/>
          </p:nvPr>
        </p:nvSpPr>
        <p:spPr>
          <a:xfrm>
            <a:off x="4079776" y="6597650"/>
            <a:ext cx="5088565" cy="260350"/>
          </a:xfrm>
          <a:ln/>
        </p:spPr>
        <p:txBody>
          <a:bodyPr/>
          <a:lstStyle>
            <a:lvl1pPr>
              <a:defRPr/>
            </a:lvl1pPr>
          </a:lstStyle>
          <a:p>
            <a:r>
              <a:rPr lang="en-US"/>
              <a:t>Markus Friedl, Christian Irmler</a:t>
            </a:r>
            <a:endParaRPr lang="de-AT"/>
          </a:p>
        </p:txBody>
      </p:sp>
      <p:sp>
        <p:nvSpPr>
          <p:cNvPr id="9" name="Rectangle 16"/>
          <p:cNvSpPr>
            <a:spLocks noGrp="1" noChangeArrowheads="1"/>
          </p:cNvSpPr>
          <p:nvPr>
            <p:ph type="dt" sz="half" idx="12"/>
          </p:nvPr>
        </p:nvSpPr>
        <p:spPr>
          <a:xfrm>
            <a:off x="0" y="6597650"/>
            <a:ext cx="4271797" cy="260350"/>
          </a:xfrm>
          <a:ln/>
        </p:spPr>
        <p:txBody>
          <a:bodyPr/>
          <a:lstStyle>
            <a:lvl1pPr>
              <a:defRPr/>
            </a:lvl1pPr>
          </a:lstStyle>
          <a:p>
            <a:r>
              <a:rPr lang="de-DE"/>
              <a:t>2025/10/23</a:t>
            </a:r>
            <a:endParaRPr lang="de-A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95400" y="548760"/>
            <a:ext cx="10873208" cy="720000"/>
          </a:xfrm>
        </p:spPr>
        <p:txBody>
          <a:bodyPr/>
          <a:lstStyle>
            <a:lvl1pPr>
              <a:defRPr sz="2800">
                <a:solidFill>
                  <a:srgbClr val="0061A0"/>
                </a:solidFill>
              </a:defRPr>
            </a:lvl1pPr>
          </a:lstStyle>
          <a:p>
            <a:r>
              <a:rPr lang="de-DE" dirty="0"/>
              <a:t>Titelmasterformat durch Klicken bearbeiten</a:t>
            </a:r>
            <a:endParaRPr lang="de-AT" dirty="0"/>
          </a:p>
        </p:txBody>
      </p:sp>
      <p:sp>
        <p:nvSpPr>
          <p:cNvPr id="3" name="Textplatzhalt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Textmasterformate durch Klicken bearbeiten</a:t>
            </a:r>
          </a:p>
        </p:txBody>
      </p:sp>
      <p:sp>
        <p:nvSpPr>
          <p:cNvPr id="4" name="Inhaltsplatzhalt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Textmasterformate durch Klicken bearbeiten</a:t>
            </a:r>
          </a:p>
        </p:txBody>
      </p:sp>
      <p:sp>
        <p:nvSpPr>
          <p:cNvPr id="6" name="Inhaltsplatzhalt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Rectangle 14"/>
          <p:cNvSpPr>
            <a:spLocks noGrp="1" noChangeArrowheads="1"/>
          </p:cNvSpPr>
          <p:nvPr>
            <p:ph type="sldNum" sz="quarter" idx="10"/>
          </p:nvPr>
        </p:nvSpPr>
        <p:spPr>
          <a:ln/>
        </p:spPr>
        <p:txBody>
          <a:bodyPr/>
          <a:lstStyle>
            <a:lvl1pPr>
              <a:defRPr/>
            </a:lvl1pPr>
          </a:lstStyle>
          <a:p>
            <a:pPr>
              <a:defRPr/>
            </a:pPr>
            <a:fld id="{EF5DAB61-0960-422C-951C-65DF04B75170}" type="slidenum">
              <a:rPr lang="de-AT"/>
              <a:pPr>
                <a:defRPr/>
              </a:pPr>
              <a:t>‹#›</a:t>
            </a:fld>
            <a:endParaRPr lang="de-AT"/>
          </a:p>
        </p:txBody>
      </p:sp>
      <p:sp>
        <p:nvSpPr>
          <p:cNvPr id="12" name="Rectangle 15"/>
          <p:cNvSpPr>
            <a:spLocks noGrp="1" noChangeArrowheads="1"/>
          </p:cNvSpPr>
          <p:nvPr>
            <p:ph type="ftr" sz="quarter" idx="11"/>
          </p:nvPr>
        </p:nvSpPr>
        <p:spPr>
          <a:xfrm>
            <a:off x="4079776" y="6597650"/>
            <a:ext cx="5088565" cy="260350"/>
          </a:xfrm>
          <a:ln/>
        </p:spPr>
        <p:txBody>
          <a:bodyPr/>
          <a:lstStyle>
            <a:lvl1pPr>
              <a:defRPr/>
            </a:lvl1pPr>
          </a:lstStyle>
          <a:p>
            <a:r>
              <a:rPr lang="en-US"/>
              <a:t>Markus Friedl, Christian Irmler</a:t>
            </a:r>
            <a:endParaRPr lang="de-AT"/>
          </a:p>
        </p:txBody>
      </p:sp>
      <p:sp>
        <p:nvSpPr>
          <p:cNvPr id="13" name="Rectangle 16"/>
          <p:cNvSpPr>
            <a:spLocks noGrp="1" noChangeArrowheads="1"/>
          </p:cNvSpPr>
          <p:nvPr>
            <p:ph type="dt" sz="half" idx="12"/>
          </p:nvPr>
        </p:nvSpPr>
        <p:spPr>
          <a:xfrm>
            <a:off x="0" y="6597650"/>
            <a:ext cx="4271797" cy="260350"/>
          </a:xfrm>
          <a:ln/>
        </p:spPr>
        <p:txBody>
          <a:bodyPr/>
          <a:lstStyle>
            <a:lvl1pPr>
              <a:defRPr/>
            </a:lvl1pPr>
          </a:lstStyle>
          <a:p>
            <a:r>
              <a:rPr lang="de-DE"/>
              <a:t>2025/10/23</a:t>
            </a:r>
            <a:endParaRPr lang="de-A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Rectangle 14"/>
          <p:cNvSpPr>
            <a:spLocks noGrp="1" noChangeArrowheads="1"/>
          </p:cNvSpPr>
          <p:nvPr>
            <p:ph type="sldNum" sz="quarter" idx="10"/>
          </p:nvPr>
        </p:nvSpPr>
        <p:spPr>
          <a:ln/>
        </p:spPr>
        <p:txBody>
          <a:bodyPr/>
          <a:lstStyle>
            <a:lvl1pPr>
              <a:defRPr/>
            </a:lvl1pPr>
          </a:lstStyle>
          <a:p>
            <a:pPr>
              <a:defRPr/>
            </a:pPr>
            <a:fld id="{F7E67696-E179-4DCD-B749-DC1761AA9886}" type="slidenum">
              <a:rPr lang="de-AT"/>
              <a:pPr>
                <a:defRPr/>
              </a:pPr>
              <a:t>‹#›</a:t>
            </a:fld>
            <a:endParaRPr lang="de-AT"/>
          </a:p>
        </p:txBody>
      </p:sp>
      <p:sp>
        <p:nvSpPr>
          <p:cNvPr id="6" name="Rectangle 15"/>
          <p:cNvSpPr>
            <a:spLocks noGrp="1" noChangeArrowheads="1"/>
          </p:cNvSpPr>
          <p:nvPr>
            <p:ph type="ftr" sz="quarter" idx="11"/>
          </p:nvPr>
        </p:nvSpPr>
        <p:spPr>
          <a:xfrm>
            <a:off x="4079776" y="6597650"/>
            <a:ext cx="5088565" cy="260350"/>
          </a:xfrm>
          <a:ln/>
        </p:spPr>
        <p:txBody>
          <a:bodyPr/>
          <a:lstStyle>
            <a:lvl1pPr>
              <a:defRPr/>
            </a:lvl1pPr>
          </a:lstStyle>
          <a:p>
            <a:r>
              <a:rPr lang="en-US"/>
              <a:t>Markus Friedl, Christian Irmler</a:t>
            </a:r>
            <a:endParaRPr lang="de-AT"/>
          </a:p>
        </p:txBody>
      </p:sp>
      <p:sp>
        <p:nvSpPr>
          <p:cNvPr id="7" name="Rectangle 16"/>
          <p:cNvSpPr>
            <a:spLocks noGrp="1" noChangeArrowheads="1"/>
          </p:cNvSpPr>
          <p:nvPr>
            <p:ph type="dt" sz="half" idx="12"/>
          </p:nvPr>
        </p:nvSpPr>
        <p:spPr>
          <a:xfrm>
            <a:off x="0" y="6597650"/>
            <a:ext cx="4271797" cy="260350"/>
          </a:xfrm>
          <a:ln/>
        </p:spPr>
        <p:txBody>
          <a:bodyPr/>
          <a:lstStyle>
            <a:lvl1pPr>
              <a:defRPr/>
            </a:lvl1pPr>
          </a:lstStyle>
          <a:p>
            <a:r>
              <a:rPr lang="de-DE"/>
              <a:t>2025/10/23</a:t>
            </a:r>
            <a:endParaRPr lang="de-A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14"/>
          <p:cNvSpPr>
            <a:spLocks noGrp="1" noChangeArrowheads="1"/>
          </p:cNvSpPr>
          <p:nvPr>
            <p:ph type="sldNum" sz="quarter" idx="10"/>
          </p:nvPr>
        </p:nvSpPr>
        <p:spPr>
          <a:ln/>
        </p:spPr>
        <p:txBody>
          <a:bodyPr/>
          <a:lstStyle>
            <a:lvl1pPr>
              <a:defRPr/>
            </a:lvl1pPr>
          </a:lstStyle>
          <a:p>
            <a:pPr>
              <a:defRPr/>
            </a:pPr>
            <a:fld id="{B4B0D0DE-28B3-4C4D-B582-8281209613C1}" type="slidenum">
              <a:rPr lang="de-AT"/>
              <a:pPr>
                <a:defRPr/>
              </a:pPr>
              <a:t>‹#›</a:t>
            </a:fld>
            <a:endParaRPr lang="de-AT"/>
          </a:p>
        </p:txBody>
      </p:sp>
      <p:sp>
        <p:nvSpPr>
          <p:cNvPr id="5" name="Rectangle 15"/>
          <p:cNvSpPr>
            <a:spLocks noGrp="1" noChangeArrowheads="1"/>
          </p:cNvSpPr>
          <p:nvPr>
            <p:ph type="ftr" sz="quarter" idx="11"/>
          </p:nvPr>
        </p:nvSpPr>
        <p:spPr>
          <a:xfrm>
            <a:off x="4079776" y="6597650"/>
            <a:ext cx="5088565" cy="260350"/>
          </a:xfrm>
          <a:ln/>
        </p:spPr>
        <p:txBody>
          <a:bodyPr/>
          <a:lstStyle>
            <a:lvl1pPr>
              <a:defRPr/>
            </a:lvl1pPr>
          </a:lstStyle>
          <a:p>
            <a:r>
              <a:rPr lang="en-US"/>
              <a:t>Markus Friedl, Christian Irmler</a:t>
            </a:r>
            <a:endParaRPr lang="de-AT"/>
          </a:p>
        </p:txBody>
      </p:sp>
      <p:sp>
        <p:nvSpPr>
          <p:cNvPr id="6" name="Rectangle 16"/>
          <p:cNvSpPr>
            <a:spLocks noGrp="1" noChangeArrowheads="1"/>
          </p:cNvSpPr>
          <p:nvPr>
            <p:ph type="dt" sz="half" idx="12"/>
          </p:nvPr>
        </p:nvSpPr>
        <p:spPr>
          <a:xfrm>
            <a:off x="0" y="6597650"/>
            <a:ext cx="4271797" cy="260350"/>
          </a:xfrm>
          <a:ln/>
        </p:spPr>
        <p:txBody>
          <a:bodyPr/>
          <a:lstStyle>
            <a:lvl1pPr>
              <a:defRPr/>
            </a:lvl1pPr>
          </a:lstStyle>
          <a:p>
            <a:r>
              <a:rPr lang="de-DE"/>
              <a:t>2025/10/23</a:t>
            </a:r>
            <a:endParaRPr lang="de-A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2" y="273050"/>
            <a:ext cx="4011084" cy="1162050"/>
          </a:xfrm>
        </p:spPr>
        <p:txBody>
          <a:bodyPr anchor="b"/>
          <a:lstStyle>
            <a:lvl1pPr algn="l">
              <a:defRPr sz="1500" b="1"/>
            </a:lvl1pPr>
          </a:lstStyle>
          <a:p>
            <a:r>
              <a:rPr lang="de-DE"/>
              <a:t>Titelmasterformat durch Klicken bearbeiten</a:t>
            </a:r>
            <a:endParaRPr lang="de-AT"/>
          </a:p>
        </p:txBody>
      </p:sp>
      <p:sp>
        <p:nvSpPr>
          <p:cNvPr id="3" name="Inhaltsplatzhalt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de-DE"/>
              <a:t>Textmasterformate durch Klicken bearbeiten</a:t>
            </a:r>
          </a:p>
        </p:txBody>
      </p:sp>
      <p:sp>
        <p:nvSpPr>
          <p:cNvPr id="5" name="Rectangle 14"/>
          <p:cNvSpPr>
            <a:spLocks noGrp="1" noChangeArrowheads="1"/>
          </p:cNvSpPr>
          <p:nvPr>
            <p:ph type="sldNum" sz="quarter" idx="10"/>
          </p:nvPr>
        </p:nvSpPr>
        <p:spPr>
          <a:ln/>
        </p:spPr>
        <p:txBody>
          <a:bodyPr/>
          <a:lstStyle>
            <a:lvl1pPr>
              <a:defRPr/>
            </a:lvl1pPr>
          </a:lstStyle>
          <a:p>
            <a:pPr>
              <a:defRPr/>
            </a:pPr>
            <a:fld id="{B94F23B3-523A-4970-92F2-F4435FC6D24E}" type="slidenum">
              <a:rPr lang="de-AT"/>
              <a:pPr>
                <a:defRPr/>
              </a:pPr>
              <a:t>‹#›</a:t>
            </a:fld>
            <a:endParaRPr lang="de-AT"/>
          </a:p>
        </p:txBody>
      </p:sp>
      <p:sp>
        <p:nvSpPr>
          <p:cNvPr id="6" name="Rectangle 15"/>
          <p:cNvSpPr>
            <a:spLocks noGrp="1" noChangeArrowheads="1"/>
          </p:cNvSpPr>
          <p:nvPr>
            <p:ph type="ftr" sz="quarter" idx="11"/>
          </p:nvPr>
        </p:nvSpPr>
        <p:spPr>
          <a:ln/>
        </p:spPr>
        <p:txBody>
          <a:bodyPr/>
          <a:lstStyle>
            <a:lvl1pPr>
              <a:defRPr/>
            </a:lvl1pPr>
          </a:lstStyle>
          <a:p>
            <a:r>
              <a:rPr lang="en-US"/>
              <a:t>Markus Friedl, Christian Irmler</a:t>
            </a:r>
            <a:endParaRPr lang="de-AT"/>
          </a:p>
        </p:txBody>
      </p:sp>
      <p:sp>
        <p:nvSpPr>
          <p:cNvPr id="7" name="Rectangle 16"/>
          <p:cNvSpPr>
            <a:spLocks noGrp="1" noChangeArrowheads="1"/>
          </p:cNvSpPr>
          <p:nvPr>
            <p:ph type="dt" sz="half" idx="12"/>
          </p:nvPr>
        </p:nvSpPr>
        <p:spPr>
          <a:ln/>
        </p:spPr>
        <p:txBody>
          <a:bodyPr/>
          <a:lstStyle>
            <a:lvl1pPr>
              <a:defRPr/>
            </a:lvl1pPr>
          </a:lstStyle>
          <a:p>
            <a:r>
              <a:rPr lang="de-DE"/>
              <a:t>2025/10/23</a:t>
            </a:r>
            <a:endParaRPr lang="de-A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1500" b="1"/>
            </a:lvl1pPr>
          </a:lstStyle>
          <a:p>
            <a:r>
              <a:rPr lang="de-DE"/>
              <a:t>Titelmasterformat durch Klicken bearbeiten</a:t>
            </a:r>
            <a:endParaRPr lang="de-AT"/>
          </a:p>
        </p:txBody>
      </p:sp>
      <p:sp>
        <p:nvSpPr>
          <p:cNvPr id="3" name="Bildplatzhalt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de-AT" noProof="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de-DE"/>
              <a:t>Textmasterformate durch Klicken bearbeiten</a:t>
            </a:r>
          </a:p>
        </p:txBody>
      </p:sp>
      <p:sp>
        <p:nvSpPr>
          <p:cNvPr id="5" name="Rectangle 14"/>
          <p:cNvSpPr>
            <a:spLocks noGrp="1" noChangeArrowheads="1"/>
          </p:cNvSpPr>
          <p:nvPr>
            <p:ph type="sldNum" sz="quarter" idx="10"/>
          </p:nvPr>
        </p:nvSpPr>
        <p:spPr>
          <a:ln/>
        </p:spPr>
        <p:txBody>
          <a:bodyPr/>
          <a:lstStyle>
            <a:lvl1pPr>
              <a:defRPr/>
            </a:lvl1pPr>
          </a:lstStyle>
          <a:p>
            <a:pPr>
              <a:defRPr/>
            </a:pPr>
            <a:fld id="{1293FE77-99C8-4801-8AA4-C02B5D1641F5}" type="slidenum">
              <a:rPr lang="de-AT"/>
              <a:pPr>
                <a:defRPr/>
              </a:pPr>
              <a:t>‹#›</a:t>
            </a:fld>
            <a:endParaRPr lang="de-AT"/>
          </a:p>
        </p:txBody>
      </p:sp>
      <p:sp>
        <p:nvSpPr>
          <p:cNvPr id="6" name="Rectangle 15"/>
          <p:cNvSpPr>
            <a:spLocks noGrp="1" noChangeArrowheads="1"/>
          </p:cNvSpPr>
          <p:nvPr>
            <p:ph type="ftr" sz="quarter" idx="11"/>
          </p:nvPr>
        </p:nvSpPr>
        <p:spPr>
          <a:ln/>
        </p:spPr>
        <p:txBody>
          <a:bodyPr/>
          <a:lstStyle>
            <a:lvl1pPr>
              <a:defRPr/>
            </a:lvl1pPr>
          </a:lstStyle>
          <a:p>
            <a:r>
              <a:rPr lang="en-US"/>
              <a:t>Markus Friedl, Christian Irmler</a:t>
            </a:r>
            <a:endParaRPr lang="de-AT"/>
          </a:p>
        </p:txBody>
      </p:sp>
      <p:sp>
        <p:nvSpPr>
          <p:cNvPr id="7" name="Rectangle 16"/>
          <p:cNvSpPr>
            <a:spLocks noGrp="1" noChangeArrowheads="1"/>
          </p:cNvSpPr>
          <p:nvPr>
            <p:ph type="dt" sz="half" idx="12"/>
          </p:nvPr>
        </p:nvSpPr>
        <p:spPr>
          <a:ln/>
        </p:spPr>
        <p:txBody>
          <a:bodyPr/>
          <a:lstStyle>
            <a:lvl1pPr>
              <a:defRPr/>
            </a:lvl1pPr>
          </a:lstStyle>
          <a:p>
            <a:r>
              <a:rPr lang="de-DE"/>
              <a:t>2025/10/23</a:t>
            </a:r>
            <a:endParaRPr lang="de-A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79776" y="2740319"/>
            <a:ext cx="7017778" cy="720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noProof="0" dirty="0" err="1"/>
              <a:t>Titelmasterformat</a:t>
            </a:r>
            <a:r>
              <a:rPr lang="en-US" noProof="0" dirty="0"/>
              <a:t> </a:t>
            </a:r>
            <a:r>
              <a:rPr lang="en-US" noProof="0" dirty="0" err="1"/>
              <a:t>durch</a:t>
            </a:r>
            <a:r>
              <a:rPr lang="en-US" noProof="0" dirty="0"/>
              <a:t> </a:t>
            </a:r>
            <a:r>
              <a:rPr lang="en-US" noProof="0" dirty="0" err="1"/>
              <a:t>Klicken</a:t>
            </a:r>
            <a:r>
              <a:rPr lang="en-US" noProof="0" dirty="0"/>
              <a:t> </a:t>
            </a:r>
            <a:r>
              <a:rPr lang="en-US" noProof="0" dirty="0" err="1"/>
              <a:t>bearbeiten</a:t>
            </a:r>
            <a:endParaRPr lang="en-US" noProof="0" dirty="0"/>
          </a:p>
        </p:txBody>
      </p:sp>
      <p:sp>
        <p:nvSpPr>
          <p:cNvPr id="1028" name="Rectangle 3"/>
          <p:cNvSpPr>
            <a:spLocks noGrp="1" noChangeArrowheads="1"/>
          </p:cNvSpPr>
          <p:nvPr>
            <p:ph type="body" idx="1"/>
          </p:nvPr>
        </p:nvSpPr>
        <p:spPr bwMode="auto">
          <a:xfrm>
            <a:off x="624417" y="1080000"/>
            <a:ext cx="10972800" cy="5400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dirty="0" err="1"/>
              <a:t>Textmasterformate</a:t>
            </a:r>
            <a:r>
              <a:rPr lang="en-US" noProof="0" dirty="0"/>
              <a:t> </a:t>
            </a:r>
            <a:r>
              <a:rPr lang="en-US" noProof="0" dirty="0" err="1"/>
              <a:t>durch</a:t>
            </a:r>
            <a:r>
              <a:rPr lang="en-US" noProof="0" dirty="0"/>
              <a:t> </a:t>
            </a:r>
            <a:r>
              <a:rPr lang="en-US" noProof="0" dirty="0" err="1"/>
              <a:t>Klicken</a:t>
            </a:r>
            <a:r>
              <a:rPr lang="en-US" noProof="0" dirty="0"/>
              <a:t> </a:t>
            </a:r>
            <a:r>
              <a:rPr lang="en-US" noProof="0" dirty="0" err="1"/>
              <a:t>bearbeiten</a:t>
            </a:r>
            <a:endParaRPr lang="en-US" noProof="0" dirty="0"/>
          </a:p>
          <a:p>
            <a:pPr lvl="1"/>
            <a:r>
              <a:rPr lang="en-US" noProof="0" dirty="0" err="1"/>
              <a:t>Zweite</a:t>
            </a:r>
            <a:r>
              <a:rPr lang="en-US" noProof="0" dirty="0"/>
              <a:t> </a:t>
            </a:r>
            <a:r>
              <a:rPr lang="en-US" noProof="0" dirty="0" err="1"/>
              <a:t>Ebene</a:t>
            </a:r>
            <a:endParaRPr lang="en-US" noProof="0" dirty="0"/>
          </a:p>
          <a:p>
            <a:pPr lvl="2"/>
            <a:r>
              <a:rPr lang="en-US" noProof="0" dirty="0" err="1"/>
              <a:t>Dritte</a:t>
            </a:r>
            <a:r>
              <a:rPr lang="en-US" noProof="0" dirty="0"/>
              <a:t> </a:t>
            </a:r>
            <a:r>
              <a:rPr lang="en-US" noProof="0" dirty="0" err="1"/>
              <a:t>Ebene</a:t>
            </a:r>
            <a:endParaRPr lang="en-US" noProof="0" dirty="0"/>
          </a:p>
          <a:p>
            <a:pPr lvl="3"/>
            <a:r>
              <a:rPr lang="en-US" noProof="0" dirty="0" err="1"/>
              <a:t>Vierte</a:t>
            </a:r>
            <a:r>
              <a:rPr lang="en-US" noProof="0" dirty="0"/>
              <a:t> </a:t>
            </a:r>
            <a:r>
              <a:rPr lang="en-US" noProof="0" dirty="0" err="1"/>
              <a:t>Ebene</a:t>
            </a:r>
            <a:endParaRPr lang="en-US" noProof="0" dirty="0"/>
          </a:p>
          <a:p>
            <a:pPr lvl="4"/>
            <a:r>
              <a:rPr lang="en-US" noProof="0" dirty="0" err="1"/>
              <a:t>Fünfte</a:t>
            </a:r>
            <a:r>
              <a:rPr lang="en-US" noProof="0" dirty="0"/>
              <a:t> </a:t>
            </a:r>
            <a:r>
              <a:rPr lang="en-US" noProof="0" dirty="0" err="1"/>
              <a:t>Ebene</a:t>
            </a:r>
            <a:endParaRPr lang="en-US" noProof="0" dirty="0"/>
          </a:p>
        </p:txBody>
      </p:sp>
      <p:sp>
        <p:nvSpPr>
          <p:cNvPr id="1038" name="Rectangle 14"/>
          <p:cNvSpPr>
            <a:spLocks noGrp="1" noChangeArrowheads="1"/>
          </p:cNvSpPr>
          <p:nvPr>
            <p:ph type="sldNum" sz="quarter" idx="4"/>
          </p:nvPr>
        </p:nvSpPr>
        <p:spPr bwMode="auto">
          <a:xfrm>
            <a:off x="10786533" y="6597650"/>
            <a:ext cx="1405467" cy="2603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a:defRPr sz="1050">
                <a:solidFill>
                  <a:srgbClr val="0061A0"/>
                </a:solidFill>
                <a:cs typeface="+mn-cs"/>
              </a:defRPr>
            </a:lvl1pPr>
          </a:lstStyle>
          <a:p>
            <a:pPr>
              <a:defRPr/>
            </a:pPr>
            <a:fld id="{E443E625-3185-4367-B677-79C562BFE437}" type="slidenum">
              <a:rPr lang="de-AT"/>
              <a:pPr>
                <a:defRPr/>
              </a:pPr>
              <a:t>‹#›</a:t>
            </a:fld>
            <a:endParaRPr lang="de-AT"/>
          </a:p>
        </p:txBody>
      </p:sp>
      <p:sp>
        <p:nvSpPr>
          <p:cNvPr id="1039" name="Rectangle 15"/>
          <p:cNvSpPr>
            <a:spLocks noGrp="1" noChangeArrowheads="1"/>
          </p:cNvSpPr>
          <p:nvPr>
            <p:ph type="ftr" sz="quarter" idx="3"/>
          </p:nvPr>
        </p:nvSpPr>
        <p:spPr bwMode="auto">
          <a:xfrm>
            <a:off x="4751852" y="6597650"/>
            <a:ext cx="4032448" cy="2603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a:defRPr sz="1050">
                <a:solidFill>
                  <a:srgbClr val="0061A0"/>
                </a:solidFill>
              </a:defRPr>
            </a:lvl1pPr>
          </a:lstStyle>
          <a:p>
            <a:r>
              <a:rPr lang="en-US"/>
              <a:t>Markus Friedl, Christian Irmler</a:t>
            </a:r>
            <a:endParaRPr lang="de-AT"/>
          </a:p>
        </p:txBody>
      </p:sp>
      <p:sp>
        <p:nvSpPr>
          <p:cNvPr id="1040" name="Rectangle 16"/>
          <p:cNvSpPr>
            <a:spLocks noGrp="1" noChangeArrowheads="1"/>
          </p:cNvSpPr>
          <p:nvPr>
            <p:ph type="dt" sz="half" idx="2"/>
          </p:nvPr>
        </p:nvSpPr>
        <p:spPr bwMode="auto">
          <a:xfrm>
            <a:off x="0" y="6597650"/>
            <a:ext cx="4847861" cy="2603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defRPr sz="1050">
                <a:solidFill>
                  <a:srgbClr val="0061A0"/>
                </a:solidFill>
              </a:defRPr>
            </a:lvl1pPr>
          </a:lstStyle>
          <a:p>
            <a:r>
              <a:rPr lang="de-DE"/>
              <a:t>2025/10/23</a:t>
            </a:r>
            <a:endParaRPr lang="de-AT"/>
          </a:p>
        </p:txBody>
      </p:sp>
      <p:pic>
        <p:nvPicPr>
          <p:cNvPr id="20" name="Grafik 13">
            <a:extLst>
              <a:ext uri="{FF2B5EF4-FFF2-40B4-BE49-F238E27FC236}">
                <a16:creationId xmlns:a16="http://schemas.microsoft.com/office/drawing/2014/main" id="{09CD0E52-8BFF-444F-AA43-D2CEC07EB2A7}"/>
              </a:ext>
            </a:extLst>
          </p:cNvPr>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698428" y="140376"/>
            <a:ext cx="1586057" cy="686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hteck 5">
            <a:extLst>
              <a:ext uri="{FF2B5EF4-FFF2-40B4-BE49-F238E27FC236}">
                <a16:creationId xmlns:a16="http://schemas.microsoft.com/office/drawing/2014/main" id="{481BC4C2-CE16-4839-9827-7D1563DF921C}"/>
              </a:ext>
            </a:extLst>
          </p:cNvPr>
          <p:cNvSpPr>
            <a:spLocks noChangeArrowheads="1"/>
          </p:cNvSpPr>
          <p:nvPr userDrawn="1"/>
        </p:nvSpPr>
        <p:spPr bwMode="auto">
          <a:xfrm>
            <a:off x="5016500" y="366738"/>
            <a:ext cx="5003800" cy="229466"/>
          </a:xfrm>
          <a:prstGeom prst="rect">
            <a:avLst/>
          </a:prstGeom>
          <a:solidFill>
            <a:srgbClr val="DA291C"/>
          </a:solidFill>
          <a:ln>
            <a:noFill/>
          </a:ln>
        </p:spPr>
        <p:txBody>
          <a:bodyPr lIns="35719" tIns="35719" rIns="35719" bIns="35719" anchor="ctr">
            <a:spAutoFit/>
          </a:bodyPr>
          <a:lstStyle/>
          <a:p>
            <a:pPr algn="ctr" eaLnBrk="1" fontAlgn="auto" hangingPunct="1">
              <a:spcBef>
                <a:spcPts val="0"/>
              </a:spcBef>
              <a:spcAft>
                <a:spcPts val="0"/>
              </a:spcAft>
              <a:defRPr/>
            </a:pPr>
            <a:endParaRPr lang="de-AT" altLang="de-DE" sz="1780" dirty="0">
              <a:solidFill>
                <a:prstClr val="black"/>
              </a:solidFill>
              <a:latin typeface="+mn-lt"/>
              <a:ea typeface="Helvetica Light"/>
              <a:cs typeface="Helvetica Light"/>
            </a:endParaRPr>
          </a:p>
        </p:txBody>
      </p:sp>
      <p:sp>
        <p:nvSpPr>
          <p:cNvPr id="22" name="Rechteck 6">
            <a:extLst>
              <a:ext uri="{FF2B5EF4-FFF2-40B4-BE49-F238E27FC236}">
                <a16:creationId xmlns:a16="http://schemas.microsoft.com/office/drawing/2014/main" id="{BFE3CB2B-03D4-4AD3-915D-83E3C6445F2F}"/>
              </a:ext>
            </a:extLst>
          </p:cNvPr>
          <p:cNvSpPr>
            <a:spLocks noChangeArrowheads="1"/>
          </p:cNvSpPr>
          <p:nvPr userDrawn="1"/>
        </p:nvSpPr>
        <p:spPr bwMode="auto">
          <a:xfrm>
            <a:off x="2516188" y="368327"/>
            <a:ext cx="2501900" cy="229465"/>
          </a:xfrm>
          <a:prstGeom prst="rect">
            <a:avLst/>
          </a:prstGeom>
          <a:solidFill>
            <a:srgbClr val="84BD00"/>
          </a:solidFill>
          <a:ln>
            <a:noFill/>
          </a:ln>
          <a:extLst/>
        </p:spPr>
        <p:txBody>
          <a:bodyPr lIns="35719" tIns="35719" rIns="35719" bIns="35719" anchor="ctr">
            <a:spAutoFit/>
          </a:bodyPr>
          <a:lstStyle/>
          <a:p>
            <a:pPr algn="ctr" eaLnBrk="1" fontAlgn="auto" hangingPunct="1">
              <a:spcBef>
                <a:spcPts val="0"/>
              </a:spcBef>
              <a:spcAft>
                <a:spcPts val="0"/>
              </a:spcAft>
              <a:defRPr/>
            </a:pPr>
            <a:endParaRPr lang="de-AT" altLang="de-DE" sz="1780" dirty="0">
              <a:solidFill>
                <a:prstClr val="black"/>
              </a:solidFill>
              <a:latin typeface="+mn-lt"/>
              <a:ea typeface="Helvetica Light"/>
              <a:cs typeface="Helvetica Light"/>
            </a:endParaRPr>
          </a:p>
        </p:txBody>
      </p:sp>
      <p:pic>
        <p:nvPicPr>
          <p:cNvPr id="11" name="Graphic 10">
            <a:extLst>
              <a:ext uri="{FF2B5EF4-FFF2-40B4-BE49-F238E27FC236}">
                <a16:creationId xmlns:a16="http://schemas.microsoft.com/office/drawing/2014/main" id="{DD72EBF2-4E3B-478F-8C51-58524948F4FA}"/>
              </a:ext>
            </a:extLst>
          </p:cNvPr>
          <p:cNvPicPr>
            <a:picLocks noChangeAspect="1"/>
          </p:cNvPicPr>
          <p:nvPr userDrawn="1"/>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985764" y="140400"/>
            <a:ext cx="1922823" cy="720000"/>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59" r:id="rId2"/>
    <p:sldLayoutId id="2147483658" r:id="rId3"/>
    <p:sldLayoutId id="2147483657" r:id="rId4"/>
    <p:sldLayoutId id="2147483656" r:id="rId5"/>
    <p:sldLayoutId id="2147483655" r:id="rId6"/>
    <p:sldLayoutId id="2147483654" r:id="rId7"/>
    <p:sldLayoutId id="2147483653" r:id="rId8"/>
    <p:sldLayoutId id="2147483652" r:id="rId9"/>
    <p:sldLayoutId id="2147483651" r:id="rId10"/>
    <p:sldLayoutId id="2147483650" r:id="rId11"/>
    <p:sldLayoutId id="2147483673" r:id="rId12"/>
  </p:sldLayoutIdLst>
  <p:hf hdr="0"/>
  <p:txStyles>
    <p:titleStyle>
      <a:lvl1pPr algn="ctr" rtl="0" eaLnBrk="0" fontAlgn="base" hangingPunct="0">
        <a:spcBef>
          <a:spcPct val="0"/>
        </a:spcBef>
        <a:spcAft>
          <a:spcPct val="0"/>
        </a:spcAft>
        <a:defRPr sz="2100" b="1">
          <a:solidFill>
            <a:schemeClr val="bg1"/>
          </a:solidFill>
          <a:latin typeface="+mj-lt"/>
          <a:ea typeface="+mj-ea"/>
          <a:cs typeface="+mj-cs"/>
        </a:defRPr>
      </a:lvl1pPr>
      <a:lvl2pPr algn="ctr" rtl="0" eaLnBrk="0" fontAlgn="base" hangingPunct="0">
        <a:spcBef>
          <a:spcPct val="0"/>
        </a:spcBef>
        <a:spcAft>
          <a:spcPct val="0"/>
        </a:spcAft>
        <a:defRPr sz="2400" b="1">
          <a:solidFill>
            <a:srgbClr val="0061A0"/>
          </a:solidFill>
          <a:latin typeface="Arial" charset="0"/>
        </a:defRPr>
      </a:lvl2pPr>
      <a:lvl3pPr algn="ctr" rtl="0" eaLnBrk="0" fontAlgn="base" hangingPunct="0">
        <a:spcBef>
          <a:spcPct val="0"/>
        </a:spcBef>
        <a:spcAft>
          <a:spcPct val="0"/>
        </a:spcAft>
        <a:defRPr sz="2400" b="1">
          <a:solidFill>
            <a:srgbClr val="0061A0"/>
          </a:solidFill>
          <a:latin typeface="Arial" charset="0"/>
        </a:defRPr>
      </a:lvl3pPr>
      <a:lvl4pPr algn="ctr" rtl="0" eaLnBrk="0" fontAlgn="base" hangingPunct="0">
        <a:spcBef>
          <a:spcPct val="0"/>
        </a:spcBef>
        <a:spcAft>
          <a:spcPct val="0"/>
        </a:spcAft>
        <a:defRPr sz="2400" b="1">
          <a:solidFill>
            <a:srgbClr val="0061A0"/>
          </a:solidFill>
          <a:latin typeface="Arial" charset="0"/>
        </a:defRPr>
      </a:lvl4pPr>
      <a:lvl5pPr algn="ctr" rtl="0" eaLnBrk="0" fontAlgn="base" hangingPunct="0">
        <a:spcBef>
          <a:spcPct val="0"/>
        </a:spcBef>
        <a:spcAft>
          <a:spcPct val="0"/>
        </a:spcAft>
        <a:defRPr sz="2400" b="1">
          <a:solidFill>
            <a:srgbClr val="0061A0"/>
          </a:solidFill>
          <a:latin typeface="Arial" charset="0"/>
        </a:defRPr>
      </a:lvl5pPr>
      <a:lvl6pPr marL="342900" algn="ctr" rtl="0" fontAlgn="base">
        <a:spcBef>
          <a:spcPct val="0"/>
        </a:spcBef>
        <a:spcAft>
          <a:spcPct val="0"/>
        </a:spcAft>
        <a:defRPr sz="2400" b="1">
          <a:solidFill>
            <a:srgbClr val="0061A0"/>
          </a:solidFill>
          <a:latin typeface="Arial" charset="0"/>
        </a:defRPr>
      </a:lvl6pPr>
      <a:lvl7pPr marL="685800" algn="ctr" rtl="0" fontAlgn="base">
        <a:spcBef>
          <a:spcPct val="0"/>
        </a:spcBef>
        <a:spcAft>
          <a:spcPct val="0"/>
        </a:spcAft>
        <a:defRPr sz="2400" b="1">
          <a:solidFill>
            <a:srgbClr val="0061A0"/>
          </a:solidFill>
          <a:latin typeface="Arial" charset="0"/>
        </a:defRPr>
      </a:lvl7pPr>
      <a:lvl8pPr marL="1028700" algn="ctr" rtl="0" fontAlgn="base">
        <a:spcBef>
          <a:spcPct val="0"/>
        </a:spcBef>
        <a:spcAft>
          <a:spcPct val="0"/>
        </a:spcAft>
        <a:defRPr sz="2400" b="1">
          <a:solidFill>
            <a:srgbClr val="0061A0"/>
          </a:solidFill>
          <a:latin typeface="Arial" charset="0"/>
        </a:defRPr>
      </a:lvl8pPr>
      <a:lvl9pPr marL="1371600" algn="ctr" rtl="0" fontAlgn="base">
        <a:spcBef>
          <a:spcPct val="0"/>
        </a:spcBef>
        <a:spcAft>
          <a:spcPct val="0"/>
        </a:spcAft>
        <a:defRPr sz="2400" b="1">
          <a:solidFill>
            <a:srgbClr val="0061A0"/>
          </a:solidFill>
          <a:latin typeface="Arial" charset="0"/>
        </a:defRPr>
      </a:lvl9pPr>
    </p:titleStyle>
    <p:bodyStyle>
      <a:lvl1pPr marL="257175" indent="-257175" algn="l" rtl="0" eaLnBrk="0" fontAlgn="base" hangingPunct="0">
        <a:spcBef>
          <a:spcPct val="20000"/>
        </a:spcBef>
        <a:spcAft>
          <a:spcPct val="0"/>
        </a:spcAft>
        <a:buChar char="•"/>
        <a:defRPr sz="2250">
          <a:solidFill>
            <a:srgbClr val="0061A0"/>
          </a:solidFill>
          <a:latin typeface="+mn-lt"/>
          <a:ea typeface="+mn-ea"/>
          <a:cs typeface="+mn-cs"/>
        </a:defRPr>
      </a:lvl1pPr>
      <a:lvl2pPr marL="557213" indent="-214313" algn="l" rtl="0" eaLnBrk="0" fontAlgn="base" hangingPunct="0">
        <a:spcBef>
          <a:spcPct val="20000"/>
        </a:spcBef>
        <a:spcAft>
          <a:spcPct val="0"/>
        </a:spcAft>
        <a:buChar char="–"/>
        <a:defRPr sz="1950">
          <a:solidFill>
            <a:srgbClr val="0061A0"/>
          </a:solidFill>
          <a:latin typeface="+mn-lt"/>
        </a:defRPr>
      </a:lvl2pPr>
      <a:lvl3pPr marL="857250" indent="-171450" algn="l" rtl="0" eaLnBrk="0" fontAlgn="base" hangingPunct="0">
        <a:spcBef>
          <a:spcPct val="20000"/>
        </a:spcBef>
        <a:spcAft>
          <a:spcPct val="0"/>
        </a:spcAft>
        <a:buChar char="•"/>
        <a:defRPr sz="1650">
          <a:solidFill>
            <a:srgbClr val="0061A0"/>
          </a:solidFill>
          <a:latin typeface="+mn-lt"/>
        </a:defRPr>
      </a:lvl3pPr>
      <a:lvl4pPr marL="1200150" indent="-171450" algn="l" rtl="0" eaLnBrk="0" fontAlgn="base" hangingPunct="0">
        <a:spcBef>
          <a:spcPct val="20000"/>
        </a:spcBef>
        <a:spcAft>
          <a:spcPct val="0"/>
        </a:spcAft>
        <a:buChar char="–"/>
        <a:defRPr sz="1500">
          <a:solidFill>
            <a:srgbClr val="0061A0"/>
          </a:solidFill>
          <a:latin typeface="+mn-lt"/>
        </a:defRPr>
      </a:lvl4pPr>
      <a:lvl5pPr marL="1543050" indent="-171450" algn="l" rtl="0" eaLnBrk="0" fontAlgn="base" hangingPunct="0">
        <a:spcBef>
          <a:spcPct val="20000"/>
        </a:spcBef>
        <a:spcAft>
          <a:spcPct val="0"/>
        </a:spcAft>
        <a:buChar char="»"/>
        <a:defRPr sz="1500">
          <a:solidFill>
            <a:srgbClr val="0061A0"/>
          </a:solidFill>
          <a:latin typeface="+mn-lt"/>
        </a:defRPr>
      </a:lvl5pPr>
      <a:lvl6pPr marL="1885950" indent="-171450" algn="l" rtl="0" fontAlgn="base">
        <a:spcBef>
          <a:spcPct val="20000"/>
        </a:spcBef>
        <a:spcAft>
          <a:spcPct val="0"/>
        </a:spcAft>
        <a:buChar char="»"/>
        <a:defRPr sz="1500">
          <a:solidFill>
            <a:srgbClr val="0061A0"/>
          </a:solidFill>
          <a:latin typeface="+mn-lt"/>
        </a:defRPr>
      </a:lvl6pPr>
      <a:lvl7pPr marL="2228850" indent="-171450" algn="l" rtl="0" fontAlgn="base">
        <a:spcBef>
          <a:spcPct val="20000"/>
        </a:spcBef>
        <a:spcAft>
          <a:spcPct val="0"/>
        </a:spcAft>
        <a:buChar char="»"/>
        <a:defRPr sz="1500">
          <a:solidFill>
            <a:srgbClr val="0061A0"/>
          </a:solidFill>
          <a:latin typeface="+mn-lt"/>
        </a:defRPr>
      </a:lvl7pPr>
      <a:lvl8pPr marL="2571750" indent="-171450" algn="l" rtl="0" fontAlgn="base">
        <a:spcBef>
          <a:spcPct val="20000"/>
        </a:spcBef>
        <a:spcAft>
          <a:spcPct val="0"/>
        </a:spcAft>
        <a:buChar char="»"/>
        <a:defRPr sz="1500">
          <a:solidFill>
            <a:srgbClr val="0061A0"/>
          </a:solidFill>
          <a:latin typeface="+mn-lt"/>
        </a:defRPr>
      </a:lvl8pPr>
      <a:lvl9pPr marL="2914650" indent="-171450" algn="l" rtl="0" fontAlgn="base">
        <a:spcBef>
          <a:spcPct val="20000"/>
        </a:spcBef>
        <a:spcAft>
          <a:spcPct val="0"/>
        </a:spcAft>
        <a:buChar char="»"/>
        <a:defRPr sz="1500">
          <a:solidFill>
            <a:srgbClr val="0061A0"/>
          </a:solidFill>
          <a:latin typeface="+mn-lt"/>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hyperlink" Target="https://edms.cern.ch/ui/file/2149674/1/VTRxPlusApplicationNote.pdf" TargetMode="External"/><Relationship Id="rId2" Type="http://schemas.openxmlformats.org/officeDocument/2006/relationships/hyperlink" Target="https://cern.ch/lpgbt" TargetMode="External"/><Relationship Id="rId1" Type="http://schemas.openxmlformats.org/officeDocument/2006/relationships/slideLayout" Target="../slideLayouts/slideLayout2.xml"/><Relationship Id="rId5" Type="http://schemas.openxmlformats.org/officeDocument/2006/relationships/image" Target="../media/image10.emf"/><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ctrTitle"/>
          </p:nvPr>
        </p:nvSpPr>
        <p:spPr>
          <a:xfrm>
            <a:off x="1703512" y="1556792"/>
            <a:ext cx="8640960" cy="3168352"/>
          </a:xfrm>
        </p:spPr>
        <p:txBody>
          <a:bodyPr/>
          <a:lstStyle/>
          <a:p>
            <a:r>
              <a:rPr lang="en-US" sz="3600" dirty="0"/>
              <a:t>The Belle II VTX Readout</a:t>
            </a:r>
            <a:br>
              <a:rPr lang="en-US" sz="3200" dirty="0"/>
            </a:br>
            <a:br>
              <a:rPr lang="en-US" sz="3200" dirty="0"/>
            </a:br>
            <a:r>
              <a:rPr lang="en-US" sz="3200" b="0" dirty="0"/>
              <a:t>presented at the</a:t>
            </a:r>
            <a:br>
              <a:rPr lang="en-US" sz="3200" b="0" dirty="0"/>
            </a:br>
            <a:r>
              <a:rPr lang="en-US" sz="3200" b="0" dirty="0"/>
              <a:t>Belle II Trigger/DAQ Workshop 2025</a:t>
            </a:r>
            <a:endParaRPr lang="en-US" sz="3200" b="0" dirty="0">
              <a:solidFill>
                <a:srgbClr val="0061A0"/>
              </a:solidFill>
            </a:endParaRPr>
          </a:p>
        </p:txBody>
      </p:sp>
      <p:sp>
        <p:nvSpPr>
          <p:cNvPr id="3" name="Footer Placeholder 2">
            <a:extLst>
              <a:ext uri="{FF2B5EF4-FFF2-40B4-BE49-F238E27FC236}">
                <a16:creationId xmlns:a16="http://schemas.microsoft.com/office/drawing/2014/main" id="{54179A18-41D4-4C6A-94D4-5994D0022CA8}"/>
              </a:ext>
            </a:extLst>
          </p:cNvPr>
          <p:cNvSpPr>
            <a:spLocks noGrp="1"/>
          </p:cNvSpPr>
          <p:nvPr>
            <p:ph type="ftr" sz="quarter" idx="11"/>
          </p:nvPr>
        </p:nvSpPr>
        <p:spPr/>
        <p:txBody>
          <a:bodyPr/>
          <a:lstStyle/>
          <a:p>
            <a:r>
              <a:rPr lang="en-US"/>
              <a:t>Markus Friedl, Christian Irmler</a:t>
            </a:r>
            <a:endParaRPr lang="de-AT"/>
          </a:p>
        </p:txBody>
      </p:sp>
      <p:sp>
        <p:nvSpPr>
          <p:cNvPr id="4" name="Date Placeholder 3">
            <a:extLst>
              <a:ext uri="{FF2B5EF4-FFF2-40B4-BE49-F238E27FC236}">
                <a16:creationId xmlns:a16="http://schemas.microsoft.com/office/drawing/2014/main" id="{71BC7D63-82A1-4164-BE98-5FC7C2C2C996}"/>
              </a:ext>
            </a:extLst>
          </p:cNvPr>
          <p:cNvSpPr>
            <a:spLocks noGrp="1"/>
          </p:cNvSpPr>
          <p:nvPr>
            <p:ph type="dt" sz="half" idx="10"/>
          </p:nvPr>
        </p:nvSpPr>
        <p:spPr/>
        <p:txBody>
          <a:bodyPr/>
          <a:lstStyle/>
          <a:p>
            <a:r>
              <a:rPr lang="de-DE"/>
              <a:t>2025/10/23</a:t>
            </a:r>
            <a:endParaRPr lang="de-AT" dirty="0"/>
          </a:p>
        </p:txBody>
      </p:sp>
      <p:sp>
        <p:nvSpPr>
          <p:cNvPr id="2" name="TextBox 1">
            <a:extLst>
              <a:ext uri="{FF2B5EF4-FFF2-40B4-BE49-F238E27FC236}">
                <a16:creationId xmlns:a16="http://schemas.microsoft.com/office/drawing/2014/main" id="{0160487E-5318-49AB-AD01-7554428769DE}"/>
              </a:ext>
            </a:extLst>
          </p:cNvPr>
          <p:cNvSpPr txBox="1"/>
          <p:nvPr/>
        </p:nvSpPr>
        <p:spPr>
          <a:xfrm>
            <a:off x="9624392" y="764704"/>
            <a:ext cx="2485552" cy="338554"/>
          </a:xfrm>
          <a:prstGeom prst="rect">
            <a:avLst/>
          </a:prstGeom>
          <a:noFill/>
        </p:spPr>
        <p:txBody>
          <a:bodyPr wrap="none" rtlCol="0">
            <a:spAutoFit/>
          </a:bodyPr>
          <a:lstStyle/>
          <a:p>
            <a:r>
              <a:rPr lang="en-US" dirty="0"/>
              <a:t>=former “HEPHY Vienna”</a:t>
            </a:r>
          </a:p>
        </p:txBody>
      </p:sp>
    </p:spTree>
    <p:extLst>
      <p:ext uri="{BB962C8B-B14F-4D97-AF65-F5344CB8AC3E}">
        <p14:creationId xmlns:p14="http://schemas.microsoft.com/office/powerpoint/2010/main" val="2686157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1F4C9-A336-439B-8CE0-38746DD1DE41}"/>
              </a:ext>
            </a:extLst>
          </p:cNvPr>
          <p:cNvSpPr>
            <a:spLocks noGrp="1"/>
          </p:cNvSpPr>
          <p:nvPr>
            <p:ph type="title"/>
          </p:nvPr>
        </p:nvSpPr>
        <p:spPr/>
        <p:txBody>
          <a:bodyPr/>
          <a:lstStyle/>
          <a:p>
            <a:r>
              <a:rPr lang="de-AT" dirty="0"/>
              <a:t>Irradiation @ SCK-CEN (Mol, </a:t>
            </a:r>
            <a:r>
              <a:rPr lang="de-AT" dirty="0" err="1"/>
              <a:t>Belgium</a:t>
            </a:r>
            <a:r>
              <a:rPr lang="de-AT" dirty="0"/>
              <a:t>)</a:t>
            </a:r>
          </a:p>
        </p:txBody>
      </p:sp>
      <p:sp>
        <p:nvSpPr>
          <p:cNvPr id="3" name="Content Placeholder 2">
            <a:extLst>
              <a:ext uri="{FF2B5EF4-FFF2-40B4-BE49-F238E27FC236}">
                <a16:creationId xmlns:a16="http://schemas.microsoft.com/office/drawing/2014/main" id="{ACF1B234-61C3-4F14-AC30-5A36DD3703B4}"/>
              </a:ext>
            </a:extLst>
          </p:cNvPr>
          <p:cNvSpPr>
            <a:spLocks noGrp="1"/>
          </p:cNvSpPr>
          <p:nvPr>
            <p:ph idx="1"/>
          </p:nvPr>
        </p:nvSpPr>
        <p:spPr>
          <a:xfrm>
            <a:off x="624417" y="1340768"/>
            <a:ext cx="10972800" cy="2232248"/>
          </a:xfrm>
        </p:spPr>
        <p:txBody>
          <a:bodyPr/>
          <a:lstStyle/>
          <a:p>
            <a:pPr marL="342900" indent="-342900">
              <a:buFont typeface="Arial" panose="020B0604020202020204" pitchFamily="34" charset="0"/>
              <a:buChar char="•"/>
            </a:pPr>
            <a:r>
              <a:rPr lang="en-US" sz="2400" dirty="0"/>
              <a:t>Irradiation under bias</a:t>
            </a:r>
            <a:r>
              <a:rPr lang="en-US" sz="2400" dirty="0">
                <a:sym typeface="Wingdings" panose="05000000000000000000" pitchFamily="2" charset="2"/>
              </a:rPr>
              <a:t>; we aim for (up to) 100 </a:t>
            </a:r>
            <a:r>
              <a:rPr lang="en-US" sz="2400" dirty="0" err="1">
                <a:sym typeface="Wingdings" panose="05000000000000000000" pitchFamily="2" charset="2"/>
              </a:rPr>
              <a:t>Mrad</a:t>
            </a:r>
            <a:endParaRPr lang="en-US" sz="2400" dirty="0">
              <a:sym typeface="Wingdings" panose="05000000000000000000" pitchFamily="2" charset="2"/>
            </a:endParaRPr>
          </a:p>
          <a:p>
            <a:pPr marL="342900" indent="-342900">
              <a:buFont typeface="Arial" panose="020B0604020202020204" pitchFamily="34" charset="0"/>
              <a:buChar char="•"/>
            </a:pPr>
            <a:r>
              <a:rPr lang="en-US" sz="2400" dirty="0">
                <a:sym typeface="Wingdings" panose="05000000000000000000" pitchFamily="2" charset="2"/>
              </a:rPr>
              <a:t>Underwater Cobalt-60 source:</a:t>
            </a:r>
          </a:p>
          <a:p>
            <a:pPr marL="1085850" lvl="1" indent="-342900">
              <a:buFont typeface="Arial" panose="020B0604020202020204" pitchFamily="34" charset="0"/>
              <a:buChar char="•"/>
            </a:pPr>
            <a:r>
              <a:rPr lang="en-US" sz="2400" dirty="0"/>
              <a:t>BRIGITTE</a:t>
            </a:r>
            <a:r>
              <a:rPr lang="en-US" sz="2400" dirty="0">
                <a:sym typeface="Wingdings" panose="05000000000000000000" pitchFamily="2" charset="2"/>
              </a:rPr>
              <a:t> with ~600 </a:t>
            </a:r>
            <a:r>
              <a:rPr lang="en-US" sz="2400" dirty="0" err="1">
                <a:sym typeface="Wingdings" panose="05000000000000000000" pitchFamily="2" charset="2"/>
              </a:rPr>
              <a:t>krad</a:t>
            </a:r>
            <a:r>
              <a:rPr lang="en-US" sz="2400" dirty="0">
                <a:sym typeface="Wingdings" panose="05000000000000000000" pitchFamily="2" charset="2"/>
              </a:rPr>
              <a:t>/h (1 week to 100 </a:t>
            </a:r>
            <a:r>
              <a:rPr lang="en-US" sz="2400" dirty="0" err="1">
                <a:sym typeface="Wingdings" panose="05000000000000000000" pitchFamily="2" charset="2"/>
              </a:rPr>
              <a:t>Mrad</a:t>
            </a:r>
            <a:r>
              <a:rPr lang="en-US" sz="2400" dirty="0">
                <a:sym typeface="Wingdings" panose="05000000000000000000" pitchFamily="2" charset="2"/>
              </a:rPr>
              <a:t>) – still under commissioning, more info soon</a:t>
            </a:r>
            <a:endParaRPr lang="de-AT" sz="2400" dirty="0">
              <a:sym typeface="Wingdings" panose="05000000000000000000" pitchFamily="2" charset="2"/>
            </a:endParaRPr>
          </a:p>
          <a:p>
            <a:pPr marL="1085850" lvl="1" indent="-342900">
              <a:buFont typeface="Arial" panose="020B0604020202020204" pitchFamily="34" charset="0"/>
              <a:buChar char="•"/>
            </a:pPr>
            <a:r>
              <a:rPr lang="de-AT" sz="2400" dirty="0">
                <a:sym typeface="Wingdings" panose="05000000000000000000" pitchFamily="2" charset="2"/>
              </a:rPr>
              <a:t>Irradiation </a:t>
            </a:r>
            <a:r>
              <a:rPr lang="de-AT" sz="2400" dirty="0" err="1">
                <a:sym typeface="Wingdings" panose="05000000000000000000" pitchFamily="2" charset="2"/>
              </a:rPr>
              <a:t>planned</a:t>
            </a:r>
            <a:r>
              <a:rPr lang="de-AT" sz="2400" dirty="0">
                <a:sym typeface="Wingdings" panose="05000000000000000000" pitchFamily="2" charset="2"/>
              </a:rPr>
              <a:t> </a:t>
            </a:r>
            <a:r>
              <a:rPr lang="de-AT" sz="2400" dirty="0" err="1">
                <a:sym typeface="Wingdings" panose="05000000000000000000" pitchFamily="2" charset="2"/>
              </a:rPr>
              <a:t>for</a:t>
            </a:r>
            <a:r>
              <a:rPr lang="de-AT" sz="2400" dirty="0">
                <a:sym typeface="Wingdings" panose="05000000000000000000" pitchFamily="2" charset="2"/>
              </a:rPr>
              <a:t> </a:t>
            </a:r>
            <a:r>
              <a:rPr lang="de-AT" sz="2400" dirty="0" err="1">
                <a:sym typeface="Wingdings" panose="05000000000000000000" pitchFamily="2" charset="2"/>
              </a:rPr>
              <a:t>early</a:t>
            </a:r>
            <a:r>
              <a:rPr lang="de-AT" sz="2400" dirty="0">
                <a:sym typeface="Wingdings" panose="05000000000000000000" pitchFamily="2" charset="2"/>
              </a:rPr>
              <a:t> 2026</a:t>
            </a:r>
            <a:endParaRPr lang="en-US" sz="2400" dirty="0"/>
          </a:p>
        </p:txBody>
      </p:sp>
      <p:sp>
        <p:nvSpPr>
          <p:cNvPr id="5" name="Footer Placeholder 4">
            <a:extLst>
              <a:ext uri="{FF2B5EF4-FFF2-40B4-BE49-F238E27FC236}">
                <a16:creationId xmlns:a16="http://schemas.microsoft.com/office/drawing/2014/main" id="{B379D96F-EA87-48B7-BDDF-EE07C31359A4}"/>
              </a:ext>
            </a:extLst>
          </p:cNvPr>
          <p:cNvSpPr>
            <a:spLocks noGrp="1"/>
          </p:cNvSpPr>
          <p:nvPr>
            <p:ph type="ftr" sz="quarter" idx="11"/>
          </p:nvPr>
        </p:nvSpPr>
        <p:spPr/>
        <p:txBody>
          <a:bodyPr/>
          <a:lstStyle/>
          <a:p>
            <a:r>
              <a:rPr lang="en-US"/>
              <a:t>Markus Friedl, Christian Irmler</a:t>
            </a:r>
            <a:endParaRPr lang="de-AT"/>
          </a:p>
        </p:txBody>
      </p:sp>
      <p:sp>
        <p:nvSpPr>
          <p:cNvPr id="6" name="Date Placeholder 5">
            <a:extLst>
              <a:ext uri="{FF2B5EF4-FFF2-40B4-BE49-F238E27FC236}">
                <a16:creationId xmlns:a16="http://schemas.microsoft.com/office/drawing/2014/main" id="{C419EC92-496C-4094-AE42-C9A9B9410C38}"/>
              </a:ext>
            </a:extLst>
          </p:cNvPr>
          <p:cNvSpPr>
            <a:spLocks noGrp="1"/>
          </p:cNvSpPr>
          <p:nvPr>
            <p:ph type="dt" sz="half" idx="12"/>
          </p:nvPr>
        </p:nvSpPr>
        <p:spPr/>
        <p:txBody>
          <a:bodyPr/>
          <a:lstStyle/>
          <a:p>
            <a:r>
              <a:rPr lang="de-DE"/>
              <a:t>2025/10/23</a:t>
            </a:r>
            <a:endParaRPr lang="de-AT"/>
          </a:p>
        </p:txBody>
      </p:sp>
      <p:grpSp>
        <p:nvGrpSpPr>
          <p:cNvPr id="7" name="Group 6">
            <a:extLst>
              <a:ext uri="{FF2B5EF4-FFF2-40B4-BE49-F238E27FC236}">
                <a16:creationId xmlns:a16="http://schemas.microsoft.com/office/drawing/2014/main" id="{EBD49D59-3EF4-494B-9BE1-72C953CAAA70}"/>
              </a:ext>
            </a:extLst>
          </p:cNvPr>
          <p:cNvGrpSpPr/>
          <p:nvPr/>
        </p:nvGrpSpPr>
        <p:grpSpPr>
          <a:xfrm>
            <a:off x="1415480" y="3573016"/>
            <a:ext cx="9132374" cy="2772752"/>
            <a:chOff x="1051916" y="3639009"/>
            <a:chExt cx="9516357" cy="2889336"/>
          </a:xfrm>
        </p:grpSpPr>
        <p:pic>
          <p:nvPicPr>
            <p:cNvPr id="8" name="Picture 3" descr="C:\Users\friedl\Desktop\IMG_8968.JPG">
              <a:extLst>
                <a:ext uri="{FF2B5EF4-FFF2-40B4-BE49-F238E27FC236}">
                  <a16:creationId xmlns:a16="http://schemas.microsoft.com/office/drawing/2014/main" id="{54FB5C82-ECB4-4196-8F30-00F326E0760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796" y="3648344"/>
              <a:ext cx="4319411" cy="2880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008CE036-7B45-4DF2-ACAF-F9529091D271}"/>
                </a:ext>
              </a:extLst>
            </p:cNvPr>
            <p:cNvSpPr txBox="1"/>
            <p:nvPr/>
          </p:nvSpPr>
          <p:spPr>
            <a:xfrm>
              <a:off x="1051916" y="3645024"/>
              <a:ext cx="639919" cy="338554"/>
            </a:xfrm>
            <a:prstGeom prst="rect">
              <a:avLst/>
            </a:prstGeom>
            <a:noFill/>
          </p:spPr>
          <p:txBody>
            <a:bodyPr wrap="none" rtlCol="0">
              <a:spAutoFit/>
            </a:bodyPr>
            <a:lstStyle/>
            <a:p>
              <a:r>
                <a:rPr lang="de-AT" dirty="0">
                  <a:solidFill>
                    <a:schemeClr val="bg1"/>
                  </a:solidFill>
                </a:rPr>
                <a:t>2010</a:t>
              </a:r>
              <a:endParaRPr lang="en-US" dirty="0">
                <a:solidFill>
                  <a:schemeClr val="bg1"/>
                </a:solidFill>
              </a:endParaRPr>
            </a:p>
          </p:txBody>
        </p:sp>
        <p:pic>
          <p:nvPicPr>
            <p:cNvPr id="10" name="Picture 2" descr="C:\Users\friedl\Desktop\idm\IMG_8956.jpg">
              <a:extLst>
                <a:ext uri="{FF2B5EF4-FFF2-40B4-BE49-F238E27FC236}">
                  <a16:creationId xmlns:a16="http://schemas.microsoft.com/office/drawing/2014/main" id="{0E0CC512-F262-4B3F-AAC8-A704468B41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0437" y="3648345"/>
              <a:ext cx="3087836" cy="28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C:\Users\friedl\Desktop\IMG_8950.JPG">
              <a:extLst>
                <a:ext uri="{FF2B5EF4-FFF2-40B4-BE49-F238E27FC236}">
                  <a16:creationId xmlns:a16="http://schemas.microsoft.com/office/drawing/2014/main" id="{78C07A8C-1E59-4ECD-A8DE-F9682ECBABB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76107" y="3639009"/>
              <a:ext cx="1921972" cy="28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Slide Number Placeholder 3">
            <a:extLst>
              <a:ext uri="{FF2B5EF4-FFF2-40B4-BE49-F238E27FC236}">
                <a16:creationId xmlns:a16="http://schemas.microsoft.com/office/drawing/2014/main" id="{6343FA70-A1F6-4DF5-B285-8494F29C49EB}"/>
              </a:ext>
            </a:extLst>
          </p:cNvPr>
          <p:cNvSpPr>
            <a:spLocks noGrp="1"/>
          </p:cNvSpPr>
          <p:nvPr>
            <p:ph type="sldNum" sz="quarter" idx="10"/>
          </p:nvPr>
        </p:nvSpPr>
        <p:spPr/>
        <p:txBody>
          <a:bodyPr/>
          <a:lstStyle/>
          <a:p>
            <a:pPr>
              <a:defRPr/>
            </a:pPr>
            <a:fld id="{2753752E-CC6F-4124-AE2E-5DD91DD2A8C1}" type="slidenum">
              <a:rPr lang="de-AT" smtClean="0"/>
              <a:pPr>
                <a:defRPr/>
              </a:pPr>
              <a:t>10</a:t>
            </a:fld>
            <a:endParaRPr lang="de-AT"/>
          </a:p>
        </p:txBody>
      </p:sp>
    </p:spTree>
    <p:extLst>
      <p:ext uri="{BB962C8B-B14F-4D97-AF65-F5344CB8AC3E}">
        <p14:creationId xmlns:p14="http://schemas.microsoft.com/office/powerpoint/2010/main" val="37740226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B05A6-853E-4660-9CB1-2354C6A61C61}"/>
              </a:ext>
            </a:extLst>
          </p:cNvPr>
          <p:cNvSpPr>
            <a:spLocks noGrp="1"/>
          </p:cNvSpPr>
          <p:nvPr>
            <p:ph type="title"/>
          </p:nvPr>
        </p:nvSpPr>
        <p:spPr/>
        <p:txBody>
          <a:bodyPr/>
          <a:lstStyle/>
          <a:p>
            <a:r>
              <a:rPr lang="en-US" dirty="0"/>
              <a:t>Back-End Electronics - </a:t>
            </a:r>
            <a:r>
              <a:rPr lang="en-US" dirty="0" err="1"/>
              <a:t>lpGBT</a:t>
            </a:r>
            <a:r>
              <a:rPr lang="en-US" dirty="0"/>
              <a:t> data uplink</a:t>
            </a:r>
          </a:p>
        </p:txBody>
      </p:sp>
      <p:sp>
        <p:nvSpPr>
          <p:cNvPr id="5" name="Footer Placeholder 4">
            <a:extLst>
              <a:ext uri="{FF2B5EF4-FFF2-40B4-BE49-F238E27FC236}">
                <a16:creationId xmlns:a16="http://schemas.microsoft.com/office/drawing/2014/main" id="{B3786D29-CB27-4228-9C22-623666149598}"/>
              </a:ext>
            </a:extLst>
          </p:cNvPr>
          <p:cNvSpPr>
            <a:spLocks noGrp="1"/>
          </p:cNvSpPr>
          <p:nvPr>
            <p:ph type="ftr" sz="quarter" idx="11"/>
          </p:nvPr>
        </p:nvSpPr>
        <p:spPr/>
        <p:txBody>
          <a:bodyPr/>
          <a:lstStyle/>
          <a:p>
            <a:r>
              <a:rPr lang="en-US"/>
              <a:t>Markus Friedl, Christian Irmler</a:t>
            </a:r>
            <a:endParaRPr lang="de-AT"/>
          </a:p>
        </p:txBody>
      </p:sp>
      <p:sp>
        <p:nvSpPr>
          <p:cNvPr id="6" name="Date Placeholder 5">
            <a:extLst>
              <a:ext uri="{FF2B5EF4-FFF2-40B4-BE49-F238E27FC236}">
                <a16:creationId xmlns:a16="http://schemas.microsoft.com/office/drawing/2014/main" id="{C57914D5-3924-4B64-AC9E-7C6DAB6B0AAD}"/>
              </a:ext>
            </a:extLst>
          </p:cNvPr>
          <p:cNvSpPr>
            <a:spLocks noGrp="1"/>
          </p:cNvSpPr>
          <p:nvPr>
            <p:ph type="dt" sz="half" idx="12"/>
          </p:nvPr>
        </p:nvSpPr>
        <p:spPr/>
        <p:txBody>
          <a:bodyPr/>
          <a:lstStyle/>
          <a:p>
            <a:r>
              <a:rPr lang="de-DE"/>
              <a:t>2025/10/23</a:t>
            </a:r>
            <a:endParaRPr lang="de-AT"/>
          </a:p>
        </p:txBody>
      </p:sp>
      <p:pic>
        <p:nvPicPr>
          <p:cNvPr id="10" name="Picture 9">
            <a:extLst>
              <a:ext uri="{FF2B5EF4-FFF2-40B4-BE49-F238E27FC236}">
                <a16:creationId xmlns:a16="http://schemas.microsoft.com/office/drawing/2014/main" id="{825EA240-04BC-49FF-972A-425D2A122611}"/>
              </a:ext>
            </a:extLst>
          </p:cNvPr>
          <p:cNvPicPr>
            <a:picLocks noChangeAspect="1"/>
          </p:cNvPicPr>
          <p:nvPr/>
        </p:nvPicPr>
        <p:blipFill>
          <a:blip r:embed="rId2"/>
          <a:stretch>
            <a:fillRect/>
          </a:stretch>
        </p:blipFill>
        <p:spPr>
          <a:xfrm>
            <a:off x="5231904" y="2274176"/>
            <a:ext cx="6768752" cy="3330519"/>
          </a:xfrm>
          <a:prstGeom prst="rect">
            <a:avLst/>
          </a:prstGeom>
        </p:spPr>
      </p:pic>
      <p:sp>
        <p:nvSpPr>
          <p:cNvPr id="13" name="Content Placeholder 12">
            <a:extLst>
              <a:ext uri="{FF2B5EF4-FFF2-40B4-BE49-F238E27FC236}">
                <a16:creationId xmlns:a16="http://schemas.microsoft.com/office/drawing/2014/main" id="{408BD078-753B-4DC2-B7D6-6969F2F761BE}"/>
              </a:ext>
            </a:extLst>
          </p:cNvPr>
          <p:cNvSpPr>
            <a:spLocks noGrp="1"/>
          </p:cNvSpPr>
          <p:nvPr>
            <p:ph idx="1"/>
          </p:nvPr>
        </p:nvSpPr>
        <p:spPr>
          <a:xfrm>
            <a:off x="479377" y="1340768"/>
            <a:ext cx="4608512" cy="5139232"/>
          </a:xfrm>
        </p:spPr>
        <p:txBody>
          <a:bodyPr/>
          <a:lstStyle/>
          <a:p>
            <a:r>
              <a:rPr lang="en-US" sz="2000" dirty="0" err="1"/>
              <a:t>lpGBT</a:t>
            </a:r>
            <a:r>
              <a:rPr lang="en-US" sz="2000" dirty="0"/>
              <a:t> data frame contains 4 types of data: </a:t>
            </a:r>
          </a:p>
          <a:p>
            <a:pPr lvl="1"/>
            <a:r>
              <a:rPr lang="en-US" sz="1700" b="1" dirty="0"/>
              <a:t>Hit data</a:t>
            </a:r>
            <a:r>
              <a:rPr lang="en-US" sz="1700" dirty="0"/>
              <a:t>: particle hits = physics data</a:t>
            </a:r>
          </a:p>
          <a:p>
            <a:pPr lvl="1"/>
            <a:r>
              <a:rPr lang="en-US" sz="1700" b="1" dirty="0"/>
              <a:t>Trigger data from TTT</a:t>
            </a:r>
            <a:r>
              <a:rPr lang="en-US" sz="1700" dirty="0"/>
              <a:t>: input for L1 trigger, need low latency readout</a:t>
            </a:r>
          </a:p>
          <a:p>
            <a:pPr lvl="1"/>
            <a:r>
              <a:rPr lang="en-US" sz="1700" b="1" dirty="0"/>
              <a:t>OBELIX register values</a:t>
            </a:r>
            <a:r>
              <a:rPr lang="en-US" sz="1700" dirty="0"/>
              <a:t>: read on demand and sent via hit data path</a:t>
            </a:r>
          </a:p>
          <a:p>
            <a:pPr lvl="1"/>
            <a:r>
              <a:rPr lang="en-US" sz="1700" b="1" dirty="0"/>
              <a:t>Monitoring data</a:t>
            </a:r>
            <a:r>
              <a:rPr lang="en-US" sz="1700" dirty="0"/>
              <a:t> from </a:t>
            </a:r>
            <a:r>
              <a:rPr lang="en-US" sz="1700" dirty="0" err="1"/>
              <a:t>lpGBT</a:t>
            </a:r>
            <a:r>
              <a:rPr lang="en-US" sz="1700" dirty="0"/>
              <a:t> ADCs, e.g. temperature probes, voltages, etc. </a:t>
            </a:r>
          </a:p>
          <a:p>
            <a:r>
              <a:rPr lang="en-US" sz="2000" dirty="0"/>
              <a:t>Back-end data handling</a:t>
            </a:r>
            <a:endParaRPr lang="en-US" sz="1700" dirty="0"/>
          </a:p>
          <a:p>
            <a:pPr lvl="1"/>
            <a:r>
              <a:rPr lang="en-US" sz="1800" dirty="0"/>
              <a:t>Unpack, decode and split </a:t>
            </a:r>
            <a:r>
              <a:rPr lang="en-US" sz="1800" dirty="0" err="1"/>
              <a:t>lpGBT</a:t>
            </a:r>
            <a:r>
              <a:rPr lang="en-US" sz="1800" dirty="0"/>
              <a:t> data into individual data streams</a:t>
            </a:r>
          </a:p>
          <a:p>
            <a:pPr lvl="1"/>
            <a:r>
              <a:rPr lang="en-US" sz="1800" dirty="0"/>
              <a:t>Discard OBELIX IDLE patterns</a:t>
            </a:r>
          </a:p>
          <a:p>
            <a:pPr lvl="1"/>
            <a:r>
              <a:rPr lang="en-US" sz="1800" dirty="0"/>
              <a:t>Forward data streams to </a:t>
            </a:r>
          </a:p>
          <a:p>
            <a:pPr lvl="2"/>
            <a:r>
              <a:rPr lang="en-US" sz="1500" dirty="0"/>
              <a:t>DAQ: hit data</a:t>
            </a:r>
          </a:p>
          <a:p>
            <a:pPr lvl="2"/>
            <a:r>
              <a:rPr lang="en-US" sz="1500" dirty="0"/>
              <a:t>Trigger system: TTT data with low latency</a:t>
            </a:r>
          </a:p>
          <a:p>
            <a:pPr lvl="2"/>
            <a:r>
              <a:rPr lang="en-US" sz="1500" dirty="0"/>
              <a:t>Slow control SW: monitoring data</a:t>
            </a:r>
            <a:endParaRPr lang="de-AT" dirty="0"/>
          </a:p>
        </p:txBody>
      </p:sp>
      <p:sp>
        <p:nvSpPr>
          <p:cNvPr id="3" name="Slide Number Placeholder 2">
            <a:extLst>
              <a:ext uri="{FF2B5EF4-FFF2-40B4-BE49-F238E27FC236}">
                <a16:creationId xmlns:a16="http://schemas.microsoft.com/office/drawing/2014/main" id="{64967821-1529-412A-B31D-FCE0100679F1}"/>
              </a:ext>
            </a:extLst>
          </p:cNvPr>
          <p:cNvSpPr>
            <a:spLocks noGrp="1"/>
          </p:cNvSpPr>
          <p:nvPr>
            <p:ph type="sldNum" sz="quarter" idx="10"/>
          </p:nvPr>
        </p:nvSpPr>
        <p:spPr/>
        <p:txBody>
          <a:bodyPr/>
          <a:lstStyle/>
          <a:p>
            <a:pPr>
              <a:defRPr/>
            </a:pPr>
            <a:fld id="{2753752E-CC6F-4124-AE2E-5DD91DD2A8C1}" type="slidenum">
              <a:rPr lang="de-AT" smtClean="0"/>
              <a:pPr>
                <a:defRPr/>
              </a:pPr>
              <a:t>11</a:t>
            </a:fld>
            <a:endParaRPr lang="de-AT"/>
          </a:p>
        </p:txBody>
      </p:sp>
    </p:spTree>
    <p:extLst>
      <p:ext uri="{BB962C8B-B14F-4D97-AF65-F5344CB8AC3E}">
        <p14:creationId xmlns:p14="http://schemas.microsoft.com/office/powerpoint/2010/main" val="12859726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939B9-FABF-4C45-9E14-3746F4066AB9}"/>
              </a:ext>
            </a:extLst>
          </p:cNvPr>
          <p:cNvSpPr>
            <a:spLocks noGrp="1"/>
          </p:cNvSpPr>
          <p:nvPr>
            <p:ph type="title"/>
          </p:nvPr>
        </p:nvSpPr>
        <p:spPr/>
        <p:txBody>
          <a:bodyPr/>
          <a:lstStyle/>
          <a:p>
            <a:r>
              <a:rPr lang="en-US" dirty="0"/>
              <a:t>Back-End Electronics - </a:t>
            </a:r>
            <a:r>
              <a:rPr lang="en-US" dirty="0" err="1"/>
              <a:t>lpGBT</a:t>
            </a:r>
            <a:r>
              <a:rPr lang="en-US" dirty="0"/>
              <a:t> data downlink</a:t>
            </a:r>
            <a:endParaRPr lang="de-AT" dirty="0"/>
          </a:p>
        </p:txBody>
      </p:sp>
      <p:sp>
        <p:nvSpPr>
          <p:cNvPr id="5" name="Footer Placeholder 4">
            <a:extLst>
              <a:ext uri="{FF2B5EF4-FFF2-40B4-BE49-F238E27FC236}">
                <a16:creationId xmlns:a16="http://schemas.microsoft.com/office/drawing/2014/main" id="{6E3F1573-46EA-4E25-8839-A27472768469}"/>
              </a:ext>
            </a:extLst>
          </p:cNvPr>
          <p:cNvSpPr>
            <a:spLocks noGrp="1"/>
          </p:cNvSpPr>
          <p:nvPr>
            <p:ph type="ftr" sz="quarter" idx="11"/>
          </p:nvPr>
        </p:nvSpPr>
        <p:spPr/>
        <p:txBody>
          <a:bodyPr/>
          <a:lstStyle/>
          <a:p>
            <a:r>
              <a:rPr lang="en-US"/>
              <a:t>Markus Friedl, Christian Irmler</a:t>
            </a:r>
            <a:endParaRPr lang="de-AT"/>
          </a:p>
        </p:txBody>
      </p:sp>
      <p:sp>
        <p:nvSpPr>
          <p:cNvPr id="6" name="Date Placeholder 5">
            <a:extLst>
              <a:ext uri="{FF2B5EF4-FFF2-40B4-BE49-F238E27FC236}">
                <a16:creationId xmlns:a16="http://schemas.microsoft.com/office/drawing/2014/main" id="{A768273A-1221-476A-A0BB-B34F5AC4D897}"/>
              </a:ext>
            </a:extLst>
          </p:cNvPr>
          <p:cNvSpPr>
            <a:spLocks noGrp="1"/>
          </p:cNvSpPr>
          <p:nvPr>
            <p:ph type="dt" sz="half" idx="12"/>
          </p:nvPr>
        </p:nvSpPr>
        <p:spPr/>
        <p:txBody>
          <a:bodyPr/>
          <a:lstStyle/>
          <a:p>
            <a:r>
              <a:rPr lang="de-DE"/>
              <a:t>2025/10/23</a:t>
            </a:r>
            <a:endParaRPr lang="de-AT"/>
          </a:p>
        </p:txBody>
      </p:sp>
      <p:sp>
        <p:nvSpPr>
          <p:cNvPr id="8" name="Content Placeholder 7">
            <a:extLst>
              <a:ext uri="{FF2B5EF4-FFF2-40B4-BE49-F238E27FC236}">
                <a16:creationId xmlns:a16="http://schemas.microsoft.com/office/drawing/2014/main" id="{82035931-80EA-4B9E-B074-C26D99CB8B21}"/>
              </a:ext>
            </a:extLst>
          </p:cNvPr>
          <p:cNvSpPr>
            <a:spLocks noGrp="1"/>
          </p:cNvSpPr>
          <p:nvPr>
            <p:ph idx="1"/>
          </p:nvPr>
        </p:nvSpPr>
        <p:spPr>
          <a:xfrm>
            <a:off x="191344" y="1628800"/>
            <a:ext cx="4752528" cy="4707184"/>
          </a:xfrm>
        </p:spPr>
        <p:txBody>
          <a:bodyPr/>
          <a:lstStyle/>
          <a:p>
            <a:r>
              <a:rPr lang="en-US" dirty="0"/>
              <a:t>Data from several sources to be sent to </a:t>
            </a:r>
            <a:r>
              <a:rPr lang="en-US" dirty="0" err="1"/>
              <a:t>lpGBT</a:t>
            </a:r>
            <a:r>
              <a:rPr lang="en-US" dirty="0"/>
              <a:t> via optical downlink</a:t>
            </a:r>
          </a:p>
          <a:p>
            <a:pPr lvl="1"/>
            <a:r>
              <a:rPr lang="en-US" dirty="0"/>
              <a:t>From Belle II TTD</a:t>
            </a:r>
          </a:p>
          <a:p>
            <a:pPr lvl="2"/>
            <a:r>
              <a:rPr lang="en-US" dirty="0"/>
              <a:t>Clock</a:t>
            </a:r>
          </a:p>
          <a:p>
            <a:pPr lvl="2"/>
            <a:r>
              <a:rPr lang="en-US" dirty="0"/>
              <a:t>Trigger</a:t>
            </a:r>
          </a:p>
          <a:p>
            <a:pPr lvl="1"/>
            <a:r>
              <a:rPr lang="en-US" dirty="0"/>
              <a:t>From VTX run and slow control</a:t>
            </a:r>
          </a:p>
          <a:p>
            <a:pPr lvl="2"/>
            <a:r>
              <a:rPr lang="en-US" dirty="0"/>
              <a:t>OBELIX slow control commands: </a:t>
            </a:r>
          </a:p>
          <a:p>
            <a:pPr lvl="3"/>
            <a:r>
              <a:rPr lang="en-US" dirty="0"/>
              <a:t>Configuration</a:t>
            </a:r>
          </a:p>
          <a:p>
            <a:pPr lvl="3"/>
            <a:r>
              <a:rPr lang="en-US" dirty="0"/>
              <a:t>Reset and local run commands</a:t>
            </a:r>
          </a:p>
          <a:p>
            <a:pPr lvl="3"/>
            <a:r>
              <a:rPr lang="en-US" dirty="0"/>
              <a:t>Register read-back</a:t>
            </a:r>
          </a:p>
          <a:p>
            <a:pPr lvl="2"/>
            <a:r>
              <a:rPr lang="en-US" dirty="0" err="1"/>
              <a:t>lpGBT</a:t>
            </a:r>
            <a:r>
              <a:rPr lang="en-US" dirty="0"/>
              <a:t> and </a:t>
            </a:r>
            <a:r>
              <a:rPr lang="en-US" dirty="0" err="1"/>
              <a:t>VTRx</a:t>
            </a:r>
            <a:r>
              <a:rPr lang="en-US" dirty="0"/>
              <a:t>+ configuration</a:t>
            </a:r>
          </a:p>
          <a:p>
            <a:pPr lvl="1"/>
            <a:r>
              <a:rPr lang="en-US" dirty="0"/>
              <a:t>Belle trigger need to be converted into OBELIX trigger commands (RD53 style)</a:t>
            </a:r>
          </a:p>
          <a:p>
            <a:pPr lvl="2"/>
            <a:endParaRPr lang="en-US" dirty="0"/>
          </a:p>
        </p:txBody>
      </p:sp>
      <p:pic>
        <p:nvPicPr>
          <p:cNvPr id="10" name="Content Placeholder 6">
            <a:extLst>
              <a:ext uri="{FF2B5EF4-FFF2-40B4-BE49-F238E27FC236}">
                <a16:creationId xmlns:a16="http://schemas.microsoft.com/office/drawing/2014/main" id="{58EA9862-97B3-4F58-AD93-EC0FC4076BDD}"/>
              </a:ext>
            </a:extLst>
          </p:cNvPr>
          <p:cNvPicPr>
            <a:picLocks noChangeAspect="1"/>
          </p:cNvPicPr>
          <p:nvPr/>
        </p:nvPicPr>
        <p:blipFill>
          <a:blip r:embed="rId2"/>
          <a:stretch>
            <a:fillRect/>
          </a:stretch>
        </p:blipFill>
        <p:spPr bwMode="auto">
          <a:xfrm>
            <a:off x="5109102" y="2204864"/>
            <a:ext cx="7056784" cy="3067784"/>
          </a:xfrm>
          <a:prstGeom prst="rect">
            <a:avLst/>
          </a:prstGeom>
          <a:noFill/>
          <a:ln w="9525">
            <a:noFill/>
            <a:miter lim="800000"/>
            <a:headEnd/>
            <a:tailEnd/>
          </a:ln>
        </p:spPr>
      </p:pic>
      <p:sp>
        <p:nvSpPr>
          <p:cNvPr id="3" name="Slide Number Placeholder 2">
            <a:extLst>
              <a:ext uri="{FF2B5EF4-FFF2-40B4-BE49-F238E27FC236}">
                <a16:creationId xmlns:a16="http://schemas.microsoft.com/office/drawing/2014/main" id="{06E819FD-614E-41C0-807C-78FDE05BA2D9}"/>
              </a:ext>
            </a:extLst>
          </p:cNvPr>
          <p:cNvSpPr>
            <a:spLocks noGrp="1"/>
          </p:cNvSpPr>
          <p:nvPr>
            <p:ph type="sldNum" sz="quarter" idx="10"/>
          </p:nvPr>
        </p:nvSpPr>
        <p:spPr/>
        <p:txBody>
          <a:bodyPr/>
          <a:lstStyle/>
          <a:p>
            <a:pPr>
              <a:defRPr/>
            </a:pPr>
            <a:fld id="{2753752E-CC6F-4124-AE2E-5DD91DD2A8C1}" type="slidenum">
              <a:rPr lang="de-AT" smtClean="0"/>
              <a:pPr>
                <a:defRPr/>
              </a:pPr>
              <a:t>12</a:t>
            </a:fld>
            <a:endParaRPr lang="de-AT"/>
          </a:p>
        </p:txBody>
      </p:sp>
    </p:spTree>
    <p:extLst>
      <p:ext uri="{BB962C8B-B14F-4D97-AF65-F5344CB8AC3E}">
        <p14:creationId xmlns:p14="http://schemas.microsoft.com/office/powerpoint/2010/main" val="13591912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1C699-F268-43F6-9A55-1638ADA920C9}"/>
              </a:ext>
            </a:extLst>
          </p:cNvPr>
          <p:cNvSpPr>
            <a:spLocks noGrp="1"/>
          </p:cNvSpPr>
          <p:nvPr>
            <p:ph type="title"/>
          </p:nvPr>
        </p:nvSpPr>
        <p:spPr/>
        <p:txBody>
          <a:bodyPr/>
          <a:lstStyle/>
          <a:p>
            <a:r>
              <a:rPr lang="de-AT" dirty="0"/>
              <a:t>Back-End Electronics HW</a:t>
            </a:r>
          </a:p>
        </p:txBody>
      </p:sp>
      <p:sp>
        <p:nvSpPr>
          <p:cNvPr id="3" name="Content Placeholder 2">
            <a:extLst>
              <a:ext uri="{FF2B5EF4-FFF2-40B4-BE49-F238E27FC236}">
                <a16:creationId xmlns:a16="http://schemas.microsoft.com/office/drawing/2014/main" id="{8DB5C5E7-ECFC-4AD5-A6CF-54151DFDBBF1}"/>
              </a:ext>
            </a:extLst>
          </p:cNvPr>
          <p:cNvSpPr>
            <a:spLocks noGrp="1"/>
          </p:cNvSpPr>
          <p:nvPr>
            <p:ph idx="1"/>
          </p:nvPr>
        </p:nvSpPr>
        <p:spPr>
          <a:xfrm>
            <a:off x="624417" y="1340768"/>
            <a:ext cx="10972800" cy="5256882"/>
          </a:xfrm>
        </p:spPr>
        <p:txBody>
          <a:bodyPr/>
          <a:lstStyle/>
          <a:p>
            <a:r>
              <a:rPr lang="en-US" sz="2400" dirty="0"/>
              <a:t>Will be placed in e-hut </a:t>
            </a:r>
            <a:r>
              <a:rPr lang="en-US" sz="2400" dirty="0">
                <a:sym typeface="Wingdings" panose="05000000000000000000" pitchFamily="2" charset="2"/>
              </a:rPr>
              <a:t> does not need to be radiation hard</a:t>
            </a:r>
          </a:p>
          <a:p>
            <a:r>
              <a:rPr lang="en-US" sz="2400" dirty="0">
                <a:sym typeface="Wingdings" panose="05000000000000000000" pitchFamily="2" charset="2"/>
              </a:rPr>
              <a:t>FPGA based system with sufficient amount of optical links</a:t>
            </a:r>
          </a:p>
          <a:p>
            <a:pPr lvl="1"/>
            <a:r>
              <a:rPr lang="en-US" sz="2100" dirty="0">
                <a:sym typeface="Wingdings" panose="05000000000000000000" pitchFamily="2" charset="2"/>
              </a:rPr>
              <a:t>Current 6 layer VTX design requires up to 334 bi-directional optical links</a:t>
            </a:r>
          </a:p>
          <a:p>
            <a:pPr lvl="1"/>
            <a:r>
              <a:rPr lang="en-US" sz="2100" dirty="0">
                <a:sym typeface="Wingdings" panose="05000000000000000000" pitchFamily="2" charset="2"/>
              </a:rPr>
              <a:t>Uplink: 10.2 Gb/s, downlink: 2.5 </a:t>
            </a:r>
            <a:r>
              <a:rPr lang="en-US" sz="2100" dirty="0" err="1">
                <a:sym typeface="Wingdings" panose="05000000000000000000" pitchFamily="2" charset="2"/>
              </a:rPr>
              <a:t>gb</a:t>
            </a:r>
            <a:r>
              <a:rPr lang="en-US" sz="2100" dirty="0">
                <a:sym typeface="Wingdings" panose="05000000000000000000" pitchFamily="2" charset="2"/>
              </a:rPr>
              <a:t>/s</a:t>
            </a:r>
          </a:p>
          <a:p>
            <a:r>
              <a:rPr lang="en-US" sz="2400" dirty="0">
                <a:sym typeface="Wingdings" panose="05000000000000000000" pitchFamily="2" charset="2"/>
              </a:rPr>
              <a:t>In the process of identifying appropriate boards and systems</a:t>
            </a:r>
          </a:p>
          <a:p>
            <a:pPr lvl="1"/>
            <a:r>
              <a:rPr lang="en-US" sz="2100" dirty="0">
                <a:sym typeface="Wingdings" panose="05000000000000000000" pitchFamily="2" charset="2"/>
              </a:rPr>
              <a:t>Future-proof choice of FPGA: mid- and long-term availability, adequate performance, sufficient contingency, reasonable price</a:t>
            </a:r>
          </a:p>
          <a:p>
            <a:pPr lvl="1"/>
            <a:r>
              <a:rPr lang="en-US" sz="2100" b="1" dirty="0">
                <a:sym typeface="Wingdings" panose="05000000000000000000" pitchFamily="2" charset="2"/>
              </a:rPr>
              <a:t>PCIe40</a:t>
            </a:r>
            <a:r>
              <a:rPr lang="en-US" sz="2100" dirty="0">
                <a:sym typeface="Wingdings" panose="05000000000000000000" pitchFamily="2" charset="2"/>
              </a:rPr>
              <a:t>: currently used in Belle Il, uses Intel Aria 10, released 2013, need to verify if it fulfils our requirement regarding performance, moreover the FPGA might be outdated when VTX is installed</a:t>
            </a:r>
          </a:p>
          <a:p>
            <a:pPr lvl="1"/>
            <a:r>
              <a:rPr lang="en-US" sz="2100" b="1" dirty="0">
                <a:sym typeface="Wingdings" panose="05000000000000000000" pitchFamily="2" charset="2"/>
              </a:rPr>
              <a:t>PCIe400 </a:t>
            </a:r>
            <a:r>
              <a:rPr lang="en-US" sz="2100" dirty="0">
                <a:sym typeface="Wingdings" panose="05000000000000000000" pitchFamily="2" charset="2"/>
              </a:rPr>
              <a:t>under development: Intel </a:t>
            </a:r>
            <a:r>
              <a:rPr lang="en-US" sz="2100" dirty="0" err="1">
                <a:sym typeface="Wingdings" panose="05000000000000000000" pitchFamily="2" charset="2"/>
              </a:rPr>
              <a:t>Agilex</a:t>
            </a:r>
            <a:r>
              <a:rPr lang="en-US" sz="2100" dirty="0">
                <a:sym typeface="Wingdings" panose="05000000000000000000" pitchFamily="2" charset="2"/>
              </a:rPr>
              <a:t> 7, first boards expected 2026/2027, to be checked if we can use them for VTX</a:t>
            </a:r>
          </a:p>
          <a:p>
            <a:pPr lvl="1"/>
            <a:r>
              <a:rPr lang="en-US" sz="2100" b="1" dirty="0">
                <a:sym typeface="Wingdings" panose="05000000000000000000" pitchFamily="2" charset="2"/>
              </a:rPr>
              <a:t>CEPC TDAQ board </a:t>
            </a:r>
            <a:r>
              <a:rPr lang="en-US" sz="2100" dirty="0">
                <a:sym typeface="Wingdings" panose="05000000000000000000" pitchFamily="2" charset="2"/>
              </a:rPr>
              <a:t>currently under development by IHEP China: based on ATCA, but ATCA might fade out soon…</a:t>
            </a:r>
            <a:endParaRPr lang="de-AT" dirty="0"/>
          </a:p>
        </p:txBody>
      </p:sp>
      <p:sp>
        <p:nvSpPr>
          <p:cNvPr id="5" name="Footer Placeholder 4">
            <a:extLst>
              <a:ext uri="{FF2B5EF4-FFF2-40B4-BE49-F238E27FC236}">
                <a16:creationId xmlns:a16="http://schemas.microsoft.com/office/drawing/2014/main" id="{8BE9EE8F-F8A7-48FC-9563-09A5519BEF89}"/>
              </a:ext>
            </a:extLst>
          </p:cNvPr>
          <p:cNvSpPr>
            <a:spLocks noGrp="1"/>
          </p:cNvSpPr>
          <p:nvPr>
            <p:ph type="ftr" sz="quarter" idx="11"/>
          </p:nvPr>
        </p:nvSpPr>
        <p:spPr/>
        <p:txBody>
          <a:bodyPr/>
          <a:lstStyle/>
          <a:p>
            <a:r>
              <a:rPr lang="en-US"/>
              <a:t>Markus Friedl, Christian Irmler</a:t>
            </a:r>
            <a:endParaRPr lang="de-AT" dirty="0"/>
          </a:p>
        </p:txBody>
      </p:sp>
      <p:sp>
        <p:nvSpPr>
          <p:cNvPr id="6" name="Date Placeholder 5">
            <a:extLst>
              <a:ext uri="{FF2B5EF4-FFF2-40B4-BE49-F238E27FC236}">
                <a16:creationId xmlns:a16="http://schemas.microsoft.com/office/drawing/2014/main" id="{EA3DED18-06CF-41DB-8F3B-6684B75A9E13}"/>
              </a:ext>
            </a:extLst>
          </p:cNvPr>
          <p:cNvSpPr>
            <a:spLocks noGrp="1"/>
          </p:cNvSpPr>
          <p:nvPr>
            <p:ph type="dt" sz="half" idx="12"/>
          </p:nvPr>
        </p:nvSpPr>
        <p:spPr/>
        <p:txBody>
          <a:bodyPr/>
          <a:lstStyle/>
          <a:p>
            <a:r>
              <a:rPr lang="de-DE"/>
              <a:t>2025/10/23</a:t>
            </a:r>
            <a:endParaRPr lang="de-AT"/>
          </a:p>
        </p:txBody>
      </p:sp>
      <p:sp>
        <p:nvSpPr>
          <p:cNvPr id="4" name="Slide Number Placeholder 3">
            <a:extLst>
              <a:ext uri="{FF2B5EF4-FFF2-40B4-BE49-F238E27FC236}">
                <a16:creationId xmlns:a16="http://schemas.microsoft.com/office/drawing/2014/main" id="{8B7B63EC-2DDC-4ECE-8D24-F19D294A35BD}"/>
              </a:ext>
            </a:extLst>
          </p:cNvPr>
          <p:cNvSpPr>
            <a:spLocks noGrp="1"/>
          </p:cNvSpPr>
          <p:nvPr>
            <p:ph type="sldNum" sz="quarter" idx="10"/>
          </p:nvPr>
        </p:nvSpPr>
        <p:spPr/>
        <p:txBody>
          <a:bodyPr/>
          <a:lstStyle/>
          <a:p>
            <a:pPr>
              <a:defRPr/>
            </a:pPr>
            <a:fld id="{2753752E-CC6F-4124-AE2E-5DD91DD2A8C1}" type="slidenum">
              <a:rPr lang="de-AT" smtClean="0"/>
              <a:pPr>
                <a:defRPr/>
              </a:pPr>
              <a:t>13</a:t>
            </a:fld>
            <a:endParaRPr lang="de-AT"/>
          </a:p>
        </p:txBody>
      </p:sp>
    </p:spTree>
    <p:extLst>
      <p:ext uri="{BB962C8B-B14F-4D97-AF65-F5344CB8AC3E}">
        <p14:creationId xmlns:p14="http://schemas.microsoft.com/office/powerpoint/2010/main" val="1960628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F4909-1A8D-4D78-9BA0-39C94872EE54}"/>
              </a:ext>
            </a:extLst>
          </p:cNvPr>
          <p:cNvSpPr>
            <a:spLocks noGrp="1"/>
          </p:cNvSpPr>
          <p:nvPr>
            <p:ph type="title"/>
          </p:nvPr>
        </p:nvSpPr>
        <p:spPr/>
        <p:txBody>
          <a:bodyPr/>
          <a:lstStyle/>
          <a:p>
            <a:r>
              <a:rPr lang="en-US" dirty="0"/>
              <a:t>TDAQ Board for CEPC: Details</a:t>
            </a:r>
            <a:endParaRPr lang="de-AT" sz="2000" dirty="0"/>
          </a:p>
        </p:txBody>
      </p:sp>
      <p:sp>
        <p:nvSpPr>
          <p:cNvPr id="3" name="Content Placeholder 2">
            <a:extLst>
              <a:ext uri="{FF2B5EF4-FFF2-40B4-BE49-F238E27FC236}">
                <a16:creationId xmlns:a16="http://schemas.microsoft.com/office/drawing/2014/main" id="{52FBAB43-6BAA-499F-B97A-412B94F53010}"/>
              </a:ext>
            </a:extLst>
          </p:cNvPr>
          <p:cNvSpPr>
            <a:spLocks noGrp="1"/>
          </p:cNvSpPr>
          <p:nvPr>
            <p:ph idx="1"/>
          </p:nvPr>
        </p:nvSpPr>
        <p:spPr>
          <a:xfrm>
            <a:off x="624417" y="1340768"/>
            <a:ext cx="8639935" cy="5139232"/>
          </a:xfrm>
        </p:spPr>
        <p:txBody>
          <a:bodyPr/>
          <a:lstStyle/>
          <a:p>
            <a:r>
              <a:rPr lang="en-US" sz="2000" dirty="0"/>
              <a:t>Common Trigger board function list</a:t>
            </a:r>
          </a:p>
          <a:p>
            <a:pPr lvl="1"/>
            <a:r>
              <a:rPr lang="en-US" sz="1800" dirty="0"/>
              <a:t>ATCA standard</a:t>
            </a:r>
          </a:p>
          <a:p>
            <a:pPr lvl="1"/>
            <a:r>
              <a:rPr lang="en-US" sz="1800" b="1" dirty="0" err="1"/>
              <a:t>Virtex</a:t>
            </a:r>
            <a:r>
              <a:rPr lang="en-US" sz="1800" b="1" dirty="0"/>
              <a:t> </a:t>
            </a:r>
            <a:r>
              <a:rPr lang="en-US" sz="1800" b="1" dirty="0" err="1"/>
              <a:t>Ultrascale</a:t>
            </a:r>
            <a:r>
              <a:rPr lang="en-US" sz="1800" b="1" dirty="0"/>
              <a:t> Plus FPGA </a:t>
            </a:r>
            <a:r>
              <a:rPr lang="en-US" sz="1800" dirty="0"/>
              <a:t>(VU9P,VU13P pin compatible)</a:t>
            </a:r>
          </a:p>
          <a:p>
            <a:pPr lvl="1"/>
            <a:r>
              <a:rPr lang="en-US" sz="1800" dirty="0"/>
              <a:t>44 channels for optical, 11 QSFP+</a:t>
            </a:r>
          </a:p>
          <a:p>
            <a:pPr lvl="2"/>
            <a:r>
              <a:rPr lang="en-US" sz="1600" dirty="0"/>
              <a:t>Optical channel: 10-25 Gbps/</a:t>
            </a:r>
            <a:r>
              <a:rPr lang="en-US" sz="1600" dirty="0" err="1"/>
              <a:t>ch</a:t>
            </a:r>
            <a:endParaRPr lang="en-US" sz="1600" dirty="0"/>
          </a:p>
          <a:p>
            <a:pPr lvl="2"/>
            <a:r>
              <a:rPr lang="en-US" sz="1600" dirty="0"/>
              <a:t>40 channels for links to FEE and Trigger</a:t>
            </a:r>
          </a:p>
          <a:p>
            <a:pPr lvl="2"/>
            <a:r>
              <a:rPr lang="en-US" sz="1600" dirty="0"/>
              <a:t>4 channels for DAQ readout</a:t>
            </a:r>
          </a:p>
          <a:p>
            <a:pPr lvl="2"/>
            <a:r>
              <a:rPr lang="en-US" sz="1600" dirty="0"/>
              <a:t>Optical Ethernet or RDMA : 40-100GbE</a:t>
            </a:r>
          </a:p>
          <a:p>
            <a:pPr lvl="2"/>
            <a:r>
              <a:rPr lang="en-US" sz="1600" dirty="0"/>
              <a:t>RDMA IP core is under developing</a:t>
            </a:r>
          </a:p>
          <a:p>
            <a:pPr lvl="1"/>
            <a:r>
              <a:rPr lang="en-US" sz="1800" dirty="0"/>
              <a:t>DDR4 for mass data buffering:16GB</a:t>
            </a:r>
          </a:p>
          <a:p>
            <a:pPr lvl="1"/>
            <a:r>
              <a:rPr lang="en-US" sz="1800" dirty="0"/>
              <a:t>Front 1 </a:t>
            </a:r>
            <a:r>
              <a:rPr lang="en-US" sz="1800" dirty="0" err="1"/>
              <a:t>GbE</a:t>
            </a:r>
            <a:r>
              <a:rPr lang="en-US" sz="1800" dirty="0"/>
              <a:t> and Z2 </a:t>
            </a:r>
            <a:r>
              <a:rPr lang="en-US" sz="1800" dirty="0" err="1"/>
              <a:t>GbE</a:t>
            </a:r>
            <a:r>
              <a:rPr lang="en-US" sz="1800" dirty="0"/>
              <a:t> fabric port for parameter configuration and control</a:t>
            </a:r>
          </a:p>
          <a:p>
            <a:pPr lvl="1"/>
            <a:r>
              <a:rPr lang="en-US" sz="1800" dirty="0"/>
              <a:t>SoC module for board management</a:t>
            </a:r>
          </a:p>
          <a:p>
            <a:pPr lvl="1"/>
            <a:r>
              <a:rPr lang="en-US" sz="1800" dirty="0"/>
              <a:t>IPMC module for Power management</a:t>
            </a:r>
          </a:p>
          <a:p>
            <a:r>
              <a:rPr lang="en-US" sz="2000" dirty="0"/>
              <a:t>Progress</a:t>
            </a:r>
          </a:p>
          <a:p>
            <a:pPr lvl="1"/>
            <a:r>
              <a:rPr lang="en-US" sz="1800" dirty="0"/>
              <a:t>Preliminary finished schematics, PCB layout is next step</a:t>
            </a:r>
          </a:p>
          <a:p>
            <a:pPr lvl="1"/>
            <a:r>
              <a:rPr lang="en-US" sz="1800" dirty="0"/>
              <a:t>First version is expected mid-2026</a:t>
            </a:r>
          </a:p>
          <a:p>
            <a:endParaRPr lang="en-US" sz="2000" dirty="0"/>
          </a:p>
        </p:txBody>
      </p:sp>
      <p:sp>
        <p:nvSpPr>
          <p:cNvPr id="5" name="Footer Placeholder 4">
            <a:extLst>
              <a:ext uri="{FF2B5EF4-FFF2-40B4-BE49-F238E27FC236}">
                <a16:creationId xmlns:a16="http://schemas.microsoft.com/office/drawing/2014/main" id="{6605699F-13F3-4F59-8D53-B74C89D0AAC9}"/>
              </a:ext>
            </a:extLst>
          </p:cNvPr>
          <p:cNvSpPr>
            <a:spLocks noGrp="1"/>
          </p:cNvSpPr>
          <p:nvPr>
            <p:ph type="ftr" sz="quarter" idx="11"/>
          </p:nvPr>
        </p:nvSpPr>
        <p:spPr/>
        <p:txBody>
          <a:bodyPr/>
          <a:lstStyle/>
          <a:p>
            <a:r>
              <a:rPr lang="en-US"/>
              <a:t>Markus Friedl, Christian Irmler</a:t>
            </a:r>
            <a:endParaRPr lang="de-AT"/>
          </a:p>
        </p:txBody>
      </p:sp>
      <p:sp>
        <p:nvSpPr>
          <p:cNvPr id="6" name="Date Placeholder 5">
            <a:extLst>
              <a:ext uri="{FF2B5EF4-FFF2-40B4-BE49-F238E27FC236}">
                <a16:creationId xmlns:a16="http://schemas.microsoft.com/office/drawing/2014/main" id="{E77D544E-3D71-4A8D-84DE-521F7F3485CF}"/>
              </a:ext>
            </a:extLst>
          </p:cNvPr>
          <p:cNvSpPr>
            <a:spLocks noGrp="1"/>
          </p:cNvSpPr>
          <p:nvPr>
            <p:ph type="dt" sz="half" idx="12"/>
          </p:nvPr>
        </p:nvSpPr>
        <p:spPr/>
        <p:txBody>
          <a:bodyPr/>
          <a:lstStyle/>
          <a:p>
            <a:r>
              <a:rPr lang="de-DE"/>
              <a:t>2025/10/23</a:t>
            </a:r>
            <a:endParaRPr lang="de-AT"/>
          </a:p>
        </p:txBody>
      </p:sp>
      <p:pic>
        <p:nvPicPr>
          <p:cNvPr id="7" name="Picture 6">
            <a:extLst>
              <a:ext uri="{FF2B5EF4-FFF2-40B4-BE49-F238E27FC236}">
                <a16:creationId xmlns:a16="http://schemas.microsoft.com/office/drawing/2014/main" id="{B8059220-F8AE-402E-B192-FF42E1310CB2}"/>
              </a:ext>
            </a:extLst>
          </p:cNvPr>
          <p:cNvPicPr>
            <a:picLocks noChangeAspect="1"/>
          </p:cNvPicPr>
          <p:nvPr/>
        </p:nvPicPr>
        <p:blipFill rotWithShape="1">
          <a:blip r:embed="rId2"/>
          <a:srcRect l="3391" r="5060"/>
          <a:stretch/>
        </p:blipFill>
        <p:spPr>
          <a:xfrm>
            <a:off x="8040216" y="1254391"/>
            <a:ext cx="3888432" cy="2992405"/>
          </a:xfrm>
          <a:prstGeom prst="rect">
            <a:avLst/>
          </a:prstGeom>
        </p:spPr>
      </p:pic>
      <p:pic>
        <p:nvPicPr>
          <p:cNvPr id="8" name="Picture 7">
            <a:extLst>
              <a:ext uri="{FF2B5EF4-FFF2-40B4-BE49-F238E27FC236}">
                <a16:creationId xmlns:a16="http://schemas.microsoft.com/office/drawing/2014/main" id="{343DB3CA-E7E2-456E-98F0-0A6C6365DF3D}"/>
              </a:ext>
            </a:extLst>
          </p:cNvPr>
          <p:cNvPicPr>
            <a:picLocks noChangeAspect="1"/>
          </p:cNvPicPr>
          <p:nvPr/>
        </p:nvPicPr>
        <p:blipFill>
          <a:blip r:embed="rId3"/>
          <a:stretch>
            <a:fillRect/>
          </a:stretch>
        </p:blipFill>
        <p:spPr>
          <a:xfrm>
            <a:off x="9696400" y="4311687"/>
            <a:ext cx="2016224" cy="2221071"/>
          </a:xfrm>
          <a:prstGeom prst="rect">
            <a:avLst/>
          </a:prstGeom>
        </p:spPr>
      </p:pic>
      <p:sp>
        <p:nvSpPr>
          <p:cNvPr id="10" name="Rectangle 9">
            <a:extLst>
              <a:ext uri="{FF2B5EF4-FFF2-40B4-BE49-F238E27FC236}">
                <a16:creationId xmlns:a16="http://schemas.microsoft.com/office/drawing/2014/main" id="{BF139D9B-3093-48D1-9355-18470B3C3B18}"/>
              </a:ext>
            </a:extLst>
          </p:cNvPr>
          <p:cNvSpPr/>
          <p:nvPr/>
        </p:nvSpPr>
        <p:spPr>
          <a:xfrm>
            <a:off x="8979829" y="879244"/>
            <a:ext cx="3064109" cy="276999"/>
          </a:xfrm>
          <a:prstGeom prst="rect">
            <a:avLst/>
          </a:prstGeom>
        </p:spPr>
        <p:txBody>
          <a:bodyPr wrap="none">
            <a:spAutoFit/>
          </a:bodyPr>
          <a:lstStyle/>
          <a:p>
            <a:r>
              <a:rPr lang="en-US" sz="1200" dirty="0">
                <a:solidFill>
                  <a:schemeClr val="bg1">
                    <a:lumMod val="65000"/>
                  </a:schemeClr>
                </a:solidFill>
              </a:rPr>
              <a:t>(proposed by </a:t>
            </a:r>
            <a:r>
              <a:rPr lang="de-AT" sz="1200" dirty="0" err="1">
                <a:solidFill>
                  <a:schemeClr val="bg1">
                    <a:lumMod val="65000"/>
                  </a:schemeClr>
                </a:solidFill>
              </a:rPr>
              <a:t>Jingzhou</a:t>
            </a:r>
            <a:r>
              <a:rPr lang="de-AT" sz="1200" dirty="0">
                <a:solidFill>
                  <a:schemeClr val="bg1">
                    <a:lumMod val="65000"/>
                  </a:schemeClr>
                </a:solidFill>
              </a:rPr>
              <a:t> Zhao, IHEP China)</a:t>
            </a:r>
          </a:p>
        </p:txBody>
      </p:sp>
      <p:sp>
        <p:nvSpPr>
          <p:cNvPr id="4" name="Slide Number Placeholder 3">
            <a:extLst>
              <a:ext uri="{FF2B5EF4-FFF2-40B4-BE49-F238E27FC236}">
                <a16:creationId xmlns:a16="http://schemas.microsoft.com/office/drawing/2014/main" id="{4E0C03EF-B0A5-407B-A38A-1B654B04E6AE}"/>
              </a:ext>
            </a:extLst>
          </p:cNvPr>
          <p:cNvSpPr>
            <a:spLocks noGrp="1"/>
          </p:cNvSpPr>
          <p:nvPr>
            <p:ph type="sldNum" sz="quarter" idx="10"/>
          </p:nvPr>
        </p:nvSpPr>
        <p:spPr/>
        <p:txBody>
          <a:bodyPr/>
          <a:lstStyle/>
          <a:p>
            <a:pPr>
              <a:defRPr/>
            </a:pPr>
            <a:fld id="{2753752E-CC6F-4124-AE2E-5DD91DD2A8C1}" type="slidenum">
              <a:rPr lang="de-AT" smtClean="0"/>
              <a:pPr>
                <a:defRPr/>
              </a:pPr>
              <a:t>14</a:t>
            </a:fld>
            <a:endParaRPr lang="de-AT"/>
          </a:p>
        </p:txBody>
      </p:sp>
    </p:spTree>
    <p:extLst>
      <p:ext uri="{BB962C8B-B14F-4D97-AF65-F5344CB8AC3E}">
        <p14:creationId xmlns:p14="http://schemas.microsoft.com/office/powerpoint/2010/main" val="18027872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64712-8C08-4447-9BBC-9777066B9A04}"/>
              </a:ext>
            </a:extLst>
          </p:cNvPr>
          <p:cNvSpPr>
            <a:spLocks noGrp="1"/>
          </p:cNvSpPr>
          <p:nvPr>
            <p:ph type="title"/>
          </p:nvPr>
        </p:nvSpPr>
        <p:spPr/>
        <p:txBody>
          <a:bodyPr/>
          <a:lstStyle/>
          <a:p>
            <a:r>
              <a:rPr lang="de-AT" dirty="0"/>
              <a:t>IHEP </a:t>
            </a:r>
            <a:r>
              <a:rPr lang="de-AT" dirty="0" err="1"/>
              <a:t>Proposal</a:t>
            </a:r>
            <a:r>
              <a:rPr lang="de-AT" dirty="0"/>
              <a:t> </a:t>
            </a:r>
            <a:r>
              <a:rPr lang="de-AT" dirty="0" err="1"/>
              <a:t>for</a:t>
            </a:r>
            <a:r>
              <a:rPr lang="de-AT" dirty="0"/>
              <a:t> VTX Backend (1) </a:t>
            </a:r>
          </a:p>
        </p:txBody>
      </p:sp>
      <p:sp>
        <p:nvSpPr>
          <p:cNvPr id="5" name="Footer Placeholder 4">
            <a:extLst>
              <a:ext uri="{FF2B5EF4-FFF2-40B4-BE49-F238E27FC236}">
                <a16:creationId xmlns:a16="http://schemas.microsoft.com/office/drawing/2014/main" id="{C7AEB648-981F-4ED4-8C18-155FB1023815}"/>
              </a:ext>
            </a:extLst>
          </p:cNvPr>
          <p:cNvSpPr>
            <a:spLocks noGrp="1"/>
          </p:cNvSpPr>
          <p:nvPr>
            <p:ph type="ftr" sz="quarter" idx="11"/>
          </p:nvPr>
        </p:nvSpPr>
        <p:spPr/>
        <p:txBody>
          <a:bodyPr/>
          <a:lstStyle/>
          <a:p>
            <a:r>
              <a:rPr lang="en-US"/>
              <a:t>Markus Friedl, Christian Irmler</a:t>
            </a:r>
            <a:endParaRPr lang="de-AT"/>
          </a:p>
        </p:txBody>
      </p:sp>
      <p:sp>
        <p:nvSpPr>
          <p:cNvPr id="6" name="Date Placeholder 5">
            <a:extLst>
              <a:ext uri="{FF2B5EF4-FFF2-40B4-BE49-F238E27FC236}">
                <a16:creationId xmlns:a16="http://schemas.microsoft.com/office/drawing/2014/main" id="{D385B868-7EF2-44BF-8811-808D9279741B}"/>
              </a:ext>
            </a:extLst>
          </p:cNvPr>
          <p:cNvSpPr>
            <a:spLocks noGrp="1"/>
          </p:cNvSpPr>
          <p:nvPr>
            <p:ph type="dt" sz="half" idx="12"/>
          </p:nvPr>
        </p:nvSpPr>
        <p:spPr/>
        <p:txBody>
          <a:bodyPr/>
          <a:lstStyle/>
          <a:p>
            <a:r>
              <a:rPr lang="de-DE"/>
              <a:t>2025/10/23</a:t>
            </a:r>
            <a:endParaRPr lang="de-AT"/>
          </a:p>
        </p:txBody>
      </p:sp>
      <p:pic>
        <p:nvPicPr>
          <p:cNvPr id="8" name="Picture 7">
            <a:extLst>
              <a:ext uri="{FF2B5EF4-FFF2-40B4-BE49-F238E27FC236}">
                <a16:creationId xmlns:a16="http://schemas.microsoft.com/office/drawing/2014/main" id="{708BF5DB-C0D6-48CB-9499-347C431B0915}"/>
              </a:ext>
            </a:extLst>
          </p:cNvPr>
          <p:cNvPicPr>
            <a:picLocks noChangeAspect="1"/>
          </p:cNvPicPr>
          <p:nvPr/>
        </p:nvPicPr>
        <p:blipFill rotWithShape="1">
          <a:blip r:embed="rId3"/>
          <a:srcRect r="1637" b="1084"/>
          <a:stretch/>
        </p:blipFill>
        <p:spPr>
          <a:xfrm>
            <a:off x="398520" y="1246281"/>
            <a:ext cx="11424592" cy="5302910"/>
          </a:xfrm>
          <a:prstGeom prst="rect">
            <a:avLst/>
          </a:prstGeom>
        </p:spPr>
      </p:pic>
      <p:sp>
        <p:nvSpPr>
          <p:cNvPr id="11" name="Rectangle 10">
            <a:extLst>
              <a:ext uri="{FF2B5EF4-FFF2-40B4-BE49-F238E27FC236}">
                <a16:creationId xmlns:a16="http://schemas.microsoft.com/office/drawing/2014/main" id="{A9B89E84-E6F7-49D8-875D-DE03B5C82D40}"/>
              </a:ext>
            </a:extLst>
          </p:cNvPr>
          <p:cNvSpPr/>
          <p:nvPr/>
        </p:nvSpPr>
        <p:spPr>
          <a:xfrm>
            <a:off x="5231904" y="6399948"/>
            <a:ext cx="1656184" cy="164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2" name="Rectangle 11">
            <a:extLst>
              <a:ext uri="{FF2B5EF4-FFF2-40B4-BE49-F238E27FC236}">
                <a16:creationId xmlns:a16="http://schemas.microsoft.com/office/drawing/2014/main" id="{E8297CB4-8D76-4687-8C58-12C335085EEF}"/>
              </a:ext>
            </a:extLst>
          </p:cNvPr>
          <p:cNvSpPr/>
          <p:nvPr/>
        </p:nvSpPr>
        <p:spPr>
          <a:xfrm>
            <a:off x="11136560" y="6388378"/>
            <a:ext cx="360040"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 name="Rectangle 13">
            <a:extLst>
              <a:ext uri="{FF2B5EF4-FFF2-40B4-BE49-F238E27FC236}">
                <a16:creationId xmlns:a16="http://schemas.microsoft.com/office/drawing/2014/main" id="{59E6F9BC-009D-4DE5-8269-8C24035BE6D5}"/>
              </a:ext>
            </a:extLst>
          </p:cNvPr>
          <p:cNvSpPr/>
          <p:nvPr/>
        </p:nvSpPr>
        <p:spPr>
          <a:xfrm>
            <a:off x="9765273" y="831324"/>
            <a:ext cx="2214068" cy="461665"/>
          </a:xfrm>
          <a:prstGeom prst="rect">
            <a:avLst/>
          </a:prstGeom>
        </p:spPr>
        <p:txBody>
          <a:bodyPr wrap="none">
            <a:spAutoFit/>
          </a:bodyPr>
          <a:lstStyle/>
          <a:p>
            <a:r>
              <a:rPr lang="en-US" sz="1200" dirty="0">
                <a:solidFill>
                  <a:schemeClr val="bg1">
                    <a:lumMod val="65000"/>
                  </a:schemeClr>
                </a:solidFill>
              </a:rPr>
              <a:t>(proposed by </a:t>
            </a:r>
            <a:r>
              <a:rPr lang="de-AT" sz="1200" dirty="0" err="1">
                <a:solidFill>
                  <a:schemeClr val="bg1">
                    <a:lumMod val="65000"/>
                  </a:schemeClr>
                </a:solidFill>
              </a:rPr>
              <a:t>Jingzhou</a:t>
            </a:r>
            <a:r>
              <a:rPr lang="de-AT" sz="1200" dirty="0">
                <a:solidFill>
                  <a:schemeClr val="bg1">
                    <a:lumMod val="65000"/>
                  </a:schemeClr>
                </a:solidFill>
              </a:rPr>
              <a:t> Zhao, </a:t>
            </a:r>
            <a:br>
              <a:rPr lang="de-AT" sz="1200" dirty="0">
                <a:solidFill>
                  <a:schemeClr val="bg1">
                    <a:lumMod val="65000"/>
                  </a:schemeClr>
                </a:solidFill>
              </a:rPr>
            </a:br>
            <a:r>
              <a:rPr lang="de-AT" sz="1200" dirty="0">
                <a:solidFill>
                  <a:schemeClr val="bg1">
                    <a:lumMod val="65000"/>
                  </a:schemeClr>
                </a:solidFill>
              </a:rPr>
              <a:t>IHEP China)</a:t>
            </a:r>
          </a:p>
        </p:txBody>
      </p:sp>
      <p:sp>
        <p:nvSpPr>
          <p:cNvPr id="3" name="Slide Number Placeholder 2">
            <a:extLst>
              <a:ext uri="{FF2B5EF4-FFF2-40B4-BE49-F238E27FC236}">
                <a16:creationId xmlns:a16="http://schemas.microsoft.com/office/drawing/2014/main" id="{AA3B4CF8-2A89-43D9-8240-9F144BCA088F}"/>
              </a:ext>
            </a:extLst>
          </p:cNvPr>
          <p:cNvSpPr>
            <a:spLocks noGrp="1"/>
          </p:cNvSpPr>
          <p:nvPr>
            <p:ph type="sldNum" sz="quarter" idx="10"/>
          </p:nvPr>
        </p:nvSpPr>
        <p:spPr/>
        <p:txBody>
          <a:bodyPr/>
          <a:lstStyle/>
          <a:p>
            <a:pPr>
              <a:defRPr/>
            </a:pPr>
            <a:fld id="{2753752E-CC6F-4124-AE2E-5DD91DD2A8C1}" type="slidenum">
              <a:rPr lang="de-AT" smtClean="0"/>
              <a:pPr>
                <a:defRPr/>
              </a:pPr>
              <a:t>15</a:t>
            </a:fld>
            <a:endParaRPr lang="de-AT"/>
          </a:p>
        </p:txBody>
      </p:sp>
    </p:spTree>
    <p:extLst>
      <p:ext uri="{BB962C8B-B14F-4D97-AF65-F5344CB8AC3E}">
        <p14:creationId xmlns:p14="http://schemas.microsoft.com/office/powerpoint/2010/main" val="42829828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21347-7B9F-48CA-8811-1DE0E6359270}"/>
              </a:ext>
            </a:extLst>
          </p:cNvPr>
          <p:cNvSpPr>
            <a:spLocks noGrp="1"/>
          </p:cNvSpPr>
          <p:nvPr>
            <p:ph type="title"/>
          </p:nvPr>
        </p:nvSpPr>
        <p:spPr/>
        <p:txBody>
          <a:bodyPr/>
          <a:lstStyle/>
          <a:p>
            <a:r>
              <a:rPr lang="de-AT" dirty="0"/>
              <a:t>IHEP </a:t>
            </a:r>
            <a:r>
              <a:rPr lang="de-AT" dirty="0" err="1"/>
              <a:t>Proposal</a:t>
            </a:r>
            <a:r>
              <a:rPr lang="de-AT" dirty="0"/>
              <a:t> </a:t>
            </a:r>
            <a:r>
              <a:rPr lang="de-AT" dirty="0" err="1"/>
              <a:t>for</a:t>
            </a:r>
            <a:r>
              <a:rPr lang="de-AT" dirty="0"/>
              <a:t> VTX Backend (2)</a:t>
            </a:r>
          </a:p>
        </p:txBody>
      </p:sp>
      <p:sp>
        <p:nvSpPr>
          <p:cNvPr id="3" name="Content Placeholder 2">
            <a:extLst>
              <a:ext uri="{FF2B5EF4-FFF2-40B4-BE49-F238E27FC236}">
                <a16:creationId xmlns:a16="http://schemas.microsoft.com/office/drawing/2014/main" id="{4A926DDB-BE89-463B-9EE9-82BC416A79B7}"/>
              </a:ext>
            </a:extLst>
          </p:cNvPr>
          <p:cNvSpPr>
            <a:spLocks noGrp="1"/>
          </p:cNvSpPr>
          <p:nvPr>
            <p:ph idx="1"/>
          </p:nvPr>
        </p:nvSpPr>
        <p:spPr>
          <a:xfrm>
            <a:off x="624417" y="1556792"/>
            <a:ext cx="10972800" cy="4923208"/>
          </a:xfrm>
        </p:spPr>
        <p:txBody>
          <a:bodyPr/>
          <a:lstStyle/>
          <a:p>
            <a:r>
              <a:rPr lang="en-US" dirty="0"/>
              <a:t>Scale estimation:</a:t>
            </a:r>
          </a:p>
          <a:p>
            <a:pPr lvl="1"/>
            <a:r>
              <a:rPr lang="en-US" dirty="0"/>
              <a:t>Back-end: One ATCA board deals with 36 </a:t>
            </a:r>
            <a:r>
              <a:rPr lang="en-US" dirty="0" err="1"/>
              <a:t>lpGBT</a:t>
            </a:r>
            <a:r>
              <a:rPr lang="en-US" dirty="0"/>
              <a:t> links </a:t>
            </a:r>
            <a:r>
              <a:rPr lang="en-US" dirty="0">
                <a:sym typeface="Wingdings" panose="05000000000000000000" pitchFamily="2" charset="2"/>
              </a:rPr>
              <a:t> </a:t>
            </a:r>
            <a:r>
              <a:rPr lang="en-US" dirty="0"/>
              <a:t>9 boards needed</a:t>
            </a:r>
          </a:p>
          <a:p>
            <a:pPr lvl="1"/>
            <a:r>
              <a:rPr lang="en-US" dirty="0"/>
              <a:t>VTX Track Finding: one ATCA board deals with 60 degrees or 120 degrees </a:t>
            </a:r>
            <a:r>
              <a:rPr lang="en-US" dirty="0">
                <a:sym typeface="Wingdings" panose="05000000000000000000" pitchFamily="2" charset="2"/>
              </a:rPr>
              <a:t> </a:t>
            </a:r>
            <a:r>
              <a:rPr lang="en-US" dirty="0"/>
              <a:t>6 or 12 boards needed</a:t>
            </a:r>
          </a:p>
          <a:p>
            <a:endParaRPr lang="en-US" dirty="0"/>
          </a:p>
          <a:p>
            <a:r>
              <a:rPr lang="en-US" dirty="0"/>
              <a:t>More information needed for further discussion</a:t>
            </a:r>
          </a:p>
          <a:p>
            <a:pPr lvl="1"/>
            <a:r>
              <a:rPr lang="en-US" dirty="0"/>
              <a:t>What does Belle-II trigger need from VTX?</a:t>
            </a:r>
          </a:p>
          <a:p>
            <a:pPr lvl="1"/>
            <a:r>
              <a:rPr lang="en-US" dirty="0"/>
              <a:t>What is the maximum latency allowed for VTX backend?</a:t>
            </a:r>
          </a:p>
          <a:p>
            <a:pPr lvl="1"/>
            <a:r>
              <a:rPr lang="en-US" dirty="0"/>
              <a:t>Data transmission protocol with Belle-II trigger?</a:t>
            </a:r>
          </a:p>
          <a:p>
            <a:pPr lvl="1"/>
            <a:endParaRPr lang="en-US" dirty="0"/>
          </a:p>
          <a:p>
            <a:r>
              <a:rPr lang="en-US" dirty="0"/>
              <a:t>Need to verify and ensure long-term availability of ATCA platform</a:t>
            </a:r>
          </a:p>
          <a:p>
            <a:endParaRPr lang="en-US" dirty="0"/>
          </a:p>
        </p:txBody>
      </p:sp>
      <p:sp>
        <p:nvSpPr>
          <p:cNvPr id="5" name="Footer Placeholder 4">
            <a:extLst>
              <a:ext uri="{FF2B5EF4-FFF2-40B4-BE49-F238E27FC236}">
                <a16:creationId xmlns:a16="http://schemas.microsoft.com/office/drawing/2014/main" id="{BCA2332A-BF0F-4ADC-A850-70EB923051A1}"/>
              </a:ext>
            </a:extLst>
          </p:cNvPr>
          <p:cNvSpPr>
            <a:spLocks noGrp="1"/>
          </p:cNvSpPr>
          <p:nvPr>
            <p:ph type="ftr" sz="quarter" idx="11"/>
          </p:nvPr>
        </p:nvSpPr>
        <p:spPr/>
        <p:txBody>
          <a:bodyPr/>
          <a:lstStyle/>
          <a:p>
            <a:r>
              <a:rPr lang="en-US"/>
              <a:t>Markus Friedl, Christian Irmler</a:t>
            </a:r>
            <a:endParaRPr lang="de-AT"/>
          </a:p>
        </p:txBody>
      </p:sp>
      <p:sp>
        <p:nvSpPr>
          <p:cNvPr id="6" name="Date Placeholder 5">
            <a:extLst>
              <a:ext uri="{FF2B5EF4-FFF2-40B4-BE49-F238E27FC236}">
                <a16:creationId xmlns:a16="http://schemas.microsoft.com/office/drawing/2014/main" id="{BC213152-A33E-450C-BDB9-87CED3587D5D}"/>
              </a:ext>
            </a:extLst>
          </p:cNvPr>
          <p:cNvSpPr>
            <a:spLocks noGrp="1"/>
          </p:cNvSpPr>
          <p:nvPr>
            <p:ph type="dt" sz="half" idx="12"/>
          </p:nvPr>
        </p:nvSpPr>
        <p:spPr/>
        <p:txBody>
          <a:bodyPr/>
          <a:lstStyle/>
          <a:p>
            <a:r>
              <a:rPr lang="de-DE"/>
              <a:t>2025/10/23</a:t>
            </a:r>
            <a:endParaRPr lang="de-AT"/>
          </a:p>
        </p:txBody>
      </p:sp>
      <p:sp>
        <p:nvSpPr>
          <p:cNvPr id="4" name="Slide Number Placeholder 3">
            <a:extLst>
              <a:ext uri="{FF2B5EF4-FFF2-40B4-BE49-F238E27FC236}">
                <a16:creationId xmlns:a16="http://schemas.microsoft.com/office/drawing/2014/main" id="{5F7559FD-15FA-489E-A996-A88A1E7AB988}"/>
              </a:ext>
            </a:extLst>
          </p:cNvPr>
          <p:cNvSpPr>
            <a:spLocks noGrp="1"/>
          </p:cNvSpPr>
          <p:nvPr>
            <p:ph type="sldNum" sz="quarter" idx="10"/>
          </p:nvPr>
        </p:nvSpPr>
        <p:spPr/>
        <p:txBody>
          <a:bodyPr/>
          <a:lstStyle/>
          <a:p>
            <a:pPr>
              <a:defRPr/>
            </a:pPr>
            <a:fld id="{2753752E-CC6F-4124-AE2E-5DD91DD2A8C1}" type="slidenum">
              <a:rPr lang="de-AT" smtClean="0"/>
              <a:pPr>
                <a:defRPr/>
              </a:pPr>
              <a:t>16</a:t>
            </a:fld>
            <a:endParaRPr lang="de-AT"/>
          </a:p>
        </p:txBody>
      </p:sp>
    </p:spTree>
    <p:extLst>
      <p:ext uri="{BB962C8B-B14F-4D97-AF65-F5344CB8AC3E}">
        <p14:creationId xmlns:p14="http://schemas.microsoft.com/office/powerpoint/2010/main" val="34638712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1DB84-5E02-4190-B556-4A9FDB896D7B}"/>
              </a:ext>
            </a:extLst>
          </p:cNvPr>
          <p:cNvSpPr>
            <a:spLocks noGrp="1"/>
          </p:cNvSpPr>
          <p:nvPr>
            <p:ph type="title"/>
          </p:nvPr>
        </p:nvSpPr>
        <p:spPr/>
        <p:txBody>
          <a:bodyPr/>
          <a:lstStyle/>
          <a:p>
            <a:r>
              <a:rPr lang="de-AT" dirty="0"/>
              <a:t>Roadmap </a:t>
            </a:r>
            <a:r>
              <a:rPr lang="de-AT" dirty="0" err="1"/>
              <a:t>Towards</a:t>
            </a:r>
            <a:r>
              <a:rPr lang="de-AT" dirty="0"/>
              <a:t> L2 (2032)</a:t>
            </a:r>
          </a:p>
        </p:txBody>
      </p:sp>
      <p:sp>
        <p:nvSpPr>
          <p:cNvPr id="3" name="Content Placeholder 2">
            <a:extLst>
              <a:ext uri="{FF2B5EF4-FFF2-40B4-BE49-F238E27FC236}">
                <a16:creationId xmlns:a16="http://schemas.microsoft.com/office/drawing/2014/main" id="{FD9613FE-A956-4352-8F9B-9747524B6076}"/>
              </a:ext>
            </a:extLst>
          </p:cNvPr>
          <p:cNvSpPr>
            <a:spLocks noGrp="1"/>
          </p:cNvSpPr>
          <p:nvPr>
            <p:ph idx="1"/>
          </p:nvPr>
        </p:nvSpPr>
        <p:spPr>
          <a:xfrm>
            <a:off x="3431704" y="4149080"/>
            <a:ext cx="7848872" cy="2251948"/>
          </a:xfrm>
        </p:spPr>
        <p:txBody>
          <a:bodyPr/>
          <a:lstStyle/>
          <a:p>
            <a:r>
              <a:rPr lang="en-US" dirty="0"/>
              <a:t>Milestones</a:t>
            </a:r>
          </a:p>
          <a:p>
            <a:pPr lvl="1"/>
            <a:r>
              <a:rPr lang="en-US" dirty="0"/>
              <a:t>Technology decision 2026</a:t>
            </a:r>
          </a:p>
          <a:p>
            <a:pPr lvl="1"/>
            <a:r>
              <a:rPr lang="en-US" dirty="0"/>
              <a:t>TDR mid-2027</a:t>
            </a:r>
          </a:p>
          <a:p>
            <a:pPr lvl="1"/>
            <a:r>
              <a:rPr lang="en-US" dirty="0"/>
              <a:t>Prototype system for demonstrator and module testing ~2029 </a:t>
            </a:r>
          </a:p>
          <a:p>
            <a:pPr lvl="1"/>
            <a:r>
              <a:rPr lang="en-US" dirty="0"/>
              <a:t>Production of final system 2030+</a:t>
            </a:r>
          </a:p>
        </p:txBody>
      </p:sp>
      <p:sp>
        <p:nvSpPr>
          <p:cNvPr id="4" name="Slide Number Placeholder 3">
            <a:extLst>
              <a:ext uri="{FF2B5EF4-FFF2-40B4-BE49-F238E27FC236}">
                <a16:creationId xmlns:a16="http://schemas.microsoft.com/office/drawing/2014/main" id="{A7D85A10-5DB4-4E6E-BB10-2B0B4AEA7075}"/>
              </a:ext>
            </a:extLst>
          </p:cNvPr>
          <p:cNvSpPr>
            <a:spLocks noGrp="1"/>
          </p:cNvSpPr>
          <p:nvPr>
            <p:ph type="sldNum" sz="quarter" idx="10"/>
          </p:nvPr>
        </p:nvSpPr>
        <p:spPr/>
        <p:txBody>
          <a:bodyPr/>
          <a:lstStyle/>
          <a:p>
            <a:pPr>
              <a:defRPr/>
            </a:pPr>
            <a:fld id="{2753752E-CC6F-4124-AE2E-5DD91DD2A8C1}" type="slidenum">
              <a:rPr lang="de-AT" smtClean="0"/>
              <a:pPr>
                <a:defRPr/>
              </a:pPr>
              <a:t>17</a:t>
            </a:fld>
            <a:endParaRPr lang="de-AT"/>
          </a:p>
        </p:txBody>
      </p:sp>
      <p:sp>
        <p:nvSpPr>
          <p:cNvPr id="5" name="Footer Placeholder 4">
            <a:extLst>
              <a:ext uri="{FF2B5EF4-FFF2-40B4-BE49-F238E27FC236}">
                <a16:creationId xmlns:a16="http://schemas.microsoft.com/office/drawing/2014/main" id="{6F6C5E12-5159-4BAF-982D-2FE743A85433}"/>
              </a:ext>
            </a:extLst>
          </p:cNvPr>
          <p:cNvSpPr>
            <a:spLocks noGrp="1"/>
          </p:cNvSpPr>
          <p:nvPr>
            <p:ph type="ftr" sz="quarter" idx="11"/>
          </p:nvPr>
        </p:nvSpPr>
        <p:spPr/>
        <p:txBody>
          <a:bodyPr/>
          <a:lstStyle/>
          <a:p>
            <a:r>
              <a:rPr lang="en-US"/>
              <a:t>Christian Irmler</a:t>
            </a:r>
            <a:endParaRPr lang="de-AT"/>
          </a:p>
        </p:txBody>
      </p:sp>
      <p:sp>
        <p:nvSpPr>
          <p:cNvPr id="6" name="Date Placeholder 5">
            <a:extLst>
              <a:ext uri="{FF2B5EF4-FFF2-40B4-BE49-F238E27FC236}">
                <a16:creationId xmlns:a16="http://schemas.microsoft.com/office/drawing/2014/main" id="{DF0E8390-8112-47D9-B296-C8543D60EC0D}"/>
              </a:ext>
            </a:extLst>
          </p:cNvPr>
          <p:cNvSpPr>
            <a:spLocks noGrp="1"/>
          </p:cNvSpPr>
          <p:nvPr>
            <p:ph type="dt" sz="half" idx="12"/>
          </p:nvPr>
        </p:nvSpPr>
        <p:spPr/>
        <p:txBody>
          <a:bodyPr/>
          <a:lstStyle/>
          <a:p>
            <a:r>
              <a:rPr lang="de-DE"/>
              <a:t>2025/07/16</a:t>
            </a:r>
            <a:endParaRPr lang="de-AT"/>
          </a:p>
        </p:txBody>
      </p:sp>
      <p:pic>
        <p:nvPicPr>
          <p:cNvPr id="7" name="Picture 6">
            <a:extLst>
              <a:ext uri="{FF2B5EF4-FFF2-40B4-BE49-F238E27FC236}">
                <a16:creationId xmlns:a16="http://schemas.microsoft.com/office/drawing/2014/main" id="{9899A85D-6725-49F9-B420-34E131FBABBA}"/>
              </a:ext>
            </a:extLst>
          </p:cNvPr>
          <p:cNvPicPr>
            <a:picLocks noChangeAspect="1"/>
          </p:cNvPicPr>
          <p:nvPr/>
        </p:nvPicPr>
        <p:blipFill rotWithShape="1">
          <a:blip r:embed="rId2"/>
          <a:srcRect t="21131"/>
          <a:stretch/>
        </p:blipFill>
        <p:spPr>
          <a:xfrm>
            <a:off x="479376" y="1433131"/>
            <a:ext cx="8063871" cy="2251948"/>
          </a:xfrm>
          <a:prstGeom prst="rect">
            <a:avLst/>
          </a:prstGeom>
        </p:spPr>
      </p:pic>
    </p:spTree>
    <p:extLst>
      <p:ext uri="{BB962C8B-B14F-4D97-AF65-F5344CB8AC3E}">
        <p14:creationId xmlns:p14="http://schemas.microsoft.com/office/powerpoint/2010/main" val="20302157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7CF6E-FEB1-4947-A3B5-F0BBDF05AB2E}"/>
              </a:ext>
            </a:extLst>
          </p:cNvPr>
          <p:cNvSpPr>
            <a:spLocks noGrp="1"/>
          </p:cNvSpPr>
          <p:nvPr>
            <p:ph type="title"/>
          </p:nvPr>
        </p:nvSpPr>
        <p:spPr/>
        <p:txBody>
          <a:bodyPr/>
          <a:lstStyle/>
          <a:p>
            <a:r>
              <a:rPr lang="de-AT" dirty="0"/>
              <a:t>Outlook</a:t>
            </a:r>
          </a:p>
        </p:txBody>
      </p:sp>
      <p:sp>
        <p:nvSpPr>
          <p:cNvPr id="3" name="Content Placeholder 2">
            <a:extLst>
              <a:ext uri="{FF2B5EF4-FFF2-40B4-BE49-F238E27FC236}">
                <a16:creationId xmlns:a16="http://schemas.microsoft.com/office/drawing/2014/main" id="{CC3B4946-72C5-4217-9468-3CCCBE106773}"/>
              </a:ext>
            </a:extLst>
          </p:cNvPr>
          <p:cNvSpPr>
            <a:spLocks noGrp="1"/>
          </p:cNvSpPr>
          <p:nvPr>
            <p:ph idx="1"/>
          </p:nvPr>
        </p:nvSpPr>
        <p:spPr>
          <a:xfrm>
            <a:off x="624417" y="1700808"/>
            <a:ext cx="10972800" cy="4779192"/>
          </a:xfrm>
        </p:spPr>
        <p:txBody>
          <a:bodyPr/>
          <a:lstStyle/>
          <a:p>
            <a:r>
              <a:rPr lang="en-US" dirty="0"/>
              <a:t>Will continue evaluation of </a:t>
            </a:r>
            <a:r>
              <a:rPr lang="en-US" dirty="0" err="1"/>
              <a:t>lpGBT</a:t>
            </a:r>
            <a:endParaRPr lang="en-US" dirty="0"/>
          </a:p>
          <a:p>
            <a:r>
              <a:rPr lang="en-US" dirty="0"/>
              <a:t>Continue the search for possible HW solutions for the back-end electronics.</a:t>
            </a:r>
          </a:p>
          <a:p>
            <a:pPr lvl="1"/>
            <a:r>
              <a:rPr lang="en-US" dirty="0"/>
              <a:t>The proposal from IHEP is promising, but we are </a:t>
            </a:r>
            <a:r>
              <a:rPr lang="en-US" b="1" dirty="0"/>
              <a:t>open for suggestions</a:t>
            </a:r>
            <a:r>
              <a:rPr lang="en-US" dirty="0"/>
              <a:t>, especially from Belle II (T)DAQ groups, and new collaborators.</a:t>
            </a:r>
          </a:p>
          <a:p>
            <a:r>
              <a:rPr lang="en-US" dirty="0"/>
              <a:t>Have to intensify discussion on</a:t>
            </a:r>
          </a:p>
          <a:p>
            <a:pPr lvl="1"/>
            <a:r>
              <a:rPr lang="en-US" dirty="0"/>
              <a:t>Powering (power supplies, DC/DC converters, etc.)</a:t>
            </a:r>
          </a:p>
          <a:p>
            <a:pPr lvl="2"/>
            <a:r>
              <a:rPr lang="en-US" dirty="0"/>
              <a:t>Currently </a:t>
            </a:r>
            <a:r>
              <a:rPr lang="en-US"/>
              <a:t>preparing requirements</a:t>
            </a:r>
            <a:endParaRPr lang="en-US" dirty="0"/>
          </a:p>
          <a:p>
            <a:pPr lvl="1"/>
            <a:r>
              <a:rPr lang="en-US" dirty="0"/>
              <a:t>Monitoring (temperatures, humidity, etc.)</a:t>
            </a:r>
          </a:p>
          <a:p>
            <a:pPr lvl="1"/>
            <a:r>
              <a:rPr lang="en-US" dirty="0"/>
              <a:t>Run and slow control software: so far not started, which framework, etc.</a:t>
            </a:r>
          </a:p>
          <a:p>
            <a:r>
              <a:rPr lang="en-US" dirty="0"/>
              <a:t>Have monthly WG5 meetings</a:t>
            </a:r>
          </a:p>
          <a:p>
            <a:pPr lvl="1"/>
            <a:r>
              <a:rPr lang="en-US" dirty="0"/>
              <a:t>Next meeting Nov. 30</a:t>
            </a:r>
            <a:r>
              <a:rPr lang="en-US" baseline="30000" dirty="0"/>
              <a:t>th</a:t>
            </a:r>
            <a:r>
              <a:rPr lang="en-US" dirty="0"/>
              <a:t> partially combined with WG4 </a:t>
            </a:r>
          </a:p>
          <a:p>
            <a:r>
              <a:rPr lang="en-US" dirty="0"/>
              <a:t>New collaborators are always welcome</a:t>
            </a:r>
          </a:p>
          <a:p>
            <a:endParaRPr lang="en-US" dirty="0"/>
          </a:p>
          <a:p>
            <a:pPr marL="0" indent="0">
              <a:buNone/>
            </a:pPr>
            <a:endParaRPr lang="en-US" dirty="0"/>
          </a:p>
          <a:p>
            <a:pPr lvl="1"/>
            <a:endParaRPr lang="en-US" dirty="0"/>
          </a:p>
        </p:txBody>
      </p:sp>
      <p:sp>
        <p:nvSpPr>
          <p:cNvPr id="4" name="Footer Placeholder 3">
            <a:extLst>
              <a:ext uri="{FF2B5EF4-FFF2-40B4-BE49-F238E27FC236}">
                <a16:creationId xmlns:a16="http://schemas.microsoft.com/office/drawing/2014/main" id="{4B9AF667-F489-45FC-BF15-7308F168463C}"/>
              </a:ext>
            </a:extLst>
          </p:cNvPr>
          <p:cNvSpPr>
            <a:spLocks noGrp="1"/>
          </p:cNvSpPr>
          <p:nvPr>
            <p:ph type="ftr" sz="quarter" idx="11"/>
          </p:nvPr>
        </p:nvSpPr>
        <p:spPr/>
        <p:txBody>
          <a:bodyPr/>
          <a:lstStyle/>
          <a:p>
            <a:r>
              <a:rPr lang="en-US"/>
              <a:t>Markus Friedl, Christian Irmler</a:t>
            </a:r>
            <a:endParaRPr lang="de-AT"/>
          </a:p>
        </p:txBody>
      </p:sp>
      <p:sp>
        <p:nvSpPr>
          <p:cNvPr id="5" name="Date Placeholder 4">
            <a:extLst>
              <a:ext uri="{FF2B5EF4-FFF2-40B4-BE49-F238E27FC236}">
                <a16:creationId xmlns:a16="http://schemas.microsoft.com/office/drawing/2014/main" id="{A42BF2C3-A5FF-47CB-976B-40EA8468B74A}"/>
              </a:ext>
            </a:extLst>
          </p:cNvPr>
          <p:cNvSpPr>
            <a:spLocks noGrp="1"/>
          </p:cNvSpPr>
          <p:nvPr>
            <p:ph type="dt" sz="half" idx="12"/>
          </p:nvPr>
        </p:nvSpPr>
        <p:spPr/>
        <p:txBody>
          <a:bodyPr/>
          <a:lstStyle/>
          <a:p>
            <a:r>
              <a:rPr lang="de-DE"/>
              <a:t>2025/10/23</a:t>
            </a:r>
            <a:endParaRPr lang="de-AT"/>
          </a:p>
        </p:txBody>
      </p:sp>
      <p:sp>
        <p:nvSpPr>
          <p:cNvPr id="6" name="Slide Number Placeholder 5">
            <a:extLst>
              <a:ext uri="{FF2B5EF4-FFF2-40B4-BE49-F238E27FC236}">
                <a16:creationId xmlns:a16="http://schemas.microsoft.com/office/drawing/2014/main" id="{2089E6FD-1043-4A46-BAB9-F9F6F7FAE03E}"/>
              </a:ext>
            </a:extLst>
          </p:cNvPr>
          <p:cNvSpPr>
            <a:spLocks noGrp="1"/>
          </p:cNvSpPr>
          <p:nvPr>
            <p:ph type="sldNum" sz="quarter" idx="10"/>
          </p:nvPr>
        </p:nvSpPr>
        <p:spPr/>
        <p:txBody>
          <a:bodyPr/>
          <a:lstStyle/>
          <a:p>
            <a:pPr>
              <a:defRPr/>
            </a:pPr>
            <a:fld id="{2753752E-CC6F-4124-AE2E-5DD91DD2A8C1}" type="slidenum">
              <a:rPr lang="de-AT" smtClean="0"/>
              <a:pPr>
                <a:defRPr/>
              </a:pPr>
              <a:t>18</a:t>
            </a:fld>
            <a:endParaRPr lang="de-AT"/>
          </a:p>
        </p:txBody>
      </p:sp>
      <p:pic>
        <p:nvPicPr>
          <p:cNvPr id="7" name="Picture 2" descr="We Need Your Help-Bilder: Stock-Fotos &amp; -Videos. | Adobe Stock">
            <a:extLst>
              <a:ext uri="{FF2B5EF4-FFF2-40B4-BE49-F238E27FC236}">
                <a16:creationId xmlns:a16="http://schemas.microsoft.com/office/drawing/2014/main" id="{3DFF2960-09CA-4637-BCB0-01E2E201215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24192" y="5445224"/>
            <a:ext cx="4248472" cy="1062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59766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FC762-D631-45E0-9246-788C072273D2}"/>
              </a:ext>
            </a:extLst>
          </p:cNvPr>
          <p:cNvSpPr>
            <a:spLocks noGrp="1"/>
          </p:cNvSpPr>
          <p:nvPr>
            <p:ph type="title"/>
          </p:nvPr>
        </p:nvSpPr>
        <p:spPr/>
        <p:txBody>
          <a:bodyPr/>
          <a:lstStyle/>
          <a:p>
            <a:r>
              <a:rPr lang="de-AT" dirty="0"/>
              <a:t>Summary</a:t>
            </a:r>
          </a:p>
        </p:txBody>
      </p:sp>
      <p:sp>
        <p:nvSpPr>
          <p:cNvPr id="3" name="Content Placeholder 2">
            <a:extLst>
              <a:ext uri="{FF2B5EF4-FFF2-40B4-BE49-F238E27FC236}">
                <a16:creationId xmlns:a16="http://schemas.microsoft.com/office/drawing/2014/main" id="{0B1A5AEE-2E78-4FEB-8C60-542E4447A4B2}"/>
              </a:ext>
            </a:extLst>
          </p:cNvPr>
          <p:cNvSpPr>
            <a:spLocks noGrp="1"/>
          </p:cNvSpPr>
          <p:nvPr>
            <p:ph idx="1"/>
          </p:nvPr>
        </p:nvSpPr>
        <p:spPr>
          <a:xfrm>
            <a:off x="592846" y="1795637"/>
            <a:ext cx="10972800" cy="4275136"/>
          </a:xfrm>
        </p:spPr>
        <p:txBody>
          <a:bodyPr/>
          <a:lstStyle/>
          <a:p>
            <a:r>
              <a:rPr lang="en-US" dirty="0"/>
              <a:t>The Belle II Upgrade proposal includes the replacement of the innermost detector by a fully pixelated vertex detector (VTX) made of DMAPS</a:t>
            </a:r>
          </a:p>
          <a:p>
            <a:endParaRPr lang="en-US" dirty="0"/>
          </a:p>
          <a:p>
            <a:r>
              <a:rPr lang="en-US" dirty="0"/>
              <a:t>Evaluation </a:t>
            </a:r>
            <a:r>
              <a:rPr lang="en-US" dirty="0" err="1"/>
              <a:t>lpGBT</a:t>
            </a:r>
            <a:r>
              <a:rPr lang="en-US" dirty="0"/>
              <a:t> and </a:t>
            </a:r>
            <a:r>
              <a:rPr lang="en-US" dirty="0" err="1"/>
              <a:t>VTRx</a:t>
            </a:r>
            <a:r>
              <a:rPr lang="en-US" dirty="0"/>
              <a:t>+ for optical link ongoing</a:t>
            </a:r>
          </a:p>
          <a:p>
            <a:pPr lvl="1"/>
            <a:r>
              <a:rPr lang="en-US" dirty="0"/>
              <a:t>So far very promising results</a:t>
            </a:r>
          </a:p>
          <a:p>
            <a:pPr lvl="1"/>
            <a:r>
              <a:rPr lang="en-US" dirty="0"/>
              <a:t>Will conduct an irradiation campaign in early 2026</a:t>
            </a:r>
          </a:p>
          <a:p>
            <a:endParaRPr lang="en-US" dirty="0"/>
          </a:p>
          <a:p>
            <a:r>
              <a:rPr lang="en-US" dirty="0"/>
              <a:t>Currently identifying appropriate platform for back-end electronics</a:t>
            </a:r>
          </a:p>
        </p:txBody>
      </p:sp>
      <p:sp>
        <p:nvSpPr>
          <p:cNvPr id="5" name="Footer Placeholder 4">
            <a:extLst>
              <a:ext uri="{FF2B5EF4-FFF2-40B4-BE49-F238E27FC236}">
                <a16:creationId xmlns:a16="http://schemas.microsoft.com/office/drawing/2014/main" id="{75E00B72-A804-4D2A-9034-97DBAF2D383E}"/>
              </a:ext>
            </a:extLst>
          </p:cNvPr>
          <p:cNvSpPr>
            <a:spLocks noGrp="1"/>
          </p:cNvSpPr>
          <p:nvPr>
            <p:ph type="ftr" sz="quarter" idx="11"/>
          </p:nvPr>
        </p:nvSpPr>
        <p:spPr/>
        <p:txBody>
          <a:bodyPr/>
          <a:lstStyle/>
          <a:p>
            <a:r>
              <a:rPr lang="en-US"/>
              <a:t>Markus Friedl, Christian Irmler</a:t>
            </a:r>
            <a:endParaRPr lang="de-AT"/>
          </a:p>
        </p:txBody>
      </p:sp>
      <p:sp>
        <p:nvSpPr>
          <p:cNvPr id="6" name="Date Placeholder 5">
            <a:extLst>
              <a:ext uri="{FF2B5EF4-FFF2-40B4-BE49-F238E27FC236}">
                <a16:creationId xmlns:a16="http://schemas.microsoft.com/office/drawing/2014/main" id="{93756A02-0609-45A4-8D40-99C79AF10F42}"/>
              </a:ext>
            </a:extLst>
          </p:cNvPr>
          <p:cNvSpPr>
            <a:spLocks noGrp="1"/>
          </p:cNvSpPr>
          <p:nvPr>
            <p:ph type="dt" sz="half" idx="12"/>
          </p:nvPr>
        </p:nvSpPr>
        <p:spPr/>
        <p:txBody>
          <a:bodyPr/>
          <a:lstStyle/>
          <a:p>
            <a:r>
              <a:rPr lang="de-DE"/>
              <a:t>2025/10/23</a:t>
            </a:r>
            <a:endParaRPr lang="de-AT"/>
          </a:p>
        </p:txBody>
      </p:sp>
      <p:sp>
        <p:nvSpPr>
          <p:cNvPr id="4" name="Slide Number Placeholder 3">
            <a:extLst>
              <a:ext uri="{FF2B5EF4-FFF2-40B4-BE49-F238E27FC236}">
                <a16:creationId xmlns:a16="http://schemas.microsoft.com/office/drawing/2014/main" id="{2C9405F6-81FA-4820-A62C-BF80F0EA4AA5}"/>
              </a:ext>
            </a:extLst>
          </p:cNvPr>
          <p:cNvSpPr>
            <a:spLocks noGrp="1"/>
          </p:cNvSpPr>
          <p:nvPr>
            <p:ph type="sldNum" sz="quarter" idx="10"/>
          </p:nvPr>
        </p:nvSpPr>
        <p:spPr/>
        <p:txBody>
          <a:bodyPr/>
          <a:lstStyle/>
          <a:p>
            <a:pPr>
              <a:defRPr/>
            </a:pPr>
            <a:fld id="{2753752E-CC6F-4124-AE2E-5DD91DD2A8C1}" type="slidenum">
              <a:rPr lang="de-AT" smtClean="0"/>
              <a:pPr>
                <a:defRPr/>
              </a:pPr>
              <a:t>19</a:t>
            </a:fld>
            <a:endParaRPr lang="de-AT"/>
          </a:p>
        </p:txBody>
      </p:sp>
    </p:spTree>
    <p:extLst>
      <p:ext uri="{BB962C8B-B14F-4D97-AF65-F5344CB8AC3E}">
        <p14:creationId xmlns:p14="http://schemas.microsoft.com/office/powerpoint/2010/main" val="3884323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69C8D-FE0B-418B-A431-998244C42E3E}"/>
              </a:ext>
            </a:extLst>
          </p:cNvPr>
          <p:cNvSpPr>
            <a:spLocks noGrp="1"/>
          </p:cNvSpPr>
          <p:nvPr>
            <p:ph type="title"/>
          </p:nvPr>
        </p:nvSpPr>
        <p:spPr/>
        <p:txBody>
          <a:bodyPr/>
          <a:lstStyle/>
          <a:p>
            <a:r>
              <a:rPr lang="en-US" dirty="0"/>
              <a:t>The VTX upgrade proposal</a:t>
            </a:r>
          </a:p>
        </p:txBody>
      </p:sp>
      <p:sp>
        <p:nvSpPr>
          <p:cNvPr id="3" name="Content Placeholder 2">
            <a:extLst>
              <a:ext uri="{FF2B5EF4-FFF2-40B4-BE49-F238E27FC236}">
                <a16:creationId xmlns:a16="http://schemas.microsoft.com/office/drawing/2014/main" id="{0F884640-6A4D-44F7-B49F-AD133D1E2856}"/>
              </a:ext>
            </a:extLst>
          </p:cNvPr>
          <p:cNvSpPr>
            <a:spLocks noGrp="1"/>
          </p:cNvSpPr>
          <p:nvPr>
            <p:ph idx="1"/>
          </p:nvPr>
        </p:nvSpPr>
        <p:spPr>
          <a:xfrm>
            <a:off x="624417" y="1268760"/>
            <a:ext cx="6479695" cy="5211240"/>
          </a:xfrm>
        </p:spPr>
        <p:txBody>
          <a:bodyPr/>
          <a:lstStyle/>
          <a:p>
            <a:pPr marL="0" indent="0">
              <a:buNone/>
            </a:pPr>
            <a:r>
              <a:rPr lang="de-AT" b="1" dirty="0" err="1"/>
              <a:t>Planned</a:t>
            </a:r>
            <a:r>
              <a:rPr lang="de-AT" b="1" dirty="0"/>
              <a:t> </a:t>
            </a:r>
            <a:r>
              <a:rPr lang="de-AT" b="1" dirty="0" err="1"/>
              <a:t>for</a:t>
            </a:r>
            <a:r>
              <a:rPr lang="de-AT" b="1" dirty="0"/>
              <a:t> LS2 ~2032</a:t>
            </a:r>
            <a:endParaRPr lang="en-US" dirty="0"/>
          </a:p>
          <a:p>
            <a:r>
              <a:rPr lang="en-US" b="1" dirty="0"/>
              <a:t>Baseline</a:t>
            </a:r>
            <a:r>
              <a:rPr lang="en-US" dirty="0"/>
              <a:t>: 6 straight layers using the same  DMAPS sensor</a:t>
            </a:r>
          </a:p>
          <a:p>
            <a:r>
              <a:rPr lang="en-US" b="1" dirty="0"/>
              <a:t>O</a:t>
            </a:r>
            <a:r>
              <a:rPr lang="en-US" dirty="0"/>
              <a:t>ptimized </a:t>
            </a:r>
            <a:r>
              <a:rPr lang="en-US" b="1" dirty="0" err="1"/>
              <a:t>BEL</a:t>
            </a:r>
            <a:r>
              <a:rPr lang="en-US" dirty="0" err="1"/>
              <a:t>le</a:t>
            </a:r>
            <a:r>
              <a:rPr lang="en-US" dirty="0"/>
              <a:t> II </a:t>
            </a:r>
            <a:r>
              <a:rPr lang="en-US" dirty="0" err="1"/>
              <a:t>p</a:t>
            </a:r>
            <a:r>
              <a:rPr lang="en-US" b="1" dirty="0" err="1"/>
              <a:t>IX</a:t>
            </a:r>
            <a:r>
              <a:rPr lang="en-US" dirty="0" err="1"/>
              <a:t>el</a:t>
            </a:r>
            <a:r>
              <a:rPr lang="en-US" dirty="0"/>
              <a:t> sensor (OBELIX)</a:t>
            </a:r>
          </a:p>
          <a:p>
            <a:endParaRPr lang="en-US" dirty="0"/>
          </a:p>
          <a:p>
            <a:r>
              <a:rPr lang="en-US" dirty="0" err="1"/>
              <a:t>iVTX</a:t>
            </a:r>
            <a:r>
              <a:rPr lang="en-US" dirty="0"/>
              <a:t>: L1, L2 </a:t>
            </a:r>
            <a:r>
              <a:rPr lang="en-US" dirty="0">
                <a:sym typeface="Wingdings" panose="05000000000000000000" pitchFamily="2" charset="2"/>
              </a:rPr>
              <a:t> 0.3% X0</a:t>
            </a:r>
            <a:endParaRPr lang="en-US" dirty="0"/>
          </a:p>
          <a:p>
            <a:pPr lvl="1"/>
            <a:r>
              <a:rPr lang="en-US" dirty="0"/>
              <a:t>All silicon ladders, self-supported</a:t>
            </a:r>
          </a:p>
          <a:p>
            <a:pPr lvl="1"/>
            <a:r>
              <a:rPr lang="en-US" dirty="0"/>
              <a:t>Exploring different cooling options: air and passive cooling utilizing heat-drain material as well as liquid cooling with thin pipes</a:t>
            </a:r>
          </a:p>
          <a:p>
            <a:r>
              <a:rPr lang="en-US" dirty="0" err="1"/>
              <a:t>oVTX</a:t>
            </a:r>
            <a:r>
              <a:rPr lang="en-US" dirty="0"/>
              <a:t>: L3, L4, L5, L6 </a:t>
            </a:r>
            <a:r>
              <a:rPr lang="en-US" dirty="0">
                <a:sym typeface="Wingdings" panose="05000000000000000000" pitchFamily="2" charset="2"/>
              </a:rPr>
              <a:t> 0.8% X0</a:t>
            </a:r>
            <a:endParaRPr lang="en-US" dirty="0"/>
          </a:p>
          <a:p>
            <a:pPr lvl="1"/>
            <a:r>
              <a:rPr lang="en-US" dirty="0"/>
              <a:t>Carbon fiber support frame</a:t>
            </a:r>
          </a:p>
          <a:p>
            <a:pPr lvl="1"/>
            <a:r>
              <a:rPr lang="en-US" dirty="0"/>
              <a:t>Cold plate with liquid cooling</a:t>
            </a:r>
          </a:p>
        </p:txBody>
      </p:sp>
      <p:sp>
        <p:nvSpPr>
          <p:cNvPr id="5" name="Footer Placeholder 4">
            <a:extLst>
              <a:ext uri="{FF2B5EF4-FFF2-40B4-BE49-F238E27FC236}">
                <a16:creationId xmlns:a16="http://schemas.microsoft.com/office/drawing/2014/main" id="{D88F0652-2084-4891-A842-E96E757A46F8}"/>
              </a:ext>
            </a:extLst>
          </p:cNvPr>
          <p:cNvSpPr>
            <a:spLocks noGrp="1"/>
          </p:cNvSpPr>
          <p:nvPr>
            <p:ph type="ftr" sz="quarter" idx="11"/>
          </p:nvPr>
        </p:nvSpPr>
        <p:spPr/>
        <p:txBody>
          <a:bodyPr/>
          <a:lstStyle/>
          <a:p>
            <a:r>
              <a:rPr lang="en-US"/>
              <a:t>Markus Friedl, Christian Irmler</a:t>
            </a:r>
            <a:endParaRPr lang="de-AT" dirty="0"/>
          </a:p>
        </p:txBody>
      </p:sp>
      <p:sp>
        <p:nvSpPr>
          <p:cNvPr id="6" name="Date Placeholder 5">
            <a:extLst>
              <a:ext uri="{FF2B5EF4-FFF2-40B4-BE49-F238E27FC236}">
                <a16:creationId xmlns:a16="http://schemas.microsoft.com/office/drawing/2014/main" id="{44EA28E3-17E6-468C-B086-D5A11C9B1897}"/>
              </a:ext>
            </a:extLst>
          </p:cNvPr>
          <p:cNvSpPr>
            <a:spLocks noGrp="1"/>
          </p:cNvSpPr>
          <p:nvPr>
            <p:ph type="dt" sz="half" idx="12"/>
          </p:nvPr>
        </p:nvSpPr>
        <p:spPr/>
        <p:txBody>
          <a:bodyPr/>
          <a:lstStyle/>
          <a:p>
            <a:r>
              <a:rPr lang="de-DE"/>
              <a:t>2025/10/23</a:t>
            </a:r>
            <a:endParaRPr lang="de-AT"/>
          </a:p>
        </p:txBody>
      </p:sp>
      <p:pic>
        <p:nvPicPr>
          <p:cNvPr id="10" name="Picture 9">
            <a:extLst>
              <a:ext uri="{FF2B5EF4-FFF2-40B4-BE49-F238E27FC236}">
                <a16:creationId xmlns:a16="http://schemas.microsoft.com/office/drawing/2014/main" id="{8A82602D-DFAA-401F-9981-5F0BA881BF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20136" y="1515140"/>
            <a:ext cx="4320480" cy="2427518"/>
          </a:xfrm>
          <a:prstGeom prst="rect">
            <a:avLst/>
          </a:prstGeom>
        </p:spPr>
      </p:pic>
      <p:pic>
        <p:nvPicPr>
          <p:cNvPr id="20" name="Picture 19">
            <a:extLst>
              <a:ext uri="{FF2B5EF4-FFF2-40B4-BE49-F238E27FC236}">
                <a16:creationId xmlns:a16="http://schemas.microsoft.com/office/drawing/2014/main" id="{E98E78C7-28E0-45C1-9233-5322262CFD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6240" y="3912900"/>
            <a:ext cx="3133158" cy="2438455"/>
          </a:xfrm>
          <a:prstGeom prst="rect">
            <a:avLst/>
          </a:prstGeom>
        </p:spPr>
      </p:pic>
      <p:sp>
        <p:nvSpPr>
          <p:cNvPr id="4" name="Slide Number Placeholder 3">
            <a:extLst>
              <a:ext uri="{FF2B5EF4-FFF2-40B4-BE49-F238E27FC236}">
                <a16:creationId xmlns:a16="http://schemas.microsoft.com/office/drawing/2014/main" id="{2E0A7C4A-8F3D-4D32-9ADA-E020798BCD96}"/>
              </a:ext>
            </a:extLst>
          </p:cNvPr>
          <p:cNvSpPr>
            <a:spLocks noGrp="1"/>
          </p:cNvSpPr>
          <p:nvPr>
            <p:ph type="sldNum" sz="quarter" idx="10"/>
          </p:nvPr>
        </p:nvSpPr>
        <p:spPr/>
        <p:txBody>
          <a:bodyPr/>
          <a:lstStyle/>
          <a:p>
            <a:pPr>
              <a:defRPr/>
            </a:pPr>
            <a:fld id="{2753752E-CC6F-4124-AE2E-5DD91DD2A8C1}" type="slidenum">
              <a:rPr lang="de-AT" smtClean="0"/>
              <a:pPr>
                <a:defRPr/>
              </a:pPr>
              <a:t>2</a:t>
            </a:fld>
            <a:endParaRPr lang="de-AT"/>
          </a:p>
        </p:txBody>
      </p:sp>
    </p:spTree>
    <p:extLst>
      <p:ext uri="{BB962C8B-B14F-4D97-AF65-F5344CB8AC3E}">
        <p14:creationId xmlns:p14="http://schemas.microsoft.com/office/powerpoint/2010/main" val="25184368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FE8C5-7B71-4602-A779-C47A78FD6CC6}"/>
              </a:ext>
            </a:extLst>
          </p:cNvPr>
          <p:cNvSpPr>
            <a:spLocks noGrp="1"/>
          </p:cNvSpPr>
          <p:nvPr>
            <p:ph type="title"/>
          </p:nvPr>
        </p:nvSpPr>
        <p:spPr>
          <a:xfrm>
            <a:off x="695400" y="3212976"/>
            <a:ext cx="10873208" cy="576064"/>
          </a:xfrm>
        </p:spPr>
        <p:txBody>
          <a:bodyPr/>
          <a:lstStyle/>
          <a:p>
            <a:r>
              <a:rPr lang="de-AT" dirty="0"/>
              <a:t>Backup</a:t>
            </a:r>
          </a:p>
        </p:txBody>
      </p:sp>
      <p:sp>
        <p:nvSpPr>
          <p:cNvPr id="5" name="Footer Placeholder 4">
            <a:extLst>
              <a:ext uri="{FF2B5EF4-FFF2-40B4-BE49-F238E27FC236}">
                <a16:creationId xmlns:a16="http://schemas.microsoft.com/office/drawing/2014/main" id="{CD742936-04FB-45CC-818C-5E1BDC0F8F6A}"/>
              </a:ext>
            </a:extLst>
          </p:cNvPr>
          <p:cNvSpPr>
            <a:spLocks noGrp="1"/>
          </p:cNvSpPr>
          <p:nvPr>
            <p:ph type="ftr" sz="quarter" idx="11"/>
          </p:nvPr>
        </p:nvSpPr>
        <p:spPr/>
        <p:txBody>
          <a:bodyPr/>
          <a:lstStyle/>
          <a:p>
            <a:r>
              <a:rPr lang="en-US"/>
              <a:t>Markus Friedl, Christian Irmler</a:t>
            </a:r>
            <a:endParaRPr lang="de-AT"/>
          </a:p>
        </p:txBody>
      </p:sp>
      <p:sp>
        <p:nvSpPr>
          <p:cNvPr id="6" name="Date Placeholder 5">
            <a:extLst>
              <a:ext uri="{FF2B5EF4-FFF2-40B4-BE49-F238E27FC236}">
                <a16:creationId xmlns:a16="http://schemas.microsoft.com/office/drawing/2014/main" id="{23EDCEE1-8E64-4035-ABA0-36F180E35A10}"/>
              </a:ext>
            </a:extLst>
          </p:cNvPr>
          <p:cNvSpPr>
            <a:spLocks noGrp="1"/>
          </p:cNvSpPr>
          <p:nvPr>
            <p:ph type="dt" sz="half" idx="12"/>
          </p:nvPr>
        </p:nvSpPr>
        <p:spPr/>
        <p:txBody>
          <a:bodyPr/>
          <a:lstStyle/>
          <a:p>
            <a:r>
              <a:rPr lang="de-DE"/>
              <a:t>2025/10/23</a:t>
            </a:r>
            <a:endParaRPr lang="de-AT"/>
          </a:p>
        </p:txBody>
      </p:sp>
      <p:sp>
        <p:nvSpPr>
          <p:cNvPr id="3" name="Slide Number Placeholder 2">
            <a:extLst>
              <a:ext uri="{FF2B5EF4-FFF2-40B4-BE49-F238E27FC236}">
                <a16:creationId xmlns:a16="http://schemas.microsoft.com/office/drawing/2014/main" id="{1F16DA41-C3CA-481A-B9FB-5EFDBB08644F}"/>
              </a:ext>
            </a:extLst>
          </p:cNvPr>
          <p:cNvSpPr>
            <a:spLocks noGrp="1"/>
          </p:cNvSpPr>
          <p:nvPr>
            <p:ph type="sldNum" sz="quarter" idx="10"/>
          </p:nvPr>
        </p:nvSpPr>
        <p:spPr/>
        <p:txBody>
          <a:bodyPr/>
          <a:lstStyle/>
          <a:p>
            <a:pPr>
              <a:defRPr/>
            </a:pPr>
            <a:fld id="{92CF8186-3D00-442E-AF80-7408F228181C}" type="slidenum">
              <a:rPr lang="de-AT" smtClean="0"/>
              <a:pPr>
                <a:defRPr/>
              </a:pPr>
              <a:t>20</a:t>
            </a:fld>
            <a:endParaRPr lang="de-AT"/>
          </a:p>
        </p:txBody>
      </p:sp>
    </p:spTree>
    <p:extLst>
      <p:ext uri="{BB962C8B-B14F-4D97-AF65-F5344CB8AC3E}">
        <p14:creationId xmlns:p14="http://schemas.microsoft.com/office/powerpoint/2010/main" val="37369582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F8CAD-7FF9-409D-B55C-E231C0D4D377}"/>
              </a:ext>
            </a:extLst>
          </p:cNvPr>
          <p:cNvSpPr>
            <a:spLocks noGrp="1"/>
          </p:cNvSpPr>
          <p:nvPr>
            <p:ph type="title"/>
          </p:nvPr>
        </p:nvSpPr>
        <p:spPr/>
        <p:txBody>
          <a:bodyPr/>
          <a:lstStyle/>
          <a:p>
            <a:r>
              <a:rPr lang="de-AT" dirty="0" err="1"/>
              <a:t>Overview</a:t>
            </a:r>
            <a:r>
              <a:rPr lang="de-AT" dirty="0"/>
              <a:t> </a:t>
            </a:r>
            <a:r>
              <a:rPr lang="de-AT" dirty="0" err="1"/>
              <a:t>lpGBT</a:t>
            </a:r>
            <a:endParaRPr lang="de-AT" dirty="0"/>
          </a:p>
        </p:txBody>
      </p:sp>
      <p:sp>
        <p:nvSpPr>
          <p:cNvPr id="3" name="Content Placeholder 2">
            <a:extLst>
              <a:ext uri="{FF2B5EF4-FFF2-40B4-BE49-F238E27FC236}">
                <a16:creationId xmlns:a16="http://schemas.microsoft.com/office/drawing/2014/main" id="{CCB76CC2-FF3C-48DB-AC60-471A43024D8F}"/>
              </a:ext>
            </a:extLst>
          </p:cNvPr>
          <p:cNvSpPr>
            <a:spLocks noGrp="1"/>
          </p:cNvSpPr>
          <p:nvPr>
            <p:ph idx="1"/>
          </p:nvPr>
        </p:nvSpPr>
        <p:spPr>
          <a:xfrm>
            <a:off x="695400" y="1916832"/>
            <a:ext cx="10972800" cy="4680818"/>
          </a:xfrm>
        </p:spPr>
        <p:txBody>
          <a:bodyPr numCol="2"/>
          <a:lstStyle/>
          <a:p>
            <a:r>
              <a:rPr lang="en-US" sz="2300" dirty="0"/>
              <a:t>Uplink: </a:t>
            </a:r>
          </a:p>
          <a:p>
            <a:pPr lvl="1"/>
            <a:r>
              <a:rPr lang="en-US" sz="2100" dirty="0"/>
              <a:t>5.12 Gbps: 128b@40MHz</a:t>
            </a:r>
          </a:p>
          <a:p>
            <a:pPr lvl="1"/>
            <a:r>
              <a:rPr lang="en-US" sz="2100" dirty="0"/>
              <a:t>10.24 Gbps: 256b@40MHz</a:t>
            </a:r>
          </a:p>
          <a:p>
            <a:r>
              <a:rPr lang="en-US" sz="2300" dirty="0"/>
              <a:t>Downlink: 2.56 Gbps: 64b@40MHz</a:t>
            </a:r>
          </a:p>
          <a:p>
            <a:r>
              <a:rPr lang="en-US" sz="2300" dirty="0"/>
              <a:t>Up to 28 e-links</a:t>
            </a:r>
          </a:p>
          <a:p>
            <a:r>
              <a:rPr lang="en-US" sz="2300" dirty="0"/>
              <a:t>Further features</a:t>
            </a:r>
          </a:p>
          <a:p>
            <a:pPr lvl="1"/>
            <a:r>
              <a:rPr lang="en-US" sz="2000" dirty="0"/>
              <a:t>4 programmable clocks with </a:t>
            </a:r>
            <a:br>
              <a:rPr lang="en-US" sz="2000" dirty="0"/>
            </a:br>
            <a:r>
              <a:rPr lang="en-US" sz="2000" dirty="0"/>
              <a:t>50 </a:t>
            </a:r>
            <a:r>
              <a:rPr lang="en-US" sz="2000" dirty="0" err="1"/>
              <a:t>ps</a:t>
            </a:r>
            <a:r>
              <a:rPr lang="en-US" sz="2000" dirty="0"/>
              <a:t> resolution</a:t>
            </a:r>
          </a:p>
          <a:p>
            <a:pPr lvl="1"/>
            <a:r>
              <a:rPr lang="en-US" sz="2000" dirty="0"/>
              <a:t>3 x I2C masters</a:t>
            </a:r>
          </a:p>
          <a:p>
            <a:pPr lvl="1"/>
            <a:r>
              <a:rPr lang="en-US" sz="2000" dirty="0"/>
              <a:t>16-bit GPIO, 10-bit ADC, 8-bit DACs</a:t>
            </a:r>
          </a:p>
          <a:p>
            <a:pPr lvl="1"/>
            <a:r>
              <a:rPr lang="en-US" sz="2000" dirty="0"/>
              <a:t>Programmable current sources for PT100/1000</a:t>
            </a:r>
          </a:p>
          <a:p>
            <a:r>
              <a:rPr lang="en-US" sz="2400" dirty="0"/>
              <a:t>Design specifications</a:t>
            </a:r>
          </a:p>
          <a:p>
            <a:pPr lvl="1"/>
            <a:r>
              <a:rPr lang="en-US" sz="2000" dirty="0"/>
              <a:t>65 nm CMOS technology </a:t>
            </a:r>
          </a:p>
          <a:p>
            <a:pPr lvl="1"/>
            <a:r>
              <a:rPr lang="en-US" sz="2000" dirty="0"/>
              <a:t>~200 </a:t>
            </a:r>
            <a:r>
              <a:rPr lang="en-US" sz="2000" dirty="0" err="1"/>
              <a:t>Mrad</a:t>
            </a:r>
            <a:r>
              <a:rPr lang="en-US" sz="2000" dirty="0"/>
              <a:t> TID / SEU robust</a:t>
            </a:r>
          </a:p>
          <a:p>
            <a:pPr lvl="1"/>
            <a:r>
              <a:rPr lang="en-US" sz="2000" dirty="0"/>
              <a:t>0.75W @ 10.24Gbps / 0.5W @ 5.12Gbps</a:t>
            </a:r>
          </a:p>
          <a:p>
            <a:r>
              <a:rPr lang="en-US" sz="2400" dirty="0"/>
              <a:t>Link </a:t>
            </a:r>
            <a:r>
              <a:rPr lang="en-US" sz="2400" dirty="0" err="1"/>
              <a:t>qualitymonitoring</a:t>
            </a:r>
            <a:endParaRPr lang="en-US" sz="2400" dirty="0"/>
          </a:p>
          <a:p>
            <a:pPr lvl="1"/>
            <a:r>
              <a:rPr lang="en-US" sz="2000" dirty="0"/>
              <a:t>Eye Opening Monitor</a:t>
            </a:r>
          </a:p>
          <a:p>
            <a:pPr lvl="1"/>
            <a:r>
              <a:rPr lang="en-US" sz="2000" dirty="0"/>
              <a:t>Bit Error Monitoring</a:t>
            </a:r>
          </a:p>
          <a:p>
            <a:r>
              <a:rPr lang="en-US" sz="2400" dirty="0"/>
              <a:t>Small Footprint:</a:t>
            </a:r>
          </a:p>
          <a:p>
            <a:pPr lvl="1"/>
            <a:r>
              <a:rPr lang="en-US" sz="2100" dirty="0"/>
              <a:t>9 mm x 9 mm with 0.5 mm pitch</a:t>
            </a:r>
          </a:p>
          <a:p>
            <a:pPr marL="0" indent="0">
              <a:buNone/>
            </a:pPr>
            <a:endParaRPr lang="en-US" sz="2400" dirty="0"/>
          </a:p>
        </p:txBody>
      </p:sp>
      <p:sp>
        <p:nvSpPr>
          <p:cNvPr id="5" name="Footer Placeholder 4">
            <a:extLst>
              <a:ext uri="{FF2B5EF4-FFF2-40B4-BE49-F238E27FC236}">
                <a16:creationId xmlns:a16="http://schemas.microsoft.com/office/drawing/2014/main" id="{7F21859D-275D-4A51-80F2-8AFA28F5D30A}"/>
              </a:ext>
            </a:extLst>
          </p:cNvPr>
          <p:cNvSpPr>
            <a:spLocks noGrp="1"/>
          </p:cNvSpPr>
          <p:nvPr>
            <p:ph type="ftr" sz="quarter" idx="11"/>
          </p:nvPr>
        </p:nvSpPr>
        <p:spPr/>
        <p:txBody>
          <a:bodyPr/>
          <a:lstStyle/>
          <a:p>
            <a:r>
              <a:rPr lang="en-US"/>
              <a:t>Markus Friedl, Christian Irmler</a:t>
            </a:r>
            <a:endParaRPr lang="de-AT"/>
          </a:p>
        </p:txBody>
      </p:sp>
      <p:sp>
        <p:nvSpPr>
          <p:cNvPr id="6" name="Date Placeholder 5">
            <a:extLst>
              <a:ext uri="{FF2B5EF4-FFF2-40B4-BE49-F238E27FC236}">
                <a16:creationId xmlns:a16="http://schemas.microsoft.com/office/drawing/2014/main" id="{8E5228CF-A1C3-4867-AFD5-A3DF188367E1}"/>
              </a:ext>
            </a:extLst>
          </p:cNvPr>
          <p:cNvSpPr>
            <a:spLocks noGrp="1"/>
          </p:cNvSpPr>
          <p:nvPr>
            <p:ph type="dt" sz="half" idx="12"/>
          </p:nvPr>
        </p:nvSpPr>
        <p:spPr/>
        <p:txBody>
          <a:bodyPr/>
          <a:lstStyle/>
          <a:p>
            <a:r>
              <a:rPr lang="de-DE"/>
              <a:t>2025/10/23</a:t>
            </a:r>
            <a:endParaRPr lang="de-AT"/>
          </a:p>
        </p:txBody>
      </p:sp>
      <p:pic>
        <p:nvPicPr>
          <p:cNvPr id="7" name="Picture 6">
            <a:extLst>
              <a:ext uri="{FF2B5EF4-FFF2-40B4-BE49-F238E27FC236}">
                <a16:creationId xmlns:a16="http://schemas.microsoft.com/office/drawing/2014/main" id="{E9CFCAEE-08A2-4B4F-AA74-86F3A54D3606}"/>
              </a:ext>
            </a:extLst>
          </p:cNvPr>
          <p:cNvPicPr>
            <a:picLocks noChangeAspect="1"/>
          </p:cNvPicPr>
          <p:nvPr/>
        </p:nvPicPr>
        <p:blipFill rotWithShape="1">
          <a:blip r:embed="rId2"/>
          <a:srcRect l="15285" t="8696" r="14914" b="4348"/>
          <a:stretch/>
        </p:blipFill>
        <p:spPr>
          <a:xfrm>
            <a:off x="9696400" y="857302"/>
            <a:ext cx="2116840" cy="1890264"/>
          </a:xfrm>
          <a:prstGeom prst="rect">
            <a:avLst/>
          </a:prstGeom>
        </p:spPr>
      </p:pic>
      <p:sp>
        <p:nvSpPr>
          <p:cNvPr id="8" name="TextBox 7">
            <a:extLst>
              <a:ext uri="{FF2B5EF4-FFF2-40B4-BE49-F238E27FC236}">
                <a16:creationId xmlns:a16="http://schemas.microsoft.com/office/drawing/2014/main" id="{351A8773-CCCC-42F7-89FE-2B05BAC10234}"/>
              </a:ext>
            </a:extLst>
          </p:cNvPr>
          <p:cNvSpPr txBox="1"/>
          <p:nvPr/>
        </p:nvSpPr>
        <p:spPr>
          <a:xfrm>
            <a:off x="662650" y="1340769"/>
            <a:ext cx="6768752" cy="461665"/>
          </a:xfrm>
          <a:prstGeom prst="rect">
            <a:avLst/>
          </a:prstGeom>
          <a:noFill/>
        </p:spPr>
        <p:txBody>
          <a:bodyPr wrap="square" rtlCol="0">
            <a:spAutoFit/>
          </a:bodyPr>
          <a:lstStyle/>
          <a:p>
            <a:r>
              <a:rPr lang="en-US" sz="2400" dirty="0"/>
              <a:t>Low power Giga Bit </a:t>
            </a:r>
            <a:r>
              <a:rPr lang="en-US" sz="2400" dirty="0" err="1"/>
              <a:t>Transeiver</a:t>
            </a:r>
            <a:r>
              <a:rPr lang="en-US" sz="2400" dirty="0"/>
              <a:t> chip</a:t>
            </a:r>
          </a:p>
        </p:txBody>
      </p:sp>
      <p:sp>
        <p:nvSpPr>
          <p:cNvPr id="4" name="Slide Number Placeholder 3">
            <a:extLst>
              <a:ext uri="{FF2B5EF4-FFF2-40B4-BE49-F238E27FC236}">
                <a16:creationId xmlns:a16="http://schemas.microsoft.com/office/drawing/2014/main" id="{576D9DF5-AF5C-4B4A-B66D-828E9CD45469}"/>
              </a:ext>
            </a:extLst>
          </p:cNvPr>
          <p:cNvSpPr>
            <a:spLocks noGrp="1"/>
          </p:cNvSpPr>
          <p:nvPr>
            <p:ph type="sldNum" sz="quarter" idx="10"/>
          </p:nvPr>
        </p:nvSpPr>
        <p:spPr/>
        <p:txBody>
          <a:bodyPr/>
          <a:lstStyle/>
          <a:p>
            <a:pPr>
              <a:defRPr/>
            </a:pPr>
            <a:fld id="{2753752E-CC6F-4124-AE2E-5DD91DD2A8C1}" type="slidenum">
              <a:rPr lang="de-AT" smtClean="0"/>
              <a:pPr>
                <a:defRPr/>
              </a:pPr>
              <a:t>21</a:t>
            </a:fld>
            <a:endParaRPr lang="de-AT"/>
          </a:p>
        </p:txBody>
      </p:sp>
    </p:spTree>
    <p:extLst>
      <p:ext uri="{BB962C8B-B14F-4D97-AF65-F5344CB8AC3E}">
        <p14:creationId xmlns:p14="http://schemas.microsoft.com/office/powerpoint/2010/main" val="16803456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B86ED-3D08-412C-9374-0A3069D5AE4C}"/>
              </a:ext>
            </a:extLst>
          </p:cNvPr>
          <p:cNvSpPr>
            <a:spLocks noGrp="1"/>
          </p:cNvSpPr>
          <p:nvPr>
            <p:ph type="title"/>
          </p:nvPr>
        </p:nvSpPr>
        <p:spPr/>
        <p:txBody>
          <a:bodyPr/>
          <a:lstStyle/>
          <a:p>
            <a:r>
              <a:rPr lang="en-US" dirty="0"/>
              <a:t>General architecture of the </a:t>
            </a:r>
            <a:r>
              <a:rPr lang="en-US" dirty="0" err="1"/>
              <a:t>lpGBT</a:t>
            </a:r>
            <a:r>
              <a:rPr lang="en-US" dirty="0"/>
              <a:t> ASIC</a:t>
            </a:r>
          </a:p>
        </p:txBody>
      </p:sp>
      <p:sp>
        <p:nvSpPr>
          <p:cNvPr id="5" name="Footer Placeholder 4">
            <a:extLst>
              <a:ext uri="{FF2B5EF4-FFF2-40B4-BE49-F238E27FC236}">
                <a16:creationId xmlns:a16="http://schemas.microsoft.com/office/drawing/2014/main" id="{77AD85D1-9454-42C4-A414-4B1D1C5B5FF8}"/>
              </a:ext>
            </a:extLst>
          </p:cNvPr>
          <p:cNvSpPr>
            <a:spLocks noGrp="1"/>
          </p:cNvSpPr>
          <p:nvPr>
            <p:ph type="ftr" sz="quarter" idx="11"/>
          </p:nvPr>
        </p:nvSpPr>
        <p:spPr/>
        <p:txBody>
          <a:bodyPr/>
          <a:lstStyle/>
          <a:p>
            <a:r>
              <a:rPr lang="en-US"/>
              <a:t>Markus Friedl, Christian Irmler</a:t>
            </a:r>
            <a:endParaRPr lang="de-AT"/>
          </a:p>
        </p:txBody>
      </p:sp>
      <p:sp>
        <p:nvSpPr>
          <p:cNvPr id="6" name="Date Placeholder 5">
            <a:extLst>
              <a:ext uri="{FF2B5EF4-FFF2-40B4-BE49-F238E27FC236}">
                <a16:creationId xmlns:a16="http://schemas.microsoft.com/office/drawing/2014/main" id="{1F701481-7A0F-4B4A-8F9F-1376E2EFF472}"/>
              </a:ext>
            </a:extLst>
          </p:cNvPr>
          <p:cNvSpPr>
            <a:spLocks noGrp="1"/>
          </p:cNvSpPr>
          <p:nvPr>
            <p:ph type="dt" sz="half" idx="12"/>
          </p:nvPr>
        </p:nvSpPr>
        <p:spPr/>
        <p:txBody>
          <a:bodyPr/>
          <a:lstStyle/>
          <a:p>
            <a:r>
              <a:rPr lang="de-DE"/>
              <a:t>2025/10/23</a:t>
            </a:r>
            <a:endParaRPr lang="de-AT"/>
          </a:p>
        </p:txBody>
      </p:sp>
      <p:pic>
        <p:nvPicPr>
          <p:cNvPr id="10" name="Picture 9">
            <a:extLst>
              <a:ext uri="{FF2B5EF4-FFF2-40B4-BE49-F238E27FC236}">
                <a16:creationId xmlns:a16="http://schemas.microsoft.com/office/drawing/2014/main" id="{38EE1991-D06C-4673-AE6E-72BB789FBE1C}"/>
              </a:ext>
            </a:extLst>
          </p:cNvPr>
          <p:cNvPicPr>
            <a:picLocks noChangeAspect="1"/>
          </p:cNvPicPr>
          <p:nvPr/>
        </p:nvPicPr>
        <p:blipFill>
          <a:blip r:embed="rId2"/>
          <a:stretch>
            <a:fillRect/>
          </a:stretch>
        </p:blipFill>
        <p:spPr>
          <a:xfrm>
            <a:off x="1343472" y="1488121"/>
            <a:ext cx="8904312" cy="4890167"/>
          </a:xfrm>
          <a:prstGeom prst="rect">
            <a:avLst/>
          </a:prstGeom>
        </p:spPr>
      </p:pic>
      <p:sp>
        <p:nvSpPr>
          <p:cNvPr id="3" name="Slide Number Placeholder 2">
            <a:extLst>
              <a:ext uri="{FF2B5EF4-FFF2-40B4-BE49-F238E27FC236}">
                <a16:creationId xmlns:a16="http://schemas.microsoft.com/office/drawing/2014/main" id="{F596F91D-A25E-492A-804E-088D80C1A78B}"/>
              </a:ext>
            </a:extLst>
          </p:cNvPr>
          <p:cNvSpPr>
            <a:spLocks noGrp="1"/>
          </p:cNvSpPr>
          <p:nvPr>
            <p:ph type="sldNum" sz="quarter" idx="10"/>
          </p:nvPr>
        </p:nvSpPr>
        <p:spPr/>
        <p:txBody>
          <a:bodyPr/>
          <a:lstStyle/>
          <a:p>
            <a:pPr>
              <a:defRPr/>
            </a:pPr>
            <a:fld id="{2753752E-CC6F-4124-AE2E-5DD91DD2A8C1}" type="slidenum">
              <a:rPr lang="de-AT" smtClean="0"/>
              <a:pPr>
                <a:defRPr/>
              </a:pPr>
              <a:t>22</a:t>
            </a:fld>
            <a:endParaRPr lang="de-AT"/>
          </a:p>
        </p:txBody>
      </p:sp>
    </p:spTree>
    <p:extLst>
      <p:ext uri="{BB962C8B-B14F-4D97-AF65-F5344CB8AC3E}">
        <p14:creationId xmlns:p14="http://schemas.microsoft.com/office/powerpoint/2010/main" val="5648959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E51C1-D927-410A-A650-38F4BFF2B012}"/>
              </a:ext>
            </a:extLst>
          </p:cNvPr>
          <p:cNvSpPr>
            <a:spLocks noGrp="1"/>
          </p:cNvSpPr>
          <p:nvPr>
            <p:ph type="title"/>
          </p:nvPr>
        </p:nvSpPr>
        <p:spPr/>
        <p:txBody>
          <a:bodyPr/>
          <a:lstStyle/>
          <a:p>
            <a:r>
              <a:rPr lang="de-AT" b="0" dirty="0" err="1"/>
              <a:t>LpGBTdata</a:t>
            </a:r>
            <a:r>
              <a:rPr lang="de-AT" b="0" dirty="0"/>
              <a:t> </a:t>
            </a:r>
            <a:r>
              <a:rPr lang="de-AT" b="0" dirty="0" err="1"/>
              <a:t>transmission</a:t>
            </a:r>
            <a:endParaRPr lang="de-AT" dirty="0"/>
          </a:p>
        </p:txBody>
      </p:sp>
      <p:sp>
        <p:nvSpPr>
          <p:cNvPr id="3" name="Content Placeholder 2">
            <a:extLst>
              <a:ext uri="{FF2B5EF4-FFF2-40B4-BE49-F238E27FC236}">
                <a16:creationId xmlns:a16="http://schemas.microsoft.com/office/drawing/2014/main" id="{6DEC7EBD-0A1C-4DBD-9DB8-F860D4006130}"/>
              </a:ext>
            </a:extLst>
          </p:cNvPr>
          <p:cNvSpPr>
            <a:spLocks noGrp="1"/>
          </p:cNvSpPr>
          <p:nvPr>
            <p:ph idx="1"/>
          </p:nvPr>
        </p:nvSpPr>
        <p:spPr>
          <a:xfrm>
            <a:off x="6023992" y="2204864"/>
            <a:ext cx="5040560" cy="1810822"/>
          </a:xfrm>
        </p:spPr>
        <p:txBody>
          <a:bodyPr/>
          <a:lstStyle/>
          <a:p>
            <a:r>
              <a:rPr lang="en-US" sz="2000" dirty="0"/>
              <a:t>Different configuration possible</a:t>
            </a:r>
          </a:p>
          <a:p>
            <a:r>
              <a:rPr lang="en-US" sz="2000" dirty="0"/>
              <a:t>Number of available e-links depends on BW of e-link as well as speed and mode of uplink.</a:t>
            </a:r>
            <a:endParaRPr lang="en-US" sz="1800" dirty="0"/>
          </a:p>
        </p:txBody>
      </p:sp>
      <p:sp>
        <p:nvSpPr>
          <p:cNvPr id="5" name="Footer Placeholder 4">
            <a:extLst>
              <a:ext uri="{FF2B5EF4-FFF2-40B4-BE49-F238E27FC236}">
                <a16:creationId xmlns:a16="http://schemas.microsoft.com/office/drawing/2014/main" id="{2F359046-CEE6-4CC7-9067-E4FC6E2082FE}"/>
              </a:ext>
            </a:extLst>
          </p:cNvPr>
          <p:cNvSpPr>
            <a:spLocks noGrp="1"/>
          </p:cNvSpPr>
          <p:nvPr>
            <p:ph type="ftr" sz="quarter" idx="11"/>
          </p:nvPr>
        </p:nvSpPr>
        <p:spPr/>
        <p:txBody>
          <a:bodyPr/>
          <a:lstStyle/>
          <a:p>
            <a:r>
              <a:rPr lang="en-US"/>
              <a:t>Markus Friedl, Christian Irmler</a:t>
            </a:r>
            <a:endParaRPr lang="de-AT"/>
          </a:p>
        </p:txBody>
      </p:sp>
      <p:sp>
        <p:nvSpPr>
          <p:cNvPr id="6" name="Date Placeholder 5">
            <a:extLst>
              <a:ext uri="{FF2B5EF4-FFF2-40B4-BE49-F238E27FC236}">
                <a16:creationId xmlns:a16="http://schemas.microsoft.com/office/drawing/2014/main" id="{C69AFC57-235C-4D02-8639-8BAB3B81F236}"/>
              </a:ext>
            </a:extLst>
          </p:cNvPr>
          <p:cNvSpPr>
            <a:spLocks noGrp="1"/>
          </p:cNvSpPr>
          <p:nvPr>
            <p:ph type="dt" sz="half" idx="12"/>
          </p:nvPr>
        </p:nvSpPr>
        <p:spPr/>
        <p:txBody>
          <a:bodyPr/>
          <a:lstStyle/>
          <a:p>
            <a:r>
              <a:rPr lang="de-DE"/>
              <a:t>2025/10/23</a:t>
            </a:r>
            <a:endParaRPr lang="de-AT"/>
          </a:p>
        </p:txBody>
      </p:sp>
      <p:graphicFrame>
        <p:nvGraphicFramePr>
          <p:cNvPr id="7" name="Table 6">
            <a:extLst>
              <a:ext uri="{FF2B5EF4-FFF2-40B4-BE49-F238E27FC236}">
                <a16:creationId xmlns:a16="http://schemas.microsoft.com/office/drawing/2014/main" id="{0B7FD706-E19B-4785-B159-D0B1F598B69A}"/>
              </a:ext>
            </a:extLst>
          </p:cNvPr>
          <p:cNvGraphicFramePr>
            <a:graphicFrameLocks noGrp="1"/>
          </p:cNvGraphicFramePr>
          <p:nvPr>
            <p:extLst>
              <p:ext uri="{D42A27DB-BD31-4B8C-83A1-F6EECF244321}">
                <p14:modId xmlns:p14="http://schemas.microsoft.com/office/powerpoint/2010/main" val="791849943"/>
              </p:ext>
            </p:extLst>
          </p:nvPr>
        </p:nvGraphicFramePr>
        <p:xfrm>
          <a:off x="695400" y="1727374"/>
          <a:ext cx="4265295" cy="4160520"/>
        </p:xfrm>
        <a:graphic>
          <a:graphicData uri="http://schemas.openxmlformats.org/drawingml/2006/table">
            <a:tbl>
              <a:tblPr firstRow="1" bandRow="1">
                <a:tableStyleId>{073A0DAA-6AF3-43AB-8588-CEC1D06C72B9}</a:tableStyleId>
              </a:tblPr>
              <a:tblGrid>
                <a:gridCol w="1116330">
                  <a:extLst>
                    <a:ext uri="{9D8B030D-6E8A-4147-A177-3AD203B41FA5}">
                      <a16:colId xmlns:a16="http://schemas.microsoft.com/office/drawing/2014/main" val="3380665412"/>
                    </a:ext>
                  </a:extLst>
                </a:gridCol>
                <a:gridCol w="1011555">
                  <a:extLst>
                    <a:ext uri="{9D8B030D-6E8A-4147-A177-3AD203B41FA5}">
                      <a16:colId xmlns:a16="http://schemas.microsoft.com/office/drawing/2014/main" val="1964318479"/>
                    </a:ext>
                  </a:extLst>
                </a:gridCol>
                <a:gridCol w="1716405">
                  <a:extLst>
                    <a:ext uri="{9D8B030D-6E8A-4147-A177-3AD203B41FA5}">
                      <a16:colId xmlns:a16="http://schemas.microsoft.com/office/drawing/2014/main" val="2125638476"/>
                    </a:ext>
                  </a:extLst>
                </a:gridCol>
                <a:gridCol w="421005">
                  <a:extLst>
                    <a:ext uri="{9D8B030D-6E8A-4147-A177-3AD203B41FA5}">
                      <a16:colId xmlns:a16="http://schemas.microsoft.com/office/drawing/2014/main" val="3895921568"/>
                    </a:ext>
                  </a:extLst>
                </a:gridCol>
              </a:tblGrid>
              <a:tr h="288524">
                <a:tc gridSpan="2">
                  <a:txBody>
                    <a:bodyPr/>
                    <a:lstStyle/>
                    <a:p>
                      <a:pPr algn="ctr"/>
                      <a:r>
                        <a:rPr lang="de-AT"/>
                        <a:t>Uplink</a:t>
                      </a:r>
                      <a:endParaRPr lang="de-AT" dirty="0"/>
                    </a:p>
                  </a:txBody>
                  <a:tcPr/>
                </a:tc>
                <a:tc hMerge="1">
                  <a:txBody>
                    <a:bodyPr/>
                    <a:lstStyle/>
                    <a:p>
                      <a:endParaRPr lang="de-AT" dirty="0"/>
                    </a:p>
                  </a:txBody>
                  <a:tcPr/>
                </a:tc>
                <a:tc gridSpan="2">
                  <a:txBody>
                    <a:bodyPr/>
                    <a:lstStyle/>
                    <a:p>
                      <a:pPr algn="ctr"/>
                      <a:r>
                        <a:rPr lang="de-AT" dirty="0"/>
                        <a:t>e-link</a:t>
                      </a:r>
                    </a:p>
                  </a:txBody>
                  <a:tcPr/>
                </a:tc>
                <a:tc hMerge="1">
                  <a:txBody>
                    <a:bodyPr/>
                    <a:lstStyle/>
                    <a:p>
                      <a:pPr algn="ctr"/>
                      <a:endParaRPr lang="de-AT"/>
                    </a:p>
                  </a:txBody>
                  <a:tcPr/>
                </a:tc>
                <a:extLst>
                  <a:ext uri="{0D108BD9-81ED-4DB2-BD59-A6C34878D82A}">
                    <a16:rowId xmlns:a16="http://schemas.microsoft.com/office/drawing/2014/main" val="3654609032"/>
                  </a:ext>
                </a:extLst>
              </a:tr>
              <a:tr h="288524">
                <a:tc>
                  <a:txBody>
                    <a:bodyPr/>
                    <a:lstStyle/>
                    <a:p>
                      <a:pPr algn="ctr"/>
                      <a:r>
                        <a:rPr lang="de-AT" sz="1350" b="1" kern="1200" dirty="0">
                          <a:solidFill>
                            <a:schemeClr val="lt1"/>
                          </a:solidFill>
                          <a:latin typeface="+mn-lt"/>
                          <a:ea typeface="+mn-ea"/>
                          <a:cs typeface="+mn-cs"/>
                        </a:rPr>
                        <a:t>Speed</a:t>
                      </a:r>
                    </a:p>
                  </a:txBody>
                  <a:tcPr>
                    <a:solidFill>
                      <a:schemeClr val="tx1"/>
                    </a:solidFill>
                  </a:tcPr>
                </a:tc>
                <a:tc>
                  <a:txBody>
                    <a:bodyPr/>
                    <a:lstStyle/>
                    <a:p>
                      <a:pPr marL="0" algn="ctr" defTabSz="685800" rtl="0" eaLnBrk="1" latinLnBrk="0" hangingPunct="1"/>
                      <a:r>
                        <a:rPr lang="de-AT" sz="1350" b="1" kern="1200" dirty="0">
                          <a:solidFill>
                            <a:schemeClr val="lt1"/>
                          </a:solidFill>
                          <a:latin typeface="+mn-lt"/>
                          <a:ea typeface="+mn-ea"/>
                          <a:cs typeface="+mn-cs"/>
                        </a:rPr>
                        <a:t>Encoding</a:t>
                      </a:r>
                    </a:p>
                  </a:txBody>
                  <a:tcPr>
                    <a:solidFill>
                      <a:schemeClr val="tx1"/>
                    </a:solidFill>
                  </a:tcPr>
                </a:tc>
                <a:tc>
                  <a:txBody>
                    <a:bodyPr/>
                    <a:lstStyle/>
                    <a:p>
                      <a:pPr marL="0" algn="ctr" defTabSz="685800" rtl="0" eaLnBrk="1" latinLnBrk="0" hangingPunct="1"/>
                      <a:r>
                        <a:rPr lang="de-AT" sz="1350" b="1" kern="1200" dirty="0" err="1">
                          <a:solidFill>
                            <a:schemeClr val="lt1"/>
                          </a:solidFill>
                          <a:latin typeface="+mn-lt"/>
                          <a:ea typeface="+mn-ea"/>
                          <a:cs typeface="+mn-cs"/>
                        </a:rPr>
                        <a:t>Bandwitdh</a:t>
                      </a:r>
                      <a:r>
                        <a:rPr lang="de-AT" sz="1350" b="1" kern="1200" dirty="0">
                          <a:solidFill>
                            <a:schemeClr val="lt1"/>
                          </a:solidFill>
                          <a:latin typeface="+mn-lt"/>
                          <a:ea typeface="+mn-ea"/>
                          <a:cs typeface="+mn-cs"/>
                        </a:rPr>
                        <a:t> [Mbps]</a:t>
                      </a:r>
                    </a:p>
                  </a:txBody>
                  <a:tcPr>
                    <a:solidFill>
                      <a:schemeClr val="tx1"/>
                    </a:solidFill>
                  </a:tcPr>
                </a:tc>
                <a:tc>
                  <a:txBody>
                    <a:bodyPr/>
                    <a:lstStyle/>
                    <a:p>
                      <a:pPr marL="0" algn="ctr" defTabSz="685800" rtl="0" eaLnBrk="1" latinLnBrk="0" hangingPunct="1"/>
                      <a:r>
                        <a:rPr lang="de-AT" sz="1350" b="1" kern="1200" dirty="0">
                          <a:solidFill>
                            <a:schemeClr val="lt1"/>
                          </a:solidFill>
                          <a:latin typeface="+mn-lt"/>
                          <a:ea typeface="+mn-ea"/>
                          <a:cs typeface="+mn-cs"/>
                        </a:rPr>
                        <a:t>#</a:t>
                      </a:r>
                    </a:p>
                  </a:txBody>
                  <a:tcPr>
                    <a:solidFill>
                      <a:schemeClr val="tx1"/>
                    </a:solidFill>
                  </a:tcPr>
                </a:tc>
                <a:extLst>
                  <a:ext uri="{0D108BD9-81ED-4DB2-BD59-A6C34878D82A}">
                    <a16:rowId xmlns:a16="http://schemas.microsoft.com/office/drawing/2014/main" val="3776569210"/>
                  </a:ext>
                </a:extLst>
              </a:tr>
              <a:tr h="288524">
                <a:tc rowSpan="6">
                  <a:txBody>
                    <a:bodyPr/>
                    <a:lstStyle/>
                    <a:p>
                      <a:pPr algn="ctr"/>
                      <a:r>
                        <a:rPr lang="de-AT" dirty="0"/>
                        <a:t>5.12 </a:t>
                      </a:r>
                      <a:r>
                        <a:rPr lang="de-AT" dirty="0" err="1"/>
                        <a:t>Gbps</a:t>
                      </a:r>
                      <a:endParaRPr lang="de-AT" dirty="0"/>
                    </a:p>
                  </a:txBody>
                  <a:tcPr anchor="ctr">
                    <a:lnB w="12700" cap="flat" cmpd="sng" algn="ctr">
                      <a:solidFill>
                        <a:schemeClr val="tx1"/>
                      </a:solidFill>
                      <a:prstDash val="solid"/>
                      <a:round/>
                      <a:headEnd type="none" w="med" len="med"/>
                      <a:tailEnd type="none" w="med" len="med"/>
                    </a:lnB>
                  </a:tcPr>
                </a:tc>
                <a:tc rowSpan="3">
                  <a:txBody>
                    <a:bodyPr/>
                    <a:lstStyle/>
                    <a:p>
                      <a:pPr algn="ctr"/>
                      <a:r>
                        <a:rPr lang="de-AT" dirty="0"/>
                        <a:t>FEC5</a:t>
                      </a:r>
                    </a:p>
                  </a:txBody>
                  <a:tcPr anchor="ctr"/>
                </a:tc>
                <a:tc>
                  <a:txBody>
                    <a:bodyPr/>
                    <a:lstStyle/>
                    <a:p>
                      <a:pPr algn="ctr"/>
                      <a:r>
                        <a:rPr lang="de-AT" dirty="0"/>
                        <a:t>160</a:t>
                      </a:r>
                    </a:p>
                  </a:txBody>
                  <a:tcPr anchor="ctr"/>
                </a:tc>
                <a:tc>
                  <a:txBody>
                    <a:bodyPr/>
                    <a:lstStyle/>
                    <a:p>
                      <a:pPr algn="ctr"/>
                      <a:r>
                        <a:rPr lang="de-AT" dirty="0"/>
                        <a:t>28</a:t>
                      </a:r>
                    </a:p>
                  </a:txBody>
                  <a:tcPr anchor="ctr"/>
                </a:tc>
                <a:extLst>
                  <a:ext uri="{0D108BD9-81ED-4DB2-BD59-A6C34878D82A}">
                    <a16:rowId xmlns:a16="http://schemas.microsoft.com/office/drawing/2014/main" val="4082812979"/>
                  </a:ext>
                </a:extLst>
              </a:tr>
              <a:tr h="288524">
                <a:tc vMerge="1">
                  <a:txBody>
                    <a:bodyPr/>
                    <a:lstStyle/>
                    <a:p>
                      <a:pPr algn="ctr"/>
                      <a:endParaRPr lang="de-AT" dirty="0"/>
                    </a:p>
                  </a:txBody>
                  <a:tcPr/>
                </a:tc>
                <a:tc vMerge="1">
                  <a:txBody>
                    <a:bodyPr/>
                    <a:lstStyle/>
                    <a:p>
                      <a:pPr algn="ctr"/>
                      <a:endParaRPr lang="de-AT" dirty="0"/>
                    </a:p>
                  </a:txBody>
                  <a:tcPr/>
                </a:tc>
                <a:tc>
                  <a:txBody>
                    <a:bodyPr/>
                    <a:lstStyle/>
                    <a:p>
                      <a:pPr algn="ctr"/>
                      <a:r>
                        <a:rPr lang="de-AT" dirty="0"/>
                        <a:t>320</a:t>
                      </a:r>
                    </a:p>
                  </a:txBody>
                  <a:tcPr anchor="ctr"/>
                </a:tc>
                <a:tc>
                  <a:txBody>
                    <a:bodyPr/>
                    <a:lstStyle/>
                    <a:p>
                      <a:pPr algn="ctr"/>
                      <a:r>
                        <a:rPr lang="de-AT" dirty="0"/>
                        <a:t>14</a:t>
                      </a:r>
                    </a:p>
                  </a:txBody>
                  <a:tcPr anchor="ctr"/>
                </a:tc>
                <a:extLst>
                  <a:ext uri="{0D108BD9-81ED-4DB2-BD59-A6C34878D82A}">
                    <a16:rowId xmlns:a16="http://schemas.microsoft.com/office/drawing/2014/main" val="1318239115"/>
                  </a:ext>
                </a:extLst>
              </a:tr>
              <a:tr h="288524">
                <a:tc vMerge="1">
                  <a:txBody>
                    <a:bodyPr/>
                    <a:lstStyle/>
                    <a:p>
                      <a:pPr algn="ctr"/>
                      <a:endParaRPr lang="de-AT" dirty="0"/>
                    </a:p>
                  </a:txBody>
                  <a:tcPr/>
                </a:tc>
                <a:tc vMerge="1">
                  <a:txBody>
                    <a:bodyPr/>
                    <a:lstStyle/>
                    <a:p>
                      <a:pPr algn="ctr"/>
                      <a:endParaRPr lang="de-AT" dirty="0"/>
                    </a:p>
                  </a:txBody>
                  <a:tcPr/>
                </a:tc>
                <a:tc>
                  <a:txBody>
                    <a:bodyPr/>
                    <a:lstStyle/>
                    <a:p>
                      <a:pPr algn="ctr"/>
                      <a:r>
                        <a:rPr lang="de-AT" dirty="0"/>
                        <a:t>640</a:t>
                      </a:r>
                    </a:p>
                  </a:txBody>
                  <a:tcPr anchor="ctr"/>
                </a:tc>
                <a:tc>
                  <a:txBody>
                    <a:bodyPr/>
                    <a:lstStyle/>
                    <a:p>
                      <a:pPr algn="ctr"/>
                      <a:r>
                        <a:rPr lang="de-AT" dirty="0"/>
                        <a:t>7</a:t>
                      </a:r>
                    </a:p>
                  </a:txBody>
                  <a:tcPr anchor="ctr"/>
                </a:tc>
                <a:extLst>
                  <a:ext uri="{0D108BD9-81ED-4DB2-BD59-A6C34878D82A}">
                    <a16:rowId xmlns:a16="http://schemas.microsoft.com/office/drawing/2014/main" val="2076177216"/>
                  </a:ext>
                </a:extLst>
              </a:tr>
              <a:tr h="288524">
                <a:tc vMerge="1">
                  <a:txBody>
                    <a:bodyPr/>
                    <a:lstStyle/>
                    <a:p>
                      <a:pPr algn="ctr"/>
                      <a:endParaRPr lang="de-AT" dirty="0"/>
                    </a:p>
                  </a:txBody>
                  <a:tcPr/>
                </a:tc>
                <a:tc rowSpan="3">
                  <a:txBody>
                    <a:bodyPr/>
                    <a:lstStyle/>
                    <a:p>
                      <a:pPr algn="ctr"/>
                      <a:r>
                        <a:rPr lang="de-AT" dirty="0"/>
                        <a:t>FEC12</a:t>
                      </a:r>
                    </a:p>
                  </a:txBody>
                  <a:tcPr anchor="ctr">
                    <a:lnB w="12700" cap="flat" cmpd="sng" algn="ctr">
                      <a:solidFill>
                        <a:schemeClr val="tx1"/>
                      </a:solidFill>
                      <a:prstDash val="solid"/>
                      <a:round/>
                      <a:headEnd type="none" w="med" len="med"/>
                      <a:tailEnd type="none" w="med" len="med"/>
                    </a:lnB>
                  </a:tcPr>
                </a:tc>
                <a:tc>
                  <a:txBody>
                    <a:bodyPr/>
                    <a:lstStyle/>
                    <a:p>
                      <a:pPr algn="ctr"/>
                      <a:r>
                        <a:rPr lang="de-AT" dirty="0"/>
                        <a:t>160</a:t>
                      </a:r>
                    </a:p>
                  </a:txBody>
                  <a:tcPr anchor="ctr"/>
                </a:tc>
                <a:tc>
                  <a:txBody>
                    <a:bodyPr/>
                    <a:lstStyle/>
                    <a:p>
                      <a:pPr algn="ctr"/>
                      <a:r>
                        <a:rPr lang="de-AT" dirty="0"/>
                        <a:t>24</a:t>
                      </a:r>
                    </a:p>
                  </a:txBody>
                  <a:tcPr anchor="ctr"/>
                </a:tc>
                <a:extLst>
                  <a:ext uri="{0D108BD9-81ED-4DB2-BD59-A6C34878D82A}">
                    <a16:rowId xmlns:a16="http://schemas.microsoft.com/office/drawing/2014/main" val="2147488338"/>
                  </a:ext>
                </a:extLst>
              </a:tr>
              <a:tr h="288524">
                <a:tc vMerge="1">
                  <a:txBody>
                    <a:bodyPr/>
                    <a:lstStyle/>
                    <a:p>
                      <a:pPr algn="ctr"/>
                      <a:endParaRPr lang="de-AT" dirty="0"/>
                    </a:p>
                  </a:txBody>
                  <a:tcPr/>
                </a:tc>
                <a:tc vMerge="1">
                  <a:txBody>
                    <a:bodyPr/>
                    <a:lstStyle/>
                    <a:p>
                      <a:pPr algn="ctr"/>
                      <a:endParaRPr lang="de-AT" dirty="0"/>
                    </a:p>
                  </a:txBody>
                  <a:tcPr/>
                </a:tc>
                <a:tc>
                  <a:txBody>
                    <a:bodyPr/>
                    <a:lstStyle/>
                    <a:p>
                      <a:pPr algn="ctr"/>
                      <a:r>
                        <a:rPr lang="de-AT" dirty="0"/>
                        <a:t>320</a:t>
                      </a:r>
                    </a:p>
                  </a:txBody>
                  <a:tcPr anchor="ctr"/>
                </a:tc>
                <a:tc>
                  <a:txBody>
                    <a:bodyPr/>
                    <a:lstStyle/>
                    <a:p>
                      <a:pPr algn="ctr"/>
                      <a:r>
                        <a:rPr lang="de-AT" dirty="0"/>
                        <a:t>12</a:t>
                      </a:r>
                    </a:p>
                  </a:txBody>
                  <a:tcPr anchor="ctr"/>
                </a:tc>
                <a:extLst>
                  <a:ext uri="{0D108BD9-81ED-4DB2-BD59-A6C34878D82A}">
                    <a16:rowId xmlns:a16="http://schemas.microsoft.com/office/drawing/2014/main" val="2821985767"/>
                  </a:ext>
                </a:extLst>
              </a:tr>
              <a:tr h="288524">
                <a:tc vMerge="1">
                  <a:txBody>
                    <a:bodyPr/>
                    <a:lstStyle/>
                    <a:p>
                      <a:pPr algn="ctr"/>
                      <a:endParaRPr lang="de-AT" dirty="0"/>
                    </a:p>
                  </a:txBody>
                  <a:tcPr/>
                </a:tc>
                <a:tc vMerge="1">
                  <a:txBody>
                    <a:bodyPr/>
                    <a:lstStyle/>
                    <a:p>
                      <a:pPr algn="ctr"/>
                      <a:endParaRPr lang="de-AT" dirty="0"/>
                    </a:p>
                  </a:txBody>
                  <a:tcPr/>
                </a:tc>
                <a:tc>
                  <a:txBody>
                    <a:bodyPr/>
                    <a:lstStyle/>
                    <a:p>
                      <a:pPr algn="ctr"/>
                      <a:r>
                        <a:rPr lang="de-AT" dirty="0"/>
                        <a:t>640</a:t>
                      </a:r>
                    </a:p>
                  </a:txBody>
                  <a:tcPr anchor="ctr">
                    <a:lnB w="12700" cap="flat" cmpd="sng" algn="ctr">
                      <a:solidFill>
                        <a:schemeClr val="tx1"/>
                      </a:solidFill>
                      <a:prstDash val="solid"/>
                      <a:round/>
                      <a:headEnd type="none" w="med" len="med"/>
                      <a:tailEnd type="none" w="med" len="med"/>
                    </a:lnB>
                  </a:tcPr>
                </a:tc>
                <a:tc>
                  <a:txBody>
                    <a:bodyPr/>
                    <a:lstStyle/>
                    <a:p>
                      <a:pPr algn="ctr"/>
                      <a:r>
                        <a:rPr lang="de-AT" dirty="0"/>
                        <a:t>6</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8528533"/>
                  </a:ext>
                </a:extLst>
              </a:tr>
              <a:tr h="288524">
                <a:tc rowSpan="6">
                  <a:txBody>
                    <a:bodyPr/>
                    <a:lstStyle/>
                    <a:p>
                      <a:pPr marL="0" algn="ctr" defTabSz="685800" rtl="0" eaLnBrk="1" latinLnBrk="0" hangingPunct="1"/>
                      <a:r>
                        <a:rPr lang="de-AT" sz="1350" kern="1200" dirty="0">
                          <a:solidFill>
                            <a:schemeClr val="dk1"/>
                          </a:solidFill>
                          <a:latin typeface="+mn-lt"/>
                          <a:ea typeface="+mn-ea"/>
                          <a:cs typeface="+mn-cs"/>
                        </a:rPr>
                        <a:t>10.24 </a:t>
                      </a:r>
                      <a:r>
                        <a:rPr lang="de-AT" sz="1350" kern="1200" dirty="0" err="1">
                          <a:solidFill>
                            <a:schemeClr val="dk1"/>
                          </a:solidFill>
                          <a:latin typeface="+mn-lt"/>
                          <a:ea typeface="+mn-ea"/>
                          <a:cs typeface="+mn-cs"/>
                        </a:rPr>
                        <a:t>Gbps</a:t>
                      </a:r>
                      <a:endParaRPr lang="de-AT" sz="1350" kern="1200" dirty="0">
                        <a:solidFill>
                          <a:schemeClr val="dk1"/>
                        </a:solidFill>
                        <a:latin typeface="+mn-lt"/>
                        <a:ea typeface="+mn-ea"/>
                        <a:cs typeface="+mn-cs"/>
                      </a:endParaRPr>
                    </a:p>
                  </a:txBody>
                  <a:tcPr anchor="ctr">
                    <a:lnT w="12700" cap="flat" cmpd="sng" algn="ctr">
                      <a:solidFill>
                        <a:schemeClr val="tx1"/>
                      </a:solidFill>
                      <a:prstDash val="solid"/>
                      <a:round/>
                      <a:headEnd type="none" w="med" len="med"/>
                      <a:tailEnd type="none" w="med" len="med"/>
                    </a:lnT>
                    <a:solidFill>
                      <a:srgbClr val="CBCBCB"/>
                    </a:solidFill>
                  </a:tcPr>
                </a:tc>
                <a:tc rowSpan="3">
                  <a:txBody>
                    <a:bodyPr/>
                    <a:lstStyle/>
                    <a:p>
                      <a:pPr algn="ctr"/>
                      <a:r>
                        <a:rPr lang="de-AT" dirty="0"/>
                        <a:t>FEC5</a:t>
                      </a:r>
                    </a:p>
                  </a:txBody>
                  <a:tcPr anchor="ctr">
                    <a:lnT w="12700" cap="flat" cmpd="sng" algn="ctr">
                      <a:solidFill>
                        <a:schemeClr val="tx1"/>
                      </a:solidFill>
                      <a:prstDash val="solid"/>
                      <a:round/>
                      <a:headEnd type="none" w="med" len="med"/>
                      <a:tailEnd type="none" w="med" len="med"/>
                    </a:lnT>
                  </a:tcPr>
                </a:tc>
                <a:tc>
                  <a:txBody>
                    <a:bodyPr/>
                    <a:lstStyle/>
                    <a:p>
                      <a:pPr algn="ctr"/>
                      <a:r>
                        <a:rPr lang="de-AT" dirty="0"/>
                        <a:t>320</a:t>
                      </a:r>
                    </a:p>
                  </a:txBody>
                  <a:tcPr anchor="ctr">
                    <a:lnT w="12700" cap="flat" cmpd="sng" algn="ctr">
                      <a:solidFill>
                        <a:schemeClr val="tx1"/>
                      </a:solidFill>
                      <a:prstDash val="solid"/>
                      <a:round/>
                      <a:headEnd type="none" w="med" len="med"/>
                      <a:tailEnd type="none" w="med" len="med"/>
                    </a:lnT>
                  </a:tcPr>
                </a:tc>
                <a:tc>
                  <a:txBody>
                    <a:bodyPr/>
                    <a:lstStyle/>
                    <a:p>
                      <a:pPr algn="ctr"/>
                      <a:r>
                        <a:rPr lang="de-AT" dirty="0"/>
                        <a:t>28</a:t>
                      </a: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110075218"/>
                  </a:ext>
                </a:extLst>
              </a:tr>
              <a:tr h="288524">
                <a:tc vMerge="1">
                  <a:txBody>
                    <a:bodyPr/>
                    <a:lstStyle/>
                    <a:p>
                      <a:pPr algn="ctr"/>
                      <a:endParaRPr lang="de-AT" dirty="0"/>
                    </a:p>
                  </a:txBody>
                  <a:tcPr/>
                </a:tc>
                <a:tc vMerge="1">
                  <a:txBody>
                    <a:bodyPr/>
                    <a:lstStyle/>
                    <a:p>
                      <a:pPr algn="ctr"/>
                      <a:endParaRPr lang="de-AT" dirty="0"/>
                    </a:p>
                  </a:txBody>
                  <a:tcPr/>
                </a:tc>
                <a:tc>
                  <a:txBody>
                    <a:bodyPr/>
                    <a:lstStyle/>
                    <a:p>
                      <a:pPr algn="ctr"/>
                      <a:r>
                        <a:rPr lang="de-AT" dirty="0"/>
                        <a:t>640</a:t>
                      </a:r>
                    </a:p>
                  </a:txBody>
                  <a:tcPr anchor="ctr"/>
                </a:tc>
                <a:tc>
                  <a:txBody>
                    <a:bodyPr/>
                    <a:lstStyle/>
                    <a:p>
                      <a:pPr algn="ctr"/>
                      <a:r>
                        <a:rPr lang="de-AT" dirty="0"/>
                        <a:t>14</a:t>
                      </a:r>
                    </a:p>
                  </a:txBody>
                  <a:tcPr anchor="ctr"/>
                </a:tc>
                <a:extLst>
                  <a:ext uri="{0D108BD9-81ED-4DB2-BD59-A6C34878D82A}">
                    <a16:rowId xmlns:a16="http://schemas.microsoft.com/office/drawing/2014/main" val="1829642981"/>
                  </a:ext>
                </a:extLst>
              </a:tr>
              <a:tr h="288524">
                <a:tc vMerge="1">
                  <a:txBody>
                    <a:bodyPr/>
                    <a:lstStyle/>
                    <a:p>
                      <a:pPr algn="ctr"/>
                      <a:endParaRPr lang="de-AT" dirty="0"/>
                    </a:p>
                  </a:txBody>
                  <a:tcPr/>
                </a:tc>
                <a:tc vMerge="1">
                  <a:txBody>
                    <a:bodyPr/>
                    <a:lstStyle/>
                    <a:p>
                      <a:pPr algn="ctr"/>
                      <a:endParaRPr lang="de-AT" dirty="0"/>
                    </a:p>
                  </a:txBody>
                  <a:tcPr/>
                </a:tc>
                <a:tc>
                  <a:txBody>
                    <a:bodyPr/>
                    <a:lstStyle/>
                    <a:p>
                      <a:pPr algn="ctr"/>
                      <a:r>
                        <a:rPr lang="de-AT" dirty="0"/>
                        <a:t>1280</a:t>
                      </a:r>
                    </a:p>
                  </a:txBody>
                  <a:tcPr anchor="ctr"/>
                </a:tc>
                <a:tc>
                  <a:txBody>
                    <a:bodyPr/>
                    <a:lstStyle/>
                    <a:p>
                      <a:pPr algn="ctr"/>
                      <a:r>
                        <a:rPr lang="de-AT" dirty="0"/>
                        <a:t>7</a:t>
                      </a:r>
                    </a:p>
                  </a:txBody>
                  <a:tcPr anchor="ctr"/>
                </a:tc>
                <a:extLst>
                  <a:ext uri="{0D108BD9-81ED-4DB2-BD59-A6C34878D82A}">
                    <a16:rowId xmlns:a16="http://schemas.microsoft.com/office/drawing/2014/main" val="4276653428"/>
                  </a:ext>
                </a:extLst>
              </a:tr>
              <a:tr h="288524">
                <a:tc vMerge="1">
                  <a:txBody>
                    <a:bodyPr/>
                    <a:lstStyle/>
                    <a:p>
                      <a:pPr algn="ctr"/>
                      <a:endParaRPr lang="de-AT" dirty="0"/>
                    </a:p>
                  </a:txBody>
                  <a:tcPr/>
                </a:tc>
                <a:tc rowSpan="3">
                  <a:txBody>
                    <a:bodyPr/>
                    <a:lstStyle/>
                    <a:p>
                      <a:pPr algn="ctr"/>
                      <a:r>
                        <a:rPr lang="de-AT" dirty="0"/>
                        <a:t>FEC12</a:t>
                      </a:r>
                    </a:p>
                  </a:txBody>
                  <a:tcPr anchor="ctr"/>
                </a:tc>
                <a:tc>
                  <a:txBody>
                    <a:bodyPr/>
                    <a:lstStyle/>
                    <a:p>
                      <a:pPr algn="ctr"/>
                      <a:r>
                        <a:rPr lang="de-AT" dirty="0"/>
                        <a:t>320</a:t>
                      </a:r>
                    </a:p>
                  </a:txBody>
                  <a:tcPr anchor="ctr"/>
                </a:tc>
                <a:tc>
                  <a:txBody>
                    <a:bodyPr/>
                    <a:lstStyle/>
                    <a:p>
                      <a:pPr algn="ctr"/>
                      <a:r>
                        <a:rPr lang="de-AT" dirty="0"/>
                        <a:t>24</a:t>
                      </a:r>
                    </a:p>
                  </a:txBody>
                  <a:tcPr anchor="ctr"/>
                </a:tc>
                <a:extLst>
                  <a:ext uri="{0D108BD9-81ED-4DB2-BD59-A6C34878D82A}">
                    <a16:rowId xmlns:a16="http://schemas.microsoft.com/office/drawing/2014/main" val="3432943116"/>
                  </a:ext>
                </a:extLst>
              </a:tr>
              <a:tr h="288524">
                <a:tc vMerge="1">
                  <a:txBody>
                    <a:bodyPr/>
                    <a:lstStyle/>
                    <a:p>
                      <a:pPr algn="ctr"/>
                      <a:endParaRPr lang="de-AT" dirty="0"/>
                    </a:p>
                  </a:txBody>
                  <a:tcPr/>
                </a:tc>
                <a:tc vMerge="1">
                  <a:txBody>
                    <a:bodyPr/>
                    <a:lstStyle/>
                    <a:p>
                      <a:pPr algn="ctr"/>
                      <a:endParaRPr lang="de-AT" dirty="0"/>
                    </a:p>
                  </a:txBody>
                  <a:tcPr/>
                </a:tc>
                <a:tc>
                  <a:txBody>
                    <a:bodyPr/>
                    <a:lstStyle/>
                    <a:p>
                      <a:pPr algn="ctr"/>
                      <a:r>
                        <a:rPr lang="de-AT" dirty="0"/>
                        <a:t>640</a:t>
                      </a:r>
                    </a:p>
                  </a:txBody>
                  <a:tcPr anchor="ctr"/>
                </a:tc>
                <a:tc>
                  <a:txBody>
                    <a:bodyPr/>
                    <a:lstStyle/>
                    <a:p>
                      <a:pPr algn="ctr"/>
                      <a:r>
                        <a:rPr lang="de-AT" dirty="0"/>
                        <a:t>12</a:t>
                      </a:r>
                    </a:p>
                  </a:txBody>
                  <a:tcPr anchor="ctr"/>
                </a:tc>
                <a:extLst>
                  <a:ext uri="{0D108BD9-81ED-4DB2-BD59-A6C34878D82A}">
                    <a16:rowId xmlns:a16="http://schemas.microsoft.com/office/drawing/2014/main" val="1388787951"/>
                  </a:ext>
                </a:extLst>
              </a:tr>
              <a:tr h="288524">
                <a:tc vMerge="1">
                  <a:txBody>
                    <a:bodyPr/>
                    <a:lstStyle/>
                    <a:p>
                      <a:pPr algn="ctr"/>
                      <a:endParaRPr lang="de-AT" dirty="0"/>
                    </a:p>
                  </a:txBody>
                  <a:tcPr/>
                </a:tc>
                <a:tc vMerge="1">
                  <a:txBody>
                    <a:bodyPr/>
                    <a:lstStyle/>
                    <a:p>
                      <a:pPr algn="ctr"/>
                      <a:endParaRPr lang="de-AT" dirty="0"/>
                    </a:p>
                  </a:txBody>
                  <a:tcPr/>
                </a:tc>
                <a:tc>
                  <a:txBody>
                    <a:bodyPr/>
                    <a:lstStyle/>
                    <a:p>
                      <a:pPr algn="ctr"/>
                      <a:r>
                        <a:rPr lang="de-AT" dirty="0"/>
                        <a:t>1280</a:t>
                      </a:r>
                    </a:p>
                  </a:txBody>
                  <a:tcPr anchor="ctr"/>
                </a:tc>
                <a:tc>
                  <a:txBody>
                    <a:bodyPr/>
                    <a:lstStyle/>
                    <a:p>
                      <a:pPr algn="ctr"/>
                      <a:r>
                        <a:rPr lang="de-AT" dirty="0"/>
                        <a:t>6</a:t>
                      </a:r>
                    </a:p>
                  </a:txBody>
                  <a:tcPr anchor="ctr"/>
                </a:tc>
                <a:extLst>
                  <a:ext uri="{0D108BD9-81ED-4DB2-BD59-A6C34878D82A}">
                    <a16:rowId xmlns:a16="http://schemas.microsoft.com/office/drawing/2014/main" val="1754120434"/>
                  </a:ext>
                </a:extLst>
              </a:tr>
            </a:tbl>
          </a:graphicData>
        </a:graphic>
      </p:graphicFrame>
      <p:graphicFrame>
        <p:nvGraphicFramePr>
          <p:cNvPr id="8" name="Table 7">
            <a:extLst>
              <a:ext uri="{FF2B5EF4-FFF2-40B4-BE49-F238E27FC236}">
                <a16:creationId xmlns:a16="http://schemas.microsoft.com/office/drawing/2014/main" id="{B458625C-9A2F-4B93-A963-73822A6D62F1}"/>
              </a:ext>
            </a:extLst>
          </p:cNvPr>
          <p:cNvGraphicFramePr>
            <a:graphicFrameLocks noGrp="1"/>
          </p:cNvGraphicFramePr>
          <p:nvPr>
            <p:extLst>
              <p:ext uri="{D42A27DB-BD31-4B8C-83A1-F6EECF244321}">
                <p14:modId xmlns:p14="http://schemas.microsoft.com/office/powerpoint/2010/main" val="945969758"/>
              </p:ext>
            </p:extLst>
          </p:nvPr>
        </p:nvGraphicFramePr>
        <p:xfrm>
          <a:off x="6384032" y="4401994"/>
          <a:ext cx="4265295" cy="1485900"/>
        </p:xfrm>
        <a:graphic>
          <a:graphicData uri="http://schemas.openxmlformats.org/drawingml/2006/table">
            <a:tbl>
              <a:tblPr firstRow="1" bandRow="1">
                <a:tableStyleId>{073A0DAA-6AF3-43AB-8588-CEC1D06C72B9}</a:tableStyleId>
              </a:tblPr>
              <a:tblGrid>
                <a:gridCol w="1116330">
                  <a:extLst>
                    <a:ext uri="{9D8B030D-6E8A-4147-A177-3AD203B41FA5}">
                      <a16:colId xmlns:a16="http://schemas.microsoft.com/office/drawing/2014/main" val="3380665412"/>
                    </a:ext>
                  </a:extLst>
                </a:gridCol>
                <a:gridCol w="1011555">
                  <a:extLst>
                    <a:ext uri="{9D8B030D-6E8A-4147-A177-3AD203B41FA5}">
                      <a16:colId xmlns:a16="http://schemas.microsoft.com/office/drawing/2014/main" val="1964318479"/>
                    </a:ext>
                  </a:extLst>
                </a:gridCol>
                <a:gridCol w="1716405">
                  <a:extLst>
                    <a:ext uri="{9D8B030D-6E8A-4147-A177-3AD203B41FA5}">
                      <a16:colId xmlns:a16="http://schemas.microsoft.com/office/drawing/2014/main" val="2125638476"/>
                    </a:ext>
                  </a:extLst>
                </a:gridCol>
                <a:gridCol w="421005">
                  <a:extLst>
                    <a:ext uri="{9D8B030D-6E8A-4147-A177-3AD203B41FA5}">
                      <a16:colId xmlns:a16="http://schemas.microsoft.com/office/drawing/2014/main" val="3895921568"/>
                    </a:ext>
                  </a:extLst>
                </a:gridCol>
              </a:tblGrid>
              <a:tr h="288524">
                <a:tc gridSpan="2">
                  <a:txBody>
                    <a:bodyPr/>
                    <a:lstStyle/>
                    <a:p>
                      <a:pPr algn="ctr"/>
                      <a:r>
                        <a:rPr lang="de-AT" dirty="0" err="1"/>
                        <a:t>Downplink</a:t>
                      </a:r>
                      <a:endParaRPr lang="de-AT" dirty="0"/>
                    </a:p>
                  </a:txBody>
                  <a:tcPr/>
                </a:tc>
                <a:tc hMerge="1">
                  <a:txBody>
                    <a:bodyPr/>
                    <a:lstStyle/>
                    <a:p>
                      <a:endParaRPr lang="de-AT" dirty="0"/>
                    </a:p>
                  </a:txBody>
                  <a:tcPr/>
                </a:tc>
                <a:tc gridSpan="2">
                  <a:txBody>
                    <a:bodyPr/>
                    <a:lstStyle/>
                    <a:p>
                      <a:pPr algn="ctr"/>
                      <a:r>
                        <a:rPr lang="de-AT" dirty="0"/>
                        <a:t>e-link</a:t>
                      </a:r>
                    </a:p>
                  </a:txBody>
                  <a:tcPr/>
                </a:tc>
                <a:tc hMerge="1">
                  <a:txBody>
                    <a:bodyPr/>
                    <a:lstStyle/>
                    <a:p>
                      <a:pPr algn="ctr"/>
                      <a:endParaRPr lang="de-AT"/>
                    </a:p>
                  </a:txBody>
                  <a:tcPr/>
                </a:tc>
                <a:extLst>
                  <a:ext uri="{0D108BD9-81ED-4DB2-BD59-A6C34878D82A}">
                    <a16:rowId xmlns:a16="http://schemas.microsoft.com/office/drawing/2014/main" val="3654609032"/>
                  </a:ext>
                </a:extLst>
              </a:tr>
              <a:tr h="288524">
                <a:tc>
                  <a:txBody>
                    <a:bodyPr/>
                    <a:lstStyle/>
                    <a:p>
                      <a:pPr algn="ctr"/>
                      <a:r>
                        <a:rPr lang="de-AT" sz="1350" b="1" kern="1200" dirty="0">
                          <a:solidFill>
                            <a:schemeClr val="lt1"/>
                          </a:solidFill>
                          <a:latin typeface="+mn-lt"/>
                          <a:ea typeface="+mn-ea"/>
                          <a:cs typeface="+mn-cs"/>
                        </a:rPr>
                        <a:t>Speed</a:t>
                      </a:r>
                    </a:p>
                  </a:txBody>
                  <a:tcPr>
                    <a:solidFill>
                      <a:schemeClr val="tx1"/>
                    </a:solidFill>
                  </a:tcPr>
                </a:tc>
                <a:tc>
                  <a:txBody>
                    <a:bodyPr/>
                    <a:lstStyle/>
                    <a:p>
                      <a:pPr marL="0" algn="ctr" defTabSz="685800" rtl="0" eaLnBrk="1" latinLnBrk="0" hangingPunct="1"/>
                      <a:r>
                        <a:rPr lang="de-AT" sz="1350" b="1" kern="1200" dirty="0">
                          <a:solidFill>
                            <a:schemeClr val="lt1"/>
                          </a:solidFill>
                          <a:latin typeface="+mn-lt"/>
                          <a:ea typeface="+mn-ea"/>
                          <a:cs typeface="+mn-cs"/>
                        </a:rPr>
                        <a:t>Encoding</a:t>
                      </a:r>
                    </a:p>
                  </a:txBody>
                  <a:tcPr>
                    <a:solidFill>
                      <a:schemeClr val="tx1"/>
                    </a:solidFill>
                  </a:tcPr>
                </a:tc>
                <a:tc>
                  <a:txBody>
                    <a:bodyPr/>
                    <a:lstStyle/>
                    <a:p>
                      <a:pPr marL="0" algn="ctr" defTabSz="685800" rtl="0" eaLnBrk="1" latinLnBrk="0" hangingPunct="1"/>
                      <a:r>
                        <a:rPr lang="de-AT" sz="1350" b="1" kern="1200" dirty="0" err="1">
                          <a:solidFill>
                            <a:schemeClr val="lt1"/>
                          </a:solidFill>
                          <a:latin typeface="+mn-lt"/>
                          <a:ea typeface="+mn-ea"/>
                          <a:cs typeface="+mn-cs"/>
                        </a:rPr>
                        <a:t>Bandwitdh</a:t>
                      </a:r>
                      <a:r>
                        <a:rPr lang="de-AT" sz="1350" b="1" kern="1200" dirty="0">
                          <a:solidFill>
                            <a:schemeClr val="lt1"/>
                          </a:solidFill>
                          <a:latin typeface="+mn-lt"/>
                          <a:ea typeface="+mn-ea"/>
                          <a:cs typeface="+mn-cs"/>
                        </a:rPr>
                        <a:t> [Mbps]</a:t>
                      </a:r>
                    </a:p>
                  </a:txBody>
                  <a:tcPr>
                    <a:solidFill>
                      <a:schemeClr val="tx1"/>
                    </a:solidFill>
                  </a:tcPr>
                </a:tc>
                <a:tc>
                  <a:txBody>
                    <a:bodyPr/>
                    <a:lstStyle/>
                    <a:p>
                      <a:pPr marL="0" algn="ctr" defTabSz="685800" rtl="0" eaLnBrk="1" latinLnBrk="0" hangingPunct="1"/>
                      <a:r>
                        <a:rPr lang="de-AT" sz="1350" b="1" kern="1200" dirty="0">
                          <a:solidFill>
                            <a:schemeClr val="lt1"/>
                          </a:solidFill>
                          <a:latin typeface="+mn-lt"/>
                          <a:ea typeface="+mn-ea"/>
                          <a:cs typeface="+mn-cs"/>
                        </a:rPr>
                        <a:t>#</a:t>
                      </a:r>
                    </a:p>
                  </a:txBody>
                  <a:tcPr>
                    <a:solidFill>
                      <a:schemeClr val="tx1"/>
                    </a:solidFill>
                  </a:tcPr>
                </a:tc>
                <a:extLst>
                  <a:ext uri="{0D108BD9-81ED-4DB2-BD59-A6C34878D82A}">
                    <a16:rowId xmlns:a16="http://schemas.microsoft.com/office/drawing/2014/main" val="3776569210"/>
                  </a:ext>
                </a:extLst>
              </a:tr>
              <a:tr h="288524">
                <a:tc rowSpan="3">
                  <a:txBody>
                    <a:bodyPr/>
                    <a:lstStyle/>
                    <a:p>
                      <a:pPr algn="ctr"/>
                      <a:r>
                        <a:rPr lang="de-AT" dirty="0"/>
                        <a:t>2.56 </a:t>
                      </a:r>
                      <a:r>
                        <a:rPr lang="de-AT" dirty="0" err="1"/>
                        <a:t>Gbps</a:t>
                      </a:r>
                      <a:endParaRPr lang="de-AT" dirty="0"/>
                    </a:p>
                  </a:txBody>
                  <a:tcPr anchor="ctr">
                    <a:lnB w="12700" cap="flat" cmpd="sng" algn="ctr">
                      <a:noFill/>
                      <a:prstDash val="solid"/>
                      <a:round/>
                      <a:headEnd type="none" w="med" len="med"/>
                      <a:tailEnd type="none" w="med" len="med"/>
                    </a:lnB>
                  </a:tcPr>
                </a:tc>
                <a:tc rowSpan="3">
                  <a:txBody>
                    <a:bodyPr/>
                    <a:lstStyle/>
                    <a:p>
                      <a:pPr algn="ctr"/>
                      <a:r>
                        <a:rPr lang="de-AT" dirty="0"/>
                        <a:t>FEC12</a:t>
                      </a:r>
                    </a:p>
                  </a:txBody>
                  <a:tcPr anchor="ctr">
                    <a:lnB w="12700" cap="flat" cmpd="sng" algn="ctr">
                      <a:noFill/>
                      <a:prstDash val="solid"/>
                      <a:round/>
                      <a:headEnd type="none" w="med" len="med"/>
                      <a:tailEnd type="none" w="med" len="med"/>
                    </a:lnB>
                  </a:tcPr>
                </a:tc>
                <a:tc>
                  <a:txBody>
                    <a:bodyPr/>
                    <a:lstStyle/>
                    <a:p>
                      <a:pPr algn="ctr"/>
                      <a:r>
                        <a:rPr lang="de-AT" dirty="0"/>
                        <a:t>80</a:t>
                      </a:r>
                    </a:p>
                  </a:txBody>
                  <a:tcPr anchor="ctr"/>
                </a:tc>
                <a:tc>
                  <a:txBody>
                    <a:bodyPr/>
                    <a:lstStyle/>
                    <a:p>
                      <a:pPr algn="ctr"/>
                      <a:r>
                        <a:rPr lang="de-AT" dirty="0"/>
                        <a:t>16</a:t>
                      </a:r>
                    </a:p>
                  </a:txBody>
                  <a:tcPr anchor="ctr"/>
                </a:tc>
                <a:extLst>
                  <a:ext uri="{0D108BD9-81ED-4DB2-BD59-A6C34878D82A}">
                    <a16:rowId xmlns:a16="http://schemas.microsoft.com/office/drawing/2014/main" val="2147488338"/>
                  </a:ext>
                </a:extLst>
              </a:tr>
              <a:tr h="288524">
                <a:tc vMerge="1">
                  <a:txBody>
                    <a:bodyPr/>
                    <a:lstStyle/>
                    <a:p>
                      <a:pPr algn="ctr"/>
                      <a:endParaRPr lang="de-AT" dirty="0"/>
                    </a:p>
                  </a:txBody>
                  <a:tcPr/>
                </a:tc>
                <a:tc vMerge="1">
                  <a:txBody>
                    <a:bodyPr/>
                    <a:lstStyle/>
                    <a:p>
                      <a:pPr algn="ctr"/>
                      <a:endParaRPr lang="de-AT" dirty="0"/>
                    </a:p>
                  </a:txBody>
                  <a:tcPr/>
                </a:tc>
                <a:tc>
                  <a:txBody>
                    <a:bodyPr/>
                    <a:lstStyle/>
                    <a:p>
                      <a:pPr algn="ctr"/>
                      <a:r>
                        <a:rPr lang="de-AT" dirty="0"/>
                        <a:t>160</a:t>
                      </a:r>
                    </a:p>
                  </a:txBody>
                  <a:tcPr anchor="ctr"/>
                </a:tc>
                <a:tc>
                  <a:txBody>
                    <a:bodyPr/>
                    <a:lstStyle/>
                    <a:p>
                      <a:pPr algn="ctr"/>
                      <a:r>
                        <a:rPr lang="de-AT" dirty="0"/>
                        <a:t>8</a:t>
                      </a:r>
                    </a:p>
                  </a:txBody>
                  <a:tcPr anchor="ctr"/>
                </a:tc>
                <a:extLst>
                  <a:ext uri="{0D108BD9-81ED-4DB2-BD59-A6C34878D82A}">
                    <a16:rowId xmlns:a16="http://schemas.microsoft.com/office/drawing/2014/main" val="2821985767"/>
                  </a:ext>
                </a:extLst>
              </a:tr>
              <a:tr h="288524">
                <a:tc vMerge="1">
                  <a:txBody>
                    <a:bodyPr/>
                    <a:lstStyle/>
                    <a:p>
                      <a:pPr algn="ctr"/>
                      <a:endParaRPr lang="de-AT" dirty="0"/>
                    </a:p>
                  </a:txBody>
                  <a:tcPr/>
                </a:tc>
                <a:tc vMerge="1">
                  <a:txBody>
                    <a:bodyPr/>
                    <a:lstStyle/>
                    <a:p>
                      <a:pPr algn="ctr"/>
                      <a:endParaRPr lang="de-AT" dirty="0"/>
                    </a:p>
                  </a:txBody>
                  <a:tcPr/>
                </a:tc>
                <a:tc>
                  <a:txBody>
                    <a:bodyPr/>
                    <a:lstStyle/>
                    <a:p>
                      <a:pPr algn="ctr"/>
                      <a:r>
                        <a:rPr lang="de-AT" dirty="0"/>
                        <a:t>320</a:t>
                      </a:r>
                    </a:p>
                  </a:txBody>
                  <a:tcPr anchor="ctr">
                    <a:lnB w="12700" cap="flat" cmpd="sng" algn="ctr">
                      <a:noFill/>
                      <a:prstDash val="solid"/>
                      <a:round/>
                      <a:headEnd type="none" w="med" len="med"/>
                      <a:tailEnd type="none" w="med" len="med"/>
                    </a:lnB>
                  </a:tcPr>
                </a:tc>
                <a:tc>
                  <a:txBody>
                    <a:bodyPr/>
                    <a:lstStyle/>
                    <a:p>
                      <a:pPr algn="ctr"/>
                      <a:r>
                        <a:rPr lang="de-AT" dirty="0"/>
                        <a:t>4</a:t>
                      </a:r>
                    </a:p>
                  </a:txBody>
                  <a:tcPr anchor="ctr">
                    <a:lnB w="12700" cap="flat" cmpd="sng" algn="ctr">
                      <a:noFill/>
                      <a:prstDash val="solid"/>
                      <a:round/>
                      <a:headEnd type="none" w="med" len="med"/>
                      <a:tailEnd type="none" w="med" len="med"/>
                    </a:lnB>
                  </a:tcPr>
                </a:tc>
                <a:extLst>
                  <a:ext uri="{0D108BD9-81ED-4DB2-BD59-A6C34878D82A}">
                    <a16:rowId xmlns:a16="http://schemas.microsoft.com/office/drawing/2014/main" val="278528533"/>
                  </a:ext>
                </a:extLst>
              </a:tr>
            </a:tbl>
          </a:graphicData>
        </a:graphic>
      </p:graphicFrame>
      <p:sp>
        <p:nvSpPr>
          <p:cNvPr id="4" name="Slide Number Placeholder 3">
            <a:extLst>
              <a:ext uri="{FF2B5EF4-FFF2-40B4-BE49-F238E27FC236}">
                <a16:creationId xmlns:a16="http://schemas.microsoft.com/office/drawing/2014/main" id="{F624E59A-5700-4D21-906E-6156B41B5736}"/>
              </a:ext>
            </a:extLst>
          </p:cNvPr>
          <p:cNvSpPr>
            <a:spLocks noGrp="1"/>
          </p:cNvSpPr>
          <p:nvPr>
            <p:ph type="sldNum" sz="quarter" idx="10"/>
          </p:nvPr>
        </p:nvSpPr>
        <p:spPr/>
        <p:txBody>
          <a:bodyPr/>
          <a:lstStyle/>
          <a:p>
            <a:pPr>
              <a:defRPr/>
            </a:pPr>
            <a:fld id="{2753752E-CC6F-4124-AE2E-5DD91DD2A8C1}" type="slidenum">
              <a:rPr lang="de-AT" smtClean="0"/>
              <a:pPr>
                <a:defRPr/>
              </a:pPr>
              <a:t>23</a:t>
            </a:fld>
            <a:endParaRPr lang="de-AT"/>
          </a:p>
        </p:txBody>
      </p:sp>
    </p:spTree>
    <p:extLst>
      <p:ext uri="{BB962C8B-B14F-4D97-AF65-F5344CB8AC3E}">
        <p14:creationId xmlns:p14="http://schemas.microsoft.com/office/powerpoint/2010/main" val="23553556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26E14-9645-4F9C-AEBB-66A91F11AFB8}"/>
              </a:ext>
            </a:extLst>
          </p:cNvPr>
          <p:cNvSpPr>
            <a:spLocks noGrp="1"/>
          </p:cNvSpPr>
          <p:nvPr>
            <p:ph type="title"/>
          </p:nvPr>
        </p:nvSpPr>
        <p:spPr/>
        <p:txBody>
          <a:bodyPr/>
          <a:lstStyle/>
          <a:p>
            <a:r>
              <a:rPr lang="en-US" noProof="0" dirty="0"/>
              <a:t>VTX </a:t>
            </a:r>
            <a:r>
              <a:rPr lang="en-US" noProof="0" dirty="0" err="1"/>
              <a:t>Organisation</a:t>
            </a:r>
            <a:endParaRPr lang="en-US" noProof="0" dirty="0"/>
          </a:p>
        </p:txBody>
      </p:sp>
      <p:sp>
        <p:nvSpPr>
          <p:cNvPr id="5" name="Footer Placeholder 4">
            <a:extLst>
              <a:ext uri="{FF2B5EF4-FFF2-40B4-BE49-F238E27FC236}">
                <a16:creationId xmlns:a16="http://schemas.microsoft.com/office/drawing/2014/main" id="{A3E07DA6-1707-4EF2-9AE0-7D694EEF728F}"/>
              </a:ext>
            </a:extLst>
          </p:cNvPr>
          <p:cNvSpPr>
            <a:spLocks noGrp="1"/>
          </p:cNvSpPr>
          <p:nvPr>
            <p:ph type="ftr" sz="quarter" idx="11"/>
          </p:nvPr>
        </p:nvSpPr>
        <p:spPr>
          <a:xfrm>
            <a:off x="4079776" y="6597650"/>
            <a:ext cx="5088565" cy="260350"/>
          </a:xfrm>
        </p:spPr>
        <p:txBody>
          <a:bodyPr/>
          <a:lstStyle/>
          <a:p>
            <a:r>
              <a:rPr lang="en-US"/>
              <a:t>Markus Friedl, Christian Irmler</a:t>
            </a:r>
            <a:endParaRPr lang="de-AT" dirty="0"/>
          </a:p>
        </p:txBody>
      </p:sp>
      <p:sp>
        <p:nvSpPr>
          <p:cNvPr id="6" name="Date Placeholder 5">
            <a:extLst>
              <a:ext uri="{FF2B5EF4-FFF2-40B4-BE49-F238E27FC236}">
                <a16:creationId xmlns:a16="http://schemas.microsoft.com/office/drawing/2014/main" id="{B9892DD7-5EFB-44DD-A5D5-F676D7997A48}"/>
              </a:ext>
            </a:extLst>
          </p:cNvPr>
          <p:cNvSpPr>
            <a:spLocks noGrp="1"/>
          </p:cNvSpPr>
          <p:nvPr>
            <p:ph type="dt" sz="half" idx="12"/>
          </p:nvPr>
        </p:nvSpPr>
        <p:spPr/>
        <p:txBody>
          <a:bodyPr/>
          <a:lstStyle/>
          <a:p>
            <a:r>
              <a:rPr lang="de-DE"/>
              <a:t>2025/10/23</a:t>
            </a:r>
            <a:endParaRPr lang="de-AT"/>
          </a:p>
        </p:txBody>
      </p:sp>
      <p:sp>
        <p:nvSpPr>
          <p:cNvPr id="58" name="Rectángulo redondeado 10">
            <a:extLst>
              <a:ext uri="{FF2B5EF4-FFF2-40B4-BE49-F238E27FC236}">
                <a16:creationId xmlns:a16="http://schemas.microsoft.com/office/drawing/2014/main" id="{F493C677-E50C-4DA1-8F3C-151385B7B3B6}"/>
              </a:ext>
            </a:extLst>
          </p:cNvPr>
          <p:cNvSpPr/>
          <p:nvPr/>
        </p:nvSpPr>
        <p:spPr>
          <a:xfrm>
            <a:off x="4805233" y="1423836"/>
            <a:ext cx="2241763" cy="710414"/>
          </a:xfrm>
          <a:prstGeom prst="round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_tradnl" sz="1800" b="0" i="0" u="none" strike="noStrike" kern="0" cap="none" spc="0" normalizeH="0" baseline="0" noProof="0" dirty="0">
                <a:ln>
                  <a:noFill/>
                </a:ln>
                <a:solidFill>
                  <a:prstClr val="white"/>
                </a:solidFill>
                <a:effectLst/>
                <a:uLnTx/>
                <a:uFillTx/>
                <a:latin typeface="Calibri" panose="020F0502020204030204"/>
                <a:ea typeface="+mn-ea"/>
                <a:cs typeface="+mn-cs"/>
              </a:rPr>
              <a:t>Project </a:t>
            </a:r>
            <a:r>
              <a:rPr lang="es-ES_tradnl" sz="1800" kern="0" dirty="0" err="1">
                <a:solidFill>
                  <a:prstClr val="white"/>
                </a:solidFill>
                <a:latin typeface="Calibri" panose="020F0502020204030204"/>
                <a:cs typeface="+mn-cs"/>
              </a:rPr>
              <a:t>Coordination</a:t>
            </a:r>
            <a:br>
              <a:rPr lang="es-ES_tradnl" sz="1800" kern="0" dirty="0">
                <a:solidFill>
                  <a:prstClr val="white"/>
                </a:solidFill>
                <a:latin typeface="Calibri" panose="020F0502020204030204"/>
                <a:cs typeface="+mn-cs"/>
              </a:rPr>
            </a:br>
            <a:r>
              <a:rPr lang="es-ES_tradnl" sz="1200" dirty="0">
                <a:solidFill>
                  <a:prstClr val="white"/>
                </a:solidFill>
                <a:latin typeface="Calibri" panose="020F0502020204030204"/>
                <a:cs typeface="+mn-cs"/>
              </a:rPr>
              <a:t>J. Baudot</a:t>
            </a:r>
            <a:endParaRPr lang="es-ES_tradnl" dirty="0">
              <a:solidFill>
                <a:prstClr val="white"/>
              </a:solidFill>
              <a:latin typeface="Calibri" panose="020F0502020204030204"/>
              <a:cs typeface="+mn-cs"/>
            </a:endParaRPr>
          </a:p>
        </p:txBody>
      </p:sp>
      <p:sp>
        <p:nvSpPr>
          <p:cNvPr id="59" name="Rectángulo redondeado 11">
            <a:extLst>
              <a:ext uri="{FF2B5EF4-FFF2-40B4-BE49-F238E27FC236}">
                <a16:creationId xmlns:a16="http://schemas.microsoft.com/office/drawing/2014/main" id="{F0FD955E-74CE-48BC-A20C-D53B14AE6009}"/>
              </a:ext>
            </a:extLst>
          </p:cNvPr>
          <p:cNvSpPr/>
          <p:nvPr/>
        </p:nvSpPr>
        <p:spPr>
          <a:xfrm>
            <a:off x="208276" y="2760690"/>
            <a:ext cx="1728000" cy="964800"/>
          </a:xfrm>
          <a:prstGeom prst="round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_tradnl" sz="1400" b="0" i="0" u="none" strike="noStrike" kern="0" cap="none" spc="0" normalizeH="0" baseline="0" noProof="0" dirty="0">
                <a:ln>
                  <a:noFill/>
                </a:ln>
                <a:solidFill>
                  <a:prstClr val="white"/>
                </a:solidFill>
                <a:effectLst/>
                <a:uLnTx/>
                <a:uFillTx/>
                <a:latin typeface="Calibri" panose="020F0502020204030204"/>
                <a:ea typeface="+mn-ea"/>
                <a:cs typeface="+mn-cs"/>
              </a:rPr>
              <a:t>WG1: </a:t>
            </a:r>
            <a:endParaRPr lang="es-ES_tradnl" sz="1400" kern="0" dirty="0">
              <a:solidFill>
                <a:prstClr val="white"/>
              </a:solidFill>
              <a:latin typeface="Calibri" panose="020F0502020204030204"/>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s-ES_tradnl" sz="1400" b="0" i="0" u="none" strike="noStrike" kern="0" cap="none" spc="0" normalizeH="0" baseline="0" noProof="0" dirty="0">
                <a:ln>
                  <a:noFill/>
                </a:ln>
                <a:solidFill>
                  <a:prstClr val="white"/>
                </a:solidFill>
                <a:effectLst/>
                <a:uLnTx/>
                <a:uFillTx/>
                <a:latin typeface="Calibri" panose="020F0502020204030204"/>
                <a:ea typeface="+mn-ea"/>
                <a:cs typeface="+mn-cs"/>
              </a:rPr>
              <a:t>Performance</a:t>
            </a:r>
          </a:p>
          <a:p>
            <a:pPr marL="0" marR="0" lvl="0" indent="0" algn="ctr" defTabSz="914400" eaLnBrk="1" fontAlgn="auto" latinLnBrk="0" hangingPunct="1">
              <a:lnSpc>
                <a:spcPct val="100000"/>
              </a:lnSpc>
              <a:spcBef>
                <a:spcPts val="0"/>
              </a:spcBef>
              <a:spcAft>
                <a:spcPts val="0"/>
              </a:spcAft>
              <a:buClrTx/>
              <a:buSzTx/>
              <a:buFontTx/>
              <a:buNone/>
              <a:tabLst/>
              <a:defRPr/>
            </a:pPr>
            <a:r>
              <a:rPr lang="es-ES_tradnl" sz="1200" kern="0" dirty="0">
                <a:solidFill>
                  <a:prstClr val="white"/>
                </a:solidFill>
                <a:latin typeface="Calibri" panose="020F0502020204030204"/>
                <a:cs typeface="+mn-cs"/>
              </a:rPr>
              <a:t>V. </a:t>
            </a:r>
            <a:r>
              <a:rPr lang="es-ES_tradnl" sz="1200" kern="0" dirty="0" err="1">
                <a:solidFill>
                  <a:prstClr val="white"/>
                </a:solidFill>
                <a:latin typeface="Calibri" panose="020F0502020204030204"/>
                <a:cs typeface="+mn-cs"/>
              </a:rPr>
              <a:t>Vobbilisetti</a:t>
            </a:r>
            <a:endParaRPr kumimoji="0" lang="es-ES_tradnl" sz="1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0" name="Rectángulo redondeado 14">
            <a:extLst>
              <a:ext uri="{FF2B5EF4-FFF2-40B4-BE49-F238E27FC236}">
                <a16:creationId xmlns:a16="http://schemas.microsoft.com/office/drawing/2014/main" id="{7EA21F7A-B94C-4337-8F72-D162CE003E1E}"/>
              </a:ext>
            </a:extLst>
          </p:cNvPr>
          <p:cNvSpPr/>
          <p:nvPr/>
        </p:nvSpPr>
        <p:spPr>
          <a:xfrm>
            <a:off x="4224535" y="2760690"/>
            <a:ext cx="1728000" cy="964800"/>
          </a:xfrm>
          <a:prstGeom prst="round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_tradnl" sz="1400" b="0" i="0" u="none" strike="noStrike" kern="0" cap="none" spc="0" normalizeH="0" baseline="0" noProof="0" dirty="0">
                <a:ln>
                  <a:noFill/>
                </a:ln>
                <a:solidFill>
                  <a:prstClr val="white"/>
                </a:solidFill>
                <a:effectLst/>
                <a:uLnTx/>
                <a:uFillTx/>
                <a:latin typeface="Calibri" panose="020F0502020204030204"/>
                <a:ea typeface="+mn-ea"/>
                <a:cs typeface="+mn-cs"/>
              </a:rPr>
              <a:t>WG3: </a:t>
            </a:r>
            <a:r>
              <a:rPr kumimoji="0" lang="es-ES_tradnl" sz="1400" b="0" i="0" u="none" strike="noStrike" kern="0" cap="none" spc="0" normalizeH="0" baseline="0" noProof="0" dirty="0" err="1">
                <a:ln>
                  <a:noFill/>
                </a:ln>
                <a:solidFill>
                  <a:prstClr val="white"/>
                </a:solidFill>
                <a:effectLst/>
                <a:uLnTx/>
                <a:uFillTx/>
                <a:latin typeface="Calibri" panose="020F0502020204030204"/>
                <a:ea typeface="+mn-ea"/>
                <a:cs typeface="+mn-cs"/>
              </a:rPr>
              <a:t>Characterization</a:t>
            </a:r>
            <a:r>
              <a:rPr kumimoji="0" lang="es-ES_tradnl" sz="1400" b="0" i="0" u="none" strike="noStrike" kern="0" cap="none" spc="0" normalizeH="0" baseline="0" noProof="0" dirty="0">
                <a:ln>
                  <a:noFill/>
                </a:ln>
                <a:solidFill>
                  <a:prstClr val="white"/>
                </a:solidFill>
                <a:effectLst/>
                <a:uLnTx/>
                <a:uFillTx/>
                <a:latin typeface="Calibri" panose="020F0502020204030204"/>
                <a:ea typeface="+mn-ea"/>
                <a:cs typeface="+mn-cs"/>
              </a:rPr>
              <a:t> and </a:t>
            </a:r>
            <a:r>
              <a:rPr kumimoji="0" lang="es-ES_tradnl" sz="1400" b="0" i="0" u="none" strike="noStrike" kern="0" cap="none" spc="0" normalizeH="0" baseline="0" noProof="0" dirty="0" err="1">
                <a:ln>
                  <a:noFill/>
                </a:ln>
                <a:solidFill>
                  <a:prstClr val="white"/>
                </a:solidFill>
                <a:effectLst/>
                <a:uLnTx/>
                <a:uFillTx/>
                <a:latin typeface="Calibri" panose="020F0502020204030204"/>
                <a:ea typeface="+mn-ea"/>
                <a:cs typeface="+mn-cs"/>
              </a:rPr>
              <a:t>system</a:t>
            </a:r>
            <a:r>
              <a:rPr kumimoji="0" lang="es-ES_tradnl" sz="1400" b="0" i="0" u="none" strike="noStrike" kern="0" cap="none" spc="0" normalizeH="0" baseline="0" noProof="0" dirty="0">
                <a:ln>
                  <a:noFill/>
                </a:ln>
                <a:solidFill>
                  <a:prstClr val="white"/>
                </a:solidFill>
                <a:effectLst/>
                <a:uLnTx/>
                <a:uFillTx/>
                <a:latin typeface="Calibri" panose="020F0502020204030204"/>
                <a:ea typeface="+mn-ea"/>
                <a:cs typeface="+mn-cs"/>
              </a:rPr>
              <a:t> </a:t>
            </a:r>
            <a:r>
              <a:rPr kumimoji="0" lang="es-ES_tradnl" sz="1400" b="0" i="0" u="none" strike="noStrike" kern="0" cap="none" spc="0" normalizeH="0" baseline="0" noProof="0" dirty="0" err="1">
                <a:ln>
                  <a:noFill/>
                </a:ln>
                <a:solidFill>
                  <a:prstClr val="white"/>
                </a:solidFill>
                <a:effectLst/>
                <a:uLnTx/>
                <a:uFillTx/>
                <a:latin typeface="Calibri" panose="020F0502020204030204"/>
                <a:ea typeface="+mn-ea"/>
                <a:cs typeface="+mn-cs"/>
              </a:rPr>
              <a:t>tests</a:t>
            </a:r>
            <a:endParaRPr kumimoji="0" lang="es-ES_tradnl" sz="1400" b="0" i="0" u="none" strike="noStrike" kern="0" cap="none" spc="0" normalizeH="0" baseline="0" noProof="0" dirty="0">
              <a:ln>
                <a:noFill/>
              </a:ln>
              <a:solidFill>
                <a:prstClr val="white"/>
              </a:solidFill>
              <a:effectLst/>
              <a:uLnTx/>
              <a:uFillTx/>
              <a:latin typeface="Calibri" panose="020F0502020204030204"/>
              <a:ea typeface="+mn-ea"/>
              <a:cs typeface="+mn-cs"/>
            </a:endParaRPr>
          </a:p>
          <a:p>
            <a:pPr lvl="0" algn="ctr" fontAlgn="auto">
              <a:spcBef>
                <a:spcPts val="0"/>
              </a:spcBef>
              <a:spcAft>
                <a:spcPts val="0"/>
              </a:spcAft>
            </a:pPr>
            <a:r>
              <a:rPr lang="es-ES_tradnl" sz="1200" dirty="0">
                <a:solidFill>
                  <a:prstClr val="white"/>
                </a:solidFill>
                <a:latin typeface="Calibri" panose="020F0502020204030204"/>
                <a:cs typeface="+mn-cs"/>
              </a:rPr>
              <a:t>G. Rizzo</a:t>
            </a:r>
          </a:p>
        </p:txBody>
      </p:sp>
      <p:sp>
        <p:nvSpPr>
          <p:cNvPr id="61" name="Rectángulo redondeado 15">
            <a:extLst>
              <a:ext uri="{FF2B5EF4-FFF2-40B4-BE49-F238E27FC236}">
                <a16:creationId xmlns:a16="http://schemas.microsoft.com/office/drawing/2014/main" id="{939E6723-B1AC-445C-B7A9-E7AFEFA56DB6}"/>
              </a:ext>
            </a:extLst>
          </p:cNvPr>
          <p:cNvSpPr/>
          <p:nvPr/>
        </p:nvSpPr>
        <p:spPr>
          <a:xfrm>
            <a:off x="6232664" y="2760690"/>
            <a:ext cx="1728000" cy="964800"/>
          </a:xfrm>
          <a:prstGeom prst="round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_tradnl" sz="1400" b="0" i="0" u="none" strike="noStrike" kern="0" cap="none" spc="0" normalizeH="0" baseline="0" noProof="0" dirty="0">
                <a:ln>
                  <a:noFill/>
                </a:ln>
                <a:solidFill>
                  <a:prstClr val="white"/>
                </a:solidFill>
                <a:effectLst/>
                <a:uLnTx/>
                <a:uFillTx/>
                <a:latin typeface="Calibri" panose="020F0502020204030204"/>
                <a:ea typeface="+mn-ea"/>
                <a:cs typeface="+mn-cs"/>
              </a:rPr>
              <a:t>WG4: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ES_tradnl" sz="1400" b="0" i="0" u="none" strike="noStrike" kern="0" cap="none" spc="0" normalizeH="0" baseline="0" noProof="0" dirty="0" err="1">
                <a:ln>
                  <a:noFill/>
                </a:ln>
                <a:solidFill>
                  <a:prstClr val="white"/>
                </a:solidFill>
                <a:effectLst/>
                <a:uLnTx/>
                <a:uFillTx/>
                <a:latin typeface="Calibri" panose="020F0502020204030204"/>
                <a:ea typeface="+mn-ea"/>
                <a:cs typeface="+mn-cs"/>
              </a:rPr>
              <a:t>Layer</a:t>
            </a:r>
            <a:r>
              <a:rPr kumimoji="0" lang="es-ES_tradnl" sz="1400" b="0" i="0" u="none" strike="noStrike" kern="0" cap="none" spc="0" normalizeH="0" baseline="0" noProof="0" dirty="0">
                <a:ln>
                  <a:noFill/>
                </a:ln>
                <a:solidFill>
                  <a:prstClr val="white"/>
                </a:solidFill>
                <a:effectLst/>
                <a:uLnTx/>
                <a:uFillTx/>
                <a:latin typeface="Calibri" panose="020F0502020204030204"/>
                <a:ea typeface="+mn-ea"/>
                <a:cs typeface="+mn-cs"/>
              </a:rPr>
              <a:t> </a:t>
            </a:r>
            <a:r>
              <a:rPr kumimoji="0" lang="es-ES_tradnl" sz="1400" b="0" i="0" u="none" strike="noStrike" kern="0" cap="none" spc="0" normalizeH="0" baseline="0" noProof="0" dirty="0" err="1">
                <a:ln>
                  <a:noFill/>
                </a:ln>
                <a:solidFill>
                  <a:prstClr val="white"/>
                </a:solidFill>
                <a:effectLst/>
                <a:uLnTx/>
                <a:uFillTx/>
                <a:latin typeface="Calibri" panose="020F0502020204030204"/>
                <a:ea typeface="+mn-ea"/>
                <a:cs typeface="+mn-cs"/>
              </a:rPr>
              <a:t>development</a:t>
            </a:r>
            <a:endParaRPr kumimoji="0" lang="es-ES_tradnl" sz="1400" b="0" i="0" u="none" strike="noStrike" kern="0" cap="none" spc="0" normalizeH="0" baseline="0" noProof="0" dirty="0">
              <a:ln>
                <a:noFill/>
              </a:ln>
              <a:solidFill>
                <a:prstClr val="white"/>
              </a:solidFill>
              <a:effectLst/>
              <a:uLnTx/>
              <a:uFillTx/>
              <a:latin typeface="Calibri" panose="020F0502020204030204"/>
              <a:ea typeface="+mn-ea"/>
              <a:cs typeface="+mn-cs"/>
            </a:endParaRPr>
          </a:p>
          <a:p>
            <a:pPr lvl="0" algn="ctr" fontAlgn="auto">
              <a:spcBef>
                <a:spcPts val="0"/>
              </a:spcBef>
              <a:spcAft>
                <a:spcPts val="0"/>
              </a:spcAft>
            </a:pPr>
            <a:r>
              <a:rPr lang="es-ES_tradnl" sz="1200" dirty="0">
                <a:solidFill>
                  <a:prstClr val="white"/>
                </a:solidFill>
                <a:latin typeface="Calibri" panose="020F0502020204030204"/>
                <a:cs typeface="+mn-cs"/>
              </a:rPr>
              <a:t>S. Bettarini</a:t>
            </a:r>
          </a:p>
        </p:txBody>
      </p:sp>
      <p:cxnSp>
        <p:nvCxnSpPr>
          <p:cNvPr id="63" name="Conector recto 18">
            <a:extLst>
              <a:ext uri="{FF2B5EF4-FFF2-40B4-BE49-F238E27FC236}">
                <a16:creationId xmlns:a16="http://schemas.microsoft.com/office/drawing/2014/main" id="{FEFA6512-C0CE-41EF-84B4-E01502206E83}"/>
              </a:ext>
            </a:extLst>
          </p:cNvPr>
          <p:cNvCxnSpPr>
            <a:cxnSpLocks/>
          </p:cNvCxnSpPr>
          <p:nvPr/>
        </p:nvCxnSpPr>
        <p:spPr>
          <a:xfrm>
            <a:off x="-2894921" y="7363700"/>
            <a:ext cx="0" cy="407542"/>
          </a:xfrm>
          <a:prstGeom prst="line">
            <a:avLst/>
          </a:prstGeom>
          <a:noFill/>
          <a:ln w="12700" cap="flat" cmpd="sng" algn="ctr">
            <a:solidFill>
              <a:srgbClr val="4472C4"/>
            </a:solidFill>
            <a:prstDash val="solid"/>
            <a:miter lim="800000"/>
          </a:ln>
          <a:effectLst/>
        </p:spPr>
      </p:cxnSp>
      <p:cxnSp>
        <p:nvCxnSpPr>
          <p:cNvPr id="64" name="Conector recto 21">
            <a:extLst>
              <a:ext uri="{FF2B5EF4-FFF2-40B4-BE49-F238E27FC236}">
                <a16:creationId xmlns:a16="http://schemas.microsoft.com/office/drawing/2014/main" id="{06903104-73FE-4CED-A788-52DA261F241F}"/>
              </a:ext>
            </a:extLst>
          </p:cNvPr>
          <p:cNvCxnSpPr>
            <a:cxnSpLocks/>
          </p:cNvCxnSpPr>
          <p:nvPr/>
        </p:nvCxnSpPr>
        <p:spPr>
          <a:xfrm>
            <a:off x="-606184" y="7363700"/>
            <a:ext cx="0" cy="407542"/>
          </a:xfrm>
          <a:prstGeom prst="line">
            <a:avLst/>
          </a:prstGeom>
          <a:noFill/>
          <a:ln w="12700" cap="flat" cmpd="sng" algn="ctr">
            <a:solidFill>
              <a:srgbClr val="4472C4"/>
            </a:solidFill>
            <a:prstDash val="solid"/>
            <a:miter lim="800000"/>
          </a:ln>
          <a:effectLst/>
        </p:spPr>
      </p:cxnSp>
      <p:sp>
        <p:nvSpPr>
          <p:cNvPr id="67" name="Rectángulo redondeado 34">
            <a:extLst>
              <a:ext uri="{FF2B5EF4-FFF2-40B4-BE49-F238E27FC236}">
                <a16:creationId xmlns:a16="http://schemas.microsoft.com/office/drawing/2014/main" id="{E8481800-07DF-4606-B423-210E1DCADC31}"/>
              </a:ext>
            </a:extLst>
          </p:cNvPr>
          <p:cNvSpPr/>
          <p:nvPr/>
        </p:nvSpPr>
        <p:spPr>
          <a:xfrm>
            <a:off x="1507995" y="1410566"/>
            <a:ext cx="2142441" cy="710414"/>
          </a:xfrm>
          <a:prstGeom prst="round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_tradnl" sz="1800" b="0" i="0" u="none" strike="noStrike" kern="0" cap="none" spc="0" normalizeH="0" baseline="0" noProof="0" dirty="0" err="1">
                <a:ln>
                  <a:noFill/>
                </a:ln>
                <a:solidFill>
                  <a:prstClr val="white"/>
                </a:solidFill>
                <a:effectLst/>
                <a:uLnTx/>
                <a:uFillTx/>
                <a:latin typeface="Calibri" panose="020F0502020204030204"/>
                <a:ea typeface="+mn-ea"/>
                <a:cs typeface="+mn-cs"/>
              </a:rPr>
              <a:t>Institutional</a:t>
            </a:r>
            <a:r>
              <a:rPr kumimoji="0" lang="es-ES_tradnl" sz="1800" b="0" i="0" u="none" strike="noStrike" kern="0" cap="none" spc="0" normalizeH="0" baseline="0" noProof="0" dirty="0">
                <a:ln>
                  <a:noFill/>
                </a:ln>
                <a:solidFill>
                  <a:prstClr val="white"/>
                </a:solidFill>
                <a:effectLst/>
                <a:uLnTx/>
                <a:uFillTx/>
                <a:latin typeface="Calibri" panose="020F0502020204030204"/>
                <a:ea typeface="+mn-ea"/>
                <a:cs typeface="+mn-cs"/>
              </a:rPr>
              <a:t> </a:t>
            </a:r>
            <a:r>
              <a:rPr kumimoji="0" lang="es-ES_tradnl" sz="1800" b="0" i="0" u="none" strike="noStrike" kern="0" cap="none" spc="0" normalizeH="0" baseline="0" noProof="0" dirty="0" err="1">
                <a:ln>
                  <a:noFill/>
                </a:ln>
                <a:solidFill>
                  <a:prstClr val="white"/>
                </a:solidFill>
                <a:effectLst/>
                <a:uLnTx/>
                <a:uFillTx/>
                <a:latin typeface="Calibri" panose="020F0502020204030204"/>
                <a:ea typeface="+mn-ea"/>
                <a:cs typeface="+mn-cs"/>
              </a:rPr>
              <a:t>Board</a:t>
            </a:r>
            <a:endParaRPr kumimoji="0" lang="es-ES_tradnl"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68" name="Conector recto 35">
            <a:extLst>
              <a:ext uri="{FF2B5EF4-FFF2-40B4-BE49-F238E27FC236}">
                <a16:creationId xmlns:a16="http://schemas.microsoft.com/office/drawing/2014/main" id="{EA2D76AB-013A-4CFD-A4B9-5CF0A5E53A60}"/>
              </a:ext>
            </a:extLst>
          </p:cNvPr>
          <p:cNvCxnSpPr>
            <a:cxnSpLocks/>
            <a:stCxn id="67" idx="3"/>
            <a:endCxn id="58" idx="1"/>
          </p:cNvCxnSpPr>
          <p:nvPr/>
        </p:nvCxnSpPr>
        <p:spPr>
          <a:xfrm>
            <a:off x="3650436" y="1765773"/>
            <a:ext cx="1154797" cy="13270"/>
          </a:xfrm>
          <a:prstGeom prst="line">
            <a:avLst/>
          </a:prstGeom>
          <a:noFill/>
          <a:ln w="12700" cap="flat" cmpd="sng" algn="ctr">
            <a:solidFill>
              <a:srgbClr val="4472C4"/>
            </a:solidFill>
            <a:prstDash val="dashDot"/>
            <a:miter lim="800000"/>
          </a:ln>
          <a:effectLst/>
        </p:spPr>
      </p:cxnSp>
      <p:sp>
        <p:nvSpPr>
          <p:cNvPr id="69" name="CuadroTexto 9">
            <a:extLst>
              <a:ext uri="{FF2B5EF4-FFF2-40B4-BE49-F238E27FC236}">
                <a16:creationId xmlns:a16="http://schemas.microsoft.com/office/drawing/2014/main" id="{8A94A81E-9587-4683-8198-1BBBFBD17C3B}"/>
              </a:ext>
            </a:extLst>
          </p:cNvPr>
          <p:cNvSpPr txBox="1"/>
          <p:nvPr/>
        </p:nvSpPr>
        <p:spPr>
          <a:xfrm>
            <a:off x="252515" y="3798742"/>
            <a:ext cx="1656000" cy="671513"/>
          </a:xfrm>
          <a:prstGeom prst="rect">
            <a:avLst/>
          </a:prstGeom>
          <a:noFill/>
        </p:spPr>
        <p:txBody>
          <a:bodyPr wrap="square" rtlCol="0">
            <a:spAutoFit/>
          </a:bodyPr>
          <a:lstStyle/>
          <a:p>
            <a:pPr marL="285750" indent="-285750" fontAlgn="auto">
              <a:spcBef>
                <a:spcPts val="0"/>
              </a:spcBef>
              <a:spcAft>
                <a:spcPts val="0"/>
              </a:spcAft>
              <a:buFont typeface="Arial" panose="020B0604020202020204" pitchFamily="34" charset="0"/>
              <a:buChar char="•"/>
            </a:pPr>
            <a:r>
              <a:rPr lang="en-US" sz="1400" dirty="0">
                <a:solidFill>
                  <a:prstClr val="black"/>
                </a:solidFill>
                <a:latin typeface="Calibri" panose="020F0502020204030204"/>
              </a:rPr>
              <a:t>Software</a:t>
            </a:r>
          </a:p>
          <a:p>
            <a:pPr marL="285750" indent="-285750" fontAlgn="auto">
              <a:spcBef>
                <a:spcPts val="0"/>
              </a:spcBef>
              <a:spcAft>
                <a:spcPts val="0"/>
              </a:spcAft>
              <a:buFont typeface="Arial" panose="020B0604020202020204" pitchFamily="34" charset="0"/>
              <a:buChar char="•"/>
            </a:pPr>
            <a:r>
              <a:rPr lang="en-US" sz="1400" dirty="0">
                <a:solidFill>
                  <a:prstClr val="black"/>
                </a:solidFill>
                <a:latin typeface="Calibri" panose="020F0502020204030204"/>
              </a:rPr>
              <a:t>Tracking</a:t>
            </a:r>
          </a:p>
          <a:p>
            <a:pPr marL="285750" indent="-285750" fontAlgn="auto">
              <a:spcBef>
                <a:spcPts val="0"/>
              </a:spcBef>
              <a:spcAft>
                <a:spcPts val="0"/>
              </a:spcAft>
              <a:buFont typeface="Arial" panose="020B0604020202020204" pitchFamily="34" charset="0"/>
              <a:buChar char="•"/>
            </a:pPr>
            <a:r>
              <a:rPr lang="en-US" sz="1400" dirty="0">
                <a:solidFill>
                  <a:prstClr val="black"/>
                </a:solidFill>
                <a:latin typeface="Calibri" panose="020F0502020204030204"/>
              </a:rPr>
              <a:t>Benchmarking</a:t>
            </a:r>
          </a:p>
        </p:txBody>
      </p:sp>
      <p:sp>
        <p:nvSpPr>
          <p:cNvPr id="70" name="CuadroTexto 12">
            <a:extLst>
              <a:ext uri="{FF2B5EF4-FFF2-40B4-BE49-F238E27FC236}">
                <a16:creationId xmlns:a16="http://schemas.microsoft.com/office/drawing/2014/main" id="{819DCF56-E4B0-461C-AE50-648ADA9C5E96}"/>
              </a:ext>
            </a:extLst>
          </p:cNvPr>
          <p:cNvSpPr txBox="1"/>
          <p:nvPr/>
        </p:nvSpPr>
        <p:spPr>
          <a:xfrm>
            <a:off x="4270115" y="3799924"/>
            <a:ext cx="1656000" cy="738664"/>
          </a:xfrm>
          <a:prstGeom prst="rect">
            <a:avLst/>
          </a:prstGeom>
          <a:noFill/>
        </p:spPr>
        <p:txBody>
          <a:bodyPr wrap="square" rtlCol="0">
            <a:spAutoFit/>
          </a:bodyPr>
          <a:lstStyle/>
          <a:p>
            <a:pPr marL="285750" indent="-285750" fontAlgn="auto">
              <a:spcBef>
                <a:spcPts val="0"/>
              </a:spcBef>
              <a:spcAft>
                <a:spcPts val="0"/>
              </a:spcAft>
              <a:buFont typeface="Arial" panose="020B0604020202020204" pitchFamily="34" charset="0"/>
              <a:buChar char="•"/>
            </a:pPr>
            <a:r>
              <a:rPr lang="en-US" sz="1400" dirty="0">
                <a:solidFill>
                  <a:prstClr val="black"/>
                </a:solidFill>
                <a:latin typeface="Calibri" panose="020F0502020204030204"/>
              </a:rPr>
              <a:t>Irradiations</a:t>
            </a:r>
          </a:p>
          <a:p>
            <a:pPr marL="285750" indent="-285750" fontAlgn="auto">
              <a:spcBef>
                <a:spcPts val="0"/>
              </a:spcBef>
              <a:spcAft>
                <a:spcPts val="0"/>
              </a:spcAft>
              <a:buFont typeface="Arial" panose="020B0604020202020204" pitchFamily="34" charset="0"/>
              <a:buChar char="•"/>
            </a:pPr>
            <a:r>
              <a:rPr lang="en-US" sz="1400" dirty="0">
                <a:solidFill>
                  <a:prstClr val="black"/>
                </a:solidFill>
                <a:latin typeface="Calibri" panose="020F0502020204030204"/>
              </a:rPr>
              <a:t>Test beam</a:t>
            </a:r>
          </a:p>
          <a:p>
            <a:pPr marL="285750" indent="-285750" fontAlgn="auto">
              <a:spcBef>
                <a:spcPts val="0"/>
              </a:spcBef>
              <a:spcAft>
                <a:spcPts val="0"/>
              </a:spcAft>
              <a:buFont typeface="Arial" panose="020B0604020202020204" pitchFamily="34" charset="0"/>
              <a:buChar char="•"/>
            </a:pPr>
            <a:r>
              <a:rPr lang="en-US" sz="1400" dirty="0">
                <a:solidFill>
                  <a:prstClr val="black"/>
                </a:solidFill>
                <a:latin typeface="Calibri" panose="020F0502020204030204"/>
              </a:rPr>
              <a:t>Lab Testing</a:t>
            </a:r>
          </a:p>
        </p:txBody>
      </p:sp>
      <p:sp>
        <p:nvSpPr>
          <p:cNvPr id="71" name="CuadroTexto 13">
            <a:extLst>
              <a:ext uri="{FF2B5EF4-FFF2-40B4-BE49-F238E27FC236}">
                <a16:creationId xmlns:a16="http://schemas.microsoft.com/office/drawing/2014/main" id="{0D6688F8-5736-42A9-B195-DEDE6789090B}"/>
              </a:ext>
            </a:extLst>
          </p:cNvPr>
          <p:cNvSpPr txBox="1"/>
          <p:nvPr/>
        </p:nvSpPr>
        <p:spPr>
          <a:xfrm>
            <a:off x="6275315" y="3796894"/>
            <a:ext cx="1848216" cy="954107"/>
          </a:xfrm>
          <a:prstGeom prst="rect">
            <a:avLst/>
          </a:prstGeom>
          <a:noFill/>
        </p:spPr>
        <p:txBody>
          <a:bodyPr wrap="square" rtlCol="0">
            <a:spAutoFit/>
          </a:bodyPr>
          <a:lstStyle/>
          <a:p>
            <a:pPr marL="285750" indent="-285750" fontAlgn="auto">
              <a:spcBef>
                <a:spcPts val="0"/>
              </a:spcBef>
              <a:spcAft>
                <a:spcPts val="0"/>
              </a:spcAft>
              <a:buFont typeface="Arial" panose="020B0604020202020204" pitchFamily="34" charset="0"/>
              <a:buChar char="•"/>
            </a:pPr>
            <a:r>
              <a:rPr lang="en-US" sz="1400" dirty="0" err="1">
                <a:solidFill>
                  <a:prstClr val="black"/>
                </a:solidFill>
                <a:latin typeface="Calibri" panose="020F0502020204030204"/>
              </a:rPr>
              <a:t>iVTX</a:t>
            </a:r>
            <a:r>
              <a:rPr lang="en-US" sz="1400" dirty="0">
                <a:solidFill>
                  <a:prstClr val="black"/>
                </a:solidFill>
                <a:latin typeface="Calibri" panose="020F0502020204030204"/>
              </a:rPr>
              <a:t> Electrical</a:t>
            </a:r>
          </a:p>
          <a:p>
            <a:pPr marL="285750" indent="-285750" fontAlgn="auto">
              <a:spcBef>
                <a:spcPts val="0"/>
              </a:spcBef>
              <a:spcAft>
                <a:spcPts val="0"/>
              </a:spcAft>
              <a:buFont typeface="Arial" panose="020B0604020202020204" pitchFamily="34" charset="0"/>
              <a:buChar char="•"/>
            </a:pPr>
            <a:r>
              <a:rPr lang="en-US" sz="1400" dirty="0" err="1">
                <a:solidFill>
                  <a:prstClr val="black"/>
                </a:solidFill>
                <a:latin typeface="Calibri" panose="020F0502020204030204"/>
              </a:rPr>
              <a:t>oVTX</a:t>
            </a:r>
            <a:r>
              <a:rPr lang="en-US" sz="1400" dirty="0">
                <a:solidFill>
                  <a:prstClr val="black"/>
                </a:solidFill>
                <a:latin typeface="Calibri" panose="020F0502020204030204"/>
              </a:rPr>
              <a:t> Electrical</a:t>
            </a:r>
          </a:p>
          <a:p>
            <a:pPr marL="285750" indent="-285750" fontAlgn="auto">
              <a:spcBef>
                <a:spcPts val="0"/>
              </a:spcBef>
              <a:spcAft>
                <a:spcPts val="0"/>
              </a:spcAft>
              <a:buFont typeface="Arial" panose="020B0604020202020204" pitchFamily="34" charset="0"/>
              <a:buChar char="•"/>
            </a:pPr>
            <a:r>
              <a:rPr lang="en-US" sz="1400" dirty="0" err="1">
                <a:solidFill>
                  <a:prstClr val="black"/>
                </a:solidFill>
                <a:latin typeface="Calibri" panose="020F0502020204030204"/>
              </a:rPr>
              <a:t>iVTX</a:t>
            </a:r>
            <a:r>
              <a:rPr lang="en-US" sz="1400" dirty="0">
                <a:solidFill>
                  <a:prstClr val="black"/>
                </a:solidFill>
                <a:latin typeface="Calibri" panose="020F0502020204030204"/>
              </a:rPr>
              <a:t> </a:t>
            </a:r>
            <a:r>
              <a:rPr lang="en-US" sz="1400" dirty="0" err="1">
                <a:solidFill>
                  <a:prstClr val="black"/>
                </a:solidFill>
                <a:latin typeface="Calibri" panose="020F0502020204030204"/>
              </a:rPr>
              <a:t>Thermomech</a:t>
            </a:r>
            <a:endParaRPr lang="en-US" sz="1400" dirty="0">
              <a:solidFill>
                <a:prstClr val="black"/>
              </a:solidFill>
              <a:latin typeface="Calibri" panose="020F0502020204030204"/>
            </a:endParaRPr>
          </a:p>
          <a:p>
            <a:pPr marL="285750" indent="-285750" fontAlgn="auto">
              <a:spcBef>
                <a:spcPts val="0"/>
              </a:spcBef>
              <a:spcAft>
                <a:spcPts val="0"/>
              </a:spcAft>
              <a:buFont typeface="Arial" panose="020B0604020202020204" pitchFamily="34" charset="0"/>
              <a:buChar char="•"/>
            </a:pPr>
            <a:r>
              <a:rPr lang="en-US" sz="1400" dirty="0" err="1">
                <a:solidFill>
                  <a:prstClr val="black"/>
                </a:solidFill>
                <a:latin typeface="Calibri" panose="020F0502020204030204"/>
              </a:rPr>
              <a:t>oVTX</a:t>
            </a:r>
            <a:r>
              <a:rPr lang="en-US" sz="1400" dirty="0">
                <a:solidFill>
                  <a:prstClr val="black"/>
                </a:solidFill>
                <a:latin typeface="Calibri" panose="020F0502020204030204"/>
              </a:rPr>
              <a:t> </a:t>
            </a:r>
            <a:r>
              <a:rPr lang="en-US" sz="1400" dirty="0" err="1">
                <a:solidFill>
                  <a:prstClr val="black"/>
                </a:solidFill>
                <a:latin typeface="Calibri" panose="020F0502020204030204"/>
              </a:rPr>
              <a:t>Thermomech</a:t>
            </a:r>
            <a:endParaRPr lang="en-US" sz="1400" dirty="0">
              <a:solidFill>
                <a:prstClr val="black"/>
              </a:solidFill>
              <a:latin typeface="Calibri" panose="020F0502020204030204"/>
            </a:endParaRPr>
          </a:p>
        </p:txBody>
      </p:sp>
      <p:sp>
        <p:nvSpPr>
          <p:cNvPr id="72" name="Rectángulo redondeado 16">
            <a:extLst>
              <a:ext uri="{FF2B5EF4-FFF2-40B4-BE49-F238E27FC236}">
                <a16:creationId xmlns:a16="http://schemas.microsoft.com/office/drawing/2014/main" id="{D13DF6CB-E46F-4C86-9F1D-72CDF0025183}"/>
              </a:ext>
            </a:extLst>
          </p:cNvPr>
          <p:cNvSpPr/>
          <p:nvPr/>
        </p:nvSpPr>
        <p:spPr>
          <a:xfrm>
            <a:off x="8240792" y="2760690"/>
            <a:ext cx="1728000" cy="964800"/>
          </a:xfrm>
          <a:prstGeom prst="round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_tradnl" sz="1400" b="0" i="0" u="none" strike="noStrike" kern="0" cap="none" spc="0" normalizeH="0" baseline="0" noProof="0" dirty="0">
                <a:ln>
                  <a:noFill/>
                </a:ln>
                <a:solidFill>
                  <a:prstClr val="white"/>
                </a:solidFill>
                <a:effectLst/>
                <a:uLnTx/>
                <a:uFillTx/>
                <a:latin typeface="Calibri" panose="020F0502020204030204"/>
                <a:ea typeface="+mn-ea"/>
                <a:cs typeface="+mn-cs"/>
              </a:rPr>
              <a:t>WG5: </a:t>
            </a:r>
            <a:br>
              <a:rPr kumimoji="0" lang="es-ES_tradnl" sz="1400" b="0" i="0" u="none" strike="noStrike" kern="0" cap="none" spc="0" normalizeH="0" baseline="0" noProof="0" dirty="0">
                <a:ln>
                  <a:noFill/>
                </a:ln>
                <a:solidFill>
                  <a:prstClr val="white"/>
                </a:solidFill>
                <a:effectLst/>
                <a:uLnTx/>
                <a:uFillTx/>
                <a:latin typeface="Calibri" panose="020F0502020204030204"/>
                <a:ea typeface="+mn-ea"/>
                <a:cs typeface="+mn-cs"/>
              </a:rPr>
            </a:br>
            <a:r>
              <a:rPr kumimoji="0" lang="es-ES_tradnl" sz="1400" b="0" i="0" u="none" strike="noStrike" kern="0" cap="none" spc="0" normalizeH="0" baseline="0" noProof="0" dirty="0" err="1">
                <a:ln>
                  <a:noFill/>
                </a:ln>
                <a:solidFill>
                  <a:prstClr val="white"/>
                </a:solidFill>
                <a:effectLst/>
                <a:uLnTx/>
                <a:uFillTx/>
                <a:latin typeface="Calibri" panose="020F0502020204030204"/>
                <a:ea typeface="+mn-ea"/>
                <a:cs typeface="+mn-cs"/>
              </a:rPr>
              <a:t>System</a:t>
            </a:r>
            <a:r>
              <a:rPr kumimoji="0" lang="es-ES_tradnl" sz="1400" b="0" i="0" u="none" strike="noStrike" kern="0" cap="none" spc="0" normalizeH="0" baseline="0" noProof="0" dirty="0">
                <a:ln>
                  <a:noFill/>
                </a:ln>
                <a:solidFill>
                  <a:prstClr val="white"/>
                </a:solidFill>
                <a:effectLst/>
                <a:uLnTx/>
                <a:uFillTx/>
                <a:latin typeface="Calibri" panose="020F0502020204030204"/>
                <a:ea typeface="+mn-ea"/>
                <a:cs typeface="+mn-cs"/>
              </a:rPr>
              <a:t> </a:t>
            </a:r>
            <a:r>
              <a:rPr kumimoji="0" lang="es-ES_tradnl" sz="1400" b="0" i="0" u="none" strike="noStrike" kern="0" cap="none" spc="0" normalizeH="0" baseline="0" noProof="0" dirty="0" err="1">
                <a:ln>
                  <a:noFill/>
                </a:ln>
                <a:solidFill>
                  <a:prstClr val="white"/>
                </a:solidFill>
                <a:effectLst/>
                <a:uLnTx/>
                <a:uFillTx/>
                <a:latin typeface="Calibri" panose="020F0502020204030204"/>
                <a:ea typeface="+mn-ea"/>
                <a:cs typeface="+mn-cs"/>
              </a:rPr>
              <a:t>integration</a:t>
            </a:r>
            <a:endParaRPr kumimoji="0" lang="es-ES_tradnl" sz="1400" b="0" i="0" u="none" strike="noStrike" kern="0" cap="none" spc="0" normalizeH="0" baseline="0" noProof="0" dirty="0">
              <a:ln>
                <a:noFill/>
              </a:ln>
              <a:solidFill>
                <a:prstClr val="white"/>
              </a:solidFill>
              <a:effectLst/>
              <a:uLnTx/>
              <a:uFillTx/>
              <a:latin typeface="Calibri" panose="020F0502020204030204"/>
              <a:ea typeface="+mn-ea"/>
              <a:cs typeface="+mn-cs"/>
            </a:endParaRPr>
          </a:p>
          <a:p>
            <a:pPr lvl="0" algn="ctr" fontAlgn="auto">
              <a:spcBef>
                <a:spcPts val="0"/>
              </a:spcBef>
              <a:spcAft>
                <a:spcPts val="0"/>
              </a:spcAft>
            </a:pPr>
            <a:r>
              <a:rPr lang="es-ES_tradnl" sz="1200" dirty="0">
                <a:solidFill>
                  <a:prstClr val="white"/>
                </a:solidFill>
                <a:latin typeface="Calibri" panose="020F0502020204030204"/>
                <a:cs typeface="+mn-cs"/>
              </a:rPr>
              <a:t>C. Irmler</a:t>
            </a:r>
            <a:endParaRPr lang="es-ES_tradnl" sz="1400" dirty="0">
              <a:solidFill>
                <a:prstClr val="white"/>
              </a:solidFill>
              <a:latin typeface="Calibri" panose="020F0502020204030204"/>
              <a:cs typeface="+mn-cs"/>
            </a:endParaRPr>
          </a:p>
        </p:txBody>
      </p:sp>
      <p:sp>
        <p:nvSpPr>
          <p:cNvPr id="73" name="CuadroTexto 19">
            <a:extLst>
              <a:ext uri="{FF2B5EF4-FFF2-40B4-BE49-F238E27FC236}">
                <a16:creationId xmlns:a16="http://schemas.microsoft.com/office/drawing/2014/main" id="{D656844C-AB56-462C-9857-31EADBD56902}"/>
              </a:ext>
            </a:extLst>
          </p:cNvPr>
          <p:cNvSpPr txBox="1"/>
          <p:nvPr/>
        </p:nvSpPr>
        <p:spPr>
          <a:xfrm>
            <a:off x="8284250" y="3801150"/>
            <a:ext cx="1800000" cy="1600438"/>
          </a:xfrm>
          <a:prstGeom prst="rect">
            <a:avLst/>
          </a:prstGeom>
          <a:noFill/>
        </p:spPr>
        <p:txBody>
          <a:bodyPr wrap="square" rtlCol="0">
            <a:spAutoFit/>
          </a:bodyPr>
          <a:lstStyle/>
          <a:p>
            <a:pPr marL="285750" indent="-285750" fontAlgn="auto">
              <a:spcBef>
                <a:spcPts val="0"/>
              </a:spcBef>
              <a:spcAft>
                <a:spcPts val="0"/>
              </a:spcAft>
              <a:buFont typeface="Arial" panose="020B0604020202020204" pitchFamily="34" charset="0"/>
              <a:buChar char="•"/>
            </a:pPr>
            <a:r>
              <a:rPr lang="en-US" sz="1400" dirty="0">
                <a:solidFill>
                  <a:prstClr val="black"/>
                </a:solidFill>
                <a:latin typeface="Calibri" panose="020F0502020204030204"/>
              </a:rPr>
              <a:t>Readout </a:t>
            </a:r>
          </a:p>
          <a:p>
            <a:pPr marL="285750" indent="-285750" fontAlgn="auto">
              <a:spcBef>
                <a:spcPts val="0"/>
              </a:spcBef>
              <a:spcAft>
                <a:spcPts val="0"/>
              </a:spcAft>
              <a:buFont typeface="Arial" panose="020B0604020202020204" pitchFamily="34" charset="0"/>
              <a:buChar char="•"/>
            </a:pPr>
            <a:r>
              <a:rPr lang="en-US" sz="1400" dirty="0">
                <a:solidFill>
                  <a:prstClr val="black"/>
                </a:solidFill>
                <a:latin typeface="Calibri" panose="020F0502020204030204"/>
              </a:rPr>
              <a:t>Track trigger </a:t>
            </a:r>
          </a:p>
          <a:p>
            <a:pPr marL="285750" indent="-285750" fontAlgn="auto">
              <a:spcBef>
                <a:spcPts val="0"/>
              </a:spcBef>
              <a:spcAft>
                <a:spcPts val="0"/>
              </a:spcAft>
              <a:buFont typeface="Arial" panose="020B0604020202020204" pitchFamily="34" charset="0"/>
              <a:buChar char="•"/>
            </a:pPr>
            <a:r>
              <a:rPr lang="en-US" sz="1400" dirty="0">
                <a:solidFill>
                  <a:prstClr val="black"/>
                </a:solidFill>
                <a:latin typeface="Calibri" panose="020F0502020204030204"/>
              </a:rPr>
              <a:t>Powering, GND</a:t>
            </a:r>
          </a:p>
          <a:p>
            <a:pPr marL="285750" indent="-285750" fontAlgn="auto">
              <a:spcBef>
                <a:spcPts val="0"/>
              </a:spcBef>
              <a:spcAft>
                <a:spcPts val="0"/>
              </a:spcAft>
              <a:buFont typeface="Arial" panose="020B0604020202020204" pitchFamily="34" charset="0"/>
              <a:buChar char="•"/>
            </a:pPr>
            <a:r>
              <a:rPr lang="en-US" sz="1400" dirty="0">
                <a:solidFill>
                  <a:prstClr val="black"/>
                </a:solidFill>
                <a:latin typeface="Calibri" panose="020F0502020204030204"/>
              </a:rPr>
              <a:t>Cooling services</a:t>
            </a:r>
          </a:p>
          <a:p>
            <a:pPr marL="285750" indent="-285750" fontAlgn="auto">
              <a:spcBef>
                <a:spcPts val="0"/>
              </a:spcBef>
              <a:spcAft>
                <a:spcPts val="0"/>
              </a:spcAft>
              <a:buFont typeface="Arial" panose="020B0604020202020204" pitchFamily="34" charset="0"/>
              <a:buChar char="•"/>
            </a:pPr>
            <a:r>
              <a:rPr lang="en-US" sz="1400" dirty="0">
                <a:solidFill>
                  <a:prstClr val="black"/>
                </a:solidFill>
                <a:latin typeface="Calibri" panose="020F0502020204030204"/>
              </a:rPr>
              <a:t>Monitoring</a:t>
            </a:r>
          </a:p>
          <a:p>
            <a:pPr marL="285750" indent="-285750" fontAlgn="auto">
              <a:spcBef>
                <a:spcPts val="0"/>
              </a:spcBef>
              <a:spcAft>
                <a:spcPts val="0"/>
              </a:spcAft>
              <a:buFont typeface="Arial" panose="020B0604020202020204" pitchFamily="34" charset="0"/>
              <a:buChar char="•"/>
            </a:pPr>
            <a:r>
              <a:rPr lang="en-US" sz="1400" dirty="0">
                <a:solidFill>
                  <a:prstClr val="black"/>
                </a:solidFill>
                <a:latin typeface="Calibri" panose="020F0502020204030204"/>
              </a:rPr>
              <a:t>Run / slow control</a:t>
            </a:r>
          </a:p>
          <a:p>
            <a:pPr marL="285750" indent="-285750" fontAlgn="auto">
              <a:spcBef>
                <a:spcPts val="0"/>
              </a:spcBef>
              <a:spcAft>
                <a:spcPts val="0"/>
              </a:spcAft>
              <a:buFont typeface="Arial" panose="020B0604020202020204" pitchFamily="34" charset="0"/>
              <a:buChar char="•"/>
            </a:pPr>
            <a:endParaRPr lang="en-US" sz="1400" dirty="0">
              <a:solidFill>
                <a:prstClr val="black"/>
              </a:solidFill>
              <a:latin typeface="Calibri" panose="020F0502020204030204"/>
            </a:endParaRPr>
          </a:p>
        </p:txBody>
      </p:sp>
      <p:cxnSp>
        <p:nvCxnSpPr>
          <p:cNvPr id="74" name="Conector recto 20">
            <a:extLst>
              <a:ext uri="{FF2B5EF4-FFF2-40B4-BE49-F238E27FC236}">
                <a16:creationId xmlns:a16="http://schemas.microsoft.com/office/drawing/2014/main" id="{57BC2DD6-1571-411B-A2A1-B3FFF693B4D9}"/>
              </a:ext>
            </a:extLst>
          </p:cNvPr>
          <p:cNvCxnSpPr>
            <a:cxnSpLocks/>
            <a:endCxn id="76" idx="0"/>
          </p:cNvCxnSpPr>
          <p:nvPr/>
        </p:nvCxnSpPr>
        <p:spPr>
          <a:xfrm flipH="1">
            <a:off x="3080405" y="2447470"/>
            <a:ext cx="8911" cy="313220"/>
          </a:xfrm>
          <a:prstGeom prst="line">
            <a:avLst/>
          </a:prstGeom>
          <a:noFill/>
          <a:ln w="12700" cap="flat" cmpd="sng" algn="ctr">
            <a:solidFill>
              <a:srgbClr val="4472C4"/>
            </a:solidFill>
            <a:prstDash val="solid"/>
            <a:miter lim="800000"/>
          </a:ln>
          <a:effectLst/>
        </p:spPr>
      </p:cxnSp>
      <p:sp>
        <p:nvSpPr>
          <p:cNvPr id="75" name="Rectángulo redondeado 3">
            <a:extLst>
              <a:ext uri="{FF2B5EF4-FFF2-40B4-BE49-F238E27FC236}">
                <a16:creationId xmlns:a16="http://schemas.microsoft.com/office/drawing/2014/main" id="{381FBBCA-64B6-40D3-B8DB-19568048704F}"/>
              </a:ext>
            </a:extLst>
          </p:cNvPr>
          <p:cNvSpPr/>
          <p:nvPr/>
        </p:nvSpPr>
        <p:spPr>
          <a:xfrm>
            <a:off x="8204009" y="1410564"/>
            <a:ext cx="2142441" cy="710414"/>
          </a:xfrm>
          <a:prstGeom prst="round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_tradnl" sz="1800" b="0" i="0" u="none" strike="noStrike" kern="0" cap="none" spc="0" normalizeH="0" baseline="0" noProof="0" dirty="0" err="1">
                <a:ln>
                  <a:noFill/>
                </a:ln>
                <a:solidFill>
                  <a:prstClr val="white"/>
                </a:solidFill>
                <a:effectLst/>
                <a:uLnTx/>
                <a:uFillTx/>
                <a:latin typeface="Calibri" panose="020F0502020204030204"/>
                <a:ea typeface="+mn-ea"/>
                <a:cs typeface="+mn-cs"/>
              </a:rPr>
              <a:t>Publications</a:t>
            </a:r>
            <a:r>
              <a:rPr kumimoji="0" lang="es-ES_tradnl" sz="1800" b="0" i="0" u="none" strike="noStrike" kern="0" cap="none" spc="0" normalizeH="0" baseline="0" noProof="0" dirty="0">
                <a:ln>
                  <a:noFill/>
                </a:ln>
                <a:solidFill>
                  <a:prstClr val="white"/>
                </a:solidFill>
                <a:effectLst/>
                <a:uLnTx/>
                <a:uFillTx/>
                <a:latin typeface="Calibri" panose="020F0502020204030204"/>
                <a:ea typeface="+mn-ea"/>
                <a:cs typeface="+mn-cs"/>
              </a:rPr>
              <a:t> and </a:t>
            </a:r>
            <a:r>
              <a:rPr kumimoji="0" lang="es-ES_tradnl" sz="1800" b="0" i="0" u="none" strike="noStrike" kern="0" cap="none" spc="0" normalizeH="0" baseline="0" noProof="0" dirty="0" err="1">
                <a:ln>
                  <a:noFill/>
                </a:ln>
                <a:solidFill>
                  <a:prstClr val="white"/>
                </a:solidFill>
                <a:effectLst/>
                <a:uLnTx/>
                <a:uFillTx/>
                <a:latin typeface="Calibri" panose="020F0502020204030204"/>
                <a:ea typeface="+mn-ea"/>
                <a:cs typeface="+mn-cs"/>
              </a:rPr>
              <a:t>Speakers</a:t>
            </a:r>
            <a:endParaRPr kumimoji="0" lang="es-ES_tradnl" sz="1800" b="0" i="0" u="none" strike="noStrike" kern="0" cap="none" spc="0" normalizeH="0" baseline="0" noProof="0" dirty="0">
              <a:ln>
                <a:noFill/>
              </a:ln>
              <a:solidFill>
                <a:prstClr val="white"/>
              </a:solidFill>
              <a:effectLst/>
              <a:uLnTx/>
              <a:uFillTx/>
              <a:latin typeface="Calibri" panose="020F0502020204030204"/>
              <a:ea typeface="+mn-ea"/>
              <a:cs typeface="+mn-cs"/>
            </a:endParaRPr>
          </a:p>
          <a:p>
            <a:pPr lvl="0" algn="ctr" fontAlgn="auto">
              <a:spcBef>
                <a:spcPts val="0"/>
              </a:spcBef>
              <a:spcAft>
                <a:spcPts val="0"/>
              </a:spcAft>
            </a:pPr>
            <a:r>
              <a:rPr lang="es-ES_tradnl" sz="1200" dirty="0">
                <a:solidFill>
                  <a:prstClr val="white"/>
                </a:solidFill>
                <a:latin typeface="Calibri" panose="020F0502020204030204"/>
                <a:cs typeface="+mn-cs"/>
              </a:rPr>
              <a:t>J. Serrano + WG </a:t>
            </a:r>
            <a:r>
              <a:rPr lang="es-ES_tradnl" sz="1200" dirty="0" err="1">
                <a:solidFill>
                  <a:prstClr val="white"/>
                </a:solidFill>
                <a:latin typeface="Calibri" panose="020F0502020204030204"/>
                <a:cs typeface="+mn-cs"/>
              </a:rPr>
              <a:t>Leaders</a:t>
            </a:r>
            <a:endParaRPr lang="es-ES_tradnl" sz="1200" dirty="0">
              <a:solidFill>
                <a:prstClr val="white"/>
              </a:solidFill>
              <a:latin typeface="Calibri" panose="020F0502020204030204"/>
              <a:cs typeface="+mn-cs"/>
            </a:endParaRPr>
          </a:p>
        </p:txBody>
      </p:sp>
      <p:sp>
        <p:nvSpPr>
          <p:cNvPr id="76" name="Rectángulo redondeado 36">
            <a:extLst>
              <a:ext uri="{FF2B5EF4-FFF2-40B4-BE49-F238E27FC236}">
                <a16:creationId xmlns:a16="http://schemas.microsoft.com/office/drawing/2014/main" id="{FFEEDBF1-66C5-4FE7-AD2F-B1DB20E105E8}"/>
              </a:ext>
            </a:extLst>
          </p:cNvPr>
          <p:cNvSpPr/>
          <p:nvPr/>
        </p:nvSpPr>
        <p:spPr>
          <a:xfrm>
            <a:off x="2216405" y="2760690"/>
            <a:ext cx="1728000" cy="964800"/>
          </a:xfrm>
          <a:prstGeom prst="round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_tradnl" sz="1400" b="0" i="0" u="none" strike="noStrike" kern="0" cap="none" spc="0" normalizeH="0" baseline="0" noProof="0" dirty="0">
                <a:ln>
                  <a:noFill/>
                </a:ln>
                <a:solidFill>
                  <a:prstClr val="white"/>
                </a:solidFill>
                <a:effectLst/>
                <a:uLnTx/>
                <a:uFillTx/>
                <a:latin typeface="Calibri" panose="020F0502020204030204"/>
                <a:ea typeface="+mn-ea"/>
                <a:cs typeface="+mn-cs"/>
              </a:rPr>
              <a:t>WG2: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ES_tradnl" sz="1400" b="0" i="0" u="none" strike="noStrike" kern="0" cap="none" spc="0" normalizeH="0" baseline="0" noProof="0" dirty="0">
                <a:ln>
                  <a:noFill/>
                </a:ln>
                <a:solidFill>
                  <a:prstClr val="white"/>
                </a:solidFill>
                <a:effectLst/>
                <a:uLnTx/>
                <a:uFillTx/>
                <a:latin typeface="Calibri" panose="020F0502020204030204"/>
                <a:ea typeface="+mn-ea"/>
                <a:cs typeface="+mn-cs"/>
              </a:rPr>
              <a:t>Sensor </a:t>
            </a:r>
            <a:r>
              <a:rPr kumimoji="0" lang="es-ES_tradnl" sz="1400" b="0" i="0" u="none" strike="noStrike" kern="0" cap="none" spc="0" normalizeH="0" baseline="0" noProof="0" dirty="0" err="1">
                <a:ln>
                  <a:noFill/>
                </a:ln>
                <a:solidFill>
                  <a:prstClr val="white"/>
                </a:solidFill>
                <a:effectLst/>
                <a:uLnTx/>
                <a:uFillTx/>
                <a:latin typeface="Calibri" panose="020F0502020204030204"/>
                <a:ea typeface="+mn-ea"/>
                <a:cs typeface="+mn-cs"/>
              </a:rPr>
              <a:t>design</a:t>
            </a:r>
            <a:endParaRPr kumimoji="0" lang="es-ES_tradnl" sz="1400" b="0" i="0" u="none" strike="noStrike" kern="0" cap="none" spc="0" normalizeH="0" baseline="0" noProof="0" dirty="0">
              <a:ln>
                <a:noFill/>
              </a:ln>
              <a:solidFill>
                <a:prstClr val="white"/>
              </a:solidFill>
              <a:effectLst/>
              <a:uLnTx/>
              <a:uFillTx/>
              <a:latin typeface="Calibri" panose="020F0502020204030204"/>
              <a:ea typeface="+mn-ea"/>
              <a:cs typeface="+mn-cs"/>
            </a:endParaRPr>
          </a:p>
          <a:p>
            <a:pPr lvl="0" algn="ctr" fontAlgn="auto">
              <a:spcBef>
                <a:spcPts val="0"/>
              </a:spcBef>
              <a:spcAft>
                <a:spcPts val="0"/>
              </a:spcAft>
            </a:pPr>
            <a:r>
              <a:rPr lang="es-ES_tradnl" sz="1200" dirty="0">
                <a:solidFill>
                  <a:prstClr val="white"/>
                </a:solidFill>
                <a:latin typeface="Calibri" panose="020F0502020204030204"/>
                <a:cs typeface="+mn-cs"/>
              </a:rPr>
              <a:t>H. </a:t>
            </a:r>
            <a:r>
              <a:rPr lang="es-ES_tradnl" sz="1200" dirty="0" err="1">
                <a:solidFill>
                  <a:prstClr val="white"/>
                </a:solidFill>
                <a:latin typeface="Calibri" panose="020F0502020204030204"/>
                <a:cs typeface="+mn-cs"/>
              </a:rPr>
              <a:t>Pham</a:t>
            </a:r>
            <a:endParaRPr lang="es-ES_tradnl" sz="1200" dirty="0">
              <a:solidFill>
                <a:prstClr val="white"/>
              </a:solidFill>
              <a:latin typeface="Calibri" panose="020F0502020204030204"/>
              <a:cs typeface="+mn-cs"/>
            </a:endParaRPr>
          </a:p>
        </p:txBody>
      </p:sp>
      <p:sp>
        <p:nvSpPr>
          <p:cNvPr id="78" name="CuadroTexto 40">
            <a:extLst>
              <a:ext uri="{FF2B5EF4-FFF2-40B4-BE49-F238E27FC236}">
                <a16:creationId xmlns:a16="http://schemas.microsoft.com/office/drawing/2014/main" id="{E8B4799F-1C19-408E-8092-064FB1F2B3DC}"/>
              </a:ext>
            </a:extLst>
          </p:cNvPr>
          <p:cNvSpPr txBox="1"/>
          <p:nvPr/>
        </p:nvSpPr>
        <p:spPr>
          <a:xfrm>
            <a:off x="2261316" y="3798741"/>
            <a:ext cx="1656000" cy="671513"/>
          </a:xfrm>
          <a:prstGeom prst="rect">
            <a:avLst/>
          </a:prstGeom>
          <a:noFill/>
        </p:spPr>
        <p:txBody>
          <a:bodyPr wrap="square" rtlCol="0">
            <a:spAutoFit/>
          </a:bodyPr>
          <a:lstStyle/>
          <a:p>
            <a:pPr marL="285750" indent="-285750" fontAlgn="auto">
              <a:spcBef>
                <a:spcPts val="0"/>
              </a:spcBef>
              <a:spcAft>
                <a:spcPts val="0"/>
              </a:spcAft>
              <a:buFont typeface="Arial" panose="020B0604020202020204" pitchFamily="34" charset="0"/>
              <a:buChar char="•"/>
            </a:pPr>
            <a:r>
              <a:rPr lang="en-US" sz="1400" dirty="0">
                <a:solidFill>
                  <a:prstClr val="black"/>
                </a:solidFill>
                <a:latin typeface="Calibri" panose="020F0502020204030204"/>
              </a:rPr>
              <a:t>Analog</a:t>
            </a:r>
          </a:p>
          <a:p>
            <a:pPr marL="285750" indent="-285750" fontAlgn="auto">
              <a:spcBef>
                <a:spcPts val="0"/>
              </a:spcBef>
              <a:spcAft>
                <a:spcPts val="0"/>
              </a:spcAft>
              <a:buFont typeface="Arial" panose="020B0604020202020204" pitchFamily="34" charset="0"/>
              <a:buChar char="•"/>
            </a:pPr>
            <a:r>
              <a:rPr lang="en-US" sz="1400" dirty="0">
                <a:solidFill>
                  <a:prstClr val="black"/>
                </a:solidFill>
                <a:latin typeface="Calibri" panose="020F0502020204030204"/>
              </a:rPr>
              <a:t>Digital</a:t>
            </a:r>
          </a:p>
          <a:p>
            <a:pPr marL="285750" indent="-285750" fontAlgn="auto">
              <a:spcBef>
                <a:spcPts val="0"/>
              </a:spcBef>
              <a:spcAft>
                <a:spcPts val="0"/>
              </a:spcAft>
              <a:buFont typeface="Arial" panose="020B0604020202020204" pitchFamily="34" charset="0"/>
              <a:buChar char="•"/>
            </a:pPr>
            <a:r>
              <a:rPr lang="en-US" sz="1400" dirty="0">
                <a:solidFill>
                  <a:prstClr val="black"/>
                </a:solidFill>
                <a:latin typeface="Calibri" panose="020F0502020204030204"/>
              </a:rPr>
              <a:t>Verification</a:t>
            </a:r>
          </a:p>
        </p:txBody>
      </p:sp>
      <p:cxnSp>
        <p:nvCxnSpPr>
          <p:cNvPr id="79" name="Conector recto 43">
            <a:extLst>
              <a:ext uri="{FF2B5EF4-FFF2-40B4-BE49-F238E27FC236}">
                <a16:creationId xmlns:a16="http://schemas.microsoft.com/office/drawing/2014/main" id="{02B1C0A3-B2D0-4FEC-B1DC-51724472A0A7}"/>
              </a:ext>
            </a:extLst>
          </p:cNvPr>
          <p:cNvCxnSpPr>
            <a:cxnSpLocks/>
            <a:stCxn id="58" idx="3"/>
            <a:endCxn id="75" idx="1"/>
          </p:cNvCxnSpPr>
          <p:nvPr/>
        </p:nvCxnSpPr>
        <p:spPr>
          <a:xfrm flipV="1">
            <a:off x="7046996" y="1765771"/>
            <a:ext cx="1157013" cy="13272"/>
          </a:xfrm>
          <a:prstGeom prst="line">
            <a:avLst/>
          </a:prstGeom>
          <a:noFill/>
          <a:ln w="12700" cap="flat" cmpd="sng" algn="ctr">
            <a:solidFill>
              <a:srgbClr val="4472C4"/>
            </a:solidFill>
            <a:prstDash val="dashDot"/>
            <a:miter lim="800000"/>
          </a:ln>
          <a:effectLst/>
        </p:spPr>
      </p:cxnSp>
      <p:sp>
        <p:nvSpPr>
          <p:cNvPr id="80" name="Rectángulo redondeado 7">
            <a:extLst>
              <a:ext uri="{FF2B5EF4-FFF2-40B4-BE49-F238E27FC236}">
                <a16:creationId xmlns:a16="http://schemas.microsoft.com/office/drawing/2014/main" id="{A342CBCD-6F04-477C-9E87-206075F07EF4}"/>
              </a:ext>
            </a:extLst>
          </p:cNvPr>
          <p:cNvSpPr/>
          <p:nvPr/>
        </p:nvSpPr>
        <p:spPr>
          <a:xfrm>
            <a:off x="10251421" y="2760690"/>
            <a:ext cx="1728000" cy="964800"/>
          </a:xfrm>
          <a:prstGeom prst="roundRect">
            <a:avLst/>
          </a:prstGeom>
          <a:solidFill>
            <a:srgbClr val="4472C4"/>
          </a:solidFill>
          <a:ln w="12700" cap="flat" cmpd="sng" algn="ctr">
            <a:solidFill>
              <a:srgbClr val="4472C4">
                <a:shade val="50000"/>
              </a:srgbClr>
            </a:solidFill>
            <a:prstDash val="solid"/>
            <a:miter lim="800000"/>
          </a:ln>
          <a:effectLst/>
        </p:spPr>
        <p:txBody>
          <a:bodyPr rtlCol="0" anchor="ctr"/>
          <a:lstStyle/>
          <a:p>
            <a:pPr lvl="0" algn="ctr" fontAlgn="auto">
              <a:spcBef>
                <a:spcPts val="0"/>
              </a:spcBef>
              <a:spcAft>
                <a:spcPts val="0"/>
              </a:spcAft>
            </a:pPr>
            <a:r>
              <a:rPr kumimoji="0" lang="es-ES_tradnl" sz="1400" b="0" i="0" u="none" strike="noStrike" kern="0" cap="none" spc="0" normalizeH="0" baseline="0" noProof="0" dirty="0">
                <a:ln>
                  <a:noFill/>
                </a:ln>
                <a:solidFill>
                  <a:prstClr val="white"/>
                </a:solidFill>
                <a:effectLst/>
                <a:uLnTx/>
                <a:uFillTx/>
                <a:latin typeface="Calibri" panose="020F0502020204030204"/>
                <a:ea typeface="+mn-ea"/>
                <a:cs typeface="+mn-cs"/>
              </a:rPr>
              <a:t>WG6: </a:t>
            </a:r>
            <a:br>
              <a:rPr kumimoji="0" lang="es-ES_tradnl" sz="1400" b="0" i="0" u="none" strike="noStrike" kern="0" cap="none" spc="0" normalizeH="0" baseline="0" noProof="0" dirty="0">
                <a:ln>
                  <a:noFill/>
                </a:ln>
                <a:solidFill>
                  <a:prstClr val="white"/>
                </a:solidFill>
                <a:effectLst/>
                <a:uLnTx/>
                <a:uFillTx/>
                <a:latin typeface="Calibri" panose="020F0502020204030204"/>
                <a:ea typeface="+mn-ea"/>
                <a:cs typeface="+mn-cs"/>
              </a:rPr>
            </a:br>
            <a:r>
              <a:rPr kumimoji="0" lang="es-ES_tradnl" sz="1400" b="0" i="0" u="none" strike="noStrike" kern="0" cap="none" spc="0" normalizeH="0" baseline="0" noProof="0" dirty="0" err="1">
                <a:ln>
                  <a:noFill/>
                </a:ln>
                <a:solidFill>
                  <a:prstClr val="white"/>
                </a:solidFill>
                <a:effectLst/>
                <a:uLnTx/>
                <a:uFillTx/>
                <a:latin typeface="Calibri" panose="020F0502020204030204"/>
                <a:ea typeface="+mn-ea"/>
                <a:cs typeface="+mn-cs"/>
              </a:rPr>
              <a:t>Demonstrator</a:t>
            </a:r>
            <a:br>
              <a:rPr kumimoji="0" lang="es-ES_tradnl" sz="1400" b="0" i="0" u="none" strike="noStrike" kern="0" cap="none" spc="0" normalizeH="0" baseline="0" noProof="0" dirty="0">
                <a:ln>
                  <a:noFill/>
                </a:ln>
                <a:solidFill>
                  <a:prstClr val="white"/>
                </a:solidFill>
                <a:effectLst/>
                <a:uLnTx/>
                <a:uFillTx/>
                <a:latin typeface="Calibri" panose="020F0502020204030204"/>
                <a:ea typeface="+mn-ea"/>
                <a:cs typeface="+mn-cs"/>
              </a:rPr>
            </a:br>
            <a:r>
              <a:rPr lang="es-ES_tradnl" sz="1200" dirty="0">
                <a:solidFill>
                  <a:prstClr val="white"/>
                </a:solidFill>
                <a:latin typeface="Calibri" panose="020F0502020204030204"/>
                <a:cs typeface="+mn-cs"/>
              </a:rPr>
              <a:t>C. Marinas</a:t>
            </a:r>
            <a:endParaRPr lang="es-ES_tradnl" sz="1400" dirty="0">
              <a:solidFill>
                <a:prstClr val="white"/>
              </a:solidFill>
              <a:latin typeface="Calibri" panose="020F0502020204030204"/>
              <a:cs typeface="+mn-cs"/>
            </a:endParaRPr>
          </a:p>
        </p:txBody>
      </p:sp>
      <p:sp>
        <p:nvSpPr>
          <p:cNvPr id="7" name="Rectangle 6">
            <a:extLst>
              <a:ext uri="{FF2B5EF4-FFF2-40B4-BE49-F238E27FC236}">
                <a16:creationId xmlns:a16="http://schemas.microsoft.com/office/drawing/2014/main" id="{ECF7E846-B644-42BE-B923-6E68416342CE}"/>
              </a:ext>
            </a:extLst>
          </p:cNvPr>
          <p:cNvSpPr/>
          <p:nvPr/>
        </p:nvSpPr>
        <p:spPr>
          <a:xfrm>
            <a:off x="8100912" y="2628988"/>
            <a:ext cx="1994628" cy="2607931"/>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cxnSp>
        <p:nvCxnSpPr>
          <p:cNvPr id="8" name="Connector: Elbow 7">
            <a:extLst>
              <a:ext uri="{FF2B5EF4-FFF2-40B4-BE49-F238E27FC236}">
                <a16:creationId xmlns:a16="http://schemas.microsoft.com/office/drawing/2014/main" id="{AF0805D1-30F0-4706-8790-0EBBC167E483}"/>
              </a:ext>
            </a:extLst>
          </p:cNvPr>
          <p:cNvCxnSpPr>
            <a:cxnSpLocks/>
            <a:stCxn id="58" idx="2"/>
            <a:endCxn id="59" idx="0"/>
          </p:cNvCxnSpPr>
          <p:nvPr/>
        </p:nvCxnSpPr>
        <p:spPr>
          <a:xfrm rot="5400000">
            <a:off x="3185976" y="20551"/>
            <a:ext cx="626440" cy="4853839"/>
          </a:xfrm>
          <a:prstGeom prst="bentConnector3">
            <a:avLst>
              <a:gd name="adj1" fmla="val 50000"/>
            </a:avLst>
          </a:prstGeom>
          <a:noFill/>
          <a:ln w="12700" cap="flat" cmpd="sng" algn="ctr">
            <a:solidFill>
              <a:srgbClr val="4472C4"/>
            </a:solidFill>
            <a:prstDash val="solid"/>
            <a:miter lim="800000"/>
          </a:ln>
          <a:effectLst/>
        </p:spPr>
      </p:cxnSp>
      <p:cxnSp>
        <p:nvCxnSpPr>
          <p:cNvPr id="22" name="Connector: Elbow 21">
            <a:extLst>
              <a:ext uri="{FF2B5EF4-FFF2-40B4-BE49-F238E27FC236}">
                <a16:creationId xmlns:a16="http://schemas.microsoft.com/office/drawing/2014/main" id="{0E49EF7F-758A-4C62-8901-7E7D09B3A69B}"/>
              </a:ext>
            </a:extLst>
          </p:cNvPr>
          <p:cNvCxnSpPr>
            <a:cxnSpLocks/>
            <a:stCxn id="58" idx="2"/>
            <a:endCxn id="80" idx="0"/>
          </p:cNvCxnSpPr>
          <p:nvPr/>
        </p:nvCxnSpPr>
        <p:spPr>
          <a:xfrm rot="16200000" flipH="1">
            <a:off x="8207548" y="-147183"/>
            <a:ext cx="626440" cy="5189306"/>
          </a:xfrm>
          <a:prstGeom prst="bentConnector3">
            <a:avLst>
              <a:gd name="adj1" fmla="val 50000"/>
            </a:avLst>
          </a:prstGeom>
          <a:noFill/>
          <a:ln w="12700" cap="flat" cmpd="sng" algn="ctr">
            <a:solidFill>
              <a:srgbClr val="4472C4"/>
            </a:solidFill>
            <a:prstDash val="solid"/>
            <a:miter lim="800000"/>
          </a:ln>
          <a:effectLst/>
        </p:spPr>
      </p:cxnSp>
      <p:cxnSp>
        <p:nvCxnSpPr>
          <p:cNvPr id="82" name="Conector recto 20">
            <a:extLst>
              <a:ext uri="{FF2B5EF4-FFF2-40B4-BE49-F238E27FC236}">
                <a16:creationId xmlns:a16="http://schemas.microsoft.com/office/drawing/2014/main" id="{6A31CEEE-252B-4CEE-A9C8-86E4605EDF07}"/>
              </a:ext>
            </a:extLst>
          </p:cNvPr>
          <p:cNvCxnSpPr>
            <a:cxnSpLocks/>
          </p:cNvCxnSpPr>
          <p:nvPr/>
        </p:nvCxnSpPr>
        <p:spPr>
          <a:xfrm>
            <a:off x="5088535" y="2447470"/>
            <a:ext cx="0" cy="313220"/>
          </a:xfrm>
          <a:prstGeom prst="line">
            <a:avLst/>
          </a:prstGeom>
          <a:noFill/>
          <a:ln w="12700" cap="flat" cmpd="sng" algn="ctr">
            <a:solidFill>
              <a:srgbClr val="4472C4"/>
            </a:solidFill>
            <a:prstDash val="solid"/>
            <a:miter lim="800000"/>
          </a:ln>
          <a:effectLst/>
        </p:spPr>
      </p:cxnSp>
      <p:cxnSp>
        <p:nvCxnSpPr>
          <p:cNvPr id="83" name="Conector recto 20">
            <a:extLst>
              <a:ext uri="{FF2B5EF4-FFF2-40B4-BE49-F238E27FC236}">
                <a16:creationId xmlns:a16="http://schemas.microsoft.com/office/drawing/2014/main" id="{FB44C46A-3125-4941-880C-B87B95A1982A}"/>
              </a:ext>
            </a:extLst>
          </p:cNvPr>
          <p:cNvCxnSpPr>
            <a:cxnSpLocks/>
            <a:endCxn id="61" idx="0"/>
          </p:cNvCxnSpPr>
          <p:nvPr/>
        </p:nvCxnSpPr>
        <p:spPr>
          <a:xfrm>
            <a:off x="7096664" y="2447470"/>
            <a:ext cx="0" cy="313220"/>
          </a:xfrm>
          <a:prstGeom prst="line">
            <a:avLst/>
          </a:prstGeom>
          <a:noFill/>
          <a:ln w="12700" cap="flat" cmpd="sng" algn="ctr">
            <a:solidFill>
              <a:srgbClr val="4472C4"/>
            </a:solidFill>
            <a:prstDash val="solid"/>
            <a:miter lim="800000"/>
          </a:ln>
          <a:effectLst/>
        </p:spPr>
      </p:cxnSp>
      <p:cxnSp>
        <p:nvCxnSpPr>
          <p:cNvPr id="84" name="Conector recto 20">
            <a:extLst>
              <a:ext uri="{FF2B5EF4-FFF2-40B4-BE49-F238E27FC236}">
                <a16:creationId xmlns:a16="http://schemas.microsoft.com/office/drawing/2014/main" id="{FB4DC799-4BC6-4647-B2D2-399C8EFB3790}"/>
              </a:ext>
            </a:extLst>
          </p:cNvPr>
          <p:cNvCxnSpPr>
            <a:cxnSpLocks/>
          </p:cNvCxnSpPr>
          <p:nvPr/>
        </p:nvCxnSpPr>
        <p:spPr>
          <a:xfrm>
            <a:off x="9104792" y="2447470"/>
            <a:ext cx="0" cy="313220"/>
          </a:xfrm>
          <a:prstGeom prst="line">
            <a:avLst/>
          </a:prstGeom>
          <a:noFill/>
          <a:ln w="12700" cap="flat" cmpd="sng" algn="ctr">
            <a:solidFill>
              <a:srgbClr val="4472C4"/>
            </a:solidFill>
            <a:prstDash val="solid"/>
            <a:miter lim="800000"/>
          </a:ln>
          <a:effectLst/>
        </p:spPr>
      </p:cxnSp>
      <p:grpSp>
        <p:nvGrpSpPr>
          <p:cNvPr id="85" name="Groupe 45">
            <a:extLst>
              <a:ext uri="{FF2B5EF4-FFF2-40B4-BE49-F238E27FC236}">
                <a16:creationId xmlns:a16="http://schemas.microsoft.com/office/drawing/2014/main" id="{353FE8E7-1DD3-45F0-9BE9-85331EA305C5}"/>
              </a:ext>
            </a:extLst>
          </p:cNvPr>
          <p:cNvGrpSpPr/>
          <p:nvPr/>
        </p:nvGrpSpPr>
        <p:grpSpPr>
          <a:xfrm>
            <a:off x="208276" y="5218824"/>
            <a:ext cx="9935280" cy="1591239"/>
            <a:chOff x="635400" y="4842720"/>
            <a:chExt cx="9935280" cy="2231280"/>
          </a:xfrm>
        </p:grpSpPr>
        <p:sp>
          <p:nvSpPr>
            <p:cNvPr id="86" name="Espace réservé du contenu 5">
              <a:extLst>
                <a:ext uri="{FF2B5EF4-FFF2-40B4-BE49-F238E27FC236}">
                  <a16:creationId xmlns:a16="http://schemas.microsoft.com/office/drawing/2014/main" id="{F8806F72-FB69-4C82-8617-70537422D09B}"/>
                </a:ext>
              </a:extLst>
            </p:cNvPr>
            <p:cNvSpPr/>
            <p:nvPr/>
          </p:nvSpPr>
          <p:spPr>
            <a:xfrm>
              <a:off x="4973040" y="4887720"/>
              <a:ext cx="3004560" cy="2186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marL="272880" defTabSz="457200">
                <a:lnSpc>
                  <a:spcPct val="100000"/>
                </a:lnSpc>
                <a:spcBef>
                  <a:spcPts val="241"/>
                </a:spcBef>
                <a:tabLst>
                  <a:tab pos="0" algn="l"/>
                </a:tabLst>
              </a:pPr>
              <a:endParaRPr lang="de-DE" sz="1050" b="0" strike="noStrike" spc="-1" dirty="0">
                <a:solidFill>
                  <a:srgbClr val="000000"/>
                </a:solidFill>
              </a:endParaRPr>
            </a:p>
            <a:p>
              <a:pPr marL="272880" indent="-177840" defTabSz="457200">
                <a:lnSpc>
                  <a:spcPct val="100000"/>
                </a:lnSpc>
                <a:spcBef>
                  <a:spcPts val="241"/>
                </a:spcBef>
                <a:tabLst>
                  <a:tab pos="0" algn="l"/>
                </a:tabLst>
              </a:pPr>
              <a:r>
                <a:rPr lang="en-GB" sz="1050" b="0" strike="noStrike" spc="-1" dirty="0">
                  <a:solidFill>
                    <a:schemeClr val="dk1"/>
                  </a:solidFill>
                </a:rPr>
                <a:t>KEK (Tsukuba)</a:t>
              </a:r>
              <a:endParaRPr lang="de-DE" sz="1050" b="0" strike="noStrike" spc="-1" dirty="0">
                <a:solidFill>
                  <a:srgbClr val="000000"/>
                </a:solidFill>
              </a:endParaRPr>
            </a:p>
            <a:p>
              <a:pPr marL="272880" indent="-177840" defTabSz="457200">
                <a:lnSpc>
                  <a:spcPct val="100000"/>
                </a:lnSpc>
                <a:spcBef>
                  <a:spcPts val="241"/>
                </a:spcBef>
                <a:tabLst>
                  <a:tab pos="0" algn="l"/>
                </a:tabLst>
              </a:pPr>
              <a:r>
                <a:rPr lang="en-GB" sz="1050" b="0" strike="noStrike" spc="-1" dirty="0">
                  <a:solidFill>
                    <a:schemeClr val="dk1"/>
                  </a:solidFill>
                </a:rPr>
                <a:t>University of Tokyo</a:t>
              </a:r>
              <a:endParaRPr lang="de-DE" sz="1050" b="0" strike="noStrike" spc="-1" dirty="0">
                <a:solidFill>
                  <a:srgbClr val="000000"/>
                </a:solidFill>
              </a:endParaRPr>
            </a:p>
            <a:p>
              <a:pPr marL="272880" indent="-177840" defTabSz="457200">
                <a:lnSpc>
                  <a:spcPct val="100000"/>
                </a:lnSpc>
                <a:spcBef>
                  <a:spcPts val="241"/>
                </a:spcBef>
                <a:tabLst>
                  <a:tab pos="0" algn="l"/>
                </a:tabLst>
              </a:pPr>
              <a:r>
                <a:rPr lang="en-GB" sz="1050" b="0" strike="noStrike" spc="-1" dirty="0">
                  <a:solidFill>
                    <a:schemeClr val="dk1"/>
                  </a:solidFill>
                </a:rPr>
                <a:t>IPMU (Kashiwa)</a:t>
              </a:r>
              <a:endParaRPr lang="de-DE" sz="1050" b="0" strike="noStrike" spc="-1" dirty="0">
                <a:solidFill>
                  <a:srgbClr val="000000"/>
                </a:solidFill>
              </a:endParaRPr>
            </a:p>
            <a:p>
              <a:pPr marL="272880" indent="-177840" defTabSz="457200">
                <a:lnSpc>
                  <a:spcPct val="100000"/>
                </a:lnSpc>
                <a:spcBef>
                  <a:spcPts val="241"/>
                </a:spcBef>
                <a:tabLst>
                  <a:tab pos="0" algn="l"/>
                </a:tabLst>
              </a:pPr>
              <a:r>
                <a:rPr lang="en-GB" sz="1050" b="0" strike="noStrike" spc="-1" dirty="0">
                  <a:solidFill>
                    <a:schemeClr val="dk1"/>
                  </a:solidFill>
                </a:rPr>
                <a:t>IFCA (CSIC-UC, Santander)</a:t>
              </a:r>
              <a:endParaRPr lang="de-DE" sz="1050" b="0" strike="noStrike" spc="-1" dirty="0">
                <a:solidFill>
                  <a:srgbClr val="000000"/>
                </a:solidFill>
              </a:endParaRPr>
            </a:p>
            <a:p>
              <a:pPr marL="272880" indent="-177840" defTabSz="457200">
                <a:lnSpc>
                  <a:spcPct val="100000"/>
                </a:lnSpc>
                <a:spcBef>
                  <a:spcPts val="241"/>
                </a:spcBef>
                <a:tabLst>
                  <a:tab pos="0" algn="l"/>
                </a:tabLst>
              </a:pPr>
              <a:r>
                <a:rPr lang="en-GB" sz="1050" b="0" strike="noStrike" spc="-1" dirty="0">
                  <a:solidFill>
                    <a:schemeClr val="dk1"/>
                  </a:solidFill>
                </a:rPr>
                <a:t>IGFAE (Santiago de </a:t>
              </a:r>
              <a:r>
                <a:rPr lang="en-GB" sz="1050" b="0" strike="noStrike" spc="-1" dirty="0" err="1">
                  <a:solidFill>
                    <a:schemeClr val="dk1"/>
                  </a:solidFill>
                </a:rPr>
                <a:t>Compostella</a:t>
              </a:r>
              <a:r>
                <a:rPr lang="en-GB" sz="1050" b="0" strike="noStrike" spc="-1" dirty="0">
                  <a:solidFill>
                    <a:schemeClr val="dk1"/>
                  </a:solidFill>
                </a:rPr>
                <a:t>)</a:t>
              </a:r>
              <a:endParaRPr lang="de-DE" sz="1050" b="0" strike="noStrike" spc="-1" dirty="0">
                <a:solidFill>
                  <a:srgbClr val="000000"/>
                </a:solidFill>
              </a:endParaRPr>
            </a:p>
            <a:p>
              <a:pPr marL="272880" indent="-177840" defTabSz="457200">
                <a:lnSpc>
                  <a:spcPct val="100000"/>
                </a:lnSpc>
                <a:spcBef>
                  <a:spcPts val="241"/>
                </a:spcBef>
                <a:tabLst>
                  <a:tab pos="0" algn="l"/>
                </a:tabLst>
              </a:pPr>
              <a:r>
                <a:rPr lang="en-GB" sz="1050" b="0" strike="noStrike" spc="-1" dirty="0">
                  <a:solidFill>
                    <a:schemeClr val="dk1"/>
                  </a:solidFill>
                </a:rPr>
                <a:t>IFIC (CSIC-UV) (Valencia)</a:t>
              </a:r>
              <a:endParaRPr lang="de-DE" sz="1050" b="0" strike="noStrike" spc="-1" dirty="0">
                <a:solidFill>
                  <a:srgbClr val="000000"/>
                </a:solidFill>
              </a:endParaRPr>
            </a:p>
            <a:p>
              <a:pPr marL="272880" indent="-177840" defTabSz="457200">
                <a:lnSpc>
                  <a:spcPct val="100000"/>
                </a:lnSpc>
                <a:spcBef>
                  <a:spcPts val="241"/>
                </a:spcBef>
                <a:tabLst>
                  <a:tab pos="0" algn="l"/>
                </a:tabLst>
              </a:pPr>
              <a:endParaRPr lang="de-DE" sz="1050" b="0" strike="noStrike" spc="-1" dirty="0">
                <a:solidFill>
                  <a:srgbClr val="000000"/>
                </a:solidFill>
              </a:endParaRPr>
            </a:p>
          </p:txBody>
        </p:sp>
        <p:sp>
          <p:nvSpPr>
            <p:cNvPr id="87" name="Espace réservé du contenu 5">
              <a:extLst>
                <a:ext uri="{FF2B5EF4-FFF2-40B4-BE49-F238E27FC236}">
                  <a16:creationId xmlns:a16="http://schemas.microsoft.com/office/drawing/2014/main" id="{AC2A9E5F-636A-446D-8D9D-12BC10411B48}"/>
                </a:ext>
              </a:extLst>
            </p:cNvPr>
            <p:cNvSpPr/>
            <p:nvPr/>
          </p:nvSpPr>
          <p:spPr>
            <a:xfrm>
              <a:off x="635400" y="4842720"/>
              <a:ext cx="3004560" cy="2231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marL="272880" defTabSz="457200">
                <a:lnSpc>
                  <a:spcPct val="100000"/>
                </a:lnSpc>
                <a:spcBef>
                  <a:spcPts val="241"/>
                </a:spcBef>
                <a:tabLst>
                  <a:tab pos="0" algn="l"/>
                </a:tabLst>
              </a:pPr>
              <a:endParaRPr lang="de-DE" sz="1050" b="0" strike="noStrike" spc="-1" dirty="0">
                <a:solidFill>
                  <a:srgbClr val="000000"/>
                </a:solidFill>
              </a:endParaRPr>
            </a:p>
            <a:p>
              <a:pPr marL="272880" indent="-177840" defTabSz="457200">
                <a:lnSpc>
                  <a:spcPct val="100000"/>
                </a:lnSpc>
                <a:spcBef>
                  <a:spcPts val="241"/>
                </a:spcBef>
                <a:tabLst>
                  <a:tab pos="0" algn="l"/>
                </a:tabLst>
              </a:pPr>
              <a:r>
                <a:rPr lang="en-GB" sz="1050" b="0" strike="noStrike" spc="-1" dirty="0">
                  <a:solidFill>
                    <a:schemeClr val="dk1"/>
                  </a:solidFill>
                </a:rPr>
                <a:t>MBI (Vienna)</a:t>
              </a:r>
              <a:endParaRPr lang="de-DE" sz="1050" b="0" strike="noStrike" spc="-1" dirty="0">
                <a:solidFill>
                  <a:srgbClr val="000000"/>
                </a:solidFill>
              </a:endParaRPr>
            </a:p>
            <a:p>
              <a:pPr marL="272880" indent="-177840" defTabSz="457200">
                <a:lnSpc>
                  <a:spcPct val="100000"/>
                </a:lnSpc>
                <a:spcBef>
                  <a:spcPts val="241"/>
                </a:spcBef>
                <a:tabLst>
                  <a:tab pos="0" algn="l"/>
                </a:tabLst>
              </a:pPr>
              <a:r>
                <a:rPr lang="en-GB" sz="1050" b="0" strike="noStrike" spc="-1" dirty="0">
                  <a:solidFill>
                    <a:schemeClr val="dk1"/>
                  </a:solidFill>
                </a:rPr>
                <a:t>IHEP (Beijing)</a:t>
              </a:r>
              <a:endParaRPr lang="de-DE" sz="1050" b="0" strike="noStrike" spc="-1" dirty="0">
                <a:solidFill>
                  <a:srgbClr val="000000"/>
                </a:solidFill>
              </a:endParaRPr>
            </a:p>
            <a:p>
              <a:pPr marL="272880" indent="-177840" defTabSz="457200">
                <a:lnSpc>
                  <a:spcPct val="100000"/>
                </a:lnSpc>
                <a:spcBef>
                  <a:spcPts val="241"/>
                </a:spcBef>
                <a:tabLst>
                  <a:tab pos="0" algn="l"/>
                </a:tabLst>
              </a:pPr>
              <a:r>
                <a:rPr lang="en-GB" sz="1050" b="0" strike="noStrike" spc="-1" dirty="0">
                  <a:solidFill>
                    <a:schemeClr val="dk1"/>
                  </a:solidFill>
                </a:rPr>
                <a:t>University of Jilin</a:t>
              </a:r>
              <a:endParaRPr lang="de-DE" sz="1050" b="0" strike="noStrike" spc="-1" dirty="0">
                <a:solidFill>
                  <a:srgbClr val="000000"/>
                </a:solidFill>
              </a:endParaRPr>
            </a:p>
            <a:p>
              <a:pPr marL="272880" indent="-177840" defTabSz="457200">
                <a:lnSpc>
                  <a:spcPct val="100000"/>
                </a:lnSpc>
                <a:spcBef>
                  <a:spcPts val="241"/>
                </a:spcBef>
                <a:tabLst>
                  <a:tab pos="0" algn="l"/>
                </a:tabLst>
              </a:pPr>
              <a:r>
                <a:rPr lang="en-GB" sz="1050" b="0" strike="noStrike" spc="-1" dirty="0">
                  <a:solidFill>
                    <a:schemeClr val="dk1"/>
                  </a:solidFill>
                </a:rPr>
                <a:t>CPPM (Marseille)</a:t>
              </a:r>
              <a:endParaRPr lang="de-DE" sz="1050" b="0" strike="noStrike" spc="-1" dirty="0">
                <a:solidFill>
                  <a:srgbClr val="000000"/>
                </a:solidFill>
              </a:endParaRPr>
            </a:p>
            <a:p>
              <a:pPr marL="272880" indent="-177840" defTabSz="457200">
                <a:lnSpc>
                  <a:spcPct val="100000"/>
                </a:lnSpc>
                <a:spcBef>
                  <a:spcPts val="241"/>
                </a:spcBef>
                <a:tabLst>
                  <a:tab pos="0" algn="l"/>
                </a:tabLst>
              </a:pPr>
              <a:r>
                <a:rPr lang="en-GB" sz="1050" b="0" strike="noStrike" spc="-1" dirty="0" err="1">
                  <a:solidFill>
                    <a:schemeClr val="dk1"/>
                  </a:solidFill>
                </a:rPr>
                <a:t>IJCLab</a:t>
              </a:r>
              <a:r>
                <a:rPr lang="en-GB" sz="1050" b="0" strike="noStrike" spc="-1" dirty="0">
                  <a:solidFill>
                    <a:schemeClr val="dk1"/>
                  </a:solidFill>
                </a:rPr>
                <a:t> (Orsay)</a:t>
              </a:r>
              <a:endParaRPr lang="de-DE" sz="1050" b="0" strike="noStrike" spc="-1" dirty="0">
                <a:solidFill>
                  <a:srgbClr val="000000"/>
                </a:solidFill>
              </a:endParaRPr>
            </a:p>
            <a:p>
              <a:pPr marL="272880" indent="-177840" defTabSz="457200">
                <a:lnSpc>
                  <a:spcPct val="100000"/>
                </a:lnSpc>
                <a:spcBef>
                  <a:spcPts val="241"/>
                </a:spcBef>
                <a:tabLst>
                  <a:tab pos="0" algn="l"/>
                </a:tabLst>
              </a:pPr>
              <a:r>
                <a:rPr lang="en-GB" sz="1050" b="0" strike="noStrike" spc="-1" dirty="0">
                  <a:solidFill>
                    <a:schemeClr val="dk1"/>
                  </a:solidFill>
                </a:rPr>
                <a:t>IPHC (Strasbourg)</a:t>
              </a:r>
              <a:endParaRPr lang="de-DE" sz="1050" b="0" strike="noStrike" spc="-1" dirty="0">
                <a:solidFill>
                  <a:srgbClr val="000000"/>
                </a:solidFill>
              </a:endParaRPr>
            </a:p>
            <a:p>
              <a:pPr marL="272880" indent="-177840" defTabSz="457200">
                <a:lnSpc>
                  <a:spcPct val="100000"/>
                </a:lnSpc>
                <a:spcBef>
                  <a:spcPts val="241"/>
                </a:spcBef>
                <a:tabLst>
                  <a:tab pos="0" algn="l"/>
                </a:tabLst>
              </a:pPr>
              <a:endParaRPr lang="de-DE" sz="1050" b="0" strike="noStrike" spc="-1" dirty="0">
                <a:solidFill>
                  <a:srgbClr val="000000"/>
                </a:solidFill>
              </a:endParaRPr>
            </a:p>
          </p:txBody>
        </p:sp>
        <p:sp>
          <p:nvSpPr>
            <p:cNvPr id="88" name="Espace réservé du contenu 5">
              <a:extLst>
                <a:ext uri="{FF2B5EF4-FFF2-40B4-BE49-F238E27FC236}">
                  <a16:creationId xmlns:a16="http://schemas.microsoft.com/office/drawing/2014/main" id="{9CE3C38B-5118-4BA7-B08D-0E3D4BAD7A67}"/>
                </a:ext>
              </a:extLst>
            </p:cNvPr>
            <p:cNvSpPr/>
            <p:nvPr/>
          </p:nvSpPr>
          <p:spPr>
            <a:xfrm>
              <a:off x="2557800" y="4842720"/>
              <a:ext cx="3004560" cy="2231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marL="272880" defTabSz="457200">
                <a:lnSpc>
                  <a:spcPct val="100000"/>
                </a:lnSpc>
                <a:spcBef>
                  <a:spcPts val="241"/>
                </a:spcBef>
                <a:tabLst>
                  <a:tab pos="0" algn="l"/>
                </a:tabLst>
              </a:pPr>
              <a:endParaRPr lang="de-DE" sz="1050" b="0" strike="noStrike" spc="-1" dirty="0">
                <a:solidFill>
                  <a:srgbClr val="000000"/>
                </a:solidFill>
              </a:endParaRPr>
            </a:p>
            <a:p>
              <a:pPr marL="272880" indent="-177840" defTabSz="457200">
                <a:lnSpc>
                  <a:spcPct val="100000"/>
                </a:lnSpc>
                <a:spcBef>
                  <a:spcPts val="241"/>
                </a:spcBef>
                <a:tabLst>
                  <a:tab pos="0" algn="l"/>
                </a:tabLst>
              </a:pPr>
              <a:r>
                <a:rPr lang="en-GB" sz="1050" b="0" strike="noStrike" spc="-1" dirty="0">
                  <a:solidFill>
                    <a:schemeClr val="dk1"/>
                  </a:solidFill>
                </a:rPr>
                <a:t>University of Bergamo</a:t>
              </a:r>
              <a:endParaRPr lang="de-DE" sz="1050" b="0" strike="noStrike" spc="-1" dirty="0">
                <a:solidFill>
                  <a:srgbClr val="000000"/>
                </a:solidFill>
              </a:endParaRPr>
            </a:p>
            <a:p>
              <a:pPr marL="272880" indent="-177840" defTabSz="457200">
                <a:lnSpc>
                  <a:spcPct val="100000"/>
                </a:lnSpc>
                <a:spcBef>
                  <a:spcPts val="241"/>
                </a:spcBef>
                <a:tabLst>
                  <a:tab pos="0" algn="l"/>
                </a:tabLst>
              </a:pPr>
              <a:r>
                <a:rPr lang="en-GB" sz="1050" b="0" strike="noStrike" spc="-1" dirty="0">
                  <a:solidFill>
                    <a:schemeClr val="dk1"/>
                  </a:solidFill>
                </a:rPr>
                <a:t>INFN Pavia</a:t>
              </a:r>
              <a:endParaRPr lang="de-DE" sz="1050" b="0" strike="noStrike" spc="-1" dirty="0">
                <a:solidFill>
                  <a:srgbClr val="000000"/>
                </a:solidFill>
              </a:endParaRPr>
            </a:p>
            <a:p>
              <a:pPr marL="272880" indent="-177840" defTabSz="457200">
                <a:lnSpc>
                  <a:spcPct val="100000"/>
                </a:lnSpc>
                <a:spcBef>
                  <a:spcPts val="241"/>
                </a:spcBef>
                <a:tabLst>
                  <a:tab pos="0" algn="l"/>
                </a:tabLst>
              </a:pPr>
              <a:r>
                <a:rPr lang="en-GB" sz="1050" b="0" strike="noStrike" spc="-1" dirty="0">
                  <a:solidFill>
                    <a:schemeClr val="dk1"/>
                  </a:solidFill>
                </a:rPr>
                <a:t>INFN &amp; University of Pisa</a:t>
              </a:r>
              <a:endParaRPr lang="de-DE" sz="1050" b="0" strike="noStrike" spc="-1" dirty="0">
                <a:solidFill>
                  <a:srgbClr val="000000"/>
                </a:solidFill>
              </a:endParaRPr>
            </a:p>
            <a:p>
              <a:pPr marL="272880" indent="-177840" defTabSz="457200">
                <a:lnSpc>
                  <a:spcPct val="100000"/>
                </a:lnSpc>
                <a:spcBef>
                  <a:spcPts val="241"/>
                </a:spcBef>
                <a:tabLst>
                  <a:tab pos="0" algn="l"/>
                </a:tabLst>
              </a:pPr>
              <a:r>
                <a:rPr lang="en-GB" sz="1050" b="0" strike="noStrike" spc="-1" dirty="0">
                  <a:solidFill>
                    <a:schemeClr val="dk1"/>
                  </a:solidFill>
                </a:rPr>
                <a:t>University of Bonn</a:t>
              </a:r>
              <a:endParaRPr lang="de-DE" sz="1050" b="0" strike="noStrike" spc="-1" dirty="0">
                <a:solidFill>
                  <a:srgbClr val="000000"/>
                </a:solidFill>
              </a:endParaRPr>
            </a:p>
            <a:p>
              <a:pPr marL="272880" indent="-177840" defTabSz="457200">
                <a:lnSpc>
                  <a:spcPct val="100000"/>
                </a:lnSpc>
                <a:spcBef>
                  <a:spcPts val="241"/>
                </a:spcBef>
                <a:tabLst>
                  <a:tab pos="0" algn="l"/>
                </a:tabLst>
              </a:pPr>
              <a:r>
                <a:rPr lang="en-GB" sz="1050" b="0" strike="noStrike" spc="-1" dirty="0">
                  <a:solidFill>
                    <a:schemeClr val="dk1"/>
                  </a:solidFill>
                </a:rPr>
                <a:t>University of Dortmund</a:t>
              </a:r>
              <a:endParaRPr lang="de-DE" sz="1050" b="0" strike="noStrike" spc="-1" dirty="0">
                <a:solidFill>
                  <a:srgbClr val="000000"/>
                </a:solidFill>
              </a:endParaRPr>
            </a:p>
            <a:p>
              <a:pPr marL="272880" indent="-177840" defTabSz="457200">
                <a:lnSpc>
                  <a:spcPct val="100000"/>
                </a:lnSpc>
                <a:spcBef>
                  <a:spcPts val="241"/>
                </a:spcBef>
                <a:tabLst>
                  <a:tab pos="0" algn="l"/>
                </a:tabLst>
              </a:pPr>
              <a:r>
                <a:rPr lang="en-GB" sz="1050" b="0" strike="noStrike" spc="-1" dirty="0">
                  <a:solidFill>
                    <a:schemeClr val="dk1"/>
                  </a:solidFill>
                </a:rPr>
                <a:t>University of </a:t>
              </a:r>
              <a:r>
                <a:rPr lang="en-GB" sz="1050" b="0" strike="noStrike" spc="-1" dirty="0" err="1">
                  <a:solidFill>
                    <a:schemeClr val="dk1"/>
                  </a:solidFill>
                </a:rPr>
                <a:t>Goettingen</a:t>
              </a:r>
              <a:r>
                <a:rPr lang="en-GB" sz="1050" b="0" strike="noStrike" spc="-1" dirty="0">
                  <a:solidFill>
                    <a:schemeClr val="dk1"/>
                  </a:solidFill>
                </a:rPr>
                <a:t> </a:t>
              </a:r>
              <a:endParaRPr lang="de-DE" sz="1050" b="0" strike="noStrike" spc="-1" dirty="0">
                <a:solidFill>
                  <a:srgbClr val="000000"/>
                </a:solidFill>
              </a:endParaRPr>
            </a:p>
            <a:p>
              <a:pPr marL="272880" indent="-177840" defTabSz="457200">
                <a:lnSpc>
                  <a:spcPct val="100000"/>
                </a:lnSpc>
                <a:spcBef>
                  <a:spcPts val="241"/>
                </a:spcBef>
                <a:tabLst>
                  <a:tab pos="0" algn="l"/>
                </a:tabLst>
              </a:pPr>
              <a:endParaRPr lang="de-DE" sz="1050" b="0" strike="noStrike" spc="-1" dirty="0">
                <a:solidFill>
                  <a:srgbClr val="000000"/>
                </a:solidFill>
              </a:endParaRPr>
            </a:p>
            <a:p>
              <a:pPr marL="272880" defTabSz="457200">
                <a:lnSpc>
                  <a:spcPct val="100000"/>
                </a:lnSpc>
                <a:spcBef>
                  <a:spcPts val="241"/>
                </a:spcBef>
                <a:tabLst>
                  <a:tab pos="0" algn="l"/>
                </a:tabLst>
              </a:pPr>
              <a:endParaRPr lang="de-DE" sz="1050" b="0" strike="noStrike" spc="-1" dirty="0">
                <a:solidFill>
                  <a:srgbClr val="000000"/>
                </a:solidFill>
              </a:endParaRPr>
            </a:p>
          </p:txBody>
        </p:sp>
        <p:sp>
          <p:nvSpPr>
            <p:cNvPr id="89" name="Espace réservé du contenu 5">
              <a:extLst>
                <a:ext uri="{FF2B5EF4-FFF2-40B4-BE49-F238E27FC236}">
                  <a16:creationId xmlns:a16="http://schemas.microsoft.com/office/drawing/2014/main" id="{68D70BE8-77C1-46C0-8E1C-146B9CE50407}"/>
                </a:ext>
              </a:extLst>
            </p:cNvPr>
            <p:cNvSpPr/>
            <p:nvPr/>
          </p:nvSpPr>
          <p:spPr>
            <a:xfrm>
              <a:off x="7566120" y="4842720"/>
              <a:ext cx="3004560" cy="2105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marL="272880" defTabSz="457200">
                <a:lnSpc>
                  <a:spcPct val="100000"/>
                </a:lnSpc>
                <a:spcBef>
                  <a:spcPts val="241"/>
                </a:spcBef>
                <a:tabLst>
                  <a:tab pos="0" algn="l"/>
                </a:tabLst>
              </a:pPr>
              <a:endParaRPr lang="de-DE" sz="1050" b="0" strike="noStrike" spc="-1">
                <a:solidFill>
                  <a:srgbClr val="000000"/>
                </a:solidFill>
              </a:endParaRPr>
            </a:p>
            <a:p>
              <a:pPr marL="272880" defTabSz="457200">
                <a:lnSpc>
                  <a:spcPct val="100000"/>
                </a:lnSpc>
                <a:spcBef>
                  <a:spcPts val="241"/>
                </a:spcBef>
                <a:tabLst>
                  <a:tab pos="0" algn="l"/>
                </a:tabLst>
              </a:pPr>
              <a:r>
                <a:rPr lang="en-GB" sz="1050" b="0" strike="noStrike" spc="-1">
                  <a:solidFill>
                    <a:schemeClr val="dk1"/>
                  </a:solidFill>
                </a:rPr>
                <a:t>ITAINNOVA (Zaragoza)</a:t>
              </a:r>
              <a:endParaRPr lang="de-DE" sz="1050" b="0" strike="noStrike" spc="-1">
                <a:solidFill>
                  <a:srgbClr val="000000"/>
                </a:solidFill>
              </a:endParaRPr>
            </a:p>
            <a:p>
              <a:pPr marL="272880" defTabSz="457200">
                <a:lnSpc>
                  <a:spcPct val="100000"/>
                </a:lnSpc>
                <a:spcBef>
                  <a:spcPts val="241"/>
                </a:spcBef>
                <a:tabLst>
                  <a:tab pos="0" algn="l"/>
                </a:tabLst>
              </a:pPr>
              <a:r>
                <a:rPr lang="en-GB" sz="1050" b="0" strike="noStrike" spc="-1">
                  <a:solidFill>
                    <a:schemeClr val="dk1"/>
                  </a:solidFill>
                </a:rPr>
                <a:t>Queen Mary University (London)</a:t>
              </a:r>
              <a:endParaRPr lang="de-DE" sz="1050" b="0" strike="noStrike" spc="-1">
                <a:solidFill>
                  <a:srgbClr val="000000"/>
                </a:solidFill>
              </a:endParaRPr>
            </a:p>
            <a:p>
              <a:pPr marL="272880" defTabSz="457200">
                <a:lnSpc>
                  <a:spcPct val="100000"/>
                </a:lnSpc>
                <a:spcBef>
                  <a:spcPts val="241"/>
                </a:spcBef>
                <a:tabLst>
                  <a:tab pos="0" algn="l"/>
                </a:tabLst>
              </a:pPr>
              <a:r>
                <a:rPr lang="en-GB" sz="1050" b="0" strike="noStrike" spc="-1">
                  <a:solidFill>
                    <a:schemeClr val="dk1"/>
                  </a:solidFill>
                </a:rPr>
                <a:t>RAL (UK)</a:t>
              </a:r>
              <a:endParaRPr lang="de-DE" sz="1050" b="0" strike="noStrike" spc="-1">
                <a:solidFill>
                  <a:srgbClr val="000000"/>
                </a:solidFill>
              </a:endParaRPr>
            </a:p>
            <a:p>
              <a:pPr marL="272880" defTabSz="457200">
                <a:lnSpc>
                  <a:spcPct val="100000"/>
                </a:lnSpc>
                <a:spcBef>
                  <a:spcPts val="241"/>
                </a:spcBef>
                <a:tabLst>
                  <a:tab pos="0" algn="l"/>
                </a:tabLst>
              </a:pPr>
              <a:endParaRPr lang="de-DE" sz="1050" b="0" strike="noStrike" spc="-1">
                <a:solidFill>
                  <a:srgbClr val="000000"/>
                </a:solidFill>
              </a:endParaRPr>
            </a:p>
          </p:txBody>
        </p:sp>
      </p:grpSp>
      <p:sp>
        <p:nvSpPr>
          <p:cNvPr id="3" name="Slide Number Placeholder 2">
            <a:extLst>
              <a:ext uri="{FF2B5EF4-FFF2-40B4-BE49-F238E27FC236}">
                <a16:creationId xmlns:a16="http://schemas.microsoft.com/office/drawing/2014/main" id="{B9757A63-4423-419A-8664-55D842858B13}"/>
              </a:ext>
            </a:extLst>
          </p:cNvPr>
          <p:cNvSpPr>
            <a:spLocks noGrp="1"/>
          </p:cNvSpPr>
          <p:nvPr>
            <p:ph type="sldNum" sz="quarter" idx="10"/>
          </p:nvPr>
        </p:nvSpPr>
        <p:spPr/>
        <p:txBody>
          <a:bodyPr/>
          <a:lstStyle/>
          <a:p>
            <a:pPr>
              <a:defRPr/>
            </a:pPr>
            <a:fld id="{2753752E-CC6F-4124-AE2E-5DD91DD2A8C1}" type="slidenum">
              <a:rPr lang="de-AT" smtClean="0"/>
              <a:pPr>
                <a:defRPr/>
              </a:pPr>
              <a:t>3</a:t>
            </a:fld>
            <a:endParaRPr lang="de-AT"/>
          </a:p>
        </p:txBody>
      </p:sp>
    </p:spTree>
    <p:extLst>
      <p:ext uri="{BB962C8B-B14F-4D97-AF65-F5344CB8AC3E}">
        <p14:creationId xmlns:p14="http://schemas.microsoft.com/office/powerpoint/2010/main" val="36352455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26302-C0EF-4B9E-89E2-808785CA7B68}"/>
              </a:ext>
            </a:extLst>
          </p:cNvPr>
          <p:cNvSpPr>
            <a:spLocks noGrp="1"/>
          </p:cNvSpPr>
          <p:nvPr>
            <p:ph type="title"/>
          </p:nvPr>
        </p:nvSpPr>
        <p:spPr/>
        <p:txBody>
          <a:bodyPr/>
          <a:lstStyle/>
          <a:p>
            <a:r>
              <a:rPr lang="de-AT" dirty="0"/>
              <a:t>The OBELIX Chip</a:t>
            </a:r>
          </a:p>
        </p:txBody>
      </p:sp>
      <p:sp>
        <p:nvSpPr>
          <p:cNvPr id="3" name="Content Placeholder 2">
            <a:extLst>
              <a:ext uri="{FF2B5EF4-FFF2-40B4-BE49-F238E27FC236}">
                <a16:creationId xmlns:a16="http://schemas.microsoft.com/office/drawing/2014/main" id="{77996964-0D7B-41C1-BE8A-B7DC5C35930D}"/>
              </a:ext>
            </a:extLst>
          </p:cNvPr>
          <p:cNvSpPr>
            <a:spLocks noGrp="1"/>
          </p:cNvSpPr>
          <p:nvPr>
            <p:ph idx="1"/>
          </p:nvPr>
        </p:nvSpPr>
        <p:spPr>
          <a:xfrm>
            <a:off x="624417" y="1340768"/>
            <a:ext cx="6047647" cy="5139232"/>
          </a:xfrm>
        </p:spPr>
        <p:txBody>
          <a:bodyPr/>
          <a:lstStyle/>
          <a:p>
            <a:r>
              <a:rPr lang="en-US" sz="2400" dirty="0"/>
              <a:t>Matrix inherited from TJ-Monopix2 </a:t>
            </a:r>
            <a:br>
              <a:rPr lang="en-US" sz="2400" dirty="0"/>
            </a:br>
            <a:r>
              <a:rPr lang="en-US" sz="2400" dirty="0"/>
              <a:t>developed for ATLAS </a:t>
            </a:r>
          </a:p>
          <a:p>
            <a:pPr lvl="1"/>
            <a:r>
              <a:rPr lang="en-US" sz="2000" dirty="0"/>
              <a:t>Tower 180 nm modified imaging technology</a:t>
            </a:r>
          </a:p>
          <a:p>
            <a:r>
              <a:rPr lang="en-US" sz="2400" dirty="0"/>
              <a:t>Dimensions adjusted to VTX geometry</a:t>
            </a:r>
          </a:p>
          <a:p>
            <a:pPr lvl="1"/>
            <a:r>
              <a:rPr lang="en-US" sz="2000" dirty="0"/>
              <a:t>464 rows and 896 columns,</a:t>
            </a:r>
          </a:p>
          <a:p>
            <a:pPr lvl="1"/>
            <a:r>
              <a:rPr lang="en-US" sz="2000" dirty="0"/>
              <a:t>29.60×15.33 mm² active area</a:t>
            </a:r>
          </a:p>
          <a:p>
            <a:r>
              <a:rPr lang="en-US" sz="2400" dirty="0"/>
              <a:t>Low dropout regulators (LDOs)</a:t>
            </a:r>
          </a:p>
          <a:p>
            <a:pPr lvl="1"/>
            <a:r>
              <a:rPr lang="en-US" sz="2000" dirty="0"/>
              <a:t>to allow input supply voltage range of 2 to 3V</a:t>
            </a:r>
          </a:p>
          <a:p>
            <a:r>
              <a:rPr lang="en-US" sz="2400" dirty="0"/>
              <a:t>Completely revised digital periphery</a:t>
            </a:r>
          </a:p>
          <a:p>
            <a:pPr lvl="1"/>
            <a:r>
              <a:rPr lang="en-US" sz="2100" dirty="0"/>
              <a:t>Trigger unit with up to 10µs latency</a:t>
            </a:r>
          </a:p>
          <a:p>
            <a:pPr lvl="1"/>
            <a:r>
              <a:rPr lang="en-US" sz="2100" dirty="0"/>
              <a:t>Precision timing measurement</a:t>
            </a:r>
          </a:p>
          <a:p>
            <a:pPr lvl="1"/>
            <a:r>
              <a:rPr lang="en-US" sz="2100" dirty="0"/>
              <a:t>Low latency output for trigger contribution</a:t>
            </a:r>
          </a:p>
          <a:p>
            <a:r>
              <a:rPr lang="en-US" sz="2400" dirty="0"/>
              <a:t>Submission planned by December 2025</a:t>
            </a:r>
          </a:p>
          <a:p>
            <a:endParaRPr lang="de-AT" sz="2400" dirty="0"/>
          </a:p>
        </p:txBody>
      </p:sp>
      <p:sp>
        <p:nvSpPr>
          <p:cNvPr id="5" name="Footer Placeholder 4">
            <a:extLst>
              <a:ext uri="{FF2B5EF4-FFF2-40B4-BE49-F238E27FC236}">
                <a16:creationId xmlns:a16="http://schemas.microsoft.com/office/drawing/2014/main" id="{9C21E06B-57BE-4943-B6D7-616723662CCE}"/>
              </a:ext>
            </a:extLst>
          </p:cNvPr>
          <p:cNvSpPr>
            <a:spLocks noGrp="1"/>
          </p:cNvSpPr>
          <p:nvPr>
            <p:ph type="ftr" sz="quarter" idx="11"/>
          </p:nvPr>
        </p:nvSpPr>
        <p:spPr/>
        <p:txBody>
          <a:bodyPr/>
          <a:lstStyle/>
          <a:p>
            <a:r>
              <a:rPr lang="en-US"/>
              <a:t>Markus Friedl, Christian Irmler</a:t>
            </a:r>
            <a:endParaRPr lang="de-AT" dirty="0"/>
          </a:p>
        </p:txBody>
      </p:sp>
      <p:sp>
        <p:nvSpPr>
          <p:cNvPr id="6" name="Date Placeholder 5">
            <a:extLst>
              <a:ext uri="{FF2B5EF4-FFF2-40B4-BE49-F238E27FC236}">
                <a16:creationId xmlns:a16="http://schemas.microsoft.com/office/drawing/2014/main" id="{14BD9FAB-24D9-4877-B57F-DE74826F63A9}"/>
              </a:ext>
            </a:extLst>
          </p:cNvPr>
          <p:cNvSpPr>
            <a:spLocks noGrp="1"/>
          </p:cNvSpPr>
          <p:nvPr>
            <p:ph type="dt" sz="half" idx="12"/>
          </p:nvPr>
        </p:nvSpPr>
        <p:spPr/>
        <p:txBody>
          <a:bodyPr/>
          <a:lstStyle/>
          <a:p>
            <a:r>
              <a:rPr lang="de-DE"/>
              <a:t>2025/10/23</a:t>
            </a:r>
            <a:endParaRPr lang="de-AT" dirty="0"/>
          </a:p>
        </p:txBody>
      </p:sp>
      <p:pic>
        <p:nvPicPr>
          <p:cNvPr id="7" name="pasted-movie.png" descr="pasted-movie.png">
            <a:extLst>
              <a:ext uri="{FF2B5EF4-FFF2-40B4-BE49-F238E27FC236}">
                <a16:creationId xmlns:a16="http://schemas.microsoft.com/office/drawing/2014/main" id="{ED77C191-6C84-4720-B132-6B5884304B47}"/>
              </a:ext>
            </a:extLst>
          </p:cNvPr>
          <p:cNvPicPr>
            <a:picLocks noChangeAspect="1"/>
          </p:cNvPicPr>
          <p:nvPr/>
        </p:nvPicPr>
        <p:blipFill>
          <a:blip r:embed="rId3">
            <a:extLst/>
          </a:blip>
          <a:stretch>
            <a:fillRect/>
          </a:stretch>
        </p:blipFill>
        <p:spPr>
          <a:xfrm>
            <a:off x="6960096" y="1340768"/>
            <a:ext cx="4843875" cy="3104173"/>
          </a:xfrm>
          <a:prstGeom prst="rect">
            <a:avLst/>
          </a:prstGeom>
          <a:ln w="12700">
            <a:miter lim="400000"/>
          </a:ln>
        </p:spPr>
      </p:pic>
      <p:sp>
        <p:nvSpPr>
          <p:cNvPr id="9" name="Content Placeholder 2">
            <a:extLst>
              <a:ext uri="{FF2B5EF4-FFF2-40B4-BE49-F238E27FC236}">
                <a16:creationId xmlns:a16="http://schemas.microsoft.com/office/drawing/2014/main" id="{C2B82CCF-03CB-42C5-B0A6-10E867653934}"/>
              </a:ext>
            </a:extLst>
          </p:cNvPr>
          <p:cNvSpPr txBox="1">
            <a:spLocks/>
          </p:cNvSpPr>
          <p:nvPr/>
        </p:nvSpPr>
        <p:spPr bwMode="auto">
          <a:xfrm>
            <a:off x="6672065" y="4509120"/>
            <a:ext cx="5472608" cy="20162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Char char="•"/>
              <a:defRPr sz="2250">
                <a:solidFill>
                  <a:srgbClr val="0061A0"/>
                </a:solidFill>
                <a:latin typeface="+mn-lt"/>
                <a:ea typeface="+mn-ea"/>
                <a:cs typeface="+mn-cs"/>
              </a:defRPr>
            </a:lvl1pPr>
            <a:lvl2pPr marL="557213" indent="-214313" algn="l" rtl="0" eaLnBrk="0" fontAlgn="base" hangingPunct="0">
              <a:spcBef>
                <a:spcPct val="20000"/>
              </a:spcBef>
              <a:spcAft>
                <a:spcPct val="0"/>
              </a:spcAft>
              <a:buChar char="–"/>
              <a:defRPr sz="1950">
                <a:solidFill>
                  <a:srgbClr val="0061A0"/>
                </a:solidFill>
                <a:latin typeface="+mn-lt"/>
              </a:defRPr>
            </a:lvl2pPr>
            <a:lvl3pPr marL="857250" indent="-171450" algn="l" rtl="0" eaLnBrk="0" fontAlgn="base" hangingPunct="0">
              <a:spcBef>
                <a:spcPct val="20000"/>
              </a:spcBef>
              <a:spcAft>
                <a:spcPct val="0"/>
              </a:spcAft>
              <a:buChar char="•"/>
              <a:defRPr sz="1650">
                <a:solidFill>
                  <a:srgbClr val="0061A0"/>
                </a:solidFill>
                <a:latin typeface="+mn-lt"/>
              </a:defRPr>
            </a:lvl3pPr>
            <a:lvl4pPr marL="1200150" indent="-171450" algn="l" rtl="0" eaLnBrk="0" fontAlgn="base" hangingPunct="0">
              <a:spcBef>
                <a:spcPct val="20000"/>
              </a:spcBef>
              <a:spcAft>
                <a:spcPct val="0"/>
              </a:spcAft>
              <a:buChar char="–"/>
              <a:defRPr sz="1500">
                <a:solidFill>
                  <a:srgbClr val="0061A0"/>
                </a:solidFill>
                <a:latin typeface="+mn-lt"/>
              </a:defRPr>
            </a:lvl4pPr>
            <a:lvl5pPr marL="1543050" indent="-171450" algn="l" rtl="0" eaLnBrk="0" fontAlgn="base" hangingPunct="0">
              <a:spcBef>
                <a:spcPct val="20000"/>
              </a:spcBef>
              <a:spcAft>
                <a:spcPct val="0"/>
              </a:spcAft>
              <a:buChar char="»"/>
              <a:defRPr sz="1500">
                <a:solidFill>
                  <a:srgbClr val="0061A0"/>
                </a:solidFill>
                <a:latin typeface="+mn-lt"/>
              </a:defRPr>
            </a:lvl5pPr>
            <a:lvl6pPr marL="1885950" indent="-171450" algn="l" rtl="0" fontAlgn="base">
              <a:spcBef>
                <a:spcPct val="20000"/>
              </a:spcBef>
              <a:spcAft>
                <a:spcPct val="0"/>
              </a:spcAft>
              <a:buChar char="»"/>
              <a:defRPr sz="1500">
                <a:solidFill>
                  <a:srgbClr val="0061A0"/>
                </a:solidFill>
                <a:latin typeface="+mn-lt"/>
              </a:defRPr>
            </a:lvl6pPr>
            <a:lvl7pPr marL="2228850" indent="-171450" algn="l" rtl="0" fontAlgn="base">
              <a:spcBef>
                <a:spcPct val="20000"/>
              </a:spcBef>
              <a:spcAft>
                <a:spcPct val="0"/>
              </a:spcAft>
              <a:buChar char="»"/>
              <a:defRPr sz="1500">
                <a:solidFill>
                  <a:srgbClr val="0061A0"/>
                </a:solidFill>
                <a:latin typeface="+mn-lt"/>
              </a:defRPr>
            </a:lvl7pPr>
            <a:lvl8pPr marL="2571750" indent="-171450" algn="l" rtl="0" fontAlgn="base">
              <a:spcBef>
                <a:spcPct val="20000"/>
              </a:spcBef>
              <a:spcAft>
                <a:spcPct val="0"/>
              </a:spcAft>
              <a:buChar char="»"/>
              <a:defRPr sz="1500">
                <a:solidFill>
                  <a:srgbClr val="0061A0"/>
                </a:solidFill>
                <a:latin typeface="+mn-lt"/>
              </a:defRPr>
            </a:lvl8pPr>
            <a:lvl9pPr marL="2914650" indent="-171450" algn="l" rtl="0" fontAlgn="base">
              <a:spcBef>
                <a:spcPct val="20000"/>
              </a:spcBef>
              <a:spcAft>
                <a:spcPct val="0"/>
              </a:spcAft>
              <a:buChar char="»"/>
              <a:defRPr sz="1500">
                <a:solidFill>
                  <a:srgbClr val="0061A0"/>
                </a:solidFill>
                <a:latin typeface="+mn-lt"/>
              </a:defRPr>
            </a:lvl9pPr>
          </a:lstStyle>
          <a:p>
            <a:r>
              <a:rPr lang="en-US" sz="2400" kern="0" dirty="0"/>
              <a:t>Clock frequencies:</a:t>
            </a:r>
          </a:p>
          <a:p>
            <a:pPr lvl="1"/>
            <a:r>
              <a:rPr lang="en-US" sz="2000" kern="0" dirty="0"/>
              <a:t>Derived from </a:t>
            </a:r>
            <a:r>
              <a:rPr lang="en-US" sz="2000" dirty="0" err="1"/>
              <a:t>SuperKEKB</a:t>
            </a:r>
            <a:r>
              <a:rPr lang="en-US" sz="2000" dirty="0"/>
              <a:t> RF: 508.9 MHz</a:t>
            </a:r>
            <a:endParaRPr lang="en-US" sz="2000" kern="0" dirty="0"/>
          </a:p>
          <a:p>
            <a:pPr lvl="1"/>
            <a:r>
              <a:rPr lang="en-US" sz="2000" kern="0" dirty="0"/>
              <a:t>Main clock frequency 169.6 MHz</a:t>
            </a:r>
          </a:p>
          <a:p>
            <a:pPr lvl="1"/>
            <a:r>
              <a:rPr lang="en-US" sz="2000" kern="0" dirty="0"/>
              <a:t>2 LVDS data links operated at 339.2 MHz (169.6 MHz DDR) </a:t>
            </a:r>
            <a:r>
              <a:rPr lang="de-AT" sz="2000" kern="0" dirty="0" err="1"/>
              <a:t>for</a:t>
            </a:r>
            <a:r>
              <a:rPr lang="de-AT" sz="2000" kern="0" dirty="0"/>
              <a:t> </a:t>
            </a:r>
            <a:r>
              <a:rPr lang="de-AT" sz="2000" kern="0" dirty="0" err="1"/>
              <a:t>hit</a:t>
            </a:r>
            <a:r>
              <a:rPr lang="de-AT" sz="2000" kern="0" dirty="0"/>
              <a:t> and </a:t>
            </a:r>
            <a:r>
              <a:rPr lang="de-AT" sz="2000" kern="0" dirty="0" err="1"/>
              <a:t>trigger</a:t>
            </a:r>
            <a:r>
              <a:rPr lang="de-AT" sz="2000" kern="0" dirty="0"/>
              <a:t> </a:t>
            </a:r>
            <a:r>
              <a:rPr lang="de-AT" sz="2000" kern="0" dirty="0" err="1"/>
              <a:t>data</a:t>
            </a:r>
            <a:endParaRPr lang="en-US" sz="2000" kern="0" dirty="0"/>
          </a:p>
        </p:txBody>
      </p:sp>
      <p:sp>
        <p:nvSpPr>
          <p:cNvPr id="4" name="Slide Number Placeholder 3">
            <a:extLst>
              <a:ext uri="{FF2B5EF4-FFF2-40B4-BE49-F238E27FC236}">
                <a16:creationId xmlns:a16="http://schemas.microsoft.com/office/drawing/2014/main" id="{A3314ADA-017C-40C8-A6D2-548B90402D0B}"/>
              </a:ext>
            </a:extLst>
          </p:cNvPr>
          <p:cNvSpPr>
            <a:spLocks noGrp="1"/>
          </p:cNvSpPr>
          <p:nvPr>
            <p:ph type="sldNum" sz="quarter" idx="10"/>
          </p:nvPr>
        </p:nvSpPr>
        <p:spPr/>
        <p:txBody>
          <a:bodyPr/>
          <a:lstStyle/>
          <a:p>
            <a:pPr>
              <a:defRPr/>
            </a:pPr>
            <a:fld id="{2753752E-CC6F-4124-AE2E-5DD91DD2A8C1}" type="slidenum">
              <a:rPr lang="de-AT" smtClean="0"/>
              <a:pPr>
                <a:defRPr/>
              </a:pPr>
              <a:t>4</a:t>
            </a:fld>
            <a:endParaRPr lang="de-AT"/>
          </a:p>
        </p:txBody>
      </p:sp>
    </p:spTree>
    <p:extLst>
      <p:ext uri="{BB962C8B-B14F-4D97-AF65-F5344CB8AC3E}">
        <p14:creationId xmlns:p14="http://schemas.microsoft.com/office/powerpoint/2010/main" val="36534487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 name="Group 203">
            <a:extLst>
              <a:ext uri="{FF2B5EF4-FFF2-40B4-BE49-F238E27FC236}">
                <a16:creationId xmlns:a16="http://schemas.microsoft.com/office/drawing/2014/main" id="{29272C1D-4122-4D16-8306-D1718BE80D93}"/>
              </a:ext>
            </a:extLst>
          </p:cNvPr>
          <p:cNvGrpSpPr/>
          <p:nvPr/>
        </p:nvGrpSpPr>
        <p:grpSpPr>
          <a:xfrm>
            <a:off x="5309904" y="3571892"/>
            <a:ext cx="1656187" cy="1235524"/>
            <a:chOff x="5361033" y="1264797"/>
            <a:chExt cx="1656187" cy="1235524"/>
          </a:xfrm>
        </p:grpSpPr>
        <p:sp>
          <p:nvSpPr>
            <p:cNvPr id="206" name="Rectangle 205">
              <a:extLst>
                <a:ext uri="{FF2B5EF4-FFF2-40B4-BE49-F238E27FC236}">
                  <a16:creationId xmlns:a16="http://schemas.microsoft.com/office/drawing/2014/main" id="{05C727A1-7187-4402-A887-7DD4C1DF96EA}"/>
                </a:ext>
              </a:extLst>
            </p:cNvPr>
            <p:cNvSpPr/>
            <p:nvPr/>
          </p:nvSpPr>
          <p:spPr>
            <a:xfrm>
              <a:off x="5361034" y="1264798"/>
              <a:ext cx="1656186" cy="1235523"/>
            </a:xfrm>
            <a:prstGeom prst="rect">
              <a:avLst/>
            </a:prstGeom>
            <a:solidFill>
              <a:srgbClr val="C6E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TextBox 209">
              <a:extLst>
                <a:ext uri="{FF2B5EF4-FFF2-40B4-BE49-F238E27FC236}">
                  <a16:creationId xmlns:a16="http://schemas.microsoft.com/office/drawing/2014/main" id="{57F61A1A-244C-4ADC-B1B8-28FBE6F7F789}"/>
                </a:ext>
              </a:extLst>
            </p:cNvPr>
            <p:cNvSpPr txBox="1"/>
            <p:nvPr/>
          </p:nvSpPr>
          <p:spPr>
            <a:xfrm>
              <a:off x="5382209" y="1264797"/>
              <a:ext cx="1523069" cy="307777"/>
            </a:xfrm>
            <a:prstGeom prst="rect">
              <a:avLst/>
            </a:prstGeom>
            <a:noFill/>
          </p:spPr>
          <p:txBody>
            <a:bodyPr wrap="square" rtlCol="0">
              <a:spAutoFit/>
            </a:bodyPr>
            <a:lstStyle/>
            <a:p>
              <a:r>
                <a:rPr lang="en-US" sz="1400" dirty="0"/>
                <a:t>Dock Box</a:t>
              </a:r>
            </a:p>
          </p:txBody>
        </p:sp>
        <p:sp>
          <p:nvSpPr>
            <p:cNvPr id="211" name="TextBox 210">
              <a:extLst>
                <a:ext uri="{FF2B5EF4-FFF2-40B4-BE49-F238E27FC236}">
                  <a16:creationId xmlns:a16="http://schemas.microsoft.com/office/drawing/2014/main" id="{644A705A-879B-4340-9C9D-A2AC3117679F}"/>
                </a:ext>
              </a:extLst>
            </p:cNvPr>
            <p:cNvSpPr txBox="1"/>
            <p:nvPr/>
          </p:nvSpPr>
          <p:spPr>
            <a:xfrm>
              <a:off x="5361033" y="2169474"/>
              <a:ext cx="1656186" cy="307777"/>
            </a:xfrm>
            <a:prstGeom prst="rect">
              <a:avLst/>
            </a:prstGeom>
            <a:noFill/>
            <a:ln w="19050">
              <a:solidFill>
                <a:srgbClr val="C00000"/>
              </a:solidFill>
            </a:ln>
          </p:spPr>
          <p:txBody>
            <a:bodyPr wrap="square" rtlCol="0">
              <a:spAutoFit/>
            </a:bodyPr>
            <a:lstStyle/>
            <a:p>
              <a:r>
                <a:rPr lang="en-US" sz="1400" dirty="0"/>
                <a:t>DC/DC converters</a:t>
              </a:r>
            </a:p>
          </p:txBody>
        </p:sp>
      </p:grpSp>
      <p:grpSp>
        <p:nvGrpSpPr>
          <p:cNvPr id="161" name="Group 160">
            <a:extLst>
              <a:ext uri="{FF2B5EF4-FFF2-40B4-BE49-F238E27FC236}">
                <a16:creationId xmlns:a16="http://schemas.microsoft.com/office/drawing/2014/main" id="{4A89C412-BBF6-4F3A-A04C-B2279292F1EA}"/>
              </a:ext>
            </a:extLst>
          </p:cNvPr>
          <p:cNvGrpSpPr/>
          <p:nvPr/>
        </p:nvGrpSpPr>
        <p:grpSpPr>
          <a:xfrm>
            <a:off x="5361033" y="1264797"/>
            <a:ext cx="1656187" cy="1235524"/>
            <a:chOff x="5361033" y="1264797"/>
            <a:chExt cx="1656187" cy="1235524"/>
          </a:xfrm>
        </p:grpSpPr>
        <p:sp>
          <p:nvSpPr>
            <p:cNvPr id="8" name="Rectangle 7">
              <a:extLst>
                <a:ext uri="{FF2B5EF4-FFF2-40B4-BE49-F238E27FC236}">
                  <a16:creationId xmlns:a16="http://schemas.microsoft.com/office/drawing/2014/main" id="{42058867-EAD7-42BB-AEB2-55A285213E78}"/>
                </a:ext>
              </a:extLst>
            </p:cNvPr>
            <p:cNvSpPr/>
            <p:nvPr/>
          </p:nvSpPr>
          <p:spPr>
            <a:xfrm>
              <a:off x="5361034" y="1264798"/>
              <a:ext cx="1656186" cy="1235523"/>
            </a:xfrm>
            <a:prstGeom prst="rect">
              <a:avLst/>
            </a:prstGeom>
            <a:solidFill>
              <a:srgbClr val="C6E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C93191C2-041F-4A45-AF2C-F54CB84C3B9A}"/>
                </a:ext>
              </a:extLst>
            </p:cNvPr>
            <p:cNvSpPr txBox="1"/>
            <p:nvPr/>
          </p:nvSpPr>
          <p:spPr>
            <a:xfrm>
              <a:off x="5382209" y="1264797"/>
              <a:ext cx="1523069" cy="307777"/>
            </a:xfrm>
            <a:prstGeom prst="rect">
              <a:avLst/>
            </a:prstGeom>
            <a:noFill/>
          </p:spPr>
          <p:txBody>
            <a:bodyPr wrap="square" rtlCol="0">
              <a:spAutoFit/>
            </a:bodyPr>
            <a:lstStyle/>
            <a:p>
              <a:r>
                <a:rPr lang="en-US" sz="1400" dirty="0"/>
                <a:t>Dock Box</a:t>
              </a:r>
            </a:p>
          </p:txBody>
        </p:sp>
        <p:sp>
          <p:nvSpPr>
            <p:cNvPr id="198" name="TextBox 197">
              <a:extLst>
                <a:ext uri="{FF2B5EF4-FFF2-40B4-BE49-F238E27FC236}">
                  <a16:creationId xmlns:a16="http://schemas.microsoft.com/office/drawing/2014/main" id="{56A066A7-E748-4EA9-B4BD-7FAF9C9A2907}"/>
                </a:ext>
              </a:extLst>
            </p:cNvPr>
            <p:cNvSpPr txBox="1"/>
            <p:nvPr/>
          </p:nvSpPr>
          <p:spPr>
            <a:xfrm>
              <a:off x="5361033" y="2169474"/>
              <a:ext cx="1656186" cy="307777"/>
            </a:xfrm>
            <a:prstGeom prst="rect">
              <a:avLst/>
            </a:prstGeom>
            <a:noFill/>
            <a:ln w="19050">
              <a:solidFill>
                <a:srgbClr val="C00000"/>
              </a:solidFill>
            </a:ln>
          </p:spPr>
          <p:txBody>
            <a:bodyPr wrap="square" rtlCol="0">
              <a:spAutoFit/>
            </a:bodyPr>
            <a:lstStyle/>
            <a:p>
              <a:r>
                <a:rPr lang="en-US" sz="1400" dirty="0"/>
                <a:t>DC/DC converters</a:t>
              </a:r>
            </a:p>
          </p:txBody>
        </p:sp>
      </p:grpSp>
      <p:sp>
        <p:nvSpPr>
          <p:cNvPr id="2" name="Title 1">
            <a:extLst>
              <a:ext uri="{FF2B5EF4-FFF2-40B4-BE49-F238E27FC236}">
                <a16:creationId xmlns:a16="http://schemas.microsoft.com/office/drawing/2014/main" id="{F59612B6-7D99-4AE6-A01B-9711D5B14FF3}"/>
              </a:ext>
            </a:extLst>
          </p:cNvPr>
          <p:cNvSpPr>
            <a:spLocks noGrp="1"/>
          </p:cNvSpPr>
          <p:nvPr>
            <p:ph type="title"/>
          </p:nvPr>
        </p:nvSpPr>
        <p:spPr>
          <a:xfrm>
            <a:off x="624417" y="692696"/>
            <a:ext cx="10972799" cy="576064"/>
          </a:xfrm>
        </p:spPr>
        <p:txBody>
          <a:bodyPr/>
          <a:lstStyle/>
          <a:p>
            <a:r>
              <a:rPr lang="en-US" noProof="0" dirty="0"/>
              <a:t>VTX Readout Concept</a:t>
            </a:r>
          </a:p>
        </p:txBody>
      </p:sp>
      <p:sp>
        <p:nvSpPr>
          <p:cNvPr id="5" name="Footer Placeholder 4">
            <a:extLst>
              <a:ext uri="{FF2B5EF4-FFF2-40B4-BE49-F238E27FC236}">
                <a16:creationId xmlns:a16="http://schemas.microsoft.com/office/drawing/2014/main" id="{C7833CE7-1FEB-4248-804F-F3158FDE2CD4}"/>
              </a:ext>
            </a:extLst>
          </p:cNvPr>
          <p:cNvSpPr>
            <a:spLocks noGrp="1"/>
          </p:cNvSpPr>
          <p:nvPr>
            <p:ph type="ftr" sz="quarter" idx="11"/>
          </p:nvPr>
        </p:nvSpPr>
        <p:spPr/>
        <p:txBody>
          <a:bodyPr/>
          <a:lstStyle/>
          <a:p>
            <a:r>
              <a:rPr lang="en-US"/>
              <a:t>Markus Friedl, Christian Irmler</a:t>
            </a:r>
            <a:endParaRPr lang="de-AT" dirty="0"/>
          </a:p>
        </p:txBody>
      </p:sp>
      <p:sp>
        <p:nvSpPr>
          <p:cNvPr id="6" name="Date Placeholder 5">
            <a:extLst>
              <a:ext uri="{FF2B5EF4-FFF2-40B4-BE49-F238E27FC236}">
                <a16:creationId xmlns:a16="http://schemas.microsoft.com/office/drawing/2014/main" id="{FC6C4447-2D1C-4699-A05C-1F934D9D61A5}"/>
              </a:ext>
            </a:extLst>
          </p:cNvPr>
          <p:cNvSpPr>
            <a:spLocks noGrp="1"/>
          </p:cNvSpPr>
          <p:nvPr>
            <p:ph type="dt" sz="half" idx="12"/>
          </p:nvPr>
        </p:nvSpPr>
        <p:spPr>
          <a:xfrm>
            <a:off x="0" y="6586399"/>
            <a:ext cx="4271797" cy="260350"/>
          </a:xfrm>
        </p:spPr>
        <p:txBody>
          <a:bodyPr/>
          <a:lstStyle/>
          <a:p>
            <a:r>
              <a:rPr lang="de-DE"/>
              <a:t>2025/10/23</a:t>
            </a:r>
            <a:endParaRPr lang="de-AT" dirty="0"/>
          </a:p>
        </p:txBody>
      </p:sp>
      <p:pic>
        <p:nvPicPr>
          <p:cNvPr id="7" name="pasted-movie.png" descr="pasted-movie.png">
            <a:extLst>
              <a:ext uri="{FF2B5EF4-FFF2-40B4-BE49-F238E27FC236}">
                <a16:creationId xmlns:a16="http://schemas.microsoft.com/office/drawing/2014/main" id="{3435E774-039F-4E9B-AB0F-27A12AD2A61F}"/>
              </a:ext>
            </a:extLst>
          </p:cNvPr>
          <p:cNvPicPr>
            <a:picLocks noChangeAspect="1"/>
          </p:cNvPicPr>
          <p:nvPr/>
        </p:nvPicPr>
        <p:blipFill>
          <a:blip r:embed="rId3">
            <a:extLst/>
          </a:blip>
          <a:stretch>
            <a:fillRect/>
          </a:stretch>
        </p:blipFill>
        <p:spPr>
          <a:xfrm>
            <a:off x="35195" y="2373788"/>
            <a:ext cx="2662804" cy="2139121"/>
          </a:xfrm>
          <a:prstGeom prst="rect">
            <a:avLst/>
          </a:prstGeom>
          <a:ln w="12700">
            <a:miter lim="400000"/>
          </a:ln>
        </p:spPr>
      </p:pic>
      <p:cxnSp>
        <p:nvCxnSpPr>
          <p:cNvPr id="99" name="Straight Arrow Connector 98">
            <a:extLst>
              <a:ext uri="{FF2B5EF4-FFF2-40B4-BE49-F238E27FC236}">
                <a16:creationId xmlns:a16="http://schemas.microsoft.com/office/drawing/2014/main" id="{7E27E7E8-C1FC-4D94-81F5-61F6406BD264}"/>
              </a:ext>
            </a:extLst>
          </p:cNvPr>
          <p:cNvCxnSpPr>
            <a:cxnSpLocks/>
          </p:cNvCxnSpPr>
          <p:nvPr/>
        </p:nvCxnSpPr>
        <p:spPr>
          <a:xfrm>
            <a:off x="163546" y="5438633"/>
            <a:ext cx="706134" cy="0"/>
          </a:xfrm>
          <a:prstGeom prst="straightConnector1">
            <a:avLst/>
          </a:prstGeom>
          <a:ln w="28575">
            <a:solidFill>
              <a:srgbClr val="00B05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15" name="TextBox 114">
            <a:extLst>
              <a:ext uri="{FF2B5EF4-FFF2-40B4-BE49-F238E27FC236}">
                <a16:creationId xmlns:a16="http://schemas.microsoft.com/office/drawing/2014/main" id="{FAED5F18-93B3-4E8E-BEA0-5258999DA3ED}"/>
              </a:ext>
            </a:extLst>
          </p:cNvPr>
          <p:cNvSpPr txBox="1"/>
          <p:nvPr/>
        </p:nvSpPr>
        <p:spPr>
          <a:xfrm>
            <a:off x="884689" y="5250686"/>
            <a:ext cx="2856872" cy="338554"/>
          </a:xfrm>
          <a:prstGeom prst="rect">
            <a:avLst/>
          </a:prstGeom>
          <a:noFill/>
        </p:spPr>
        <p:txBody>
          <a:bodyPr wrap="none" rtlCol="0">
            <a:spAutoFit/>
          </a:bodyPr>
          <a:lstStyle/>
          <a:p>
            <a:r>
              <a:rPr lang="de-AT" dirty="0">
                <a:solidFill>
                  <a:srgbClr val="00B050"/>
                </a:solidFill>
              </a:rPr>
              <a:t>e-link: </a:t>
            </a:r>
            <a:r>
              <a:rPr lang="de-AT" dirty="0" err="1">
                <a:solidFill>
                  <a:srgbClr val="00B050"/>
                </a:solidFill>
              </a:rPr>
              <a:t>data</a:t>
            </a:r>
            <a:r>
              <a:rPr lang="de-AT" dirty="0">
                <a:solidFill>
                  <a:srgbClr val="00B050"/>
                </a:solidFill>
              </a:rPr>
              <a:t>, </a:t>
            </a:r>
            <a:r>
              <a:rPr lang="de-AT" dirty="0" err="1">
                <a:solidFill>
                  <a:srgbClr val="00B050"/>
                </a:solidFill>
              </a:rPr>
              <a:t>cfg</a:t>
            </a:r>
            <a:r>
              <a:rPr lang="de-AT" dirty="0">
                <a:solidFill>
                  <a:srgbClr val="00B050"/>
                </a:solidFill>
              </a:rPr>
              <a:t>, </a:t>
            </a:r>
            <a:r>
              <a:rPr lang="de-AT" dirty="0" err="1">
                <a:solidFill>
                  <a:srgbClr val="00B050"/>
                </a:solidFill>
              </a:rPr>
              <a:t>clock</a:t>
            </a:r>
            <a:r>
              <a:rPr lang="de-AT" dirty="0">
                <a:solidFill>
                  <a:srgbClr val="00B050"/>
                </a:solidFill>
              </a:rPr>
              <a:t>, </a:t>
            </a:r>
            <a:r>
              <a:rPr lang="de-AT" dirty="0" err="1">
                <a:solidFill>
                  <a:srgbClr val="00B050"/>
                </a:solidFill>
              </a:rPr>
              <a:t>trigger</a:t>
            </a:r>
            <a:endParaRPr lang="de-AT" dirty="0">
              <a:solidFill>
                <a:srgbClr val="00B050"/>
              </a:solidFill>
            </a:endParaRPr>
          </a:p>
        </p:txBody>
      </p:sp>
      <p:grpSp>
        <p:nvGrpSpPr>
          <p:cNvPr id="120" name="Group 119">
            <a:extLst>
              <a:ext uri="{FF2B5EF4-FFF2-40B4-BE49-F238E27FC236}">
                <a16:creationId xmlns:a16="http://schemas.microsoft.com/office/drawing/2014/main" id="{388AC9B4-EC70-4B21-92B1-6ADFABF8103C}"/>
              </a:ext>
            </a:extLst>
          </p:cNvPr>
          <p:cNvGrpSpPr/>
          <p:nvPr/>
        </p:nvGrpSpPr>
        <p:grpSpPr>
          <a:xfrm>
            <a:off x="8969765" y="1553096"/>
            <a:ext cx="1224136" cy="3093433"/>
            <a:chOff x="4819520" y="1583214"/>
            <a:chExt cx="1224139" cy="1099284"/>
          </a:xfrm>
        </p:grpSpPr>
        <p:sp>
          <p:nvSpPr>
            <p:cNvPr id="121" name="Rectangle 120">
              <a:extLst>
                <a:ext uri="{FF2B5EF4-FFF2-40B4-BE49-F238E27FC236}">
                  <a16:creationId xmlns:a16="http://schemas.microsoft.com/office/drawing/2014/main" id="{511B0FE8-31C2-441C-8DED-5DCFA6BAD8C6}"/>
                </a:ext>
              </a:extLst>
            </p:cNvPr>
            <p:cNvSpPr/>
            <p:nvPr/>
          </p:nvSpPr>
          <p:spPr>
            <a:xfrm>
              <a:off x="4819520" y="1583214"/>
              <a:ext cx="1224139" cy="1099284"/>
            </a:xfrm>
            <a:prstGeom prst="rect">
              <a:avLst/>
            </a:prstGeom>
            <a:solidFill>
              <a:srgbClr val="FFE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TextBox 121">
              <a:extLst>
                <a:ext uri="{FF2B5EF4-FFF2-40B4-BE49-F238E27FC236}">
                  <a16:creationId xmlns:a16="http://schemas.microsoft.com/office/drawing/2014/main" id="{41AC71B1-2554-42D0-953D-D87083C40BDA}"/>
                </a:ext>
              </a:extLst>
            </p:cNvPr>
            <p:cNvSpPr txBox="1"/>
            <p:nvPr/>
          </p:nvSpPr>
          <p:spPr>
            <a:xfrm rot="16200000">
              <a:off x="5057046" y="1929646"/>
              <a:ext cx="1020007" cy="400111"/>
            </a:xfrm>
            <a:prstGeom prst="rect">
              <a:avLst/>
            </a:prstGeom>
            <a:noFill/>
          </p:spPr>
          <p:txBody>
            <a:bodyPr wrap="square" rtlCol="0">
              <a:spAutoFit/>
            </a:bodyPr>
            <a:lstStyle/>
            <a:p>
              <a:r>
                <a:rPr lang="en-US" sz="2000" dirty="0"/>
                <a:t>Back-end electronics</a:t>
              </a:r>
            </a:p>
          </p:txBody>
        </p:sp>
        <p:sp>
          <p:nvSpPr>
            <p:cNvPr id="123" name="TextBox 122">
              <a:extLst>
                <a:ext uri="{FF2B5EF4-FFF2-40B4-BE49-F238E27FC236}">
                  <a16:creationId xmlns:a16="http://schemas.microsoft.com/office/drawing/2014/main" id="{C7B6B8C6-07FA-4BE8-B3C4-F987F87FAD8C}"/>
                </a:ext>
              </a:extLst>
            </p:cNvPr>
            <p:cNvSpPr txBox="1"/>
            <p:nvPr/>
          </p:nvSpPr>
          <p:spPr>
            <a:xfrm rot="16200000">
              <a:off x="4444360" y="1976124"/>
              <a:ext cx="1090248" cy="307776"/>
            </a:xfrm>
            <a:prstGeom prst="rect">
              <a:avLst/>
            </a:prstGeom>
            <a:noFill/>
            <a:ln w="19050">
              <a:solidFill>
                <a:srgbClr val="00B050"/>
              </a:solidFill>
            </a:ln>
          </p:spPr>
          <p:txBody>
            <a:bodyPr wrap="square" rtlCol="0">
              <a:spAutoFit/>
            </a:bodyPr>
            <a:lstStyle/>
            <a:p>
              <a:pPr algn="ctr"/>
              <a:r>
                <a:rPr lang="en-US" sz="1400" dirty="0"/>
                <a:t>optical transceiver</a:t>
              </a:r>
            </a:p>
          </p:txBody>
        </p:sp>
      </p:grpSp>
      <p:sp>
        <p:nvSpPr>
          <p:cNvPr id="132" name="TextBox 131">
            <a:extLst>
              <a:ext uri="{FF2B5EF4-FFF2-40B4-BE49-F238E27FC236}">
                <a16:creationId xmlns:a16="http://schemas.microsoft.com/office/drawing/2014/main" id="{3257EC32-F0CC-4CC2-A028-5268399E4178}"/>
              </a:ext>
            </a:extLst>
          </p:cNvPr>
          <p:cNvSpPr txBox="1"/>
          <p:nvPr/>
        </p:nvSpPr>
        <p:spPr>
          <a:xfrm>
            <a:off x="8604149" y="5273839"/>
            <a:ext cx="1212075" cy="707886"/>
          </a:xfrm>
          <a:prstGeom prst="rect">
            <a:avLst/>
          </a:prstGeom>
          <a:solidFill>
            <a:srgbClr val="FFC1C1"/>
          </a:solidFill>
        </p:spPr>
        <p:txBody>
          <a:bodyPr wrap="square" rtlCol="0">
            <a:spAutoFit/>
          </a:bodyPr>
          <a:lstStyle/>
          <a:p>
            <a:r>
              <a:rPr lang="en-US" sz="2000" dirty="0"/>
              <a:t>Power supplies</a:t>
            </a:r>
          </a:p>
        </p:txBody>
      </p:sp>
      <p:cxnSp>
        <p:nvCxnSpPr>
          <p:cNvPr id="154" name="Connector: Curved 153">
            <a:extLst>
              <a:ext uri="{FF2B5EF4-FFF2-40B4-BE49-F238E27FC236}">
                <a16:creationId xmlns:a16="http://schemas.microsoft.com/office/drawing/2014/main" id="{35F96A91-947B-4F1F-811C-A92D49798E1C}"/>
              </a:ext>
            </a:extLst>
          </p:cNvPr>
          <p:cNvCxnSpPr>
            <a:cxnSpLocks/>
            <a:stCxn id="198" idx="3"/>
            <a:endCxn id="132" idx="1"/>
          </p:cNvCxnSpPr>
          <p:nvPr/>
        </p:nvCxnSpPr>
        <p:spPr>
          <a:xfrm>
            <a:off x="7017219" y="2323363"/>
            <a:ext cx="1586930" cy="3304419"/>
          </a:xfrm>
          <a:prstGeom prst="curvedConnector3">
            <a:avLst>
              <a:gd name="adj1" fmla="val 50000"/>
            </a:avLst>
          </a:prstGeom>
          <a:ln w="19050">
            <a:solidFill>
              <a:srgbClr val="FFA3A3"/>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8" name="Connector: Curved 157">
            <a:extLst>
              <a:ext uri="{FF2B5EF4-FFF2-40B4-BE49-F238E27FC236}">
                <a16:creationId xmlns:a16="http://schemas.microsoft.com/office/drawing/2014/main" id="{E822E45D-C56E-4CE2-B853-093B4CA08350}"/>
              </a:ext>
            </a:extLst>
          </p:cNvPr>
          <p:cNvCxnSpPr>
            <a:cxnSpLocks/>
            <a:stCxn id="211" idx="3"/>
            <a:endCxn id="132" idx="1"/>
          </p:cNvCxnSpPr>
          <p:nvPr/>
        </p:nvCxnSpPr>
        <p:spPr>
          <a:xfrm>
            <a:off x="6966090" y="4630458"/>
            <a:ext cx="1638059" cy="997324"/>
          </a:xfrm>
          <a:prstGeom prst="curvedConnector3">
            <a:avLst>
              <a:gd name="adj1" fmla="val 50000"/>
            </a:avLst>
          </a:prstGeom>
          <a:ln w="19050">
            <a:solidFill>
              <a:srgbClr val="FFA3A3"/>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87" name="TextBox 186">
            <a:extLst>
              <a:ext uri="{FF2B5EF4-FFF2-40B4-BE49-F238E27FC236}">
                <a16:creationId xmlns:a16="http://schemas.microsoft.com/office/drawing/2014/main" id="{F80BFE50-75BD-4704-AD21-F681E87A4857}"/>
              </a:ext>
            </a:extLst>
          </p:cNvPr>
          <p:cNvSpPr txBox="1"/>
          <p:nvPr/>
        </p:nvSpPr>
        <p:spPr>
          <a:xfrm>
            <a:off x="10956221" y="1340472"/>
            <a:ext cx="960174" cy="584775"/>
          </a:xfrm>
          <a:prstGeom prst="rect">
            <a:avLst/>
          </a:prstGeom>
          <a:solidFill>
            <a:srgbClr val="F0A510"/>
          </a:solidFill>
          <a:ln>
            <a:solidFill>
              <a:schemeClr val="tx1"/>
            </a:solidFill>
          </a:ln>
        </p:spPr>
        <p:txBody>
          <a:bodyPr wrap="square" rtlCol="0">
            <a:spAutoFit/>
          </a:bodyPr>
          <a:lstStyle/>
          <a:p>
            <a:r>
              <a:rPr lang="de-AT" dirty="0"/>
              <a:t>Belle II DAQ</a:t>
            </a:r>
          </a:p>
        </p:txBody>
      </p:sp>
      <p:sp>
        <p:nvSpPr>
          <p:cNvPr id="188" name="TextBox 187">
            <a:extLst>
              <a:ext uri="{FF2B5EF4-FFF2-40B4-BE49-F238E27FC236}">
                <a16:creationId xmlns:a16="http://schemas.microsoft.com/office/drawing/2014/main" id="{860B8A90-770E-4EBE-831D-29A2DC95C09D}"/>
              </a:ext>
            </a:extLst>
          </p:cNvPr>
          <p:cNvSpPr txBox="1"/>
          <p:nvPr/>
        </p:nvSpPr>
        <p:spPr>
          <a:xfrm>
            <a:off x="10958439" y="2025018"/>
            <a:ext cx="969326" cy="1077218"/>
          </a:xfrm>
          <a:prstGeom prst="rect">
            <a:avLst/>
          </a:prstGeom>
          <a:solidFill>
            <a:srgbClr val="F0A510"/>
          </a:solidFill>
          <a:ln>
            <a:solidFill>
              <a:schemeClr val="tx1"/>
            </a:solidFill>
          </a:ln>
        </p:spPr>
        <p:txBody>
          <a:bodyPr wrap="square" rtlCol="0">
            <a:spAutoFit/>
          </a:bodyPr>
          <a:lstStyle/>
          <a:p>
            <a:r>
              <a:rPr lang="de-AT" dirty="0"/>
              <a:t>Belle II </a:t>
            </a:r>
            <a:r>
              <a:rPr lang="de-AT" dirty="0" err="1"/>
              <a:t>trigger</a:t>
            </a:r>
            <a:r>
              <a:rPr lang="de-AT" dirty="0"/>
              <a:t> &amp;</a:t>
            </a:r>
            <a:br>
              <a:rPr lang="de-AT" dirty="0"/>
            </a:br>
            <a:r>
              <a:rPr lang="de-AT" dirty="0" err="1"/>
              <a:t>clock</a:t>
            </a:r>
            <a:br>
              <a:rPr lang="de-AT" dirty="0"/>
            </a:br>
            <a:r>
              <a:rPr lang="de-AT" dirty="0"/>
              <a:t>(TTD)</a:t>
            </a:r>
          </a:p>
        </p:txBody>
      </p:sp>
      <p:sp>
        <p:nvSpPr>
          <p:cNvPr id="189" name="TextBox 188">
            <a:extLst>
              <a:ext uri="{FF2B5EF4-FFF2-40B4-BE49-F238E27FC236}">
                <a16:creationId xmlns:a16="http://schemas.microsoft.com/office/drawing/2014/main" id="{DD6C83C0-AC9B-4418-A15A-74BBFA66E49D}"/>
              </a:ext>
            </a:extLst>
          </p:cNvPr>
          <p:cNvSpPr txBox="1"/>
          <p:nvPr/>
        </p:nvSpPr>
        <p:spPr>
          <a:xfrm>
            <a:off x="10942133" y="4180995"/>
            <a:ext cx="985628" cy="584775"/>
          </a:xfrm>
          <a:prstGeom prst="rect">
            <a:avLst/>
          </a:prstGeom>
          <a:noFill/>
          <a:ln>
            <a:solidFill>
              <a:schemeClr val="tx1"/>
            </a:solidFill>
          </a:ln>
        </p:spPr>
        <p:txBody>
          <a:bodyPr wrap="square" rtlCol="0">
            <a:spAutoFit/>
          </a:bodyPr>
          <a:lstStyle/>
          <a:p>
            <a:r>
              <a:rPr lang="de-AT" dirty="0"/>
              <a:t>Run </a:t>
            </a:r>
            <a:r>
              <a:rPr lang="de-AT" dirty="0" err="1"/>
              <a:t>control</a:t>
            </a:r>
            <a:endParaRPr lang="de-AT" dirty="0"/>
          </a:p>
        </p:txBody>
      </p:sp>
      <p:sp>
        <p:nvSpPr>
          <p:cNvPr id="191" name="TextBox 190">
            <a:extLst>
              <a:ext uri="{FF2B5EF4-FFF2-40B4-BE49-F238E27FC236}">
                <a16:creationId xmlns:a16="http://schemas.microsoft.com/office/drawing/2014/main" id="{B5C1C6F1-A06B-4335-9C71-E9B71B2E8EB8}"/>
              </a:ext>
            </a:extLst>
          </p:cNvPr>
          <p:cNvSpPr txBox="1"/>
          <p:nvPr/>
        </p:nvSpPr>
        <p:spPr>
          <a:xfrm>
            <a:off x="10941149" y="4902259"/>
            <a:ext cx="986616" cy="830997"/>
          </a:xfrm>
          <a:prstGeom prst="rect">
            <a:avLst/>
          </a:prstGeom>
          <a:noFill/>
          <a:ln>
            <a:solidFill>
              <a:schemeClr val="tx1"/>
            </a:solidFill>
          </a:ln>
        </p:spPr>
        <p:txBody>
          <a:bodyPr wrap="square" rtlCol="0">
            <a:spAutoFit/>
          </a:bodyPr>
          <a:lstStyle/>
          <a:p>
            <a:r>
              <a:rPr lang="de-AT" dirty="0"/>
              <a:t>Slow </a:t>
            </a:r>
            <a:r>
              <a:rPr lang="de-AT" dirty="0" err="1"/>
              <a:t>control</a:t>
            </a:r>
            <a:r>
              <a:rPr lang="de-AT" dirty="0"/>
              <a:t> &amp;</a:t>
            </a:r>
            <a:br>
              <a:rPr lang="de-AT" dirty="0"/>
            </a:br>
            <a:r>
              <a:rPr lang="de-AT" dirty="0" err="1"/>
              <a:t>config</a:t>
            </a:r>
            <a:endParaRPr lang="de-AT" dirty="0"/>
          </a:p>
        </p:txBody>
      </p:sp>
      <p:cxnSp>
        <p:nvCxnSpPr>
          <p:cNvPr id="194" name="Connector: Curved 193">
            <a:extLst>
              <a:ext uri="{FF2B5EF4-FFF2-40B4-BE49-F238E27FC236}">
                <a16:creationId xmlns:a16="http://schemas.microsoft.com/office/drawing/2014/main" id="{13B07741-834A-473A-B7F0-684048DEFCEC}"/>
              </a:ext>
            </a:extLst>
          </p:cNvPr>
          <p:cNvCxnSpPr>
            <a:cxnSpLocks/>
            <a:stCxn id="191" idx="1"/>
            <a:endCxn id="121" idx="2"/>
          </p:cNvCxnSpPr>
          <p:nvPr/>
        </p:nvCxnSpPr>
        <p:spPr>
          <a:xfrm rot="10800000">
            <a:off x="9581833" y="4646530"/>
            <a:ext cx="1359316" cy="671229"/>
          </a:xfrm>
          <a:prstGeom prst="curvedConnector2">
            <a:avLst/>
          </a:prstGeom>
          <a:noFill/>
          <a:ln>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cxnSp>
      <p:cxnSp>
        <p:nvCxnSpPr>
          <p:cNvPr id="195" name="Connector: Curved 194">
            <a:extLst>
              <a:ext uri="{FF2B5EF4-FFF2-40B4-BE49-F238E27FC236}">
                <a16:creationId xmlns:a16="http://schemas.microsoft.com/office/drawing/2014/main" id="{8F79B4A1-9524-402E-96DB-EFFFA99F0CD5}"/>
              </a:ext>
            </a:extLst>
          </p:cNvPr>
          <p:cNvCxnSpPr>
            <a:cxnSpLocks/>
            <a:stCxn id="191" idx="1"/>
            <a:endCxn id="132" idx="3"/>
          </p:cNvCxnSpPr>
          <p:nvPr/>
        </p:nvCxnSpPr>
        <p:spPr>
          <a:xfrm rot="10800000" flipV="1">
            <a:off x="9816225" y="5317758"/>
            <a:ext cx="1124925" cy="310024"/>
          </a:xfrm>
          <a:prstGeom prst="curvedConnector3">
            <a:avLst>
              <a:gd name="adj1" fmla="val 50000"/>
            </a:avLst>
          </a:prstGeom>
          <a:noFill/>
          <a:ln>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cxnSp>
      <p:cxnSp>
        <p:nvCxnSpPr>
          <p:cNvPr id="242" name="Connector: Curved 241">
            <a:extLst>
              <a:ext uri="{FF2B5EF4-FFF2-40B4-BE49-F238E27FC236}">
                <a16:creationId xmlns:a16="http://schemas.microsoft.com/office/drawing/2014/main" id="{A14A0428-729A-4ADA-9B92-C41666961CA0}"/>
              </a:ext>
            </a:extLst>
          </p:cNvPr>
          <p:cNvCxnSpPr>
            <a:cxnSpLocks/>
            <a:stCxn id="189" idx="1"/>
          </p:cNvCxnSpPr>
          <p:nvPr/>
        </p:nvCxnSpPr>
        <p:spPr>
          <a:xfrm rot="10800000">
            <a:off x="10165253" y="4110539"/>
            <a:ext cx="776881" cy="362845"/>
          </a:xfrm>
          <a:prstGeom prst="curvedConnector3">
            <a:avLst>
              <a:gd name="adj1" fmla="val 50000"/>
            </a:avLst>
          </a:pr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cxnSp>
      <p:cxnSp>
        <p:nvCxnSpPr>
          <p:cNvPr id="244" name="Connector: Curved 243">
            <a:extLst>
              <a:ext uri="{FF2B5EF4-FFF2-40B4-BE49-F238E27FC236}">
                <a16:creationId xmlns:a16="http://schemas.microsoft.com/office/drawing/2014/main" id="{9B539A04-EB19-4487-B2DE-7C8D861D2F75}"/>
              </a:ext>
            </a:extLst>
          </p:cNvPr>
          <p:cNvCxnSpPr>
            <a:cxnSpLocks/>
            <a:endCxn id="347" idx="1"/>
          </p:cNvCxnSpPr>
          <p:nvPr/>
        </p:nvCxnSpPr>
        <p:spPr>
          <a:xfrm flipV="1">
            <a:off x="10179077" y="3525763"/>
            <a:ext cx="767992" cy="374464"/>
          </a:xfrm>
          <a:prstGeom prst="curvedConnector3">
            <a:avLst>
              <a:gd name="adj1" fmla="val 50000"/>
            </a:avLst>
          </a:pr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cxnSp>
      <p:cxnSp>
        <p:nvCxnSpPr>
          <p:cNvPr id="336" name="Straight Arrow Connector 335">
            <a:extLst>
              <a:ext uri="{FF2B5EF4-FFF2-40B4-BE49-F238E27FC236}">
                <a16:creationId xmlns:a16="http://schemas.microsoft.com/office/drawing/2014/main" id="{5B2F0F23-5ECC-4FE1-BFD7-B57874C8BAC0}"/>
              </a:ext>
            </a:extLst>
          </p:cNvPr>
          <p:cNvCxnSpPr>
            <a:cxnSpLocks/>
          </p:cNvCxnSpPr>
          <p:nvPr/>
        </p:nvCxnSpPr>
        <p:spPr>
          <a:xfrm>
            <a:off x="171972" y="5197372"/>
            <a:ext cx="703193" cy="0"/>
          </a:xfrm>
          <a:prstGeom prst="straightConnector1">
            <a:avLst/>
          </a:prstGeom>
          <a:ln w="28575">
            <a:solidFill>
              <a:srgbClr val="C00000"/>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37" name="TextBox 336">
            <a:extLst>
              <a:ext uri="{FF2B5EF4-FFF2-40B4-BE49-F238E27FC236}">
                <a16:creationId xmlns:a16="http://schemas.microsoft.com/office/drawing/2014/main" id="{2D6C49CC-6730-4119-8B73-D589B08E96A6}"/>
              </a:ext>
            </a:extLst>
          </p:cNvPr>
          <p:cNvSpPr txBox="1"/>
          <p:nvPr/>
        </p:nvSpPr>
        <p:spPr>
          <a:xfrm>
            <a:off x="839047" y="5011489"/>
            <a:ext cx="742511" cy="338554"/>
          </a:xfrm>
          <a:prstGeom prst="rect">
            <a:avLst/>
          </a:prstGeom>
          <a:noFill/>
          <a:ln>
            <a:noFill/>
          </a:ln>
        </p:spPr>
        <p:txBody>
          <a:bodyPr wrap="none" rtlCol="0">
            <a:spAutoFit/>
          </a:bodyPr>
          <a:lstStyle/>
          <a:p>
            <a:r>
              <a:rPr lang="de-AT" dirty="0">
                <a:solidFill>
                  <a:srgbClr val="C00000"/>
                </a:solidFill>
              </a:rPr>
              <a:t>power</a:t>
            </a:r>
          </a:p>
        </p:txBody>
      </p:sp>
      <p:sp>
        <p:nvSpPr>
          <p:cNvPr id="347" name="TextBox 346">
            <a:extLst>
              <a:ext uri="{FF2B5EF4-FFF2-40B4-BE49-F238E27FC236}">
                <a16:creationId xmlns:a16="http://schemas.microsoft.com/office/drawing/2014/main" id="{A68443E7-25CC-47DF-B868-098C98E9CF6D}"/>
              </a:ext>
            </a:extLst>
          </p:cNvPr>
          <p:cNvSpPr txBox="1"/>
          <p:nvPr/>
        </p:nvSpPr>
        <p:spPr>
          <a:xfrm>
            <a:off x="10947069" y="3233375"/>
            <a:ext cx="969326" cy="584775"/>
          </a:xfrm>
          <a:prstGeom prst="rect">
            <a:avLst/>
          </a:prstGeom>
          <a:solidFill>
            <a:srgbClr val="FFFFCC"/>
          </a:solidFill>
          <a:ln>
            <a:solidFill>
              <a:schemeClr val="tx1"/>
            </a:solidFill>
          </a:ln>
        </p:spPr>
        <p:txBody>
          <a:bodyPr wrap="square" rtlCol="0">
            <a:spAutoFit/>
          </a:bodyPr>
          <a:lstStyle/>
          <a:p>
            <a:r>
              <a:rPr lang="de-AT" dirty="0"/>
              <a:t>L1</a:t>
            </a:r>
            <a:br>
              <a:rPr lang="de-AT" dirty="0"/>
            </a:br>
            <a:r>
              <a:rPr lang="de-AT" dirty="0" err="1"/>
              <a:t>trigger</a:t>
            </a:r>
            <a:endParaRPr lang="de-AT" dirty="0"/>
          </a:p>
        </p:txBody>
      </p:sp>
      <p:cxnSp>
        <p:nvCxnSpPr>
          <p:cNvPr id="351" name="Connector: Curved 350">
            <a:extLst>
              <a:ext uri="{FF2B5EF4-FFF2-40B4-BE49-F238E27FC236}">
                <a16:creationId xmlns:a16="http://schemas.microsoft.com/office/drawing/2014/main" id="{2F0DB43A-F096-473E-A616-937F8570330A}"/>
              </a:ext>
            </a:extLst>
          </p:cNvPr>
          <p:cNvCxnSpPr>
            <a:cxnSpLocks/>
            <a:stCxn id="188" idx="1"/>
          </p:cNvCxnSpPr>
          <p:nvPr/>
        </p:nvCxnSpPr>
        <p:spPr>
          <a:xfrm rot="10800000" flipV="1">
            <a:off x="10165255" y="2563627"/>
            <a:ext cx="793185" cy="213800"/>
          </a:xfrm>
          <a:prstGeom prst="curvedConnector3">
            <a:avLst>
              <a:gd name="adj1" fmla="val 50000"/>
            </a:avLst>
          </a:pr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cxnSp>
      <p:cxnSp>
        <p:nvCxnSpPr>
          <p:cNvPr id="110" name="Connector: Curved 109">
            <a:extLst>
              <a:ext uri="{FF2B5EF4-FFF2-40B4-BE49-F238E27FC236}">
                <a16:creationId xmlns:a16="http://schemas.microsoft.com/office/drawing/2014/main" id="{C776519E-49FF-4FA2-A77A-6714B308F02B}"/>
              </a:ext>
            </a:extLst>
          </p:cNvPr>
          <p:cNvCxnSpPr>
            <a:cxnSpLocks/>
            <a:endCxn id="187" idx="1"/>
          </p:cNvCxnSpPr>
          <p:nvPr/>
        </p:nvCxnSpPr>
        <p:spPr>
          <a:xfrm flipV="1">
            <a:off x="10179077" y="1632860"/>
            <a:ext cx="777144" cy="433305"/>
          </a:xfrm>
          <a:prstGeom prst="curvedConnector3">
            <a:avLst>
              <a:gd name="adj1" fmla="val 50000"/>
            </a:avLst>
          </a:pr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cxnSp>
      <p:cxnSp>
        <p:nvCxnSpPr>
          <p:cNvPr id="9" name="Straight Connector 8">
            <a:extLst>
              <a:ext uri="{FF2B5EF4-FFF2-40B4-BE49-F238E27FC236}">
                <a16:creationId xmlns:a16="http://schemas.microsoft.com/office/drawing/2014/main" id="{356ED8A2-7B13-418B-ABF3-D0A503C46317}"/>
              </a:ext>
            </a:extLst>
          </p:cNvPr>
          <p:cNvCxnSpPr>
            <a:cxnSpLocks/>
          </p:cNvCxnSpPr>
          <p:nvPr/>
        </p:nvCxnSpPr>
        <p:spPr>
          <a:xfrm>
            <a:off x="7464152" y="1311039"/>
            <a:ext cx="0" cy="5214305"/>
          </a:xfrm>
          <a:prstGeom prst="line">
            <a:avLst/>
          </a:prstGeom>
          <a:ln w="28575">
            <a:solidFill>
              <a:srgbClr val="00B0F0"/>
            </a:solidFill>
            <a:prstDash val="lgDashDotDot"/>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FA3AC95-2989-43B6-B412-0E6C39D45B62}"/>
              </a:ext>
            </a:extLst>
          </p:cNvPr>
          <p:cNvCxnSpPr/>
          <p:nvPr/>
        </p:nvCxnSpPr>
        <p:spPr>
          <a:xfrm flipH="1">
            <a:off x="6841014" y="6326719"/>
            <a:ext cx="392687" cy="0"/>
          </a:xfrm>
          <a:prstGeom prst="straightConnector1">
            <a:avLst/>
          </a:prstGeom>
          <a:ln w="28575">
            <a:solidFill>
              <a:srgbClr val="00B0F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A2378719-DE9D-49B5-BF31-3E41EE4EF059}"/>
              </a:ext>
            </a:extLst>
          </p:cNvPr>
          <p:cNvCxnSpPr/>
          <p:nvPr/>
        </p:nvCxnSpPr>
        <p:spPr>
          <a:xfrm flipH="1">
            <a:off x="7683099" y="6326719"/>
            <a:ext cx="392687" cy="0"/>
          </a:xfrm>
          <a:prstGeom prst="straightConnector1">
            <a:avLst/>
          </a:prstGeom>
          <a:ln w="28575">
            <a:solidFill>
              <a:srgbClr val="00B0F0"/>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6C57B6FF-9445-4FBA-8942-700A1F3297AB}"/>
              </a:ext>
            </a:extLst>
          </p:cNvPr>
          <p:cNvSpPr txBox="1"/>
          <p:nvPr/>
        </p:nvSpPr>
        <p:spPr>
          <a:xfrm>
            <a:off x="4227798" y="6145310"/>
            <a:ext cx="2613216" cy="338554"/>
          </a:xfrm>
          <a:prstGeom prst="rect">
            <a:avLst/>
          </a:prstGeom>
          <a:noFill/>
        </p:spPr>
        <p:txBody>
          <a:bodyPr wrap="none" rtlCol="0">
            <a:spAutoFit/>
          </a:bodyPr>
          <a:lstStyle/>
          <a:p>
            <a:r>
              <a:rPr lang="en-US" dirty="0">
                <a:solidFill>
                  <a:srgbClr val="00B0F0"/>
                </a:solidFill>
              </a:rPr>
              <a:t>radiation hard components</a:t>
            </a:r>
          </a:p>
        </p:txBody>
      </p:sp>
      <p:sp>
        <p:nvSpPr>
          <p:cNvPr id="98" name="TextBox 97">
            <a:extLst>
              <a:ext uri="{FF2B5EF4-FFF2-40B4-BE49-F238E27FC236}">
                <a16:creationId xmlns:a16="http://schemas.microsoft.com/office/drawing/2014/main" id="{B3CD2D09-380E-457E-BE23-83986E2C597A}"/>
              </a:ext>
            </a:extLst>
          </p:cNvPr>
          <p:cNvSpPr txBox="1"/>
          <p:nvPr/>
        </p:nvSpPr>
        <p:spPr>
          <a:xfrm>
            <a:off x="8153815" y="6141303"/>
            <a:ext cx="2408032" cy="338554"/>
          </a:xfrm>
          <a:prstGeom prst="rect">
            <a:avLst/>
          </a:prstGeom>
          <a:noFill/>
        </p:spPr>
        <p:txBody>
          <a:bodyPr wrap="none" rtlCol="0">
            <a:spAutoFit/>
          </a:bodyPr>
          <a:lstStyle/>
          <a:p>
            <a:r>
              <a:rPr lang="en-US" dirty="0">
                <a:solidFill>
                  <a:srgbClr val="00B0F0"/>
                </a:solidFill>
              </a:rPr>
              <a:t>commercial components</a:t>
            </a:r>
          </a:p>
        </p:txBody>
      </p:sp>
      <p:sp>
        <p:nvSpPr>
          <p:cNvPr id="92" name="TextBox 91">
            <a:extLst>
              <a:ext uri="{FF2B5EF4-FFF2-40B4-BE49-F238E27FC236}">
                <a16:creationId xmlns:a16="http://schemas.microsoft.com/office/drawing/2014/main" id="{41A10135-7905-4679-959C-61113C16E991}"/>
              </a:ext>
            </a:extLst>
          </p:cNvPr>
          <p:cNvSpPr txBox="1"/>
          <p:nvPr/>
        </p:nvSpPr>
        <p:spPr>
          <a:xfrm>
            <a:off x="2890024" y="1537628"/>
            <a:ext cx="1124697" cy="523220"/>
          </a:xfrm>
          <a:prstGeom prst="rect">
            <a:avLst/>
          </a:prstGeom>
          <a:noFill/>
          <a:ln w="19050">
            <a:solidFill>
              <a:srgbClr val="00B050"/>
            </a:solidFill>
          </a:ln>
        </p:spPr>
        <p:txBody>
          <a:bodyPr wrap="square" rtlCol="0">
            <a:spAutoFit/>
          </a:bodyPr>
          <a:lstStyle/>
          <a:p>
            <a:r>
              <a:rPr lang="en-US" sz="1400" dirty="0"/>
              <a:t>optical </a:t>
            </a:r>
            <a:br>
              <a:rPr lang="en-US" sz="1400" dirty="0"/>
            </a:br>
            <a:r>
              <a:rPr lang="en-US" sz="1400" dirty="0"/>
              <a:t>transceiver</a:t>
            </a:r>
          </a:p>
        </p:txBody>
      </p:sp>
      <p:grpSp>
        <p:nvGrpSpPr>
          <p:cNvPr id="22" name="Group 21">
            <a:extLst>
              <a:ext uri="{FF2B5EF4-FFF2-40B4-BE49-F238E27FC236}">
                <a16:creationId xmlns:a16="http://schemas.microsoft.com/office/drawing/2014/main" id="{850F1C13-A278-42E5-BB2B-B5473E047B38}"/>
              </a:ext>
            </a:extLst>
          </p:cNvPr>
          <p:cNvGrpSpPr/>
          <p:nvPr/>
        </p:nvGrpSpPr>
        <p:grpSpPr>
          <a:xfrm>
            <a:off x="6306317" y="1965518"/>
            <a:ext cx="2677306" cy="311361"/>
            <a:chOff x="6227248" y="2415515"/>
            <a:chExt cx="2748940" cy="271477"/>
          </a:xfrm>
        </p:grpSpPr>
        <p:sp>
          <p:nvSpPr>
            <p:cNvPr id="207" name="Oval 206">
              <a:extLst>
                <a:ext uri="{FF2B5EF4-FFF2-40B4-BE49-F238E27FC236}">
                  <a16:creationId xmlns:a16="http://schemas.microsoft.com/office/drawing/2014/main" id="{002D3D31-F334-4C37-A54B-0D0BBB499285}"/>
                </a:ext>
              </a:extLst>
            </p:cNvPr>
            <p:cNvSpPr/>
            <p:nvPr/>
          </p:nvSpPr>
          <p:spPr>
            <a:xfrm rot="10800000">
              <a:off x="7793442" y="2424285"/>
              <a:ext cx="288032" cy="262707"/>
            </a:xfrm>
            <a:prstGeom prst="ellipse">
              <a:avLst/>
            </a:prstGeom>
            <a:ln w="38100">
              <a:solidFill>
                <a:schemeClr val="bg1">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dirty="0"/>
            </a:p>
          </p:txBody>
        </p:sp>
        <p:cxnSp>
          <p:nvCxnSpPr>
            <p:cNvPr id="17" name="Straight Arrow Connector 16">
              <a:extLst>
                <a:ext uri="{FF2B5EF4-FFF2-40B4-BE49-F238E27FC236}">
                  <a16:creationId xmlns:a16="http://schemas.microsoft.com/office/drawing/2014/main" id="{E457CD6B-F23C-4316-A0FE-9DC876B70BCD}"/>
                </a:ext>
              </a:extLst>
            </p:cNvPr>
            <p:cNvCxnSpPr>
              <a:cxnSpLocks/>
            </p:cNvCxnSpPr>
            <p:nvPr/>
          </p:nvCxnSpPr>
          <p:spPr>
            <a:xfrm flipH="1" flipV="1">
              <a:off x="6227248" y="2415515"/>
              <a:ext cx="2748940" cy="15477"/>
            </a:xfrm>
            <a:prstGeom prst="straightConnector1">
              <a:avLst/>
            </a:prstGeom>
            <a:ln w="38100">
              <a:solidFill>
                <a:schemeClr val="bg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03" name="Group 102">
            <a:extLst>
              <a:ext uri="{FF2B5EF4-FFF2-40B4-BE49-F238E27FC236}">
                <a16:creationId xmlns:a16="http://schemas.microsoft.com/office/drawing/2014/main" id="{AD2E0151-5535-496B-A239-5FA5099CBE09}"/>
              </a:ext>
            </a:extLst>
          </p:cNvPr>
          <p:cNvGrpSpPr/>
          <p:nvPr/>
        </p:nvGrpSpPr>
        <p:grpSpPr>
          <a:xfrm flipH="1" flipV="1">
            <a:off x="6304718" y="1383841"/>
            <a:ext cx="2689387" cy="301303"/>
            <a:chOff x="3863878" y="2310701"/>
            <a:chExt cx="2761344" cy="262707"/>
          </a:xfrm>
        </p:grpSpPr>
        <p:sp>
          <p:nvSpPr>
            <p:cNvPr id="105" name="Oval 104">
              <a:extLst>
                <a:ext uri="{FF2B5EF4-FFF2-40B4-BE49-F238E27FC236}">
                  <a16:creationId xmlns:a16="http://schemas.microsoft.com/office/drawing/2014/main" id="{BF7EDD1C-191C-4B51-8005-5E383DA43C47}"/>
                </a:ext>
              </a:extLst>
            </p:cNvPr>
            <p:cNvSpPr/>
            <p:nvPr/>
          </p:nvSpPr>
          <p:spPr>
            <a:xfrm rot="10800000">
              <a:off x="4769358" y="2310701"/>
              <a:ext cx="288032" cy="262707"/>
            </a:xfrm>
            <a:prstGeom prst="ellipse">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a:p>
          </p:txBody>
        </p:sp>
        <p:cxnSp>
          <p:nvCxnSpPr>
            <p:cNvPr id="106" name="Straight Arrow Connector 105">
              <a:extLst>
                <a:ext uri="{FF2B5EF4-FFF2-40B4-BE49-F238E27FC236}">
                  <a16:creationId xmlns:a16="http://schemas.microsoft.com/office/drawing/2014/main" id="{E007E8CB-1748-4CDF-AB76-6C8C284C57F4}"/>
                </a:ext>
              </a:extLst>
            </p:cNvPr>
            <p:cNvCxnSpPr>
              <a:cxnSpLocks/>
            </p:cNvCxnSpPr>
            <p:nvPr/>
          </p:nvCxnSpPr>
          <p:spPr>
            <a:xfrm flipH="1" flipV="1">
              <a:off x="3863878" y="2310701"/>
              <a:ext cx="2761344"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25" name="Straight Arrow Connector 24">
            <a:extLst>
              <a:ext uri="{FF2B5EF4-FFF2-40B4-BE49-F238E27FC236}">
                <a16:creationId xmlns:a16="http://schemas.microsoft.com/office/drawing/2014/main" id="{47A4CAB7-2D3D-4CBB-B35F-42ED16530D86}"/>
              </a:ext>
            </a:extLst>
          </p:cNvPr>
          <p:cNvCxnSpPr>
            <a:cxnSpLocks/>
            <a:stCxn id="92" idx="1"/>
          </p:cNvCxnSpPr>
          <p:nvPr/>
        </p:nvCxnSpPr>
        <p:spPr>
          <a:xfrm flipH="1">
            <a:off x="2178544" y="1799238"/>
            <a:ext cx="711480" cy="582340"/>
          </a:xfrm>
          <a:prstGeom prst="straightConnector1">
            <a:avLst/>
          </a:prstGeom>
          <a:ln w="28575">
            <a:solidFill>
              <a:srgbClr val="00B05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F6AB4B66-4C7B-407D-9A7F-A61408825836}"/>
              </a:ext>
            </a:extLst>
          </p:cNvPr>
          <p:cNvCxnSpPr>
            <a:cxnSpLocks/>
            <a:endCxn id="198" idx="1"/>
          </p:cNvCxnSpPr>
          <p:nvPr/>
        </p:nvCxnSpPr>
        <p:spPr>
          <a:xfrm flipV="1">
            <a:off x="2227313" y="2323363"/>
            <a:ext cx="3133720" cy="82432"/>
          </a:xfrm>
          <a:prstGeom prst="straightConnector1">
            <a:avLst/>
          </a:prstGeom>
          <a:ln w="28575">
            <a:solidFill>
              <a:srgbClr val="C00000"/>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01CC2CA4-F829-4EB2-B536-BFBC71970C37}"/>
              </a:ext>
            </a:extLst>
          </p:cNvPr>
          <p:cNvCxnSpPr>
            <a:cxnSpLocks/>
            <a:stCxn id="92" idx="2"/>
            <a:endCxn id="198" idx="1"/>
          </p:cNvCxnSpPr>
          <p:nvPr/>
        </p:nvCxnSpPr>
        <p:spPr>
          <a:xfrm>
            <a:off x="3452373" y="2060848"/>
            <a:ext cx="1908660" cy="262515"/>
          </a:xfrm>
          <a:prstGeom prst="straightConnector1">
            <a:avLst/>
          </a:prstGeom>
          <a:ln w="28575">
            <a:solidFill>
              <a:srgbClr val="C00000"/>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12" name="TextBox 111">
            <a:extLst>
              <a:ext uri="{FF2B5EF4-FFF2-40B4-BE49-F238E27FC236}">
                <a16:creationId xmlns:a16="http://schemas.microsoft.com/office/drawing/2014/main" id="{E6C91CC8-1D39-4D27-AEC6-44217A083CC4}"/>
              </a:ext>
            </a:extLst>
          </p:cNvPr>
          <p:cNvSpPr txBox="1"/>
          <p:nvPr/>
        </p:nvSpPr>
        <p:spPr>
          <a:xfrm>
            <a:off x="2278644" y="3755362"/>
            <a:ext cx="1124697" cy="523220"/>
          </a:xfrm>
          <a:prstGeom prst="rect">
            <a:avLst/>
          </a:prstGeom>
          <a:noFill/>
          <a:ln w="19050">
            <a:solidFill>
              <a:srgbClr val="00B050"/>
            </a:solidFill>
          </a:ln>
        </p:spPr>
        <p:txBody>
          <a:bodyPr wrap="square" rtlCol="0">
            <a:spAutoFit/>
          </a:bodyPr>
          <a:lstStyle/>
          <a:p>
            <a:r>
              <a:rPr lang="en-US" sz="1400" dirty="0"/>
              <a:t>optical </a:t>
            </a:r>
            <a:br>
              <a:rPr lang="en-US" sz="1400" dirty="0"/>
            </a:br>
            <a:r>
              <a:rPr lang="en-US" sz="1400" dirty="0"/>
              <a:t>transceiver</a:t>
            </a:r>
          </a:p>
        </p:txBody>
      </p:sp>
      <p:cxnSp>
        <p:nvCxnSpPr>
          <p:cNvPr id="127" name="Straight Arrow Connector 126">
            <a:extLst>
              <a:ext uri="{FF2B5EF4-FFF2-40B4-BE49-F238E27FC236}">
                <a16:creationId xmlns:a16="http://schemas.microsoft.com/office/drawing/2014/main" id="{CDC465BE-176D-49A8-B50C-375B7B61784C}"/>
              </a:ext>
            </a:extLst>
          </p:cNvPr>
          <p:cNvCxnSpPr>
            <a:cxnSpLocks/>
          </p:cNvCxnSpPr>
          <p:nvPr/>
        </p:nvCxnSpPr>
        <p:spPr>
          <a:xfrm flipH="1">
            <a:off x="1415480" y="4032720"/>
            <a:ext cx="847866" cy="280188"/>
          </a:xfrm>
          <a:prstGeom prst="straightConnector1">
            <a:avLst/>
          </a:prstGeom>
          <a:ln w="28575">
            <a:solidFill>
              <a:srgbClr val="00B05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31DBDAD5-758D-4F1A-8541-EDB54F15E319}"/>
              </a:ext>
            </a:extLst>
          </p:cNvPr>
          <p:cNvCxnSpPr>
            <a:cxnSpLocks/>
            <a:endCxn id="211" idx="1"/>
          </p:cNvCxnSpPr>
          <p:nvPr/>
        </p:nvCxnSpPr>
        <p:spPr>
          <a:xfrm>
            <a:off x="1384628" y="4381117"/>
            <a:ext cx="3925276" cy="249341"/>
          </a:xfrm>
          <a:prstGeom prst="straightConnector1">
            <a:avLst/>
          </a:prstGeom>
          <a:ln w="28575">
            <a:solidFill>
              <a:srgbClr val="C00000"/>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1" name="Straight Arrow Connector 140">
            <a:extLst>
              <a:ext uri="{FF2B5EF4-FFF2-40B4-BE49-F238E27FC236}">
                <a16:creationId xmlns:a16="http://schemas.microsoft.com/office/drawing/2014/main" id="{9C994A84-C37A-4CFA-B48F-97B8948A6ABC}"/>
              </a:ext>
            </a:extLst>
          </p:cNvPr>
          <p:cNvCxnSpPr>
            <a:cxnSpLocks/>
            <a:stCxn id="112" idx="2"/>
            <a:endCxn id="211" idx="1"/>
          </p:cNvCxnSpPr>
          <p:nvPr/>
        </p:nvCxnSpPr>
        <p:spPr>
          <a:xfrm>
            <a:off x="2840993" y="4278582"/>
            <a:ext cx="2468911" cy="351876"/>
          </a:xfrm>
          <a:prstGeom prst="straightConnector1">
            <a:avLst/>
          </a:prstGeom>
          <a:ln w="28575">
            <a:solidFill>
              <a:srgbClr val="C00000"/>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1709E5A6-009E-4742-96FC-5828572B6428}"/>
              </a:ext>
            </a:extLst>
          </p:cNvPr>
          <p:cNvSpPr txBox="1"/>
          <p:nvPr/>
        </p:nvSpPr>
        <p:spPr>
          <a:xfrm>
            <a:off x="139922" y="5786963"/>
            <a:ext cx="3422732" cy="584775"/>
          </a:xfrm>
          <a:prstGeom prst="rect">
            <a:avLst/>
          </a:prstGeom>
          <a:noFill/>
        </p:spPr>
        <p:txBody>
          <a:bodyPr wrap="none" rtlCol="0">
            <a:spAutoFit/>
          </a:bodyPr>
          <a:lstStyle/>
          <a:p>
            <a:r>
              <a:rPr lang="en-US" dirty="0"/>
              <a:t>Optical transceivers placed </a:t>
            </a:r>
            <a:br>
              <a:rPr lang="en-US" dirty="0"/>
            </a:br>
            <a:r>
              <a:rPr lang="en-US" dirty="0"/>
              <a:t>as close to the modules as possible</a:t>
            </a:r>
          </a:p>
        </p:txBody>
      </p:sp>
      <p:pic>
        <p:nvPicPr>
          <p:cNvPr id="174" name="Picture 173">
            <a:extLst>
              <a:ext uri="{FF2B5EF4-FFF2-40B4-BE49-F238E27FC236}">
                <a16:creationId xmlns:a16="http://schemas.microsoft.com/office/drawing/2014/main" id="{3350C9F0-19DD-42B3-A22F-0BAECA1D59B5}"/>
              </a:ext>
            </a:extLst>
          </p:cNvPr>
          <p:cNvPicPr>
            <a:picLocks noChangeAspect="1"/>
          </p:cNvPicPr>
          <p:nvPr/>
        </p:nvPicPr>
        <p:blipFill>
          <a:blip r:embed="rId4"/>
          <a:stretch>
            <a:fillRect/>
          </a:stretch>
        </p:blipFill>
        <p:spPr>
          <a:xfrm>
            <a:off x="5825415" y="1534101"/>
            <a:ext cx="479303" cy="479303"/>
          </a:xfrm>
          <a:prstGeom prst="rect">
            <a:avLst/>
          </a:prstGeom>
        </p:spPr>
      </p:pic>
      <p:grpSp>
        <p:nvGrpSpPr>
          <p:cNvPr id="221" name="Group 220">
            <a:extLst>
              <a:ext uri="{FF2B5EF4-FFF2-40B4-BE49-F238E27FC236}">
                <a16:creationId xmlns:a16="http://schemas.microsoft.com/office/drawing/2014/main" id="{03E47CDC-49C7-4DF0-B739-4E0132AB26CB}"/>
              </a:ext>
            </a:extLst>
          </p:cNvPr>
          <p:cNvGrpSpPr/>
          <p:nvPr/>
        </p:nvGrpSpPr>
        <p:grpSpPr>
          <a:xfrm flipV="1">
            <a:off x="4014721" y="1470761"/>
            <a:ext cx="1810694" cy="328473"/>
            <a:chOff x="4001801" y="2287011"/>
            <a:chExt cx="1859141" cy="286397"/>
          </a:xfrm>
        </p:grpSpPr>
        <p:sp>
          <p:nvSpPr>
            <p:cNvPr id="222" name="Oval 221">
              <a:extLst>
                <a:ext uri="{FF2B5EF4-FFF2-40B4-BE49-F238E27FC236}">
                  <a16:creationId xmlns:a16="http://schemas.microsoft.com/office/drawing/2014/main" id="{ABC5EE25-107C-43A1-9B90-C735AC7EE864}"/>
                </a:ext>
              </a:extLst>
            </p:cNvPr>
            <p:cNvSpPr/>
            <p:nvPr/>
          </p:nvSpPr>
          <p:spPr>
            <a:xfrm rot="10800000">
              <a:off x="4769358" y="2310701"/>
              <a:ext cx="288032" cy="262707"/>
            </a:xfrm>
            <a:prstGeom prst="ellipse">
              <a:avLst/>
            </a:prstGeom>
            <a:ln w="3810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a:solidFill>
                  <a:srgbClr val="FFC000"/>
                </a:solidFill>
              </a:endParaRPr>
            </a:p>
          </p:txBody>
        </p:sp>
        <p:cxnSp>
          <p:nvCxnSpPr>
            <p:cNvPr id="223" name="Straight Arrow Connector 222">
              <a:extLst>
                <a:ext uri="{FF2B5EF4-FFF2-40B4-BE49-F238E27FC236}">
                  <a16:creationId xmlns:a16="http://schemas.microsoft.com/office/drawing/2014/main" id="{2CCC8B7C-DB8C-4E9E-87BC-81A5CB75168C}"/>
                </a:ext>
              </a:extLst>
            </p:cNvPr>
            <p:cNvCxnSpPr>
              <a:cxnSpLocks/>
              <a:stCxn id="174" idx="1"/>
              <a:endCxn id="92" idx="3"/>
            </p:cNvCxnSpPr>
            <p:nvPr/>
          </p:nvCxnSpPr>
          <p:spPr>
            <a:xfrm flipH="1" flipV="1">
              <a:off x="4001801" y="2287011"/>
              <a:ext cx="1859141" cy="22221"/>
            </a:xfrm>
            <a:prstGeom prst="straightConnector1">
              <a:avLst/>
            </a:prstGeom>
            <a:ln w="38100">
              <a:solidFill>
                <a:srgbClr val="FFC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229" name="Group 228">
            <a:extLst>
              <a:ext uri="{FF2B5EF4-FFF2-40B4-BE49-F238E27FC236}">
                <a16:creationId xmlns:a16="http://schemas.microsoft.com/office/drawing/2014/main" id="{0BAAD5BC-5091-4ABC-9FBE-7D83270687D0}"/>
              </a:ext>
            </a:extLst>
          </p:cNvPr>
          <p:cNvGrpSpPr/>
          <p:nvPr/>
        </p:nvGrpSpPr>
        <p:grpSpPr>
          <a:xfrm>
            <a:off x="6275132" y="4318192"/>
            <a:ext cx="2677306" cy="311361"/>
            <a:chOff x="6227248" y="2415515"/>
            <a:chExt cx="2748940" cy="271477"/>
          </a:xfrm>
        </p:grpSpPr>
        <p:sp>
          <p:nvSpPr>
            <p:cNvPr id="230" name="Oval 229">
              <a:extLst>
                <a:ext uri="{FF2B5EF4-FFF2-40B4-BE49-F238E27FC236}">
                  <a16:creationId xmlns:a16="http://schemas.microsoft.com/office/drawing/2014/main" id="{C2F9993B-DF6C-439F-82A3-06F920723290}"/>
                </a:ext>
              </a:extLst>
            </p:cNvPr>
            <p:cNvSpPr/>
            <p:nvPr/>
          </p:nvSpPr>
          <p:spPr>
            <a:xfrm rot="10800000">
              <a:off x="8013297" y="2424285"/>
              <a:ext cx="288032" cy="262707"/>
            </a:xfrm>
            <a:prstGeom prst="ellipse">
              <a:avLst/>
            </a:prstGeom>
            <a:ln w="38100">
              <a:solidFill>
                <a:schemeClr val="bg1">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dirty="0"/>
            </a:p>
          </p:txBody>
        </p:sp>
        <p:cxnSp>
          <p:nvCxnSpPr>
            <p:cNvPr id="231" name="Straight Arrow Connector 230">
              <a:extLst>
                <a:ext uri="{FF2B5EF4-FFF2-40B4-BE49-F238E27FC236}">
                  <a16:creationId xmlns:a16="http://schemas.microsoft.com/office/drawing/2014/main" id="{4FBEF3A1-DB65-4978-ACB7-0E923766228D}"/>
                </a:ext>
              </a:extLst>
            </p:cNvPr>
            <p:cNvCxnSpPr>
              <a:cxnSpLocks/>
            </p:cNvCxnSpPr>
            <p:nvPr/>
          </p:nvCxnSpPr>
          <p:spPr>
            <a:xfrm flipH="1" flipV="1">
              <a:off x="6227248" y="2415515"/>
              <a:ext cx="2748940" cy="15477"/>
            </a:xfrm>
            <a:prstGeom prst="straightConnector1">
              <a:avLst/>
            </a:prstGeom>
            <a:ln w="38100">
              <a:solidFill>
                <a:schemeClr val="bg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236" name="Group 235">
            <a:extLst>
              <a:ext uri="{FF2B5EF4-FFF2-40B4-BE49-F238E27FC236}">
                <a16:creationId xmlns:a16="http://schemas.microsoft.com/office/drawing/2014/main" id="{7AB6FB86-07A3-4FE2-99B9-D3348E3E6258}"/>
              </a:ext>
            </a:extLst>
          </p:cNvPr>
          <p:cNvGrpSpPr/>
          <p:nvPr/>
        </p:nvGrpSpPr>
        <p:grpSpPr>
          <a:xfrm flipH="1" flipV="1">
            <a:off x="6273533" y="3736515"/>
            <a:ext cx="2689387" cy="301303"/>
            <a:chOff x="3863878" y="2310701"/>
            <a:chExt cx="2761344" cy="262707"/>
          </a:xfrm>
        </p:grpSpPr>
        <p:sp>
          <p:nvSpPr>
            <p:cNvPr id="237" name="Oval 236">
              <a:extLst>
                <a:ext uri="{FF2B5EF4-FFF2-40B4-BE49-F238E27FC236}">
                  <a16:creationId xmlns:a16="http://schemas.microsoft.com/office/drawing/2014/main" id="{CFED76B3-B1BB-4F8A-9B30-51C576F6D56D}"/>
                </a:ext>
              </a:extLst>
            </p:cNvPr>
            <p:cNvSpPr/>
            <p:nvPr/>
          </p:nvSpPr>
          <p:spPr>
            <a:xfrm rot="10800000">
              <a:off x="4549506" y="2310701"/>
              <a:ext cx="288032" cy="262707"/>
            </a:xfrm>
            <a:prstGeom prst="ellipse">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a:p>
          </p:txBody>
        </p:sp>
        <p:cxnSp>
          <p:nvCxnSpPr>
            <p:cNvPr id="238" name="Straight Arrow Connector 237">
              <a:extLst>
                <a:ext uri="{FF2B5EF4-FFF2-40B4-BE49-F238E27FC236}">
                  <a16:creationId xmlns:a16="http://schemas.microsoft.com/office/drawing/2014/main" id="{16A80FC0-449E-4658-A9E7-DD8C76EC2BE1}"/>
                </a:ext>
              </a:extLst>
            </p:cNvPr>
            <p:cNvCxnSpPr>
              <a:cxnSpLocks/>
            </p:cNvCxnSpPr>
            <p:nvPr/>
          </p:nvCxnSpPr>
          <p:spPr>
            <a:xfrm flipH="1" flipV="1">
              <a:off x="3863878" y="2310701"/>
              <a:ext cx="2761344"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pic>
        <p:nvPicPr>
          <p:cNvPr id="239" name="Picture 238">
            <a:extLst>
              <a:ext uri="{FF2B5EF4-FFF2-40B4-BE49-F238E27FC236}">
                <a16:creationId xmlns:a16="http://schemas.microsoft.com/office/drawing/2014/main" id="{730143AF-63AD-4DF1-A46A-43A9EABA1788}"/>
              </a:ext>
            </a:extLst>
          </p:cNvPr>
          <p:cNvPicPr>
            <a:picLocks noChangeAspect="1"/>
          </p:cNvPicPr>
          <p:nvPr/>
        </p:nvPicPr>
        <p:blipFill>
          <a:blip r:embed="rId4"/>
          <a:stretch>
            <a:fillRect/>
          </a:stretch>
        </p:blipFill>
        <p:spPr>
          <a:xfrm>
            <a:off x="5794230" y="3886775"/>
            <a:ext cx="479303" cy="479303"/>
          </a:xfrm>
          <a:prstGeom prst="rect">
            <a:avLst/>
          </a:prstGeom>
        </p:spPr>
      </p:pic>
      <p:grpSp>
        <p:nvGrpSpPr>
          <p:cNvPr id="240" name="Group 239">
            <a:extLst>
              <a:ext uri="{FF2B5EF4-FFF2-40B4-BE49-F238E27FC236}">
                <a16:creationId xmlns:a16="http://schemas.microsoft.com/office/drawing/2014/main" id="{A3758922-688B-4BB6-8D46-EF6CD78952E4}"/>
              </a:ext>
            </a:extLst>
          </p:cNvPr>
          <p:cNvGrpSpPr/>
          <p:nvPr/>
        </p:nvGrpSpPr>
        <p:grpSpPr>
          <a:xfrm flipV="1">
            <a:off x="3403341" y="3766226"/>
            <a:ext cx="2390889" cy="360213"/>
            <a:chOff x="3217586" y="2389961"/>
            <a:chExt cx="2454860" cy="314072"/>
          </a:xfrm>
        </p:grpSpPr>
        <p:sp>
          <p:nvSpPr>
            <p:cNvPr id="241" name="Oval 240">
              <a:extLst>
                <a:ext uri="{FF2B5EF4-FFF2-40B4-BE49-F238E27FC236}">
                  <a16:creationId xmlns:a16="http://schemas.microsoft.com/office/drawing/2014/main" id="{645F1263-AD7F-481A-82CD-CA1BF222A9BD}"/>
                </a:ext>
              </a:extLst>
            </p:cNvPr>
            <p:cNvSpPr/>
            <p:nvPr/>
          </p:nvSpPr>
          <p:spPr>
            <a:xfrm rot="10800000">
              <a:off x="4412135" y="2441326"/>
              <a:ext cx="288032" cy="262707"/>
            </a:xfrm>
            <a:prstGeom prst="ellipse">
              <a:avLst/>
            </a:prstGeom>
            <a:ln w="3810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a:solidFill>
                  <a:srgbClr val="FFC000"/>
                </a:solidFill>
              </a:endParaRPr>
            </a:p>
          </p:txBody>
        </p:sp>
        <p:cxnSp>
          <p:nvCxnSpPr>
            <p:cNvPr id="243" name="Straight Arrow Connector 242">
              <a:extLst>
                <a:ext uri="{FF2B5EF4-FFF2-40B4-BE49-F238E27FC236}">
                  <a16:creationId xmlns:a16="http://schemas.microsoft.com/office/drawing/2014/main" id="{39EF4093-1EF9-4CF7-9F9A-C8E7D37B3808}"/>
                </a:ext>
              </a:extLst>
            </p:cNvPr>
            <p:cNvCxnSpPr>
              <a:cxnSpLocks/>
              <a:stCxn id="239" idx="1"/>
              <a:endCxn id="112" idx="3"/>
            </p:cNvCxnSpPr>
            <p:nvPr/>
          </p:nvCxnSpPr>
          <p:spPr>
            <a:xfrm flipH="1">
              <a:off x="3217586" y="2389961"/>
              <a:ext cx="2454860" cy="95434"/>
            </a:xfrm>
            <a:prstGeom prst="straightConnector1">
              <a:avLst/>
            </a:prstGeom>
            <a:ln w="38100">
              <a:solidFill>
                <a:srgbClr val="FFC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3" name="Slide Number Placeholder 2">
            <a:extLst>
              <a:ext uri="{FF2B5EF4-FFF2-40B4-BE49-F238E27FC236}">
                <a16:creationId xmlns:a16="http://schemas.microsoft.com/office/drawing/2014/main" id="{C8725EC1-4CFF-47FD-84AC-E853D765FBBA}"/>
              </a:ext>
            </a:extLst>
          </p:cNvPr>
          <p:cNvSpPr>
            <a:spLocks noGrp="1"/>
          </p:cNvSpPr>
          <p:nvPr>
            <p:ph type="sldNum" sz="quarter" idx="10"/>
          </p:nvPr>
        </p:nvSpPr>
        <p:spPr/>
        <p:txBody>
          <a:bodyPr/>
          <a:lstStyle/>
          <a:p>
            <a:pPr>
              <a:defRPr/>
            </a:pPr>
            <a:fld id="{2753752E-CC6F-4124-AE2E-5DD91DD2A8C1}" type="slidenum">
              <a:rPr lang="de-AT" smtClean="0"/>
              <a:pPr>
                <a:defRPr/>
              </a:pPr>
              <a:t>5</a:t>
            </a:fld>
            <a:endParaRPr lang="de-AT"/>
          </a:p>
        </p:txBody>
      </p:sp>
    </p:spTree>
    <p:extLst>
      <p:ext uri="{BB962C8B-B14F-4D97-AF65-F5344CB8AC3E}">
        <p14:creationId xmlns:p14="http://schemas.microsoft.com/office/powerpoint/2010/main" val="35896235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96706-E565-4900-A005-40C6DC69715D}"/>
              </a:ext>
            </a:extLst>
          </p:cNvPr>
          <p:cNvSpPr>
            <a:spLocks noGrp="1"/>
          </p:cNvSpPr>
          <p:nvPr>
            <p:ph type="title"/>
          </p:nvPr>
        </p:nvSpPr>
        <p:spPr/>
        <p:txBody>
          <a:bodyPr/>
          <a:lstStyle/>
          <a:p>
            <a:r>
              <a:rPr lang="en-US" noProof="0" dirty="0"/>
              <a:t>Transceiver and optical transmitter</a:t>
            </a:r>
          </a:p>
        </p:txBody>
      </p:sp>
      <p:sp>
        <p:nvSpPr>
          <p:cNvPr id="3" name="Content Placeholder 2">
            <a:extLst>
              <a:ext uri="{FF2B5EF4-FFF2-40B4-BE49-F238E27FC236}">
                <a16:creationId xmlns:a16="http://schemas.microsoft.com/office/drawing/2014/main" id="{7AAFB6FE-08C5-4B10-B4E9-4AED677AAA10}"/>
              </a:ext>
            </a:extLst>
          </p:cNvPr>
          <p:cNvSpPr>
            <a:spLocks noGrp="1"/>
          </p:cNvSpPr>
          <p:nvPr>
            <p:ph idx="1"/>
          </p:nvPr>
        </p:nvSpPr>
        <p:spPr>
          <a:xfrm>
            <a:off x="767408" y="1556792"/>
            <a:ext cx="8063871" cy="4923208"/>
          </a:xfrm>
        </p:spPr>
        <p:txBody>
          <a:bodyPr/>
          <a:lstStyle/>
          <a:p>
            <a:r>
              <a:rPr lang="en-US" noProof="0" dirty="0">
                <a:sym typeface="Wingdings" panose="05000000000000000000" pitchFamily="2" charset="2"/>
              </a:rPr>
              <a:t>Need fast and radiation hard transceiver and optical driver</a:t>
            </a:r>
          </a:p>
          <a:p>
            <a:r>
              <a:rPr lang="en-US" noProof="0" dirty="0">
                <a:sym typeface="Wingdings" panose="05000000000000000000" pitchFamily="2" charset="2"/>
              </a:rPr>
              <a:t>CERN developed a common solution for LHC upgrades</a:t>
            </a:r>
          </a:p>
          <a:p>
            <a:pPr lvl="1"/>
            <a:r>
              <a:rPr lang="en-US" b="1" dirty="0" err="1">
                <a:sym typeface="Wingdings" panose="05000000000000000000" pitchFamily="2" charset="2"/>
              </a:rPr>
              <a:t>lpGBT</a:t>
            </a:r>
            <a:r>
              <a:rPr lang="en-US" dirty="0">
                <a:sym typeface="Wingdings" panose="05000000000000000000" pitchFamily="2" charset="2"/>
              </a:rPr>
              <a:t> (low power Gigabit Transceiver)</a:t>
            </a:r>
          </a:p>
          <a:p>
            <a:pPr lvl="2"/>
            <a:r>
              <a:rPr lang="en-US" noProof="0" dirty="0">
                <a:sym typeface="Wingdings" panose="05000000000000000000" pitchFamily="2" charset="2"/>
              </a:rPr>
              <a:t>Collects/distributes data/clock from/to several electrical links and aggregates them on a single pair of serial high-speed data stream</a:t>
            </a:r>
          </a:p>
          <a:p>
            <a:pPr lvl="2"/>
            <a:r>
              <a:rPr lang="en-US" sz="1500" i="1" dirty="0">
                <a:sym typeface="Wingdings" panose="05000000000000000000" pitchFamily="2" charset="2"/>
                <a:hlinkClick r:id="rId2"/>
              </a:rPr>
              <a:t>https://cern.ch/lpgbt</a:t>
            </a:r>
            <a:r>
              <a:rPr lang="en-US" sz="1500" i="1" dirty="0">
                <a:sym typeface="Wingdings" panose="05000000000000000000" pitchFamily="2" charset="2"/>
              </a:rPr>
              <a:t> </a:t>
            </a:r>
          </a:p>
          <a:p>
            <a:pPr lvl="1"/>
            <a:r>
              <a:rPr lang="en-US" b="1" dirty="0" err="1"/>
              <a:t>VTRx</a:t>
            </a:r>
            <a:r>
              <a:rPr lang="en-US" b="1" dirty="0"/>
              <a:t>+</a:t>
            </a:r>
            <a:r>
              <a:rPr lang="en-US" dirty="0"/>
              <a:t> </a:t>
            </a:r>
          </a:p>
          <a:p>
            <a:pPr lvl="2"/>
            <a:r>
              <a:rPr lang="en-US" noProof="0" dirty="0">
                <a:sym typeface="Wingdings" panose="05000000000000000000" pitchFamily="2" charset="2"/>
              </a:rPr>
              <a:t>Bi-directional optical link module</a:t>
            </a:r>
          </a:p>
          <a:p>
            <a:pPr lvl="2"/>
            <a:r>
              <a:rPr lang="en-US" dirty="0">
                <a:sym typeface="Wingdings" panose="05000000000000000000" pitchFamily="2" charset="2"/>
              </a:rPr>
              <a:t>1 Rx channel, 2.56 Gb/s</a:t>
            </a:r>
          </a:p>
          <a:p>
            <a:pPr lvl="2"/>
            <a:r>
              <a:rPr lang="en-US" noProof="0" dirty="0">
                <a:sym typeface="Wingdings" panose="05000000000000000000" pitchFamily="2" charset="2"/>
              </a:rPr>
              <a:t>Up to 4 Tx channels, 10.24 Gb/s</a:t>
            </a:r>
          </a:p>
          <a:p>
            <a:pPr lvl="2"/>
            <a:r>
              <a:rPr lang="en-US" i="1" dirty="0" err="1">
                <a:sym typeface="Wingdings" panose="05000000000000000000" pitchFamily="2" charset="2"/>
                <a:hlinkClick r:id="rId3"/>
              </a:rPr>
              <a:t>VTRx</a:t>
            </a:r>
            <a:r>
              <a:rPr lang="en-US" i="1" dirty="0">
                <a:sym typeface="Wingdings" panose="05000000000000000000" pitchFamily="2" charset="2"/>
                <a:hlinkClick r:id="rId3"/>
              </a:rPr>
              <a:t>+ Application Note</a:t>
            </a:r>
            <a:endParaRPr lang="en-US" i="1" dirty="0">
              <a:sym typeface="Wingdings" panose="05000000000000000000" pitchFamily="2" charset="2"/>
            </a:endParaRPr>
          </a:p>
          <a:p>
            <a:r>
              <a:rPr lang="en-US" dirty="0">
                <a:sym typeface="Wingdings" panose="05000000000000000000" pitchFamily="2" charset="2"/>
              </a:rPr>
              <a:t>Promising device, but we need to operate it out of specs</a:t>
            </a:r>
          </a:p>
          <a:p>
            <a:pPr lvl="1"/>
            <a:r>
              <a:rPr lang="en-US" dirty="0">
                <a:sym typeface="Wingdings" panose="05000000000000000000" pitchFamily="2" charset="2"/>
              </a:rPr>
              <a:t>Specified system frequency range: 39 MHz – 41 MHz</a:t>
            </a:r>
          </a:p>
          <a:p>
            <a:pPr lvl="1"/>
            <a:r>
              <a:rPr lang="en-US" noProof="0" dirty="0">
                <a:sym typeface="Wingdings" panose="05000000000000000000" pitchFamily="2" charset="2"/>
              </a:rPr>
              <a:t>For VTX we need RF/12 = 4</a:t>
            </a:r>
            <a:r>
              <a:rPr lang="en-US" dirty="0">
                <a:sym typeface="Wingdings" panose="05000000000000000000" pitchFamily="2" charset="2"/>
              </a:rPr>
              <a:t>2.4 MHz</a:t>
            </a:r>
            <a:endParaRPr lang="en-US" noProof="0" dirty="0">
              <a:sym typeface="Wingdings" panose="05000000000000000000" pitchFamily="2" charset="2"/>
            </a:endParaRPr>
          </a:p>
          <a:p>
            <a:pPr marL="0" indent="0">
              <a:buNone/>
            </a:pPr>
            <a:endParaRPr lang="en-US" noProof="0" dirty="0">
              <a:sym typeface="Wingdings" panose="05000000000000000000" pitchFamily="2" charset="2"/>
            </a:endParaRPr>
          </a:p>
          <a:p>
            <a:pPr lvl="2"/>
            <a:endParaRPr lang="en-US" noProof="0" dirty="0"/>
          </a:p>
        </p:txBody>
      </p:sp>
      <p:sp>
        <p:nvSpPr>
          <p:cNvPr id="5" name="Footer Placeholder 4">
            <a:extLst>
              <a:ext uri="{FF2B5EF4-FFF2-40B4-BE49-F238E27FC236}">
                <a16:creationId xmlns:a16="http://schemas.microsoft.com/office/drawing/2014/main" id="{65378010-66BC-4128-8DA2-97616841AAF7}"/>
              </a:ext>
            </a:extLst>
          </p:cNvPr>
          <p:cNvSpPr>
            <a:spLocks noGrp="1"/>
          </p:cNvSpPr>
          <p:nvPr>
            <p:ph type="ftr" sz="quarter" idx="11"/>
          </p:nvPr>
        </p:nvSpPr>
        <p:spPr/>
        <p:txBody>
          <a:bodyPr/>
          <a:lstStyle/>
          <a:p>
            <a:r>
              <a:rPr lang="en-US"/>
              <a:t>Markus Friedl, Christian Irmler</a:t>
            </a:r>
            <a:endParaRPr lang="de-AT"/>
          </a:p>
        </p:txBody>
      </p:sp>
      <p:sp>
        <p:nvSpPr>
          <p:cNvPr id="6" name="Date Placeholder 5">
            <a:extLst>
              <a:ext uri="{FF2B5EF4-FFF2-40B4-BE49-F238E27FC236}">
                <a16:creationId xmlns:a16="http://schemas.microsoft.com/office/drawing/2014/main" id="{8A3581C4-7CBD-45DE-8B47-57AD159E1FF5}"/>
              </a:ext>
            </a:extLst>
          </p:cNvPr>
          <p:cNvSpPr>
            <a:spLocks noGrp="1"/>
          </p:cNvSpPr>
          <p:nvPr>
            <p:ph type="dt" sz="half" idx="12"/>
          </p:nvPr>
        </p:nvSpPr>
        <p:spPr/>
        <p:txBody>
          <a:bodyPr/>
          <a:lstStyle/>
          <a:p>
            <a:r>
              <a:rPr lang="de-DE"/>
              <a:t>2025/10/23</a:t>
            </a:r>
            <a:endParaRPr lang="de-AT"/>
          </a:p>
        </p:txBody>
      </p:sp>
      <p:pic>
        <p:nvPicPr>
          <p:cNvPr id="2052" name="Picture 4" descr="https://vldbplus.web.cern.ch/manual/_images/chips.jpg">
            <a:extLst>
              <a:ext uri="{FF2B5EF4-FFF2-40B4-BE49-F238E27FC236}">
                <a16:creationId xmlns:a16="http://schemas.microsoft.com/office/drawing/2014/main" id="{C3C5A1EA-208D-42F9-8A49-87322C29C9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2462" y="1833290"/>
            <a:ext cx="2978652" cy="13312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FF671B7-7262-4021-812F-C072C5DC7A61}"/>
              </a:ext>
            </a:extLst>
          </p:cNvPr>
          <p:cNvPicPr>
            <a:picLocks noChangeAspect="1"/>
          </p:cNvPicPr>
          <p:nvPr/>
        </p:nvPicPr>
        <p:blipFill>
          <a:blip r:embed="rId5"/>
          <a:stretch>
            <a:fillRect/>
          </a:stretch>
        </p:blipFill>
        <p:spPr>
          <a:xfrm>
            <a:off x="8640282" y="3672408"/>
            <a:ext cx="3160701" cy="2492896"/>
          </a:xfrm>
          <a:prstGeom prst="rect">
            <a:avLst/>
          </a:prstGeom>
        </p:spPr>
      </p:pic>
      <p:sp>
        <p:nvSpPr>
          <p:cNvPr id="4" name="Slide Number Placeholder 3">
            <a:extLst>
              <a:ext uri="{FF2B5EF4-FFF2-40B4-BE49-F238E27FC236}">
                <a16:creationId xmlns:a16="http://schemas.microsoft.com/office/drawing/2014/main" id="{5EA76C24-BB89-4D0D-AFC1-FD2367B16B1D}"/>
              </a:ext>
            </a:extLst>
          </p:cNvPr>
          <p:cNvSpPr>
            <a:spLocks noGrp="1"/>
          </p:cNvSpPr>
          <p:nvPr>
            <p:ph type="sldNum" sz="quarter" idx="10"/>
          </p:nvPr>
        </p:nvSpPr>
        <p:spPr/>
        <p:txBody>
          <a:bodyPr/>
          <a:lstStyle/>
          <a:p>
            <a:pPr>
              <a:defRPr/>
            </a:pPr>
            <a:fld id="{2753752E-CC6F-4124-AE2E-5DD91DD2A8C1}" type="slidenum">
              <a:rPr lang="de-AT" smtClean="0"/>
              <a:pPr>
                <a:defRPr/>
              </a:pPr>
              <a:t>6</a:t>
            </a:fld>
            <a:endParaRPr lang="de-AT"/>
          </a:p>
        </p:txBody>
      </p:sp>
    </p:spTree>
    <p:extLst>
      <p:ext uri="{BB962C8B-B14F-4D97-AF65-F5344CB8AC3E}">
        <p14:creationId xmlns:p14="http://schemas.microsoft.com/office/powerpoint/2010/main" val="37675755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4DFE0-91F6-4425-A933-A71CF8B7AF32}"/>
              </a:ext>
            </a:extLst>
          </p:cNvPr>
          <p:cNvSpPr>
            <a:spLocks noGrp="1"/>
          </p:cNvSpPr>
          <p:nvPr>
            <p:ph type="title"/>
          </p:nvPr>
        </p:nvSpPr>
        <p:spPr/>
        <p:txBody>
          <a:bodyPr/>
          <a:lstStyle/>
          <a:p>
            <a:r>
              <a:rPr lang="en-US" noProof="0" dirty="0"/>
              <a:t>Tests at MBI Vienna</a:t>
            </a:r>
          </a:p>
        </p:txBody>
      </p:sp>
      <p:sp>
        <p:nvSpPr>
          <p:cNvPr id="3" name="Content Placeholder 2">
            <a:extLst>
              <a:ext uri="{FF2B5EF4-FFF2-40B4-BE49-F238E27FC236}">
                <a16:creationId xmlns:a16="http://schemas.microsoft.com/office/drawing/2014/main" id="{45A96D52-F42F-40CB-9A6F-97A8E05EA82B}"/>
              </a:ext>
            </a:extLst>
          </p:cNvPr>
          <p:cNvSpPr>
            <a:spLocks noGrp="1"/>
          </p:cNvSpPr>
          <p:nvPr>
            <p:ph idx="1"/>
          </p:nvPr>
        </p:nvSpPr>
        <p:spPr>
          <a:xfrm>
            <a:off x="839416" y="1412776"/>
            <a:ext cx="10369152" cy="2232248"/>
          </a:xfrm>
        </p:spPr>
        <p:txBody>
          <a:bodyPr/>
          <a:lstStyle/>
          <a:p>
            <a:r>
              <a:rPr lang="en-US" sz="2400" noProof="0" dirty="0"/>
              <a:t>Verification if chip can be operated with a clock frequency of 42.4 MHz </a:t>
            </a:r>
          </a:p>
          <a:p>
            <a:r>
              <a:rPr lang="en-US" sz="2300" noProof="0" dirty="0"/>
              <a:t>So far ~60 chips from 8 different wafers tested in Vienna with </a:t>
            </a:r>
            <a:r>
              <a:rPr lang="en-US" sz="2300" noProof="0" dirty="0" err="1"/>
              <a:t>lpGBT</a:t>
            </a:r>
            <a:r>
              <a:rPr lang="en-US" sz="2300" noProof="0" dirty="0"/>
              <a:t> test kit</a:t>
            </a:r>
          </a:p>
          <a:p>
            <a:r>
              <a:rPr lang="en-US" sz="2300" dirty="0"/>
              <a:t>Performed full loopback test with simulated OBELIX data frames</a:t>
            </a:r>
            <a:endParaRPr lang="en-US" sz="2300" noProof="0" dirty="0"/>
          </a:p>
          <a:p>
            <a:pPr marL="0" indent="0">
              <a:buNone/>
            </a:pPr>
            <a:endParaRPr lang="en-US" sz="2400" noProof="0" dirty="0"/>
          </a:p>
        </p:txBody>
      </p:sp>
      <p:sp>
        <p:nvSpPr>
          <p:cNvPr id="5" name="Footer Placeholder 4">
            <a:extLst>
              <a:ext uri="{FF2B5EF4-FFF2-40B4-BE49-F238E27FC236}">
                <a16:creationId xmlns:a16="http://schemas.microsoft.com/office/drawing/2014/main" id="{1D5646FA-3C28-4058-8844-994939B8E23E}"/>
              </a:ext>
            </a:extLst>
          </p:cNvPr>
          <p:cNvSpPr>
            <a:spLocks noGrp="1"/>
          </p:cNvSpPr>
          <p:nvPr>
            <p:ph type="ftr" sz="quarter" idx="11"/>
          </p:nvPr>
        </p:nvSpPr>
        <p:spPr/>
        <p:txBody>
          <a:bodyPr/>
          <a:lstStyle/>
          <a:p>
            <a:r>
              <a:rPr lang="en-US"/>
              <a:t>Markus Friedl, Christian Irmler</a:t>
            </a:r>
            <a:endParaRPr lang="en-US" dirty="0"/>
          </a:p>
        </p:txBody>
      </p:sp>
      <p:sp>
        <p:nvSpPr>
          <p:cNvPr id="6" name="Date Placeholder 5">
            <a:extLst>
              <a:ext uri="{FF2B5EF4-FFF2-40B4-BE49-F238E27FC236}">
                <a16:creationId xmlns:a16="http://schemas.microsoft.com/office/drawing/2014/main" id="{9FC151B4-8C4D-4A9C-9DD5-2604D40E21DD}"/>
              </a:ext>
            </a:extLst>
          </p:cNvPr>
          <p:cNvSpPr>
            <a:spLocks noGrp="1"/>
          </p:cNvSpPr>
          <p:nvPr>
            <p:ph type="dt" sz="half" idx="12"/>
          </p:nvPr>
        </p:nvSpPr>
        <p:spPr/>
        <p:txBody>
          <a:bodyPr/>
          <a:lstStyle/>
          <a:p>
            <a:r>
              <a:rPr lang="de-DE"/>
              <a:t>2025/10/23</a:t>
            </a:r>
            <a:endParaRPr lang="en-US"/>
          </a:p>
        </p:txBody>
      </p:sp>
      <p:pic>
        <p:nvPicPr>
          <p:cNvPr id="7" name="Content Placeholder 7">
            <a:extLst>
              <a:ext uri="{FF2B5EF4-FFF2-40B4-BE49-F238E27FC236}">
                <a16:creationId xmlns:a16="http://schemas.microsoft.com/office/drawing/2014/main" id="{E3CE3807-159B-439F-8298-26AB8365CC8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976" b="35687"/>
          <a:stretch/>
        </p:blipFill>
        <p:spPr bwMode="auto">
          <a:xfrm>
            <a:off x="0" y="2864480"/>
            <a:ext cx="12192000" cy="3314936"/>
          </a:xfrm>
          <a:prstGeom prst="rect">
            <a:avLst/>
          </a:prstGeom>
          <a:noFill/>
          <a:ln w="9525">
            <a:noFill/>
            <a:miter lim="800000"/>
            <a:headEnd/>
            <a:tailEnd/>
          </a:ln>
        </p:spPr>
      </p:pic>
      <p:sp>
        <p:nvSpPr>
          <p:cNvPr id="10" name="TextBox 9">
            <a:extLst>
              <a:ext uri="{FF2B5EF4-FFF2-40B4-BE49-F238E27FC236}">
                <a16:creationId xmlns:a16="http://schemas.microsoft.com/office/drawing/2014/main" id="{A4105A21-2EA5-4FB7-816F-C77EBF285E70}"/>
              </a:ext>
            </a:extLst>
          </p:cNvPr>
          <p:cNvSpPr txBox="1"/>
          <p:nvPr/>
        </p:nvSpPr>
        <p:spPr>
          <a:xfrm>
            <a:off x="9336360" y="6143339"/>
            <a:ext cx="1215397" cy="338554"/>
          </a:xfrm>
          <a:prstGeom prst="rect">
            <a:avLst/>
          </a:prstGeom>
          <a:noFill/>
        </p:spPr>
        <p:txBody>
          <a:bodyPr wrap="none" rtlCol="0">
            <a:spAutoFit/>
          </a:bodyPr>
          <a:lstStyle/>
          <a:p>
            <a:r>
              <a:rPr lang="en-US" dirty="0"/>
              <a:t>“Front-end”</a:t>
            </a:r>
          </a:p>
        </p:txBody>
      </p:sp>
      <p:sp>
        <p:nvSpPr>
          <p:cNvPr id="11" name="TextBox 10">
            <a:extLst>
              <a:ext uri="{FF2B5EF4-FFF2-40B4-BE49-F238E27FC236}">
                <a16:creationId xmlns:a16="http://schemas.microsoft.com/office/drawing/2014/main" id="{664B5D74-A252-4E6B-B8F3-E443C7986F97}"/>
              </a:ext>
            </a:extLst>
          </p:cNvPr>
          <p:cNvSpPr txBox="1"/>
          <p:nvPr/>
        </p:nvSpPr>
        <p:spPr>
          <a:xfrm>
            <a:off x="2853491" y="6139491"/>
            <a:ext cx="1188146" cy="338554"/>
          </a:xfrm>
          <a:prstGeom prst="rect">
            <a:avLst/>
          </a:prstGeom>
          <a:noFill/>
        </p:spPr>
        <p:txBody>
          <a:bodyPr wrap="none" rtlCol="0">
            <a:spAutoFit/>
          </a:bodyPr>
          <a:lstStyle/>
          <a:p>
            <a:r>
              <a:rPr lang="en-US" dirty="0"/>
              <a:t>“Back-end”</a:t>
            </a:r>
          </a:p>
        </p:txBody>
      </p:sp>
      <p:cxnSp>
        <p:nvCxnSpPr>
          <p:cNvPr id="13" name="Straight Connector 12">
            <a:extLst>
              <a:ext uri="{FF2B5EF4-FFF2-40B4-BE49-F238E27FC236}">
                <a16:creationId xmlns:a16="http://schemas.microsoft.com/office/drawing/2014/main" id="{E2A55A15-3C5F-455A-87DE-335A60B925DC}"/>
              </a:ext>
            </a:extLst>
          </p:cNvPr>
          <p:cNvCxnSpPr>
            <a:stCxn id="11" idx="3"/>
            <a:endCxn id="10" idx="1"/>
          </p:cNvCxnSpPr>
          <p:nvPr/>
        </p:nvCxnSpPr>
        <p:spPr>
          <a:xfrm>
            <a:off x="4041637" y="6308768"/>
            <a:ext cx="5294723" cy="3848"/>
          </a:xfrm>
          <a:prstGeom prst="line">
            <a:avLst/>
          </a:prstGeom>
          <a:ln w="38100">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7467300-B7FB-45CC-80BE-7B2742E67B91}"/>
              </a:ext>
            </a:extLst>
          </p:cNvPr>
          <p:cNvSpPr txBox="1"/>
          <p:nvPr/>
        </p:nvSpPr>
        <p:spPr>
          <a:xfrm>
            <a:off x="5951984" y="6258798"/>
            <a:ext cx="1346844" cy="338554"/>
          </a:xfrm>
          <a:prstGeom prst="rect">
            <a:avLst/>
          </a:prstGeom>
          <a:noFill/>
        </p:spPr>
        <p:txBody>
          <a:bodyPr wrap="none" rtlCol="0">
            <a:spAutoFit/>
          </a:bodyPr>
          <a:lstStyle/>
          <a:p>
            <a:r>
              <a:rPr lang="en-US" dirty="0"/>
              <a:t>Optical Fiber</a:t>
            </a:r>
          </a:p>
        </p:txBody>
      </p:sp>
      <p:sp>
        <p:nvSpPr>
          <p:cNvPr id="4" name="Slide Number Placeholder 3">
            <a:extLst>
              <a:ext uri="{FF2B5EF4-FFF2-40B4-BE49-F238E27FC236}">
                <a16:creationId xmlns:a16="http://schemas.microsoft.com/office/drawing/2014/main" id="{7E1745EF-58F7-4534-BB60-1AB170C6E00C}"/>
              </a:ext>
            </a:extLst>
          </p:cNvPr>
          <p:cNvSpPr>
            <a:spLocks noGrp="1"/>
          </p:cNvSpPr>
          <p:nvPr>
            <p:ph type="sldNum" sz="quarter" idx="10"/>
          </p:nvPr>
        </p:nvSpPr>
        <p:spPr/>
        <p:txBody>
          <a:bodyPr/>
          <a:lstStyle/>
          <a:p>
            <a:pPr>
              <a:defRPr/>
            </a:pPr>
            <a:fld id="{2753752E-CC6F-4124-AE2E-5DD91DD2A8C1}" type="slidenum">
              <a:rPr lang="de-AT" smtClean="0"/>
              <a:pPr>
                <a:defRPr/>
              </a:pPr>
              <a:t>7</a:t>
            </a:fld>
            <a:endParaRPr lang="de-AT"/>
          </a:p>
        </p:txBody>
      </p:sp>
    </p:spTree>
    <p:extLst>
      <p:ext uri="{BB962C8B-B14F-4D97-AF65-F5344CB8AC3E}">
        <p14:creationId xmlns:p14="http://schemas.microsoft.com/office/powerpoint/2010/main" val="25994054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B8304-9730-4BEA-BF8B-EAED05FC5E8F}"/>
              </a:ext>
            </a:extLst>
          </p:cNvPr>
          <p:cNvSpPr>
            <a:spLocks noGrp="1"/>
          </p:cNvSpPr>
          <p:nvPr>
            <p:ph type="title"/>
          </p:nvPr>
        </p:nvSpPr>
        <p:spPr/>
        <p:txBody>
          <a:bodyPr/>
          <a:lstStyle/>
          <a:p>
            <a:r>
              <a:rPr lang="de-AT" dirty="0" err="1"/>
              <a:t>lpGBT</a:t>
            </a:r>
            <a:r>
              <a:rPr lang="de-AT" dirty="0"/>
              <a:t> Test </a:t>
            </a:r>
            <a:r>
              <a:rPr lang="de-AT" dirty="0" err="1"/>
              <a:t>results</a:t>
            </a:r>
            <a:endParaRPr lang="de-AT" dirty="0"/>
          </a:p>
        </p:txBody>
      </p:sp>
      <p:sp>
        <p:nvSpPr>
          <p:cNvPr id="3" name="Content Placeholder 2">
            <a:extLst>
              <a:ext uri="{FF2B5EF4-FFF2-40B4-BE49-F238E27FC236}">
                <a16:creationId xmlns:a16="http://schemas.microsoft.com/office/drawing/2014/main" id="{399AF7D4-2A49-40AD-B065-89A5DCF094FC}"/>
              </a:ext>
            </a:extLst>
          </p:cNvPr>
          <p:cNvSpPr>
            <a:spLocks noGrp="1"/>
          </p:cNvSpPr>
          <p:nvPr>
            <p:ph idx="1"/>
          </p:nvPr>
        </p:nvSpPr>
        <p:spPr>
          <a:xfrm>
            <a:off x="624417" y="1340768"/>
            <a:ext cx="6445887" cy="5139232"/>
          </a:xfrm>
        </p:spPr>
        <p:txBody>
          <a:bodyPr/>
          <a:lstStyle/>
          <a:p>
            <a:r>
              <a:rPr lang="en-US" sz="2000" dirty="0"/>
              <a:t>Tested 61 </a:t>
            </a:r>
            <a:r>
              <a:rPr lang="en-US" sz="2000" dirty="0" err="1"/>
              <a:t>lpGBT</a:t>
            </a:r>
            <a:r>
              <a:rPr lang="en-US" sz="2000" dirty="0"/>
              <a:t> chips from 8 different wafers.</a:t>
            </a:r>
          </a:p>
          <a:p>
            <a:r>
              <a:rPr lang="en-US" sz="2000" dirty="0" err="1"/>
              <a:t>lpGBT</a:t>
            </a:r>
            <a:r>
              <a:rPr lang="en-US" sz="2000" dirty="0"/>
              <a:t> operation frequency: 338MHz−350MHz</a:t>
            </a:r>
          </a:p>
          <a:p>
            <a:r>
              <a:rPr lang="en-US" sz="2000" dirty="0"/>
              <a:t>Corresponds to a </a:t>
            </a:r>
            <a:r>
              <a:rPr lang="en-US" sz="2000" dirty="0" err="1"/>
              <a:t>lpGBT</a:t>
            </a:r>
            <a:r>
              <a:rPr lang="en-US" sz="2000" dirty="0"/>
              <a:t> base frequency range of 42.25MHz − 43.75MHz.</a:t>
            </a:r>
          </a:p>
          <a:p>
            <a:r>
              <a:rPr lang="en-US" sz="2000" dirty="0"/>
              <a:t>VDD: 1.1 V, 1.2 V and 1.3 V</a:t>
            </a:r>
          </a:p>
          <a:p>
            <a:endParaRPr lang="en-US" sz="2000" dirty="0"/>
          </a:p>
          <a:p>
            <a:r>
              <a:rPr lang="en-US" sz="2000" dirty="0"/>
              <a:t>Test results:</a:t>
            </a:r>
          </a:p>
          <a:p>
            <a:pPr lvl="1"/>
            <a:r>
              <a:rPr lang="en-US" sz="1700" dirty="0"/>
              <a:t>All chips achieved a maximum frequency of &gt;42.55 MHz at nominal VDD, which is above the required value.</a:t>
            </a:r>
          </a:p>
          <a:p>
            <a:pPr lvl="1"/>
            <a:r>
              <a:rPr lang="en-US" sz="1700" dirty="0"/>
              <a:t>Three chips did not work properly at 1.1 V and/or 1.3 V, resulting in bit errors.</a:t>
            </a:r>
          </a:p>
          <a:p>
            <a:pPr lvl="1"/>
            <a:r>
              <a:rPr lang="en-US" sz="1700" dirty="0"/>
              <a:t>Maximum frequency improves with decreasing VDD</a:t>
            </a:r>
          </a:p>
          <a:p>
            <a:endParaRPr lang="en-US" sz="2000" dirty="0"/>
          </a:p>
          <a:p>
            <a:r>
              <a:rPr lang="en-US" sz="2000" dirty="0"/>
              <a:t>So far only non-irradiated samples tested</a:t>
            </a:r>
          </a:p>
        </p:txBody>
      </p:sp>
      <p:sp>
        <p:nvSpPr>
          <p:cNvPr id="5" name="Footer Placeholder 4">
            <a:extLst>
              <a:ext uri="{FF2B5EF4-FFF2-40B4-BE49-F238E27FC236}">
                <a16:creationId xmlns:a16="http://schemas.microsoft.com/office/drawing/2014/main" id="{EC34102D-700C-44E5-A20A-445F1704566A}"/>
              </a:ext>
            </a:extLst>
          </p:cNvPr>
          <p:cNvSpPr>
            <a:spLocks noGrp="1"/>
          </p:cNvSpPr>
          <p:nvPr>
            <p:ph type="ftr" sz="quarter" idx="11"/>
          </p:nvPr>
        </p:nvSpPr>
        <p:spPr/>
        <p:txBody>
          <a:bodyPr/>
          <a:lstStyle/>
          <a:p>
            <a:r>
              <a:rPr lang="en-US"/>
              <a:t>Markus Friedl, Christian Irmler</a:t>
            </a:r>
            <a:endParaRPr lang="de-AT"/>
          </a:p>
        </p:txBody>
      </p:sp>
      <p:sp>
        <p:nvSpPr>
          <p:cNvPr id="6" name="Date Placeholder 5">
            <a:extLst>
              <a:ext uri="{FF2B5EF4-FFF2-40B4-BE49-F238E27FC236}">
                <a16:creationId xmlns:a16="http://schemas.microsoft.com/office/drawing/2014/main" id="{4C95975C-4861-4B0E-BD3A-FD84F57DC9D1}"/>
              </a:ext>
            </a:extLst>
          </p:cNvPr>
          <p:cNvSpPr>
            <a:spLocks noGrp="1"/>
          </p:cNvSpPr>
          <p:nvPr>
            <p:ph type="dt" sz="half" idx="12"/>
          </p:nvPr>
        </p:nvSpPr>
        <p:spPr/>
        <p:txBody>
          <a:bodyPr/>
          <a:lstStyle/>
          <a:p>
            <a:r>
              <a:rPr lang="de-DE"/>
              <a:t>2025/10/23</a:t>
            </a:r>
            <a:endParaRPr lang="de-AT"/>
          </a:p>
        </p:txBody>
      </p:sp>
      <p:pic>
        <p:nvPicPr>
          <p:cNvPr id="8" name="Picture 7">
            <a:extLst>
              <a:ext uri="{FF2B5EF4-FFF2-40B4-BE49-F238E27FC236}">
                <a16:creationId xmlns:a16="http://schemas.microsoft.com/office/drawing/2014/main" id="{43E01A05-2E25-4D31-8C22-32E59FE6F9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70304" y="1170323"/>
            <a:ext cx="4766725" cy="2714846"/>
          </a:xfrm>
          <a:prstGeom prst="rect">
            <a:avLst/>
          </a:prstGeom>
        </p:spPr>
      </p:pic>
      <p:pic>
        <p:nvPicPr>
          <p:cNvPr id="10" name="Picture 9">
            <a:extLst>
              <a:ext uri="{FF2B5EF4-FFF2-40B4-BE49-F238E27FC236}">
                <a16:creationId xmlns:a16="http://schemas.microsoft.com/office/drawing/2014/main" id="{FB659D4E-85A0-45B3-9355-A399221435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70304" y="3910384"/>
            <a:ext cx="4766725" cy="2695935"/>
          </a:xfrm>
          <a:prstGeom prst="rect">
            <a:avLst/>
          </a:prstGeom>
        </p:spPr>
      </p:pic>
      <p:sp>
        <p:nvSpPr>
          <p:cNvPr id="4" name="Slide Number Placeholder 3">
            <a:extLst>
              <a:ext uri="{FF2B5EF4-FFF2-40B4-BE49-F238E27FC236}">
                <a16:creationId xmlns:a16="http://schemas.microsoft.com/office/drawing/2014/main" id="{B1E177E0-7295-4C77-A19B-73C7A6834F7B}"/>
              </a:ext>
            </a:extLst>
          </p:cNvPr>
          <p:cNvSpPr>
            <a:spLocks noGrp="1"/>
          </p:cNvSpPr>
          <p:nvPr>
            <p:ph type="sldNum" sz="quarter" idx="10"/>
          </p:nvPr>
        </p:nvSpPr>
        <p:spPr/>
        <p:txBody>
          <a:bodyPr/>
          <a:lstStyle/>
          <a:p>
            <a:pPr>
              <a:defRPr/>
            </a:pPr>
            <a:fld id="{2753752E-CC6F-4124-AE2E-5DD91DD2A8C1}" type="slidenum">
              <a:rPr lang="de-AT" smtClean="0"/>
              <a:pPr>
                <a:defRPr/>
              </a:pPr>
              <a:t>8</a:t>
            </a:fld>
            <a:endParaRPr lang="de-AT"/>
          </a:p>
        </p:txBody>
      </p:sp>
    </p:spTree>
    <p:extLst>
      <p:ext uri="{BB962C8B-B14F-4D97-AF65-F5344CB8AC3E}">
        <p14:creationId xmlns:p14="http://schemas.microsoft.com/office/powerpoint/2010/main" val="2671758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6A1E7-A2A8-4449-893C-3F06DA71F424}"/>
              </a:ext>
            </a:extLst>
          </p:cNvPr>
          <p:cNvSpPr>
            <a:spLocks noGrp="1"/>
          </p:cNvSpPr>
          <p:nvPr>
            <p:ph type="title"/>
          </p:nvPr>
        </p:nvSpPr>
        <p:spPr/>
        <p:txBody>
          <a:bodyPr/>
          <a:lstStyle/>
          <a:p>
            <a:r>
              <a:rPr lang="en-US" dirty="0"/>
              <a:t>Temperature Tests at CPPM (Marseille)</a:t>
            </a:r>
          </a:p>
        </p:txBody>
      </p:sp>
      <p:sp>
        <p:nvSpPr>
          <p:cNvPr id="4" name="Footer Placeholder 3">
            <a:extLst>
              <a:ext uri="{FF2B5EF4-FFF2-40B4-BE49-F238E27FC236}">
                <a16:creationId xmlns:a16="http://schemas.microsoft.com/office/drawing/2014/main" id="{EBA31796-256E-41C7-B178-7A3E9CC64A2F}"/>
              </a:ext>
            </a:extLst>
          </p:cNvPr>
          <p:cNvSpPr>
            <a:spLocks noGrp="1"/>
          </p:cNvSpPr>
          <p:nvPr>
            <p:ph type="ftr" sz="quarter" idx="11"/>
          </p:nvPr>
        </p:nvSpPr>
        <p:spPr/>
        <p:txBody>
          <a:bodyPr/>
          <a:lstStyle/>
          <a:p>
            <a:r>
              <a:rPr lang="en-US"/>
              <a:t>Markus Friedl, Christian Irmler</a:t>
            </a:r>
            <a:endParaRPr lang="de-AT"/>
          </a:p>
        </p:txBody>
      </p:sp>
      <p:sp>
        <p:nvSpPr>
          <p:cNvPr id="5" name="Date Placeholder 4">
            <a:extLst>
              <a:ext uri="{FF2B5EF4-FFF2-40B4-BE49-F238E27FC236}">
                <a16:creationId xmlns:a16="http://schemas.microsoft.com/office/drawing/2014/main" id="{02728989-E9DF-4D6D-B25B-EE5C2AC73921}"/>
              </a:ext>
            </a:extLst>
          </p:cNvPr>
          <p:cNvSpPr>
            <a:spLocks noGrp="1"/>
          </p:cNvSpPr>
          <p:nvPr>
            <p:ph type="dt" sz="half" idx="12"/>
          </p:nvPr>
        </p:nvSpPr>
        <p:spPr/>
        <p:txBody>
          <a:bodyPr/>
          <a:lstStyle/>
          <a:p>
            <a:r>
              <a:rPr lang="de-DE"/>
              <a:t>2025/10/23</a:t>
            </a:r>
            <a:endParaRPr lang="de-AT"/>
          </a:p>
        </p:txBody>
      </p:sp>
      <p:pic>
        <p:nvPicPr>
          <p:cNvPr id="6" name="Picture 5">
            <a:extLst>
              <a:ext uri="{FF2B5EF4-FFF2-40B4-BE49-F238E27FC236}">
                <a16:creationId xmlns:a16="http://schemas.microsoft.com/office/drawing/2014/main" id="{08E8CB3F-73D9-4905-A3B8-C6ED8007D558}"/>
              </a:ext>
            </a:extLst>
          </p:cNvPr>
          <p:cNvPicPr>
            <a:picLocks noChangeAspect="1"/>
          </p:cNvPicPr>
          <p:nvPr/>
        </p:nvPicPr>
        <p:blipFill>
          <a:blip r:embed="rId2"/>
          <a:stretch>
            <a:fillRect/>
          </a:stretch>
        </p:blipFill>
        <p:spPr>
          <a:xfrm>
            <a:off x="2042364" y="1287986"/>
            <a:ext cx="8136904" cy="5290438"/>
          </a:xfrm>
          <a:prstGeom prst="rect">
            <a:avLst/>
          </a:prstGeom>
        </p:spPr>
      </p:pic>
      <p:sp>
        <p:nvSpPr>
          <p:cNvPr id="7" name="TextBox 6">
            <a:extLst>
              <a:ext uri="{FF2B5EF4-FFF2-40B4-BE49-F238E27FC236}">
                <a16:creationId xmlns:a16="http://schemas.microsoft.com/office/drawing/2014/main" id="{92E5F330-69F0-441A-B004-BE8137B90BEC}"/>
              </a:ext>
            </a:extLst>
          </p:cNvPr>
          <p:cNvSpPr txBox="1"/>
          <p:nvPr/>
        </p:nvSpPr>
        <p:spPr>
          <a:xfrm>
            <a:off x="10056440" y="980728"/>
            <a:ext cx="1757212" cy="1077218"/>
          </a:xfrm>
          <a:prstGeom prst="rect">
            <a:avLst/>
          </a:prstGeom>
          <a:noFill/>
        </p:spPr>
        <p:txBody>
          <a:bodyPr wrap="none" rtlCol="0">
            <a:spAutoFit/>
          </a:bodyPr>
          <a:lstStyle/>
          <a:p>
            <a:endParaRPr lang="en-US" dirty="0"/>
          </a:p>
          <a:p>
            <a:r>
              <a:rPr lang="en-US" i="1" dirty="0"/>
              <a:t>Patrick </a:t>
            </a:r>
            <a:r>
              <a:rPr lang="en-US" i="1" dirty="0" err="1"/>
              <a:t>Breugnon</a:t>
            </a:r>
            <a:br>
              <a:rPr lang="en-US" i="1" dirty="0"/>
            </a:br>
            <a:r>
              <a:rPr lang="en-US" i="1" dirty="0"/>
              <a:t>(CPPM)</a:t>
            </a:r>
          </a:p>
          <a:p>
            <a:r>
              <a:rPr lang="en-US" i="1" dirty="0"/>
              <a:t>20 August 2025</a:t>
            </a:r>
            <a:endParaRPr lang="en-US" dirty="0"/>
          </a:p>
        </p:txBody>
      </p:sp>
      <p:sp>
        <p:nvSpPr>
          <p:cNvPr id="8" name="Slide Number Placeholder 7">
            <a:extLst>
              <a:ext uri="{FF2B5EF4-FFF2-40B4-BE49-F238E27FC236}">
                <a16:creationId xmlns:a16="http://schemas.microsoft.com/office/drawing/2014/main" id="{DF4DDA96-3BBE-4111-BB36-FBB28C0930B0}"/>
              </a:ext>
            </a:extLst>
          </p:cNvPr>
          <p:cNvSpPr>
            <a:spLocks noGrp="1"/>
          </p:cNvSpPr>
          <p:nvPr>
            <p:ph type="sldNum" sz="quarter" idx="10"/>
          </p:nvPr>
        </p:nvSpPr>
        <p:spPr/>
        <p:txBody>
          <a:bodyPr/>
          <a:lstStyle/>
          <a:p>
            <a:pPr>
              <a:defRPr/>
            </a:pPr>
            <a:fld id="{2753752E-CC6F-4124-AE2E-5DD91DD2A8C1}" type="slidenum">
              <a:rPr lang="de-AT" smtClean="0"/>
              <a:pPr>
                <a:defRPr/>
              </a:pPr>
              <a:t>9</a:t>
            </a:fld>
            <a:endParaRPr lang="de-AT"/>
          </a:p>
        </p:txBody>
      </p:sp>
    </p:spTree>
    <p:extLst>
      <p:ext uri="{BB962C8B-B14F-4D97-AF65-F5344CB8AC3E}">
        <p14:creationId xmlns:p14="http://schemas.microsoft.com/office/powerpoint/2010/main" val="940305584"/>
      </p:ext>
    </p:extLst>
  </p:cSld>
  <p:clrMapOvr>
    <a:masterClrMapping/>
  </p:clrMapOvr>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2011.11.17_svdoverview_friedl</Template>
  <TotalTime>0</TotalTime>
  <Words>1896</Words>
  <Application>Microsoft Office PowerPoint</Application>
  <PresentationFormat>Widescreen</PresentationFormat>
  <Paragraphs>398</Paragraphs>
  <Slides>23</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Helvetica Light</vt:lpstr>
      <vt:lpstr>Wingdings</vt:lpstr>
      <vt:lpstr>Standarddesign</vt:lpstr>
      <vt:lpstr>The Belle II VTX Readout  presented at the Belle II Trigger/DAQ Workshop 2025</vt:lpstr>
      <vt:lpstr>The VTX upgrade proposal</vt:lpstr>
      <vt:lpstr>VTX Organisation</vt:lpstr>
      <vt:lpstr>The OBELIX Chip</vt:lpstr>
      <vt:lpstr>VTX Readout Concept</vt:lpstr>
      <vt:lpstr>Transceiver and optical transmitter</vt:lpstr>
      <vt:lpstr>Tests at MBI Vienna</vt:lpstr>
      <vt:lpstr>lpGBT Test results</vt:lpstr>
      <vt:lpstr>Temperature Tests at CPPM (Marseille)</vt:lpstr>
      <vt:lpstr>Irradiation @ SCK-CEN (Mol, Belgium)</vt:lpstr>
      <vt:lpstr>Back-End Electronics - lpGBT data uplink</vt:lpstr>
      <vt:lpstr>Back-End Electronics - lpGBT data downlink</vt:lpstr>
      <vt:lpstr>Back-End Electronics HW</vt:lpstr>
      <vt:lpstr>TDAQ Board for CEPC: Details</vt:lpstr>
      <vt:lpstr>IHEP Proposal for VTX Backend (1) </vt:lpstr>
      <vt:lpstr>IHEP Proposal for VTX Backend (2)</vt:lpstr>
      <vt:lpstr>Roadmap Towards L2 (2032)</vt:lpstr>
      <vt:lpstr>Outlook</vt:lpstr>
      <vt:lpstr>Summary</vt:lpstr>
      <vt:lpstr>Backup</vt:lpstr>
      <vt:lpstr>Overview lpGBT</vt:lpstr>
      <vt:lpstr>General architecture of the lpGBT ASIC</vt:lpstr>
      <vt:lpstr>LpGBTdata transmission</vt:lpstr>
    </vt:vector>
  </TitlesOfParts>
  <Company>HEPHY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Christian Irmler</dc:creator>
  <cp:lastModifiedBy>Irmler, Christian</cp:lastModifiedBy>
  <cp:revision>1572</cp:revision>
  <cp:lastPrinted>2012-02-05T20:44:11Z</cp:lastPrinted>
  <dcterms:created xsi:type="dcterms:W3CDTF">2008-09-01T14:36:39Z</dcterms:created>
  <dcterms:modified xsi:type="dcterms:W3CDTF">2025-10-22T13:50:02Z</dcterms:modified>
</cp:coreProperties>
</file>