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81"/>
  </p:normalViewPr>
  <p:slideViewPr>
    <p:cSldViewPr snapToGrid="0">
      <p:cViewPr varScale="1">
        <p:scale>
          <a:sx n="88" d="100"/>
          <a:sy n="88" d="100"/>
        </p:scale>
        <p:origin x="176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3EAB-4ADB-1152-DB81-45D579F85A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JP" dirty="0"/>
              <a:t>Merge Line studies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E4AC0F-DF5D-0843-40FB-C54134A651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777470" cy="1237254"/>
          </a:xfrm>
        </p:spPr>
        <p:txBody>
          <a:bodyPr>
            <a:normAutofit/>
          </a:bodyPr>
          <a:lstStyle/>
          <a:p>
            <a:r>
              <a:rPr lang="en-JP" dirty="0"/>
              <a:t>Zachary Liptak</a:t>
            </a:r>
          </a:p>
          <a:p>
            <a:r>
              <a:rPr lang="en-JP" dirty="0"/>
              <a:t>2026/02/02</a:t>
            </a:r>
          </a:p>
          <a:p>
            <a:r>
              <a:rPr lang="en-JP" dirty="0"/>
              <a:t>B2GM Chiral Belle Upgrade Session</a:t>
            </a:r>
          </a:p>
        </p:txBody>
      </p:sp>
    </p:spTree>
    <p:extLst>
      <p:ext uri="{BB962C8B-B14F-4D97-AF65-F5344CB8AC3E}">
        <p14:creationId xmlns:p14="http://schemas.microsoft.com/office/powerpoint/2010/main" val="122796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750AE-08FA-3D91-5F89-324770F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recent merge line layout idea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96470-2087-9B2B-42AE-CB933A38D963}"/>
              </a:ext>
            </a:extLst>
          </p:cNvPr>
          <p:cNvSpPr txBox="1"/>
          <p:nvPr/>
        </p:nvSpPr>
        <p:spPr>
          <a:xfrm>
            <a:off x="4601553" y="1688069"/>
            <a:ext cx="672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/>
              <a:t>(my understanding, anyway)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7000B-E8B5-832C-6D00-EA18365D9B38}"/>
              </a:ext>
            </a:extLst>
          </p:cNvPr>
          <p:cNvSpPr/>
          <p:nvPr/>
        </p:nvSpPr>
        <p:spPr>
          <a:xfrm>
            <a:off x="661012" y="6093627"/>
            <a:ext cx="10845188" cy="2726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Existing Beamline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35C72A-C0F0-C48B-1CAE-BB9A39AEB42A}"/>
              </a:ext>
            </a:extLst>
          </p:cNvPr>
          <p:cNvSpPr/>
          <p:nvPr/>
        </p:nvSpPr>
        <p:spPr>
          <a:xfrm>
            <a:off x="791379" y="3023709"/>
            <a:ext cx="7460255" cy="27266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beam pipe (elevated)</a:t>
            </a:r>
          </a:p>
        </p:txBody>
      </p:sp>
      <p:sp>
        <p:nvSpPr>
          <p:cNvPr id="7" name="Donut 6">
            <a:extLst>
              <a:ext uri="{FF2B5EF4-FFF2-40B4-BE49-F238E27FC236}">
                <a16:creationId xmlns:a16="http://schemas.microsoft.com/office/drawing/2014/main" id="{7C1DC880-1AFB-9F56-9BA6-C584EAD45EDA}"/>
              </a:ext>
            </a:extLst>
          </p:cNvPr>
          <p:cNvSpPr/>
          <p:nvPr/>
        </p:nvSpPr>
        <p:spPr>
          <a:xfrm>
            <a:off x="1024569" y="5673687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8" name="Donut 7">
            <a:extLst>
              <a:ext uri="{FF2B5EF4-FFF2-40B4-BE49-F238E27FC236}">
                <a16:creationId xmlns:a16="http://schemas.microsoft.com/office/drawing/2014/main" id="{A4C7A0C1-2D2D-3DC1-7155-BCDB3D786A1A}"/>
              </a:ext>
            </a:extLst>
          </p:cNvPr>
          <p:cNvSpPr/>
          <p:nvPr/>
        </p:nvSpPr>
        <p:spPr>
          <a:xfrm>
            <a:off x="1608463" y="5673686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9" name="Donut 8">
            <a:extLst>
              <a:ext uri="{FF2B5EF4-FFF2-40B4-BE49-F238E27FC236}">
                <a16:creationId xmlns:a16="http://schemas.microsoft.com/office/drawing/2014/main" id="{AC9B69A6-0DF8-ED15-B317-72E6C65B7D15}"/>
              </a:ext>
            </a:extLst>
          </p:cNvPr>
          <p:cNvSpPr/>
          <p:nvPr/>
        </p:nvSpPr>
        <p:spPr>
          <a:xfrm>
            <a:off x="2192357" y="5673686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C799EA3-929F-3423-EB85-73536463AF6D}"/>
              </a:ext>
            </a:extLst>
          </p:cNvPr>
          <p:cNvSpPr/>
          <p:nvPr/>
        </p:nvSpPr>
        <p:spPr>
          <a:xfrm rot="5400000">
            <a:off x="4575670" y="3103385"/>
            <a:ext cx="749149" cy="4501310"/>
          </a:xfrm>
          <a:prstGeom prst="leftBrace">
            <a:avLst>
              <a:gd name="adj1" fmla="val 8333"/>
              <a:gd name="adj2" fmla="val 47307"/>
            </a:avLst>
          </a:prstGeom>
          <a:ln w="635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107537-BA51-5FC3-4E03-1E45EBB2E345}"/>
              </a:ext>
            </a:extLst>
          </p:cNvPr>
          <p:cNvSpPr txBox="1"/>
          <p:nvPr/>
        </p:nvSpPr>
        <p:spPr>
          <a:xfrm>
            <a:off x="2895600" y="5486400"/>
            <a:ext cx="404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(Pre)Buncher + accel. </a:t>
            </a:r>
            <a:r>
              <a:rPr lang="en-US" dirty="0"/>
              <a:t>S</a:t>
            </a:r>
            <a:r>
              <a:rPr lang="en-JP" dirty="0"/>
              <a:t>tructures?</a:t>
            </a:r>
          </a:p>
        </p:txBody>
      </p:sp>
      <p:sp>
        <p:nvSpPr>
          <p:cNvPr id="12" name="Donut 11">
            <a:extLst>
              <a:ext uri="{FF2B5EF4-FFF2-40B4-BE49-F238E27FC236}">
                <a16:creationId xmlns:a16="http://schemas.microsoft.com/office/drawing/2014/main" id="{77249789-C5E6-C0B0-83F7-FF41D9C47001}"/>
              </a:ext>
            </a:extLst>
          </p:cNvPr>
          <p:cNvSpPr/>
          <p:nvPr/>
        </p:nvSpPr>
        <p:spPr>
          <a:xfrm>
            <a:off x="7338786" y="5656799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3" name="Donut 12">
            <a:extLst>
              <a:ext uri="{FF2B5EF4-FFF2-40B4-BE49-F238E27FC236}">
                <a16:creationId xmlns:a16="http://schemas.microsoft.com/office/drawing/2014/main" id="{C4B4CFC7-274D-90CB-18A4-7DAD302854F6}"/>
              </a:ext>
            </a:extLst>
          </p:cNvPr>
          <p:cNvSpPr/>
          <p:nvPr/>
        </p:nvSpPr>
        <p:spPr>
          <a:xfrm>
            <a:off x="7922680" y="5656798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4" name="Donut 13">
            <a:extLst>
              <a:ext uri="{FF2B5EF4-FFF2-40B4-BE49-F238E27FC236}">
                <a16:creationId xmlns:a16="http://schemas.microsoft.com/office/drawing/2014/main" id="{854F89EB-0019-E6F1-3D01-F29B7BCC67F1}"/>
              </a:ext>
            </a:extLst>
          </p:cNvPr>
          <p:cNvSpPr/>
          <p:nvPr/>
        </p:nvSpPr>
        <p:spPr>
          <a:xfrm>
            <a:off x="8506574" y="5656798"/>
            <a:ext cx="440674" cy="1057619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BD8A72-F3AA-8C1B-D87A-0ACC8CC59425}"/>
              </a:ext>
            </a:extLst>
          </p:cNvPr>
          <p:cNvSpPr/>
          <p:nvPr/>
        </p:nvSpPr>
        <p:spPr>
          <a:xfrm rot="2762159">
            <a:off x="7632235" y="4570000"/>
            <a:ext cx="3976564" cy="27014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P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beam pipe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F63506F-AD6D-FD84-C9B0-FB986A1EC418}"/>
              </a:ext>
            </a:extLst>
          </p:cNvPr>
          <p:cNvSpPr/>
          <p:nvPr/>
        </p:nvSpPr>
        <p:spPr>
          <a:xfrm>
            <a:off x="7922680" y="2873829"/>
            <a:ext cx="578560" cy="66765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EDA2688-B33F-305D-87F5-7D13FD306AF8}"/>
              </a:ext>
            </a:extLst>
          </p:cNvPr>
          <p:cNvSpPr/>
          <p:nvPr/>
        </p:nvSpPr>
        <p:spPr>
          <a:xfrm>
            <a:off x="10763896" y="5828337"/>
            <a:ext cx="578560" cy="667657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91C47C-FC54-3B25-7EF5-0B3FBCD33E38}"/>
              </a:ext>
            </a:extLst>
          </p:cNvPr>
          <p:cNvSpPr txBox="1"/>
          <p:nvPr/>
        </p:nvSpPr>
        <p:spPr>
          <a:xfrm>
            <a:off x="526903" y="3364981"/>
            <a:ext cx="2603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sz="1200" dirty="0"/>
              <a:t>(Do we use a similar dipole pair to get the beam up here?)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ED41CF-2ABE-7458-BD78-D2F416207B98}"/>
              </a:ext>
            </a:extLst>
          </p:cNvPr>
          <p:cNvSpPr txBox="1"/>
          <p:nvPr/>
        </p:nvSpPr>
        <p:spPr>
          <a:xfrm>
            <a:off x="7446887" y="2506657"/>
            <a:ext cx="13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V. dipole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A9C3FA2-0AE7-0942-99F2-BF8E5FF87581}"/>
              </a:ext>
            </a:extLst>
          </p:cNvPr>
          <p:cNvSpPr txBox="1"/>
          <p:nvPr/>
        </p:nvSpPr>
        <p:spPr>
          <a:xfrm>
            <a:off x="9999643" y="6467855"/>
            <a:ext cx="13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V. dipole</a:t>
            </a:r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94083B32-7394-FC2C-F7C2-AAE237C8AB22}"/>
              </a:ext>
            </a:extLst>
          </p:cNvPr>
          <p:cNvSpPr/>
          <p:nvPr/>
        </p:nvSpPr>
        <p:spPr>
          <a:xfrm>
            <a:off x="11589745" y="5486400"/>
            <a:ext cx="176269" cy="1047758"/>
          </a:xfrm>
          <a:prstGeom prst="frame">
            <a:avLst/>
          </a:prstGeom>
          <a:ln w="539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P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D74D35-F964-06CC-5C23-EC0C87B47825}"/>
              </a:ext>
            </a:extLst>
          </p:cNvPr>
          <p:cNvSpPr txBox="1"/>
          <p:nvPr/>
        </p:nvSpPr>
        <p:spPr>
          <a:xfrm>
            <a:off x="10893616" y="4934562"/>
            <a:ext cx="139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JP" dirty="0"/>
              <a:t>Quad</a:t>
            </a:r>
          </a:p>
        </p:txBody>
      </p:sp>
    </p:spTree>
    <p:extLst>
      <p:ext uri="{BB962C8B-B14F-4D97-AF65-F5344CB8AC3E}">
        <p14:creationId xmlns:p14="http://schemas.microsoft.com/office/powerpoint/2010/main" val="38694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F0EC-30CC-0A76-A158-7E071920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JP" dirty="0"/>
              <a:t>tudy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AF84C-F8B9-C5EF-B008-C1B664727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Add a beam merging section to approximate the new layout and match the expected linac emittance </a:t>
            </a:r>
          </a:p>
          <a:p>
            <a:r>
              <a:rPr lang="en-JP" dirty="0"/>
              <a:t>Because the beam size and emittance are likely to change based on the final electron gun/solenoid/Wien filter design, we investigate the change in those parameters introduced by the dipole magnets.</a:t>
            </a:r>
          </a:p>
          <a:p>
            <a:r>
              <a:rPr lang="en-JP" dirty="0"/>
              <a:t>Specific values used in this study can then be adjusted/optimized based on the finalized gun/magnet designs. </a:t>
            </a:r>
          </a:p>
          <a:p>
            <a:r>
              <a:rPr lang="en-JP" dirty="0"/>
              <a:t>It’s unclear to me if it will be necessary to accelerate the beam before merging, and if so how to include the necessary accelerating structures. </a:t>
            </a:r>
          </a:p>
        </p:txBody>
      </p:sp>
    </p:spTree>
    <p:extLst>
      <p:ext uri="{BB962C8B-B14F-4D97-AF65-F5344CB8AC3E}">
        <p14:creationId xmlns:p14="http://schemas.microsoft.com/office/powerpoint/2010/main" val="1177450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95C2-4F26-24E0-0C8F-B4E8665FF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JP" dirty="0"/>
              <a:t>ertical dogleg section</a:t>
            </a:r>
          </a:p>
        </p:txBody>
      </p:sp>
      <p:pic>
        <p:nvPicPr>
          <p:cNvPr id="5" name="Content Placeholder 4" descr="A diagram of a dipole field&#10;&#10;AI-generated content may be incorrect.">
            <a:extLst>
              <a:ext uri="{FF2B5EF4-FFF2-40B4-BE49-F238E27FC236}">
                <a16:creationId xmlns:a16="http://schemas.microsoft.com/office/drawing/2014/main" id="{5EC93AB4-FC80-262B-FEE3-565D4B49A5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057401"/>
            <a:ext cx="5521357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38605A-5EA2-95D7-16EA-DB2D959524F5}"/>
              </a:ext>
            </a:extLst>
          </p:cNvPr>
          <p:cNvSpPr txBox="1"/>
          <p:nvPr/>
        </p:nvSpPr>
        <p:spPr>
          <a:xfrm>
            <a:off x="6894286" y="2057401"/>
            <a:ext cx="4833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Vertical change is accomplished with two bending dipoles placed in sequence with equal and opposit</a:t>
            </a:r>
            <a:r>
              <a:rPr lang="en-US" dirty="0"/>
              <a:t>e</a:t>
            </a:r>
            <a:r>
              <a:rPr lang="en-JP" dirty="0"/>
              <a:t> strength (i.e. half a chicane)</a:t>
            </a:r>
          </a:p>
          <a:p>
            <a:endParaRPr lang="en-JP" dirty="0"/>
          </a:p>
          <a:p>
            <a:r>
              <a:rPr lang="en-JP" dirty="0"/>
              <a:t>At 200 keV, the field required should only be of order  ~1000s of G for a thin dipole.</a:t>
            </a:r>
          </a:p>
          <a:p>
            <a:r>
              <a:rPr lang="en-JP" dirty="0"/>
              <a:t>If acceleration happens prior to bending, magnets will need to be adjusted accordingly (longer/stronger)</a:t>
            </a:r>
          </a:p>
        </p:txBody>
      </p:sp>
    </p:spTree>
    <p:extLst>
      <p:ext uri="{BB962C8B-B14F-4D97-AF65-F5344CB8AC3E}">
        <p14:creationId xmlns:p14="http://schemas.microsoft.com/office/powerpoint/2010/main" val="2008406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3572A-85D4-A574-222E-6C424C2EE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JP" dirty="0"/>
              <a:t>inac emittance matching parameters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9D848E-8881-4F24-C0F5-B6E7171DDB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342" y="2193925"/>
            <a:ext cx="5433918" cy="402431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F83122-3D9C-AC1C-CF0C-FC463093777D}"/>
              </a:ext>
            </a:extLst>
          </p:cNvPr>
          <p:cNvSpPr txBox="1"/>
          <p:nvPr/>
        </p:nvSpPr>
        <p:spPr>
          <a:xfrm>
            <a:off x="427821" y="2721166"/>
            <a:ext cx="493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The dipole magnets bend the electron beam in Y as expected, but also produce some deflection in X. </a:t>
            </a:r>
          </a:p>
          <a:p>
            <a:endParaRPr lang="en-JP" dirty="0"/>
          </a:p>
          <a:p>
            <a:r>
              <a:rPr lang="en-JP" dirty="0"/>
              <a:t>As a result, correction may need to be applied after the dogleg section, depending on how strict the matching requirements are.</a:t>
            </a:r>
          </a:p>
        </p:txBody>
      </p:sp>
    </p:spTree>
    <p:extLst>
      <p:ext uri="{BB962C8B-B14F-4D97-AF65-F5344CB8AC3E}">
        <p14:creationId xmlns:p14="http://schemas.microsoft.com/office/powerpoint/2010/main" val="897964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D344F8-05B1-4DFD-C85D-CDC80B0A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81E-6615-1A79-F4CA-DEA4F47C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0" y="764373"/>
            <a:ext cx="6832600" cy="1293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L</a:t>
            </a:r>
            <a:r>
              <a:rPr lang="en-US"/>
              <a:t>inac emittance matching parameters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A1E4BA-7C9E-4CDE-8BA8-AD6D6C78A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169662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aph of a line&#10;&#10;AI-generated content may be incorrect.">
            <a:extLst>
              <a:ext uri="{FF2B5EF4-FFF2-40B4-BE49-F238E27FC236}">
                <a16:creationId xmlns:a16="http://schemas.microsoft.com/office/drawing/2014/main" id="{A37BB715-8CD7-710C-C1B5-78EF1412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093633"/>
            <a:ext cx="2909033" cy="2174502"/>
          </a:xfrm>
          <a:prstGeom prst="rect">
            <a:avLst/>
          </a:prstGeom>
        </p:spPr>
      </p:pic>
      <p:pic>
        <p:nvPicPr>
          <p:cNvPr id="8" name="Picture 7" descr="A graph with a red line&#10;&#10;AI-generated content may be incorrect.">
            <a:extLst>
              <a:ext uri="{FF2B5EF4-FFF2-40B4-BE49-F238E27FC236}">
                <a16:creationId xmlns:a16="http://schemas.microsoft.com/office/drawing/2014/main" id="{93B82CEA-5633-DEB8-B523-A77127A5A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" y="3589867"/>
            <a:ext cx="2909033" cy="2123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A8151C-467B-E145-ECF7-E4261BEF0219}"/>
              </a:ext>
            </a:extLst>
          </p:cNvPr>
          <p:cNvSpPr txBox="1"/>
          <p:nvPr/>
        </p:nvSpPr>
        <p:spPr>
          <a:xfrm>
            <a:off x="4673600" y="2194560"/>
            <a:ext cx="6832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The dipole magnets bend the electron beam in Y as expected, but also produce some deflection in X.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As a result, correction may need to be applied after the dogleg section, depending on how strict the matching requirements are.</a:t>
            </a:r>
          </a:p>
        </p:txBody>
      </p:sp>
    </p:spTree>
    <p:extLst>
      <p:ext uri="{BB962C8B-B14F-4D97-AF65-F5344CB8AC3E}">
        <p14:creationId xmlns:p14="http://schemas.microsoft.com/office/powerpoint/2010/main" val="414890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069D-FA55-1AEA-CA0A-EDCA4BFD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JP" dirty="0"/>
              <a:t>uadrupole optimization</a:t>
            </a:r>
          </a:p>
        </p:txBody>
      </p:sp>
      <p:pic>
        <p:nvPicPr>
          <p:cNvPr id="5" name="Content Placeholder 4" descr="A graph of a number of different types of lines&#10;&#10;AI-generated content may be incorrect.">
            <a:extLst>
              <a:ext uri="{FF2B5EF4-FFF2-40B4-BE49-F238E27FC236}">
                <a16:creationId xmlns:a16="http://schemas.microsoft.com/office/drawing/2014/main" id="{5E83B865-9D05-2E1B-FBBB-B59E8795C9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1771" y="1782482"/>
            <a:ext cx="4626277" cy="3507628"/>
          </a:xfr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4CA0E53E-A915-87C3-776D-2CEF91C22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53" y="1782482"/>
            <a:ext cx="4626275" cy="34854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C7DB06-CCAD-5CDD-DC85-F2C99B7ECA07}"/>
              </a:ext>
            </a:extLst>
          </p:cNvPr>
          <p:cNvSpPr txBox="1"/>
          <p:nvPr/>
        </p:nvSpPr>
        <p:spPr>
          <a:xfrm>
            <a:off x="1291771" y="5500914"/>
            <a:ext cx="851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dirty="0"/>
              <a:t>Horizontal emittance (left) and beam size (right) can be optimized with a single Quadrupole magnet downstream of the dipoles.</a:t>
            </a:r>
          </a:p>
          <a:p>
            <a:r>
              <a:rPr lang="en-JP" dirty="0"/>
              <a:t>(If the required field strength is unreasonable, it might require re-optimizing upstream or using multiple quads.)</a:t>
            </a:r>
          </a:p>
        </p:txBody>
      </p:sp>
    </p:spTree>
    <p:extLst>
      <p:ext uri="{BB962C8B-B14F-4D97-AF65-F5344CB8AC3E}">
        <p14:creationId xmlns:p14="http://schemas.microsoft.com/office/powerpoint/2010/main" val="1169737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8398-533B-1394-44CC-469A11DC7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JP" dirty="0"/>
              <a:t>onclusion and further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FA1DE-32DB-A9A1-44E1-97CA1F692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JP" dirty="0"/>
              <a:t>On the surface, making the merger line can be accomplished with two bending magnets + quadrupole</a:t>
            </a:r>
          </a:p>
          <a:p>
            <a:pPr lvl="1"/>
            <a:r>
              <a:rPr lang="en-JP" dirty="0"/>
              <a:t>Specifics can be optimized based on final electron gun/solenoid/magnet design and their outgoing beam parameters</a:t>
            </a:r>
          </a:p>
          <a:p>
            <a:r>
              <a:rPr lang="en-US" dirty="0"/>
              <a:t>D</a:t>
            </a:r>
            <a:r>
              <a:rPr lang="en-JP" dirty="0"/>
              <a:t>ipoles introduce some spread to the beam in X direction, hence the need for a quadrupole</a:t>
            </a:r>
          </a:p>
          <a:p>
            <a:r>
              <a:rPr lang="en-JP" dirty="0"/>
              <a:t>Next issue – this beam was simulated as monoenergetic, but introducing energy spread will also introduce dispersion in Y. Might be necessary to also include a quad to deal with this in Y? </a:t>
            </a:r>
          </a:p>
        </p:txBody>
      </p:sp>
    </p:spTree>
    <p:extLst>
      <p:ext uri="{BB962C8B-B14F-4D97-AF65-F5344CB8AC3E}">
        <p14:creationId xmlns:p14="http://schemas.microsoft.com/office/powerpoint/2010/main" val="3117284129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1365</TotalTime>
  <Words>476</Words>
  <Application>Microsoft Macintosh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Vapor Trail</vt:lpstr>
      <vt:lpstr>Merge Line studies</vt:lpstr>
      <vt:lpstr>recent merge line layout idea </vt:lpstr>
      <vt:lpstr>Study goals</vt:lpstr>
      <vt:lpstr>Vertical dogleg section</vt:lpstr>
      <vt:lpstr>Linac emittance matching parameters</vt:lpstr>
      <vt:lpstr>Linac emittance matching parameters</vt:lpstr>
      <vt:lpstr>Quadrupole optimization</vt:lpstr>
      <vt:lpstr>Conclusion and further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LIPTAK ZACHARY JOHN</dc:creator>
  <cp:lastModifiedBy>LIPTAK ZACHARY JOHN</cp:lastModifiedBy>
  <cp:revision>1</cp:revision>
  <dcterms:created xsi:type="dcterms:W3CDTF">2026-02-01T07:07:33Z</dcterms:created>
  <dcterms:modified xsi:type="dcterms:W3CDTF">2026-02-02T05:52:39Z</dcterms:modified>
</cp:coreProperties>
</file>