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sldIdLst>
    <p:sldId id="260" r:id="rId5"/>
    <p:sldId id="259" r:id="rId6"/>
    <p:sldId id="287" r:id="rId7"/>
    <p:sldId id="302" r:id="rId8"/>
    <p:sldId id="303" r:id="rId9"/>
    <p:sldId id="307" r:id="rId10"/>
    <p:sldId id="304" r:id="rId11"/>
    <p:sldId id="310" r:id="rId12"/>
    <p:sldId id="319" r:id="rId13"/>
    <p:sldId id="308" r:id="rId14"/>
    <p:sldId id="316" r:id="rId15"/>
    <p:sldId id="317" r:id="rId16"/>
    <p:sldId id="318" r:id="rId17"/>
    <p:sldId id="314" r:id="rId18"/>
    <p:sldId id="312" r:id="rId19"/>
    <p:sldId id="311" r:id="rId20"/>
    <p:sldId id="321" r:id="rId21"/>
    <p:sldId id="306" r:id="rId22"/>
    <p:sldId id="322" r:id="rId23"/>
    <p:sldId id="309" r:id="rId24"/>
    <p:sldId id="313" r:id="rId2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34FC2B-BE29-492A-A440-F27DD1DFC6B2}" v="258" dt="2026-04-20T10:28:32.7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35" autoAdjust="0"/>
    <p:restoredTop sz="86801" autoAdjust="0"/>
  </p:normalViewPr>
  <p:slideViewPr>
    <p:cSldViewPr snapToGrid="0">
      <p:cViewPr varScale="1">
        <p:scale>
          <a:sx n="136" d="100"/>
          <a:sy n="136" d="100"/>
        </p:scale>
        <p:origin x="571" y="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196D5B-FA5D-4A80-BE11-90D3C2DA3A06}" type="datetimeFigureOut">
              <a:rPr lang="en-GB" smtClean="0"/>
              <a:t>20/04/2026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ECABED-5BBB-47F7-A7D2-7B82FBEB3313}" type="slidenum">
              <a:rPr lang="en-GB" smtClean="0"/>
              <a:t>‹#›</a:t>
            </a:fld>
            <a:endParaRPr lang="en-GB"/>
          </a:p>
        </p:txBody>
      </p:sp>
    </p:spTree>
    <p:extLst>
      <p:ext uri="{BB962C8B-B14F-4D97-AF65-F5344CB8AC3E}">
        <p14:creationId xmlns:p14="http://schemas.microsoft.com/office/powerpoint/2010/main" val="4046941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8CEDB71-AB82-40D9-AD66-C7B4E59AA4A0}" type="slidenum">
              <a:rPr lang="it-IT" smtClean="0"/>
              <a:t>1</a:t>
            </a:fld>
            <a:endParaRPr lang="it-IT"/>
          </a:p>
        </p:txBody>
      </p:sp>
    </p:spTree>
    <p:extLst>
      <p:ext uri="{BB962C8B-B14F-4D97-AF65-F5344CB8AC3E}">
        <p14:creationId xmlns:p14="http://schemas.microsoft.com/office/powerpoint/2010/main" val="4026821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D7246-819B-17ED-4195-82E3FDA1F3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8F8B8E-FA89-3847-D3FE-462E76422389}"/>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EF1A9A63-7017-93E0-760B-76556B6A11AE}"/>
              </a:ext>
            </a:extLst>
          </p:cNvPr>
          <p:cNvSpPr>
            <a:spLocks noGrp="1"/>
          </p:cNvSpPr>
          <p:nvPr>
            <p:ph type="body" idx="1"/>
          </p:nvPr>
        </p:nvSpPr>
        <p:spPr/>
        <p:txBody>
          <a:bodyPr/>
          <a:lstStyle/>
          <a:p>
            <a:pPr fontAlgn="t"/>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FFC244EF-8978-B891-BD34-B776AD2FD206}"/>
              </a:ext>
            </a:extLst>
          </p:cNvPr>
          <p:cNvSpPr>
            <a:spLocks noGrp="1"/>
          </p:cNvSpPr>
          <p:nvPr>
            <p:ph type="sldNum" sz="quarter" idx="5"/>
          </p:nvPr>
        </p:nvSpPr>
        <p:spPr/>
        <p:txBody>
          <a:bodyPr/>
          <a:lstStyle/>
          <a:p>
            <a:fld id="{EEECABED-5BBB-47F7-A7D2-7B82FBEB3313}" type="slidenum">
              <a:rPr lang="en-GB" smtClean="0"/>
              <a:t>10</a:t>
            </a:fld>
            <a:endParaRPr lang="en-GB"/>
          </a:p>
        </p:txBody>
      </p:sp>
    </p:spTree>
    <p:extLst>
      <p:ext uri="{BB962C8B-B14F-4D97-AF65-F5344CB8AC3E}">
        <p14:creationId xmlns:p14="http://schemas.microsoft.com/office/powerpoint/2010/main" val="2488549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C7E133-4998-5665-1810-BB2E903772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748754-95F5-47F4-13BF-79997DBA1019}"/>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7ED617C0-F84E-1B99-8D19-58DA2E4E00F1}"/>
              </a:ext>
            </a:extLst>
          </p:cNvPr>
          <p:cNvSpPr>
            <a:spLocks noGrp="1"/>
          </p:cNvSpPr>
          <p:nvPr>
            <p:ph type="body" idx="1"/>
          </p:nvPr>
        </p:nvSpPr>
        <p:spPr/>
        <p:txBody>
          <a:bodyPr/>
          <a:lstStyle/>
          <a:p>
            <a:pPr fontAlgn="t"/>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B24FB5E9-D360-9CCC-8864-D8543F4FC2A6}"/>
              </a:ext>
            </a:extLst>
          </p:cNvPr>
          <p:cNvSpPr>
            <a:spLocks noGrp="1"/>
          </p:cNvSpPr>
          <p:nvPr>
            <p:ph type="sldNum" sz="quarter" idx="5"/>
          </p:nvPr>
        </p:nvSpPr>
        <p:spPr/>
        <p:txBody>
          <a:bodyPr/>
          <a:lstStyle/>
          <a:p>
            <a:fld id="{EEECABED-5BBB-47F7-A7D2-7B82FBEB3313}" type="slidenum">
              <a:rPr lang="en-GB" smtClean="0"/>
              <a:t>11</a:t>
            </a:fld>
            <a:endParaRPr lang="en-GB"/>
          </a:p>
        </p:txBody>
      </p:sp>
    </p:spTree>
    <p:extLst>
      <p:ext uri="{BB962C8B-B14F-4D97-AF65-F5344CB8AC3E}">
        <p14:creationId xmlns:p14="http://schemas.microsoft.com/office/powerpoint/2010/main" val="9294650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EB01A-DCA2-3DAD-590B-028F464876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315413-623F-A7A9-F882-F75F3AB3093C}"/>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B56E9E6-069F-1C71-7FC3-CA943EBDAE7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14BEF803-FFCD-A064-4300-DC6F59C4F172}"/>
              </a:ext>
            </a:extLst>
          </p:cNvPr>
          <p:cNvSpPr>
            <a:spLocks noGrp="1"/>
          </p:cNvSpPr>
          <p:nvPr>
            <p:ph type="sldNum" sz="quarter" idx="5"/>
          </p:nvPr>
        </p:nvSpPr>
        <p:spPr/>
        <p:txBody>
          <a:bodyPr/>
          <a:lstStyle/>
          <a:p>
            <a:fld id="{EEECABED-5BBB-47F7-A7D2-7B82FBEB3313}" type="slidenum">
              <a:rPr lang="en-GB" smtClean="0"/>
              <a:t>12</a:t>
            </a:fld>
            <a:endParaRPr lang="en-GB"/>
          </a:p>
        </p:txBody>
      </p:sp>
    </p:spTree>
    <p:extLst>
      <p:ext uri="{BB962C8B-B14F-4D97-AF65-F5344CB8AC3E}">
        <p14:creationId xmlns:p14="http://schemas.microsoft.com/office/powerpoint/2010/main" val="28115836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9AD705-5450-5A47-2013-6A5EA73678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578F8B-8540-AA16-4828-BAE7059C2F5B}"/>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8056EB06-5699-C141-EE11-66AB8520A2D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8D7D13E9-AEBD-7DD0-1292-70A22EE9108A}"/>
              </a:ext>
            </a:extLst>
          </p:cNvPr>
          <p:cNvSpPr>
            <a:spLocks noGrp="1"/>
          </p:cNvSpPr>
          <p:nvPr>
            <p:ph type="sldNum" sz="quarter" idx="5"/>
          </p:nvPr>
        </p:nvSpPr>
        <p:spPr/>
        <p:txBody>
          <a:bodyPr/>
          <a:lstStyle/>
          <a:p>
            <a:fld id="{EEECABED-5BBB-47F7-A7D2-7B82FBEB3313}" type="slidenum">
              <a:rPr lang="en-GB" smtClean="0"/>
              <a:t>13</a:t>
            </a:fld>
            <a:endParaRPr lang="en-GB"/>
          </a:p>
        </p:txBody>
      </p:sp>
    </p:spTree>
    <p:extLst>
      <p:ext uri="{BB962C8B-B14F-4D97-AF65-F5344CB8AC3E}">
        <p14:creationId xmlns:p14="http://schemas.microsoft.com/office/powerpoint/2010/main" val="997572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38FF01-F8AA-3206-8425-65BD3AA54D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7B9882-5D84-6DFE-318F-5BEE876271FD}"/>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026AC041-AEF8-6C21-5A0D-D62DF309CD9D}"/>
              </a:ext>
            </a:extLst>
          </p:cNvPr>
          <p:cNvSpPr>
            <a:spLocks noGrp="1"/>
          </p:cNvSpPr>
          <p:nvPr>
            <p:ph type="body" idx="1"/>
          </p:nvPr>
        </p:nvSpPr>
        <p:spPr/>
        <p:txBody>
          <a:bodyPr/>
          <a:lstStyle/>
          <a:p>
            <a:pPr fontAlgn="t"/>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0E5B7BE0-DCF0-34EB-EE8D-025E79B77EBC}"/>
              </a:ext>
            </a:extLst>
          </p:cNvPr>
          <p:cNvSpPr>
            <a:spLocks noGrp="1"/>
          </p:cNvSpPr>
          <p:nvPr>
            <p:ph type="sldNum" sz="quarter" idx="5"/>
          </p:nvPr>
        </p:nvSpPr>
        <p:spPr/>
        <p:txBody>
          <a:bodyPr/>
          <a:lstStyle/>
          <a:p>
            <a:fld id="{EEECABED-5BBB-47F7-A7D2-7B82FBEB3313}" type="slidenum">
              <a:rPr lang="en-GB" smtClean="0"/>
              <a:t>14</a:t>
            </a:fld>
            <a:endParaRPr lang="en-GB"/>
          </a:p>
        </p:txBody>
      </p:sp>
    </p:spTree>
    <p:extLst>
      <p:ext uri="{BB962C8B-B14F-4D97-AF65-F5344CB8AC3E}">
        <p14:creationId xmlns:p14="http://schemas.microsoft.com/office/powerpoint/2010/main" val="32210496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94F98-0E61-78E3-7EC3-CA2BAA7CD1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76DFCB-1A59-0880-D3F5-C9FF4EED361A}"/>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89249771-F399-E272-137D-F7BC604CE5C8}"/>
              </a:ext>
            </a:extLst>
          </p:cNvPr>
          <p:cNvSpPr>
            <a:spLocks noGrp="1"/>
          </p:cNvSpPr>
          <p:nvPr>
            <p:ph type="body" idx="1"/>
          </p:nvPr>
        </p:nvSpPr>
        <p:spPr/>
        <p:txBody>
          <a:bodyPr/>
          <a:lstStyle/>
          <a:p>
            <a:pPr fontAlgn="t"/>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09FD2219-0A44-206D-B235-B071D8750B6E}"/>
              </a:ext>
            </a:extLst>
          </p:cNvPr>
          <p:cNvSpPr>
            <a:spLocks noGrp="1"/>
          </p:cNvSpPr>
          <p:nvPr>
            <p:ph type="sldNum" sz="quarter" idx="5"/>
          </p:nvPr>
        </p:nvSpPr>
        <p:spPr/>
        <p:txBody>
          <a:bodyPr/>
          <a:lstStyle/>
          <a:p>
            <a:fld id="{EEECABED-5BBB-47F7-A7D2-7B82FBEB3313}" type="slidenum">
              <a:rPr lang="en-GB" smtClean="0"/>
              <a:t>15</a:t>
            </a:fld>
            <a:endParaRPr lang="en-GB"/>
          </a:p>
        </p:txBody>
      </p:sp>
    </p:spTree>
    <p:extLst>
      <p:ext uri="{BB962C8B-B14F-4D97-AF65-F5344CB8AC3E}">
        <p14:creationId xmlns:p14="http://schemas.microsoft.com/office/powerpoint/2010/main" val="2624841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47A93-E899-DC77-1944-E9DEE48A51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0A629F-F284-43F1-D546-A0CB327E814C}"/>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986EED0C-6D4D-CC21-86CD-77D0DE379EC3}"/>
              </a:ext>
            </a:extLst>
          </p:cNvPr>
          <p:cNvSpPr>
            <a:spLocks noGrp="1"/>
          </p:cNvSpPr>
          <p:nvPr>
            <p:ph type="body" idx="1"/>
          </p:nvPr>
        </p:nvSpPr>
        <p:spPr/>
        <p:txBody>
          <a:bodyPr/>
          <a:lstStyle/>
          <a:p>
            <a:pPr fontAlgn="t"/>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01DB6ED9-8855-BD99-A2B0-1D0A83B082AD}"/>
              </a:ext>
            </a:extLst>
          </p:cNvPr>
          <p:cNvSpPr>
            <a:spLocks noGrp="1"/>
          </p:cNvSpPr>
          <p:nvPr>
            <p:ph type="sldNum" sz="quarter" idx="5"/>
          </p:nvPr>
        </p:nvSpPr>
        <p:spPr/>
        <p:txBody>
          <a:bodyPr/>
          <a:lstStyle/>
          <a:p>
            <a:fld id="{EEECABED-5BBB-47F7-A7D2-7B82FBEB3313}" type="slidenum">
              <a:rPr lang="en-GB" smtClean="0"/>
              <a:t>16</a:t>
            </a:fld>
            <a:endParaRPr lang="en-GB"/>
          </a:p>
        </p:txBody>
      </p:sp>
    </p:spTree>
    <p:extLst>
      <p:ext uri="{BB962C8B-B14F-4D97-AF65-F5344CB8AC3E}">
        <p14:creationId xmlns:p14="http://schemas.microsoft.com/office/powerpoint/2010/main" val="34894148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9E7606-6F70-B988-63C6-C9AE637552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83CFCA-95E9-5463-97EB-3B2DB7D9EB2C}"/>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26ADE698-8FC4-D816-7FD2-CE2AD1A8E5CE}"/>
              </a:ext>
            </a:extLst>
          </p:cNvPr>
          <p:cNvSpPr>
            <a:spLocks noGrp="1"/>
          </p:cNvSpPr>
          <p:nvPr>
            <p:ph type="body" idx="1"/>
          </p:nvPr>
        </p:nvSpPr>
        <p:spPr/>
        <p:txBody>
          <a:bodyPr/>
          <a:lstStyle/>
          <a:p>
            <a:pPr fontAlgn="t"/>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E073CDD5-77D9-4A46-E71A-040797F7DC82}"/>
              </a:ext>
            </a:extLst>
          </p:cNvPr>
          <p:cNvSpPr>
            <a:spLocks noGrp="1"/>
          </p:cNvSpPr>
          <p:nvPr>
            <p:ph type="sldNum" sz="quarter" idx="5"/>
          </p:nvPr>
        </p:nvSpPr>
        <p:spPr/>
        <p:txBody>
          <a:bodyPr/>
          <a:lstStyle/>
          <a:p>
            <a:fld id="{EEECABED-5BBB-47F7-A7D2-7B82FBEB3313}" type="slidenum">
              <a:rPr lang="en-GB" smtClean="0"/>
              <a:t>17</a:t>
            </a:fld>
            <a:endParaRPr lang="en-GB"/>
          </a:p>
        </p:txBody>
      </p:sp>
    </p:spTree>
    <p:extLst>
      <p:ext uri="{BB962C8B-B14F-4D97-AF65-F5344CB8AC3E}">
        <p14:creationId xmlns:p14="http://schemas.microsoft.com/office/powerpoint/2010/main" val="27138831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59E9B-2F4A-A35C-9CA8-4F1FC5A163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1CC855-DC33-E0FB-E735-CBBACA1508A3}"/>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7654F9E9-7402-0FAA-D0A8-AAF84EE9C087}"/>
              </a:ext>
            </a:extLst>
          </p:cNvPr>
          <p:cNvSpPr>
            <a:spLocks noGrp="1"/>
          </p:cNvSpPr>
          <p:nvPr>
            <p:ph type="body" idx="1"/>
          </p:nvPr>
        </p:nvSpPr>
        <p:spPr/>
        <p:txBody>
          <a:bodyPr/>
          <a:lstStyle/>
          <a:p>
            <a:pPr fontAlgn="t"/>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5D5A640B-6C82-1A2D-E9D4-A60389DF49FD}"/>
              </a:ext>
            </a:extLst>
          </p:cNvPr>
          <p:cNvSpPr>
            <a:spLocks noGrp="1"/>
          </p:cNvSpPr>
          <p:nvPr>
            <p:ph type="sldNum" sz="quarter" idx="5"/>
          </p:nvPr>
        </p:nvSpPr>
        <p:spPr/>
        <p:txBody>
          <a:bodyPr/>
          <a:lstStyle/>
          <a:p>
            <a:fld id="{EEECABED-5BBB-47F7-A7D2-7B82FBEB3313}" type="slidenum">
              <a:rPr lang="en-GB" smtClean="0"/>
              <a:t>18</a:t>
            </a:fld>
            <a:endParaRPr lang="en-GB"/>
          </a:p>
        </p:txBody>
      </p:sp>
    </p:spTree>
    <p:extLst>
      <p:ext uri="{BB962C8B-B14F-4D97-AF65-F5344CB8AC3E}">
        <p14:creationId xmlns:p14="http://schemas.microsoft.com/office/powerpoint/2010/main" val="20960056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232B0-11FD-3DAB-F697-62C1F1A2DC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3E4828-32EA-002A-818D-007AADDCC7A6}"/>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9D953660-3B98-7037-32CE-5441254358DA}"/>
              </a:ext>
            </a:extLst>
          </p:cNvPr>
          <p:cNvSpPr>
            <a:spLocks noGrp="1"/>
          </p:cNvSpPr>
          <p:nvPr>
            <p:ph type="body" idx="1"/>
          </p:nvPr>
        </p:nvSpPr>
        <p:spPr/>
        <p:txBody>
          <a:bodyPr/>
          <a:lstStyle/>
          <a:p>
            <a:pPr fontAlgn="t"/>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976F0C4C-FBD3-5403-4F04-CE6669091941}"/>
              </a:ext>
            </a:extLst>
          </p:cNvPr>
          <p:cNvSpPr>
            <a:spLocks noGrp="1"/>
          </p:cNvSpPr>
          <p:nvPr>
            <p:ph type="sldNum" sz="quarter" idx="5"/>
          </p:nvPr>
        </p:nvSpPr>
        <p:spPr/>
        <p:txBody>
          <a:bodyPr/>
          <a:lstStyle/>
          <a:p>
            <a:fld id="{EEECABED-5BBB-47F7-A7D2-7B82FBEB3313}" type="slidenum">
              <a:rPr lang="en-GB" smtClean="0"/>
              <a:t>19</a:t>
            </a:fld>
            <a:endParaRPr lang="en-GB"/>
          </a:p>
        </p:txBody>
      </p:sp>
    </p:spTree>
    <p:extLst>
      <p:ext uri="{BB962C8B-B14F-4D97-AF65-F5344CB8AC3E}">
        <p14:creationId xmlns:p14="http://schemas.microsoft.com/office/powerpoint/2010/main" val="2448414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EECABED-5BBB-47F7-A7D2-7B82FBEB3313}" type="slidenum">
              <a:rPr lang="en-GB" smtClean="0"/>
              <a:t>2</a:t>
            </a:fld>
            <a:endParaRPr lang="en-GB"/>
          </a:p>
        </p:txBody>
      </p:sp>
    </p:spTree>
    <p:extLst>
      <p:ext uri="{BB962C8B-B14F-4D97-AF65-F5344CB8AC3E}">
        <p14:creationId xmlns:p14="http://schemas.microsoft.com/office/powerpoint/2010/main" val="33789763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DA0C6-83AF-1C4A-031D-A68563EA1E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7600A9-BE4A-E936-E8A2-11BB77792893}"/>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80790F4E-1DA8-F0CE-D570-BCD0DF440852}"/>
              </a:ext>
            </a:extLst>
          </p:cNvPr>
          <p:cNvSpPr>
            <a:spLocks noGrp="1"/>
          </p:cNvSpPr>
          <p:nvPr>
            <p:ph type="body" idx="1"/>
          </p:nvPr>
        </p:nvSpPr>
        <p:spPr/>
        <p:txBody>
          <a:bodyPr/>
          <a:lstStyle/>
          <a:p>
            <a:pPr fontAlgn="t"/>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58CA282D-6ABF-FB06-333D-BE208605DDBE}"/>
              </a:ext>
            </a:extLst>
          </p:cNvPr>
          <p:cNvSpPr>
            <a:spLocks noGrp="1"/>
          </p:cNvSpPr>
          <p:nvPr>
            <p:ph type="sldNum" sz="quarter" idx="5"/>
          </p:nvPr>
        </p:nvSpPr>
        <p:spPr/>
        <p:txBody>
          <a:bodyPr/>
          <a:lstStyle/>
          <a:p>
            <a:fld id="{EEECABED-5BBB-47F7-A7D2-7B82FBEB3313}" type="slidenum">
              <a:rPr lang="en-GB" smtClean="0"/>
              <a:t>20</a:t>
            </a:fld>
            <a:endParaRPr lang="en-GB"/>
          </a:p>
        </p:txBody>
      </p:sp>
    </p:spTree>
    <p:extLst>
      <p:ext uri="{BB962C8B-B14F-4D97-AF65-F5344CB8AC3E}">
        <p14:creationId xmlns:p14="http://schemas.microsoft.com/office/powerpoint/2010/main" val="16753046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CEE98-4CCF-4F58-39EB-73734920FF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061120-401A-E413-CBF8-C0070A46BC53}"/>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6F437EDD-1498-0BD5-6A46-9A01A5B4A4AF}"/>
              </a:ext>
            </a:extLst>
          </p:cNvPr>
          <p:cNvSpPr>
            <a:spLocks noGrp="1"/>
          </p:cNvSpPr>
          <p:nvPr>
            <p:ph type="body" idx="1"/>
          </p:nvPr>
        </p:nvSpPr>
        <p:spPr/>
        <p:txBody>
          <a:bodyPr/>
          <a:lstStyle/>
          <a:p>
            <a:pPr fontAlgn="t"/>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182757C7-C28E-E773-E165-FDE87C9FE31E}"/>
              </a:ext>
            </a:extLst>
          </p:cNvPr>
          <p:cNvSpPr>
            <a:spLocks noGrp="1"/>
          </p:cNvSpPr>
          <p:nvPr>
            <p:ph type="sldNum" sz="quarter" idx="5"/>
          </p:nvPr>
        </p:nvSpPr>
        <p:spPr/>
        <p:txBody>
          <a:bodyPr/>
          <a:lstStyle/>
          <a:p>
            <a:fld id="{EEECABED-5BBB-47F7-A7D2-7B82FBEB3313}" type="slidenum">
              <a:rPr lang="en-GB" smtClean="0"/>
              <a:t>21</a:t>
            </a:fld>
            <a:endParaRPr lang="en-GB"/>
          </a:p>
        </p:txBody>
      </p:sp>
    </p:spTree>
    <p:extLst>
      <p:ext uri="{BB962C8B-B14F-4D97-AF65-F5344CB8AC3E}">
        <p14:creationId xmlns:p14="http://schemas.microsoft.com/office/powerpoint/2010/main" val="3311402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CDEDB-63D4-228C-2C5F-08C7CAA11C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2EE617-6744-2E01-8B86-B8F9AB95F7B0}"/>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E92075B8-0121-8C3B-9676-9870AA45BB79}"/>
              </a:ext>
            </a:extLst>
          </p:cNvPr>
          <p:cNvSpPr>
            <a:spLocks noGrp="1"/>
          </p:cNvSpPr>
          <p:nvPr>
            <p:ph type="body" idx="1"/>
          </p:nvPr>
        </p:nvSpPr>
        <p:spPr/>
        <p:txBody>
          <a:bodyPr/>
          <a:lstStyle/>
          <a:p>
            <a:pPr fontAlgn="t"/>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9D22B915-509E-3F3E-D802-5536EABDBE22}"/>
              </a:ext>
            </a:extLst>
          </p:cNvPr>
          <p:cNvSpPr>
            <a:spLocks noGrp="1"/>
          </p:cNvSpPr>
          <p:nvPr>
            <p:ph type="sldNum" sz="quarter" idx="5"/>
          </p:nvPr>
        </p:nvSpPr>
        <p:spPr/>
        <p:txBody>
          <a:bodyPr/>
          <a:lstStyle/>
          <a:p>
            <a:fld id="{EEECABED-5BBB-47F7-A7D2-7B82FBEB3313}" type="slidenum">
              <a:rPr lang="en-GB" smtClean="0"/>
              <a:t>3</a:t>
            </a:fld>
            <a:endParaRPr lang="en-GB"/>
          </a:p>
        </p:txBody>
      </p:sp>
    </p:spTree>
    <p:extLst>
      <p:ext uri="{BB962C8B-B14F-4D97-AF65-F5344CB8AC3E}">
        <p14:creationId xmlns:p14="http://schemas.microsoft.com/office/powerpoint/2010/main" val="2297399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625D97-99C8-0562-C5B4-7910161BD8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5D11D4-E1EE-CC86-E377-6EEFC4A8542E}"/>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5DBF095A-93C2-6D6A-45C1-2B66A10EB045}"/>
              </a:ext>
            </a:extLst>
          </p:cNvPr>
          <p:cNvSpPr>
            <a:spLocks noGrp="1"/>
          </p:cNvSpPr>
          <p:nvPr>
            <p:ph type="body" idx="1"/>
          </p:nvPr>
        </p:nvSpPr>
        <p:spPr/>
        <p:txBody>
          <a:bodyPr/>
          <a:lstStyle/>
          <a:p>
            <a:pPr fontAlgn="t"/>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8BCA5344-6AEA-B639-ED85-1642ADBFAFFE}"/>
              </a:ext>
            </a:extLst>
          </p:cNvPr>
          <p:cNvSpPr>
            <a:spLocks noGrp="1"/>
          </p:cNvSpPr>
          <p:nvPr>
            <p:ph type="sldNum" sz="quarter" idx="5"/>
          </p:nvPr>
        </p:nvSpPr>
        <p:spPr/>
        <p:txBody>
          <a:bodyPr/>
          <a:lstStyle/>
          <a:p>
            <a:fld id="{EEECABED-5BBB-47F7-A7D2-7B82FBEB3313}" type="slidenum">
              <a:rPr lang="en-GB" smtClean="0"/>
              <a:t>4</a:t>
            </a:fld>
            <a:endParaRPr lang="en-GB"/>
          </a:p>
        </p:txBody>
      </p:sp>
    </p:spTree>
    <p:extLst>
      <p:ext uri="{BB962C8B-B14F-4D97-AF65-F5344CB8AC3E}">
        <p14:creationId xmlns:p14="http://schemas.microsoft.com/office/powerpoint/2010/main" val="2315514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0E682-A65B-470C-69BC-84EF740AE2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E69A53-B023-576A-4BCD-985C3DACB0AF}"/>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D3384E81-F3CE-98E5-0359-5AA5D2D9F262}"/>
              </a:ext>
            </a:extLst>
          </p:cNvPr>
          <p:cNvSpPr>
            <a:spLocks noGrp="1"/>
          </p:cNvSpPr>
          <p:nvPr>
            <p:ph type="body" idx="1"/>
          </p:nvPr>
        </p:nvSpPr>
        <p:spPr/>
        <p:txBody>
          <a:bodyPr/>
          <a:lstStyle/>
          <a:p>
            <a:pPr fontAlgn="t"/>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F97705DB-7A3C-7063-941B-8175DB10148C}"/>
              </a:ext>
            </a:extLst>
          </p:cNvPr>
          <p:cNvSpPr>
            <a:spLocks noGrp="1"/>
          </p:cNvSpPr>
          <p:nvPr>
            <p:ph type="sldNum" sz="quarter" idx="5"/>
          </p:nvPr>
        </p:nvSpPr>
        <p:spPr/>
        <p:txBody>
          <a:bodyPr/>
          <a:lstStyle/>
          <a:p>
            <a:fld id="{EEECABED-5BBB-47F7-A7D2-7B82FBEB3313}" type="slidenum">
              <a:rPr lang="en-GB" smtClean="0"/>
              <a:t>5</a:t>
            </a:fld>
            <a:endParaRPr lang="en-GB"/>
          </a:p>
        </p:txBody>
      </p:sp>
    </p:spTree>
    <p:extLst>
      <p:ext uri="{BB962C8B-B14F-4D97-AF65-F5344CB8AC3E}">
        <p14:creationId xmlns:p14="http://schemas.microsoft.com/office/powerpoint/2010/main" val="2202095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E6C8D-85F1-84E9-76D2-8FB041BAB7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9AB5C3-AE2E-4E68-324D-D18AC1E075D1}"/>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E2AB5DE8-6704-03F1-722F-6CBE7C2BF76A}"/>
              </a:ext>
            </a:extLst>
          </p:cNvPr>
          <p:cNvSpPr>
            <a:spLocks noGrp="1"/>
          </p:cNvSpPr>
          <p:nvPr>
            <p:ph type="body" idx="1"/>
          </p:nvPr>
        </p:nvSpPr>
        <p:spPr/>
        <p:txBody>
          <a:bodyPr/>
          <a:lstStyle/>
          <a:p>
            <a:pPr fontAlgn="t"/>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67E5FC45-3A5E-9643-0A79-29795FB48DE4}"/>
              </a:ext>
            </a:extLst>
          </p:cNvPr>
          <p:cNvSpPr>
            <a:spLocks noGrp="1"/>
          </p:cNvSpPr>
          <p:nvPr>
            <p:ph type="sldNum" sz="quarter" idx="5"/>
          </p:nvPr>
        </p:nvSpPr>
        <p:spPr/>
        <p:txBody>
          <a:bodyPr/>
          <a:lstStyle/>
          <a:p>
            <a:fld id="{EEECABED-5BBB-47F7-A7D2-7B82FBEB3313}" type="slidenum">
              <a:rPr lang="en-GB" smtClean="0"/>
              <a:t>6</a:t>
            </a:fld>
            <a:endParaRPr lang="en-GB"/>
          </a:p>
        </p:txBody>
      </p:sp>
    </p:spTree>
    <p:extLst>
      <p:ext uri="{BB962C8B-B14F-4D97-AF65-F5344CB8AC3E}">
        <p14:creationId xmlns:p14="http://schemas.microsoft.com/office/powerpoint/2010/main" val="2144143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C81314-B6C2-AFDB-DD2D-29A6E3084F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BB2E2A-92B8-DA6C-BC34-AE85AB3DB9D4}"/>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C73CDEE6-B0CD-FC69-B67A-2DB9D4A2AB43}"/>
              </a:ext>
            </a:extLst>
          </p:cNvPr>
          <p:cNvSpPr>
            <a:spLocks noGrp="1"/>
          </p:cNvSpPr>
          <p:nvPr>
            <p:ph type="body" idx="1"/>
          </p:nvPr>
        </p:nvSpPr>
        <p:spPr/>
        <p:txBody>
          <a:bodyPr/>
          <a:lstStyle/>
          <a:p>
            <a:pPr fontAlgn="t"/>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1F06E254-9E32-05A4-A739-450A2174A4B0}"/>
              </a:ext>
            </a:extLst>
          </p:cNvPr>
          <p:cNvSpPr>
            <a:spLocks noGrp="1"/>
          </p:cNvSpPr>
          <p:nvPr>
            <p:ph type="sldNum" sz="quarter" idx="5"/>
          </p:nvPr>
        </p:nvSpPr>
        <p:spPr/>
        <p:txBody>
          <a:bodyPr/>
          <a:lstStyle/>
          <a:p>
            <a:fld id="{EEECABED-5BBB-47F7-A7D2-7B82FBEB3313}" type="slidenum">
              <a:rPr lang="en-GB" smtClean="0"/>
              <a:t>7</a:t>
            </a:fld>
            <a:endParaRPr lang="en-GB"/>
          </a:p>
        </p:txBody>
      </p:sp>
    </p:spTree>
    <p:extLst>
      <p:ext uri="{BB962C8B-B14F-4D97-AF65-F5344CB8AC3E}">
        <p14:creationId xmlns:p14="http://schemas.microsoft.com/office/powerpoint/2010/main" val="321546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31790-F537-3F49-A0BB-9B42A0B29A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E7B055-D3D0-2FA9-8FEA-AA71E0B1B4E8}"/>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01D7F512-398E-013A-2ADA-E8D595DA11DB}"/>
              </a:ext>
            </a:extLst>
          </p:cNvPr>
          <p:cNvSpPr>
            <a:spLocks noGrp="1"/>
          </p:cNvSpPr>
          <p:nvPr>
            <p:ph type="body" idx="1"/>
          </p:nvPr>
        </p:nvSpPr>
        <p:spPr/>
        <p:txBody>
          <a:bodyPr/>
          <a:lstStyle/>
          <a:p>
            <a:pPr fontAlgn="t"/>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B1814E64-E883-534D-0BB9-07BDDE5B2DB0}"/>
              </a:ext>
            </a:extLst>
          </p:cNvPr>
          <p:cNvSpPr>
            <a:spLocks noGrp="1"/>
          </p:cNvSpPr>
          <p:nvPr>
            <p:ph type="sldNum" sz="quarter" idx="5"/>
          </p:nvPr>
        </p:nvSpPr>
        <p:spPr/>
        <p:txBody>
          <a:bodyPr/>
          <a:lstStyle/>
          <a:p>
            <a:fld id="{EEECABED-5BBB-47F7-A7D2-7B82FBEB3313}" type="slidenum">
              <a:rPr lang="en-GB" smtClean="0"/>
              <a:t>8</a:t>
            </a:fld>
            <a:endParaRPr lang="en-GB"/>
          </a:p>
        </p:txBody>
      </p:sp>
    </p:spTree>
    <p:extLst>
      <p:ext uri="{BB962C8B-B14F-4D97-AF65-F5344CB8AC3E}">
        <p14:creationId xmlns:p14="http://schemas.microsoft.com/office/powerpoint/2010/main" val="4150153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B4F7B-BBC2-0A33-8CA9-FF29EAA73A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0CA98C-EA4D-FB0A-DF51-C2FCB9A90A41}"/>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DF9ABE6-A3D9-3B69-2BEF-B812436B0266}"/>
              </a:ext>
            </a:extLst>
          </p:cNvPr>
          <p:cNvSpPr>
            <a:spLocks noGrp="1"/>
          </p:cNvSpPr>
          <p:nvPr>
            <p:ph type="body" idx="1"/>
          </p:nvPr>
        </p:nvSpPr>
        <p:spPr/>
        <p:txBody>
          <a:bodyPr/>
          <a:lstStyle/>
          <a:p>
            <a:pPr fontAlgn="t"/>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5A5E7F29-BF4D-5F33-FEA3-ECDC6CC63F59}"/>
              </a:ext>
            </a:extLst>
          </p:cNvPr>
          <p:cNvSpPr>
            <a:spLocks noGrp="1"/>
          </p:cNvSpPr>
          <p:nvPr>
            <p:ph type="sldNum" sz="quarter" idx="5"/>
          </p:nvPr>
        </p:nvSpPr>
        <p:spPr/>
        <p:txBody>
          <a:bodyPr/>
          <a:lstStyle/>
          <a:p>
            <a:fld id="{EEECABED-5BBB-47F7-A7D2-7B82FBEB3313}" type="slidenum">
              <a:rPr lang="en-GB" smtClean="0"/>
              <a:t>9</a:t>
            </a:fld>
            <a:endParaRPr lang="en-GB"/>
          </a:p>
        </p:txBody>
      </p:sp>
    </p:spTree>
    <p:extLst>
      <p:ext uri="{BB962C8B-B14F-4D97-AF65-F5344CB8AC3E}">
        <p14:creationId xmlns:p14="http://schemas.microsoft.com/office/powerpoint/2010/main" val="1591351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45725-9726-BE3B-7BA5-256E302A1A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369E004-6CEF-ABF7-940A-64D96B9FFA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45088E7-D6C7-32C6-1824-B01D0928D388}"/>
              </a:ext>
            </a:extLst>
          </p:cNvPr>
          <p:cNvSpPr>
            <a:spLocks noGrp="1"/>
          </p:cNvSpPr>
          <p:nvPr>
            <p:ph type="dt" sz="half" idx="10"/>
          </p:nvPr>
        </p:nvSpPr>
        <p:spPr/>
        <p:txBody>
          <a:bodyPr/>
          <a:lstStyle/>
          <a:p>
            <a:fld id="{6C526FEB-3C73-43C5-88C4-BCF36F7D746B}" type="datetime1">
              <a:rPr lang="en-GB" smtClean="0"/>
              <a:t>20/04/2026</a:t>
            </a:fld>
            <a:endParaRPr lang="en-GB"/>
          </a:p>
        </p:txBody>
      </p:sp>
      <p:sp>
        <p:nvSpPr>
          <p:cNvPr id="5" name="Footer Placeholder 4">
            <a:extLst>
              <a:ext uri="{FF2B5EF4-FFF2-40B4-BE49-F238E27FC236}">
                <a16:creationId xmlns:a16="http://schemas.microsoft.com/office/drawing/2014/main" id="{2DA8EE98-ACF6-E885-5EC6-E2983B732D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80B88DA-AE68-FA71-CF37-A6CC27D79EDA}"/>
              </a:ext>
            </a:extLst>
          </p:cNvPr>
          <p:cNvSpPr>
            <a:spLocks noGrp="1"/>
          </p:cNvSpPr>
          <p:nvPr>
            <p:ph type="sldNum" sz="quarter" idx="12"/>
          </p:nvPr>
        </p:nvSpPr>
        <p:spPr/>
        <p:txBody>
          <a:bodyPr/>
          <a:lstStyle/>
          <a:p>
            <a:fld id="{265FD0AB-E297-4C81-97A7-39E78109B666}" type="slidenum">
              <a:rPr lang="en-GB" smtClean="0"/>
              <a:t>‹#›</a:t>
            </a:fld>
            <a:endParaRPr lang="en-GB"/>
          </a:p>
        </p:txBody>
      </p:sp>
    </p:spTree>
    <p:extLst>
      <p:ext uri="{BB962C8B-B14F-4D97-AF65-F5344CB8AC3E}">
        <p14:creationId xmlns:p14="http://schemas.microsoft.com/office/powerpoint/2010/main" val="2158595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74D6D-D991-0197-1C2D-FBA46F27C9B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018E69D-2B05-7CF5-1826-87E713C02F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8B6822-F3FC-23AD-B2FE-1E9DCC470274}"/>
              </a:ext>
            </a:extLst>
          </p:cNvPr>
          <p:cNvSpPr>
            <a:spLocks noGrp="1"/>
          </p:cNvSpPr>
          <p:nvPr>
            <p:ph type="dt" sz="half" idx="10"/>
          </p:nvPr>
        </p:nvSpPr>
        <p:spPr/>
        <p:txBody>
          <a:bodyPr/>
          <a:lstStyle/>
          <a:p>
            <a:fld id="{3455F62F-3997-43D0-A450-46578F8AA3D8}" type="datetime1">
              <a:rPr lang="en-GB" smtClean="0"/>
              <a:t>20/04/2026</a:t>
            </a:fld>
            <a:endParaRPr lang="en-GB"/>
          </a:p>
        </p:txBody>
      </p:sp>
      <p:sp>
        <p:nvSpPr>
          <p:cNvPr id="5" name="Footer Placeholder 4">
            <a:extLst>
              <a:ext uri="{FF2B5EF4-FFF2-40B4-BE49-F238E27FC236}">
                <a16:creationId xmlns:a16="http://schemas.microsoft.com/office/drawing/2014/main" id="{4048E2D1-0AB2-11FD-5052-5B9EC63D4B1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7E02DE-473B-A48A-FF0D-8B8B3B355DA5}"/>
              </a:ext>
            </a:extLst>
          </p:cNvPr>
          <p:cNvSpPr>
            <a:spLocks noGrp="1"/>
          </p:cNvSpPr>
          <p:nvPr>
            <p:ph type="sldNum" sz="quarter" idx="12"/>
          </p:nvPr>
        </p:nvSpPr>
        <p:spPr/>
        <p:txBody>
          <a:bodyPr/>
          <a:lstStyle/>
          <a:p>
            <a:fld id="{265FD0AB-E297-4C81-97A7-39E78109B666}" type="slidenum">
              <a:rPr lang="en-GB" smtClean="0"/>
              <a:t>‹#›</a:t>
            </a:fld>
            <a:endParaRPr lang="en-GB"/>
          </a:p>
        </p:txBody>
      </p:sp>
    </p:spTree>
    <p:extLst>
      <p:ext uri="{BB962C8B-B14F-4D97-AF65-F5344CB8AC3E}">
        <p14:creationId xmlns:p14="http://schemas.microsoft.com/office/powerpoint/2010/main" val="946797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566461-8604-A893-B4A6-483A5340D5E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B800573-7236-3ECD-C190-96DB1AAAD24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D342C6D-FBF3-C48E-C853-B40DB1DCD275}"/>
              </a:ext>
            </a:extLst>
          </p:cNvPr>
          <p:cNvSpPr>
            <a:spLocks noGrp="1"/>
          </p:cNvSpPr>
          <p:nvPr>
            <p:ph type="dt" sz="half" idx="10"/>
          </p:nvPr>
        </p:nvSpPr>
        <p:spPr/>
        <p:txBody>
          <a:bodyPr/>
          <a:lstStyle/>
          <a:p>
            <a:fld id="{7AB67637-B718-496D-A016-D356CBCC9717}" type="datetime1">
              <a:rPr lang="en-GB" smtClean="0"/>
              <a:t>20/04/2026</a:t>
            </a:fld>
            <a:endParaRPr lang="en-GB"/>
          </a:p>
        </p:txBody>
      </p:sp>
      <p:sp>
        <p:nvSpPr>
          <p:cNvPr id="5" name="Footer Placeholder 4">
            <a:extLst>
              <a:ext uri="{FF2B5EF4-FFF2-40B4-BE49-F238E27FC236}">
                <a16:creationId xmlns:a16="http://schemas.microsoft.com/office/drawing/2014/main" id="{FDD653D4-203B-26E5-C8E9-F04E8E0B0A1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D1CAC59-A294-753C-9C17-B018190151F3}"/>
              </a:ext>
            </a:extLst>
          </p:cNvPr>
          <p:cNvSpPr>
            <a:spLocks noGrp="1"/>
          </p:cNvSpPr>
          <p:nvPr>
            <p:ph type="sldNum" sz="quarter" idx="12"/>
          </p:nvPr>
        </p:nvSpPr>
        <p:spPr/>
        <p:txBody>
          <a:bodyPr/>
          <a:lstStyle/>
          <a:p>
            <a:fld id="{265FD0AB-E297-4C81-97A7-39E78109B666}" type="slidenum">
              <a:rPr lang="en-GB" smtClean="0"/>
              <a:t>‹#›</a:t>
            </a:fld>
            <a:endParaRPr lang="en-GB"/>
          </a:p>
        </p:txBody>
      </p:sp>
    </p:spTree>
    <p:extLst>
      <p:ext uri="{BB962C8B-B14F-4D97-AF65-F5344CB8AC3E}">
        <p14:creationId xmlns:p14="http://schemas.microsoft.com/office/powerpoint/2010/main" val="644997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F4EFF-8F70-D1AA-0A04-8210248D0E6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48BBECD-513A-14D1-674F-866FFA42512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D76DE4F-337B-C0D9-050C-C343DFEB3AC5}"/>
              </a:ext>
            </a:extLst>
          </p:cNvPr>
          <p:cNvSpPr>
            <a:spLocks noGrp="1"/>
          </p:cNvSpPr>
          <p:nvPr>
            <p:ph type="dt" sz="half" idx="10"/>
          </p:nvPr>
        </p:nvSpPr>
        <p:spPr/>
        <p:txBody>
          <a:bodyPr/>
          <a:lstStyle/>
          <a:p>
            <a:fld id="{F12C75FF-6D6C-4E54-B74F-4FA970B53BD2}" type="datetime1">
              <a:rPr lang="en-GB" smtClean="0"/>
              <a:t>20/04/2026</a:t>
            </a:fld>
            <a:endParaRPr lang="en-GB"/>
          </a:p>
        </p:txBody>
      </p:sp>
      <p:sp>
        <p:nvSpPr>
          <p:cNvPr id="5" name="Footer Placeholder 4">
            <a:extLst>
              <a:ext uri="{FF2B5EF4-FFF2-40B4-BE49-F238E27FC236}">
                <a16:creationId xmlns:a16="http://schemas.microsoft.com/office/drawing/2014/main" id="{B76F9F42-8427-16AC-189D-C7CD697DF81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7F8118-DBA4-F65F-E13C-B870A46099EB}"/>
              </a:ext>
            </a:extLst>
          </p:cNvPr>
          <p:cNvSpPr>
            <a:spLocks noGrp="1"/>
          </p:cNvSpPr>
          <p:nvPr>
            <p:ph type="sldNum" sz="quarter" idx="12"/>
          </p:nvPr>
        </p:nvSpPr>
        <p:spPr/>
        <p:txBody>
          <a:bodyPr/>
          <a:lstStyle/>
          <a:p>
            <a:fld id="{265FD0AB-E297-4C81-97A7-39E78109B666}" type="slidenum">
              <a:rPr lang="en-GB" smtClean="0"/>
              <a:t>‹#›</a:t>
            </a:fld>
            <a:endParaRPr lang="en-GB"/>
          </a:p>
        </p:txBody>
      </p:sp>
    </p:spTree>
    <p:extLst>
      <p:ext uri="{BB962C8B-B14F-4D97-AF65-F5344CB8AC3E}">
        <p14:creationId xmlns:p14="http://schemas.microsoft.com/office/powerpoint/2010/main" val="2206417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BAF5D-1CEE-6E68-4A8A-C7E1567B6D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195336E-A19A-72D6-BF39-5546A0AE0EA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54A824-707E-0E43-65AC-1084DD6BCE8E}"/>
              </a:ext>
            </a:extLst>
          </p:cNvPr>
          <p:cNvSpPr>
            <a:spLocks noGrp="1"/>
          </p:cNvSpPr>
          <p:nvPr>
            <p:ph type="dt" sz="half" idx="10"/>
          </p:nvPr>
        </p:nvSpPr>
        <p:spPr/>
        <p:txBody>
          <a:bodyPr/>
          <a:lstStyle/>
          <a:p>
            <a:fld id="{F4B5159D-9899-4AA3-81BB-C6BCAC202B29}" type="datetime1">
              <a:rPr lang="en-GB" smtClean="0"/>
              <a:t>20/04/2026</a:t>
            </a:fld>
            <a:endParaRPr lang="en-GB"/>
          </a:p>
        </p:txBody>
      </p:sp>
      <p:sp>
        <p:nvSpPr>
          <p:cNvPr id="5" name="Footer Placeholder 4">
            <a:extLst>
              <a:ext uri="{FF2B5EF4-FFF2-40B4-BE49-F238E27FC236}">
                <a16:creationId xmlns:a16="http://schemas.microsoft.com/office/drawing/2014/main" id="{85705E41-55DC-99D8-1A9F-5C03109771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D677970-DC93-F68C-7749-01644CF1A689}"/>
              </a:ext>
            </a:extLst>
          </p:cNvPr>
          <p:cNvSpPr>
            <a:spLocks noGrp="1"/>
          </p:cNvSpPr>
          <p:nvPr>
            <p:ph type="sldNum" sz="quarter" idx="12"/>
          </p:nvPr>
        </p:nvSpPr>
        <p:spPr/>
        <p:txBody>
          <a:bodyPr/>
          <a:lstStyle/>
          <a:p>
            <a:fld id="{265FD0AB-E297-4C81-97A7-39E78109B666}" type="slidenum">
              <a:rPr lang="en-GB" smtClean="0"/>
              <a:t>‹#›</a:t>
            </a:fld>
            <a:endParaRPr lang="en-GB"/>
          </a:p>
        </p:txBody>
      </p:sp>
    </p:spTree>
    <p:extLst>
      <p:ext uri="{BB962C8B-B14F-4D97-AF65-F5344CB8AC3E}">
        <p14:creationId xmlns:p14="http://schemas.microsoft.com/office/powerpoint/2010/main" val="1931609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3FD0C-FFFC-588C-44BB-03ECCD4A0DF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0BA313C-1EEA-825C-9D0B-435A211298D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EF98000-54E9-68C3-98E2-1307A191477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906211D-68EF-100F-C6E9-0203F41E7244}"/>
              </a:ext>
            </a:extLst>
          </p:cNvPr>
          <p:cNvSpPr>
            <a:spLocks noGrp="1"/>
          </p:cNvSpPr>
          <p:nvPr>
            <p:ph type="dt" sz="half" idx="10"/>
          </p:nvPr>
        </p:nvSpPr>
        <p:spPr/>
        <p:txBody>
          <a:bodyPr/>
          <a:lstStyle/>
          <a:p>
            <a:fld id="{EB96DD5D-B29F-4081-946B-C689B64C378A}" type="datetime1">
              <a:rPr lang="en-GB" smtClean="0"/>
              <a:t>20/04/2026</a:t>
            </a:fld>
            <a:endParaRPr lang="en-GB"/>
          </a:p>
        </p:txBody>
      </p:sp>
      <p:sp>
        <p:nvSpPr>
          <p:cNvPr id="6" name="Footer Placeholder 5">
            <a:extLst>
              <a:ext uri="{FF2B5EF4-FFF2-40B4-BE49-F238E27FC236}">
                <a16:creationId xmlns:a16="http://schemas.microsoft.com/office/drawing/2014/main" id="{1940BE62-CF49-8391-D98D-068D1E08E14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BA0EE48-7D64-17B7-A450-C4265B7ED0E0}"/>
              </a:ext>
            </a:extLst>
          </p:cNvPr>
          <p:cNvSpPr>
            <a:spLocks noGrp="1"/>
          </p:cNvSpPr>
          <p:nvPr>
            <p:ph type="sldNum" sz="quarter" idx="12"/>
          </p:nvPr>
        </p:nvSpPr>
        <p:spPr/>
        <p:txBody>
          <a:bodyPr/>
          <a:lstStyle/>
          <a:p>
            <a:fld id="{265FD0AB-E297-4C81-97A7-39E78109B666}" type="slidenum">
              <a:rPr lang="en-GB" smtClean="0"/>
              <a:t>‹#›</a:t>
            </a:fld>
            <a:endParaRPr lang="en-GB"/>
          </a:p>
        </p:txBody>
      </p:sp>
    </p:spTree>
    <p:extLst>
      <p:ext uri="{BB962C8B-B14F-4D97-AF65-F5344CB8AC3E}">
        <p14:creationId xmlns:p14="http://schemas.microsoft.com/office/powerpoint/2010/main" val="3212196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3E8F1-CBE0-7D4E-8E7C-C6B2131E886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6A97EC-6D01-1E16-4288-9DAFA1E747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D19243-812D-6DC9-1961-D7445246D7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8BE14F6-AC52-BA5C-6D3B-2E15CCE07F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70543D-F22D-8E29-F9F1-AA5B39AD81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DA98658-B2AA-C07D-D149-B6A401F07A1A}"/>
              </a:ext>
            </a:extLst>
          </p:cNvPr>
          <p:cNvSpPr>
            <a:spLocks noGrp="1"/>
          </p:cNvSpPr>
          <p:nvPr>
            <p:ph type="dt" sz="half" idx="10"/>
          </p:nvPr>
        </p:nvSpPr>
        <p:spPr/>
        <p:txBody>
          <a:bodyPr/>
          <a:lstStyle/>
          <a:p>
            <a:fld id="{73B46BF0-B35B-46FD-A832-A4A78D84B172}" type="datetime1">
              <a:rPr lang="en-GB" smtClean="0"/>
              <a:t>20/04/2026</a:t>
            </a:fld>
            <a:endParaRPr lang="en-GB"/>
          </a:p>
        </p:txBody>
      </p:sp>
      <p:sp>
        <p:nvSpPr>
          <p:cNvPr id="8" name="Footer Placeholder 7">
            <a:extLst>
              <a:ext uri="{FF2B5EF4-FFF2-40B4-BE49-F238E27FC236}">
                <a16:creationId xmlns:a16="http://schemas.microsoft.com/office/drawing/2014/main" id="{945E816E-6012-9FE9-F8DF-504EC472AF3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4E87E5E-832B-874B-A00A-B38ED85F241C}"/>
              </a:ext>
            </a:extLst>
          </p:cNvPr>
          <p:cNvSpPr>
            <a:spLocks noGrp="1"/>
          </p:cNvSpPr>
          <p:nvPr>
            <p:ph type="sldNum" sz="quarter" idx="12"/>
          </p:nvPr>
        </p:nvSpPr>
        <p:spPr/>
        <p:txBody>
          <a:bodyPr/>
          <a:lstStyle/>
          <a:p>
            <a:fld id="{265FD0AB-E297-4C81-97A7-39E78109B666}" type="slidenum">
              <a:rPr lang="en-GB" smtClean="0"/>
              <a:t>‹#›</a:t>
            </a:fld>
            <a:endParaRPr lang="en-GB"/>
          </a:p>
        </p:txBody>
      </p:sp>
    </p:spTree>
    <p:extLst>
      <p:ext uri="{BB962C8B-B14F-4D97-AF65-F5344CB8AC3E}">
        <p14:creationId xmlns:p14="http://schemas.microsoft.com/office/powerpoint/2010/main" val="2639524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CEF-9E81-6478-1EE3-A04DE2ED3E0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47E81BB-8C13-EE8D-9F0A-212C443DB152}"/>
              </a:ext>
            </a:extLst>
          </p:cNvPr>
          <p:cNvSpPr>
            <a:spLocks noGrp="1"/>
          </p:cNvSpPr>
          <p:nvPr>
            <p:ph type="dt" sz="half" idx="10"/>
          </p:nvPr>
        </p:nvSpPr>
        <p:spPr/>
        <p:txBody>
          <a:bodyPr/>
          <a:lstStyle/>
          <a:p>
            <a:fld id="{1271FFE5-D5A9-496D-BB2D-D0E81662A945}" type="datetime1">
              <a:rPr lang="en-GB" smtClean="0"/>
              <a:t>20/04/2026</a:t>
            </a:fld>
            <a:endParaRPr lang="en-GB"/>
          </a:p>
        </p:txBody>
      </p:sp>
      <p:sp>
        <p:nvSpPr>
          <p:cNvPr id="4" name="Footer Placeholder 3">
            <a:extLst>
              <a:ext uri="{FF2B5EF4-FFF2-40B4-BE49-F238E27FC236}">
                <a16:creationId xmlns:a16="http://schemas.microsoft.com/office/drawing/2014/main" id="{58231F0D-136F-9A6E-7A0E-00B5A892218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6CE2890-C5F0-1797-EEB6-CD2A5E475DFF}"/>
              </a:ext>
            </a:extLst>
          </p:cNvPr>
          <p:cNvSpPr>
            <a:spLocks noGrp="1"/>
          </p:cNvSpPr>
          <p:nvPr>
            <p:ph type="sldNum" sz="quarter" idx="12"/>
          </p:nvPr>
        </p:nvSpPr>
        <p:spPr/>
        <p:txBody>
          <a:bodyPr/>
          <a:lstStyle/>
          <a:p>
            <a:fld id="{265FD0AB-E297-4C81-97A7-39E78109B666}" type="slidenum">
              <a:rPr lang="en-GB" smtClean="0"/>
              <a:t>‹#›</a:t>
            </a:fld>
            <a:endParaRPr lang="en-GB"/>
          </a:p>
        </p:txBody>
      </p:sp>
    </p:spTree>
    <p:extLst>
      <p:ext uri="{BB962C8B-B14F-4D97-AF65-F5344CB8AC3E}">
        <p14:creationId xmlns:p14="http://schemas.microsoft.com/office/powerpoint/2010/main" val="351643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178037-D4EF-3AA5-FB68-1D24BC279E27}"/>
              </a:ext>
            </a:extLst>
          </p:cNvPr>
          <p:cNvSpPr>
            <a:spLocks noGrp="1"/>
          </p:cNvSpPr>
          <p:nvPr>
            <p:ph type="dt" sz="half" idx="10"/>
          </p:nvPr>
        </p:nvSpPr>
        <p:spPr/>
        <p:txBody>
          <a:bodyPr/>
          <a:lstStyle/>
          <a:p>
            <a:fld id="{60060CAB-9836-4A70-93A5-D50DE443186F}" type="datetime1">
              <a:rPr lang="en-GB" smtClean="0"/>
              <a:t>20/04/2026</a:t>
            </a:fld>
            <a:endParaRPr lang="en-GB"/>
          </a:p>
        </p:txBody>
      </p:sp>
      <p:sp>
        <p:nvSpPr>
          <p:cNvPr id="3" name="Footer Placeholder 2">
            <a:extLst>
              <a:ext uri="{FF2B5EF4-FFF2-40B4-BE49-F238E27FC236}">
                <a16:creationId xmlns:a16="http://schemas.microsoft.com/office/drawing/2014/main" id="{FE93F922-75B4-C05B-6332-A83B031497F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F3DE1EA-2C58-3E06-E093-24EE7BB0DFA2}"/>
              </a:ext>
            </a:extLst>
          </p:cNvPr>
          <p:cNvSpPr>
            <a:spLocks noGrp="1"/>
          </p:cNvSpPr>
          <p:nvPr>
            <p:ph type="sldNum" sz="quarter" idx="12"/>
          </p:nvPr>
        </p:nvSpPr>
        <p:spPr/>
        <p:txBody>
          <a:bodyPr/>
          <a:lstStyle/>
          <a:p>
            <a:fld id="{265FD0AB-E297-4C81-97A7-39E78109B666}" type="slidenum">
              <a:rPr lang="en-GB" smtClean="0"/>
              <a:t>‹#›</a:t>
            </a:fld>
            <a:endParaRPr lang="en-GB"/>
          </a:p>
        </p:txBody>
      </p:sp>
    </p:spTree>
    <p:extLst>
      <p:ext uri="{BB962C8B-B14F-4D97-AF65-F5344CB8AC3E}">
        <p14:creationId xmlns:p14="http://schemas.microsoft.com/office/powerpoint/2010/main" val="2817244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7FC43-2F95-D68C-ADDC-9630A0563B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4E18324-9BC0-0F9F-04FC-C071D05EE0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DFB63BB-8B70-A5FB-A3C7-AC49D46980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FFBAF3-3043-7E10-7A16-FFB9901945B2}"/>
              </a:ext>
            </a:extLst>
          </p:cNvPr>
          <p:cNvSpPr>
            <a:spLocks noGrp="1"/>
          </p:cNvSpPr>
          <p:nvPr>
            <p:ph type="dt" sz="half" idx="10"/>
          </p:nvPr>
        </p:nvSpPr>
        <p:spPr/>
        <p:txBody>
          <a:bodyPr/>
          <a:lstStyle/>
          <a:p>
            <a:fld id="{AD8F59C1-2647-4354-85D2-31065A2B26A5}" type="datetime1">
              <a:rPr lang="en-GB" smtClean="0"/>
              <a:t>20/04/2026</a:t>
            </a:fld>
            <a:endParaRPr lang="en-GB"/>
          </a:p>
        </p:txBody>
      </p:sp>
      <p:sp>
        <p:nvSpPr>
          <p:cNvPr id="6" name="Footer Placeholder 5">
            <a:extLst>
              <a:ext uri="{FF2B5EF4-FFF2-40B4-BE49-F238E27FC236}">
                <a16:creationId xmlns:a16="http://schemas.microsoft.com/office/drawing/2014/main" id="{4C7DD28B-DAF2-1BDF-EDC6-35ABAA8D7F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647040F-3D96-4ABE-DEE7-9111CC3C3FD3}"/>
              </a:ext>
            </a:extLst>
          </p:cNvPr>
          <p:cNvSpPr>
            <a:spLocks noGrp="1"/>
          </p:cNvSpPr>
          <p:nvPr>
            <p:ph type="sldNum" sz="quarter" idx="12"/>
          </p:nvPr>
        </p:nvSpPr>
        <p:spPr/>
        <p:txBody>
          <a:bodyPr/>
          <a:lstStyle/>
          <a:p>
            <a:fld id="{265FD0AB-E297-4C81-97A7-39E78109B666}" type="slidenum">
              <a:rPr lang="en-GB" smtClean="0"/>
              <a:t>‹#›</a:t>
            </a:fld>
            <a:endParaRPr lang="en-GB"/>
          </a:p>
        </p:txBody>
      </p:sp>
    </p:spTree>
    <p:extLst>
      <p:ext uri="{BB962C8B-B14F-4D97-AF65-F5344CB8AC3E}">
        <p14:creationId xmlns:p14="http://schemas.microsoft.com/office/powerpoint/2010/main" val="83079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75528-6F8F-6598-FFB0-DF5B0A754E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86FA260-FDE2-C2DE-F483-6B2CB0BBDC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810FB32-A3B2-E328-CEF1-A5495012A1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419773-FF4C-B018-D771-ADF2C5CE357B}"/>
              </a:ext>
            </a:extLst>
          </p:cNvPr>
          <p:cNvSpPr>
            <a:spLocks noGrp="1"/>
          </p:cNvSpPr>
          <p:nvPr>
            <p:ph type="dt" sz="half" idx="10"/>
          </p:nvPr>
        </p:nvSpPr>
        <p:spPr/>
        <p:txBody>
          <a:bodyPr/>
          <a:lstStyle/>
          <a:p>
            <a:fld id="{1C743C92-136E-4D75-BA77-5DCEA6A3C7FA}" type="datetime1">
              <a:rPr lang="en-GB" smtClean="0"/>
              <a:t>20/04/2026</a:t>
            </a:fld>
            <a:endParaRPr lang="en-GB"/>
          </a:p>
        </p:txBody>
      </p:sp>
      <p:sp>
        <p:nvSpPr>
          <p:cNvPr id="6" name="Footer Placeholder 5">
            <a:extLst>
              <a:ext uri="{FF2B5EF4-FFF2-40B4-BE49-F238E27FC236}">
                <a16:creationId xmlns:a16="http://schemas.microsoft.com/office/drawing/2014/main" id="{D3A0F8FF-2137-1AB8-B5F2-33A76E76BB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9EBDA49-7F77-39A9-CAC0-AF4D659DEA38}"/>
              </a:ext>
            </a:extLst>
          </p:cNvPr>
          <p:cNvSpPr>
            <a:spLocks noGrp="1"/>
          </p:cNvSpPr>
          <p:nvPr>
            <p:ph type="sldNum" sz="quarter" idx="12"/>
          </p:nvPr>
        </p:nvSpPr>
        <p:spPr/>
        <p:txBody>
          <a:bodyPr/>
          <a:lstStyle/>
          <a:p>
            <a:fld id="{265FD0AB-E297-4C81-97A7-39E78109B666}" type="slidenum">
              <a:rPr lang="en-GB" smtClean="0"/>
              <a:t>‹#›</a:t>
            </a:fld>
            <a:endParaRPr lang="en-GB"/>
          </a:p>
        </p:txBody>
      </p:sp>
    </p:spTree>
    <p:extLst>
      <p:ext uri="{BB962C8B-B14F-4D97-AF65-F5344CB8AC3E}">
        <p14:creationId xmlns:p14="http://schemas.microsoft.com/office/powerpoint/2010/main" val="3128252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2CE128-75CA-324C-EF7D-049275A494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5AE2E4F-8DC2-8A2F-256E-F9EA151B4B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1844AF-5920-C58F-F67C-09E74E3439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2781A30-C573-4C6E-8E76-A21A05566566}" type="datetime1">
              <a:rPr lang="en-GB" smtClean="0"/>
              <a:t>20/04/2026</a:t>
            </a:fld>
            <a:endParaRPr lang="en-GB"/>
          </a:p>
        </p:txBody>
      </p:sp>
      <p:sp>
        <p:nvSpPr>
          <p:cNvPr id="5" name="Footer Placeholder 4">
            <a:extLst>
              <a:ext uri="{FF2B5EF4-FFF2-40B4-BE49-F238E27FC236}">
                <a16:creationId xmlns:a16="http://schemas.microsoft.com/office/drawing/2014/main" id="{1E9A273A-E0B5-A07E-551C-4F35CED041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3B7260E3-03DD-FDD9-FD3B-8FAAD75788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65FD0AB-E297-4C81-97A7-39E78109B666}" type="slidenum">
              <a:rPr lang="en-GB" smtClean="0"/>
              <a:t>‹#›</a:t>
            </a:fld>
            <a:endParaRPr lang="en-GB"/>
          </a:p>
        </p:txBody>
      </p:sp>
    </p:spTree>
    <p:extLst>
      <p:ext uri="{BB962C8B-B14F-4D97-AF65-F5344CB8AC3E}">
        <p14:creationId xmlns:p14="http://schemas.microsoft.com/office/powerpoint/2010/main" val="16675352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emf"/></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4.png"/><Relationship Id="rId7"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 Id="rId9" Type="http://schemas.openxmlformats.org/officeDocument/2006/relationships/image" Target="../media/image37.jpe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png"/><Relationship Id="rId7" Type="http://schemas.openxmlformats.org/officeDocument/2006/relationships/hyperlink" Target="https://ventureconnect.cern/ultra-light-cold-plate"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hyperlink" Target="https://workshape.fr/en/" TargetMode="External"/><Relationship Id="rId11" Type="http://schemas.openxmlformats.org/officeDocument/2006/relationships/image" Target="../media/image42.jpeg"/><Relationship Id="rId5" Type="http://schemas.openxmlformats.org/officeDocument/2006/relationships/image" Target="../media/image38.jpeg"/><Relationship Id="rId10" Type="http://schemas.openxmlformats.org/officeDocument/2006/relationships/image" Target="../media/image41.jpeg"/><Relationship Id="rId4" Type="http://schemas.openxmlformats.org/officeDocument/2006/relationships/hyperlink" Target="https://www.dpp-pultrusion.com/en-NL" TargetMode="External"/><Relationship Id="rId9"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g"/></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png"/><Relationship Id="rId7"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video" Target="../media/media1.mp4"/><Relationship Id="rId7" Type="http://schemas.openxmlformats.org/officeDocument/2006/relationships/notesSlide" Target="../notesSlides/notesSlide5.xml"/><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slideLayout" Target="../slideLayouts/slideLayout1.xml"/><Relationship Id="rId5" Type="http://schemas.openxmlformats.org/officeDocument/2006/relationships/video" Target="../media/media2.mp4"/><Relationship Id="rId10" Type="http://schemas.openxmlformats.org/officeDocument/2006/relationships/image" Target="../media/image10.png"/><Relationship Id="rId4" Type="http://schemas.microsoft.com/office/2007/relationships/media" Target="../media/media2.mp4"/><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lue text on a white background&#10;&#10;AI-generated content may be incorrect.">
            <a:extLst>
              <a:ext uri="{FF2B5EF4-FFF2-40B4-BE49-F238E27FC236}">
                <a16:creationId xmlns:a16="http://schemas.microsoft.com/office/drawing/2014/main" id="{B5B1F2CD-DE29-756E-0125-5DBF605F38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8509" y="5699844"/>
            <a:ext cx="1594471" cy="628239"/>
          </a:xfrm>
          <a:prstGeom prst="rect">
            <a:avLst/>
          </a:prstGeom>
        </p:spPr>
      </p:pic>
      <p:pic>
        <p:nvPicPr>
          <p:cNvPr id="9" name="Google Shape;24;p31" descr="Logo, company name&#10;&#10;Description automatically generated">
            <a:extLst>
              <a:ext uri="{FF2B5EF4-FFF2-40B4-BE49-F238E27FC236}">
                <a16:creationId xmlns:a16="http://schemas.microsoft.com/office/drawing/2014/main" id="{526CFAFC-BA60-2C27-AAA5-BFCE0FEFA528}"/>
              </a:ext>
            </a:extLst>
          </p:cNvPr>
          <p:cNvPicPr preferRelativeResize="0"/>
          <p:nvPr/>
        </p:nvPicPr>
        <p:blipFill rotWithShape="1">
          <a:blip r:embed="rId4" cstate="print">
            <a:alphaModFix/>
            <a:extLst>
              <a:ext uri="{28A0092B-C50C-407E-A947-70E740481C1C}">
                <a14:useLocalDpi xmlns:a14="http://schemas.microsoft.com/office/drawing/2010/main" val="0"/>
              </a:ext>
            </a:extLst>
          </a:blip>
          <a:srcRect/>
          <a:stretch/>
        </p:blipFill>
        <p:spPr>
          <a:xfrm>
            <a:off x="4674481" y="5640326"/>
            <a:ext cx="1299012" cy="778829"/>
          </a:xfrm>
          <a:prstGeom prst="rect">
            <a:avLst/>
          </a:prstGeom>
          <a:noFill/>
          <a:ln>
            <a:noFill/>
          </a:ln>
        </p:spPr>
      </p:pic>
      <p:sp>
        <p:nvSpPr>
          <p:cNvPr id="10" name="TextBox 6">
            <a:extLst>
              <a:ext uri="{FF2B5EF4-FFF2-40B4-BE49-F238E27FC236}">
                <a16:creationId xmlns:a16="http://schemas.microsoft.com/office/drawing/2014/main" id="{CE5B7447-2992-01A9-B899-9697D36B6F9B}"/>
              </a:ext>
            </a:extLst>
          </p:cNvPr>
          <p:cNvSpPr txBox="1"/>
          <p:nvPr/>
        </p:nvSpPr>
        <p:spPr>
          <a:xfrm>
            <a:off x="0" y="2166212"/>
            <a:ext cx="12192000" cy="892552"/>
          </a:xfrm>
          <a:prstGeom prst="rect">
            <a:avLst/>
          </a:prstGeom>
          <a:noFill/>
        </p:spPr>
        <p:txBody>
          <a:bodyPr wrap="square" rtlCol="0">
            <a:spAutoFit/>
          </a:bodyPr>
          <a:lstStyle/>
          <a:p>
            <a:pPr algn="ctr"/>
            <a:r>
              <a:rPr lang="en-US" sz="3600" b="1" dirty="0"/>
              <a:t>oVTX Mechanical design Status</a:t>
            </a:r>
          </a:p>
          <a:p>
            <a:pPr algn="ctr"/>
            <a:r>
              <a:rPr lang="en-US" sz="1600" b="1" i="1" dirty="0"/>
              <a:t>2</a:t>
            </a:r>
            <a:r>
              <a:rPr lang="en-US" sz="1600" b="1" i="1" baseline="30000" dirty="0"/>
              <a:t>nd</a:t>
            </a:r>
            <a:r>
              <a:rPr lang="en-US" sz="1600" b="1" i="1" dirty="0"/>
              <a:t> VTX Workshop</a:t>
            </a:r>
          </a:p>
        </p:txBody>
      </p:sp>
      <p:sp>
        <p:nvSpPr>
          <p:cNvPr id="5" name="TextBox 6">
            <a:extLst>
              <a:ext uri="{FF2B5EF4-FFF2-40B4-BE49-F238E27FC236}">
                <a16:creationId xmlns:a16="http://schemas.microsoft.com/office/drawing/2014/main" id="{4EC565B9-4989-B651-BE4B-F94588650BDF}"/>
              </a:ext>
            </a:extLst>
          </p:cNvPr>
          <p:cNvSpPr txBox="1"/>
          <p:nvPr/>
        </p:nvSpPr>
        <p:spPr>
          <a:xfrm>
            <a:off x="-59517" y="6481960"/>
            <a:ext cx="12192000" cy="276999"/>
          </a:xfrm>
          <a:prstGeom prst="rect">
            <a:avLst/>
          </a:prstGeom>
          <a:noFill/>
        </p:spPr>
        <p:txBody>
          <a:bodyPr wrap="square" rtlCol="0">
            <a:spAutoFit/>
          </a:bodyPr>
          <a:lstStyle/>
          <a:p>
            <a:pPr algn="ctr"/>
            <a:r>
              <a:rPr lang="en-US" sz="1200" b="1" dirty="0"/>
              <a:t>M. </a:t>
            </a:r>
            <a:r>
              <a:rPr lang="en-US" sz="1200" b="1" dirty="0" err="1"/>
              <a:t>Rovini</a:t>
            </a:r>
            <a:r>
              <a:rPr lang="en-US" sz="1200" b="1" dirty="0"/>
              <a:t> - A. Moggi – </a:t>
            </a:r>
            <a:r>
              <a:rPr lang="en-US" sz="1200" b="1" u="sng" dirty="0"/>
              <a:t>M. Massa</a:t>
            </a:r>
            <a:r>
              <a:rPr lang="en-US" sz="1200" b="1" dirty="0"/>
              <a:t> – F. </a:t>
            </a:r>
            <a:r>
              <a:rPr lang="en-US" sz="1200" b="1" dirty="0" err="1"/>
              <a:t>Buchsteiner</a:t>
            </a:r>
            <a:endParaRPr lang="it-IT" sz="1200" b="1" dirty="0"/>
          </a:p>
        </p:txBody>
      </p:sp>
      <p:pic>
        <p:nvPicPr>
          <p:cNvPr id="4" name="Picture 3">
            <a:extLst>
              <a:ext uri="{FF2B5EF4-FFF2-40B4-BE49-F238E27FC236}">
                <a16:creationId xmlns:a16="http://schemas.microsoft.com/office/drawing/2014/main" id="{45572DA6-4B7D-2C4A-10DA-C79D0A712083}"/>
              </a:ext>
            </a:extLst>
          </p:cNvPr>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2009988" y="0"/>
            <a:ext cx="8172024" cy="6858000"/>
          </a:xfrm>
          <a:prstGeom prst="rect">
            <a:avLst/>
          </a:prstGeom>
        </p:spPr>
      </p:pic>
    </p:spTree>
    <p:extLst>
      <p:ext uri="{BB962C8B-B14F-4D97-AF65-F5344CB8AC3E}">
        <p14:creationId xmlns:p14="http://schemas.microsoft.com/office/powerpoint/2010/main" val="1136699715"/>
      </p:ext>
    </p:extLst>
  </p:cSld>
  <p:clrMapOvr>
    <a:masterClrMapping/>
  </p:clrMapOvr>
  <mc:AlternateContent xmlns:mc="http://schemas.openxmlformats.org/markup-compatibility/2006" xmlns:p14="http://schemas.microsoft.com/office/powerpoint/2010/main">
    <mc:Choice Requires="p14">
      <p:transition spd="slow" p14:dur="2000" advTm="2206"/>
    </mc:Choice>
    <mc:Fallback xmlns="">
      <p:transition spd="slow" advTm="220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047716-F94B-1FC4-5131-96BEF8186C9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501888CB-C8C4-ACE3-B2E3-CD5EAD92CC13}"/>
              </a:ext>
            </a:extLst>
          </p:cNvPr>
          <p:cNvPicPr>
            <a:picLocks noChangeAspect="1"/>
          </p:cNvPicPr>
          <p:nvPr/>
        </p:nvPicPr>
        <p:blipFill>
          <a:blip r:embed="rId3">
            <a:extLst>
              <a:ext uri="{28A0092B-C50C-407E-A947-70E740481C1C}">
                <a14:useLocalDpi xmlns:a14="http://schemas.microsoft.com/office/drawing/2010/main" val="0"/>
              </a:ext>
            </a:extLst>
          </a:blip>
          <a:srcRect b="31733"/>
          <a:stretch>
            <a:fillRect/>
          </a:stretch>
        </p:blipFill>
        <p:spPr>
          <a:xfrm>
            <a:off x="348003" y="2956224"/>
            <a:ext cx="7296596" cy="3318162"/>
          </a:xfrm>
          <a:prstGeom prst="rect">
            <a:avLst/>
          </a:prstGeom>
        </p:spPr>
      </p:pic>
      <p:sp>
        <p:nvSpPr>
          <p:cNvPr id="6" name="TextBox 5">
            <a:extLst>
              <a:ext uri="{FF2B5EF4-FFF2-40B4-BE49-F238E27FC236}">
                <a16:creationId xmlns:a16="http://schemas.microsoft.com/office/drawing/2014/main" id="{1E60A280-DFED-E1F3-2AED-BE90B7410E07}"/>
              </a:ext>
            </a:extLst>
          </p:cNvPr>
          <p:cNvSpPr txBox="1"/>
          <p:nvPr/>
        </p:nvSpPr>
        <p:spPr>
          <a:xfrm>
            <a:off x="0" y="0"/>
            <a:ext cx="12192000" cy="55399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GB" sz="3000" dirty="0">
                <a:latin typeface="Cambria" panose="02040503050406030204" pitchFamily="18" charset="0"/>
                <a:ea typeface="Cambria" panose="02040503050406030204" pitchFamily="18" charset="0"/>
              </a:rPr>
              <a:t>Cooling system design</a:t>
            </a:r>
          </a:p>
        </p:txBody>
      </p:sp>
      <p:sp>
        <p:nvSpPr>
          <p:cNvPr id="3" name="Slide Number Placeholder 2">
            <a:extLst>
              <a:ext uri="{FF2B5EF4-FFF2-40B4-BE49-F238E27FC236}">
                <a16:creationId xmlns:a16="http://schemas.microsoft.com/office/drawing/2014/main" id="{033388B1-BD2D-B528-D859-45522EB8D785}"/>
              </a:ext>
            </a:extLst>
          </p:cNvPr>
          <p:cNvSpPr>
            <a:spLocks noGrp="1"/>
          </p:cNvSpPr>
          <p:nvPr>
            <p:ph type="sldNum" sz="quarter" idx="12"/>
          </p:nvPr>
        </p:nvSpPr>
        <p:spPr>
          <a:xfrm>
            <a:off x="9448800" y="6492875"/>
            <a:ext cx="2743200" cy="365125"/>
          </a:xfrm>
        </p:spPr>
        <p:txBody>
          <a:bodyPr/>
          <a:lstStyle/>
          <a:p>
            <a:fld id="{265FD0AB-E297-4C81-97A7-39E78109B666}" type="slidenum">
              <a:rPr lang="en-GB" smtClean="0"/>
              <a:t>10</a:t>
            </a:fld>
            <a:endParaRPr lang="en-GB" dirty="0"/>
          </a:p>
        </p:txBody>
      </p:sp>
      <p:pic>
        <p:nvPicPr>
          <p:cNvPr id="9" name="Picture 8" descr="A blue sign with yellow text&#10;&#10;AI-generated content may be incorrect.">
            <a:extLst>
              <a:ext uri="{FF2B5EF4-FFF2-40B4-BE49-F238E27FC236}">
                <a16:creationId xmlns:a16="http://schemas.microsoft.com/office/drawing/2014/main" id="{F937A3D8-0525-A1F5-0803-C6342485CF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0230" y="29616"/>
            <a:ext cx="986903" cy="483555"/>
          </a:xfrm>
          <a:prstGeom prst="rect">
            <a:avLst/>
          </a:prstGeom>
        </p:spPr>
      </p:pic>
      <p:sp>
        <p:nvSpPr>
          <p:cNvPr id="2" name="TextBox 1">
            <a:extLst>
              <a:ext uri="{FF2B5EF4-FFF2-40B4-BE49-F238E27FC236}">
                <a16:creationId xmlns:a16="http://schemas.microsoft.com/office/drawing/2014/main" id="{83CD3CBB-19D9-11E6-C8FE-54D337A8D2AD}"/>
              </a:ext>
            </a:extLst>
          </p:cNvPr>
          <p:cNvSpPr txBox="1"/>
          <p:nvPr/>
        </p:nvSpPr>
        <p:spPr>
          <a:xfrm>
            <a:off x="348003" y="583614"/>
            <a:ext cx="11356318" cy="3019801"/>
          </a:xfrm>
          <a:prstGeom prst="rect">
            <a:avLst/>
          </a:prstGeom>
          <a:noFill/>
        </p:spPr>
        <p:txBody>
          <a:bodyPr wrap="square">
            <a:spAutoFit/>
          </a:bodyPr>
          <a:lstStyle/>
          <a:p>
            <a:pPr marL="285750" indent="-285750">
              <a:lnSpc>
                <a:spcPct val="120000"/>
              </a:lnSpc>
              <a:buFont typeface="Arial" panose="020B0604020202020204" pitchFamily="34" charset="0"/>
              <a:buChar char="•"/>
            </a:pPr>
            <a:r>
              <a:rPr lang="en-US" sz="1600" u="sng" dirty="0">
                <a:latin typeface="Cambria" panose="02040503050406030204" pitchFamily="18" charset="0"/>
                <a:ea typeface="Cambria" panose="02040503050406030204" pitchFamily="18" charset="0"/>
              </a:rPr>
              <a:t>These considerations about the cooling system design are based on the experience of ALICE on the design and realization of the cooling plant for ITS2</a:t>
            </a:r>
            <a:r>
              <a:rPr lang="en-US" sz="1600" dirty="0">
                <a:latin typeface="Cambria" panose="02040503050406030204" pitchFamily="18" charset="0"/>
                <a:ea typeface="Cambria" panose="02040503050406030204" pitchFamily="18" charset="0"/>
              </a:rPr>
              <a:t>.</a:t>
            </a:r>
          </a:p>
          <a:p>
            <a:pPr marL="285750" indent="-285750">
              <a:lnSpc>
                <a:spcPct val="120000"/>
              </a:lnSpc>
              <a:buFont typeface="Arial" panose="020B0604020202020204" pitchFamily="34" charset="0"/>
              <a:buChar char="•"/>
            </a:pPr>
            <a:r>
              <a:rPr lang="en-US" sz="1600" dirty="0">
                <a:latin typeface="Cambria" panose="02040503050406030204" pitchFamily="18" charset="0"/>
                <a:ea typeface="Cambria" panose="02040503050406030204" pitchFamily="18" charset="0"/>
              </a:rPr>
              <a:t> Are the </a:t>
            </a:r>
            <a:r>
              <a:rPr lang="it-IT" sz="1600" dirty="0">
                <a:latin typeface="Cambria" panose="02040503050406030204" pitchFamily="18" charset="0"/>
                <a:ea typeface="Cambria" panose="02040503050406030204" pitchFamily="18" charset="0"/>
              </a:rPr>
              <a:t>water leak </a:t>
            </a:r>
            <a:r>
              <a:rPr lang="en-US" sz="1600" dirty="0">
                <a:latin typeface="Cambria" panose="02040503050406030204" pitchFamily="18" charset="0"/>
                <a:ea typeface="Cambria" panose="02040503050406030204" pitchFamily="18" charset="0"/>
              </a:rPr>
              <a:t>sensors</a:t>
            </a:r>
            <a:r>
              <a:rPr lang="it-IT" sz="1600" dirty="0">
                <a:latin typeface="Cambria" panose="02040503050406030204" pitchFamily="18" charset="0"/>
                <a:ea typeface="Cambria" panose="02040503050406030204" pitchFamily="18" charset="0"/>
              </a:rPr>
              <a:t> inside the detector </a:t>
            </a:r>
            <a:r>
              <a:rPr lang="en-US" sz="1600" noProof="0" dirty="0">
                <a:latin typeface="Cambria" panose="02040503050406030204" pitchFamily="18" charset="0"/>
                <a:ea typeface="Cambria" panose="02040503050406030204" pitchFamily="18" charset="0"/>
              </a:rPr>
              <a:t>mandatory?</a:t>
            </a:r>
          </a:p>
          <a:p>
            <a:pPr marL="742950" lvl="1" indent="-285750">
              <a:lnSpc>
                <a:spcPct val="120000"/>
              </a:lnSpc>
              <a:buFont typeface="Arial" panose="020B0604020202020204" pitchFamily="34" charset="0"/>
              <a:buChar char="•"/>
            </a:pPr>
            <a:r>
              <a:rPr lang="en-US" sz="1600" dirty="0">
                <a:latin typeface="Cambria" panose="02040503050406030204" pitchFamily="18" charset="0"/>
                <a:ea typeface="Cambria" panose="02040503050406030204" pitchFamily="18" charset="0"/>
              </a:rPr>
              <a:t>When the sensors will alert probably is too late and the space to exit with sensor cables is too small.</a:t>
            </a:r>
          </a:p>
          <a:p>
            <a:pPr marL="285750" indent="-285750">
              <a:lnSpc>
                <a:spcPct val="120000"/>
              </a:lnSpc>
              <a:buFont typeface="Arial" panose="020B0604020202020204" pitchFamily="34" charset="0"/>
              <a:buChar char="•"/>
            </a:pPr>
            <a:r>
              <a:rPr lang="en-US" sz="1600" dirty="0">
                <a:latin typeface="Cambria" panose="02040503050406030204" pitchFamily="18" charset="0"/>
                <a:ea typeface="Cambria" panose="02040503050406030204" pitchFamily="18" charset="0"/>
              </a:rPr>
              <a:t>A new cooling plant design will be required. Responsibility for this activity still needs to be defined.</a:t>
            </a:r>
          </a:p>
          <a:p>
            <a:pPr marL="285750" indent="-285750">
              <a:lnSpc>
                <a:spcPct val="120000"/>
              </a:lnSpc>
              <a:buFont typeface="Arial" panose="020B0604020202020204" pitchFamily="34" charset="0"/>
              <a:buChar char="•"/>
            </a:pPr>
            <a:r>
              <a:rPr lang="en-US" sz="1600" dirty="0">
                <a:latin typeface="Cambria" panose="02040503050406030204" pitchFamily="18" charset="0"/>
                <a:ea typeface="Cambria" panose="02040503050406030204" pitchFamily="18" charset="0"/>
              </a:rPr>
              <a:t>oVTX mechanical designers can provide all the technical specifications for the oVTX cooling.</a:t>
            </a:r>
          </a:p>
          <a:p>
            <a:pPr marL="285750" indent="-285750">
              <a:lnSpc>
                <a:spcPct val="120000"/>
              </a:lnSpc>
              <a:buFont typeface="Arial" panose="020B0604020202020204" pitchFamily="34" charset="0"/>
              <a:buChar char="•"/>
            </a:pPr>
            <a:r>
              <a:rPr lang="en-US" sz="1600" dirty="0">
                <a:latin typeface="Cambria" panose="02040503050406030204" pitchFamily="18" charset="0"/>
                <a:ea typeface="Cambria" panose="02040503050406030204" pitchFamily="18" charset="0"/>
              </a:rPr>
              <a:t>In any case, a comprehensive analysis of the operational modes and potential failure scenarios must be carried out</a:t>
            </a:r>
          </a:p>
          <a:p>
            <a:pPr marL="742950" lvl="1" indent="-285750">
              <a:lnSpc>
                <a:spcPct val="120000"/>
              </a:lnSpc>
              <a:buFont typeface="Arial" panose="020B0604020202020204" pitchFamily="34" charset="0"/>
              <a:buChar char="•"/>
            </a:pPr>
            <a:r>
              <a:rPr lang="en-US" sz="1600" i="1" dirty="0">
                <a:latin typeface="Cambria" panose="02040503050406030204" pitchFamily="18" charset="0"/>
                <a:ea typeface="Cambria" panose="02040503050406030204" pitchFamily="18" charset="0"/>
              </a:rPr>
              <a:t>Operational modes includes</a:t>
            </a:r>
            <a:r>
              <a:rPr lang="en-US" sz="1600" dirty="0">
                <a:latin typeface="Cambria" panose="02040503050406030204" pitchFamily="18" charset="0"/>
                <a:ea typeface="Cambria" panose="02040503050406030204" pitchFamily="18" charset="0"/>
              </a:rPr>
              <a:t>:</a:t>
            </a:r>
          </a:p>
          <a:p>
            <a:pPr marL="1200150" lvl="2" indent="-285750">
              <a:lnSpc>
                <a:spcPct val="120000"/>
              </a:lnSpc>
              <a:buFont typeface="Arial" panose="020B0604020202020204" pitchFamily="34" charset="0"/>
              <a:buChar char="•"/>
            </a:pPr>
            <a:r>
              <a:rPr lang="en-US" sz="1600" dirty="0">
                <a:latin typeface="Cambria" panose="02040503050406030204" pitchFamily="18" charset="0"/>
                <a:ea typeface="Cambria" panose="02040503050406030204" pitchFamily="18" charset="0"/>
              </a:rPr>
              <a:t>Loop control within the system architecture (and loop definition)</a:t>
            </a:r>
          </a:p>
          <a:p>
            <a:pPr marL="1200150" lvl="2" indent="-285750">
              <a:lnSpc>
                <a:spcPct val="120000"/>
              </a:lnSpc>
              <a:buFont typeface="Arial" panose="020B0604020202020204" pitchFamily="34" charset="0"/>
              <a:buChar char="•"/>
            </a:pPr>
            <a:r>
              <a:rPr lang="en-US" sz="1600" dirty="0">
                <a:latin typeface="Cambria" panose="02040503050406030204" pitchFamily="18" charset="0"/>
                <a:ea typeface="Cambria" panose="02040503050406030204" pitchFamily="18" charset="0"/>
              </a:rPr>
              <a:t>Parameters monitoring and control</a:t>
            </a:r>
            <a:endParaRPr lang="en-US" sz="1600" dirty="0">
              <a:highlight>
                <a:srgbClr val="FFFF00"/>
              </a:highlight>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3911C631-AC67-99C2-F28D-11FAA41911EA}"/>
              </a:ext>
            </a:extLst>
          </p:cNvPr>
          <p:cNvPicPr>
            <a:picLocks noChangeAspect="1"/>
          </p:cNvPicPr>
          <p:nvPr/>
        </p:nvPicPr>
        <p:blipFill>
          <a:blip r:embed="rId5"/>
          <a:stretch>
            <a:fillRect/>
          </a:stretch>
        </p:blipFill>
        <p:spPr>
          <a:xfrm>
            <a:off x="7811081" y="4730988"/>
            <a:ext cx="4098364" cy="1342466"/>
          </a:xfrm>
          <a:prstGeom prst="rect">
            <a:avLst/>
          </a:prstGeom>
        </p:spPr>
      </p:pic>
      <p:sp>
        <p:nvSpPr>
          <p:cNvPr id="8" name="TextBox 7">
            <a:extLst>
              <a:ext uri="{FF2B5EF4-FFF2-40B4-BE49-F238E27FC236}">
                <a16:creationId xmlns:a16="http://schemas.microsoft.com/office/drawing/2014/main" id="{2E47E15B-9C62-B063-C183-11EA92FCC0B6}"/>
              </a:ext>
            </a:extLst>
          </p:cNvPr>
          <p:cNvSpPr txBox="1"/>
          <p:nvPr/>
        </p:nvSpPr>
        <p:spPr>
          <a:xfrm>
            <a:off x="900477" y="6338986"/>
            <a:ext cx="10803844" cy="307777"/>
          </a:xfrm>
          <a:prstGeom prst="rect">
            <a:avLst/>
          </a:prstGeom>
          <a:noFill/>
          <a:ln>
            <a:solidFill>
              <a:schemeClr val="tx2">
                <a:lumMod val="75000"/>
                <a:lumOff val="25000"/>
              </a:schemeClr>
            </a:solidFill>
          </a:ln>
        </p:spPr>
        <p:txBody>
          <a:bodyPr vert="horz" wrap="square" rtlCol="0" anchor="ctr" anchorCtr="0">
            <a:spAutoFit/>
          </a:bodyPr>
          <a:lstStyle/>
          <a:p>
            <a:pPr algn="ctr"/>
            <a:r>
              <a:rPr lang="en-US" sz="1400" dirty="0">
                <a:latin typeface="Cambria" panose="02040503050406030204" pitchFamily="18" charset="0"/>
                <a:ea typeface="Cambria" panose="02040503050406030204" pitchFamily="18" charset="0"/>
              </a:rPr>
              <a:t>The sensors shown in the scheme represent only a subset and are not exhaustive.</a:t>
            </a:r>
            <a:endParaRPr lang="en-GB" sz="1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1630735"/>
      </p:ext>
    </p:extLst>
  </p:cSld>
  <p:clrMapOvr>
    <a:masterClrMapping/>
  </p:clrMapOvr>
  <mc:AlternateContent xmlns:mc="http://schemas.openxmlformats.org/markup-compatibility/2006" xmlns:p14="http://schemas.microsoft.com/office/powerpoint/2010/main">
    <mc:Choice Requires="p14">
      <p:transition spd="slow" p14:dur="2000" advTm="70899"/>
    </mc:Choice>
    <mc:Fallback xmlns="">
      <p:transition spd="slow" advTm="70899"/>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75A7D-F1B7-CEBB-7D64-7984E8D24782}"/>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F1DE64D2-5B2B-5978-F3D5-6AF6C4EAA289}"/>
              </a:ext>
            </a:extLst>
          </p:cNvPr>
          <p:cNvSpPr txBox="1"/>
          <p:nvPr/>
        </p:nvSpPr>
        <p:spPr>
          <a:xfrm>
            <a:off x="0" y="0"/>
            <a:ext cx="12192000" cy="55399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GB" sz="3000" dirty="0">
                <a:latin typeface="Cambria" panose="02040503050406030204" pitchFamily="18" charset="0"/>
                <a:ea typeface="Cambria" panose="02040503050406030204" pitchFamily="18" charset="0"/>
              </a:rPr>
              <a:t>Cooling system design</a:t>
            </a:r>
          </a:p>
        </p:txBody>
      </p:sp>
      <p:sp>
        <p:nvSpPr>
          <p:cNvPr id="3" name="Slide Number Placeholder 2">
            <a:extLst>
              <a:ext uri="{FF2B5EF4-FFF2-40B4-BE49-F238E27FC236}">
                <a16:creationId xmlns:a16="http://schemas.microsoft.com/office/drawing/2014/main" id="{D4026E2E-6EEE-FC4C-23B6-72E26A77A5FC}"/>
              </a:ext>
            </a:extLst>
          </p:cNvPr>
          <p:cNvSpPr>
            <a:spLocks noGrp="1"/>
          </p:cNvSpPr>
          <p:nvPr>
            <p:ph type="sldNum" sz="quarter" idx="12"/>
          </p:nvPr>
        </p:nvSpPr>
        <p:spPr>
          <a:xfrm>
            <a:off x="9448800" y="6492875"/>
            <a:ext cx="2743200" cy="365125"/>
          </a:xfrm>
        </p:spPr>
        <p:txBody>
          <a:bodyPr/>
          <a:lstStyle/>
          <a:p>
            <a:fld id="{265FD0AB-E297-4C81-97A7-39E78109B666}" type="slidenum">
              <a:rPr lang="en-GB" smtClean="0"/>
              <a:t>11</a:t>
            </a:fld>
            <a:endParaRPr lang="en-GB" dirty="0"/>
          </a:p>
        </p:txBody>
      </p:sp>
      <p:pic>
        <p:nvPicPr>
          <p:cNvPr id="9" name="Picture 8" descr="A blue sign with yellow text&#10;&#10;AI-generated content may be incorrect.">
            <a:extLst>
              <a:ext uri="{FF2B5EF4-FFF2-40B4-BE49-F238E27FC236}">
                <a16:creationId xmlns:a16="http://schemas.microsoft.com/office/drawing/2014/main" id="{082FA861-8034-4E0C-ADB0-14868E02FE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0230" y="29616"/>
            <a:ext cx="986903" cy="483555"/>
          </a:xfrm>
          <a:prstGeom prst="rect">
            <a:avLst/>
          </a:prstGeom>
        </p:spPr>
      </p:pic>
      <p:sp>
        <p:nvSpPr>
          <p:cNvPr id="2" name="TextBox 1">
            <a:extLst>
              <a:ext uri="{FF2B5EF4-FFF2-40B4-BE49-F238E27FC236}">
                <a16:creationId xmlns:a16="http://schemas.microsoft.com/office/drawing/2014/main" id="{8C92D129-AED2-0E2F-F1E7-618694D288E5}"/>
              </a:ext>
            </a:extLst>
          </p:cNvPr>
          <p:cNvSpPr txBox="1"/>
          <p:nvPr/>
        </p:nvSpPr>
        <p:spPr>
          <a:xfrm>
            <a:off x="70173" y="762052"/>
            <a:ext cx="11356318" cy="4050532"/>
          </a:xfrm>
          <a:prstGeom prst="rect">
            <a:avLst/>
          </a:prstGeom>
          <a:noFill/>
        </p:spPr>
        <p:txBody>
          <a:bodyPr wrap="square">
            <a:spAutoFit/>
          </a:bodyPr>
          <a:lstStyle/>
          <a:p>
            <a:pPr marL="742950" lvl="1" indent="-285750">
              <a:lnSpc>
                <a:spcPct val="120000"/>
              </a:lnSpc>
              <a:buFont typeface="Arial" panose="020B0604020202020204" pitchFamily="34" charset="0"/>
              <a:buChar char="•"/>
            </a:pPr>
            <a:r>
              <a:rPr lang="en-US" i="1" dirty="0">
                <a:latin typeface="Cambria" panose="02040503050406030204" pitchFamily="18" charset="0"/>
                <a:ea typeface="Cambria" panose="02040503050406030204" pitchFamily="18" charset="0"/>
              </a:rPr>
              <a:t>Failure scenarios.</a:t>
            </a:r>
            <a:r>
              <a:rPr lang="en-US" dirty="0">
                <a:latin typeface="Cambria" panose="02040503050406030204" pitchFamily="18" charset="0"/>
                <a:ea typeface="Cambria" panose="02040503050406030204" pitchFamily="18" charset="0"/>
              </a:rPr>
              <a:t> What will happen in case of: </a:t>
            </a:r>
          </a:p>
          <a:p>
            <a:pPr marL="742950" lvl="1" indent="-285750">
              <a:lnSpc>
                <a:spcPct val="120000"/>
              </a:lnSpc>
              <a:buFont typeface="Arial" panose="020B0604020202020204" pitchFamily="34" charset="0"/>
              <a:buChar char="•"/>
            </a:pPr>
            <a:endParaRPr lang="en-US" dirty="0">
              <a:latin typeface="Cambria" panose="02040503050406030204" pitchFamily="18" charset="0"/>
              <a:ea typeface="Cambria" panose="02040503050406030204" pitchFamily="18" charset="0"/>
            </a:endParaRPr>
          </a:p>
          <a:p>
            <a:pPr marL="1657350" lvl="3" indent="-285750">
              <a:lnSpc>
                <a:spcPct val="120000"/>
              </a:lnSpc>
              <a:buFont typeface="Arial" panose="020B0604020202020204" pitchFamily="34" charset="0"/>
              <a:buChar char="•"/>
            </a:pPr>
            <a:r>
              <a:rPr lang="en-US" dirty="0">
                <a:latin typeface="Cambria" panose="02040503050406030204" pitchFamily="18" charset="0"/>
                <a:ea typeface="Cambria" panose="02040503050406030204" pitchFamily="18" charset="0"/>
              </a:rPr>
              <a:t>Small air inflow in a loop?</a:t>
            </a:r>
          </a:p>
          <a:p>
            <a:pPr marL="1657350" lvl="3" indent="-285750">
              <a:lnSpc>
                <a:spcPct val="120000"/>
              </a:lnSpc>
              <a:buFont typeface="Arial" panose="020B0604020202020204" pitchFamily="34" charset="0"/>
              <a:buChar char="•"/>
            </a:pPr>
            <a:r>
              <a:rPr lang="en-US" dirty="0">
                <a:latin typeface="Cambria" panose="02040503050406030204" pitchFamily="18" charset="0"/>
                <a:ea typeface="Cambria" panose="02040503050406030204" pitchFamily="18" charset="0"/>
              </a:rPr>
              <a:t>Major air inflow in case of truncation of one line? (e.g.: Use of pressure sensors for each loop to find the line affected by the failure. The affected loop is automatically moved to the OFF state…sensors at system level and not inside the oVTX volume)</a:t>
            </a:r>
            <a:endParaRPr lang="en-GB" dirty="0">
              <a:latin typeface="Cambria" panose="02040503050406030204" pitchFamily="18" charset="0"/>
              <a:ea typeface="Cambria" panose="02040503050406030204" pitchFamily="18" charset="0"/>
            </a:endParaRPr>
          </a:p>
          <a:p>
            <a:pPr marL="1657350" lvl="3" indent="-285750">
              <a:lnSpc>
                <a:spcPct val="120000"/>
              </a:lnSpc>
              <a:buFont typeface="Arial" panose="020B0604020202020204" pitchFamily="34" charset="0"/>
              <a:buChar char="•"/>
            </a:pPr>
            <a:r>
              <a:rPr lang="en-US" dirty="0">
                <a:latin typeface="Cambria" panose="02040503050406030204" pitchFamily="18" charset="0"/>
                <a:ea typeface="Cambria" panose="02040503050406030204" pitchFamily="18" charset="0"/>
              </a:rPr>
              <a:t>Pump or vacuum pump failure? (e.g.: use of redundant pump/vacuum pump)</a:t>
            </a:r>
          </a:p>
          <a:p>
            <a:pPr marL="1657350" lvl="3" indent="-285750">
              <a:lnSpc>
                <a:spcPct val="120000"/>
              </a:lnSpc>
              <a:buFont typeface="Arial" panose="020B0604020202020204" pitchFamily="34" charset="0"/>
              <a:buChar char="•"/>
            </a:pPr>
            <a:r>
              <a:rPr lang="en-US" dirty="0">
                <a:latin typeface="Cambria" panose="02040503050406030204" pitchFamily="18" charset="0"/>
                <a:ea typeface="Cambria" panose="02040503050406030204" pitchFamily="18" charset="0"/>
              </a:rPr>
              <a:t>Power cut? (e.g.: UPS mandatory)</a:t>
            </a:r>
          </a:p>
          <a:p>
            <a:pPr marL="1657350" lvl="3" indent="-285750">
              <a:lnSpc>
                <a:spcPct val="120000"/>
              </a:lnSpc>
              <a:buFont typeface="Arial" panose="020B0604020202020204" pitchFamily="34" charset="0"/>
              <a:buChar char="•"/>
            </a:pPr>
            <a:r>
              <a:rPr lang="en-US" dirty="0">
                <a:latin typeface="Cambria" panose="02040503050406030204" pitchFamily="18" charset="0"/>
                <a:ea typeface="Cambria" panose="02040503050406030204" pitchFamily="18" charset="0"/>
              </a:rPr>
              <a:t>Trapped water in one line? (e.g., use of safety valves)</a:t>
            </a:r>
          </a:p>
          <a:p>
            <a:pPr marL="1657350" lvl="3" indent="-285750">
              <a:lnSpc>
                <a:spcPct val="120000"/>
              </a:lnSpc>
              <a:buFont typeface="Arial" panose="020B0604020202020204" pitchFamily="34" charset="0"/>
              <a:buChar char="•"/>
            </a:pPr>
            <a:r>
              <a:rPr lang="en-US" dirty="0">
                <a:latin typeface="Cambria" panose="02040503050406030204" pitchFamily="18" charset="0"/>
                <a:ea typeface="Cambria" panose="02040503050406030204" pitchFamily="18" charset="0"/>
              </a:rPr>
              <a:t>Inlet pressure exceeding 1 bar during operation? (e.g.: monitoring of the pressure of each single loop and use of pressure regulator valves through PID loop)</a:t>
            </a:r>
          </a:p>
          <a:p>
            <a:pPr marL="1657350" lvl="3" indent="-285750">
              <a:lnSpc>
                <a:spcPct val="120000"/>
              </a:lnSpc>
              <a:buFont typeface="Arial" panose="020B0604020202020204" pitchFamily="34" charset="0"/>
              <a:buChar char="•"/>
            </a:pPr>
            <a:r>
              <a:rPr lang="en-US" dirty="0">
                <a:latin typeface="Cambria" panose="02040503050406030204" pitchFamily="18" charset="0"/>
                <a:ea typeface="Cambria" panose="02040503050406030204" pitchFamily="18" charset="0"/>
              </a:rPr>
              <a:t>Detector on without cooling? (e.g.: Electronics can be turned on only after the cooling loop is on)</a:t>
            </a:r>
          </a:p>
        </p:txBody>
      </p:sp>
    </p:spTree>
    <p:extLst>
      <p:ext uri="{BB962C8B-B14F-4D97-AF65-F5344CB8AC3E}">
        <p14:creationId xmlns:p14="http://schemas.microsoft.com/office/powerpoint/2010/main" val="743686616"/>
      </p:ext>
    </p:extLst>
  </p:cSld>
  <p:clrMapOvr>
    <a:masterClrMapping/>
  </p:clrMapOvr>
  <mc:AlternateContent xmlns:mc="http://schemas.openxmlformats.org/markup-compatibility/2006" xmlns:p14="http://schemas.microsoft.com/office/powerpoint/2010/main">
    <mc:Choice Requires="p14">
      <p:transition spd="slow" p14:dur="2000" advTm="70899"/>
    </mc:Choice>
    <mc:Fallback xmlns="">
      <p:transition spd="slow" advTm="70899"/>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E3EBC-D17B-15CE-0029-C9CD27834A08}"/>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912B5C6C-BE9A-7D10-6D56-CF17DC9BDF87}"/>
              </a:ext>
            </a:extLst>
          </p:cNvPr>
          <p:cNvSpPr txBox="1"/>
          <p:nvPr/>
        </p:nvSpPr>
        <p:spPr>
          <a:xfrm>
            <a:off x="0" y="0"/>
            <a:ext cx="12192000" cy="58477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3200" dirty="0">
                <a:latin typeface="Cambria" panose="02040503050406030204" pitchFamily="18" charset="0"/>
                <a:ea typeface="Cambria" panose="02040503050406030204" pitchFamily="18" charset="0"/>
              </a:rPr>
              <a:t>First Prototype mechanical characterization</a:t>
            </a:r>
            <a:endParaRPr lang="en-GB" sz="3000" dirty="0">
              <a:latin typeface="Cambria" panose="02040503050406030204" pitchFamily="18" charset="0"/>
              <a:ea typeface="Cambria" panose="02040503050406030204" pitchFamily="18" charset="0"/>
            </a:endParaRPr>
          </a:p>
        </p:txBody>
      </p:sp>
      <p:sp>
        <p:nvSpPr>
          <p:cNvPr id="3" name="Slide Number Placeholder 2">
            <a:extLst>
              <a:ext uri="{FF2B5EF4-FFF2-40B4-BE49-F238E27FC236}">
                <a16:creationId xmlns:a16="http://schemas.microsoft.com/office/drawing/2014/main" id="{C89580D9-51D5-5DBD-7034-AB8E7FE0F09E}"/>
              </a:ext>
            </a:extLst>
          </p:cNvPr>
          <p:cNvSpPr>
            <a:spLocks noGrp="1"/>
          </p:cNvSpPr>
          <p:nvPr>
            <p:ph type="sldNum" sz="quarter" idx="12"/>
          </p:nvPr>
        </p:nvSpPr>
        <p:spPr>
          <a:xfrm>
            <a:off x="9448800" y="6492875"/>
            <a:ext cx="2743200" cy="365125"/>
          </a:xfrm>
        </p:spPr>
        <p:txBody>
          <a:bodyPr/>
          <a:lstStyle/>
          <a:p>
            <a:fld id="{265FD0AB-E297-4C81-97A7-39E78109B666}" type="slidenum">
              <a:rPr lang="en-GB" smtClean="0"/>
              <a:t>12</a:t>
            </a:fld>
            <a:endParaRPr lang="en-GB" dirty="0"/>
          </a:p>
        </p:txBody>
      </p:sp>
      <p:pic>
        <p:nvPicPr>
          <p:cNvPr id="9" name="Picture 8" descr="A blue sign with yellow text&#10;&#10;AI-generated content may be incorrect.">
            <a:extLst>
              <a:ext uri="{FF2B5EF4-FFF2-40B4-BE49-F238E27FC236}">
                <a16:creationId xmlns:a16="http://schemas.microsoft.com/office/drawing/2014/main" id="{6EC9F31A-0328-4042-1786-3BC08F8886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0230" y="29616"/>
            <a:ext cx="986903" cy="483555"/>
          </a:xfrm>
          <a:prstGeom prst="rect">
            <a:avLst/>
          </a:prstGeom>
        </p:spPr>
      </p:pic>
      <p:sp>
        <p:nvSpPr>
          <p:cNvPr id="15" name="TextBox 14">
            <a:extLst>
              <a:ext uri="{FF2B5EF4-FFF2-40B4-BE49-F238E27FC236}">
                <a16:creationId xmlns:a16="http://schemas.microsoft.com/office/drawing/2014/main" id="{A243F538-3552-7B9C-3E64-FBDAB22A6AA8}"/>
              </a:ext>
            </a:extLst>
          </p:cNvPr>
          <p:cNvSpPr txBox="1"/>
          <p:nvPr/>
        </p:nvSpPr>
        <p:spPr>
          <a:xfrm>
            <a:off x="163726" y="766566"/>
            <a:ext cx="8704701" cy="369332"/>
          </a:xfrm>
          <a:prstGeom prst="rect">
            <a:avLst/>
          </a:prstGeom>
          <a:noFill/>
          <a:ln>
            <a:solidFill>
              <a:schemeClr val="tx1"/>
            </a:solidFill>
          </a:ln>
        </p:spPr>
        <p:txBody>
          <a:bodyPr wrap="square">
            <a:spAutoFit/>
          </a:bodyPr>
          <a:lstStyle/>
          <a:p>
            <a:pPr marL="285750" indent="-285750">
              <a:buFont typeface="Arial" panose="020B0604020202020204" pitchFamily="34" charset="0"/>
              <a:buChar char="•"/>
            </a:pPr>
            <a:r>
              <a:rPr lang="en-US" b="1" dirty="0">
                <a:latin typeface="Cambria" panose="02040503050406030204" pitchFamily="18" charset="0"/>
                <a:ea typeface="Cambria" panose="02040503050406030204" pitchFamily="18" charset="0"/>
              </a:rPr>
              <a:t>Previous test with no reinforce, flexural test performed with optical CMM</a:t>
            </a:r>
          </a:p>
        </p:txBody>
      </p:sp>
      <p:sp>
        <p:nvSpPr>
          <p:cNvPr id="2" name="Freeform 2">
            <a:extLst>
              <a:ext uri="{FF2B5EF4-FFF2-40B4-BE49-F238E27FC236}">
                <a16:creationId xmlns:a16="http://schemas.microsoft.com/office/drawing/2014/main" id="{296558F5-0D23-8D7F-79DF-A460D37B9F1A}"/>
              </a:ext>
            </a:extLst>
          </p:cNvPr>
          <p:cNvSpPr/>
          <p:nvPr/>
        </p:nvSpPr>
        <p:spPr>
          <a:xfrm>
            <a:off x="6074388" y="1557516"/>
            <a:ext cx="5899655" cy="3871649"/>
          </a:xfrm>
          <a:custGeom>
            <a:avLst/>
            <a:gdLst/>
            <a:ahLst/>
            <a:cxnLst/>
            <a:rect l="l" t="t" r="r" b="b"/>
            <a:pathLst>
              <a:path w="8849483" h="5807473">
                <a:moveTo>
                  <a:pt x="0" y="0"/>
                </a:moveTo>
                <a:lnTo>
                  <a:pt x="8849483" y="0"/>
                </a:lnTo>
                <a:lnTo>
                  <a:pt x="8849483" y="5807473"/>
                </a:lnTo>
                <a:lnTo>
                  <a:pt x="0" y="5807473"/>
                </a:lnTo>
                <a:lnTo>
                  <a:pt x="0" y="0"/>
                </a:lnTo>
                <a:close/>
              </a:path>
            </a:pathLst>
          </a:custGeom>
          <a:blipFill>
            <a:blip r:embed="rId4"/>
            <a:stretch>
              <a:fillRect/>
            </a:stretch>
          </a:blipFill>
        </p:spPr>
        <p:txBody>
          <a:bodyPr/>
          <a:lstStyle/>
          <a:p>
            <a:endParaRPr lang="it-IT" sz="1200" dirty="0"/>
          </a:p>
        </p:txBody>
      </p:sp>
      <p:sp>
        <p:nvSpPr>
          <p:cNvPr id="5" name="Freeform 3">
            <a:extLst>
              <a:ext uri="{FF2B5EF4-FFF2-40B4-BE49-F238E27FC236}">
                <a16:creationId xmlns:a16="http://schemas.microsoft.com/office/drawing/2014/main" id="{C0792A25-0F77-344A-608D-A1E616AEE6C2}"/>
              </a:ext>
            </a:extLst>
          </p:cNvPr>
          <p:cNvSpPr/>
          <p:nvPr/>
        </p:nvSpPr>
        <p:spPr>
          <a:xfrm>
            <a:off x="111014" y="2933018"/>
            <a:ext cx="5740664" cy="1273681"/>
          </a:xfrm>
          <a:custGeom>
            <a:avLst/>
            <a:gdLst/>
            <a:ahLst/>
            <a:cxnLst/>
            <a:rect l="l" t="t" r="r" b="b"/>
            <a:pathLst>
              <a:path w="8610996" h="1910522">
                <a:moveTo>
                  <a:pt x="0" y="0"/>
                </a:moveTo>
                <a:lnTo>
                  <a:pt x="8610996" y="0"/>
                </a:lnTo>
                <a:lnTo>
                  <a:pt x="8610996" y="1910522"/>
                </a:lnTo>
                <a:lnTo>
                  <a:pt x="0" y="1910522"/>
                </a:lnTo>
                <a:lnTo>
                  <a:pt x="0" y="0"/>
                </a:lnTo>
                <a:close/>
              </a:path>
            </a:pathLst>
          </a:custGeom>
          <a:blipFill>
            <a:blip r:embed="rId5"/>
            <a:stretch>
              <a:fillRect l="-4102" t="-22693" r="-337" b="-50886"/>
            </a:stretch>
          </a:blipFill>
        </p:spPr>
        <p:txBody>
          <a:bodyPr/>
          <a:lstStyle/>
          <a:p>
            <a:endParaRPr lang="it-IT" sz="1200"/>
          </a:p>
        </p:txBody>
      </p:sp>
      <p:sp>
        <p:nvSpPr>
          <p:cNvPr id="32" name="TextBox 27">
            <a:extLst>
              <a:ext uri="{FF2B5EF4-FFF2-40B4-BE49-F238E27FC236}">
                <a16:creationId xmlns:a16="http://schemas.microsoft.com/office/drawing/2014/main" id="{03E6EC94-52D6-F267-370F-542DD889BE90}"/>
              </a:ext>
            </a:extLst>
          </p:cNvPr>
          <p:cNvSpPr txBox="1"/>
          <p:nvPr/>
        </p:nvSpPr>
        <p:spPr>
          <a:xfrm>
            <a:off x="9145475" y="869896"/>
            <a:ext cx="2243670" cy="512128"/>
          </a:xfrm>
          <a:prstGeom prst="rect">
            <a:avLst/>
          </a:prstGeom>
        </p:spPr>
        <p:txBody>
          <a:bodyPr wrap="square" lIns="0" tIns="0" rIns="0" bIns="0" rtlCol="0" anchor="t">
            <a:spAutoFit/>
          </a:bodyPr>
          <a:lstStyle/>
          <a:p>
            <a:pPr algn="ctr">
              <a:lnSpc>
                <a:spcPts val="2147"/>
              </a:lnSpc>
            </a:pPr>
            <a:r>
              <a:rPr lang="en-US" sz="1400" dirty="0">
                <a:solidFill>
                  <a:srgbClr val="473D34"/>
                </a:solidFill>
                <a:latin typeface="Cambria" panose="02040503050406030204" pitchFamily="18" charset="0"/>
                <a:ea typeface="Cambria" panose="02040503050406030204" pitchFamily="18" charset="0"/>
                <a:cs typeface="Red Hat Display Bold"/>
                <a:sym typeface="Red Hat Display Bold"/>
              </a:rPr>
              <a:t>Sagitta due to the load</a:t>
            </a:r>
          </a:p>
          <a:p>
            <a:pPr algn="ctr">
              <a:lnSpc>
                <a:spcPts val="2147"/>
              </a:lnSpc>
            </a:pPr>
            <a:r>
              <a:rPr lang="en-US" sz="1400" b="1" dirty="0">
                <a:solidFill>
                  <a:srgbClr val="473D34"/>
                </a:solidFill>
                <a:latin typeface="Cambria" panose="02040503050406030204" pitchFamily="18" charset="0"/>
                <a:ea typeface="Cambria" panose="02040503050406030204" pitchFamily="18" charset="0"/>
                <a:cs typeface="Red Hat Display Bold"/>
                <a:sym typeface="Red Hat Display Bold"/>
              </a:rPr>
              <a:t>Max sagitta: 360 </a:t>
            </a:r>
            <a:r>
              <a:rPr lang="en-US" sz="1400" b="1" dirty="0">
                <a:solidFill>
                  <a:srgbClr val="473D34"/>
                </a:solidFill>
                <a:latin typeface="Symbol" panose="05050102010706020507" pitchFamily="18" charset="2"/>
                <a:ea typeface="Cambria" panose="02040503050406030204" pitchFamily="18" charset="0"/>
                <a:cs typeface="Red Hat Display Bold"/>
                <a:sym typeface="Red Hat Display Bold"/>
              </a:rPr>
              <a:t>m</a:t>
            </a:r>
            <a:r>
              <a:rPr lang="en-US" sz="1400" b="1" dirty="0">
                <a:solidFill>
                  <a:srgbClr val="473D34"/>
                </a:solidFill>
                <a:latin typeface="Cambria" panose="02040503050406030204" pitchFamily="18" charset="0"/>
                <a:ea typeface="Cambria" panose="02040503050406030204" pitchFamily="18" charset="0"/>
                <a:cs typeface="Red Hat Display Bold"/>
                <a:sym typeface="Red Hat Display Bold"/>
              </a:rPr>
              <a:t>m</a:t>
            </a:r>
          </a:p>
        </p:txBody>
      </p:sp>
      <p:sp>
        <p:nvSpPr>
          <p:cNvPr id="36" name="TextBox 35">
            <a:extLst>
              <a:ext uri="{FF2B5EF4-FFF2-40B4-BE49-F238E27FC236}">
                <a16:creationId xmlns:a16="http://schemas.microsoft.com/office/drawing/2014/main" id="{8FC6FAD5-6E1B-3A2E-B3A2-9DE4A18FAD66}"/>
              </a:ext>
            </a:extLst>
          </p:cNvPr>
          <p:cNvSpPr txBox="1"/>
          <p:nvPr/>
        </p:nvSpPr>
        <p:spPr>
          <a:xfrm>
            <a:off x="163726" y="1512695"/>
            <a:ext cx="5250692" cy="923330"/>
          </a:xfrm>
          <a:prstGeom prst="rect">
            <a:avLst/>
          </a:prstGeom>
          <a:noFill/>
          <a:ln>
            <a:solidFill>
              <a:schemeClr val="tx1"/>
            </a:solidFill>
          </a:ln>
        </p:spPr>
        <p:txBody>
          <a:bodyPr wrap="square">
            <a:spAutoFit/>
          </a:bodyPr>
          <a:lstStyle/>
          <a:p>
            <a:r>
              <a:rPr lang="en-US" b="1" dirty="0">
                <a:latin typeface="Cambria" panose="02040503050406030204" pitchFamily="18" charset="0"/>
                <a:ea typeface="Cambria" panose="02040503050406030204" pitchFamily="18" charset="0"/>
              </a:rPr>
              <a:t>Setup:</a:t>
            </a:r>
          </a:p>
          <a:p>
            <a:pPr marL="742950" lvl="1" indent="-285750">
              <a:buFont typeface="Arial" panose="020B0604020202020204" pitchFamily="34" charset="0"/>
              <a:buChar char="•"/>
            </a:pPr>
            <a:r>
              <a:rPr lang="en-US" dirty="0">
                <a:solidFill>
                  <a:srgbClr val="473D34"/>
                </a:solidFill>
                <a:latin typeface="Cambria" panose="02040503050406030204" pitchFamily="18" charset="0"/>
                <a:ea typeface="Cambria" panose="02040503050406030204" pitchFamily="18" charset="0"/>
                <a:cs typeface="Red Hat Display"/>
                <a:sym typeface="Red Hat Display"/>
              </a:rPr>
              <a:t>Both end pieces clamped</a:t>
            </a:r>
          </a:p>
          <a:p>
            <a:pPr marL="742950" lvl="1" indent="-285750">
              <a:buFont typeface="Arial" panose="020B0604020202020204" pitchFamily="34" charset="0"/>
              <a:buChar char="•"/>
            </a:pPr>
            <a:r>
              <a:rPr lang="en-US" dirty="0">
                <a:solidFill>
                  <a:srgbClr val="473D34"/>
                </a:solidFill>
                <a:latin typeface="Cambria" panose="02040503050406030204" pitchFamily="18" charset="0"/>
                <a:ea typeface="Cambria" panose="02040503050406030204" pitchFamily="18" charset="0"/>
                <a:cs typeface="Red Hat Display"/>
                <a:sym typeface="Red Hat Display"/>
              </a:rPr>
              <a:t>20 grams of concentrated load @ midspan</a:t>
            </a:r>
            <a:endParaRPr lang="en-US" dirty="0">
              <a:latin typeface="Cambria" panose="02040503050406030204" pitchFamily="18" charset="0"/>
              <a:ea typeface="Cambria" panose="02040503050406030204" pitchFamily="18" charset="0"/>
            </a:endParaRPr>
          </a:p>
        </p:txBody>
      </p:sp>
      <p:cxnSp>
        <p:nvCxnSpPr>
          <p:cNvPr id="38" name="Straight Arrow Connector 37">
            <a:extLst>
              <a:ext uri="{FF2B5EF4-FFF2-40B4-BE49-F238E27FC236}">
                <a16:creationId xmlns:a16="http://schemas.microsoft.com/office/drawing/2014/main" id="{81C72132-A5E8-4B59-A179-2488CEC70D68}"/>
              </a:ext>
            </a:extLst>
          </p:cNvPr>
          <p:cNvCxnSpPr>
            <a:stCxn id="32" idx="2"/>
          </p:cNvCxnSpPr>
          <p:nvPr/>
        </p:nvCxnSpPr>
        <p:spPr>
          <a:xfrm flipH="1">
            <a:off x="9613557" y="1382024"/>
            <a:ext cx="653753" cy="45295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39" name="TextBox 27">
            <a:extLst>
              <a:ext uri="{FF2B5EF4-FFF2-40B4-BE49-F238E27FC236}">
                <a16:creationId xmlns:a16="http://schemas.microsoft.com/office/drawing/2014/main" id="{9561AB02-66F6-F81B-92AF-E02DC4396476}"/>
              </a:ext>
            </a:extLst>
          </p:cNvPr>
          <p:cNvSpPr txBox="1"/>
          <p:nvPr/>
        </p:nvSpPr>
        <p:spPr>
          <a:xfrm>
            <a:off x="8038070" y="2933018"/>
            <a:ext cx="2614731" cy="512128"/>
          </a:xfrm>
          <a:prstGeom prst="rect">
            <a:avLst/>
          </a:prstGeom>
        </p:spPr>
        <p:txBody>
          <a:bodyPr wrap="square" lIns="0" tIns="0" rIns="0" bIns="0" rtlCol="0" anchor="t">
            <a:spAutoFit/>
          </a:bodyPr>
          <a:lstStyle/>
          <a:p>
            <a:pPr algn="ctr">
              <a:lnSpc>
                <a:spcPts val="2147"/>
              </a:lnSpc>
            </a:pPr>
            <a:r>
              <a:rPr lang="en-US" sz="1400" dirty="0">
                <a:solidFill>
                  <a:srgbClr val="473D34"/>
                </a:solidFill>
                <a:latin typeface="Cambria" panose="02040503050406030204" pitchFamily="18" charset="0"/>
                <a:ea typeface="Cambria" panose="02040503050406030204" pitchFamily="18" charset="0"/>
                <a:cs typeface="Red Hat Display Bold"/>
                <a:sym typeface="Red Hat Display Bold"/>
              </a:rPr>
              <a:t>Unloaded beam deflection</a:t>
            </a:r>
          </a:p>
          <a:p>
            <a:pPr algn="ctr">
              <a:lnSpc>
                <a:spcPts val="2147"/>
              </a:lnSpc>
            </a:pPr>
            <a:r>
              <a:rPr lang="en-US" sz="1400" b="1" dirty="0">
                <a:solidFill>
                  <a:srgbClr val="473D34"/>
                </a:solidFill>
                <a:latin typeface="Cambria" panose="02040503050406030204" pitchFamily="18" charset="0"/>
                <a:ea typeface="Cambria" panose="02040503050406030204" pitchFamily="18" charset="0"/>
                <a:cs typeface="Red Hat Display Bold"/>
                <a:sym typeface="Red Hat Display Bold"/>
              </a:rPr>
              <a:t>Max initial deflection: -1.6 mm</a:t>
            </a:r>
          </a:p>
        </p:txBody>
      </p:sp>
      <p:cxnSp>
        <p:nvCxnSpPr>
          <p:cNvPr id="40" name="Straight Arrow Connector 39">
            <a:extLst>
              <a:ext uri="{FF2B5EF4-FFF2-40B4-BE49-F238E27FC236}">
                <a16:creationId xmlns:a16="http://schemas.microsoft.com/office/drawing/2014/main" id="{51EAA557-210A-4816-3E21-4704EA79608B}"/>
              </a:ext>
            </a:extLst>
          </p:cNvPr>
          <p:cNvCxnSpPr>
            <a:cxnSpLocks/>
            <a:stCxn id="39" idx="2"/>
          </p:cNvCxnSpPr>
          <p:nvPr/>
        </p:nvCxnSpPr>
        <p:spPr>
          <a:xfrm flipH="1">
            <a:off x="8958649" y="3445146"/>
            <a:ext cx="386787" cy="84882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44" name="TextBox 27">
            <a:extLst>
              <a:ext uri="{FF2B5EF4-FFF2-40B4-BE49-F238E27FC236}">
                <a16:creationId xmlns:a16="http://schemas.microsoft.com/office/drawing/2014/main" id="{7BA236B5-2FD1-027E-BFC5-F9941133C9DE}"/>
              </a:ext>
            </a:extLst>
          </p:cNvPr>
          <p:cNvSpPr txBox="1"/>
          <p:nvPr/>
        </p:nvSpPr>
        <p:spPr>
          <a:xfrm>
            <a:off x="9940433" y="4799184"/>
            <a:ext cx="2472629" cy="246734"/>
          </a:xfrm>
          <a:prstGeom prst="rect">
            <a:avLst/>
          </a:prstGeom>
        </p:spPr>
        <p:txBody>
          <a:bodyPr wrap="square" lIns="0" tIns="0" rIns="0" bIns="0" rtlCol="0" anchor="t">
            <a:spAutoFit/>
          </a:bodyPr>
          <a:lstStyle/>
          <a:p>
            <a:pPr algn="ctr">
              <a:lnSpc>
                <a:spcPts val="2147"/>
              </a:lnSpc>
            </a:pPr>
            <a:r>
              <a:rPr lang="en-US" sz="1400" dirty="0">
                <a:solidFill>
                  <a:srgbClr val="473D34"/>
                </a:solidFill>
                <a:latin typeface="Cambria" panose="02040503050406030204" pitchFamily="18" charset="0"/>
                <a:ea typeface="Cambria" panose="02040503050406030204" pitchFamily="18" charset="0"/>
                <a:cs typeface="Red Hat Display Bold"/>
                <a:sym typeface="Red Hat Display Bold"/>
              </a:rPr>
              <a:t>Loaded beam deflection</a:t>
            </a:r>
          </a:p>
        </p:txBody>
      </p:sp>
      <p:cxnSp>
        <p:nvCxnSpPr>
          <p:cNvPr id="45" name="Straight Arrow Connector 44">
            <a:extLst>
              <a:ext uri="{FF2B5EF4-FFF2-40B4-BE49-F238E27FC236}">
                <a16:creationId xmlns:a16="http://schemas.microsoft.com/office/drawing/2014/main" id="{2E229986-77D9-481C-5F6D-F506F427B768}"/>
              </a:ext>
            </a:extLst>
          </p:cNvPr>
          <p:cNvCxnSpPr>
            <a:cxnSpLocks/>
            <a:stCxn id="44" idx="0"/>
          </p:cNvCxnSpPr>
          <p:nvPr/>
        </p:nvCxnSpPr>
        <p:spPr>
          <a:xfrm flipH="1" flipV="1">
            <a:off x="10385854" y="4164322"/>
            <a:ext cx="790894" cy="63486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48" name="TextBox 47">
            <a:extLst>
              <a:ext uri="{FF2B5EF4-FFF2-40B4-BE49-F238E27FC236}">
                <a16:creationId xmlns:a16="http://schemas.microsoft.com/office/drawing/2014/main" id="{19A9254A-5C6C-35E7-354A-70A722DB63EE}"/>
              </a:ext>
            </a:extLst>
          </p:cNvPr>
          <p:cNvSpPr txBox="1"/>
          <p:nvPr/>
        </p:nvSpPr>
        <p:spPr>
          <a:xfrm>
            <a:off x="2089334" y="5465748"/>
            <a:ext cx="7970108" cy="1200329"/>
          </a:xfrm>
          <a:prstGeom prst="rect">
            <a:avLst/>
          </a:prstGeom>
          <a:noFill/>
          <a:ln>
            <a:solidFill>
              <a:schemeClr val="tx1"/>
            </a:solidFill>
          </a:ln>
        </p:spPr>
        <p:txBody>
          <a:bodyPr wrap="square">
            <a:spAutoFit/>
          </a:bodyPr>
          <a:lstStyle/>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Beam rotated by 180° to evaluate gravity-induced sagitta</a:t>
            </a:r>
          </a:p>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Same initial deflection measured in both orientations</a:t>
            </a:r>
          </a:p>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Negligible contribution from self-weight</a:t>
            </a:r>
          </a:p>
          <a:p>
            <a:pPr marL="285750" indent="-285750">
              <a:buFont typeface="Arial" panose="020B0604020202020204" pitchFamily="34" charset="0"/>
              <a:buChar char="•"/>
            </a:pPr>
            <a:r>
              <a:rPr lang="en-US" b="1" dirty="0">
                <a:latin typeface="Cambria" panose="02040503050406030204" pitchFamily="18" charset="0"/>
                <a:ea typeface="Cambria" panose="02040503050406030204" pitchFamily="18" charset="0"/>
              </a:rPr>
              <a:t>Structural shape confirmed to be independent of gravity effects</a:t>
            </a:r>
          </a:p>
        </p:txBody>
      </p:sp>
    </p:spTree>
    <p:extLst>
      <p:ext uri="{BB962C8B-B14F-4D97-AF65-F5344CB8AC3E}">
        <p14:creationId xmlns:p14="http://schemas.microsoft.com/office/powerpoint/2010/main" val="799588096"/>
      </p:ext>
    </p:extLst>
  </p:cSld>
  <p:clrMapOvr>
    <a:masterClrMapping/>
  </p:clrMapOvr>
  <mc:AlternateContent xmlns:mc="http://schemas.openxmlformats.org/markup-compatibility/2006" xmlns:p14="http://schemas.microsoft.com/office/powerpoint/2010/main">
    <mc:Choice Requires="p14">
      <p:transition spd="slow" p14:dur="2000" advTm="70899"/>
    </mc:Choice>
    <mc:Fallback xmlns="">
      <p:transition spd="slow" advTm="70899"/>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80022-133C-13ED-69DD-F231C2F492D2}"/>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D10303E9-01C3-8813-343B-27080143BB90}"/>
              </a:ext>
            </a:extLst>
          </p:cNvPr>
          <p:cNvSpPr txBox="1"/>
          <p:nvPr/>
        </p:nvSpPr>
        <p:spPr>
          <a:xfrm>
            <a:off x="0" y="0"/>
            <a:ext cx="12192000" cy="52322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2800" dirty="0">
                <a:latin typeface="Cambria" panose="02040503050406030204" pitchFamily="18" charset="0"/>
                <a:ea typeface="Cambria" panose="02040503050406030204" pitchFamily="18" charset="0"/>
              </a:rPr>
              <a:t>Prototypes with reinforcement mechanical characterization</a:t>
            </a:r>
            <a:endParaRPr lang="en-GB" sz="2800" dirty="0">
              <a:latin typeface="Cambria" panose="02040503050406030204" pitchFamily="18" charset="0"/>
              <a:ea typeface="Cambria" panose="02040503050406030204" pitchFamily="18" charset="0"/>
            </a:endParaRPr>
          </a:p>
        </p:txBody>
      </p:sp>
      <p:sp>
        <p:nvSpPr>
          <p:cNvPr id="3" name="Slide Number Placeholder 2">
            <a:extLst>
              <a:ext uri="{FF2B5EF4-FFF2-40B4-BE49-F238E27FC236}">
                <a16:creationId xmlns:a16="http://schemas.microsoft.com/office/drawing/2014/main" id="{E7DC3C49-2F16-5D60-3A31-1307A69AA100}"/>
              </a:ext>
            </a:extLst>
          </p:cNvPr>
          <p:cNvSpPr>
            <a:spLocks noGrp="1"/>
          </p:cNvSpPr>
          <p:nvPr>
            <p:ph type="sldNum" sz="quarter" idx="12"/>
          </p:nvPr>
        </p:nvSpPr>
        <p:spPr>
          <a:xfrm>
            <a:off x="9448800" y="6492875"/>
            <a:ext cx="2743200" cy="365125"/>
          </a:xfrm>
        </p:spPr>
        <p:txBody>
          <a:bodyPr/>
          <a:lstStyle/>
          <a:p>
            <a:fld id="{265FD0AB-E297-4C81-97A7-39E78109B666}" type="slidenum">
              <a:rPr lang="en-GB" smtClean="0"/>
              <a:t>13</a:t>
            </a:fld>
            <a:endParaRPr lang="en-GB" dirty="0"/>
          </a:p>
        </p:txBody>
      </p:sp>
      <p:pic>
        <p:nvPicPr>
          <p:cNvPr id="9" name="Picture 8" descr="A blue sign with yellow text&#10;&#10;AI-generated content may be incorrect.">
            <a:extLst>
              <a:ext uri="{FF2B5EF4-FFF2-40B4-BE49-F238E27FC236}">
                <a16:creationId xmlns:a16="http://schemas.microsoft.com/office/drawing/2014/main" id="{FA585C02-5AE7-EF75-295E-CCD83D216E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0230" y="29616"/>
            <a:ext cx="986903" cy="483555"/>
          </a:xfrm>
          <a:prstGeom prst="rect">
            <a:avLst/>
          </a:prstGeom>
        </p:spPr>
      </p:pic>
      <p:sp>
        <p:nvSpPr>
          <p:cNvPr id="15" name="TextBox 14">
            <a:extLst>
              <a:ext uri="{FF2B5EF4-FFF2-40B4-BE49-F238E27FC236}">
                <a16:creationId xmlns:a16="http://schemas.microsoft.com/office/drawing/2014/main" id="{43BA1C62-1484-0452-626F-145E1EC34156}"/>
              </a:ext>
            </a:extLst>
          </p:cNvPr>
          <p:cNvSpPr txBox="1"/>
          <p:nvPr/>
        </p:nvSpPr>
        <p:spPr>
          <a:xfrm>
            <a:off x="106576" y="630272"/>
            <a:ext cx="5470955" cy="646331"/>
          </a:xfrm>
          <a:prstGeom prst="rect">
            <a:avLst/>
          </a:prstGeom>
          <a:noFill/>
          <a:ln>
            <a:solidFill>
              <a:schemeClr val="tx1"/>
            </a:solidFill>
          </a:ln>
        </p:spPr>
        <p:txBody>
          <a:bodyPr wrap="square">
            <a:spAutoFit/>
          </a:bodyPr>
          <a:lstStyle/>
          <a:p>
            <a:r>
              <a:rPr lang="en-US" b="1" dirty="0">
                <a:latin typeface="Cambria" panose="02040503050406030204" pitchFamily="18" charset="0"/>
                <a:ea typeface="Cambria" panose="02040503050406030204" pitchFamily="18" charset="0"/>
              </a:rPr>
              <a:t>Tests of the new prototypes with reinforcement</a:t>
            </a:r>
          </a:p>
          <a:p>
            <a:r>
              <a:rPr lang="en-US" dirty="0">
                <a:latin typeface="Cambria" panose="02040503050406030204" pitchFamily="18" charset="0"/>
                <a:ea typeface="Cambria" panose="02040503050406030204" pitchFamily="18" charset="0"/>
              </a:rPr>
              <a:t>Same setup of the previous one </a:t>
            </a:r>
          </a:p>
        </p:txBody>
      </p:sp>
      <p:sp>
        <p:nvSpPr>
          <p:cNvPr id="48" name="TextBox 47">
            <a:extLst>
              <a:ext uri="{FF2B5EF4-FFF2-40B4-BE49-F238E27FC236}">
                <a16:creationId xmlns:a16="http://schemas.microsoft.com/office/drawing/2014/main" id="{53410D32-D274-5568-D016-E04B91A3630C}"/>
              </a:ext>
            </a:extLst>
          </p:cNvPr>
          <p:cNvSpPr txBox="1"/>
          <p:nvPr/>
        </p:nvSpPr>
        <p:spPr>
          <a:xfrm>
            <a:off x="106577" y="6110218"/>
            <a:ext cx="11890556" cy="646331"/>
          </a:xfrm>
          <a:prstGeom prst="rect">
            <a:avLst/>
          </a:prstGeom>
          <a:noFill/>
          <a:ln>
            <a:solidFill>
              <a:schemeClr val="tx1"/>
            </a:solidFill>
          </a:ln>
        </p:spPr>
        <p:txBody>
          <a:bodyPr wrap="square">
            <a:spAutoFit/>
          </a:bodyPr>
          <a:lstStyle/>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The results are consistent with the simulation outcomes, confirming a good material characterization in Ansys.</a:t>
            </a:r>
          </a:p>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For the distributed load case, the sagitta will be reduced to half of the value.(</a:t>
            </a:r>
            <a:r>
              <a:rPr lang="en-US" dirty="0" err="1">
                <a:latin typeface="Symbol" panose="05050102010706020507" pitchFamily="18" charset="2"/>
                <a:ea typeface="Cambria" panose="02040503050406030204" pitchFamily="18" charset="0"/>
              </a:rPr>
              <a:t>d</a:t>
            </a:r>
            <a:r>
              <a:rPr lang="en-US" baseline="-25000" dirty="0" err="1">
                <a:latin typeface="Cambria" panose="02040503050406030204" pitchFamily="18" charset="0"/>
                <a:ea typeface="Cambria" panose="02040503050406030204" pitchFamily="18" charset="0"/>
              </a:rPr>
              <a:t>distributed</a:t>
            </a:r>
            <a:r>
              <a:rPr lang="en-US" dirty="0">
                <a:latin typeface="Cambria" panose="02040503050406030204" pitchFamily="18" charset="0"/>
                <a:ea typeface="Cambria" panose="02040503050406030204" pitchFamily="18" charset="0"/>
              </a:rPr>
              <a:t> ≈ 0.5 * </a:t>
            </a:r>
            <a:r>
              <a:rPr lang="en-US" dirty="0" err="1">
                <a:latin typeface="Symbol" panose="05050102010706020507" pitchFamily="18" charset="2"/>
                <a:ea typeface="Cambria" panose="02040503050406030204" pitchFamily="18" charset="0"/>
              </a:rPr>
              <a:t>d</a:t>
            </a:r>
            <a:r>
              <a:rPr lang="en-US" baseline="-25000" dirty="0" err="1">
                <a:latin typeface="Cambria" panose="02040503050406030204" pitchFamily="18" charset="0"/>
                <a:ea typeface="Cambria" panose="02040503050406030204" pitchFamily="18" charset="0"/>
              </a:rPr>
              <a:t>concentrated</a:t>
            </a:r>
            <a:r>
              <a:rPr lang="en-US" dirty="0">
                <a:latin typeface="Cambria" panose="02040503050406030204" pitchFamily="18" charset="0"/>
                <a:ea typeface="Cambria" panose="02040503050406030204" pitchFamily="18" charset="0"/>
              </a:rPr>
              <a:t>)</a:t>
            </a:r>
          </a:p>
        </p:txBody>
      </p:sp>
      <p:sp>
        <p:nvSpPr>
          <p:cNvPr id="4" name="Freeform 2">
            <a:extLst>
              <a:ext uri="{FF2B5EF4-FFF2-40B4-BE49-F238E27FC236}">
                <a16:creationId xmlns:a16="http://schemas.microsoft.com/office/drawing/2014/main" id="{B33C60A0-973D-8C42-C738-06D24A36252A}"/>
              </a:ext>
            </a:extLst>
          </p:cNvPr>
          <p:cNvSpPr/>
          <p:nvPr/>
        </p:nvSpPr>
        <p:spPr>
          <a:xfrm>
            <a:off x="6672304" y="584775"/>
            <a:ext cx="2585207" cy="1111595"/>
          </a:xfrm>
          <a:custGeom>
            <a:avLst/>
            <a:gdLst/>
            <a:ahLst/>
            <a:cxnLst/>
            <a:rect l="l" t="t" r="r" b="b"/>
            <a:pathLst>
              <a:path w="11301259" h="4760655">
                <a:moveTo>
                  <a:pt x="0" y="0"/>
                </a:moveTo>
                <a:lnTo>
                  <a:pt x="11301259" y="0"/>
                </a:lnTo>
                <a:lnTo>
                  <a:pt x="11301259" y="4760655"/>
                </a:lnTo>
                <a:lnTo>
                  <a:pt x="0" y="4760655"/>
                </a:lnTo>
                <a:lnTo>
                  <a:pt x="0" y="0"/>
                </a:lnTo>
                <a:close/>
              </a:path>
            </a:pathLst>
          </a:custGeom>
          <a:blipFill>
            <a:blip r:embed="rId4"/>
            <a:stretch>
              <a:fillRect/>
            </a:stretch>
          </a:blipFill>
        </p:spPr>
        <p:txBody>
          <a:bodyPr/>
          <a:lstStyle/>
          <a:p>
            <a:endParaRPr lang="it-IT"/>
          </a:p>
        </p:txBody>
      </p:sp>
      <p:sp>
        <p:nvSpPr>
          <p:cNvPr id="7" name="TextBox 6">
            <a:extLst>
              <a:ext uri="{FF2B5EF4-FFF2-40B4-BE49-F238E27FC236}">
                <a16:creationId xmlns:a16="http://schemas.microsoft.com/office/drawing/2014/main" id="{8BB46A8B-2EE5-9B75-4AE2-BC7160ACBBE1}"/>
              </a:ext>
            </a:extLst>
          </p:cNvPr>
          <p:cNvSpPr txBox="1"/>
          <p:nvPr/>
        </p:nvSpPr>
        <p:spPr>
          <a:xfrm>
            <a:off x="9143999" y="893967"/>
            <a:ext cx="2658591" cy="646331"/>
          </a:xfrm>
          <a:prstGeom prst="rect">
            <a:avLst/>
          </a:prstGeom>
          <a:noFill/>
          <a:ln>
            <a:noFill/>
          </a:ln>
        </p:spPr>
        <p:txBody>
          <a:bodyPr wrap="square" anchor="ctr" anchorCtr="0">
            <a:normAutofit/>
          </a:bodyPr>
          <a:lstStyle/>
          <a:p>
            <a:pPr lvl="1" algn="ctr"/>
            <a:r>
              <a:rPr lang="en-US" dirty="0">
                <a:solidFill>
                  <a:srgbClr val="473D34"/>
                </a:solidFill>
                <a:latin typeface="Cambria" panose="02040503050406030204" pitchFamily="18" charset="0"/>
                <a:ea typeface="Cambria" panose="02040503050406030204" pitchFamily="18" charset="0"/>
                <a:cs typeface="Red Hat Display"/>
                <a:sym typeface="Red Hat Display"/>
              </a:rPr>
              <a:t>UD carbon fiber layer of M46J</a:t>
            </a:r>
            <a:endParaRPr lang="en-US" dirty="0">
              <a:latin typeface="Cambria" panose="02040503050406030204" pitchFamily="18" charset="0"/>
              <a:ea typeface="Cambria" panose="02040503050406030204" pitchFamily="18" charset="0"/>
            </a:endParaRPr>
          </a:p>
        </p:txBody>
      </p:sp>
      <p:cxnSp>
        <p:nvCxnSpPr>
          <p:cNvPr id="10" name="Straight Arrow Connector 9">
            <a:extLst>
              <a:ext uri="{FF2B5EF4-FFF2-40B4-BE49-F238E27FC236}">
                <a16:creationId xmlns:a16="http://schemas.microsoft.com/office/drawing/2014/main" id="{70C9883F-858D-6390-89F4-8F1481EE6521}"/>
              </a:ext>
            </a:extLst>
          </p:cNvPr>
          <p:cNvCxnSpPr/>
          <p:nvPr/>
        </p:nvCxnSpPr>
        <p:spPr>
          <a:xfrm flipH="1" flipV="1">
            <a:off x="8380949" y="1135898"/>
            <a:ext cx="1481959" cy="11903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12" name="Picture 11">
            <a:extLst>
              <a:ext uri="{FF2B5EF4-FFF2-40B4-BE49-F238E27FC236}">
                <a16:creationId xmlns:a16="http://schemas.microsoft.com/office/drawing/2014/main" id="{C8560584-DA50-38D3-6B49-D6A60FB65E0D}"/>
              </a:ext>
            </a:extLst>
          </p:cNvPr>
          <p:cNvPicPr>
            <a:picLocks noChangeAspect="1"/>
          </p:cNvPicPr>
          <p:nvPr/>
        </p:nvPicPr>
        <p:blipFill>
          <a:blip r:embed="rId5">
            <a:extLst>
              <a:ext uri="{28A0092B-C50C-407E-A947-70E740481C1C}">
                <a14:useLocalDpi xmlns:a14="http://schemas.microsoft.com/office/drawing/2010/main" val="0"/>
              </a:ext>
            </a:extLst>
          </a:blip>
          <a:srcRect l="7378" t="7471"/>
          <a:stretch>
            <a:fillRect/>
          </a:stretch>
        </p:blipFill>
        <p:spPr>
          <a:xfrm>
            <a:off x="1010653" y="1540298"/>
            <a:ext cx="4687528" cy="3516126"/>
          </a:xfrm>
          <a:prstGeom prst="rect">
            <a:avLst/>
          </a:prstGeom>
        </p:spPr>
      </p:pic>
      <p:sp>
        <p:nvSpPr>
          <p:cNvPr id="13" name="TextBox 27">
            <a:extLst>
              <a:ext uri="{FF2B5EF4-FFF2-40B4-BE49-F238E27FC236}">
                <a16:creationId xmlns:a16="http://schemas.microsoft.com/office/drawing/2014/main" id="{AFD9F307-4206-4092-31CC-A7A60B03D1B9}"/>
              </a:ext>
            </a:extLst>
          </p:cNvPr>
          <p:cNvSpPr txBox="1"/>
          <p:nvPr/>
        </p:nvSpPr>
        <p:spPr>
          <a:xfrm>
            <a:off x="1453206" y="5056424"/>
            <a:ext cx="3429000" cy="781432"/>
          </a:xfrm>
          <a:prstGeom prst="rect">
            <a:avLst/>
          </a:prstGeom>
          <a:ln>
            <a:solidFill>
              <a:schemeClr val="tx1"/>
            </a:solidFill>
          </a:ln>
        </p:spPr>
        <p:txBody>
          <a:bodyPr wrap="square" lIns="0" tIns="0" rIns="0" bIns="0" rtlCol="0" anchor="t">
            <a:spAutoFit/>
          </a:bodyPr>
          <a:lstStyle/>
          <a:p>
            <a:pPr algn="ctr">
              <a:lnSpc>
                <a:spcPts val="2147"/>
              </a:lnSpc>
            </a:pPr>
            <a:r>
              <a:rPr lang="en-US" sz="1400" u="sng" dirty="0">
                <a:solidFill>
                  <a:srgbClr val="473D34"/>
                </a:solidFill>
                <a:latin typeface="Cambria" panose="02040503050406030204" pitchFamily="18" charset="0"/>
                <a:ea typeface="Cambria" panose="02040503050406030204" pitchFamily="18" charset="0"/>
                <a:cs typeface="Red Hat Display Bold"/>
                <a:sym typeface="Red Hat Display Bold"/>
              </a:rPr>
              <a:t>Unloaded</a:t>
            </a:r>
            <a:r>
              <a:rPr lang="en-US" sz="1400" dirty="0">
                <a:solidFill>
                  <a:srgbClr val="473D34"/>
                </a:solidFill>
                <a:latin typeface="Cambria" panose="02040503050406030204" pitchFamily="18" charset="0"/>
                <a:ea typeface="Cambria" panose="02040503050406030204" pitchFamily="18" charset="0"/>
                <a:cs typeface="Red Hat Display Bold"/>
                <a:sym typeface="Red Hat Display Bold"/>
              </a:rPr>
              <a:t> beam deflection</a:t>
            </a:r>
          </a:p>
          <a:p>
            <a:pPr algn="ctr">
              <a:lnSpc>
                <a:spcPts val="2147"/>
              </a:lnSpc>
            </a:pPr>
            <a:r>
              <a:rPr lang="en-US" sz="1400" b="1" dirty="0">
                <a:solidFill>
                  <a:srgbClr val="473D34"/>
                </a:solidFill>
                <a:latin typeface="Cambria" panose="02040503050406030204" pitchFamily="18" charset="0"/>
                <a:ea typeface="Cambria" panose="02040503050406030204" pitchFamily="18" charset="0"/>
                <a:cs typeface="Red Hat Display Bold"/>
                <a:sym typeface="Red Hat Display Bold"/>
              </a:rPr>
              <a:t>Max initial deflection range: </a:t>
            </a:r>
          </a:p>
          <a:p>
            <a:pPr algn="ctr">
              <a:lnSpc>
                <a:spcPts val="2147"/>
              </a:lnSpc>
            </a:pPr>
            <a:r>
              <a:rPr lang="en-US" sz="1400" b="1" dirty="0">
                <a:solidFill>
                  <a:srgbClr val="473D34"/>
                </a:solidFill>
                <a:latin typeface="Cambria" panose="02040503050406030204" pitchFamily="18" charset="0"/>
                <a:ea typeface="Cambria" panose="02040503050406030204" pitchFamily="18" charset="0"/>
                <a:cs typeface="Red Hat Display Bold"/>
                <a:sym typeface="Red Hat Display Bold"/>
              </a:rPr>
              <a:t>1.6 mm &lt; y &lt; 3.36 mm</a:t>
            </a:r>
          </a:p>
        </p:txBody>
      </p:sp>
      <p:cxnSp>
        <p:nvCxnSpPr>
          <p:cNvPr id="14" name="Straight Arrow Connector 13">
            <a:extLst>
              <a:ext uri="{FF2B5EF4-FFF2-40B4-BE49-F238E27FC236}">
                <a16:creationId xmlns:a16="http://schemas.microsoft.com/office/drawing/2014/main" id="{D68D2695-7AC4-ABB7-100F-9F9F35E6780D}"/>
              </a:ext>
            </a:extLst>
          </p:cNvPr>
          <p:cNvCxnSpPr>
            <a:cxnSpLocks/>
            <a:stCxn id="15" idx="3"/>
          </p:cNvCxnSpPr>
          <p:nvPr/>
        </p:nvCxnSpPr>
        <p:spPr>
          <a:xfrm flipV="1">
            <a:off x="5577531" y="920392"/>
            <a:ext cx="1439219" cy="3304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18" name="Picture 17">
            <a:extLst>
              <a:ext uri="{FF2B5EF4-FFF2-40B4-BE49-F238E27FC236}">
                <a16:creationId xmlns:a16="http://schemas.microsoft.com/office/drawing/2014/main" id="{3709170C-CC70-5918-6C09-8B215C3D09C8}"/>
              </a:ext>
            </a:extLst>
          </p:cNvPr>
          <p:cNvPicPr>
            <a:picLocks noChangeAspect="1"/>
          </p:cNvPicPr>
          <p:nvPr/>
        </p:nvPicPr>
        <p:blipFill>
          <a:blip r:embed="rId6">
            <a:extLst>
              <a:ext uri="{28A0092B-C50C-407E-A947-70E740481C1C}">
                <a14:useLocalDpi xmlns:a14="http://schemas.microsoft.com/office/drawing/2010/main" val="0"/>
              </a:ext>
            </a:extLst>
          </a:blip>
          <a:srcRect t="6871"/>
          <a:stretch>
            <a:fillRect/>
          </a:stretch>
        </p:blipFill>
        <p:spPr>
          <a:xfrm>
            <a:off x="6376811" y="1875915"/>
            <a:ext cx="4633419" cy="3240000"/>
          </a:xfrm>
          <a:prstGeom prst="rect">
            <a:avLst/>
          </a:prstGeom>
        </p:spPr>
      </p:pic>
      <p:sp>
        <p:nvSpPr>
          <p:cNvPr id="19" name="TextBox 27">
            <a:extLst>
              <a:ext uri="{FF2B5EF4-FFF2-40B4-BE49-F238E27FC236}">
                <a16:creationId xmlns:a16="http://schemas.microsoft.com/office/drawing/2014/main" id="{35E2557F-3D3A-3873-A394-5F93FE687803}"/>
              </a:ext>
            </a:extLst>
          </p:cNvPr>
          <p:cNvSpPr txBox="1"/>
          <p:nvPr/>
        </p:nvSpPr>
        <p:spPr>
          <a:xfrm>
            <a:off x="7047447" y="5017924"/>
            <a:ext cx="3429000" cy="781432"/>
          </a:xfrm>
          <a:prstGeom prst="rect">
            <a:avLst/>
          </a:prstGeom>
          <a:ln>
            <a:solidFill>
              <a:schemeClr val="tx1"/>
            </a:solidFill>
          </a:ln>
        </p:spPr>
        <p:txBody>
          <a:bodyPr wrap="square" lIns="0" tIns="0" rIns="0" bIns="0" rtlCol="0" anchor="t">
            <a:spAutoFit/>
          </a:bodyPr>
          <a:lstStyle/>
          <a:p>
            <a:pPr algn="ctr">
              <a:lnSpc>
                <a:spcPts val="2147"/>
              </a:lnSpc>
            </a:pPr>
            <a:r>
              <a:rPr lang="en-US" sz="1400" dirty="0">
                <a:solidFill>
                  <a:srgbClr val="473D34"/>
                </a:solidFill>
                <a:latin typeface="Cambria" panose="02040503050406030204" pitchFamily="18" charset="0"/>
                <a:ea typeface="Cambria" panose="02040503050406030204" pitchFamily="18" charset="0"/>
                <a:cs typeface="Red Hat Display Bold"/>
                <a:sym typeface="Red Hat Display Bold"/>
              </a:rPr>
              <a:t>Beam deflection with concentrated load:</a:t>
            </a:r>
          </a:p>
          <a:p>
            <a:pPr algn="ctr">
              <a:lnSpc>
                <a:spcPts val="2147"/>
              </a:lnSpc>
            </a:pPr>
            <a:r>
              <a:rPr lang="en-US" sz="1400" b="1" dirty="0">
                <a:solidFill>
                  <a:srgbClr val="473D34"/>
                </a:solidFill>
                <a:latin typeface="Cambria" panose="02040503050406030204" pitchFamily="18" charset="0"/>
                <a:ea typeface="Cambria" panose="02040503050406030204" pitchFamily="18" charset="0"/>
                <a:cs typeface="Red Hat Display Bold"/>
                <a:sym typeface="Red Hat Display Bold"/>
              </a:rPr>
              <a:t>Sagitta range: </a:t>
            </a:r>
          </a:p>
          <a:p>
            <a:pPr algn="ctr">
              <a:lnSpc>
                <a:spcPts val="2147"/>
              </a:lnSpc>
            </a:pPr>
            <a:r>
              <a:rPr lang="en-US" sz="1400" b="1" dirty="0">
                <a:solidFill>
                  <a:srgbClr val="473D34"/>
                </a:solidFill>
                <a:latin typeface="Cambria" panose="02040503050406030204" pitchFamily="18" charset="0"/>
                <a:ea typeface="Cambria" panose="02040503050406030204" pitchFamily="18" charset="0"/>
                <a:cs typeface="Red Hat Display Bold"/>
                <a:sym typeface="Red Hat Display Bold"/>
              </a:rPr>
              <a:t>100 </a:t>
            </a:r>
            <a:r>
              <a:rPr lang="en-US" sz="1400" b="1" dirty="0">
                <a:solidFill>
                  <a:srgbClr val="473D34"/>
                </a:solidFill>
                <a:latin typeface="Symbol" panose="05050102010706020507" pitchFamily="18" charset="2"/>
                <a:ea typeface="Cambria" panose="02040503050406030204" pitchFamily="18" charset="0"/>
                <a:cs typeface="Red Hat Display Bold"/>
                <a:sym typeface="Red Hat Display Bold"/>
              </a:rPr>
              <a:t>m</a:t>
            </a:r>
            <a:r>
              <a:rPr lang="en-US" sz="1400" b="1" dirty="0">
                <a:solidFill>
                  <a:srgbClr val="473D34"/>
                </a:solidFill>
                <a:latin typeface="Cambria" panose="02040503050406030204" pitchFamily="18" charset="0"/>
                <a:ea typeface="Cambria" panose="02040503050406030204" pitchFamily="18" charset="0"/>
                <a:cs typeface="Red Hat Display Bold"/>
                <a:sym typeface="Red Hat Display Bold"/>
              </a:rPr>
              <a:t>m &lt; y &lt; 147 </a:t>
            </a:r>
            <a:r>
              <a:rPr lang="en-US" sz="1400" b="1" dirty="0">
                <a:solidFill>
                  <a:srgbClr val="473D34"/>
                </a:solidFill>
                <a:latin typeface="Symbol" panose="05050102010706020507" pitchFamily="18" charset="2"/>
                <a:ea typeface="Cambria" panose="02040503050406030204" pitchFamily="18" charset="0"/>
                <a:cs typeface="Red Hat Display Bold"/>
                <a:sym typeface="Red Hat Display Bold"/>
              </a:rPr>
              <a:t>m</a:t>
            </a:r>
            <a:r>
              <a:rPr lang="en-US" sz="1400" b="1" dirty="0">
                <a:solidFill>
                  <a:srgbClr val="473D34"/>
                </a:solidFill>
                <a:latin typeface="Cambria" panose="02040503050406030204" pitchFamily="18" charset="0"/>
                <a:ea typeface="Cambria" panose="02040503050406030204" pitchFamily="18" charset="0"/>
                <a:cs typeface="Red Hat Display Bold"/>
                <a:sym typeface="Red Hat Display Bold"/>
              </a:rPr>
              <a:t>m</a:t>
            </a:r>
          </a:p>
        </p:txBody>
      </p:sp>
      <p:sp>
        <p:nvSpPr>
          <p:cNvPr id="2" name="TextBox 1">
            <a:extLst>
              <a:ext uri="{FF2B5EF4-FFF2-40B4-BE49-F238E27FC236}">
                <a16:creationId xmlns:a16="http://schemas.microsoft.com/office/drawing/2014/main" id="{F6966E77-7035-7581-BFD2-BDB9115DAF8B}"/>
              </a:ext>
            </a:extLst>
          </p:cNvPr>
          <p:cNvSpPr txBox="1"/>
          <p:nvPr/>
        </p:nvSpPr>
        <p:spPr>
          <a:xfrm rot="16200000">
            <a:off x="4715936" y="3332178"/>
            <a:ext cx="3412633" cy="500103"/>
          </a:xfrm>
          <a:prstGeom prst="rect">
            <a:avLst/>
          </a:prstGeom>
          <a:noFill/>
          <a:ln>
            <a:noFill/>
          </a:ln>
        </p:spPr>
        <p:txBody>
          <a:bodyPr wrap="square" anchor="ctr" anchorCtr="0">
            <a:normAutofit/>
          </a:bodyPr>
          <a:lstStyle/>
          <a:p>
            <a:pPr lvl="1" algn="ctr"/>
            <a:r>
              <a:rPr lang="en-US" sz="1000" dirty="0">
                <a:solidFill>
                  <a:srgbClr val="473D34"/>
                </a:solidFill>
                <a:latin typeface="Cambria" panose="02040503050406030204" pitchFamily="18" charset="0"/>
                <a:ea typeface="Cambria" panose="02040503050406030204" pitchFamily="18" charset="0"/>
                <a:cs typeface="Red Hat Display"/>
                <a:sym typeface="Red Hat Display"/>
              </a:rPr>
              <a:t>Difference between unloaded and loaded cases</a:t>
            </a:r>
            <a:endParaRPr lang="en-US" sz="1000"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DF95DF3B-0639-8EDE-F277-E1FB4BB7643E}"/>
              </a:ext>
            </a:extLst>
          </p:cNvPr>
          <p:cNvSpPr txBox="1"/>
          <p:nvPr/>
        </p:nvSpPr>
        <p:spPr>
          <a:xfrm rot="16200000">
            <a:off x="-166243" y="3331348"/>
            <a:ext cx="2658591" cy="500103"/>
          </a:xfrm>
          <a:prstGeom prst="rect">
            <a:avLst/>
          </a:prstGeom>
          <a:noFill/>
          <a:ln>
            <a:noFill/>
          </a:ln>
        </p:spPr>
        <p:txBody>
          <a:bodyPr wrap="square" anchor="ctr" anchorCtr="0">
            <a:normAutofit/>
          </a:bodyPr>
          <a:lstStyle/>
          <a:p>
            <a:pPr lvl="1" algn="ctr"/>
            <a:r>
              <a:rPr lang="en-US" sz="1000" dirty="0">
                <a:solidFill>
                  <a:srgbClr val="473D34"/>
                </a:solidFill>
                <a:latin typeface="Cambria" panose="02040503050406030204" pitchFamily="18" charset="0"/>
                <a:ea typeface="Cambria" panose="02040503050406030204" pitchFamily="18" charset="0"/>
                <a:cs typeface="Red Hat Display"/>
                <a:sym typeface="Red Hat Display"/>
              </a:rPr>
              <a:t>Initial deflection [mm]</a:t>
            </a:r>
            <a:endParaRPr lang="en-US" sz="1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17333061"/>
      </p:ext>
    </p:extLst>
  </p:cSld>
  <p:clrMapOvr>
    <a:masterClrMapping/>
  </p:clrMapOvr>
  <mc:AlternateContent xmlns:mc="http://schemas.openxmlformats.org/markup-compatibility/2006" xmlns:p14="http://schemas.microsoft.com/office/powerpoint/2010/main">
    <mc:Choice Requires="p14">
      <p:transition spd="slow" p14:dur="2000" advTm="70899"/>
    </mc:Choice>
    <mc:Fallback xmlns="">
      <p:transition spd="slow" advTm="70899"/>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5A0D6-5CA3-541C-E1D2-3916B476D507}"/>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6F7588C0-93C0-037C-3D16-E798E18AC385}"/>
              </a:ext>
            </a:extLst>
          </p:cNvPr>
          <p:cNvSpPr txBox="1"/>
          <p:nvPr/>
        </p:nvSpPr>
        <p:spPr>
          <a:xfrm>
            <a:off x="0" y="0"/>
            <a:ext cx="12192000" cy="55399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GB" sz="3000" dirty="0">
                <a:latin typeface="Cambria" panose="02040503050406030204" pitchFamily="18" charset="0"/>
                <a:ea typeface="Cambria" panose="02040503050406030204" pitchFamily="18" charset="0"/>
              </a:rPr>
              <a:t>Initial deflection mitigation - Loson</a:t>
            </a:r>
          </a:p>
        </p:txBody>
      </p:sp>
      <p:sp>
        <p:nvSpPr>
          <p:cNvPr id="3" name="Slide Number Placeholder 2">
            <a:extLst>
              <a:ext uri="{FF2B5EF4-FFF2-40B4-BE49-F238E27FC236}">
                <a16:creationId xmlns:a16="http://schemas.microsoft.com/office/drawing/2014/main" id="{D52D089C-0E41-DCAA-121A-1F8E0049A171}"/>
              </a:ext>
            </a:extLst>
          </p:cNvPr>
          <p:cNvSpPr>
            <a:spLocks noGrp="1"/>
          </p:cNvSpPr>
          <p:nvPr>
            <p:ph type="sldNum" sz="quarter" idx="12"/>
          </p:nvPr>
        </p:nvSpPr>
        <p:spPr>
          <a:xfrm>
            <a:off x="9448800" y="6492875"/>
            <a:ext cx="2743200" cy="365125"/>
          </a:xfrm>
        </p:spPr>
        <p:txBody>
          <a:bodyPr/>
          <a:lstStyle/>
          <a:p>
            <a:fld id="{265FD0AB-E297-4C81-97A7-39E78109B666}" type="slidenum">
              <a:rPr lang="en-GB" smtClean="0"/>
              <a:t>14</a:t>
            </a:fld>
            <a:endParaRPr lang="en-GB" dirty="0"/>
          </a:p>
        </p:txBody>
      </p:sp>
      <p:pic>
        <p:nvPicPr>
          <p:cNvPr id="9" name="Picture 8" descr="A blue sign with yellow text&#10;&#10;AI-generated content may be incorrect.">
            <a:extLst>
              <a:ext uri="{FF2B5EF4-FFF2-40B4-BE49-F238E27FC236}">
                <a16:creationId xmlns:a16="http://schemas.microsoft.com/office/drawing/2014/main" id="{707C176C-06D3-696D-248B-70D1FADE17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0230" y="29616"/>
            <a:ext cx="986903" cy="483555"/>
          </a:xfrm>
          <a:prstGeom prst="rect">
            <a:avLst/>
          </a:prstGeom>
        </p:spPr>
      </p:pic>
      <p:sp>
        <p:nvSpPr>
          <p:cNvPr id="2" name="TextBox 1">
            <a:extLst>
              <a:ext uri="{FF2B5EF4-FFF2-40B4-BE49-F238E27FC236}">
                <a16:creationId xmlns:a16="http://schemas.microsoft.com/office/drawing/2014/main" id="{FFB55B50-73A5-6E8A-A99B-0681A13CAEAB}"/>
              </a:ext>
            </a:extLst>
          </p:cNvPr>
          <p:cNvSpPr txBox="1"/>
          <p:nvPr/>
        </p:nvSpPr>
        <p:spPr>
          <a:xfrm>
            <a:off x="316992" y="542787"/>
            <a:ext cx="11398777" cy="2949462"/>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dirty="0">
                <a:latin typeface="Cambria" panose="02040503050406030204" pitchFamily="18" charset="0"/>
                <a:ea typeface="Cambria" panose="02040503050406030204" pitchFamily="18" charset="0"/>
              </a:rPr>
              <a:t>Loson’s engineers think the beam is deformed due to an unbalanced layup, they decide to manufacture some new balanced ladders</a:t>
            </a:r>
          </a:p>
          <a:p>
            <a:pPr marL="285750" indent="-285750">
              <a:lnSpc>
                <a:spcPct val="150000"/>
              </a:lnSpc>
              <a:buFont typeface="Arial" panose="020B0604020202020204" pitchFamily="34" charset="0"/>
              <a:buChar char="•"/>
            </a:pPr>
            <a:r>
              <a:rPr lang="en-US" dirty="0">
                <a:latin typeface="Cambria" panose="02040503050406030204" pitchFamily="18" charset="0"/>
                <a:ea typeface="Cambria" panose="02040503050406030204" pitchFamily="18" charset="0"/>
              </a:rPr>
              <a:t>The new layout is composed of:</a:t>
            </a:r>
          </a:p>
          <a:p>
            <a:pPr marL="742950" lvl="1" indent="-285750">
              <a:lnSpc>
                <a:spcPct val="150000"/>
              </a:lnSpc>
              <a:buFont typeface="Arial" panose="020B0604020202020204" pitchFamily="34" charset="0"/>
              <a:buChar char="•"/>
            </a:pPr>
            <a:r>
              <a:rPr lang="en-US" dirty="0">
                <a:latin typeface="Cambria" panose="02040503050406030204" pitchFamily="18" charset="0"/>
                <a:ea typeface="Cambria" panose="02040503050406030204" pitchFamily="18" charset="0"/>
              </a:rPr>
              <a:t>70 </a:t>
            </a:r>
            <a:r>
              <a:rPr lang="en-US" dirty="0">
                <a:latin typeface="Symbol" panose="05050102010706020507" pitchFamily="18" charset="2"/>
                <a:ea typeface="Cambria" panose="02040503050406030204" pitchFamily="18" charset="0"/>
              </a:rPr>
              <a:t>m</a:t>
            </a:r>
            <a:r>
              <a:rPr lang="en-US" dirty="0">
                <a:latin typeface="Cambria" panose="02040503050406030204" pitchFamily="18" charset="0"/>
                <a:ea typeface="Cambria" panose="02040503050406030204" pitchFamily="18" charset="0"/>
              </a:rPr>
              <a:t>m of GG52 woven / 150 </a:t>
            </a:r>
            <a:r>
              <a:rPr lang="en-US" dirty="0">
                <a:latin typeface="Symbol" panose="05050102010706020507" pitchFamily="18" charset="2"/>
                <a:ea typeface="Cambria" panose="02040503050406030204" pitchFamily="18" charset="0"/>
              </a:rPr>
              <a:t>m</a:t>
            </a:r>
            <a:r>
              <a:rPr lang="en-US" dirty="0">
                <a:latin typeface="Cambria" panose="02040503050406030204" pitchFamily="18" charset="0"/>
                <a:ea typeface="Cambria" panose="02040503050406030204" pitchFamily="18" charset="0"/>
              </a:rPr>
              <a:t>m of M46J UD / 150 </a:t>
            </a:r>
            <a:r>
              <a:rPr lang="en-US" dirty="0">
                <a:latin typeface="Symbol" panose="05050102010706020507" pitchFamily="18" charset="2"/>
                <a:ea typeface="Cambria" panose="02040503050406030204" pitchFamily="18" charset="0"/>
              </a:rPr>
              <a:t>m</a:t>
            </a:r>
            <a:r>
              <a:rPr lang="en-US" dirty="0">
                <a:latin typeface="Cambria" panose="02040503050406030204" pitchFamily="18" charset="0"/>
                <a:ea typeface="Cambria" panose="02040503050406030204" pitchFamily="18" charset="0"/>
              </a:rPr>
              <a:t>m of M46J UD /70 </a:t>
            </a:r>
            <a:r>
              <a:rPr lang="en-US" dirty="0">
                <a:latin typeface="Symbol" panose="05050102010706020507" pitchFamily="18" charset="2"/>
                <a:ea typeface="Cambria" panose="02040503050406030204" pitchFamily="18" charset="0"/>
              </a:rPr>
              <a:t>m</a:t>
            </a:r>
            <a:r>
              <a:rPr lang="en-US" dirty="0">
                <a:latin typeface="Cambria" panose="02040503050406030204" pitchFamily="18" charset="0"/>
                <a:ea typeface="Cambria" panose="02040503050406030204" pitchFamily="18" charset="0"/>
              </a:rPr>
              <a:t>m of GG52 woven </a:t>
            </a:r>
          </a:p>
          <a:p>
            <a:pPr marL="285750" indent="-285750">
              <a:lnSpc>
                <a:spcPct val="150000"/>
              </a:lnSpc>
              <a:buFont typeface="Arial" panose="020B0604020202020204" pitchFamily="34" charset="0"/>
              <a:buChar char="•"/>
            </a:pPr>
            <a:r>
              <a:rPr lang="en-US" dirty="0">
                <a:latin typeface="Cambria" panose="02040503050406030204" pitchFamily="18" charset="0"/>
                <a:ea typeface="Cambria" panose="02040503050406030204" pitchFamily="18" charset="0"/>
              </a:rPr>
              <a:t>Lamination of the single skins @ 125 °C and 3 bar</a:t>
            </a:r>
          </a:p>
          <a:p>
            <a:pPr marL="285750" indent="-285750">
              <a:lnSpc>
                <a:spcPct val="150000"/>
              </a:lnSpc>
              <a:buFont typeface="Arial" panose="020B0604020202020204" pitchFamily="34" charset="0"/>
              <a:buChar char="•"/>
            </a:pPr>
            <a:r>
              <a:rPr lang="en-US" dirty="0">
                <a:latin typeface="Cambria" panose="02040503050406030204" pitchFamily="18" charset="0"/>
                <a:ea typeface="Cambria" panose="02040503050406030204" pitchFamily="18" charset="0"/>
              </a:rPr>
              <a:t>Cold gluing of the two skins</a:t>
            </a:r>
          </a:p>
          <a:p>
            <a:pPr marL="285750" indent="-285750">
              <a:lnSpc>
                <a:spcPct val="150000"/>
              </a:lnSpc>
              <a:buFont typeface="Arial" panose="020B0604020202020204" pitchFamily="34" charset="0"/>
              <a:buChar char="•"/>
            </a:pPr>
            <a:r>
              <a:rPr lang="en-US" dirty="0">
                <a:latin typeface="Cambria" panose="02040503050406030204" pitchFamily="18" charset="0"/>
                <a:ea typeface="Cambria" panose="02040503050406030204" pitchFamily="18" charset="0"/>
              </a:rPr>
              <a:t>Cold gluing of the cold plate</a:t>
            </a:r>
            <a:endParaRPr lang="en-GB" dirty="0">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F179F1DF-FB09-DAD1-697B-D5FE4BCFECE7}"/>
              </a:ext>
            </a:extLst>
          </p:cNvPr>
          <p:cNvPicPr>
            <a:picLocks noChangeAspect="1"/>
          </p:cNvPicPr>
          <p:nvPr/>
        </p:nvPicPr>
        <p:blipFill>
          <a:blip r:embed="rId4"/>
          <a:srcRect b="11758"/>
          <a:stretch>
            <a:fillRect/>
          </a:stretch>
        </p:blipFill>
        <p:spPr>
          <a:xfrm>
            <a:off x="5411934" y="3001681"/>
            <a:ext cx="1927017" cy="2256856"/>
          </a:xfrm>
          <a:prstGeom prst="rect">
            <a:avLst/>
          </a:prstGeom>
        </p:spPr>
      </p:pic>
      <p:grpSp>
        <p:nvGrpSpPr>
          <p:cNvPr id="29" name="Group 28">
            <a:extLst>
              <a:ext uri="{FF2B5EF4-FFF2-40B4-BE49-F238E27FC236}">
                <a16:creationId xmlns:a16="http://schemas.microsoft.com/office/drawing/2014/main" id="{A8FD89A7-313A-50D6-CEC7-A2F4694D8CAF}"/>
              </a:ext>
            </a:extLst>
          </p:cNvPr>
          <p:cNvGrpSpPr/>
          <p:nvPr/>
        </p:nvGrpSpPr>
        <p:grpSpPr>
          <a:xfrm>
            <a:off x="7580675" y="2668476"/>
            <a:ext cx="4452086" cy="2187285"/>
            <a:chOff x="7626850" y="1629608"/>
            <a:chExt cx="4452086" cy="2187285"/>
          </a:xfrm>
        </p:grpSpPr>
        <p:pic>
          <p:nvPicPr>
            <p:cNvPr id="5" name="Picture 4">
              <a:extLst>
                <a:ext uri="{FF2B5EF4-FFF2-40B4-BE49-F238E27FC236}">
                  <a16:creationId xmlns:a16="http://schemas.microsoft.com/office/drawing/2014/main" id="{C4AFC917-A267-2C67-1166-3AB76F7D80DD}"/>
                </a:ext>
              </a:extLst>
            </p:cNvPr>
            <p:cNvPicPr>
              <a:picLocks noChangeAspect="1"/>
            </p:cNvPicPr>
            <p:nvPr/>
          </p:nvPicPr>
          <p:blipFill>
            <a:blip r:embed="rId5"/>
            <a:stretch>
              <a:fillRect/>
            </a:stretch>
          </p:blipFill>
          <p:spPr>
            <a:xfrm>
              <a:off x="7626850" y="2341563"/>
              <a:ext cx="3090877" cy="1475330"/>
            </a:xfrm>
            <a:prstGeom prst="rect">
              <a:avLst/>
            </a:prstGeom>
          </p:spPr>
        </p:pic>
        <p:sp>
          <p:nvSpPr>
            <p:cNvPr id="12" name="TextBox 11">
              <a:extLst>
                <a:ext uri="{FF2B5EF4-FFF2-40B4-BE49-F238E27FC236}">
                  <a16:creationId xmlns:a16="http://schemas.microsoft.com/office/drawing/2014/main" id="{F035CBBA-372E-CBD0-22DF-2D8A702C66F9}"/>
                </a:ext>
              </a:extLst>
            </p:cNvPr>
            <p:cNvSpPr txBox="1"/>
            <p:nvPr/>
          </p:nvSpPr>
          <p:spPr>
            <a:xfrm rot="5400000">
              <a:off x="11430260" y="1703604"/>
              <a:ext cx="338554" cy="958799"/>
            </a:xfrm>
            <a:prstGeom prst="rect">
              <a:avLst/>
            </a:prstGeom>
            <a:noFill/>
            <a:ln>
              <a:solidFill>
                <a:schemeClr val="tx2">
                  <a:lumMod val="75000"/>
                  <a:lumOff val="25000"/>
                </a:schemeClr>
              </a:solidFill>
            </a:ln>
          </p:spPr>
          <p:txBody>
            <a:bodyPr vert="vert270" wrap="square" rtlCol="0" anchor="ctr" anchorCtr="0">
              <a:spAutoFit/>
            </a:bodyPr>
            <a:lstStyle/>
            <a:p>
              <a:pPr algn="ctr"/>
              <a:r>
                <a:rPr lang="en-US" sz="1000" dirty="0">
                  <a:latin typeface="Cambria" panose="02040503050406030204" pitchFamily="18" charset="0"/>
                  <a:ea typeface="Cambria" panose="02040503050406030204" pitchFamily="18" charset="0"/>
                </a:rPr>
                <a:t>150 </a:t>
              </a:r>
              <a:r>
                <a:rPr lang="en-US" sz="1000" dirty="0">
                  <a:latin typeface="Symbol" panose="05050102010706020507" pitchFamily="18" charset="2"/>
                  <a:ea typeface="Cambria" panose="02040503050406030204" pitchFamily="18" charset="0"/>
                </a:rPr>
                <a:t>m</a:t>
              </a:r>
              <a:r>
                <a:rPr lang="en-US" sz="1000" dirty="0">
                  <a:latin typeface="Cambria" panose="02040503050406030204" pitchFamily="18" charset="0"/>
                  <a:ea typeface="Cambria" panose="02040503050406030204" pitchFamily="18" charset="0"/>
                </a:rPr>
                <a:t>m M46J</a:t>
              </a:r>
              <a:endParaRPr lang="en-GB" sz="1000" dirty="0"/>
            </a:p>
          </p:txBody>
        </p:sp>
        <p:cxnSp>
          <p:nvCxnSpPr>
            <p:cNvPr id="13" name="Straight Arrow Connector 12">
              <a:extLst>
                <a:ext uri="{FF2B5EF4-FFF2-40B4-BE49-F238E27FC236}">
                  <a16:creationId xmlns:a16="http://schemas.microsoft.com/office/drawing/2014/main" id="{56685D00-19BA-EFE8-E22F-88481ACE687F}"/>
                </a:ext>
              </a:extLst>
            </p:cNvPr>
            <p:cNvCxnSpPr>
              <a:cxnSpLocks/>
              <a:stCxn id="12" idx="2"/>
            </p:cNvCxnSpPr>
            <p:nvPr/>
          </p:nvCxnSpPr>
          <p:spPr>
            <a:xfrm flipH="1">
              <a:off x="10697553" y="2183004"/>
              <a:ext cx="422585" cy="308053"/>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14" name="TextBox 13">
              <a:extLst>
                <a:ext uri="{FF2B5EF4-FFF2-40B4-BE49-F238E27FC236}">
                  <a16:creationId xmlns:a16="http://schemas.microsoft.com/office/drawing/2014/main" id="{9C7145F0-820E-970B-A937-0EC2E2355449}"/>
                </a:ext>
              </a:extLst>
            </p:cNvPr>
            <p:cNvSpPr txBox="1"/>
            <p:nvPr/>
          </p:nvSpPr>
          <p:spPr>
            <a:xfrm rot="5400000">
              <a:off x="11430260" y="1319485"/>
              <a:ext cx="338554" cy="958799"/>
            </a:xfrm>
            <a:prstGeom prst="rect">
              <a:avLst/>
            </a:prstGeom>
            <a:noFill/>
            <a:ln>
              <a:solidFill>
                <a:schemeClr val="tx2">
                  <a:lumMod val="75000"/>
                  <a:lumOff val="25000"/>
                </a:schemeClr>
              </a:solidFill>
            </a:ln>
          </p:spPr>
          <p:txBody>
            <a:bodyPr vert="vert270" wrap="square" rtlCol="0" anchor="ctr" anchorCtr="0">
              <a:spAutoFit/>
            </a:bodyPr>
            <a:lstStyle/>
            <a:p>
              <a:pPr algn="ctr"/>
              <a:r>
                <a:rPr lang="en-US" sz="1000" dirty="0">
                  <a:latin typeface="Cambria" panose="02040503050406030204" pitchFamily="18" charset="0"/>
                  <a:ea typeface="Cambria" panose="02040503050406030204" pitchFamily="18" charset="0"/>
                </a:rPr>
                <a:t>70 </a:t>
              </a:r>
              <a:r>
                <a:rPr lang="en-US" sz="1000" dirty="0">
                  <a:latin typeface="Symbol" panose="05050102010706020507" pitchFamily="18" charset="2"/>
                  <a:ea typeface="Cambria" panose="02040503050406030204" pitchFamily="18" charset="0"/>
                </a:rPr>
                <a:t>m</a:t>
              </a:r>
              <a:r>
                <a:rPr lang="en-US" sz="1000" dirty="0">
                  <a:latin typeface="Cambria" panose="02040503050406030204" pitchFamily="18" charset="0"/>
                  <a:ea typeface="Cambria" panose="02040503050406030204" pitchFamily="18" charset="0"/>
                </a:rPr>
                <a:t>m GG52</a:t>
              </a:r>
              <a:endParaRPr lang="en-GB" sz="1000" dirty="0"/>
            </a:p>
          </p:txBody>
        </p:sp>
        <p:cxnSp>
          <p:nvCxnSpPr>
            <p:cNvPr id="15" name="Straight Arrow Connector 14">
              <a:extLst>
                <a:ext uri="{FF2B5EF4-FFF2-40B4-BE49-F238E27FC236}">
                  <a16:creationId xmlns:a16="http://schemas.microsoft.com/office/drawing/2014/main" id="{246E73E6-4151-3D49-4E18-AB5ECA103850}"/>
                </a:ext>
              </a:extLst>
            </p:cNvPr>
            <p:cNvCxnSpPr>
              <a:cxnSpLocks/>
              <a:stCxn id="14" idx="2"/>
            </p:cNvCxnSpPr>
            <p:nvPr/>
          </p:nvCxnSpPr>
          <p:spPr>
            <a:xfrm flipH="1">
              <a:off x="10274968" y="1798885"/>
              <a:ext cx="845170" cy="666781"/>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18" name="TextBox 17">
              <a:extLst>
                <a:ext uri="{FF2B5EF4-FFF2-40B4-BE49-F238E27FC236}">
                  <a16:creationId xmlns:a16="http://schemas.microsoft.com/office/drawing/2014/main" id="{A185D56B-549C-FBAA-0B63-63DCF5D19A38}"/>
                </a:ext>
              </a:extLst>
            </p:cNvPr>
            <p:cNvSpPr txBox="1"/>
            <p:nvPr/>
          </p:nvSpPr>
          <p:spPr>
            <a:xfrm rot="5400000">
              <a:off x="11430260" y="2125042"/>
              <a:ext cx="338554" cy="958799"/>
            </a:xfrm>
            <a:prstGeom prst="rect">
              <a:avLst/>
            </a:prstGeom>
            <a:noFill/>
            <a:ln>
              <a:solidFill>
                <a:schemeClr val="tx2">
                  <a:lumMod val="75000"/>
                  <a:lumOff val="25000"/>
                </a:schemeClr>
              </a:solidFill>
            </a:ln>
          </p:spPr>
          <p:txBody>
            <a:bodyPr vert="vert270" wrap="square" rtlCol="0" anchor="ctr" anchorCtr="0">
              <a:spAutoFit/>
            </a:bodyPr>
            <a:lstStyle/>
            <a:p>
              <a:pPr algn="ctr"/>
              <a:r>
                <a:rPr lang="en-US" sz="1000" dirty="0">
                  <a:latin typeface="Cambria" panose="02040503050406030204" pitchFamily="18" charset="0"/>
                  <a:ea typeface="Cambria" panose="02040503050406030204" pitchFamily="18" charset="0"/>
                </a:rPr>
                <a:t>150 </a:t>
              </a:r>
              <a:r>
                <a:rPr lang="en-US" sz="1000" dirty="0">
                  <a:latin typeface="Symbol" panose="05050102010706020507" pitchFamily="18" charset="2"/>
                  <a:ea typeface="Cambria" panose="02040503050406030204" pitchFamily="18" charset="0"/>
                </a:rPr>
                <a:t>m</a:t>
              </a:r>
              <a:r>
                <a:rPr lang="en-US" sz="1000" dirty="0">
                  <a:latin typeface="Cambria" panose="02040503050406030204" pitchFamily="18" charset="0"/>
                  <a:ea typeface="Cambria" panose="02040503050406030204" pitchFamily="18" charset="0"/>
                </a:rPr>
                <a:t>m M46J</a:t>
              </a:r>
              <a:endParaRPr lang="en-GB" sz="1000" dirty="0"/>
            </a:p>
          </p:txBody>
        </p:sp>
        <p:cxnSp>
          <p:nvCxnSpPr>
            <p:cNvPr id="19" name="Straight Arrow Connector 18">
              <a:extLst>
                <a:ext uri="{FF2B5EF4-FFF2-40B4-BE49-F238E27FC236}">
                  <a16:creationId xmlns:a16="http://schemas.microsoft.com/office/drawing/2014/main" id="{63D66C6C-AD02-3752-BB0A-70433DFBEFF4}"/>
                </a:ext>
              </a:extLst>
            </p:cNvPr>
            <p:cNvCxnSpPr>
              <a:cxnSpLocks/>
              <a:stCxn id="18" idx="2"/>
            </p:cNvCxnSpPr>
            <p:nvPr/>
          </p:nvCxnSpPr>
          <p:spPr>
            <a:xfrm flipH="1" flipV="1">
              <a:off x="10697553" y="2531734"/>
              <a:ext cx="422585" cy="72708"/>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20" name="TextBox 19">
              <a:extLst>
                <a:ext uri="{FF2B5EF4-FFF2-40B4-BE49-F238E27FC236}">
                  <a16:creationId xmlns:a16="http://schemas.microsoft.com/office/drawing/2014/main" id="{4BB4FA4F-2A6E-FCCA-BA02-84B879649D96}"/>
                </a:ext>
              </a:extLst>
            </p:cNvPr>
            <p:cNvSpPr txBox="1"/>
            <p:nvPr/>
          </p:nvSpPr>
          <p:spPr>
            <a:xfrm rot="5400000">
              <a:off x="11430260" y="2550978"/>
              <a:ext cx="338554" cy="958799"/>
            </a:xfrm>
            <a:prstGeom prst="rect">
              <a:avLst/>
            </a:prstGeom>
            <a:noFill/>
            <a:ln>
              <a:solidFill>
                <a:schemeClr val="tx2">
                  <a:lumMod val="75000"/>
                  <a:lumOff val="25000"/>
                </a:schemeClr>
              </a:solidFill>
            </a:ln>
          </p:spPr>
          <p:txBody>
            <a:bodyPr vert="vert270" wrap="square" rtlCol="0" anchor="ctr" anchorCtr="0">
              <a:spAutoFit/>
            </a:bodyPr>
            <a:lstStyle/>
            <a:p>
              <a:pPr algn="ctr"/>
              <a:r>
                <a:rPr lang="en-US" sz="1000" dirty="0">
                  <a:latin typeface="Cambria" panose="02040503050406030204" pitchFamily="18" charset="0"/>
                  <a:ea typeface="Cambria" panose="02040503050406030204" pitchFamily="18" charset="0"/>
                </a:rPr>
                <a:t>70 </a:t>
              </a:r>
              <a:r>
                <a:rPr lang="en-US" sz="1000" dirty="0">
                  <a:latin typeface="Symbol" panose="05050102010706020507" pitchFamily="18" charset="2"/>
                  <a:ea typeface="Cambria" panose="02040503050406030204" pitchFamily="18" charset="0"/>
                </a:rPr>
                <a:t>m</a:t>
              </a:r>
              <a:r>
                <a:rPr lang="en-US" sz="1000" dirty="0">
                  <a:latin typeface="Cambria" panose="02040503050406030204" pitchFamily="18" charset="0"/>
                  <a:ea typeface="Cambria" panose="02040503050406030204" pitchFamily="18" charset="0"/>
                </a:rPr>
                <a:t>m GG52</a:t>
              </a:r>
              <a:endParaRPr lang="en-GB" sz="1000" dirty="0"/>
            </a:p>
          </p:txBody>
        </p:sp>
        <p:cxnSp>
          <p:nvCxnSpPr>
            <p:cNvPr id="21" name="Straight Arrow Connector 20">
              <a:extLst>
                <a:ext uri="{FF2B5EF4-FFF2-40B4-BE49-F238E27FC236}">
                  <a16:creationId xmlns:a16="http://schemas.microsoft.com/office/drawing/2014/main" id="{95DCDB8C-0725-1FEB-CDF1-3822618A001D}"/>
                </a:ext>
              </a:extLst>
            </p:cNvPr>
            <p:cNvCxnSpPr>
              <a:cxnSpLocks/>
              <a:stCxn id="20" idx="2"/>
            </p:cNvCxnSpPr>
            <p:nvPr/>
          </p:nvCxnSpPr>
          <p:spPr>
            <a:xfrm flipH="1" flipV="1">
              <a:off x="10591800" y="2548549"/>
              <a:ext cx="528338" cy="481829"/>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grpSp>
      <p:sp>
        <p:nvSpPr>
          <p:cNvPr id="28" name="TextBox 27">
            <a:extLst>
              <a:ext uri="{FF2B5EF4-FFF2-40B4-BE49-F238E27FC236}">
                <a16:creationId xmlns:a16="http://schemas.microsoft.com/office/drawing/2014/main" id="{FE71D4B9-913E-EADE-3DA8-BE5697E2AA8B}"/>
              </a:ext>
            </a:extLst>
          </p:cNvPr>
          <p:cNvSpPr txBox="1"/>
          <p:nvPr/>
        </p:nvSpPr>
        <p:spPr>
          <a:xfrm>
            <a:off x="316992" y="5405931"/>
            <a:ext cx="11478973" cy="1200329"/>
          </a:xfrm>
          <a:prstGeom prst="rect">
            <a:avLst/>
          </a:prstGeom>
          <a:noFill/>
        </p:spPr>
        <p:txBody>
          <a:bodyPr wrap="square">
            <a:spAutoFit/>
          </a:bodyPr>
          <a:lstStyle/>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Initial deformation of 0.9 mm observed for all ladders, together with an increase in stiffness.</a:t>
            </a:r>
          </a:p>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The initial deformation can be further improved by optimizing the T, p and t during the manufacturing process.</a:t>
            </a:r>
          </a:p>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The current prototypes are 730 mm long (corresponding to the “old” L6). The new L6 design foresees a reduced length of 610 mm, which is expected to simplify the manufacturing process.</a:t>
            </a:r>
            <a:endParaRPr lang="en-GB"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11900045"/>
      </p:ext>
    </p:extLst>
  </p:cSld>
  <p:clrMapOvr>
    <a:masterClrMapping/>
  </p:clrMapOvr>
  <mc:AlternateContent xmlns:mc="http://schemas.openxmlformats.org/markup-compatibility/2006" xmlns:p14="http://schemas.microsoft.com/office/powerpoint/2010/main">
    <mc:Choice Requires="p14">
      <p:transition spd="slow" p14:dur="2000" advTm="70899"/>
    </mc:Choice>
    <mc:Fallback xmlns="">
      <p:transition spd="slow" advTm="70899"/>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4CB7C-0998-C289-F310-054B459F209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7F5759BA-6CD8-CA42-8A9A-A1CF5FAB2496}"/>
              </a:ext>
            </a:extLst>
          </p:cNvPr>
          <p:cNvSpPr txBox="1"/>
          <p:nvPr/>
        </p:nvSpPr>
        <p:spPr>
          <a:xfrm>
            <a:off x="0" y="0"/>
            <a:ext cx="12192000" cy="55399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GB" sz="3000" dirty="0">
                <a:latin typeface="Cambria" panose="02040503050406030204" pitchFamily="18" charset="0"/>
                <a:ea typeface="Cambria" panose="02040503050406030204" pitchFamily="18" charset="0"/>
              </a:rPr>
              <a:t>Material budget - Loson</a:t>
            </a:r>
          </a:p>
        </p:txBody>
      </p:sp>
      <p:sp>
        <p:nvSpPr>
          <p:cNvPr id="3" name="Slide Number Placeholder 2">
            <a:extLst>
              <a:ext uri="{FF2B5EF4-FFF2-40B4-BE49-F238E27FC236}">
                <a16:creationId xmlns:a16="http://schemas.microsoft.com/office/drawing/2014/main" id="{F649BF9D-A673-6B0F-109A-88CDE97E9BBC}"/>
              </a:ext>
            </a:extLst>
          </p:cNvPr>
          <p:cNvSpPr>
            <a:spLocks noGrp="1"/>
          </p:cNvSpPr>
          <p:nvPr>
            <p:ph type="sldNum" sz="quarter" idx="12"/>
          </p:nvPr>
        </p:nvSpPr>
        <p:spPr>
          <a:xfrm>
            <a:off x="9448800" y="6492875"/>
            <a:ext cx="2743200" cy="365125"/>
          </a:xfrm>
        </p:spPr>
        <p:txBody>
          <a:bodyPr/>
          <a:lstStyle/>
          <a:p>
            <a:fld id="{265FD0AB-E297-4C81-97A7-39E78109B666}" type="slidenum">
              <a:rPr lang="en-GB" smtClean="0"/>
              <a:t>15</a:t>
            </a:fld>
            <a:endParaRPr lang="en-GB" dirty="0"/>
          </a:p>
        </p:txBody>
      </p:sp>
      <p:pic>
        <p:nvPicPr>
          <p:cNvPr id="9" name="Picture 8" descr="A blue sign with yellow text&#10;&#10;AI-generated content may be incorrect.">
            <a:extLst>
              <a:ext uri="{FF2B5EF4-FFF2-40B4-BE49-F238E27FC236}">
                <a16:creationId xmlns:a16="http://schemas.microsoft.com/office/drawing/2014/main" id="{8E0C3145-F395-B09E-7CD2-0D54EE299B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0230" y="29616"/>
            <a:ext cx="986903" cy="483555"/>
          </a:xfrm>
          <a:prstGeom prst="rect">
            <a:avLst/>
          </a:prstGeom>
        </p:spPr>
      </p:pic>
      <p:pic>
        <p:nvPicPr>
          <p:cNvPr id="8" name="Picture 7">
            <a:extLst>
              <a:ext uri="{FF2B5EF4-FFF2-40B4-BE49-F238E27FC236}">
                <a16:creationId xmlns:a16="http://schemas.microsoft.com/office/drawing/2014/main" id="{0A76EF08-EE43-6C60-C65E-18D5F30B34B5}"/>
              </a:ext>
            </a:extLst>
          </p:cNvPr>
          <p:cNvPicPr>
            <a:picLocks noChangeAspect="1"/>
          </p:cNvPicPr>
          <p:nvPr/>
        </p:nvPicPr>
        <p:blipFill>
          <a:blip r:embed="rId4"/>
          <a:stretch>
            <a:fillRect/>
          </a:stretch>
        </p:blipFill>
        <p:spPr>
          <a:xfrm>
            <a:off x="6062460" y="1649654"/>
            <a:ext cx="3935493" cy="3824374"/>
          </a:xfrm>
          <a:prstGeom prst="rect">
            <a:avLst/>
          </a:prstGeom>
        </p:spPr>
      </p:pic>
      <p:pic>
        <p:nvPicPr>
          <p:cNvPr id="11" name="Picture 10">
            <a:extLst>
              <a:ext uri="{FF2B5EF4-FFF2-40B4-BE49-F238E27FC236}">
                <a16:creationId xmlns:a16="http://schemas.microsoft.com/office/drawing/2014/main" id="{1BC7EA1B-1887-A263-98B8-F0D50172DA72}"/>
              </a:ext>
            </a:extLst>
          </p:cNvPr>
          <p:cNvPicPr>
            <a:picLocks noChangeAspect="1"/>
          </p:cNvPicPr>
          <p:nvPr/>
        </p:nvPicPr>
        <p:blipFill>
          <a:blip r:embed="rId5"/>
          <a:stretch>
            <a:fillRect/>
          </a:stretch>
        </p:blipFill>
        <p:spPr>
          <a:xfrm>
            <a:off x="1295110" y="1649654"/>
            <a:ext cx="3935493" cy="3770368"/>
          </a:xfrm>
          <a:prstGeom prst="rect">
            <a:avLst/>
          </a:prstGeom>
        </p:spPr>
      </p:pic>
      <p:sp>
        <p:nvSpPr>
          <p:cNvPr id="4" name="TextBox 3">
            <a:extLst>
              <a:ext uri="{FF2B5EF4-FFF2-40B4-BE49-F238E27FC236}">
                <a16:creationId xmlns:a16="http://schemas.microsoft.com/office/drawing/2014/main" id="{5C992150-6171-8337-4055-B75EA6058B53}"/>
              </a:ext>
            </a:extLst>
          </p:cNvPr>
          <p:cNvSpPr txBox="1"/>
          <p:nvPr/>
        </p:nvSpPr>
        <p:spPr>
          <a:xfrm>
            <a:off x="316992" y="640161"/>
            <a:ext cx="11398777" cy="369332"/>
          </a:xfrm>
          <a:prstGeom prst="rect">
            <a:avLst/>
          </a:prstGeom>
          <a:noFill/>
        </p:spPr>
        <p:txBody>
          <a:bodyPr wrap="square">
            <a:spAutoFit/>
          </a:bodyPr>
          <a:lstStyle/>
          <a:p>
            <a:r>
              <a:rPr lang="en-US" dirty="0">
                <a:latin typeface="Cambria" panose="02040503050406030204" pitchFamily="18" charset="0"/>
                <a:ea typeface="Cambria" panose="02040503050406030204" pitchFamily="18" charset="0"/>
              </a:rPr>
              <a:t>With this new layout, there is a slight penalty in terms of material budget, increasing from 0.57% to 0.61%</a:t>
            </a:r>
            <a:endParaRPr lang="en-GB"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BA746E58-D87F-2B7C-1A90-A06D6257582B}"/>
              </a:ext>
            </a:extLst>
          </p:cNvPr>
          <p:cNvSpPr txBox="1"/>
          <p:nvPr/>
        </p:nvSpPr>
        <p:spPr>
          <a:xfrm>
            <a:off x="3262857" y="1189959"/>
            <a:ext cx="4490827" cy="369332"/>
          </a:xfrm>
          <a:custGeom>
            <a:avLst/>
            <a:gdLst>
              <a:gd name="csX0" fmla="*/ 0 w 4490827"/>
              <a:gd name="csY0" fmla="*/ 0 h 369332"/>
              <a:gd name="csX1" fmla="*/ 516445 w 4490827"/>
              <a:gd name="csY1" fmla="*/ 0 h 369332"/>
              <a:gd name="csX2" fmla="*/ 987982 w 4490827"/>
              <a:gd name="csY2" fmla="*/ 0 h 369332"/>
              <a:gd name="csX3" fmla="*/ 1414611 w 4490827"/>
              <a:gd name="csY3" fmla="*/ 0 h 369332"/>
              <a:gd name="csX4" fmla="*/ 1975964 w 4490827"/>
              <a:gd name="csY4" fmla="*/ 0 h 369332"/>
              <a:gd name="csX5" fmla="*/ 2582226 w 4490827"/>
              <a:gd name="csY5" fmla="*/ 0 h 369332"/>
              <a:gd name="csX6" fmla="*/ 3143579 w 4490827"/>
              <a:gd name="csY6" fmla="*/ 0 h 369332"/>
              <a:gd name="csX7" fmla="*/ 3704932 w 4490827"/>
              <a:gd name="csY7" fmla="*/ 0 h 369332"/>
              <a:gd name="csX8" fmla="*/ 4490827 w 4490827"/>
              <a:gd name="csY8" fmla="*/ 0 h 369332"/>
              <a:gd name="csX9" fmla="*/ 4490827 w 4490827"/>
              <a:gd name="csY9" fmla="*/ 369332 h 369332"/>
              <a:gd name="csX10" fmla="*/ 3884565 w 4490827"/>
              <a:gd name="csY10" fmla="*/ 369332 h 369332"/>
              <a:gd name="csX11" fmla="*/ 3457937 w 4490827"/>
              <a:gd name="csY11" fmla="*/ 369332 h 369332"/>
              <a:gd name="csX12" fmla="*/ 3031308 w 4490827"/>
              <a:gd name="csY12" fmla="*/ 369332 h 369332"/>
              <a:gd name="csX13" fmla="*/ 2380138 w 4490827"/>
              <a:gd name="csY13" fmla="*/ 369332 h 369332"/>
              <a:gd name="csX14" fmla="*/ 1953510 w 4490827"/>
              <a:gd name="csY14" fmla="*/ 369332 h 369332"/>
              <a:gd name="csX15" fmla="*/ 1437065 w 4490827"/>
              <a:gd name="csY15" fmla="*/ 369332 h 369332"/>
              <a:gd name="csX16" fmla="*/ 965528 w 4490827"/>
              <a:gd name="csY16" fmla="*/ 369332 h 369332"/>
              <a:gd name="csX17" fmla="*/ 0 w 4490827"/>
              <a:gd name="csY17" fmla="*/ 369332 h 369332"/>
              <a:gd name="csX18" fmla="*/ 0 w 4490827"/>
              <a:gd name="csY18" fmla="*/ 0 h 3693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4490827" h="369332" fill="none" extrusionOk="0">
                <a:moveTo>
                  <a:pt x="0" y="0"/>
                </a:moveTo>
                <a:cubicBezTo>
                  <a:pt x="137721" y="-24946"/>
                  <a:pt x="269768" y="13640"/>
                  <a:pt x="516445" y="0"/>
                </a:cubicBezTo>
                <a:cubicBezTo>
                  <a:pt x="763122" y="-13640"/>
                  <a:pt x="839286" y="24050"/>
                  <a:pt x="987982" y="0"/>
                </a:cubicBezTo>
                <a:cubicBezTo>
                  <a:pt x="1136678" y="-24050"/>
                  <a:pt x="1262584" y="16332"/>
                  <a:pt x="1414611" y="0"/>
                </a:cubicBezTo>
                <a:cubicBezTo>
                  <a:pt x="1566638" y="-16332"/>
                  <a:pt x="1839381" y="50547"/>
                  <a:pt x="1975964" y="0"/>
                </a:cubicBezTo>
                <a:cubicBezTo>
                  <a:pt x="2112547" y="-50547"/>
                  <a:pt x="2414358" y="43722"/>
                  <a:pt x="2582226" y="0"/>
                </a:cubicBezTo>
                <a:cubicBezTo>
                  <a:pt x="2750094" y="-43722"/>
                  <a:pt x="2880412" y="61311"/>
                  <a:pt x="3143579" y="0"/>
                </a:cubicBezTo>
                <a:cubicBezTo>
                  <a:pt x="3406746" y="-61311"/>
                  <a:pt x="3524546" y="30771"/>
                  <a:pt x="3704932" y="0"/>
                </a:cubicBezTo>
                <a:cubicBezTo>
                  <a:pt x="3885318" y="-30771"/>
                  <a:pt x="4140596" y="22948"/>
                  <a:pt x="4490827" y="0"/>
                </a:cubicBezTo>
                <a:cubicBezTo>
                  <a:pt x="4523447" y="115306"/>
                  <a:pt x="4474040" y="194257"/>
                  <a:pt x="4490827" y="369332"/>
                </a:cubicBezTo>
                <a:cubicBezTo>
                  <a:pt x="4309767" y="411600"/>
                  <a:pt x="4128828" y="304911"/>
                  <a:pt x="3884565" y="369332"/>
                </a:cubicBezTo>
                <a:cubicBezTo>
                  <a:pt x="3640302" y="433753"/>
                  <a:pt x="3585430" y="328324"/>
                  <a:pt x="3457937" y="369332"/>
                </a:cubicBezTo>
                <a:cubicBezTo>
                  <a:pt x="3330444" y="410340"/>
                  <a:pt x="3158456" y="341972"/>
                  <a:pt x="3031308" y="369332"/>
                </a:cubicBezTo>
                <a:cubicBezTo>
                  <a:pt x="2904160" y="396692"/>
                  <a:pt x="2549837" y="297897"/>
                  <a:pt x="2380138" y="369332"/>
                </a:cubicBezTo>
                <a:cubicBezTo>
                  <a:pt x="2210439" y="440767"/>
                  <a:pt x="2134240" y="361530"/>
                  <a:pt x="1953510" y="369332"/>
                </a:cubicBezTo>
                <a:cubicBezTo>
                  <a:pt x="1772780" y="377134"/>
                  <a:pt x="1628628" y="360760"/>
                  <a:pt x="1437065" y="369332"/>
                </a:cubicBezTo>
                <a:cubicBezTo>
                  <a:pt x="1245502" y="377904"/>
                  <a:pt x="1116937" y="365071"/>
                  <a:pt x="965528" y="369332"/>
                </a:cubicBezTo>
                <a:cubicBezTo>
                  <a:pt x="814119" y="373593"/>
                  <a:pt x="331300" y="270745"/>
                  <a:pt x="0" y="369332"/>
                </a:cubicBezTo>
                <a:cubicBezTo>
                  <a:pt x="-18633" y="189403"/>
                  <a:pt x="30436" y="111217"/>
                  <a:pt x="0" y="0"/>
                </a:cubicBezTo>
                <a:close/>
              </a:path>
              <a:path w="4490827" h="369332" stroke="0" extrusionOk="0">
                <a:moveTo>
                  <a:pt x="0" y="0"/>
                </a:moveTo>
                <a:cubicBezTo>
                  <a:pt x="105035" y="-44173"/>
                  <a:pt x="275496" y="46635"/>
                  <a:pt x="426629" y="0"/>
                </a:cubicBezTo>
                <a:cubicBezTo>
                  <a:pt x="577762" y="-46635"/>
                  <a:pt x="735846" y="6977"/>
                  <a:pt x="898165" y="0"/>
                </a:cubicBezTo>
                <a:cubicBezTo>
                  <a:pt x="1060484" y="-6977"/>
                  <a:pt x="1280427" y="10221"/>
                  <a:pt x="1549335" y="0"/>
                </a:cubicBezTo>
                <a:cubicBezTo>
                  <a:pt x="1818243" y="-10221"/>
                  <a:pt x="1937813" y="23293"/>
                  <a:pt x="2200505" y="0"/>
                </a:cubicBezTo>
                <a:cubicBezTo>
                  <a:pt x="2463197" y="-23293"/>
                  <a:pt x="2572875" y="26251"/>
                  <a:pt x="2672042" y="0"/>
                </a:cubicBezTo>
                <a:cubicBezTo>
                  <a:pt x="2771209" y="-26251"/>
                  <a:pt x="3096288" y="3489"/>
                  <a:pt x="3278304" y="0"/>
                </a:cubicBezTo>
                <a:cubicBezTo>
                  <a:pt x="3460320" y="-3489"/>
                  <a:pt x="3605593" y="49932"/>
                  <a:pt x="3749841" y="0"/>
                </a:cubicBezTo>
                <a:cubicBezTo>
                  <a:pt x="3894089" y="-49932"/>
                  <a:pt x="4208600" y="59857"/>
                  <a:pt x="4490827" y="0"/>
                </a:cubicBezTo>
                <a:cubicBezTo>
                  <a:pt x="4534528" y="118661"/>
                  <a:pt x="4464599" y="230599"/>
                  <a:pt x="4490827" y="369332"/>
                </a:cubicBezTo>
                <a:cubicBezTo>
                  <a:pt x="4289220" y="404788"/>
                  <a:pt x="4158722" y="344779"/>
                  <a:pt x="4064198" y="369332"/>
                </a:cubicBezTo>
                <a:cubicBezTo>
                  <a:pt x="3969674" y="393885"/>
                  <a:pt x="3563394" y="303214"/>
                  <a:pt x="3413029" y="369332"/>
                </a:cubicBezTo>
                <a:cubicBezTo>
                  <a:pt x="3262664" y="435450"/>
                  <a:pt x="3126740" y="348887"/>
                  <a:pt x="2986400" y="369332"/>
                </a:cubicBezTo>
                <a:cubicBezTo>
                  <a:pt x="2846060" y="389777"/>
                  <a:pt x="2632598" y="369039"/>
                  <a:pt x="2514863" y="369332"/>
                </a:cubicBezTo>
                <a:cubicBezTo>
                  <a:pt x="2397128" y="369625"/>
                  <a:pt x="2106737" y="349951"/>
                  <a:pt x="1953510" y="369332"/>
                </a:cubicBezTo>
                <a:cubicBezTo>
                  <a:pt x="1800283" y="388713"/>
                  <a:pt x="1573787" y="349412"/>
                  <a:pt x="1392156" y="369332"/>
                </a:cubicBezTo>
                <a:cubicBezTo>
                  <a:pt x="1210525" y="389252"/>
                  <a:pt x="1115246" y="345790"/>
                  <a:pt x="965528" y="369332"/>
                </a:cubicBezTo>
                <a:cubicBezTo>
                  <a:pt x="815810" y="392874"/>
                  <a:pt x="247262" y="256612"/>
                  <a:pt x="0" y="369332"/>
                </a:cubicBezTo>
                <a:cubicBezTo>
                  <a:pt x="-41240" y="199000"/>
                  <a:pt x="4825" y="114540"/>
                  <a:pt x="0" y="0"/>
                </a:cubicBezTo>
                <a:close/>
              </a:path>
            </a:pathLst>
          </a:custGeom>
          <a:ln>
            <a:extLst>
              <a:ext uri="{C807C97D-BFC1-408E-A445-0C87EB9F89A2}">
                <ask:lineSketchStyleProps xmlns:ask="http://schemas.microsoft.com/office/drawing/2018/sketchyshapes" sd="1645314886">
                  <a:prstGeom prst="rect">
                    <a:avLst/>
                  </a:prstGeom>
                  <ask:type>
                    <ask:lineSketchScribble/>
                  </ask:type>
                </ask:lineSketchStyleProps>
              </a:ext>
            </a:extLst>
          </a:ln>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en-US" dirty="0">
                <a:latin typeface="Cambria" panose="02040503050406030204" pitchFamily="18" charset="0"/>
                <a:ea typeface="Cambria" panose="02040503050406030204" pitchFamily="18" charset="0"/>
              </a:rPr>
              <a:t>Material budget for perpendicular tracks </a:t>
            </a:r>
            <a:endParaRPr lang="en-GB" dirty="0">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63C3F0BC-C6D6-440F-4E28-5F2FAC9EDB98}"/>
              </a:ext>
            </a:extLst>
          </p:cNvPr>
          <p:cNvSpPr txBox="1"/>
          <p:nvPr/>
        </p:nvSpPr>
        <p:spPr>
          <a:xfrm>
            <a:off x="316991" y="5737017"/>
            <a:ext cx="11398777" cy="646331"/>
          </a:xfrm>
          <a:prstGeom prst="rect">
            <a:avLst/>
          </a:prstGeom>
          <a:noFill/>
        </p:spPr>
        <p:txBody>
          <a:bodyPr wrap="square">
            <a:spAutoFit/>
          </a:bodyPr>
          <a:lstStyle/>
          <a:p>
            <a:r>
              <a:rPr lang="en-US" dirty="0">
                <a:latin typeface="Cambria" panose="02040503050406030204" pitchFamily="18" charset="0"/>
                <a:ea typeface="Cambria" panose="02040503050406030204" pitchFamily="18" charset="0"/>
              </a:rPr>
              <a:t>We are waiting to receive the new ladders from the company in order to evaluate the stiffness and perform a metrological survey.</a:t>
            </a:r>
            <a:endParaRPr lang="en-GB" dirty="0">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B36599E2-9096-51E0-A169-953106FCD7DC}"/>
              </a:ext>
            </a:extLst>
          </p:cNvPr>
          <p:cNvSpPr txBox="1"/>
          <p:nvPr/>
        </p:nvSpPr>
        <p:spPr>
          <a:xfrm>
            <a:off x="3320716" y="3235158"/>
            <a:ext cx="866273" cy="369332"/>
          </a:xfrm>
          <a:prstGeom prst="rect">
            <a:avLst/>
          </a:prstGeom>
          <a:noFill/>
          <a:ln w="57150">
            <a:solidFill>
              <a:srgbClr val="FF0000"/>
            </a:solidFill>
          </a:ln>
        </p:spPr>
        <p:txBody>
          <a:bodyPr wrap="square" rtlCol="0">
            <a:spAutoFit/>
          </a:bodyPr>
          <a:lstStyle/>
          <a:p>
            <a:endParaRPr lang="en-GB" dirty="0"/>
          </a:p>
        </p:txBody>
      </p:sp>
      <p:sp>
        <p:nvSpPr>
          <p:cNvPr id="10" name="TextBox 9">
            <a:extLst>
              <a:ext uri="{FF2B5EF4-FFF2-40B4-BE49-F238E27FC236}">
                <a16:creationId xmlns:a16="http://schemas.microsoft.com/office/drawing/2014/main" id="{BD4BCC96-1BA5-7A24-C029-94646B054C41}"/>
              </a:ext>
            </a:extLst>
          </p:cNvPr>
          <p:cNvSpPr txBox="1"/>
          <p:nvPr/>
        </p:nvSpPr>
        <p:spPr>
          <a:xfrm>
            <a:off x="8077201" y="3192509"/>
            <a:ext cx="866273" cy="369332"/>
          </a:xfrm>
          <a:prstGeom prst="rect">
            <a:avLst/>
          </a:prstGeom>
          <a:noFill/>
          <a:ln w="57150">
            <a:solidFill>
              <a:srgbClr val="FF0000"/>
            </a:solidFill>
          </a:ln>
        </p:spPr>
        <p:txBody>
          <a:bodyPr wrap="square" rtlCol="0">
            <a:spAutoFit/>
          </a:bodyPr>
          <a:lstStyle/>
          <a:p>
            <a:endParaRPr lang="en-GB" dirty="0"/>
          </a:p>
        </p:txBody>
      </p:sp>
    </p:spTree>
    <p:extLst>
      <p:ext uri="{BB962C8B-B14F-4D97-AF65-F5344CB8AC3E}">
        <p14:creationId xmlns:p14="http://schemas.microsoft.com/office/powerpoint/2010/main" val="2471017792"/>
      </p:ext>
    </p:extLst>
  </p:cSld>
  <p:clrMapOvr>
    <a:masterClrMapping/>
  </p:clrMapOvr>
  <mc:AlternateContent xmlns:mc="http://schemas.openxmlformats.org/markup-compatibility/2006" xmlns:p14="http://schemas.microsoft.com/office/powerpoint/2010/main">
    <mc:Choice Requires="p14">
      <p:transition spd="slow" p14:dur="2000" advTm="70899"/>
    </mc:Choice>
    <mc:Fallback xmlns="">
      <p:transition spd="slow" advTm="70899"/>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3C1E0-B320-F2A1-A42F-52AF9325D73A}"/>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91D4BB28-291F-CFBA-DEE0-23809D04EC07}"/>
              </a:ext>
            </a:extLst>
          </p:cNvPr>
          <p:cNvSpPr txBox="1"/>
          <p:nvPr/>
        </p:nvSpPr>
        <p:spPr>
          <a:xfrm>
            <a:off x="0" y="0"/>
            <a:ext cx="12192000" cy="55399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GB" sz="3000" dirty="0">
                <a:latin typeface="Cambria" panose="02040503050406030204" pitchFamily="18" charset="0"/>
                <a:ea typeface="Cambria" panose="02040503050406030204" pitchFamily="18" charset="0"/>
              </a:rPr>
              <a:t>Re-curing attempt - INFN</a:t>
            </a:r>
          </a:p>
        </p:txBody>
      </p:sp>
      <p:sp>
        <p:nvSpPr>
          <p:cNvPr id="3" name="Slide Number Placeholder 2">
            <a:extLst>
              <a:ext uri="{FF2B5EF4-FFF2-40B4-BE49-F238E27FC236}">
                <a16:creationId xmlns:a16="http://schemas.microsoft.com/office/drawing/2014/main" id="{8AE3469F-0790-BC25-6539-E69826F66018}"/>
              </a:ext>
            </a:extLst>
          </p:cNvPr>
          <p:cNvSpPr>
            <a:spLocks noGrp="1"/>
          </p:cNvSpPr>
          <p:nvPr>
            <p:ph type="sldNum" sz="quarter" idx="12"/>
          </p:nvPr>
        </p:nvSpPr>
        <p:spPr>
          <a:xfrm>
            <a:off x="9448800" y="6492875"/>
            <a:ext cx="2743200" cy="365125"/>
          </a:xfrm>
        </p:spPr>
        <p:txBody>
          <a:bodyPr/>
          <a:lstStyle/>
          <a:p>
            <a:fld id="{265FD0AB-E297-4C81-97A7-39E78109B666}" type="slidenum">
              <a:rPr lang="en-GB" smtClean="0"/>
              <a:t>16</a:t>
            </a:fld>
            <a:endParaRPr lang="en-GB" dirty="0"/>
          </a:p>
        </p:txBody>
      </p:sp>
      <p:pic>
        <p:nvPicPr>
          <p:cNvPr id="9" name="Picture 8" descr="A blue sign with yellow text&#10;&#10;AI-generated content may be incorrect.">
            <a:extLst>
              <a:ext uri="{FF2B5EF4-FFF2-40B4-BE49-F238E27FC236}">
                <a16:creationId xmlns:a16="http://schemas.microsoft.com/office/drawing/2014/main" id="{D4514A41-CE06-6D2E-2E47-27DD966B1B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0230" y="29616"/>
            <a:ext cx="986903" cy="483555"/>
          </a:xfrm>
          <a:prstGeom prst="rect">
            <a:avLst/>
          </a:prstGeom>
        </p:spPr>
      </p:pic>
      <p:sp>
        <p:nvSpPr>
          <p:cNvPr id="2" name="TextBox 1">
            <a:extLst>
              <a:ext uri="{FF2B5EF4-FFF2-40B4-BE49-F238E27FC236}">
                <a16:creationId xmlns:a16="http://schemas.microsoft.com/office/drawing/2014/main" id="{B5C347F4-050A-A8FB-4B2C-6EFBC3F271E9}"/>
              </a:ext>
            </a:extLst>
          </p:cNvPr>
          <p:cNvSpPr txBox="1"/>
          <p:nvPr/>
        </p:nvSpPr>
        <p:spPr>
          <a:xfrm>
            <a:off x="365150" y="570822"/>
            <a:ext cx="8222724" cy="2308324"/>
          </a:xfrm>
          <a:prstGeom prst="rect">
            <a:avLst/>
          </a:prstGeom>
          <a:noFill/>
        </p:spPr>
        <p:txBody>
          <a:bodyPr wrap="square">
            <a:spAutoFit/>
          </a:bodyPr>
          <a:lstStyle/>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Goal: reduce ladder deformation via stress‑relief using climatic chamber</a:t>
            </a:r>
          </a:p>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Mold and counter‑mold redesigned (PTFE insert not suitable for thermal cycling)</a:t>
            </a:r>
          </a:p>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We decided to follow this cycle:</a:t>
            </a:r>
          </a:p>
          <a:p>
            <a:pPr marL="742950" lvl="1" indent="-285750">
              <a:buFont typeface="Arial" panose="020B0604020202020204" pitchFamily="34" charset="0"/>
              <a:buChar char="•"/>
            </a:pPr>
            <a:r>
              <a:rPr lang="en-US" i="1" dirty="0">
                <a:latin typeface="Cambria" panose="02040503050406030204" pitchFamily="18" charset="0"/>
                <a:ea typeface="Cambria" panose="02040503050406030204" pitchFamily="18" charset="0"/>
              </a:rPr>
              <a:t>Ramp up of 1 °C/min</a:t>
            </a:r>
          </a:p>
          <a:p>
            <a:pPr marL="742950" lvl="1" indent="-285750">
              <a:buFont typeface="Arial" panose="020B0604020202020204" pitchFamily="34" charset="0"/>
              <a:buChar char="•"/>
            </a:pPr>
            <a:r>
              <a:rPr lang="en-US" i="1" dirty="0">
                <a:latin typeface="Cambria" panose="02040503050406030204" pitchFamily="18" charset="0"/>
                <a:ea typeface="Cambria" panose="02040503050406030204" pitchFamily="18" charset="0"/>
              </a:rPr>
              <a:t>Stress relief for 4 </a:t>
            </a:r>
            <a:r>
              <a:rPr lang="en-US" i="1" dirty="0" err="1">
                <a:latin typeface="Cambria" panose="02040503050406030204" pitchFamily="18" charset="0"/>
                <a:ea typeface="Cambria" panose="02040503050406030204" pitchFamily="18" charset="0"/>
              </a:rPr>
              <a:t>hr</a:t>
            </a:r>
            <a:r>
              <a:rPr lang="en-US" i="1" dirty="0">
                <a:latin typeface="Cambria" panose="02040503050406030204" pitchFamily="18" charset="0"/>
                <a:ea typeface="Cambria" panose="02040503050406030204" pitchFamily="18" charset="0"/>
              </a:rPr>
              <a:t> @ 130 °C</a:t>
            </a:r>
          </a:p>
          <a:p>
            <a:pPr marL="742950" lvl="1" indent="-285750">
              <a:buFont typeface="Arial" panose="020B0604020202020204" pitchFamily="34" charset="0"/>
              <a:buChar char="•"/>
            </a:pPr>
            <a:r>
              <a:rPr lang="en-US" i="1" dirty="0">
                <a:latin typeface="Cambria" panose="02040503050406030204" pitchFamily="18" charset="0"/>
                <a:ea typeface="Cambria" panose="02040503050406030204" pitchFamily="18" charset="0"/>
              </a:rPr>
              <a:t>Slow cool down</a:t>
            </a:r>
          </a:p>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We started with the worst ladder with 4 mm of initial deflection</a:t>
            </a:r>
          </a:p>
        </p:txBody>
      </p:sp>
      <p:pic>
        <p:nvPicPr>
          <p:cNvPr id="7" name="Picture 6">
            <a:extLst>
              <a:ext uri="{FF2B5EF4-FFF2-40B4-BE49-F238E27FC236}">
                <a16:creationId xmlns:a16="http://schemas.microsoft.com/office/drawing/2014/main" id="{03CF9158-3A14-E1A2-B159-F632B4E25009}"/>
              </a:ext>
            </a:extLst>
          </p:cNvPr>
          <p:cNvPicPr>
            <a:picLocks noChangeAspect="1"/>
          </p:cNvPicPr>
          <p:nvPr/>
        </p:nvPicPr>
        <p:blipFill>
          <a:blip r:embed="rId4">
            <a:extLst>
              <a:ext uri="{28A0092B-C50C-407E-A947-70E740481C1C}">
                <a14:useLocalDpi xmlns:a14="http://schemas.microsoft.com/office/drawing/2010/main" val="0"/>
              </a:ext>
            </a:extLst>
          </a:blip>
          <a:srcRect l="30784" t="36788" r="11504" b="16024"/>
          <a:stretch>
            <a:fillRect/>
          </a:stretch>
        </p:blipFill>
        <p:spPr>
          <a:xfrm>
            <a:off x="9257184" y="2233389"/>
            <a:ext cx="2739948" cy="1680244"/>
          </a:xfrm>
          <a:prstGeom prst="rect">
            <a:avLst/>
          </a:prstGeom>
        </p:spPr>
      </p:pic>
      <p:pic>
        <p:nvPicPr>
          <p:cNvPr id="10" name="Picture 9">
            <a:extLst>
              <a:ext uri="{FF2B5EF4-FFF2-40B4-BE49-F238E27FC236}">
                <a16:creationId xmlns:a16="http://schemas.microsoft.com/office/drawing/2014/main" id="{D93D8CA6-F676-8D2C-95E0-00819E679C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4559" y="558169"/>
            <a:ext cx="2182573" cy="1636930"/>
          </a:xfrm>
          <a:prstGeom prst="rect">
            <a:avLst/>
          </a:prstGeom>
        </p:spPr>
      </p:pic>
      <p:cxnSp>
        <p:nvCxnSpPr>
          <p:cNvPr id="12" name="Straight Arrow Connector 11">
            <a:extLst>
              <a:ext uri="{FF2B5EF4-FFF2-40B4-BE49-F238E27FC236}">
                <a16:creationId xmlns:a16="http://schemas.microsoft.com/office/drawing/2014/main" id="{99808862-C9D9-6FAB-560B-442A14D726DD}"/>
              </a:ext>
            </a:extLst>
          </p:cNvPr>
          <p:cNvCxnSpPr>
            <a:cxnSpLocks/>
            <a:endCxn id="10" idx="1"/>
          </p:cNvCxnSpPr>
          <p:nvPr/>
        </p:nvCxnSpPr>
        <p:spPr>
          <a:xfrm>
            <a:off x="7923221" y="1069522"/>
            <a:ext cx="1891338" cy="30711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8907297E-8C58-41CA-F93B-164DF42E11BA}"/>
              </a:ext>
            </a:extLst>
          </p:cNvPr>
          <p:cNvCxnSpPr>
            <a:cxnSpLocks/>
            <a:endCxn id="7" idx="1"/>
          </p:cNvCxnSpPr>
          <p:nvPr/>
        </p:nvCxnSpPr>
        <p:spPr>
          <a:xfrm>
            <a:off x="7004304" y="2686550"/>
            <a:ext cx="2252880" cy="38696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5009E22F-9003-D3C6-D502-F832EB083954}"/>
              </a:ext>
            </a:extLst>
          </p:cNvPr>
          <p:cNvPicPr>
            <a:picLocks noChangeAspect="1"/>
          </p:cNvPicPr>
          <p:nvPr/>
        </p:nvPicPr>
        <p:blipFill>
          <a:blip r:embed="rId6">
            <a:extLst>
              <a:ext uri="{28A0092B-C50C-407E-A947-70E740481C1C}">
                <a14:useLocalDpi xmlns:a14="http://schemas.microsoft.com/office/drawing/2010/main" val="0"/>
              </a:ext>
            </a:extLst>
          </a:blip>
          <a:srcRect t="22328" r="11764" b="14181"/>
          <a:stretch>
            <a:fillRect/>
          </a:stretch>
        </p:blipFill>
        <p:spPr>
          <a:xfrm>
            <a:off x="9907512" y="3951924"/>
            <a:ext cx="1563542" cy="1500100"/>
          </a:xfrm>
          <a:prstGeom prst="rect">
            <a:avLst/>
          </a:prstGeom>
        </p:spPr>
      </p:pic>
      <p:sp>
        <p:nvSpPr>
          <p:cNvPr id="18" name="TextBox 17">
            <a:extLst>
              <a:ext uri="{FF2B5EF4-FFF2-40B4-BE49-F238E27FC236}">
                <a16:creationId xmlns:a16="http://schemas.microsoft.com/office/drawing/2014/main" id="{37D55868-ABB1-7099-BC41-24C225F3A780}"/>
              </a:ext>
            </a:extLst>
          </p:cNvPr>
          <p:cNvSpPr txBox="1"/>
          <p:nvPr/>
        </p:nvSpPr>
        <p:spPr>
          <a:xfrm>
            <a:off x="7956494" y="4189062"/>
            <a:ext cx="1648807" cy="830997"/>
          </a:xfrm>
          <a:prstGeom prst="rect">
            <a:avLst/>
          </a:prstGeom>
          <a:noFill/>
        </p:spPr>
        <p:txBody>
          <a:bodyPr wrap="square">
            <a:spAutoFit/>
          </a:bodyPr>
          <a:lstStyle/>
          <a:p>
            <a:pPr algn="ctr"/>
            <a:r>
              <a:rPr lang="en-US" sz="1600" dirty="0">
                <a:latin typeface="Cambria" panose="02040503050406030204" pitchFamily="18" charset="0"/>
                <a:ea typeface="Cambria" panose="02040503050406030204" pitchFamily="18" charset="0"/>
              </a:rPr>
              <a:t>Ladder into the climatic chamber</a:t>
            </a:r>
            <a:endParaRPr lang="en-GB" sz="1600" dirty="0"/>
          </a:p>
        </p:txBody>
      </p:sp>
      <p:cxnSp>
        <p:nvCxnSpPr>
          <p:cNvPr id="20" name="Straight Arrow Connector 19">
            <a:extLst>
              <a:ext uri="{FF2B5EF4-FFF2-40B4-BE49-F238E27FC236}">
                <a16:creationId xmlns:a16="http://schemas.microsoft.com/office/drawing/2014/main" id="{1FFDF0A5-A492-38E5-E95A-414C7B024DB4}"/>
              </a:ext>
            </a:extLst>
          </p:cNvPr>
          <p:cNvCxnSpPr>
            <a:cxnSpLocks/>
            <a:stCxn id="18" idx="3"/>
            <a:endCxn id="16" idx="1"/>
          </p:cNvCxnSpPr>
          <p:nvPr/>
        </p:nvCxnSpPr>
        <p:spPr>
          <a:xfrm>
            <a:off x="9605301" y="4604561"/>
            <a:ext cx="302211" cy="9741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22" name="Picture 21">
            <a:extLst>
              <a:ext uri="{FF2B5EF4-FFF2-40B4-BE49-F238E27FC236}">
                <a16:creationId xmlns:a16="http://schemas.microsoft.com/office/drawing/2014/main" id="{1A01D071-658A-8878-14C9-877820C4CE8F}"/>
              </a:ext>
            </a:extLst>
          </p:cNvPr>
          <p:cNvPicPr>
            <a:picLocks noChangeAspect="1"/>
          </p:cNvPicPr>
          <p:nvPr/>
        </p:nvPicPr>
        <p:blipFill>
          <a:blip r:embed="rId7">
            <a:extLst>
              <a:ext uri="{28A0092B-C50C-407E-A947-70E740481C1C}">
                <a14:useLocalDpi xmlns:a14="http://schemas.microsoft.com/office/drawing/2010/main" val="0"/>
              </a:ext>
            </a:extLst>
          </a:blip>
          <a:srcRect l="45952" t="27513" r="15873" b="34074"/>
          <a:stretch>
            <a:fillRect/>
          </a:stretch>
        </p:blipFill>
        <p:spPr>
          <a:xfrm>
            <a:off x="1817086" y="3425633"/>
            <a:ext cx="2540000" cy="1916882"/>
          </a:xfrm>
          <a:prstGeom prst="rect">
            <a:avLst/>
          </a:prstGeom>
        </p:spPr>
      </p:pic>
      <p:sp>
        <p:nvSpPr>
          <p:cNvPr id="25" name="TextBox 24">
            <a:extLst>
              <a:ext uri="{FF2B5EF4-FFF2-40B4-BE49-F238E27FC236}">
                <a16:creationId xmlns:a16="http://schemas.microsoft.com/office/drawing/2014/main" id="{00EFECE2-0F1B-4707-DAF3-36F0F1DCE784}"/>
              </a:ext>
            </a:extLst>
          </p:cNvPr>
          <p:cNvSpPr txBox="1"/>
          <p:nvPr/>
        </p:nvSpPr>
        <p:spPr>
          <a:xfrm>
            <a:off x="428065" y="2977666"/>
            <a:ext cx="4709466" cy="400110"/>
          </a:xfrm>
          <a:prstGeom prst="rect">
            <a:avLst/>
          </a:prstGeom>
          <a:noFill/>
          <a:ln w="41275" cmpd="dbl">
            <a:solidFill>
              <a:srgbClr val="FF0000"/>
            </a:solidFill>
          </a:ln>
        </p:spPr>
        <p:txBody>
          <a:bodyPr wrap="square">
            <a:spAutoFit/>
          </a:bodyPr>
          <a:lstStyle/>
          <a:p>
            <a:pPr algn="ctr"/>
            <a:r>
              <a:rPr lang="en-US" sz="2000" dirty="0">
                <a:latin typeface="Cambria" panose="02040503050406030204" pitchFamily="18" charset="0"/>
                <a:ea typeface="Cambria" panose="02040503050406030204" pitchFamily="18" charset="0"/>
              </a:rPr>
              <a:t>Summary of results (negative outcome)</a:t>
            </a:r>
            <a:endParaRPr lang="en-GB" sz="2000" dirty="0"/>
          </a:p>
        </p:txBody>
      </p:sp>
      <p:pic>
        <p:nvPicPr>
          <p:cNvPr id="1026" name="Picture 2" descr="30.800 Faccia Stupita Illustrazioni stock, grafiche vettoriali royalty-free  e clip art - iStock | Faccia felice, Stupore">
            <a:extLst>
              <a:ext uri="{FF2B5EF4-FFF2-40B4-BE49-F238E27FC236}">
                <a16:creationId xmlns:a16="http://schemas.microsoft.com/office/drawing/2014/main" id="{41C67EF9-5AD7-87E8-ECFB-3D3C9E763CD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503" y="3855419"/>
            <a:ext cx="1738438" cy="1164640"/>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A8C0C583-248E-3194-7495-BA74D31DA86D}"/>
              </a:ext>
            </a:extLst>
          </p:cNvPr>
          <p:cNvSpPr txBox="1"/>
          <p:nvPr/>
        </p:nvSpPr>
        <p:spPr>
          <a:xfrm>
            <a:off x="1766941" y="5312164"/>
            <a:ext cx="2540000" cy="323165"/>
          </a:xfrm>
          <a:prstGeom prst="rect">
            <a:avLst/>
          </a:prstGeom>
          <a:noFill/>
        </p:spPr>
        <p:txBody>
          <a:bodyPr wrap="square">
            <a:spAutoFit/>
          </a:bodyPr>
          <a:lstStyle/>
          <a:p>
            <a:pPr algn="ctr"/>
            <a:r>
              <a:rPr lang="en-US" sz="1500" dirty="0">
                <a:solidFill>
                  <a:srgbClr val="FF0000"/>
                </a:solidFill>
                <a:latin typeface="Cambria" panose="02040503050406030204" pitchFamily="18" charset="0"/>
                <a:ea typeface="Cambria" panose="02040503050406030204" pitchFamily="18" charset="0"/>
              </a:rPr>
              <a:t>Deformation increases!</a:t>
            </a:r>
            <a:endParaRPr lang="en-GB" sz="1500" dirty="0">
              <a:solidFill>
                <a:srgbClr val="FF0000"/>
              </a:solidFill>
            </a:endParaRPr>
          </a:p>
        </p:txBody>
      </p:sp>
      <p:sp>
        <p:nvSpPr>
          <p:cNvPr id="29" name="TextBox 28">
            <a:extLst>
              <a:ext uri="{FF2B5EF4-FFF2-40B4-BE49-F238E27FC236}">
                <a16:creationId xmlns:a16="http://schemas.microsoft.com/office/drawing/2014/main" id="{9BFAECE2-7EBA-DD59-6C8F-82CFB429CD94}"/>
              </a:ext>
            </a:extLst>
          </p:cNvPr>
          <p:cNvSpPr txBox="1"/>
          <p:nvPr/>
        </p:nvSpPr>
        <p:spPr>
          <a:xfrm>
            <a:off x="4609152" y="5130002"/>
            <a:ext cx="2540000" cy="553998"/>
          </a:xfrm>
          <a:prstGeom prst="rect">
            <a:avLst/>
          </a:prstGeom>
          <a:noFill/>
        </p:spPr>
        <p:txBody>
          <a:bodyPr wrap="square">
            <a:spAutoFit/>
          </a:bodyPr>
          <a:lstStyle/>
          <a:p>
            <a:pPr algn="ctr"/>
            <a:r>
              <a:rPr lang="en-US" sz="1500" dirty="0">
                <a:solidFill>
                  <a:srgbClr val="FF0000"/>
                </a:solidFill>
                <a:latin typeface="Cambria" panose="02040503050406030204" pitchFamily="18" charset="0"/>
                <a:ea typeface="Cambria" panose="02040503050406030204" pitchFamily="18" charset="0"/>
              </a:rPr>
              <a:t>Delamination of the cold plate from the omega beam!</a:t>
            </a:r>
            <a:endParaRPr lang="en-GB" sz="1500" dirty="0">
              <a:solidFill>
                <a:srgbClr val="FF0000"/>
              </a:solidFill>
            </a:endParaRPr>
          </a:p>
        </p:txBody>
      </p:sp>
      <p:sp>
        <p:nvSpPr>
          <p:cNvPr id="30" name="TextBox 29">
            <a:extLst>
              <a:ext uri="{FF2B5EF4-FFF2-40B4-BE49-F238E27FC236}">
                <a16:creationId xmlns:a16="http://schemas.microsoft.com/office/drawing/2014/main" id="{2206D2A8-AD52-631A-08AE-B74243C98691}"/>
              </a:ext>
            </a:extLst>
          </p:cNvPr>
          <p:cNvSpPr txBox="1"/>
          <p:nvPr/>
        </p:nvSpPr>
        <p:spPr>
          <a:xfrm>
            <a:off x="28503" y="5803919"/>
            <a:ext cx="11901164" cy="830997"/>
          </a:xfrm>
          <a:prstGeom prst="rect">
            <a:avLst/>
          </a:prstGeom>
          <a:noFill/>
        </p:spPr>
        <p:txBody>
          <a:bodyPr wrap="square">
            <a:spAutoFit/>
          </a:bodyPr>
          <a:lstStyle/>
          <a:p>
            <a:pPr marL="285750" indent="-285750">
              <a:buFont typeface="Wingdings" panose="05000000000000000000" pitchFamily="2" charset="2"/>
              <a:buChar char="Ø"/>
            </a:pPr>
            <a:r>
              <a:rPr lang="en-US" sz="1600" dirty="0">
                <a:latin typeface="Cambria" panose="02040503050406030204" pitchFamily="18" charset="0"/>
                <a:ea typeface="Cambria" panose="02040503050406030204" pitchFamily="18" charset="0"/>
              </a:rPr>
              <a:t>After this test, we received information from Loson that the cold plate is bonded with Araldite and the T</a:t>
            </a:r>
            <a:r>
              <a:rPr lang="en-US" sz="1600" baseline="-25000" dirty="0">
                <a:latin typeface="Cambria" panose="02040503050406030204" pitchFamily="18" charset="0"/>
                <a:ea typeface="Cambria" panose="02040503050406030204" pitchFamily="18" charset="0"/>
              </a:rPr>
              <a:t>g</a:t>
            </a:r>
            <a:r>
              <a:rPr lang="en-US" sz="1600" dirty="0">
                <a:latin typeface="Cambria" panose="02040503050406030204" pitchFamily="18" charset="0"/>
                <a:ea typeface="Cambria" panose="02040503050406030204" pitchFamily="18" charset="0"/>
              </a:rPr>
              <a:t> is approximately 60 °C</a:t>
            </a:r>
          </a:p>
          <a:p>
            <a:pPr marL="285750" indent="-285750">
              <a:buFont typeface="Wingdings" panose="05000000000000000000" pitchFamily="2" charset="2"/>
              <a:buChar char="Ø"/>
            </a:pPr>
            <a:r>
              <a:rPr lang="en-US" sz="1600" dirty="0">
                <a:latin typeface="Cambria" panose="02040503050406030204" pitchFamily="18" charset="0"/>
                <a:ea typeface="Cambria" panose="02040503050406030204" pitchFamily="18" charset="0"/>
              </a:rPr>
              <a:t>The curing of the glue was done in a vacuum bag at ambient temperature for 24 </a:t>
            </a:r>
            <a:r>
              <a:rPr lang="en-US" sz="1600" dirty="0" err="1">
                <a:latin typeface="Cambria" panose="02040503050406030204" pitchFamily="18" charset="0"/>
                <a:ea typeface="Cambria" panose="02040503050406030204" pitchFamily="18" charset="0"/>
              </a:rPr>
              <a:t>hr</a:t>
            </a:r>
            <a:r>
              <a:rPr lang="en-US" sz="1600" dirty="0">
                <a:latin typeface="Cambria" panose="02040503050406030204" pitchFamily="18" charset="0"/>
                <a:ea typeface="Cambria" panose="02040503050406030204" pitchFamily="18" charset="0"/>
              </a:rPr>
              <a:t> </a:t>
            </a:r>
          </a:p>
          <a:p>
            <a:pPr marL="285750" indent="-285750">
              <a:buFont typeface="Wingdings" panose="05000000000000000000" pitchFamily="2" charset="2"/>
              <a:buChar char="Ø"/>
            </a:pPr>
            <a:r>
              <a:rPr lang="en-US" sz="1600" u="sng" dirty="0">
                <a:latin typeface="Cambria" panose="02040503050406030204" pitchFamily="18" charset="0"/>
                <a:ea typeface="Cambria" panose="02040503050406030204" pitchFamily="18" charset="0"/>
              </a:rPr>
              <a:t>This technique is not viable for an omega beam and cold plate bonded together, but it remains valid for the single skins</a:t>
            </a:r>
          </a:p>
        </p:txBody>
      </p:sp>
      <p:grpSp>
        <p:nvGrpSpPr>
          <p:cNvPr id="4" name="Group 3">
            <a:extLst>
              <a:ext uri="{FF2B5EF4-FFF2-40B4-BE49-F238E27FC236}">
                <a16:creationId xmlns:a16="http://schemas.microsoft.com/office/drawing/2014/main" id="{3B09947E-53CE-7AB7-EE2C-133CB06BACBE}"/>
              </a:ext>
            </a:extLst>
          </p:cNvPr>
          <p:cNvGrpSpPr/>
          <p:nvPr/>
        </p:nvGrpSpPr>
        <p:grpSpPr>
          <a:xfrm>
            <a:off x="4664529" y="3429000"/>
            <a:ext cx="2680607" cy="1750997"/>
            <a:chOff x="3011934" y="4097990"/>
            <a:chExt cx="2680607" cy="1750997"/>
          </a:xfrm>
        </p:grpSpPr>
        <p:pic>
          <p:nvPicPr>
            <p:cNvPr id="27" name="Picture 26">
              <a:extLst>
                <a:ext uri="{FF2B5EF4-FFF2-40B4-BE49-F238E27FC236}">
                  <a16:creationId xmlns:a16="http://schemas.microsoft.com/office/drawing/2014/main" id="{04EF62C8-2AED-1112-AC6E-DA14D89B0DEA}"/>
                </a:ext>
              </a:extLst>
            </p:cNvPr>
            <p:cNvPicPr>
              <a:picLocks noChangeAspect="1"/>
            </p:cNvPicPr>
            <p:nvPr/>
          </p:nvPicPr>
          <p:blipFill>
            <a:blip r:embed="rId9">
              <a:extLst>
                <a:ext uri="{28A0092B-C50C-407E-A947-70E740481C1C}">
                  <a14:useLocalDpi xmlns:a14="http://schemas.microsoft.com/office/drawing/2010/main" val="0"/>
                </a:ext>
              </a:extLst>
            </a:blip>
            <a:srcRect t="30794" b="35344"/>
            <a:stretch>
              <a:fillRect/>
            </a:stretch>
          </p:blipFill>
          <p:spPr>
            <a:xfrm>
              <a:off x="3011934" y="4638695"/>
              <a:ext cx="2680607" cy="1210292"/>
            </a:xfrm>
            <a:prstGeom prst="rect">
              <a:avLst/>
            </a:prstGeom>
          </p:spPr>
        </p:pic>
        <p:sp>
          <p:nvSpPr>
            <p:cNvPr id="31" name="TextBox 30">
              <a:extLst>
                <a:ext uri="{FF2B5EF4-FFF2-40B4-BE49-F238E27FC236}">
                  <a16:creationId xmlns:a16="http://schemas.microsoft.com/office/drawing/2014/main" id="{D776200B-07A5-D043-690C-802E4BB210DA}"/>
                </a:ext>
              </a:extLst>
            </p:cNvPr>
            <p:cNvSpPr txBox="1"/>
            <p:nvPr/>
          </p:nvSpPr>
          <p:spPr>
            <a:xfrm>
              <a:off x="3011934" y="4097991"/>
              <a:ext cx="1035996" cy="323165"/>
            </a:xfrm>
            <a:prstGeom prst="rect">
              <a:avLst/>
            </a:prstGeom>
            <a:noFill/>
            <a:ln>
              <a:solidFill>
                <a:srgbClr val="00B050"/>
              </a:solidFill>
            </a:ln>
          </p:spPr>
          <p:txBody>
            <a:bodyPr wrap="square">
              <a:spAutoFit/>
            </a:bodyPr>
            <a:lstStyle/>
            <a:p>
              <a:pPr algn="ctr"/>
              <a:r>
                <a:rPr lang="en-US" sz="1500" dirty="0">
                  <a:latin typeface="Cambria" panose="02040503050406030204" pitchFamily="18" charset="0"/>
                  <a:ea typeface="Cambria" panose="02040503050406030204" pitchFamily="18" charset="0"/>
                </a:rPr>
                <a:t>Cold plate</a:t>
              </a:r>
              <a:endParaRPr lang="en-GB" sz="1500" dirty="0"/>
            </a:p>
          </p:txBody>
        </p:sp>
        <p:sp>
          <p:nvSpPr>
            <p:cNvPr id="32" name="TextBox 31">
              <a:extLst>
                <a:ext uri="{FF2B5EF4-FFF2-40B4-BE49-F238E27FC236}">
                  <a16:creationId xmlns:a16="http://schemas.microsoft.com/office/drawing/2014/main" id="{370C15D3-CB69-C7A3-E7A0-3F394BC8705F}"/>
                </a:ext>
              </a:extLst>
            </p:cNvPr>
            <p:cNvSpPr txBox="1"/>
            <p:nvPr/>
          </p:nvSpPr>
          <p:spPr>
            <a:xfrm>
              <a:off x="4146101" y="4097991"/>
              <a:ext cx="629099" cy="323165"/>
            </a:xfrm>
            <a:prstGeom prst="rect">
              <a:avLst/>
            </a:prstGeom>
            <a:noFill/>
            <a:ln>
              <a:solidFill>
                <a:srgbClr val="00B050"/>
              </a:solidFill>
            </a:ln>
          </p:spPr>
          <p:txBody>
            <a:bodyPr wrap="square">
              <a:spAutoFit/>
            </a:bodyPr>
            <a:lstStyle/>
            <a:p>
              <a:pPr algn="ctr"/>
              <a:r>
                <a:rPr lang="en-US" sz="1500" dirty="0">
                  <a:latin typeface="Cambria" panose="02040503050406030204" pitchFamily="18" charset="0"/>
                  <a:ea typeface="Cambria" panose="02040503050406030204" pitchFamily="18" charset="0"/>
                </a:rPr>
                <a:t>Gap</a:t>
              </a:r>
              <a:endParaRPr lang="en-GB" sz="1500" dirty="0"/>
            </a:p>
          </p:txBody>
        </p:sp>
        <p:sp>
          <p:nvSpPr>
            <p:cNvPr id="33" name="TextBox 32">
              <a:extLst>
                <a:ext uri="{FF2B5EF4-FFF2-40B4-BE49-F238E27FC236}">
                  <a16:creationId xmlns:a16="http://schemas.microsoft.com/office/drawing/2014/main" id="{4CF5B493-EE18-D9E9-E47E-322650879261}"/>
                </a:ext>
              </a:extLst>
            </p:cNvPr>
            <p:cNvSpPr txBox="1"/>
            <p:nvPr/>
          </p:nvSpPr>
          <p:spPr>
            <a:xfrm>
              <a:off x="4873371" y="4097990"/>
              <a:ext cx="752817" cy="323165"/>
            </a:xfrm>
            <a:prstGeom prst="rect">
              <a:avLst/>
            </a:prstGeom>
            <a:noFill/>
            <a:ln>
              <a:solidFill>
                <a:srgbClr val="00B050"/>
              </a:solidFill>
            </a:ln>
          </p:spPr>
          <p:txBody>
            <a:bodyPr wrap="square">
              <a:spAutoFit/>
            </a:bodyPr>
            <a:lstStyle/>
            <a:p>
              <a:pPr algn="ctr"/>
              <a:r>
                <a:rPr lang="en-US" sz="1500" dirty="0">
                  <a:latin typeface="Cambria" panose="02040503050406030204" pitchFamily="18" charset="0"/>
                  <a:ea typeface="Cambria" panose="02040503050406030204" pitchFamily="18" charset="0"/>
                </a:rPr>
                <a:t>Omega</a:t>
              </a:r>
              <a:endParaRPr lang="en-GB" sz="1500" dirty="0"/>
            </a:p>
          </p:txBody>
        </p:sp>
        <p:cxnSp>
          <p:nvCxnSpPr>
            <p:cNvPr id="35" name="Straight Arrow Connector 34">
              <a:extLst>
                <a:ext uri="{FF2B5EF4-FFF2-40B4-BE49-F238E27FC236}">
                  <a16:creationId xmlns:a16="http://schemas.microsoft.com/office/drawing/2014/main" id="{0A5089EE-9096-50BF-1915-8E4502196208}"/>
                </a:ext>
              </a:extLst>
            </p:cNvPr>
            <p:cNvCxnSpPr>
              <a:cxnSpLocks/>
              <a:stCxn id="31" idx="2"/>
            </p:cNvCxnSpPr>
            <p:nvPr/>
          </p:nvCxnSpPr>
          <p:spPr>
            <a:xfrm>
              <a:off x="3529932" y="4421156"/>
              <a:ext cx="595397" cy="935951"/>
            </a:xfrm>
            <a:prstGeom prst="straightConnector1">
              <a:avLst/>
            </a:prstGeom>
            <a:ln>
              <a:tailEnd type="oval"/>
            </a:ln>
          </p:spPr>
          <p:style>
            <a:lnRef idx="2">
              <a:schemeClr val="accent6"/>
            </a:lnRef>
            <a:fillRef idx="0">
              <a:schemeClr val="accent6"/>
            </a:fillRef>
            <a:effectRef idx="1">
              <a:schemeClr val="accent6"/>
            </a:effectRef>
            <a:fontRef idx="minor">
              <a:schemeClr val="tx1"/>
            </a:fontRef>
          </p:style>
        </p:cxnSp>
        <p:cxnSp>
          <p:nvCxnSpPr>
            <p:cNvPr id="36" name="Straight Arrow Connector 35">
              <a:extLst>
                <a:ext uri="{FF2B5EF4-FFF2-40B4-BE49-F238E27FC236}">
                  <a16:creationId xmlns:a16="http://schemas.microsoft.com/office/drawing/2014/main" id="{3DCD4073-27F2-A14C-B750-B42244CC0FEC}"/>
                </a:ext>
              </a:extLst>
            </p:cNvPr>
            <p:cNvCxnSpPr>
              <a:cxnSpLocks/>
              <a:stCxn id="32" idx="2"/>
            </p:cNvCxnSpPr>
            <p:nvPr/>
          </p:nvCxnSpPr>
          <p:spPr>
            <a:xfrm>
              <a:off x="4460651" y="4421156"/>
              <a:ext cx="105277" cy="786638"/>
            </a:xfrm>
            <a:prstGeom prst="straightConnector1">
              <a:avLst/>
            </a:prstGeom>
            <a:ln>
              <a:tailEnd type="oval"/>
            </a:ln>
          </p:spPr>
          <p:style>
            <a:lnRef idx="2">
              <a:schemeClr val="accent6"/>
            </a:lnRef>
            <a:fillRef idx="0">
              <a:schemeClr val="accent6"/>
            </a:fillRef>
            <a:effectRef idx="1">
              <a:schemeClr val="accent6"/>
            </a:effectRef>
            <a:fontRef idx="minor">
              <a:schemeClr val="tx1"/>
            </a:fontRef>
          </p:style>
        </p:cxnSp>
        <p:cxnSp>
          <p:nvCxnSpPr>
            <p:cNvPr id="39" name="Straight Arrow Connector 38">
              <a:extLst>
                <a:ext uri="{FF2B5EF4-FFF2-40B4-BE49-F238E27FC236}">
                  <a16:creationId xmlns:a16="http://schemas.microsoft.com/office/drawing/2014/main" id="{A72924F8-96C3-84B8-B212-0367543EBE1A}"/>
                </a:ext>
              </a:extLst>
            </p:cNvPr>
            <p:cNvCxnSpPr>
              <a:cxnSpLocks/>
              <a:stCxn id="33" idx="2"/>
            </p:cNvCxnSpPr>
            <p:nvPr/>
          </p:nvCxnSpPr>
          <p:spPr>
            <a:xfrm flipH="1">
              <a:off x="5065034" y="4421155"/>
              <a:ext cx="184746" cy="861232"/>
            </a:xfrm>
            <a:prstGeom prst="straightConnector1">
              <a:avLst/>
            </a:prstGeom>
            <a:ln>
              <a:tailEnd type="oval"/>
            </a:ln>
          </p:spPr>
          <p:style>
            <a:lnRef idx="2">
              <a:schemeClr val="accent6"/>
            </a:lnRef>
            <a:fillRef idx="0">
              <a:schemeClr val="accent6"/>
            </a:fillRef>
            <a:effectRef idx="1">
              <a:schemeClr val="accent6"/>
            </a:effectRef>
            <a:fontRef idx="minor">
              <a:schemeClr val="tx1"/>
            </a:fontRef>
          </p:style>
        </p:cxnSp>
      </p:grpSp>
    </p:spTree>
    <p:extLst>
      <p:ext uri="{BB962C8B-B14F-4D97-AF65-F5344CB8AC3E}">
        <p14:creationId xmlns:p14="http://schemas.microsoft.com/office/powerpoint/2010/main" val="2675473836"/>
      </p:ext>
    </p:extLst>
  </p:cSld>
  <p:clrMapOvr>
    <a:masterClrMapping/>
  </p:clrMapOvr>
  <mc:AlternateContent xmlns:mc="http://schemas.openxmlformats.org/markup-compatibility/2006" xmlns:p14="http://schemas.microsoft.com/office/powerpoint/2010/main">
    <mc:Choice Requires="p14">
      <p:transition spd="slow" p14:dur="2000" advTm="70899"/>
    </mc:Choice>
    <mc:Fallback xmlns="">
      <p:transition spd="slow" advTm="70899"/>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4CB8B-A3AF-EE7E-AFDA-D9A299EDC3F9}"/>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D11CB77C-6369-61DF-89AD-2C83D78B467D}"/>
              </a:ext>
            </a:extLst>
          </p:cNvPr>
          <p:cNvSpPr txBox="1"/>
          <p:nvPr/>
        </p:nvSpPr>
        <p:spPr>
          <a:xfrm>
            <a:off x="0" y="0"/>
            <a:ext cx="12192000" cy="55399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3000" dirty="0">
                <a:latin typeface="Cambria" panose="02040503050406030204" pitchFamily="18" charset="0"/>
                <a:ea typeface="Cambria" panose="02040503050406030204" pitchFamily="18" charset="0"/>
              </a:rPr>
              <a:t>Alternative manufacturing solutions</a:t>
            </a:r>
            <a:endParaRPr lang="en-GB" sz="3000" dirty="0">
              <a:latin typeface="Cambria" panose="02040503050406030204" pitchFamily="18" charset="0"/>
              <a:ea typeface="Cambria" panose="02040503050406030204" pitchFamily="18" charset="0"/>
            </a:endParaRPr>
          </a:p>
        </p:txBody>
      </p:sp>
      <p:sp>
        <p:nvSpPr>
          <p:cNvPr id="3" name="Slide Number Placeholder 2">
            <a:extLst>
              <a:ext uri="{FF2B5EF4-FFF2-40B4-BE49-F238E27FC236}">
                <a16:creationId xmlns:a16="http://schemas.microsoft.com/office/drawing/2014/main" id="{D0BB69B3-D267-3C71-740D-2EE014A2E948}"/>
              </a:ext>
            </a:extLst>
          </p:cNvPr>
          <p:cNvSpPr>
            <a:spLocks noGrp="1"/>
          </p:cNvSpPr>
          <p:nvPr>
            <p:ph type="sldNum" sz="quarter" idx="12"/>
          </p:nvPr>
        </p:nvSpPr>
        <p:spPr>
          <a:xfrm>
            <a:off x="9448800" y="6492875"/>
            <a:ext cx="2743200" cy="365125"/>
          </a:xfrm>
        </p:spPr>
        <p:txBody>
          <a:bodyPr/>
          <a:lstStyle/>
          <a:p>
            <a:fld id="{265FD0AB-E297-4C81-97A7-39E78109B666}" type="slidenum">
              <a:rPr lang="en-GB" smtClean="0"/>
              <a:t>17</a:t>
            </a:fld>
            <a:endParaRPr lang="en-GB" dirty="0"/>
          </a:p>
        </p:txBody>
      </p:sp>
      <p:pic>
        <p:nvPicPr>
          <p:cNvPr id="9" name="Picture 8" descr="A blue sign with yellow text&#10;&#10;AI-generated content may be incorrect.">
            <a:extLst>
              <a:ext uri="{FF2B5EF4-FFF2-40B4-BE49-F238E27FC236}">
                <a16:creationId xmlns:a16="http://schemas.microsoft.com/office/drawing/2014/main" id="{3C184046-6D94-273B-DA53-DCF59C298B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0230" y="29616"/>
            <a:ext cx="986903" cy="483555"/>
          </a:xfrm>
          <a:prstGeom prst="rect">
            <a:avLst/>
          </a:prstGeom>
        </p:spPr>
      </p:pic>
      <p:sp>
        <p:nvSpPr>
          <p:cNvPr id="2" name="TextBox 1">
            <a:extLst>
              <a:ext uri="{FF2B5EF4-FFF2-40B4-BE49-F238E27FC236}">
                <a16:creationId xmlns:a16="http://schemas.microsoft.com/office/drawing/2014/main" id="{AA159F8B-D22D-7B78-321A-EBBCD11B49AE}"/>
              </a:ext>
            </a:extLst>
          </p:cNvPr>
          <p:cNvSpPr txBox="1"/>
          <p:nvPr/>
        </p:nvSpPr>
        <p:spPr>
          <a:xfrm>
            <a:off x="359833" y="609279"/>
            <a:ext cx="11377325" cy="3323987"/>
          </a:xfrm>
          <a:prstGeom prst="rect">
            <a:avLst/>
          </a:prstGeom>
          <a:noFill/>
        </p:spPr>
        <p:txBody>
          <a:bodyPr wrap="square">
            <a:spAutoFit/>
          </a:bodyPr>
          <a:lstStyle/>
          <a:p>
            <a:pPr marL="285750" indent="-285750">
              <a:buFont typeface="Arial" panose="020B0604020202020204" pitchFamily="34" charset="0"/>
              <a:buChar char="•"/>
            </a:pPr>
            <a:r>
              <a:rPr lang="en-US" sz="1500" dirty="0">
                <a:latin typeface="Cambria" panose="02040503050406030204" pitchFamily="18" charset="0"/>
                <a:ea typeface="Cambria" panose="02040503050406030204" pitchFamily="18" charset="0"/>
              </a:rPr>
              <a:t>If the target beam straightness is not met, we can investigate an alternative solution!</a:t>
            </a:r>
          </a:p>
          <a:p>
            <a:pPr marL="285750" indent="-285750">
              <a:buFont typeface="Arial" panose="020B0604020202020204" pitchFamily="34" charset="0"/>
              <a:buChar char="•"/>
            </a:pPr>
            <a:endParaRPr lang="en-US" sz="15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en-US" sz="1500" dirty="0">
                <a:latin typeface="Cambria" panose="02040503050406030204" pitchFamily="18" charset="0"/>
                <a:ea typeface="Cambria" panose="02040503050406030204" pitchFamily="18" charset="0"/>
              </a:rPr>
              <a:t>Omega Beam:</a:t>
            </a:r>
          </a:p>
          <a:p>
            <a:pPr marL="742950" lvl="1" indent="-285750">
              <a:buFont typeface="Arial" panose="020B0604020202020204" pitchFamily="34" charset="0"/>
              <a:buChar char="•"/>
            </a:pPr>
            <a:r>
              <a:rPr lang="en-US" sz="1500" dirty="0">
                <a:latin typeface="Cambria" panose="02040503050406030204" pitchFamily="18" charset="0"/>
                <a:ea typeface="Cambria" panose="02040503050406030204" pitchFamily="18" charset="0"/>
              </a:rPr>
              <a:t>Pultruded omega beam made of UD carbon fibers and epoxy resin</a:t>
            </a:r>
          </a:p>
          <a:p>
            <a:pPr marL="1200150" lvl="2" indent="-285750">
              <a:buFont typeface="Arial" panose="020B0604020202020204" pitchFamily="34" charset="0"/>
              <a:buChar char="•"/>
            </a:pPr>
            <a:r>
              <a:rPr lang="en-US" sz="1500" dirty="0">
                <a:latin typeface="Cambria" panose="02040503050406030204" pitchFamily="18" charset="0"/>
                <a:ea typeface="Cambria" panose="02040503050406030204" pitchFamily="18" charset="0"/>
              </a:rPr>
              <a:t>Technology available from DPP Pultrusion (NL): : </a:t>
            </a:r>
            <a:r>
              <a:rPr lang="en-US" sz="1500" dirty="0">
                <a:latin typeface="Cambria" panose="02040503050406030204" pitchFamily="18" charset="0"/>
                <a:ea typeface="Cambria" panose="02040503050406030204" pitchFamily="18" charset="0"/>
                <a:hlinkClick r:id="rId4"/>
              </a:rPr>
              <a:t>https://www.dpp-pultrusion.com/en-NL</a:t>
            </a:r>
            <a:r>
              <a:rPr lang="en-US" sz="1500" dirty="0">
                <a:latin typeface="Cambria" panose="02040503050406030204" pitchFamily="18" charset="0"/>
                <a:ea typeface="Cambria" panose="02040503050406030204" pitchFamily="18" charset="0"/>
              </a:rPr>
              <a:t> </a:t>
            </a:r>
          </a:p>
          <a:p>
            <a:pPr marL="1200150" lvl="2" indent="-285750">
              <a:buFont typeface="Arial" panose="020B0604020202020204" pitchFamily="34" charset="0"/>
              <a:buChar char="•"/>
            </a:pPr>
            <a:r>
              <a:rPr lang="en-US" sz="1500" dirty="0">
                <a:latin typeface="Cambria" panose="02040503050406030204" pitchFamily="18" charset="0"/>
                <a:ea typeface="Cambria" panose="02040503050406030204" pitchFamily="18" charset="0"/>
              </a:rPr>
              <a:t>Same company already used ~20 years ago for a microchannel-based project </a:t>
            </a:r>
          </a:p>
          <a:p>
            <a:pPr marL="1200150" lvl="2" indent="-285750">
              <a:buFont typeface="Arial" panose="020B0604020202020204" pitchFamily="34" charset="0"/>
              <a:buChar char="•"/>
            </a:pPr>
            <a:r>
              <a:rPr lang="en-US" sz="1500" dirty="0">
                <a:latin typeface="Cambria" panose="02040503050406030204" pitchFamily="18" charset="0"/>
                <a:ea typeface="Cambria" panose="02040503050406030204" pitchFamily="18" charset="0"/>
              </a:rPr>
              <a:t>Open points / missing information:</a:t>
            </a:r>
          </a:p>
          <a:p>
            <a:pPr marL="1657350" lvl="3" indent="-285750">
              <a:buFont typeface="Arial" panose="020B0604020202020204" pitchFamily="34" charset="0"/>
              <a:buChar char="•"/>
            </a:pPr>
            <a:r>
              <a:rPr lang="en-US" sz="1500" dirty="0">
                <a:latin typeface="Cambria" panose="02040503050406030204" pitchFamily="18" charset="0"/>
                <a:ea typeface="Cambria" panose="02040503050406030204" pitchFamily="18" charset="0"/>
              </a:rPr>
              <a:t>Fiber grade (impact on beam stiffness):</a:t>
            </a:r>
          </a:p>
          <a:p>
            <a:pPr marL="2114550" lvl="4" indent="-285750">
              <a:buFont typeface="Arial" panose="020B0604020202020204" pitchFamily="34" charset="0"/>
              <a:buChar char="•"/>
            </a:pPr>
            <a:r>
              <a:rPr lang="en-US" sz="1500" dirty="0">
                <a:latin typeface="Cambria" panose="02040503050406030204" pitchFamily="18" charset="0"/>
                <a:ea typeface="Cambria" panose="02040503050406030204" pitchFamily="18" charset="0"/>
              </a:rPr>
              <a:t>Standard Modulus (HS): Most common.</a:t>
            </a:r>
          </a:p>
          <a:p>
            <a:pPr marL="2114550" lvl="4" indent="-285750">
              <a:buFont typeface="Arial" panose="020B0604020202020204" pitchFamily="34" charset="0"/>
              <a:buChar char="•"/>
            </a:pPr>
            <a:r>
              <a:rPr lang="en-US" sz="1500" dirty="0">
                <a:latin typeface="Cambria" panose="02040503050406030204" pitchFamily="18" charset="0"/>
                <a:ea typeface="Cambria" panose="02040503050406030204" pitchFamily="18" charset="0"/>
              </a:rPr>
              <a:t>Intermediate Modulus (IM).</a:t>
            </a:r>
          </a:p>
          <a:p>
            <a:pPr marL="2114550" lvl="4" indent="-285750">
              <a:buFont typeface="Arial" panose="020B0604020202020204" pitchFamily="34" charset="0"/>
              <a:buChar char="•"/>
            </a:pPr>
            <a:r>
              <a:rPr lang="en-US" sz="1500" dirty="0">
                <a:latin typeface="Cambria" panose="02040503050406030204" pitchFamily="18" charset="0"/>
                <a:ea typeface="Cambria" panose="02040503050406030204" pitchFamily="18" charset="0"/>
              </a:rPr>
              <a:t>High Modulus (HM).</a:t>
            </a:r>
          </a:p>
          <a:p>
            <a:pPr marL="2114550" lvl="4" indent="-285750">
              <a:buFont typeface="Arial" panose="020B0604020202020204" pitchFamily="34" charset="0"/>
              <a:buChar char="•"/>
            </a:pPr>
            <a:r>
              <a:rPr lang="en-US" sz="1500" dirty="0">
                <a:latin typeface="Cambria" panose="02040503050406030204" pitchFamily="18" charset="0"/>
                <a:ea typeface="Cambria" panose="02040503050406030204" pitchFamily="18" charset="0"/>
              </a:rPr>
              <a:t>Ultra High Modulus (UHM): Highest stiffness.</a:t>
            </a:r>
          </a:p>
          <a:p>
            <a:pPr marL="1657350" lvl="3" indent="-285750">
              <a:buFont typeface="Arial" panose="020B0604020202020204" pitchFamily="34" charset="0"/>
              <a:buChar char="•"/>
            </a:pPr>
            <a:r>
              <a:rPr lang="en-US" sz="1500" dirty="0">
                <a:latin typeface="Cambria" panose="02040503050406030204" pitchFamily="18" charset="0"/>
                <a:ea typeface="Cambria" panose="02040503050406030204" pitchFamily="18" charset="0"/>
              </a:rPr>
              <a:t>Fiber / resin ratio </a:t>
            </a:r>
          </a:p>
          <a:p>
            <a:pPr marL="1657350" lvl="3" indent="-285750">
              <a:buFont typeface="Arial" panose="020B0604020202020204" pitchFamily="34" charset="0"/>
              <a:buChar char="•"/>
            </a:pPr>
            <a:r>
              <a:rPr lang="en-US" sz="1500" dirty="0">
                <a:latin typeface="Cambria" panose="02040503050406030204" pitchFamily="18" charset="0"/>
                <a:ea typeface="Cambria" panose="02040503050406030204" pitchFamily="18" charset="0"/>
              </a:rPr>
              <a:t>Young’s modulus of materials</a:t>
            </a:r>
          </a:p>
        </p:txBody>
      </p:sp>
      <p:pic>
        <p:nvPicPr>
          <p:cNvPr id="11" name="Picture 2" descr="Custom shapes">
            <a:extLst>
              <a:ext uri="{FF2B5EF4-FFF2-40B4-BE49-F238E27FC236}">
                <a16:creationId xmlns:a16="http://schemas.microsoft.com/office/drawing/2014/main" id="{E11B509B-3371-A451-69E3-3E0426F81B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27637" y="1072013"/>
            <a:ext cx="2843323" cy="159936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11A5ECE1-7487-E247-C2AD-426AC1C66F0E}"/>
              </a:ext>
            </a:extLst>
          </p:cNvPr>
          <p:cNvSpPr txBox="1"/>
          <p:nvPr/>
        </p:nvSpPr>
        <p:spPr>
          <a:xfrm>
            <a:off x="308710" y="3818271"/>
            <a:ext cx="11732560" cy="1261884"/>
          </a:xfrm>
          <a:prstGeom prst="rect">
            <a:avLst/>
          </a:prstGeom>
          <a:noFill/>
        </p:spPr>
        <p:txBody>
          <a:bodyPr wrap="square">
            <a:spAutoFit/>
          </a:bodyPr>
          <a:lstStyle/>
          <a:p>
            <a:pPr marL="285750" indent="-285750">
              <a:buFont typeface="Arial" panose="020B0604020202020204" pitchFamily="34" charset="0"/>
              <a:buChar char="•"/>
            </a:pPr>
            <a:r>
              <a:rPr lang="en-US" sz="1500" dirty="0">
                <a:latin typeface="Cambria" panose="02040503050406030204" pitchFamily="18" charset="0"/>
                <a:ea typeface="Cambria" panose="02040503050406030204" pitchFamily="18" charset="0"/>
              </a:rPr>
              <a:t>Cold Plate:</a:t>
            </a:r>
          </a:p>
          <a:p>
            <a:pPr marL="742950" lvl="1" indent="-285750">
              <a:buFont typeface="Arial" panose="020B0604020202020204" pitchFamily="34" charset="0"/>
              <a:buChar char="•"/>
            </a:pPr>
            <a:r>
              <a:rPr lang="en-US" sz="1500" dirty="0">
                <a:latin typeface="Cambria" panose="02040503050406030204" pitchFamily="18" charset="0"/>
                <a:ea typeface="Cambria" panose="02040503050406030204" pitchFamily="18" charset="0"/>
              </a:rPr>
              <a:t>An achievement of </a:t>
            </a:r>
            <a:r>
              <a:rPr lang="en-US" sz="1500" dirty="0" err="1">
                <a:latin typeface="Cambria" panose="02040503050406030204" pitchFamily="18" charset="0"/>
                <a:ea typeface="Cambria" panose="02040503050406030204" pitchFamily="18" charset="0"/>
              </a:rPr>
              <a:t>AIDAInnova</a:t>
            </a:r>
            <a:r>
              <a:rPr lang="en-US" sz="1500" dirty="0">
                <a:latin typeface="Cambria" panose="02040503050406030204" pitchFamily="18" charset="0"/>
                <a:ea typeface="Cambria" panose="02040503050406030204" pitchFamily="18" charset="0"/>
              </a:rPr>
              <a:t> project was to transfer know-how to a French company, </a:t>
            </a:r>
            <a:r>
              <a:rPr lang="en-US" sz="1500" dirty="0" err="1">
                <a:latin typeface="Cambria" panose="02040503050406030204" pitchFamily="18" charset="0"/>
                <a:ea typeface="Cambria" panose="02040503050406030204" pitchFamily="18" charset="0"/>
              </a:rPr>
              <a:t>Workshape</a:t>
            </a:r>
            <a:r>
              <a:rPr lang="en-US" sz="1500" dirty="0">
                <a:latin typeface="Cambria" panose="02040503050406030204" pitchFamily="18" charset="0"/>
                <a:ea typeface="Cambria" panose="02040503050406030204" pitchFamily="18" charset="0"/>
              </a:rPr>
              <a:t>: </a:t>
            </a:r>
            <a:r>
              <a:rPr lang="en-GB" sz="1500" dirty="0">
                <a:latin typeface="Cambria" panose="02040503050406030204" pitchFamily="18" charset="0"/>
                <a:ea typeface="Cambria" panose="02040503050406030204" pitchFamily="18" charset="0"/>
                <a:hlinkClick r:id="rId6"/>
              </a:rPr>
              <a:t>https://workshape.fr/en/</a:t>
            </a:r>
            <a:endParaRPr lang="en-GB" sz="1500" dirty="0">
              <a:latin typeface="Cambria" panose="02040503050406030204" pitchFamily="18" charset="0"/>
              <a:ea typeface="Cambria" panose="02040503050406030204" pitchFamily="18" charset="0"/>
            </a:endParaRPr>
          </a:p>
          <a:p>
            <a:pPr marL="742950" lvl="1" indent="-285750">
              <a:buFont typeface="Arial" panose="020B0604020202020204" pitchFamily="34" charset="0"/>
              <a:buChar char="•"/>
            </a:pPr>
            <a:r>
              <a:rPr lang="en-US" sz="1500" dirty="0">
                <a:latin typeface="Cambria" panose="02040503050406030204" pitchFamily="18" charset="0"/>
                <a:ea typeface="Cambria" panose="02040503050406030204" pitchFamily="18" charset="0"/>
              </a:rPr>
              <a:t>They realized 1.5 m long cold plates addressing issues met during production </a:t>
            </a:r>
          </a:p>
          <a:p>
            <a:pPr marL="742950" lvl="1" indent="-285750">
              <a:buFont typeface="Arial" panose="020B0604020202020204" pitchFamily="34" charset="0"/>
              <a:buChar char="•"/>
            </a:pPr>
            <a:r>
              <a:rPr lang="en-US" sz="1500" dirty="0">
                <a:latin typeface="Cambria" panose="02040503050406030204" pitchFamily="18" charset="0"/>
                <a:ea typeface="Cambria" panose="02040503050406030204" pitchFamily="18" charset="0"/>
              </a:rPr>
              <a:t>The technology is now part of the </a:t>
            </a:r>
            <a:r>
              <a:rPr lang="en-US" sz="1500" i="1" dirty="0">
                <a:latin typeface="Cambria" panose="02040503050406030204" pitchFamily="18" charset="0"/>
                <a:ea typeface="Cambria" panose="02040503050406030204" pitchFamily="18" charset="0"/>
              </a:rPr>
              <a:t>CERN Venture connect </a:t>
            </a:r>
            <a:r>
              <a:rPr lang="en-US" sz="1500" dirty="0">
                <a:latin typeface="Cambria" panose="02040503050406030204" pitchFamily="18" charset="0"/>
                <a:ea typeface="Cambria" panose="02040503050406030204" pitchFamily="18" charset="0"/>
              </a:rPr>
              <a:t>program: </a:t>
            </a:r>
            <a:r>
              <a:rPr lang="en-GB" sz="1500" dirty="0">
                <a:latin typeface="Cambria" panose="02040503050406030204" pitchFamily="18" charset="0"/>
                <a:ea typeface="Cambria" panose="02040503050406030204" pitchFamily="18" charset="0"/>
                <a:hlinkClick r:id="rId7"/>
              </a:rPr>
              <a:t>https://ventureconnect.cern/ultra-light-cold-plate</a:t>
            </a:r>
            <a:endParaRPr lang="en-GB" sz="15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endParaRPr lang="en-US" sz="1600" dirty="0">
              <a:latin typeface="Cambria" panose="02040503050406030204" pitchFamily="18" charset="0"/>
              <a:ea typeface="Cambria" panose="02040503050406030204" pitchFamily="18" charset="0"/>
            </a:endParaRPr>
          </a:p>
        </p:txBody>
      </p:sp>
      <p:pic>
        <p:nvPicPr>
          <p:cNvPr id="21" name="Picture 20">
            <a:extLst>
              <a:ext uri="{FF2B5EF4-FFF2-40B4-BE49-F238E27FC236}">
                <a16:creationId xmlns:a16="http://schemas.microsoft.com/office/drawing/2014/main" id="{FD4ECBAF-7338-0C73-BB5F-E27D5514D19F}"/>
              </a:ext>
            </a:extLst>
          </p:cNvPr>
          <p:cNvPicPr>
            <a:picLocks noChangeAspect="1"/>
          </p:cNvPicPr>
          <p:nvPr/>
        </p:nvPicPr>
        <p:blipFill>
          <a:blip r:embed="rId8"/>
          <a:stretch>
            <a:fillRect/>
          </a:stretch>
        </p:blipFill>
        <p:spPr>
          <a:xfrm>
            <a:off x="4872814" y="5061466"/>
            <a:ext cx="2663732" cy="1740618"/>
          </a:xfrm>
          <a:prstGeom prst="rect">
            <a:avLst/>
          </a:prstGeom>
        </p:spPr>
      </p:pic>
      <p:pic>
        <p:nvPicPr>
          <p:cNvPr id="34" name="Picture 33">
            <a:extLst>
              <a:ext uri="{FF2B5EF4-FFF2-40B4-BE49-F238E27FC236}">
                <a16:creationId xmlns:a16="http://schemas.microsoft.com/office/drawing/2014/main" id="{FC13B272-C696-9F56-93B3-E1B5A55BD819}"/>
              </a:ext>
            </a:extLst>
          </p:cNvPr>
          <p:cNvPicPr>
            <a:picLocks noChangeAspect="1"/>
          </p:cNvPicPr>
          <p:nvPr/>
        </p:nvPicPr>
        <p:blipFill>
          <a:blip r:embed="rId9"/>
          <a:stretch>
            <a:fillRect/>
          </a:stretch>
        </p:blipFill>
        <p:spPr>
          <a:xfrm>
            <a:off x="3004556" y="5061466"/>
            <a:ext cx="1270085" cy="1740618"/>
          </a:xfrm>
          <a:prstGeom prst="rect">
            <a:avLst/>
          </a:prstGeom>
        </p:spPr>
      </p:pic>
      <p:pic>
        <p:nvPicPr>
          <p:cNvPr id="1028" name="Picture 4" descr="The Pultrusion Process">
            <a:extLst>
              <a:ext uri="{FF2B5EF4-FFF2-40B4-BE49-F238E27FC236}">
                <a16:creationId xmlns:a16="http://schemas.microsoft.com/office/drawing/2014/main" id="{BB1A8198-8AA8-1B28-45E5-9686B7CE852D}"/>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31398" b="12615"/>
          <a:stretch>
            <a:fillRect/>
          </a:stretch>
        </p:blipFill>
        <p:spPr bwMode="auto">
          <a:xfrm>
            <a:off x="6246542" y="2848784"/>
            <a:ext cx="3862414" cy="121637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DPP - Micro pultrusion">
            <a:extLst>
              <a:ext uri="{FF2B5EF4-FFF2-40B4-BE49-F238E27FC236}">
                <a16:creationId xmlns:a16="http://schemas.microsoft.com/office/drawing/2014/main" id="{FE7F4CC9-5C91-53B3-4A29-72489F99AFC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108956" y="2922746"/>
            <a:ext cx="1962004" cy="981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7991443"/>
      </p:ext>
    </p:extLst>
  </p:cSld>
  <p:clrMapOvr>
    <a:masterClrMapping/>
  </p:clrMapOvr>
  <mc:AlternateContent xmlns:mc="http://schemas.openxmlformats.org/markup-compatibility/2006" xmlns:p14="http://schemas.microsoft.com/office/powerpoint/2010/main">
    <mc:Choice Requires="p14">
      <p:transition spd="slow" p14:dur="2000" advTm="70899"/>
    </mc:Choice>
    <mc:Fallback xmlns="">
      <p:transition spd="slow" advTm="70899"/>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4293A8-CDE7-4990-E3C9-F9EC0F5F20E1}"/>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F48DB31C-0B3E-25E2-313C-5A090C5E2F7E}"/>
              </a:ext>
            </a:extLst>
          </p:cNvPr>
          <p:cNvSpPr txBox="1"/>
          <p:nvPr/>
        </p:nvSpPr>
        <p:spPr>
          <a:xfrm>
            <a:off x="0" y="0"/>
            <a:ext cx="12192000" cy="55399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GB" sz="3000" dirty="0">
                <a:latin typeface="Cambria" panose="02040503050406030204" pitchFamily="18" charset="0"/>
                <a:ea typeface="Cambria" panose="02040503050406030204" pitchFamily="18" charset="0"/>
              </a:rPr>
              <a:t>Thermal test setup</a:t>
            </a:r>
          </a:p>
        </p:txBody>
      </p:sp>
      <p:sp>
        <p:nvSpPr>
          <p:cNvPr id="3" name="Slide Number Placeholder 2">
            <a:extLst>
              <a:ext uri="{FF2B5EF4-FFF2-40B4-BE49-F238E27FC236}">
                <a16:creationId xmlns:a16="http://schemas.microsoft.com/office/drawing/2014/main" id="{F27730F0-209A-0AEB-BCF3-194EF262865E}"/>
              </a:ext>
            </a:extLst>
          </p:cNvPr>
          <p:cNvSpPr>
            <a:spLocks noGrp="1"/>
          </p:cNvSpPr>
          <p:nvPr>
            <p:ph type="sldNum" sz="quarter" idx="12"/>
          </p:nvPr>
        </p:nvSpPr>
        <p:spPr>
          <a:xfrm>
            <a:off x="9448800" y="6492875"/>
            <a:ext cx="2743200" cy="365125"/>
          </a:xfrm>
        </p:spPr>
        <p:txBody>
          <a:bodyPr/>
          <a:lstStyle/>
          <a:p>
            <a:fld id="{265FD0AB-E297-4C81-97A7-39E78109B666}" type="slidenum">
              <a:rPr lang="en-GB" smtClean="0"/>
              <a:t>18</a:t>
            </a:fld>
            <a:endParaRPr lang="en-GB" dirty="0"/>
          </a:p>
        </p:txBody>
      </p:sp>
      <p:pic>
        <p:nvPicPr>
          <p:cNvPr id="9" name="Picture 8" descr="A blue sign with yellow text&#10;&#10;AI-generated content may be incorrect.">
            <a:extLst>
              <a:ext uri="{FF2B5EF4-FFF2-40B4-BE49-F238E27FC236}">
                <a16:creationId xmlns:a16="http://schemas.microsoft.com/office/drawing/2014/main" id="{625F2702-A363-BB66-570C-5CB3E1707E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0230" y="29616"/>
            <a:ext cx="986903" cy="483555"/>
          </a:xfrm>
          <a:prstGeom prst="rect">
            <a:avLst/>
          </a:prstGeom>
        </p:spPr>
      </p:pic>
      <p:sp>
        <p:nvSpPr>
          <p:cNvPr id="4" name="TextBox 3">
            <a:extLst>
              <a:ext uri="{FF2B5EF4-FFF2-40B4-BE49-F238E27FC236}">
                <a16:creationId xmlns:a16="http://schemas.microsoft.com/office/drawing/2014/main" id="{B42175C0-75ED-BF74-4057-43C85F7A6924}"/>
              </a:ext>
            </a:extLst>
          </p:cNvPr>
          <p:cNvSpPr txBox="1"/>
          <p:nvPr/>
        </p:nvSpPr>
        <p:spPr>
          <a:xfrm>
            <a:off x="683281" y="657004"/>
            <a:ext cx="10820399" cy="1154675"/>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1600" dirty="0">
                <a:latin typeface="Cambria" panose="02040503050406030204" pitchFamily="18" charset="0"/>
                <a:ea typeface="Cambria" panose="02040503050406030204" pitchFamily="18" charset="0"/>
              </a:rPr>
              <a:t>While preparing the setup, we identified issues with the flow meter and the pressure gauges.</a:t>
            </a:r>
          </a:p>
          <a:p>
            <a:pPr marL="285750" indent="-285750">
              <a:lnSpc>
                <a:spcPct val="150000"/>
              </a:lnSpc>
              <a:buFont typeface="Arial" panose="020B0604020202020204" pitchFamily="34" charset="0"/>
              <a:buChar char="•"/>
            </a:pPr>
            <a:r>
              <a:rPr lang="en-US" sz="1600" dirty="0">
                <a:latin typeface="Cambria" panose="02040503050406030204" pitchFamily="18" charset="0"/>
                <a:ea typeface="Cambria" panose="02040503050406030204" pitchFamily="18" charset="0"/>
              </a:rPr>
              <a:t>We proceeded anyway with the tests by controlling the chiller pump speed (from 40% to 100%).</a:t>
            </a:r>
          </a:p>
          <a:p>
            <a:pPr marL="285750" indent="-285750">
              <a:lnSpc>
                <a:spcPct val="150000"/>
              </a:lnSpc>
              <a:buFont typeface="Arial" panose="020B0604020202020204" pitchFamily="34" charset="0"/>
              <a:buChar char="•"/>
            </a:pPr>
            <a:r>
              <a:rPr lang="en-US" sz="1600" dirty="0">
                <a:latin typeface="Cambria" panose="02040503050406030204" pitchFamily="18" charset="0"/>
                <a:ea typeface="Cambria" panose="02040503050406030204" pitchFamily="18" charset="0"/>
              </a:rPr>
              <a:t>The test provides a preliminary check that the output temperatures are in the right ballpark.</a:t>
            </a:r>
          </a:p>
        </p:txBody>
      </p:sp>
      <p:grpSp>
        <p:nvGrpSpPr>
          <p:cNvPr id="30" name="Group 29">
            <a:extLst>
              <a:ext uri="{FF2B5EF4-FFF2-40B4-BE49-F238E27FC236}">
                <a16:creationId xmlns:a16="http://schemas.microsoft.com/office/drawing/2014/main" id="{9A6D6A25-4A67-8488-A8F0-9FE3D497E16D}"/>
              </a:ext>
            </a:extLst>
          </p:cNvPr>
          <p:cNvGrpSpPr/>
          <p:nvPr/>
        </p:nvGrpSpPr>
        <p:grpSpPr>
          <a:xfrm>
            <a:off x="187157" y="1957029"/>
            <a:ext cx="5906323" cy="3728383"/>
            <a:chOff x="505663" y="2103419"/>
            <a:chExt cx="5906323" cy="3728383"/>
          </a:xfrm>
        </p:grpSpPr>
        <p:grpSp>
          <p:nvGrpSpPr>
            <p:cNvPr id="12" name="Group 11">
              <a:extLst>
                <a:ext uri="{FF2B5EF4-FFF2-40B4-BE49-F238E27FC236}">
                  <a16:creationId xmlns:a16="http://schemas.microsoft.com/office/drawing/2014/main" id="{BA8F7355-4FE3-559D-C8E0-FC955C81FCD2}"/>
                </a:ext>
              </a:extLst>
            </p:cNvPr>
            <p:cNvGrpSpPr/>
            <p:nvPr/>
          </p:nvGrpSpPr>
          <p:grpSpPr>
            <a:xfrm>
              <a:off x="505663" y="2103419"/>
              <a:ext cx="5906323" cy="3728383"/>
              <a:chOff x="4739266" y="1343982"/>
              <a:chExt cx="5173312" cy="3162404"/>
            </a:xfrm>
          </p:grpSpPr>
          <p:pic>
            <p:nvPicPr>
              <p:cNvPr id="7" name="Picture 6">
                <a:extLst>
                  <a:ext uri="{FF2B5EF4-FFF2-40B4-BE49-F238E27FC236}">
                    <a16:creationId xmlns:a16="http://schemas.microsoft.com/office/drawing/2014/main" id="{F727022F-707C-6DAC-913E-B925F45ABE0A}"/>
                  </a:ext>
                </a:extLst>
              </p:cNvPr>
              <p:cNvPicPr>
                <a:picLocks noChangeAspect="1"/>
              </p:cNvPicPr>
              <p:nvPr/>
            </p:nvPicPr>
            <p:blipFill>
              <a:blip r:embed="rId4">
                <a:extLst>
                  <a:ext uri="{28A0092B-C50C-407E-A947-70E740481C1C}">
                    <a14:useLocalDpi xmlns:a14="http://schemas.microsoft.com/office/drawing/2010/main" val="0"/>
                  </a:ext>
                </a:extLst>
              </a:blip>
              <a:srcRect t="18525"/>
              <a:stretch>
                <a:fillRect/>
              </a:stretch>
            </p:blipFill>
            <p:spPr>
              <a:xfrm>
                <a:off x="4739266" y="1343982"/>
                <a:ext cx="5173312" cy="3162404"/>
              </a:xfrm>
              <a:prstGeom prst="rect">
                <a:avLst/>
              </a:prstGeom>
            </p:spPr>
          </p:pic>
          <p:cxnSp>
            <p:nvCxnSpPr>
              <p:cNvPr id="10" name="Straight Arrow Connector 9">
                <a:extLst>
                  <a:ext uri="{FF2B5EF4-FFF2-40B4-BE49-F238E27FC236}">
                    <a16:creationId xmlns:a16="http://schemas.microsoft.com/office/drawing/2014/main" id="{A65617E8-3544-CEA2-0733-2B9D7CBD1551}"/>
                  </a:ext>
                </a:extLst>
              </p:cNvPr>
              <p:cNvCxnSpPr/>
              <p:nvPr/>
            </p:nvCxnSpPr>
            <p:spPr>
              <a:xfrm flipH="1">
                <a:off x="5203528" y="3979942"/>
                <a:ext cx="4245272" cy="0"/>
              </a:xfrm>
              <a:prstGeom prst="straightConnector1">
                <a:avLst/>
              </a:prstGeom>
              <a:ln>
                <a:solidFill>
                  <a:srgbClr val="00B0F0"/>
                </a:solidFill>
                <a:tailEnd type="triangle"/>
              </a:ln>
            </p:spPr>
            <p:style>
              <a:lnRef idx="2">
                <a:schemeClr val="accent6"/>
              </a:lnRef>
              <a:fillRef idx="0">
                <a:schemeClr val="accent6"/>
              </a:fillRef>
              <a:effectRef idx="1">
                <a:schemeClr val="accent6"/>
              </a:effectRef>
              <a:fontRef idx="minor">
                <a:schemeClr val="tx1"/>
              </a:fontRef>
            </p:style>
          </p:cxnSp>
          <p:sp>
            <p:nvSpPr>
              <p:cNvPr id="11" name="TextBox 10">
                <a:extLst>
                  <a:ext uri="{FF2B5EF4-FFF2-40B4-BE49-F238E27FC236}">
                    <a16:creationId xmlns:a16="http://schemas.microsoft.com/office/drawing/2014/main" id="{F53A1225-351C-2F4E-EFBB-82F7B5C2A89E}"/>
                  </a:ext>
                </a:extLst>
              </p:cNvPr>
              <p:cNvSpPr txBox="1"/>
              <p:nvPr/>
            </p:nvSpPr>
            <p:spPr>
              <a:xfrm>
                <a:off x="6626111" y="3933978"/>
                <a:ext cx="1618290" cy="369332"/>
              </a:xfrm>
              <a:prstGeom prst="rect">
                <a:avLst/>
              </a:prstGeom>
              <a:noFill/>
            </p:spPr>
            <p:txBody>
              <a:bodyPr wrap="square" rtlCol="0">
                <a:spAutoFit/>
              </a:bodyPr>
              <a:lstStyle/>
              <a:p>
                <a:r>
                  <a:rPr lang="en-GB" dirty="0">
                    <a:solidFill>
                      <a:srgbClr val="00B0F0"/>
                    </a:solidFill>
                  </a:rPr>
                  <a:t>Water Flow</a:t>
                </a:r>
              </a:p>
            </p:txBody>
          </p:sp>
        </p:grpSp>
        <p:sp>
          <p:nvSpPr>
            <p:cNvPr id="13" name="TextBox 12">
              <a:extLst>
                <a:ext uri="{FF2B5EF4-FFF2-40B4-BE49-F238E27FC236}">
                  <a16:creationId xmlns:a16="http://schemas.microsoft.com/office/drawing/2014/main" id="{DD1C6F59-4C03-2D48-1780-066792E0A66F}"/>
                </a:ext>
              </a:extLst>
            </p:cNvPr>
            <p:cNvSpPr txBox="1"/>
            <p:nvPr/>
          </p:nvSpPr>
          <p:spPr>
            <a:xfrm>
              <a:off x="4266477" y="4129854"/>
              <a:ext cx="1054588" cy="461665"/>
            </a:xfrm>
            <a:prstGeom prst="rect">
              <a:avLst/>
            </a:prstGeom>
            <a:noFill/>
            <a:ln>
              <a:solidFill>
                <a:srgbClr val="00B0F0"/>
              </a:solidFill>
            </a:ln>
          </p:spPr>
          <p:txBody>
            <a:bodyPr wrap="square" rtlCol="0">
              <a:spAutoFit/>
            </a:bodyPr>
            <a:lstStyle/>
            <a:p>
              <a:pPr algn="ctr"/>
              <a:r>
                <a:rPr lang="en-GB" sz="1200" dirty="0">
                  <a:solidFill>
                    <a:srgbClr val="00B0F0"/>
                  </a:solidFill>
                </a:rPr>
                <a:t>Inlet Temperature</a:t>
              </a:r>
            </a:p>
          </p:txBody>
        </p:sp>
        <p:cxnSp>
          <p:nvCxnSpPr>
            <p:cNvPr id="15" name="Straight Arrow Connector 14">
              <a:extLst>
                <a:ext uri="{FF2B5EF4-FFF2-40B4-BE49-F238E27FC236}">
                  <a16:creationId xmlns:a16="http://schemas.microsoft.com/office/drawing/2014/main" id="{51F125B6-A8F9-0AC8-0A1E-CF6DEA836B2A}"/>
                </a:ext>
              </a:extLst>
            </p:cNvPr>
            <p:cNvCxnSpPr>
              <a:cxnSpLocks/>
              <a:stCxn id="13" idx="0"/>
            </p:cNvCxnSpPr>
            <p:nvPr/>
          </p:nvCxnSpPr>
          <p:spPr>
            <a:xfrm flipV="1">
              <a:off x="4793771" y="3765079"/>
              <a:ext cx="408882" cy="364775"/>
            </a:xfrm>
            <a:prstGeom prst="straightConnector1">
              <a:avLst/>
            </a:prstGeom>
            <a:ln>
              <a:solidFill>
                <a:srgbClr val="00B0F0"/>
              </a:solidFill>
              <a:headEnd type="none"/>
              <a:tailEnd type="oval"/>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09CBDF03-D373-B080-9235-D8FC1A632CFF}"/>
                </a:ext>
              </a:extLst>
            </p:cNvPr>
            <p:cNvSpPr txBox="1"/>
            <p:nvPr/>
          </p:nvSpPr>
          <p:spPr>
            <a:xfrm>
              <a:off x="586948" y="2249977"/>
              <a:ext cx="1054588" cy="461665"/>
            </a:xfrm>
            <a:prstGeom prst="rect">
              <a:avLst/>
            </a:prstGeom>
            <a:noFill/>
            <a:ln>
              <a:solidFill>
                <a:srgbClr val="FF0000"/>
              </a:solidFill>
            </a:ln>
          </p:spPr>
          <p:txBody>
            <a:bodyPr wrap="square" rtlCol="0">
              <a:spAutoFit/>
            </a:bodyPr>
            <a:lstStyle/>
            <a:p>
              <a:pPr algn="ctr"/>
              <a:r>
                <a:rPr lang="en-GB" sz="1200" dirty="0">
                  <a:solidFill>
                    <a:srgbClr val="FF0000"/>
                  </a:solidFill>
                </a:rPr>
                <a:t>Outlet Temperature</a:t>
              </a:r>
            </a:p>
          </p:txBody>
        </p:sp>
        <p:cxnSp>
          <p:nvCxnSpPr>
            <p:cNvPr id="17" name="Straight Arrow Connector 16">
              <a:extLst>
                <a:ext uri="{FF2B5EF4-FFF2-40B4-BE49-F238E27FC236}">
                  <a16:creationId xmlns:a16="http://schemas.microsoft.com/office/drawing/2014/main" id="{A448D807-3C20-3945-C903-CD1F5E43A466}"/>
                </a:ext>
              </a:extLst>
            </p:cNvPr>
            <p:cNvCxnSpPr>
              <a:cxnSpLocks/>
              <a:stCxn id="16" idx="2"/>
            </p:cNvCxnSpPr>
            <p:nvPr/>
          </p:nvCxnSpPr>
          <p:spPr>
            <a:xfrm>
              <a:off x="1114242" y="2711642"/>
              <a:ext cx="799202" cy="1025209"/>
            </a:xfrm>
            <a:prstGeom prst="straightConnector1">
              <a:avLst/>
            </a:prstGeom>
            <a:ln>
              <a:solidFill>
                <a:srgbClr val="FF0000"/>
              </a:solidFill>
              <a:headEnd type="none"/>
              <a:tailEnd type="oval"/>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A4D51932-306D-B6DF-AA89-E4C35367CFCE}"/>
                </a:ext>
              </a:extLst>
            </p:cNvPr>
            <p:cNvSpPr txBox="1"/>
            <p:nvPr/>
          </p:nvSpPr>
          <p:spPr>
            <a:xfrm>
              <a:off x="2904234" y="4129854"/>
              <a:ext cx="1098596" cy="461665"/>
            </a:xfrm>
            <a:prstGeom prst="rect">
              <a:avLst/>
            </a:prstGeom>
            <a:noFill/>
            <a:ln>
              <a:solidFill>
                <a:schemeClr val="accent2"/>
              </a:solidFill>
            </a:ln>
          </p:spPr>
          <p:txBody>
            <a:bodyPr wrap="square" rtlCol="0">
              <a:spAutoFit/>
            </a:bodyPr>
            <a:lstStyle/>
            <a:p>
              <a:pPr algn="ctr"/>
              <a:r>
                <a:rPr lang="en-GB" sz="1200" dirty="0">
                  <a:solidFill>
                    <a:schemeClr val="accent2"/>
                  </a:solidFill>
                </a:rPr>
                <a:t>Kapton Heaters</a:t>
              </a:r>
            </a:p>
          </p:txBody>
        </p:sp>
        <p:cxnSp>
          <p:nvCxnSpPr>
            <p:cNvPr id="26" name="Straight Arrow Connector 25">
              <a:extLst>
                <a:ext uri="{FF2B5EF4-FFF2-40B4-BE49-F238E27FC236}">
                  <a16:creationId xmlns:a16="http://schemas.microsoft.com/office/drawing/2014/main" id="{C3F3C313-B7AD-C538-3A05-EBFD5EAAFA3A}"/>
                </a:ext>
              </a:extLst>
            </p:cNvPr>
            <p:cNvCxnSpPr>
              <a:stCxn id="24" idx="2"/>
            </p:cNvCxnSpPr>
            <p:nvPr/>
          </p:nvCxnSpPr>
          <p:spPr>
            <a:xfrm flipH="1">
              <a:off x="3019494" y="4591519"/>
              <a:ext cx="434038" cy="335716"/>
            </a:xfrm>
            <a:prstGeom prst="straightConnector1">
              <a:avLst/>
            </a:prstGeom>
            <a:ln>
              <a:tailEnd type="oval"/>
            </a:ln>
          </p:spPr>
          <p:style>
            <a:lnRef idx="2">
              <a:schemeClr val="accent2"/>
            </a:lnRef>
            <a:fillRef idx="0">
              <a:schemeClr val="accent2"/>
            </a:fillRef>
            <a:effectRef idx="1">
              <a:schemeClr val="accent2"/>
            </a:effectRef>
            <a:fontRef idx="minor">
              <a:schemeClr val="tx1"/>
            </a:fontRef>
          </p:style>
        </p:cxnSp>
        <p:cxnSp>
          <p:nvCxnSpPr>
            <p:cNvPr id="27" name="Straight Arrow Connector 26">
              <a:extLst>
                <a:ext uri="{FF2B5EF4-FFF2-40B4-BE49-F238E27FC236}">
                  <a16:creationId xmlns:a16="http://schemas.microsoft.com/office/drawing/2014/main" id="{9489EB16-2472-B1C6-B62C-16A1207D89EB}"/>
                </a:ext>
              </a:extLst>
            </p:cNvPr>
            <p:cNvCxnSpPr>
              <a:cxnSpLocks/>
              <a:stCxn id="24" idx="2"/>
            </p:cNvCxnSpPr>
            <p:nvPr/>
          </p:nvCxnSpPr>
          <p:spPr>
            <a:xfrm>
              <a:off x="3453532" y="4591519"/>
              <a:ext cx="404641" cy="326009"/>
            </a:xfrm>
            <a:prstGeom prst="straightConnector1">
              <a:avLst/>
            </a:prstGeom>
            <a:ln>
              <a:tailEnd type="oval"/>
            </a:ln>
          </p:spPr>
          <p:style>
            <a:lnRef idx="2">
              <a:schemeClr val="accent2"/>
            </a:lnRef>
            <a:fillRef idx="0">
              <a:schemeClr val="accent2"/>
            </a:fillRef>
            <a:effectRef idx="1">
              <a:schemeClr val="accent2"/>
            </a:effectRef>
            <a:fontRef idx="minor">
              <a:schemeClr val="tx1"/>
            </a:fontRef>
          </p:style>
        </p:cxnSp>
      </p:grpSp>
      <p:pic>
        <p:nvPicPr>
          <p:cNvPr id="32" name="Picture 31">
            <a:extLst>
              <a:ext uri="{FF2B5EF4-FFF2-40B4-BE49-F238E27FC236}">
                <a16:creationId xmlns:a16="http://schemas.microsoft.com/office/drawing/2014/main" id="{3A713F8B-769F-8514-7E6D-ED1B8CC64D5F}"/>
              </a:ext>
            </a:extLst>
          </p:cNvPr>
          <p:cNvPicPr>
            <a:picLocks noChangeAspect="1"/>
          </p:cNvPicPr>
          <p:nvPr/>
        </p:nvPicPr>
        <p:blipFill>
          <a:blip r:embed="rId5"/>
          <a:srcRect l="22524" r="2678"/>
          <a:stretch>
            <a:fillRect/>
          </a:stretch>
        </p:blipFill>
        <p:spPr>
          <a:xfrm>
            <a:off x="3932548" y="5830762"/>
            <a:ext cx="2648361" cy="942260"/>
          </a:xfrm>
          <a:prstGeom prst="rect">
            <a:avLst/>
          </a:prstGeom>
          <a:ln>
            <a:solidFill>
              <a:schemeClr val="accent6"/>
            </a:solidFill>
          </a:ln>
        </p:spPr>
      </p:pic>
      <p:sp>
        <p:nvSpPr>
          <p:cNvPr id="33" name="Rectangle 32">
            <a:extLst>
              <a:ext uri="{FF2B5EF4-FFF2-40B4-BE49-F238E27FC236}">
                <a16:creationId xmlns:a16="http://schemas.microsoft.com/office/drawing/2014/main" id="{4407F161-6E67-ADC1-060B-B6BDAA5A17F2}"/>
              </a:ext>
            </a:extLst>
          </p:cNvPr>
          <p:cNvSpPr/>
          <p:nvPr/>
        </p:nvSpPr>
        <p:spPr>
          <a:xfrm>
            <a:off x="2973445" y="4677255"/>
            <a:ext cx="276841" cy="187954"/>
          </a:xfrm>
          <a:prstGeom prst="rect">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 name="Straight Connector 34">
            <a:extLst>
              <a:ext uri="{FF2B5EF4-FFF2-40B4-BE49-F238E27FC236}">
                <a16:creationId xmlns:a16="http://schemas.microsoft.com/office/drawing/2014/main" id="{7B2D32F1-8C34-ABD9-65E8-A746065C717E}"/>
              </a:ext>
            </a:extLst>
          </p:cNvPr>
          <p:cNvCxnSpPr>
            <a:stCxn id="33" idx="3"/>
            <a:endCxn id="32" idx="0"/>
          </p:cNvCxnSpPr>
          <p:nvPr/>
        </p:nvCxnSpPr>
        <p:spPr>
          <a:xfrm>
            <a:off x="3250286" y="4771232"/>
            <a:ext cx="2006443" cy="1059530"/>
          </a:xfrm>
          <a:prstGeom prst="line">
            <a:avLst/>
          </a:prstGeom>
        </p:spPr>
        <p:style>
          <a:lnRef idx="2">
            <a:schemeClr val="accent6"/>
          </a:lnRef>
          <a:fillRef idx="0">
            <a:schemeClr val="accent6"/>
          </a:fillRef>
          <a:effectRef idx="1">
            <a:schemeClr val="accent6"/>
          </a:effectRef>
          <a:fontRef idx="minor">
            <a:schemeClr val="tx1"/>
          </a:fontRef>
        </p:style>
      </p:cxnSp>
      <p:sp>
        <p:nvSpPr>
          <p:cNvPr id="36" name="TextBox 35">
            <a:extLst>
              <a:ext uri="{FF2B5EF4-FFF2-40B4-BE49-F238E27FC236}">
                <a16:creationId xmlns:a16="http://schemas.microsoft.com/office/drawing/2014/main" id="{DDEDC2D5-5C6A-3F48-D957-0E4163F7F40F}"/>
              </a:ext>
            </a:extLst>
          </p:cNvPr>
          <p:cNvSpPr txBox="1"/>
          <p:nvPr/>
        </p:nvSpPr>
        <p:spPr>
          <a:xfrm>
            <a:off x="1861692" y="5968428"/>
            <a:ext cx="1403452" cy="276999"/>
          </a:xfrm>
          <a:prstGeom prst="rect">
            <a:avLst/>
          </a:prstGeom>
          <a:noFill/>
          <a:ln>
            <a:solidFill>
              <a:srgbClr val="00B0F0"/>
            </a:solidFill>
          </a:ln>
        </p:spPr>
        <p:txBody>
          <a:bodyPr wrap="square" rtlCol="0">
            <a:spAutoFit/>
          </a:bodyPr>
          <a:lstStyle/>
          <a:p>
            <a:pPr algn="ctr"/>
            <a:r>
              <a:rPr lang="en-GB" sz="1200" dirty="0"/>
              <a:t>Matrix line</a:t>
            </a:r>
          </a:p>
        </p:txBody>
      </p:sp>
      <p:sp>
        <p:nvSpPr>
          <p:cNvPr id="37" name="TextBox 36">
            <a:extLst>
              <a:ext uri="{FF2B5EF4-FFF2-40B4-BE49-F238E27FC236}">
                <a16:creationId xmlns:a16="http://schemas.microsoft.com/office/drawing/2014/main" id="{4ABC4AD0-4FE1-7408-ABC1-485A23F64FBA}"/>
              </a:ext>
            </a:extLst>
          </p:cNvPr>
          <p:cNvSpPr txBox="1"/>
          <p:nvPr/>
        </p:nvSpPr>
        <p:spPr>
          <a:xfrm>
            <a:off x="1861692" y="6301892"/>
            <a:ext cx="1403452" cy="276999"/>
          </a:xfrm>
          <a:prstGeom prst="rect">
            <a:avLst/>
          </a:prstGeom>
          <a:noFill/>
          <a:ln>
            <a:solidFill>
              <a:srgbClr val="00B0F0"/>
            </a:solidFill>
          </a:ln>
        </p:spPr>
        <p:txBody>
          <a:bodyPr wrap="square" rtlCol="0">
            <a:spAutoFit/>
          </a:bodyPr>
          <a:lstStyle/>
          <a:p>
            <a:pPr algn="ctr"/>
            <a:r>
              <a:rPr lang="en-GB" sz="1200" dirty="0"/>
              <a:t>Periphery line</a:t>
            </a:r>
          </a:p>
        </p:txBody>
      </p:sp>
      <p:cxnSp>
        <p:nvCxnSpPr>
          <p:cNvPr id="39" name="Straight Arrow Connector 38">
            <a:extLst>
              <a:ext uri="{FF2B5EF4-FFF2-40B4-BE49-F238E27FC236}">
                <a16:creationId xmlns:a16="http://schemas.microsoft.com/office/drawing/2014/main" id="{01A634F5-E6D1-DD42-E4D0-49B0AF9B5BB8}"/>
              </a:ext>
            </a:extLst>
          </p:cNvPr>
          <p:cNvCxnSpPr>
            <a:stCxn id="36" idx="3"/>
          </p:cNvCxnSpPr>
          <p:nvPr/>
        </p:nvCxnSpPr>
        <p:spPr>
          <a:xfrm flipV="1">
            <a:off x="3265144" y="6104771"/>
            <a:ext cx="667404" cy="215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0" name="Straight Arrow Connector 39">
            <a:extLst>
              <a:ext uri="{FF2B5EF4-FFF2-40B4-BE49-F238E27FC236}">
                <a16:creationId xmlns:a16="http://schemas.microsoft.com/office/drawing/2014/main" id="{B077CB2F-B8E2-7DB7-16BE-04F3F55BC9A5}"/>
              </a:ext>
            </a:extLst>
          </p:cNvPr>
          <p:cNvCxnSpPr>
            <a:cxnSpLocks/>
            <a:stCxn id="37" idx="3"/>
          </p:cNvCxnSpPr>
          <p:nvPr/>
        </p:nvCxnSpPr>
        <p:spPr>
          <a:xfrm>
            <a:off x="3265144" y="6440392"/>
            <a:ext cx="667404"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44" name="Picture 43">
            <a:extLst>
              <a:ext uri="{FF2B5EF4-FFF2-40B4-BE49-F238E27FC236}">
                <a16:creationId xmlns:a16="http://schemas.microsoft.com/office/drawing/2014/main" id="{190BB46E-DA02-A457-2F5A-6B38621BF1A4}"/>
              </a:ext>
            </a:extLst>
          </p:cNvPr>
          <p:cNvPicPr>
            <a:picLocks noChangeAspect="1"/>
          </p:cNvPicPr>
          <p:nvPr/>
        </p:nvPicPr>
        <p:blipFill>
          <a:blip r:embed="rId6"/>
          <a:stretch>
            <a:fillRect/>
          </a:stretch>
        </p:blipFill>
        <p:spPr>
          <a:xfrm>
            <a:off x="6580909" y="1957029"/>
            <a:ext cx="3112437" cy="2074958"/>
          </a:xfrm>
          <a:prstGeom prst="rect">
            <a:avLst/>
          </a:prstGeom>
        </p:spPr>
      </p:pic>
      <p:pic>
        <p:nvPicPr>
          <p:cNvPr id="46" name="Picture 45">
            <a:extLst>
              <a:ext uri="{FF2B5EF4-FFF2-40B4-BE49-F238E27FC236}">
                <a16:creationId xmlns:a16="http://schemas.microsoft.com/office/drawing/2014/main" id="{16B139AF-4E06-46F2-5078-B631A70DE79A}"/>
              </a:ext>
            </a:extLst>
          </p:cNvPr>
          <p:cNvPicPr>
            <a:picLocks noChangeAspect="1"/>
          </p:cNvPicPr>
          <p:nvPr/>
        </p:nvPicPr>
        <p:blipFill>
          <a:blip r:embed="rId7">
            <a:extLst>
              <a:ext uri="{28A0092B-C50C-407E-A947-70E740481C1C}">
                <a14:useLocalDpi xmlns:a14="http://schemas.microsoft.com/office/drawing/2010/main" val="0"/>
              </a:ext>
            </a:extLst>
          </a:blip>
          <a:srcRect b="11398"/>
          <a:stretch>
            <a:fillRect/>
          </a:stretch>
        </p:blipFill>
        <p:spPr>
          <a:xfrm>
            <a:off x="9347778" y="4128533"/>
            <a:ext cx="2155902" cy="2546904"/>
          </a:xfrm>
          <a:prstGeom prst="rect">
            <a:avLst/>
          </a:prstGeom>
        </p:spPr>
      </p:pic>
      <p:sp>
        <p:nvSpPr>
          <p:cNvPr id="47" name="TextBox 46">
            <a:extLst>
              <a:ext uri="{FF2B5EF4-FFF2-40B4-BE49-F238E27FC236}">
                <a16:creationId xmlns:a16="http://schemas.microsoft.com/office/drawing/2014/main" id="{6FB60A70-F9A9-7656-979D-D57265B57BC4}"/>
              </a:ext>
            </a:extLst>
          </p:cNvPr>
          <p:cNvSpPr txBox="1"/>
          <p:nvPr/>
        </p:nvSpPr>
        <p:spPr>
          <a:xfrm>
            <a:off x="10308504" y="2856008"/>
            <a:ext cx="1403452" cy="461665"/>
          </a:xfrm>
          <a:prstGeom prst="rect">
            <a:avLst/>
          </a:prstGeom>
          <a:noFill/>
          <a:ln>
            <a:solidFill>
              <a:srgbClr val="00B0F0"/>
            </a:solidFill>
          </a:ln>
        </p:spPr>
        <p:txBody>
          <a:bodyPr wrap="square" rtlCol="0">
            <a:spAutoFit/>
          </a:bodyPr>
          <a:lstStyle/>
          <a:p>
            <a:pPr algn="ctr"/>
            <a:r>
              <a:rPr lang="en-GB" sz="1200" dirty="0"/>
              <a:t>DAQ</a:t>
            </a:r>
          </a:p>
          <a:p>
            <a:pPr algn="ctr"/>
            <a:r>
              <a:rPr lang="en-GB" sz="1200" dirty="0"/>
              <a:t>T</a:t>
            </a:r>
            <a:r>
              <a:rPr lang="en-GB" sz="1200" baseline="-25000" dirty="0"/>
              <a:t>in</a:t>
            </a:r>
            <a:r>
              <a:rPr lang="en-GB" sz="1200" dirty="0"/>
              <a:t> and T</a:t>
            </a:r>
            <a:r>
              <a:rPr lang="en-GB" sz="1200" baseline="-25000" dirty="0"/>
              <a:t>out</a:t>
            </a:r>
            <a:r>
              <a:rPr lang="en-GB" sz="1200" dirty="0"/>
              <a:t> </a:t>
            </a:r>
          </a:p>
        </p:txBody>
      </p:sp>
      <p:cxnSp>
        <p:nvCxnSpPr>
          <p:cNvPr id="49" name="Straight Arrow Connector 48">
            <a:extLst>
              <a:ext uri="{FF2B5EF4-FFF2-40B4-BE49-F238E27FC236}">
                <a16:creationId xmlns:a16="http://schemas.microsoft.com/office/drawing/2014/main" id="{DC54F6D3-8DF4-7802-43C8-6CFBA482E654}"/>
              </a:ext>
            </a:extLst>
          </p:cNvPr>
          <p:cNvCxnSpPr>
            <a:stCxn id="47" idx="1"/>
          </p:cNvCxnSpPr>
          <p:nvPr/>
        </p:nvCxnSpPr>
        <p:spPr>
          <a:xfrm flipH="1" flipV="1">
            <a:off x="9693346" y="3086840"/>
            <a:ext cx="615158"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50" name="TextBox 49">
            <a:extLst>
              <a:ext uri="{FF2B5EF4-FFF2-40B4-BE49-F238E27FC236}">
                <a16:creationId xmlns:a16="http://schemas.microsoft.com/office/drawing/2014/main" id="{A419BAEE-F87F-29FA-0D21-5E68211DD7BE}"/>
              </a:ext>
            </a:extLst>
          </p:cNvPr>
          <p:cNvSpPr txBox="1"/>
          <p:nvPr/>
        </p:nvSpPr>
        <p:spPr>
          <a:xfrm>
            <a:off x="7321872" y="5171152"/>
            <a:ext cx="1403452" cy="276999"/>
          </a:xfrm>
          <a:prstGeom prst="rect">
            <a:avLst/>
          </a:prstGeom>
          <a:noFill/>
          <a:ln>
            <a:solidFill>
              <a:srgbClr val="00B0F0"/>
            </a:solidFill>
          </a:ln>
        </p:spPr>
        <p:txBody>
          <a:bodyPr wrap="square" rtlCol="0">
            <a:spAutoFit/>
          </a:bodyPr>
          <a:lstStyle/>
          <a:p>
            <a:pPr algn="ctr"/>
            <a:r>
              <a:rPr lang="en-GB" sz="1200" dirty="0"/>
              <a:t>Chiller Display</a:t>
            </a:r>
          </a:p>
        </p:txBody>
      </p:sp>
      <p:cxnSp>
        <p:nvCxnSpPr>
          <p:cNvPr id="51" name="Straight Arrow Connector 50">
            <a:extLst>
              <a:ext uri="{FF2B5EF4-FFF2-40B4-BE49-F238E27FC236}">
                <a16:creationId xmlns:a16="http://schemas.microsoft.com/office/drawing/2014/main" id="{F87579F4-1A3B-ED7D-5332-940B64A65B8A}"/>
              </a:ext>
            </a:extLst>
          </p:cNvPr>
          <p:cNvCxnSpPr>
            <a:cxnSpLocks/>
            <a:stCxn id="50" idx="3"/>
            <a:endCxn id="46" idx="1"/>
          </p:cNvCxnSpPr>
          <p:nvPr/>
        </p:nvCxnSpPr>
        <p:spPr>
          <a:xfrm>
            <a:off x="8725324" y="5309652"/>
            <a:ext cx="622454" cy="9233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348639128"/>
      </p:ext>
    </p:extLst>
  </p:cSld>
  <p:clrMapOvr>
    <a:masterClrMapping/>
  </p:clrMapOvr>
  <mc:AlternateContent xmlns:mc="http://schemas.openxmlformats.org/markup-compatibility/2006" xmlns:p14="http://schemas.microsoft.com/office/powerpoint/2010/main">
    <mc:Choice Requires="p14">
      <p:transition spd="slow" p14:dur="2000" advTm="70899"/>
    </mc:Choice>
    <mc:Fallback xmlns="">
      <p:transition spd="slow" advTm="70899"/>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D4BA1A-EA47-E75A-2A6B-2414A17D4BA8}"/>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3F69FDD5-F098-6E35-06AA-74967BAF643A}"/>
              </a:ext>
            </a:extLst>
          </p:cNvPr>
          <p:cNvSpPr txBox="1"/>
          <p:nvPr/>
        </p:nvSpPr>
        <p:spPr>
          <a:xfrm>
            <a:off x="0" y="0"/>
            <a:ext cx="12192000" cy="55399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GB" sz="3000" dirty="0">
                <a:latin typeface="Cambria" panose="02040503050406030204" pitchFamily="18" charset="0"/>
                <a:ea typeface="Cambria" panose="02040503050406030204" pitchFamily="18" charset="0"/>
              </a:rPr>
              <a:t>Thermal test preliminary results</a:t>
            </a:r>
          </a:p>
        </p:txBody>
      </p:sp>
      <p:sp>
        <p:nvSpPr>
          <p:cNvPr id="3" name="Slide Number Placeholder 2">
            <a:extLst>
              <a:ext uri="{FF2B5EF4-FFF2-40B4-BE49-F238E27FC236}">
                <a16:creationId xmlns:a16="http://schemas.microsoft.com/office/drawing/2014/main" id="{1A288AB6-C9CC-6633-AF48-F70469146312}"/>
              </a:ext>
            </a:extLst>
          </p:cNvPr>
          <p:cNvSpPr>
            <a:spLocks noGrp="1"/>
          </p:cNvSpPr>
          <p:nvPr>
            <p:ph type="sldNum" sz="quarter" idx="12"/>
          </p:nvPr>
        </p:nvSpPr>
        <p:spPr>
          <a:xfrm>
            <a:off x="9448800" y="6492875"/>
            <a:ext cx="2743200" cy="365125"/>
          </a:xfrm>
        </p:spPr>
        <p:txBody>
          <a:bodyPr/>
          <a:lstStyle/>
          <a:p>
            <a:fld id="{265FD0AB-E297-4C81-97A7-39E78109B666}" type="slidenum">
              <a:rPr lang="en-GB" smtClean="0"/>
              <a:t>19</a:t>
            </a:fld>
            <a:endParaRPr lang="en-GB" dirty="0"/>
          </a:p>
        </p:txBody>
      </p:sp>
      <p:pic>
        <p:nvPicPr>
          <p:cNvPr id="9" name="Picture 8" descr="A blue sign with yellow text&#10;&#10;AI-generated content may be incorrect.">
            <a:extLst>
              <a:ext uri="{FF2B5EF4-FFF2-40B4-BE49-F238E27FC236}">
                <a16:creationId xmlns:a16="http://schemas.microsoft.com/office/drawing/2014/main" id="{F67A97C1-160E-D113-F297-B5FB9B9984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0230" y="29616"/>
            <a:ext cx="986903" cy="483555"/>
          </a:xfrm>
          <a:prstGeom prst="rect">
            <a:avLst/>
          </a:prstGeom>
        </p:spPr>
      </p:pic>
      <p:sp>
        <p:nvSpPr>
          <p:cNvPr id="4" name="TextBox 3">
            <a:extLst>
              <a:ext uri="{FF2B5EF4-FFF2-40B4-BE49-F238E27FC236}">
                <a16:creationId xmlns:a16="http://schemas.microsoft.com/office/drawing/2014/main" id="{99F08F79-3E73-7C0A-3D7C-E091B143D5DA}"/>
              </a:ext>
            </a:extLst>
          </p:cNvPr>
          <p:cNvSpPr txBox="1"/>
          <p:nvPr/>
        </p:nvSpPr>
        <p:spPr>
          <a:xfrm>
            <a:off x="50812" y="5964252"/>
            <a:ext cx="11671928" cy="785343"/>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1600" dirty="0">
                <a:latin typeface="Cambria" panose="02040503050406030204" pitchFamily="18" charset="0"/>
                <a:ea typeface="Cambria" panose="02040503050406030204" pitchFamily="18" charset="0"/>
              </a:rPr>
              <a:t>White spots observed on cold plate, likely due to Kapton gluing → improved gluing foreseen.</a:t>
            </a:r>
          </a:p>
          <a:p>
            <a:pPr marL="285750" indent="-285750">
              <a:lnSpc>
                <a:spcPct val="150000"/>
              </a:lnSpc>
              <a:buFont typeface="Arial" panose="020B0604020202020204" pitchFamily="34" charset="0"/>
              <a:buChar char="•"/>
            </a:pPr>
            <a:r>
              <a:rPr lang="en-US" sz="1600" u="sng" dirty="0">
                <a:latin typeface="Cambria" panose="02040503050406030204" pitchFamily="18" charset="0"/>
                <a:ea typeface="Cambria" panose="02040503050406030204" pitchFamily="18" charset="0"/>
              </a:rPr>
              <a:t>Preliminary results are encouraging; setup and measurements still to be optimized.</a:t>
            </a:r>
          </a:p>
        </p:txBody>
      </p:sp>
      <p:sp>
        <p:nvSpPr>
          <p:cNvPr id="2" name="260417105930|1_#IRB1" descr="#IRB1">
            <a:extLst>
              <a:ext uri="{FF2B5EF4-FFF2-40B4-BE49-F238E27FC236}">
                <a16:creationId xmlns:a16="http://schemas.microsoft.com/office/drawing/2014/main" id="{6E09703F-D150-F19C-C9B3-8F75B259B405}"/>
              </a:ext>
            </a:extLst>
          </p:cNvPr>
          <p:cNvSpPr>
            <a:spLocks noChangeArrowheads="1"/>
          </p:cNvSpPr>
          <p:nvPr/>
        </p:nvSpPr>
        <p:spPr bwMode="auto">
          <a:xfrm>
            <a:off x="50812" y="1006953"/>
            <a:ext cx="3698886" cy="1929292"/>
          </a:xfrm>
          <a:prstGeom prst="rect">
            <a:avLst/>
          </a:prstGeom>
          <a:blipFill dpi="0" rotWithShape="0">
            <a:blip r:embed="rId4"/>
            <a:srcRect/>
            <a:stretch>
              <a:fillRect/>
            </a:stretch>
          </a:blipFill>
          <a:ln>
            <a:noFill/>
          </a:ln>
          <a:extLs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 name="TextBox 4">
            <a:extLst>
              <a:ext uri="{FF2B5EF4-FFF2-40B4-BE49-F238E27FC236}">
                <a16:creationId xmlns:a16="http://schemas.microsoft.com/office/drawing/2014/main" id="{030E8925-D7BF-1AD2-627C-6E582CE025C5}"/>
              </a:ext>
            </a:extLst>
          </p:cNvPr>
          <p:cNvSpPr txBox="1"/>
          <p:nvPr/>
        </p:nvSpPr>
        <p:spPr>
          <a:xfrm>
            <a:off x="3927315" y="1465145"/>
            <a:ext cx="1723545" cy="954107"/>
          </a:xfrm>
          <a:prstGeom prst="rect">
            <a:avLst/>
          </a:prstGeom>
          <a:noFill/>
          <a:ln>
            <a:solidFill>
              <a:schemeClr val="tx1"/>
            </a:solidFill>
            <a:prstDash val="dash"/>
          </a:ln>
        </p:spPr>
        <p:txBody>
          <a:bodyPr wrap="square" rtlCol="0">
            <a:spAutoFit/>
          </a:bodyPr>
          <a:lstStyle/>
          <a:p>
            <a:pPr algn="ctr"/>
            <a:r>
              <a:rPr lang="en-GB" sz="1400" dirty="0"/>
              <a:t>Pump @ 40%</a:t>
            </a:r>
          </a:p>
          <a:p>
            <a:pPr algn="ctr"/>
            <a:r>
              <a:rPr lang="en-GB" sz="1400" dirty="0"/>
              <a:t>T</a:t>
            </a:r>
            <a:r>
              <a:rPr lang="en-GB" sz="1400" baseline="-25000" dirty="0"/>
              <a:t>in</a:t>
            </a:r>
            <a:r>
              <a:rPr lang="en-GB" sz="1400" dirty="0"/>
              <a:t> = 11.4 °C</a:t>
            </a:r>
          </a:p>
          <a:p>
            <a:pPr algn="ctr"/>
            <a:r>
              <a:rPr lang="en-GB" sz="1400" dirty="0"/>
              <a:t>T</a:t>
            </a:r>
            <a:r>
              <a:rPr lang="en-GB" sz="1400" baseline="-25000" dirty="0"/>
              <a:t>out</a:t>
            </a:r>
            <a:r>
              <a:rPr lang="en-GB" sz="1400" dirty="0"/>
              <a:t> = 12.4 °C</a:t>
            </a:r>
          </a:p>
          <a:p>
            <a:pPr algn="ctr"/>
            <a:r>
              <a:rPr lang="en-GB" sz="1400" dirty="0" err="1"/>
              <a:t>T</a:t>
            </a:r>
            <a:r>
              <a:rPr lang="en-GB" sz="1400" baseline="-25000" dirty="0" err="1"/>
              <a:t>amb</a:t>
            </a:r>
            <a:r>
              <a:rPr lang="en-GB" sz="1400" dirty="0"/>
              <a:t> = 23.4 °C</a:t>
            </a:r>
          </a:p>
        </p:txBody>
      </p:sp>
      <p:sp>
        <p:nvSpPr>
          <p:cNvPr id="8" name="TextBox 7">
            <a:extLst>
              <a:ext uri="{FF2B5EF4-FFF2-40B4-BE49-F238E27FC236}">
                <a16:creationId xmlns:a16="http://schemas.microsoft.com/office/drawing/2014/main" id="{C23EFB8F-68C2-EA44-274D-99949A6D2B34}"/>
              </a:ext>
            </a:extLst>
          </p:cNvPr>
          <p:cNvSpPr txBox="1"/>
          <p:nvPr/>
        </p:nvSpPr>
        <p:spPr>
          <a:xfrm>
            <a:off x="124990" y="591116"/>
            <a:ext cx="11972719" cy="338554"/>
          </a:xfrm>
          <a:prstGeom prst="rect">
            <a:avLst/>
          </a:prstGeom>
          <a:noFill/>
        </p:spPr>
        <p:txBody>
          <a:bodyPr wrap="square" rtlCol="0">
            <a:spAutoFit/>
          </a:bodyPr>
          <a:lstStyle/>
          <a:p>
            <a:pPr algn="ctr"/>
            <a:r>
              <a:rPr lang="en-GB" sz="1600" b="1" dirty="0"/>
              <a:t>Common inputs: </a:t>
            </a:r>
            <a:r>
              <a:rPr lang="en-GB" sz="1600" dirty="0"/>
              <a:t>Matrix total power: 12.6 W; Periphery total power: 14.3 W; T</a:t>
            </a:r>
            <a:r>
              <a:rPr lang="en-GB" sz="1600" baseline="-25000" dirty="0"/>
              <a:t>chiller</a:t>
            </a:r>
            <a:r>
              <a:rPr lang="en-GB" sz="1600" dirty="0"/>
              <a:t>: 10 °C</a:t>
            </a:r>
          </a:p>
        </p:txBody>
      </p:sp>
      <p:pic>
        <p:nvPicPr>
          <p:cNvPr id="2051" name="Picture 3">
            <a:extLst>
              <a:ext uri="{FF2B5EF4-FFF2-40B4-BE49-F238E27FC236}">
                <a16:creationId xmlns:a16="http://schemas.microsoft.com/office/drawing/2014/main" id="{73BE6377-3115-B0C9-648E-D07F946462F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0845" r="19919"/>
          <a:stretch>
            <a:fillRect/>
          </a:stretch>
        </p:blipFill>
        <p:spPr bwMode="auto">
          <a:xfrm>
            <a:off x="50812" y="2943362"/>
            <a:ext cx="3698886" cy="344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260417111346|2_#IRB1" descr="#IRB1">
            <a:extLst>
              <a:ext uri="{FF2B5EF4-FFF2-40B4-BE49-F238E27FC236}">
                <a16:creationId xmlns:a16="http://schemas.microsoft.com/office/drawing/2014/main" id="{3BF51438-6493-1C58-C3AA-8F7D3DDA5DEA}"/>
              </a:ext>
            </a:extLst>
          </p:cNvPr>
          <p:cNvSpPr>
            <a:spLocks noChangeArrowheads="1"/>
          </p:cNvSpPr>
          <p:nvPr/>
        </p:nvSpPr>
        <p:spPr bwMode="auto">
          <a:xfrm>
            <a:off x="50812" y="3460698"/>
            <a:ext cx="3698886" cy="2093753"/>
          </a:xfrm>
          <a:prstGeom prst="rect">
            <a:avLst/>
          </a:prstGeom>
          <a:blipFill dpi="0" rotWithShape="0">
            <a:blip r:embed="rId6"/>
            <a:srcRect/>
            <a:stretch>
              <a:fillRect/>
            </a:stretch>
          </a:blipFill>
          <a:ln>
            <a:noFill/>
          </a:ln>
          <a:extLs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2053" name="Picture 5">
            <a:extLst>
              <a:ext uri="{FF2B5EF4-FFF2-40B4-BE49-F238E27FC236}">
                <a16:creationId xmlns:a16="http://schemas.microsoft.com/office/drawing/2014/main" id="{4ACFD3D9-59A6-9F9B-649A-C61EF981D25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19680"/>
          <a:stretch>
            <a:fillRect/>
          </a:stretch>
        </p:blipFill>
        <p:spPr bwMode="auto">
          <a:xfrm>
            <a:off x="50812" y="5621637"/>
            <a:ext cx="3698886" cy="305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78701F99-C239-1DD1-9224-A2EF6FF13271}"/>
              </a:ext>
            </a:extLst>
          </p:cNvPr>
          <p:cNvSpPr txBox="1"/>
          <p:nvPr/>
        </p:nvSpPr>
        <p:spPr>
          <a:xfrm>
            <a:off x="3927315" y="4023667"/>
            <a:ext cx="1723545" cy="954107"/>
          </a:xfrm>
          <a:prstGeom prst="rect">
            <a:avLst/>
          </a:prstGeom>
          <a:noFill/>
          <a:ln>
            <a:solidFill>
              <a:schemeClr val="tx1"/>
            </a:solidFill>
            <a:prstDash val="dash"/>
          </a:ln>
        </p:spPr>
        <p:txBody>
          <a:bodyPr wrap="square" rtlCol="0">
            <a:spAutoFit/>
          </a:bodyPr>
          <a:lstStyle/>
          <a:p>
            <a:pPr algn="ctr"/>
            <a:r>
              <a:rPr lang="en-GB" sz="1400" dirty="0"/>
              <a:t>Pump @ 50%</a:t>
            </a:r>
          </a:p>
          <a:p>
            <a:pPr algn="ctr"/>
            <a:r>
              <a:rPr lang="en-GB" sz="1400" dirty="0"/>
              <a:t>T</a:t>
            </a:r>
            <a:r>
              <a:rPr lang="en-GB" sz="1400" baseline="-25000" dirty="0"/>
              <a:t>in</a:t>
            </a:r>
            <a:r>
              <a:rPr lang="en-GB" sz="1400" dirty="0"/>
              <a:t> = 11.4 °C</a:t>
            </a:r>
          </a:p>
          <a:p>
            <a:pPr algn="ctr"/>
            <a:r>
              <a:rPr lang="en-GB" sz="1400" dirty="0"/>
              <a:t>T</a:t>
            </a:r>
            <a:r>
              <a:rPr lang="en-GB" sz="1400" baseline="-25000" dirty="0"/>
              <a:t>out</a:t>
            </a:r>
            <a:r>
              <a:rPr lang="en-GB" sz="1400" dirty="0"/>
              <a:t> = 12.4 °C</a:t>
            </a:r>
          </a:p>
          <a:p>
            <a:pPr algn="ctr"/>
            <a:r>
              <a:rPr lang="en-GB" sz="1400" dirty="0" err="1"/>
              <a:t>T</a:t>
            </a:r>
            <a:r>
              <a:rPr lang="en-GB" sz="1400" baseline="-25000" dirty="0" err="1"/>
              <a:t>amb</a:t>
            </a:r>
            <a:r>
              <a:rPr lang="en-GB" sz="1400" dirty="0"/>
              <a:t> = 23.4 °C</a:t>
            </a:r>
          </a:p>
        </p:txBody>
      </p:sp>
      <p:sp>
        <p:nvSpPr>
          <p:cNvPr id="20" name="TextBox 19">
            <a:extLst>
              <a:ext uri="{FF2B5EF4-FFF2-40B4-BE49-F238E27FC236}">
                <a16:creationId xmlns:a16="http://schemas.microsoft.com/office/drawing/2014/main" id="{34038B60-BD3A-FB8D-EDEF-5D9F17FDE204}"/>
              </a:ext>
            </a:extLst>
          </p:cNvPr>
          <p:cNvSpPr txBox="1"/>
          <p:nvPr/>
        </p:nvSpPr>
        <p:spPr>
          <a:xfrm>
            <a:off x="9956624" y="1465145"/>
            <a:ext cx="1723545" cy="954107"/>
          </a:xfrm>
          <a:prstGeom prst="rect">
            <a:avLst/>
          </a:prstGeom>
          <a:noFill/>
          <a:ln>
            <a:solidFill>
              <a:schemeClr val="tx1"/>
            </a:solidFill>
            <a:prstDash val="dash"/>
          </a:ln>
        </p:spPr>
        <p:txBody>
          <a:bodyPr wrap="square" rtlCol="0">
            <a:spAutoFit/>
          </a:bodyPr>
          <a:lstStyle/>
          <a:p>
            <a:pPr algn="ctr"/>
            <a:r>
              <a:rPr lang="en-GB" sz="1400" dirty="0"/>
              <a:t>Pump @ 70%</a:t>
            </a:r>
          </a:p>
          <a:p>
            <a:pPr algn="ctr"/>
            <a:r>
              <a:rPr lang="en-GB" sz="1400" dirty="0"/>
              <a:t>T</a:t>
            </a:r>
            <a:r>
              <a:rPr lang="en-GB" sz="1400" baseline="-25000" dirty="0"/>
              <a:t>in</a:t>
            </a:r>
            <a:r>
              <a:rPr lang="en-GB" sz="1400" dirty="0"/>
              <a:t> = 11.4 °C</a:t>
            </a:r>
          </a:p>
          <a:p>
            <a:pPr algn="ctr"/>
            <a:r>
              <a:rPr lang="en-GB" sz="1400" dirty="0"/>
              <a:t>T</a:t>
            </a:r>
            <a:r>
              <a:rPr lang="en-GB" sz="1400" baseline="-25000" dirty="0"/>
              <a:t>out</a:t>
            </a:r>
            <a:r>
              <a:rPr lang="en-GB" sz="1400" dirty="0"/>
              <a:t> = 12.4 °C</a:t>
            </a:r>
          </a:p>
          <a:p>
            <a:pPr algn="ctr"/>
            <a:r>
              <a:rPr lang="en-GB" sz="1400" dirty="0" err="1"/>
              <a:t>T</a:t>
            </a:r>
            <a:r>
              <a:rPr lang="en-GB" sz="1400" baseline="-25000" dirty="0" err="1"/>
              <a:t>amb</a:t>
            </a:r>
            <a:r>
              <a:rPr lang="en-GB" sz="1400" dirty="0"/>
              <a:t> = 23.4 °C</a:t>
            </a:r>
          </a:p>
        </p:txBody>
      </p:sp>
      <p:sp>
        <p:nvSpPr>
          <p:cNvPr id="22" name="TextBox 21">
            <a:extLst>
              <a:ext uri="{FF2B5EF4-FFF2-40B4-BE49-F238E27FC236}">
                <a16:creationId xmlns:a16="http://schemas.microsoft.com/office/drawing/2014/main" id="{07506DB9-E8BF-CCC8-5520-6B550F851628}"/>
              </a:ext>
            </a:extLst>
          </p:cNvPr>
          <p:cNvSpPr txBox="1"/>
          <p:nvPr/>
        </p:nvSpPr>
        <p:spPr>
          <a:xfrm>
            <a:off x="9956624" y="4016166"/>
            <a:ext cx="1723545" cy="954107"/>
          </a:xfrm>
          <a:prstGeom prst="rect">
            <a:avLst/>
          </a:prstGeom>
          <a:noFill/>
          <a:ln>
            <a:solidFill>
              <a:schemeClr val="tx1"/>
            </a:solidFill>
            <a:prstDash val="dash"/>
          </a:ln>
        </p:spPr>
        <p:txBody>
          <a:bodyPr wrap="square" rtlCol="0">
            <a:spAutoFit/>
          </a:bodyPr>
          <a:lstStyle/>
          <a:p>
            <a:pPr algn="ctr"/>
            <a:r>
              <a:rPr lang="en-GB" sz="1400" dirty="0"/>
              <a:t>Pump @ 80%</a:t>
            </a:r>
          </a:p>
          <a:p>
            <a:pPr algn="ctr"/>
            <a:r>
              <a:rPr lang="en-GB" sz="1400" dirty="0"/>
              <a:t>T</a:t>
            </a:r>
            <a:r>
              <a:rPr lang="en-GB" sz="1400" baseline="-25000" dirty="0"/>
              <a:t>in</a:t>
            </a:r>
            <a:r>
              <a:rPr lang="en-GB" sz="1400" dirty="0"/>
              <a:t> = 11.1 °C</a:t>
            </a:r>
          </a:p>
          <a:p>
            <a:pPr algn="ctr"/>
            <a:r>
              <a:rPr lang="en-GB" sz="1400" dirty="0"/>
              <a:t>T</a:t>
            </a:r>
            <a:r>
              <a:rPr lang="en-GB" sz="1400" baseline="-25000" dirty="0"/>
              <a:t>out</a:t>
            </a:r>
            <a:r>
              <a:rPr lang="en-GB" sz="1400" dirty="0"/>
              <a:t> = 11.7 °C</a:t>
            </a:r>
          </a:p>
          <a:p>
            <a:pPr algn="ctr"/>
            <a:r>
              <a:rPr lang="en-GB" sz="1400" dirty="0" err="1"/>
              <a:t>T</a:t>
            </a:r>
            <a:r>
              <a:rPr lang="en-GB" sz="1400" baseline="-25000" dirty="0" err="1"/>
              <a:t>amb</a:t>
            </a:r>
            <a:r>
              <a:rPr lang="en-GB" sz="1400" dirty="0"/>
              <a:t> = 23.4 °C</a:t>
            </a:r>
          </a:p>
        </p:txBody>
      </p:sp>
      <p:sp>
        <p:nvSpPr>
          <p:cNvPr id="23" name="260417113033|4_#IRB1" descr="#IRB1">
            <a:extLst>
              <a:ext uri="{FF2B5EF4-FFF2-40B4-BE49-F238E27FC236}">
                <a16:creationId xmlns:a16="http://schemas.microsoft.com/office/drawing/2014/main" id="{486C3185-150D-506D-48CD-3DE4B33B47F1}"/>
              </a:ext>
            </a:extLst>
          </p:cNvPr>
          <p:cNvSpPr>
            <a:spLocks noChangeArrowheads="1"/>
          </p:cNvSpPr>
          <p:nvPr/>
        </p:nvSpPr>
        <p:spPr bwMode="auto">
          <a:xfrm>
            <a:off x="6158684" y="1036954"/>
            <a:ext cx="3290116" cy="1858809"/>
          </a:xfrm>
          <a:prstGeom prst="rect">
            <a:avLst/>
          </a:prstGeom>
          <a:blipFill dpi="0" rotWithShape="0">
            <a:blip r:embed="rId8"/>
            <a:srcRect/>
            <a:stretch>
              <a:fillRect/>
            </a:stretch>
          </a:blipFill>
          <a:ln>
            <a:noFill/>
          </a:ln>
          <a:extLs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2060" name="Picture 12">
            <a:extLst>
              <a:ext uri="{FF2B5EF4-FFF2-40B4-BE49-F238E27FC236}">
                <a16:creationId xmlns:a16="http://schemas.microsoft.com/office/drawing/2014/main" id="{5B57E05C-19D3-9673-FB20-B73A3B1F804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390" r="19587"/>
          <a:stretch>
            <a:fillRect/>
          </a:stretch>
        </p:blipFill>
        <p:spPr bwMode="auto">
          <a:xfrm>
            <a:off x="6158685" y="2960427"/>
            <a:ext cx="3290116" cy="312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260417113430|5_#IRB1" descr="#IRB1">
            <a:extLst>
              <a:ext uri="{FF2B5EF4-FFF2-40B4-BE49-F238E27FC236}">
                <a16:creationId xmlns:a16="http://schemas.microsoft.com/office/drawing/2014/main" id="{571CCC86-E4D1-F496-E01B-92802C4115FB}"/>
              </a:ext>
            </a:extLst>
          </p:cNvPr>
          <p:cNvSpPr>
            <a:spLocks noChangeArrowheads="1"/>
          </p:cNvSpPr>
          <p:nvPr/>
        </p:nvSpPr>
        <p:spPr bwMode="auto">
          <a:xfrm>
            <a:off x="6158685" y="3460698"/>
            <a:ext cx="3290116" cy="2066909"/>
          </a:xfrm>
          <a:prstGeom prst="rect">
            <a:avLst/>
          </a:prstGeom>
          <a:blipFill dpi="0" rotWithShape="0">
            <a:blip r:embed="rId10"/>
            <a:srcRect/>
            <a:stretch>
              <a:fillRect/>
            </a:stretch>
          </a:blipFill>
          <a:ln>
            <a:noFill/>
          </a:ln>
          <a:extLs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2063" name="Picture 15">
            <a:extLst>
              <a:ext uri="{FF2B5EF4-FFF2-40B4-BE49-F238E27FC236}">
                <a16:creationId xmlns:a16="http://schemas.microsoft.com/office/drawing/2014/main" id="{C995D2E3-C409-8E1E-14A1-3634A2AE502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7589" r="19802"/>
          <a:stretch>
            <a:fillRect/>
          </a:stretch>
        </p:blipFill>
        <p:spPr bwMode="auto">
          <a:xfrm>
            <a:off x="6129839" y="5616206"/>
            <a:ext cx="3318961" cy="316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739501"/>
      </p:ext>
    </p:extLst>
  </p:cSld>
  <p:clrMapOvr>
    <a:masterClrMapping/>
  </p:clrMapOvr>
  <mc:AlternateContent xmlns:mc="http://schemas.openxmlformats.org/markup-compatibility/2006" xmlns:p14="http://schemas.microsoft.com/office/powerpoint/2010/main">
    <mc:Choice Requires="p14">
      <p:transition spd="slow" p14:dur="2000" advTm="70899"/>
    </mc:Choice>
    <mc:Fallback xmlns="">
      <p:transition spd="slow" advTm="70899"/>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B2CC5-B068-997F-8F4E-CC877515DDE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E62A58A7-C114-33FA-D237-253333D8590E}"/>
              </a:ext>
            </a:extLst>
          </p:cNvPr>
          <p:cNvSpPr txBox="1"/>
          <p:nvPr/>
        </p:nvSpPr>
        <p:spPr>
          <a:xfrm>
            <a:off x="0" y="0"/>
            <a:ext cx="12192000" cy="55399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GB" sz="3000" dirty="0">
                <a:latin typeface="Cambria" panose="02040503050406030204" pitchFamily="18" charset="0"/>
                <a:ea typeface="Cambria" panose="02040503050406030204" pitchFamily="18" charset="0"/>
              </a:rPr>
              <a:t>Outline</a:t>
            </a:r>
          </a:p>
        </p:txBody>
      </p:sp>
      <p:sp>
        <p:nvSpPr>
          <p:cNvPr id="4" name="TextBox 3">
            <a:extLst>
              <a:ext uri="{FF2B5EF4-FFF2-40B4-BE49-F238E27FC236}">
                <a16:creationId xmlns:a16="http://schemas.microsoft.com/office/drawing/2014/main" id="{255AEB4C-E5C1-5B8A-B246-9513A16713D9}"/>
              </a:ext>
            </a:extLst>
          </p:cNvPr>
          <p:cNvSpPr txBox="1"/>
          <p:nvPr/>
        </p:nvSpPr>
        <p:spPr>
          <a:xfrm>
            <a:off x="500466" y="881921"/>
            <a:ext cx="10716896" cy="4438331"/>
          </a:xfrm>
          <a:prstGeom prst="rect">
            <a:avLst/>
          </a:prstGeom>
          <a:noFill/>
        </p:spPr>
        <p:txBody>
          <a:bodyPr wrap="square">
            <a:spAutoFit/>
          </a:bodyPr>
          <a:lstStyle/>
          <a:p>
            <a:pPr marL="285750" indent="-285750">
              <a:lnSpc>
                <a:spcPct val="200000"/>
              </a:lnSpc>
              <a:buFont typeface="Wingdings" panose="05000000000000000000" pitchFamily="2" charset="2"/>
              <a:buChar char="q"/>
            </a:pPr>
            <a:r>
              <a:rPr lang="en-US" dirty="0">
                <a:latin typeface="Cambria" panose="02040503050406030204" pitchFamily="18" charset="0"/>
                <a:ea typeface="Cambria" panose="02040503050406030204" pitchFamily="18" charset="0"/>
              </a:rPr>
              <a:t>Update on cad model</a:t>
            </a:r>
          </a:p>
          <a:p>
            <a:pPr marL="742950" lvl="1" indent="-285750">
              <a:lnSpc>
                <a:spcPct val="200000"/>
              </a:lnSpc>
              <a:buFont typeface="Wingdings" panose="05000000000000000000" pitchFamily="2" charset="2"/>
              <a:buChar char="q"/>
            </a:pPr>
            <a:r>
              <a:rPr lang="en-US" dirty="0">
                <a:latin typeface="Cambria" panose="02040503050406030204" pitchFamily="18" charset="0"/>
                <a:ea typeface="Cambria" panose="02040503050406030204" pitchFamily="18" charset="0"/>
              </a:rPr>
              <a:t>Sliding mechanism</a:t>
            </a:r>
          </a:p>
          <a:p>
            <a:pPr marL="742950" lvl="1" indent="-285750">
              <a:lnSpc>
                <a:spcPct val="200000"/>
              </a:lnSpc>
              <a:buFont typeface="Wingdings" panose="05000000000000000000" pitchFamily="2" charset="2"/>
              <a:buChar char="q"/>
            </a:pPr>
            <a:r>
              <a:rPr lang="en-US" dirty="0">
                <a:latin typeface="Cambria" panose="02040503050406030204" pitchFamily="18" charset="0"/>
                <a:ea typeface="Cambria" panose="02040503050406030204" pitchFamily="18" charset="0"/>
              </a:rPr>
              <a:t>Ladder mounting</a:t>
            </a:r>
          </a:p>
          <a:p>
            <a:pPr marL="742950" lvl="1" indent="-285750">
              <a:lnSpc>
                <a:spcPct val="200000"/>
              </a:lnSpc>
              <a:buFont typeface="Wingdings" panose="05000000000000000000" pitchFamily="2" charset="2"/>
              <a:buChar char="q"/>
            </a:pPr>
            <a:r>
              <a:rPr lang="en-US" dirty="0">
                <a:latin typeface="Cambria" panose="02040503050406030204" pitchFamily="18" charset="0"/>
                <a:ea typeface="Cambria" panose="02040503050406030204" pitchFamily="18" charset="0"/>
              </a:rPr>
              <a:t>End rings</a:t>
            </a:r>
          </a:p>
          <a:p>
            <a:pPr marL="285750" indent="-285750">
              <a:lnSpc>
                <a:spcPct val="200000"/>
              </a:lnSpc>
              <a:buFont typeface="Wingdings" panose="05000000000000000000" pitchFamily="2" charset="2"/>
              <a:buChar char="q"/>
            </a:pPr>
            <a:r>
              <a:rPr lang="en-US" dirty="0">
                <a:latin typeface="Cambria" panose="02040503050406030204" pitchFamily="18" charset="0"/>
                <a:ea typeface="Cambria" panose="02040503050406030204" pitchFamily="18" charset="0"/>
              </a:rPr>
              <a:t>Flex types</a:t>
            </a:r>
          </a:p>
          <a:p>
            <a:pPr marL="285750" indent="-285750">
              <a:lnSpc>
                <a:spcPct val="200000"/>
              </a:lnSpc>
              <a:buFont typeface="Wingdings" panose="05000000000000000000" pitchFamily="2" charset="2"/>
              <a:buChar char="q"/>
            </a:pPr>
            <a:r>
              <a:rPr lang="en-US" dirty="0">
                <a:latin typeface="Cambria" panose="02040503050406030204" pitchFamily="18" charset="0"/>
                <a:ea typeface="Cambria" panose="02040503050406030204" pitchFamily="18" charset="0"/>
              </a:rPr>
              <a:t>Cooling system considerations</a:t>
            </a:r>
          </a:p>
          <a:p>
            <a:pPr marL="285750" indent="-285750">
              <a:lnSpc>
                <a:spcPct val="200000"/>
              </a:lnSpc>
              <a:buFont typeface="Wingdings" panose="05000000000000000000" pitchFamily="2" charset="2"/>
              <a:buChar char="q"/>
            </a:pPr>
            <a:r>
              <a:rPr lang="en-US" dirty="0">
                <a:latin typeface="Cambria" panose="02040503050406030204" pitchFamily="18" charset="0"/>
                <a:ea typeface="Cambria" panose="02040503050406030204" pitchFamily="18" charset="0"/>
              </a:rPr>
              <a:t>Mechanical prototypes</a:t>
            </a:r>
          </a:p>
          <a:p>
            <a:pPr marL="285750" indent="-285750">
              <a:lnSpc>
                <a:spcPct val="200000"/>
              </a:lnSpc>
              <a:buFont typeface="Wingdings" panose="05000000000000000000" pitchFamily="2" charset="2"/>
              <a:buChar char="q"/>
            </a:pPr>
            <a:r>
              <a:rPr lang="en-US" dirty="0">
                <a:latin typeface="Cambria" panose="02040503050406030204" pitchFamily="18" charset="0"/>
                <a:ea typeface="Cambria" panose="02040503050406030204" pitchFamily="18" charset="0"/>
              </a:rPr>
              <a:t>Thermal tests</a:t>
            </a:r>
            <a:endParaRPr lang="it-IT" dirty="0">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19B0AF8B-591D-DD40-15D8-B775FBBAB50E}"/>
              </a:ext>
            </a:extLst>
          </p:cNvPr>
          <p:cNvSpPr txBox="1"/>
          <p:nvPr/>
        </p:nvSpPr>
        <p:spPr>
          <a:xfrm>
            <a:off x="101950" y="5776024"/>
            <a:ext cx="11988099" cy="400110"/>
          </a:xfrm>
          <a:prstGeom prst="rect">
            <a:avLst/>
          </a:prstGeom>
          <a:solidFill>
            <a:schemeClr val="bg2"/>
          </a:solidFill>
          <a:ln>
            <a:solidFill>
              <a:schemeClr val="tx1"/>
            </a:solidFill>
          </a:ln>
        </p:spPr>
        <p:txBody>
          <a:bodyPr wrap="square">
            <a:spAutoFit/>
          </a:bodyPr>
          <a:lstStyle>
            <a:defPPr>
              <a:defRPr lang="it-IT"/>
            </a:defPPr>
            <a:lvl1pPr algn="ctr">
              <a:defRPr sz="2000"/>
            </a:lvl1pPr>
          </a:lstStyle>
          <a:p>
            <a:r>
              <a:rPr lang="en-US" dirty="0"/>
              <a:t>All mechanical components shown are for visual purposes only and require further engineering development</a:t>
            </a:r>
          </a:p>
        </p:txBody>
      </p:sp>
      <p:sp>
        <p:nvSpPr>
          <p:cNvPr id="3" name="Slide Number Placeholder 2">
            <a:extLst>
              <a:ext uri="{FF2B5EF4-FFF2-40B4-BE49-F238E27FC236}">
                <a16:creationId xmlns:a16="http://schemas.microsoft.com/office/drawing/2014/main" id="{6F246164-B9B7-F5A4-83BB-69DBF926F8EE}"/>
              </a:ext>
            </a:extLst>
          </p:cNvPr>
          <p:cNvSpPr>
            <a:spLocks noGrp="1"/>
          </p:cNvSpPr>
          <p:nvPr>
            <p:ph type="sldNum" sz="quarter" idx="12"/>
          </p:nvPr>
        </p:nvSpPr>
        <p:spPr>
          <a:xfrm>
            <a:off x="9448800" y="6492875"/>
            <a:ext cx="2743200" cy="365125"/>
          </a:xfrm>
        </p:spPr>
        <p:txBody>
          <a:bodyPr/>
          <a:lstStyle/>
          <a:p>
            <a:fld id="{265FD0AB-E297-4C81-97A7-39E78109B666}" type="slidenum">
              <a:rPr lang="en-GB" smtClean="0"/>
              <a:t>2</a:t>
            </a:fld>
            <a:endParaRPr lang="en-GB" dirty="0"/>
          </a:p>
        </p:txBody>
      </p:sp>
      <p:pic>
        <p:nvPicPr>
          <p:cNvPr id="9" name="Picture 8" descr="A blue sign with yellow text&#10;&#10;AI-generated content may be incorrect.">
            <a:extLst>
              <a:ext uri="{FF2B5EF4-FFF2-40B4-BE49-F238E27FC236}">
                <a16:creationId xmlns:a16="http://schemas.microsoft.com/office/drawing/2014/main" id="{B6DE2AA2-2FA0-B574-2B26-E0282A5CED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0230" y="29616"/>
            <a:ext cx="986903" cy="483555"/>
          </a:xfrm>
          <a:prstGeom prst="rect">
            <a:avLst/>
          </a:prstGeom>
        </p:spPr>
      </p:pic>
      <p:sp>
        <p:nvSpPr>
          <p:cNvPr id="5" name="Rettangolo 4">
            <a:extLst>
              <a:ext uri="{FF2B5EF4-FFF2-40B4-BE49-F238E27FC236}">
                <a16:creationId xmlns:a16="http://schemas.microsoft.com/office/drawing/2014/main" id="{F48C4860-B6BC-8778-71D7-32653D54C1AE}"/>
              </a:ext>
            </a:extLst>
          </p:cNvPr>
          <p:cNvSpPr/>
          <p:nvPr/>
        </p:nvSpPr>
        <p:spPr>
          <a:xfrm>
            <a:off x="5980423" y="3244334"/>
            <a:ext cx="231154" cy="369332"/>
          </a:xfrm>
          <a:prstGeom prst="rect">
            <a:avLst/>
          </a:prstGeom>
        </p:spPr>
        <p:txBody>
          <a:bodyPr wrap="none">
            <a:spAutoFit/>
          </a:bodyPr>
          <a:lstStyle/>
          <a:p>
            <a:r>
              <a:rPr lang="it-IT" dirty="0"/>
              <a:t> </a:t>
            </a:r>
          </a:p>
        </p:txBody>
      </p:sp>
    </p:spTree>
    <p:extLst>
      <p:ext uri="{BB962C8B-B14F-4D97-AF65-F5344CB8AC3E}">
        <p14:creationId xmlns:p14="http://schemas.microsoft.com/office/powerpoint/2010/main" val="2719287490"/>
      </p:ext>
    </p:extLst>
  </p:cSld>
  <p:clrMapOvr>
    <a:masterClrMapping/>
  </p:clrMapOvr>
  <mc:AlternateContent xmlns:mc="http://schemas.openxmlformats.org/markup-compatibility/2006" xmlns:p14="http://schemas.microsoft.com/office/powerpoint/2010/main">
    <mc:Choice Requires="p14">
      <p:transition spd="slow" p14:dur="2000" advTm="51376"/>
    </mc:Choice>
    <mc:Fallback xmlns="">
      <p:transition spd="slow" advTm="51376"/>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A36D93-E5DB-A080-52D3-1906CB516592}"/>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4942182A-F9A1-B53D-EF42-2A6AC5D97DD4}"/>
              </a:ext>
            </a:extLst>
          </p:cNvPr>
          <p:cNvSpPr txBox="1"/>
          <p:nvPr/>
        </p:nvSpPr>
        <p:spPr>
          <a:xfrm>
            <a:off x="0" y="0"/>
            <a:ext cx="12192000" cy="55399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GB" sz="3000" dirty="0">
                <a:latin typeface="Cambria" panose="02040503050406030204" pitchFamily="18" charset="0"/>
                <a:ea typeface="Cambria" panose="02040503050406030204" pitchFamily="18" charset="0"/>
              </a:rPr>
              <a:t>Thermal simulation - setup</a:t>
            </a:r>
          </a:p>
        </p:txBody>
      </p:sp>
      <p:sp>
        <p:nvSpPr>
          <p:cNvPr id="3" name="Slide Number Placeholder 2">
            <a:extLst>
              <a:ext uri="{FF2B5EF4-FFF2-40B4-BE49-F238E27FC236}">
                <a16:creationId xmlns:a16="http://schemas.microsoft.com/office/drawing/2014/main" id="{F9EC089C-B285-EA01-6A3A-6316BF9F206A}"/>
              </a:ext>
            </a:extLst>
          </p:cNvPr>
          <p:cNvSpPr>
            <a:spLocks noGrp="1"/>
          </p:cNvSpPr>
          <p:nvPr>
            <p:ph type="sldNum" sz="quarter" idx="12"/>
          </p:nvPr>
        </p:nvSpPr>
        <p:spPr>
          <a:xfrm>
            <a:off x="9448800" y="6492875"/>
            <a:ext cx="2743200" cy="365125"/>
          </a:xfrm>
        </p:spPr>
        <p:txBody>
          <a:bodyPr/>
          <a:lstStyle/>
          <a:p>
            <a:fld id="{265FD0AB-E297-4C81-97A7-39E78109B666}" type="slidenum">
              <a:rPr lang="en-GB" smtClean="0"/>
              <a:t>20</a:t>
            </a:fld>
            <a:endParaRPr lang="en-GB" dirty="0"/>
          </a:p>
        </p:txBody>
      </p:sp>
      <p:pic>
        <p:nvPicPr>
          <p:cNvPr id="9" name="Picture 8" descr="A blue sign with yellow text&#10;&#10;AI-generated content may be incorrect.">
            <a:extLst>
              <a:ext uri="{FF2B5EF4-FFF2-40B4-BE49-F238E27FC236}">
                <a16:creationId xmlns:a16="http://schemas.microsoft.com/office/drawing/2014/main" id="{D16D3CAD-0A00-ED7A-01D4-BA08545803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0230" y="29616"/>
            <a:ext cx="986903" cy="483555"/>
          </a:xfrm>
          <a:prstGeom prst="rect">
            <a:avLst/>
          </a:prstGeom>
        </p:spPr>
      </p:pic>
      <p:sp>
        <p:nvSpPr>
          <p:cNvPr id="4" name="TextBox 3">
            <a:extLst>
              <a:ext uri="{FF2B5EF4-FFF2-40B4-BE49-F238E27FC236}">
                <a16:creationId xmlns:a16="http://schemas.microsoft.com/office/drawing/2014/main" id="{7706A524-3656-A7C5-DA08-344C6954BDB1}"/>
              </a:ext>
            </a:extLst>
          </p:cNvPr>
          <p:cNvSpPr txBox="1"/>
          <p:nvPr/>
        </p:nvSpPr>
        <p:spPr>
          <a:xfrm>
            <a:off x="207689" y="583614"/>
            <a:ext cx="11789444" cy="1613455"/>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1700" dirty="0">
                <a:latin typeface="Cambria" panose="02040503050406030204" pitchFamily="18" charset="0"/>
                <a:ea typeface="Cambria" panose="02040503050406030204" pitchFamily="18" charset="0"/>
              </a:rPr>
              <a:t>Thermal simulation performed with ANSYS Fluent, including fluid flow in the cooling pipe (The coolant warms up along the Kapton pipe)</a:t>
            </a:r>
          </a:p>
          <a:p>
            <a:pPr marL="285750" indent="-285750">
              <a:lnSpc>
                <a:spcPct val="150000"/>
              </a:lnSpc>
              <a:buFont typeface="Arial" panose="020B0604020202020204" pitchFamily="34" charset="0"/>
              <a:buChar char="•"/>
            </a:pPr>
            <a:r>
              <a:rPr lang="en-US" sz="1700" dirty="0">
                <a:latin typeface="Cambria" panose="02040503050406030204" pitchFamily="18" charset="0"/>
                <a:ea typeface="Cambria" panose="02040503050406030204" pitchFamily="18" charset="0"/>
              </a:rPr>
              <a:t>To reproduce the test conditions, matrix and periphery have the same width, which is set by the two tracks of the Kapton</a:t>
            </a:r>
          </a:p>
          <a:p>
            <a:pPr marL="285750" indent="-285750">
              <a:lnSpc>
                <a:spcPct val="150000"/>
              </a:lnSpc>
              <a:buFont typeface="Arial" panose="020B0604020202020204" pitchFamily="34" charset="0"/>
              <a:buChar char="•"/>
            </a:pPr>
            <a:r>
              <a:rPr lang="en-US" sz="1700" dirty="0">
                <a:latin typeface="Cambria" panose="02040503050406030204" pitchFamily="18" charset="0"/>
                <a:ea typeface="Cambria" panose="02040503050406030204" pitchFamily="18" charset="0"/>
              </a:rPr>
              <a:t>The simulation is </a:t>
            </a:r>
            <a:r>
              <a:rPr lang="en-US" sz="1700" b="1" dirty="0">
                <a:latin typeface="Cambria" panose="02040503050406030204" pitchFamily="18" charset="0"/>
                <a:ea typeface="Cambria" panose="02040503050406030204" pitchFamily="18" charset="0"/>
              </a:rPr>
              <a:t>adiabatic</a:t>
            </a:r>
            <a:r>
              <a:rPr lang="en-US" sz="1700" dirty="0">
                <a:latin typeface="Cambria" panose="02040503050406030204" pitchFamily="18" charset="0"/>
                <a:ea typeface="Cambria" panose="02040503050406030204" pitchFamily="18" charset="0"/>
              </a:rPr>
              <a:t>; we didn’t consider air convection. Next step is to implement in Fluent the convective effect</a:t>
            </a:r>
          </a:p>
        </p:txBody>
      </p:sp>
      <p:sp>
        <p:nvSpPr>
          <p:cNvPr id="13" name="TextBox 12">
            <a:extLst>
              <a:ext uri="{FF2B5EF4-FFF2-40B4-BE49-F238E27FC236}">
                <a16:creationId xmlns:a16="http://schemas.microsoft.com/office/drawing/2014/main" id="{5CD8758D-D670-C519-6920-C877825FFBFB}"/>
              </a:ext>
            </a:extLst>
          </p:cNvPr>
          <p:cNvSpPr txBox="1"/>
          <p:nvPr/>
        </p:nvSpPr>
        <p:spPr>
          <a:xfrm>
            <a:off x="80583" y="4090086"/>
            <a:ext cx="11789444" cy="2400657"/>
          </a:xfrm>
          <a:prstGeom prst="rect">
            <a:avLst/>
          </a:prstGeom>
          <a:noFill/>
        </p:spPr>
        <p:txBody>
          <a:bodyPr wrap="square">
            <a:spAutoFit/>
          </a:bodyPr>
          <a:lstStyle/>
          <a:p>
            <a:pPr marL="285750" indent="-285750">
              <a:buFont typeface="Arial" panose="020B0604020202020204" pitchFamily="34" charset="0"/>
              <a:buChar char="•"/>
            </a:pPr>
            <a:r>
              <a:rPr lang="en-US" sz="1500" dirty="0">
                <a:latin typeface="Cambria" panose="02040503050406030204" pitchFamily="18" charset="0"/>
                <a:ea typeface="Cambria" panose="02040503050406030204" pitchFamily="18" charset="0"/>
              </a:rPr>
              <a:t>Boundaries conditions:</a:t>
            </a:r>
          </a:p>
          <a:p>
            <a:pPr marL="742950" lvl="1" indent="-285750">
              <a:buFont typeface="Arial" panose="020B0604020202020204" pitchFamily="34" charset="0"/>
              <a:buChar char="•"/>
            </a:pPr>
            <a:r>
              <a:rPr lang="en-US" sz="1500" b="1" dirty="0">
                <a:latin typeface="Cambria" panose="02040503050406030204" pitchFamily="18" charset="0"/>
                <a:ea typeface="Cambria" panose="02040503050406030204" pitchFamily="18" charset="0"/>
              </a:rPr>
              <a:t>Matrix</a:t>
            </a:r>
            <a:r>
              <a:rPr lang="en-US" sz="1500" dirty="0">
                <a:latin typeface="Cambria" panose="02040503050406030204" pitchFamily="18" charset="0"/>
                <a:ea typeface="Cambria" panose="02040503050406030204" pitchFamily="18" charset="0"/>
              </a:rPr>
              <a:t> power density: 180 mW/cm</a:t>
            </a:r>
            <a:r>
              <a:rPr lang="en-US" sz="1500" baseline="30000" dirty="0">
                <a:latin typeface="Cambria" panose="02040503050406030204" pitchFamily="18" charset="0"/>
                <a:ea typeface="Cambria" panose="02040503050406030204" pitchFamily="18" charset="0"/>
              </a:rPr>
              <a:t>2</a:t>
            </a:r>
            <a:r>
              <a:rPr lang="en-US" sz="1500" dirty="0">
                <a:latin typeface="Cambria" panose="02040503050406030204" pitchFamily="18" charset="0"/>
                <a:ea typeface="Cambria" panose="02040503050406030204" pitchFamily="18" charset="0"/>
                <a:sym typeface="Wingdings" panose="05000000000000000000" pitchFamily="2" charset="2"/>
              </a:rPr>
              <a:t>  </a:t>
            </a:r>
            <a:r>
              <a:rPr lang="en-US" sz="1500" b="1" dirty="0">
                <a:latin typeface="Cambria" panose="02040503050406030204" pitchFamily="18" charset="0"/>
                <a:ea typeface="Cambria" panose="02040503050406030204" pitchFamily="18" charset="0"/>
                <a:sym typeface="Wingdings" panose="05000000000000000000" pitchFamily="2" charset="2"/>
              </a:rPr>
              <a:t>12.6 W</a:t>
            </a:r>
            <a:r>
              <a:rPr lang="en-US" sz="1500" dirty="0">
                <a:latin typeface="Cambria" panose="02040503050406030204" pitchFamily="18" charset="0"/>
                <a:ea typeface="Cambria" panose="02040503050406030204" pitchFamily="18" charset="0"/>
                <a:sym typeface="Wingdings" panose="05000000000000000000" pitchFamily="2" charset="2"/>
              </a:rPr>
              <a:t>  The entire power of the matrix is spread over one half of the cold plate</a:t>
            </a:r>
            <a:endParaRPr lang="en-US" sz="1500" baseline="30000" dirty="0">
              <a:latin typeface="Cambria" panose="02040503050406030204" pitchFamily="18" charset="0"/>
              <a:ea typeface="Cambria" panose="02040503050406030204" pitchFamily="18" charset="0"/>
            </a:endParaRPr>
          </a:p>
          <a:p>
            <a:pPr marL="742950" lvl="1" indent="-285750">
              <a:buFont typeface="Arial" panose="020B0604020202020204" pitchFamily="34" charset="0"/>
              <a:buChar char="•"/>
            </a:pPr>
            <a:r>
              <a:rPr lang="en-US" sz="1500" b="1" dirty="0">
                <a:latin typeface="Cambria" panose="02040503050406030204" pitchFamily="18" charset="0"/>
                <a:ea typeface="Cambria" panose="02040503050406030204" pitchFamily="18" charset="0"/>
              </a:rPr>
              <a:t>Periphery</a:t>
            </a:r>
            <a:r>
              <a:rPr lang="en-US" sz="1500" dirty="0">
                <a:latin typeface="Cambria" panose="02040503050406030204" pitchFamily="18" charset="0"/>
                <a:ea typeface="Cambria" panose="02040503050406030204" pitchFamily="18" charset="0"/>
              </a:rPr>
              <a:t> power density: 210 mW/cm</a:t>
            </a:r>
            <a:r>
              <a:rPr lang="en-US" sz="1500" baseline="30000" dirty="0">
                <a:latin typeface="Cambria" panose="02040503050406030204" pitchFamily="18" charset="0"/>
                <a:ea typeface="Cambria" panose="02040503050406030204" pitchFamily="18" charset="0"/>
              </a:rPr>
              <a:t>2</a:t>
            </a:r>
            <a:r>
              <a:rPr lang="en-US" sz="1500" dirty="0">
                <a:latin typeface="Cambria" panose="02040503050406030204" pitchFamily="18" charset="0"/>
                <a:ea typeface="Cambria" panose="02040503050406030204" pitchFamily="18" charset="0"/>
              </a:rPr>
              <a:t> </a:t>
            </a:r>
            <a:r>
              <a:rPr lang="en-US" sz="1500" dirty="0">
                <a:latin typeface="Cambria" panose="02040503050406030204" pitchFamily="18" charset="0"/>
                <a:ea typeface="Cambria" panose="02040503050406030204" pitchFamily="18" charset="0"/>
                <a:sym typeface="Wingdings" panose="05000000000000000000" pitchFamily="2" charset="2"/>
              </a:rPr>
              <a:t> </a:t>
            </a:r>
            <a:r>
              <a:rPr lang="en-US" sz="1500" b="1" dirty="0">
                <a:latin typeface="Cambria" panose="02040503050406030204" pitchFamily="18" charset="0"/>
                <a:ea typeface="Cambria" panose="02040503050406030204" pitchFamily="18" charset="0"/>
                <a:sym typeface="Wingdings" panose="05000000000000000000" pitchFamily="2" charset="2"/>
              </a:rPr>
              <a:t>14.3 W</a:t>
            </a:r>
            <a:r>
              <a:rPr lang="en-US" sz="1500" dirty="0">
                <a:latin typeface="Cambria" panose="02040503050406030204" pitchFamily="18" charset="0"/>
                <a:ea typeface="Cambria" panose="02040503050406030204" pitchFamily="18" charset="0"/>
                <a:sym typeface="Wingdings" panose="05000000000000000000" pitchFamily="2" charset="2"/>
              </a:rPr>
              <a:t>  The entire power of the periphery is spread over one half of the cold plate.</a:t>
            </a:r>
            <a:endParaRPr lang="en-US" sz="1500" baseline="30000" dirty="0">
              <a:latin typeface="Cambria" panose="02040503050406030204" pitchFamily="18" charset="0"/>
              <a:ea typeface="Cambria" panose="02040503050406030204" pitchFamily="18" charset="0"/>
            </a:endParaRPr>
          </a:p>
          <a:p>
            <a:pPr marL="742950" lvl="1" indent="-285750">
              <a:buFont typeface="Arial" panose="020B0604020202020204" pitchFamily="34" charset="0"/>
              <a:buChar char="•"/>
            </a:pPr>
            <a:r>
              <a:rPr lang="en-US" sz="1500" dirty="0">
                <a:latin typeface="Cambria" panose="02040503050406030204" pitchFamily="18" charset="0"/>
                <a:ea typeface="Cambria" panose="02040503050406030204" pitchFamily="18" charset="0"/>
              </a:rPr>
              <a:t>Inlet temperature: 10 °C</a:t>
            </a:r>
          </a:p>
          <a:p>
            <a:pPr marL="742950" lvl="1" indent="-285750">
              <a:buFont typeface="Arial" panose="020B0604020202020204" pitchFamily="34" charset="0"/>
              <a:buChar char="•"/>
            </a:pPr>
            <a:r>
              <a:rPr lang="en-US" sz="1500" dirty="0">
                <a:latin typeface="Cambria" panose="02040503050406030204" pitchFamily="18" charset="0"/>
                <a:ea typeface="Cambria" panose="02040503050406030204" pitchFamily="18" charset="0"/>
              </a:rPr>
              <a:t>Inlet velocity </a:t>
            </a:r>
            <a:r>
              <a:rPr lang="en-US" sz="1500" b="1" dirty="0">
                <a:latin typeface="Cambria" panose="02040503050406030204" pitchFamily="18" charset="0"/>
                <a:ea typeface="Cambria" panose="02040503050406030204" pitchFamily="18" charset="0"/>
              </a:rPr>
              <a:t>(*)</a:t>
            </a:r>
            <a:r>
              <a:rPr lang="en-US" sz="1500" dirty="0">
                <a:latin typeface="Cambria" panose="02040503050406030204" pitchFamily="18" charset="0"/>
                <a:ea typeface="Cambria" panose="02040503050406030204" pitchFamily="18" charset="0"/>
              </a:rPr>
              <a:t>: 1.1 m/s </a:t>
            </a:r>
            <a:r>
              <a:rPr lang="en-US" sz="1500" dirty="0">
                <a:latin typeface="Cambria" panose="02040503050406030204" pitchFamily="18" charset="0"/>
                <a:ea typeface="Cambria" panose="02040503050406030204" pitchFamily="18" charset="0"/>
                <a:sym typeface="Wingdings" panose="05000000000000000000" pitchFamily="2" charset="2"/>
              </a:rPr>
              <a:t> around 13 lit/hour.  </a:t>
            </a:r>
            <a:r>
              <a:rPr lang="en-US" sz="1500" b="1" dirty="0">
                <a:latin typeface="Cambria" panose="02040503050406030204" pitchFamily="18" charset="0"/>
                <a:ea typeface="Cambria" panose="02040503050406030204" pitchFamily="18" charset="0"/>
                <a:sym typeface="Wingdings" panose="05000000000000000000" pitchFamily="2" charset="2"/>
              </a:rPr>
              <a:t>(*)</a:t>
            </a:r>
            <a:r>
              <a:rPr lang="en-US" sz="1500" dirty="0">
                <a:latin typeface="Cambria" panose="02040503050406030204" pitchFamily="18" charset="0"/>
                <a:ea typeface="Cambria" panose="02040503050406030204" pitchFamily="18" charset="0"/>
                <a:sym typeface="Wingdings" panose="05000000000000000000" pitchFamily="2" charset="2"/>
              </a:rPr>
              <a:t>: Same as ALICE ITS2 </a:t>
            </a:r>
          </a:p>
          <a:p>
            <a:pPr lvl="1"/>
            <a:endParaRPr lang="en-US" sz="1500" dirty="0">
              <a:latin typeface="Cambria" panose="02040503050406030204" pitchFamily="18" charset="0"/>
              <a:ea typeface="Cambria" panose="02040503050406030204" pitchFamily="18" charset="0"/>
              <a:sym typeface="Wingdings" panose="05000000000000000000" pitchFamily="2" charset="2"/>
            </a:endParaRPr>
          </a:p>
          <a:p>
            <a:pPr lvl="1"/>
            <a:endParaRPr lang="en-US" sz="1500" dirty="0">
              <a:latin typeface="Cambria" panose="02040503050406030204" pitchFamily="18" charset="0"/>
              <a:ea typeface="Cambria" panose="02040503050406030204" pitchFamily="18" charset="0"/>
              <a:sym typeface="Wingdings" panose="05000000000000000000" pitchFamily="2" charset="2"/>
            </a:endParaRPr>
          </a:p>
          <a:p>
            <a:pPr marL="285750" indent="-285750">
              <a:buFont typeface="Arial" panose="020B0604020202020204" pitchFamily="34" charset="0"/>
              <a:buChar char="•"/>
            </a:pPr>
            <a:r>
              <a:rPr lang="en-US" sz="1500" dirty="0">
                <a:latin typeface="Cambria" panose="02040503050406030204" pitchFamily="18" charset="0"/>
                <a:ea typeface="Cambria" panose="02040503050406030204" pitchFamily="18" charset="0"/>
              </a:rPr>
              <a:t>Thermal conductivities [W/mK ]:</a:t>
            </a:r>
          </a:p>
          <a:p>
            <a:pPr marL="742950" lvl="1" indent="-285750">
              <a:buFont typeface="Arial" panose="020B0604020202020204" pitchFamily="34" charset="0"/>
              <a:buChar char="•"/>
            </a:pPr>
            <a:r>
              <a:rPr lang="en-US" sz="1500" dirty="0">
                <a:latin typeface="Cambria" panose="02040503050406030204" pitchFamily="18" charset="0"/>
                <a:ea typeface="Cambria" panose="02040503050406030204" pitchFamily="18" charset="0"/>
              </a:rPr>
              <a:t>Carbon fleece: 0.22 / Glue: 0.22</a:t>
            </a:r>
            <a:r>
              <a:rPr lang="en-US" sz="1500" baseline="30000" dirty="0">
                <a:latin typeface="Cambria" panose="02040503050406030204" pitchFamily="18" charset="0"/>
                <a:ea typeface="Cambria" panose="02040503050406030204" pitchFamily="18" charset="0"/>
              </a:rPr>
              <a:t> </a:t>
            </a:r>
            <a:r>
              <a:rPr lang="en-US" sz="1500" dirty="0">
                <a:latin typeface="Cambria" panose="02040503050406030204" pitchFamily="18" charset="0"/>
                <a:ea typeface="Cambria" panose="02040503050406030204" pitchFamily="18" charset="0"/>
              </a:rPr>
              <a:t> / Graphite: 1500 in-plane – 150 out-of-plane / Kapton: 0.12 / Silicon: 150 </a:t>
            </a:r>
          </a:p>
          <a:p>
            <a:pPr marL="742950" lvl="1" indent="-285750">
              <a:buFont typeface="Arial" panose="020B0604020202020204" pitchFamily="34" charset="0"/>
              <a:buChar char="•"/>
            </a:pPr>
            <a:r>
              <a:rPr lang="en-US" sz="1500" dirty="0">
                <a:latin typeface="Cambria" panose="02040503050406030204" pitchFamily="18" charset="0"/>
                <a:ea typeface="Cambria" panose="02040503050406030204" pitchFamily="18" charset="0"/>
              </a:rPr>
              <a:t>K13D2U</a:t>
            </a:r>
            <a:r>
              <a:rPr lang="en-US" sz="1500" b="1" dirty="0">
                <a:latin typeface="Cambria" panose="02040503050406030204" pitchFamily="18" charset="0"/>
                <a:ea typeface="Cambria" panose="02040503050406030204" pitchFamily="18" charset="0"/>
              </a:rPr>
              <a:t>(*)</a:t>
            </a:r>
            <a:r>
              <a:rPr lang="en-US" sz="1500" dirty="0">
                <a:latin typeface="Cambria" panose="02040503050406030204" pitchFamily="18" charset="0"/>
                <a:ea typeface="Cambria" panose="02040503050406030204" pitchFamily="18" charset="0"/>
              </a:rPr>
              <a:t>: 376 fiber direction / 7.5 in-plane / 1.44 out-of-plane. </a:t>
            </a:r>
            <a:r>
              <a:rPr lang="en-US" sz="1500" b="1" dirty="0">
                <a:latin typeface="Cambria" panose="02040503050406030204" pitchFamily="18" charset="0"/>
                <a:ea typeface="Cambria" panose="02040503050406030204" pitchFamily="18" charset="0"/>
              </a:rPr>
              <a:t>(*)</a:t>
            </a:r>
            <a:r>
              <a:rPr lang="en-US" sz="1500" dirty="0">
                <a:latin typeface="Cambria" panose="02040503050406030204" pitchFamily="18" charset="0"/>
                <a:ea typeface="Cambria" panose="02040503050406030204" pitchFamily="18" charset="0"/>
              </a:rPr>
              <a:t> Thanks to our CMS colleagues at Purdue University</a:t>
            </a:r>
          </a:p>
        </p:txBody>
      </p:sp>
      <p:pic>
        <p:nvPicPr>
          <p:cNvPr id="12" name="Picture 11">
            <a:extLst>
              <a:ext uri="{FF2B5EF4-FFF2-40B4-BE49-F238E27FC236}">
                <a16:creationId xmlns:a16="http://schemas.microsoft.com/office/drawing/2014/main" id="{BCB999C9-872D-F1B6-9542-F05E23362611}"/>
              </a:ext>
            </a:extLst>
          </p:cNvPr>
          <p:cNvPicPr>
            <a:picLocks noChangeAspect="1"/>
          </p:cNvPicPr>
          <p:nvPr/>
        </p:nvPicPr>
        <p:blipFill>
          <a:blip r:embed="rId4"/>
          <a:stretch>
            <a:fillRect/>
          </a:stretch>
        </p:blipFill>
        <p:spPr>
          <a:xfrm>
            <a:off x="2640688" y="2291781"/>
            <a:ext cx="3630190" cy="1454262"/>
          </a:xfrm>
          <a:prstGeom prst="rect">
            <a:avLst/>
          </a:prstGeom>
        </p:spPr>
      </p:pic>
      <p:pic>
        <p:nvPicPr>
          <p:cNvPr id="15" name="Picture 14">
            <a:extLst>
              <a:ext uri="{FF2B5EF4-FFF2-40B4-BE49-F238E27FC236}">
                <a16:creationId xmlns:a16="http://schemas.microsoft.com/office/drawing/2014/main" id="{7389BC1F-9EE9-D732-0C1D-3F27AF69E5C3}"/>
              </a:ext>
            </a:extLst>
          </p:cNvPr>
          <p:cNvPicPr>
            <a:picLocks noChangeAspect="1"/>
          </p:cNvPicPr>
          <p:nvPr/>
        </p:nvPicPr>
        <p:blipFill>
          <a:blip r:embed="rId5"/>
          <a:stretch>
            <a:fillRect/>
          </a:stretch>
        </p:blipFill>
        <p:spPr>
          <a:xfrm>
            <a:off x="7180187" y="2291781"/>
            <a:ext cx="2268613" cy="1456394"/>
          </a:xfrm>
          <a:prstGeom prst="rect">
            <a:avLst/>
          </a:prstGeom>
        </p:spPr>
      </p:pic>
    </p:spTree>
    <p:extLst>
      <p:ext uri="{BB962C8B-B14F-4D97-AF65-F5344CB8AC3E}">
        <p14:creationId xmlns:p14="http://schemas.microsoft.com/office/powerpoint/2010/main" val="2412422142"/>
      </p:ext>
    </p:extLst>
  </p:cSld>
  <p:clrMapOvr>
    <a:masterClrMapping/>
  </p:clrMapOvr>
  <mc:AlternateContent xmlns:mc="http://schemas.openxmlformats.org/markup-compatibility/2006" xmlns:p14="http://schemas.microsoft.com/office/powerpoint/2010/main">
    <mc:Choice Requires="p14">
      <p:transition spd="slow" p14:dur="2000" advTm="70899"/>
    </mc:Choice>
    <mc:Fallback xmlns="">
      <p:transition spd="slow" advTm="70899"/>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EA626-4D72-4DFC-98C6-7DDE83547A70}"/>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80D24406-8181-BBD4-5322-C6F4C3970A80}"/>
              </a:ext>
            </a:extLst>
          </p:cNvPr>
          <p:cNvSpPr txBox="1"/>
          <p:nvPr/>
        </p:nvSpPr>
        <p:spPr>
          <a:xfrm>
            <a:off x="0" y="0"/>
            <a:ext cx="12192000" cy="55399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GB" sz="3000" dirty="0">
                <a:latin typeface="Cambria" panose="02040503050406030204" pitchFamily="18" charset="0"/>
                <a:ea typeface="Cambria" panose="02040503050406030204" pitchFamily="18" charset="0"/>
              </a:rPr>
              <a:t>Thermal simulation - results</a:t>
            </a:r>
          </a:p>
        </p:txBody>
      </p:sp>
      <p:sp>
        <p:nvSpPr>
          <p:cNvPr id="3" name="Slide Number Placeholder 2">
            <a:extLst>
              <a:ext uri="{FF2B5EF4-FFF2-40B4-BE49-F238E27FC236}">
                <a16:creationId xmlns:a16="http://schemas.microsoft.com/office/drawing/2014/main" id="{0D8BC48B-0BA6-F953-ADDF-07C5DE06F890}"/>
              </a:ext>
            </a:extLst>
          </p:cNvPr>
          <p:cNvSpPr>
            <a:spLocks noGrp="1"/>
          </p:cNvSpPr>
          <p:nvPr>
            <p:ph type="sldNum" sz="quarter" idx="12"/>
          </p:nvPr>
        </p:nvSpPr>
        <p:spPr>
          <a:xfrm>
            <a:off x="9448800" y="6492875"/>
            <a:ext cx="2743200" cy="365125"/>
          </a:xfrm>
        </p:spPr>
        <p:txBody>
          <a:bodyPr/>
          <a:lstStyle/>
          <a:p>
            <a:fld id="{265FD0AB-E297-4C81-97A7-39E78109B666}" type="slidenum">
              <a:rPr lang="en-GB" smtClean="0"/>
              <a:t>21</a:t>
            </a:fld>
            <a:endParaRPr lang="en-GB" dirty="0"/>
          </a:p>
        </p:txBody>
      </p:sp>
      <p:pic>
        <p:nvPicPr>
          <p:cNvPr id="9" name="Picture 8" descr="A blue sign with yellow text&#10;&#10;AI-generated content may be incorrect.">
            <a:extLst>
              <a:ext uri="{FF2B5EF4-FFF2-40B4-BE49-F238E27FC236}">
                <a16:creationId xmlns:a16="http://schemas.microsoft.com/office/drawing/2014/main" id="{23AD8BB1-75BD-D7F9-813E-EFB0EF4721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0230" y="29616"/>
            <a:ext cx="986903" cy="483555"/>
          </a:xfrm>
          <a:prstGeom prst="rect">
            <a:avLst/>
          </a:prstGeom>
        </p:spPr>
      </p:pic>
      <p:sp>
        <p:nvSpPr>
          <p:cNvPr id="15" name="TextBox 14">
            <a:extLst>
              <a:ext uri="{FF2B5EF4-FFF2-40B4-BE49-F238E27FC236}">
                <a16:creationId xmlns:a16="http://schemas.microsoft.com/office/drawing/2014/main" id="{71C1853B-A05E-637A-8E45-E483321CEB1C}"/>
              </a:ext>
            </a:extLst>
          </p:cNvPr>
          <p:cNvSpPr txBox="1"/>
          <p:nvPr/>
        </p:nvSpPr>
        <p:spPr>
          <a:xfrm>
            <a:off x="218496" y="3429000"/>
            <a:ext cx="11402259" cy="1287468"/>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dirty="0">
                <a:latin typeface="Cambria" panose="02040503050406030204" pitchFamily="18" charset="0"/>
                <a:ea typeface="Cambria" panose="02040503050406030204" pitchFamily="18" charset="0"/>
              </a:rPr>
              <a:t>The results appear promising and consistent with the thermal test outcomes, in terms of order of magnitude:</a:t>
            </a:r>
          </a:p>
          <a:p>
            <a:pPr marL="742950" lvl="1" indent="-285750">
              <a:lnSpc>
                <a:spcPct val="150000"/>
              </a:lnSpc>
              <a:buFont typeface="Arial" panose="020B0604020202020204" pitchFamily="34" charset="0"/>
              <a:buChar char="•"/>
            </a:pPr>
            <a:r>
              <a:rPr lang="en-US" dirty="0">
                <a:latin typeface="Cambria" panose="02040503050406030204" pitchFamily="18" charset="0"/>
                <a:ea typeface="Cambria" panose="02040503050406030204" pitchFamily="18" charset="0"/>
              </a:rPr>
              <a:t>Maximum temperature: around </a:t>
            </a:r>
            <a:r>
              <a:rPr lang="en-US" b="1" dirty="0">
                <a:latin typeface="Cambria" panose="02040503050406030204" pitchFamily="18" charset="0"/>
                <a:ea typeface="Cambria" panose="02040503050406030204" pitchFamily="18" charset="0"/>
              </a:rPr>
              <a:t>32 °C</a:t>
            </a:r>
          </a:p>
          <a:p>
            <a:pPr marL="742950" lvl="1" indent="-285750">
              <a:lnSpc>
                <a:spcPct val="150000"/>
              </a:lnSpc>
              <a:buFont typeface="Arial" panose="020B0604020202020204" pitchFamily="34" charset="0"/>
              <a:buChar char="•"/>
            </a:pPr>
            <a:r>
              <a:rPr lang="en-US" dirty="0">
                <a:latin typeface="Cambria" panose="02040503050406030204" pitchFamily="18" charset="0"/>
                <a:ea typeface="Cambria" panose="02040503050406030204" pitchFamily="18" charset="0"/>
              </a:rPr>
              <a:t>Longitudinal total gradient: around </a:t>
            </a:r>
            <a:r>
              <a:rPr lang="en-US" b="1" dirty="0">
                <a:latin typeface="Cambria" panose="02040503050406030204" pitchFamily="18" charset="0"/>
                <a:ea typeface="Cambria" panose="02040503050406030204" pitchFamily="18" charset="0"/>
              </a:rPr>
              <a:t>3 °C</a:t>
            </a:r>
          </a:p>
        </p:txBody>
      </p:sp>
      <p:sp>
        <p:nvSpPr>
          <p:cNvPr id="8" name="TextBox 7">
            <a:extLst>
              <a:ext uri="{FF2B5EF4-FFF2-40B4-BE49-F238E27FC236}">
                <a16:creationId xmlns:a16="http://schemas.microsoft.com/office/drawing/2014/main" id="{CF0B5C29-AD04-763D-6D17-172A49456EA2}"/>
              </a:ext>
            </a:extLst>
          </p:cNvPr>
          <p:cNvSpPr txBox="1"/>
          <p:nvPr/>
        </p:nvSpPr>
        <p:spPr>
          <a:xfrm>
            <a:off x="207685" y="5168686"/>
            <a:ext cx="11561099" cy="871970"/>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dirty="0">
                <a:latin typeface="Cambria" panose="02040503050406030204" pitchFamily="18" charset="0"/>
                <a:ea typeface="Cambria" panose="02040503050406030204" pitchFamily="18" charset="0"/>
              </a:rPr>
              <a:t>After full calibration of the thermal model with test data (including convection), simulations with realistic matrix and periphery widths can be performed.</a:t>
            </a:r>
            <a:endParaRPr lang="en-US" sz="1800" baseline="30000" dirty="0">
              <a:latin typeface="Cambria" panose="02040503050406030204" pitchFamily="18" charset="0"/>
              <a:ea typeface="Cambria" panose="02040503050406030204" pitchFamily="18" charset="0"/>
            </a:endParaRPr>
          </a:p>
        </p:txBody>
      </p:sp>
      <p:grpSp>
        <p:nvGrpSpPr>
          <p:cNvPr id="5" name="Group 4">
            <a:extLst>
              <a:ext uri="{FF2B5EF4-FFF2-40B4-BE49-F238E27FC236}">
                <a16:creationId xmlns:a16="http://schemas.microsoft.com/office/drawing/2014/main" id="{97DFCA18-B22C-D5C4-5CED-6AB44E415413}"/>
              </a:ext>
            </a:extLst>
          </p:cNvPr>
          <p:cNvGrpSpPr/>
          <p:nvPr/>
        </p:nvGrpSpPr>
        <p:grpSpPr>
          <a:xfrm>
            <a:off x="322375" y="779808"/>
            <a:ext cx="11331721" cy="2155598"/>
            <a:chOff x="400496" y="951648"/>
            <a:chExt cx="11331721" cy="2155598"/>
          </a:xfrm>
        </p:grpSpPr>
        <p:pic>
          <p:nvPicPr>
            <p:cNvPr id="4" name="Picture 3">
              <a:extLst>
                <a:ext uri="{FF2B5EF4-FFF2-40B4-BE49-F238E27FC236}">
                  <a16:creationId xmlns:a16="http://schemas.microsoft.com/office/drawing/2014/main" id="{3976D4C7-1288-E2B9-E081-3E43A4B9A3D0}"/>
                </a:ext>
              </a:extLst>
            </p:cNvPr>
            <p:cNvPicPr>
              <a:picLocks noChangeAspect="1"/>
            </p:cNvPicPr>
            <p:nvPr/>
          </p:nvPicPr>
          <p:blipFill>
            <a:blip r:embed="rId4"/>
            <a:stretch>
              <a:fillRect/>
            </a:stretch>
          </p:blipFill>
          <p:spPr>
            <a:xfrm>
              <a:off x="400496" y="951648"/>
              <a:ext cx="11331721" cy="2155598"/>
            </a:xfrm>
            <a:prstGeom prst="rect">
              <a:avLst/>
            </a:prstGeom>
          </p:spPr>
        </p:pic>
        <p:cxnSp>
          <p:nvCxnSpPr>
            <p:cNvPr id="13" name="Straight Arrow Connector 12">
              <a:extLst>
                <a:ext uri="{FF2B5EF4-FFF2-40B4-BE49-F238E27FC236}">
                  <a16:creationId xmlns:a16="http://schemas.microsoft.com/office/drawing/2014/main" id="{84C698FC-BA02-B88E-B343-37D77D285B28}"/>
                </a:ext>
              </a:extLst>
            </p:cNvPr>
            <p:cNvCxnSpPr/>
            <p:nvPr/>
          </p:nvCxnSpPr>
          <p:spPr>
            <a:xfrm>
              <a:off x="745036" y="1673179"/>
              <a:ext cx="10910918"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C6FC94F2-8564-F4F3-A9B0-72F647C3E418}"/>
                </a:ext>
              </a:extLst>
            </p:cNvPr>
            <p:cNvSpPr txBox="1"/>
            <p:nvPr/>
          </p:nvSpPr>
          <p:spPr>
            <a:xfrm>
              <a:off x="4955939" y="1500198"/>
              <a:ext cx="2083617" cy="37710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GB" sz="1600" dirty="0"/>
                <a:t>730 mm – 24 chips</a:t>
              </a:r>
            </a:p>
          </p:txBody>
        </p:sp>
      </p:grpSp>
    </p:spTree>
    <p:extLst>
      <p:ext uri="{BB962C8B-B14F-4D97-AF65-F5344CB8AC3E}">
        <p14:creationId xmlns:p14="http://schemas.microsoft.com/office/powerpoint/2010/main" val="4178288343"/>
      </p:ext>
    </p:extLst>
  </p:cSld>
  <p:clrMapOvr>
    <a:masterClrMapping/>
  </p:clrMapOvr>
  <mc:AlternateContent xmlns:mc="http://schemas.openxmlformats.org/markup-compatibility/2006" xmlns:p14="http://schemas.microsoft.com/office/powerpoint/2010/main">
    <mc:Choice Requires="p14">
      <p:transition spd="slow" p14:dur="2000" advTm="70899"/>
    </mc:Choice>
    <mc:Fallback xmlns="">
      <p:transition spd="slow" advTm="70899"/>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D21C2-3715-2128-5AED-F14FBDCD3C5D}"/>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EF61593C-E91A-8BB4-E6C7-BDEA35556CAC}"/>
              </a:ext>
            </a:extLst>
          </p:cNvPr>
          <p:cNvPicPr>
            <a:picLocks noChangeAspect="1"/>
          </p:cNvPicPr>
          <p:nvPr/>
        </p:nvPicPr>
        <p:blipFill>
          <a:blip r:embed="rId3">
            <a:extLst>
              <a:ext uri="{28A0092B-C50C-407E-A947-70E740481C1C}">
                <a14:useLocalDpi xmlns:a14="http://schemas.microsoft.com/office/drawing/2010/main" val="0"/>
              </a:ext>
            </a:extLst>
          </a:blip>
          <a:srcRect b="41057"/>
          <a:stretch>
            <a:fillRect/>
          </a:stretch>
        </p:blipFill>
        <p:spPr>
          <a:xfrm>
            <a:off x="4993202" y="3506252"/>
            <a:ext cx="7198798" cy="3222472"/>
          </a:xfrm>
          <a:prstGeom prst="rect">
            <a:avLst/>
          </a:prstGeom>
        </p:spPr>
      </p:pic>
      <p:sp>
        <p:nvSpPr>
          <p:cNvPr id="6" name="TextBox 5">
            <a:extLst>
              <a:ext uri="{FF2B5EF4-FFF2-40B4-BE49-F238E27FC236}">
                <a16:creationId xmlns:a16="http://schemas.microsoft.com/office/drawing/2014/main" id="{E1E15790-5727-7E11-EDC3-D5DFC6D44B15}"/>
              </a:ext>
            </a:extLst>
          </p:cNvPr>
          <p:cNvSpPr txBox="1"/>
          <p:nvPr/>
        </p:nvSpPr>
        <p:spPr>
          <a:xfrm>
            <a:off x="0" y="0"/>
            <a:ext cx="12192000" cy="55399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GB" sz="3000" dirty="0">
                <a:latin typeface="Cambria" panose="02040503050406030204" pitchFamily="18" charset="0"/>
                <a:ea typeface="Cambria" panose="02040503050406030204" pitchFamily="18" charset="0"/>
              </a:rPr>
              <a:t>Cad model</a:t>
            </a:r>
          </a:p>
        </p:txBody>
      </p:sp>
      <p:sp>
        <p:nvSpPr>
          <p:cNvPr id="3" name="Slide Number Placeholder 2">
            <a:extLst>
              <a:ext uri="{FF2B5EF4-FFF2-40B4-BE49-F238E27FC236}">
                <a16:creationId xmlns:a16="http://schemas.microsoft.com/office/drawing/2014/main" id="{22B7C985-A344-FDAB-7B9D-998FBABA4401}"/>
              </a:ext>
            </a:extLst>
          </p:cNvPr>
          <p:cNvSpPr>
            <a:spLocks noGrp="1"/>
          </p:cNvSpPr>
          <p:nvPr>
            <p:ph type="sldNum" sz="quarter" idx="12"/>
          </p:nvPr>
        </p:nvSpPr>
        <p:spPr>
          <a:xfrm>
            <a:off x="9448800" y="6492875"/>
            <a:ext cx="2743200" cy="365125"/>
          </a:xfrm>
        </p:spPr>
        <p:txBody>
          <a:bodyPr/>
          <a:lstStyle/>
          <a:p>
            <a:fld id="{265FD0AB-E297-4C81-97A7-39E78109B666}" type="slidenum">
              <a:rPr lang="en-GB" smtClean="0"/>
              <a:t>3</a:t>
            </a:fld>
            <a:endParaRPr lang="en-GB" dirty="0"/>
          </a:p>
        </p:txBody>
      </p:sp>
      <p:pic>
        <p:nvPicPr>
          <p:cNvPr id="9" name="Picture 8" descr="A blue sign with yellow text&#10;&#10;AI-generated content may be incorrect.">
            <a:extLst>
              <a:ext uri="{FF2B5EF4-FFF2-40B4-BE49-F238E27FC236}">
                <a16:creationId xmlns:a16="http://schemas.microsoft.com/office/drawing/2014/main" id="{D41E4313-DFA2-A520-1882-E310F57D9B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0230" y="29616"/>
            <a:ext cx="986903" cy="483555"/>
          </a:xfrm>
          <a:prstGeom prst="rect">
            <a:avLst/>
          </a:prstGeom>
        </p:spPr>
      </p:pic>
      <p:sp>
        <p:nvSpPr>
          <p:cNvPr id="2" name="TextBox 1">
            <a:extLst>
              <a:ext uri="{FF2B5EF4-FFF2-40B4-BE49-F238E27FC236}">
                <a16:creationId xmlns:a16="http://schemas.microsoft.com/office/drawing/2014/main" id="{72644E8C-5372-CC2F-9888-C6455F7D48F3}"/>
              </a:ext>
            </a:extLst>
          </p:cNvPr>
          <p:cNvSpPr txBox="1"/>
          <p:nvPr/>
        </p:nvSpPr>
        <p:spPr>
          <a:xfrm>
            <a:off x="7009661" y="1508072"/>
            <a:ext cx="4442585" cy="646331"/>
          </a:xfrm>
          <a:prstGeom prst="rect">
            <a:avLst/>
          </a:prstGeom>
          <a:noFill/>
        </p:spPr>
        <p:txBody>
          <a:bodyPr wrap="square">
            <a:spAutoFit/>
          </a:bodyPr>
          <a:lstStyle/>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The CAD model, even if slowly, is moving forward</a:t>
            </a:r>
          </a:p>
        </p:txBody>
      </p:sp>
      <p:pic>
        <p:nvPicPr>
          <p:cNvPr id="5" name="Picture 4">
            <a:extLst>
              <a:ext uri="{FF2B5EF4-FFF2-40B4-BE49-F238E27FC236}">
                <a16:creationId xmlns:a16="http://schemas.microsoft.com/office/drawing/2014/main" id="{C94460ED-E28A-513A-50F0-8AFFFFEA7DDA}"/>
              </a:ext>
            </a:extLst>
          </p:cNvPr>
          <p:cNvPicPr>
            <a:picLocks noChangeAspect="1"/>
          </p:cNvPicPr>
          <p:nvPr/>
        </p:nvPicPr>
        <p:blipFill>
          <a:blip r:embed="rId5">
            <a:extLst>
              <a:ext uri="{28A0092B-C50C-407E-A947-70E740481C1C}">
                <a14:useLocalDpi xmlns:a14="http://schemas.microsoft.com/office/drawing/2010/main" val="0"/>
              </a:ext>
            </a:extLst>
          </a:blip>
          <a:srcRect b="39219"/>
          <a:stretch>
            <a:fillRect/>
          </a:stretch>
        </p:blipFill>
        <p:spPr>
          <a:xfrm>
            <a:off x="111820" y="553999"/>
            <a:ext cx="6566453" cy="3349430"/>
          </a:xfrm>
          <a:prstGeom prst="rect">
            <a:avLst/>
          </a:prstGeom>
        </p:spPr>
      </p:pic>
      <p:sp>
        <p:nvSpPr>
          <p:cNvPr id="4" name="TextBox 3">
            <a:extLst>
              <a:ext uri="{FF2B5EF4-FFF2-40B4-BE49-F238E27FC236}">
                <a16:creationId xmlns:a16="http://schemas.microsoft.com/office/drawing/2014/main" id="{D37F8DA3-D615-B062-D6D2-E8A9107F7400}"/>
              </a:ext>
            </a:extLst>
          </p:cNvPr>
          <p:cNvSpPr txBox="1"/>
          <p:nvPr/>
        </p:nvSpPr>
        <p:spPr>
          <a:xfrm>
            <a:off x="111819" y="4918898"/>
            <a:ext cx="5234335" cy="1477328"/>
          </a:xfrm>
          <a:prstGeom prst="rect">
            <a:avLst/>
          </a:prstGeom>
          <a:noFill/>
        </p:spPr>
        <p:txBody>
          <a:bodyPr wrap="square">
            <a:spAutoFit/>
          </a:bodyPr>
          <a:lstStyle/>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Missing items:</a:t>
            </a:r>
          </a:p>
          <a:p>
            <a:pPr marL="742950" lvl="1" indent="-285750">
              <a:buFont typeface="Arial" panose="020B0604020202020204" pitchFamily="34" charset="0"/>
              <a:buChar char="•"/>
            </a:pPr>
            <a:r>
              <a:rPr lang="en-US" dirty="0">
                <a:latin typeface="Cambria" panose="02040503050406030204" pitchFamily="18" charset="0"/>
                <a:ea typeface="Cambria" panose="02040503050406030204" pitchFamily="18" charset="0"/>
              </a:rPr>
              <a:t>Manifolds</a:t>
            </a:r>
          </a:p>
          <a:p>
            <a:pPr marL="742950" lvl="1" indent="-285750">
              <a:buFont typeface="Arial" panose="020B0604020202020204" pitchFamily="34" charset="0"/>
              <a:buChar char="•"/>
            </a:pPr>
            <a:r>
              <a:rPr lang="en-US" dirty="0">
                <a:latin typeface="Cambria" panose="02040503050406030204" pitchFamily="18" charset="0"/>
                <a:ea typeface="Cambria" panose="02040503050406030204" pitchFamily="18" charset="0"/>
              </a:rPr>
              <a:t>Engineering of mechanical components to simplify the machining process </a:t>
            </a:r>
            <a:r>
              <a:rPr lang="en-US" dirty="0">
                <a:latin typeface="Cambria" panose="02040503050406030204" pitchFamily="18" charset="0"/>
                <a:ea typeface="Cambria" panose="02040503050406030204" pitchFamily="18" charset="0"/>
                <a:sym typeface="Wingdings" panose="05000000000000000000" pitchFamily="2" charset="2"/>
              </a:rPr>
              <a:t> cheaper components</a:t>
            </a:r>
            <a:endParaRPr lang="en-US"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9F45D7C5-7BC0-509C-A1AD-C661D5222F62}"/>
              </a:ext>
            </a:extLst>
          </p:cNvPr>
          <p:cNvSpPr txBox="1"/>
          <p:nvPr/>
        </p:nvSpPr>
        <p:spPr>
          <a:xfrm>
            <a:off x="111820" y="1359004"/>
            <a:ext cx="461665" cy="607641"/>
          </a:xfrm>
          <a:prstGeom prst="rect">
            <a:avLst/>
          </a:prstGeom>
          <a:noFill/>
          <a:ln>
            <a:solidFill>
              <a:schemeClr val="tx2">
                <a:lumMod val="75000"/>
                <a:lumOff val="25000"/>
              </a:schemeClr>
            </a:solidFill>
          </a:ln>
        </p:spPr>
        <p:txBody>
          <a:bodyPr vert="vert270" wrap="square" rtlCol="0" anchor="ctr" anchorCtr="0">
            <a:spAutoFit/>
          </a:bodyPr>
          <a:lstStyle/>
          <a:p>
            <a:pPr algn="ctr"/>
            <a:r>
              <a:rPr lang="en-GB" dirty="0"/>
              <a:t>BWD</a:t>
            </a:r>
          </a:p>
        </p:txBody>
      </p:sp>
      <p:sp>
        <p:nvSpPr>
          <p:cNvPr id="10" name="TextBox 9">
            <a:extLst>
              <a:ext uri="{FF2B5EF4-FFF2-40B4-BE49-F238E27FC236}">
                <a16:creationId xmlns:a16="http://schemas.microsoft.com/office/drawing/2014/main" id="{39D89503-85E8-74F5-FE6C-CED2C4A7C59A}"/>
              </a:ext>
            </a:extLst>
          </p:cNvPr>
          <p:cNvSpPr txBox="1"/>
          <p:nvPr/>
        </p:nvSpPr>
        <p:spPr>
          <a:xfrm rot="10800000">
            <a:off x="6701569" y="2222686"/>
            <a:ext cx="461665" cy="607641"/>
          </a:xfrm>
          <a:prstGeom prst="rect">
            <a:avLst/>
          </a:prstGeom>
          <a:noFill/>
          <a:ln>
            <a:solidFill>
              <a:schemeClr val="tx2">
                <a:lumMod val="75000"/>
                <a:lumOff val="25000"/>
              </a:schemeClr>
            </a:solidFill>
          </a:ln>
        </p:spPr>
        <p:txBody>
          <a:bodyPr vert="vert270" wrap="square" rtlCol="0" anchor="ctr" anchorCtr="0">
            <a:spAutoFit/>
          </a:bodyPr>
          <a:lstStyle/>
          <a:p>
            <a:pPr algn="ctr"/>
            <a:r>
              <a:rPr lang="en-GB" dirty="0"/>
              <a:t>FWD</a:t>
            </a:r>
          </a:p>
        </p:txBody>
      </p:sp>
    </p:spTree>
    <p:extLst>
      <p:ext uri="{BB962C8B-B14F-4D97-AF65-F5344CB8AC3E}">
        <p14:creationId xmlns:p14="http://schemas.microsoft.com/office/powerpoint/2010/main" val="2433112719"/>
      </p:ext>
    </p:extLst>
  </p:cSld>
  <p:clrMapOvr>
    <a:masterClrMapping/>
  </p:clrMapOvr>
  <mc:AlternateContent xmlns:mc="http://schemas.openxmlformats.org/markup-compatibility/2006" xmlns:p14="http://schemas.microsoft.com/office/powerpoint/2010/main">
    <mc:Choice Requires="p14">
      <p:transition spd="slow" p14:dur="2000" advTm="81851"/>
    </mc:Choice>
    <mc:Fallback xmlns="">
      <p:transition spd="slow" advTm="81851"/>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B0806-9117-9E09-DB81-6B87E0822963}"/>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CE8F23E2-CCC3-BB40-865B-CE6AD65F4BC8}"/>
              </a:ext>
            </a:extLst>
          </p:cNvPr>
          <p:cNvSpPr txBox="1"/>
          <p:nvPr/>
        </p:nvSpPr>
        <p:spPr>
          <a:xfrm>
            <a:off x="0" y="0"/>
            <a:ext cx="12192000" cy="55399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GB" sz="3000" dirty="0">
                <a:latin typeface="Cambria" panose="02040503050406030204" pitchFamily="18" charset="0"/>
                <a:ea typeface="Cambria" panose="02040503050406030204" pitchFamily="18" charset="0"/>
              </a:rPr>
              <a:t>BWD Sliding mechanism and FWD fixation</a:t>
            </a:r>
          </a:p>
        </p:txBody>
      </p:sp>
      <p:sp>
        <p:nvSpPr>
          <p:cNvPr id="3" name="Slide Number Placeholder 2">
            <a:extLst>
              <a:ext uri="{FF2B5EF4-FFF2-40B4-BE49-F238E27FC236}">
                <a16:creationId xmlns:a16="http://schemas.microsoft.com/office/drawing/2014/main" id="{B26AE355-A020-1868-2AAA-C6337BDA261F}"/>
              </a:ext>
            </a:extLst>
          </p:cNvPr>
          <p:cNvSpPr>
            <a:spLocks noGrp="1"/>
          </p:cNvSpPr>
          <p:nvPr>
            <p:ph type="sldNum" sz="quarter" idx="12"/>
          </p:nvPr>
        </p:nvSpPr>
        <p:spPr>
          <a:xfrm>
            <a:off x="9448800" y="6492875"/>
            <a:ext cx="2743200" cy="365125"/>
          </a:xfrm>
        </p:spPr>
        <p:txBody>
          <a:bodyPr/>
          <a:lstStyle/>
          <a:p>
            <a:fld id="{265FD0AB-E297-4C81-97A7-39E78109B666}" type="slidenum">
              <a:rPr lang="en-GB" smtClean="0"/>
              <a:t>4</a:t>
            </a:fld>
            <a:endParaRPr lang="en-GB" dirty="0"/>
          </a:p>
        </p:txBody>
      </p:sp>
      <p:pic>
        <p:nvPicPr>
          <p:cNvPr id="9" name="Picture 8" descr="A blue sign with yellow text&#10;&#10;AI-generated content may be incorrect.">
            <a:extLst>
              <a:ext uri="{FF2B5EF4-FFF2-40B4-BE49-F238E27FC236}">
                <a16:creationId xmlns:a16="http://schemas.microsoft.com/office/drawing/2014/main" id="{3823DBFD-D757-0499-900F-22645D1983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0230" y="29616"/>
            <a:ext cx="986903" cy="483555"/>
          </a:xfrm>
          <a:prstGeom prst="rect">
            <a:avLst/>
          </a:prstGeom>
        </p:spPr>
      </p:pic>
      <p:sp>
        <p:nvSpPr>
          <p:cNvPr id="2" name="TextBox 1">
            <a:extLst>
              <a:ext uri="{FF2B5EF4-FFF2-40B4-BE49-F238E27FC236}">
                <a16:creationId xmlns:a16="http://schemas.microsoft.com/office/drawing/2014/main" id="{811B6858-B375-1D19-8B39-7F3D7BAB2DCC}"/>
              </a:ext>
            </a:extLst>
          </p:cNvPr>
          <p:cNvSpPr txBox="1"/>
          <p:nvPr/>
        </p:nvSpPr>
        <p:spPr>
          <a:xfrm>
            <a:off x="112385" y="5280441"/>
            <a:ext cx="7073789" cy="1524007"/>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1600" dirty="0">
                <a:latin typeface="Cambria" panose="02040503050406030204" pitchFamily="18" charset="0"/>
                <a:ea typeface="Cambria" panose="02040503050406030204" pitchFamily="18" charset="0"/>
              </a:rPr>
              <a:t>Traditional FWD fixation with screws</a:t>
            </a:r>
          </a:p>
          <a:p>
            <a:pPr marL="742950" lvl="1" indent="-285750">
              <a:lnSpc>
                <a:spcPct val="150000"/>
              </a:lnSpc>
              <a:buFont typeface="Arial" panose="020B0604020202020204" pitchFamily="34" charset="0"/>
              <a:buChar char="•"/>
            </a:pPr>
            <a:r>
              <a:rPr lang="en-US" sz="1600" dirty="0">
                <a:latin typeface="Cambria" panose="02040503050406030204" pitchFamily="18" charset="0"/>
                <a:ea typeface="Cambria" panose="02040503050406030204" pitchFamily="18" charset="0"/>
              </a:rPr>
              <a:t>L4A and L4B: screws installed from the top; no FWD flex head present</a:t>
            </a:r>
          </a:p>
          <a:p>
            <a:pPr marL="742950" lvl="1" indent="-285750">
              <a:lnSpc>
                <a:spcPct val="150000"/>
              </a:lnSpc>
              <a:buFont typeface="Arial" panose="020B0604020202020204" pitchFamily="34" charset="0"/>
              <a:buChar char="•"/>
            </a:pPr>
            <a:r>
              <a:rPr lang="en-US" sz="1600" dirty="0">
                <a:latin typeface="Cambria" panose="02040503050406030204" pitchFamily="18" charset="0"/>
                <a:ea typeface="Cambria" panose="02040503050406030204" pitchFamily="18" charset="0"/>
              </a:rPr>
              <a:t>Other layers: threaded holes on the end ring access issues due to the FWD flex head → fixation from the end‑ring side</a:t>
            </a:r>
            <a:endParaRPr lang="en-GB" sz="1600" dirty="0">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A93DC6A3-C02B-B0CD-C5A4-56365EA1F10D}"/>
              </a:ext>
            </a:extLst>
          </p:cNvPr>
          <p:cNvPicPr>
            <a:picLocks noChangeAspect="1"/>
          </p:cNvPicPr>
          <p:nvPr/>
        </p:nvPicPr>
        <p:blipFill>
          <a:blip r:embed="rId4"/>
          <a:stretch>
            <a:fillRect/>
          </a:stretch>
        </p:blipFill>
        <p:spPr>
          <a:xfrm>
            <a:off x="785861" y="645550"/>
            <a:ext cx="2878591" cy="2771230"/>
          </a:xfrm>
          <a:prstGeom prst="roundRect">
            <a:avLst>
              <a:gd name="adj" fmla="val 8594"/>
            </a:avLst>
          </a:prstGeom>
          <a:solidFill>
            <a:srgbClr val="FFFFFF">
              <a:shade val="85000"/>
            </a:srgbClr>
          </a:solidFill>
          <a:ln>
            <a:noFill/>
          </a:ln>
          <a:effectLst/>
        </p:spPr>
      </p:pic>
      <p:sp>
        <p:nvSpPr>
          <p:cNvPr id="7" name="TextBox 6">
            <a:extLst>
              <a:ext uri="{FF2B5EF4-FFF2-40B4-BE49-F238E27FC236}">
                <a16:creationId xmlns:a16="http://schemas.microsoft.com/office/drawing/2014/main" id="{FAF31C9F-AF9B-A031-9016-9BE984BD37E7}"/>
              </a:ext>
            </a:extLst>
          </p:cNvPr>
          <p:cNvSpPr txBox="1"/>
          <p:nvPr/>
        </p:nvSpPr>
        <p:spPr>
          <a:xfrm>
            <a:off x="3892913" y="668379"/>
            <a:ext cx="7055325" cy="1893339"/>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1600" dirty="0">
                <a:latin typeface="Cambria" panose="02040503050406030204" pitchFamily="18" charset="0"/>
                <a:ea typeface="Cambria" panose="02040503050406030204" pitchFamily="18" charset="0"/>
              </a:rPr>
              <a:t>New sliding mechanism concept, all the suggestions implemented:</a:t>
            </a:r>
          </a:p>
          <a:p>
            <a:pPr marL="742950" lvl="1" indent="-285750">
              <a:lnSpc>
                <a:spcPct val="150000"/>
              </a:lnSpc>
              <a:buFont typeface="Arial" panose="020B0604020202020204" pitchFamily="34" charset="0"/>
              <a:buChar char="•"/>
            </a:pPr>
            <a:r>
              <a:rPr lang="en-US" sz="1600" dirty="0">
                <a:latin typeface="Cambria" panose="02040503050406030204" pitchFamily="18" charset="0"/>
                <a:ea typeface="Cambria" panose="02040503050406030204" pitchFamily="18" charset="0"/>
              </a:rPr>
              <a:t>Anti-rotational shape</a:t>
            </a:r>
          </a:p>
          <a:p>
            <a:pPr marL="742950" lvl="1" indent="-285750">
              <a:lnSpc>
                <a:spcPct val="150000"/>
              </a:lnSpc>
              <a:buFont typeface="Arial" panose="020B0604020202020204" pitchFamily="34" charset="0"/>
              <a:buChar char="•"/>
            </a:pPr>
            <a:r>
              <a:rPr lang="en-US" sz="1600" dirty="0">
                <a:latin typeface="Cambria" panose="02040503050406030204" pitchFamily="18" charset="0"/>
                <a:ea typeface="Cambria" panose="02040503050406030204" pitchFamily="18" charset="0"/>
              </a:rPr>
              <a:t>Pin glued on the end-piece body</a:t>
            </a:r>
          </a:p>
          <a:p>
            <a:pPr marL="285750" indent="-285750">
              <a:lnSpc>
                <a:spcPct val="150000"/>
              </a:lnSpc>
              <a:buFont typeface="Arial" panose="020B0604020202020204" pitchFamily="34" charset="0"/>
              <a:buChar char="•"/>
            </a:pPr>
            <a:r>
              <a:rPr lang="en-GB" sz="1600" dirty="0">
                <a:latin typeface="Cambria" panose="02040503050406030204" pitchFamily="18" charset="0"/>
                <a:ea typeface="Cambria" panose="02040503050406030204" pitchFamily="18" charset="0"/>
              </a:rPr>
              <a:t>A very precise gluing jig must be designed. It’s important to control the relative position of both end-pieces and ladder mechanics.</a:t>
            </a:r>
          </a:p>
        </p:txBody>
      </p:sp>
      <p:pic>
        <p:nvPicPr>
          <p:cNvPr id="10" name="Picture 9">
            <a:extLst>
              <a:ext uri="{FF2B5EF4-FFF2-40B4-BE49-F238E27FC236}">
                <a16:creationId xmlns:a16="http://schemas.microsoft.com/office/drawing/2014/main" id="{9B2CE0AE-4928-A80D-8211-28FC58E0F340}"/>
              </a:ext>
            </a:extLst>
          </p:cNvPr>
          <p:cNvPicPr>
            <a:picLocks noChangeAspect="1"/>
          </p:cNvPicPr>
          <p:nvPr/>
        </p:nvPicPr>
        <p:blipFill>
          <a:blip r:embed="rId5"/>
          <a:stretch>
            <a:fillRect/>
          </a:stretch>
        </p:blipFill>
        <p:spPr>
          <a:xfrm>
            <a:off x="4755570" y="3270179"/>
            <a:ext cx="2963931" cy="1893339"/>
          </a:xfrm>
          <a:prstGeom prst="roundRect">
            <a:avLst>
              <a:gd name="adj" fmla="val 8594"/>
            </a:avLst>
          </a:prstGeom>
          <a:solidFill>
            <a:srgbClr val="FFFFFF">
              <a:shade val="85000"/>
            </a:srgbClr>
          </a:solidFill>
          <a:ln>
            <a:noFill/>
          </a:ln>
          <a:effectLst/>
        </p:spPr>
      </p:pic>
      <p:pic>
        <p:nvPicPr>
          <p:cNvPr id="12" name="Picture 11">
            <a:extLst>
              <a:ext uri="{FF2B5EF4-FFF2-40B4-BE49-F238E27FC236}">
                <a16:creationId xmlns:a16="http://schemas.microsoft.com/office/drawing/2014/main" id="{F14A3479-D10B-8E0D-47BC-AB7F71DF3AE0}"/>
              </a:ext>
            </a:extLst>
          </p:cNvPr>
          <p:cNvPicPr>
            <a:picLocks noChangeAspect="1"/>
          </p:cNvPicPr>
          <p:nvPr/>
        </p:nvPicPr>
        <p:blipFill>
          <a:blip r:embed="rId6"/>
          <a:stretch>
            <a:fillRect/>
          </a:stretch>
        </p:blipFill>
        <p:spPr>
          <a:xfrm>
            <a:off x="8440575" y="3616377"/>
            <a:ext cx="3012527" cy="2446069"/>
          </a:xfrm>
          <a:prstGeom prst="roundRect">
            <a:avLst>
              <a:gd name="adj" fmla="val 8594"/>
            </a:avLst>
          </a:prstGeom>
          <a:solidFill>
            <a:srgbClr val="FFFFFF">
              <a:shade val="85000"/>
            </a:srgbClr>
          </a:solidFill>
          <a:ln>
            <a:noFill/>
          </a:ln>
          <a:effectLst/>
        </p:spPr>
      </p:pic>
      <p:sp>
        <p:nvSpPr>
          <p:cNvPr id="13" name="TextBox 12">
            <a:extLst>
              <a:ext uri="{FF2B5EF4-FFF2-40B4-BE49-F238E27FC236}">
                <a16:creationId xmlns:a16="http://schemas.microsoft.com/office/drawing/2014/main" id="{778C31D6-7CCF-E249-0168-89762745C2DA}"/>
              </a:ext>
            </a:extLst>
          </p:cNvPr>
          <p:cNvSpPr txBox="1"/>
          <p:nvPr/>
        </p:nvSpPr>
        <p:spPr>
          <a:xfrm>
            <a:off x="8590157" y="2955115"/>
            <a:ext cx="3147160" cy="461665"/>
          </a:xfrm>
          <a:prstGeom prst="rect">
            <a:avLst/>
          </a:prstGeom>
          <a:noFill/>
          <a:ln>
            <a:solidFill>
              <a:schemeClr val="tx2">
                <a:lumMod val="75000"/>
                <a:lumOff val="25000"/>
              </a:schemeClr>
            </a:solidFill>
          </a:ln>
        </p:spPr>
        <p:txBody>
          <a:bodyPr vert="horz" wrap="square" rtlCol="0" anchor="ctr" anchorCtr="0">
            <a:spAutoFit/>
          </a:bodyPr>
          <a:lstStyle>
            <a:defPPr>
              <a:defRPr lang="it-IT"/>
            </a:defPPr>
            <a:lvl1pPr algn="ctr">
              <a:defRPr/>
            </a:lvl1pPr>
          </a:lstStyle>
          <a:p>
            <a:r>
              <a:rPr lang="en-US" sz="1200" dirty="0"/>
              <a:t>L5/L6 </a:t>
            </a:r>
            <a:r>
              <a:rPr lang="en-US" sz="1200" dirty="0">
                <a:sym typeface="Wingdings" panose="05000000000000000000" pitchFamily="2" charset="2"/>
              </a:rPr>
              <a:t> no access to the threaded holes if screws installed from the top</a:t>
            </a:r>
            <a:endParaRPr lang="en-US" sz="1200" dirty="0"/>
          </a:p>
        </p:txBody>
      </p:sp>
      <p:cxnSp>
        <p:nvCxnSpPr>
          <p:cNvPr id="15" name="Straight Arrow Connector 14">
            <a:extLst>
              <a:ext uri="{FF2B5EF4-FFF2-40B4-BE49-F238E27FC236}">
                <a16:creationId xmlns:a16="http://schemas.microsoft.com/office/drawing/2014/main" id="{91D6631E-4DD7-875B-224F-6B9DF8F066CC}"/>
              </a:ext>
            </a:extLst>
          </p:cNvPr>
          <p:cNvCxnSpPr>
            <a:stCxn id="13" idx="2"/>
          </p:cNvCxnSpPr>
          <p:nvPr/>
        </p:nvCxnSpPr>
        <p:spPr>
          <a:xfrm flipH="1">
            <a:off x="9681275" y="3416780"/>
            <a:ext cx="482462" cy="61794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6694A040-4AC3-7A61-7943-28924F0A132A}"/>
              </a:ext>
            </a:extLst>
          </p:cNvPr>
          <p:cNvSpPr txBox="1"/>
          <p:nvPr/>
        </p:nvSpPr>
        <p:spPr>
          <a:xfrm>
            <a:off x="8440575" y="6123543"/>
            <a:ext cx="1560332" cy="276999"/>
          </a:xfrm>
          <a:prstGeom prst="rect">
            <a:avLst/>
          </a:prstGeom>
          <a:noFill/>
          <a:ln>
            <a:solidFill>
              <a:schemeClr val="tx2">
                <a:lumMod val="75000"/>
                <a:lumOff val="25000"/>
              </a:schemeClr>
            </a:solidFill>
          </a:ln>
        </p:spPr>
        <p:txBody>
          <a:bodyPr vert="horz" wrap="square" rtlCol="0" anchor="ctr" anchorCtr="0">
            <a:spAutoFit/>
          </a:bodyPr>
          <a:lstStyle>
            <a:defPPr>
              <a:defRPr lang="it-IT"/>
            </a:defPPr>
            <a:lvl1pPr algn="ctr">
              <a:defRPr/>
            </a:lvl1pPr>
          </a:lstStyle>
          <a:p>
            <a:r>
              <a:rPr lang="en-US" sz="1200" dirty="0"/>
              <a:t>End-ring side</a:t>
            </a:r>
          </a:p>
        </p:txBody>
      </p:sp>
      <p:cxnSp>
        <p:nvCxnSpPr>
          <p:cNvPr id="18" name="Straight Arrow Connector 17">
            <a:extLst>
              <a:ext uri="{FF2B5EF4-FFF2-40B4-BE49-F238E27FC236}">
                <a16:creationId xmlns:a16="http://schemas.microsoft.com/office/drawing/2014/main" id="{B0C1DBDC-3F4F-24B4-8C32-5C0CC5937090}"/>
              </a:ext>
            </a:extLst>
          </p:cNvPr>
          <p:cNvCxnSpPr>
            <a:cxnSpLocks/>
            <a:stCxn id="16" idx="0"/>
          </p:cNvCxnSpPr>
          <p:nvPr/>
        </p:nvCxnSpPr>
        <p:spPr>
          <a:xfrm flipV="1">
            <a:off x="9220741" y="5179603"/>
            <a:ext cx="837659" cy="943940"/>
          </a:xfrm>
          <a:prstGeom prst="straightConnector1">
            <a:avLst/>
          </a:prstGeom>
          <a:ln>
            <a:tailEnd type="oval"/>
          </a:ln>
        </p:spPr>
        <p:style>
          <a:lnRef idx="2">
            <a:schemeClr val="accent1"/>
          </a:lnRef>
          <a:fillRef idx="0">
            <a:schemeClr val="accent1"/>
          </a:fillRef>
          <a:effectRef idx="1">
            <a:schemeClr val="accent1"/>
          </a:effectRef>
          <a:fontRef idx="minor">
            <a:schemeClr val="tx1"/>
          </a:fontRef>
        </p:style>
      </p:cxnSp>
      <p:cxnSp>
        <p:nvCxnSpPr>
          <p:cNvPr id="20" name="Connector: Elbow 19">
            <a:extLst>
              <a:ext uri="{FF2B5EF4-FFF2-40B4-BE49-F238E27FC236}">
                <a16:creationId xmlns:a16="http://schemas.microsoft.com/office/drawing/2014/main" id="{0CE7708C-5399-FC23-3870-AB82DA9069D8}"/>
              </a:ext>
            </a:extLst>
          </p:cNvPr>
          <p:cNvCxnSpPr>
            <a:cxnSpLocks/>
          </p:cNvCxnSpPr>
          <p:nvPr/>
        </p:nvCxnSpPr>
        <p:spPr>
          <a:xfrm flipV="1">
            <a:off x="131901" y="2772924"/>
            <a:ext cx="11749361" cy="1050595"/>
          </a:xfrm>
          <a:prstGeom prst="bentConnector3">
            <a:avLst>
              <a:gd name="adj1" fmla="val 35142"/>
            </a:avLst>
          </a:prstGeom>
          <a:ln>
            <a:prstDash val="dash"/>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6E286449-E234-3E04-867C-2E69AE994402}"/>
              </a:ext>
            </a:extLst>
          </p:cNvPr>
          <p:cNvSpPr txBox="1"/>
          <p:nvPr/>
        </p:nvSpPr>
        <p:spPr>
          <a:xfrm>
            <a:off x="202375" y="1353066"/>
            <a:ext cx="461665" cy="1154675"/>
          </a:xfrm>
          <a:prstGeom prst="rect">
            <a:avLst/>
          </a:prstGeom>
          <a:noFill/>
          <a:ln>
            <a:solidFill>
              <a:schemeClr val="tx2">
                <a:lumMod val="75000"/>
                <a:lumOff val="25000"/>
              </a:schemeClr>
            </a:solidFill>
          </a:ln>
        </p:spPr>
        <p:txBody>
          <a:bodyPr vert="vert270" wrap="square" rtlCol="0" anchor="ctr" anchorCtr="0">
            <a:spAutoFit/>
          </a:bodyPr>
          <a:lstStyle/>
          <a:p>
            <a:pPr algn="ctr"/>
            <a:r>
              <a:rPr lang="en-GB" dirty="0"/>
              <a:t>BWD SIDE</a:t>
            </a:r>
          </a:p>
        </p:txBody>
      </p:sp>
      <p:sp>
        <p:nvSpPr>
          <p:cNvPr id="24" name="TextBox 23">
            <a:extLst>
              <a:ext uri="{FF2B5EF4-FFF2-40B4-BE49-F238E27FC236}">
                <a16:creationId xmlns:a16="http://schemas.microsoft.com/office/drawing/2014/main" id="{CC74773C-CDBF-D394-A32C-F32395FAE79B}"/>
              </a:ext>
            </a:extLst>
          </p:cNvPr>
          <p:cNvSpPr txBox="1"/>
          <p:nvPr/>
        </p:nvSpPr>
        <p:spPr>
          <a:xfrm>
            <a:off x="198906" y="4024928"/>
            <a:ext cx="461665" cy="1154675"/>
          </a:xfrm>
          <a:prstGeom prst="rect">
            <a:avLst/>
          </a:prstGeom>
          <a:noFill/>
          <a:ln>
            <a:solidFill>
              <a:schemeClr val="tx2">
                <a:lumMod val="75000"/>
                <a:lumOff val="25000"/>
              </a:schemeClr>
            </a:solidFill>
          </a:ln>
        </p:spPr>
        <p:txBody>
          <a:bodyPr vert="vert270" wrap="square" rtlCol="0" anchor="ctr" anchorCtr="0">
            <a:spAutoFit/>
          </a:bodyPr>
          <a:lstStyle/>
          <a:p>
            <a:pPr algn="ctr"/>
            <a:r>
              <a:rPr lang="en-GB" dirty="0"/>
              <a:t>FWD SIDE</a:t>
            </a:r>
          </a:p>
        </p:txBody>
      </p:sp>
      <p:sp>
        <p:nvSpPr>
          <p:cNvPr id="11" name="TextBox 10">
            <a:extLst>
              <a:ext uri="{FF2B5EF4-FFF2-40B4-BE49-F238E27FC236}">
                <a16:creationId xmlns:a16="http://schemas.microsoft.com/office/drawing/2014/main" id="{7317B719-C6EE-70D9-5DB7-7B4495427A6D}"/>
              </a:ext>
            </a:extLst>
          </p:cNvPr>
          <p:cNvSpPr txBox="1"/>
          <p:nvPr/>
        </p:nvSpPr>
        <p:spPr>
          <a:xfrm>
            <a:off x="10163736" y="6357818"/>
            <a:ext cx="1504681" cy="461665"/>
          </a:xfrm>
          <a:prstGeom prst="rect">
            <a:avLst/>
          </a:prstGeom>
          <a:noFill/>
          <a:ln>
            <a:solidFill>
              <a:schemeClr val="tx2">
                <a:lumMod val="75000"/>
                <a:lumOff val="25000"/>
              </a:schemeClr>
            </a:solidFill>
          </a:ln>
        </p:spPr>
        <p:txBody>
          <a:bodyPr vert="horz" wrap="square" rtlCol="0" anchor="ctr" anchorCtr="0">
            <a:spAutoFit/>
          </a:bodyPr>
          <a:lstStyle>
            <a:defPPr>
              <a:defRPr lang="it-IT"/>
            </a:defPPr>
            <a:lvl1pPr algn="ctr">
              <a:defRPr/>
            </a:lvl1pPr>
          </a:lstStyle>
          <a:p>
            <a:r>
              <a:rPr lang="en-US" sz="1200" dirty="0">
                <a:latin typeface="Cambria" panose="02040503050406030204" pitchFamily="18" charset="0"/>
                <a:ea typeface="Cambria" panose="02040503050406030204" pitchFamily="18" charset="0"/>
              </a:rPr>
              <a:t>fixation from the end‑ring side</a:t>
            </a:r>
            <a:endParaRPr lang="en-US" sz="1200" dirty="0"/>
          </a:p>
        </p:txBody>
      </p:sp>
      <p:cxnSp>
        <p:nvCxnSpPr>
          <p:cNvPr id="14" name="Straight Arrow Connector 13">
            <a:extLst>
              <a:ext uri="{FF2B5EF4-FFF2-40B4-BE49-F238E27FC236}">
                <a16:creationId xmlns:a16="http://schemas.microsoft.com/office/drawing/2014/main" id="{65AEB468-9130-623C-6C83-605D8E36ADBC}"/>
              </a:ext>
            </a:extLst>
          </p:cNvPr>
          <p:cNvCxnSpPr>
            <a:cxnSpLocks/>
            <a:stCxn id="11" idx="0"/>
          </p:cNvCxnSpPr>
          <p:nvPr/>
        </p:nvCxnSpPr>
        <p:spPr>
          <a:xfrm flipV="1">
            <a:off x="10916077" y="5463961"/>
            <a:ext cx="0" cy="893857"/>
          </a:xfrm>
          <a:prstGeom prst="straightConnector1">
            <a:avLst/>
          </a:prstGeom>
          <a:ln>
            <a:tailEnd type="ova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6361426"/>
      </p:ext>
    </p:extLst>
  </p:cSld>
  <p:clrMapOvr>
    <a:masterClrMapping/>
  </p:clrMapOvr>
  <mc:AlternateContent xmlns:mc="http://schemas.openxmlformats.org/markup-compatibility/2006" xmlns:p14="http://schemas.microsoft.com/office/powerpoint/2010/main">
    <mc:Choice Requires="p14">
      <p:transition spd="slow" p14:dur="2000" advTm="187862"/>
    </mc:Choice>
    <mc:Fallback xmlns="">
      <p:transition spd="slow" advTm="187862"/>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38BB6-DDF9-BAE9-DEB9-3CB8537E92DC}"/>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D3C7385E-BA9A-44E3-31ED-53E2274A0EE1}"/>
              </a:ext>
            </a:extLst>
          </p:cNvPr>
          <p:cNvSpPr txBox="1"/>
          <p:nvPr/>
        </p:nvSpPr>
        <p:spPr>
          <a:xfrm>
            <a:off x="0" y="0"/>
            <a:ext cx="12192000" cy="55399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GB" sz="3000" dirty="0">
                <a:latin typeface="Cambria" panose="02040503050406030204" pitchFamily="18" charset="0"/>
                <a:ea typeface="Cambria" panose="02040503050406030204" pitchFamily="18" charset="0"/>
              </a:rPr>
              <a:t>Ladder mounting procedure</a:t>
            </a:r>
          </a:p>
        </p:txBody>
      </p:sp>
      <p:sp>
        <p:nvSpPr>
          <p:cNvPr id="3" name="Slide Number Placeholder 2">
            <a:extLst>
              <a:ext uri="{FF2B5EF4-FFF2-40B4-BE49-F238E27FC236}">
                <a16:creationId xmlns:a16="http://schemas.microsoft.com/office/drawing/2014/main" id="{19418E98-FCF7-DB0A-948A-246CFCD90892}"/>
              </a:ext>
            </a:extLst>
          </p:cNvPr>
          <p:cNvSpPr>
            <a:spLocks noGrp="1"/>
          </p:cNvSpPr>
          <p:nvPr>
            <p:ph type="sldNum" sz="quarter" idx="12"/>
          </p:nvPr>
        </p:nvSpPr>
        <p:spPr>
          <a:xfrm>
            <a:off x="9448800" y="6492875"/>
            <a:ext cx="2743200" cy="365125"/>
          </a:xfrm>
        </p:spPr>
        <p:txBody>
          <a:bodyPr/>
          <a:lstStyle/>
          <a:p>
            <a:fld id="{265FD0AB-E297-4C81-97A7-39E78109B666}" type="slidenum">
              <a:rPr lang="en-GB" smtClean="0"/>
              <a:t>5</a:t>
            </a:fld>
            <a:endParaRPr lang="en-GB" dirty="0"/>
          </a:p>
        </p:txBody>
      </p:sp>
      <p:pic>
        <p:nvPicPr>
          <p:cNvPr id="9" name="Picture 8" descr="A blue sign with yellow text&#10;&#10;AI-generated content may be incorrect.">
            <a:extLst>
              <a:ext uri="{FF2B5EF4-FFF2-40B4-BE49-F238E27FC236}">
                <a16:creationId xmlns:a16="http://schemas.microsoft.com/office/drawing/2014/main" id="{BEF1D886-B92D-CDAD-DDA8-F23201121A2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10230" y="29616"/>
            <a:ext cx="986903" cy="483555"/>
          </a:xfrm>
          <a:prstGeom prst="rect">
            <a:avLst/>
          </a:prstGeom>
        </p:spPr>
      </p:pic>
      <p:sp>
        <p:nvSpPr>
          <p:cNvPr id="4" name="TextBox 3">
            <a:extLst>
              <a:ext uri="{FF2B5EF4-FFF2-40B4-BE49-F238E27FC236}">
                <a16:creationId xmlns:a16="http://schemas.microsoft.com/office/drawing/2014/main" id="{06FAB035-5B4D-762E-82DC-D5A957B379F5}"/>
              </a:ext>
            </a:extLst>
          </p:cNvPr>
          <p:cNvSpPr txBox="1"/>
          <p:nvPr/>
        </p:nvSpPr>
        <p:spPr>
          <a:xfrm>
            <a:off x="384049" y="733113"/>
            <a:ext cx="11246376" cy="1200329"/>
          </a:xfrm>
          <a:prstGeom prst="rect">
            <a:avLst/>
          </a:prstGeom>
          <a:noFill/>
        </p:spPr>
        <p:txBody>
          <a:bodyPr wrap="square">
            <a:spAutoFit/>
          </a:bodyPr>
          <a:lstStyle/>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The new ladder mounting procedure appears to be compatible with the current ladder mounting table.</a:t>
            </a:r>
          </a:p>
          <a:p>
            <a:pPr marL="742950" lvl="1" indent="-285750">
              <a:buFont typeface="Arial" panose="020B0604020202020204" pitchFamily="34" charset="0"/>
              <a:buChar char="•"/>
            </a:pPr>
            <a:r>
              <a:rPr lang="en-US" dirty="0">
                <a:latin typeface="Cambria" panose="02040503050406030204" pitchFamily="18" charset="0"/>
                <a:ea typeface="Cambria" panose="02040503050406030204" pitchFamily="18" charset="0"/>
              </a:rPr>
              <a:t>Modifications are required to allow proper ladder clamping.</a:t>
            </a:r>
          </a:p>
          <a:p>
            <a:pPr marL="742950" lvl="1" indent="-285750">
              <a:buFont typeface="Arial" panose="020B0604020202020204" pitchFamily="34" charset="0"/>
              <a:buChar char="•"/>
            </a:pPr>
            <a:r>
              <a:rPr lang="en-US" dirty="0">
                <a:latin typeface="Cambria" panose="02040503050406030204" pitchFamily="18" charset="0"/>
                <a:ea typeface="Cambria" panose="02040503050406030204" pitchFamily="18" charset="0"/>
              </a:rPr>
              <a:t>The interface between the ladder and the mounting tool still needs to be defined.</a:t>
            </a:r>
            <a:endParaRPr lang="en-GB" dirty="0">
              <a:latin typeface="Cambria" panose="02040503050406030204" pitchFamily="18" charset="0"/>
              <a:ea typeface="Cambria" panose="02040503050406030204" pitchFamily="18" charset="0"/>
            </a:endParaRPr>
          </a:p>
          <a:p>
            <a:pPr marL="742950" lvl="1" indent="-285750">
              <a:buFont typeface="Arial" panose="020B0604020202020204" pitchFamily="34" charset="0"/>
              <a:buChar char="•"/>
            </a:pPr>
            <a:r>
              <a:rPr lang="en-GB" dirty="0">
                <a:latin typeface="Cambria" panose="02040503050406030204" pitchFamily="18" charset="0"/>
                <a:ea typeface="Cambria" panose="02040503050406030204" pitchFamily="18" charset="0"/>
              </a:rPr>
              <a:t>Need to evaluate strokes and the capability to move in X (R) and Z</a:t>
            </a:r>
            <a:endParaRPr lang="en-US" dirty="0">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2EC56EEC-7C21-254A-EDFD-B80DE26E4CC1}"/>
              </a:ext>
            </a:extLst>
          </p:cNvPr>
          <p:cNvSpPr txBox="1"/>
          <p:nvPr/>
        </p:nvSpPr>
        <p:spPr>
          <a:xfrm>
            <a:off x="384049" y="1938891"/>
            <a:ext cx="11246376" cy="1754326"/>
          </a:xfrm>
          <a:prstGeom prst="rect">
            <a:avLst/>
          </a:prstGeom>
          <a:noFill/>
        </p:spPr>
        <p:txBody>
          <a:bodyPr wrap="square">
            <a:spAutoFit/>
          </a:bodyPr>
          <a:lstStyle/>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Procedure for Layer 4A ladders:</a:t>
            </a:r>
          </a:p>
          <a:p>
            <a:pPr marL="800100" lvl="1" indent="-342900">
              <a:buFont typeface="+mj-lt"/>
              <a:buAutoNum type="arabicPeriod"/>
            </a:pPr>
            <a:r>
              <a:rPr lang="en-US" dirty="0">
                <a:latin typeface="Cambria" panose="02040503050406030204" pitchFamily="18" charset="0"/>
                <a:ea typeface="Cambria" panose="02040503050406030204" pitchFamily="18" charset="0"/>
              </a:rPr>
              <a:t>Approach in the radial (R) direction.</a:t>
            </a:r>
          </a:p>
          <a:p>
            <a:pPr marL="800100" lvl="1" indent="-342900">
              <a:buFont typeface="+mj-lt"/>
              <a:buAutoNum type="arabicPeriod"/>
            </a:pPr>
            <a:r>
              <a:rPr lang="en-US" dirty="0">
                <a:latin typeface="Cambria" panose="02040503050406030204" pitchFamily="18" charset="0"/>
                <a:ea typeface="Cambria" panose="02040503050406030204" pitchFamily="18" charset="0"/>
              </a:rPr>
              <a:t>Once the correct R position is reached, slide in the axial (Z) direction, toward the BWD side.</a:t>
            </a:r>
          </a:p>
          <a:p>
            <a:pPr marL="800100" lvl="1" indent="-342900">
              <a:buFont typeface="+mj-lt"/>
              <a:buAutoNum type="arabicPeriod"/>
            </a:pPr>
            <a:r>
              <a:rPr lang="en-US" dirty="0">
                <a:latin typeface="Cambria" panose="02040503050406030204" pitchFamily="18" charset="0"/>
                <a:ea typeface="Cambria" panose="02040503050406030204" pitchFamily="18" charset="0"/>
              </a:rPr>
              <a:t>Tighten the screws to secure the ladder.</a:t>
            </a:r>
          </a:p>
          <a:p>
            <a:pPr marL="342900" indent="-342900">
              <a:buFont typeface="Arial" panose="020B0604020202020204" pitchFamily="34" charset="0"/>
              <a:buChar char="•"/>
            </a:pPr>
            <a:r>
              <a:rPr lang="en-US" dirty="0">
                <a:latin typeface="Cambria" panose="02040503050406030204" pitchFamily="18" charset="0"/>
                <a:ea typeface="Cambria" panose="02040503050406030204" pitchFamily="18" charset="0"/>
              </a:rPr>
              <a:t>Procedure for other layers:</a:t>
            </a:r>
          </a:p>
          <a:p>
            <a:pPr marL="800100" lvl="1" indent="-342900">
              <a:buFont typeface="Arial" panose="020B0604020202020204" pitchFamily="34" charset="0"/>
              <a:buChar char="•"/>
            </a:pPr>
            <a:r>
              <a:rPr lang="en-US" dirty="0">
                <a:latin typeface="Cambria" panose="02040503050406030204" pitchFamily="18" charset="0"/>
                <a:ea typeface="Cambria" panose="02040503050406030204" pitchFamily="18" charset="0"/>
              </a:rPr>
              <a:t>The installation procedure for Layer 4B, 5A, 5B, 6A, and 6B ladders is identical to that of Layer 4A</a:t>
            </a:r>
            <a:endParaRPr lang="en-GB" dirty="0">
              <a:latin typeface="Cambria" panose="02040503050406030204" pitchFamily="18" charset="0"/>
              <a:ea typeface="Cambria" panose="02040503050406030204" pitchFamily="18" charset="0"/>
            </a:endParaRPr>
          </a:p>
        </p:txBody>
      </p:sp>
      <p:pic>
        <p:nvPicPr>
          <p:cNvPr id="5" name="L4A_mounting">
            <a:hlinkClick r:id="" action="ppaction://media"/>
            <a:extLst>
              <a:ext uri="{FF2B5EF4-FFF2-40B4-BE49-F238E27FC236}">
                <a16:creationId xmlns:a16="http://schemas.microsoft.com/office/drawing/2014/main" id="{03234BDD-20DD-6C7D-2827-A51CB458C2BD}"/>
              </a:ext>
            </a:extLst>
          </p:cNvPr>
          <p:cNvPicPr>
            <a:picLocks noChangeAspect="1"/>
          </p:cNvPicPr>
          <p:nvPr>
            <a:videoFile r:link="rId3"/>
            <p:extLst>
              <p:ext uri="{DAA4B4D4-6D71-4841-9C94-3DE7FCFB9230}">
                <p14:media xmlns:p14="http://schemas.microsoft.com/office/powerpoint/2010/main" r:embed="rId2"/>
              </p:ext>
            </p:extLst>
          </p:nvPr>
        </p:nvPicPr>
        <p:blipFill>
          <a:blip r:embed="rId9"/>
          <a:stretch>
            <a:fillRect/>
          </a:stretch>
        </p:blipFill>
        <p:spPr>
          <a:xfrm>
            <a:off x="517292" y="3648513"/>
            <a:ext cx="5114735" cy="2769149"/>
          </a:xfrm>
          <a:prstGeom prst="rect">
            <a:avLst/>
          </a:prstGeom>
        </p:spPr>
      </p:pic>
      <p:pic>
        <p:nvPicPr>
          <p:cNvPr id="7" name="L4B_mounting_procedure">
            <a:hlinkClick r:id="" action="ppaction://media"/>
            <a:extLst>
              <a:ext uri="{FF2B5EF4-FFF2-40B4-BE49-F238E27FC236}">
                <a16:creationId xmlns:a16="http://schemas.microsoft.com/office/drawing/2014/main" id="{CB494AC6-DF05-F468-821D-85749619A443}"/>
              </a:ext>
            </a:extLst>
          </p:cNvPr>
          <p:cNvPicPr>
            <a:picLocks noChangeAspect="1"/>
          </p:cNvPicPr>
          <p:nvPr>
            <a:videoFile r:link="rId5"/>
            <p:extLst>
              <p:ext uri="{DAA4B4D4-6D71-4841-9C94-3DE7FCFB9230}">
                <p14:media xmlns:p14="http://schemas.microsoft.com/office/powerpoint/2010/main" r:embed="rId4"/>
              </p:ext>
            </p:extLst>
          </p:nvPr>
        </p:nvPicPr>
        <p:blipFill>
          <a:blip r:embed="rId10"/>
          <a:stretch>
            <a:fillRect/>
          </a:stretch>
        </p:blipFill>
        <p:spPr>
          <a:xfrm>
            <a:off x="6559975" y="3644356"/>
            <a:ext cx="5205031" cy="2773306"/>
          </a:xfrm>
          <a:prstGeom prst="rect">
            <a:avLst/>
          </a:prstGeom>
        </p:spPr>
      </p:pic>
    </p:spTree>
    <p:custDataLst>
      <p:tags r:id="rId1"/>
    </p:custDataLst>
    <p:extLst>
      <p:ext uri="{BB962C8B-B14F-4D97-AF65-F5344CB8AC3E}">
        <p14:creationId xmlns:p14="http://schemas.microsoft.com/office/powerpoint/2010/main" val="446541389"/>
      </p:ext>
    </p:extLst>
  </p:cSld>
  <p:clrMapOvr>
    <a:masterClrMapping/>
  </p:clrMapOvr>
  <mc:AlternateContent xmlns:mc="http://schemas.openxmlformats.org/markup-compatibility/2006" xmlns:p14="http://schemas.microsoft.com/office/powerpoint/2010/main">
    <mc:Choice Requires="p14">
      <p:transition spd="slow" p14:dur="2000" advTm="182068"/>
    </mc:Choice>
    <mc:Fallback xmlns="">
      <p:transition spd="slow" advTm="18206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199"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219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timing>
  <p:extLst>
    <p:ext uri="{E180D4A7-C9FB-4DFB-919C-405C955672EB}">
      <p14:showEvtLst xmlns:p14="http://schemas.microsoft.com/office/powerpoint/2010/main">
        <p14:playEvt time="125356" objId="5"/>
        <p14:stopEvt time="152583" objId="5"/>
        <p14:playEvt time="160773" objId="7"/>
        <p14:stopEvt time="173000" objId="7"/>
        <p14:playEvt time="178251" objId="5"/>
        <p14:playEvt time="179634" objId="7"/>
        <p14:stopEvt time="182068" objId="5"/>
        <p14:stopEvt time="182068" objId="7"/>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0B79C-060F-A8BC-8FE5-280B24F4EAA0}"/>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0D7D46D7-588D-49C4-84B4-87C8149AFA19}"/>
              </a:ext>
            </a:extLst>
          </p:cNvPr>
          <p:cNvSpPr txBox="1"/>
          <p:nvPr/>
        </p:nvSpPr>
        <p:spPr>
          <a:xfrm>
            <a:off x="0" y="0"/>
            <a:ext cx="12192000" cy="55399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GB" sz="3000" dirty="0">
                <a:latin typeface="Cambria" panose="02040503050406030204" pitchFamily="18" charset="0"/>
                <a:ea typeface="Cambria" panose="02040503050406030204" pitchFamily="18" charset="0"/>
              </a:rPr>
              <a:t>End Rings development</a:t>
            </a:r>
          </a:p>
        </p:txBody>
      </p:sp>
      <p:sp>
        <p:nvSpPr>
          <p:cNvPr id="3" name="Slide Number Placeholder 2">
            <a:extLst>
              <a:ext uri="{FF2B5EF4-FFF2-40B4-BE49-F238E27FC236}">
                <a16:creationId xmlns:a16="http://schemas.microsoft.com/office/drawing/2014/main" id="{D5181D55-ECC6-7F03-DDF7-BFF1CBDFFDD4}"/>
              </a:ext>
            </a:extLst>
          </p:cNvPr>
          <p:cNvSpPr>
            <a:spLocks noGrp="1"/>
          </p:cNvSpPr>
          <p:nvPr>
            <p:ph type="sldNum" sz="quarter" idx="12"/>
          </p:nvPr>
        </p:nvSpPr>
        <p:spPr>
          <a:xfrm>
            <a:off x="9448800" y="6492875"/>
            <a:ext cx="2743200" cy="365125"/>
          </a:xfrm>
        </p:spPr>
        <p:txBody>
          <a:bodyPr/>
          <a:lstStyle/>
          <a:p>
            <a:fld id="{265FD0AB-E297-4C81-97A7-39E78109B666}" type="slidenum">
              <a:rPr lang="en-GB" smtClean="0"/>
              <a:t>6</a:t>
            </a:fld>
            <a:endParaRPr lang="en-GB" dirty="0"/>
          </a:p>
        </p:txBody>
      </p:sp>
      <p:pic>
        <p:nvPicPr>
          <p:cNvPr id="9" name="Picture 8" descr="A blue sign with yellow text&#10;&#10;AI-generated content may be incorrect.">
            <a:extLst>
              <a:ext uri="{FF2B5EF4-FFF2-40B4-BE49-F238E27FC236}">
                <a16:creationId xmlns:a16="http://schemas.microsoft.com/office/drawing/2014/main" id="{60A32513-4CD1-BF0D-B656-1438B137C7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0230" y="29616"/>
            <a:ext cx="986903" cy="483555"/>
          </a:xfrm>
          <a:prstGeom prst="rect">
            <a:avLst/>
          </a:prstGeom>
        </p:spPr>
      </p:pic>
      <p:sp>
        <p:nvSpPr>
          <p:cNvPr id="2" name="TextBox 1">
            <a:extLst>
              <a:ext uri="{FF2B5EF4-FFF2-40B4-BE49-F238E27FC236}">
                <a16:creationId xmlns:a16="http://schemas.microsoft.com/office/drawing/2014/main" id="{EC445DB6-F17B-F6D5-BCFA-C625584FCD20}"/>
              </a:ext>
            </a:extLst>
          </p:cNvPr>
          <p:cNvSpPr txBox="1"/>
          <p:nvPr/>
        </p:nvSpPr>
        <p:spPr>
          <a:xfrm>
            <a:off x="347017" y="624108"/>
            <a:ext cx="11545821" cy="923330"/>
          </a:xfrm>
          <a:prstGeom prst="rect">
            <a:avLst/>
          </a:prstGeom>
          <a:noFill/>
        </p:spPr>
        <p:txBody>
          <a:bodyPr wrap="square">
            <a:spAutoFit/>
          </a:bodyPr>
          <a:lstStyle/>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The design of the end rings supporting the ladders is currently under definition. </a:t>
            </a:r>
          </a:p>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Two options are under evaluation: a flat interface on the cones </a:t>
            </a:r>
            <a:r>
              <a:rPr lang="en-US" i="1" dirty="0">
                <a:latin typeface="Cambria" panose="02040503050406030204" pitchFamily="18" charset="0"/>
                <a:ea typeface="Cambria" panose="02040503050406030204" pitchFamily="18" charset="0"/>
              </a:rPr>
              <a:t>(Solution A)</a:t>
            </a:r>
            <a:r>
              <a:rPr lang="en-US" dirty="0">
                <a:latin typeface="Cambria" panose="02040503050406030204" pitchFamily="18" charset="0"/>
                <a:ea typeface="Cambria" panose="02040503050406030204" pitchFamily="18" charset="0"/>
              </a:rPr>
              <a:t>, or an inner ring surface machined to match the slope of the CF cones </a:t>
            </a:r>
            <a:r>
              <a:rPr lang="en-US" i="1" dirty="0">
                <a:latin typeface="Cambria" panose="02040503050406030204" pitchFamily="18" charset="0"/>
                <a:ea typeface="Cambria" panose="02040503050406030204" pitchFamily="18" charset="0"/>
              </a:rPr>
              <a:t>(Solution B)</a:t>
            </a:r>
            <a:r>
              <a:rPr lang="en-US" dirty="0">
                <a:latin typeface="Cambria" panose="02040503050406030204" pitchFamily="18" charset="0"/>
                <a:ea typeface="Cambria" panose="02040503050406030204" pitchFamily="18" charset="0"/>
              </a:rPr>
              <a:t>.</a:t>
            </a:r>
            <a:endParaRPr lang="en-US" noProof="0" dirty="0">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AF150231-E5E9-CD02-A6B5-F2BAA95E37A7}"/>
              </a:ext>
            </a:extLst>
          </p:cNvPr>
          <p:cNvPicPr>
            <a:picLocks noChangeAspect="1"/>
          </p:cNvPicPr>
          <p:nvPr/>
        </p:nvPicPr>
        <p:blipFill>
          <a:blip r:embed="rId4"/>
          <a:srcRect t="8170" b="12207"/>
          <a:stretch>
            <a:fillRect/>
          </a:stretch>
        </p:blipFill>
        <p:spPr>
          <a:xfrm>
            <a:off x="2041983" y="1575752"/>
            <a:ext cx="1243513" cy="1498916"/>
          </a:xfrm>
          <a:prstGeom prst="rect">
            <a:avLst/>
          </a:prstGeom>
        </p:spPr>
      </p:pic>
      <p:pic>
        <p:nvPicPr>
          <p:cNvPr id="10" name="Picture 9">
            <a:extLst>
              <a:ext uri="{FF2B5EF4-FFF2-40B4-BE49-F238E27FC236}">
                <a16:creationId xmlns:a16="http://schemas.microsoft.com/office/drawing/2014/main" id="{4AB345AA-1DB9-2E3D-8714-CC4ADB716FF5}"/>
              </a:ext>
            </a:extLst>
          </p:cNvPr>
          <p:cNvPicPr>
            <a:picLocks noChangeAspect="1"/>
          </p:cNvPicPr>
          <p:nvPr/>
        </p:nvPicPr>
        <p:blipFill>
          <a:blip r:embed="rId5"/>
          <a:stretch>
            <a:fillRect/>
          </a:stretch>
        </p:blipFill>
        <p:spPr>
          <a:xfrm>
            <a:off x="4932219" y="1630836"/>
            <a:ext cx="839931" cy="1705909"/>
          </a:xfrm>
          <a:prstGeom prst="rect">
            <a:avLst/>
          </a:prstGeom>
        </p:spPr>
      </p:pic>
      <p:sp>
        <p:nvSpPr>
          <p:cNvPr id="12" name="TextBox 11">
            <a:extLst>
              <a:ext uri="{FF2B5EF4-FFF2-40B4-BE49-F238E27FC236}">
                <a16:creationId xmlns:a16="http://schemas.microsoft.com/office/drawing/2014/main" id="{4EEB2B99-1B34-0111-A622-077A6E42F1F7}"/>
              </a:ext>
            </a:extLst>
          </p:cNvPr>
          <p:cNvSpPr txBox="1"/>
          <p:nvPr/>
        </p:nvSpPr>
        <p:spPr>
          <a:xfrm>
            <a:off x="730091" y="1807199"/>
            <a:ext cx="1344454" cy="369332"/>
          </a:xfrm>
          <a:prstGeom prst="rect">
            <a:avLst/>
          </a:prstGeom>
          <a:noFill/>
        </p:spPr>
        <p:txBody>
          <a:bodyPr wrap="square">
            <a:spAutoFit/>
          </a:bodyPr>
          <a:lstStyle/>
          <a:p>
            <a:r>
              <a:rPr lang="en-US" i="1" dirty="0">
                <a:latin typeface="Cambria" panose="02040503050406030204" pitchFamily="18" charset="0"/>
                <a:ea typeface="Cambria" panose="02040503050406030204" pitchFamily="18" charset="0"/>
              </a:rPr>
              <a:t>Solution A:</a:t>
            </a:r>
            <a:endParaRPr lang="en-GB" dirty="0"/>
          </a:p>
        </p:txBody>
      </p:sp>
      <p:sp>
        <p:nvSpPr>
          <p:cNvPr id="13" name="TextBox 12">
            <a:extLst>
              <a:ext uri="{FF2B5EF4-FFF2-40B4-BE49-F238E27FC236}">
                <a16:creationId xmlns:a16="http://schemas.microsoft.com/office/drawing/2014/main" id="{78C17079-FC02-6635-3D69-FCB7C87FFF90}"/>
              </a:ext>
            </a:extLst>
          </p:cNvPr>
          <p:cNvSpPr txBox="1"/>
          <p:nvPr/>
        </p:nvSpPr>
        <p:spPr>
          <a:xfrm>
            <a:off x="3716850" y="1851071"/>
            <a:ext cx="1344454" cy="369332"/>
          </a:xfrm>
          <a:prstGeom prst="rect">
            <a:avLst/>
          </a:prstGeom>
          <a:noFill/>
        </p:spPr>
        <p:txBody>
          <a:bodyPr wrap="square">
            <a:spAutoFit/>
          </a:bodyPr>
          <a:lstStyle/>
          <a:p>
            <a:r>
              <a:rPr lang="en-US" i="1" dirty="0">
                <a:latin typeface="Cambria" panose="02040503050406030204" pitchFamily="18" charset="0"/>
                <a:ea typeface="Cambria" panose="02040503050406030204" pitchFamily="18" charset="0"/>
              </a:rPr>
              <a:t>Solution B:</a:t>
            </a:r>
            <a:endParaRPr lang="en-GB" dirty="0"/>
          </a:p>
        </p:txBody>
      </p:sp>
      <p:sp>
        <p:nvSpPr>
          <p:cNvPr id="14" name="TextBox 13">
            <a:extLst>
              <a:ext uri="{FF2B5EF4-FFF2-40B4-BE49-F238E27FC236}">
                <a16:creationId xmlns:a16="http://schemas.microsoft.com/office/drawing/2014/main" id="{2C201BCA-0CAC-E36B-6905-C6CE50338F2E}"/>
              </a:ext>
            </a:extLst>
          </p:cNvPr>
          <p:cNvSpPr txBox="1"/>
          <p:nvPr/>
        </p:nvSpPr>
        <p:spPr>
          <a:xfrm>
            <a:off x="347017" y="3158067"/>
            <a:ext cx="11022477" cy="847596"/>
          </a:xfrm>
          <a:prstGeom prst="rect">
            <a:avLst/>
          </a:prstGeom>
          <a:noFill/>
        </p:spPr>
        <p:txBody>
          <a:bodyPr wrap="square" anchor="ctr" anchorCtr="0">
            <a:noAutofit/>
          </a:bodyPr>
          <a:lstStyle/>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To mitigate ladder mounting issues, a two‑part end‑ring design is currently under study.</a:t>
            </a:r>
          </a:p>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This configuration is expected to simplify both ladder installation and cable routing.</a:t>
            </a:r>
            <a:endParaRPr lang="en-US" noProof="0" dirty="0">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id="{D5A7B121-6377-B4E0-1F42-893EC4EB7595}"/>
              </a:ext>
            </a:extLst>
          </p:cNvPr>
          <p:cNvPicPr>
            <a:picLocks noChangeAspect="1"/>
          </p:cNvPicPr>
          <p:nvPr/>
        </p:nvPicPr>
        <p:blipFill>
          <a:blip r:embed="rId6"/>
          <a:stretch>
            <a:fillRect/>
          </a:stretch>
        </p:blipFill>
        <p:spPr>
          <a:xfrm>
            <a:off x="11301" y="3890700"/>
            <a:ext cx="4070717" cy="2883785"/>
          </a:xfrm>
          <a:prstGeom prst="rect">
            <a:avLst/>
          </a:prstGeom>
        </p:spPr>
      </p:pic>
      <p:sp>
        <p:nvSpPr>
          <p:cNvPr id="17" name="TextBox 16">
            <a:extLst>
              <a:ext uri="{FF2B5EF4-FFF2-40B4-BE49-F238E27FC236}">
                <a16:creationId xmlns:a16="http://schemas.microsoft.com/office/drawing/2014/main" id="{6AF2F041-F445-B069-F1D0-3AED6FE97225}"/>
              </a:ext>
            </a:extLst>
          </p:cNvPr>
          <p:cNvSpPr txBox="1"/>
          <p:nvPr/>
        </p:nvSpPr>
        <p:spPr>
          <a:xfrm rot="5400000">
            <a:off x="7784470" y="1255113"/>
            <a:ext cx="461665" cy="1434432"/>
          </a:xfrm>
          <a:prstGeom prst="rect">
            <a:avLst/>
          </a:prstGeom>
          <a:noFill/>
          <a:ln>
            <a:solidFill>
              <a:schemeClr val="tx2">
                <a:lumMod val="75000"/>
                <a:lumOff val="25000"/>
              </a:schemeClr>
            </a:solidFill>
          </a:ln>
        </p:spPr>
        <p:txBody>
          <a:bodyPr vert="vert270" wrap="square" rtlCol="0" anchor="ctr" anchorCtr="0">
            <a:spAutoFit/>
          </a:bodyPr>
          <a:lstStyle/>
          <a:p>
            <a:pPr algn="ctr"/>
            <a:r>
              <a:rPr lang="en-GB" dirty="0"/>
              <a:t>End-ring</a:t>
            </a:r>
          </a:p>
        </p:txBody>
      </p:sp>
      <p:cxnSp>
        <p:nvCxnSpPr>
          <p:cNvPr id="18" name="Straight Arrow Connector 17">
            <a:extLst>
              <a:ext uri="{FF2B5EF4-FFF2-40B4-BE49-F238E27FC236}">
                <a16:creationId xmlns:a16="http://schemas.microsoft.com/office/drawing/2014/main" id="{97507C3D-C937-B204-A774-0A9AA5E51EDF}"/>
              </a:ext>
            </a:extLst>
          </p:cNvPr>
          <p:cNvCxnSpPr>
            <a:cxnSpLocks/>
            <a:stCxn id="17" idx="2"/>
          </p:cNvCxnSpPr>
          <p:nvPr/>
        </p:nvCxnSpPr>
        <p:spPr>
          <a:xfrm flipH="1">
            <a:off x="5669280" y="1972330"/>
            <a:ext cx="1628807" cy="576025"/>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19" name="TextBox 18">
            <a:extLst>
              <a:ext uri="{FF2B5EF4-FFF2-40B4-BE49-F238E27FC236}">
                <a16:creationId xmlns:a16="http://schemas.microsoft.com/office/drawing/2014/main" id="{1B66BD3F-45DB-FFF7-D8FF-8D71B8B6C40A}"/>
              </a:ext>
            </a:extLst>
          </p:cNvPr>
          <p:cNvSpPr txBox="1"/>
          <p:nvPr/>
        </p:nvSpPr>
        <p:spPr>
          <a:xfrm rot="5400000">
            <a:off x="7784470" y="1804080"/>
            <a:ext cx="461665" cy="1434431"/>
          </a:xfrm>
          <a:prstGeom prst="rect">
            <a:avLst/>
          </a:prstGeom>
          <a:noFill/>
          <a:ln>
            <a:solidFill>
              <a:schemeClr val="tx2">
                <a:lumMod val="75000"/>
                <a:lumOff val="25000"/>
              </a:schemeClr>
            </a:solidFill>
          </a:ln>
        </p:spPr>
        <p:txBody>
          <a:bodyPr vert="vert270" wrap="square" rtlCol="0" anchor="ctr" anchorCtr="0">
            <a:spAutoFit/>
          </a:bodyPr>
          <a:lstStyle/>
          <a:p>
            <a:pPr algn="ctr"/>
            <a:r>
              <a:rPr lang="en-GB" dirty="0"/>
              <a:t>CF cone</a:t>
            </a:r>
          </a:p>
        </p:txBody>
      </p:sp>
      <p:cxnSp>
        <p:nvCxnSpPr>
          <p:cNvPr id="20" name="Straight Arrow Connector 19">
            <a:extLst>
              <a:ext uri="{FF2B5EF4-FFF2-40B4-BE49-F238E27FC236}">
                <a16:creationId xmlns:a16="http://schemas.microsoft.com/office/drawing/2014/main" id="{7600CE3D-81A3-7C26-D384-25DAC6A9F30F}"/>
              </a:ext>
            </a:extLst>
          </p:cNvPr>
          <p:cNvCxnSpPr>
            <a:cxnSpLocks/>
            <a:stCxn id="19" idx="2"/>
          </p:cNvCxnSpPr>
          <p:nvPr/>
        </p:nvCxnSpPr>
        <p:spPr>
          <a:xfrm flipH="1">
            <a:off x="5669280" y="2521296"/>
            <a:ext cx="1628807" cy="576026"/>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24" name="Straight Arrow Connector 23">
            <a:extLst>
              <a:ext uri="{FF2B5EF4-FFF2-40B4-BE49-F238E27FC236}">
                <a16:creationId xmlns:a16="http://schemas.microsoft.com/office/drawing/2014/main" id="{BEE7167B-4F49-FC13-BB1D-EF42999CC963}"/>
              </a:ext>
            </a:extLst>
          </p:cNvPr>
          <p:cNvCxnSpPr>
            <a:cxnSpLocks/>
            <a:stCxn id="23" idx="2"/>
          </p:cNvCxnSpPr>
          <p:nvPr/>
        </p:nvCxnSpPr>
        <p:spPr>
          <a:xfrm flipH="1">
            <a:off x="2188464" y="4573149"/>
            <a:ext cx="1299260" cy="977294"/>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grpSp>
        <p:nvGrpSpPr>
          <p:cNvPr id="41" name="Group 40">
            <a:extLst>
              <a:ext uri="{FF2B5EF4-FFF2-40B4-BE49-F238E27FC236}">
                <a16:creationId xmlns:a16="http://schemas.microsoft.com/office/drawing/2014/main" id="{9DC9F0FA-BA10-A348-7AF9-5EECF6064826}"/>
              </a:ext>
            </a:extLst>
          </p:cNvPr>
          <p:cNvGrpSpPr/>
          <p:nvPr/>
        </p:nvGrpSpPr>
        <p:grpSpPr>
          <a:xfrm>
            <a:off x="5114440" y="3860515"/>
            <a:ext cx="4803752" cy="2960495"/>
            <a:chOff x="7345682" y="3813990"/>
            <a:chExt cx="4803752" cy="2960495"/>
          </a:xfrm>
        </p:grpSpPr>
        <p:pic>
          <p:nvPicPr>
            <p:cNvPr id="29" name="Picture 28">
              <a:extLst>
                <a:ext uri="{FF2B5EF4-FFF2-40B4-BE49-F238E27FC236}">
                  <a16:creationId xmlns:a16="http://schemas.microsoft.com/office/drawing/2014/main" id="{C1D3E81C-BB04-99B3-7C80-81024B8D7952}"/>
                </a:ext>
              </a:extLst>
            </p:cNvPr>
            <p:cNvPicPr>
              <a:picLocks noChangeAspect="1"/>
            </p:cNvPicPr>
            <p:nvPr/>
          </p:nvPicPr>
          <p:blipFill>
            <a:blip r:embed="rId7"/>
            <a:stretch>
              <a:fillRect/>
            </a:stretch>
          </p:blipFill>
          <p:spPr>
            <a:xfrm>
              <a:off x="7345682" y="3813990"/>
              <a:ext cx="4803752" cy="2960495"/>
            </a:xfrm>
            <a:prstGeom prst="rect">
              <a:avLst/>
            </a:prstGeom>
          </p:spPr>
        </p:pic>
        <p:grpSp>
          <p:nvGrpSpPr>
            <p:cNvPr id="36" name="Group 35">
              <a:extLst>
                <a:ext uri="{FF2B5EF4-FFF2-40B4-BE49-F238E27FC236}">
                  <a16:creationId xmlns:a16="http://schemas.microsoft.com/office/drawing/2014/main" id="{EA72B172-A22C-99A6-2038-EB13BE8997FE}"/>
                </a:ext>
              </a:extLst>
            </p:cNvPr>
            <p:cNvGrpSpPr/>
            <p:nvPr/>
          </p:nvGrpSpPr>
          <p:grpSpPr>
            <a:xfrm>
              <a:off x="8089498" y="3917936"/>
              <a:ext cx="3590544" cy="1536526"/>
              <a:chOff x="8089498" y="3917936"/>
              <a:chExt cx="3590544" cy="1536526"/>
            </a:xfrm>
          </p:grpSpPr>
          <p:sp>
            <p:nvSpPr>
              <p:cNvPr id="30" name="TextBox 29">
                <a:extLst>
                  <a:ext uri="{FF2B5EF4-FFF2-40B4-BE49-F238E27FC236}">
                    <a16:creationId xmlns:a16="http://schemas.microsoft.com/office/drawing/2014/main" id="{B955B7AA-9D6D-E8DA-E151-F40D5274BE38}"/>
                  </a:ext>
                </a:extLst>
              </p:cNvPr>
              <p:cNvSpPr txBox="1"/>
              <p:nvPr/>
            </p:nvSpPr>
            <p:spPr>
              <a:xfrm>
                <a:off x="8663102" y="3917936"/>
                <a:ext cx="3016940" cy="461665"/>
              </a:xfrm>
              <a:prstGeom prst="rect">
                <a:avLst/>
              </a:prstGeom>
              <a:noFill/>
              <a:ln>
                <a:solidFill>
                  <a:schemeClr val="tx2">
                    <a:lumMod val="75000"/>
                    <a:lumOff val="25000"/>
                  </a:schemeClr>
                </a:solidFill>
              </a:ln>
            </p:spPr>
            <p:txBody>
              <a:bodyPr vert="horz" wrap="square" rtlCol="0" anchor="ctr" anchorCtr="0">
                <a:spAutoFit/>
              </a:bodyPr>
              <a:lstStyle>
                <a:defPPr>
                  <a:defRPr lang="it-IT"/>
                </a:defPPr>
                <a:lvl1pPr algn="ctr">
                  <a:defRPr/>
                </a:lvl1pPr>
              </a:lstStyle>
              <a:p>
                <a:r>
                  <a:rPr lang="en-US" sz="1200" dirty="0"/>
                  <a:t>No obstacles are present for cable routing and piping</a:t>
                </a:r>
              </a:p>
            </p:txBody>
          </p:sp>
          <p:cxnSp>
            <p:nvCxnSpPr>
              <p:cNvPr id="32" name="Straight Arrow Connector 31">
                <a:extLst>
                  <a:ext uri="{FF2B5EF4-FFF2-40B4-BE49-F238E27FC236}">
                    <a16:creationId xmlns:a16="http://schemas.microsoft.com/office/drawing/2014/main" id="{8441E527-F290-421A-48F5-0A0960B3E87B}"/>
                  </a:ext>
                </a:extLst>
              </p:cNvPr>
              <p:cNvCxnSpPr>
                <a:cxnSpLocks/>
                <a:stCxn id="30" idx="2"/>
              </p:cNvCxnSpPr>
              <p:nvPr/>
            </p:nvCxnSpPr>
            <p:spPr>
              <a:xfrm flipH="1">
                <a:off x="9275501" y="4379601"/>
                <a:ext cx="896071" cy="107486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998E1469-B00D-F599-1482-B4C0900B6DAB}"/>
                  </a:ext>
                </a:extLst>
              </p:cNvPr>
              <p:cNvCxnSpPr>
                <a:cxnSpLocks/>
                <a:stCxn id="30" idx="2"/>
              </p:cNvCxnSpPr>
              <p:nvPr/>
            </p:nvCxnSpPr>
            <p:spPr>
              <a:xfrm flipH="1">
                <a:off x="8089498" y="4379601"/>
                <a:ext cx="2082074" cy="24224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sp>
        <p:nvSpPr>
          <p:cNvPr id="39" name="TextBox 38">
            <a:extLst>
              <a:ext uri="{FF2B5EF4-FFF2-40B4-BE49-F238E27FC236}">
                <a16:creationId xmlns:a16="http://schemas.microsoft.com/office/drawing/2014/main" id="{B4902793-BEF0-5FCB-C14A-057671B7A939}"/>
              </a:ext>
            </a:extLst>
          </p:cNvPr>
          <p:cNvSpPr txBox="1"/>
          <p:nvPr/>
        </p:nvSpPr>
        <p:spPr>
          <a:xfrm>
            <a:off x="10003536" y="4546418"/>
            <a:ext cx="2164080" cy="1815882"/>
          </a:xfrm>
          <a:prstGeom prst="rect">
            <a:avLst/>
          </a:prstGeom>
          <a:noFill/>
          <a:ln>
            <a:solidFill>
              <a:srgbClr val="00B050"/>
            </a:solidFill>
          </a:ln>
        </p:spPr>
        <p:txBody>
          <a:bodyPr wrap="square">
            <a:spAutoFit/>
          </a:bodyPr>
          <a:lstStyle/>
          <a:p>
            <a:r>
              <a:rPr lang="en-GB" sz="1400" dirty="0"/>
              <a:t>For example, after completing the installation of all Layer 4 ladders, the upper part of the Layer 5 end-ring can be mounted and aligned using screws and reference pins.</a:t>
            </a:r>
          </a:p>
        </p:txBody>
      </p:sp>
      <p:sp>
        <p:nvSpPr>
          <p:cNvPr id="23" name="TextBox 22">
            <a:extLst>
              <a:ext uri="{FF2B5EF4-FFF2-40B4-BE49-F238E27FC236}">
                <a16:creationId xmlns:a16="http://schemas.microsoft.com/office/drawing/2014/main" id="{823308A7-6C39-ACFA-79DD-C5EC35C55E7E}"/>
              </a:ext>
            </a:extLst>
          </p:cNvPr>
          <p:cNvSpPr txBox="1"/>
          <p:nvPr/>
        </p:nvSpPr>
        <p:spPr>
          <a:xfrm>
            <a:off x="1914144" y="4111484"/>
            <a:ext cx="3147160" cy="461665"/>
          </a:xfrm>
          <a:prstGeom prst="rect">
            <a:avLst/>
          </a:prstGeom>
          <a:noFill/>
          <a:ln>
            <a:solidFill>
              <a:schemeClr val="tx2">
                <a:lumMod val="75000"/>
                <a:lumOff val="25000"/>
              </a:schemeClr>
            </a:solidFill>
          </a:ln>
        </p:spPr>
        <p:txBody>
          <a:bodyPr vert="horz" wrap="square" rtlCol="0" anchor="ctr" anchorCtr="0">
            <a:spAutoFit/>
          </a:bodyPr>
          <a:lstStyle>
            <a:defPPr>
              <a:defRPr lang="it-IT"/>
            </a:defPPr>
            <a:lvl1pPr algn="ctr">
              <a:defRPr/>
            </a:lvl1pPr>
          </a:lstStyle>
          <a:p>
            <a:r>
              <a:rPr lang="en-US" sz="1200" dirty="0"/>
              <a:t>Possible issue with connector mounting: the end ring is too narrow at the ladder end</a:t>
            </a:r>
          </a:p>
        </p:txBody>
      </p:sp>
    </p:spTree>
    <p:extLst>
      <p:ext uri="{BB962C8B-B14F-4D97-AF65-F5344CB8AC3E}">
        <p14:creationId xmlns:p14="http://schemas.microsoft.com/office/powerpoint/2010/main" val="241006478"/>
      </p:ext>
    </p:extLst>
  </p:cSld>
  <p:clrMapOvr>
    <a:masterClrMapping/>
  </p:clrMapOvr>
  <mc:AlternateContent xmlns:mc="http://schemas.openxmlformats.org/markup-compatibility/2006" xmlns:p14="http://schemas.microsoft.com/office/powerpoint/2010/main">
    <mc:Choice Requires="p14">
      <p:transition spd="slow" p14:dur="2000" advTm="128947"/>
    </mc:Choice>
    <mc:Fallback xmlns="">
      <p:transition spd="slow" advTm="128947"/>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573F3-B289-9B0B-09DA-841F5B056B3D}"/>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75DD2509-E055-09F2-BA80-3482D06D77ED}"/>
              </a:ext>
            </a:extLst>
          </p:cNvPr>
          <p:cNvSpPr txBox="1"/>
          <p:nvPr/>
        </p:nvSpPr>
        <p:spPr>
          <a:xfrm>
            <a:off x="0" y="0"/>
            <a:ext cx="12192000" cy="55399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GB" sz="3000" dirty="0">
                <a:latin typeface="Cambria" panose="02040503050406030204" pitchFamily="18" charset="0"/>
                <a:ea typeface="Cambria" panose="02040503050406030204" pitchFamily="18" charset="0"/>
              </a:rPr>
              <a:t>Flex types</a:t>
            </a:r>
          </a:p>
        </p:txBody>
      </p:sp>
      <p:sp>
        <p:nvSpPr>
          <p:cNvPr id="3" name="Slide Number Placeholder 2">
            <a:extLst>
              <a:ext uri="{FF2B5EF4-FFF2-40B4-BE49-F238E27FC236}">
                <a16:creationId xmlns:a16="http://schemas.microsoft.com/office/drawing/2014/main" id="{1BACF95A-046E-D78F-8C11-EE8287422B1B}"/>
              </a:ext>
            </a:extLst>
          </p:cNvPr>
          <p:cNvSpPr>
            <a:spLocks noGrp="1"/>
          </p:cNvSpPr>
          <p:nvPr>
            <p:ph type="sldNum" sz="quarter" idx="12"/>
          </p:nvPr>
        </p:nvSpPr>
        <p:spPr>
          <a:xfrm>
            <a:off x="9448800" y="6492875"/>
            <a:ext cx="2743200" cy="365125"/>
          </a:xfrm>
        </p:spPr>
        <p:txBody>
          <a:bodyPr/>
          <a:lstStyle/>
          <a:p>
            <a:fld id="{265FD0AB-E297-4C81-97A7-39E78109B666}" type="slidenum">
              <a:rPr lang="en-GB" smtClean="0"/>
              <a:t>7</a:t>
            </a:fld>
            <a:endParaRPr lang="en-GB" dirty="0"/>
          </a:p>
        </p:txBody>
      </p:sp>
      <p:pic>
        <p:nvPicPr>
          <p:cNvPr id="9" name="Picture 8" descr="A blue sign with yellow text&#10;&#10;AI-generated content may be incorrect.">
            <a:extLst>
              <a:ext uri="{FF2B5EF4-FFF2-40B4-BE49-F238E27FC236}">
                <a16:creationId xmlns:a16="http://schemas.microsoft.com/office/drawing/2014/main" id="{95BAE53C-28E5-A703-8690-BC964534CC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0230" y="29616"/>
            <a:ext cx="986903" cy="483555"/>
          </a:xfrm>
          <a:prstGeom prst="rect">
            <a:avLst/>
          </a:prstGeom>
        </p:spPr>
      </p:pic>
      <p:sp>
        <p:nvSpPr>
          <p:cNvPr id="4" name="TextBox 3">
            <a:extLst>
              <a:ext uri="{FF2B5EF4-FFF2-40B4-BE49-F238E27FC236}">
                <a16:creationId xmlns:a16="http://schemas.microsoft.com/office/drawing/2014/main" id="{52E5F6D8-1572-5EA8-BF90-DF8691EB8FF2}"/>
              </a:ext>
            </a:extLst>
          </p:cNvPr>
          <p:cNvSpPr txBox="1"/>
          <p:nvPr/>
        </p:nvSpPr>
        <p:spPr>
          <a:xfrm>
            <a:off x="139032" y="560480"/>
            <a:ext cx="11300481" cy="1200329"/>
          </a:xfrm>
          <a:prstGeom prst="rect">
            <a:avLst/>
          </a:prstGeom>
          <a:noFill/>
        </p:spPr>
        <p:txBody>
          <a:bodyPr wrap="square">
            <a:spAutoFit/>
          </a:bodyPr>
          <a:lstStyle/>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Some considerations about Flex geometry:</a:t>
            </a:r>
          </a:p>
          <a:p>
            <a:pPr marL="742950" lvl="1" indent="-285750">
              <a:buFont typeface="Arial" panose="020B0604020202020204" pitchFamily="34" charset="0"/>
              <a:buChar char="•"/>
            </a:pPr>
            <a:r>
              <a:rPr lang="en-US" dirty="0">
                <a:latin typeface="Cambria" panose="02040503050406030204" pitchFamily="18" charset="0"/>
                <a:ea typeface="Cambria" panose="02040503050406030204" pitchFamily="18" charset="0"/>
              </a:rPr>
              <a:t>Flex FWD and Flex BWD are mirrored with respect to the XY plane, due to the asymmetry of Obelix.</a:t>
            </a:r>
          </a:p>
          <a:p>
            <a:pPr marL="742950" lvl="1" indent="-285750">
              <a:buFont typeface="Arial" panose="020B0604020202020204" pitchFamily="34" charset="0"/>
              <a:buChar char="•"/>
            </a:pPr>
            <a:r>
              <a:rPr lang="en-US" dirty="0">
                <a:latin typeface="Cambria" panose="02040503050406030204" pitchFamily="18" charset="0"/>
                <a:ea typeface="Cambria" panose="02040503050406030204" pitchFamily="18" charset="0"/>
              </a:rPr>
              <a:t>Ladder A and Ladder B head flexes differ because the connector, </a:t>
            </a:r>
            <a:r>
              <a:rPr lang="en-US" dirty="0" err="1">
                <a:latin typeface="Cambria" panose="02040503050406030204" pitchFamily="18" charset="0"/>
                <a:ea typeface="Cambria" panose="02040503050406030204" pitchFamily="18" charset="0"/>
              </a:rPr>
              <a:t>VTRx</a:t>
            </a:r>
            <a:r>
              <a:rPr lang="en-US" dirty="0">
                <a:latin typeface="Cambria" panose="02040503050406030204" pitchFamily="18" charset="0"/>
                <a:ea typeface="Cambria" panose="02040503050406030204" pitchFamily="18" charset="0"/>
              </a:rPr>
              <a:t>+, and </a:t>
            </a:r>
            <a:r>
              <a:rPr lang="en-US" dirty="0" err="1">
                <a:latin typeface="Cambria" panose="02040503050406030204" pitchFamily="18" charset="0"/>
                <a:ea typeface="Cambria" panose="02040503050406030204" pitchFamily="18" charset="0"/>
              </a:rPr>
              <a:t>lpGBT</a:t>
            </a:r>
            <a:r>
              <a:rPr lang="en-US" dirty="0">
                <a:latin typeface="Cambria" panose="02040503050406030204" pitchFamily="18" charset="0"/>
                <a:ea typeface="Cambria" panose="02040503050406030204" pitchFamily="18" charset="0"/>
              </a:rPr>
              <a:t> are mirrored with respect to the XZ plane.</a:t>
            </a:r>
          </a:p>
        </p:txBody>
      </p:sp>
      <p:grpSp>
        <p:nvGrpSpPr>
          <p:cNvPr id="35" name="Group 34">
            <a:extLst>
              <a:ext uri="{FF2B5EF4-FFF2-40B4-BE49-F238E27FC236}">
                <a16:creationId xmlns:a16="http://schemas.microsoft.com/office/drawing/2014/main" id="{32DB7E1D-F623-CEBD-FC16-06A2768FF8C2}"/>
              </a:ext>
            </a:extLst>
          </p:cNvPr>
          <p:cNvGrpSpPr/>
          <p:nvPr/>
        </p:nvGrpSpPr>
        <p:grpSpPr>
          <a:xfrm>
            <a:off x="434242" y="4345548"/>
            <a:ext cx="8332382" cy="2414118"/>
            <a:chOff x="891830" y="2984310"/>
            <a:chExt cx="8332382" cy="2414118"/>
          </a:xfrm>
        </p:grpSpPr>
        <p:grpSp>
          <p:nvGrpSpPr>
            <p:cNvPr id="12" name="Group 11">
              <a:extLst>
                <a:ext uri="{FF2B5EF4-FFF2-40B4-BE49-F238E27FC236}">
                  <a16:creationId xmlns:a16="http://schemas.microsoft.com/office/drawing/2014/main" id="{32B15286-F38B-1371-610B-250566240EB9}"/>
                </a:ext>
              </a:extLst>
            </p:cNvPr>
            <p:cNvGrpSpPr/>
            <p:nvPr/>
          </p:nvGrpSpPr>
          <p:grpSpPr>
            <a:xfrm>
              <a:off x="891830" y="2984310"/>
              <a:ext cx="3831822" cy="2199976"/>
              <a:chOff x="902523" y="2211370"/>
              <a:chExt cx="3831822" cy="2199976"/>
            </a:xfrm>
          </p:grpSpPr>
          <p:grpSp>
            <p:nvGrpSpPr>
              <p:cNvPr id="8" name="Group 7">
                <a:extLst>
                  <a:ext uri="{FF2B5EF4-FFF2-40B4-BE49-F238E27FC236}">
                    <a16:creationId xmlns:a16="http://schemas.microsoft.com/office/drawing/2014/main" id="{07E4632A-BC1A-17E5-1237-E257004D9287}"/>
                  </a:ext>
                </a:extLst>
              </p:cNvPr>
              <p:cNvGrpSpPr/>
              <p:nvPr/>
            </p:nvGrpSpPr>
            <p:grpSpPr>
              <a:xfrm>
                <a:off x="902523" y="2211370"/>
                <a:ext cx="2819244" cy="2199976"/>
                <a:chOff x="907871" y="1805203"/>
                <a:chExt cx="2819244" cy="2199976"/>
              </a:xfrm>
            </p:grpSpPr>
            <p:pic>
              <p:nvPicPr>
                <p:cNvPr id="5" name="Picture 4">
                  <a:extLst>
                    <a:ext uri="{FF2B5EF4-FFF2-40B4-BE49-F238E27FC236}">
                      <a16:creationId xmlns:a16="http://schemas.microsoft.com/office/drawing/2014/main" id="{C4D0F4BB-C307-4C2A-9AA9-7173E6BD659B}"/>
                    </a:ext>
                  </a:extLst>
                </p:cNvPr>
                <p:cNvPicPr>
                  <a:picLocks noChangeAspect="1"/>
                </p:cNvPicPr>
                <p:nvPr/>
              </p:nvPicPr>
              <p:blipFill>
                <a:blip r:embed="rId4"/>
                <a:srcRect b="17828"/>
                <a:stretch>
                  <a:fillRect/>
                </a:stretch>
              </p:blipFill>
              <p:spPr>
                <a:xfrm>
                  <a:off x="907871" y="1805203"/>
                  <a:ext cx="2819244" cy="2199976"/>
                </a:xfrm>
                <a:prstGeom prst="rect">
                  <a:avLst/>
                </a:prstGeom>
              </p:spPr>
            </p:pic>
            <p:sp>
              <p:nvSpPr>
                <p:cNvPr id="7" name="Rectangle 6">
                  <a:extLst>
                    <a:ext uri="{FF2B5EF4-FFF2-40B4-BE49-F238E27FC236}">
                      <a16:creationId xmlns:a16="http://schemas.microsoft.com/office/drawing/2014/main" id="{A1DD3E13-B40C-F4B5-7282-B711AED4DF7B}"/>
                    </a:ext>
                  </a:extLst>
                </p:cNvPr>
                <p:cNvSpPr/>
                <p:nvPr/>
              </p:nvSpPr>
              <p:spPr>
                <a:xfrm>
                  <a:off x="2850147" y="2721811"/>
                  <a:ext cx="620295" cy="124069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cxnSp>
            <p:nvCxnSpPr>
              <p:cNvPr id="11" name="Straight Arrow Connector 10">
                <a:extLst>
                  <a:ext uri="{FF2B5EF4-FFF2-40B4-BE49-F238E27FC236}">
                    <a16:creationId xmlns:a16="http://schemas.microsoft.com/office/drawing/2014/main" id="{8BD3C81D-E347-5474-546C-2DCA4683FD61}"/>
                  </a:ext>
                </a:extLst>
              </p:cNvPr>
              <p:cNvCxnSpPr>
                <a:cxnSpLocks/>
                <a:stCxn id="7" idx="3"/>
                <a:endCxn id="13" idx="1"/>
              </p:cNvCxnSpPr>
              <p:nvPr/>
            </p:nvCxnSpPr>
            <p:spPr>
              <a:xfrm>
                <a:off x="3465094" y="3748325"/>
                <a:ext cx="126925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13" name="TextBox 12">
              <a:extLst>
                <a:ext uri="{FF2B5EF4-FFF2-40B4-BE49-F238E27FC236}">
                  <a16:creationId xmlns:a16="http://schemas.microsoft.com/office/drawing/2014/main" id="{7F7E058D-EC45-8DDA-70AB-2FB8380A4CC1}"/>
                </a:ext>
              </a:extLst>
            </p:cNvPr>
            <p:cNvSpPr txBox="1"/>
            <p:nvPr/>
          </p:nvSpPr>
          <p:spPr>
            <a:xfrm>
              <a:off x="4723652" y="3644102"/>
              <a:ext cx="4500559" cy="1754326"/>
            </a:xfrm>
            <a:prstGeom prst="rect">
              <a:avLst/>
            </a:prstGeom>
            <a:noFill/>
            <a:ln>
              <a:solidFill>
                <a:schemeClr val="tx1"/>
              </a:solidFill>
            </a:ln>
          </p:spPr>
          <p:txBody>
            <a:bodyPr wrap="square">
              <a:spAutoFit/>
            </a:bodyPr>
            <a:lstStyle/>
            <a:p>
              <a:pPr marL="285750" indent="-285750">
                <a:buFont typeface="Arial" panose="020B0604020202020204" pitchFamily="34" charset="0"/>
                <a:buChar char="•"/>
              </a:pPr>
              <a:r>
                <a:rPr lang="en-US" noProof="0" dirty="0">
                  <a:latin typeface="Cambria" panose="02040503050406030204" pitchFamily="18" charset="0"/>
                  <a:ea typeface="Cambria" panose="02040503050406030204" pitchFamily="18" charset="0"/>
                </a:rPr>
                <a:t>L6A: 561.7/30.314=18.5 </a:t>
              </a:r>
              <a:r>
                <a:rPr lang="en-US" noProof="0" dirty="0">
                  <a:latin typeface="Calibri" panose="020F0502020204030204" pitchFamily="34" charset="0"/>
                  <a:ea typeface="Calibri" panose="020F0502020204030204" pitchFamily="34" charset="0"/>
                  <a:cs typeface="Calibri" panose="020F0502020204030204" pitchFamily="34" charset="0"/>
                </a:rPr>
                <a:t>→ </a:t>
              </a:r>
              <a:r>
                <a:rPr lang="en-US" b="1" noProof="0" dirty="0">
                  <a:latin typeface="Calibri" panose="020F0502020204030204" pitchFamily="34" charset="0"/>
                  <a:ea typeface="Calibri" panose="020F0502020204030204" pitchFamily="34" charset="0"/>
                  <a:cs typeface="Calibri" panose="020F0502020204030204" pitchFamily="34" charset="0"/>
                </a:rPr>
                <a:t>19(*)</a:t>
              </a:r>
              <a:r>
                <a:rPr lang="en-US" noProof="0" dirty="0">
                  <a:latin typeface="Calibri" panose="020F0502020204030204" pitchFamily="34" charset="0"/>
                  <a:ea typeface="Calibri" panose="020F0502020204030204" pitchFamily="34" charset="0"/>
                  <a:cs typeface="Calibri" panose="020F0502020204030204" pitchFamily="34" charset="0"/>
                </a:rPr>
                <a:t> sensors</a:t>
              </a:r>
            </a:p>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L6B: 589.0/30.314=19.4 </a:t>
              </a:r>
              <a:r>
                <a:rPr lang="en-US" dirty="0">
                  <a:latin typeface="Calibri" panose="020F0502020204030204" pitchFamily="34" charset="0"/>
                  <a:ea typeface="Calibri" panose="020F0502020204030204" pitchFamily="34" charset="0"/>
                  <a:cs typeface="Calibri" panose="020F0502020204030204" pitchFamily="34" charset="0"/>
                </a:rPr>
                <a:t>→ </a:t>
              </a:r>
              <a:r>
                <a:rPr lang="en-US" b="1" dirty="0">
                  <a:latin typeface="Calibri" panose="020F0502020204030204" pitchFamily="34" charset="0"/>
                  <a:ea typeface="Calibri" panose="020F0502020204030204" pitchFamily="34" charset="0"/>
                  <a:cs typeface="Calibri" panose="020F0502020204030204" pitchFamily="34" charset="0"/>
                </a:rPr>
                <a:t>20</a:t>
              </a:r>
              <a:r>
                <a:rPr lang="en-US" dirty="0">
                  <a:latin typeface="Calibri" panose="020F0502020204030204" pitchFamily="34" charset="0"/>
                  <a:ea typeface="Calibri" panose="020F0502020204030204" pitchFamily="34" charset="0"/>
                  <a:cs typeface="Calibri" panose="020F0502020204030204" pitchFamily="34" charset="0"/>
                </a:rPr>
                <a:t> sensors</a:t>
              </a:r>
              <a:endParaRPr lang="en-US"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L5A: 454.4/30.314=15.0 </a:t>
              </a:r>
              <a:r>
                <a:rPr lang="en-US" dirty="0">
                  <a:latin typeface="Calibri" panose="020F0502020204030204" pitchFamily="34" charset="0"/>
                  <a:ea typeface="Calibri" panose="020F0502020204030204" pitchFamily="34" charset="0"/>
                  <a:cs typeface="Calibri" panose="020F0502020204030204" pitchFamily="34" charset="0"/>
                </a:rPr>
                <a:t>→ </a:t>
              </a:r>
              <a:r>
                <a:rPr lang="en-US" b="1" dirty="0">
                  <a:latin typeface="Calibri" panose="020F0502020204030204" pitchFamily="34" charset="0"/>
                  <a:ea typeface="Calibri" panose="020F0502020204030204" pitchFamily="34" charset="0"/>
                  <a:cs typeface="Calibri" panose="020F0502020204030204" pitchFamily="34" charset="0"/>
                </a:rPr>
                <a:t>16</a:t>
              </a:r>
              <a:r>
                <a:rPr lang="en-US" dirty="0">
                  <a:latin typeface="Calibri" panose="020F0502020204030204" pitchFamily="34" charset="0"/>
                  <a:ea typeface="Calibri" panose="020F0502020204030204" pitchFamily="34" charset="0"/>
                  <a:cs typeface="Calibri" panose="020F0502020204030204" pitchFamily="34" charset="0"/>
                </a:rPr>
                <a:t> sensors</a:t>
              </a:r>
              <a:endParaRPr lang="en-US"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L5B: 481.7/30.314=15.9 </a:t>
              </a:r>
              <a:r>
                <a:rPr lang="en-US" dirty="0">
                  <a:latin typeface="Calibri" panose="020F0502020204030204" pitchFamily="34" charset="0"/>
                  <a:ea typeface="Calibri" panose="020F0502020204030204" pitchFamily="34" charset="0"/>
                  <a:cs typeface="Calibri" panose="020F0502020204030204" pitchFamily="34" charset="0"/>
                </a:rPr>
                <a:t>→ </a:t>
              </a:r>
              <a:r>
                <a:rPr lang="en-US" b="1" dirty="0">
                  <a:latin typeface="Calibri" panose="020F0502020204030204" pitchFamily="34" charset="0"/>
                  <a:ea typeface="Calibri" panose="020F0502020204030204" pitchFamily="34" charset="0"/>
                  <a:cs typeface="Calibri" panose="020F0502020204030204" pitchFamily="34" charset="0"/>
                </a:rPr>
                <a:t>17</a:t>
              </a:r>
              <a:r>
                <a:rPr lang="en-US" dirty="0">
                  <a:latin typeface="Calibri" panose="020F0502020204030204" pitchFamily="34" charset="0"/>
                  <a:ea typeface="Calibri" panose="020F0502020204030204" pitchFamily="34" charset="0"/>
                  <a:cs typeface="Calibri" panose="020F0502020204030204" pitchFamily="34" charset="0"/>
                </a:rPr>
                <a:t> sensors</a:t>
              </a:r>
              <a:endParaRPr lang="en-US"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L4A: 347.1/30.314=11.5 </a:t>
              </a:r>
              <a:r>
                <a:rPr lang="en-US" dirty="0">
                  <a:latin typeface="Calibri" panose="020F0502020204030204" pitchFamily="34" charset="0"/>
                  <a:ea typeface="Calibri" panose="020F0502020204030204" pitchFamily="34" charset="0"/>
                  <a:cs typeface="Calibri" panose="020F0502020204030204" pitchFamily="34" charset="0"/>
                </a:rPr>
                <a:t>→ </a:t>
              </a:r>
              <a:r>
                <a:rPr lang="en-US" b="1" dirty="0">
                  <a:latin typeface="Calibri" panose="020F0502020204030204" pitchFamily="34" charset="0"/>
                  <a:ea typeface="Calibri" panose="020F0502020204030204" pitchFamily="34" charset="0"/>
                  <a:cs typeface="Calibri" panose="020F0502020204030204" pitchFamily="34" charset="0"/>
                </a:rPr>
                <a:t>12</a:t>
              </a:r>
              <a:r>
                <a:rPr lang="en-US" dirty="0">
                  <a:latin typeface="Calibri" panose="020F0502020204030204" pitchFamily="34" charset="0"/>
                  <a:ea typeface="Calibri" panose="020F0502020204030204" pitchFamily="34" charset="0"/>
                  <a:cs typeface="Calibri" panose="020F0502020204030204" pitchFamily="34" charset="0"/>
                </a:rPr>
                <a:t> sensors</a:t>
              </a:r>
              <a:endParaRPr lang="en-US"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L4B: 374.4/30.314=12.4 </a:t>
              </a:r>
              <a:r>
                <a:rPr lang="en-US" dirty="0">
                  <a:latin typeface="Calibri" panose="020F0502020204030204" pitchFamily="34" charset="0"/>
                  <a:ea typeface="Calibri" panose="020F0502020204030204" pitchFamily="34" charset="0"/>
                  <a:cs typeface="Calibri" panose="020F0502020204030204" pitchFamily="34" charset="0"/>
                </a:rPr>
                <a:t>→ </a:t>
              </a:r>
              <a:r>
                <a:rPr lang="en-US" b="1" dirty="0">
                  <a:latin typeface="Calibri" panose="020F0502020204030204" pitchFamily="34" charset="0"/>
                  <a:ea typeface="Calibri" panose="020F0502020204030204" pitchFamily="34" charset="0"/>
                  <a:cs typeface="Calibri" panose="020F0502020204030204" pitchFamily="34" charset="0"/>
                </a:rPr>
                <a:t>13</a:t>
              </a:r>
              <a:r>
                <a:rPr lang="en-US" dirty="0">
                  <a:latin typeface="Calibri" panose="020F0502020204030204" pitchFamily="34" charset="0"/>
                  <a:ea typeface="Calibri" panose="020F0502020204030204" pitchFamily="34" charset="0"/>
                  <a:cs typeface="Calibri" panose="020F0502020204030204" pitchFamily="34" charset="0"/>
                </a:rPr>
                <a:t> sensors</a:t>
              </a:r>
              <a:endParaRPr lang="en-US" noProof="0"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749E6F18-8BE6-FC4D-78D1-DB0D4478594D}"/>
                </a:ext>
              </a:extLst>
            </p:cNvPr>
            <p:cNvSpPr txBox="1"/>
            <p:nvPr/>
          </p:nvSpPr>
          <p:spPr>
            <a:xfrm>
              <a:off x="4723652" y="3110362"/>
              <a:ext cx="4500560" cy="369332"/>
            </a:xfrm>
            <a:prstGeom prst="rect">
              <a:avLst/>
            </a:prstGeom>
            <a:noFill/>
            <a:ln>
              <a:solidFill>
                <a:schemeClr val="accent1"/>
              </a:solidFill>
            </a:ln>
          </p:spPr>
          <p:txBody>
            <a:bodyPr wrap="square" rtlCol="0">
              <a:spAutoFit/>
            </a:bodyPr>
            <a:lstStyle/>
            <a:p>
              <a:pPr algn="ctr"/>
              <a:r>
                <a:rPr lang="en-US" dirty="0"/>
                <a:t>Sensor length with 0.1 mm inter‑sensor gap</a:t>
              </a:r>
              <a:endParaRPr lang="en-GB" dirty="0"/>
            </a:p>
          </p:txBody>
        </p:sp>
        <p:cxnSp>
          <p:nvCxnSpPr>
            <p:cNvPr id="16" name="Straight Arrow Connector 15">
              <a:extLst>
                <a:ext uri="{FF2B5EF4-FFF2-40B4-BE49-F238E27FC236}">
                  <a16:creationId xmlns:a16="http://schemas.microsoft.com/office/drawing/2014/main" id="{4E9EC948-65EE-89FB-9A72-A7FFA8F5F8B9}"/>
                </a:ext>
              </a:extLst>
            </p:cNvPr>
            <p:cNvCxnSpPr>
              <a:cxnSpLocks/>
              <a:stCxn id="14" idx="2"/>
            </p:cNvCxnSpPr>
            <p:nvPr/>
          </p:nvCxnSpPr>
          <p:spPr>
            <a:xfrm flipH="1">
              <a:off x="6717116" y="3479694"/>
              <a:ext cx="256816" cy="26519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27" name="TextBox 26">
            <a:extLst>
              <a:ext uri="{FF2B5EF4-FFF2-40B4-BE49-F238E27FC236}">
                <a16:creationId xmlns:a16="http://schemas.microsoft.com/office/drawing/2014/main" id="{4B0DA559-0C1A-DA49-1839-6231597F414F}"/>
              </a:ext>
            </a:extLst>
          </p:cNvPr>
          <p:cNvSpPr txBox="1"/>
          <p:nvPr/>
        </p:nvSpPr>
        <p:spPr>
          <a:xfrm>
            <a:off x="8946130" y="4973531"/>
            <a:ext cx="3051003" cy="1354217"/>
          </a:xfrm>
          <a:prstGeom prst="rect">
            <a:avLst/>
          </a:prstGeom>
          <a:noFill/>
        </p:spPr>
        <p:txBody>
          <a:bodyPr wrap="square">
            <a:spAutoFit/>
          </a:bodyPr>
          <a:lstStyle/>
          <a:p>
            <a:r>
              <a:rPr lang="en-US" b="1" noProof="0" dirty="0">
                <a:latin typeface="Calibri" panose="020F0502020204030204" pitchFamily="34" charset="0"/>
                <a:ea typeface="Calibri" panose="020F0502020204030204" pitchFamily="34" charset="0"/>
                <a:cs typeface="Calibri" panose="020F0502020204030204" pitchFamily="34" charset="0"/>
              </a:rPr>
              <a:t>(*): </a:t>
            </a:r>
            <a:r>
              <a:rPr lang="en-US" sz="1600" noProof="0" dirty="0">
                <a:latin typeface="Calibri" panose="020F0502020204030204" pitchFamily="34" charset="0"/>
                <a:ea typeface="Calibri" panose="020F0502020204030204" pitchFamily="34" charset="0"/>
                <a:cs typeface="Calibri" panose="020F0502020204030204" pitchFamily="34" charset="0"/>
              </a:rPr>
              <a:t>For mechanical reasons we considered for L6A 20 sensors. This couldn’t be done for L5A because of narrow space between L4 and L5 </a:t>
            </a:r>
            <a:r>
              <a:rPr lang="en-US" sz="1600" i="1" noProof="0" dirty="0">
                <a:latin typeface="Calibri" panose="020F0502020204030204" pitchFamily="34" charset="0"/>
                <a:ea typeface="Calibri" panose="020F0502020204030204" pitchFamily="34" charset="0"/>
                <a:cs typeface="Calibri" panose="020F0502020204030204" pitchFamily="34" charset="0"/>
              </a:rPr>
              <a:t>(</a:t>
            </a:r>
            <a:r>
              <a:rPr lang="en-US" sz="1600" b="1" i="1" noProof="0" dirty="0">
                <a:latin typeface="Calibri" panose="020F0502020204030204" pitchFamily="34" charset="0"/>
                <a:ea typeface="Calibri" panose="020F0502020204030204" pitchFamily="34" charset="0"/>
                <a:cs typeface="Calibri" panose="020F0502020204030204" pitchFamily="34" charset="0"/>
              </a:rPr>
              <a:t>see next slide</a:t>
            </a:r>
            <a:r>
              <a:rPr lang="en-US" sz="1600" i="1" noProof="0" dirty="0">
                <a:latin typeface="Calibri" panose="020F0502020204030204" pitchFamily="34" charset="0"/>
                <a:ea typeface="Calibri" panose="020F0502020204030204" pitchFamily="34" charset="0"/>
                <a:cs typeface="Calibri" panose="020F0502020204030204" pitchFamily="34" charset="0"/>
              </a:rPr>
              <a:t>)</a:t>
            </a:r>
            <a:endParaRPr lang="en-GB" sz="1600" i="1" dirty="0"/>
          </a:p>
        </p:txBody>
      </p:sp>
      <p:grpSp>
        <p:nvGrpSpPr>
          <p:cNvPr id="39" name="Group 38">
            <a:extLst>
              <a:ext uri="{FF2B5EF4-FFF2-40B4-BE49-F238E27FC236}">
                <a16:creationId xmlns:a16="http://schemas.microsoft.com/office/drawing/2014/main" id="{0CE51221-D5AE-80C7-5BDD-042839CC4240}"/>
              </a:ext>
            </a:extLst>
          </p:cNvPr>
          <p:cNvGrpSpPr/>
          <p:nvPr/>
        </p:nvGrpSpPr>
        <p:grpSpPr>
          <a:xfrm>
            <a:off x="1654262" y="1891619"/>
            <a:ext cx="7510380" cy="490611"/>
            <a:chOff x="429715" y="1846048"/>
            <a:chExt cx="7510380" cy="490611"/>
          </a:xfrm>
        </p:grpSpPr>
        <p:pic>
          <p:nvPicPr>
            <p:cNvPr id="30" name="Picture 29">
              <a:extLst>
                <a:ext uri="{FF2B5EF4-FFF2-40B4-BE49-F238E27FC236}">
                  <a16:creationId xmlns:a16="http://schemas.microsoft.com/office/drawing/2014/main" id="{FCB8BDA7-8626-9E71-D836-4484486F7CE6}"/>
                </a:ext>
              </a:extLst>
            </p:cNvPr>
            <p:cNvPicPr>
              <a:picLocks noChangeAspect="1"/>
            </p:cNvPicPr>
            <p:nvPr/>
          </p:nvPicPr>
          <p:blipFill>
            <a:blip r:embed="rId5"/>
            <a:stretch>
              <a:fillRect/>
            </a:stretch>
          </p:blipFill>
          <p:spPr>
            <a:xfrm>
              <a:off x="429715" y="1846048"/>
              <a:ext cx="3727116" cy="483330"/>
            </a:xfrm>
            <a:prstGeom prst="rect">
              <a:avLst/>
            </a:prstGeom>
          </p:spPr>
        </p:pic>
        <p:pic>
          <p:nvPicPr>
            <p:cNvPr id="31" name="Picture 30">
              <a:extLst>
                <a:ext uri="{FF2B5EF4-FFF2-40B4-BE49-F238E27FC236}">
                  <a16:creationId xmlns:a16="http://schemas.microsoft.com/office/drawing/2014/main" id="{E4991C6B-2D75-E4DA-CDD2-C66A99D59BEB}"/>
                </a:ext>
              </a:extLst>
            </p:cNvPr>
            <p:cNvPicPr>
              <a:picLocks noChangeAspect="1"/>
            </p:cNvPicPr>
            <p:nvPr/>
          </p:nvPicPr>
          <p:blipFill>
            <a:blip r:embed="rId5"/>
            <a:stretch>
              <a:fillRect/>
            </a:stretch>
          </p:blipFill>
          <p:spPr>
            <a:xfrm rot="10800000" flipV="1">
              <a:off x="4156831" y="1846048"/>
              <a:ext cx="3783264" cy="490611"/>
            </a:xfrm>
            <a:prstGeom prst="rect">
              <a:avLst/>
            </a:prstGeom>
          </p:spPr>
        </p:pic>
      </p:grpSp>
      <p:pic>
        <p:nvPicPr>
          <p:cNvPr id="33" name="Picture 32">
            <a:extLst>
              <a:ext uri="{FF2B5EF4-FFF2-40B4-BE49-F238E27FC236}">
                <a16:creationId xmlns:a16="http://schemas.microsoft.com/office/drawing/2014/main" id="{18D9B770-AE9B-59C6-087D-DFB62594BD34}"/>
              </a:ext>
            </a:extLst>
          </p:cNvPr>
          <p:cNvPicPr>
            <a:picLocks noChangeAspect="1"/>
          </p:cNvPicPr>
          <p:nvPr/>
        </p:nvPicPr>
        <p:blipFill>
          <a:blip r:embed="rId6"/>
          <a:stretch>
            <a:fillRect/>
          </a:stretch>
        </p:blipFill>
        <p:spPr>
          <a:xfrm>
            <a:off x="4541903" y="2606968"/>
            <a:ext cx="1717625" cy="599832"/>
          </a:xfrm>
          <a:prstGeom prst="rect">
            <a:avLst/>
          </a:prstGeom>
        </p:spPr>
      </p:pic>
      <p:pic>
        <p:nvPicPr>
          <p:cNvPr id="34" name="Picture 33">
            <a:extLst>
              <a:ext uri="{FF2B5EF4-FFF2-40B4-BE49-F238E27FC236}">
                <a16:creationId xmlns:a16="http://schemas.microsoft.com/office/drawing/2014/main" id="{798D1906-997E-FC50-5221-70038C45A481}"/>
              </a:ext>
            </a:extLst>
          </p:cNvPr>
          <p:cNvPicPr>
            <a:picLocks noChangeAspect="1"/>
          </p:cNvPicPr>
          <p:nvPr/>
        </p:nvPicPr>
        <p:blipFill>
          <a:blip r:embed="rId6"/>
          <a:stretch>
            <a:fillRect/>
          </a:stretch>
        </p:blipFill>
        <p:spPr>
          <a:xfrm flipV="1">
            <a:off x="333784" y="2609141"/>
            <a:ext cx="1717625" cy="599830"/>
          </a:xfrm>
          <a:prstGeom prst="rect">
            <a:avLst/>
          </a:prstGeom>
        </p:spPr>
      </p:pic>
      <p:sp>
        <p:nvSpPr>
          <p:cNvPr id="37" name="TextBox 36">
            <a:extLst>
              <a:ext uri="{FF2B5EF4-FFF2-40B4-BE49-F238E27FC236}">
                <a16:creationId xmlns:a16="http://schemas.microsoft.com/office/drawing/2014/main" id="{8EE926D1-76C7-04E4-8368-6CB0BB55EA86}"/>
              </a:ext>
            </a:extLst>
          </p:cNvPr>
          <p:cNvSpPr txBox="1"/>
          <p:nvPr/>
        </p:nvSpPr>
        <p:spPr>
          <a:xfrm>
            <a:off x="194899" y="3278875"/>
            <a:ext cx="9093200" cy="923330"/>
          </a:xfrm>
          <a:prstGeom prst="rect">
            <a:avLst/>
          </a:prstGeom>
          <a:noFill/>
        </p:spPr>
        <p:txBody>
          <a:bodyPr wrap="square">
            <a:spAutoFit/>
          </a:bodyPr>
          <a:lstStyle/>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Considering:</a:t>
            </a:r>
          </a:p>
          <a:p>
            <a:pPr marL="742950" lvl="1" indent="-285750">
              <a:buFont typeface="Arial" panose="020B0604020202020204" pitchFamily="34" charset="0"/>
              <a:buChar char="•"/>
            </a:pPr>
            <a:r>
              <a:rPr lang="en-US" dirty="0">
                <a:latin typeface="Cambria" panose="02040503050406030204" pitchFamily="18" charset="0"/>
                <a:ea typeface="Cambria" panose="02040503050406030204" pitchFamily="18" charset="0"/>
              </a:rPr>
              <a:t>The active lengths with the new I.R.</a:t>
            </a:r>
          </a:p>
          <a:p>
            <a:pPr marL="742950" lvl="1" indent="-285750">
              <a:buFont typeface="Arial" panose="020B0604020202020204" pitchFamily="34" charset="0"/>
              <a:buChar char="•"/>
            </a:pPr>
            <a:r>
              <a:rPr lang="en-US" noProof="0" dirty="0">
                <a:latin typeface="Cambria" panose="02040503050406030204" pitchFamily="18" charset="0"/>
                <a:ea typeface="Cambria" panose="02040503050406030204" pitchFamily="18" charset="0"/>
              </a:rPr>
              <a:t>The Obelix dimensions from the latest GDS file: 30.214 mm x 19.409 mm</a:t>
            </a:r>
          </a:p>
        </p:txBody>
      </p:sp>
      <p:sp>
        <p:nvSpPr>
          <p:cNvPr id="40" name="TextBox 39">
            <a:extLst>
              <a:ext uri="{FF2B5EF4-FFF2-40B4-BE49-F238E27FC236}">
                <a16:creationId xmlns:a16="http://schemas.microsoft.com/office/drawing/2014/main" id="{36BFD810-D592-BB14-EDA8-B040389B7CBB}"/>
              </a:ext>
            </a:extLst>
          </p:cNvPr>
          <p:cNvSpPr txBox="1"/>
          <p:nvPr/>
        </p:nvSpPr>
        <p:spPr>
          <a:xfrm>
            <a:off x="1192597" y="1748737"/>
            <a:ext cx="461665" cy="656510"/>
          </a:xfrm>
          <a:prstGeom prst="rect">
            <a:avLst/>
          </a:prstGeom>
          <a:noFill/>
        </p:spPr>
        <p:txBody>
          <a:bodyPr vert="vert270" wrap="square" rtlCol="0" anchor="ctr" anchorCtr="0">
            <a:spAutoFit/>
          </a:bodyPr>
          <a:lstStyle/>
          <a:p>
            <a:r>
              <a:rPr lang="en-GB" dirty="0"/>
              <a:t>BWD</a:t>
            </a:r>
          </a:p>
        </p:txBody>
      </p:sp>
      <p:sp>
        <p:nvSpPr>
          <p:cNvPr id="42" name="TextBox 41">
            <a:extLst>
              <a:ext uri="{FF2B5EF4-FFF2-40B4-BE49-F238E27FC236}">
                <a16:creationId xmlns:a16="http://schemas.microsoft.com/office/drawing/2014/main" id="{9707EBDB-4F61-1F1E-8070-32315C5242A0}"/>
              </a:ext>
            </a:extLst>
          </p:cNvPr>
          <p:cNvSpPr txBox="1"/>
          <p:nvPr/>
        </p:nvSpPr>
        <p:spPr>
          <a:xfrm rot="5400000">
            <a:off x="8951544" y="2005315"/>
            <a:ext cx="795528" cy="369332"/>
          </a:xfrm>
          <a:prstGeom prst="rect">
            <a:avLst/>
          </a:prstGeom>
          <a:noFill/>
        </p:spPr>
        <p:txBody>
          <a:bodyPr wrap="square">
            <a:spAutoFit/>
          </a:bodyPr>
          <a:lstStyle/>
          <a:p>
            <a:r>
              <a:rPr lang="en-GB" dirty="0"/>
              <a:t>FWD</a:t>
            </a:r>
          </a:p>
        </p:txBody>
      </p:sp>
      <p:cxnSp>
        <p:nvCxnSpPr>
          <p:cNvPr id="45" name="Straight Arrow Connector 44">
            <a:extLst>
              <a:ext uri="{FF2B5EF4-FFF2-40B4-BE49-F238E27FC236}">
                <a16:creationId xmlns:a16="http://schemas.microsoft.com/office/drawing/2014/main" id="{0C2AE12B-37DD-7C73-9356-E7E62BA86541}"/>
              </a:ext>
            </a:extLst>
          </p:cNvPr>
          <p:cNvCxnSpPr>
            <a:cxnSpLocks/>
            <a:stCxn id="58" idx="1"/>
            <a:endCxn id="34" idx="3"/>
          </p:cNvCxnSpPr>
          <p:nvPr/>
        </p:nvCxnSpPr>
        <p:spPr>
          <a:xfrm flipH="1" flipV="1">
            <a:off x="2051409" y="2909056"/>
            <a:ext cx="673309" cy="1045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A9DCE7A8-EF99-7150-B8C3-5C0DBCA6F0A3}"/>
              </a:ext>
            </a:extLst>
          </p:cNvPr>
          <p:cNvSpPr txBox="1"/>
          <p:nvPr/>
        </p:nvSpPr>
        <p:spPr>
          <a:xfrm>
            <a:off x="6713953" y="2852943"/>
            <a:ext cx="1254514" cy="338554"/>
          </a:xfrm>
          <a:prstGeom prst="rect">
            <a:avLst/>
          </a:prstGeom>
          <a:noFill/>
          <a:ln>
            <a:solidFill>
              <a:schemeClr val="tx2">
                <a:lumMod val="50000"/>
                <a:lumOff val="50000"/>
              </a:schemeClr>
            </a:solidFill>
          </a:ln>
        </p:spPr>
        <p:txBody>
          <a:bodyPr vert="horz" wrap="square" rtlCol="0" anchor="ctr" anchorCtr="0">
            <a:spAutoFit/>
          </a:bodyPr>
          <a:lstStyle>
            <a:defPPr>
              <a:defRPr lang="it-IT"/>
            </a:defPPr>
            <a:lvl1pPr algn="ctr"/>
          </a:lstStyle>
          <a:p>
            <a:r>
              <a:rPr lang="en-GB" sz="1600" dirty="0"/>
              <a:t>Ladder “B”</a:t>
            </a:r>
          </a:p>
        </p:txBody>
      </p:sp>
      <p:cxnSp>
        <p:nvCxnSpPr>
          <p:cNvPr id="47" name="Straight Arrow Connector 46">
            <a:extLst>
              <a:ext uri="{FF2B5EF4-FFF2-40B4-BE49-F238E27FC236}">
                <a16:creationId xmlns:a16="http://schemas.microsoft.com/office/drawing/2014/main" id="{A958781C-3B8E-CB2D-D57F-C166AEFFF8F1}"/>
              </a:ext>
            </a:extLst>
          </p:cNvPr>
          <p:cNvCxnSpPr>
            <a:cxnSpLocks/>
            <a:stCxn id="46" idx="1"/>
          </p:cNvCxnSpPr>
          <p:nvPr/>
        </p:nvCxnSpPr>
        <p:spPr>
          <a:xfrm flipH="1" flipV="1">
            <a:off x="6259530" y="3001304"/>
            <a:ext cx="454423" cy="2091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8" name="TextBox 47">
            <a:extLst>
              <a:ext uri="{FF2B5EF4-FFF2-40B4-BE49-F238E27FC236}">
                <a16:creationId xmlns:a16="http://schemas.microsoft.com/office/drawing/2014/main" id="{9CC5B3FA-32BC-FD5B-2BF5-68580931E658}"/>
              </a:ext>
            </a:extLst>
          </p:cNvPr>
          <p:cNvSpPr txBox="1"/>
          <p:nvPr/>
        </p:nvSpPr>
        <p:spPr>
          <a:xfrm>
            <a:off x="9762371" y="2791302"/>
            <a:ext cx="1144645" cy="369332"/>
          </a:xfrm>
          <a:prstGeom prst="rect">
            <a:avLst/>
          </a:prstGeom>
          <a:noFill/>
          <a:ln>
            <a:solidFill>
              <a:schemeClr val="tx2">
                <a:lumMod val="50000"/>
                <a:lumOff val="50000"/>
              </a:schemeClr>
            </a:solidFill>
          </a:ln>
        </p:spPr>
        <p:txBody>
          <a:bodyPr vert="horz" wrap="square" rtlCol="0" anchor="ctr" anchorCtr="0">
            <a:spAutoFit/>
          </a:bodyPr>
          <a:lstStyle/>
          <a:p>
            <a:pPr algn="ctr"/>
            <a:r>
              <a:rPr lang="en-GB" dirty="0"/>
              <a:t>Sensors</a:t>
            </a:r>
          </a:p>
        </p:txBody>
      </p:sp>
      <p:cxnSp>
        <p:nvCxnSpPr>
          <p:cNvPr id="49" name="Straight Arrow Connector 48">
            <a:extLst>
              <a:ext uri="{FF2B5EF4-FFF2-40B4-BE49-F238E27FC236}">
                <a16:creationId xmlns:a16="http://schemas.microsoft.com/office/drawing/2014/main" id="{49FA12DB-F842-97FC-6F8A-2894F5C54D1E}"/>
              </a:ext>
            </a:extLst>
          </p:cNvPr>
          <p:cNvCxnSpPr>
            <a:cxnSpLocks/>
            <a:stCxn id="48" idx="1"/>
          </p:cNvCxnSpPr>
          <p:nvPr/>
        </p:nvCxnSpPr>
        <p:spPr>
          <a:xfrm flipH="1" flipV="1">
            <a:off x="7779516" y="2400580"/>
            <a:ext cx="1982855" cy="5753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A5600ACA-727C-65AA-F9DD-B60EC5D3C062}"/>
              </a:ext>
            </a:extLst>
          </p:cNvPr>
          <p:cNvSpPr txBox="1"/>
          <p:nvPr/>
        </p:nvSpPr>
        <p:spPr>
          <a:xfrm>
            <a:off x="5234745" y="3358064"/>
            <a:ext cx="669126" cy="276999"/>
          </a:xfrm>
          <a:prstGeom prst="rect">
            <a:avLst/>
          </a:prstGeom>
          <a:noFill/>
          <a:ln>
            <a:solidFill>
              <a:schemeClr val="tx2">
                <a:lumMod val="50000"/>
                <a:lumOff val="50000"/>
              </a:schemeClr>
            </a:solidFill>
          </a:ln>
        </p:spPr>
        <p:txBody>
          <a:bodyPr vert="horz" wrap="square" rtlCol="0" anchor="ctr" anchorCtr="0">
            <a:spAutoFit/>
          </a:bodyPr>
          <a:lstStyle/>
          <a:p>
            <a:pPr algn="ctr"/>
            <a:r>
              <a:rPr lang="en-GB" sz="1200" dirty="0" err="1"/>
              <a:t>VTRx</a:t>
            </a:r>
            <a:r>
              <a:rPr lang="en-GB" sz="1200" dirty="0"/>
              <a:t> +</a:t>
            </a:r>
          </a:p>
        </p:txBody>
      </p:sp>
      <p:cxnSp>
        <p:nvCxnSpPr>
          <p:cNvPr id="21" name="Straight Arrow Connector 20">
            <a:extLst>
              <a:ext uri="{FF2B5EF4-FFF2-40B4-BE49-F238E27FC236}">
                <a16:creationId xmlns:a16="http://schemas.microsoft.com/office/drawing/2014/main" id="{8F1CDE94-175E-60EF-300F-8D844C212763}"/>
              </a:ext>
            </a:extLst>
          </p:cNvPr>
          <p:cNvCxnSpPr>
            <a:cxnSpLocks/>
            <a:stCxn id="20" idx="0"/>
          </p:cNvCxnSpPr>
          <p:nvPr/>
        </p:nvCxnSpPr>
        <p:spPr>
          <a:xfrm flipH="1" flipV="1">
            <a:off x="5473243" y="3080551"/>
            <a:ext cx="96065" cy="27751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824499E4-4A1D-D3B8-F76A-D754D0A62CEF}"/>
              </a:ext>
            </a:extLst>
          </p:cNvPr>
          <p:cNvSpPr txBox="1"/>
          <p:nvPr/>
        </p:nvSpPr>
        <p:spPr>
          <a:xfrm>
            <a:off x="6526629" y="3351724"/>
            <a:ext cx="624111" cy="276999"/>
          </a:xfrm>
          <a:prstGeom prst="rect">
            <a:avLst/>
          </a:prstGeom>
          <a:noFill/>
          <a:ln>
            <a:solidFill>
              <a:schemeClr val="tx2">
                <a:lumMod val="50000"/>
                <a:lumOff val="50000"/>
              </a:schemeClr>
            </a:solidFill>
          </a:ln>
        </p:spPr>
        <p:txBody>
          <a:bodyPr vert="horz" wrap="square" rtlCol="0" anchor="ctr" anchorCtr="0">
            <a:spAutoFit/>
          </a:bodyPr>
          <a:lstStyle/>
          <a:p>
            <a:pPr algn="ctr"/>
            <a:r>
              <a:rPr lang="en-GB" sz="1200" dirty="0" err="1"/>
              <a:t>lpGBT</a:t>
            </a:r>
            <a:endParaRPr lang="en-GB" sz="1200" dirty="0"/>
          </a:p>
        </p:txBody>
      </p:sp>
      <p:cxnSp>
        <p:nvCxnSpPr>
          <p:cNvPr id="28" name="Straight Arrow Connector 27">
            <a:extLst>
              <a:ext uri="{FF2B5EF4-FFF2-40B4-BE49-F238E27FC236}">
                <a16:creationId xmlns:a16="http://schemas.microsoft.com/office/drawing/2014/main" id="{9379048B-E5D8-C39C-8F70-3B4A03DAF9AE}"/>
              </a:ext>
            </a:extLst>
          </p:cNvPr>
          <p:cNvCxnSpPr>
            <a:cxnSpLocks/>
            <a:stCxn id="26" idx="0"/>
          </p:cNvCxnSpPr>
          <p:nvPr/>
        </p:nvCxnSpPr>
        <p:spPr>
          <a:xfrm flipH="1" flipV="1">
            <a:off x="5903871" y="3080551"/>
            <a:ext cx="934814" cy="27117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A66D76F1-8228-6AC8-5487-5438E27A175D}"/>
              </a:ext>
            </a:extLst>
          </p:cNvPr>
          <p:cNvSpPr txBox="1"/>
          <p:nvPr/>
        </p:nvSpPr>
        <p:spPr>
          <a:xfrm>
            <a:off x="5638280" y="2532647"/>
            <a:ext cx="996591" cy="276999"/>
          </a:xfrm>
          <a:prstGeom prst="rect">
            <a:avLst/>
          </a:prstGeom>
          <a:noFill/>
          <a:ln>
            <a:solidFill>
              <a:schemeClr val="tx2">
                <a:lumMod val="50000"/>
                <a:lumOff val="50000"/>
              </a:schemeClr>
            </a:solidFill>
          </a:ln>
        </p:spPr>
        <p:txBody>
          <a:bodyPr vert="horz" wrap="square" rtlCol="0" anchor="ctr" anchorCtr="0">
            <a:spAutoFit/>
          </a:bodyPr>
          <a:lstStyle/>
          <a:p>
            <a:pPr algn="ctr"/>
            <a:r>
              <a:rPr lang="en-GB" sz="1200" dirty="0"/>
              <a:t>Connector</a:t>
            </a:r>
          </a:p>
        </p:txBody>
      </p:sp>
      <p:cxnSp>
        <p:nvCxnSpPr>
          <p:cNvPr id="36" name="Straight Arrow Connector 35">
            <a:extLst>
              <a:ext uri="{FF2B5EF4-FFF2-40B4-BE49-F238E27FC236}">
                <a16:creationId xmlns:a16="http://schemas.microsoft.com/office/drawing/2014/main" id="{E543E587-2C6C-F5F3-F72A-CBF2EB03435A}"/>
              </a:ext>
            </a:extLst>
          </p:cNvPr>
          <p:cNvCxnSpPr>
            <a:cxnSpLocks/>
            <a:stCxn id="32" idx="1"/>
          </p:cNvCxnSpPr>
          <p:nvPr/>
        </p:nvCxnSpPr>
        <p:spPr>
          <a:xfrm flipH="1">
            <a:off x="4936553" y="2671147"/>
            <a:ext cx="701727" cy="13925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8" name="TextBox 57">
            <a:extLst>
              <a:ext uri="{FF2B5EF4-FFF2-40B4-BE49-F238E27FC236}">
                <a16:creationId xmlns:a16="http://schemas.microsoft.com/office/drawing/2014/main" id="{725A054F-5ADC-4357-766C-0EEB4CE09035}"/>
              </a:ext>
            </a:extLst>
          </p:cNvPr>
          <p:cNvSpPr txBox="1"/>
          <p:nvPr/>
        </p:nvSpPr>
        <p:spPr>
          <a:xfrm>
            <a:off x="2724718" y="2750238"/>
            <a:ext cx="1254514" cy="338554"/>
          </a:xfrm>
          <a:prstGeom prst="rect">
            <a:avLst/>
          </a:prstGeom>
          <a:noFill/>
          <a:ln>
            <a:solidFill>
              <a:schemeClr val="tx2">
                <a:lumMod val="50000"/>
                <a:lumOff val="50000"/>
              </a:schemeClr>
            </a:solidFill>
          </a:ln>
        </p:spPr>
        <p:txBody>
          <a:bodyPr vert="horz" wrap="square" rtlCol="0" anchor="ctr" anchorCtr="0">
            <a:spAutoFit/>
          </a:bodyPr>
          <a:lstStyle>
            <a:defPPr>
              <a:defRPr lang="it-IT"/>
            </a:defPPr>
            <a:lvl1pPr algn="ctr"/>
          </a:lstStyle>
          <a:p>
            <a:r>
              <a:rPr lang="en-GB" sz="1600" dirty="0"/>
              <a:t>Ladder “A”</a:t>
            </a:r>
          </a:p>
        </p:txBody>
      </p:sp>
      <p:cxnSp>
        <p:nvCxnSpPr>
          <p:cNvPr id="10" name="Straight Connector 9">
            <a:extLst>
              <a:ext uri="{FF2B5EF4-FFF2-40B4-BE49-F238E27FC236}">
                <a16:creationId xmlns:a16="http://schemas.microsoft.com/office/drawing/2014/main" id="{19D19C9D-35A9-77AF-EC53-8B4C2C829760}"/>
              </a:ext>
            </a:extLst>
          </p:cNvPr>
          <p:cNvCxnSpPr>
            <a:cxnSpLocks/>
          </p:cNvCxnSpPr>
          <p:nvPr/>
        </p:nvCxnSpPr>
        <p:spPr>
          <a:xfrm flipV="1">
            <a:off x="5371710" y="1651944"/>
            <a:ext cx="9668" cy="928728"/>
          </a:xfrm>
          <a:prstGeom prst="line">
            <a:avLst/>
          </a:prstGeom>
          <a:ln>
            <a:prstDash val="sysDash"/>
          </a:ln>
        </p:spPr>
        <p:style>
          <a:lnRef idx="2">
            <a:schemeClr val="accent2"/>
          </a:lnRef>
          <a:fillRef idx="0">
            <a:schemeClr val="accent2"/>
          </a:fillRef>
          <a:effectRef idx="1">
            <a:schemeClr val="accent2"/>
          </a:effectRef>
          <a:fontRef idx="minor">
            <a:schemeClr val="tx1"/>
          </a:fontRef>
        </p:style>
      </p:cxnSp>
      <p:sp>
        <p:nvSpPr>
          <p:cNvPr id="22" name="TextBox 21">
            <a:extLst>
              <a:ext uri="{FF2B5EF4-FFF2-40B4-BE49-F238E27FC236}">
                <a16:creationId xmlns:a16="http://schemas.microsoft.com/office/drawing/2014/main" id="{1B695506-9E81-A5C7-24C0-8C0B3988A645}"/>
              </a:ext>
            </a:extLst>
          </p:cNvPr>
          <p:cNvSpPr txBox="1"/>
          <p:nvPr/>
        </p:nvSpPr>
        <p:spPr>
          <a:xfrm>
            <a:off x="5437526" y="1484608"/>
            <a:ext cx="1031095" cy="276999"/>
          </a:xfrm>
          <a:prstGeom prst="rect">
            <a:avLst/>
          </a:prstGeom>
          <a:noFill/>
          <a:ln>
            <a:solidFill>
              <a:schemeClr val="accent2"/>
            </a:solidFill>
          </a:ln>
        </p:spPr>
        <p:txBody>
          <a:bodyPr vert="horz" wrap="square" rtlCol="0" anchor="ctr" anchorCtr="0">
            <a:spAutoFit/>
          </a:bodyPr>
          <a:lstStyle/>
          <a:p>
            <a:pPr algn="ctr"/>
            <a:r>
              <a:rPr lang="en-GB" sz="1200" dirty="0"/>
              <a:t>XY plane</a:t>
            </a:r>
          </a:p>
        </p:txBody>
      </p:sp>
      <p:cxnSp>
        <p:nvCxnSpPr>
          <p:cNvPr id="24" name="Straight Connector 23">
            <a:extLst>
              <a:ext uri="{FF2B5EF4-FFF2-40B4-BE49-F238E27FC236}">
                <a16:creationId xmlns:a16="http://schemas.microsoft.com/office/drawing/2014/main" id="{93905FD7-2AE4-3807-1982-C32C41B1536A}"/>
              </a:ext>
            </a:extLst>
          </p:cNvPr>
          <p:cNvCxnSpPr/>
          <p:nvPr/>
        </p:nvCxnSpPr>
        <p:spPr>
          <a:xfrm>
            <a:off x="83127" y="2791302"/>
            <a:ext cx="2404754" cy="0"/>
          </a:xfrm>
          <a:prstGeom prst="line">
            <a:avLst/>
          </a:prstGeom>
          <a:ln>
            <a:prstDash val="sysDash"/>
          </a:ln>
        </p:spPr>
        <p:style>
          <a:lnRef idx="2">
            <a:schemeClr val="accent2"/>
          </a:lnRef>
          <a:fillRef idx="0">
            <a:schemeClr val="accent2"/>
          </a:fillRef>
          <a:effectRef idx="1">
            <a:schemeClr val="accent2"/>
          </a:effectRef>
          <a:fontRef idx="minor">
            <a:schemeClr val="tx1"/>
          </a:fontRef>
        </p:style>
      </p:cxnSp>
      <p:sp>
        <p:nvSpPr>
          <p:cNvPr id="25" name="TextBox 24">
            <a:extLst>
              <a:ext uri="{FF2B5EF4-FFF2-40B4-BE49-F238E27FC236}">
                <a16:creationId xmlns:a16="http://schemas.microsoft.com/office/drawing/2014/main" id="{2FCC039C-9681-77A6-E0D7-F4BF6464C6E7}"/>
              </a:ext>
            </a:extLst>
          </p:cNvPr>
          <p:cNvSpPr txBox="1"/>
          <p:nvPr/>
        </p:nvSpPr>
        <p:spPr>
          <a:xfrm>
            <a:off x="99820" y="2324220"/>
            <a:ext cx="787535" cy="276999"/>
          </a:xfrm>
          <a:prstGeom prst="rect">
            <a:avLst/>
          </a:prstGeom>
          <a:noFill/>
          <a:ln>
            <a:solidFill>
              <a:schemeClr val="accent2"/>
            </a:solidFill>
          </a:ln>
        </p:spPr>
        <p:txBody>
          <a:bodyPr vert="horz" wrap="square" rtlCol="0" anchor="ctr" anchorCtr="0">
            <a:spAutoFit/>
          </a:bodyPr>
          <a:lstStyle/>
          <a:p>
            <a:pPr algn="ctr"/>
            <a:r>
              <a:rPr lang="en-GB" sz="1200" dirty="0"/>
              <a:t>XZ plane</a:t>
            </a:r>
          </a:p>
        </p:txBody>
      </p:sp>
    </p:spTree>
    <p:extLst>
      <p:ext uri="{BB962C8B-B14F-4D97-AF65-F5344CB8AC3E}">
        <p14:creationId xmlns:p14="http://schemas.microsoft.com/office/powerpoint/2010/main" val="2097681907"/>
      </p:ext>
    </p:extLst>
  </p:cSld>
  <p:clrMapOvr>
    <a:masterClrMapping/>
  </p:clrMapOvr>
  <mc:AlternateContent xmlns:mc="http://schemas.openxmlformats.org/markup-compatibility/2006" xmlns:p14="http://schemas.microsoft.com/office/powerpoint/2010/main">
    <mc:Choice Requires="p14">
      <p:transition spd="slow" p14:dur="2000" advTm="2728"/>
    </mc:Choice>
    <mc:Fallback xmlns="">
      <p:transition spd="slow" advTm="2728"/>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AADD2-F77B-FA5C-19F4-3C6FC5D93B6C}"/>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48ECCC47-BC5A-F720-E263-8581BCA9062B}"/>
              </a:ext>
            </a:extLst>
          </p:cNvPr>
          <p:cNvSpPr txBox="1"/>
          <p:nvPr/>
        </p:nvSpPr>
        <p:spPr>
          <a:xfrm>
            <a:off x="0" y="0"/>
            <a:ext cx="12192000" cy="55399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GB" sz="3000" dirty="0">
                <a:latin typeface="Cambria" panose="02040503050406030204" pitchFamily="18" charset="0"/>
                <a:ea typeface="Cambria" panose="02040503050406030204" pitchFamily="18" charset="0"/>
              </a:rPr>
              <a:t>Flex: Additional considerations</a:t>
            </a:r>
          </a:p>
        </p:txBody>
      </p:sp>
      <p:sp>
        <p:nvSpPr>
          <p:cNvPr id="3" name="Slide Number Placeholder 2">
            <a:extLst>
              <a:ext uri="{FF2B5EF4-FFF2-40B4-BE49-F238E27FC236}">
                <a16:creationId xmlns:a16="http://schemas.microsoft.com/office/drawing/2014/main" id="{BDFD8A11-D333-FF92-267F-7C4668A52F04}"/>
              </a:ext>
            </a:extLst>
          </p:cNvPr>
          <p:cNvSpPr>
            <a:spLocks noGrp="1"/>
          </p:cNvSpPr>
          <p:nvPr>
            <p:ph type="sldNum" sz="quarter" idx="12"/>
          </p:nvPr>
        </p:nvSpPr>
        <p:spPr>
          <a:xfrm>
            <a:off x="9448800" y="6492875"/>
            <a:ext cx="2743200" cy="365125"/>
          </a:xfrm>
        </p:spPr>
        <p:txBody>
          <a:bodyPr/>
          <a:lstStyle/>
          <a:p>
            <a:fld id="{265FD0AB-E297-4C81-97A7-39E78109B666}" type="slidenum">
              <a:rPr lang="en-GB" smtClean="0"/>
              <a:t>8</a:t>
            </a:fld>
            <a:endParaRPr lang="en-GB" dirty="0"/>
          </a:p>
        </p:txBody>
      </p:sp>
      <p:pic>
        <p:nvPicPr>
          <p:cNvPr id="9" name="Picture 8" descr="A blue sign with yellow text&#10;&#10;AI-generated content may be incorrect.">
            <a:extLst>
              <a:ext uri="{FF2B5EF4-FFF2-40B4-BE49-F238E27FC236}">
                <a16:creationId xmlns:a16="http://schemas.microsoft.com/office/drawing/2014/main" id="{83D82C91-0C4E-B797-FD53-6FAEBB293C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0230" y="29616"/>
            <a:ext cx="986903" cy="483555"/>
          </a:xfrm>
          <a:prstGeom prst="rect">
            <a:avLst/>
          </a:prstGeom>
        </p:spPr>
      </p:pic>
      <p:sp>
        <p:nvSpPr>
          <p:cNvPr id="14" name="TextBox 13">
            <a:extLst>
              <a:ext uri="{FF2B5EF4-FFF2-40B4-BE49-F238E27FC236}">
                <a16:creationId xmlns:a16="http://schemas.microsoft.com/office/drawing/2014/main" id="{A0C2B22B-4E1E-11C8-859E-EBD88F9C1BD2}"/>
              </a:ext>
            </a:extLst>
          </p:cNvPr>
          <p:cNvSpPr txBox="1"/>
          <p:nvPr/>
        </p:nvSpPr>
        <p:spPr>
          <a:xfrm>
            <a:off x="5248780" y="618540"/>
            <a:ext cx="6748353" cy="3376374"/>
          </a:xfrm>
          <a:prstGeom prst="rect">
            <a:avLst/>
          </a:prstGeom>
          <a:noFill/>
        </p:spPr>
        <p:txBody>
          <a:bodyPr vert="horz" wrap="square" rtlCol="0" anchor="ctr" anchorCtr="0">
            <a:spAutoFit/>
          </a:bodyPr>
          <a:lstStyle/>
          <a:p>
            <a:pPr marL="285750" indent="-285750">
              <a:lnSpc>
                <a:spcPct val="150000"/>
              </a:lnSpc>
              <a:buFont typeface="Arial" panose="020B0604020202020204" pitchFamily="34" charset="0"/>
              <a:buChar char="•"/>
            </a:pPr>
            <a:r>
              <a:rPr lang="en-US" dirty="0"/>
              <a:t>For layer 6A, a nominal number of 19 sensors is sufficient to cover the active area.</a:t>
            </a:r>
          </a:p>
          <a:p>
            <a:pPr marL="285750" indent="-285750">
              <a:lnSpc>
                <a:spcPct val="150000"/>
              </a:lnSpc>
              <a:buFont typeface="Arial" panose="020B0604020202020204" pitchFamily="34" charset="0"/>
              <a:buChar char="•"/>
            </a:pPr>
            <a:r>
              <a:rPr lang="en-US" dirty="0"/>
              <a:t>This would require shifting the L6A end piece (and the L6 end ring) toward the forward (FWD) side.</a:t>
            </a:r>
          </a:p>
          <a:p>
            <a:pPr marL="285750" indent="-285750">
              <a:lnSpc>
                <a:spcPct val="150000"/>
              </a:lnSpc>
              <a:buFont typeface="Arial" panose="020B0604020202020204" pitchFamily="34" charset="0"/>
              <a:buChar char="•"/>
            </a:pPr>
            <a:r>
              <a:rPr lang="en-US" u="sng" dirty="0"/>
              <a:t>Such a shift may lead to cabling issues due to the reduced spacing between the end rings.</a:t>
            </a:r>
          </a:p>
          <a:p>
            <a:pPr marL="285750" indent="-285750">
              <a:lnSpc>
                <a:spcPct val="150000"/>
              </a:lnSpc>
              <a:buFont typeface="Arial" panose="020B0604020202020204" pitchFamily="34" charset="0"/>
              <a:buChar char="•"/>
            </a:pPr>
            <a:r>
              <a:rPr lang="en-US" dirty="0"/>
              <a:t>Therefore, the adopted mechanical solution is to implement L6A with 20 sensors.</a:t>
            </a:r>
            <a:endParaRPr lang="en-GB" dirty="0"/>
          </a:p>
        </p:txBody>
      </p:sp>
      <p:sp>
        <p:nvSpPr>
          <p:cNvPr id="23" name="TextBox 22">
            <a:extLst>
              <a:ext uri="{FF2B5EF4-FFF2-40B4-BE49-F238E27FC236}">
                <a16:creationId xmlns:a16="http://schemas.microsoft.com/office/drawing/2014/main" id="{15E8F945-E41F-71AE-E69F-088BC7435B92}"/>
              </a:ext>
            </a:extLst>
          </p:cNvPr>
          <p:cNvSpPr txBox="1"/>
          <p:nvPr/>
        </p:nvSpPr>
        <p:spPr>
          <a:xfrm>
            <a:off x="1891548" y="5254270"/>
            <a:ext cx="6189959" cy="1287597"/>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noProof="0" dirty="0">
                <a:latin typeface="Cambria" panose="02040503050406030204" pitchFamily="18" charset="0"/>
                <a:ea typeface="Cambria" panose="02040503050406030204" pitchFamily="18" charset="0"/>
              </a:rPr>
              <a:t>Flex naming convention:</a:t>
            </a:r>
          </a:p>
          <a:p>
            <a:pPr marL="742950" lvl="1" indent="-285750">
              <a:lnSpc>
                <a:spcPct val="150000"/>
              </a:lnSpc>
              <a:buFont typeface="Arial" panose="020B0604020202020204" pitchFamily="34" charset="0"/>
              <a:buChar char="•"/>
            </a:pPr>
            <a:r>
              <a:rPr lang="en-US" dirty="0">
                <a:latin typeface="Cambria" panose="02040503050406030204" pitchFamily="18" charset="0"/>
                <a:ea typeface="Cambria" panose="02040503050406030204" pitchFamily="18" charset="0"/>
              </a:rPr>
              <a:t>BWD/FWD </a:t>
            </a:r>
            <a:r>
              <a:rPr lang="en-US" dirty="0">
                <a:latin typeface="Cambria" panose="02040503050406030204" pitchFamily="18" charset="0"/>
                <a:ea typeface="Cambria" panose="02040503050406030204" pitchFamily="18" charset="0"/>
                <a:sym typeface="Wingdings" panose="05000000000000000000" pitchFamily="2" charset="2"/>
              </a:rPr>
              <a:t> Side from which the flex is read</a:t>
            </a:r>
          </a:p>
          <a:p>
            <a:pPr marL="742950" lvl="1" indent="-285750">
              <a:lnSpc>
                <a:spcPct val="150000"/>
              </a:lnSpc>
              <a:buFont typeface="Arial" panose="020B0604020202020204" pitchFamily="34" charset="0"/>
              <a:buChar char="•"/>
            </a:pPr>
            <a:r>
              <a:rPr lang="en-US" noProof="0" dirty="0">
                <a:latin typeface="Cambria" panose="02040503050406030204" pitchFamily="18" charset="0"/>
                <a:ea typeface="Cambria" panose="02040503050406030204" pitchFamily="18" charset="0"/>
                <a:sym typeface="Wingdings" panose="05000000000000000000" pitchFamily="2" charset="2"/>
              </a:rPr>
              <a:t>UP/DOWN </a:t>
            </a:r>
            <a:r>
              <a:rPr lang="en-US" dirty="0">
                <a:latin typeface="Cambria" panose="02040503050406030204" pitchFamily="18" charset="0"/>
                <a:ea typeface="Cambria" panose="02040503050406030204" pitchFamily="18" charset="0"/>
                <a:sym typeface="Wingdings" panose="05000000000000000000" pitchFamily="2" charset="2"/>
              </a:rPr>
              <a:t> Side where the connector is located</a:t>
            </a:r>
            <a:endParaRPr lang="en-US" noProof="0" dirty="0">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C01A409E-E04C-5D60-1446-53ADE2582950}"/>
              </a:ext>
            </a:extLst>
          </p:cNvPr>
          <p:cNvPicPr>
            <a:picLocks noChangeAspect="1"/>
          </p:cNvPicPr>
          <p:nvPr/>
        </p:nvPicPr>
        <p:blipFill>
          <a:blip r:embed="rId4"/>
          <a:stretch>
            <a:fillRect/>
          </a:stretch>
        </p:blipFill>
        <p:spPr>
          <a:xfrm>
            <a:off x="270131" y="691924"/>
            <a:ext cx="4716397" cy="3674521"/>
          </a:xfrm>
          <a:prstGeom prst="rect">
            <a:avLst/>
          </a:prstGeom>
          <a:solidFill>
            <a:srgbClr val="FFFFFF">
              <a:shade val="85000"/>
            </a:srgbClr>
          </a:solidFill>
          <a:ln w="88900" cap="sq">
            <a:solidFill>
              <a:srgbClr val="00B05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6" name="Straight Arrow Connector 15">
            <a:extLst>
              <a:ext uri="{FF2B5EF4-FFF2-40B4-BE49-F238E27FC236}">
                <a16:creationId xmlns:a16="http://schemas.microsoft.com/office/drawing/2014/main" id="{18368056-7FD8-CD43-EFF6-611B3DB46A06}"/>
              </a:ext>
            </a:extLst>
          </p:cNvPr>
          <p:cNvCxnSpPr>
            <a:cxnSpLocks/>
            <a:stCxn id="33" idx="1"/>
          </p:cNvCxnSpPr>
          <p:nvPr/>
        </p:nvCxnSpPr>
        <p:spPr>
          <a:xfrm flipH="1" flipV="1">
            <a:off x="3611292" y="3664120"/>
            <a:ext cx="2574241" cy="873759"/>
          </a:xfrm>
          <a:prstGeom prst="straightConnector1">
            <a:avLst/>
          </a:prstGeom>
          <a:ln>
            <a:tailEnd type="oval"/>
          </a:ln>
        </p:spPr>
        <p:style>
          <a:lnRef idx="2">
            <a:schemeClr val="accent6"/>
          </a:lnRef>
          <a:fillRef idx="0">
            <a:schemeClr val="accent6"/>
          </a:fillRef>
          <a:effectRef idx="1">
            <a:schemeClr val="accent6"/>
          </a:effectRef>
          <a:fontRef idx="minor">
            <a:schemeClr val="tx1"/>
          </a:fontRef>
        </p:style>
      </p:cxnSp>
      <p:cxnSp>
        <p:nvCxnSpPr>
          <p:cNvPr id="19" name="Straight Arrow Connector 18">
            <a:extLst>
              <a:ext uri="{FF2B5EF4-FFF2-40B4-BE49-F238E27FC236}">
                <a16:creationId xmlns:a16="http://schemas.microsoft.com/office/drawing/2014/main" id="{51ED36A7-0143-A7A0-9823-0F7FFA507E34}"/>
              </a:ext>
            </a:extLst>
          </p:cNvPr>
          <p:cNvCxnSpPr>
            <a:cxnSpLocks/>
            <a:stCxn id="30" idx="0"/>
          </p:cNvCxnSpPr>
          <p:nvPr/>
        </p:nvCxnSpPr>
        <p:spPr>
          <a:xfrm flipV="1">
            <a:off x="1482193" y="2578608"/>
            <a:ext cx="168094" cy="2023813"/>
          </a:xfrm>
          <a:prstGeom prst="straightConnector1">
            <a:avLst/>
          </a:prstGeom>
          <a:ln>
            <a:tailEnd type="oval"/>
          </a:ln>
        </p:spPr>
        <p:style>
          <a:lnRef idx="2">
            <a:schemeClr val="accent6"/>
          </a:lnRef>
          <a:fillRef idx="0">
            <a:schemeClr val="accent6"/>
          </a:fillRef>
          <a:effectRef idx="1">
            <a:schemeClr val="accent6"/>
          </a:effectRef>
          <a:fontRef idx="minor">
            <a:schemeClr val="tx1"/>
          </a:fontRef>
        </p:style>
      </p:cxnSp>
      <p:sp>
        <p:nvSpPr>
          <p:cNvPr id="22" name="TextBox 21">
            <a:extLst>
              <a:ext uri="{FF2B5EF4-FFF2-40B4-BE49-F238E27FC236}">
                <a16:creationId xmlns:a16="http://schemas.microsoft.com/office/drawing/2014/main" id="{CA588E40-72FA-4EAA-A0B9-E900F16B947B}"/>
              </a:ext>
            </a:extLst>
          </p:cNvPr>
          <p:cNvSpPr txBox="1"/>
          <p:nvPr/>
        </p:nvSpPr>
        <p:spPr>
          <a:xfrm>
            <a:off x="2926080" y="4602421"/>
            <a:ext cx="2485438" cy="369332"/>
          </a:xfrm>
          <a:prstGeom prst="rect">
            <a:avLst/>
          </a:prstGeom>
          <a:noFill/>
          <a:ln>
            <a:solidFill>
              <a:schemeClr val="tx2">
                <a:lumMod val="75000"/>
                <a:lumOff val="25000"/>
              </a:schemeClr>
            </a:solidFill>
          </a:ln>
        </p:spPr>
        <p:txBody>
          <a:bodyPr vert="horz" wrap="square" rtlCol="0" anchor="ctr" anchorCtr="0">
            <a:spAutoFit/>
          </a:bodyPr>
          <a:lstStyle/>
          <a:p>
            <a:pPr algn="ctr"/>
            <a:r>
              <a:rPr lang="en-GB" dirty="0"/>
              <a:t>L6A BWD end piece</a:t>
            </a:r>
          </a:p>
        </p:txBody>
      </p:sp>
      <p:cxnSp>
        <p:nvCxnSpPr>
          <p:cNvPr id="24" name="Straight Arrow Connector 23">
            <a:extLst>
              <a:ext uri="{FF2B5EF4-FFF2-40B4-BE49-F238E27FC236}">
                <a16:creationId xmlns:a16="http://schemas.microsoft.com/office/drawing/2014/main" id="{66B0AC7B-7FFE-30E5-A1A0-5F1B4473B0A3}"/>
              </a:ext>
            </a:extLst>
          </p:cNvPr>
          <p:cNvCxnSpPr>
            <a:cxnSpLocks/>
            <a:stCxn id="22" idx="0"/>
          </p:cNvCxnSpPr>
          <p:nvPr/>
        </p:nvCxnSpPr>
        <p:spPr>
          <a:xfrm flipH="1" flipV="1">
            <a:off x="2231136" y="2097024"/>
            <a:ext cx="1937663" cy="2505397"/>
          </a:xfrm>
          <a:prstGeom prst="straightConnector1">
            <a:avLst/>
          </a:prstGeom>
          <a:ln>
            <a:tailEnd type="oval"/>
          </a:ln>
        </p:spPr>
        <p:style>
          <a:lnRef idx="2">
            <a:schemeClr val="accent6"/>
          </a:lnRef>
          <a:fillRef idx="0">
            <a:schemeClr val="accent6"/>
          </a:fillRef>
          <a:effectRef idx="1">
            <a:schemeClr val="accent6"/>
          </a:effectRef>
          <a:fontRef idx="minor">
            <a:schemeClr val="tx1"/>
          </a:fontRef>
        </p:style>
      </p:cxnSp>
      <p:sp>
        <p:nvSpPr>
          <p:cNvPr id="30" name="TextBox 29">
            <a:extLst>
              <a:ext uri="{FF2B5EF4-FFF2-40B4-BE49-F238E27FC236}">
                <a16:creationId xmlns:a16="http://schemas.microsoft.com/office/drawing/2014/main" id="{48879CAA-68BA-C064-BC8C-75D972392561}"/>
              </a:ext>
            </a:extLst>
          </p:cNvPr>
          <p:cNvSpPr txBox="1"/>
          <p:nvPr/>
        </p:nvSpPr>
        <p:spPr>
          <a:xfrm>
            <a:off x="239474" y="4602421"/>
            <a:ext cx="2485438" cy="369332"/>
          </a:xfrm>
          <a:prstGeom prst="rect">
            <a:avLst/>
          </a:prstGeom>
          <a:noFill/>
          <a:ln>
            <a:solidFill>
              <a:schemeClr val="tx2">
                <a:lumMod val="75000"/>
                <a:lumOff val="25000"/>
              </a:schemeClr>
            </a:solidFill>
          </a:ln>
        </p:spPr>
        <p:txBody>
          <a:bodyPr vert="horz" wrap="square" rtlCol="0" anchor="ctr" anchorCtr="0">
            <a:spAutoFit/>
          </a:bodyPr>
          <a:lstStyle/>
          <a:p>
            <a:pPr algn="ctr"/>
            <a:r>
              <a:rPr lang="en-GB" dirty="0"/>
              <a:t>L6 BWD end ring</a:t>
            </a:r>
          </a:p>
        </p:txBody>
      </p:sp>
      <p:sp>
        <p:nvSpPr>
          <p:cNvPr id="33" name="TextBox 32">
            <a:extLst>
              <a:ext uri="{FF2B5EF4-FFF2-40B4-BE49-F238E27FC236}">
                <a16:creationId xmlns:a16="http://schemas.microsoft.com/office/drawing/2014/main" id="{7F4CF034-1741-1BF2-7841-9462741439AB}"/>
              </a:ext>
            </a:extLst>
          </p:cNvPr>
          <p:cNvSpPr txBox="1"/>
          <p:nvPr/>
        </p:nvSpPr>
        <p:spPr>
          <a:xfrm>
            <a:off x="6185533" y="4353213"/>
            <a:ext cx="2485438" cy="369332"/>
          </a:xfrm>
          <a:prstGeom prst="rect">
            <a:avLst/>
          </a:prstGeom>
          <a:noFill/>
          <a:ln>
            <a:solidFill>
              <a:schemeClr val="tx2">
                <a:lumMod val="75000"/>
                <a:lumOff val="25000"/>
              </a:schemeClr>
            </a:solidFill>
          </a:ln>
        </p:spPr>
        <p:txBody>
          <a:bodyPr vert="horz" wrap="square" rtlCol="0" anchor="ctr" anchorCtr="0">
            <a:spAutoFit/>
          </a:bodyPr>
          <a:lstStyle/>
          <a:p>
            <a:pPr algn="ctr"/>
            <a:r>
              <a:rPr lang="en-GB" dirty="0"/>
              <a:t>L5 BWD end ring</a:t>
            </a:r>
          </a:p>
        </p:txBody>
      </p:sp>
    </p:spTree>
    <p:extLst>
      <p:ext uri="{BB962C8B-B14F-4D97-AF65-F5344CB8AC3E}">
        <p14:creationId xmlns:p14="http://schemas.microsoft.com/office/powerpoint/2010/main" val="229213194"/>
      </p:ext>
    </p:extLst>
  </p:cSld>
  <p:clrMapOvr>
    <a:masterClrMapping/>
  </p:clrMapOvr>
  <mc:AlternateContent xmlns:mc="http://schemas.openxmlformats.org/markup-compatibility/2006" xmlns:p14="http://schemas.microsoft.com/office/powerpoint/2010/main">
    <mc:Choice Requires="p14">
      <p:transition spd="slow" p14:dur="2000" advTm="70899"/>
    </mc:Choice>
    <mc:Fallback xmlns="">
      <p:transition spd="slow" advTm="70899"/>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ACB4F-DB24-5591-E447-27EDCC82AD6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2AAEFDC6-5333-2513-C376-01634ABCE7BE}"/>
              </a:ext>
            </a:extLst>
          </p:cNvPr>
          <p:cNvSpPr txBox="1"/>
          <p:nvPr/>
        </p:nvSpPr>
        <p:spPr>
          <a:xfrm>
            <a:off x="0" y="0"/>
            <a:ext cx="12192000" cy="55399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GB" sz="3000" dirty="0">
                <a:latin typeface="Cambria" panose="02040503050406030204" pitchFamily="18" charset="0"/>
                <a:ea typeface="Cambria" panose="02040503050406030204" pitchFamily="18" charset="0"/>
              </a:rPr>
              <a:t>Flex size summary</a:t>
            </a:r>
          </a:p>
        </p:txBody>
      </p:sp>
      <p:sp>
        <p:nvSpPr>
          <p:cNvPr id="3" name="Slide Number Placeholder 2">
            <a:extLst>
              <a:ext uri="{FF2B5EF4-FFF2-40B4-BE49-F238E27FC236}">
                <a16:creationId xmlns:a16="http://schemas.microsoft.com/office/drawing/2014/main" id="{3B240D6C-6DC5-BF63-DB2F-6069263BE602}"/>
              </a:ext>
            </a:extLst>
          </p:cNvPr>
          <p:cNvSpPr>
            <a:spLocks noGrp="1"/>
          </p:cNvSpPr>
          <p:nvPr>
            <p:ph type="sldNum" sz="quarter" idx="12"/>
          </p:nvPr>
        </p:nvSpPr>
        <p:spPr>
          <a:xfrm>
            <a:off x="9448800" y="6492875"/>
            <a:ext cx="2743200" cy="365125"/>
          </a:xfrm>
        </p:spPr>
        <p:txBody>
          <a:bodyPr/>
          <a:lstStyle/>
          <a:p>
            <a:fld id="{265FD0AB-E297-4C81-97A7-39E78109B666}" type="slidenum">
              <a:rPr lang="en-GB" smtClean="0"/>
              <a:t>9</a:t>
            </a:fld>
            <a:endParaRPr lang="en-GB" dirty="0"/>
          </a:p>
        </p:txBody>
      </p:sp>
      <p:pic>
        <p:nvPicPr>
          <p:cNvPr id="9" name="Picture 8" descr="A blue sign with yellow text&#10;&#10;AI-generated content may be incorrect.">
            <a:extLst>
              <a:ext uri="{FF2B5EF4-FFF2-40B4-BE49-F238E27FC236}">
                <a16:creationId xmlns:a16="http://schemas.microsoft.com/office/drawing/2014/main" id="{108CBBF5-4777-2E08-5ED1-788CB29666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0230" y="29616"/>
            <a:ext cx="986903" cy="483555"/>
          </a:xfrm>
          <a:prstGeom prst="rect">
            <a:avLst/>
          </a:prstGeom>
        </p:spPr>
      </p:pic>
      <p:sp>
        <p:nvSpPr>
          <p:cNvPr id="4" name="TextBox 3">
            <a:extLst>
              <a:ext uri="{FF2B5EF4-FFF2-40B4-BE49-F238E27FC236}">
                <a16:creationId xmlns:a16="http://schemas.microsoft.com/office/drawing/2014/main" id="{3019B0F4-9207-94EA-97CD-1FC5081DCCA5}"/>
              </a:ext>
            </a:extLst>
          </p:cNvPr>
          <p:cNvSpPr txBox="1"/>
          <p:nvPr/>
        </p:nvSpPr>
        <p:spPr>
          <a:xfrm>
            <a:off x="48345" y="767374"/>
            <a:ext cx="6102519" cy="1569660"/>
          </a:xfrm>
          <a:custGeom>
            <a:avLst/>
            <a:gdLst>
              <a:gd name="csX0" fmla="*/ 0 w 6102519"/>
              <a:gd name="csY0" fmla="*/ 0 h 1569660"/>
              <a:gd name="csX1" fmla="*/ 432724 w 6102519"/>
              <a:gd name="csY1" fmla="*/ 0 h 1569660"/>
              <a:gd name="csX2" fmla="*/ 865448 w 6102519"/>
              <a:gd name="csY2" fmla="*/ 0 h 1569660"/>
              <a:gd name="csX3" fmla="*/ 1237147 w 6102519"/>
              <a:gd name="csY3" fmla="*/ 0 h 1569660"/>
              <a:gd name="csX4" fmla="*/ 1913972 w 6102519"/>
              <a:gd name="csY4" fmla="*/ 0 h 1569660"/>
              <a:gd name="csX5" fmla="*/ 2285671 w 6102519"/>
              <a:gd name="csY5" fmla="*/ 0 h 1569660"/>
              <a:gd name="csX6" fmla="*/ 2718395 w 6102519"/>
              <a:gd name="csY6" fmla="*/ 0 h 1569660"/>
              <a:gd name="csX7" fmla="*/ 3212144 w 6102519"/>
              <a:gd name="csY7" fmla="*/ 0 h 1569660"/>
              <a:gd name="csX8" fmla="*/ 3644868 w 6102519"/>
              <a:gd name="csY8" fmla="*/ 0 h 1569660"/>
              <a:gd name="csX9" fmla="*/ 4321693 w 6102519"/>
              <a:gd name="csY9" fmla="*/ 0 h 1569660"/>
              <a:gd name="csX10" fmla="*/ 4815442 w 6102519"/>
              <a:gd name="csY10" fmla="*/ 0 h 1569660"/>
              <a:gd name="csX11" fmla="*/ 5309192 w 6102519"/>
              <a:gd name="csY11" fmla="*/ 0 h 1569660"/>
              <a:gd name="csX12" fmla="*/ 6102519 w 6102519"/>
              <a:gd name="csY12" fmla="*/ 0 h 1569660"/>
              <a:gd name="csX13" fmla="*/ 6102519 w 6102519"/>
              <a:gd name="csY13" fmla="*/ 491827 h 1569660"/>
              <a:gd name="csX14" fmla="*/ 6102519 w 6102519"/>
              <a:gd name="csY14" fmla="*/ 1030743 h 1569660"/>
              <a:gd name="csX15" fmla="*/ 6102519 w 6102519"/>
              <a:gd name="csY15" fmla="*/ 1569660 h 1569660"/>
              <a:gd name="csX16" fmla="*/ 5608770 w 6102519"/>
              <a:gd name="csY16" fmla="*/ 1569660 h 1569660"/>
              <a:gd name="csX17" fmla="*/ 5053995 w 6102519"/>
              <a:gd name="csY17" fmla="*/ 1569660 h 1569660"/>
              <a:gd name="csX18" fmla="*/ 4621271 w 6102519"/>
              <a:gd name="csY18" fmla="*/ 1569660 h 1569660"/>
              <a:gd name="csX19" fmla="*/ 3944446 w 6102519"/>
              <a:gd name="csY19" fmla="*/ 1569660 h 1569660"/>
              <a:gd name="csX20" fmla="*/ 3572747 w 6102519"/>
              <a:gd name="csY20" fmla="*/ 1569660 h 1569660"/>
              <a:gd name="csX21" fmla="*/ 2956948 w 6102519"/>
              <a:gd name="csY21" fmla="*/ 1569660 h 1569660"/>
              <a:gd name="csX22" fmla="*/ 2463199 w 6102519"/>
              <a:gd name="csY22" fmla="*/ 1569660 h 1569660"/>
              <a:gd name="csX23" fmla="*/ 1786374 w 6102519"/>
              <a:gd name="csY23" fmla="*/ 1569660 h 1569660"/>
              <a:gd name="csX24" fmla="*/ 1109549 w 6102519"/>
              <a:gd name="csY24" fmla="*/ 1569660 h 1569660"/>
              <a:gd name="csX25" fmla="*/ 737850 w 6102519"/>
              <a:gd name="csY25" fmla="*/ 1569660 h 1569660"/>
              <a:gd name="csX26" fmla="*/ 0 w 6102519"/>
              <a:gd name="csY26" fmla="*/ 1569660 h 1569660"/>
              <a:gd name="csX27" fmla="*/ 0 w 6102519"/>
              <a:gd name="csY27" fmla="*/ 1062137 h 1569660"/>
              <a:gd name="csX28" fmla="*/ 0 w 6102519"/>
              <a:gd name="csY28" fmla="*/ 523220 h 1569660"/>
              <a:gd name="csX29" fmla="*/ 0 w 6102519"/>
              <a:gd name="csY29" fmla="*/ 0 h 156966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6102519" h="1569660" extrusionOk="0">
                <a:moveTo>
                  <a:pt x="0" y="0"/>
                </a:moveTo>
                <a:cubicBezTo>
                  <a:pt x="191833" y="-9864"/>
                  <a:pt x="236648" y="51733"/>
                  <a:pt x="432724" y="0"/>
                </a:cubicBezTo>
                <a:cubicBezTo>
                  <a:pt x="628800" y="-51733"/>
                  <a:pt x="720584" y="15170"/>
                  <a:pt x="865448" y="0"/>
                </a:cubicBezTo>
                <a:cubicBezTo>
                  <a:pt x="1010312" y="-15170"/>
                  <a:pt x="1142918" y="42659"/>
                  <a:pt x="1237147" y="0"/>
                </a:cubicBezTo>
                <a:cubicBezTo>
                  <a:pt x="1331376" y="-42659"/>
                  <a:pt x="1580583" y="12066"/>
                  <a:pt x="1913972" y="0"/>
                </a:cubicBezTo>
                <a:cubicBezTo>
                  <a:pt x="2247361" y="-12066"/>
                  <a:pt x="2141112" y="29299"/>
                  <a:pt x="2285671" y="0"/>
                </a:cubicBezTo>
                <a:cubicBezTo>
                  <a:pt x="2430230" y="-29299"/>
                  <a:pt x="2532427" y="16050"/>
                  <a:pt x="2718395" y="0"/>
                </a:cubicBezTo>
                <a:cubicBezTo>
                  <a:pt x="2904363" y="-16050"/>
                  <a:pt x="2965331" y="32661"/>
                  <a:pt x="3212144" y="0"/>
                </a:cubicBezTo>
                <a:cubicBezTo>
                  <a:pt x="3458957" y="-32661"/>
                  <a:pt x="3441189" y="20622"/>
                  <a:pt x="3644868" y="0"/>
                </a:cubicBezTo>
                <a:cubicBezTo>
                  <a:pt x="3848547" y="-20622"/>
                  <a:pt x="3998800" y="53781"/>
                  <a:pt x="4321693" y="0"/>
                </a:cubicBezTo>
                <a:cubicBezTo>
                  <a:pt x="4644586" y="-53781"/>
                  <a:pt x="4575988" y="26688"/>
                  <a:pt x="4815442" y="0"/>
                </a:cubicBezTo>
                <a:cubicBezTo>
                  <a:pt x="5054896" y="-26688"/>
                  <a:pt x="5068838" y="57054"/>
                  <a:pt x="5309192" y="0"/>
                </a:cubicBezTo>
                <a:cubicBezTo>
                  <a:pt x="5549546" y="-57054"/>
                  <a:pt x="5841117" y="9574"/>
                  <a:pt x="6102519" y="0"/>
                </a:cubicBezTo>
                <a:cubicBezTo>
                  <a:pt x="6132384" y="202482"/>
                  <a:pt x="6069497" y="361959"/>
                  <a:pt x="6102519" y="491827"/>
                </a:cubicBezTo>
                <a:cubicBezTo>
                  <a:pt x="6135541" y="621695"/>
                  <a:pt x="6081198" y="825310"/>
                  <a:pt x="6102519" y="1030743"/>
                </a:cubicBezTo>
                <a:cubicBezTo>
                  <a:pt x="6123840" y="1236176"/>
                  <a:pt x="6049182" y="1327826"/>
                  <a:pt x="6102519" y="1569660"/>
                </a:cubicBezTo>
                <a:cubicBezTo>
                  <a:pt x="5985092" y="1621000"/>
                  <a:pt x="5825827" y="1553863"/>
                  <a:pt x="5608770" y="1569660"/>
                </a:cubicBezTo>
                <a:cubicBezTo>
                  <a:pt x="5391713" y="1585457"/>
                  <a:pt x="5280228" y="1516034"/>
                  <a:pt x="5053995" y="1569660"/>
                </a:cubicBezTo>
                <a:cubicBezTo>
                  <a:pt x="4827763" y="1623286"/>
                  <a:pt x="4766392" y="1546135"/>
                  <a:pt x="4621271" y="1569660"/>
                </a:cubicBezTo>
                <a:cubicBezTo>
                  <a:pt x="4476150" y="1593185"/>
                  <a:pt x="4256052" y="1541348"/>
                  <a:pt x="3944446" y="1569660"/>
                </a:cubicBezTo>
                <a:cubicBezTo>
                  <a:pt x="3632841" y="1597972"/>
                  <a:pt x="3718013" y="1554184"/>
                  <a:pt x="3572747" y="1569660"/>
                </a:cubicBezTo>
                <a:cubicBezTo>
                  <a:pt x="3427481" y="1585136"/>
                  <a:pt x="3203135" y="1525894"/>
                  <a:pt x="2956948" y="1569660"/>
                </a:cubicBezTo>
                <a:cubicBezTo>
                  <a:pt x="2710761" y="1613426"/>
                  <a:pt x="2609387" y="1512227"/>
                  <a:pt x="2463199" y="1569660"/>
                </a:cubicBezTo>
                <a:cubicBezTo>
                  <a:pt x="2317011" y="1627093"/>
                  <a:pt x="2058306" y="1516239"/>
                  <a:pt x="1786374" y="1569660"/>
                </a:cubicBezTo>
                <a:cubicBezTo>
                  <a:pt x="1514443" y="1623081"/>
                  <a:pt x="1331473" y="1537391"/>
                  <a:pt x="1109549" y="1569660"/>
                </a:cubicBezTo>
                <a:cubicBezTo>
                  <a:pt x="887626" y="1601929"/>
                  <a:pt x="872220" y="1568851"/>
                  <a:pt x="737850" y="1569660"/>
                </a:cubicBezTo>
                <a:cubicBezTo>
                  <a:pt x="603480" y="1570469"/>
                  <a:pt x="210945" y="1527523"/>
                  <a:pt x="0" y="1569660"/>
                </a:cubicBezTo>
                <a:cubicBezTo>
                  <a:pt x="-19902" y="1434916"/>
                  <a:pt x="25397" y="1184298"/>
                  <a:pt x="0" y="1062137"/>
                </a:cubicBezTo>
                <a:cubicBezTo>
                  <a:pt x="-25397" y="939976"/>
                  <a:pt x="20460" y="731050"/>
                  <a:pt x="0" y="523220"/>
                </a:cubicBezTo>
                <a:cubicBezTo>
                  <a:pt x="-20460" y="315390"/>
                  <a:pt x="45857" y="239752"/>
                  <a:pt x="0" y="0"/>
                </a:cubicBezTo>
                <a:close/>
              </a:path>
            </a:pathLst>
          </a:custGeom>
          <a:noFill/>
          <a:ln>
            <a:solidFill>
              <a:schemeClr val="tx1"/>
            </a:solidFill>
            <a:extLst>
              <a:ext uri="{C807C97D-BFC1-408E-A445-0C87EB9F89A2}">
                <ask:lineSketchStyleProps xmlns:ask="http://schemas.microsoft.com/office/drawing/2018/sketchyshapes" sd="1273554953">
                  <a:prstGeom prst="rect">
                    <a:avLst/>
                  </a:prstGeom>
                  <ask:type>
                    <ask:lineSketchScribble/>
                  </ask:type>
                </ask:lineSketchStyleProps>
              </a:ext>
            </a:extLst>
          </a:ln>
        </p:spPr>
        <p:txBody>
          <a:bodyPr wrap="square">
            <a:spAutoFit/>
          </a:bodyPr>
          <a:lstStyle/>
          <a:p>
            <a:pPr marL="285750" indent="-285750">
              <a:buFont typeface="Arial" panose="020B0604020202020204" pitchFamily="34" charset="0"/>
              <a:buChar char="•"/>
            </a:pPr>
            <a:r>
              <a:rPr lang="en-US" sz="1600" dirty="0">
                <a:latin typeface="Cambria" panose="02040503050406030204" pitchFamily="18" charset="0"/>
                <a:ea typeface="Cambria" panose="02040503050406030204" pitchFamily="18" charset="0"/>
              </a:rPr>
              <a:t>L4A: </a:t>
            </a:r>
            <a:r>
              <a:rPr lang="en-US" sz="1600" b="1" dirty="0">
                <a:latin typeface="Calibri" panose="020F0502020204030204" pitchFamily="34" charset="0"/>
                <a:ea typeface="Calibri" panose="020F0502020204030204" pitchFamily="34" charset="0"/>
                <a:cs typeface="Calibri" panose="020F0502020204030204" pitchFamily="34" charset="0"/>
              </a:rPr>
              <a:t>12</a:t>
            </a:r>
            <a:r>
              <a:rPr lang="en-US" sz="1600" dirty="0">
                <a:latin typeface="Calibri" panose="020F0502020204030204" pitchFamily="34" charset="0"/>
                <a:ea typeface="Calibri" panose="020F0502020204030204" pitchFamily="34" charset="0"/>
                <a:cs typeface="Calibri" panose="020F0502020204030204" pitchFamily="34" charset="0"/>
              </a:rPr>
              <a:t> sensors → </a:t>
            </a:r>
            <a:r>
              <a:rPr lang="en-US" sz="1600" dirty="0">
                <a:solidFill>
                  <a:srgbClr val="FF0000"/>
                </a:solidFill>
                <a:latin typeface="Calibri" panose="020F0502020204030204" pitchFamily="34" charset="0"/>
                <a:ea typeface="Calibri" panose="020F0502020204030204" pitchFamily="34" charset="0"/>
                <a:cs typeface="Calibri" panose="020F0502020204030204" pitchFamily="34" charset="0"/>
              </a:rPr>
              <a:t>#1 Flex 12 BWD DOWN</a:t>
            </a:r>
            <a:endParaRPr lang="en-US" sz="1600" dirty="0">
              <a:solidFill>
                <a:srgbClr val="FF0000"/>
              </a:solidFill>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en-US" sz="1600" dirty="0">
                <a:latin typeface="Cambria" panose="02040503050406030204" pitchFamily="18" charset="0"/>
                <a:ea typeface="Cambria" panose="02040503050406030204" pitchFamily="18" charset="0"/>
              </a:rPr>
              <a:t>L4B: </a:t>
            </a:r>
            <a:r>
              <a:rPr lang="en-US" sz="1600" b="1" dirty="0">
                <a:latin typeface="Calibri" panose="020F0502020204030204" pitchFamily="34" charset="0"/>
                <a:ea typeface="Calibri" panose="020F0502020204030204" pitchFamily="34" charset="0"/>
                <a:cs typeface="Calibri" panose="020F0502020204030204" pitchFamily="34" charset="0"/>
              </a:rPr>
              <a:t>13</a:t>
            </a:r>
            <a:r>
              <a:rPr lang="en-US" sz="1600" dirty="0">
                <a:latin typeface="Calibri" panose="020F0502020204030204" pitchFamily="34" charset="0"/>
                <a:ea typeface="Calibri" panose="020F0502020204030204" pitchFamily="34" charset="0"/>
                <a:cs typeface="Calibri" panose="020F0502020204030204" pitchFamily="34" charset="0"/>
              </a:rPr>
              <a:t> sensors → </a:t>
            </a:r>
            <a:r>
              <a:rPr lang="en-US" sz="1600" dirty="0">
                <a:solidFill>
                  <a:srgbClr val="0070C0"/>
                </a:solidFill>
                <a:latin typeface="Calibri" panose="020F0502020204030204" pitchFamily="34" charset="0"/>
                <a:ea typeface="Calibri" panose="020F0502020204030204" pitchFamily="34" charset="0"/>
                <a:cs typeface="Calibri" panose="020F0502020204030204" pitchFamily="34" charset="0"/>
              </a:rPr>
              <a:t>#1 Flex 13 BWD UP</a:t>
            </a:r>
            <a:endParaRPr lang="en-US" sz="1600" dirty="0">
              <a:solidFill>
                <a:srgbClr val="0070C0"/>
              </a:solidFill>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en-US" sz="1600" dirty="0">
                <a:latin typeface="Cambria" panose="02040503050406030204" pitchFamily="18" charset="0"/>
                <a:ea typeface="Cambria" panose="02040503050406030204" pitchFamily="18" charset="0"/>
              </a:rPr>
              <a:t>L5A: </a:t>
            </a:r>
            <a:r>
              <a:rPr lang="en-US" sz="1600" b="1" dirty="0">
                <a:latin typeface="Calibri" panose="020F0502020204030204" pitchFamily="34" charset="0"/>
                <a:ea typeface="Calibri" panose="020F0502020204030204" pitchFamily="34" charset="0"/>
                <a:cs typeface="Calibri" panose="020F0502020204030204" pitchFamily="34" charset="0"/>
              </a:rPr>
              <a:t>16</a:t>
            </a:r>
            <a:r>
              <a:rPr lang="en-US" sz="1600" dirty="0">
                <a:latin typeface="Calibri" panose="020F0502020204030204" pitchFamily="34" charset="0"/>
                <a:ea typeface="Calibri" panose="020F0502020204030204" pitchFamily="34" charset="0"/>
                <a:cs typeface="Calibri" panose="020F0502020204030204" pitchFamily="34" charset="0"/>
              </a:rPr>
              <a:t> sensors → </a:t>
            </a:r>
            <a:r>
              <a:rPr lang="en-US" sz="1600" dirty="0">
                <a:solidFill>
                  <a:srgbClr val="FF0000"/>
                </a:solidFill>
                <a:latin typeface="Calibri" panose="020F0502020204030204" pitchFamily="34" charset="0"/>
                <a:ea typeface="Calibri" panose="020F0502020204030204" pitchFamily="34" charset="0"/>
                <a:cs typeface="Calibri" panose="020F0502020204030204" pitchFamily="34" charset="0"/>
              </a:rPr>
              <a:t>#1 Flex 12 BWD DOWN</a:t>
            </a:r>
            <a:r>
              <a:rPr lang="en-US" sz="1600" dirty="0">
                <a:latin typeface="Calibri" panose="020F0502020204030204" pitchFamily="34" charset="0"/>
                <a:ea typeface="Calibri" panose="020F0502020204030204" pitchFamily="34" charset="0"/>
                <a:cs typeface="Calibri" panose="020F0502020204030204" pitchFamily="34" charset="0"/>
              </a:rPr>
              <a:t> + </a:t>
            </a:r>
            <a:r>
              <a:rPr lang="en-US" sz="1600" dirty="0">
                <a:solidFill>
                  <a:srgbClr val="7030A0"/>
                </a:solidFill>
                <a:latin typeface="Calibri" panose="020F0502020204030204" pitchFamily="34" charset="0"/>
                <a:ea typeface="Calibri" panose="020F0502020204030204" pitchFamily="34" charset="0"/>
                <a:cs typeface="Calibri" panose="020F0502020204030204" pitchFamily="34" charset="0"/>
              </a:rPr>
              <a:t>#1 Flex 4 FWD DOWN</a:t>
            </a:r>
            <a:endParaRPr lang="en-US" sz="1600" dirty="0">
              <a:solidFill>
                <a:srgbClr val="7030A0"/>
              </a:solidFill>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en-US" sz="1600" dirty="0">
                <a:latin typeface="Cambria" panose="02040503050406030204" pitchFamily="18" charset="0"/>
                <a:ea typeface="Cambria" panose="02040503050406030204" pitchFamily="18" charset="0"/>
              </a:rPr>
              <a:t>L5B: </a:t>
            </a:r>
            <a:r>
              <a:rPr lang="en-US" sz="1600" b="1" dirty="0">
                <a:latin typeface="Calibri" panose="020F0502020204030204" pitchFamily="34" charset="0"/>
                <a:ea typeface="Calibri" panose="020F0502020204030204" pitchFamily="34" charset="0"/>
                <a:cs typeface="Calibri" panose="020F0502020204030204" pitchFamily="34" charset="0"/>
              </a:rPr>
              <a:t>17</a:t>
            </a:r>
            <a:r>
              <a:rPr lang="en-US" sz="1600" dirty="0">
                <a:latin typeface="Calibri" panose="020F0502020204030204" pitchFamily="34" charset="0"/>
                <a:ea typeface="Calibri" panose="020F0502020204030204" pitchFamily="34" charset="0"/>
                <a:cs typeface="Calibri" panose="020F0502020204030204" pitchFamily="34" charset="0"/>
              </a:rPr>
              <a:t> sensors → </a:t>
            </a:r>
            <a:r>
              <a:rPr lang="en-US" sz="1600" dirty="0">
                <a:solidFill>
                  <a:srgbClr val="0070C0"/>
                </a:solidFill>
                <a:latin typeface="Calibri" panose="020F0502020204030204" pitchFamily="34" charset="0"/>
                <a:ea typeface="Calibri" panose="020F0502020204030204" pitchFamily="34" charset="0"/>
                <a:cs typeface="Calibri" panose="020F0502020204030204" pitchFamily="34" charset="0"/>
              </a:rPr>
              <a:t>#1 Flex 13 BWD UP </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a:solidFill>
                  <a:srgbClr val="FFC000"/>
                </a:solidFill>
                <a:latin typeface="Calibri" panose="020F0502020204030204" pitchFamily="34" charset="0"/>
                <a:ea typeface="Calibri" panose="020F0502020204030204" pitchFamily="34" charset="0"/>
                <a:cs typeface="Calibri" panose="020F0502020204030204" pitchFamily="34" charset="0"/>
              </a:rPr>
              <a:t>#1 Flex 4 FWD UP</a:t>
            </a:r>
          </a:p>
          <a:p>
            <a:pPr marL="285750" indent="-285750">
              <a:buFont typeface="Arial" panose="020B0604020202020204" pitchFamily="34" charset="0"/>
              <a:buChar char="•"/>
            </a:pPr>
            <a:r>
              <a:rPr lang="en-US" sz="1600" dirty="0">
                <a:latin typeface="Cambria" panose="02040503050406030204" pitchFamily="18" charset="0"/>
                <a:ea typeface="Cambria" panose="02040503050406030204" pitchFamily="18" charset="0"/>
              </a:rPr>
              <a:t>L6A: </a:t>
            </a:r>
            <a:r>
              <a:rPr lang="en-US" sz="1600" b="1" dirty="0">
                <a:latin typeface="Calibri" panose="020F0502020204030204" pitchFamily="34" charset="0"/>
                <a:ea typeface="Calibri" panose="020F0502020204030204" pitchFamily="34" charset="0"/>
                <a:cs typeface="Calibri" panose="020F0502020204030204" pitchFamily="34" charset="0"/>
              </a:rPr>
              <a:t>20 </a:t>
            </a:r>
            <a:r>
              <a:rPr lang="en-US" sz="1600" dirty="0">
                <a:latin typeface="Calibri" panose="020F0502020204030204" pitchFamily="34" charset="0"/>
                <a:ea typeface="Calibri" panose="020F0502020204030204" pitchFamily="34" charset="0"/>
                <a:cs typeface="Calibri" panose="020F0502020204030204" pitchFamily="34" charset="0"/>
              </a:rPr>
              <a:t>sensors → </a:t>
            </a:r>
            <a:r>
              <a:rPr lang="en-US" sz="1600" dirty="0">
                <a:solidFill>
                  <a:srgbClr val="00B050"/>
                </a:solidFill>
                <a:latin typeface="Calibri" panose="020F0502020204030204" pitchFamily="34" charset="0"/>
                <a:ea typeface="Calibri" panose="020F0502020204030204" pitchFamily="34" charset="0"/>
                <a:cs typeface="Calibri" panose="020F0502020204030204" pitchFamily="34" charset="0"/>
              </a:rPr>
              <a:t>#1 Flex 13 BWD DOWN </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a:solidFill>
                  <a:schemeClr val="accent1">
                    <a:lumMod val="60000"/>
                    <a:lumOff val="40000"/>
                  </a:schemeClr>
                </a:solidFill>
                <a:latin typeface="Calibri" panose="020F0502020204030204" pitchFamily="34" charset="0"/>
                <a:ea typeface="Calibri" panose="020F0502020204030204" pitchFamily="34" charset="0"/>
                <a:cs typeface="Calibri" panose="020F0502020204030204" pitchFamily="34" charset="0"/>
              </a:rPr>
              <a:t>#1 Flex 7 FWD DOWN</a:t>
            </a:r>
          </a:p>
          <a:p>
            <a:pPr marL="285750" indent="-285750">
              <a:buFont typeface="Arial" panose="020B0604020202020204" pitchFamily="34" charset="0"/>
              <a:buChar char="•"/>
            </a:pPr>
            <a:r>
              <a:rPr lang="en-US" sz="1600" dirty="0">
                <a:latin typeface="Cambria" panose="02040503050406030204" pitchFamily="18" charset="0"/>
                <a:ea typeface="Cambria" panose="02040503050406030204" pitchFamily="18" charset="0"/>
              </a:rPr>
              <a:t>L6B: </a:t>
            </a:r>
            <a:r>
              <a:rPr lang="en-US" sz="1600" b="1" dirty="0">
                <a:latin typeface="Calibri" panose="020F0502020204030204" pitchFamily="34" charset="0"/>
                <a:ea typeface="Calibri" panose="020F0502020204030204" pitchFamily="34" charset="0"/>
                <a:cs typeface="Calibri" panose="020F0502020204030204" pitchFamily="34" charset="0"/>
              </a:rPr>
              <a:t>20</a:t>
            </a:r>
            <a:r>
              <a:rPr lang="en-US" sz="1600" dirty="0">
                <a:latin typeface="Calibri" panose="020F0502020204030204" pitchFamily="34" charset="0"/>
                <a:ea typeface="Calibri" panose="020F0502020204030204" pitchFamily="34" charset="0"/>
                <a:cs typeface="Calibri" panose="020F0502020204030204" pitchFamily="34" charset="0"/>
              </a:rPr>
              <a:t> sensors → </a:t>
            </a:r>
            <a:r>
              <a:rPr lang="en-US" sz="1600" dirty="0">
                <a:solidFill>
                  <a:srgbClr val="0070C0"/>
                </a:solidFill>
                <a:latin typeface="Calibri" panose="020F0502020204030204" pitchFamily="34" charset="0"/>
                <a:ea typeface="Calibri" panose="020F0502020204030204" pitchFamily="34" charset="0"/>
                <a:cs typeface="Calibri" panose="020F0502020204030204" pitchFamily="34" charset="0"/>
              </a:rPr>
              <a:t>#1 Flex 13 BWD UP </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a:solidFill>
                  <a:schemeClr val="accent6">
                    <a:lumMod val="60000"/>
                    <a:lumOff val="40000"/>
                  </a:schemeClr>
                </a:solidFill>
                <a:latin typeface="Calibri" panose="020F0502020204030204" pitchFamily="34" charset="0"/>
                <a:ea typeface="Calibri" panose="020F0502020204030204" pitchFamily="34" charset="0"/>
                <a:cs typeface="Calibri" panose="020F0502020204030204" pitchFamily="34" charset="0"/>
              </a:rPr>
              <a:t>#1 Flex 7 FWD UP</a:t>
            </a:r>
            <a:endParaRPr lang="en-US" sz="1600" dirty="0">
              <a:solidFill>
                <a:schemeClr val="accent6">
                  <a:lumMod val="60000"/>
                  <a:lumOff val="40000"/>
                </a:schemeClr>
              </a:solidFill>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3E3A4D64-2990-2894-7F8E-226DF8708AD0}"/>
              </a:ext>
            </a:extLst>
          </p:cNvPr>
          <p:cNvPicPr>
            <a:picLocks noChangeAspect="1"/>
          </p:cNvPicPr>
          <p:nvPr/>
        </p:nvPicPr>
        <p:blipFill>
          <a:blip r:embed="rId4"/>
          <a:srcRect t="6567"/>
          <a:stretch>
            <a:fillRect/>
          </a:stretch>
        </p:blipFill>
        <p:spPr>
          <a:xfrm>
            <a:off x="2286806" y="2389632"/>
            <a:ext cx="7286962" cy="4468368"/>
          </a:xfrm>
          <a:prstGeom prst="rect">
            <a:avLst/>
          </a:prstGeom>
        </p:spPr>
      </p:pic>
      <p:sp>
        <p:nvSpPr>
          <p:cNvPr id="8" name="TextBox 7">
            <a:extLst>
              <a:ext uri="{FF2B5EF4-FFF2-40B4-BE49-F238E27FC236}">
                <a16:creationId xmlns:a16="http://schemas.microsoft.com/office/drawing/2014/main" id="{FD35D67D-D170-5576-1B8C-6FB559F75F76}"/>
              </a:ext>
            </a:extLst>
          </p:cNvPr>
          <p:cNvSpPr txBox="1"/>
          <p:nvPr/>
        </p:nvSpPr>
        <p:spPr>
          <a:xfrm>
            <a:off x="7845552" y="608015"/>
            <a:ext cx="3456432" cy="338554"/>
          </a:xfrm>
          <a:prstGeom prst="rect">
            <a:avLst/>
          </a:prstGeom>
          <a:noFill/>
        </p:spPr>
        <p:txBody>
          <a:bodyPr wrap="square">
            <a:spAutoFit/>
          </a:bodyPr>
          <a:lstStyle/>
          <a:p>
            <a:pPr algn="ctr"/>
            <a:r>
              <a:rPr lang="en-US" sz="1600" dirty="0">
                <a:latin typeface="Cambria" panose="02040503050406030204" pitchFamily="18" charset="0"/>
                <a:ea typeface="Cambria" panose="02040503050406030204" pitchFamily="18" charset="0"/>
              </a:rPr>
              <a:t>Table for all oVTX, 7 types of Flex</a:t>
            </a:r>
            <a:endParaRPr lang="en-GB" sz="1600" dirty="0"/>
          </a:p>
        </p:txBody>
      </p:sp>
      <p:pic>
        <p:nvPicPr>
          <p:cNvPr id="10" name="Picture 9">
            <a:extLst>
              <a:ext uri="{FF2B5EF4-FFF2-40B4-BE49-F238E27FC236}">
                <a16:creationId xmlns:a16="http://schemas.microsoft.com/office/drawing/2014/main" id="{8A7977E5-B9AB-4075-55FB-D81133E8D9FB}"/>
              </a:ext>
            </a:extLst>
          </p:cNvPr>
          <p:cNvPicPr>
            <a:picLocks noChangeAspect="1"/>
          </p:cNvPicPr>
          <p:nvPr/>
        </p:nvPicPr>
        <p:blipFill>
          <a:blip r:embed="rId5"/>
          <a:stretch>
            <a:fillRect/>
          </a:stretch>
        </p:blipFill>
        <p:spPr>
          <a:xfrm>
            <a:off x="6242304" y="946569"/>
            <a:ext cx="5949696" cy="1219860"/>
          </a:xfrm>
          <a:prstGeom prst="rect">
            <a:avLst/>
          </a:prstGeom>
        </p:spPr>
      </p:pic>
      <p:sp>
        <p:nvSpPr>
          <p:cNvPr id="2" name="Right Brace 1">
            <a:extLst>
              <a:ext uri="{FF2B5EF4-FFF2-40B4-BE49-F238E27FC236}">
                <a16:creationId xmlns:a16="http://schemas.microsoft.com/office/drawing/2014/main" id="{76A2613F-4274-B1DD-B8E3-3826B16489F5}"/>
              </a:ext>
            </a:extLst>
          </p:cNvPr>
          <p:cNvSpPr/>
          <p:nvPr/>
        </p:nvSpPr>
        <p:spPr>
          <a:xfrm>
            <a:off x="9490129" y="3316637"/>
            <a:ext cx="154983" cy="754251"/>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5" name="Right Brace 4">
            <a:extLst>
              <a:ext uri="{FF2B5EF4-FFF2-40B4-BE49-F238E27FC236}">
                <a16:creationId xmlns:a16="http://schemas.microsoft.com/office/drawing/2014/main" id="{413BA6A7-07F7-81B5-E3DE-C8EEB050B093}"/>
              </a:ext>
            </a:extLst>
          </p:cNvPr>
          <p:cNvSpPr/>
          <p:nvPr/>
        </p:nvSpPr>
        <p:spPr>
          <a:xfrm>
            <a:off x="9504345" y="4150505"/>
            <a:ext cx="154983" cy="754251"/>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1" name="Right Brace 10">
            <a:extLst>
              <a:ext uri="{FF2B5EF4-FFF2-40B4-BE49-F238E27FC236}">
                <a16:creationId xmlns:a16="http://schemas.microsoft.com/office/drawing/2014/main" id="{D4E725EF-56CA-D76A-74AF-7325D6B2DC44}"/>
              </a:ext>
            </a:extLst>
          </p:cNvPr>
          <p:cNvSpPr/>
          <p:nvPr/>
        </p:nvSpPr>
        <p:spPr>
          <a:xfrm>
            <a:off x="9504345" y="5049812"/>
            <a:ext cx="154983" cy="754251"/>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2" name="Right Brace 11">
            <a:extLst>
              <a:ext uri="{FF2B5EF4-FFF2-40B4-BE49-F238E27FC236}">
                <a16:creationId xmlns:a16="http://schemas.microsoft.com/office/drawing/2014/main" id="{D338A369-D560-26E7-12C5-2E98D9663E86}"/>
              </a:ext>
            </a:extLst>
          </p:cNvPr>
          <p:cNvSpPr/>
          <p:nvPr/>
        </p:nvSpPr>
        <p:spPr>
          <a:xfrm>
            <a:off x="9504344" y="5906522"/>
            <a:ext cx="154983" cy="754251"/>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3" name="TextBox 12">
            <a:extLst>
              <a:ext uri="{FF2B5EF4-FFF2-40B4-BE49-F238E27FC236}">
                <a16:creationId xmlns:a16="http://schemas.microsoft.com/office/drawing/2014/main" id="{3E864FF3-4A5D-EC94-CE84-DE7F3912696A}"/>
              </a:ext>
            </a:extLst>
          </p:cNvPr>
          <p:cNvSpPr txBox="1"/>
          <p:nvPr/>
        </p:nvSpPr>
        <p:spPr>
          <a:xfrm>
            <a:off x="10560426" y="6114370"/>
            <a:ext cx="899607" cy="338554"/>
          </a:xfrm>
          <a:prstGeom prst="rect">
            <a:avLst/>
          </a:prstGeom>
          <a:noFill/>
          <a:ln>
            <a:solidFill>
              <a:schemeClr val="tx2">
                <a:lumMod val="75000"/>
                <a:lumOff val="25000"/>
              </a:schemeClr>
            </a:solidFill>
            <a:prstDash val="dash"/>
          </a:ln>
        </p:spPr>
        <p:txBody>
          <a:bodyPr vert="horz" wrap="square" rtlCol="0" anchor="ctr" anchorCtr="0">
            <a:spAutoFit/>
          </a:bodyPr>
          <a:lstStyle>
            <a:defPPr>
              <a:defRPr lang="it-IT"/>
            </a:defPPr>
            <a:lvl1pPr algn="ctr">
              <a:defRPr sz="1600"/>
            </a:lvl1pPr>
          </a:lstStyle>
          <a:p>
            <a:r>
              <a:rPr lang="en-GB"/>
              <a:t>L6B</a:t>
            </a:r>
            <a:endParaRPr lang="en-GB" dirty="0"/>
          </a:p>
        </p:txBody>
      </p:sp>
      <p:sp>
        <p:nvSpPr>
          <p:cNvPr id="14" name="TextBox 13">
            <a:extLst>
              <a:ext uri="{FF2B5EF4-FFF2-40B4-BE49-F238E27FC236}">
                <a16:creationId xmlns:a16="http://schemas.microsoft.com/office/drawing/2014/main" id="{61B76D36-40CC-0F8E-738D-E6AD06238719}"/>
              </a:ext>
            </a:extLst>
          </p:cNvPr>
          <p:cNvSpPr txBox="1"/>
          <p:nvPr/>
        </p:nvSpPr>
        <p:spPr>
          <a:xfrm>
            <a:off x="10560425" y="5257660"/>
            <a:ext cx="899607" cy="338554"/>
          </a:xfrm>
          <a:prstGeom prst="rect">
            <a:avLst/>
          </a:prstGeom>
          <a:noFill/>
          <a:ln>
            <a:solidFill>
              <a:schemeClr val="tx2">
                <a:lumMod val="75000"/>
                <a:lumOff val="25000"/>
              </a:schemeClr>
            </a:solidFill>
            <a:prstDash val="dash"/>
          </a:ln>
        </p:spPr>
        <p:txBody>
          <a:bodyPr vert="horz" wrap="square" rtlCol="0" anchor="ctr" anchorCtr="0">
            <a:spAutoFit/>
          </a:bodyPr>
          <a:lstStyle>
            <a:defPPr>
              <a:defRPr lang="it-IT"/>
            </a:defPPr>
            <a:lvl1pPr algn="ctr">
              <a:defRPr sz="1600"/>
            </a:lvl1pPr>
          </a:lstStyle>
          <a:p>
            <a:r>
              <a:rPr lang="en-GB"/>
              <a:t>L6A</a:t>
            </a:r>
            <a:endParaRPr lang="en-GB" dirty="0"/>
          </a:p>
        </p:txBody>
      </p:sp>
      <p:sp>
        <p:nvSpPr>
          <p:cNvPr id="15" name="TextBox 14">
            <a:extLst>
              <a:ext uri="{FF2B5EF4-FFF2-40B4-BE49-F238E27FC236}">
                <a16:creationId xmlns:a16="http://schemas.microsoft.com/office/drawing/2014/main" id="{53501736-7AA2-AD68-20A1-31CF9EC828BE}"/>
              </a:ext>
            </a:extLst>
          </p:cNvPr>
          <p:cNvSpPr txBox="1"/>
          <p:nvPr/>
        </p:nvSpPr>
        <p:spPr>
          <a:xfrm>
            <a:off x="10560424" y="4358353"/>
            <a:ext cx="899607" cy="338554"/>
          </a:xfrm>
          <a:prstGeom prst="rect">
            <a:avLst/>
          </a:prstGeom>
          <a:noFill/>
          <a:ln>
            <a:solidFill>
              <a:schemeClr val="tx2">
                <a:lumMod val="75000"/>
                <a:lumOff val="25000"/>
              </a:schemeClr>
            </a:solidFill>
            <a:prstDash val="dash"/>
          </a:ln>
        </p:spPr>
        <p:txBody>
          <a:bodyPr vert="horz" wrap="square" rtlCol="0" anchor="ctr" anchorCtr="0">
            <a:spAutoFit/>
          </a:bodyPr>
          <a:lstStyle>
            <a:defPPr>
              <a:defRPr lang="it-IT"/>
            </a:defPPr>
            <a:lvl1pPr algn="ctr">
              <a:defRPr sz="1600"/>
            </a:lvl1pPr>
          </a:lstStyle>
          <a:p>
            <a:r>
              <a:rPr lang="en-GB"/>
              <a:t>L5B</a:t>
            </a:r>
            <a:endParaRPr lang="en-GB" dirty="0"/>
          </a:p>
        </p:txBody>
      </p:sp>
      <p:sp>
        <p:nvSpPr>
          <p:cNvPr id="16" name="TextBox 15">
            <a:extLst>
              <a:ext uri="{FF2B5EF4-FFF2-40B4-BE49-F238E27FC236}">
                <a16:creationId xmlns:a16="http://schemas.microsoft.com/office/drawing/2014/main" id="{5A31534F-DF52-3425-A600-BF7B4BBF2BE2}"/>
              </a:ext>
            </a:extLst>
          </p:cNvPr>
          <p:cNvSpPr txBox="1"/>
          <p:nvPr/>
        </p:nvSpPr>
        <p:spPr>
          <a:xfrm>
            <a:off x="10560424" y="3524485"/>
            <a:ext cx="899607" cy="338554"/>
          </a:xfrm>
          <a:prstGeom prst="rect">
            <a:avLst/>
          </a:prstGeom>
          <a:noFill/>
          <a:ln>
            <a:solidFill>
              <a:schemeClr val="tx2">
                <a:lumMod val="75000"/>
                <a:lumOff val="25000"/>
              </a:schemeClr>
            </a:solidFill>
            <a:prstDash val="dash"/>
          </a:ln>
        </p:spPr>
        <p:txBody>
          <a:bodyPr vert="horz" wrap="square" rtlCol="0" anchor="ctr" anchorCtr="0">
            <a:spAutoFit/>
          </a:bodyPr>
          <a:lstStyle>
            <a:defPPr>
              <a:defRPr lang="it-IT"/>
            </a:defPPr>
            <a:lvl1pPr algn="ctr">
              <a:defRPr sz="1600"/>
            </a:lvl1pPr>
          </a:lstStyle>
          <a:p>
            <a:r>
              <a:rPr lang="en-GB"/>
              <a:t>L5A</a:t>
            </a:r>
            <a:endParaRPr lang="en-GB" dirty="0"/>
          </a:p>
        </p:txBody>
      </p:sp>
      <p:sp>
        <p:nvSpPr>
          <p:cNvPr id="17" name="TextBox 16">
            <a:extLst>
              <a:ext uri="{FF2B5EF4-FFF2-40B4-BE49-F238E27FC236}">
                <a16:creationId xmlns:a16="http://schemas.microsoft.com/office/drawing/2014/main" id="{FE67C683-856B-2711-B861-29F21E5A83E6}"/>
              </a:ext>
            </a:extLst>
          </p:cNvPr>
          <p:cNvSpPr txBox="1"/>
          <p:nvPr/>
        </p:nvSpPr>
        <p:spPr>
          <a:xfrm>
            <a:off x="10560424" y="2874158"/>
            <a:ext cx="899607" cy="338554"/>
          </a:xfrm>
          <a:prstGeom prst="rect">
            <a:avLst/>
          </a:prstGeom>
          <a:noFill/>
          <a:ln>
            <a:solidFill>
              <a:schemeClr val="tx2">
                <a:lumMod val="75000"/>
                <a:lumOff val="25000"/>
              </a:schemeClr>
            </a:solidFill>
            <a:prstDash val="dash"/>
          </a:ln>
        </p:spPr>
        <p:txBody>
          <a:bodyPr vert="horz" wrap="square" rtlCol="0" anchor="ctr" anchorCtr="0">
            <a:spAutoFit/>
          </a:bodyPr>
          <a:lstStyle>
            <a:defPPr>
              <a:defRPr lang="it-IT"/>
            </a:defPPr>
            <a:lvl1pPr algn="ctr">
              <a:defRPr sz="1600"/>
            </a:lvl1pPr>
          </a:lstStyle>
          <a:p>
            <a:r>
              <a:rPr lang="en-GB"/>
              <a:t>L4B</a:t>
            </a:r>
            <a:endParaRPr lang="en-GB" dirty="0"/>
          </a:p>
        </p:txBody>
      </p:sp>
      <p:sp>
        <p:nvSpPr>
          <p:cNvPr id="18" name="TextBox 17">
            <a:extLst>
              <a:ext uri="{FF2B5EF4-FFF2-40B4-BE49-F238E27FC236}">
                <a16:creationId xmlns:a16="http://schemas.microsoft.com/office/drawing/2014/main" id="{2E912C98-4FE7-7D01-1242-A068BEECB0F0}"/>
              </a:ext>
            </a:extLst>
          </p:cNvPr>
          <p:cNvSpPr txBox="1"/>
          <p:nvPr/>
        </p:nvSpPr>
        <p:spPr>
          <a:xfrm>
            <a:off x="10560423" y="2412708"/>
            <a:ext cx="899607" cy="338554"/>
          </a:xfrm>
          <a:prstGeom prst="rect">
            <a:avLst/>
          </a:prstGeom>
          <a:noFill/>
          <a:ln>
            <a:solidFill>
              <a:schemeClr val="tx2">
                <a:lumMod val="75000"/>
                <a:lumOff val="25000"/>
              </a:schemeClr>
            </a:solidFill>
            <a:prstDash val="dash"/>
          </a:ln>
        </p:spPr>
        <p:txBody>
          <a:bodyPr vert="horz" wrap="square" rtlCol="0" anchor="ctr" anchorCtr="0">
            <a:spAutoFit/>
          </a:bodyPr>
          <a:lstStyle/>
          <a:p>
            <a:pPr algn="ctr"/>
            <a:r>
              <a:rPr lang="en-GB" sz="1600" dirty="0"/>
              <a:t>L4A</a:t>
            </a:r>
          </a:p>
        </p:txBody>
      </p:sp>
      <p:cxnSp>
        <p:nvCxnSpPr>
          <p:cNvPr id="20" name="Straight Arrow Connector 19">
            <a:extLst>
              <a:ext uri="{FF2B5EF4-FFF2-40B4-BE49-F238E27FC236}">
                <a16:creationId xmlns:a16="http://schemas.microsoft.com/office/drawing/2014/main" id="{C68CF407-99BB-93CA-A850-E165F724E0DD}"/>
              </a:ext>
            </a:extLst>
          </p:cNvPr>
          <p:cNvCxnSpPr>
            <a:stCxn id="12" idx="1"/>
            <a:endCxn id="13" idx="1"/>
          </p:cNvCxnSpPr>
          <p:nvPr/>
        </p:nvCxnSpPr>
        <p:spPr>
          <a:xfrm flipV="1">
            <a:off x="9659327" y="6283647"/>
            <a:ext cx="901099" cy="1"/>
          </a:xfrm>
          <a:prstGeom prst="straightConnector1">
            <a:avLst/>
          </a:prstGeom>
          <a:ln>
            <a:prstDash val="dashDot"/>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189E89D7-7DE3-1220-69DA-A648F11AC03F}"/>
              </a:ext>
            </a:extLst>
          </p:cNvPr>
          <p:cNvCxnSpPr>
            <a:stCxn id="11" idx="1"/>
            <a:endCxn id="14" idx="1"/>
          </p:cNvCxnSpPr>
          <p:nvPr/>
        </p:nvCxnSpPr>
        <p:spPr>
          <a:xfrm flipV="1">
            <a:off x="9659328" y="5426937"/>
            <a:ext cx="901097" cy="1"/>
          </a:xfrm>
          <a:prstGeom prst="straightConnector1">
            <a:avLst/>
          </a:prstGeom>
          <a:ln>
            <a:prstDash val="dashDot"/>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A6E22AEF-8109-B2CA-83FA-AFA52100D00F}"/>
              </a:ext>
            </a:extLst>
          </p:cNvPr>
          <p:cNvCxnSpPr>
            <a:stCxn id="5" idx="1"/>
            <a:endCxn id="15" idx="1"/>
          </p:cNvCxnSpPr>
          <p:nvPr/>
        </p:nvCxnSpPr>
        <p:spPr>
          <a:xfrm flipV="1">
            <a:off x="9659328" y="4527630"/>
            <a:ext cx="901096" cy="1"/>
          </a:xfrm>
          <a:prstGeom prst="straightConnector1">
            <a:avLst/>
          </a:prstGeom>
          <a:ln>
            <a:prstDash val="dashDot"/>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5489BB48-4D86-176F-A679-0E778A0267E4}"/>
              </a:ext>
            </a:extLst>
          </p:cNvPr>
          <p:cNvCxnSpPr>
            <a:stCxn id="2" idx="1"/>
            <a:endCxn id="16" idx="1"/>
          </p:cNvCxnSpPr>
          <p:nvPr/>
        </p:nvCxnSpPr>
        <p:spPr>
          <a:xfrm flipV="1">
            <a:off x="9645112" y="3693762"/>
            <a:ext cx="915312" cy="1"/>
          </a:xfrm>
          <a:prstGeom prst="straightConnector1">
            <a:avLst/>
          </a:prstGeom>
          <a:ln>
            <a:prstDash val="dashDot"/>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74D2C4C5-077B-7F71-7615-8366DDBB011E}"/>
              </a:ext>
            </a:extLst>
          </p:cNvPr>
          <p:cNvCxnSpPr>
            <a:cxnSpLocks/>
            <a:endCxn id="17" idx="1"/>
          </p:cNvCxnSpPr>
          <p:nvPr/>
        </p:nvCxnSpPr>
        <p:spPr>
          <a:xfrm>
            <a:off x="9581835" y="3043435"/>
            <a:ext cx="978589" cy="0"/>
          </a:xfrm>
          <a:prstGeom prst="straightConnector1">
            <a:avLst/>
          </a:prstGeom>
          <a:ln>
            <a:prstDash val="dashDot"/>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0031ACA2-0500-6A53-7866-AA5A66B30B12}"/>
              </a:ext>
            </a:extLst>
          </p:cNvPr>
          <p:cNvCxnSpPr>
            <a:endCxn id="18" idx="1"/>
          </p:cNvCxnSpPr>
          <p:nvPr/>
        </p:nvCxnSpPr>
        <p:spPr>
          <a:xfrm>
            <a:off x="9581835" y="2581985"/>
            <a:ext cx="978588" cy="0"/>
          </a:xfrm>
          <a:prstGeom prst="straightConnector1">
            <a:avLst/>
          </a:prstGeom>
          <a:ln>
            <a:prstDash val="dashDot"/>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9437007"/>
      </p:ext>
    </p:extLst>
  </p:cSld>
  <p:clrMapOvr>
    <a:masterClrMapping/>
  </p:clrMapOvr>
  <mc:AlternateContent xmlns:mc="http://schemas.openxmlformats.org/markup-compatibility/2006" xmlns:p14="http://schemas.microsoft.com/office/powerpoint/2010/main">
    <mc:Choice Requires="p14">
      <p:transition spd="slow" p14:dur="2000" advTm="70899"/>
    </mc:Choice>
    <mc:Fallback xmlns="">
      <p:transition spd="slow" advTm="70899"/>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78.2|1.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1">
    <wetp:webextensionref xmlns:r="http://schemas.openxmlformats.org/officeDocument/2006/relationships" r:id="rId1"/>
  </wetp:taskpane>
  <wetp:taskpane dockstate="right" visibility="0" width="438" row="0">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447BC394-5EA4-422E-9DDA-398318C898F0}">
  <we:reference id="wa200005107" version="1.1.0.0" store="en-US" storeType="OMEX"/>
  <we:alternateReferences>
    <we:reference id="WA200005107" version="1.1.0.0" store="WA200005107"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AF8051CA-FD9A-4921-A739-458FED497AD7}">
  <we:reference id="wa200005669" version="2.0.0.0" store="en-US" storeType="OMEX"/>
  <we:alternateReferences>
    <we:reference id="WA200005669" version="2.0.0.0" store="WA200005669"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46f9c56e-ddae-4dda-9c0a-6f96da0babb5" xsi:nil="true"/>
    <lcf76f155ced4ddcb4097134ff3c332f xmlns="dcb02ee7-aec8-4438-a486-28ae0998ccfe">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026676419819B409143035D5DB76380" ma:contentTypeVersion="11" ma:contentTypeDescription="Create a new document." ma:contentTypeScope="" ma:versionID="1ea17eaaa3557804c4df0f9673accfa5">
  <xsd:schema xmlns:xsd="http://www.w3.org/2001/XMLSchema" xmlns:xs="http://www.w3.org/2001/XMLSchema" xmlns:p="http://schemas.microsoft.com/office/2006/metadata/properties" xmlns:ns2="dcb02ee7-aec8-4438-a486-28ae0998ccfe" xmlns:ns3="46f9c56e-ddae-4dda-9c0a-6f96da0babb5" targetNamespace="http://schemas.microsoft.com/office/2006/metadata/properties" ma:root="true" ma:fieldsID="ed152330e617f77ddb0631a36a058352" ns2:_="" ns3:_="">
    <xsd:import namespace="dcb02ee7-aec8-4438-a486-28ae0998ccfe"/>
    <xsd:import namespace="46f9c56e-ddae-4dda-9c0a-6f96da0babb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b02ee7-aec8-4438-a486-28ae0998cc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5655b07b-e106-434b-8e42-295331486e40"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6f9c56e-ddae-4dda-9c0a-6f96da0babb5"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76869bef-4913-40dc-9cf4-bf8fcff678d6}" ma:internalName="TaxCatchAll" ma:showField="CatchAllData" ma:web="46f9c56e-ddae-4dda-9c0a-6f96da0bab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9910082-6AA1-498A-9961-ED878441410A}">
  <ds:schemaRefs>
    <ds:schemaRef ds:uri="http://schemas.microsoft.com/sharepoint/v3/contenttype/forms"/>
  </ds:schemaRefs>
</ds:datastoreItem>
</file>

<file path=customXml/itemProps2.xml><?xml version="1.0" encoding="utf-8"?>
<ds:datastoreItem xmlns:ds="http://schemas.openxmlformats.org/officeDocument/2006/customXml" ds:itemID="{F04304BE-B7C7-41C6-B92E-A291259D3DC5}">
  <ds:schemaRefs>
    <ds:schemaRef ds:uri="http://schemas.microsoft.com/office/2006/metadata/properties"/>
    <ds:schemaRef ds:uri="http://www.w3.org/XML/1998/namespace"/>
    <ds:schemaRef ds:uri="http://schemas.openxmlformats.org/package/2006/metadata/core-properties"/>
    <ds:schemaRef ds:uri="dcb02ee7-aec8-4438-a486-28ae0998ccfe"/>
    <ds:schemaRef ds:uri="http://schemas.microsoft.com/office/infopath/2007/PartnerControls"/>
    <ds:schemaRef ds:uri="http://purl.org/dc/dcmitype/"/>
    <ds:schemaRef ds:uri="46f9c56e-ddae-4dda-9c0a-6f96da0babb5"/>
    <ds:schemaRef ds:uri="http://purl.org/dc/elements/1.1/"/>
    <ds:schemaRef ds:uri="http://schemas.microsoft.com/office/2006/documentManagement/types"/>
    <ds:schemaRef ds:uri="http://purl.org/dc/terms/"/>
  </ds:schemaRefs>
</ds:datastoreItem>
</file>

<file path=customXml/itemProps3.xml><?xml version="1.0" encoding="utf-8"?>
<ds:datastoreItem xmlns:ds="http://schemas.openxmlformats.org/officeDocument/2006/customXml" ds:itemID="{1BFBB848-6BE9-4A89-A910-ED5294BC7C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cb02ee7-aec8-4438-a486-28ae0998ccfe"/>
    <ds:schemaRef ds:uri="46f9c56e-ddae-4dda-9c0a-6f96da0bab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2e10e44d-c7b9-43e3-b020-1292482e504a}" enabled="0" method="" siteId="{2e10e44d-c7b9-43e3-b020-1292482e504a}" removed="1"/>
</clbl:labelList>
</file>

<file path=docProps/app.xml><?xml version="1.0" encoding="utf-8"?>
<Properties xmlns="http://schemas.openxmlformats.org/officeDocument/2006/extended-properties" xmlns:vt="http://schemas.openxmlformats.org/officeDocument/2006/docPropsVTypes">
  <TotalTime>6012</TotalTime>
  <Words>2472</Words>
  <Application>Microsoft Office PowerPoint</Application>
  <PresentationFormat>Widescreen</PresentationFormat>
  <Paragraphs>305</Paragraphs>
  <Slides>21</Slides>
  <Notes>21</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Aptos</vt:lpstr>
      <vt:lpstr>Aptos Display</vt:lpstr>
      <vt:lpstr>Arial</vt:lpstr>
      <vt:lpstr>Calibri</vt:lpstr>
      <vt:lpstr>Cambria</vt:lpstr>
      <vt:lpstr>Symbol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Maurizio Massa</dc:creator>
  <cp:lastModifiedBy>Maurizio Massa</cp:lastModifiedBy>
  <cp:revision>10</cp:revision>
  <dcterms:created xsi:type="dcterms:W3CDTF">2025-10-10T11:07:10Z</dcterms:created>
  <dcterms:modified xsi:type="dcterms:W3CDTF">2026-04-20T12:10:56Z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0x0101008026676419819B409143035D5DB76380</vt:lpwstr>
  </property>
  <property fmtid="{D5CDD505-2E9C-101B-9397-08002B2CF9AE}" pid="3" name="MediaServiceImageTags">
    <vt:lpwstr/>
  </property>
</Properties>
</file>