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8"/>
  </p:notesMasterIdLst>
  <p:handoutMasterIdLst>
    <p:handoutMasterId r:id="rId9"/>
  </p:handoutMasterIdLst>
  <p:sldIdLst>
    <p:sldId id="257" r:id="rId2"/>
    <p:sldId id="1765" r:id="rId3"/>
    <p:sldId id="1771" r:id="rId4"/>
    <p:sldId id="1767" r:id="rId5"/>
    <p:sldId id="1769" r:id="rId6"/>
    <p:sldId id="17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FE"/>
    <a:srgbClr val="FF85FF"/>
    <a:srgbClr val="FF0000"/>
    <a:srgbClr val="7FC77F"/>
    <a:srgbClr val="FFFF99"/>
    <a:srgbClr val="FFFC00"/>
    <a:srgbClr val="008F00"/>
    <a:srgbClr val="318F67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5" autoAdjust="0"/>
    <p:restoredTop sz="97949" autoAdjust="0"/>
  </p:normalViewPr>
  <p:slideViewPr>
    <p:cSldViewPr snapToGrid="0" snapToObjects="1">
      <p:cViewPr varScale="1">
        <p:scale>
          <a:sx n="120" d="100"/>
          <a:sy n="120" d="100"/>
        </p:scale>
        <p:origin x="208" y="2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68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CB263-64B9-674B-9E86-D3D1800A445C}" type="datetimeFigureOut">
              <a:rPr lang="en-US" smtClean="0"/>
              <a:t>4/22/26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B0D76-FE61-754E-994F-B07FB3E10F0D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7482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A8440-EA5D-5145-8130-DBB449910215}" type="datetimeFigureOut">
              <a:rPr lang="en-US" smtClean="0"/>
              <a:t>4/20/26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693ED-B1D4-0742-A4D1-E8DFFB13D73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128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sz="800" dirty="0">
                <a:latin typeface="Century Gothic" panose="020B0502020202020204" pitchFamily="34" charset="0"/>
              </a:rPr>
              <a:t>Eight level</a:t>
            </a:r>
          </a:p>
          <a:p>
            <a:pPr lvl="7"/>
            <a:r>
              <a:rPr lang="en-GB" dirty="0"/>
              <a:t>Ninth level</a:t>
            </a:r>
          </a:p>
          <a:p>
            <a:pPr lvl="8"/>
            <a:r>
              <a:rPr lang="en-GB" dirty="0"/>
              <a:t>Tenth level</a:t>
            </a:r>
          </a:p>
          <a:p>
            <a:pPr lvl="4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651" y="153095"/>
            <a:ext cx="10058400" cy="95358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79975" y="6423355"/>
            <a:ext cx="1312025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4CE482DC-2269-4F26-9D2A-7E44B1A4CD8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54593" y="6459785"/>
            <a:ext cx="755439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/>
              <a:t>Jérôme      -     TDR discussions    -   2nd VTX general workshop, DESY, 2026/04/20-22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2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667" y="1295401"/>
            <a:ext cx="8658188" cy="1771870"/>
          </a:xfrm>
          <a:prstGeom prst="rect">
            <a:avLst/>
          </a:prstGeom>
          <a:ln>
            <a:solidFill>
              <a:srgbClr val="4F81BD"/>
            </a:solidFill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/>
          <a:lstStyle>
            <a:lvl1pPr>
              <a:defRPr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67" y="3200400"/>
            <a:ext cx="5757333" cy="850900"/>
          </a:xfrm>
          <a:prstGeom prst="rect">
            <a:avLst/>
          </a:prstGeom>
          <a:ln>
            <a:noFill/>
          </a:ln>
        </p:spPr>
        <p:txBody>
          <a:bodyPr anchor="t"/>
          <a:lstStyle>
            <a:lvl1pPr marL="0" indent="0" algn="l">
              <a:buNone/>
              <a:defRPr sz="1800" u="none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455220" y="3882590"/>
            <a:ext cx="7414454" cy="2786769"/>
          </a:xfrm>
          <a:prstGeom prst="rect">
            <a:avLst/>
          </a:prstGeom>
        </p:spPr>
        <p:txBody>
          <a:bodyPr vert="horz"/>
          <a:lstStyle>
            <a:lvl1pPr>
              <a:buSzPct val="120000"/>
              <a:buFont typeface="Lucida Grande"/>
              <a:buChar char="➙"/>
              <a:defRPr sz="2000" u="none">
                <a:latin typeface="Century Gothic"/>
                <a:cs typeface="Century Gothic"/>
              </a:defRPr>
            </a:lvl1pPr>
            <a:lvl2pPr>
              <a:buSzPct val="120000"/>
              <a:buFont typeface="Lucida Grande"/>
              <a:buChar char="➙"/>
              <a:defRPr sz="1800">
                <a:latin typeface="Century Gothic"/>
                <a:cs typeface="Century Gothic"/>
              </a:defRPr>
            </a:lvl2pPr>
            <a:lvl3pPr>
              <a:buSzPct val="120000"/>
              <a:buFont typeface="Lucida Grande"/>
              <a:buChar char="➙"/>
              <a:defRPr sz="1600">
                <a:latin typeface="Century Gothic"/>
                <a:cs typeface="Century Gothic"/>
              </a:defRPr>
            </a:lvl3pPr>
            <a:lvl4pPr>
              <a:buSzPct val="120000"/>
              <a:buFont typeface="Lucida Grande"/>
              <a:buChar char="➙"/>
              <a:defRPr sz="1400">
                <a:latin typeface="Century Gothic"/>
                <a:cs typeface="Century Gothic"/>
              </a:defRPr>
            </a:lvl4pPr>
            <a:lvl5pPr>
              <a:buSzPct val="120000"/>
              <a:buFont typeface="Lucida Grande"/>
              <a:buChar char="➙"/>
              <a:defRPr sz="1400"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964153" y="3865179"/>
            <a:ext cx="7905521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6821213" y="148244"/>
            <a:ext cx="5174591" cy="1129743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 u="none">
                <a:solidFill>
                  <a:srgbClr val="4F81BD"/>
                </a:solidFill>
                <a:effectLst/>
                <a:latin typeface="Century Gothic"/>
                <a:cs typeface="Century Gothic"/>
              </a:defRPr>
            </a:lvl1pPr>
            <a:lvl2pPr>
              <a:buNone/>
              <a:defRPr sz="1600">
                <a:solidFill>
                  <a:srgbClr val="4F81BD"/>
                </a:solidFill>
                <a:latin typeface="Century Gothic"/>
                <a:cs typeface="Century Gothic"/>
              </a:defRPr>
            </a:lvl2pPr>
            <a:lvl3pPr>
              <a:buNone/>
              <a:defRPr sz="1400">
                <a:solidFill>
                  <a:srgbClr val="4F81BD"/>
                </a:solidFill>
                <a:latin typeface="Century Gothic"/>
                <a:cs typeface="Century Gothic"/>
              </a:defRPr>
            </a:lvl3pPr>
            <a:lvl4pPr>
              <a:buNone/>
              <a:defRPr sz="1200">
                <a:solidFill>
                  <a:srgbClr val="4F81BD"/>
                </a:solidFill>
                <a:latin typeface="Century Gothic"/>
                <a:cs typeface="Century Gothic"/>
              </a:defRPr>
            </a:lvl4pPr>
            <a:lvl5pPr>
              <a:buNone/>
              <a:defRPr sz="1200">
                <a:solidFill>
                  <a:srgbClr val="4F81BD"/>
                </a:solidFill>
                <a:latin typeface="Century Gothic"/>
                <a:cs typeface="Century Gothic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4" name="Rectangle 3"/>
          <p:cNvSpPr/>
          <p:nvPr userDrawn="1"/>
        </p:nvSpPr>
        <p:spPr>
          <a:xfrm>
            <a:off x="0" y="6381328"/>
            <a:ext cx="11664619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964153" y="3882592"/>
            <a:ext cx="491067" cy="278676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7774C12-8143-6D47-8549-F6134B052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478" y="4609457"/>
            <a:ext cx="1509225" cy="104639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2A1901B-1581-2745-A722-E73857B24C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941" y="5698717"/>
            <a:ext cx="504341" cy="50434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271E943A-ACC7-2648-8626-52B61DBF9C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270" y="5710890"/>
            <a:ext cx="1160818" cy="50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22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FB069-215F-8D26-07B7-77D965AF5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77227D-DFFE-070F-B02E-F027CAD22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060E0-894D-20CB-312E-20E63C83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1FAB5-BBC2-661D-151D-C87C3A34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38081-087C-E67F-6F60-A9703F37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A1A48-7F31-DD4D-A797-6FC2C71703E8}" type="slidenum">
              <a:rPr lang="en-IT" smtClean="0"/>
              <a:t>‹N°›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6742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81444" y="982684"/>
            <a:ext cx="6088439" cy="5479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050"/>
            </a:lvl6pPr>
            <a:lvl7pPr>
              <a:defRPr sz="1800"/>
            </a:lvl7pPr>
            <a:lvl8pPr>
              <a:defRPr sz="600"/>
            </a:lvl8pPr>
            <a:lvl9pPr>
              <a:defRPr sz="4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sz="800" dirty="0">
                <a:latin typeface="Century Gothic" panose="020B0502020202020204" pitchFamily="34" charset="0"/>
              </a:rPr>
              <a:t>Eight level</a:t>
            </a:r>
          </a:p>
          <a:p>
            <a:pPr lvl="7"/>
            <a:r>
              <a:rPr lang="en-GB" dirty="0"/>
              <a:t>Ninth level</a:t>
            </a:r>
          </a:p>
          <a:p>
            <a:pPr lvl="8"/>
            <a:r>
              <a:rPr lang="en-GB" dirty="0"/>
              <a:t>Tenth level</a:t>
            </a:r>
          </a:p>
          <a:p>
            <a:pPr lvl="4"/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69885" y="980362"/>
            <a:ext cx="5776196" cy="548181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000"/>
            </a:lvl6pPr>
            <a:lvl7pPr>
              <a:defRPr sz="1800"/>
            </a:lvl7pPr>
            <a:lvl8pPr>
              <a:defRPr sz="600"/>
            </a:lvl8pPr>
            <a:lvl9pPr>
              <a:defRPr sz="4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sz="800" dirty="0">
                <a:latin typeface="Century Gothic" panose="020B0502020202020204" pitchFamily="34" charset="0"/>
              </a:rPr>
              <a:t>Eight level</a:t>
            </a:r>
          </a:p>
          <a:p>
            <a:pPr lvl="7"/>
            <a:r>
              <a:rPr lang="en-GB" dirty="0"/>
              <a:t>Ninth level</a:t>
            </a:r>
          </a:p>
          <a:p>
            <a:pPr lvl="8"/>
            <a:r>
              <a:rPr lang="en-GB" dirty="0"/>
              <a:t>Tenth level</a:t>
            </a:r>
          </a:p>
          <a:p>
            <a:pPr lvl="4"/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990600"/>
            <a:ext cx="12192000" cy="2667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0" y="3657600"/>
            <a:ext cx="12192000" cy="2819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444" y="982684"/>
            <a:ext cx="6088439" cy="273841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885" y="980362"/>
            <a:ext cx="5776196" cy="27407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>
          <a:xfrm>
            <a:off x="0" y="3733800"/>
            <a:ext cx="6299200" cy="2743200"/>
          </a:xfrm>
        </p:spPr>
        <p:txBody>
          <a:bodyPr/>
          <a:lstStyle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6"/>
          </p:nvPr>
        </p:nvSpPr>
        <p:spPr>
          <a:xfrm>
            <a:off x="6197600" y="3733800"/>
            <a:ext cx="5892800" cy="2743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8084" y="801688"/>
            <a:ext cx="11707283" cy="1928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8085" y="2730501"/>
            <a:ext cx="5750983" cy="373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79067" y="2730501"/>
            <a:ext cx="5956300" cy="373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8085" y="939800"/>
            <a:ext cx="4802716" cy="55223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130801" y="939800"/>
            <a:ext cx="6904567" cy="294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130801" y="3886201"/>
            <a:ext cx="6904567" cy="25765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7112725" y="939800"/>
            <a:ext cx="4802716" cy="55223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1446" y="939800"/>
            <a:ext cx="6904567" cy="294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81446" y="3886201"/>
            <a:ext cx="6904567" cy="25765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445" y="895351"/>
            <a:ext cx="6011921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u="none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445" y="1552574"/>
            <a:ext cx="6011920" cy="49096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12813"/>
            <a:ext cx="584623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 u="none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65275"/>
            <a:ext cx="5389033" cy="48969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7359" y="60472"/>
            <a:ext cx="10551583" cy="740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360" y="997804"/>
            <a:ext cx="11708395" cy="5373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sz="800" dirty="0">
                <a:latin typeface="Century Gothic" panose="020B0502020202020204" pitchFamily="34" charset="0"/>
              </a:rPr>
              <a:t>Eight level</a:t>
            </a:r>
          </a:p>
          <a:p>
            <a:pPr lvl="7"/>
            <a:r>
              <a:rPr lang="en-GB" dirty="0"/>
              <a:t>Ninth level</a:t>
            </a:r>
          </a:p>
          <a:p>
            <a:pPr lvl="8"/>
            <a:r>
              <a:rPr lang="en-GB" dirty="0"/>
              <a:t>Tenth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445" y="6462177"/>
            <a:ext cx="10564048" cy="350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Jérôme      -     TDR discussions    -   2nd VTX general workshop, DESY, 2026/04/20-22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08379" y="6371468"/>
            <a:ext cx="927376" cy="425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Arial Black"/>
                <a:cs typeface="Arial Black"/>
              </a:defRPr>
            </a:lvl1pPr>
          </a:lstStyle>
          <a:p>
            <a:fld id="{D35DC7E5-8179-4715-92E3-7D6CC7BB2B40}" type="slidenum">
              <a:rPr lang="en-US" smtClean="0"/>
              <a:pPr/>
              <a:t>‹N°›</a:t>
            </a:fld>
            <a:r>
              <a:rPr lang="en-US" dirty="0"/>
              <a:t>/2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27360" y="801265"/>
            <a:ext cx="11864640" cy="1588"/>
          </a:xfrm>
          <a:prstGeom prst="line">
            <a:avLst/>
          </a:prstGeom>
          <a:ln w="158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459794"/>
            <a:ext cx="11108379" cy="2382"/>
          </a:xfrm>
          <a:prstGeom prst="line">
            <a:avLst/>
          </a:prstGeom>
          <a:ln w="158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B00CAEEB-1828-3C0B-6439-35F41ED6D4D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769" y="115613"/>
            <a:ext cx="1227211" cy="620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705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707" r:id="rId10"/>
    <p:sldLayoutId id="2147483708" r:id="rId11"/>
    <p:sldLayoutId id="2147483709" r:id="rId12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20000"/>
        <a:buFont typeface="Wingdings" charset="2"/>
        <a:buChar char="§"/>
        <a:defRPr sz="2000" u="sng" kern="1200">
          <a:solidFill>
            <a:schemeClr val="accent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entury Gothic"/>
          <a:ea typeface="+mn-ea"/>
          <a:cs typeface="Century Gothic"/>
        </a:defRPr>
      </a:lvl1pPr>
      <a:lvl2pPr marL="450850" indent="-177800" algn="l" defTabSz="457200" rtl="0" eaLnBrk="1" latinLnBrk="0" hangingPunct="1">
        <a:spcBef>
          <a:spcPct val="20000"/>
        </a:spcBef>
        <a:buSzPct val="110000"/>
        <a:buFont typeface="Arial"/>
        <a:buChar char="•"/>
        <a:defRPr sz="16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627063" indent="-160338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4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3pPr>
      <a:lvl4pPr marL="893763" indent="-166688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2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4pPr>
      <a:lvl5pPr marL="1077913" indent="-228600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2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5pPr>
      <a:lvl6pPr marL="1155700" indent="-134938" algn="l" defTabSz="457200" rtl="0" eaLnBrk="1" latinLnBrk="0" hangingPunct="1">
        <a:spcBef>
          <a:spcPct val="20000"/>
        </a:spcBef>
        <a:buFont typeface="Arial"/>
        <a:buChar char="•"/>
        <a:tabLst/>
        <a:defRPr sz="1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6pPr>
      <a:lvl7pPr marL="1341438" indent="-165100" algn="l" defTabSz="457200" rtl="0" eaLnBrk="1" latinLnBrk="0" hangingPunct="1">
        <a:spcBef>
          <a:spcPct val="20000"/>
        </a:spcBef>
        <a:buFont typeface="Arial"/>
        <a:buChar char="•"/>
        <a:tabLst/>
        <a:defRPr sz="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7pPr>
      <a:lvl8pPr marL="1428750" indent="-127000" algn="l" defTabSz="457200" rtl="0" eaLnBrk="1" latinLnBrk="0" hangingPunct="1">
        <a:spcBef>
          <a:spcPct val="20000"/>
        </a:spcBef>
        <a:buFont typeface="Arial"/>
        <a:buChar char="•"/>
        <a:tabLst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1565275" indent="-127000" algn="l" defTabSz="457200" rtl="0" eaLnBrk="1" latinLnBrk="0" hangingPunct="1">
        <a:spcBef>
          <a:spcPct val="20000"/>
        </a:spcBef>
        <a:buFont typeface="Arial"/>
        <a:buChar char="•"/>
        <a:tabLst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indico.belle2.org/event/18167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txupgrade.pages.desy.de/vtxdvpmt/tdr/tdr-demonstrators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6A45-264D-8205-DECF-8B489578E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296" y="1261392"/>
            <a:ext cx="7495737" cy="1771870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TDR discussion</a:t>
            </a:r>
            <a:endParaRPr lang="en-IT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ous-titre 15">
            <a:extLst>
              <a:ext uri="{FF2B5EF4-FFF2-40B4-BE49-F238E27FC236}">
                <a16:creationId xmlns:a16="http://schemas.microsoft.com/office/drawing/2014/main" id="{83273A16-9499-F3C1-948E-CFB6213D9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667" y="4299735"/>
            <a:ext cx="2435355" cy="850900"/>
          </a:xfrm>
        </p:spPr>
        <p:txBody>
          <a:bodyPr/>
          <a:lstStyle/>
          <a:p>
            <a:r>
              <a:rPr lang="en-GB" dirty="0"/>
              <a:t>Jérôme Baudot</a:t>
            </a:r>
          </a:p>
        </p:txBody>
      </p:sp>
      <p:sp>
        <p:nvSpPr>
          <p:cNvPr id="17" name="Espace réservé du contenu 16">
            <a:extLst>
              <a:ext uri="{FF2B5EF4-FFF2-40B4-BE49-F238E27FC236}">
                <a16:creationId xmlns:a16="http://schemas.microsoft.com/office/drawing/2014/main" id="{B87084F4-0CE3-7F37-4C0D-12E68AFE7FA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66801" y="4229435"/>
            <a:ext cx="7414454" cy="2309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r>
              <a:rPr lang="en-GB" dirty="0">
                <a:solidFill>
                  <a:schemeClr val="tx1"/>
                </a:solidFill>
              </a:rPr>
              <a:t> Reminder from last discussion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Discussion on writing organisation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/>
              <a:t>identify </a:t>
            </a:r>
            <a:r>
              <a:rPr lang="en-GB" i="1" dirty="0"/>
              <a:t>main writers</a:t>
            </a:r>
            <a:r>
              <a:rPr lang="en-GB" dirty="0"/>
              <a:t> for VTX sections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/>
              <a:t>agree on first milestones</a:t>
            </a:r>
          </a:p>
          <a:p>
            <a:pPr lvl="1"/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92EA58-A95A-83D9-AD1B-B4FD03634A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</a:rPr>
              <a:t>2</a:t>
            </a:r>
            <a:r>
              <a:rPr lang="fr-FR" sz="2000" b="1" baseline="30000" dirty="0">
                <a:solidFill>
                  <a:schemeClr val="tx1"/>
                </a:solidFill>
              </a:rPr>
              <a:t>nd</a:t>
            </a:r>
            <a:r>
              <a:rPr lang="fr-FR" sz="2000" b="1" dirty="0">
                <a:solidFill>
                  <a:schemeClr val="tx1"/>
                </a:solidFill>
              </a:rPr>
              <a:t> General VTX workshop</a:t>
            </a:r>
            <a:endParaRPr lang="en-IT" sz="2000" b="1">
              <a:solidFill>
                <a:schemeClr val="tx1"/>
              </a:solidFill>
            </a:endParaRPr>
          </a:p>
          <a:p>
            <a:r>
              <a:rPr lang="fr-FR" sz="2000" dirty="0">
                <a:solidFill>
                  <a:schemeClr val="tx1"/>
                </a:solidFill>
              </a:rPr>
              <a:t>20-22 April 2026,</a:t>
            </a:r>
            <a:r>
              <a:rPr lang="en-IT" sz="200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</a:rPr>
              <a:t>DESY</a:t>
            </a:r>
            <a:br>
              <a:rPr lang="fr-FR" sz="2000" dirty="0"/>
            </a:br>
            <a:r>
              <a:rPr lang="fr-FR" sz="1500" dirty="0">
                <a:hlinkClick r:id="rId2"/>
              </a:rPr>
              <a:t>https://indico.belle2.org/event/18167</a:t>
            </a:r>
            <a:endParaRPr lang="en-IT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EA0A6-F52B-6EE8-3766-0A4BAB708D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263313" y="6372225"/>
            <a:ext cx="928687" cy="425450"/>
          </a:xfrm>
        </p:spPr>
        <p:txBody>
          <a:bodyPr/>
          <a:lstStyle/>
          <a:p>
            <a:fld id="{960A1A48-7F31-DD4D-A797-6FC2C71703E8}" type="slidenum">
              <a:rPr lang="en-IT" smtClean="0"/>
              <a:t>1</a:t>
            </a:fld>
            <a:endParaRPr lang="en-IT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5B481-42CD-2D05-99BD-1301420D9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91" y="82193"/>
            <a:ext cx="1110342" cy="87330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E9BF801-FDEF-685B-20CC-D72629389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5406" y="1635879"/>
            <a:ext cx="2350920" cy="118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50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7CCAD1-E089-C1AA-4B56-3C2BFE43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Outcome from last workshop discussion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8B4699-6EDB-9F79-A5CB-425B80E0C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361" y="997804"/>
            <a:ext cx="9316370" cy="5373664"/>
          </a:xfrm>
        </p:spPr>
        <p:txBody>
          <a:bodyPr>
            <a:normAutofit/>
          </a:bodyPr>
          <a:lstStyle/>
          <a:p>
            <a:pPr lvl="1"/>
            <a:r>
              <a:rPr lang="en-GB" sz="1800" dirty="0"/>
              <a:t>Belle II upgrades form a single TDR document</a:t>
            </a:r>
          </a:p>
          <a:p>
            <a:pPr lvl="2"/>
            <a:r>
              <a:rPr lang="en-GB" sz="1600" dirty="0"/>
              <a:t>VTX is a chapter within this document</a:t>
            </a:r>
          </a:p>
          <a:p>
            <a:pPr lvl="1"/>
            <a:endParaRPr lang="en-GB" sz="1800" dirty="0"/>
          </a:p>
          <a:p>
            <a:pPr lvl="1"/>
            <a:r>
              <a:rPr lang="en-GB" sz="1800" dirty="0"/>
              <a:t>Writing of the VTX sections could start already mid-2026 (after VTX workshop)</a:t>
            </a:r>
          </a:p>
          <a:p>
            <a:pPr lvl="2"/>
            <a:r>
              <a:rPr lang="en-GB" sz="1600" dirty="0"/>
              <a:t> completion expected mid-2027</a:t>
            </a:r>
          </a:p>
          <a:p>
            <a:pPr lvl="7"/>
            <a:endParaRPr lang="en-GB" dirty="0"/>
          </a:p>
          <a:p>
            <a:pPr lvl="7"/>
            <a:endParaRPr lang="en-GB" dirty="0"/>
          </a:p>
          <a:p>
            <a:pPr lvl="7"/>
            <a:endParaRPr lang="en-GB" dirty="0"/>
          </a:p>
          <a:p>
            <a:pPr lvl="1"/>
            <a:r>
              <a:rPr lang="en-GB" sz="1800" dirty="0"/>
              <a:t>January 2027: main results from demonstrators &amp; design drawings complete </a:t>
            </a:r>
          </a:p>
          <a:p>
            <a:pPr lvl="1"/>
            <a:endParaRPr lang="en-GB" sz="1800" dirty="0"/>
          </a:p>
          <a:p>
            <a:pPr lvl="1"/>
            <a:r>
              <a:rPr lang="en-GB" sz="1800" dirty="0"/>
              <a:t>Expect in-coming results till the end of the writing</a:t>
            </a:r>
          </a:p>
          <a:p>
            <a:pPr lvl="1"/>
            <a:endParaRPr lang="en-GB" sz="1800" dirty="0"/>
          </a:p>
          <a:p>
            <a:pPr lvl="1"/>
            <a:r>
              <a:rPr lang="en-GB" sz="1800" dirty="0"/>
              <a:t>Table of Contents (preliminary level)</a:t>
            </a:r>
          </a:p>
          <a:p>
            <a:pPr marL="792163" lvl="2" indent="-342900">
              <a:buFont typeface="+mj-lt"/>
              <a:buAutoNum type="arabicPeriod"/>
            </a:pPr>
            <a:r>
              <a:rPr lang="en-GB" dirty="0"/>
              <a:t>Overall concept</a:t>
            </a:r>
          </a:p>
          <a:p>
            <a:pPr marL="792163" lvl="2" indent="-342900">
              <a:buFont typeface="+mj-lt"/>
              <a:buAutoNum type="arabicPeriod"/>
            </a:pPr>
            <a:r>
              <a:rPr lang="en-GB" dirty="0"/>
              <a:t>Detailed concept</a:t>
            </a:r>
          </a:p>
          <a:p>
            <a:pPr marL="809625" lvl="2" indent="-342900">
              <a:buFont typeface="+mj-lt"/>
              <a:buAutoNum type="arabicPeriod"/>
            </a:pPr>
            <a:r>
              <a:rPr lang="en-GB" dirty="0"/>
              <a:t>Construction and installation</a:t>
            </a:r>
          </a:p>
          <a:p>
            <a:pPr marL="809625" lvl="2" indent="-342900">
              <a:buFont typeface="+mj-lt"/>
              <a:buAutoNum type="arabicPeriod"/>
            </a:pPr>
            <a:r>
              <a:rPr lang="en-GB" dirty="0"/>
              <a:t>Project structure (management, organisation, responsibilities, structure of work-packages, </a:t>
            </a:r>
            <a:br>
              <a:rPr lang="en-GB" dirty="0"/>
            </a:br>
            <a:r>
              <a:rPr lang="en-GB" dirty="0"/>
              <a:t>				  schedule, milestones, decision making, contingency)</a:t>
            </a:r>
          </a:p>
          <a:p>
            <a:pPr marL="809625" lvl="2" indent="-342900">
              <a:buFont typeface="+mj-lt"/>
              <a:buAutoNum type="arabicPeriod"/>
            </a:pPr>
            <a:r>
              <a:rPr lang="en-GB" dirty="0"/>
              <a:t>Resources (budget, person-power, risk, descoping option?)</a:t>
            </a:r>
          </a:p>
          <a:p>
            <a:pPr lvl="2"/>
            <a:endParaRPr lang="en-GB" sz="1600" dirty="0"/>
          </a:p>
          <a:p>
            <a:pPr lvl="4"/>
            <a:endParaRPr lang="en-GB" sz="1400" dirty="0"/>
          </a:p>
          <a:p>
            <a:pPr lvl="1"/>
            <a:endParaRPr lang="en-GB" sz="1800" dirty="0"/>
          </a:p>
          <a:p>
            <a:pPr lvl="1"/>
            <a:endParaRPr lang="en-GB" dirty="0"/>
          </a:p>
          <a:p>
            <a:pPr marL="273050" lvl="1" indent="0">
              <a:buNone/>
            </a:pP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3A7C09-25EC-6986-0A91-EE15DA40F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EDD37D-8BD8-DBFF-BCD3-66DC02DB3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71ABC3-BF84-46AC-F83D-812894124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list of technology demonstrators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73F3C8-E7C6-A723-8410-487302D33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noProof="0" dirty="0"/>
              <a:t>Extracted from: </a:t>
            </a:r>
            <a:r>
              <a:rPr lang="en-GB" noProof="0" dirty="0">
                <a:hlinkClick r:id="rId2"/>
              </a:rPr>
              <a:t>https://vtxupgrade.pages.desy.de/vtxdvpmt/tdr/tdr-demonstrators/</a:t>
            </a:r>
            <a:endParaRPr lang="en-GB" noProof="0" dirty="0"/>
          </a:p>
          <a:p>
            <a:pPr lvl="1"/>
            <a:endParaRPr lang="en-GB" noProof="0" dirty="0"/>
          </a:p>
          <a:p>
            <a:pPr lvl="1"/>
            <a:r>
              <a:rPr lang="en-GB" noProof="0" dirty="0"/>
              <a:t>OBELIX-1 characterisation</a:t>
            </a:r>
          </a:p>
          <a:p>
            <a:pPr lvl="1"/>
            <a:r>
              <a:rPr lang="en-GB" noProof="0" dirty="0"/>
              <a:t>Demonstration that quality-assurance of OBELIX-1 can be conducted with a probe-station. </a:t>
            </a:r>
          </a:p>
          <a:p>
            <a:pPr lvl="1"/>
            <a:endParaRPr lang="en-GB" noProof="0" dirty="0"/>
          </a:p>
          <a:p>
            <a:pPr lvl="1"/>
            <a:r>
              <a:rPr lang="en-GB" noProof="0" dirty="0"/>
              <a:t>RDL</a:t>
            </a:r>
          </a:p>
          <a:p>
            <a:pPr lvl="1"/>
            <a:r>
              <a:rPr lang="en-GB" noProof="0" dirty="0"/>
              <a:t>Thermic mock-up of 1 ladder</a:t>
            </a:r>
          </a:p>
          <a:p>
            <a:pPr lvl="1"/>
            <a:r>
              <a:rPr lang="fr-FR" dirty="0" err="1"/>
              <a:t>Thermic</a:t>
            </a:r>
            <a:r>
              <a:rPr lang="fr-FR" dirty="0"/>
              <a:t> </a:t>
            </a:r>
            <a:r>
              <a:rPr lang="fr-FR" dirty="0" err="1"/>
              <a:t>mock</a:t>
            </a:r>
            <a:r>
              <a:rPr lang="fr-FR" dirty="0"/>
              <a:t>-up of a 2-layer </a:t>
            </a:r>
            <a:r>
              <a:rPr lang="fr-FR" dirty="0" err="1"/>
              <a:t>sector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Complete </a:t>
            </a:r>
            <a:r>
              <a:rPr lang="fr-FR" dirty="0" err="1"/>
              <a:t>iVTX</a:t>
            </a:r>
            <a:r>
              <a:rPr lang="fr-FR" dirty="0"/>
              <a:t> </a:t>
            </a:r>
            <a:r>
              <a:rPr lang="fr-FR" dirty="0" err="1"/>
              <a:t>drawing</a:t>
            </a:r>
            <a:endParaRPr lang="fr-FR" dirty="0"/>
          </a:p>
          <a:p>
            <a:pPr lvl="1"/>
            <a:endParaRPr lang="fr-FR" noProof="0" dirty="0"/>
          </a:p>
          <a:p>
            <a:pPr lvl="1"/>
            <a:r>
              <a:rPr lang="fr-FR" dirty="0" err="1"/>
              <a:t>Dummy</a:t>
            </a:r>
            <a:r>
              <a:rPr lang="fr-FR" dirty="0"/>
              <a:t> L6 ladder</a:t>
            </a:r>
          </a:p>
          <a:p>
            <a:pPr lvl="1"/>
            <a:r>
              <a:rPr lang="fr-FR" dirty="0" err="1"/>
              <a:t>Dummy</a:t>
            </a:r>
            <a:r>
              <a:rPr lang="fr-FR" dirty="0"/>
              <a:t> </a:t>
            </a:r>
            <a:r>
              <a:rPr lang="fr-FR" dirty="0" err="1"/>
              <a:t>oVTX</a:t>
            </a:r>
            <a:r>
              <a:rPr lang="fr-FR" dirty="0"/>
              <a:t> </a:t>
            </a:r>
            <a:r>
              <a:rPr lang="fr-FR" dirty="0" err="1"/>
              <a:t>sector</a:t>
            </a:r>
            <a:endParaRPr lang="fr-FR" dirty="0"/>
          </a:p>
          <a:p>
            <a:pPr lvl="1"/>
            <a:r>
              <a:rPr lang="fr-FR" dirty="0"/>
              <a:t>Flex</a:t>
            </a:r>
          </a:p>
          <a:p>
            <a:pPr lvl="1"/>
            <a:r>
              <a:rPr lang="fr-FR" dirty="0"/>
              <a:t>Complete </a:t>
            </a:r>
            <a:r>
              <a:rPr lang="fr-FR" dirty="0" err="1"/>
              <a:t>oVTX</a:t>
            </a:r>
            <a:r>
              <a:rPr lang="fr-FR" dirty="0"/>
              <a:t> </a:t>
            </a:r>
            <a:r>
              <a:rPr lang="fr-FR" dirty="0" err="1"/>
              <a:t>drawing</a:t>
            </a:r>
            <a:endParaRPr lang="fr-FR" dirty="0"/>
          </a:p>
          <a:p>
            <a:pPr lvl="1"/>
            <a:endParaRPr lang="fr-FR" noProof="0" dirty="0"/>
          </a:p>
          <a:p>
            <a:pPr lvl="1"/>
            <a:r>
              <a:rPr lang="fr-FR" dirty="0"/>
              <a:t>Complete VTX </a:t>
            </a:r>
            <a:r>
              <a:rPr lang="fr-FR" dirty="0" err="1"/>
              <a:t>drawing</a:t>
            </a:r>
            <a:endParaRPr lang="fr-FR" dirty="0"/>
          </a:p>
          <a:p>
            <a:pPr lvl="1"/>
            <a:r>
              <a:rPr lang="fr-FR" dirty="0"/>
              <a:t>Basic </a:t>
            </a:r>
            <a:r>
              <a:rPr lang="fr-FR" dirty="0" err="1"/>
              <a:t>read</a:t>
            </a:r>
            <a:r>
              <a:rPr lang="fr-FR" dirty="0"/>
              <a:t>-out </a:t>
            </a:r>
            <a:r>
              <a:rPr lang="fr-FR" dirty="0" err="1"/>
              <a:t>chain</a:t>
            </a:r>
            <a:r>
              <a:rPr lang="fr-FR" dirty="0"/>
              <a:t> </a:t>
            </a:r>
            <a:r>
              <a:rPr lang="fr-FR" dirty="0" err="1"/>
              <a:t>wo</a:t>
            </a:r>
            <a:r>
              <a:rPr lang="fr-FR" dirty="0"/>
              <a:t> final </a:t>
            </a:r>
            <a:r>
              <a:rPr lang="fr-FR" dirty="0" err="1"/>
              <a:t>back-end</a:t>
            </a:r>
            <a:endParaRPr lang="en-GB" noProof="0" dirty="0"/>
          </a:p>
          <a:p>
            <a:pPr lvl="1"/>
            <a:endParaRPr lang="en-GB" noProof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B2F30-0474-44CA-1F40-BD92394C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691648-D3E2-3618-3354-4CBA0462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5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3BF08-1799-A177-4C3D-C3CC1525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Identifying “Main writers”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1C29A0-B312-AB56-4D88-9CBBACF72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444" y="982684"/>
            <a:ext cx="5241161" cy="5479492"/>
          </a:xfrm>
        </p:spPr>
        <p:txBody>
          <a:bodyPr/>
          <a:lstStyle/>
          <a:p>
            <a:pPr marL="1243013" lvl="4" indent="-342900">
              <a:buFont typeface="+mj-lt"/>
              <a:buAutoNum type="arabicPeriod"/>
            </a:pPr>
            <a:endParaRPr lang="en-GB" dirty="0"/>
          </a:p>
          <a:p>
            <a:pPr marL="615950" lvl="1" indent="-342900">
              <a:buFont typeface="+mj-lt"/>
              <a:buAutoNum type="arabicPeriod"/>
            </a:pPr>
            <a:r>
              <a:rPr lang="en-GB" dirty="0"/>
              <a:t>Overall concept</a:t>
            </a:r>
          </a:p>
          <a:p>
            <a:pPr marL="792163" lvl="2" indent="-342900">
              <a:buFont typeface="+mj-lt"/>
              <a:buAutoNum type="alphaLcParenR"/>
            </a:pPr>
            <a:r>
              <a:rPr lang="en-GB" dirty="0"/>
              <a:t>Performance specific to VTX ?</a:t>
            </a:r>
          </a:p>
          <a:p>
            <a:pPr marL="792163" lvl="2" indent="-342900">
              <a:buFont typeface="+mj-lt"/>
              <a:buAutoNum type="alphaLcParenR"/>
            </a:pPr>
            <a:r>
              <a:rPr lang="en-GB" dirty="0"/>
              <a:t>General description</a:t>
            </a:r>
          </a:p>
          <a:p>
            <a:pPr marL="792163" lvl="2" indent="-342900">
              <a:buFont typeface="+mj-lt"/>
              <a:buAutoNum type="alphaLcParenR"/>
            </a:pPr>
            <a:endParaRPr lang="en-GB" dirty="0"/>
          </a:p>
          <a:p>
            <a:pPr marL="615950" lvl="1" indent="-342900">
              <a:buFont typeface="+mj-lt"/>
              <a:buAutoNum type="arabicPeriod"/>
            </a:pPr>
            <a:r>
              <a:rPr lang="en-GB" dirty="0"/>
              <a:t>Detailed concepts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Sensor 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 err="1"/>
              <a:t>iVTX</a:t>
            </a:r>
            <a:r>
              <a:rPr lang="en-GB" dirty="0"/>
              <a:t> ladder 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 err="1"/>
              <a:t>oVTX</a:t>
            </a:r>
            <a:r>
              <a:rPr lang="en-GB" dirty="0"/>
              <a:t> ladder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DAQ, control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Trigger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Monitoring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Mechanical structure </a:t>
            </a:r>
          </a:p>
          <a:p>
            <a:pPr marL="809625" lvl="2" indent="-342900">
              <a:buFont typeface="+mj-lt"/>
              <a:buAutoNum type="alphaLcParenR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Construction and installation</a:t>
            </a:r>
          </a:p>
          <a:p>
            <a:pPr marL="1260475" lvl="4" indent="-342900">
              <a:buFont typeface="+mj-lt"/>
              <a:buAutoNum type="arabicPeriod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Project structure (see previous slide)</a:t>
            </a:r>
          </a:p>
          <a:p>
            <a:pPr marL="1076325" lvl="3" indent="-342900">
              <a:buFont typeface="+mj-lt"/>
              <a:buAutoNum type="arabicPeriod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Resources (budget, person-power, risk)</a:t>
            </a:r>
          </a:p>
          <a:p>
            <a:pPr lvl="1"/>
            <a:endParaRPr lang="en-GB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EA3F47D-C229-2A13-D6EE-1738A6C55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55041" y="874036"/>
            <a:ext cx="3019647" cy="5481814"/>
          </a:xfrm>
        </p:spPr>
        <p:txBody>
          <a:bodyPr/>
          <a:lstStyle/>
          <a:p>
            <a:pPr marL="273050" lvl="1" indent="0">
              <a:buNone/>
            </a:pPr>
            <a:r>
              <a:rPr lang="en-GB" dirty="0">
                <a:solidFill>
                  <a:srgbClr val="0100FE"/>
                </a:solidFill>
              </a:rPr>
              <a:t>Proposal:</a:t>
            </a:r>
          </a:p>
          <a:p>
            <a:pPr lvl="1"/>
            <a:endParaRPr lang="en-GB" dirty="0">
              <a:solidFill>
                <a:srgbClr val="0100FE"/>
              </a:solidFill>
            </a:endParaRP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Vidya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Jerome</a:t>
            </a:r>
          </a:p>
          <a:p>
            <a:pPr marL="466725" lvl="2" indent="0">
              <a:buNone/>
            </a:pPr>
            <a:endParaRPr lang="en-GB" dirty="0">
              <a:solidFill>
                <a:srgbClr val="0100FE"/>
              </a:solidFill>
            </a:endParaRPr>
          </a:p>
          <a:p>
            <a:pPr lvl="1">
              <a:buFont typeface="Symbol" pitchFamily="2" charset="2"/>
              <a:buChar char="Þ"/>
            </a:pPr>
            <a:endParaRPr lang="en-GB" dirty="0">
              <a:solidFill>
                <a:srgbClr val="0100FE"/>
              </a:solidFill>
            </a:endParaRP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Hung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Adrian, Emi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Stefano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Christian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?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?</a:t>
            </a:r>
          </a:p>
          <a:p>
            <a:pPr lvl="2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?</a:t>
            </a:r>
          </a:p>
          <a:p>
            <a:pPr lvl="2">
              <a:buFont typeface="Symbol" pitchFamily="2" charset="2"/>
              <a:buChar char="Þ"/>
            </a:pPr>
            <a:endParaRPr lang="en-GB" dirty="0">
              <a:solidFill>
                <a:srgbClr val="0100FE"/>
              </a:solidFill>
            </a:endParaRPr>
          </a:p>
          <a:p>
            <a:pPr lvl="1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too early</a:t>
            </a:r>
          </a:p>
          <a:p>
            <a:pPr lvl="2">
              <a:buFont typeface="Symbol" pitchFamily="2" charset="2"/>
              <a:buChar char="Þ"/>
            </a:pPr>
            <a:endParaRPr lang="en-GB" dirty="0">
              <a:solidFill>
                <a:srgbClr val="0100FE"/>
              </a:solidFill>
            </a:endParaRPr>
          </a:p>
          <a:p>
            <a:pPr lvl="1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Jerome, …</a:t>
            </a:r>
          </a:p>
          <a:p>
            <a:pPr lvl="2">
              <a:buFont typeface="Symbol" pitchFamily="2" charset="2"/>
              <a:buChar char="Þ"/>
            </a:pPr>
            <a:endParaRPr lang="en-GB" dirty="0">
              <a:solidFill>
                <a:srgbClr val="0100FE"/>
              </a:solidFill>
            </a:endParaRPr>
          </a:p>
          <a:p>
            <a:pPr lvl="1">
              <a:buFont typeface="Symbol" pitchFamily="2" charset="2"/>
              <a:buChar char="Þ"/>
            </a:pPr>
            <a:r>
              <a:rPr lang="en-GB" dirty="0">
                <a:solidFill>
                  <a:srgbClr val="0100FE"/>
                </a:solidFill>
              </a:rPr>
              <a:t> Jerome, Adrian</a:t>
            </a:r>
          </a:p>
          <a:p>
            <a:pPr lvl="1">
              <a:buFont typeface="Symbol" pitchFamily="2" charset="2"/>
              <a:buChar char="Þ"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1F261C-F360-15C6-7D16-05A33286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155CA-E221-BBDB-7972-56DFC45E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Espace réservé du contenu 6">
            <a:extLst>
              <a:ext uri="{FF2B5EF4-FFF2-40B4-BE49-F238E27FC236}">
                <a16:creationId xmlns:a16="http://schemas.microsoft.com/office/drawing/2014/main" id="{763BA954-23B3-F30F-1D56-4BCDA7965DB5}"/>
              </a:ext>
            </a:extLst>
          </p:cNvPr>
          <p:cNvSpPr txBox="1">
            <a:spLocks/>
          </p:cNvSpPr>
          <p:nvPr/>
        </p:nvSpPr>
        <p:spPr>
          <a:xfrm>
            <a:off x="8038214" y="3476846"/>
            <a:ext cx="3987210" cy="102072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SzPct val="120000"/>
              <a:buFont typeface="Wingdings" charset="2"/>
              <a:buChar char="§"/>
              <a:defRPr sz="2000" u="sng" kern="120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entury Gothic"/>
                <a:ea typeface="+mn-ea"/>
                <a:cs typeface="Century Gothic"/>
              </a:defRPr>
            </a:lvl1pPr>
            <a:lvl2pPr marL="450850" indent="-177800" algn="l" defTabSz="457200" rtl="0" eaLnBrk="1" latinLnBrk="0" hangingPunct="1">
              <a:spcBef>
                <a:spcPct val="20000"/>
              </a:spcBef>
              <a:buSzPct val="110000"/>
              <a:buFont typeface="Arial"/>
              <a:buChar char="•"/>
              <a:defRPr sz="1600" kern="1200">
                <a:solidFill>
                  <a:schemeClr val="tx1"/>
                </a:solidFill>
                <a:latin typeface="Century Gothic"/>
                <a:ea typeface="+mn-ea"/>
                <a:cs typeface="Century Gothic"/>
              </a:defRPr>
            </a:lvl2pPr>
            <a:lvl3pPr marL="627063" indent="-160338" algn="l" defTabSz="457200" rtl="0" eaLnBrk="1" latinLnBrk="0" hangingPunct="1">
              <a:spcBef>
                <a:spcPct val="20000"/>
              </a:spcBef>
              <a:buSzPct val="120000"/>
              <a:buFont typeface="Lucida Grande"/>
              <a:buChar char="-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+mn-ea"/>
                <a:cs typeface="Century Gothic"/>
              </a:defRPr>
            </a:lvl3pPr>
            <a:lvl4pPr marL="893763" indent="-166688" algn="l" defTabSz="457200" rtl="0" eaLnBrk="1" latinLnBrk="0" hangingPunct="1">
              <a:spcBef>
                <a:spcPct val="20000"/>
              </a:spcBef>
              <a:buSzPct val="120000"/>
              <a:buFont typeface="Lucida Grande"/>
              <a:buChar char="-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+mn-ea"/>
                <a:cs typeface="Century Gothic"/>
              </a:defRPr>
            </a:lvl4pPr>
            <a:lvl5pPr marL="1077913" indent="-228600" algn="l" defTabSz="457200" rtl="0" eaLnBrk="1" latinLnBrk="0" hangingPunct="1">
              <a:spcBef>
                <a:spcPct val="20000"/>
              </a:spcBef>
              <a:buSzPct val="120000"/>
              <a:buFont typeface="Lucida Grande"/>
              <a:buChar char="-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  <a:ea typeface="+mn-ea"/>
                <a:cs typeface="Century Gothic"/>
              </a:defRPr>
            </a:lvl5pPr>
            <a:lvl6pPr marL="1155700" indent="-134938" algn="l" defTabSz="457200" rtl="0" eaLnBrk="1" latinLnBrk="0" hangingPunct="1">
              <a:spcBef>
                <a:spcPct val="20000"/>
              </a:spcBef>
              <a:buFont typeface="Arial"/>
              <a:buChar char="•"/>
              <a:tabLst/>
              <a:defRPr sz="1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6pPr>
            <a:lvl7pPr marL="1341438" indent="-165100" algn="l" defTabSz="457200" rtl="0" eaLnBrk="1" latinLnBrk="0" hangingPunct="1">
              <a:spcBef>
                <a:spcPct val="20000"/>
              </a:spcBef>
              <a:buFont typeface="Arial"/>
              <a:buChar char="•"/>
              <a:tabLst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7pPr>
            <a:lvl8pPr marL="1428750" indent="-127000" algn="l" defTabSz="457200" rtl="0" eaLnBrk="1" latinLnBrk="0" hangingPunct="1">
              <a:spcBef>
                <a:spcPct val="20000"/>
              </a:spcBef>
              <a:buFont typeface="Arial"/>
              <a:buChar char="•"/>
              <a:tabLst/>
              <a:defRPr sz="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65275" indent="-127000" algn="l" defTabSz="457200" rtl="0" eaLnBrk="1" latinLnBrk="0" hangingPunct="1">
              <a:spcBef>
                <a:spcPct val="20000"/>
              </a:spcBef>
              <a:buFont typeface="Arial"/>
              <a:buChar char="•"/>
              <a:tabLst/>
              <a:defRPr sz="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lvl="1" indent="0">
              <a:buFont typeface="Arial"/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Missing (sub-)section on </a:t>
            </a:r>
            <a:br>
              <a:rPr lang="en-GB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data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reconstruction,alignment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marL="466725" lvl="2" indent="0">
              <a:buFont typeface="Lucida Grande"/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Symbol" pitchFamily="2" charset="2"/>
              <a:buChar char="Þ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Symbol" pitchFamily="2" charset="2"/>
              <a:buChar char="Þ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6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258-AE5D-24B6-F3D4-336CD624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TDR schedule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E123F8-B098-F81A-4D6C-F0B4820AF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360" y="997804"/>
            <a:ext cx="8752845" cy="5373664"/>
          </a:xfrm>
        </p:spPr>
        <p:txBody>
          <a:bodyPr/>
          <a:lstStyle/>
          <a:p>
            <a:pPr lvl="1">
              <a:lnSpc>
                <a:spcPct val="120000"/>
              </a:lnSpc>
            </a:pPr>
            <a:r>
              <a:rPr lang="en-GB" b="1" dirty="0"/>
              <a:t>TODAY: </a:t>
            </a:r>
            <a:r>
              <a:rPr lang="en-GB" dirty="0"/>
              <a:t>kick-start of “writing”</a:t>
            </a:r>
          </a:p>
          <a:p>
            <a:pPr lvl="1">
              <a:lnSpc>
                <a:spcPct val="120000"/>
              </a:lnSpc>
            </a:pPr>
            <a:endParaRPr lang="en-GB" dirty="0"/>
          </a:p>
          <a:p>
            <a:pPr lvl="1">
              <a:lnSpc>
                <a:spcPct val="120000"/>
              </a:lnSpc>
            </a:pPr>
            <a:r>
              <a:rPr lang="en-GB" b="1" dirty="0"/>
              <a:t>Next VTX workshop end of 2026:</a:t>
            </a:r>
            <a:r>
              <a:rPr lang="en-GB" dirty="0"/>
              <a:t> large fractions already written</a:t>
            </a:r>
          </a:p>
          <a:p>
            <a:pPr lvl="1">
              <a:lnSpc>
                <a:spcPct val="120000"/>
              </a:lnSpc>
            </a:pPr>
            <a:endParaRPr lang="en-GB" dirty="0"/>
          </a:p>
          <a:p>
            <a:pPr lvl="1">
              <a:lnSpc>
                <a:spcPct val="120000"/>
              </a:lnSpc>
            </a:pPr>
            <a:r>
              <a:rPr lang="en-GB" b="1" dirty="0"/>
              <a:t>BPAC ~Feb. 2027</a:t>
            </a:r>
            <a:r>
              <a:rPr lang="en-GB" dirty="0"/>
              <a:t>: Main results from demonstrators &amp; design drawings complete</a:t>
            </a:r>
          </a:p>
          <a:p>
            <a:pPr lvl="1">
              <a:lnSpc>
                <a:spcPct val="120000"/>
              </a:lnSpc>
            </a:pPr>
            <a:endParaRPr lang="en-GB" dirty="0"/>
          </a:p>
          <a:p>
            <a:pPr lvl="1">
              <a:lnSpc>
                <a:spcPct val="120000"/>
              </a:lnSpc>
            </a:pPr>
            <a:r>
              <a:rPr lang="en-GB" b="1" dirty="0"/>
              <a:t>Jan-April 2027: </a:t>
            </a:r>
            <a:r>
              <a:rPr lang="en-GB" dirty="0"/>
              <a:t>writing completion</a:t>
            </a:r>
          </a:p>
          <a:p>
            <a:pPr lvl="1">
              <a:lnSpc>
                <a:spcPct val="120000"/>
              </a:lnSpc>
            </a:pPr>
            <a:endParaRPr lang="en-GB" b="1" dirty="0"/>
          </a:p>
          <a:p>
            <a:pPr lvl="1">
              <a:lnSpc>
                <a:spcPct val="120000"/>
              </a:lnSpc>
            </a:pPr>
            <a:r>
              <a:rPr lang="en-GB" b="1" dirty="0"/>
              <a:t>May-Jun 2027</a:t>
            </a:r>
            <a:r>
              <a:rPr lang="en-GB" dirty="0"/>
              <a:t>: internal VTX commenting / amending</a:t>
            </a:r>
          </a:p>
          <a:p>
            <a:pPr lvl="1">
              <a:lnSpc>
                <a:spcPct val="120000"/>
              </a:lnSpc>
            </a:pPr>
            <a:endParaRPr lang="en-GB" b="1" dirty="0"/>
          </a:p>
          <a:p>
            <a:pPr lvl="1">
              <a:lnSpc>
                <a:spcPct val="120000"/>
              </a:lnSpc>
            </a:pPr>
            <a:r>
              <a:rPr lang="en-GB" b="1" dirty="0"/>
              <a:t>Mid-2027</a:t>
            </a:r>
            <a:r>
              <a:rPr lang="en-GB" dirty="0"/>
              <a:t>: TDR document ready for Belle II internal review</a:t>
            </a:r>
          </a:p>
          <a:p>
            <a:pPr lvl="2">
              <a:lnSpc>
                <a:spcPct val="120000"/>
              </a:lnSpc>
            </a:pPr>
            <a:endParaRPr lang="en-GB" dirty="0"/>
          </a:p>
          <a:p>
            <a:pPr lvl="2">
              <a:lnSpc>
                <a:spcPct val="120000"/>
              </a:lnSpc>
            </a:pPr>
            <a:endParaRPr lang="en-GB" dirty="0"/>
          </a:p>
          <a:p>
            <a:pPr lvl="2">
              <a:lnSpc>
                <a:spcPct val="120000"/>
              </a:lnSpc>
            </a:pPr>
            <a:endParaRPr lang="en-GB" dirty="0"/>
          </a:p>
          <a:p>
            <a:pPr lvl="1">
              <a:lnSpc>
                <a:spcPct val="120000"/>
              </a:lnSpc>
            </a:pPr>
            <a:endParaRPr lang="en-GB" dirty="0"/>
          </a:p>
          <a:p>
            <a:pPr marL="273050" lvl="1" indent="0">
              <a:lnSpc>
                <a:spcPct val="120000"/>
              </a:lnSpc>
              <a:buNone/>
            </a:pPr>
            <a:endParaRPr lang="en-GB" dirty="0"/>
          </a:p>
          <a:p>
            <a:pPr marL="273050" lvl="1" indent="0">
              <a:lnSpc>
                <a:spcPct val="120000"/>
              </a:lnSpc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FA9588-573B-2D0E-7273-607C6045B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D69582-C6B1-6EA9-23A5-689019522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7F9E63A-4BA8-C36C-F5A7-490162E76668}"/>
              </a:ext>
            </a:extLst>
          </p:cNvPr>
          <p:cNvGrpSpPr/>
          <p:nvPr/>
        </p:nvGrpSpPr>
        <p:grpSpPr>
          <a:xfrm>
            <a:off x="6706701" y="3113140"/>
            <a:ext cx="4043308" cy="987973"/>
            <a:chOff x="7525407" y="2017987"/>
            <a:chExt cx="4043308" cy="987973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43EBE0F-CE81-823F-317D-E46A5D1D4910}"/>
                </a:ext>
              </a:extLst>
            </p:cNvPr>
            <p:cNvSpPr txBox="1"/>
            <p:nvPr/>
          </p:nvSpPr>
          <p:spPr>
            <a:xfrm>
              <a:off x="7735614" y="2333298"/>
              <a:ext cx="38331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entury Gothic"/>
                  <a:cs typeface="Century Gothic"/>
                </a:rPr>
                <a:t>Continuous integration of new results</a:t>
              </a:r>
            </a:p>
          </p:txBody>
        </p:sp>
        <p:sp>
          <p:nvSpPr>
            <p:cNvPr id="8" name="Accolade fermante 7">
              <a:extLst>
                <a:ext uri="{FF2B5EF4-FFF2-40B4-BE49-F238E27FC236}">
                  <a16:creationId xmlns:a16="http://schemas.microsoft.com/office/drawing/2014/main" id="{5EDFF801-8198-54D4-EF1C-BE101CAA4029}"/>
                </a:ext>
              </a:extLst>
            </p:cNvPr>
            <p:cNvSpPr/>
            <p:nvPr/>
          </p:nvSpPr>
          <p:spPr>
            <a:xfrm>
              <a:off x="7525407" y="2017987"/>
              <a:ext cx="189186" cy="987973"/>
            </a:xfrm>
            <a:prstGeom prst="rightBrace">
              <a:avLst>
                <a:gd name="adj1" fmla="val 44918"/>
                <a:gd name="adj2" fmla="val 50000"/>
              </a:avLst>
            </a:prstGeom>
            <a:ln w="1905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042739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2C654-DF5D-D37D-E825-F04831D6B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F7DE1-4346-4B16-6702-0AA2CF851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First milestones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1DD455-1945-2CE6-5D68-13BDE9C4B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444" y="982684"/>
            <a:ext cx="5241161" cy="5479492"/>
          </a:xfrm>
        </p:spPr>
        <p:txBody>
          <a:bodyPr/>
          <a:lstStyle/>
          <a:p>
            <a:pPr marL="1243013" lvl="4" indent="-342900">
              <a:buFont typeface="+mj-lt"/>
              <a:buAutoNum type="arabicPeriod"/>
            </a:pPr>
            <a:endParaRPr lang="en-GB" dirty="0"/>
          </a:p>
          <a:p>
            <a:pPr marL="615950" lvl="1" indent="-342900">
              <a:buFont typeface="+mj-lt"/>
              <a:buAutoNum type="arabicPeriod"/>
            </a:pPr>
            <a:r>
              <a:rPr lang="en-GB" dirty="0"/>
              <a:t>Overall concept</a:t>
            </a:r>
          </a:p>
          <a:p>
            <a:pPr marL="792163" lvl="2" indent="-342900">
              <a:buFont typeface="+mj-lt"/>
              <a:buAutoNum type="alphaLcParenR"/>
            </a:pPr>
            <a:r>
              <a:rPr lang="en-GB" dirty="0"/>
              <a:t>Performance specific to VTX ?</a:t>
            </a:r>
          </a:p>
          <a:p>
            <a:pPr marL="792163" lvl="2" indent="-342900">
              <a:buFont typeface="+mj-lt"/>
              <a:buAutoNum type="alphaLcParenR"/>
            </a:pPr>
            <a:r>
              <a:rPr lang="en-GB" dirty="0"/>
              <a:t>General description</a:t>
            </a:r>
          </a:p>
          <a:p>
            <a:pPr marL="792163" lvl="2" indent="-342900">
              <a:buFont typeface="+mj-lt"/>
              <a:buAutoNum type="alphaLcParenR"/>
            </a:pPr>
            <a:endParaRPr lang="en-GB" dirty="0"/>
          </a:p>
          <a:p>
            <a:pPr marL="615950" lvl="1" indent="-342900">
              <a:buFont typeface="+mj-lt"/>
              <a:buAutoNum type="arabicPeriod"/>
            </a:pPr>
            <a:r>
              <a:rPr lang="en-GB" dirty="0"/>
              <a:t>Detailed concepts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Sensor 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 err="1"/>
              <a:t>iVTX</a:t>
            </a:r>
            <a:r>
              <a:rPr lang="en-GB" dirty="0"/>
              <a:t> ladder 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 err="1"/>
              <a:t>oVTX</a:t>
            </a:r>
            <a:r>
              <a:rPr lang="en-GB" dirty="0"/>
              <a:t> ladder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DAQ, control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Trigger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Monitoring</a:t>
            </a:r>
          </a:p>
          <a:p>
            <a:pPr marL="809625" lvl="2" indent="-342900">
              <a:buFont typeface="+mj-lt"/>
              <a:buAutoNum type="alphaLcParenR"/>
            </a:pPr>
            <a:r>
              <a:rPr lang="en-GB" dirty="0"/>
              <a:t>Mechanical structure </a:t>
            </a:r>
          </a:p>
          <a:p>
            <a:pPr marL="809625" lvl="2" indent="-342900">
              <a:buFont typeface="+mj-lt"/>
              <a:buAutoNum type="alphaLcParenR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Construction and installation</a:t>
            </a:r>
          </a:p>
          <a:p>
            <a:pPr marL="1260475" lvl="4" indent="-342900">
              <a:buFont typeface="+mj-lt"/>
              <a:buAutoNum type="arabicPeriod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Project structure (see previous slide)</a:t>
            </a:r>
          </a:p>
          <a:p>
            <a:pPr marL="1076325" lvl="3" indent="-342900">
              <a:buFont typeface="+mj-lt"/>
              <a:buAutoNum type="arabicPeriod"/>
            </a:pPr>
            <a:endParaRPr lang="en-GB" dirty="0"/>
          </a:p>
          <a:p>
            <a:pPr marL="633412" lvl="1" indent="-342900">
              <a:buFont typeface="+mj-lt"/>
              <a:buAutoNum type="arabicPeriod"/>
            </a:pPr>
            <a:r>
              <a:rPr lang="en-GB" dirty="0"/>
              <a:t>Resources (budget, person-power, risk)</a:t>
            </a:r>
          </a:p>
          <a:p>
            <a:pPr lvl="1"/>
            <a:endParaRPr lang="en-GB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C02C8102-7C73-E9ED-33E8-CC4BB0F2B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55041" y="874036"/>
            <a:ext cx="6762308" cy="5481814"/>
          </a:xfrm>
        </p:spPr>
        <p:txBody>
          <a:bodyPr/>
          <a:lstStyle/>
          <a:p>
            <a:pPr marL="165100" indent="0">
              <a:buNone/>
            </a:pPr>
            <a:r>
              <a:rPr lang="en-GB" dirty="0">
                <a:solidFill>
                  <a:srgbClr val="0100FE"/>
                </a:solidFill>
              </a:rPr>
              <a:t>Proposal:</a:t>
            </a:r>
          </a:p>
          <a:p>
            <a:pPr lvl="1"/>
            <a:endParaRPr lang="en-GB" dirty="0">
              <a:solidFill>
                <a:srgbClr val="0100FE"/>
              </a:solidFill>
            </a:endParaRPr>
          </a:p>
          <a:p>
            <a:pPr lvl="1"/>
            <a:r>
              <a:rPr lang="en-GB" b="1" dirty="0">
                <a:solidFill>
                  <a:srgbClr val="0100FE"/>
                </a:solidFill>
              </a:rPr>
              <a:t> B2GM July 2026:</a:t>
            </a:r>
            <a:r>
              <a:rPr lang="en-GB" dirty="0">
                <a:solidFill>
                  <a:srgbClr val="0100FE"/>
                </a:solidFill>
              </a:rPr>
              <a:t> detailed </a:t>
            </a:r>
            <a:r>
              <a:rPr lang="en-GB" dirty="0" err="1">
                <a:solidFill>
                  <a:srgbClr val="0100FE"/>
                </a:solidFill>
              </a:rPr>
              <a:t>ToC</a:t>
            </a:r>
            <a:r>
              <a:rPr lang="en-GB" dirty="0">
                <a:solidFill>
                  <a:srgbClr val="0100FE"/>
                </a:solidFill>
              </a:rPr>
              <a:t> for sections 1, 2</a:t>
            </a:r>
          </a:p>
          <a:p>
            <a:pPr lvl="1"/>
            <a:endParaRPr lang="en-GB" dirty="0">
              <a:solidFill>
                <a:srgbClr val="0100FE"/>
              </a:solidFill>
            </a:endParaRPr>
          </a:p>
          <a:p>
            <a:pPr lvl="1"/>
            <a:r>
              <a:rPr lang="en-GB" b="1" dirty="0">
                <a:solidFill>
                  <a:srgbClr val="0100FE"/>
                </a:solidFill>
              </a:rPr>
              <a:t>B2GM Oct. 2026:</a:t>
            </a:r>
            <a:r>
              <a:rPr lang="en-GB" dirty="0">
                <a:solidFill>
                  <a:srgbClr val="0100FE"/>
                </a:solidFill>
              </a:rPr>
              <a:t> detailed </a:t>
            </a:r>
            <a:r>
              <a:rPr lang="en-GB" dirty="0" err="1">
                <a:solidFill>
                  <a:srgbClr val="0100FE"/>
                </a:solidFill>
              </a:rPr>
              <a:t>ToC</a:t>
            </a:r>
            <a:r>
              <a:rPr lang="en-GB" dirty="0">
                <a:solidFill>
                  <a:srgbClr val="0100FE"/>
                </a:solidFill>
              </a:rPr>
              <a:t> for sections 3, 4, 5</a:t>
            </a:r>
          </a:p>
          <a:p>
            <a:pPr lvl="1"/>
            <a:endParaRPr lang="en-GB" dirty="0">
              <a:solidFill>
                <a:srgbClr val="0100FE"/>
              </a:solidFill>
            </a:endParaRPr>
          </a:p>
          <a:p>
            <a:pPr lvl="1"/>
            <a:r>
              <a:rPr lang="en-GB" b="1" dirty="0">
                <a:solidFill>
                  <a:srgbClr val="0100FE"/>
                </a:solidFill>
              </a:rPr>
              <a:t>End of 2026:</a:t>
            </a:r>
            <a:r>
              <a:rPr lang="en-GB" dirty="0">
                <a:solidFill>
                  <a:srgbClr val="0100FE"/>
                </a:solidFill>
              </a:rPr>
              <a:t> sections 1, 2 mostly written </a:t>
            </a:r>
          </a:p>
          <a:p>
            <a:pPr lvl="2"/>
            <a:r>
              <a:rPr lang="en-GB" dirty="0">
                <a:solidFill>
                  <a:srgbClr val="0100FE"/>
                </a:solidFill>
              </a:rPr>
              <a:t>missing parts OK (e.g. OBELIX-1 results, …)</a:t>
            </a:r>
          </a:p>
          <a:p>
            <a:pPr lvl="1"/>
            <a:endParaRPr lang="en-GB" dirty="0"/>
          </a:p>
          <a:p>
            <a:pPr lvl="1"/>
            <a:r>
              <a:rPr lang="en-GB" b="1" dirty="0">
                <a:solidFill>
                  <a:srgbClr val="0100FE"/>
                </a:solidFill>
              </a:rPr>
              <a:t>March 2027:</a:t>
            </a:r>
            <a:r>
              <a:rPr lang="en-GB" dirty="0">
                <a:solidFill>
                  <a:srgbClr val="0100FE"/>
                </a:solidFill>
              </a:rPr>
              <a:t> sections 3, 4, 5 mostly written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4ACAE1-7E13-2EEB-5057-710655F0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Jérôme      -     TDR discussions    -   2nd VTX general workshop, DESY, 2026/04/20-22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69BB03C-185C-6703-3548-2522FD61F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438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entury Gothic"/>
            <a:cs typeface="Century Gothic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audot-VXDupgrade-Belle2" id="{D2C6360B-37FD-6745-A875-37CE61D7DB84}" vid="{92A9E2A8-31AC-0D4D-9C41-F3F4DAD7A2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17127</TotalTime>
  <Words>558</Words>
  <Application>Microsoft Macintosh PowerPoint</Application>
  <PresentationFormat>Grand écran</PresentationFormat>
  <Paragraphs>152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Century Gothic</vt:lpstr>
      <vt:lpstr>Lucida Grande</vt:lpstr>
      <vt:lpstr>Symbol</vt:lpstr>
      <vt:lpstr>Wingdings</vt:lpstr>
      <vt:lpstr>Default Theme</vt:lpstr>
      <vt:lpstr>TDR discussion</vt:lpstr>
      <vt:lpstr>Outcome from last workshop discussion</vt:lpstr>
      <vt:lpstr>Current list of technology demonstrators</vt:lpstr>
      <vt:lpstr>Identifying “Main writers”</vt:lpstr>
      <vt:lpstr>TDR schedule</vt:lpstr>
      <vt:lpstr>First milestones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Upgrade of the vertex detector of the Belle II experiment</dc:title>
  <dc:creator>Jerome Baudot</dc:creator>
  <cp:lastModifiedBy>jeromeb</cp:lastModifiedBy>
  <cp:revision>623</cp:revision>
  <cp:lastPrinted>2025-02-03T08:49:23Z</cp:lastPrinted>
  <dcterms:created xsi:type="dcterms:W3CDTF">2020-09-15T07:15:12Z</dcterms:created>
  <dcterms:modified xsi:type="dcterms:W3CDTF">2026-04-22T05:15:40Z</dcterms:modified>
</cp:coreProperties>
</file>