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65" r:id="rId3"/>
    <p:sldId id="309" r:id="rId4"/>
    <p:sldId id="300" r:id="rId5"/>
    <p:sldId id="299" r:id="rId6"/>
    <p:sldId id="297" r:id="rId7"/>
    <p:sldId id="311" r:id="rId8"/>
    <p:sldId id="298" r:id="rId9"/>
    <p:sldId id="294" r:id="rId10"/>
    <p:sldId id="315" r:id="rId11"/>
    <p:sldId id="319" r:id="rId12"/>
    <p:sldId id="304" r:id="rId13"/>
    <p:sldId id="305" r:id="rId14"/>
    <p:sldId id="310" r:id="rId15"/>
    <p:sldId id="308" r:id="rId16"/>
    <p:sldId id="317" r:id="rId17"/>
    <p:sldId id="313" r:id="rId18"/>
    <p:sldId id="318" r:id="rId19"/>
    <p:sldId id="312" r:id="rId20"/>
    <p:sldId id="314" r:id="rId21"/>
    <p:sldId id="316" r:id="rId22"/>
    <p:sldId id="321" r:id="rId23"/>
    <p:sldId id="32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78"/>
    <p:restoredTop sz="91500"/>
  </p:normalViewPr>
  <p:slideViewPr>
    <p:cSldViewPr snapToGrid="0">
      <p:cViewPr>
        <p:scale>
          <a:sx n="77" d="100"/>
          <a:sy n="77" d="100"/>
        </p:scale>
        <p:origin x="96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00AB-1EA2-2C45-8B43-D02E6BCE2C3B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45CC-C095-AA41-8576-97B67A0F3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6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7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58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02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7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7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= 10.815 ± 0.137 %·\</a:t>
            </a:r>
            <a:r>
              <a:rPr lang="fr-FR" dirty="0" err="1"/>
              <a:t>sqrt</a:t>
            </a:r>
            <a:r>
              <a:rPr lang="fr-FR" dirty="0"/>
              <a:t>{</a:t>
            </a:r>
            <a:r>
              <a:rPr lang="fr-FR" dirty="0" err="1"/>
              <a:t>GeV</a:t>
            </a:r>
            <a:r>
              <a:rPr lang="fr-FR" dirty="0"/>
              <a:t>} | B = 5.000e-19 ± 0.000e+00 %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845CC-C095-AA41-8576-97B67A0F3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4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3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3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5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16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5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6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02/06/2026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Photon Detector for Compton Polarimeter - Nathan Kozak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02/06/2026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Photon Detector for Compton Polarimeter - Nathan Kozak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6AA32-22BD-DA42-9AC6-C5076EAD3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amatsu.com/content/dam/hamamatsu-photonics/sites/documents/99_SALES_LIBRARY/etd/R2083_R3377_TPMH1227E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mamatsu.com/content/dam/hamamatsu-photonics/sites/documents/99_SALES_LIBRARY/etd/PMT_handbook_v4E.pd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luxiumsolutions.com/sites/default/files/2021-09/Barium-Fluoride-Data-Shee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ic-crystal.com/data/upload/20250330/67e9361737bd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ghtoptical.com/stock/214nm-uv-interference-bandpass-filter-25mmdia-x-14nmbw-214fib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amamatsu.com/content/dam/hamamatsu-photonics/sites/documents/99_SALES_LIBRARY/etd/R2083_R3377_TPMH1227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9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895F0F0-0574-B26C-E34A-C432E48F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6" y="841664"/>
            <a:ext cx="6024827" cy="5156800"/>
          </a:xfrm>
        </p:spPr>
        <p:txBody>
          <a:bodyPr anchor="ctr">
            <a:normAutofit/>
          </a:bodyPr>
          <a:lstStyle/>
          <a:p>
            <a:r>
              <a:rPr lang="en-US" sz="4800" noProof="1">
                <a:solidFill>
                  <a:schemeClr val="bg1"/>
                </a:solidFill>
              </a:rPr>
              <a:t>Photon Detector for Compton Polarimeter at SuperKEKB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D352293-E7D9-3B98-4EE0-85B68AA0B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42" y="1134228"/>
            <a:ext cx="5198035" cy="45716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BEF323-F88B-9693-1542-DD180C560849}"/>
              </a:ext>
            </a:extLst>
          </p:cNvPr>
          <p:cNvSpPr txBox="1"/>
          <p:nvPr/>
        </p:nvSpPr>
        <p:spPr>
          <a:xfrm>
            <a:off x="7383720" y="5753803"/>
            <a:ext cx="419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1">
                <a:solidFill>
                  <a:schemeClr val="tx2">
                    <a:lumMod val="60000"/>
                    <a:lumOff val="40000"/>
                  </a:schemeClr>
                </a:solidFill>
              </a:rPr>
              <a:t>D. Charlet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355512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52917-4EF5-72EB-8943-0C8BCC4C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A65CB-1383-12DF-334D-0B33212F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"/>
            <a:ext cx="10515600" cy="1325563"/>
          </a:xfrm>
        </p:spPr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Photomultiplier Tube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73D4E4-2F9C-F1C9-F811-477BF6E57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062" y="1231589"/>
                <a:ext cx="10515600" cy="53437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Requirements : Fast Response (Low Rise Time and Low Transit time Spread) and not blind to UV.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Hamamatsu Photomultiplier R3377 ( </a:t>
                </a:r>
                <a:r>
                  <a:rPr lang="en-US" sz="2000" noProof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Datasheet Hamamatsu R3377 </a:t>
                </a:r>
                <a:r>
                  <a:rPr lang="en-US" sz="2000" noProof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noProof="1"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Nominal Gain : </a:t>
                </a:r>
                <a14:m>
                  <m:oMath xmlns:m="http://schemas.openxmlformats.org/officeDocument/2006/math">
                    <m:r>
                      <a:rPr lang="en-US" sz="2000" b="0" i="0" noProof="1" dirty="0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en-US" sz="2000" b="0" i="1" noProof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noProof="1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Silica Glass Window : Respond to UV.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Linear Focusing Dynodes : fast response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000" noProof="1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73D4E4-2F9C-F1C9-F811-477BF6E57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062" y="1231589"/>
                <a:ext cx="10515600" cy="5343755"/>
              </a:xfrm>
              <a:blipFill>
                <a:blip r:embed="rId4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883F27-E14F-E3DD-2289-03D1DA61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BFC6A-1D3E-E78D-7A0C-DCA24F9E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10</a:t>
            </a:fld>
            <a:endParaRPr lang="en-US" noProof="1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D23D42D0-26E8-2FDE-9018-62AEFCC7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B098A3-F832-7065-20A4-B9D04060E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468" y="2051009"/>
            <a:ext cx="3009900" cy="38608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6951B5A-690B-2471-9388-1A026194836F}"/>
              </a:ext>
            </a:extLst>
          </p:cNvPr>
          <p:cNvSpPr txBox="1"/>
          <p:nvPr/>
        </p:nvSpPr>
        <p:spPr>
          <a:xfrm>
            <a:off x="8771981" y="5980191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Time Characteristics vs. Supply Voltage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EBF1BF-9479-886D-8134-CC4597247E23}"/>
              </a:ext>
            </a:extLst>
          </p:cNvPr>
          <p:cNvSpPr txBox="1"/>
          <p:nvPr/>
        </p:nvSpPr>
        <p:spPr>
          <a:xfrm>
            <a:off x="8904501" y="1541254"/>
            <a:ext cx="2908541" cy="50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60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Hamamatsu Handbook</a:t>
            </a:r>
            <a:endParaRPr lang="en-US" sz="160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7B53A33A-AFA3-7065-A82E-1E4C4C8AA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00956"/>
              </p:ext>
            </p:extLst>
          </p:nvPr>
        </p:nvGraphicFramePr>
        <p:xfrm>
          <a:off x="1024533" y="4387722"/>
          <a:ext cx="6197083" cy="1694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8908">
                  <a:extLst>
                    <a:ext uri="{9D8B030D-6E8A-4147-A177-3AD203B41FA5}">
                      <a16:colId xmlns:a16="http://schemas.microsoft.com/office/drawing/2014/main" val="3364549857"/>
                    </a:ext>
                  </a:extLst>
                </a:gridCol>
                <a:gridCol w="2273386">
                  <a:extLst>
                    <a:ext uri="{9D8B030D-6E8A-4147-A177-3AD203B41FA5}">
                      <a16:colId xmlns:a16="http://schemas.microsoft.com/office/drawing/2014/main" val="3874810263"/>
                    </a:ext>
                  </a:extLst>
                </a:gridCol>
                <a:gridCol w="2414789">
                  <a:extLst>
                    <a:ext uri="{9D8B030D-6E8A-4147-A177-3AD203B41FA5}">
                      <a16:colId xmlns:a16="http://schemas.microsoft.com/office/drawing/2014/main" val="2220352822"/>
                    </a:ext>
                  </a:extLst>
                </a:gridCol>
              </a:tblGrid>
              <a:tr h="652670">
                <a:tc>
                  <a:txBody>
                    <a:bodyPr/>
                    <a:lstStyle/>
                    <a:p>
                      <a:pPr lvl="0" algn="ctr"/>
                      <a:endParaRPr lang="en-US" sz="1600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Nominal Gain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G = 10</a:t>
                      </a:r>
                      <a:r>
                        <a:rPr lang="en-US" sz="1600" baseline="30000" noProof="1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845151"/>
                  </a:ext>
                </a:extLst>
              </a:tr>
              <a:tr h="38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Rise Time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noProof="1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1.39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096070"/>
                  </a:ext>
                </a:extLst>
              </a:tr>
              <a:tr h="652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Transit Time Spread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noProof="1"/>
                        <a:t>0.64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7788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6F9B853-219D-4271-CA8C-5B0DF246EE4B}"/>
                  </a:ext>
                </a:extLst>
              </p:cNvPr>
              <p:cNvSpPr txBox="1"/>
              <p:nvPr/>
            </p:nvSpPr>
            <p:spPr>
              <a:xfrm>
                <a:off x="7576479" y="4812924"/>
                <a:ext cx="115384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noProof="1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p>
                        <m:sSupPr>
                          <m:ctrlPr>
                            <a:rPr lang="en-US" b="0" i="1" noProof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noProof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1" noProof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-1/2</m:t>
                          </m:r>
                        </m:sup>
                      </m:sSup>
                    </m:oMath>
                  </m:oMathPara>
                </a14:m>
                <a:endParaRPr lang="en-US" noProof="1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6F9B853-219D-4271-CA8C-5B0DF246E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79" y="4812924"/>
                <a:ext cx="1153841" cy="379656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7440AA6-41AC-8D74-3CE5-877CEF437AC7}"/>
              </a:ext>
            </a:extLst>
          </p:cNvPr>
          <p:cNvCxnSpPr>
            <a:cxnSpLocks/>
          </p:cNvCxnSpPr>
          <p:nvPr/>
        </p:nvCxnSpPr>
        <p:spPr>
          <a:xfrm flipV="1">
            <a:off x="7221616" y="5002752"/>
            <a:ext cx="1682885" cy="423525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3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0E31-599C-9D77-5A81-F2D08E36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B5876-2521-327D-61AC-A5282723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929"/>
          </a:xfrm>
        </p:spPr>
        <p:txBody>
          <a:bodyPr/>
          <a:lstStyle/>
          <a:p>
            <a:r>
              <a:rPr lang="en-US" noProof="1"/>
              <a:t>Expected Sensitivity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BA2F90-14DA-2486-8E65-AE2646294C5A}"/>
              </a:ext>
            </a:extLst>
          </p:cNvPr>
          <p:cNvSpPr txBox="1"/>
          <p:nvPr/>
        </p:nvSpPr>
        <p:spPr>
          <a:xfrm>
            <a:off x="838200" y="14294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noProof="1"/>
              <a:t>Hypothesis</a:t>
            </a:r>
            <a:r>
              <a:rPr lang="en-US" sz="2400" noProof="1"/>
              <a:t> : </a:t>
            </a:r>
            <a:r>
              <a:rPr lang="en-US" sz="2000" noProof="1"/>
              <a:t>Light Collection = 10 %, no light attenuation yet, G</a:t>
            </a:r>
            <a:r>
              <a:rPr lang="en-US" sz="2000" baseline="-25000" noProof="1"/>
              <a:t>pmt</a:t>
            </a:r>
            <a:r>
              <a:rPr lang="en-US" sz="2000" noProof="1"/>
              <a:t> = 10</a:t>
            </a:r>
            <a:r>
              <a:rPr lang="en-US" sz="2000" baseline="30000" noProof="1"/>
              <a:t>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AFDAD-0B7D-6F4E-4093-627FEDB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AC040B-4860-2032-E4AB-5BF2657C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11</a:t>
            </a:fld>
            <a:endParaRPr lang="en-US" noProof="1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89D86E5-D2A9-F031-2B29-D31D473E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1CB762-5722-8F78-D648-8DF7E2AD4E78}"/>
              </a:ext>
            </a:extLst>
          </p:cNvPr>
          <p:cNvSpPr txBox="1"/>
          <p:nvPr/>
        </p:nvSpPr>
        <p:spPr>
          <a:xfrm>
            <a:off x="838200" y="5582952"/>
            <a:ext cx="862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/>
              <a:t>We need to lower the current at the anode maybe by lowering the light flux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34F61AC-4412-8173-DD3F-E785DC799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93868"/>
                  </p:ext>
                </p:extLst>
              </p:nvPr>
            </p:nvGraphicFramePr>
            <p:xfrm>
              <a:off x="1064871" y="2141538"/>
              <a:ext cx="10288928" cy="3068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2232">
                      <a:extLst>
                        <a:ext uri="{9D8B030D-6E8A-4147-A177-3AD203B41FA5}">
                          <a16:colId xmlns:a16="http://schemas.microsoft.com/office/drawing/2014/main" val="812291223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1304160399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3562885977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616037721"/>
                        </a:ext>
                      </a:extLst>
                    </a:gridCol>
                  </a:tblGrid>
                  <a:tr h="531057">
                    <a:tc>
                      <a:txBody>
                        <a:bodyPr/>
                        <a:lstStyle/>
                        <a:p>
                          <a:pPr algn="ctr"/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BaF</a:t>
                          </a:r>
                          <a:r>
                            <a:rPr lang="en-US" baseline="-25000" noProof="1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BaF</a:t>
                          </a:r>
                          <a:r>
                            <a:rPr lang="en-US" baseline="-25000" noProof="1"/>
                            <a:t>2</a:t>
                          </a:r>
                          <a:r>
                            <a:rPr lang="en-US" noProof="1"/>
                            <a:t>:Y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Max. Ratings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5654850"/>
                      </a:ext>
                    </a:extLst>
                  </a:tr>
                  <a:tr h="5310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1" noProof="1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1" noProof="1" dirty="0" smtClean="0">
                                        <a:latin typeface="Cambria Math" panose="02040503050406030204" pitchFamily="18" charset="0"/>
                                      </a:rPr>
                                      <m:t>elec</m:t>
                                    </m:r>
                                  </m:sub>
                                </m:sSub>
                                <m: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p>
                                  <m:sSupPr>
                                    <m:ctrlP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1" noProof="1" dirty="0" smtClean="0">
                                        <a:latin typeface="Cambria Math" panose="02040503050406030204" pitchFamily="18" charset="0"/>
                                      </a:rPr>
                                      <m:t>GeV</m:t>
                                    </m:r>
                                  </m:e>
                                  <m:sup>
                                    <m: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Cambria Math" panose="02040503050406030204" pitchFamily="18" charset="0"/>
                                  </a:rPr>
                                  <m:t>2870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020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6317822"/>
                      </a:ext>
                    </a:extLst>
                  </a:tr>
                  <a:tr h="5410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ean</m:t>
                                    </m:r>
                                    <m: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noProof="1" dirty="0" smtClean="0">
                                        <a:latin typeface="Cambria Math" panose="02040503050406030204" pitchFamily="18" charset="0"/>
                                      </a:rPr>
                                      <m:t>𝑐𝑎𝑡h𝑜𝑑𝑒</m:t>
                                    </m:r>
                                  </m:sub>
                                </m:sSub>
                                <m: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nA</m:t>
                                </m:r>
                                <m: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noProof="1" dirty="0" smtClean="0">
                                    <a:latin typeface="Cambria Math" panose="02040503050406030204" pitchFamily="18" charset="0"/>
                                  </a:rPr>
                                  <m:t>5,52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14,6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noProof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sz="1800" b="0" i="1" noProof="1" dirty="0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  <m:r>
                                  <a:rPr lang="en-US" sz="1800" i="1" noProof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3542812"/>
                      </a:ext>
                    </a:extLst>
                  </a:tr>
                  <a:tr h="9338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ean</m:t>
                                  </m:r>
                                  <m: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an</m:t>
                                  </m:r>
                                  <m:r>
                                    <a:rPr lang="en-US" sz="1800" i="1" noProof="1" dirty="0" smtClean="0">
                                      <a:latin typeface="Cambria Math" panose="02040503050406030204" pitchFamily="18" charset="0"/>
                                    </a:rPr>
                                    <m:t>𝑜𝑑𝑒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noProof="1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noProof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  <m:r>
                                <m:rPr>
                                  <m:nor/>
                                </m:rPr>
                                <a:rPr lang="en-US" sz="1800" noProof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oMath>
                          </a14:m>
                          <a:r>
                            <a:rPr lang="en-US" noProof="1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52,2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46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 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1,75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0042823"/>
                      </a:ext>
                    </a:extLst>
                  </a:tr>
                  <a:tr h="531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noProof="1"/>
                            <a:t>I</a:t>
                          </a:r>
                          <a:r>
                            <a:rPr lang="en-US" sz="1800" baseline="-25000" noProof="1"/>
                            <a:t>peak,anode </a:t>
                          </a:r>
                          <a:r>
                            <a:rPr lang="en-US" sz="1800" baseline="0" noProof="1"/>
                            <a:t>(mA)</a:t>
                          </a:r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Cambria Math" panose="02040503050406030204" pitchFamily="18" charset="0"/>
                                  </a:rPr>
                                  <m:t>75,0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noProof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noProof="1" dirty="0" smtClean="0">
                                    <a:latin typeface="Cambria Math" panose="02040503050406030204" pitchFamily="18" charset="0"/>
                                  </a:rPr>
                                  <m:t>,50</m:t>
                                </m:r>
                              </m:oMath>
                            </m:oMathPara>
                          </a14:m>
                          <a:endParaRPr lang="en-US" noProof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869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34F61AC-4412-8173-DD3F-E785DC799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93868"/>
                  </p:ext>
                </p:extLst>
              </p:nvPr>
            </p:nvGraphicFramePr>
            <p:xfrm>
              <a:off x="1064871" y="2141538"/>
              <a:ext cx="10288928" cy="3068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2232">
                      <a:extLst>
                        <a:ext uri="{9D8B030D-6E8A-4147-A177-3AD203B41FA5}">
                          <a16:colId xmlns:a16="http://schemas.microsoft.com/office/drawing/2014/main" val="812291223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1304160399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3562885977"/>
                        </a:ext>
                      </a:extLst>
                    </a:gridCol>
                    <a:gridCol w="2572232">
                      <a:extLst>
                        <a:ext uri="{9D8B030D-6E8A-4147-A177-3AD203B41FA5}">
                          <a16:colId xmlns:a16="http://schemas.microsoft.com/office/drawing/2014/main" val="616037721"/>
                        </a:ext>
                      </a:extLst>
                    </a:gridCol>
                  </a:tblGrid>
                  <a:tr h="531057">
                    <a:tc>
                      <a:txBody>
                        <a:bodyPr/>
                        <a:lstStyle/>
                        <a:p>
                          <a:pPr algn="ctr"/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BaF</a:t>
                          </a:r>
                          <a:r>
                            <a:rPr lang="en-US" baseline="-25000" noProof="1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BaF</a:t>
                          </a:r>
                          <a:r>
                            <a:rPr lang="en-US" baseline="-25000" noProof="1"/>
                            <a:t>2</a:t>
                          </a:r>
                          <a:r>
                            <a:rPr lang="en-US" noProof="1"/>
                            <a:t>:Y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Max. Ratings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5654850"/>
                      </a:ext>
                    </a:extLst>
                  </a:tr>
                  <a:tr h="53105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300985" b="-3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0000" r="-200985" b="-3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90" t="-100000" r="-101980" b="-3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1"/>
                            <a:t>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6317822"/>
                      </a:ext>
                    </a:extLst>
                  </a:tr>
                  <a:tr h="5410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5349" r="-300985" b="-2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95349" r="-200985" b="-2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90" t="-195349" r="-101980" b="-2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507" t="-195349" r="-1478" b="-2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542812"/>
                      </a:ext>
                    </a:extLst>
                  </a:tr>
                  <a:tr h="9338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1622" r="-300985" b="-5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71622" r="-200985" b="-5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90" t="-171622" r="-101980" b="-5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507" t="-171622" r="-1478" b="-5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042823"/>
                      </a:ext>
                    </a:extLst>
                  </a:tr>
                  <a:tr h="5310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noProof="1"/>
                            <a:t>I</a:t>
                          </a:r>
                          <a:r>
                            <a:rPr lang="en-US" sz="1800" baseline="-25000" noProof="1"/>
                            <a:t>peak,anode </a:t>
                          </a:r>
                          <a:r>
                            <a:rPr lang="en-US" sz="1800" baseline="0" noProof="1"/>
                            <a:t>(mA)</a:t>
                          </a:r>
                          <a:endParaRPr lang="en-US" noProof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78571" r="-200985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90" t="-478571" r="-101980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507" t="-478571" r="-1478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86923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053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292C0-1BEB-D040-B261-772A7C64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Solutions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C960D5-24F4-9811-B970-3BFA97954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31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noProof="1"/>
              <a:t>Concessions to be made on time and/or energy resolution</a:t>
            </a:r>
          </a:p>
          <a:p>
            <a:pPr lvl="1">
              <a:lnSpc>
                <a:spcPct val="150000"/>
              </a:lnSpc>
            </a:pPr>
            <a:r>
              <a:rPr lang="en-US" noProof="1"/>
              <a:t>Reduce the sampling rate</a:t>
            </a:r>
          </a:p>
          <a:p>
            <a:pPr lvl="1">
              <a:lnSpc>
                <a:spcPct val="150000"/>
              </a:lnSpc>
            </a:pPr>
            <a:r>
              <a:rPr lang="en-US" noProof="1"/>
              <a:t>Lower the light intensity at the photocathode with a diaphragm or another filter </a:t>
            </a:r>
          </a:p>
          <a:p>
            <a:pPr lvl="1">
              <a:lnSpc>
                <a:spcPct val="150000"/>
              </a:lnSpc>
            </a:pPr>
            <a:endParaRPr lang="en-US" noProof="1"/>
          </a:p>
          <a:p>
            <a:pPr marL="0" indent="0">
              <a:lnSpc>
                <a:spcPct val="150000"/>
              </a:lnSpc>
              <a:buNone/>
            </a:pPr>
            <a:endParaRPr lang="en-US" sz="2000" noProof="1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DA838D-D4B9-AA74-BDA0-C2980378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CB4C0B-C41E-9310-B8BF-5BC8D896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12</a:t>
            </a:fld>
            <a:endParaRPr lang="en-US" noProof="1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D64A16E4-28F1-64DE-5C19-0A0FD74C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400572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EF0B8-EC1F-B55D-0BE5-567668A2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FFAA040-A97B-226B-E382-AA33CCA9F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685"/>
                <a:ext cx="10515600" cy="503066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noProof="1"/>
                  <a:t>Linearity  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/>
                  <a:t>Constraint on the mean and peak anode current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anode</m:t>
                        </m:r>
                      </m:sup>
                    </m:sSubSup>
                    <m:r>
                      <a:rPr lang="en-US" sz="2000" b="0" i="1" noProof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0" i="1" noProof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noProof="1" dirty="0" smtClean="0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000" b="0" noProof="1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noProof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mean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  <m:t>anode</m:t>
                        </m:r>
                      </m:sup>
                    </m:sSubSup>
                    <m:r>
                      <a:rPr lang="en-US" sz="2000" i="1" noProof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0" i="1" noProof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 noProof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noProof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noProof="1"/>
              </a:p>
              <a:p>
                <a:pPr>
                  <a:lnSpc>
                    <a:spcPct val="150000"/>
                  </a:lnSpc>
                </a:pPr>
                <a:r>
                  <a:rPr lang="en-US" sz="2400" noProof="1"/>
                  <a:t>Time Response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/>
                  <a:t>Transit Time Spread and most characteristics times scale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noProof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1" noProof="1" dirty="0" smtClean="0">
                            <a:latin typeface="Cambria Math" panose="02040503050406030204" pitchFamily="18" charset="0"/>
                          </a:rPr>
                          <m:t>supply</m:t>
                        </m:r>
                      </m:sub>
                      <m:sup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bSup>
                  </m:oMath>
                </a14:m>
                <a:endParaRPr lang="en-US" sz="2000" baseline="-25000" noProof="1"/>
              </a:p>
              <a:p>
                <a:pPr>
                  <a:lnSpc>
                    <a:spcPct val="150000"/>
                  </a:lnSpc>
                </a:pPr>
                <a:r>
                  <a:rPr lang="en-US" sz="2400" noProof="1"/>
                  <a:t>Energy Resolution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/>
                  <a:t>Electronic Noise scales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noProof="1"/>
                  <a:t> and Photocathode Energy Resolution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noProof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bSup>
                  </m:oMath>
                </a14:m>
                <a:endParaRPr lang="en-US" sz="2400" noProof="1"/>
              </a:p>
              <a:p>
                <a:pPr>
                  <a:lnSpc>
                    <a:spcPct val="150000"/>
                  </a:lnSpc>
                </a:pPr>
                <a:r>
                  <a:rPr lang="en-US" sz="2400" noProof="1"/>
                  <a:t>We need a trade off between pile up (time response), energy resolution, linearity and PMT ageing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FFAA040-A97B-226B-E382-AA33CCA9F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685"/>
                <a:ext cx="10515600" cy="5030665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D4F264-6ED6-51C8-B687-C38F109D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080E7C-6CBA-EFB0-E849-7FA77766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13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9F22E72-BF17-8386-FAFD-956F4F76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143094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AC96E-9703-E2E9-53C9-D0DE09DF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Simulations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029EB-CFF9-B330-5B74-9D58D1DC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99" y="1283725"/>
            <a:ext cx="10158839" cy="5072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noProof="1"/>
              <a:t>Goal : Find the maximum energy resolution that is acceptable  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Monte Carlo Simulation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Energy spectrum of the scattered photons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Fitting of energy spectrum 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Acquisition Chain Simulation 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Scintillator and PMT response 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Electronic noise and Time response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Filter</a:t>
            </a:r>
          </a:p>
          <a:p>
            <a:pPr lvl="1">
              <a:lnSpc>
                <a:spcPct val="150000"/>
              </a:lnSpc>
            </a:pPr>
            <a:r>
              <a:rPr lang="en-US" sz="2000" noProof="1"/>
              <a:t> ADC</a:t>
            </a:r>
            <a:endParaRPr lang="en-US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63AE5B-92F1-D967-7389-52DC681A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2B2B3A-9C46-84EB-F8CC-0137B87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14</a:t>
            </a:fld>
            <a:endParaRPr lang="en-US" noProof="1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6B03EB3-8112-7417-385C-203BE1C4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406684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5935-733F-37BD-8477-FD1D399E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3F233-D1A5-E0F4-ED5F-2714CB47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1" y="341313"/>
            <a:ext cx="10515600" cy="1325563"/>
          </a:xfrm>
        </p:spPr>
        <p:txBody>
          <a:bodyPr/>
          <a:lstStyle/>
          <a:p>
            <a:r>
              <a:rPr lang="en-US" noProof="1"/>
              <a:t>Pulses Simulation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F13EC45-BC72-BB6C-E1BE-84AF87138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50449"/>
          <a:stretch/>
        </p:blipFill>
        <p:spPr>
          <a:xfrm>
            <a:off x="5014912" y="1347393"/>
            <a:ext cx="6890971" cy="49808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B1EDE0-4B20-008B-8ABF-A9BC7D6EE363}"/>
              </a:ext>
            </a:extLst>
          </p:cNvPr>
          <p:cNvSpPr txBox="1"/>
          <p:nvPr/>
        </p:nvSpPr>
        <p:spPr>
          <a:xfrm>
            <a:off x="6055044" y="5958879"/>
            <a:ext cx="4196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1">
                <a:solidFill>
                  <a:schemeClr val="tx2">
                    <a:lumMod val="60000"/>
                    <a:lumOff val="40000"/>
                  </a:schemeClr>
                </a:solidFill>
              </a:rPr>
              <a:t>D. Charlet et al., 2023 JINST 18 P10014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48ADE-FF6B-46E9-C036-4FE45ED2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7342F-7030-082A-2AAD-0B9E56A6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15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61E086-D52E-9DB6-A754-35C3F78E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E9D2C6-AE46-EC24-80E4-A4291E87C6FA}"/>
              </a:ext>
            </a:extLst>
          </p:cNvPr>
          <p:cNvSpPr txBox="1"/>
          <p:nvPr/>
        </p:nvSpPr>
        <p:spPr>
          <a:xfrm>
            <a:off x="184517" y="1666876"/>
            <a:ext cx="4830395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noProof="1"/>
              <a:t>First Approach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Generate 10</a:t>
            </a:r>
            <a:r>
              <a:rPr lang="en-US" sz="2000" baseline="30000" noProof="1"/>
              <a:t>6</a:t>
            </a:r>
            <a:r>
              <a:rPr lang="en-US" sz="2000" noProof="1"/>
              <a:t> pulses ( 5 minutes ) with the Compton energy distribution.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Simulate the acquisition chain.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Export the reconstructed energy to fit the data.</a:t>
            </a:r>
          </a:p>
          <a:p>
            <a:pPr>
              <a:lnSpc>
                <a:spcPct val="150000"/>
              </a:lnSpc>
            </a:pPr>
            <a:endParaRPr lang="en-US" sz="2000" noProof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But the acquisition chain cannot simulate 10</a:t>
            </a:r>
            <a:r>
              <a:rPr lang="en-US" sz="2000" baseline="30000" noProof="1"/>
              <a:t>6</a:t>
            </a:r>
            <a:r>
              <a:rPr lang="en-US" sz="2000" noProof="1"/>
              <a:t> pulses (Memory Limits)</a:t>
            </a:r>
          </a:p>
        </p:txBody>
      </p:sp>
    </p:spTree>
    <p:extLst>
      <p:ext uri="{BB962C8B-B14F-4D97-AF65-F5344CB8AC3E}">
        <p14:creationId xmlns:p14="http://schemas.microsoft.com/office/powerpoint/2010/main" val="333638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7066-E1F5-BD83-2CA1-D1E7D28B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54FED-2FE8-44BB-D638-32B4E709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Acquisition Chain - Energy Resolution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49BA06B-E0EF-737D-C3E2-B159D38A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7" y="1451602"/>
            <a:ext cx="8101083" cy="49146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noProof="1"/>
              <a:t>Other Approach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noProof="1"/>
              <a:t>Energy sampling on the range 0.9 to 10 GeV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noProof="1"/>
              <a:t>Simulation of 200 pulses with a fixed energy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noProof="1"/>
              <a:t>Determination of the energy resolution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noProof="1"/>
              <a:t>Monte Carlo simulation with this energy resolution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noProof="1"/>
              <a:t>Fit of the simulated data</a:t>
            </a:r>
          </a:p>
          <a:p>
            <a:pPr algn="just">
              <a:lnSpc>
                <a:spcPct val="150000"/>
              </a:lnSpc>
            </a:pPr>
            <a:r>
              <a:rPr lang="en-US" sz="2000" noProof="1"/>
              <a:t>What is in the Simulation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US" sz="1800" noProof="1"/>
              <a:t>Poisson Distribution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US" sz="1800" noProof="1"/>
              <a:t>Excess Noise factor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US" sz="1800" noProof="1"/>
              <a:t>ADC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800" noProof="1"/>
          </a:p>
          <a:p>
            <a:endParaRPr lang="en-US" noProof="1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2DB8EE-9838-D442-8499-47561698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BF9259-A666-FA05-AABA-8BE668ED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16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5F77AE-5440-C50D-5165-A612EB47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02E7D5-11DC-0729-3B6F-72773B20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27" t="11207" r="9267" b="2456"/>
          <a:stretch>
            <a:fillRect/>
          </a:stretch>
        </p:blipFill>
        <p:spPr>
          <a:xfrm>
            <a:off x="6282813" y="1896863"/>
            <a:ext cx="5909187" cy="37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DE96-080E-43FD-E40A-CF275CEF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451AD-A16B-9F89-C2FC-AE48BEDB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noProof="1"/>
              <a:t>Simulation Parameters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48E1E93-6F4C-FBC8-B80E-4C469065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581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noProof="1"/>
              <a:t>Rate = 15 MHz 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Sampling Rate = 3 GHz 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N</a:t>
            </a:r>
            <a:r>
              <a:rPr lang="en-US" sz="2400" baseline="-25000" noProof="1"/>
              <a:t>bits</a:t>
            </a:r>
            <a:r>
              <a:rPr lang="en-US" sz="2400" noProof="1"/>
              <a:t> = 10 bits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ADC Range = 1,5 V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𝜏</a:t>
            </a:r>
            <a:r>
              <a:rPr lang="en-US" sz="2400" baseline="-25000" noProof="1"/>
              <a:t>fast</a:t>
            </a:r>
            <a:r>
              <a:rPr lang="en-US" sz="2400" noProof="1"/>
              <a:t> = 0,8 ns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Excess Noise Factor : 1.2</a:t>
            </a:r>
          </a:p>
          <a:p>
            <a:endParaRPr lang="en-US" noProof="1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6B2FB2-41B1-9AC5-C2ED-532FFBC0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68FE3A-EF1D-04F1-2E66-06966A20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17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21F805-00E0-A9E8-1EEB-04A24C11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04072-31AD-FC5F-44C3-B6D473A2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6" b="1027"/>
          <a:stretch>
            <a:fillRect/>
          </a:stretch>
        </p:blipFill>
        <p:spPr>
          <a:xfrm>
            <a:off x="4804011" y="1487607"/>
            <a:ext cx="70991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5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6747-89A6-325C-2B04-5E9E75E6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923D8-28EF-A2C4-447E-C970B59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75" y="0"/>
            <a:ext cx="10515600" cy="1325563"/>
          </a:xfrm>
        </p:spPr>
        <p:txBody>
          <a:bodyPr/>
          <a:lstStyle/>
          <a:p>
            <a:r>
              <a:rPr lang="en-US" noProof="1"/>
              <a:t>Results on Energy Resolution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3B1007-48C5-45B6-E512-9B4BB5E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25E05C-B9EB-46EA-F3C6-E6B7844A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18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2FB196-B375-06EF-5CDF-3DAA8216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296C194-BA9F-886A-476F-288EF25E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0" t="1524" r="4104"/>
          <a:stretch>
            <a:fillRect/>
          </a:stretch>
        </p:blipFill>
        <p:spPr>
          <a:xfrm>
            <a:off x="1515290" y="1018902"/>
            <a:ext cx="8987247" cy="53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34503-0D50-1644-250F-AEA8A9E8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What’s Next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BBD2C-D958-AA0F-BD18-A816CA99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noProof="1"/>
              <a:t>Measurements on the Scintillators and Filter → Conclude on the expected Light Yield 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Light Collection Measurement</a:t>
            </a:r>
          </a:p>
          <a:p>
            <a:pPr>
              <a:lnSpc>
                <a:spcPct val="150000"/>
              </a:lnSpc>
            </a:pPr>
            <a:r>
              <a:rPr lang="en-US" sz="2400" noProof="1"/>
              <a:t>Choose a PMT Gain and how much we want to reduce the light flux </a:t>
            </a:r>
          </a:p>
          <a:p>
            <a:endParaRPr lang="en-US" sz="2000" noProof="1"/>
          </a:p>
          <a:p>
            <a:endParaRPr lang="en-US" sz="2000" noProof="1"/>
          </a:p>
          <a:p>
            <a:endParaRPr lang="en-US" sz="2000" noProof="1"/>
          </a:p>
          <a:p>
            <a:endParaRPr lang="en-US" sz="2000" noProof="1"/>
          </a:p>
          <a:p>
            <a:endParaRPr lang="en-US" sz="2000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B28C21-8BD8-C7F6-4910-B5830FBC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79EB6-254F-CFEE-9CA6-DA1E754E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19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E9BE6F1-96AD-E62F-900D-B035B18C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19393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79827-E6DD-3982-6B92-C079C2E5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4948B0CC-B886-1197-BF6C-0D6C9018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89" y="1431700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noProof="1">
                <a:cs typeface="Times New Roman" panose="02020603050405020304" pitchFamily="18" charset="0"/>
              </a:rPr>
              <a:t>Photon Detector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noProof="1">
                <a:cs typeface="Times New Roman" panose="02020603050405020304" pitchFamily="18" charset="0"/>
              </a:rPr>
              <a:t>Requirements :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Rate : 250 MHz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Independent Bunch-by-Bunch Measurement 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Dynamic Range : from 100 MeV to 10 GeV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Radiation Hard : 0,6 MGy for 6 months of operation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Precise : 1 % of statistical uncertainty every 5 minutes </a:t>
            </a:r>
          </a:p>
          <a:p>
            <a:pPr lvl="2">
              <a:lnSpc>
                <a:spcPct val="150000"/>
              </a:lnSpc>
            </a:pPr>
            <a:endParaRPr lang="en-US" noProof="1">
              <a:cs typeface="Times New Roman" panose="02020603050405020304" pitchFamily="18" charset="0"/>
            </a:endParaRPr>
          </a:p>
        </p:txBody>
      </p:sp>
      <p:pic>
        <p:nvPicPr>
          <p:cNvPr id="60" name="Picture 1" descr="page4image20975680">
            <a:extLst>
              <a:ext uri="{FF2B5EF4-FFF2-40B4-BE49-F238E27FC236}">
                <a16:creationId xmlns:a16="http://schemas.microsoft.com/office/drawing/2014/main" id="{FD1D4D8B-E0F2-1A15-80CB-20A4B84F1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8" t="30332" b="26405"/>
          <a:stretch/>
        </p:blipFill>
        <p:spPr bwMode="auto">
          <a:xfrm>
            <a:off x="8413068" y="1590090"/>
            <a:ext cx="3549586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53CB3EC9-4957-B7B0-BE0D-BB6F08A8E71A}"/>
              </a:ext>
            </a:extLst>
          </p:cNvPr>
          <p:cNvSpPr/>
          <p:nvPr/>
        </p:nvSpPr>
        <p:spPr>
          <a:xfrm>
            <a:off x="9714181" y="2486190"/>
            <a:ext cx="1061569" cy="107519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schemeClr val="accent3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E0168CC-0C27-DDC8-AC1F-14E68644520F}"/>
              </a:ext>
            </a:extLst>
          </p:cNvPr>
          <p:cNvSpPr txBox="1"/>
          <p:nvPr/>
        </p:nvSpPr>
        <p:spPr>
          <a:xfrm>
            <a:off x="9282678" y="5524049"/>
            <a:ext cx="21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/>
              <a:t>Detector Location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A2ED4B-329C-31F6-0DDB-2A6D1FDA4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02" y="28441"/>
            <a:ext cx="3393673" cy="321728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60414A2-C724-60F4-3628-49C1A4B2AD18}"/>
              </a:ext>
            </a:extLst>
          </p:cNvPr>
          <p:cNvCxnSpPr>
            <a:cxnSpLocks/>
          </p:cNvCxnSpPr>
          <p:nvPr/>
        </p:nvCxnSpPr>
        <p:spPr>
          <a:xfrm flipH="1" flipV="1">
            <a:off x="5837129" y="400833"/>
            <a:ext cx="3930887" cy="2376000"/>
          </a:xfrm>
          <a:prstGeom prst="straightConnector1">
            <a:avLst/>
          </a:prstGeom>
          <a:ln w="47625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807F0-43A4-753D-54ED-247F2EF8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98EEB5-522E-59EA-AEAA-53DB4234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2</a:t>
            </a:fld>
            <a:endParaRPr lang="en-US" noProof="1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2700BFDA-FFB0-37D7-EAC0-A0EECB52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31207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5B043-ADDC-6030-617B-AD633E08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Back up – Gain vs. Supply Voltage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0F7F0FD-7EA9-4498-4086-7BF2DD78B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066" y="1517718"/>
            <a:ext cx="4008334" cy="483863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F9D9EB-760B-3043-6B68-58AE55C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079CD-976E-2A37-DB02-CD3E0024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20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1ACF9CA-66AF-96B0-FE14-C3BEEB85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396349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C111-60A7-0180-239B-3D77A8C31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CC6A-1791-5972-BC25-95DC0C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365125"/>
            <a:ext cx="11346122" cy="1325563"/>
          </a:xfrm>
        </p:spPr>
        <p:txBody>
          <a:bodyPr/>
          <a:lstStyle/>
          <a:p>
            <a:r>
              <a:rPr lang="en-US" noProof="1"/>
              <a:t>Back up – Time Response vs. V</a:t>
            </a:r>
            <a:r>
              <a:rPr lang="en-US" baseline="-25000" noProof="1"/>
              <a:t>supply</a:t>
            </a:r>
            <a:r>
              <a:rPr lang="en-US" noProof="1"/>
              <a:t>  (R3377)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481D09-8020-AD1F-408B-D3704C65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7FAB4A-2026-AE8B-4200-C367898A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21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ECB7DCE-89E1-CC1B-ED20-C3C904EC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pic>
        <p:nvPicPr>
          <p:cNvPr id="17" name="Espace réservé du contenu 13">
            <a:extLst>
              <a:ext uri="{FF2B5EF4-FFF2-40B4-BE49-F238E27FC236}">
                <a16:creationId xmlns:a16="http://schemas.microsoft.com/office/drawing/2014/main" id="{EBBA94B8-CA83-B19C-90D4-ED81436D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3" t="5504" r="6659" b="287"/>
          <a:stretch>
            <a:fillRect/>
          </a:stretch>
        </p:blipFill>
        <p:spPr>
          <a:xfrm>
            <a:off x="3001707" y="1527732"/>
            <a:ext cx="5943599" cy="46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F3F11-B3CB-EAAA-EFA6-B8ACEFB2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AA247-0467-9CEF-BCE5-3DF7B976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8368" cy="1325563"/>
          </a:xfrm>
        </p:spPr>
        <p:txBody>
          <a:bodyPr/>
          <a:lstStyle/>
          <a:p>
            <a:r>
              <a:rPr lang="en-US" noProof="1"/>
              <a:t>Back up – Voltage Divider Constraint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08AAC-B04E-5711-923B-E0F8DDBA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F01DD-192B-9090-8F23-7C09239B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22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322AF3B-4A2A-9267-9B52-5626217C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0B509F-3882-EE85-84C1-967F3352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66" y="1690688"/>
            <a:ext cx="10668668" cy="4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C602-C09B-4A9F-8CF8-7F3636DE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EFE44-6E14-B1F1-3361-42623806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8368" cy="1325563"/>
          </a:xfrm>
        </p:spPr>
        <p:txBody>
          <a:bodyPr/>
          <a:lstStyle/>
          <a:p>
            <a:r>
              <a:rPr lang="en-US" noProof="1"/>
              <a:t>Back up – Voltage Divider Constraint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47144-9229-8305-1B21-DAC0748E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B066C2-2440-C0ED-BDC6-95216CD0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23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BE3E809-3837-18CD-EDD8-5F8DC920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9B4E72D2-EB89-468B-0B12-403628419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noProof="1" dirty="0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noProof="1" dirty="0" smtClean="0"/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 noProof="1" dirty="0" smtClean="0"/>
                            <m:t>bleeder</m:t>
                          </m:r>
                        </m:sub>
                      </m:sSub>
                      <m:r>
                        <a:rPr lang="en-US" sz="2400" i="1" noProof="1" dirty="0" smtClean="0"/>
                        <m:t>≥100 × </m:t>
                      </m:r>
                      <m:sSub>
                        <m:sSubPr>
                          <m:ctrlPr>
                            <a:rPr lang="en-US" sz="2400" i="1" noProof="1" dirty="0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noProof="1" dirty="0" smtClean="0"/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 noProof="1" dirty="0" smtClean="0"/>
                            <m:t>mean</m:t>
                          </m:r>
                          <m:r>
                            <a:rPr lang="en-US" sz="2400" i="1" noProof="1" dirty="0" smtClean="0"/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i="1" noProof="1" dirty="0" smtClean="0"/>
                            <m:t>anode</m:t>
                          </m:r>
                        </m:sub>
                      </m:sSub>
                    </m:oMath>
                  </m:oMathPara>
                </a14:m>
                <a:endParaRPr lang="en-US" sz="2400" noProof="1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 dirty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noProof="1" dirty="0"/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noProof="1" dirty="0"/>
                          <m:t>divider</m:t>
                        </m:r>
                      </m:sub>
                    </m:sSub>
                    <m:r>
                      <a:rPr lang="en-US" sz="2400" i="1" noProof="1" dirty="0"/>
                      <m:t>=5.72 </m:t>
                    </m:r>
                    <m:r>
                      <m:rPr>
                        <m:sty m:val="p"/>
                      </m:rPr>
                      <a:rPr lang="en-US" sz="2400" i="1" noProof="1" dirty="0"/>
                      <m:t>MΩ</m:t>
                    </m:r>
                  </m:oMath>
                </a14:m>
                <a:r>
                  <a:rPr lang="en-US" sz="2400" noProof="1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 dirty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noProof="1" dirty="0"/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noProof="1" dirty="0"/>
                          <m:t>supply</m:t>
                        </m:r>
                      </m:sub>
                    </m:sSub>
                  </m:oMath>
                </a14:m>
                <a:r>
                  <a:rPr lang="en-US" sz="2400" noProof="1"/>
                  <a:t> goes from 1 to 3 kV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 dirty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noProof="1" dirty="0"/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noProof="1" dirty="0"/>
                          <m:t>mean</m:t>
                        </m:r>
                        <m:r>
                          <a:rPr lang="en-US" sz="2400" i="1" noProof="1" dirty="0"/>
                          <m:t>,</m:t>
                        </m:r>
                        <m:r>
                          <m:rPr>
                            <m:sty m:val="p"/>
                          </m:rPr>
                          <a:rPr lang="en-US" sz="2400" i="1" noProof="1" dirty="0"/>
                          <m:t>anode</m:t>
                        </m:r>
                      </m:sub>
                    </m:sSub>
                    <m:r>
                      <a:rPr lang="en-US" sz="2400" i="1" noProof="1" dirty="0"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 noProof="1" dirty="0"/>
                        </m:ctrlPr>
                      </m:fPr>
                      <m:num>
                        <m:sSub>
                          <m:sSubPr>
                            <m:ctrlPr>
                              <a:rPr lang="en-US" sz="2400" i="1" noProof="1" dirty="0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noProof="1" dirty="0"/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1" noProof="1" dirty="0"/>
                              <m:t>supply</m:t>
                            </m:r>
                          </m:sub>
                        </m:sSub>
                      </m:num>
                      <m:den>
                        <m:r>
                          <a:rPr lang="en-US" sz="2400" i="1" noProof="1" dirty="0"/>
                          <m:t>5.72 </m:t>
                        </m:r>
                        <m:r>
                          <a:rPr lang="en-US" sz="2400" i="1" noProof="1" dirty="0">
                            <a:ea typeface="Cambria Math" panose="02040503050406030204" pitchFamily="18" charset="0"/>
                          </a:rPr>
                          <m:t>× </m:t>
                        </m:r>
                        <m:sSup>
                          <m:sSupPr>
                            <m:ctrlPr>
                              <a:rPr lang="en-US" sz="2400" i="1" noProof="1" dirty="0"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noProof="1" dirty="0"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noProof="1" dirty="0"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400" i="1" noProof="1" dirty="0"/>
                      <m:t>=</m:t>
                    </m:r>
                    <m:r>
                      <a:rPr lang="en-US" sz="2400" i="1" noProof="1" dirty="0">
                        <a:ea typeface="Cambria Math" panose="02040503050406030204" pitchFamily="18" charset="0"/>
                      </a:rPr>
                      <m:t>1,75</m:t>
                    </m:r>
                    <m:r>
                      <a:rPr lang="en-US" sz="2400" i="1" noProof="1" dirty="0"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400" i="1" noProof="1" dirty="0"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noProof="1"/>
                  <a:t>  at G = 10</a:t>
                </a:r>
                <a:r>
                  <a:rPr lang="en-US" sz="2400" baseline="30000" noProof="1"/>
                  <a:t>4</a:t>
                </a:r>
                <a:endParaRPr lang="en-US" sz="2400" noProof="1"/>
              </a:p>
              <a:p>
                <a:pPr algn="just">
                  <a:lnSpc>
                    <a:spcPct val="150000"/>
                  </a:lnSpc>
                </a:pPr>
                <a:r>
                  <a:rPr lang="en-US" sz="2400" noProof="1"/>
                  <a:t>Voltage divider given with the PMT cannot be changed</a:t>
                </a:r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9B4E72D2-EB89-468B-0B12-403628419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6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02822-C33E-1616-8454-BF5F17D0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Acquisition Chain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459D1F-3815-5DEE-D306-A2CAB8F12DAF}"/>
              </a:ext>
            </a:extLst>
          </p:cNvPr>
          <p:cNvSpPr txBox="1"/>
          <p:nvPr/>
        </p:nvSpPr>
        <p:spPr>
          <a:xfrm>
            <a:off x="1758504" y="2354745"/>
            <a:ext cx="138454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noProof="1"/>
              <a:t>Scintillator</a:t>
            </a:r>
            <a:endParaRPr lang="en-US" baseline="-25000" noProof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2DCBCF-A04D-A8C0-6013-F42F7E2CE939}"/>
              </a:ext>
            </a:extLst>
          </p:cNvPr>
          <p:cNvSpPr txBox="1"/>
          <p:nvPr/>
        </p:nvSpPr>
        <p:spPr>
          <a:xfrm>
            <a:off x="3345849" y="2354745"/>
            <a:ext cx="116732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noProof="1"/>
              <a:t>PMT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DE7182-AA9A-BB79-70CA-E70B6177507A}"/>
              </a:ext>
            </a:extLst>
          </p:cNvPr>
          <p:cNvSpPr txBox="1"/>
          <p:nvPr/>
        </p:nvSpPr>
        <p:spPr>
          <a:xfrm>
            <a:off x="3143049" y="2354745"/>
            <a:ext cx="2028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noProof="1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9CA8C93-2F70-7B22-E2F2-C753A4FF5E5A}"/>
              </a:ext>
            </a:extLst>
          </p:cNvPr>
          <p:cNvCxnSpPr/>
          <p:nvPr/>
        </p:nvCxnSpPr>
        <p:spPr>
          <a:xfrm>
            <a:off x="3234722" y="2082371"/>
            <a:ext cx="0" cy="27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A093AA6-24BB-3AC5-8DBA-863BF4493B4E}"/>
              </a:ext>
            </a:extLst>
          </p:cNvPr>
          <p:cNvSpPr txBox="1"/>
          <p:nvPr/>
        </p:nvSpPr>
        <p:spPr>
          <a:xfrm>
            <a:off x="5937994" y="3367401"/>
            <a:ext cx="1800000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/>
              <a:t>FPGA</a:t>
            </a:r>
          </a:p>
          <a:p>
            <a:pPr algn="ctr"/>
            <a:endParaRPr lang="en-US" sz="1400" noProof="1"/>
          </a:p>
          <a:p>
            <a:pPr algn="ctr"/>
            <a:endParaRPr lang="en-US" sz="1400" noProof="1"/>
          </a:p>
          <a:p>
            <a:pPr algn="ctr"/>
            <a:r>
              <a:rPr lang="en-US" sz="1400" noProof="1"/>
              <a:t>IDROGEN board</a:t>
            </a:r>
          </a:p>
          <a:p>
            <a:pPr algn="ctr"/>
            <a:r>
              <a:rPr lang="en-US" sz="1400" noProof="1"/>
              <a:t>White Rabbit node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5B011F-E5D2-8F4D-E9CF-EB815294973A}"/>
              </a:ext>
            </a:extLst>
          </p:cNvPr>
          <p:cNvSpPr txBox="1"/>
          <p:nvPr/>
        </p:nvSpPr>
        <p:spPr>
          <a:xfrm>
            <a:off x="4214447" y="3638799"/>
            <a:ext cx="1131843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/>
              <a:t>Analog Front-end</a:t>
            </a:r>
          </a:p>
          <a:p>
            <a:pPr algn="ctr"/>
            <a:r>
              <a:rPr lang="en-US" sz="1400" noProof="1"/>
              <a:t>+ ADC (&gt;=10bits)</a:t>
            </a: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41F0A04-E7E2-B830-ECDB-E828485F89A0}"/>
              </a:ext>
            </a:extLst>
          </p:cNvPr>
          <p:cNvSpPr/>
          <p:nvPr/>
        </p:nvSpPr>
        <p:spPr>
          <a:xfrm>
            <a:off x="2650638" y="3265004"/>
            <a:ext cx="765849" cy="427764"/>
          </a:xfrm>
          <a:custGeom>
            <a:avLst/>
            <a:gdLst>
              <a:gd name="connsiteX0" fmla="*/ 0 w 593388"/>
              <a:gd name="connsiteY0" fmla="*/ 10187 h 321472"/>
              <a:gd name="connsiteX1" fmla="*/ 68094 w 593388"/>
              <a:gd name="connsiteY1" fmla="*/ 19914 h 321472"/>
              <a:gd name="connsiteX2" fmla="*/ 116732 w 593388"/>
              <a:gd name="connsiteY2" fmla="*/ 10187 h 321472"/>
              <a:gd name="connsiteX3" fmla="*/ 204281 w 593388"/>
              <a:gd name="connsiteY3" fmla="*/ 19914 h 321472"/>
              <a:gd name="connsiteX4" fmla="*/ 233464 w 593388"/>
              <a:gd name="connsiteY4" fmla="*/ 321472 h 321472"/>
              <a:gd name="connsiteX5" fmla="*/ 262647 w 593388"/>
              <a:gd name="connsiteY5" fmla="*/ 233923 h 321472"/>
              <a:gd name="connsiteX6" fmla="*/ 272375 w 593388"/>
              <a:gd name="connsiteY6" fmla="*/ 204740 h 321472"/>
              <a:gd name="connsiteX7" fmla="*/ 282103 w 593388"/>
              <a:gd name="connsiteY7" fmla="*/ 175557 h 321472"/>
              <a:gd name="connsiteX8" fmla="*/ 301558 w 593388"/>
              <a:gd name="connsiteY8" fmla="*/ 156101 h 321472"/>
              <a:gd name="connsiteX9" fmla="*/ 340469 w 593388"/>
              <a:gd name="connsiteY9" fmla="*/ 107463 h 321472"/>
              <a:gd name="connsiteX10" fmla="*/ 359924 w 593388"/>
              <a:gd name="connsiteY10" fmla="*/ 78280 h 321472"/>
              <a:gd name="connsiteX11" fmla="*/ 389107 w 593388"/>
              <a:gd name="connsiteY11" fmla="*/ 58825 h 321472"/>
              <a:gd name="connsiteX12" fmla="*/ 447473 w 593388"/>
              <a:gd name="connsiteY12" fmla="*/ 10187 h 321472"/>
              <a:gd name="connsiteX13" fmla="*/ 593388 w 593388"/>
              <a:gd name="connsiteY13" fmla="*/ 459 h 32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388" h="321472">
                <a:moveTo>
                  <a:pt x="0" y="10187"/>
                </a:moveTo>
                <a:cubicBezTo>
                  <a:pt x="22698" y="13429"/>
                  <a:pt x="45166" y="19914"/>
                  <a:pt x="68094" y="19914"/>
                </a:cubicBezTo>
                <a:cubicBezTo>
                  <a:pt x="84628" y="19914"/>
                  <a:pt x="100198" y="10187"/>
                  <a:pt x="116732" y="10187"/>
                </a:cubicBezTo>
                <a:cubicBezTo>
                  <a:pt x="146095" y="10187"/>
                  <a:pt x="175098" y="16672"/>
                  <a:pt x="204281" y="19914"/>
                </a:cubicBezTo>
                <a:cubicBezTo>
                  <a:pt x="233880" y="197500"/>
                  <a:pt x="221664" y="97253"/>
                  <a:pt x="233464" y="321472"/>
                </a:cubicBezTo>
                <a:lnTo>
                  <a:pt x="262647" y="233923"/>
                </a:lnTo>
                <a:lnTo>
                  <a:pt x="272375" y="204740"/>
                </a:lnTo>
                <a:cubicBezTo>
                  <a:pt x="275618" y="195012"/>
                  <a:pt x="274853" y="182808"/>
                  <a:pt x="282103" y="175557"/>
                </a:cubicBezTo>
                <a:lnTo>
                  <a:pt x="301558" y="156101"/>
                </a:lnTo>
                <a:cubicBezTo>
                  <a:pt x="320497" y="99287"/>
                  <a:pt x="296468" y="151464"/>
                  <a:pt x="340469" y="107463"/>
                </a:cubicBezTo>
                <a:cubicBezTo>
                  <a:pt x="348736" y="99196"/>
                  <a:pt x="351657" y="86547"/>
                  <a:pt x="359924" y="78280"/>
                </a:cubicBezTo>
                <a:cubicBezTo>
                  <a:pt x="368191" y="70013"/>
                  <a:pt x="380126" y="66309"/>
                  <a:pt x="389107" y="58825"/>
                </a:cubicBezTo>
                <a:cubicBezTo>
                  <a:pt x="405393" y="45254"/>
                  <a:pt x="424829" y="16980"/>
                  <a:pt x="447473" y="10187"/>
                </a:cubicBezTo>
                <a:cubicBezTo>
                  <a:pt x="492128" y="-3210"/>
                  <a:pt x="548209" y="459"/>
                  <a:pt x="593388" y="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1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A6E35E-37B4-830F-5091-673E608911F0}"/>
              </a:ext>
            </a:extLst>
          </p:cNvPr>
          <p:cNvSpPr txBox="1"/>
          <p:nvPr/>
        </p:nvSpPr>
        <p:spPr>
          <a:xfrm>
            <a:off x="2546419" y="294759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Every 4ns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D2BDB1-AFAE-0649-7031-EFE45D36F479}"/>
              </a:ext>
            </a:extLst>
          </p:cNvPr>
          <p:cNvSpPr txBox="1"/>
          <p:nvPr/>
        </p:nvSpPr>
        <p:spPr>
          <a:xfrm>
            <a:off x="5880074" y="2758295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2500 histograms</a:t>
            </a:r>
          </a:p>
          <a:p>
            <a:r>
              <a:rPr lang="en-US" noProof="1"/>
              <a:t>Fast treatment: fit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BEDD920-D451-18C3-1E15-B9F8E071D8C9}"/>
              </a:ext>
            </a:extLst>
          </p:cNvPr>
          <p:cNvCxnSpPr>
            <a:cxnSpLocks/>
          </p:cNvCxnSpPr>
          <p:nvPr/>
        </p:nvCxnSpPr>
        <p:spPr>
          <a:xfrm flipV="1">
            <a:off x="6158623" y="4543856"/>
            <a:ext cx="0" cy="43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F8D37FA-998F-EB53-5743-2D6915D94ECF}"/>
              </a:ext>
            </a:extLst>
          </p:cNvPr>
          <p:cNvSpPr txBox="1"/>
          <p:nvPr/>
        </p:nvSpPr>
        <p:spPr>
          <a:xfrm>
            <a:off x="5549870" y="4986507"/>
            <a:ext cx="12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Accelerator RF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F807AD-B227-829F-51BA-2A7F045CC011}"/>
              </a:ext>
            </a:extLst>
          </p:cNvPr>
          <p:cNvSpPr txBox="1"/>
          <p:nvPr/>
        </p:nvSpPr>
        <p:spPr>
          <a:xfrm>
            <a:off x="7501515" y="4764617"/>
            <a:ext cx="16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1rst Bunch identifier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457A486-2ACC-F727-80C8-45D2EFA5A4A7}"/>
              </a:ext>
            </a:extLst>
          </p:cNvPr>
          <p:cNvCxnSpPr>
            <a:cxnSpLocks/>
          </p:cNvCxnSpPr>
          <p:nvPr/>
        </p:nvCxnSpPr>
        <p:spPr>
          <a:xfrm flipV="1">
            <a:off x="7481543" y="4536303"/>
            <a:ext cx="0" cy="103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314F03F-38C3-DE95-9105-C01D095B86B8}"/>
              </a:ext>
            </a:extLst>
          </p:cNvPr>
          <p:cNvCxnSpPr>
            <a:cxnSpLocks/>
          </p:cNvCxnSpPr>
          <p:nvPr/>
        </p:nvCxnSpPr>
        <p:spPr>
          <a:xfrm>
            <a:off x="7737994" y="3619341"/>
            <a:ext cx="810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5B00069-E58A-E6B1-590E-5E1C7989B15D}"/>
              </a:ext>
            </a:extLst>
          </p:cNvPr>
          <p:cNvCxnSpPr>
            <a:cxnSpLocks/>
          </p:cNvCxnSpPr>
          <p:nvPr/>
        </p:nvCxnSpPr>
        <p:spPr>
          <a:xfrm>
            <a:off x="7737994" y="4193078"/>
            <a:ext cx="724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2E91FF8-9549-576A-6216-FE89E384D07B}"/>
              </a:ext>
            </a:extLst>
          </p:cNvPr>
          <p:cNvSpPr txBox="1"/>
          <p:nvPr/>
        </p:nvSpPr>
        <p:spPr>
          <a:xfrm>
            <a:off x="8384012" y="4015620"/>
            <a:ext cx="24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To remote storage (10MB/min)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23B6F38-5EB9-2EB5-E85F-4F6374B05D25}"/>
              </a:ext>
            </a:extLst>
          </p:cNvPr>
          <p:cNvSpPr txBox="1"/>
          <p:nvPr/>
        </p:nvSpPr>
        <p:spPr>
          <a:xfrm>
            <a:off x="8530322" y="3297869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Reduced data</a:t>
            </a:r>
          </a:p>
          <a:p>
            <a:r>
              <a:rPr lang="en-US" sz="1400" noProof="1"/>
              <a:t>To online monitoring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3EDDFFE-C845-F585-D050-7751110BD16A}"/>
              </a:ext>
            </a:extLst>
          </p:cNvPr>
          <p:cNvCxnSpPr>
            <a:cxnSpLocks/>
          </p:cNvCxnSpPr>
          <p:nvPr/>
        </p:nvCxnSpPr>
        <p:spPr>
          <a:xfrm flipH="1">
            <a:off x="5346290" y="4266231"/>
            <a:ext cx="597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61C9444-B454-9B62-3E94-5CB76D7AA58A}"/>
              </a:ext>
            </a:extLst>
          </p:cNvPr>
          <p:cNvSpPr txBox="1"/>
          <p:nvPr/>
        </p:nvSpPr>
        <p:spPr>
          <a:xfrm>
            <a:off x="5338307" y="39521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clock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2E19F98-86C9-67F7-EC20-A756269F3DAD}"/>
              </a:ext>
            </a:extLst>
          </p:cNvPr>
          <p:cNvCxnSpPr>
            <a:cxnSpLocks/>
          </p:cNvCxnSpPr>
          <p:nvPr/>
        </p:nvCxnSpPr>
        <p:spPr>
          <a:xfrm flipH="1">
            <a:off x="7737994" y="4440234"/>
            <a:ext cx="609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0372216-618F-346B-62EC-8618961942BA}"/>
              </a:ext>
            </a:extLst>
          </p:cNvPr>
          <p:cNvSpPr txBox="1"/>
          <p:nvPr/>
        </p:nvSpPr>
        <p:spPr>
          <a:xfrm>
            <a:off x="8374677" y="4277862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Update program, constants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7400703-77D3-2550-25C4-AF22D84A20F6}"/>
              </a:ext>
            </a:extLst>
          </p:cNvPr>
          <p:cNvSpPr txBox="1"/>
          <p:nvPr/>
        </p:nvSpPr>
        <p:spPr>
          <a:xfrm>
            <a:off x="2530408" y="17120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UV filter </a:t>
            </a:r>
          </a:p>
        </p:txBody>
      </p: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id="{2020465F-9457-0A56-0A80-DE20BFCCB3DF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H="1">
            <a:off x="4214447" y="2539411"/>
            <a:ext cx="298722" cy="1576442"/>
          </a:xfrm>
          <a:prstGeom prst="curvedConnector5">
            <a:avLst>
              <a:gd name="adj1" fmla="val -76526"/>
              <a:gd name="adj2" fmla="val 40726"/>
              <a:gd name="adj3" fmla="val 17652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155BD53-EEDC-DD24-8A5D-7BD69CD11B21}"/>
              </a:ext>
            </a:extLst>
          </p:cNvPr>
          <p:cNvCxnSpPr>
            <a:cxnSpLocks/>
          </p:cNvCxnSpPr>
          <p:nvPr/>
        </p:nvCxnSpPr>
        <p:spPr>
          <a:xfrm>
            <a:off x="6956935" y="4535336"/>
            <a:ext cx="0" cy="1336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548EB08-7538-FE50-D7D4-35E1831893C3}"/>
              </a:ext>
            </a:extLst>
          </p:cNvPr>
          <p:cNvSpPr txBox="1"/>
          <p:nvPr/>
        </p:nvSpPr>
        <p:spPr>
          <a:xfrm>
            <a:off x="5690603" y="5798122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Clock to Laser Synchronization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BDD46E-BE34-14ED-4590-F6CA19B0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252300B9-D1CC-1E99-DFCE-DB78B059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3</a:t>
            </a:fld>
            <a:endParaRPr lang="en-US" noProof="1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528FC2B9-7735-EDB2-6258-89A38959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419442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4DA4-1EC7-99AA-FC74-0E098D58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7EE6A-9B39-1508-2438-1DCAC257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Scintillator Choice : Requirements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1D03245A-A51A-8DE7-8B85-F0AEA4DC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0" y="1324286"/>
            <a:ext cx="10515600" cy="503206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noProof="1">
                <a:cs typeface="Times New Roman" panose="02020603050405020304" pitchFamily="18" charset="0"/>
              </a:rPr>
              <a:t>Requirements : 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Radiation Hard : 0,6 MGy for 6 months of operation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Very fast Scintillation : 4ns between bunches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noProof="1">
                <a:cs typeface="Times New Roman" panose="02020603050405020304" pitchFamily="18" charset="0"/>
              </a:rPr>
              <a:t>BaF2: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Sub-ns scintillation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Density higher than organic scintillators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Not hygroscopic 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Fast / Slow components </a:t>
            </a:r>
          </a:p>
          <a:p>
            <a:pPr lvl="2">
              <a:lnSpc>
                <a:spcPct val="150000"/>
              </a:lnSpc>
            </a:pPr>
            <a:r>
              <a:rPr lang="en-US" noProof="1">
                <a:cs typeface="Times New Roman" panose="02020603050405020304" pitchFamily="18" charset="0"/>
              </a:rPr>
              <a:t>Filter for the slow component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9E364C-54EA-2E3B-71B6-5A23F2B4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8B16A9-A348-DE04-B474-E0D7FC2E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4</a:t>
            </a:fld>
            <a:endParaRPr lang="en-US" noProof="1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A9EF643-9DD7-1096-533B-1A2C9D7F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23551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1C696-9C1B-4AC5-5B3D-F27AA4866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E8CFB-6757-DD45-87DB-A5D8D55F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Scintillator Choice : Undoped BaF2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31509883-0884-10D8-0F6C-068CF23DE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755" y="1856425"/>
                <a:ext cx="464172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BaF2 scintillator 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noProof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1" noProof="1" dirty="0" smtClean="0">
                            <a:latin typeface="Cambria Math" panose="02040503050406030204" pitchFamily="18" charset="0"/>
                          </a:rPr>
                          <m:t>𝑠𝑐𝑖𝑛𝑡</m:t>
                        </m:r>
                      </m:sub>
                    </m:sSub>
                  </m:oMath>
                </a14:m>
                <a:r>
                  <a:rPr lang="en-US" noProof="1">
                    <a:cs typeface="Times New Roman" panose="02020603050405020304" pitchFamily="18" charset="0"/>
                  </a:rPr>
                  <a:t> = 1800 ɣ/MeV (fast)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noProof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1" noProof="1" dirty="0" smtClean="0">
                            <a:latin typeface="Cambria Math" panose="02040503050406030204" pitchFamily="18" charset="0"/>
                          </a:rPr>
                          <m:t>𝑠𝑐𝑖𝑛𝑡</m:t>
                        </m:r>
                      </m:sub>
                    </m:sSub>
                  </m:oMath>
                </a14:m>
                <a:r>
                  <a:rPr lang="en-US" noProof="1">
                    <a:cs typeface="Times New Roman" panose="02020603050405020304" pitchFamily="18" charset="0"/>
                  </a:rPr>
                  <a:t> = 10 000 ɣ/MeV (slow)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fast</m:t>
                        </m:r>
                      </m:sub>
                    </m:sSub>
                    <m: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0,6</m:t>
                    </m:r>
                    <m: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slow</m:t>
                        </m:r>
                      </m:sub>
                    </m:sSub>
                    <m: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750</m:t>
                    </m:r>
                    <m: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000" b="0" i="1" noProof="1"/>
              </a:p>
            </p:txBody>
          </p:sp>
        </mc:Choice>
        <mc:Fallback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31509883-0884-10D8-0F6C-068CF23DE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5" y="1856425"/>
                <a:ext cx="4641720" cy="4351338"/>
              </a:xfrm>
              <a:blipFill>
                <a:blip r:embed="rId3"/>
                <a:stretch>
                  <a:fillRect r="-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7C0A455A-7225-D342-AE94-1603D2CCF5C4}"/>
              </a:ext>
            </a:extLst>
          </p:cNvPr>
          <p:cNvSpPr txBox="1"/>
          <p:nvPr/>
        </p:nvSpPr>
        <p:spPr>
          <a:xfrm>
            <a:off x="6288359" y="5840731"/>
            <a:ext cx="4995356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en-US" sz="1400" noProof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Datasheet Saint-Gobain BaF2</a:t>
            </a:r>
            <a:endParaRPr lang="en-US" sz="1400" noProof="1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809B9C-EE6C-8CC2-790F-BB3BBC9110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13" t="9679" r="8302" b="4612"/>
          <a:stretch>
            <a:fillRect/>
          </a:stretch>
        </p:blipFill>
        <p:spPr>
          <a:xfrm>
            <a:off x="5380074" y="1924522"/>
            <a:ext cx="6811926" cy="388278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D1A3BE-6BF3-2E70-C210-6E36C93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4DF69-1D38-5EFB-7EF3-74B4AB96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5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544539-41B5-EC96-B43C-07FAC668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14410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D6A3-2FDD-9F2D-5734-5790A37C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CA645-0E21-70DA-D867-23E73256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Scintillator Choice : BaF2:Y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14BBB4AB-FAB1-0B42-B8B2-41648774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603" y="1787256"/>
                <a:ext cx="630610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EPIC Crystal Scintillator (BaF</a:t>
                </a:r>
                <a:r>
                  <a:rPr lang="en-US" baseline="-25000" noProof="1">
                    <a:cs typeface="Times New Roman" panose="02020603050405020304" pitchFamily="18" charset="0"/>
                  </a:rPr>
                  <a:t>2</a:t>
                </a:r>
                <a:r>
                  <a:rPr lang="en-US" noProof="1">
                    <a:cs typeface="Times New Roman" panose="02020603050405020304" pitchFamily="18" charset="0"/>
                  </a:rPr>
                  <a:t>:Y)</a:t>
                </a:r>
                <a:endParaRPr lang="en-US" b="0" i="1" noProof="1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noProof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1" noProof="1" dirty="0" smtClean="0">
                            <a:latin typeface="Cambria Math" panose="02040503050406030204" pitchFamily="18" charset="0"/>
                          </a:rPr>
                          <m:t>𝑠𝑐𝑖𝑛𝑡</m:t>
                        </m:r>
                      </m:sub>
                    </m:sSub>
                  </m:oMath>
                </a14:m>
                <a:r>
                  <a:rPr lang="en-US" b="0" noProof="1">
                    <a:cs typeface="Times New Roman" panose="02020603050405020304" pitchFamily="18" charset="0"/>
                  </a:rPr>
                  <a:t> = </a:t>
                </a:r>
                <a:r>
                  <a:rPr lang="en-US" noProof="1">
                    <a:cs typeface="Times New Roman" panose="02020603050405020304" pitchFamily="18" charset="0"/>
                  </a:rPr>
                  <a:t>3 040 ɣ/MeV </a:t>
                </a:r>
                <a:r>
                  <a:rPr lang="en-US" b="0" noProof="1">
                    <a:cs typeface="Times New Roman" panose="02020603050405020304" pitchFamily="18" charset="0"/>
                  </a:rPr>
                  <a:t>(fast)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noProof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1" noProof="1" dirty="0" smtClean="0">
                            <a:latin typeface="Cambria Math" panose="02040503050406030204" pitchFamily="18" charset="0"/>
                          </a:rPr>
                          <m:t>𝑠𝑐𝑖𝑛𝑡</m:t>
                        </m:r>
                      </m:sub>
                    </m:sSub>
                  </m:oMath>
                </a14:m>
                <a:r>
                  <a:rPr lang="en-US" b="0" noProof="1">
                    <a:cs typeface="Times New Roman" panose="02020603050405020304" pitchFamily="18" charset="0"/>
                  </a:rPr>
                  <a:t> = </a:t>
                </a:r>
                <a:r>
                  <a:rPr lang="en-US" noProof="1">
                    <a:cs typeface="Times New Roman" panose="02020603050405020304" pitchFamily="18" charset="0"/>
                  </a:rPr>
                  <a:t>12 160 ɣ/MeV</a:t>
                </a:r>
                <a:r>
                  <a:rPr lang="en-US" b="0" noProof="1">
                    <a:cs typeface="Times New Roman" panose="02020603050405020304" pitchFamily="18" charset="0"/>
                  </a:rPr>
                  <a:t> (slow)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fast</m:t>
                        </m:r>
                      </m:sub>
                    </m:sSub>
                    <m: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=0,8 </m:t>
                    </m:r>
                    <m:r>
                      <m:rPr>
                        <m:sty m:val="p"/>
                      </m:rP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slow</m:t>
                        </m:r>
                      </m:sub>
                    </m:sSub>
                    <m: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=660 </m:t>
                    </m:r>
                    <m:r>
                      <m:rPr>
                        <m:sty m:val="p"/>
                      </m:rPr>
                      <a:rPr lang="en-US" b="0" i="1" noProof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ns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Likely a typo in the datasheet on the Light Yield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Ordered</a:t>
                </a:r>
              </a:p>
              <a:p>
                <a:pPr marL="457200" lvl="1" indent="0">
                  <a:buNone/>
                </a:pPr>
                <a:endParaRPr 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14BBB4AB-FAB1-0B42-B8B2-41648774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603" y="1787256"/>
                <a:ext cx="63061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8AF35690-6508-4168-F3E5-1D43288D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03" y="1887012"/>
            <a:ext cx="5402769" cy="38591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BB13A7F-A99B-2C59-0CEE-F21B84477BC8}"/>
              </a:ext>
            </a:extLst>
          </p:cNvPr>
          <p:cNvSpPr txBox="1"/>
          <p:nvPr/>
        </p:nvSpPr>
        <p:spPr>
          <a:xfrm>
            <a:off x="6722003" y="5746133"/>
            <a:ext cx="4995356" cy="45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en-US" sz="140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Datasheet Epic Crystal BaF2:Y</a:t>
            </a:r>
            <a:endParaRPr lang="en-US" sz="140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DD95EC-14D5-1BE7-5E3F-B77D33BAB637}"/>
              </a:ext>
            </a:extLst>
          </p:cNvPr>
          <p:cNvSpPr txBox="1"/>
          <p:nvPr/>
        </p:nvSpPr>
        <p:spPr>
          <a:xfrm>
            <a:off x="2703444" y="6019028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DD9B76-27D9-9EB7-0788-7AAB9BB7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57E853-C463-23AF-7EDD-54DCED6C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6</a:t>
            </a:fld>
            <a:endParaRPr lang="en-US" noProof="1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5FFA0F-11AD-C609-C6C4-1EC127DD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57965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0AB0-D791-E299-A8A7-53215E85F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8635F78-A571-3FCA-D852-9106075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4" y="492389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noProof="1"/>
              <a:t>UV Filter Transmission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858AAE-57B5-4F62-2E7A-8BDC5DD38F0D}"/>
              </a:ext>
            </a:extLst>
          </p:cNvPr>
          <p:cNvSpPr txBox="1"/>
          <p:nvPr/>
        </p:nvSpPr>
        <p:spPr>
          <a:xfrm>
            <a:off x="1899078" y="5923251"/>
            <a:ext cx="3161861" cy="397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noProof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noProof="1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Datasheet Knight Optical Filter</a:t>
            </a:r>
            <a:endParaRPr lang="en-US" sz="1400" noProof="1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8190C78-32E2-5CCE-FD4E-1BFBF44735B2}"/>
              </a:ext>
            </a:extLst>
          </p:cNvPr>
          <p:cNvGrpSpPr/>
          <p:nvPr/>
        </p:nvGrpSpPr>
        <p:grpSpPr>
          <a:xfrm>
            <a:off x="317301" y="1703565"/>
            <a:ext cx="6325417" cy="4129091"/>
            <a:chOff x="849512" y="1723743"/>
            <a:chExt cx="6325417" cy="412909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CD18527-7280-F338-45FD-C444721B7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512" y="1723743"/>
              <a:ext cx="6325417" cy="4129091"/>
            </a:xfrm>
            <a:prstGeom prst="rect">
              <a:avLst/>
            </a:prstGeom>
          </p:spPr>
        </p:pic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2035B5F-3F18-387D-0CF0-1E9F21F49C0D}"/>
                </a:ext>
              </a:extLst>
            </p:cNvPr>
            <p:cNvCxnSpPr/>
            <p:nvPr/>
          </p:nvCxnSpPr>
          <p:spPr>
            <a:xfrm flipV="1">
              <a:off x="3218447" y="1834299"/>
              <a:ext cx="0" cy="3440317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7B50285-2F79-A6DD-2291-6A145C5D9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7347" y="1834299"/>
              <a:ext cx="0" cy="3440317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45B7253-6997-C3E5-4C33-267787BA2FF6}"/>
              </a:ext>
            </a:extLst>
          </p:cNvPr>
          <p:cNvGrpSpPr/>
          <p:nvPr/>
        </p:nvGrpSpPr>
        <p:grpSpPr>
          <a:xfrm>
            <a:off x="7587337" y="359079"/>
            <a:ext cx="4171169" cy="2982385"/>
            <a:chOff x="7585407" y="600803"/>
            <a:chExt cx="4171169" cy="298238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C0B8A51-D90A-9674-9192-B718506B6F20}"/>
                </a:ext>
              </a:extLst>
            </p:cNvPr>
            <p:cNvGrpSpPr/>
            <p:nvPr/>
          </p:nvGrpSpPr>
          <p:grpSpPr>
            <a:xfrm>
              <a:off x="7585407" y="600803"/>
              <a:ext cx="4171169" cy="2982385"/>
              <a:chOff x="7796462" y="881370"/>
              <a:chExt cx="4171169" cy="2982385"/>
            </a:xfrm>
          </p:grpSpPr>
          <p:pic>
            <p:nvPicPr>
              <p:cNvPr id="14" name="Image 13" descr="Une image contenant texte, diagramme, Tracé, ligne&#10;&#10;Le contenu généré par l’IA peut être incorrect.">
                <a:extLst>
                  <a:ext uri="{FF2B5EF4-FFF2-40B4-BE49-F238E27FC236}">
                    <a16:creationId xmlns:a16="http://schemas.microsoft.com/office/drawing/2014/main" id="{D4C058CD-E3C0-0274-E812-67E1605C4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6462" y="881370"/>
                <a:ext cx="4171169" cy="2982385"/>
              </a:xfrm>
              <a:prstGeom prst="rect">
                <a:avLst/>
              </a:prstGeom>
            </p:spPr>
          </p:pic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857CBB1D-4034-0792-D074-7B56FC5C4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6047" y="974396"/>
                <a:ext cx="0" cy="2389550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9C071ECA-658E-5282-2044-8F2DC98742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7891" y="974396"/>
                <a:ext cx="0" cy="2389550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2611A94-763D-39AD-E897-2CF6AE2957BB}"/>
                </a:ext>
              </a:extLst>
            </p:cNvPr>
            <p:cNvSpPr txBox="1"/>
            <p:nvPr/>
          </p:nvSpPr>
          <p:spPr>
            <a:xfrm>
              <a:off x="9454067" y="1703565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1"/>
                <a:t>BaF</a:t>
              </a:r>
              <a:r>
                <a:rPr lang="en-US" baseline="-25000" noProof="1"/>
                <a:t>2</a:t>
              </a:r>
              <a:r>
                <a:rPr lang="en-US" noProof="1"/>
                <a:t>:Y</a:t>
              </a:r>
              <a:endParaRPr lang="en-US" baseline="-25000" noProof="1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F215842-2C7B-1999-DDC2-67F1F5F32810}"/>
              </a:ext>
            </a:extLst>
          </p:cNvPr>
          <p:cNvGrpSpPr/>
          <p:nvPr/>
        </p:nvGrpSpPr>
        <p:grpSpPr>
          <a:xfrm>
            <a:off x="6889625" y="3402135"/>
            <a:ext cx="5232277" cy="2982385"/>
            <a:chOff x="6889625" y="3595518"/>
            <a:chExt cx="5232277" cy="2982385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F5F5677-F3CB-79B7-5D8D-D39BAAD4E49E}"/>
                </a:ext>
              </a:extLst>
            </p:cNvPr>
            <p:cNvGrpSpPr/>
            <p:nvPr/>
          </p:nvGrpSpPr>
          <p:grpSpPr>
            <a:xfrm>
              <a:off x="6889625" y="3595518"/>
              <a:ext cx="5232277" cy="2982385"/>
              <a:chOff x="6889625" y="3595518"/>
              <a:chExt cx="5232277" cy="2982385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F4541445-FB9B-A252-05C5-5BA1A0D85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6813" t="9679" r="8302" b="4612"/>
              <a:stretch>
                <a:fillRect/>
              </a:stretch>
            </p:blipFill>
            <p:spPr>
              <a:xfrm>
                <a:off x="6889625" y="3595518"/>
                <a:ext cx="5232277" cy="2982385"/>
              </a:xfrm>
              <a:prstGeom prst="rect">
                <a:avLst/>
              </a:prstGeom>
            </p:spPr>
          </p:pic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B6E5D3AC-B0F5-2378-9411-C4344991F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2278" y="3699435"/>
                <a:ext cx="0" cy="2655645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AB8235CC-EB11-30C9-A7A1-C9FFBD7719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2967" y="3699435"/>
                <a:ext cx="0" cy="2655645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75F87C4-FCA4-1EA3-D831-3321281B6911}"/>
                </a:ext>
              </a:extLst>
            </p:cNvPr>
            <p:cNvSpPr txBox="1"/>
            <p:nvPr/>
          </p:nvSpPr>
          <p:spPr>
            <a:xfrm>
              <a:off x="8579875" y="4054853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1"/>
                <a:t>BaF</a:t>
              </a:r>
              <a:r>
                <a:rPr lang="en-US" baseline="-25000" noProof="1"/>
                <a:t>2</a:t>
              </a:r>
            </a:p>
          </p:txBody>
        </p:sp>
      </p:grp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6CF9F22F-12E1-5FA1-E45A-81BF94DAA375}"/>
              </a:ext>
            </a:extLst>
          </p:cNvPr>
          <p:cNvSpPr/>
          <p:nvPr/>
        </p:nvSpPr>
        <p:spPr>
          <a:xfrm>
            <a:off x="6133013" y="3013705"/>
            <a:ext cx="1819747" cy="104114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E15F18-5363-1EAE-EF24-15F1AB5F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D1FCC-F594-243E-CB58-FBBEFDA2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7</a:t>
            </a:fld>
            <a:endParaRPr lang="en-US" noProof="1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242EF670-1DA4-936F-FF84-C649A5FB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71804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77F7E-9C40-7E13-BCA8-291B87524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8848D-B1FD-2B6D-DBA8-45990B16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Slow Component Filtering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FF0FB225-2C6F-E5A6-A276-B95658A3B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000" noProof="1">
                    <a:cs typeface="Times New Roman" panose="02020603050405020304" pitchFamily="18" charset="0"/>
                  </a:rPr>
                  <a:t>Fraction of the slow component after filtering : </a:t>
                </a:r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For BaF2 Scintillator : 0.16 %</a:t>
                </a:r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For BaF2:Y Scintillator :  0.08% </a:t>
                </a:r>
                <a:endParaRPr lang="en-US" sz="2000" noProof="1"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000" noProof="1">
                    <a:cs typeface="Times New Roman" panose="02020603050405020304" pitchFamily="18" charset="0"/>
                  </a:rPr>
                  <a:t>Light output :</a:t>
                </a:r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For BaF2 Scintillator : </a:t>
                </a:r>
                <a14:m>
                  <m:oMath xmlns:m="http://schemas.openxmlformats.org/officeDocument/2006/math">
                    <m:r>
                      <a:rPr lang="en-US" i="1" noProof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noProof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noProof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noProof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noProof="1" dirty="0" smtClean="0"/>
                      <m:t> 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 noProof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noProof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i="1" noProof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b="0" i="1" noProof="1" dirty="0" smtClean="0">
                        <a:latin typeface="Cambria Math" panose="02040503050406030204" pitchFamily="18" charset="0"/>
                      </a:rPr>
                      <m:t>hotons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i="1" noProof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noProof="1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 noProof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noProof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 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 noProof="1">
                    <a:cs typeface="Times New Roman" panose="02020603050405020304" pitchFamily="18" charset="0"/>
                  </a:rPr>
                  <a:t>For BaF2:Y Scintillator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noProof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noProof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noProof="1" dirty="0"/>
                      <m:t> 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 noProof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noProof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noProof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noProof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i="1" noProof="1" dirty="0" smtClean="0">
                        <a:latin typeface="Cambria Math" panose="02040503050406030204" pitchFamily="18" charset="0"/>
                      </a:rPr>
                      <m:t>hotons</m:t>
                    </m:r>
                    <m:r>
                      <a:rPr lang="en-US" i="1" noProof="1" dirty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i="1" noProof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noProof="1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 noProof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noProof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 </m:t>
                    </m:r>
                  </m:oMath>
                </a14:m>
                <a:endParaRPr lang="en-US" noProof="1"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000" noProof="1">
                    <a:cs typeface="Times New Roman" panose="02020603050405020304" pitchFamily="18" charset="0"/>
                  </a:rPr>
                  <a:t>Measurements of the Filter Transmission and Light Yields to be made </a:t>
                </a:r>
                <a:r>
                  <a:rPr lang="en-US" noProof="1"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FF0FB225-2C6F-E5A6-A276-B95658A3B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èche courbée vers la gauche 2">
            <a:extLst>
              <a:ext uri="{FF2B5EF4-FFF2-40B4-BE49-F238E27FC236}">
                <a16:creationId xmlns:a16="http://schemas.microsoft.com/office/drawing/2014/main" id="{A3E8FEB1-5811-7624-E927-C65A2C406B08}"/>
              </a:ext>
            </a:extLst>
          </p:cNvPr>
          <p:cNvSpPr/>
          <p:nvPr/>
        </p:nvSpPr>
        <p:spPr>
          <a:xfrm>
            <a:off x="7264400" y="3962400"/>
            <a:ext cx="432487" cy="779504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F5AA101-38DB-602D-8791-EB3ACF68B001}"/>
                  </a:ext>
                </a:extLst>
              </p:cNvPr>
              <p:cNvSpPr txBox="1"/>
              <p:nvPr/>
            </p:nvSpPr>
            <p:spPr>
              <a:xfrm>
                <a:off x="7709587" y="4167486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noProof="1" dirty="0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noProof="1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F5AA101-38DB-602D-8791-EB3ACF68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87" y="4167486"/>
                <a:ext cx="58541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C26D8C-C016-19FB-07FB-36AB18F5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BDB748-0C73-F670-6A15-2C8D2BA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8</a:t>
            </a:fld>
            <a:endParaRPr lang="en-US" noProof="1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599A36A-6C18-F057-0690-F9ADD92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</p:spTree>
    <p:extLst>
      <p:ext uri="{BB962C8B-B14F-4D97-AF65-F5344CB8AC3E}">
        <p14:creationId xmlns:p14="http://schemas.microsoft.com/office/powerpoint/2010/main" val="37674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EA3A2-3AE2-A28F-AA27-56A8D787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"/>
            <a:ext cx="10515600" cy="1325563"/>
          </a:xfrm>
        </p:spPr>
        <p:txBody>
          <a:bodyPr/>
          <a:lstStyle/>
          <a:p>
            <a:r>
              <a:rPr lang="en-US" noProof="1">
                <a:cs typeface="Times New Roman" panose="02020603050405020304" pitchFamily="18" charset="0"/>
              </a:rPr>
              <a:t>Photomultiplier Tube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EEA7F51-FEA7-B762-9A7E-9BE4EF74B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062" y="1231589"/>
                <a:ext cx="10515600" cy="53437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Requirements : Fast Response (Low Rise Time and Low Transit time Spread) and not blind to UV.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Hamamatsu Photomultiplier R3377 ( </a:t>
                </a:r>
                <a:r>
                  <a:rPr lang="en-US" sz="2000" noProof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Datasheet Hamamatsu R3377 </a:t>
                </a:r>
                <a:r>
                  <a:rPr lang="en-US" sz="2000" noProof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noProof="1"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Nominal Gain : </a:t>
                </a:r>
                <a14:m>
                  <m:oMath xmlns:m="http://schemas.openxmlformats.org/officeDocument/2006/math">
                    <m:r>
                      <a:rPr lang="en-US" sz="2000" b="0" i="0" noProof="1" dirty="0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en-US" sz="2000" b="0" i="1" noProof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noProof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noProof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noProof="1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Silica Glass Window : Respond to UV.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noProof="1">
                    <a:cs typeface="Times New Roman" panose="02020603050405020304" pitchFamily="18" charset="0"/>
                  </a:rPr>
                  <a:t>Linear Focusing Dynodes : fast response 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EEA7F51-FEA7-B762-9A7E-9BE4EF74B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062" y="1231589"/>
                <a:ext cx="10515600" cy="5343755"/>
              </a:xfrm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D8109D53-0B11-6BA4-45CB-3220B1F9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875" y="2071008"/>
            <a:ext cx="3031397" cy="35554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7283C4-BCDD-D684-50DE-A0BED82D93A0}"/>
              </a:ext>
            </a:extLst>
          </p:cNvPr>
          <p:cNvSpPr txBox="1"/>
          <p:nvPr/>
        </p:nvSpPr>
        <p:spPr>
          <a:xfrm>
            <a:off x="9203700" y="5650131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/>
              <a:t>Typical Spectral Response</a:t>
            </a:r>
          </a:p>
        </p:txBody>
      </p:sp>
      <p:sp>
        <p:nvSpPr>
          <p:cNvPr id="8" name="Connecteur 7">
            <a:extLst>
              <a:ext uri="{FF2B5EF4-FFF2-40B4-BE49-F238E27FC236}">
                <a16:creationId xmlns:a16="http://schemas.microsoft.com/office/drawing/2014/main" id="{9B27397D-8278-35F7-0057-FE8DB3BBCC06}"/>
              </a:ext>
            </a:extLst>
          </p:cNvPr>
          <p:cNvSpPr/>
          <p:nvPr/>
        </p:nvSpPr>
        <p:spPr>
          <a:xfrm>
            <a:off x="9547761" y="2565070"/>
            <a:ext cx="724395" cy="427512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>
              <a:ln>
                <a:solidFill>
                  <a:srgbClr val="FFC000"/>
                </a:solidFill>
              </a:ln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BB36355-5C2D-582C-9FAA-404A95FDE32F}"/>
              </a:ext>
            </a:extLst>
          </p:cNvPr>
          <p:cNvCxnSpPr>
            <a:cxnSpLocks/>
          </p:cNvCxnSpPr>
          <p:nvPr/>
        </p:nvCxnSpPr>
        <p:spPr>
          <a:xfrm flipV="1">
            <a:off x="5554494" y="2790825"/>
            <a:ext cx="3993267" cy="750043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2C651F-524F-6704-0B34-AA8CFCBE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Photon Detector for Compton Polarimeter - Nathan Kozak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C7520-F0E6-F7D6-5BB4-5DD8DA6A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AA32-22BD-DA42-9AC6-C5076EAD30AD}" type="slidenum">
              <a:rPr lang="en-US" noProof="1" dirty="0" smtClean="0"/>
              <a:t>9</a:t>
            </a:fld>
            <a:endParaRPr lang="en-US" noProof="1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B54809E2-1F13-F5F7-FC54-A58C5F3B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02/06/2026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CB9FA4B-F363-2CC7-A688-60103830F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73087"/>
              </p:ext>
            </p:extLst>
          </p:nvPr>
        </p:nvGraphicFramePr>
        <p:xfrm>
          <a:off x="1024533" y="4387722"/>
          <a:ext cx="6197083" cy="1694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8908">
                  <a:extLst>
                    <a:ext uri="{9D8B030D-6E8A-4147-A177-3AD203B41FA5}">
                      <a16:colId xmlns:a16="http://schemas.microsoft.com/office/drawing/2014/main" val="3364549857"/>
                    </a:ext>
                  </a:extLst>
                </a:gridCol>
                <a:gridCol w="2273386">
                  <a:extLst>
                    <a:ext uri="{9D8B030D-6E8A-4147-A177-3AD203B41FA5}">
                      <a16:colId xmlns:a16="http://schemas.microsoft.com/office/drawing/2014/main" val="3874810263"/>
                    </a:ext>
                  </a:extLst>
                </a:gridCol>
                <a:gridCol w="2414789">
                  <a:extLst>
                    <a:ext uri="{9D8B030D-6E8A-4147-A177-3AD203B41FA5}">
                      <a16:colId xmlns:a16="http://schemas.microsoft.com/office/drawing/2014/main" val="2220352822"/>
                    </a:ext>
                  </a:extLst>
                </a:gridCol>
              </a:tblGrid>
              <a:tr h="652670">
                <a:tc>
                  <a:txBody>
                    <a:bodyPr/>
                    <a:lstStyle/>
                    <a:p>
                      <a:pPr lvl="0" algn="ctr"/>
                      <a:endParaRPr lang="en-US" sz="1600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Nominal Gain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G = 10</a:t>
                      </a:r>
                      <a:r>
                        <a:rPr lang="en-US" sz="1600" baseline="30000" noProof="1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845151"/>
                  </a:ext>
                </a:extLst>
              </a:tr>
              <a:tr h="38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Rise Time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noProof="1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1.39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096070"/>
                  </a:ext>
                </a:extLst>
              </a:tr>
              <a:tr h="652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Transit Time Spread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1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noProof="1"/>
                        <a:t>0.64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77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851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4148</TotalTime>
  <Words>1182</Words>
  <Application>Microsoft Macintosh PowerPoint</Application>
  <PresentationFormat>Grand écran</PresentationFormat>
  <Paragraphs>265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Aptos</vt:lpstr>
      <vt:lpstr>Arial</vt:lpstr>
      <vt:lpstr>Cambria Math</vt:lpstr>
      <vt:lpstr>Georgia</vt:lpstr>
      <vt:lpstr>Times New Roman</vt:lpstr>
      <vt:lpstr>Thème Office</vt:lpstr>
      <vt:lpstr>Photon Detector for Compton Polarimeter at SuperKEKB</vt:lpstr>
      <vt:lpstr>Introduction</vt:lpstr>
      <vt:lpstr>Acquisition Chain</vt:lpstr>
      <vt:lpstr>Scintillator Choice : Requirements</vt:lpstr>
      <vt:lpstr>Scintillator Choice : Undoped BaF2</vt:lpstr>
      <vt:lpstr>Scintillator Choice : BaF2:Y</vt:lpstr>
      <vt:lpstr>UV Filter Transmission</vt:lpstr>
      <vt:lpstr>Slow Component Filtering</vt:lpstr>
      <vt:lpstr>Photomultiplier Tube</vt:lpstr>
      <vt:lpstr>Photomultiplier Tube</vt:lpstr>
      <vt:lpstr>Expected Sensitivity </vt:lpstr>
      <vt:lpstr>Solutions </vt:lpstr>
      <vt:lpstr>Limitations</vt:lpstr>
      <vt:lpstr>Simulations</vt:lpstr>
      <vt:lpstr>Pulses Simulation </vt:lpstr>
      <vt:lpstr>Acquisition Chain - Energy Resolution </vt:lpstr>
      <vt:lpstr>Simulation Parameters </vt:lpstr>
      <vt:lpstr>Results on Energy Resolution</vt:lpstr>
      <vt:lpstr>What’s Next ?</vt:lpstr>
      <vt:lpstr>Back up – Gain vs. Supply Voltage</vt:lpstr>
      <vt:lpstr>Back up – Time Response vs. Vsupply  (R3377)</vt:lpstr>
      <vt:lpstr>Back up – Voltage Divider Constraint</vt:lpstr>
      <vt:lpstr>Back up – Voltage Divider Constraint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Kozak</dc:creator>
  <cp:lastModifiedBy>Nathan Kozak</cp:lastModifiedBy>
  <cp:revision>12</cp:revision>
  <cp:lastPrinted>2026-05-27T09:28:47Z</cp:lastPrinted>
  <dcterms:created xsi:type="dcterms:W3CDTF">2026-05-07T07:09:42Z</dcterms:created>
  <dcterms:modified xsi:type="dcterms:W3CDTF">2026-06-02T15:55:41Z</dcterms:modified>
</cp:coreProperties>
</file>