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2"/>
  </p:notesMasterIdLst>
  <p:sldIdLst>
    <p:sldId id="256" r:id="rId2"/>
    <p:sldId id="442" r:id="rId3"/>
    <p:sldId id="428" r:id="rId4"/>
    <p:sldId id="290" r:id="rId5"/>
    <p:sldId id="443" r:id="rId6"/>
    <p:sldId id="408" r:id="rId7"/>
    <p:sldId id="457" r:id="rId8"/>
    <p:sldId id="439" r:id="rId9"/>
    <p:sldId id="444" r:id="rId10"/>
    <p:sldId id="429" r:id="rId11"/>
    <p:sldId id="445" r:id="rId12"/>
    <p:sldId id="440" r:id="rId13"/>
    <p:sldId id="451" r:id="rId14"/>
    <p:sldId id="452" r:id="rId15"/>
    <p:sldId id="449" r:id="rId16"/>
    <p:sldId id="453" r:id="rId17"/>
    <p:sldId id="455" r:id="rId18"/>
    <p:sldId id="458" r:id="rId19"/>
    <p:sldId id="447" r:id="rId20"/>
    <p:sldId id="409"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66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2"/>
    <p:restoredTop sz="94631"/>
  </p:normalViewPr>
  <p:slideViewPr>
    <p:cSldViewPr snapToGrid="0" snapToObjects="1">
      <p:cViewPr varScale="1">
        <p:scale>
          <a:sx n="127" d="100"/>
          <a:sy n="127" d="100"/>
        </p:scale>
        <p:origin x="128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5651F-A0A0-324C-B3AB-F519BDD94ED9}" type="datetimeFigureOut">
              <a:rPr lang="en-GB" smtClean="0"/>
              <a:t>08/02/2021</a:t>
            </a:fld>
            <a:endParaRPr lang="en-GB"/>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01DB0-9749-9547-8C49-BEF4CEEFF943}" type="slidenum">
              <a:rPr lang="en-GB" smtClean="0"/>
              <a:t>‹N°›</a:t>
            </a:fld>
            <a:endParaRPr lang="en-GB"/>
          </a:p>
        </p:txBody>
      </p:sp>
    </p:spTree>
    <p:extLst>
      <p:ext uri="{BB962C8B-B14F-4D97-AF65-F5344CB8AC3E}">
        <p14:creationId xmlns:p14="http://schemas.microsoft.com/office/powerpoint/2010/main" val="500081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10/02/2021</a:t>
            </a:r>
          </a:p>
        </p:txBody>
      </p:sp>
      <p:sp>
        <p:nvSpPr>
          <p:cNvPr id="5" name="Footer Placeholder 4"/>
          <p:cNvSpPr>
            <a:spLocks noGrp="1"/>
          </p:cNvSpPr>
          <p:nvPr>
            <p:ph type="ftr" sz="quarter" idx="11"/>
          </p:nvPr>
        </p:nvSpPr>
        <p:spPr/>
        <p:txBody>
          <a:bodyPr/>
          <a:lstStyle/>
          <a:p>
            <a:r>
              <a:rPr lang="fr-FR"/>
              <a:t>Compton polarimeter for SuperKEKB</a:t>
            </a:r>
          </a:p>
        </p:txBody>
      </p:sp>
      <p:sp>
        <p:nvSpPr>
          <p:cNvPr id="6" name="Slide Number Placeholder 5"/>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31583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r>
              <a:rPr lang="fr-FR"/>
              <a:t>10/02/2021</a:t>
            </a:r>
          </a:p>
        </p:txBody>
      </p:sp>
      <p:sp>
        <p:nvSpPr>
          <p:cNvPr id="6" name="Footer Placeholder 5"/>
          <p:cNvSpPr>
            <a:spLocks noGrp="1"/>
          </p:cNvSpPr>
          <p:nvPr>
            <p:ph type="ftr" sz="quarter" idx="11"/>
          </p:nvPr>
        </p:nvSpPr>
        <p:spPr/>
        <p:txBody>
          <a:bodyPr/>
          <a:lstStyle/>
          <a:p>
            <a:r>
              <a:rPr lang="fr-FR"/>
              <a:t>Compton polarimeter for SuperKEKB</a:t>
            </a:r>
          </a:p>
        </p:txBody>
      </p:sp>
      <p:sp>
        <p:nvSpPr>
          <p:cNvPr id="7" name="Slide Number Placeholder 6"/>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95411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r>
              <a:rPr lang="fr-FR"/>
              <a:t>10/02/2021</a:t>
            </a:r>
          </a:p>
        </p:txBody>
      </p:sp>
      <p:sp>
        <p:nvSpPr>
          <p:cNvPr id="5" name="Footer Placeholder 4"/>
          <p:cNvSpPr>
            <a:spLocks noGrp="1"/>
          </p:cNvSpPr>
          <p:nvPr>
            <p:ph type="ftr" sz="quarter" idx="11"/>
          </p:nvPr>
        </p:nvSpPr>
        <p:spPr/>
        <p:txBody>
          <a:bodyPr/>
          <a:lstStyle/>
          <a:p>
            <a:r>
              <a:rPr lang="fr-FR"/>
              <a:t>Compton polarimeter for SuperKEKB</a:t>
            </a:r>
          </a:p>
        </p:txBody>
      </p:sp>
      <p:sp>
        <p:nvSpPr>
          <p:cNvPr id="6" name="Slide Number Placeholder 5"/>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679213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r>
              <a:rPr lang="fr-FR"/>
              <a:t>10/02/2021</a:t>
            </a:r>
          </a:p>
        </p:txBody>
      </p:sp>
      <p:sp>
        <p:nvSpPr>
          <p:cNvPr id="5" name="Footer Placeholder 4"/>
          <p:cNvSpPr>
            <a:spLocks noGrp="1"/>
          </p:cNvSpPr>
          <p:nvPr>
            <p:ph type="ftr" sz="quarter" idx="11"/>
          </p:nvPr>
        </p:nvSpPr>
        <p:spPr/>
        <p:txBody>
          <a:bodyPr/>
          <a:lstStyle/>
          <a:p>
            <a:r>
              <a:rPr lang="fr-FR"/>
              <a:t>Compton polarimeter for SuperKEKB</a:t>
            </a:r>
          </a:p>
        </p:txBody>
      </p:sp>
      <p:sp>
        <p:nvSpPr>
          <p:cNvPr id="6" name="Slide Number Placeholder 5"/>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19274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r>
              <a:rPr lang="fr-FR"/>
              <a:t>10/02/2021</a:t>
            </a:r>
          </a:p>
        </p:txBody>
      </p:sp>
      <p:sp>
        <p:nvSpPr>
          <p:cNvPr id="5" name="Footer Placeholder 4"/>
          <p:cNvSpPr>
            <a:spLocks noGrp="1"/>
          </p:cNvSpPr>
          <p:nvPr>
            <p:ph type="ftr" sz="quarter" idx="11"/>
          </p:nvPr>
        </p:nvSpPr>
        <p:spPr/>
        <p:txBody>
          <a:bodyPr/>
          <a:lstStyle/>
          <a:p>
            <a:r>
              <a:rPr lang="fr-FR"/>
              <a:t>Compton polarimeter for SuperKEKB</a:t>
            </a:r>
          </a:p>
        </p:txBody>
      </p:sp>
      <p:sp>
        <p:nvSpPr>
          <p:cNvPr id="6" name="Slide Number Placeholder 5"/>
          <p:cNvSpPr>
            <a:spLocks noGrp="1"/>
          </p:cNvSpPr>
          <p:nvPr>
            <p:ph type="sldNum" sz="quarter" idx="12"/>
          </p:nvPr>
        </p:nvSpPr>
        <p:spPr/>
        <p:txBody>
          <a:bodyPr/>
          <a:lstStyle/>
          <a:p>
            <a:fld id="{6324D5D7-7619-544E-85E6-FE67B0DC27B1}" type="slidenum">
              <a:rPr lang="fr-FR" smtClean="0"/>
              <a:t>‹N°›</a:t>
            </a:fld>
            <a:endParaRPr lang="fr-FR"/>
          </a:p>
        </p:txBody>
      </p:sp>
      <p:cxnSp>
        <p:nvCxnSpPr>
          <p:cNvPr id="7" name="Connecteur droit 6">
            <a:extLst>
              <a:ext uri="{FF2B5EF4-FFF2-40B4-BE49-F238E27FC236}">
                <a16:creationId xmlns:a16="http://schemas.microsoft.com/office/drawing/2014/main" id="{9D8C2A6F-0513-674E-87D6-A38268BE63A2}"/>
              </a:ext>
            </a:extLst>
          </p:cNvPr>
          <p:cNvCxnSpPr/>
          <p:nvPr userDrawn="1"/>
        </p:nvCxnSpPr>
        <p:spPr>
          <a:xfrm>
            <a:off x="747918" y="874643"/>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6618DF27-C47A-2A45-89A0-FCCC77CB6E4F}"/>
              </a:ext>
            </a:extLst>
          </p:cNvPr>
          <p:cNvCxnSpPr/>
          <p:nvPr userDrawn="1"/>
        </p:nvCxnSpPr>
        <p:spPr>
          <a:xfrm>
            <a:off x="747918" y="927652"/>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44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3028950" y="1020416"/>
            <a:ext cx="5896389" cy="5263047"/>
          </a:xfrm>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r>
              <a:rPr lang="fr-FR"/>
              <a:t>10/02/2021</a:t>
            </a:r>
          </a:p>
        </p:txBody>
      </p:sp>
      <p:sp>
        <p:nvSpPr>
          <p:cNvPr id="5" name="Footer Placeholder 4"/>
          <p:cNvSpPr>
            <a:spLocks noGrp="1"/>
          </p:cNvSpPr>
          <p:nvPr>
            <p:ph type="ftr" sz="quarter" idx="11"/>
          </p:nvPr>
        </p:nvSpPr>
        <p:spPr/>
        <p:txBody>
          <a:bodyPr/>
          <a:lstStyle/>
          <a:p>
            <a:r>
              <a:rPr lang="fr-FR"/>
              <a:t>Compton polarimeter for SuperKEKB</a:t>
            </a:r>
          </a:p>
        </p:txBody>
      </p:sp>
      <p:sp>
        <p:nvSpPr>
          <p:cNvPr id="6" name="Slide Number Placeholder 5"/>
          <p:cNvSpPr>
            <a:spLocks noGrp="1"/>
          </p:cNvSpPr>
          <p:nvPr>
            <p:ph type="sldNum" sz="quarter" idx="12"/>
          </p:nvPr>
        </p:nvSpPr>
        <p:spPr/>
        <p:txBody>
          <a:bodyPr/>
          <a:lstStyle/>
          <a:p>
            <a:fld id="{6324D5D7-7619-544E-85E6-FE67B0DC27B1}" type="slidenum">
              <a:rPr lang="fr-FR" smtClean="0"/>
              <a:t>‹N°›</a:t>
            </a:fld>
            <a:endParaRPr lang="fr-FR"/>
          </a:p>
        </p:txBody>
      </p:sp>
      <p:sp>
        <p:nvSpPr>
          <p:cNvPr id="9" name="Content Placeholder 2">
            <a:extLst>
              <a:ext uri="{FF2B5EF4-FFF2-40B4-BE49-F238E27FC236}">
                <a16:creationId xmlns:a16="http://schemas.microsoft.com/office/drawing/2014/main" id="{84C8286A-03E0-6D49-9D42-D4B8C72EB5E0}"/>
              </a:ext>
            </a:extLst>
          </p:cNvPr>
          <p:cNvSpPr>
            <a:spLocks noGrp="1"/>
          </p:cNvSpPr>
          <p:nvPr>
            <p:ph idx="13"/>
          </p:nvPr>
        </p:nvSpPr>
        <p:spPr>
          <a:xfrm>
            <a:off x="218662" y="1020416"/>
            <a:ext cx="2693504" cy="5263047"/>
          </a:xfrm>
        </p:spPr>
        <p:txBody>
          <a:bodyPr/>
          <a:lstStyle/>
          <a:p>
            <a:pPr lvl="0"/>
            <a:r>
              <a:rPr lang="fr-FR"/>
              <a:t>Modifier les styles du texte du masque
Deuxième niveau
Troisième niveau
Quatrième niveau
Cinquième niveau</a:t>
            </a:r>
            <a:endParaRPr lang="en-US" dirty="0"/>
          </a:p>
        </p:txBody>
      </p:sp>
      <p:cxnSp>
        <p:nvCxnSpPr>
          <p:cNvPr id="10" name="Connecteur droit 9">
            <a:extLst>
              <a:ext uri="{FF2B5EF4-FFF2-40B4-BE49-F238E27FC236}">
                <a16:creationId xmlns:a16="http://schemas.microsoft.com/office/drawing/2014/main" id="{59B271C5-42D8-D24B-A4B3-320DFCBB4F3E}"/>
              </a:ext>
            </a:extLst>
          </p:cNvPr>
          <p:cNvCxnSpPr/>
          <p:nvPr userDrawn="1"/>
        </p:nvCxnSpPr>
        <p:spPr>
          <a:xfrm>
            <a:off x="747918" y="874643"/>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F0E9747-688D-EA40-9495-E0B56C4A73A2}"/>
              </a:ext>
            </a:extLst>
          </p:cNvPr>
          <p:cNvCxnSpPr/>
          <p:nvPr userDrawn="1"/>
        </p:nvCxnSpPr>
        <p:spPr>
          <a:xfrm>
            <a:off x="747918" y="927652"/>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324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r>
              <a:rPr lang="fr-FR"/>
              <a:t>10/02/2021</a:t>
            </a:r>
          </a:p>
        </p:txBody>
      </p:sp>
      <p:sp>
        <p:nvSpPr>
          <p:cNvPr id="5" name="Footer Placeholder 4"/>
          <p:cNvSpPr>
            <a:spLocks noGrp="1"/>
          </p:cNvSpPr>
          <p:nvPr>
            <p:ph type="ftr" sz="quarter" idx="11"/>
          </p:nvPr>
        </p:nvSpPr>
        <p:spPr/>
        <p:txBody>
          <a:bodyPr/>
          <a:lstStyle/>
          <a:p>
            <a:r>
              <a:rPr lang="fr-FR"/>
              <a:t>Compton polarimeter for SuperKEKB</a:t>
            </a:r>
          </a:p>
        </p:txBody>
      </p:sp>
      <p:sp>
        <p:nvSpPr>
          <p:cNvPr id="6" name="Slide Number Placeholder 5"/>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281103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r>
              <a:rPr lang="fr-FR"/>
              <a:t>10/02/2021</a:t>
            </a:r>
          </a:p>
        </p:txBody>
      </p:sp>
      <p:sp>
        <p:nvSpPr>
          <p:cNvPr id="6" name="Footer Placeholder 5"/>
          <p:cNvSpPr>
            <a:spLocks noGrp="1"/>
          </p:cNvSpPr>
          <p:nvPr>
            <p:ph type="ftr" sz="quarter" idx="11"/>
          </p:nvPr>
        </p:nvSpPr>
        <p:spPr/>
        <p:txBody>
          <a:bodyPr/>
          <a:lstStyle/>
          <a:p>
            <a:r>
              <a:rPr lang="fr-FR"/>
              <a:t>Compton polarimeter for SuperKEKB</a:t>
            </a:r>
          </a:p>
        </p:txBody>
      </p:sp>
      <p:sp>
        <p:nvSpPr>
          <p:cNvPr id="7" name="Slide Number Placeholder 6"/>
          <p:cNvSpPr>
            <a:spLocks noGrp="1"/>
          </p:cNvSpPr>
          <p:nvPr>
            <p:ph type="sldNum" sz="quarter" idx="12"/>
          </p:nvPr>
        </p:nvSpPr>
        <p:spPr/>
        <p:txBody>
          <a:bodyPr/>
          <a:lstStyle/>
          <a:p>
            <a:fld id="{6324D5D7-7619-544E-85E6-FE67B0DC27B1}" type="slidenum">
              <a:rPr lang="fr-FR" smtClean="0"/>
              <a:t>‹N°›</a:t>
            </a:fld>
            <a:endParaRPr lang="fr-FR"/>
          </a:p>
        </p:txBody>
      </p:sp>
      <p:cxnSp>
        <p:nvCxnSpPr>
          <p:cNvPr id="10" name="Connecteur droit 9">
            <a:extLst>
              <a:ext uri="{FF2B5EF4-FFF2-40B4-BE49-F238E27FC236}">
                <a16:creationId xmlns:a16="http://schemas.microsoft.com/office/drawing/2014/main" id="{8C2A1692-A79C-F94D-8071-0A66ED90799B}"/>
              </a:ext>
            </a:extLst>
          </p:cNvPr>
          <p:cNvCxnSpPr/>
          <p:nvPr userDrawn="1"/>
        </p:nvCxnSpPr>
        <p:spPr>
          <a:xfrm>
            <a:off x="747918" y="874643"/>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3F2EE1EE-8D6D-4346-B9F2-3EAAE932E151}"/>
              </a:ext>
            </a:extLst>
          </p:cNvPr>
          <p:cNvCxnSpPr/>
          <p:nvPr userDrawn="1"/>
        </p:nvCxnSpPr>
        <p:spPr>
          <a:xfrm>
            <a:off x="747918" y="927652"/>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41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r>
              <a:rPr lang="fr-FR"/>
              <a:t>10/02/2021</a:t>
            </a:r>
          </a:p>
        </p:txBody>
      </p:sp>
      <p:sp>
        <p:nvSpPr>
          <p:cNvPr id="8" name="Footer Placeholder 7"/>
          <p:cNvSpPr>
            <a:spLocks noGrp="1"/>
          </p:cNvSpPr>
          <p:nvPr>
            <p:ph type="ftr" sz="quarter" idx="11"/>
          </p:nvPr>
        </p:nvSpPr>
        <p:spPr/>
        <p:txBody>
          <a:bodyPr/>
          <a:lstStyle/>
          <a:p>
            <a:r>
              <a:rPr lang="fr-FR"/>
              <a:t>Compton polarimeter for SuperKEKB</a:t>
            </a:r>
          </a:p>
        </p:txBody>
      </p:sp>
      <p:sp>
        <p:nvSpPr>
          <p:cNvPr id="9" name="Slide Number Placeholder 8"/>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252323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10/02/2021</a:t>
            </a:r>
          </a:p>
        </p:txBody>
      </p:sp>
      <p:sp>
        <p:nvSpPr>
          <p:cNvPr id="4" name="Footer Placeholder 3"/>
          <p:cNvSpPr>
            <a:spLocks noGrp="1"/>
          </p:cNvSpPr>
          <p:nvPr>
            <p:ph type="ftr" sz="quarter" idx="11"/>
          </p:nvPr>
        </p:nvSpPr>
        <p:spPr/>
        <p:txBody>
          <a:bodyPr/>
          <a:lstStyle/>
          <a:p>
            <a:r>
              <a:rPr lang="fr-FR"/>
              <a:t>Compton polarimeter for SuperKEKB</a:t>
            </a:r>
          </a:p>
        </p:txBody>
      </p:sp>
      <p:sp>
        <p:nvSpPr>
          <p:cNvPr id="5" name="Slide Number Placeholder 4"/>
          <p:cNvSpPr>
            <a:spLocks noGrp="1"/>
          </p:cNvSpPr>
          <p:nvPr>
            <p:ph type="sldNum" sz="quarter" idx="12"/>
          </p:nvPr>
        </p:nvSpPr>
        <p:spPr/>
        <p:txBody>
          <a:bodyPr/>
          <a:lstStyle/>
          <a:p>
            <a:fld id="{6324D5D7-7619-544E-85E6-FE67B0DC27B1}" type="slidenum">
              <a:rPr lang="fr-FR" smtClean="0"/>
              <a:t>‹N°›</a:t>
            </a:fld>
            <a:endParaRPr lang="fr-FR"/>
          </a:p>
        </p:txBody>
      </p:sp>
      <p:cxnSp>
        <p:nvCxnSpPr>
          <p:cNvPr id="8" name="Connecteur droit 7">
            <a:extLst>
              <a:ext uri="{FF2B5EF4-FFF2-40B4-BE49-F238E27FC236}">
                <a16:creationId xmlns:a16="http://schemas.microsoft.com/office/drawing/2014/main" id="{51A2E35D-BD29-AB44-B3A6-E75904B7FD5D}"/>
              </a:ext>
            </a:extLst>
          </p:cNvPr>
          <p:cNvCxnSpPr/>
          <p:nvPr userDrawn="1"/>
        </p:nvCxnSpPr>
        <p:spPr>
          <a:xfrm>
            <a:off x="747918" y="874643"/>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437E9A2E-0DEB-A24D-AE54-2E7394B85E80}"/>
              </a:ext>
            </a:extLst>
          </p:cNvPr>
          <p:cNvCxnSpPr/>
          <p:nvPr userDrawn="1"/>
        </p:nvCxnSpPr>
        <p:spPr>
          <a:xfrm>
            <a:off x="747918" y="927652"/>
            <a:ext cx="394335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07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10/02/2021</a:t>
            </a:r>
          </a:p>
        </p:txBody>
      </p:sp>
      <p:sp>
        <p:nvSpPr>
          <p:cNvPr id="3" name="Footer Placeholder 2"/>
          <p:cNvSpPr>
            <a:spLocks noGrp="1"/>
          </p:cNvSpPr>
          <p:nvPr>
            <p:ph type="ftr" sz="quarter" idx="11"/>
          </p:nvPr>
        </p:nvSpPr>
        <p:spPr/>
        <p:txBody>
          <a:bodyPr/>
          <a:lstStyle/>
          <a:p>
            <a:r>
              <a:rPr lang="fr-FR"/>
              <a:t>Compton polarimeter for SuperKEKB</a:t>
            </a:r>
          </a:p>
        </p:txBody>
      </p:sp>
      <p:sp>
        <p:nvSpPr>
          <p:cNvPr id="4" name="Slide Number Placeholder 3"/>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395454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r>
              <a:rPr lang="fr-FR"/>
              <a:t>10/02/2021</a:t>
            </a:r>
          </a:p>
        </p:txBody>
      </p:sp>
      <p:sp>
        <p:nvSpPr>
          <p:cNvPr id="6" name="Footer Placeholder 5"/>
          <p:cNvSpPr>
            <a:spLocks noGrp="1"/>
          </p:cNvSpPr>
          <p:nvPr>
            <p:ph type="ftr" sz="quarter" idx="11"/>
          </p:nvPr>
        </p:nvSpPr>
        <p:spPr/>
        <p:txBody>
          <a:bodyPr/>
          <a:lstStyle/>
          <a:p>
            <a:r>
              <a:rPr lang="fr-FR"/>
              <a:t>Compton polarimeter for SuperKEKB</a:t>
            </a:r>
          </a:p>
        </p:txBody>
      </p:sp>
      <p:sp>
        <p:nvSpPr>
          <p:cNvPr id="7" name="Slide Number Placeholder 6"/>
          <p:cNvSpPr>
            <a:spLocks noGrp="1"/>
          </p:cNvSpPr>
          <p:nvPr>
            <p:ph type="sldNum" sz="quarter" idx="12"/>
          </p:nvPr>
        </p:nvSpPr>
        <p:spPr/>
        <p:txBody>
          <a:bodyPr/>
          <a:lstStyle/>
          <a:p>
            <a:fld id="{6324D5D7-7619-544E-85E6-FE67B0DC27B1}" type="slidenum">
              <a:rPr lang="fr-FR" smtClean="0"/>
              <a:t>‹N°›</a:t>
            </a:fld>
            <a:endParaRPr lang="fr-FR"/>
          </a:p>
        </p:txBody>
      </p:sp>
    </p:spTree>
    <p:extLst>
      <p:ext uri="{BB962C8B-B14F-4D97-AF65-F5344CB8AC3E}">
        <p14:creationId xmlns:p14="http://schemas.microsoft.com/office/powerpoint/2010/main" val="109140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86FFEB-5D0A-984F-A179-F9468CD8B4F8}"/>
              </a:ext>
            </a:extLst>
          </p:cNvPr>
          <p:cNvSpPr/>
          <p:nvPr userDrawn="1"/>
        </p:nvSpPr>
        <p:spPr>
          <a:xfrm>
            <a:off x="0" y="6445799"/>
            <a:ext cx="9144000" cy="491713"/>
          </a:xfrm>
          <a:prstGeom prst="rect">
            <a:avLst/>
          </a:prstGeom>
          <a:gradFill flip="none" rotWithShape="1">
            <a:gsLst>
              <a:gs pos="0">
                <a:schemeClr val="bg1">
                  <a:lumMod val="95000"/>
                </a:schemeClr>
              </a:gs>
              <a:gs pos="27000">
                <a:schemeClr val="tx1">
                  <a:lumMod val="50000"/>
                  <a:lumOff val="50000"/>
                </a:schemeClr>
              </a:gs>
              <a:gs pos="100000">
                <a:schemeClr val="bg1">
                  <a:lumMod val="95000"/>
                </a:schemeClr>
              </a:gs>
              <a:gs pos="62000">
                <a:schemeClr val="tx1">
                  <a:lumMod val="50000"/>
                  <a:lumOff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28650" y="365126"/>
            <a:ext cx="7886700" cy="509517"/>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3362" y="6445800"/>
            <a:ext cx="1130576" cy="365125"/>
          </a:xfrm>
          <a:prstGeom prst="rect">
            <a:avLst/>
          </a:prstGeom>
        </p:spPr>
        <p:txBody>
          <a:bodyPr vert="horz" lIns="91440" tIns="45720" rIns="91440" bIns="45720" rtlCol="0" anchor="ctr"/>
          <a:lstStyle>
            <a:lvl1pPr algn="l">
              <a:defRPr sz="1200">
                <a:solidFill>
                  <a:schemeClr val="accent4">
                    <a:lumMod val="20000"/>
                    <a:lumOff val="80000"/>
                  </a:schemeClr>
                </a:solidFill>
              </a:defRPr>
            </a:lvl1pPr>
          </a:lstStyle>
          <a:p>
            <a:r>
              <a:rPr lang="fr-FR"/>
              <a:t>10/02/2021</a:t>
            </a:r>
            <a:endParaRPr lang="fr-FR" dirty="0"/>
          </a:p>
        </p:txBody>
      </p:sp>
      <p:sp>
        <p:nvSpPr>
          <p:cNvPr id="5" name="Footer Placeholder 4"/>
          <p:cNvSpPr>
            <a:spLocks noGrp="1"/>
          </p:cNvSpPr>
          <p:nvPr>
            <p:ph type="ftr" sz="quarter" idx="3"/>
          </p:nvPr>
        </p:nvSpPr>
        <p:spPr>
          <a:xfrm>
            <a:off x="1759226" y="6445802"/>
            <a:ext cx="5744816" cy="365125"/>
          </a:xfrm>
          <a:prstGeom prst="rect">
            <a:avLst/>
          </a:prstGeom>
        </p:spPr>
        <p:txBody>
          <a:bodyPr vert="horz" lIns="91440" tIns="45720" rIns="91440" bIns="45720" rtlCol="0" anchor="ctr"/>
          <a:lstStyle>
            <a:lvl1pPr algn="ctr">
              <a:defRPr sz="1200">
                <a:solidFill>
                  <a:schemeClr val="accent4">
                    <a:lumMod val="20000"/>
                    <a:lumOff val="80000"/>
                  </a:schemeClr>
                </a:solidFill>
              </a:defRPr>
            </a:lvl1pPr>
          </a:lstStyle>
          <a:p>
            <a:r>
              <a:rPr lang="fr-FR"/>
              <a:t>Compton polarimeter for SuperKEKB</a:t>
            </a:r>
            <a:endParaRPr lang="fr-FR" dirty="0"/>
          </a:p>
        </p:txBody>
      </p:sp>
      <p:sp>
        <p:nvSpPr>
          <p:cNvPr id="6" name="Slide Number Placeholder 5"/>
          <p:cNvSpPr>
            <a:spLocks noGrp="1"/>
          </p:cNvSpPr>
          <p:nvPr>
            <p:ph type="sldNum" sz="quarter" idx="4"/>
          </p:nvPr>
        </p:nvSpPr>
        <p:spPr>
          <a:xfrm>
            <a:off x="8009696" y="6445801"/>
            <a:ext cx="1011307" cy="365125"/>
          </a:xfrm>
          <a:prstGeom prst="rect">
            <a:avLst/>
          </a:prstGeom>
        </p:spPr>
        <p:txBody>
          <a:bodyPr vert="horz" lIns="91440" tIns="45720" rIns="91440" bIns="45720" rtlCol="0" anchor="ctr"/>
          <a:lstStyle>
            <a:lvl1pPr algn="r">
              <a:defRPr sz="1200">
                <a:solidFill>
                  <a:schemeClr val="accent4">
                    <a:lumMod val="20000"/>
                    <a:lumOff val="80000"/>
                  </a:schemeClr>
                </a:solidFill>
              </a:defRPr>
            </a:lvl1pPr>
          </a:lstStyle>
          <a:p>
            <a:fld id="{6324D5D7-7619-544E-85E6-FE67B0DC27B1}" type="slidenum">
              <a:rPr lang="fr-FR" smtClean="0"/>
              <a:pPr/>
              <a:t>‹N°›</a:t>
            </a:fld>
            <a:endParaRPr lang="fr-FR" dirty="0"/>
          </a:p>
        </p:txBody>
      </p:sp>
    </p:spTree>
    <p:extLst>
      <p:ext uri="{BB962C8B-B14F-4D97-AF65-F5344CB8AC3E}">
        <p14:creationId xmlns:p14="http://schemas.microsoft.com/office/powerpoint/2010/main" val="40676040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p:txStyles>
    <p:titleStyle>
      <a:lvl1pPr algn="l" defTabSz="914400" rtl="0" eaLnBrk="1" latinLnBrk="0" hangingPunct="1">
        <a:lnSpc>
          <a:spcPct val="90000"/>
        </a:lnSpc>
        <a:spcBef>
          <a:spcPct val="0"/>
        </a:spcBef>
        <a:buNone/>
        <a:defRPr sz="4400" b="1" i="0" u="none" kern="1200" baseline="0">
          <a:solidFill>
            <a:schemeClr val="accent3">
              <a:lumMod val="75000"/>
            </a:schemeClr>
          </a:solidFill>
          <a:uFill>
            <a:solidFill>
              <a:schemeClr val="accent2">
                <a:lumMod val="75000"/>
              </a:schemeClr>
            </a:solidFill>
          </a:u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1.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B4E66E-AC24-3A41-A158-340D5290ECBE}"/>
              </a:ext>
            </a:extLst>
          </p:cNvPr>
          <p:cNvSpPr>
            <a:spLocks noGrp="1"/>
          </p:cNvSpPr>
          <p:nvPr>
            <p:ph type="ctrTitle"/>
          </p:nvPr>
        </p:nvSpPr>
        <p:spPr>
          <a:xfrm>
            <a:off x="685799" y="1122363"/>
            <a:ext cx="8016073" cy="2387600"/>
          </a:xfrm>
        </p:spPr>
        <p:txBody>
          <a:bodyPr>
            <a:normAutofit/>
          </a:bodyPr>
          <a:lstStyle/>
          <a:p>
            <a:r>
              <a:rPr lang="fr-FR" sz="3600" dirty="0"/>
              <a:t>Compton </a:t>
            </a:r>
            <a:r>
              <a:rPr lang="fr-FR" sz="3600" dirty="0" err="1"/>
              <a:t>polarimetry</a:t>
            </a:r>
            <a:r>
              <a:rPr lang="fr-FR" sz="3600" dirty="0"/>
              <a:t> for </a:t>
            </a:r>
            <a:r>
              <a:rPr lang="fr-FR" sz="3600" dirty="0" err="1"/>
              <a:t>SuperKEKB</a:t>
            </a:r>
            <a:r>
              <a:rPr lang="fr-FR" sz="3600" dirty="0"/>
              <a:t> upgrade</a:t>
            </a:r>
          </a:p>
        </p:txBody>
      </p:sp>
      <p:sp>
        <p:nvSpPr>
          <p:cNvPr id="3" name="Sous-titre 2">
            <a:extLst>
              <a:ext uri="{FF2B5EF4-FFF2-40B4-BE49-F238E27FC236}">
                <a16:creationId xmlns:a16="http://schemas.microsoft.com/office/drawing/2014/main" id="{F906DFE7-C6C8-C048-A97F-EA49E143AE13}"/>
              </a:ext>
            </a:extLst>
          </p:cNvPr>
          <p:cNvSpPr>
            <a:spLocks noGrp="1"/>
          </p:cNvSpPr>
          <p:nvPr>
            <p:ph type="subTitle" idx="1"/>
          </p:nvPr>
        </p:nvSpPr>
        <p:spPr>
          <a:xfrm>
            <a:off x="1143000" y="3602038"/>
            <a:ext cx="6858000" cy="633631"/>
          </a:xfrm>
        </p:spPr>
        <p:txBody>
          <a:bodyPr>
            <a:normAutofit/>
          </a:bodyPr>
          <a:lstStyle/>
          <a:p>
            <a:r>
              <a:rPr lang="fr-FR" dirty="0">
                <a:solidFill>
                  <a:schemeClr val="accent6">
                    <a:lumMod val="75000"/>
                  </a:schemeClr>
                </a:solidFill>
              </a:rPr>
              <a:t>Aurélien MARTENS</a:t>
            </a:r>
          </a:p>
        </p:txBody>
      </p:sp>
      <p:sp>
        <p:nvSpPr>
          <p:cNvPr id="5" name="Espace réservé de la date 4">
            <a:extLst>
              <a:ext uri="{FF2B5EF4-FFF2-40B4-BE49-F238E27FC236}">
                <a16:creationId xmlns:a16="http://schemas.microsoft.com/office/drawing/2014/main" id="{20C11A30-F087-DD48-90DA-D222F7DB6989}"/>
              </a:ext>
            </a:extLst>
          </p:cNvPr>
          <p:cNvSpPr>
            <a:spLocks noGrp="1"/>
          </p:cNvSpPr>
          <p:nvPr>
            <p:ph type="dt" sz="half" idx="10"/>
          </p:nvPr>
        </p:nvSpPr>
        <p:spPr/>
        <p:txBody>
          <a:bodyPr/>
          <a:lstStyle/>
          <a:p>
            <a:r>
              <a:rPr lang="fr-FR"/>
              <a:t>10/02/2021</a:t>
            </a:r>
            <a:endParaRPr lang="fr-FR" dirty="0"/>
          </a:p>
        </p:txBody>
      </p:sp>
      <p:sp>
        <p:nvSpPr>
          <p:cNvPr id="6" name="Espace réservé du pied de page 5">
            <a:extLst>
              <a:ext uri="{FF2B5EF4-FFF2-40B4-BE49-F238E27FC236}">
                <a16:creationId xmlns:a16="http://schemas.microsoft.com/office/drawing/2014/main" id="{1EBC8E6C-4EC3-5F43-A325-E90D3193E70D}"/>
              </a:ext>
            </a:extLst>
          </p:cNvPr>
          <p:cNvSpPr>
            <a:spLocks noGrp="1"/>
          </p:cNvSpPr>
          <p:nvPr>
            <p:ph type="ftr" sz="quarter" idx="11"/>
          </p:nvPr>
        </p:nvSpPr>
        <p:spPr/>
        <p:txBody>
          <a:bodyPr/>
          <a:lstStyle/>
          <a:p>
            <a:r>
              <a:rPr lang="fr-FR"/>
              <a:t>Compton polarimeter for SuperKEKB</a:t>
            </a:r>
            <a:endParaRPr lang="fr-FR" dirty="0"/>
          </a:p>
        </p:txBody>
      </p:sp>
      <p:sp>
        <p:nvSpPr>
          <p:cNvPr id="7" name="Espace réservé du numéro de diapositive 6">
            <a:extLst>
              <a:ext uri="{FF2B5EF4-FFF2-40B4-BE49-F238E27FC236}">
                <a16:creationId xmlns:a16="http://schemas.microsoft.com/office/drawing/2014/main" id="{B62E298D-33BF-214F-8FE8-7EDD31FA5878}"/>
              </a:ext>
            </a:extLst>
          </p:cNvPr>
          <p:cNvSpPr>
            <a:spLocks noGrp="1"/>
          </p:cNvSpPr>
          <p:nvPr>
            <p:ph type="sldNum" sz="quarter" idx="12"/>
          </p:nvPr>
        </p:nvSpPr>
        <p:spPr/>
        <p:txBody>
          <a:bodyPr/>
          <a:lstStyle/>
          <a:p>
            <a:fld id="{6324D5D7-7619-544E-85E6-FE67B0DC27B1}" type="slidenum">
              <a:rPr lang="fr-FR" smtClean="0"/>
              <a:t>1</a:t>
            </a:fld>
            <a:endParaRPr lang="fr-FR"/>
          </a:p>
        </p:txBody>
      </p:sp>
    </p:spTree>
    <p:extLst>
      <p:ext uri="{BB962C8B-B14F-4D97-AF65-F5344CB8AC3E}">
        <p14:creationId xmlns:p14="http://schemas.microsoft.com/office/powerpoint/2010/main" val="303850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3B758-200D-5549-801E-07BC5578FE9F}"/>
              </a:ext>
            </a:extLst>
          </p:cNvPr>
          <p:cNvSpPr>
            <a:spLocks noGrp="1"/>
          </p:cNvSpPr>
          <p:nvPr>
            <p:ph type="title"/>
          </p:nvPr>
        </p:nvSpPr>
        <p:spPr/>
        <p:txBody>
          <a:bodyPr>
            <a:normAutofit fontScale="90000"/>
          </a:bodyPr>
          <a:lstStyle/>
          <a:p>
            <a:r>
              <a:rPr lang="fr-FR" dirty="0"/>
              <a:t>Detector/e-</a:t>
            </a:r>
            <a:r>
              <a:rPr lang="fr-FR" dirty="0" err="1"/>
              <a:t>beam</a:t>
            </a:r>
            <a:r>
              <a:rPr lang="fr-FR" dirty="0"/>
              <a:t> </a:t>
            </a:r>
            <a:r>
              <a:rPr lang="fr-FR" dirty="0" err="1"/>
              <a:t>parameters</a:t>
            </a:r>
            <a:endParaRPr lang="fr-FR" dirty="0"/>
          </a:p>
        </p:txBody>
      </p:sp>
      <p:sp>
        <p:nvSpPr>
          <p:cNvPr id="4" name="Espace réservé de la date 3">
            <a:extLst>
              <a:ext uri="{FF2B5EF4-FFF2-40B4-BE49-F238E27FC236}">
                <a16:creationId xmlns:a16="http://schemas.microsoft.com/office/drawing/2014/main" id="{47A3F730-1853-964C-9647-D5814EC85EAE}"/>
              </a:ext>
            </a:extLst>
          </p:cNvPr>
          <p:cNvSpPr>
            <a:spLocks noGrp="1"/>
          </p:cNvSpPr>
          <p:nvPr>
            <p:ph type="dt" sz="half" idx="10"/>
          </p:nvPr>
        </p:nvSpPr>
        <p:spPr/>
        <p:txBody>
          <a:bodyPr/>
          <a:lstStyle/>
          <a:p>
            <a:r>
              <a:rPr lang="fr-FR"/>
              <a:t>10/02/2021</a:t>
            </a:r>
          </a:p>
        </p:txBody>
      </p:sp>
      <p:sp>
        <p:nvSpPr>
          <p:cNvPr id="5" name="Espace réservé du pied de page 4">
            <a:extLst>
              <a:ext uri="{FF2B5EF4-FFF2-40B4-BE49-F238E27FC236}">
                <a16:creationId xmlns:a16="http://schemas.microsoft.com/office/drawing/2014/main" id="{588E7FD5-323C-7341-8840-E2039E38DFF7}"/>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AD5E1047-C22D-A448-AF5D-521BB86E1C99}"/>
              </a:ext>
            </a:extLst>
          </p:cNvPr>
          <p:cNvSpPr>
            <a:spLocks noGrp="1"/>
          </p:cNvSpPr>
          <p:nvPr>
            <p:ph type="sldNum" sz="quarter" idx="12"/>
          </p:nvPr>
        </p:nvSpPr>
        <p:spPr/>
        <p:txBody>
          <a:bodyPr/>
          <a:lstStyle/>
          <a:p>
            <a:fld id="{6324D5D7-7619-544E-85E6-FE67B0DC27B1}" type="slidenum">
              <a:rPr lang="fr-FR" smtClean="0"/>
              <a:t>10</a:t>
            </a:fld>
            <a:endParaRPr lang="fr-FR"/>
          </a:p>
        </p:txBody>
      </p:sp>
      <p:sp>
        <p:nvSpPr>
          <p:cNvPr id="17" name="Text Box 18">
            <a:extLst>
              <a:ext uri="{FF2B5EF4-FFF2-40B4-BE49-F238E27FC236}">
                <a16:creationId xmlns:a16="http://schemas.microsoft.com/office/drawing/2014/main" id="{1A49D7D6-E827-9544-A645-FFCB104827E6}"/>
              </a:ext>
            </a:extLst>
          </p:cNvPr>
          <p:cNvSpPr txBox="1">
            <a:spLocks noChangeArrowheads="1"/>
          </p:cNvSpPr>
          <p:nvPr/>
        </p:nvSpPr>
        <p:spPr bwMode="auto">
          <a:xfrm>
            <a:off x="584607" y="1136453"/>
            <a:ext cx="8436396" cy="5047536"/>
          </a:xfrm>
          <a:prstGeom prst="rect">
            <a:avLst/>
          </a:prstGeom>
          <a:noFill/>
          <a:ln w="9525">
            <a:noFill/>
            <a:miter lim="800000"/>
            <a:headEnd/>
            <a:tailEnd/>
          </a:ln>
        </p:spPr>
        <p:txBody>
          <a:bodyPr wrap="square">
            <a:spAutoFit/>
          </a:bodyPr>
          <a:lstStyle/>
          <a:p>
            <a:r>
              <a:rPr lang="en-US" sz="1400" dirty="0">
                <a:solidFill>
                  <a:schemeClr val="tx2">
                    <a:lumMod val="60000"/>
                    <a:lumOff val="40000"/>
                  </a:schemeClr>
                </a:solidFill>
              </a:rPr>
              <a:t>Detector energy resolution</a:t>
            </a: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r>
              <a:rPr lang="en-US" sz="1400" dirty="0">
                <a:solidFill>
                  <a:schemeClr val="tx2">
                    <a:lumMod val="60000"/>
                    <a:lumOff val="40000"/>
                  </a:schemeClr>
                </a:solidFill>
              </a:rPr>
              <a:t>Finite detector size</a:t>
            </a:r>
          </a:p>
          <a:p>
            <a:pPr marL="742950" lvl="1" indent="-285750">
              <a:buFont typeface="Arial" panose="020B0604020202020204" pitchFamily="34" charset="0"/>
              <a:buChar char="•"/>
            </a:pPr>
            <a:r>
              <a:rPr lang="en-US" sz="1400" dirty="0">
                <a:solidFill>
                  <a:schemeClr val="accent5">
                    <a:lumMod val="75000"/>
                  </a:schemeClr>
                </a:solidFill>
              </a:rPr>
              <a:t>Detector assumed to be placed at L=30m from Compton IP</a:t>
            </a:r>
          </a:p>
          <a:p>
            <a:pPr marL="742950" lvl="1" indent="-285750">
              <a:buFont typeface="Arial" panose="020B0604020202020204" pitchFamily="34" charset="0"/>
              <a:buChar char="•"/>
            </a:pPr>
            <a:r>
              <a:rPr lang="en-US" sz="1400" dirty="0">
                <a:solidFill>
                  <a:schemeClr val="accent5">
                    <a:lumMod val="75000"/>
                  </a:schemeClr>
                </a:solidFill>
              </a:rPr>
              <a:t>Square section of 25x25 mm</a:t>
            </a:r>
            <a:r>
              <a:rPr lang="en-US" sz="1400" baseline="30000" dirty="0">
                <a:solidFill>
                  <a:schemeClr val="accent5">
                    <a:lumMod val="75000"/>
                  </a:schemeClr>
                </a:solidFill>
              </a:rPr>
              <a:t>2</a:t>
            </a:r>
          </a:p>
          <a:p>
            <a:pPr marL="742950" lvl="1" indent="-285750">
              <a:buFont typeface="Arial" panose="020B0604020202020204" pitchFamily="34" charset="0"/>
              <a:buChar char="•"/>
            </a:pPr>
            <a:endParaRPr lang="en-US" sz="1400" dirty="0">
              <a:solidFill>
                <a:schemeClr val="accent5">
                  <a:lumMod val="75000"/>
                </a:schemeClr>
              </a:solidFill>
            </a:endParaRPr>
          </a:p>
          <a:p>
            <a:r>
              <a:rPr lang="en-US" sz="1400" dirty="0">
                <a:solidFill>
                  <a:schemeClr val="tx2">
                    <a:lumMod val="60000"/>
                    <a:lumOff val="40000"/>
                  </a:schemeClr>
                </a:solidFill>
              </a:rPr>
              <a:t>Electron beam parameters</a:t>
            </a:r>
          </a:p>
          <a:p>
            <a:pPr marL="742950" lvl="1" indent="-285750">
              <a:buFont typeface="Arial" panose="020B0604020202020204" pitchFamily="34" charset="0"/>
              <a:buChar char="•"/>
            </a:pPr>
            <a:r>
              <a:rPr lang="en-US" sz="1400" dirty="0">
                <a:solidFill>
                  <a:schemeClr val="accent5">
                    <a:lumMod val="75000"/>
                  </a:schemeClr>
                </a:solidFill>
              </a:rPr>
              <a:t>Taken at LTL076 (numbers to consolidate)</a:t>
            </a:r>
          </a:p>
          <a:p>
            <a:pPr marL="742950" lvl="1" indent="-285750">
              <a:buFont typeface="Arial" panose="020B0604020202020204" pitchFamily="34" charset="0"/>
              <a:buChar char="•"/>
            </a:pPr>
            <a:r>
              <a:rPr lang="en-US" sz="1400" dirty="0">
                <a:solidFill>
                  <a:schemeClr val="accent5">
                    <a:lumMod val="75000"/>
                  </a:schemeClr>
                </a:solidFill>
              </a:rPr>
              <a:t>Relative energy spread 6.3e-4</a:t>
            </a:r>
          </a:p>
          <a:p>
            <a:pPr marL="742950" lvl="1" indent="-285750">
              <a:buFont typeface="Arial" panose="020B0604020202020204" pitchFamily="34" charset="0"/>
              <a:buChar char="•"/>
            </a:pPr>
            <a:endParaRPr lang="en-US" sz="1400" dirty="0">
              <a:solidFill>
                <a:schemeClr val="accent5">
                  <a:lumMod val="75000"/>
                </a:schemeClr>
              </a:solidFill>
            </a:endParaRPr>
          </a:p>
          <a:p>
            <a:pPr marL="742950" lvl="1" indent="-285750">
              <a:buFont typeface="Arial" panose="020B0604020202020204" pitchFamily="34" charset="0"/>
              <a:buChar char="•"/>
            </a:pPr>
            <a:endParaRPr lang="en-US" sz="1400" dirty="0">
              <a:solidFill>
                <a:schemeClr val="accent5">
                  <a:lumMod val="75000"/>
                </a:schemeClr>
              </a:solidFill>
            </a:endParaRPr>
          </a:p>
          <a:p>
            <a:pPr marL="742950" lvl="1" indent="-285750">
              <a:buFont typeface="Arial" panose="020B0604020202020204" pitchFamily="34" charset="0"/>
              <a:buChar char="•"/>
            </a:pPr>
            <a:endParaRPr lang="en-US" sz="1400" dirty="0">
              <a:solidFill>
                <a:schemeClr val="accent5">
                  <a:lumMod val="75000"/>
                </a:schemeClr>
              </a:solidFill>
            </a:endParaRPr>
          </a:p>
          <a:p>
            <a:pPr marL="742950" lvl="1" indent="-285750">
              <a:buFont typeface="Arial" panose="020B0604020202020204" pitchFamily="34" charset="0"/>
              <a:buChar char="•"/>
            </a:pPr>
            <a:endParaRPr lang="en-US" sz="1400" dirty="0">
              <a:solidFill>
                <a:schemeClr val="accent5">
                  <a:lumMod val="75000"/>
                </a:schemeClr>
              </a:solidFill>
            </a:endParaRPr>
          </a:p>
          <a:p>
            <a:pPr marL="742950" lvl="1" indent="-285750">
              <a:buFont typeface="Arial" panose="020B0604020202020204" pitchFamily="34" charset="0"/>
              <a:buChar char="•"/>
            </a:pPr>
            <a:endParaRPr lang="en-US" sz="1400" dirty="0">
              <a:solidFill>
                <a:schemeClr val="accent5">
                  <a:lumMod val="75000"/>
                </a:schemeClr>
              </a:solidFill>
            </a:endParaRPr>
          </a:p>
          <a:p>
            <a:pPr marL="742950" lvl="1" indent="-285750">
              <a:buFont typeface="Arial" panose="020B0604020202020204" pitchFamily="34" charset="0"/>
              <a:buChar char="•"/>
            </a:pPr>
            <a:endParaRPr lang="en-US" sz="1400" dirty="0">
              <a:solidFill>
                <a:schemeClr val="accent5">
                  <a:lumMod val="75000"/>
                </a:schemeClr>
              </a:solidFill>
            </a:endParaRPr>
          </a:p>
          <a:p>
            <a:pPr marL="742950" lvl="1" indent="-285750">
              <a:buFont typeface="Arial" panose="020B0604020202020204" pitchFamily="34" charset="0"/>
              <a:buChar char="•"/>
            </a:pPr>
            <a:endParaRPr lang="en-US" sz="1400" dirty="0">
              <a:solidFill>
                <a:schemeClr val="accent5">
                  <a:lumMod val="75000"/>
                </a:schemeClr>
              </a:solidFill>
            </a:endParaRPr>
          </a:p>
          <a:p>
            <a:pPr lvl="1"/>
            <a:endParaRPr lang="en-US" sz="1400" dirty="0">
              <a:solidFill>
                <a:schemeClr val="accent5">
                  <a:lumMod val="75000"/>
                </a:schemeClr>
              </a:solidFill>
            </a:endParaRPr>
          </a:p>
          <a:p>
            <a:r>
              <a:rPr lang="en-US" sz="1400" dirty="0">
                <a:solidFill>
                  <a:schemeClr val="tx2">
                    <a:lumMod val="60000"/>
                    <a:lumOff val="40000"/>
                  </a:schemeClr>
                </a:solidFill>
              </a:rPr>
              <a:t>Induces a (gaussian) point spread function at the detector plane:</a:t>
            </a:r>
          </a:p>
          <a:p>
            <a:pPr marL="742950" lvl="1" indent="-285750">
              <a:buFont typeface="Arial" panose="020B0604020202020204" pitchFamily="34" charset="0"/>
              <a:buChar char="•"/>
            </a:pPr>
            <a:endParaRPr lang="en-US" sz="1400" dirty="0">
              <a:solidFill>
                <a:schemeClr val="accent5">
                  <a:lumMod val="75000"/>
                </a:schemeClr>
              </a:solidFill>
            </a:endParaRPr>
          </a:p>
          <a:p>
            <a:pPr marL="742950" lvl="1" indent="-285750">
              <a:buFont typeface="Arial" panose="020B0604020202020204" pitchFamily="34" charset="0"/>
              <a:buChar char="•"/>
            </a:pPr>
            <a:r>
              <a:rPr lang="en-US" sz="1400" dirty="0">
                <a:solidFill>
                  <a:schemeClr val="accent5">
                    <a:lumMod val="75000"/>
                  </a:schemeClr>
                </a:solidFill>
              </a:rPr>
              <a:t>Similarly in y</a:t>
            </a: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1CA32502-CE31-E54A-B35C-88B6F3DC7F6A}"/>
                  </a:ext>
                </a:extLst>
              </p:cNvPr>
              <p:cNvSpPr txBox="1"/>
              <p:nvPr/>
            </p:nvSpPr>
            <p:spPr>
              <a:xfrm>
                <a:off x="2955116" y="1012961"/>
                <a:ext cx="3258649"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i="1" smtClean="0">
                              <a:solidFill>
                                <a:schemeClr val="tx2">
                                  <a:lumMod val="60000"/>
                                  <a:lumOff val="40000"/>
                                </a:schemeClr>
                              </a:solidFill>
                              <a:latin typeface="Cambria Math" panose="02040503050406030204" pitchFamily="18" charset="0"/>
                            </a:rPr>
                          </m:ctrlPr>
                        </m:fPr>
                        <m:num>
                          <m:sSub>
                            <m:sSubPr>
                              <m:ctrlPr>
                                <a:rPr lang="fr-FR" i="1" smtClean="0">
                                  <a:solidFill>
                                    <a:schemeClr val="tx2">
                                      <a:lumMod val="60000"/>
                                      <a:lumOff val="40000"/>
                                    </a:schemeClr>
                                  </a:solidFill>
                                  <a:latin typeface="Cambria Math" panose="02040503050406030204" pitchFamily="18" charset="0"/>
                                </a:rPr>
                              </m:ctrlPr>
                            </m:sSubPr>
                            <m:e>
                              <m:r>
                                <a:rPr lang="fr-FR" i="1" smtClean="0">
                                  <a:solidFill>
                                    <a:schemeClr val="tx2">
                                      <a:lumMod val="60000"/>
                                      <a:lumOff val="40000"/>
                                    </a:schemeClr>
                                  </a:solidFill>
                                  <a:latin typeface="Cambria Math" panose="02040503050406030204" pitchFamily="18" charset="0"/>
                                  <a:ea typeface="Cambria Math" panose="02040503050406030204" pitchFamily="18" charset="0"/>
                                </a:rPr>
                                <m:t>𝜎</m:t>
                              </m:r>
                            </m:e>
                            <m:sub>
                              <m:r>
                                <a:rPr lang="fr-FR" b="0" i="1" smtClean="0">
                                  <a:solidFill>
                                    <a:schemeClr val="tx2">
                                      <a:lumMod val="60000"/>
                                      <a:lumOff val="40000"/>
                                    </a:schemeClr>
                                  </a:solidFill>
                                  <a:latin typeface="Cambria Math" panose="02040503050406030204" pitchFamily="18" charset="0"/>
                                </a:rPr>
                                <m:t>𝐸</m:t>
                              </m:r>
                            </m:sub>
                          </m:sSub>
                        </m:num>
                        <m:den>
                          <m:r>
                            <a:rPr lang="fr-FR" b="0" i="1" smtClean="0">
                              <a:solidFill>
                                <a:schemeClr val="tx2">
                                  <a:lumMod val="60000"/>
                                  <a:lumOff val="40000"/>
                                </a:schemeClr>
                              </a:solidFill>
                              <a:latin typeface="Cambria Math" panose="02040503050406030204" pitchFamily="18" charset="0"/>
                            </a:rPr>
                            <m:t>𝐸</m:t>
                          </m:r>
                        </m:den>
                      </m:f>
                      <m:r>
                        <a:rPr lang="fr-FR" i="1" smtClean="0">
                          <a:solidFill>
                            <a:schemeClr val="tx2">
                              <a:lumMod val="60000"/>
                              <a:lumOff val="40000"/>
                            </a:schemeClr>
                          </a:solidFill>
                          <a:latin typeface="Cambria Math" panose="02040503050406030204" pitchFamily="18" charset="0"/>
                        </a:rPr>
                        <m:t>=</m:t>
                      </m:r>
                      <m:rad>
                        <m:radPr>
                          <m:degHide m:val="on"/>
                          <m:ctrlPr>
                            <a:rPr lang="fr-FR" i="1" smtClean="0">
                              <a:solidFill>
                                <a:schemeClr val="tx2">
                                  <a:lumMod val="60000"/>
                                  <a:lumOff val="40000"/>
                                </a:schemeClr>
                              </a:solidFill>
                              <a:latin typeface="Cambria Math" panose="02040503050406030204" pitchFamily="18" charset="0"/>
                            </a:rPr>
                          </m:ctrlPr>
                        </m:radPr>
                        <m:deg/>
                        <m:e>
                          <m:f>
                            <m:fPr>
                              <m:ctrlPr>
                                <a:rPr lang="fr-FR" i="1">
                                  <a:solidFill>
                                    <a:schemeClr val="tx2">
                                      <a:lumMod val="60000"/>
                                      <a:lumOff val="40000"/>
                                    </a:schemeClr>
                                  </a:solidFill>
                                  <a:latin typeface="Cambria Math" panose="02040503050406030204" pitchFamily="18" charset="0"/>
                                </a:rPr>
                              </m:ctrlPr>
                            </m:fPr>
                            <m:num>
                              <m:sSup>
                                <m:sSupPr>
                                  <m:ctrlPr>
                                    <a:rPr lang="fr-FR" i="1" smtClean="0">
                                      <a:solidFill>
                                        <a:schemeClr val="tx2">
                                          <a:lumMod val="60000"/>
                                          <a:lumOff val="40000"/>
                                        </a:schemeClr>
                                      </a:solidFill>
                                      <a:latin typeface="Cambria Math" panose="02040503050406030204" pitchFamily="18" charset="0"/>
                                    </a:rPr>
                                  </m:ctrlPr>
                                </m:sSupPr>
                                <m:e>
                                  <m:r>
                                    <a:rPr lang="fr-FR" b="0" i="1" smtClean="0">
                                      <a:solidFill>
                                        <a:schemeClr val="accent5">
                                          <a:lumMod val="75000"/>
                                        </a:schemeClr>
                                      </a:solidFill>
                                      <a:latin typeface="Cambria Math" panose="02040503050406030204" pitchFamily="18" charset="0"/>
                                    </a:rPr>
                                    <m:t>𝐴</m:t>
                                  </m:r>
                                </m:e>
                                <m:sup>
                                  <m:r>
                                    <a:rPr lang="fr-FR" b="0" i="1" smtClean="0">
                                      <a:solidFill>
                                        <a:schemeClr val="tx2">
                                          <a:lumMod val="60000"/>
                                          <a:lumOff val="40000"/>
                                        </a:schemeClr>
                                      </a:solidFill>
                                      <a:latin typeface="Cambria Math" panose="02040503050406030204" pitchFamily="18" charset="0"/>
                                    </a:rPr>
                                    <m:t>2</m:t>
                                  </m:r>
                                </m:sup>
                              </m:sSup>
                            </m:num>
                            <m:den>
                              <m:r>
                                <a:rPr lang="fr-FR" b="0" i="1" smtClean="0">
                                  <a:solidFill>
                                    <a:schemeClr val="tx2">
                                      <a:lumMod val="60000"/>
                                      <a:lumOff val="40000"/>
                                    </a:schemeClr>
                                  </a:solidFill>
                                  <a:latin typeface="Cambria Math" panose="02040503050406030204" pitchFamily="18" charset="0"/>
                                </a:rPr>
                                <m:t>𝐸</m:t>
                              </m:r>
                              <m:r>
                                <a:rPr lang="fr-FR" b="0" i="1" smtClean="0">
                                  <a:solidFill>
                                    <a:schemeClr val="tx2">
                                      <a:lumMod val="60000"/>
                                      <a:lumOff val="40000"/>
                                    </a:schemeClr>
                                  </a:solidFill>
                                  <a:latin typeface="Cambria Math" panose="02040503050406030204" pitchFamily="18" charset="0"/>
                                </a:rPr>
                                <m:t>[</m:t>
                              </m:r>
                              <m:r>
                                <a:rPr lang="fr-FR" b="0" i="1" smtClean="0">
                                  <a:solidFill>
                                    <a:schemeClr val="tx2">
                                      <a:lumMod val="60000"/>
                                      <a:lumOff val="40000"/>
                                    </a:schemeClr>
                                  </a:solidFill>
                                  <a:latin typeface="Cambria Math" panose="02040503050406030204" pitchFamily="18" charset="0"/>
                                </a:rPr>
                                <m:t>𝐺𝑒𝑉</m:t>
                              </m:r>
                              <m:r>
                                <a:rPr lang="fr-FR" b="0" i="1" smtClean="0">
                                  <a:solidFill>
                                    <a:schemeClr val="tx2">
                                      <a:lumMod val="60000"/>
                                      <a:lumOff val="40000"/>
                                    </a:schemeClr>
                                  </a:solidFill>
                                  <a:latin typeface="Cambria Math" panose="02040503050406030204" pitchFamily="18" charset="0"/>
                                </a:rPr>
                                <m:t>]</m:t>
                              </m:r>
                            </m:den>
                          </m:f>
                          <m:r>
                            <a:rPr lang="fr-FR" i="1">
                              <a:solidFill>
                                <a:schemeClr val="tx2">
                                  <a:lumMod val="60000"/>
                                  <a:lumOff val="40000"/>
                                </a:schemeClr>
                              </a:solidFill>
                              <a:latin typeface="Cambria Math" panose="02040503050406030204" pitchFamily="18" charset="0"/>
                            </a:rPr>
                            <m:t>+</m:t>
                          </m:r>
                          <m:sSup>
                            <m:sSupPr>
                              <m:ctrlPr>
                                <a:rPr lang="fr-FR" i="1">
                                  <a:solidFill>
                                    <a:schemeClr val="tx2">
                                      <a:lumMod val="60000"/>
                                      <a:lumOff val="40000"/>
                                    </a:schemeClr>
                                  </a:solidFill>
                                  <a:latin typeface="Cambria Math" panose="02040503050406030204" pitchFamily="18" charset="0"/>
                                </a:rPr>
                              </m:ctrlPr>
                            </m:sSupPr>
                            <m:e>
                              <m:r>
                                <a:rPr lang="fr-FR" i="1" smtClean="0">
                                  <a:solidFill>
                                    <a:schemeClr val="accent6">
                                      <a:lumMod val="75000"/>
                                    </a:schemeClr>
                                  </a:solidFill>
                                  <a:latin typeface="Cambria Math" panose="02040503050406030204" pitchFamily="18" charset="0"/>
                                </a:rPr>
                                <m:t>𝐵</m:t>
                              </m:r>
                            </m:e>
                            <m:sup>
                              <m:r>
                                <a:rPr lang="fr-FR" i="1">
                                  <a:solidFill>
                                    <a:schemeClr val="tx2">
                                      <a:lumMod val="60000"/>
                                      <a:lumOff val="40000"/>
                                    </a:schemeClr>
                                  </a:solidFill>
                                  <a:latin typeface="Cambria Math" panose="02040503050406030204" pitchFamily="18" charset="0"/>
                                </a:rPr>
                                <m:t>2</m:t>
                              </m:r>
                            </m:sup>
                          </m:sSup>
                          <m:r>
                            <a:rPr lang="fr-FR" b="0" i="1" smtClean="0">
                              <a:solidFill>
                                <a:schemeClr val="tx2">
                                  <a:lumMod val="60000"/>
                                  <a:lumOff val="40000"/>
                                </a:schemeClr>
                              </a:solidFill>
                              <a:latin typeface="Cambria Math" panose="02040503050406030204" pitchFamily="18" charset="0"/>
                            </a:rPr>
                            <m:t>+</m:t>
                          </m:r>
                          <m:f>
                            <m:fPr>
                              <m:ctrlPr>
                                <a:rPr lang="fr-FR" b="0" i="1" smtClean="0">
                                  <a:solidFill>
                                    <a:schemeClr val="tx2">
                                      <a:lumMod val="60000"/>
                                      <a:lumOff val="40000"/>
                                    </a:schemeClr>
                                  </a:solidFill>
                                  <a:latin typeface="Cambria Math" panose="02040503050406030204" pitchFamily="18" charset="0"/>
                                </a:rPr>
                              </m:ctrlPr>
                            </m:fPr>
                            <m:num>
                              <m:sSup>
                                <m:sSupPr>
                                  <m:ctrlPr>
                                    <a:rPr lang="fr-FR" i="1">
                                      <a:solidFill>
                                        <a:schemeClr val="tx2">
                                          <a:lumMod val="60000"/>
                                          <a:lumOff val="40000"/>
                                        </a:schemeClr>
                                      </a:solidFill>
                                      <a:latin typeface="Cambria Math" panose="02040503050406030204" pitchFamily="18" charset="0"/>
                                    </a:rPr>
                                  </m:ctrlPr>
                                </m:sSupPr>
                                <m:e>
                                  <m:r>
                                    <a:rPr lang="fr-FR" b="0" i="1" smtClean="0">
                                      <a:solidFill>
                                        <a:srgbClr val="C00000"/>
                                      </a:solidFill>
                                      <a:latin typeface="Cambria Math" panose="02040503050406030204" pitchFamily="18" charset="0"/>
                                    </a:rPr>
                                    <m:t>𝐶</m:t>
                                  </m:r>
                                </m:e>
                                <m:sup>
                                  <m:r>
                                    <a:rPr lang="fr-FR" i="1">
                                      <a:solidFill>
                                        <a:schemeClr val="tx2">
                                          <a:lumMod val="60000"/>
                                          <a:lumOff val="40000"/>
                                        </a:schemeClr>
                                      </a:solidFill>
                                      <a:latin typeface="Cambria Math" panose="02040503050406030204" pitchFamily="18" charset="0"/>
                                    </a:rPr>
                                    <m:t>2</m:t>
                                  </m:r>
                                </m:sup>
                              </m:sSup>
                            </m:num>
                            <m:den>
                              <m:sSup>
                                <m:sSupPr>
                                  <m:ctrlPr>
                                    <a:rPr lang="fr-FR" i="1">
                                      <a:solidFill>
                                        <a:schemeClr val="tx2">
                                          <a:lumMod val="60000"/>
                                          <a:lumOff val="40000"/>
                                        </a:schemeClr>
                                      </a:solidFill>
                                      <a:latin typeface="Cambria Math" panose="02040503050406030204" pitchFamily="18" charset="0"/>
                                    </a:rPr>
                                  </m:ctrlPr>
                                </m:sSupPr>
                                <m:e>
                                  <m:r>
                                    <a:rPr lang="fr-FR" b="0" i="1" smtClean="0">
                                      <a:solidFill>
                                        <a:schemeClr val="tx2">
                                          <a:lumMod val="60000"/>
                                          <a:lumOff val="40000"/>
                                        </a:schemeClr>
                                      </a:solidFill>
                                      <a:latin typeface="Cambria Math" panose="02040503050406030204" pitchFamily="18" charset="0"/>
                                    </a:rPr>
                                    <m:t>𝐸</m:t>
                                  </m:r>
                                </m:e>
                                <m:sup>
                                  <m:r>
                                    <a:rPr lang="fr-FR" i="1">
                                      <a:solidFill>
                                        <a:schemeClr val="tx2">
                                          <a:lumMod val="60000"/>
                                          <a:lumOff val="40000"/>
                                        </a:schemeClr>
                                      </a:solidFill>
                                      <a:latin typeface="Cambria Math" panose="02040503050406030204" pitchFamily="18" charset="0"/>
                                    </a:rPr>
                                    <m:t>2</m:t>
                                  </m:r>
                                </m:sup>
                              </m:sSup>
                              <m:r>
                                <a:rPr lang="fr-FR" i="1">
                                  <a:solidFill>
                                    <a:schemeClr val="tx2">
                                      <a:lumMod val="60000"/>
                                      <a:lumOff val="40000"/>
                                    </a:schemeClr>
                                  </a:solidFill>
                                  <a:latin typeface="Cambria Math" panose="02040503050406030204" pitchFamily="18" charset="0"/>
                                </a:rPr>
                                <m:t>[</m:t>
                              </m:r>
                              <m:sSup>
                                <m:sSupPr>
                                  <m:ctrlPr>
                                    <a:rPr lang="fr-FR" i="1">
                                      <a:solidFill>
                                        <a:schemeClr val="tx2">
                                          <a:lumMod val="60000"/>
                                          <a:lumOff val="40000"/>
                                        </a:schemeClr>
                                      </a:solidFill>
                                      <a:latin typeface="Cambria Math" panose="02040503050406030204" pitchFamily="18" charset="0"/>
                                    </a:rPr>
                                  </m:ctrlPr>
                                </m:sSupPr>
                                <m:e>
                                  <m:r>
                                    <a:rPr lang="fr-FR" b="0" i="1" smtClean="0">
                                      <a:solidFill>
                                        <a:schemeClr val="tx2">
                                          <a:lumMod val="60000"/>
                                          <a:lumOff val="40000"/>
                                        </a:schemeClr>
                                      </a:solidFill>
                                      <a:latin typeface="Cambria Math" panose="02040503050406030204" pitchFamily="18" charset="0"/>
                                    </a:rPr>
                                    <m:t>𝐺𝑒𝑉</m:t>
                                  </m:r>
                                </m:e>
                                <m:sup>
                                  <m:r>
                                    <a:rPr lang="fr-FR" i="1">
                                      <a:solidFill>
                                        <a:schemeClr val="tx2">
                                          <a:lumMod val="60000"/>
                                          <a:lumOff val="40000"/>
                                        </a:schemeClr>
                                      </a:solidFill>
                                      <a:latin typeface="Cambria Math" panose="02040503050406030204" pitchFamily="18" charset="0"/>
                                    </a:rPr>
                                    <m:t>2</m:t>
                                  </m:r>
                                </m:sup>
                              </m:sSup>
                              <m:r>
                                <a:rPr lang="fr-FR" i="1">
                                  <a:solidFill>
                                    <a:schemeClr val="tx2">
                                      <a:lumMod val="60000"/>
                                      <a:lumOff val="40000"/>
                                    </a:schemeClr>
                                  </a:solidFill>
                                  <a:latin typeface="Cambria Math" panose="02040503050406030204" pitchFamily="18" charset="0"/>
                                </a:rPr>
                                <m:t>]</m:t>
                              </m:r>
                            </m:den>
                          </m:f>
                        </m:e>
                      </m:rad>
                    </m:oMath>
                  </m:oMathPara>
                </a14:m>
                <a:endParaRPr lang="fr-FR" dirty="0">
                  <a:solidFill>
                    <a:schemeClr val="tx2">
                      <a:lumMod val="60000"/>
                      <a:lumOff val="40000"/>
                    </a:schemeClr>
                  </a:solidFill>
                </a:endParaRPr>
              </a:p>
            </p:txBody>
          </p:sp>
        </mc:Choice>
        <mc:Fallback xmlns="">
          <p:sp>
            <p:nvSpPr>
              <p:cNvPr id="3" name="ZoneTexte 2">
                <a:extLst>
                  <a:ext uri="{FF2B5EF4-FFF2-40B4-BE49-F238E27FC236}">
                    <a16:creationId xmlns:a16="http://schemas.microsoft.com/office/drawing/2014/main" id="{1CA32502-CE31-E54A-B35C-88B6F3DC7F6A}"/>
                  </a:ext>
                </a:extLst>
              </p:cNvPr>
              <p:cNvSpPr txBox="1">
                <a:spLocks noRot="1" noChangeAspect="1" noMove="1" noResize="1" noEditPoints="1" noAdjustHandles="1" noChangeArrowheads="1" noChangeShapeType="1" noTextEdit="1"/>
              </p:cNvSpPr>
              <p:nvPr/>
            </p:nvSpPr>
            <p:spPr>
              <a:xfrm>
                <a:off x="2955116" y="1012961"/>
                <a:ext cx="3258649" cy="818366"/>
              </a:xfrm>
              <a:prstGeom prst="rect">
                <a:avLst/>
              </a:prstGeom>
              <a:blipFill>
                <a:blip r:embed="rId2"/>
                <a:stretch>
                  <a:fillRect l="-389" r="-1946" b="-1538"/>
                </a:stretch>
              </a:blipFill>
            </p:spPr>
            <p:txBody>
              <a:bodyPr/>
              <a:lstStyle/>
              <a:p>
                <a:r>
                  <a:rPr lang="fr-FR">
                    <a:noFill/>
                  </a:rPr>
                  <a:t> </a:t>
                </a:r>
              </a:p>
            </p:txBody>
          </p:sp>
        </mc:Fallback>
      </mc:AlternateContent>
      <p:sp>
        <p:nvSpPr>
          <p:cNvPr id="8" name="ZoneTexte 7">
            <a:extLst>
              <a:ext uri="{FF2B5EF4-FFF2-40B4-BE49-F238E27FC236}">
                <a16:creationId xmlns:a16="http://schemas.microsoft.com/office/drawing/2014/main" id="{C9AC7BE5-E749-7C4C-AB09-27A77A60221B}"/>
              </a:ext>
            </a:extLst>
          </p:cNvPr>
          <p:cNvSpPr txBox="1"/>
          <p:nvPr/>
        </p:nvSpPr>
        <p:spPr>
          <a:xfrm>
            <a:off x="628650" y="1835569"/>
            <a:ext cx="7733399" cy="369332"/>
          </a:xfrm>
          <a:prstGeom prst="rect">
            <a:avLst/>
          </a:prstGeom>
          <a:noFill/>
        </p:spPr>
        <p:txBody>
          <a:bodyPr wrap="none" rtlCol="0">
            <a:spAutoFit/>
          </a:bodyPr>
          <a:lstStyle/>
          <a:p>
            <a:r>
              <a:rPr lang="fr-FR" dirty="0">
                <a:solidFill>
                  <a:schemeClr val="accent5">
                    <a:lumMod val="75000"/>
                  </a:schemeClr>
                </a:solidFill>
              </a:rPr>
              <a:t>A=10% (conservative ?); </a:t>
            </a:r>
            <a:r>
              <a:rPr lang="fr-FR" dirty="0">
                <a:solidFill>
                  <a:schemeClr val="accent6">
                    <a:lumMod val="75000"/>
                  </a:schemeClr>
                </a:solidFill>
              </a:rPr>
              <a:t>B=1% (</a:t>
            </a:r>
            <a:r>
              <a:rPr lang="fr-FR" dirty="0" err="1">
                <a:solidFill>
                  <a:schemeClr val="accent6">
                    <a:lumMod val="75000"/>
                  </a:schemeClr>
                </a:solidFill>
              </a:rPr>
              <a:t>optimistic</a:t>
            </a:r>
            <a:r>
              <a:rPr lang="fr-FR" dirty="0">
                <a:solidFill>
                  <a:schemeClr val="accent6">
                    <a:lumMod val="75000"/>
                  </a:schemeClr>
                </a:solidFill>
              </a:rPr>
              <a:t> ?); </a:t>
            </a:r>
            <a:r>
              <a:rPr lang="fr-FR" dirty="0">
                <a:solidFill>
                  <a:srgbClr val="C00000"/>
                </a:solidFill>
              </a:rPr>
              <a:t>C=pile-up, </a:t>
            </a:r>
            <a:r>
              <a:rPr lang="fr-FR" dirty="0" err="1">
                <a:solidFill>
                  <a:srgbClr val="C00000"/>
                </a:solidFill>
              </a:rPr>
              <a:t>electronics</a:t>
            </a:r>
            <a:r>
              <a:rPr lang="fr-FR" dirty="0">
                <a:solidFill>
                  <a:srgbClr val="C00000"/>
                </a:solidFill>
              </a:rPr>
              <a:t>, 0 for </a:t>
            </a:r>
            <a:r>
              <a:rPr lang="fr-FR" dirty="0" err="1">
                <a:solidFill>
                  <a:srgbClr val="C00000"/>
                </a:solidFill>
              </a:rPr>
              <a:t>now</a:t>
            </a:r>
            <a:r>
              <a:rPr lang="fr-FR" dirty="0">
                <a:solidFill>
                  <a:srgbClr val="C00000"/>
                </a:solidFill>
              </a:rPr>
              <a:t> on</a:t>
            </a:r>
          </a:p>
        </p:txBody>
      </p:sp>
      <p:pic>
        <p:nvPicPr>
          <p:cNvPr id="14" name="Image 13">
            <a:extLst>
              <a:ext uri="{FF2B5EF4-FFF2-40B4-BE49-F238E27FC236}">
                <a16:creationId xmlns:a16="http://schemas.microsoft.com/office/drawing/2014/main" id="{8C0C1C31-C35C-E848-A20B-7A2D58BE1ED5}"/>
              </a:ext>
            </a:extLst>
          </p:cNvPr>
          <p:cNvPicPr>
            <a:picLocks noChangeAspect="1"/>
          </p:cNvPicPr>
          <p:nvPr/>
        </p:nvPicPr>
        <p:blipFill>
          <a:blip r:embed="rId3"/>
          <a:stretch>
            <a:fillRect/>
          </a:stretch>
        </p:blipFill>
        <p:spPr>
          <a:xfrm>
            <a:off x="5325626" y="2855019"/>
            <a:ext cx="3586552" cy="2193514"/>
          </a:xfrm>
          <a:prstGeom prst="rect">
            <a:avLst/>
          </a:prstGeom>
        </p:spPr>
      </p:pic>
      <p:pic>
        <p:nvPicPr>
          <p:cNvPr id="22" name="Image 21">
            <a:extLst>
              <a:ext uri="{FF2B5EF4-FFF2-40B4-BE49-F238E27FC236}">
                <a16:creationId xmlns:a16="http://schemas.microsoft.com/office/drawing/2014/main" id="{6FF083A0-1BA0-FF4C-AF96-DF12632C5D06}"/>
              </a:ext>
            </a:extLst>
          </p:cNvPr>
          <p:cNvPicPr>
            <a:picLocks noChangeAspect="1"/>
          </p:cNvPicPr>
          <p:nvPr/>
        </p:nvPicPr>
        <p:blipFill>
          <a:blip r:embed="rId4"/>
          <a:stretch>
            <a:fillRect/>
          </a:stretch>
        </p:blipFill>
        <p:spPr>
          <a:xfrm>
            <a:off x="1020536" y="3766797"/>
            <a:ext cx="4077607" cy="1436531"/>
          </a:xfrm>
          <a:prstGeom prst="rect">
            <a:avLst/>
          </a:prstGeom>
        </p:spPr>
      </p:pic>
      <mc:AlternateContent xmlns:mc="http://schemas.openxmlformats.org/markup-compatibility/2006" xmlns:a14="http://schemas.microsoft.com/office/drawing/2010/main">
        <mc:Choice Requires="a14">
          <p:sp>
            <p:nvSpPr>
              <p:cNvPr id="26" name="ZoneTexte 25">
                <a:extLst>
                  <a:ext uri="{FF2B5EF4-FFF2-40B4-BE49-F238E27FC236}">
                    <a16:creationId xmlns:a16="http://schemas.microsoft.com/office/drawing/2014/main" id="{05F86E2B-7FC9-4144-8114-2BF38E432AF6}"/>
                  </a:ext>
                </a:extLst>
              </p:cNvPr>
              <p:cNvSpPr txBox="1"/>
              <p:nvPr/>
            </p:nvSpPr>
            <p:spPr>
              <a:xfrm>
                <a:off x="2026674" y="5643381"/>
                <a:ext cx="1645643" cy="2808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i="1" smtClean="0">
                              <a:solidFill>
                                <a:schemeClr val="accent5">
                                  <a:lumMod val="75000"/>
                                </a:schemeClr>
                              </a:solidFill>
                              <a:latin typeface="Cambria Math" panose="02040503050406030204" pitchFamily="18" charset="0"/>
                            </a:rPr>
                          </m:ctrlPr>
                        </m:sSubSupPr>
                        <m:e>
                          <m:r>
                            <a:rPr lang="fr-FR" i="1">
                              <a:solidFill>
                                <a:schemeClr val="accent5">
                                  <a:lumMod val="75000"/>
                                </a:schemeClr>
                              </a:solidFill>
                              <a:latin typeface="Cambria Math" panose="02040503050406030204" pitchFamily="18" charset="0"/>
                              <a:ea typeface="Cambria Math" panose="02040503050406030204" pitchFamily="18" charset="0"/>
                            </a:rPr>
                            <m:t>𝜎</m:t>
                          </m:r>
                        </m:e>
                        <m:sub>
                          <m:r>
                            <a:rPr lang="fr-FR" b="0" i="1" smtClean="0">
                              <a:solidFill>
                                <a:schemeClr val="accent5">
                                  <a:lumMod val="75000"/>
                                </a:schemeClr>
                              </a:solidFill>
                              <a:latin typeface="Cambria Math" panose="02040503050406030204" pitchFamily="18" charset="0"/>
                            </a:rPr>
                            <m:t>𝐷</m:t>
                          </m:r>
                        </m:sub>
                        <m:sup>
                          <m:r>
                            <a:rPr lang="fr-FR" b="0" i="1" smtClean="0">
                              <a:solidFill>
                                <a:schemeClr val="accent5">
                                  <a:lumMod val="75000"/>
                                </a:schemeClr>
                              </a:solidFill>
                              <a:latin typeface="Cambria Math" panose="02040503050406030204" pitchFamily="18" charset="0"/>
                            </a:rPr>
                            <m:t>2</m:t>
                          </m:r>
                        </m:sup>
                      </m:sSubSup>
                      <m:r>
                        <a:rPr lang="fr-FR" b="0" i="1" smtClean="0">
                          <a:solidFill>
                            <a:schemeClr val="accent5">
                              <a:lumMod val="75000"/>
                            </a:schemeClr>
                          </a:solidFill>
                          <a:latin typeface="Cambria Math" panose="02040503050406030204" pitchFamily="18" charset="0"/>
                        </a:rPr>
                        <m:t>=</m:t>
                      </m:r>
                      <m:sSubSup>
                        <m:sSubSupPr>
                          <m:ctrlPr>
                            <a:rPr lang="fr-FR" i="1">
                              <a:solidFill>
                                <a:schemeClr val="accent5">
                                  <a:lumMod val="75000"/>
                                </a:schemeClr>
                              </a:solidFill>
                              <a:latin typeface="Cambria Math" panose="02040503050406030204" pitchFamily="18" charset="0"/>
                            </a:rPr>
                          </m:ctrlPr>
                        </m:sSubSupPr>
                        <m:e>
                          <m:r>
                            <a:rPr lang="fr-FR" i="1">
                              <a:solidFill>
                                <a:schemeClr val="accent5">
                                  <a:lumMod val="75000"/>
                                </a:schemeClr>
                              </a:solidFill>
                              <a:latin typeface="Cambria Math" panose="02040503050406030204" pitchFamily="18" charset="0"/>
                              <a:ea typeface="Cambria Math" panose="02040503050406030204" pitchFamily="18" charset="0"/>
                            </a:rPr>
                            <m:t>𝜎</m:t>
                          </m:r>
                        </m:e>
                        <m:sub>
                          <m:r>
                            <a:rPr lang="fr-FR" b="0" i="1" smtClean="0">
                              <a:solidFill>
                                <a:schemeClr val="accent5">
                                  <a:lumMod val="75000"/>
                                </a:schemeClr>
                              </a:solidFill>
                              <a:latin typeface="Cambria Math" panose="02040503050406030204" pitchFamily="18" charset="0"/>
                            </a:rPr>
                            <m:t>𝑥</m:t>
                          </m:r>
                        </m:sub>
                        <m:sup>
                          <m:r>
                            <a:rPr lang="fr-FR" i="1">
                              <a:solidFill>
                                <a:schemeClr val="accent5">
                                  <a:lumMod val="75000"/>
                                </a:schemeClr>
                              </a:solidFill>
                              <a:latin typeface="Cambria Math" panose="02040503050406030204" pitchFamily="18" charset="0"/>
                            </a:rPr>
                            <m:t>2</m:t>
                          </m:r>
                        </m:sup>
                      </m:sSubSup>
                      <m:r>
                        <a:rPr lang="fr-FR" b="0" i="1" smtClean="0">
                          <a:solidFill>
                            <a:schemeClr val="accent5">
                              <a:lumMod val="75000"/>
                            </a:schemeClr>
                          </a:solidFill>
                          <a:latin typeface="Cambria Math" panose="02040503050406030204" pitchFamily="18" charset="0"/>
                        </a:rPr>
                        <m:t>+</m:t>
                      </m:r>
                      <m:sSubSup>
                        <m:sSubSupPr>
                          <m:ctrlPr>
                            <a:rPr lang="fr-FR" i="1">
                              <a:solidFill>
                                <a:schemeClr val="accent5">
                                  <a:lumMod val="75000"/>
                                </a:schemeClr>
                              </a:solidFill>
                              <a:latin typeface="Cambria Math" panose="02040503050406030204" pitchFamily="18" charset="0"/>
                            </a:rPr>
                          </m:ctrlPr>
                        </m:sSubSupPr>
                        <m:e>
                          <m:sSup>
                            <m:sSupPr>
                              <m:ctrlPr>
                                <a:rPr lang="fr-FR" i="1" smtClean="0">
                                  <a:solidFill>
                                    <a:schemeClr val="accent5">
                                      <a:lumMod val="75000"/>
                                    </a:schemeClr>
                                  </a:solidFill>
                                  <a:latin typeface="Cambria Math" panose="02040503050406030204" pitchFamily="18" charset="0"/>
                                </a:rPr>
                              </m:ctrlPr>
                            </m:sSupPr>
                            <m:e>
                              <m:r>
                                <a:rPr lang="fr-FR" b="0" i="1" smtClean="0">
                                  <a:solidFill>
                                    <a:schemeClr val="accent5">
                                      <a:lumMod val="75000"/>
                                    </a:schemeClr>
                                  </a:solidFill>
                                  <a:latin typeface="Cambria Math" panose="02040503050406030204" pitchFamily="18" charset="0"/>
                                </a:rPr>
                                <m:t>𝐿</m:t>
                              </m:r>
                            </m:e>
                            <m:sup>
                              <m:r>
                                <a:rPr lang="fr-FR" b="0" i="1" smtClean="0">
                                  <a:solidFill>
                                    <a:schemeClr val="accent5">
                                      <a:lumMod val="75000"/>
                                    </a:schemeClr>
                                  </a:solidFill>
                                  <a:latin typeface="Cambria Math" panose="02040503050406030204" pitchFamily="18" charset="0"/>
                                </a:rPr>
                                <m:t>2</m:t>
                              </m:r>
                            </m:sup>
                          </m:sSup>
                          <m:r>
                            <a:rPr lang="fr-FR" i="1">
                              <a:solidFill>
                                <a:schemeClr val="accent5">
                                  <a:lumMod val="75000"/>
                                </a:schemeClr>
                              </a:solidFill>
                              <a:latin typeface="Cambria Math" panose="02040503050406030204" pitchFamily="18" charset="0"/>
                              <a:ea typeface="Cambria Math" panose="02040503050406030204" pitchFamily="18" charset="0"/>
                            </a:rPr>
                            <m:t>𝜎</m:t>
                          </m:r>
                        </m:e>
                        <m:sub>
                          <m:r>
                            <a:rPr lang="fr-FR" b="0" i="1" smtClean="0">
                              <a:solidFill>
                                <a:schemeClr val="accent5">
                                  <a:lumMod val="75000"/>
                                </a:schemeClr>
                              </a:solidFill>
                              <a:latin typeface="Cambria Math" panose="02040503050406030204" pitchFamily="18" charset="0"/>
                            </a:rPr>
                            <m:t>𝑥</m:t>
                          </m:r>
                          <m:r>
                            <a:rPr lang="fr-FR" b="0" i="1" smtClean="0">
                              <a:solidFill>
                                <a:schemeClr val="accent5">
                                  <a:lumMod val="75000"/>
                                </a:schemeClr>
                              </a:solidFill>
                              <a:latin typeface="Cambria Math" panose="02040503050406030204" pitchFamily="18" charset="0"/>
                            </a:rPr>
                            <m:t>′</m:t>
                          </m:r>
                        </m:sub>
                        <m:sup>
                          <m:r>
                            <a:rPr lang="fr-FR" i="1">
                              <a:solidFill>
                                <a:schemeClr val="accent5">
                                  <a:lumMod val="75000"/>
                                </a:schemeClr>
                              </a:solidFill>
                              <a:latin typeface="Cambria Math" panose="02040503050406030204" pitchFamily="18" charset="0"/>
                            </a:rPr>
                            <m:t>2</m:t>
                          </m:r>
                        </m:sup>
                      </m:sSubSup>
                    </m:oMath>
                  </m:oMathPara>
                </a14:m>
                <a:endParaRPr lang="fr-FR" dirty="0">
                  <a:solidFill>
                    <a:schemeClr val="accent5">
                      <a:lumMod val="75000"/>
                    </a:schemeClr>
                  </a:solidFill>
                </a:endParaRPr>
              </a:p>
            </p:txBody>
          </p:sp>
        </mc:Choice>
        <mc:Fallback xmlns="">
          <p:sp>
            <p:nvSpPr>
              <p:cNvPr id="26" name="ZoneTexte 25">
                <a:extLst>
                  <a:ext uri="{FF2B5EF4-FFF2-40B4-BE49-F238E27FC236}">
                    <a16:creationId xmlns:a16="http://schemas.microsoft.com/office/drawing/2014/main" id="{05F86E2B-7FC9-4144-8114-2BF38E432AF6}"/>
                  </a:ext>
                </a:extLst>
              </p:cNvPr>
              <p:cNvSpPr txBox="1">
                <a:spLocks noRot="1" noChangeAspect="1" noMove="1" noResize="1" noEditPoints="1" noAdjustHandles="1" noChangeArrowheads="1" noChangeShapeType="1" noTextEdit="1"/>
              </p:cNvSpPr>
              <p:nvPr/>
            </p:nvSpPr>
            <p:spPr>
              <a:xfrm>
                <a:off x="2026674" y="5643381"/>
                <a:ext cx="1645643" cy="280846"/>
              </a:xfrm>
              <a:prstGeom prst="rect">
                <a:avLst/>
              </a:prstGeom>
              <a:blipFill>
                <a:blip r:embed="rId5"/>
                <a:stretch>
                  <a:fillRect l="-1538" t="-4545" b="-1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B700C26D-6B4A-0840-811B-C41455579F39}"/>
                  </a:ext>
                </a:extLst>
              </p:cNvPr>
              <p:cNvSpPr txBox="1"/>
              <p:nvPr/>
            </p:nvSpPr>
            <p:spPr>
              <a:xfrm>
                <a:off x="5619388" y="5115544"/>
                <a:ext cx="3300583" cy="668260"/>
              </a:xfrm>
              <a:prstGeom prst="rect">
                <a:avLst/>
              </a:prstGeom>
              <a:noFill/>
            </p:spPr>
            <p:txBody>
              <a:bodyPr wrap="square" rtlCol="0">
                <a:spAutoFit/>
              </a:bodyPr>
              <a:lstStyle/>
              <a:p>
                <a14:m>
                  <m:oMath xmlns:m="http://schemas.openxmlformats.org/officeDocument/2006/math">
                    <m:sSub>
                      <m:sSubPr>
                        <m:ctrlPr>
                          <a:rPr lang="fr-FR" i="1" smtClean="0">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𝜎</m:t>
                        </m:r>
                      </m:e>
                      <m:sub>
                        <m:r>
                          <a:rPr lang="fr-FR" b="0" i="1" smtClean="0">
                            <a:latin typeface="Cambria Math" panose="02040503050406030204" pitchFamily="18" charset="0"/>
                          </a:rPr>
                          <m:t>𝑥</m:t>
                        </m:r>
                      </m:sub>
                    </m:sSub>
                    <m:r>
                      <a:rPr lang="fr-FR" b="0" i="1" smtClean="0">
                        <a:latin typeface="Cambria Math" panose="02040503050406030204" pitchFamily="18" charset="0"/>
                      </a:rPr>
                      <m:t>=</m:t>
                    </m:r>
                    <m:r>
                      <a:rPr lang="fr-FR" i="1">
                        <a:latin typeface="Cambria Math" panose="02040503050406030204" pitchFamily="18" charset="0"/>
                      </a:rPr>
                      <m:t> </m:t>
                    </m:r>
                  </m:oMath>
                </a14:m>
                <a:r>
                  <a:rPr lang="fr-FR" dirty="0"/>
                  <a:t>170um,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𝜎</m:t>
                        </m:r>
                      </m:e>
                      <m:sub>
                        <m:r>
                          <a:rPr lang="fr-FR" i="1">
                            <a:latin typeface="Cambria Math" panose="02040503050406030204" pitchFamily="18" charset="0"/>
                          </a:rPr>
                          <m:t>𝑥</m:t>
                        </m:r>
                        <m:r>
                          <a:rPr lang="fr-FR" b="0" i="1" smtClean="0">
                            <a:latin typeface="Cambria Math" panose="02040503050406030204" pitchFamily="18" charset="0"/>
                          </a:rPr>
                          <m:t>′</m:t>
                        </m:r>
                      </m:sub>
                    </m:sSub>
                    <m:r>
                      <a:rPr lang="fr-FR" i="1">
                        <a:latin typeface="Cambria Math" panose="02040503050406030204" pitchFamily="18" charset="0"/>
                      </a:rPr>
                      <m:t>= </m:t>
                    </m:r>
                  </m:oMath>
                </a14:m>
                <a:r>
                  <a:rPr lang="fr-FR" dirty="0"/>
                  <a:t>73urad</a:t>
                </a:r>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𝜎</m:t>
                        </m:r>
                      </m:e>
                      <m:sub>
                        <m:r>
                          <a:rPr lang="fr-FR" b="0" i="1" smtClean="0">
                            <a:latin typeface="Cambria Math" panose="02040503050406030204" pitchFamily="18" charset="0"/>
                            <a:ea typeface="Cambria Math" panose="02040503050406030204" pitchFamily="18" charset="0"/>
                          </a:rPr>
                          <m:t>𝑦</m:t>
                        </m:r>
                      </m:sub>
                    </m:sSub>
                    <m:r>
                      <a:rPr lang="fr-FR" i="1">
                        <a:latin typeface="Cambria Math" panose="02040503050406030204" pitchFamily="18" charset="0"/>
                      </a:rPr>
                      <m:t>= </m:t>
                    </m:r>
                  </m:oMath>
                </a14:m>
                <a:r>
                  <a:rPr lang="fr-FR" dirty="0"/>
                  <a:t>5um,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𝜎</m:t>
                        </m:r>
                      </m:e>
                      <m:sub>
                        <m:r>
                          <a:rPr lang="fr-FR" b="0" i="1" smtClean="0">
                            <a:latin typeface="Cambria Math" panose="02040503050406030204" pitchFamily="18" charset="0"/>
                            <a:ea typeface="Cambria Math" panose="02040503050406030204" pitchFamily="18" charset="0"/>
                          </a:rPr>
                          <m:t>𝑦</m:t>
                        </m:r>
                        <m:r>
                          <a:rPr lang="fr-FR" i="1">
                            <a:latin typeface="Cambria Math" panose="02040503050406030204" pitchFamily="18" charset="0"/>
                          </a:rPr>
                          <m:t>′</m:t>
                        </m:r>
                      </m:sub>
                    </m:sSub>
                    <m:r>
                      <a:rPr lang="fr-FR" i="1">
                        <a:latin typeface="Cambria Math" panose="02040503050406030204" pitchFamily="18" charset="0"/>
                      </a:rPr>
                      <m:t>= </m:t>
                    </m:r>
                  </m:oMath>
                </a14:m>
                <a:r>
                  <a:rPr lang="fr-FR" dirty="0"/>
                  <a:t>1urad</a:t>
                </a:r>
              </a:p>
            </p:txBody>
          </p:sp>
        </mc:Choice>
        <mc:Fallback xmlns="">
          <p:sp>
            <p:nvSpPr>
              <p:cNvPr id="29" name="ZoneTexte 28">
                <a:extLst>
                  <a:ext uri="{FF2B5EF4-FFF2-40B4-BE49-F238E27FC236}">
                    <a16:creationId xmlns:a16="http://schemas.microsoft.com/office/drawing/2014/main" id="{B700C26D-6B4A-0840-811B-C41455579F39}"/>
                  </a:ext>
                </a:extLst>
              </p:cNvPr>
              <p:cNvSpPr txBox="1">
                <a:spLocks noRot="1" noChangeAspect="1" noMove="1" noResize="1" noEditPoints="1" noAdjustHandles="1" noChangeArrowheads="1" noChangeShapeType="1" noTextEdit="1"/>
              </p:cNvSpPr>
              <p:nvPr/>
            </p:nvSpPr>
            <p:spPr>
              <a:xfrm>
                <a:off x="5619388" y="5115544"/>
                <a:ext cx="3300583" cy="668260"/>
              </a:xfrm>
              <a:prstGeom prst="rect">
                <a:avLst/>
              </a:prstGeom>
              <a:blipFill>
                <a:blip r:embed="rId6"/>
                <a:stretch>
                  <a:fillRect t="-3774" b="-11321"/>
                </a:stretch>
              </a:blipFill>
            </p:spPr>
            <p:txBody>
              <a:bodyPr/>
              <a:lstStyle/>
              <a:p>
                <a:r>
                  <a:rPr lang="fr-FR">
                    <a:noFill/>
                  </a:rPr>
                  <a:t> </a:t>
                </a:r>
              </a:p>
            </p:txBody>
          </p:sp>
        </mc:Fallback>
      </mc:AlternateContent>
      <p:sp>
        <p:nvSpPr>
          <p:cNvPr id="31" name="Rectangle 30">
            <a:extLst>
              <a:ext uri="{FF2B5EF4-FFF2-40B4-BE49-F238E27FC236}">
                <a16:creationId xmlns:a16="http://schemas.microsoft.com/office/drawing/2014/main" id="{2F011B19-81C2-B746-BA1D-E8F2BAB49418}"/>
              </a:ext>
            </a:extLst>
          </p:cNvPr>
          <p:cNvSpPr/>
          <p:nvPr/>
        </p:nvSpPr>
        <p:spPr>
          <a:xfrm rot="16200000">
            <a:off x="-3084400" y="3084401"/>
            <a:ext cx="6445802" cy="276999"/>
          </a:xfrm>
          <a:prstGeom prst="rect">
            <a:avLst/>
          </a:prstGeom>
          <a:gradFill flip="none" rotWithShape="1">
            <a:gsLst>
              <a:gs pos="0">
                <a:schemeClr val="accent3">
                  <a:alpha val="50000"/>
                </a:schemeClr>
              </a:gs>
              <a:gs pos="100000">
                <a:schemeClr val="bg1"/>
              </a:gs>
            </a:gsLst>
            <a:lin ang="5400000" scaled="1"/>
            <a:tileRect/>
          </a:gradFill>
        </p:spPr>
        <p:txBody>
          <a:bodyPr wrap="square">
            <a:spAutoFit/>
          </a:bodyPr>
          <a:lstStyle/>
          <a:p>
            <a:pPr algn="ctr"/>
            <a:r>
              <a:rPr lang="en-US" sz="1200" dirty="0">
                <a:solidFill>
                  <a:schemeClr val="tx2">
                    <a:lumMod val="60000"/>
                    <a:lumOff val="40000"/>
                  </a:schemeClr>
                </a:solidFill>
              </a:rPr>
              <a:t>See for instance CAIN user manual, for the generation of e-beam parameters</a:t>
            </a:r>
          </a:p>
        </p:txBody>
      </p:sp>
      <p:sp>
        <p:nvSpPr>
          <p:cNvPr id="7" name="Rectangle 6">
            <a:extLst>
              <a:ext uri="{FF2B5EF4-FFF2-40B4-BE49-F238E27FC236}">
                <a16:creationId xmlns:a16="http://schemas.microsoft.com/office/drawing/2014/main" id="{8EDE47C6-1EF0-A444-A4A2-2F57F24EC1FF}"/>
              </a:ext>
            </a:extLst>
          </p:cNvPr>
          <p:cNvSpPr/>
          <p:nvPr/>
        </p:nvSpPr>
        <p:spPr>
          <a:xfrm>
            <a:off x="7204669" y="3786893"/>
            <a:ext cx="784931" cy="2424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85000"/>
                  <a:lumOff val="15000"/>
                </a:schemeClr>
              </a:solidFill>
            </a:endParaRPr>
          </a:p>
        </p:txBody>
      </p:sp>
      <p:sp>
        <p:nvSpPr>
          <p:cNvPr id="15" name="Rectangle 14">
            <a:extLst>
              <a:ext uri="{FF2B5EF4-FFF2-40B4-BE49-F238E27FC236}">
                <a16:creationId xmlns:a16="http://schemas.microsoft.com/office/drawing/2014/main" id="{62EC4F63-E91D-644D-83B2-3AA3C0411484}"/>
              </a:ext>
            </a:extLst>
          </p:cNvPr>
          <p:cNvSpPr/>
          <p:nvPr/>
        </p:nvSpPr>
        <p:spPr>
          <a:xfrm>
            <a:off x="7269679" y="4718296"/>
            <a:ext cx="784931" cy="2424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85000"/>
                  <a:lumOff val="15000"/>
                </a:schemeClr>
              </a:solidFill>
            </a:endParaRPr>
          </a:p>
        </p:txBody>
      </p:sp>
    </p:spTree>
    <p:extLst>
      <p:ext uri="{BB962C8B-B14F-4D97-AF65-F5344CB8AC3E}">
        <p14:creationId xmlns:p14="http://schemas.microsoft.com/office/powerpoint/2010/main" val="157174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92D01-6C29-0844-9042-090A54CF083A}"/>
              </a:ext>
            </a:extLst>
          </p:cNvPr>
          <p:cNvSpPr>
            <a:spLocks noGrp="1"/>
          </p:cNvSpPr>
          <p:nvPr>
            <p:ph type="title"/>
          </p:nvPr>
        </p:nvSpPr>
        <p:spPr/>
        <p:txBody>
          <a:bodyPr>
            <a:normAutofit fontScale="90000"/>
          </a:bodyPr>
          <a:lstStyle/>
          <a:p>
            <a:r>
              <a:rPr lang="fr-FR" dirty="0" err="1"/>
              <a:t>Result</a:t>
            </a:r>
            <a:endParaRPr lang="fr-FR" dirty="0"/>
          </a:p>
        </p:txBody>
      </p:sp>
      <p:sp>
        <p:nvSpPr>
          <p:cNvPr id="4" name="Espace réservé de la date 3">
            <a:extLst>
              <a:ext uri="{FF2B5EF4-FFF2-40B4-BE49-F238E27FC236}">
                <a16:creationId xmlns:a16="http://schemas.microsoft.com/office/drawing/2014/main" id="{F721D720-8373-4B40-9F05-AA0BAA4BC9C4}"/>
              </a:ext>
            </a:extLst>
          </p:cNvPr>
          <p:cNvSpPr>
            <a:spLocks noGrp="1"/>
          </p:cNvSpPr>
          <p:nvPr>
            <p:ph type="dt" sz="half" idx="10"/>
          </p:nvPr>
        </p:nvSpPr>
        <p:spPr/>
        <p:txBody>
          <a:bodyPr/>
          <a:lstStyle/>
          <a:p>
            <a:r>
              <a:rPr lang="fr-FR"/>
              <a:t>10/02/2021</a:t>
            </a:r>
          </a:p>
        </p:txBody>
      </p:sp>
      <p:sp>
        <p:nvSpPr>
          <p:cNvPr id="5" name="Espace réservé du pied de page 4">
            <a:extLst>
              <a:ext uri="{FF2B5EF4-FFF2-40B4-BE49-F238E27FC236}">
                <a16:creationId xmlns:a16="http://schemas.microsoft.com/office/drawing/2014/main" id="{51544C50-00BC-5F49-B10A-CCB07A40A1B0}"/>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45B22688-9D53-F745-984C-889E55F57F91}"/>
              </a:ext>
            </a:extLst>
          </p:cNvPr>
          <p:cNvSpPr>
            <a:spLocks noGrp="1"/>
          </p:cNvSpPr>
          <p:nvPr>
            <p:ph type="sldNum" sz="quarter" idx="12"/>
          </p:nvPr>
        </p:nvSpPr>
        <p:spPr/>
        <p:txBody>
          <a:bodyPr/>
          <a:lstStyle/>
          <a:p>
            <a:fld id="{6324D5D7-7619-544E-85E6-FE67B0DC27B1}" type="slidenum">
              <a:rPr lang="fr-FR" smtClean="0"/>
              <a:t>11</a:t>
            </a:fld>
            <a:endParaRPr lang="fr-FR"/>
          </a:p>
        </p:txBody>
      </p:sp>
      <p:pic>
        <p:nvPicPr>
          <p:cNvPr id="8" name="Image 7">
            <a:extLst>
              <a:ext uri="{FF2B5EF4-FFF2-40B4-BE49-F238E27FC236}">
                <a16:creationId xmlns:a16="http://schemas.microsoft.com/office/drawing/2014/main" id="{7A2EC3B4-0042-FC42-B502-788702C11417}"/>
              </a:ext>
            </a:extLst>
          </p:cNvPr>
          <p:cNvPicPr>
            <a:picLocks noChangeAspect="1"/>
          </p:cNvPicPr>
          <p:nvPr/>
        </p:nvPicPr>
        <p:blipFill>
          <a:blip r:embed="rId2"/>
          <a:stretch>
            <a:fillRect/>
          </a:stretch>
        </p:blipFill>
        <p:spPr>
          <a:xfrm>
            <a:off x="723480" y="1041695"/>
            <a:ext cx="7455877" cy="5063160"/>
          </a:xfrm>
          <a:prstGeom prst="rect">
            <a:avLst/>
          </a:prstGeom>
        </p:spPr>
      </p:pic>
      <p:sp>
        <p:nvSpPr>
          <p:cNvPr id="9" name="ZoneTexte 8">
            <a:extLst>
              <a:ext uri="{FF2B5EF4-FFF2-40B4-BE49-F238E27FC236}">
                <a16:creationId xmlns:a16="http://schemas.microsoft.com/office/drawing/2014/main" id="{36ECFD04-22BF-A742-867E-1AF217C3FD96}"/>
              </a:ext>
            </a:extLst>
          </p:cNvPr>
          <p:cNvSpPr txBox="1"/>
          <p:nvPr/>
        </p:nvSpPr>
        <p:spPr>
          <a:xfrm>
            <a:off x="6430945" y="1527349"/>
            <a:ext cx="1104790" cy="646331"/>
          </a:xfrm>
          <a:prstGeom prst="rect">
            <a:avLst/>
          </a:prstGeom>
          <a:noFill/>
        </p:spPr>
        <p:txBody>
          <a:bodyPr wrap="none" rtlCol="0">
            <a:spAutoFit/>
          </a:bodyPr>
          <a:lstStyle/>
          <a:p>
            <a:r>
              <a:rPr lang="fr-FR" dirty="0"/>
              <a:t>Chi2=101</a:t>
            </a:r>
          </a:p>
          <a:p>
            <a:r>
              <a:rPr lang="fr-FR" dirty="0" err="1"/>
              <a:t>Ndf</a:t>
            </a:r>
            <a:r>
              <a:rPr lang="fr-FR" dirty="0"/>
              <a:t> = 98</a:t>
            </a:r>
          </a:p>
        </p:txBody>
      </p:sp>
      <p:sp>
        <p:nvSpPr>
          <p:cNvPr id="10" name="ZoneTexte 9">
            <a:extLst>
              <a:ext uri="{FF2B5EF4-FFF2-40B4-BE49-F238E27FC236}">
                <a16:creationId xmlns:a16="http://schemas.microsoft.com/office/drawing/2014/main" id="{C081FFB4-289F-754B-AC77-20AA373FCF61}"/>
              </a:ext>
            </a:extLst>
          </p:cNvPr>
          <p:cNvSpPr txBox="1"/>
          <p:nvPr/>
        </p:nvSpPr>
        <p:spPr>
          <a:xfrm>
            <a:off x="1658743" y="3337056"/>
            <a:ext cx="3938190" cy="646331"/>
          </a:xfrm>
          <a:prstGeom prst="rect">
            <a:avLst/>
          </a:prstGeom>
          <a:noFill/>
        </p:spPr>
        <p:txBody>
          <a:bodyPr wrap="square" rtlCol="0">
            <a:spAutoFit/>
          </a:bodyPr>
          <a:lstStyle/>
          <a:p>
            <a:r>
              <a:rPr lang="fr-FR" dirty="0"/>
              <a:t>6M entries (1minute data </a:t>
            </a:r>
            <a:r>
              <a:rPr lang="fr-FR" dirty="0" err="1"/>
              <a:t>taking</a:t>
            </a:r>
            <a:r>
              <a:rPr lang="fr-FR" dirty="0"/>
              <a:t>)</a:t>
            </a:r>
          </a:p>
          <a:p>
            <a:r>
              <a:rPr lang="fr-FR" dirty="0"/>
              <a:t>3.5h fit !!! (four </a:t>
            </a:r>
            <a:r>
              <a:rPr lang="fr-FR" dirty="0" err="1"/>
              <a:t>numerical</a:t>
            </a:r>
            <a:r>
              <a:rPr lang="fr-FR" dirty="0"/>
              <a:t> </a:t>
            </a:r>
            <a:r>
              <a:rPr lang="fr-FR" dirty="0" err="1"/>
              <a:t>integrations</a:t>
            </a:r>
            <a:r>
              <a:rPr lang="fr-FR" dirty="0"/>
              <a:t>)</a:t>
            </a:r>
          </a:p>
        </p:txBody>
      </p:sp>
      <p:sp>
        <p:nvSpPr>
          <p:cNvPr id="11" name="ZoneTexte 10">
            <a:extLst>
              <a:ext uri="{FF2B5EF4-FFF2-40B4-BE49-F238E27FC236}">
                <a16:creationId xmlns:a16="http://schemas.microsoft.com/office/drawing/2014/main" id="{5CE5401F-0226-3246-B691-A882C33161E1}"/>
              </a:ext>
            </a:extLst>
          </p:cNvPr>
          <p:cNvSpPr txBox="1"/>
          <p:nvPr/>
        </p:nvSpPr>
        <p:spPr>
          <a:xfrm>
            <a:off x="723480" y="1041695"/>
            <a:ext cx="7422225" cy="307777"/>
          </a:xfrm>
          <a:prstGeom prst="rect">
            <a:avLst/>
          </a:prstGeom>
          <a:noFill/>
        </p:spPr>
        <p:txBody>
          <a:bodyPr wrap="none" rtlCol="0">
            <a:spAutoFit/>
          </a:bodyPr>
          <a:lstStyle/>
          <a:p>
            <a:r>
              <a:rPr lang="fr-FR" sz="1400" dirty="0" err="1"/>
              <a:t>Perfectly</a:t>
            </a:r>
            <a:r>
              <a:rPr lang="fr-FR" sz="1400" dirty="0"/>
              <a:t> </a:t>
            </a:r>
            <a:r>
              <a:rPr lang="fr-FR" sz="1400" dirty="0" err="1"/>
              <a:t>aligned</a:t>
            </a:r>
            <a:r>
              <a:rPr lang="fr-FR" sz="1400" dirty="0"/>
              <a:t>,  </a:t>
            </a:r>
            <a:r>
              <a:rPr lang="fr-FR" sz="1400" dirty="0" err="1"/>
              <a:t>calibrated</a:t>
            </a:r>
            <a:r>
              <a:rPr lang="fr-FR" sz="1400" dirty="0"/>
              <a:t>, </a:t>
            </a:r>
            <a:r>
              <a:rPr lang="fr-FR" sz="1400" dirty="0" err="1"/>
              <a:t>known</a:t>
            </a:r>
            <a:r>
              <a:rPr lang="fr-FR" sz="1400" dirty="0"/>
              <a:t> </a:t>
            </a:r>
            <a:r>
              <a:rPr lang="fr-FR" sz="1400" dirty="0" err="1"/>
              <a:t>average</a:t>
            </a:r>
            <a:r>
              <a:rPr lang="fr-FR" sz="1400" dirty="0"/>
              <a:t> </a:t>
            </a:r>
            <a:r>
              <a:rPr lang="fr-FR" sz="1400" dirty="0" err="1"/>
              <a:t>beam</a:t>
            </a:r>
            <a:r>
              <a:rPr lang="fr-FR" sz="1400" dirty="0"/>
              <a:t> </a:t>
            </a:r>
            <a:r>
              <a:rPr lang="fr-FR" sz="1400" dirty="0" err="1"/>
              <a:t>energy</a:t>
            </a:r>
            <a:r>
              <a:rPr lang="fr-FR" sz="1400" dirty="0"/>
              <a:t>, </a:t>
            </a:r>
            <a:r>
              <a:rPr lang="fr-FR" sz="1400" dirty="0" err="1"/>
              <a:t>known</a:t>
            </a:r>
            <a:r>
              <a:rPr lang="fr-FR" sz="1400" dirty="0"/>
              <a:t> e-</a:t>
            </a:r>
            <a:r>
              <a:rPr lang="fr-FR" sz="1400" dirty="0" err="1"/>
              <a:t>beam</a:t>
            </a:r>
            <a:r>
              <a:rPr lang="fr-FR" sz="1400" dirty="0"/>
              <a:t> phase-</a:t>
            </a:r>
            <a:r>
              <a:rPr lang="fr-FR" sz="1400" dirty="0" err="1"/>
              <a:t>space</a:t>
            </a:r>
            <a:r>
              <a:rPr lang="fr-FR" sz="1400" dirty="0"/>
              <a:t> </a:t>
            </a:r>
            <a:r>
              <a:rPr lang="fr-FR" sz="1400" dirty="0" err="1"/>
              <a:t>parameters</a:t>
            </a:r>
            <a:endParaRPr lang="fr-FR" sz="1400" dirty="0"/>
          </a:p>
        </p:txBody>
      </p:sp>
    </p:spTree>
    <p:extLst>
      <p:ext uri="{BB962C8B-B14F-4D97-AF65-F5344CB8AC3E}">
        <p14:creationId xmlns:p14="http://schemas.microsoft.com/office/powerpoint/2010/main" val="371858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9600D-CEB3-714B-AA2F-6819F81B6801}"/>
              </a:ext>
            </a:extLst>
          </p:cNvPr>
          <p:cNvSpPr>
            <a:spLocks noGrp="1"/>
          </p:cNvSpPr>
          <p:nvPr>
            <p:ph type="title"/>
          </p:nvPr>
        </p:nvSpPr>
        <p:spPr>
          <a:xfrm>
            <a:off x="628649" y="365126"/>
            <a:ext cx="8392353" cy="509517"/>
          </a:xfrm>
        </p:spPr>
        <p:txBody>
          <a:bodyPr>
            <a:normAutofit fontScale="90000"/>
          </a:bodyPr>
          <a:lstStyle/>
          <a:p>
            <a:r>
              <a:rPr lang="fr-FR" dirty="0"/>
              <a:t>But…</a:t>
            </a:r>
          </a:p>
        </p:txBody>
      </p:sp>
      <p:sp>
        <p:nvSpPr>
          <p:cNvPr id="4" name="Espace réservé de la date 3">
            <a:extLst>
              <a:ext uri="{FF2B5EF4-FFF2-40B4-BE49-F238E27FC236}">
                <a16:creationId xmlns:a16="http://schemas.microsoft.com/office/drawing/2014/main" id="{FDDAD5EB-CE09-5A4B-BD84-8A787FA8A56C}"/>
              </a:ext>
            </a:extLst>
          </p:cNvPr>
          <p:cNvSpPr>
            <a:spLocks noGrp="1"/>
          </p:cNvSpPr>
          <p:nvPr>
            <p:ph type="dt" sz="half" idx="10"/>
          </p:nvPr>
        </p:nvSpPr>
        <p:spPr/>
        <p:txBody>
          <a:bodyPr/>
          <a:lstStyle/>
          <a:p>
            <a:r>
              <a:rPr lang="fr-FR"/>
              <a:t>10/02/2021</a:t>
            </a:r>
          </a:p>
        </p:txBody>
      </p:sp>
      <p:sp>
        <p:nvSpPr>
          <p:cNvPr id="5" name="Espace réservé du pied de page 4">
            <a:extLst>
              <a:ext uri="{FF2B5EF4-FFF2-40B4-BE49-F238E27FC236}">
                <a16:creationId xmlns:a16="http://schemas.microsoft.com/office/drawing/2014/main" id="{E15EEA4C-1746-044A-96F4-A99EA1BF20E7}"/>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83D3D043-65B7-BF49-B198-8EAC11FBF5FD}"/>
              </a:ext>
            </a:extLst>
          </p:cNvPr>
          <p:cNvSpPr>
            <a:spLocks noGrp="1"/>
          </p:cNvSpPr>
          <p:nvPr>
            <p:ph type="sldNum" sz="quarter" idx="12"/>
          </p:nvPr>
        </p:nvSpPr>
        <p:spPr/>
        <p:txBody>
          <a:bodyPr/>
          <a:lstStyle/>
          <a:p>
            <a:fld id="{6324D5D7-7619-544E-85E6-FE67B0DC27B1}" type="slidenum">
              <a:rPr lang="fr-FR" smtClean="0"/>
              <a:t>12</a:t>
            </a:fld>
            <a:endParaRPr lang="fr-FR"/>
          </a:p>
        </p:txBody>
      </p:sp>
      <p:sp>
        <p:nvSpPr>
          <p:cNvPr id="14" name="Text Box 18">
            <a:extLst>
              <a:ext uri="{FF2B5EF4-FFF2-40B4-BE49-F238E27FC236}">
                <a16:creationId xmlns:a16="http://schemas.microsoft.com/office/drawing/2014/main" id="{BBFC0869-9028-B74C-8748-25ECBCDF1D57}"/>
              </a:ext>
            </a:extLst>
          </p:cNvPr>
          <p:cNvSpPr txBox="1">
            <a:spLocks noChangeArrowheads="1"/>
          </p:cNvSpPr>
          <p:nvPr/>
        </p:nvSpPr>
        <p:spPr bwMode="auto">
          <a:xfrm>
            <a:off x="584607" y="1136453"/>
            <a:ext cx="8436396" cy="4616648"/>
          </a:xfrm>
          <a:prstGeom prst="rect">
            <a:avLst/>
          </a:prstGeom>
          <a:noFill/>
          <a:ln w="9525">
            <a:noFill/>
            <a:miter lim="800000"/>
            <a:headEnd/>
            <a:tailEnd/>
          </a:ln>
        </p:spPr>
        <p:txBody>
          <a:bodyPr wrap="square">
            <a:spAutoFit/>
          </a:bodyPr>
          <a:lstStyle/>
          <a:p>
            <a:r>
              <a:rPr lang="en-US" sz="1400" dirty="0">
                <a:solidFill>
                  <a:schemeClr val="tx2">
                    <a:lumMod val="60000"/>
                    <a:lumOff val="40000"/>
                  </a:schemeClr>
                </a:solidFill>
              </a:rPr>
              <a:t>The fit is time consuming but actually too accurate for the situation we may face in data:</a:t>
            </a: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r>
              <a:rPr lang="en-US" sz="1400" dirty="0">
                <a:solidFill>
                  <a:schemeClr val="tx2">
                    <a:lumMod val="60000"/>
                    <a:lumOff val="40000"/>
                  </a:schemeClr>
                </a:solidFill>
              </a:rPr>
              <a:t>I will now try to look at ‘degraded’ fitters to investigate several effects, keeping in mind that we are able to revert to an accurate fit of MC data (and that maybe a cylindrical geometry is maybe more appropriate)</a:t>
            </a:r>
          </a:p>
          <a:p>
            <a:endParaRPr lang="en-US" sz="1400" dirty="0">
              <a:solidFill>
                <a:schemeClr val="tx2">
                  <a:lumMod val="60000"/>
                  <a:lumOff val="40000"/>
                </a:schemeClr>
              </a:solidFill>
            </a:endParaRPr>
          </a:p>
          <a:p>
            <a:endParaRPr lang="en-US" sz="1400" dirty="0">
              <a:solidFill>
                <a:schemeClr val="accent5">
                  <a:lumMod val="75000"/>
                </a:schemeClr>
              </a:solidFill>
            </a:endParaRPr>
          </a:p>
        </p:txBody>
      </p:sp>
      <p:pic>
        <p:nvPicPr>
          <p:cNvPr id="24" name="Image 23">
            <a:extLst>
              <a:ext uri="{FF2B5EF4-FFF2-40B4-BE49-F238E27FC236}">
                <a16:creationId xmlns:a16="http://schemas.microsoft.com/office/drawing/2014/main" id="{80129959-581B-B346-8894-6B99BC8F126E}"/>
              </a:ext>
            </a:extLst>
          </p:cNvPr>
          <p:cNvPicPr>
            <a:picLocks noChangeAspect="1"/>
          </p:cNvPicPr>
          <p:nvPr/>
        </p:nvPicPr>
        <p:blipFill>
          <a:blip r:embed="rId2"/>
          <a:stretch>
            <a:fillRect/>
          </a:stretch>
        </p:blipFill>
        <p:spPr>
          <a:xfrm>
            <a:off x="942729" y="1602513"/>
            <a:ext cx="3058650" cy="2606409"/>
          </a:xfrm>
          <a:prstGeom prst="rect">
            <a:avLst/>
          </a:prstGeom>
        </p:spPr>
      </p:pic>
      <p:sp>
        <p:nvSpPr>
          <p:cNvPr id="25" name="ZoneTexte 24">
            <a:extLst>
              <a:ext uri="{FF2B5EF4-FFF2-40B4-BE49-F238E27FC236}">
                <a16:creationId xmlns:a16="http://schemas.microsoft.com/office/drawing/2014/main" id="{A0EB80F0-E1E0-DC48-A7BC-0AF8CEE1C68B}"/>
              </a:ext>
            </a:extLst>
          </p:cNvPr>
          <p:cNvSpPr txBox="1"/>
          <p:nvPr/>
        </p:nvSpPr>
        <p:spPr>
          <a:xfrm rot="20528152">
            <a:off x="3317256" y="2306838"/>
            <a:ext cx="912177" cy="369332"/>
          </a:xfrm>
          <a:prstGeom prst="rect">
            <a:avLst/>
          </a:prstGeom>
          <a:solidFill>
            <a:schemeClr val="tx2">
              <a:lumMod val="20000"/>
              <a:lumOff val="80000"/>
            </a:schemeClr>
          </a:solidFill>
        </p:spPr>
        <p:txBody>
          <a:bodyPr wrap="square" rtlCol="0" anchor="ctr" anchorCtr="1">
            <a:spAutoFit/>
          </a:bodyPr>
          <a:lstStyle/>
          <a:p>
            <a:pPr algn="ctr"/>
            <a:r>
              <a:rPr lang="en-GB" dirty="0">
                <a:solidFill>
                  <a:schemeClr val="tx1">
                    <a:lumMod val="50000"/>
                    <a:lumOff val="50000"/>
                  </a:schemeClr>
                </a:solidFill>
              </a:rPr>
              <a:t>HERA</a:t>
            </a:r>
          </a:p>
        </p:txBody>
      </p:sp>
      <p:sp>
        <p:nvSpPr>
          <p:cNvPr id="20" name="ZoneTexte 19">
            <a:extLst>
              <a:ext uri="{FF2B5EF4-FFF2-40B4-BE49-F238E27FC236}">
                <a16:creationId xmlns:a16="http://schemas.microsoft.com/office/drawing/2014/main" id="{5788EE55-EBD1-9F45-A337-A4EC0026A5AB}"/>
              </a:ext>
            </a:extLst>
          </p:cNvPr>
          <p:cNvSpPr txBox="1"/>
          <p:nvPr/>
        </p:nvSpPr>
        <p:spPr>
          <a:xfrm>
            <a:off x="4359501" y="1738815"/>
            <a:ext cx="4498378" cy="646331"/>
          </a:xfrm>
          <a:prstGeom prst="rect">
            <a:avLst/>
          </a:prstGeom>
          <a:noFill/>
          <a:ln w="28575">
            <a:solidFill>
              <a:srgbClr val="C00000"/>
            </a:solidFill>
          </a:ln>
        </p:spPr>
        <p:txBody>
          <a:bodyPr wrap="square" rtlCol="0">
            <a:spAutoFit/>
          </a:bodyPr>
          <a:lstStyle/>
          <a:p>
            <a:pPr algn="ctr"/>
            <a:r>
              <a:rPr lang="fr-FR" dirty="0" err="1">
                <a:solidFill>
                  <a:schemeClr val="accent1"/>
                </a:solidFill>
              </a:rPr>
              <a:t>Beam</a:t>
            </a:r>
            <a:r>
              <a:rPr lang="fr-FR" dirty="0">
                <a:solidFill>
                  <a:schemeClr val="accent1"/>
                </a:solidFill>
              </a:rPr>
              <a:t> </a:t>
            </a:r>
            <a:r>
              <a:rPr lang="fr-FR" dirty="0" err="1">
                <a:solidFill>
                  <a:schemeClr val="accent1"/>
                </a:solidFill>
              </a:rPr>
              <a:t>gas</a:t>
            </a:r>
            <a:r>
              <a:rPr lang="fr-FR" dirty="0">
                <a:solidFill>
                  <a:schemeClr val="accent1"/>
                </a:solidFill>
              </a:rPr>
              <a:t> + synchrotron radiation </a:t>
            </a:r>
            <a:r>
              <a:rPr lang="fr-FR" dirty="0" err="1">
                <a:solidFill>
                  <a:schemeClr val="accent1"/>
                </a:solidFill>
              </a:rPr>
              <a:t>peak</a:t>
            </a:r>
            <a:r>
              <a:rPr lang="fr-FR" dirty="0">
                <a:solidFill>
                  <a:schemeClr val="accent1"/>
                </a:solidFill>
              </a:rPr>
              <a:t> </a:t>
            </a:r>
            <a:r>
              <a:rPr lang="fr-FR" dirty="0" err="1">
                <a:solidFill>
                  <a:schemeClr val="accent1"/>
                </a:solidFill>
              </a:rPr>
              <a:t>may</a:t>
            </a:r>
            <a:r>
              <a:rPr lang="fr-FR" dirty="0">
                <a:solidFill>
                  <a:schemeClr val="accent1"/>
                </a:solidFill>
              </a:rPr>
              <a:t> </a:t>
            </a:r>
            <a:r>
              <a:rPr lang="fr-FR" dirty="0" err="1">
                <a:solidFill>
                  <a:schemeClr val="accent1"/>
                </a:solidFill>
              </a:rPr>
              <a:t>be</a:t>
            </a:r>
            <a:r>
              <a:rPr lang="fr-FR" dirty="0">
                <a:solidFill>
                  <a:schemeClr val="accent1"/>
                </a:solidFill>
              </a:rPr>
              <a:t> the dominant contributions at </a:t>
            </a:r>
            <a:r>
              <a:rPr lang="fr-FR" dirty="0" err="1">
                <a:solidFill>
                  <a:schemeClr val="accent1"/>
                </a:solidFill>
              </a:rPr>
              <a:t>low</a:t>
            </a:r>
            <a:r>
              <a:rPr lang="fr-FR" dirty="0">
                <a:solidFill>
                  <a:schemeClr val="accent1"/>
                </a:solidFill>
              </a:rPr>
              <a:t> </a:t>
            </a:r>
            <a:r>
              <a:rPr lang="fr-FR" dirty="0" err="1">
                <a:solidFill>
                  <a:schemeClr val="accent1"/>
                </a:solidFill>
              </a:rPr>
              <a:t>energies</a:t>
            </a:r>
            <a:endParaRPr lang="fr-FR" dirty="0">
              <a:solidFill>
                <a:schemeClr val="accent1"/>
              </a:solidFill>
            </a:endParaRPr>
          </a:p>
        </p:txBody>
      </p:sp>
      <p:sp>
        <p:nvSpPr>
          <p:cNvPr id="26" name="ZoneTexte 25">
            <a:extLst>
              <a:ext uri="{FF2B5EF4-FFF2-40B4-BE49-F238E27FC236}">
                <a16:creationId xmlns:a16="http://schemas.microsoft.com/office/drawing/2014/main" id="{A60D61F3-FD70-354F-8E09-31B573A748CA}"/>
              </a:ext>
            </a:extLst>
          </p:cNvPr>
          <p:cNvSpPr txBox="1"/>
          <p:nvPr/>
        </p:nvSpPr>
        <p:spPr>
          <a:xfrm>
            <a:off x="4359501" y="3144795"/>
            <a:ext cx="4498378" cy="646331"/>
          </a:xfrm>
          <a:prstGeom prst="rect">
            <a:avLst/>
          </a:prstGeom>
          <a:noFill/>
          <a:ln w="28575">
            <a:solidFill>
              <a:srgbClr val="C00000"/>
            </a:solidFill>
          </a:ln>
        </p:spPr>
        <p:txBody>
          <a:bodyPr wrap="square" rtlCol="0">
            <a:spAutoFit/>
          </a:bodyPr>
          <a:lstStyle/>
          <a:p>
            <a:pPr algn="ctr"/>
            <a:r>
              <a:rPr lang="fr-FR" dirty="0" err="1">
                <a:solidFill>
                  <a:schemeClr val="accent1"/>
                </a:solidFill>
              </a:rPr>
              <a:t>Maybe</a:t>
            </a:r>
            <a:r>
              <a:rPr lang="fr-FR" dirty="0">
                <a:solidFill>
                  <a:schemeClr val="accent1"/>
                </a:solidFill>
              </a:rPr>
              <a:t> not </a:t>
            </a:r>
            <a:r>
              <a:rPr lang="fr-FR" dirty="0" err="1">
                <a:solidFill>
                  <a:schemeClr val="accent1"/>
                </a:solidFill>
              </a:rPr>
              <a:t>so</a:t>
            </a:r>
            <a:r>
              <a:rPr lang="fr-FR" dirty="0">
                <a:solidFill>
                  <a:schemeClr val="accent1"/>
                </a:solidFill>
              </a:rPr>
              <a:t> important to </a:t>
            </a:r>
            <a:r>
              <a:rPr lang="fr-FR" dirty="0" err="1">
                <a:solidFill>
                  <a:schemeClr val="accent1"/>
                </a:solidFill>
              </a:rPr>
              <a:t>accurately</a:t>
            </a:r>
            <a:r>
              <a:rPr lang="fr-FR" dirty="0">
                <a:solidFill>
                  <a:schemeClr val="accent1"/>
                </a:solidFill>
              </a:rPr>
              <a:t> fit the </a:t>
            </a:r>
            <a:r>
              <a:rPr lang="fr-FR" dirty="0" err="1">
                <a:solidFill>
                  <a:schemeClr val="accent1"/>
                </a:solidFill>
              </a:rPr>
              <a:t>low</a:t>
            </a:r>
            <a:r>
              <a:rPr lang="fr-FR" dirty="0">
                <a:solidFill>
                  <a:schemeClr val="accent1"/>
                </a:solidFill>
              </a:rPr>
              <a:t> </a:t>
            </a:r>
            <a:r>
              <a:rPr lang="fr-FR" dirty="0" err="1">
                <a:solidFill>
                  <a:schemeClr val="accent1"/>
                </a:solidFill>
              </a:rPr>
              <a:t>energy</a:t>
            </a:r>
            <a:r>
              <a:rPr lang="fr-FR" dirty="0">
                <a:solidFill>
                  <a:schemeClr val="accent1"/>
                </a:solidFill>
              </a:rPr>
              <a:t> part</a:t>
            </a:r>
          </a:p>
        </p:txBody>
      </p:sp>
      <p:sp>
        <p:nvSpPr>
          <p:cNvPr id="27" name="Flèche vers le bas 26">
            <a:extLst>
              <a:ext uri="{FF2B5EF4-FFF2-40B4-BE49-F238E27FC236}">
                <a16:creationId xmlns:a16="http://schemas.microsoft.com/office/drawing/2014/main" id="{849A4B7C-6ED3-3A40-87F6-1D89A8A0CE58}"/>
              </a:ext>
            </a:extLst>
          </p:cNvPr>
          <p:cNvSpPr/>
          <p:nvPr/>
        </p:nvSpPr>
        <p:spPr>
          <a:xfrm>
            <a:off x="6380703" y="2491504"/>
            <a:ext cx="522468" cy="496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326651D2-A778-8345-B7FF-25ED4B2CFD7F}"/>
              </a:ext>
            </a:extLst>
          </p:cNvPr>
          <p:cNvSpPr/>
          <p:nvPr/>
        </p:nvSpPr>
        <p:spPr>
          <a:xfrm>
            <a:off x="1193938" y="2385146"/>
            <a:ext cx="343460" cy="156385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632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6374922A-91E5-174E-B435-1284A0405C49}"/>
              </a:ext>
            </a:extLst>
          </p:cNvPr>
          <p:cNvPicPr>
            <a:picLocks noChangeAspect="1"/>
          </p:cNvPicPr>
          <p:nvPr/>
        </p:nvPicPr>
        <p:blipFill>
          <a:blip r:embed="rId2"/>
          <a:stretch>
            <a:fillRect/>
          </a:stretch>
        </p:blipFill>
        <p:spPr>
          <a:xfrm>
            <a:off x="4711700" y="944982"/>
            <a:ext cx="4432300" cy="3009900"/>
          </a:xfrm>
          <a:prstGeom prst="rect">
            <a:avLst/>
          </a:prstGeom>
        </p:spPr>
      </p:pic>
      <p:sp>
        <p:nvSpPr>
          <p:cNvPr id="2" name="Titre 1">
            <a:extLst>
              <a:ext uri="{FF2B5EF4-FFF2-40B4-BE49-F238E27FC236}">
                <a16:creationId xmlns:a16="http://schemas.microsoft.com/office/drawing/2014/main" id="{1068D7C4-DD4B-1A4C-8B56-37F9F4C30F84}"/>
              </a:ext>
            </a:extLst>
          </p:cNvPr>
          <p:cNvSpPr>
            <a:spLocks noGrp="1"/>
          </p:cNvSpPr>
          <p:nvPr>
            <p:ph type="title"/>
          </p:nvPr>
        </p:nvSpPr>
        <p:spPr>
          <a:xfrm>
            <a:off x="628650" y="365126"/>
            <a:ext cx="7886700" cy="509517"/>
          </a:xfrm>
        </p:spPr>
        <p:txBody>
          <a:bodyPr>
            <a:normAutofit fontScale="90000"/>
          </a:bodyPr>
          <a:lstStyle/>
          <a:p>
            <a:r>
              <a:rPr lang="fr-FR" dirty="0" err="1"/>
              <a:t>Lower</a:t>
            </a:r>
            <a:r>
              <a:rPr lang="fr-FR" dirty="0"/>
              <a:t> </a:t>
            </a:r>
            <a:r>
              <a:rPr lang="fr-FR" dirty="0" err="1"/>
              <a:t>energy</a:t>
            </a:r>
            <a:r>
              <a:rPr lang="fr-FR" dirty="0"/>
              <a:t> part of </a:t>
            </a:r>
            <a:r>
              <a:rPr lang="fr-FR" dirty="0" err="1"/>
              <a:t>spectrum</a:t>
            </a:r>
            <a:endParaRPr lang="fr-FR" dirty="0"/>
          </a:p>
        </p:txBody>
      </p:sp>
      <p:sp>
        <p:nvSpPr>
          <p:cNvPr id="4" name="Espace réservé de la date 3">
            <a:extLst>
              <a:ext uri="{FF2B5EF4-FFF2-40B4-BE49-F238E27FC236}">
                <a16:creationId xmlns:a16="http://schemas.microsoft.com/office/drawing/2014/main" id="{D94D7C42-A99F-C042-A64B-ECF5D5F109FE}"/>
              </a:ext>
            </a:extLst>
          </p:cNvPr>
          <p:cNvSpPr>
            <a:spLocks noGrp="1"/>
          </p:cNvSpPr>
          <p:nvPr>
            <p:ph type="dt" sz="half" idx="10"/>
          </p:nvPr>
        </p:nvSpPr>
        <p:spPr/>
        <p:txBody>
          <a:bodyPr/>
          <a:lstStyle/>
          <a:p>
            <a:r>
              <a:rPr lang="fr-FR"/>
              <a:t>10/02/2021</a:t>
            </a:r>
          </a:p>
        </p:txBody>
      </p:sp>
      <p:sp>
        <p:nvSpPr>
          <p:cNvPr id="5" name="Espace réservé du pied de page 4">
            <a:extLst>
              <a:ext uri="{FF2B5EF4-FFF2-40B4-BE49-F238E27FC236}">
                <a16:creationId xmlns:a16="http://schemas.microsoft.com/office/drawing/2014/main" id="{A5BEA3FC-3BAC-2E4C-B3DB-792F22E4C23A}"/>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B78363AC-9F59-A94A-994B-2A506288933C}"/>
              </a:ext>
            </a:extLst>
          </p:cNvPr>
          <p:cNvSpPr>
            <a:spLocks noGrp="1"/>
          </p:cNvSpPr>
          <p:nvPr>
            <p:ph type="sldNum" sz="quarter" idx="12"/>
          </p:nvPr>
        </p:nvSpPr>
        <p:spPr/>
        <p:txBody>
          <a:bodyPr/>
          <a:lstStyle/>
          <a:p>
            <a:fld id="{6324D5D7-7619-544E-85E6-FE67B0DC27B1}" type="slidenum">
              <a:rPr lang="fr-FR" smtClean="0"/>
              <a:t>13</a:t>
            </a:fld>
            <a:endParaRPr lang="fr-FR"/>
          </a:p>
        </p:txBody>
      </p:sp>
      <p:pic>
        <p:nvPicPr>
          <p:cNvPr id="10" name="Image 9">
            <a:extLst>
              <a:ext uri="{FF2B5EF4-FFF2-40B4-BE49-F238E27FC236}">
                <a16:creationId xmlns:a16="http://schemas.microsoft.com/office/drawing/2014/main" id="{FFC975EB-C6C3-A945-B79C-2C0CD0DDCE45}"/>
              </a:ext>
            </a:extLst>
          </p:cNvPr>
          <p:cNvPicPr>
            <a:picLocks noChangeAspect="1"/>
          </p:cNvPicPr>
          <p:nvPr/>
        </p:nvPicPr>
        <p:blipFill>
          <a:blip r:embed="rId3"/>
          <a:stretch>
            <a:fillRect/>
          </a:stretch>
        </p:blipFill>
        <p:spPr>
          <a:xfrm>
            <a:off x="506953" y="1069940"/>
            <a:ext cx="4432300" cy="3009900"/>
          </a:xfrm>
          <a:prstGeom prst="rect">
            <a:avLst/>
          </a:prstGeom>
        </p:spPr>
      </p:pic>
      <p:sp>
        <p:nvSpPr>
          <p:cNvPr id="11" name="ZoneTexte 10">
            <a:extLst>
              <a:ext uri="{FF2B5EF4-FFF2-40B4-BE49-F238E27FC236}">
                <a16:creationId xmlns:a16="http://schemas.microsoft.com/office/drawing/2014/main" id="{2D0EE2C3-94B5-DA45-9B89-DEF1C203B273}"/>
              </a:ext>
            </a:extLst>
          </p:cNvPr>
          <p:cNvSpPr txBox="1"/>
          <p:nvPr/>
        </p:nvSpPr>
        <p:spPr>
          <a:xfrm>
            <a:off x="965579" y="1411291"/>
            <a:ext cx="1693092" cy="954107"/>
          </a:xfrm>
          <a:prstGeom prst="rect">
            <a:avLst/>
          </a:prstGeom>
          <a:noFill/>
        </p:spPr>
        <p:txBody>
          <a:bodyPr wrap="none" rtlCol="0">
            <a:spAutoFit/>
          </a:bodyPr>
          <a:lstStyle/>
          <a:p>
            <a:r>
              <a:rPr lang="fr-FR" sz="1400" dirty="0"/>
              <a:t>Pull for Pz</a:t>
            </a:r>
          </a:p>
          <a:p>
            <a:r>
              <a:rPr lang="fr-FR" sz="1400" dirty="0"/>
              <a:t>10% </a:t>
            </a:r>
            <a:r>
              <a:rPr lang="fr-FR" sz="1400" dirty="0" err="1"/>
              <a:t>resolution</a:t>
            </a:r>
            <a:endParaRPr lang="fr-FR" sz="1400" dirty="0"/>
          </a:p>
          <a:p>
            <a:r>
              <a:rPr lang="fr-FR" sz="1400" dirty="0"/>
              <a:t>w/ e-</a:t>
            </a:r>
            <a:r>
              <a:rPr lang="fr-FR" sz="1400" dirty="0" err="1"/>
              <a:t>beam</a:t>
            </a:r>
            <a:r>
              <a:rPr lang="fr-FR" sz="1400" dirty="0"/>
              <a:t> </a:t>
            </a:r>
            <a:r>
              <a:rPr lang="fr-FR" sz="1400" dirty="0" err="1"/>
              <a:t>smearing</a:t>
            </a:r>
            <a:endParaRPr lang="fr-FR" sz="1400" dirty="0"/>
          </a:p>
          <a:p>
            <a:r>
              <a:rPr lang="fr-FR" sz="1400" dirty="0" err="1"/>
              <a:t>Cylindrical</a:t>
            </a:r>
            <a:r>
              <a:rPr lang="fr-FR" sz="1400" dirty="0"/>
              <a:t> </a:t>
            </a:r>
            <a:r>
              <a:rPr lang="fr-FR" sz="1400" dirty="0" err="1"/>
              <a:t>det</a:t>
            </a:r>
            <a:r>
              <a:rPr lang="fr-FR" sz="1400" dirty="0"/>
              <a:t>.</a:t>
            </a:r>
          </a:p>
        </p:txBody>
      </p:sp>
      <p:sp>
        <p:nvSpPr>
          <p:cNvPr id="14" name="Ellipse 13">
            <a:extLst>
              <a:ext uri="{FF2B5EF4-FFF2-40B4-BE49-F238E27FC236}">
                <a16:creationId xmlns:a16="http://schemas.microsoft.com/office/drawing/2014/main" id="{043D1420-E750-5340-923F-E02C57D47310}"/>
              </a:ext>
            </a:extLst>
          </p:cNvPr>
          <p:cNvSpPr/>
          <p:nvPr/>
        </p:nvSpPr>
        <p:spPr>
          <a:xfrm>
            <a:off x="4939253" y="874643"/>
            <a:ext cx="537099" cy="254179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61434AAD-7BEA-2845-BC2A-49F3BBA7C699}"/>
              </a:ext>
            </a:extLst>
          </p:cNvPr>
          <p:cNvSpPr/>
          <p:nvPr/>
        </p:nvSpPr>
        <p:spPr>
          <a:xfrm rot="7702535">
            <a:off x="5804681" y="942142"/>
            <a:ext cx="537099" cy="175494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1F689927-0368-2043-815F-96ADF6B15559}"/>
              </a:ext>
            </a:extLst>
          </p:cNvPr>
          <p:cNvSpPr txBox="1"/>
          <p:nvPr/>
        </p:nvSpPr>
        <p:spPr>
          <a:xfrm>
            <a:off x="763880" y="4475396"/>
            <a:ext cx="7895639" cy="1200329"/>
          </a:xfrm>
          <a:prstGeom prst="rect">
            <a:avLst/>
          </a:prstGeom>
          <a:noFill/>
        </p:spPr>
        <p:txBody>
          <a:bodyPr wrap="square" rtlCol="0">
            <a:spAutoFit/>
          </a:bodyPr>
          <a:lstStyle/>
          <a:p>
            <a:r>
              <a:rPr lang="fr-FR" dirty="0"/>
              <a:t>The (</a:t>
            </a:r>
            <a:r>
              <a:rPr lang="fr-FR" dirty="0" err="1"/>
              <a:t>deliberately</a:t>
            </a:r>
            <a:r>
              <a:rPr lang="fr-FR" dirty="0"/>
              <a:t>) </a:t>
            </a:r>
            <a:r>
              <a:rPr lang="fr-FR" dirty="0" err="1"/>
              <a:t>wrong</a:t>
            </a:r>
            <a:r>
              <a:rPr lang="fr-FR" dirty="0"/>
              <a:t> </a:t>
            </a:r>
            <a:r>
              <a:rPr lang="fr-FR" dirty="0" err="1"/>
              <a:t>assumption</a:t>
            </a:r>
            <a:r>
              <a:rPr lang="fr-FR" dirty="0"/>
              <a:t> about detector </a:t>
            </a:r>
            <a:r>
              <a:rPr lang="fr-FR" dirty="0" err="1"/>
              <a:t>geometry</a:t>
            </a:r>
            <a:r>
              <a:rPr lang="fr-FR" dirty="0"/>
              <a:t> </a:t>
            </a:r>
            <a:r>
              <a:rPr lang="fr-FR" dirty="0" err="1"/>
              <a:t>mainly</a:t>
            </a:r>
            <a:r>
              <a:rPr lang="fr-FR" dirty="0"/>
              <a:t> </a:t>
            </a:r>
            <a:r>
              <a:rPr lang="fr-FR" dirty="0" err="1"/>
              <a:t>biases</a:t>
            </a:r>
            <a:r>
              <a:rPr lang="fr-FR" dirty="0"/>
              <a:t> </a:t>
            </a:r>
            <a:r>
              <a:rPr lang="fr-FR" dirty="0" err="1"/>
              <a:t>low</a:t>
            </a:r>
            <a:r>
              <a:rPr lang="fr-FR" dirty="0"/>
              <a:t> </a:t>
            </a:r>
            <a:r>
              <a:rPr lang="fr-FR" dirty="0" err="1"/>
              <a:t>energy</a:t>
            </a:r>
            <a:r>
              <a:rPr lang="fr-FR" dirty="0"/>
              <a:t> </a:t>
            </a:r>
            <a:r>
              <a:rPr lang="fr-FR" dirty="0" err="1"/>
              <a:t>contibution</a:t>
            </a:r>
            <a:r>
              <a:rPr lang="fr-FR" dirty="0"/>
              <a:t> </a:t>
            </a:r>
            <a:r>
              <a:rPr lang="fr-FR" dirty="0" err="1"/>
              <a:t>that</a:t>
            </a:r>
            <a:r>
              <a:rPr lang="fr-FR" dirty="0"/>
              <a:t> </a:t>
            </a:r>
            <a:r>
              <a:rPr lang="fr-FR" dirty="0" err="1"/>
              <a:t>is</a:t>
            </a:r>
            <a:r>
              <a:rPr lang="fr-FR" dirty="0"/>
              <a:t> </a:t>
            </a:r>
            <a:r>
              <a:rPr lang="fr-FR" dirty="0" err="1"/>
              <a:t>likely</a:t>
            </a:r>
            <a:r>
              <a:rPr lang="fr-FR" dirty="0"/>
              <a:t> to </a:t>
            </a:r>
            <a:r>
              <a:rPr lang="fr-FR" dirty="0" err="1"/>
              <a:t>be</a:t>
            </a:r>
            <a:r>
              <a:rPr lang="fr-FR" dirty="0"/>
              <a:t> </a:t>
            </a:r>
            <a:r>
              <a:rPr lang="fr-FR" dirty="0" err="1"/>
              <a:t>dominated</a:t>
            </a:r>
            <a:r>
              <a:rPr lang="fr-FR" dirty="0"/>
              <a:t> by backgrounds and </a:t>
            </a:r>
            <a:r>
              <a:rPr lang="fr-FR" dirty="0" err="1"/>
              <a:t>will</a:t>
            </a:r>
            <a:r>
              <a:rPr lang="fr-FR" dirty="0"/>
              <a:t> not </a:t>
            </a:r>
            <a:r>
              <a:rPr lang="fr-FR" dirty="0" err="1"/>
              <a:t>provide</a:t>
            </a:r>
            <a:r>
              <a:rPr lang="fr-FR" dirty="0"/>
              <a:t> </a:t>
            </a:r>
            <a:r>
              <a:rPr lang="fr-FR" dirty="0" err="1"/>
              <a:t>sensitivity</a:t>
            </a:r>
            <a:r>
              <a:rPr lang="fr-FR" dirty="0"/>
              <a:t>.</a:t>
            </a:r>
          </a:p>
          <a:p>
            <a:r>
              <a:rPr lang="fr-FR" dirty="0">
                <a:sym typeface="Wingdings" pitchFamily="2" charset="2"/>
              </a:rPr>
              <a:t> </a:t>
            </a:r>
            <a:r>
              <a:rPr lang="fr-FR" dirty="0" err="1">
                <a:sym typeface="Wingdings" pitchFamily="2" charset="2"/>
              </a:rPr>
              <a:t>Need</a:t>
            </a:r>
            <a:r>
              <a:rPr lang="fr-FR" dirty="0">
                <a:sym typeface="Wingdings" pitchFamily="2" charset="2"/>
              </a:rPr>
              <a:t> a full model </a:t>
            </a:r>
            <a:r>
              <a:rPr lang="fr-FR" dirty="0" err="1">
                <a:sym typeface="Wingdings" pitchFamily="2" charset="2"/>
              </a:rPr>
              <a:t>with</a:t>
            </a:r>
            <a:r>
              <a:rPr lang="fr-FR" dirty="0">
                <a:sym typeface="Wingdings" pitchFamily="2" charset="2"/>
              </a:rPr>
              <a:t> </a:t>
            </a:r>
            <a:r>
              <a:rPr lang="fr-FR" dirty="0" err="1">
                <a:sym typeface="Wingdings" pitchFamily="2" charset="2"/>
              </a:rPr>
              <a:t>realistic</a:t>
            </a:r>
            <a:r>
              <a:rPr lang="fr-FR" dirty="0">
                <a:sym typeface="Wingdings" pitchFamily="2" charset="2"/>
              </a:rPr>
              <a:t> backgrounds </a:t>
            </a:r>
            <a:endParaRPr lang="fr-FR" dirty="0"/>
          </a:p>
        </p:txBody>
      </p:sp>
      <p:pic>
        <p:nvPicPr>
          <p:cNvPr id="17" name="Image 16">
            <a:extLst>
              <a:ext uri="{FF2B5EF4-FFF2-40B4-BE49-F238E27FC236}">
                <a16:creationId xmlns:a16="http://schemas.microsoft.com/office/drawing/2014/main" id="{7AA09F53-D745-DD42-B424-7F62D33BB64D}"/>
              </a:ext>
            </a:extLst>
          </p:cNvPr>
          <p:cNvPicPr>
            <a:picLocks noChangeAspect="1"/>
          </p:cNvPicPr>
          <p:nvPr/>
        </p:nvPicPr>
        <p:blipFill>
          <a:blip r:embed="rId4"/>
          <a:stretch>
            <a:fillRect/>
          </a:stretch>
        </p:blipFill>
        <p:spPr>
          <a:xfrm>
            <a:off x="7160092" y="5120104"/>
            <a:ext cx="1361409" cy="1160116"/>
          </a:xfrm>
          <a:prstGeom prst="rect">
            <a:avLst/>
          </a:prstGeom>
        </p:spPr>
      </p:pic>
      <p:pic>
        <p:nvPicPr>
          <p:cNvPr id="19" name="Image 18">
            <a:extLst>
              <a:ext uri="{FF2B5EF4-FFF2-40B4-BE49-F238E27FC236}">
                <a16:creationId xmlns:a16="http://schemas.microsoft.com/office/drawing/2014/main" id="{5FDC40BD-1DD9-0145-8520-6B56A11AEBEB}"/>
              </a:ext>
            </a:extLst>
          </p:cNvPr>
          <p:cNvPicPr>
            <a:picLocks noChangeAspect="1"/>
          </p:cNvPicPr>
          <p:nvPr/>
        </p:nvPicPr>
        <p:blipFill>
          <a:blip r:embed="rId5"/>
          <a:stretch>
            <a:fillRect/>
          </a:stretch>
        </p:blipFill>
        <p:spPr>
          <a:xfrm>
            <a:off x="7136190" y="131346"/>
            <a:ext cx="1884814" cy="1279945"/>
          </a:xfrm>
          <a:prstGeom prst="rect">
            <a:avLst/>
          </a:prstGeom>
        </p:spPr>
      </p:pic>
      <p:sp>
        <p:nvSpPr>
          <p:cNvPr id="20" name="ZoneTexte 19">
            <a:extLst>
              <a:ext uri="{FF2B5EF4-FFF2-40B4-BE49-F238E27FC236}">
                <a16:creationId xmlns:a16="http://schemas.microsoft.com/office/drawing/2014/main" id="{C27DAD6C-6238-BC4D-8486-F7E5F5D329FA}"/>
              </a:ext>
            </a:extLst>
          </p:cNvPr>
          <p:cNvSpPr txBox="1"/>
          <p:nvPr/>
        </p:nvSpPr>
        <p:spPr>
          <a:xfrm>
            <a:off x="7131560" y="5946"/>
            <a:ext cx="1965603" cy="369332"/>
          </a:xfrm>
          <a:prstGeom prst="rect">
            <a:avLst/>
          </a:prstGeom>
          <a:noFill/>
        </p:spPr>
        <p:txBody>
          <a:bodyPr wrap="none" rtlCol="0">
            <a:spAutoFit/>
          </a:bodyPr>
          <a:lstStyle/>
          <a:p>
            <a:r>
              <a:rPr lang="fr-FR" dirty="0"/>
              <a:t>Chi2 </a:t>
            </a:r>
            <a:r>
              <a:rPr lang="fr-FR" dirty="0" err="1"/>
              <a:t>around</a:t>
            </a:r>
            <a:r>
              <a:rPr lang="fr-FR" dirty="0"/>
              <a:t> 12450</a:t>
            </a:r>
          </a:p>
        </p:txBody>
      </p:sp>
    </p:spTree>
    <p:extLst>
      <p:ext uri="{BB962C8B-B14F-4D97-AF65-F5344CB8AC3E}">
        <p14:creationId xmlns:p14="http://schemas.microsoft.com/office/powerpoint/2010/main" val="2305854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E2797D93-828C-1041-8CDC-AE3FD6F724E4}"/>
              </a:ext>
            </a:extLst>
          </p:cNvPr>
          <p:cNvPicPr>
            <a:picLocks noChangeAspect="1"/>
          </p:cNvPicPr>
          <p:nvPr/>
        </p:nvPicPr>
        <p:blipFill>
          <a:blip r:embed="rId2"/>
          <a:stretch>
            <a:fillRect/>
          </a:stretch>
        </p:blipFill>
        <p:spPr>
          <a:xfrm>
            <a:off x="4722092" y="2735154"/>
            <a:ext cx="4432300" cy="3009900"/>
          </a:xfrm>
          <a:prstGeom prst="rect">
            <a:avLst/>
          </a:prstGeom>
        </p:spPr>
      </p:pic>
      <p:pic>
        <p:nvPicPr>
          <p:cNvPr id="14" name="Image 13">
            <a:extLst>
              <a:ext uri="{FF2B5EF4-FFF2-40B4-BE49-F238E27FC236}">
                <a16:creationId xmlns:a16="http://schemas.microsoft.com/office/drawing/2014/main" id="{3009A4FC-4832-6D45-833F-66D967C349C4}"/>
              </a:ext>
            </a:extLst>
          </p:cNvPr>
          <p:cNvPicPr>
            <a:picLocks noChangeAspect="1"/>
          </p:cNvPicPr>
          <p:nvPr/>
        </p:nvPicPr>
        <p:blipFill rotWithShape="1">
          <a:blip r:embed="rId3"/>
          <a:srcRect t="5526"/>
          <a:stretch/>
        </p:blipFill>
        <p:spPr>
          <a:xfrm>
            <a:off x="514498" y="974182"/>
            <a:ext cx="4432300" cy="2843571"/>
          </a:xfrm>
          <a:prstGeom prst="rect">
            <a:avLst/>
          </a:prstGeom>
        </p:spPr>
      </p:pic>
      <p:sp>
        <p:nvSpPr>
          <p:cNvPr id="2" name="Titre 1">
            <a:extLst>
              <a:ext uri="{FF2B5EF4-FFF2-40B4-BE49-F238E27FC236}">
                <a16:creationId xmlns:a16="http://schemas.microsoft.com/office/drawing/2014/main" id="{1AA6E4CB-C2BF-6349-8344-9C3F1CC42BC3}"/>
              </a:ext>
            </a:extLst>
          </p:cNvPr>
          <p:cNvSpPr>
            <a:spLocks noGrp="1"/>
          </p:cNvSpPr>
          <p:nvPr>
            <p:ph type="title"/>
          </p:nvPr>
        </p:nvSpPr>
        <p:spPr/>
        <p:txBody>
          <a:bodyPr>
            <a:normAutofit fontScale="90000"/>
          </a:bodyPr>
          <a:lstStyle/>
          <a:p>
            <a:r>
              <a:rPr lang="fr-FR" dirty="0" err="1"/>
              <a:t>Removing</a:t>
            </a:r>
            <a:r>
              <a:rPr lang="fr-FR" dirty="0"/>
              <a:t> the first 10 </a:t>
            </a:r>
            <a:r>
              <a:rPr lang="fr-FR" dirty="0" err="1"/>
              <a:t>bins</a:t>
            </a:r>
            <a:r>
              <a:rPr lang="fr-FR" dirty="0"/>
              <a:t> </a:t>
            </a:r>
            <a:r>
              <a:rPr lang="fr-FR" dirty="0" err="1"/>
              <a:t>from</a:t>
            </a:r>
            <a:r>
              <a:rPr lang="fr-FR" dirty="0"/>
              <a:t> fit</a:t>
            </a:r>
          </a:p>
        </p:txBody>
      </p:sp>
      <p:sp>
        <p:nvSpPr>
          <p:cNvPr id="4" name="Espace réservé de la date 3">
            <a:extLst>
              <a:ext uri="{FF2B5EF4-FFF2-40B4-BE49-F238E27FC236}">
                <a16:creationId xmlns:a16="http://schemas.microsoft.com/office/drawing/2014/main" id="{44079AE5-5B8F-6F4E-848B-B34C2CC3C14E}"/>
              </a:ext>
            </a:extLst>
          </p:cNvPr>
          <p:cNvSpPr>
            <a:spLocks noGrp="1"/>
          </p:cNvSpPr>
          <p:nvPr>
            <p:ph type="dt" sz="half" idx="10"/>
          </p:nvPr>
        </p:nvSpPr>
        <p:spPr/>
        <p:txBody>
          <a:bodyPr/>
          <a:lstStyle/>
          <a:p>
            <a:r>
              <a:rPr lang="fr-FR"/>
              <a:t>10/02/2021</a:t>
            </a:r>
          </a:p>
        </p:txBody>
      </p:sp>
      <p:sp>
        <p:nvSpPr>
          <p:cNvPr id="5" name="Espace réservé du pied de page 4">
            <a:extLst>
              <a:ext uri="{FF2B5EF4-FFF2-40B4-BE49-F238E27FC236}">
                <a16:creationId xmlns:a16="http://schemas.microsoft.com/office/drawing/2014/main" id="{05F2F04C-0A42-024B-B728-F986197B1D52}"/>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D122DFCE-78EE-AF45-B51B-20DAEE1D46D7}"/>
              </a:ext>
            </a:extLst>
          </p:cNvPr>
          <p:cNvSpPr>
            <a:spLocks noGrp="1"/>
          </p:cNvSpPr>
          <p:nvPr>
            <p:ph type="sldNum" sz="quarter" idx="12"/>
          </p:nvPr>
        </p:nvSpPr>
        <p:spPr/>
        <p:txBody>
          <a:bodyPr/>
          <a:lstStyle/>
          <a:p>
            <a:fld id="{6324D5D7-7619-544E-85E6-FE67B0DC27B1}" type="slidenum">
              <a:rPr lang="fr-FR" smtClean="0"/>
              <a:t>14</a:t>
            </a:fld>
            <a:endParaRPr lang="fr-FR"/>
          </a:p>
        </p:txBody>
      </p:sp>
      <p:sp>
        <p:nvSpPr>
          <p:cNvPr id="7" name="ZoneTexte 6">
            <a:extLst>
              <a:ext uri="{FF2B5EF4-FFF2-40B4-BE49-F238E27FC236}">
                <a16:creationId xmlns:a16="http://schemas.microsoft.com/office/drawing/2014/main" id="{669D5F91-03E5-004D-81DF-F7F479265A6C}"/>
              </a:ext>
            </a:extLst>
          </p:cNvPr>
          <p:cNvSpPr txBox="1"/>
          <p:nvPr/>
        </p:nvSpPr>
        <p:spPr>
          <a:xfrm>
            <a:off x="514498" y="5798161"/>
            <a:ext cx="7895639" cy="646331"/>
          </a:xfrm>
          <a:prstGeom prst="rect">
            <a:avLst/>
          </a:prstGeom>
          <a:noFill/>
          <a:ln w="28575">
            <a:solidFill>
              <a:schemeClr val="tx2">
                <a:lumMod val="60000"/>
                <a:lumOff val="40000"/>
              </a:schemeClr>
            </a:solidFill>
          </a:ln>
        </p:spPr>
        <p:txBody>
          <a:bodyPr wrap="square" rtlCol="0">
            <a:spAutoFit/>
          </a:bodyPr>
          <a:lstStyle/>
          <a:p>
            <a:r>
              <a:rPr lang="fr-FR" dirty="0" err="1">
                <a:solidFill>
                  <a:schemeClr val="tx2">
                    <a:lumMod val="60000"/>
                    <a:lumOff val="40000"/>
                  </a:schemeClr>
                </a:solidFill>
              </a:rPr>
              <a:t>Confirms</a:t>
            </a:r>
            <a:r>
              <a:rPr lang="fr-FR" dirty="0">
                <a:solidFill>
                  <a:schemeClr val="tx2">
                    <a:lumMod val="60000"/>
                    <a:lumOff val="40000"/>
                  </a:schemeClr>
                </a:solidFill>
              </a:rPr>
              <a:t> </a:t>
            </a:r>
            <a:r>
              <a:rPr lang="fr-FR" dirty="0" err="1">
                <a:solidFill>
                  <a:schemeClr val="tx2">
                    <a:lumMod val="60000"/>
                    <a:lumOff val="40000"/>
                  </a:schemeClr>
                </a:solidFill>
              </a:rPr>
              <a:t>that</a:t>
            </a:r>
            <a:r>
              <a:rPr lang="fr-FR" dirty="0">
                <a:solidFill>
                  <a:schemeClr val="tx2">
                    <a:lumMod val="60000"/>
                    <a:lumOff val="40000"/>
                  </a:schemeClr>
                </a:solidFill>
              </a:rPr>
              <a:t> the detector </a:t>
            </a:r>
            <a:r>
              <a:rPr lang="fr-FR" dirty="0" err="1">
                <a:solidFill>
                  <a:schemeClr val="tx2">
                    <a:lumMod val="60000"/>
                    <a:lumOff val="40000"/>
                  </a:schemeClr>
                </a:solidFill>
              </a:rPr>
              <a:t>geometry</a:t>
            </a:r>
            <a:r>
              <a:rPr lang="fr-FR" dirty="0">
                <a:solidFill>
                  <a:schemeClr val="tx2">
                    <a:lumMod val="60000"/>
                    <a:lumOff val="40000"/>
                  </a:schemeClr>
                </a:solidFill>
              </a:rPr>
              <a:t> and </a:t>
            </a:r>
            <a:r>
              <a:rPr lang="fr-FR" dirty="0" err="1">
                <a:solidFill>
                  <a:schemeClr val="tx2">
                    <a:lumMod val="60000"/>
                    <a:lumOff val="40000"/>
                  </a:schemeClr>
                </a:solidFill>
              </a:rPr>
              <a:t>beam</a:t>
            </a:r>
            <a:r>
              <a:rPr lang="fr-FR" dirty="0">
                <a:solidFill>
                  <a:schemeClr val="tx2">
                    <a:lumMod val="60000"/>
                    <a:lumOff val="40000"/>
                  </a:schemeClr>
                </a:solidFill>
              </a:rPr>
              <a:t> spreads do not impact longitudinal </a:t>
            </a:r>
            <a:r>
              <a:rPr lang="fr-FR" dirty="0" err="1">
                <a:solidFill>
                  <a:schemeClr val="tx2">
                    <a:lumMod val="60000"/>
                    <a:lumOff val="40000"/>
                  </a:schemeClr>
                </a:solidFill>
              </a:rPr>
              <a:t>polarization</a:t>
            </a:r>
            <a:r>
              <a:rPr lang="fr-FR" dirty="0">
                <a:solidFill>
                  <a:schemeClr val="tx2">
                    <a:lumMod val="60000"/>
                    <a:lumOff val="40000"/>
                  </a:schemeClr>
                </a:solidFill>
              </a:rPr>
              <a:t> extraction on the </a:t>
            </a:r>
            <a:r>
              <a:rPr lang="fr-FR" dirty="0" err="1">
                <a:solidFill>
                  <a:schemeClr val="tx2">
                    <a:lumMod val="60000"/>
                    <a:lumOff val="40000"/>
                  </a:schemeClr>
                </a:solidFill>
              </a:rPr>
              <a:t>largest</a:t>
            </a:r>
            <a:r>
              <a:rPr lang="fr-FR" dirty="0">
                <a:solidFill>
                  <a:schemeClr val="tx2">
                    <a:lumMod val="60000"/>
                    <a:lumOff val="40000"/>
                  </a:schemeClr>
                </a:solidFill>
              </a:rPr>
              <a:t> (and </a:t>
            </a:r>
            <a:r>
              <a:rPr lang="fr-FR" dirty="0" err="1">
                <a:solidFill>
                  <a:schemeClr val="tx2">
                    <a:lumMod val="60000"/>
                    <a:lumOff val="40000"/>
                  </a:schemeClr>
                </a:solidFill>
              </a:rPr>
              <a:t>most</a:t>
            </a:r>
            <a:r>
              <a:rPr lang="fr-FR" dirty="0">
                <a:solidFill>
                  <a:schemeClr val="tx2">
                    <a:lumMod val="60000"/>
                    <a:lumOff val="40000"/>
                  </a:schemeClr>
                </a:solidFill>
              </a:rPr>
              <a:t> </a:t>
            </a:r>
            <a:r>
              <a:rPr lang="fr-FR" dirty="0" err="1">
                <a:solidFill>
                  <a:schemeClr val="tx2">
                    <a:lumMod val="60000"/>
                    <a:lumOff val="40000"/>
                  </a:schemeClr>
                </a:solidFill>
              </a:rPr>
              <a:t>senstive</a:t>
            </a:r>
            <a:r>
              <a:rPr lang="fr-FR" dirty="0">
                <a:solidFill>
                  <a:schemeClr val="tx2">
                    <a:lumMod val="60000"/>
                    <a:lumOff val="40000"/>
                  </a:schemeClr>
                </a:solidFill>
              </a:rPr>
              <a:t> part) of the </a:t>
            </a:r>
            <a:r>
              <a:rPr lang="fr-FR" dirty="0" err="1">
                <a:solidFill>
                  <a:schemeClr val="tx2">
                    <a:lumMod val="60000"/>
                    <a:lumOff val="40000"/>
                  </a:schemeClr>
                </a:solidFill>
              </a:rPr>
              <a:t>spectrum</a:t>
            </a:r>
            <a:r>
              <a:rPr lang="fr-FR" dirty="0">
                <a:solidFill>
                  <a:schemeClr val="tx2">
                    <a:lumMod val="60000"/>
                    <a:lumOff val="40000"/>
                  </a:schemeClr>
                </a:solidFill>
              </a:rPr>
              <a:t> </a:t>
            </a:r>
          </a:p>
        </p:txBody>
      </p:sp>
      <p:pic>
        <p:nvPicPr>
          <p:cNvPr id="9" name="Image 8">
            <a:extLst>
              <a:ext uri="{FF2B5EF4-FFF2-40B4-BE49-F238E27FC236}">
                <a16:creationId xmlns:a16="http://schemas.microsoft.com/office/drawing/2014/main" id="{FF3DEC46-5E9F-F548-8CF5-B01B091D4CC8}"/>
              </a:ext>
            </a:extLst>
          </p:cNvPr>
          <p:cNvPicPr>
            <a:picLocks noChangeAspect="1"/>
          </p:cNvPicPr>
          <p:nvPr/>
        </p:nvPicPr>
        <p:blipFill>
          <a:blip r:embed="rId4"/>
          <a:stretch>
            <a:fillRect/>
          </a:stretch>
        </p:blipFill>
        <p:spPr>
          <a:xfrm>
            <a:off x="6172200" y="874644"/>
            <a:ext cx="2971800" cy="2018100"/>
          </a:xfrm>
          <a:prstGeom prst="rect">
            <a:avLst/>
          </a:prstGeom>
        </p:spPr>
      </p:pic>
      <p:sp>
        <p:nvSpPr>
          <p:cNvPr id="10" name="ZoneTexte 9">
            <a:extLst>
              <a:ext uri="{FF2B5EF4-FFF2-40B4-BE49-F238E27FC236}">
                <a16:creationId xmlns:a16="http://schemas.microsoft.com/office/drawing/2014/main" id="{C02A16C1-1963-B044-A99B-7582536EBB00}"/>
              </a:ext>
            </a:extLst>
          </p:cNvPr>
          <p:cNvSpPr txBox="1"/>
          <p:nvPr/>
        </p:nvSpPr>
        <p:spPr>
          <a:xfrm>
            <a:off x="6289165" y="767800"/>
            <a:ext cx="2882520" cy="369332"/>
          </a:xfrm>
          <a:prstGeom prst="rect">
            <a:avLst/>
          </a:prstGeom>
          <a:solidFill>
            <a:schemeClr val="bg1"/>
          </a:solidFill>
        </p:spPr>
        <p:txBody>
          <a:bodyPr wrap="none" rtlCol="0">
            <a:spAutoFit/>
          </a:bodyPr>
          <a:lstStyle/>
          <a:p>
            <a:r>
              <a:rPr lang="fr-FR" dirty="0"/>
              <a:t>Chi2 good (10 </a:t>
            </a:r>
            <a:r>
              <a:rPr lang="fr-FR" dirty="0" err="1"/>
              <a:t>removed</a:t>
            </a:r>
            <a:r>
              <a:rPr lang="fr-FR" dirty="0"/>
              <a:t> </a:t>
            </a:r>
            <a:r>
              <a:rPr lang="fr-FR" dirty="0" err="1"/>
              <a:t>bins</a:t>
            </a:r>
            <a:r>
              <a:rPr lang="fr-FR" dirty="0"/>
              <a:t>)</a:t>
            </a:r>
          </a:p>
        </p:txBody>
      </p:sp>
      <p:pic>
        <p:nvPicPr>
          <p:cNvPr id="16" name="Image 15">
            <a:extLst>
              <a:ext uri="{FF2B5EF4-FFF2-40B4-BE49-F238E27FC236}">
                <a16:creationId xmlns:a16="http://schemas.microsoft.com/office/drawing/2014/main" id="{654603A4-5FA7-9043-A36A-FE2B23D94C57}"/>
              </a:ext>
            </a:extLst>
          </p:cNvPr>
          <p:cNvPicPr>
            <a:picLocks noChangeAspect="1"/>
          </p:cNvPicPr>
          <p:nvPr/>
        </p:nvPicPr>
        <p:blipFill>
          <a:blip r:embed="rId5"/>
          <a:stretch>
            <a:fillRect/>
          </a:stretch>
        </p:blipFill>
        <p:spPr>
          <a:xfrm>
            <a:off x="940163" y="3630517"/>
            <a:ext cx="3356264" cy="2071006"/>
          </a:xfrm>
          <a:prstGeom prst="rect">
            <a:avLst/>
          </a:prstGeom>
        </p:spPr>
      </p:pic>
      <p:pic>
        <p:nvPicPr>
          <p:cNvPr id="18" name="Image 17">
            <a:extLst>
              <a:ext uri="{FF2B5EF4-FFF2-40B4-BE49-F238E27FC236}">
                <a16:creationId xmlns:a16="http://schemas.microsoft.com/office/drawing/2014/main" id="{478DD14E-4998-6A4F-A0A6-DCED44510F32}"/>
              </a:ext>
            </a:extLst>
          </p:cNvPr>
          <p:cNvPicPr>
            <a:picLocks noChangeAspect="1"/>
          </p:cNvPicPr>
          <p:nvPr/>
        </p:nvPicPr>
        <p:blipFill>
          <a:blip r:embed="rId6"/>
          <a:stretch>
            <a:fillRect/>
          </a:stretch>
        </p:blipFill>
        <p:spPr>
          <a:xfrm>
            <a:off x="1759226" y="4240104"/>
            <a:ext cx="1935872" cy="1194544"/>
          </a:xfrm>
          <a:prstGeom prst="rect">
            <a:avLst/>
          </a:prstGeom>
        </p:spPr>
      </p:pic>
      <p:sp>
        <p:nvSpPr>
          <p:cNvPr id="19" name="ZoneTexte 18">
            <a:extLst>
              <a:ext uri="{FF2B5EF4-FFF2-40B4-BE49-F238E27FC236}">
                <a16:creationId xmlns:a16="http://schemas.microsoft.com/office/drawing/2014/main" id="{CF9E3F3A-EFC9-E540-9D6A-876C3450994D}"/>
              </a:ext>
            </a:extLst>
          </p:cNvPr>
          <p:cNvSpPr txBox="1"/>
          <p:nvPr/>
        </p:nvSpPr>
        <p:spPr>
          <a:xfrm rot="16200000">
            <a:off x="479280" y="4512130"/>
            <a:ext cx="668068" cy="307777"/>
          </a:xfrm>
          <a:prstGeom prst="rect">
            <a:avLst/>
          </a:prstGeom>
          <a:noFill/>
        </p:spPr>
        <p:txBody>
          <a:bodyPr wrap="none" rtlCol="0">
            <a:spAutoFit/>
          </a:bodyPr>
          <a:lstStyle/>
          <a:p>
            <a:r>
              <a:rPr lang="fr-FR" sz="1400" dirty="0">
                <a:solidFill>
                  <a:schemeClr val="bg2">
                    <a:lumMod val="50000"/>
                  </a:schemeClr>
                </a:solidFill>
              </a:rPr>
              <a:t>Fit-MC</a:t>
            </a:r>
          </a:p>
        </p:txBody>
      </p:sp>
    </p:spTree>
    <p:extLst>
      <p:ext uri="{BB962C8B-B14F-4D97-AF65-F5344CB8AC3E}">
        <p14:creationId xmlns:p14="http://schemas.microsoft.com/office/powerpoint/2010/main" val="194282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F733E64-BDD2-0749-9250-E4D3132BDA23}"/>
              </a:ext>
            </a:extLst>
          </p:cNvPr>
          <p:cNvPicPr>
            <a:picLocks noChangeAspect="1"/>
          </p:cNvPicPr>
          <p:nvPr/>
        </p:nvPicPr>
        <p:blipFill>
          <a:blip r:embed="rId2"/>
          <a:stretch>
            <a:fillRect/>
          </a:stretch>
        </p:blipFill>
        <p:spPr>
          <a:xfrm>
            <a:off x="628650" y="874643"/>
            <a:ext cx="4432300" cy="3009900"/>
          </a:xfrm>
          <a:prstGeom prst="rect">
            <a:avLst/>
          </a:prstGeom>
        </p:spPr>
      </p:pic>
      <p:sp>
        <p:nvSpPr>
          <p:cNvPr id="2" name="Titre 1">
            <a:extLst>
              <a:ext uri="{FF2B5EF4-FFF2-40B4-BE49-F238E27FC236}">
                <a16:creationId xmlns:a16="http://schemas.microsoft.com/office/drawing/2014/main" id="{46B15859-8898-D946-A866-00DA7EDC1079}"/>
              </a:ext>
            </a:extLst>
          </p:cNvPr>
          <p:cNvSpPr>
            <a:spLocks noGrp="1"/>
          </p:cNvSpPr>
          <p:nvPr>
            <p:ph type="title"/>
          </p:nvPr>
        </p:nvSpPr>
        <p:spPr/>
        <p:txBody>
          <a:bodyPr>
            <a:normAutofit fontScale="90000"/>
          </a:bodyPr>
          <a:lstStyle/>
          <a:p>
            <a:r>
              <a:rPr lang="fr-FR" dirty="0" err="1"/>
              <a:t>Effect</a:t>
            </a:r>
            <a:r>
              <a:rPr lang="fr-FR" dirty="0"/>
              <a:t> of detector </a:t>
            </a:r>
            <a:r>
              <a:rPr lang="fr-FR" dirty="0" err="1"/>
              <a:t>energy</a:t>
            </a:r>
            <a:r>
              <a:rPr lang="fr-FR" dirty="0"/>
              <a:t> </a:t>
            </a:r>
            <a:r>
              <a:rPr lang="fr-FR" dirty="0" err="1"/>
              <a:t>resolution</a:t>
            </a:r>
            <a:endParaRPr lang="fr-FR" dirty="0"/>
          </a:p>
        </p:txBody>
      </p:sp>
      <p:sp>
        <p:nvSpPr>
          <p:cNvPr id="4" name="Espace réservé de la date 3">
            <a:extLst>
              <a:ext uri="{FF2B5EF4-FFF2-40B4-BE49-F238E27FC236}">
                <a16:creationId xmlns:a16="http://schemas.microsoft.com/office/drawing/2014/main" id="{B22F1BD4-6BFB-344C-8332-342EE006DA1D}"/>
              </a:ext>
            </a:extLst>
          </p:cNvPr>
          <p:cNvSpPr>
            <a:spLocks noGrp="1"/>
          </p:cNvSpPr>
          <p:nvPr>
            <p:ph type="dt" sz="half" idx="10"/>
          </p:nvPr>
        </p:nvSpPr>
        <p:spPr/>
        <p:txBody>
          <a:bodyPr/>
          <a:lstStyle/>
          <a:p>
            <a:r>
              <a:rPr lang="fr-FR"/>
              <a:t>10/02/2021</a:t>
            </a:r>
          </a:p>
        </p:txBody>
      </p:sp>
      <p:sp>
        <p:nvSpPr>
          <p:cNvPr id="5" name="Espace réservé du pied de page 4">
            <a:extLst>
              <a:ext uri="{FF2B5EF4-FFF2-40B4-BE49-F238E27FC236}">
                <a16:creationId xmlns:a16="http://schemas.microsoft.com/office/drawing/2014/main" id="{41E7055F-9BEE-D74D-9660-B648D58E258F}"/>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39ED4523-EBA8-3544-AEB1-81B0FAE4EC67}"/>
              </a:ext>
            </a:extLst>
          </p:cNvPr>
          <p:cNvSpPr>
            <a:spLocks noGrp="1"/>
          </p:cNvSpPr>
          <p:nvPr>
            <p:ph type="sldNum" sz="quarter" idx="12"/>
          </p:nvPr>
        </p:nvSpPr>
        <p:spPr/>
        <p:txBody>
          <a:bodyPr/>
          <a:lstStyle/>
          <a:p>
            <a:fld id="{6324D5D7-7619-544E-85E6-FE67B0DC27B1}" type="slidenum">
              <a:rPr lang="fr-FR" smtClean="0"/>
              <a:t>15</a:t>
            </a:fld>
            <a:endParaRPr lang="fr-FR"/>
          </a:p>
        </p:txBody>
      </p:sp>
      <p:sp>
        <p:nvSpPr>
          <p:cNvPr id="10" name="ZoneTexte 9">
            <a:extLst>
              <a:ext uri="{FF2B5EF4-FFF2-40B4-BE49-F238E27FC236}">
                <a16:creationId xmlns:a16="http://schemas.microsoft.com/office/drawing/2014/main" id="{420B6B5D-501B-614C-B7CD-EFC56EC42D0C}"/>
              </a:ext>
            </a:extLst>
          </p:cNvPr>
          <p:cNvSpPr txBox="1"/>
          <p:nvPr/>
        </p:nvSpPr>
        <p:spPr>
          <a:xfrm>
            <a:off x="1123600" y="1152958"/>
            <a:ext cx="1587294" cy="646331"/>
          </a:xfrm>
          <a:prstGeom prst="rect">
            <a:avLst/>
          </a:prstGeom>
          <a:noFill/>
        </p:spPr>
        <p:txBody>
          <a:bodyPr wrap="none" rtlCol="0">
            <a:spAutoFit/>
          </a:bodyPr>
          <a:lstStyle/>
          <a:p>
            <a:r>
              <a:rPr lang="fr-FR" dirty="0"/>
              <a:t>Pull for Pz</a:t>
            </a:r>
          </a:p>
          <a:p>
            <a:r>
              <a:rPr lang="fr-FR" dirty="0"/>
              <a:t>10% </a:t>
            </a:r>
            <a:r>
              <a:rPr lang="fr-FR" dirty="0" err="1"/>
              <a:t>resolution</a:t>
            </a:r>
            <a:endParaRPr lang="fr-FR" dirty="0"/>
          </a:p>
        </p:txBody>
      </p:sp>
      <p:pic>
        <p:nvPicPr>
          <p:cNvPr id="12" name="Image 11">
            <a:extLst>
              <a:ext uri="{FF2B5EF4-FFF2-40B4-BE49-F238E27FC236}">
                <a16:creationId xmlns:a16="http://schemas.microsoft.com/office/drawing/2014/main" id="{138DEAC0-A703-0842-A141-C85D98B4C22A}"/>
              </a:ext>
            </a:extLst>
          </p:cNvPr>
          <p:cNvPicPr>
            <a:picLocks noChangeAspect="1"/>
          </p:cNvPicPr>
          <p:nvPr/>
        </p:nvPicPr>
        <p:blipFill>
          <a:blip r:embed="rId3"/>
          <a:stretch>
            <a:fillRect/>
          </a:stretch>
        </p:blipFill>
        <p:spPr>
          <a:xfrm>
            <a:off x="4512100" y="3376246"/>
            <a:ext cx="4508903" cy="3069553"/>
          </a:xfrm>
          <a:prstGeom prst="rect">
            <a:avLst/>
          </a:prstGeom>
        </p:spPr>
      </p:pic>
      <p:sp>
        <p:nvSpPr>
          <p:cNvPr id="13" name="ZoneTexte 12">
            <a:extLst>
              <a:ext uri="{FF2B5EF4-FFF2-40B4-BE49-F238E27FC236}">
                <a16:creationId xmlns:a16="http://schemas.microsoft.com/office/drawing/2014/main" id="{21E683E1-F9B0-2D4F-932F-507F65CF657C}"/>
              </a:ext>
            </a:extLst>
          </p:cNvPr>
          <p:cNvSpPr txBox="1"/>
          <p:nvPr/>
        </p:nvSpPr>
        <p:spPr>
          <a:xfrm>
            <a:off x="4933600" y="3723546"/>
            <a:ext cx="1472070" cy="646331"/>
          </a:xfrm>
          <a:prstGeom prst="rect">
            <a:avLst/>
          </a:prstGeom>
          <a:noFill/>
        </p:spPr>
        <p:txBody>
          <a:bodyPr wrap="none" rtlCol="0">
            <a:spAutoFit/>
          </a:bodyPr>
          <a:lstStyle/>
          <a:p>
            <a:r>
              <a:rPr lang="fr-FR" dirty="0"/>
              <a:t>Pull for Pz</a:t>
            </a:r>
          </a:p>
          <a:p>
            <a:r>
              <a:rPr lang="fr-FR" dirty="0"/>
              <a:t>3% </a:t>
            </a:r>
            <a:r>
              <a:rPr lang="fr-FR" dirty="0" err="1"/>
              <a:t>resolution</a:t>
            </a:r>
            <a:endParaRPr lang="fr-FR" dirty="0"/>
          </a:p>
        </p:txBody>
      </p:sp>
      <p:sp>
        <p:nvSpPr>
          <p:cNvPr id="14" name="Ellipse 13">
            <a:extLst>
              <a:ext uri="{FF2B5EF4-FFF2-40B4-BE49-F238E27FC236}">
                <a16:creationId xmlns:a16="http://schemas.microsoft.com/office/drawing/2014/main" id="{F736F478-52DE-EF4E-8970-BDBDC94A4484}"/>
              </a:ext>
            </a:extLst>
          </p:cNvPr>
          <p:cNvSpPr/>
          <p:nvPr/>
        </p:nvSpPr>
        <p:spPr>
          <a:xfrm>
            <a:off x="3687745" y="1875835"/>
            <a:ext cx="1487156" cy="46928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FF3ED43A-B14E-1B4B-BD78-919D525B0B10}"/>
              </a:ext>
            </a:extLst>
          </p:cNvPr>
          <p:cNvSpPr/>
          <p:nvPr/>
        </p:nvSpPr>
        <p:spPr>
          <a:xfrm>
            <a:off x="7656844" y="4441736"/>
            <a:ext cx="1487156" cy="46928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726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 46">
            <a:extLst>
              <a:ext uri="{FF2B5EF4-FFF2-40B4-BE49-F238E27FC236}">
                <a16:creationId xmlns:a16="http://schemas.microsoft.com/office/drawing/2014/main" id="{08882BF5-661B-604B-853A-2A1A8F47FFE8}"/>
              </a:ext>
            </a:extLst>
          </p:cNvPr>
          <p:cNvPicPr>
            <a:picLocks noChangeAspect="1"/>
          </p:cNvPicPr>
          <p:nvPr/>
        </p:nvPicPr>
        <p:blipFill>
          <a:blip r:embed="rId2"/>
          <a:stretch>
            <a:fillRect/>
          </a:stretch>
        </p:blipFill>
        <p:spPr>
          <a:xfrm>
            <a:off x="146449" y="1844906"/>
            <a:ext cx="2863907" cy="1944831"/>
          </a:xfrm>
          <a:prstGeom prst="rect">
            <a:avLst/>
          </a:prstGeom>
        </p:spPr>
      </p:pic>
      <p:sp>
        <p:nvSpPr>
          <p:cNvPr id="2" name="Titre 1">
            <a:extLst>
              <a:ext uri="{FF2B5EF4-FFF2-40B4-BE49-F238E27FC236}">
                <a16:creationId xmlns:a16="http://schemas.microsoft.com/office/drawing/2014/main" id="{261C35BC-F594-904D-BC2A-A0AF95AC35D7}"/>
              </a:ext>
            </a:extLst>
          </p:cNvPr>
          <p:cNvSpPr>
            <a:spLocks noGrp="1"/>
          </p:cNvSpPr>
          <p:nvPr>
            <p:ph type="title"/>
          </p:nvPr>
        </p:nvSpPr>
        <p:spPr/>
        <p:txBody>
          <a:bodyPr>
            <a:normAutofit fontScale="90000"/>
          </a:bodyPr>
          <a:lstStyle/>
          <a:p>
            <a:r>
              <a:rPr lang="fr-FR" dirty="0" err="1"/>
              <a:t>Misalignements</a:t>
            </a:r>
            <a:endParaRPr lang="fr-FR" dirty="0"/>
          </a:p>
        </p:txBody>
      </p:sp>
      <p:sp>
        <p:nvSpPr>
          <p:cNvPr id="4" name="Espace réservé de la date 3">
            <a:extLst>
              <a:ext uri="{FF2B5EF4-FFF2-40B4-BE49-F238E27FC236}">
                <a16:creationId xmlns:a16="http://schemas.microsoft.com/office/drawing/2014/main" id="{EBACAE5B-2CEA-D041-8DEC-DC678B026EE1}"/>
              </a:ext>
            </a:extLst>
          </p:cNvPr>
          <p:cNvSpPr>
            <a:spLocks noGrp="1"/>
          </p:cNvSpPr>
          <p:nvPr>
            <p:ph type="dt" sz="half" idx="10"/>
          </p:nvPr>
        </p:nvSpPr>
        <p:spPr/>
        <p:txBody>
          <a:bodyPr/>
          <a:lstStyle/>
          <a:p>
            <a:r>
              <a:rPr lang="fr-FR"/>
              <a:t>10/02/2021</a:t>
            </a:r>
          </a:p>
        </p:txBody>
      </p:sp>
      <p:sp>
        <p:nvSpPr>
          <p:cNvPr id="5" name="Espace réservé du pied de page 4">
            <a:extLst>
              <a:ext uri="{FF2B5EF4-FFF2-40B4-BE49-F238E27FC236}">
                <a16:creationId xmlns:a16="http://schemas.microsoft.com/office/drawing/2014/main" id="{C1CF6D8A-6448-0242-A477-A05D1EB3E73A}"/>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90E3FF43-3F86-6247-AAF8-3FB83AA0165C}"/>
              </a:ext>
            </a:extLst>
          </p:cNvPr>
          <p:cNvSpPr>
            <a:spLocks noGrp="1"/>
          </p:cNvSpPr>
          <p:nvPr>
            <p:ph type="sldNum" sz="quarter" idx="12"/>
          </p:nvPr>
        </p:nvSpPr>
        <p:spPr/>
        <p:txBody>
          <a:bodyPr/>
          <a:lstStyle/>
          <a:p>
            <a:fld id="{6324D5D7-7619-544E-85E6-FE67B0DC27B1}" type="slidenum">
              <a:rPr lang="fr-FR" smtClean="0"/>
              <a:t>16</a:t>
            </a:fld>
            <a:endParaRPr lang="fr-FR"/>
          </a:p>
        </p:txBody>
      </p:sp>
      <p:pic>
        <p:nvPicPr>
          <p:cNvPr id="9" name="Image 8">
            <a:extLst>
              <a:ext uri="{FF2B5EF4-FFF2-40B4-BE49-F238E27FC236}">
                <a16:creationId xmlns:a16="http://schemas.microsoft.com/office/drawing/2014/main" id="{A64075F7-6689-1A43-921F-CD73B5F96517}"/>
              </a:ext>
            </a:extLst>
          </p:cNvPr>
          <p:cNvPicPr>
            <a:picLocks noChangeAspect="1"/>
          </p:cNvPicPr>
          <p:nvPr/>
        </p:nvPicPr>
        <p:blipFill>
          <a:blip r:embed="rId3"/>
          <a:stretch>
            <a:fillRect/>
          </a:stretch>
        </p:blipFill>
        <p:spPr>
          <a:xfrm>
            <a:off x="5995358" y="1784269"/>
            <a:ext cx="3003586" cy="2039684"/>
          </a:xfrm>
          <a:prstGeom prst="rect">
            <a:avLst/>
          </a:prstGeom>
        </p:spPr>
      </p:pic>
      <p:sp>
        <p:nvSpPr>
          <p:cNvPr id="10" name="ZoneTexte 9">
            <a:extLst>
              <a:ext uri="{FF2B5EF4-FFF2-40B4-BE49-F238E27FC236}">
                <a16:creationId xmlns:a16="http://schemas.microsoft.com/office/drawing/2014/main" id="{9B556ED5-ECB4-D940-ABB0-3D67693CD946}"/>
              </a:ext>
            </a:extLst>
          </p:cNvPr>
          <p:cNvSpPr txBox="1"/>
          <p:nvPr/>
        </p:nvSpPr>
        <p:spPr>
          <a:xfrm>
            <a:off x="6380017" y="2023260"/>
            <a:ext cx="1765483" cy="646331"/>
          </a:xfrm>
          <a:prstGeom prst="rect">
            <a:avLst/>
          </a:prstGeom>
          <a:noFill/>
        </p:spPr>
        <p:txBody>
          <a:bodyPr wrap="none" rtlCol="0">
            <a:spAutoFit/>
          </a:bodyPr>
          <a:lstStyle/>
          <a:p>
            <a:r>
              <a:rPr lang="fr-FR" sz="1200" dirty="0"/>
              <a:t>Pull for Pz</a:t>
            </a:r>
          </a:p>
          <a:p>
            <a:r>
              <a:rPr lang="fr-FR" sz="1200" dirty="0"/>
              <a:t>3mm </a:t>
            </a:r>
            <a:r>
              <a:rPr lang="fr-FR" sz="1200" dirty="0" err="1"/>
              <a:t>misalignment</a:t>
            </a:r>
            <a:endParaRPr lang="fr-FR" sz="1200" dirty="0"/>
          </a:p>
          <a:p>
            <a:r>
              <a:rPr lang="fr-FR" sz="1200" dirty="0"/>
              <a:t>Or 100urad </a:t>
            </a:r>
            <a:r>
              <a:rPr lang="fr-FR" sz="1200" dirty="0" err="1"/>
              <a:t>pointing</a:t>
            </a:r>
            <a:r>
              <a:rPr lang="fr-FR" sz="1200" dirty="0"/>
              <a:t> </a:t>
            </a:r>
            <a:r>
              <a:rPr lang="fr-FR" sz="1200" dirty="0" err="1"/>
              <a:t>bias</a:t>
            </a:r>
            <a:r>
              <a:rPr lang="fr-FR" sz="1200" dirty="0"/>
              <a:t> </a:t>
            </a:r>
          </a:p>
        </p:txBody>
      </p:sp>
      <p:cxnSp>
        <p:nvCxnSpPr>
          <p:cNvPr id="13" name="Connecteur droit 12">
            <a:extLst>
              <a:ext uri="{FF2B5EF4-FFF2-40B4-BE49-F238E27FC236}">
                <a16:creationId xmlns:a16="http://schemas.microsoft.com/office/drawing/2014/main" id="{C23CAD3A-E82E-DA41-B826-4966C12C62DB}"/>
              </a:ext>
            </a:extLst>
          </p:cNvPr>
          <p:cNvCxnSpPr>
            <a:cxnSpLocks/>
          </p:cNvCxnSpPr>
          <p:nvPr/>
        </p:nvCxnSpPr>
        <p:spPr>
          <a:xfrm flipH="1">
            <a:off x="7656911" y="4033302"/>
            <a:ext cx="1" cy="135661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57D1F245-259E-E442-8C1E-F7379B38527F}"/>
              </a:ext>
            </a:extLst>
          </p:cNvPr>
          <p:cNvCxnSpPr/>
          <p:nvPr/>
        </p:nvCxnSpPr>
        <p:spPr>
          <a:xfrm>
            <a:off x="3065318" y="4859978"/>
            <a:ext cx="4572000" cy="0"/>
          </a:xfrm>
          <a:prstGeom prst="line">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FD37B114-771A-0944-8B9F-4EDCAF952BD1}"/>
              </a:ext>
            </a:extLst>
          </p:cNvPr>
          <p:cNvSpPr txBox="1"/>
          <p:nvPr/>
        </p:nvSpPr>
        <p:spPr>
          <a:xfrm>
            <a:off x="7656910" y="4549303"/>
            <a:ext cx="1342034" cy="307777"/>
          </a:xfrm>
          <a:prstGeom prst="rect">
            <a:avLst/>
          </a:prstGeom>
          <a:noFill/>
        </p:spPr>
        <p:txBody>
          <a:bodyPr wrap="none" rtlCol="0">
            <a:spAutoFit/>
          </a:bodyPr>
          <a:lstStyle/>
          <a:p>
            <a:r>
              <a:rPr lang="fr-FR" sz="1400" dirty="0" err="1"/>
              <a:t>Detection</a:t>
            </a:r>
            <a:r>
              <a:rPr lang="fr-FR" sz="1400" dirty="0"/>
              <a:t> plane</a:t>
            </a:r>
          </a:p>
        </p:txBody>
      </p:sp>
      <p:cxnSp>
        <p:nvCxnSpPr>
          <p:cNvPr id="24" name="Connecteur droit avec flèche 23">
            <a:extLst>
              <a:ext uri="{FF2B5EF4-FFF2-40B4-BE49-F238E27FC236}">
                <a16:creationId xmlns:a16="http://schemas.microsoft.com/office/drawing/2014/main" id="{C107A2D0-AFD9-1B48-9122-A9A8477AD064}"/>
              </a:ext>
            </a:extLst>
          </p:cNvPr>
          <p:cNvCxnSpPr>
            <a:cxnSpLocks/>
          </p:cNvCxnSpPr>
          <p:nvPr/>
        </p:nvCxnSpPr>
        <p:spPr>
          <a:xfrm>
            <a:off x="2961408" y="4433952"/>
            <a:ext cx="0" cy="423128"/>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4C665D8F-6007-B64B-B7FA-1866BA5E7511}"/>
              </a:ext>
            </a:extLst>
          </p:cNvPr>
          <p:cNvCxnSpPr>
            <a:cxnSpLocks/>
          </p:cNvCxnSpPr>
          <p:nvPr/>
        </p:nvCxnSpPr>
        <p:spPr>
          <a:xfrm flipV="1">
            <a:off x="3056686" y="4433952"/>
            <a:ext cx="4629611" cy="423129"/>
          </a:xfrm>
          <a:prstGeom prst="line">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Arc 26">
            <a:extLst>
              <a:ext uri="{FF2B5EF4-FFF2-40B4-BE49-F238E27FC236}">
                <a16:creationId xmlns:a16="http://schemas.microsoft.com/office/drawing/2014/main" id="{095E0803-04BD-DD4D-91C4-FA31FAF41242}"/>
              </a:ext>
            </a:extLst>
          </p:cNvPr>
          <p:cNvSpPr/>
          <p:nvPr/>
        </p:nvSpPr>
        <p:spPr>
          <a:xfrm>
            <a:off x="5883564" y="4587459"/>
            <a:ext cx="45719" cy="563736"/>
          </a:xfrm>
          <a:prstGeom prst="arc">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ZoneTexte 29">
            <a:extLst>
              <a:ext uri="{FF2B5EF4-FFF2-40B4-BE49-F238E27FC236}">
                <a16:creationId xmlns:a16="http://schemas.microsoft.com/office/drawing/2014/main" id="{A48414AC-160E-C143-BCAD-D6B298BBDC41}"/>
              </a:ext>
            </a:extLst>
          </p:cNvPr>
          <p:cNvSpPr txBox="1"/>
          <p:nvPr/>
        </p:nvSpPr>
        <p:spPr>
          <a:xfrm>
            <a:off x="5906423" y="4518525"/>
            <a:ext cx="1381789" cy="369332"/>
          </a:xfrm>
          <a:prstGeom prst="rect">
            <a:avLst/>
          </a:prstGeom>
          <a:noFill/>
        </p:spPr>
        <p:txBody>
          <a:bodyPr wrap="none" rtlCol="0">
            <a:spAutoFit/>
          </a:bodyPr>
          <a:lstStyle/>
          <a:p>
            <a:r>
              <a:rPr lang="fr-FR" dirty="0" err="1">
                <a:solidFill>
                  <a:srgbClr val="7030A0"/>
                </a:solidFill>
              </a:rPr>
              <a:t>Pointing</a:t>
            </a:r>
            <a:r>
              <a:rPr lang="fr-FR" dirty="0">
                <a:solidFill>
                  <a:srgbClr val="7030A0"/>
                </a:solidFill>
              </a:rPr>
              <a:t> </a:t>
            </a:r>
            <a:r>
              <a:rPr lang="fr-FR" dirty="0" err="1">
                <a:solidFill>
                  <a:srgbClr val="7030A0"/>
                </a:solidFill>
              </a:rPr>
              <a:t>bias</a:t>
            </a:r>
            <a:endParaRPr lang="fr-FR" dirty="0">
              <a:solidFill>
                <a:srgbClr val="7030A0"/>
              </a:solidFill>
            </a:endParaRPr>
          </a:p>
        </p:txBody>
      </p:sp>
      <p:cxnSp>
        <p:nvCxnSpPr>
          <p:cNvPr id="31" name="Connecteur droit 30">
            <a:extLst>
              <a:ext uri="{FF2B5EF4-FFF2-40B4-BE49-F238E27FC236}">
                <a16:creationId xmlns:a16="http://schemas.microsoft.com/office/drawing/2014/main" id="{2A15B39C-6131-D24F-BEFD-06187C73F879}"/>
              </a:ext>
            </a:extLst>
          </p:cNvPr>
          <p:cNvCxnSpPr/>
          <p:nvPr/>
        </p:nvCxnSpPr>
        <p:spPr>
          <a:xfrm>
            <a:off x="3065318" y="4420098"/>
            <a:ext cx="4572000" cy="0"/>
          </a:xfrm>
          <a:prstGeom prst="line">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145987B0-2D42-474B-8273-665E0620CF93}"/>
              </a:ext>
            </a:extLst>
          </p:cNvPr>
          <p:cNvSpPr txBox="1"/>
          <p:nvPr/>
        </p:nvSpPr>
        <p:spPr>
          <a:xfrm>
            <a:off x="1775822" y="4491627"/>
            <a:ext cx="1175258" cy="307777"/>
          </a:xfrm>
          <a:prstGeom prst="rect">
            <a:avLst/>
          </a:prstGeom>
          <a:noFill/>
        </p:spPr>
        <p:txBody>
          <a:bodyPr wrap="none" rtlCol="0">
            <a:spAutoFit/>
          </a:bodyPr>
          <a:lstStyle/>
          <a:p>
            <a:r>
              <a:rPr lang="fr-FR" sz="1400" dirty="0" err="1">
                <a:solidFill>
                  <a:srgbClr val="7030A0"/>
                </a:solidFill>
              </a:rPr>
              <a:t>misalignment</a:t>
            </a:r>
            <a:endParaRPr lang="fr-FR" sz="1400" dirty="0">
              <a:solidFill>
                <a:srgbClr val="7030A0"/>
              </a:solidFill>
            </a:endParaRPr>
          </a:p>
        </p:txBody>
      </p:sp>
      <p:sp>
        <p:nvSpPr>
          <p:cNvPr id="34" name="ZoneTexte 33">
            <a:extLst>
              <a:ext uri="{FF2B5EF4-FFF2-40B4-BE49-F238E27FC236}">
                <a16:creationId xmlns:a16="http://schemas.microsoft.com/office/drawing/2014/main" id="{2778708C-C87A-F745-8C4D-D9CD9D583BD4}"/>
              </a:ext>
            </a:extLst>
          </p:cNvPr>
          <p:cNvSpPr txBox="1"/>
          <p:nvPr/>
        </p:nvSpPr>
        <p:spPr>
          <a:xfrm>
            <a:off x="3749354" y="4825922"/>
            <a:ext cx="2975495" cy="646331"/>
          </a:xfrm>
          <a:prstGeom prst="rect">
            <a:avLst/>
          </a:prstGeom>
          <a:noFill/>
        </p:spPr>
        <p:txBody>
          <a:bodyPr wrap="none" rtlCol="0">
            <a:spAutoFit/>
          </a:bodyPr>
          <a:lstStyle/>
          <a:p>
            <a:r>
              <a:rPr lang="fr-FR" dirty="0" err="1">
                <a:solidFill>
                  <a:srgbClr val="C00000"/>
                </a:solidFill>
              </a:rPr>
              <a:t>Perfectly</a:t>
            </a:r>
            <a:r>
              <a:rPr lang="fr-FR" dirty="0">
                <a:solidFill>
                  <a:srgbClr val="C00000"/>
                </a:solidFill>
              </a:rPr>
              <a:t> </a:t>
            </a:r>
            <a:r>
              <a:rPr lang="fr-FR" dirty="0" err="1">
                <a:solidFill>
                  <a:srgbClr val="C00000"/>
                </a:solidFill>
              </a:rPr>
              <a:t>aligned</a:t>
            </a:r>
            <a:r>
              <a:rPr lang="fr-FR" dirty="0">
                <a:solidFill>
                  <a:srgbClr val="C00000"/>
                </a:solidFill>
              </a:rPr>
              <a:t> e-</a:t>
            </a:r>
            <a:r>
              <a:rPr lang="fr-FR" dirty="0" err="1">
                <a:solidFill>
                  <a:srgbClr val="C00000"/>
                </a:solidFill>
              </a:rPr>
              <a:t>beam</a:t>
            </a:r>
            <a:r>
              <a:rPr lang="fr-FR" dirty="0">
                <a:solidFill>
                  <a:srgbClr val="C00000"/>
                </a:solidFill>
              </a:rPr>
              <a:t>. Axis</a:t>
            </a:r>
          </a:p>
          <a:p>
            <a:pPr algn="ctr"/>
            <a:r>
              <a:rPr lang="fr-FR" dirty="0">
                <a:solidFill>
                  <a:srgbClr val="C00000"/>
                </a:solidFill>
              </a:rPr>
              <a:t>L=30m</a:t>
            </a:r>
          </a:p>
        </p:txBody>
      </p:sp>
      <p:sp>
        <p:nvSpPr>
          <p:cNvPr id="35" name="ZoneTexte 34">
            <a:extLst>
              <a:ext uri="{FF2B5EF4-FFF2-40B4-BE49-F238E27FC236}">
                <a16:creationId xmlns:a16="http://schemas.microsoft.com/office/drawing/2014/main" id="{1F642812-3E0A-5B49-AC35-82133502F4D9}"/>
              </a:ext>
            </a:extLst>
          </p:cNvPr>
          <p:cNvSpPr txBox="1"/>
          <p:nvPr/>
        </p:nvSpPr>
        <p:spPr>
          <a:xfrm>
            <a:off x="3767573" y="4064185"/>
            <a:ext cx="2370649" cy="369332"/>
          </a:xfrm>
          <a:prstGeom prst="rect">
            <a:avLst/>
          </a:prstGeom>
          <a:noFill/>
        </p:spPr>
        <p:txBody>
          <a:bodyPr wrap="none" rtlCol="0">
            <a:spAutoFit/>
          </a:bodyPr>
          <a:lstStyle/>
          <a:p>
            <a:r>
              <a:rPr lang="fr-FR" dirty="0" err="1">
                <a:solidFill>
                  <a:schemeClr val="accent5">
                    <a:lumMod val="75000"/>
                  </a:schemeClr>
                </a:solidFill>
              </a:rPr>
              <a:t>misaligned</a:t>
            </a:r>
            <a:r>
              <a:rPr lang="fr-FR" dirty="0">
                <a:solidFill>
                  <a:schemeClr val="accent5">
                    <a:lumMod val="75000"/>
                  </a:schemeClr>
                </a:solidFill>
              </a:rPr>
              <a:t> e-</a:t>
            </a:r>
            <a:r>
              <a:rPr lang="fr-FR" dirty="0" err="1">
                <a:solidFill>
                  <a:schemeClr val="accent5">
                    <a:lumMod val="75000"/>
                  </a:schemeClr>
                </a:solidFill>
              </a:rPr>
              <a:t>beam</a:t>
            </a:r>
            <a:r>
              <a:rPr lang="fr-FR" dirty="0">
                <a:solidFill>
                  <a:schemeClr val="accent5">
                    <a:lumMod val="75000"/>
                  </a:schemeClr>
                </a:solidFill>
              </a:rPr>
              <a:t> axis</a:t>
            </a:r>
          </a:p>
        </p:txBody>
      </p:sp>
      <p:pic>
        <p:nvPicPr>
          <p:cNvPr id="37" name="Image 36">
            <a:extLst>
              <a:ext uri="{FF2B5EF4-FFF2-40B4-BE49-F238E27FC236}">
                <a16:creationId xmlns:a16="http://schemas.microsoft.com/office/drawing/2014/main" id="{3638D91A-81A9-8A4D-8C33-7F05E23DA3AB}"/>
              </a:ext>
            </a:extLst>
          </p:cNvPr>
          <p:cNvPicPr>
            <a:picLocks noChangeAspect="1"/>
          </p:cNvPicPr>
          <p:nvPr/>
        </p:nvPicPr>
        <p:blipFill>
          <a:blip r:embed="rId4"/>
          <a:stretch>
            <a:fillRect/>
          </a:stretch>
        </p:blipFill>
        <p:spPr>
          <a:xfrm>
            <a:off x="3119412" y="1784269"/>
            <a:ext cx="3042494" cy="2066107"/>
          </a:xfrm>
          <a:prstGeom prst="rect">
            <a:avLst/>
          </a:prstGeom>
        </p:spPr>
      </p:pic>
      <p:sp>
        <p:nvSpPr>
          <p:cNvPr id="38" name="ZoneTexte 37">
            <a:extLst>
              <a:ext uri="{FF2B5EF4-FFF2-40B4-BE49-F238E27FC236}">
                <a16:creationId xmlns:a16="http://schemas.microsoft.com/office/drawing/2014/main" id="{CDB370EA-29D8-8248-8113-F8178BA537F1}"/>
              </a:ext>
            </a:extLst>
          </p:cNvPr>
          <p:cNvSpPr txBox="1"/>
          <p:nvPr/>
        </p:nvSpPr>
        <p:spPr>
          <a:xfrm>
            <a:off x="3371978" y="2018385"/>
            <a:ext cx="1686680" cy="646331"/>
          </a:xfrm>
          <a:prstGeom prst="rect">
            <a:avLst/>
          </a:prstGeom>
          <a:noFill/>
        </p:spPr>
        <p:txBody>
          <a:bodyPr wrap="none" rtlCol="0">
            <a:spAutoFit/>
          </a:bodyPr>
          <a:lstStyle/>
          <a:p>
            <a:r>
              <a:rPr lang="fr-FR" sz="1200" dirty="0"/>
              <a:t>Pull for Pz</a:t>
            </a:r>
          </a:p>
          <a:p>
            <a:r>
              <a:rPr lang="fr-FR" sz="1200" dirty="0"/>
              <a:t>2mm </a:t>
            </a:r>
            <a:r>
              <a:rPr lang="fr-FR" sz="1200" dirty="0" err="1"/>
              <a:t>misalignment</a:t>
            </a:r>
            <a:endParaRPr lang="fr-FR" sz="1200" dirty="0"/>
          </a:p>
          <a:p>
            <a:r>
              <a:rPr lang="fr-FR" sz="1200" dirty="0"/>
              <a:t>Or 70urad </a:t>
            </a:r>
            <a:r>
              <a:rPr lang="fr-FR" sz="1200" dirty="0" err="1"/>
              <a:t>pointing</a:t>
            </a:r>
            <a:r>
              <a:rPr lang="fr-FR" sz="1200" dirty="0"/>
              <a:t> </a:t>
            </a:r>
            <a:r>
              <a:rPr lang="fr-FR" sz="1200" dirty="0" err="1"/>
              <a:t>bias</a:t>
            </a:r>
            <a:r>
              <a:rPr lang="fr-FR" sz="1200" dirty="0"/>
              <a:t> </a:t>
            </a:r>
          </a:p>
        </p:txBody>
      </p:sp>
      <p:sp>
        <p:nvSpPr>
          <p:cNvPr id="42" name="ZoneTexte 41">
            <a:extLst>
              <a:ext uri="{FF2B5EF4-FFF2-40B4-BE49-F238E27FC236}">
                <a16:creationId xmlns:a16="http://schemas.microsoft.com/office/drawing/2014/main" id="{C4AB8523-E31B-2447-95B6-D518BCEBDF5B}"/>
              </a:ext>
            </a:extLst>
          </p:cNvPr>
          <p:cNvSpPr txBox="1"/>
          <p:nvPr/>
        </p:nvSpPr>
        <p:spPr>
          <a:xfrm>
            <a:off x="350598" y="2018384"/>
            <a:ext cx="1686937" cy="646331"/>
          </a:xfrm>
          <a:prstGeom prst="rect">
            <a:avLst/>
          </a:prstGeom>
          <a:noFill/>
        </p:spPr>
        <p:txBody>
          <a:bodyPr wrap="none" rtlCol="0">
            <a:spAutoFit/>
          </a:bodyPr>
          <a:lstStyle/>
          <a:p>
            <a:r>
              <a:rPr lang="fr-FR" sz="1200" dirty="0"/>
              <a:t>Pull for Pz</a:t>
            </a:r>
          </a:p>
          <a:p>
            <a:r>
              <a:rPr lang="fr-FR" sz="1200" dirty="0"/>
              <a:t>1mm </a:t>
            </a:r>
            <a:r>
              <a:rPr lang="fr-FR" sz="1200" dirty="0" err="1"/>
              <a:t>misalignment</a:t>
            </a:r>
            <a:endParaRPr lang="fr-FR" sz="1200" dirty="0"/>
          </a:p>
          <a:p>
            <a:r>
              <a:rPr lang="fr-FR" sz="1200" dirty="0"/>
              <a:t>Or 30urad </a:t>
            </a:r>
            <a:r>
              <a:rPr lang="fr-FR" sz="1200" dirty="0" err="1"/>
              <a:t>pointing</a:t>
            </a:r>
            <a:r>
              <a:rPr lang="fr-FR" sz="1200" dirty="0"/>
              <a:t> </a:t>
            </a:r>
            <a:r>
              <a:rPr lang="fr-FR" sz="1200" dirty="0" err="1"/>
              <a:t>bias</a:t>
            </a:r>
            <a:r>
              <a:rPr lang="fr-FR" sz="1200" dirty="0"/>
              <a:t> </a:t>
            </a:r>
          </a:p>
        </p:txBody>
      </p:sp>
      <p:sp>
        <p:nvSpPr>
          <p:cNvPr id="43" name="ZoneTexte 42">
            <a:extLst>
              <a:ext uri="{FF2B5EF4-FFF2-40B4-BE49-F238E27FC236}">
                <a16:creationId xmlns:a16="http://schemas.microsoft.com/office/drawing/2014/main" id="{4939486E-3091-2243-A859-A09CC504B923}"/>
              </a:ext>
            </a:extLst>
          </p:cNvPr>
          <p:cNvSpPr txBox="1"/>
          <p:nvPr/>
        </p:nvSpPr>
        <p:spPr>
          <a:xfrm>
            <a:off x="692839" y="1221380"/>
            <a:ext cx="7895639" cy="369332"/>
          </a:xfrm>
          <a:prstGeom prst="rect">
            <a:avLst/>
          </a:prstGeom>
          <a:noFill/>
          <a:ln w="38100">
            <a:solidFill>
              <a:schemeClr val="tx2">
                <a:lumMod val="60000"/>
                <a:lumOff val="40000"/>
              </a:schemeClr>
            </a:solidFill>
          </a:ln>
        </p:spPr>
        <p:txBody>
          <a:bodyPr wrap="square" rtlCol="0">
            <a:spAutoFit/>
          </a:bodyPr>
          <a:lstStyle/>
          <a:p>
            <a:r>
              <a:rPr lang="fr-FR" dirty="0" err="1">
                <a:solidFill>
                  <a:schemeClr val="tx2">
                    <a:lumMod val="60000"/>
                    <a:lumOff val="40000"/>
                  </a:schemeClr>
                </a:solidFill>
              </a:rPr>
              <a:t>Repeat</a:t>
            </a:r>
            <a:r>
              <a:rPr lang="fr-FR" dirty="0">
                <a:solidFill>
                  <a:schemeClr val="tx2">
                    <a:lumMod val="60000"/>
                    <a:lumOff val="40000"/>
                  </a:schemeClr>
                </a:solidFill>
              </a:rPr>
              <a:t> the </a:t>
            </a:r>
            <a:r>
              <a:rPr lang="fr-FR" dirty="0" err="1">
                <a:solidFill>
                  <a:schemeClr val="tx2">
                    <a:lumMod val="60000"/>
                    <a:lumOff val="40000"/>
                  </a:schemeClr>
                </a:solidFill>
              </a:rPr>
              <a:t>previous</a:t>
            </a:r>
            <a:r>
              <a:rPr lang="fr-FR" dirty="0">
                <a:solidFill>
                  <a:schemeClr val="tx2">
                    <a:lumMod val="60000"/>
                    <a:lumOff val="40000"/>
                  </a:schemeClr>
                </a:solidFill>
              </a:rPr>
              <a:t> fit but  </a:t>
            </a:r>
            <a:r>
              <a:rPr lang="fr-FR" dirty="0" err="1">
                <a:solidFill>
                  <a:schemeClr val="tx2">
                    <a:lumMod val="60000"/>
                    <a:lumOff val="40000"/>
                  </a:schemeClr>
                </a:solidFill>
              </a:rPr>
              <a:t>with</a:t>
            </a:r>
            <a:r>
              <a:rPr lang="fr-FR" dirty="0">
                <a:solidFill>
                  <a:schemeClr val="tx2">
                    <a:lumMod val="60000"/>
                    <a:lumOff val="40000"/>
                  </a:schemeClr>
                </a:solidFill>
              </a:rPr>
              <a:t> </a:t>
            </a:r>
            <a:r>
              <a:rPr lang="fr-FR" dirty="0" err="1">
                <a:solidFill>
                  <a:schemeClr val="tx2">
                    <a:lumMod val="60000"/>
                    <a:lumOff val="40000"/>
                  </a:schemeClr>
                </a:solidFill>
              </a:rPr>
              <a:t>various</a:t>
            </a:r>
            <a:r>
              <a:rPr lang="fr-FR" dirty="0">
                <a:solidFill>
                  <a:schemeClr val="tx2">
                    <a:lumMod val="60000"/>
                    <a:lumOff val="40000"/>
                  </a:schemeClr>
                </a:solidFill>
              </a:rPr>
              <a:t> </a:t>
            </a:r>
            <a:r>
              <a:rPr lang="fr-FR" dirty="0" err="1">
                <a:solidFill>
                  <a:schemeClr val="tx2">
                    <a:lumMod val="60000"/>
                    <a:lumOff val="40000"/>
                  </a:schemeClr>
                </a:solidFill>
              </a:rPr>
              <a:t>misalignments</a:t>
            </a:r>
            <a:r>
              <a:rPr lang="fr-FR" dirty="0">
                <a:solidFill>
                  <a:schemeClr val="tx2">
                    <a:lumMod val="60000"/>
                    <a:lumOff val="40000"/>
                  </a:schemeClr>
                </a:solidFill>
              </a:rPr>
              <a:t>, or </a:t>
            </a:r>
            <a:r>
              <a:rPr lang="fr-FR" dirty="0" err="1">
                <a:solidFill>
                  <a:schemeClr val="tx2">
                    <a:lumMod val="60000"/>
                    <a:lumOff val="40000"/>
                  </a:schemeClr>
                </a:solidFill>
              </a:rPr>
              <a:t>angular</a:t>
            </a:r>
            <a:r>
              <a:rPr lang="fr-FR" dirty="0">
                <a:solidFill>
                  <a:schemeClr val="tx2">
                    <a:lumMod val="60000"/>
                    <a:lumOff val="40000"/>
                  </a:schemeClr>
                </a:solidFill>
              </a:rPr>
              <a:t> </a:t>
            </a:r>
            <a:r>
              <a:rPr lang="fr-FR" dirty="0" err="1">
                <a:solidFill>
                  <a:schemeClr val="tx2">
                    <a:lumMod val="60000"/>
                    <a:lumOff val="40000"/>
                  </a:schemeClr>
                </a:solidFill>
              </a:rPr>
              <a:t>pointing</a:t>
            </a:r>
            <a:r>
              <a:rPr lang="fr-FR" dirty="0">
                <a:solidFill>
                  <a:schemeClr val="tx2">
                    <a:lumMod val="60000"/>
                    <a:lumOff val="40000"/>
                  </a:schemeClr>
                </a:solidFill>
              </a:rPr>
              <a:t> </a:t>
            </a:r>
            <a:r>
              <a:rPr lang="fr-FR" dirty="0" err="1">
                <a:solidFill>
                  <a:schemeClr val="tx2">
                    <a:lumMod val="60000"/>
                    <a:lumOff val="40000"/>
                  </a:schemeClr>
                </a:solidFill>
              </a:rPr>
              <a:t>biases</a:t>
            </a:r>
            <a:endParaRPr lang="fr-FR" dirty="0">
              <a:solidFill>
                <a:schemeClr val="tx2">
                  <a:lumMod val="60000"/>
                  <a:lumOff val="40000"/>
                </a:schemeClr>
              </a:solidFill>
            </a:endParaRPr>
          </a:p>
        </p:txBody>
      </p:sp>
      <p:sp>
        <p:nvSpPr>
          <p:cNvPr id="44" name="ZoneTexte 43">
            <a:extLst>
              <a:ext uri="{FF2B5EF4-FFF2-40B4-BE49-F238E27FC236}">
                <a16:creationId xmlns:a16="http://schemas.microsoft.com/office/drawing/2014/main" id="{E6B18E5E-843B-2544-86F2-826227F140F0}"/>
              </a:ext>
            </a:extLst>
          </p:cNvPr>
          <p:cNvSpPr txBox="1"/>
          <p:nvPr/>
        </p:nvSpPr>
        <p:spPr>
          <a:xfrm>
            <a:off x="207818" y="5702441"/>
            <a:ext cx="8813185" cy="646331"/>
          </a:xfrm>
          <a:prstGeom prst="rect">
            <a:avLst/>
          </a:prstGeom>
          <a:noFill/>
          <a:ln w="38100">
            <a:solidFill>
              <a:srgbClr val="C00000"/>
            </a:solidFill>
          </a:ln>
        </p:spPr>
        <p:txBody>
          <a:bodyPr wrap="square" rtlCol="0">
            <a:spAutoFit/>
          </a:bodyPr>
          <a:lstStyle/>
          <a:p>
            <a:pPr algn="ctr"/>
            <a:r>
              <a:rPr lang="fr-FR" dirty="0" err="1">
                <a:solidFill>
                  <a:srgbClr val="C00000"/>
                </a:solidFill>
              </a:rPr>
              <a:t>Need</a:t>
            </a:r>
            <a:r>
              <a:rPr lang="fr-FR" dirty="0">
                <a:solidFill>
                  <a:srgbClr val="C00000"/>
                </a:solidFill>
              </a:rPr>
              <a:t> to </a:t>
            </a:r>
            <a:r>
              <a:rPr lang="fr-FR" dirty="0" err="1">
                <a:solidFill>
                  <a:srgbClr val="C00000"/>
                </a:solidFill>
              </a:rPr>
              <a:t>ensure</a:t>
            </a:r>
            <a:r>
              <a:rPr lang="fr-FR" dirty="0">
                <a:solidFill>
                  <a:srgbClr val="C00000"/>
                </a:solidFill>
              </a:rPr>
              <a:t> the </a:t>
            </a:r>
            <a:r>
              <a:rPr lang="fr-FR" dirty="0" err="1">
                <a:solidFill>
                  <a:srgbClr val="C00000"/>
                </a:solidFill>
              </a:rPr>
              <a:t>beam</a:t>
            </a:r>
            <a:r>
              <a:rPr lang="fr-FR" dirty="0">
                <a:solidFill>
                  <a:srgbClr val="C00000"/>
                </a:solidFill>
              </a:rPr>
              <a:t> points </a:t>
            </a:r>
            <a:r>
              <a:rPr lang="fr-FR" dirty="0" err="1">
                <a:solidFill>
                  <a:srgbClr val="C00000"/>
                </a:solidFill>
              </a:rPr>
              <a:t>towards</a:t>
            </a:r>
            <a:r>
              <a:rPr lang="fr-FR" dirty="0">
                <a:solidFill>
                  <a:srgbClr val="C00000"/>
                </a:solidFill>
              </a:rPr>
              <a:t> the center of the detector </a:t>
            </a:r>
            <a:r>
              <a:rPr lang="fr-FR" dirty="0" err="1">
                <a:solidFill>
                  <a:srgbClr val="C00000"/>
                </a:solidFill>
              </a:rPr>
              <a:t>within</a:t>
            </a:r>
            <a:r>
              <a:rPr lang="fr-FR" dirty="0">
                <a:solidFill>
                  <a:srgbClr val="C00000"/>
                </a:solidFill>
              </a:rPr>
              <a:t> 1mm to </a:t>
            </a:r>
            <a:r>
              <a:rPr lang="fr-FR" dirty="0" err="1">
                <a:solidFill>
                  <a:srgbClr val="C00000"/>
                </a:solidFill>
              </a:rPr>
              <a:t>avoid</a:t>
            </a:r>
            <a:r>
              <a:rPr lang="fr-FR" dirty="0">
                <a:solidFill>
                  <a:srgbClr val="C00000"/>
                </a:solidFill>
              </a:rPr>
              <a:t> </a:t>
            </a:r>
            <a:r>
              <a:rPr lang="fr-FR" dirty="0" err="1">
                <a:solidFill>
                  <a:srgbClr val="C00000"/>
                </a:solidFill>
              </a:rPr>
              <a:t>biasing</a:t>
            </a:r>
            <a:r>
              <a:rPr lang="fr-FR" dirty="0">
                <a:solidFill>
                  <a:srgbClr val="C00000"/>
                </a:solidFill>
              </a:rPr>
              <a:t> the </a:t>
            </a:r>
            <a:r>
              <a:rPr lang="fr-FR" dirty="0" err="1">
                <a:solidFill>
                  <a:srgbClr val="C00000"/>
                </a:solidFill>
              </a:rPr>
              <a:t>polarization</a:t>
            </a:r>
            <a:r>
              <a:rPr lang="fr-FR" dirty="0">
                <a:solidFill>
                  <a:srgbClr val="C00000"/>
                </a:solidFill>
              </a:rPr>
              <a:t> more </a:t>
            </a:r>
            <a:r>
              <a:rPr lang="fr-FR" dirty="0" err="1">
                <a:solidFill>
                  <a:srgbClr val="C00000"/>
                </a:solidFill>
              </a:rPr>
              <a:t>than</a:t>
            </a:r>
            <a:r>
              <a:rPr lang="fr-FR" dirty="0">
                <a:solidFill>
                  <a:srgbClr val="C00000"/>
                </a:solidFill>
              </a:rPr>
              <a:t> 0.001</a:t>
            </a:r>
          </a:p>
        </p:txBody>
      </p:sp>
    </p:spTree>
    <p:extLst>
      <p:ext uri="{BB962C8B-B14F-4D97-AF65-F5344CB8AC3E}">
        <p14:creationId xmlns:p14="http://schemas.microsoft.com/office/powerpoint/2010/main" val="3029252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4CFA09C8-94F2-EF44-B80E-3122EF07D44B}"/>
              </a:ext>
            </a:extLst>
          </p:cNvPr>
          <p:cNvPicPr>
            <a:picLocks noChangeAspect="1"/>
          </p:cNvPicPr>
          <p:nvPr/>
        </p:nvPicPr>
        <p:blipFill>
          <a:blip r:embed="rId2"/>
          <a:stretch>
            <a:fillRect/>
          </a:stretch>
        </p:blipFill>
        <p:spPr>
          <a:xfrm>
            <a:off x="4568407" y="3363591"/>
            <a:ext cx="4432300" cy="3009900"/>
          </a:xfrm>
          <a:prstGeom prst="rect">
            <a:avLst/>
          </a:prstGeom>
        </p:spPr>
      </p:pic>
      <p:pic>
        <p:nvPicPr>
          <p:cNvPr id="7" name="Image 6">
            <a:extLst>
              <a:ext uri="{FF2B5EF4-FFF2-40B4-BE49-F238E27FC236}">
                <a16:creationId xmlns:a16="http://schemas.microsoft.com/office/drawing/2014/main" id="{FC107CE5-90E1-E346-BC2E-3FFFE09D0CBC}"/>
              </a:ext>
            </a:extLst>
          </p:cNvPr>
          <p:cNvPicPr>
            <a:picLocks noChangeAspect="1"/>
          </p:cNvPicPr>
          <p:nvPr/>
        </p:nvPicPr>
        <p:blipFill>
          <a:blip r:embed="rId3"/>
          <a:stretch>
            <a:fillRect/>
          </a:stretch>
        </p:blipFill>
        <p:spPr>
          <a:xfrm>
            <a:off x="324557" y="1068375"/>
            <a:ext cx="4432300" cy="3009900"/>
          </a:xfrm>
          <a:prstGeom prst="rect">
            <a:avLst/>
          </a:prstGeom>
        </p:spPr>
      </p:pic>
      <p:sp>
        <p:nvSpPr>
          <p:cNvPr id="4" name="Espace réservé de la date 3">
            <a:extLst>
              <a:ext uri="{FF2B5EF4-FFF2-40B4-BE49-F238E27FC236}">
                <a16:creationId xmlns:a16="http://schemas.microsoft.com/office/drawing/2014/main" id="{EC64D32A-DA03-6449-A357-6DC076C5D346}"/>
              </a:ext>
            </a:extLst>
          </p:cNvPr>
          <p:cNvSpPr>
            <a:spLocks noGrp="1"/>
          </p:cNvSpPr>
          <p:nvPr>
            <p:ph type="dt" sz="half" idx="10"/>
          </p:nvPr>
        </p:nvSpPr>
        <p:spPr/>
        <p:txBody>
          <a:bodyPr/>
          <a:lstStyle/>
          <a:p>
            <a:r>
              <a:rPr lang="fr-FR"/>
              <a:t>10/02/2021</a:t>
            </a:r>
          </a:p>
        </p:txBody>
      </p:sp>
      <p:sp>
        <p:nvSpPr>
          <p:cNvPr id="5" name="Espace réservé du pied de page 4">
            <a:extLst>
              <a:ext uri="{FF2B5EF4-FFF2-40B4-BE49-F238E27FC236}">
                <a16:creationId xmlns:a16="http://schemas.microsoft.com/office/drawing/2014/main" id="{290A6C3E-A668-DE49-948D-9B10B2E7050E}"/>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EB63468D-29B6-9C43-B348-3F1F9858D7C6}"/>
              </a:ext>
            </a:extLst>
          </p:cNvPr>
          <p:cNvSpPr>
            <a:spLocks noGrp="1"/>
          </p:cNvSpPr>
          <p:nvPr>
            <p:ph type="sldNum" sz="quarter" idx="12"/>
          </p:nvPr>
        </p:nvSpPr>
        <p:spPr/>
        <p:txBody>
          <a:bodyPr/>
          <a:lstStyle/>
          <a:p>
            <a:fld id="{6324D5D7-7619-544E-85E6-FE67B0DC27B1}" type="slidenum">
              <a:rPr lang="fr-FR" smtClean="0"/>
              <a:t>17</a:t>
            </a:fld>
            <a:endParaRPr lang="fr-FR"/>
          </a:p>
        </p:txBody>
      </p:sp>
      <p:sp>
        <p:nvSpPr>
          <p:cNvPr id="17" name="ZoneTexte 16">
            <a:extLst>
              <a:ext uri="{FF2B5EF4-FFF2-40B4-BE49-F238E27FC236}">
                <a16:creationId xmlns:a16="http://schemas.microsoft.com/office/drawing/2014/main" id="{C2E646D3-D2DB-5042-B354-C5EC7DE0A5C1}"/>
              </a:ext>
            </a:extLst>
          </p:cNvPr>
          <p:cNvSpPr txBox="1"/>
          <p:nvPr/>
        </p:nvSpPr>
        <p:spPr>
          <a:xfrm>
            <a:off x="5150096" y="3801276"/>
            <a:ext cx="805029" cy="276999"/>
          </a:xfrm>
          <a:prstGeom prst="rect">
            <a:avLst/>
          </a:prstGeom>
          <a:noFill/>
        </p:spPr>
        <p:txBody>
          <a:bodyPr wrap="none" rtlCol="0">
            <a:spAutoFit/>
          </a:bodyPr>
          <a:lstStyle/>
          <a:p>
            <a:r>
              <a:rPr lang="fr-FR" sz="1200" dirty="0"/>
              <a:t>Pull for Pz</a:t>
            </a:r>
          </a:p>
        </p:txBody>
      </p:sp>
      <p:sp>
        <p:nvSpPr>
          <p:cNvPr id="18" name="ZoneTexte 17">
            <a:extLst>
              <a:ext uri="{FF2B5EF4-FFF2-40B4-BE49-F238E27FC236}">
                <a16:creationId xmlns:a16="http://schemas.microsoft.com/office/drawing/2014/main" id="{7A9751E7-B3EE-AA41-B765-18F6B83706B5}"/>
              </a:ext>
            </a:extLst>
          </p:cNvPr>
          <p:cNvSpPr txBox="1"/>
          <p:nvPr/>
        </p:nvSpPr>
        <p:spPr>
          <a:xfrm>
            <a:off x="824958" y="1476184"/>
            <a:ext cx="1436483" cy="276999"/>
          </a:xfrm>
          <a:prstGeom prst="rect">
            <a:avLst/>
          </a:prstGeom>
          <a:noFill/>
        </p:spPr>
        <p:txBody>
          <a:bodyPr wrap="none" rtlCol="0">
            <a:spAutoFit/>
          </a:bodyPr>
          <a:lstStyle/>
          <a:p>
            <a:r>
              <a:rPr lang="fr-FR" sz="1200" dirty="0"/>
              <a:t>Pull for </a:t>
            </a:r>
            <a:r>
              <a:rPr lang="fr-FR" sz="1200" dirty="0" err="1"/>
              <a:t>energy</a:t>
            </a:r>
            <a:r>
              <a:rPr lang="fr-FR" sz="1200" dirty="0"/>
              <a:t> </a:t>
            </a:r>
            <a:r>
              <a:rPr lang="fr-FR" sz="1200" dirty="0" err="1"/>
              <a:t>scale</a:t>
            </a:r>
            <a:endParaRPr lang="fr-FR" sz="1200" dirty="0"/>
          </a:p>
        </p:txBody>
      </p:sp>
      <p:sp>
        <p:nvSpPr>
          <p:cNvPr id="2" name="Titre 1">
            <a:extLst>
              <a:ext uri="{FF2B5EF4-FFF2-40B4-BE49-F238E27FC236}">
                <a16:creationId xmlns:a16="http://schemas.microsoft.com/office/drawing/2014/main" id="{DC033B81-975C-164B-A447-FDA5D6C10937}"/>
              </a:ext>
            </a:extLst>
          </p:cNvPr>
          <p:cNvSpPr>
            <a:spLocks noGrp="1"/>
          </p:cNvSpPr>
          <p:nvPr>
            <p:ph type="title"/>
          </p:nvPr>
        </p:nvSpPr>
        <p:spPr/>
        <p:txBody>
          <a:bodyPr>
            <a:normAutofit fontScale="90000"/>
          </a:bodyPr>
          <a:lstStyle/>
          <a:p>
            <a:r>
              <a:rPr lang="fr-FR" dirty="0" err="1"/>
              <a:t>Miscalibration</a:t>
            </a:r>
            <a:r>
              <a:rPr lang="fr-FR" dirty="0"/>
              <a:t> (10% on </a:t>
            </a:r>
            <a:r>
              <a:rPr lang="fr-FR" dirty="0" err="1"/>
              <a:t>scale</a:t>
            </a:r>
            <a:r>
              <a:rPr lang="fr-FR" dirty="0"/>
              <a:t>)</a:t>
            </a:r>
          </a:p>
        </p:txBody>
      </p:sp>
    </p:spTree>
    <p:extLst>
      <p:ext uri="{BB962C8B-B14F-4D97-AF65-F5344CB8AC3E}">
        <p14:creationId xmlns:p14="http://schemas.microsoft.com/office/powerpoint/2010/main" val="1264107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371F64-62A2-E14A-A242-9EE230373643}"/>
              </a:ext>
            </a:extLst>
          </p:cNvPr>
          <p:cNvSpPr>
            <a:spLocks noGrp="1"/>
          </p:cNvSpPr>
          <p:nvPr>
            <p:ph type="title"/>
          </p:nvPr>
        </p:nvSpPr>
        <p:spPr/>
        <p:txBody>
          <a:bodyPr>
            <a:normAutofit fontScale="90000"/>
          </a:bodyPr>
          <a:lstStyle/>
          <a:p>
            <a:r>
              <a:rPr lang="fr-FR" dirty="0" err="1"/>
              <a:t>Ongoing</a:t>
            </a:r>
            <a:r>
              <a:rPr lang="fr-FR" dirty="0"/>
              <a:t> </a:t>
            </a:r>
            <a:r>
              <a:rPr lang="fr-FR" dirty="0" err="1"/>
              <a:t>improvements</a:t>
            </a:r>
            <a:endParaRPr lang="fr-FR" dirty="0"/>
          </a:p>
        </p:txBody>
      </p:sp>
      <p:sp>
        <p:nvSpPr>
          <p:cNvPr id="4" name="Espace réservé de la date 3">
            <a:extLst>
              <a:ext uri="{FF2B5EF4-FFF2-40B4-BE49-F238E27FC236}">
                <a16:creationId xmlns:a16="http://schemas.microsoft.com/office/drawing/2014/main" id="{2E198C6D-DE44-004C-8DA6-F872D1D5632F}"/>
              </a:ext>
            </a:extLst>
          </p:cNvPr>
          <p:cNvSpPr>
            <a:spLocks noGrp="1"/>
          </p:cNvSpPr>
          <p:nvPr>
            <p:ph type="dt" sz="half" idx="10"/>
          </p:nvPr>
        </p:nvSpPr>
        <p:spPr/>
        <p:txBody>
          <a:bodyPr/>
          <a:lstStyle/>
          <a:p>
            <a:r>
              <a:rPr lang="fr-FR"/>
              <a:t>10/02/2021</a:t>
            </a:r>
          </a:p>
        </p:txBody>
      </p:sp>
      <p:sp>
        <p:nvSpPr>
          <p:cNvPr id="5" name="Espace réservé du pied de page 4">
            <a:extLst>
              <a:ext uri="{FF2B5EF4-FFF2-40B4-BE49-F238E27FC236}">
                <a16:creationId xmlns:a16="http://schemas.microsoft.com/office/drawing/2014/main" id="{EEEA6CC7-1D35-6249-93E5-EFCE9FD93648}"/>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9E460F08-FE0B-F047-B0E6-FFF9162E5945}"/>
              </a:ext>
            </a:extLst>
          </p:cNvPr>
          <p:cNvSpPr>
            <a:spLocks noGrp="1"/>
          </p:cNvSpPr>
          <p:nvPr>
            <p:ph type="sldNum" sz="quarter" idx="12"/>
          </p:nvPr>
        </p:nvSpPr>
        <p:spPr/>
        <p:txBody>
          <a:bodyPr/>
          <a:lstStyle/>
          <a:p>
            <a:fld id="{6324D5D7-7619-544E-85E6-FE67B0DC27B1}" type="slidenum">
              <a:rPr lang="fr-FR" smtClean="0"/>
              <a:t>18</a:t>
            </a:fld>
            <a:endParaRPr lang="fr-FR"/>
          </a:p>
        </p:txBody>
      </p:sp>
      <p:sp>
        <p:nvSpPr>
          <p:cNvPr id="7" name="Text Box 18">
            <a:extLst>
              <a:ext uri="{FF2B5EF4-FFF2-40B4-BE49-F238E27FC236}">
                <a16:creationId xmlns:a16="http://schemas.microsoft.com/office/drawing/2014/main" id="{C4368E04-38D3-D347-83C4-9C22C18D416D}"/>
              </a:ext>
            </a:extLst>
          </p:cNvPr>
          <p:cNvSpPr txBox="1">
            <a:spLocks noChangeArrowheads="1"/>
          </p:cNvSpPr>
          <p:nvPr/>
        </p:nvSpPr>
        <p:spPr bwMode="auto">
          <a:xfrm>
            <a:off x="584607" y="1136453"/>
            <a:ext cx="8436396" cy="2677656"/>
          </a:xfrm>
          <a:prstGeom prst="rect">
            <a:avLst/>
          </a:prstGeom>
          <a:noFill/>
          <a:ln w="9525">
            <a:noFill/>
            <a:miter lim="800000"/>
            <a:headEnd/>
            <a:tailEnd/>
          </a:ln>
        </p:spPr>
        <p:txBody>
          <a:bodyPr wrap="square">
            <a:spAutoFit/>
          </a:bodyPr>
          <a:lstStyle/>
          <a:p>
            <a:r>
              <a:rPr lang="en-US" sz="1400" dirty="0">
                <a:solidFill>
                  <a:schemeClr val="tx2">
                    <a:lumMod val="60000"/>
                    <a:lumOff val="40000"/>
                  </a:schemeClr>
                </a:solidFill>
              </a:rPr>
              <a:t>Extraction of polarization:</a:t>
            </a:r>
          </a:p>
          <a:p>
            <a:pPr marL="742950" lvl="1" indent="-285750">
              <a:buFont typeface="Arial" panose="020B0604020202020204" pitchFamily="34" charset="0"/>
              <a:buChar char="•"/>
            </a:pPr>
            <a:r>
              <a:rPr lang="en-US" sz="1400" dirty="0">
                <a:solidFill>
                  <a:schemeClr val="accent5">
                    <a:lumMod val="75000"/>
                  </a:schemeClr>
                </a:solidFill>
              </a:rPr>
              <a:t>Upgraded the fit to perform with LUT filled on demand 6s </a:t>
            </a:r>
            <a:r>
              <a:rPr lang="en-US" sz="1400" dirty="0">
                <a:solidFill>
                  <a:schemeClr val="accent5">
                    <a:lumMod val="75000"/>
                  </a:schemeClr>
                </a:solidFill>
                <a:sym typeface="Wingdings" pitchFamily="2" charset="2"/>
              </a:rPr>
              <a:t> 0.15s/fit</a:t>
            </a:r>
          </a:p>
          <a:p>
            <a:pPr marL="1200150" lvl="2" indent="-285750">
              <a:buFont typeface="Arial" panose="020B0604020202020204" pitchFamily="34" charset="0"/>
              <a:buChar char="•"/>
            </a:pPr>
            <a:r>
              <a:rPr lang="en-US" sz="1400" dirty="0">
                <a:solidFill>
                  <a:schemeClr val="accent5">
                    <a:lumMod val="75000"/>
                  </a:schemeClr>
                </a:solidFill>
                <a:sym typeface="Wingdings" pitchFamily="2" charset="2"/>
              </a:rPr>
              <a:t>Performs well</a:t>
            </a:r>
            <a:endParaRPr lang="en-US" sz="1400" dirty="0">
              <a:solidFill>
                <a:schemeClr val="accent5">
                  <a:lumMod val="75000"/>
                </a:schemeClr>
              </a:solidFill>
            </a:endParaRPr>
          </a:p>
          <a:p>
            <a:pPr marL="1200150" lvl="2" indent="-285750">
              <a:buFont typeface="Arial" panose="020B0604020202020204" pitchFamily="34" charset="0"/>
              <a:buChar char="•"/>
            </a:pPr>
            <a:r>
              <a:rPr lang="en-US" sz="1400" dirty="0">
                <a:solidFill>
                  <a:schemeClr val="accent5">
                    <a:lumMod val="75000"/>
                  </a:schemeClr>
                </a:solidFill>
                <a:sym typeface="Wingdings" pitchFamily="2" charset="2"/>
              </a:rPr>
              <a:t>O(2500) estimates in a minute may be done that way on a relatively powerful PC</a:t>
            </a:r>
            <a:endParaRPr lang="en-US" sz="1400" dirty="0">
              <a:solidFill>
                <a:schemeClr val="accent5">
                  <a:lumMod val="75000"/>
                </a:schemeClr>
              </a:solidFill>
            </a:endParaRPr>
          </a:p>
          <a:p>
            <a:pPr marL="742950" lvl="1" indent="-285750">
              <a:buFont typeface="Arial" panose="020B0604020202020204" pitchFamily="34" charset="0"/>
              <a:buChar char="•"/>
            </a:pPr>
            <a:r>
              <a:rPr lang="en-US" sz="1400" dirty="0">
                <a:solidFill>
                  <a:schemeClr val="accent5">
                    <a:lumMod val="75000"/>
                  </a:schemeClr>
                </a:solidFill>
              </a:rPr>
              <a:t>Multi-photon contributions included (so far only 2 photon)</a:t>
            </a:r>
          </a:p>
          <a:p>
            <a:pPr marL="742950" lvl="1" indent="-285750">
              <a:buFont typeface="Arial" panose="020B0604020202020204" pitchFamily="34" charset="0"/>
              <a:buChar char="•"/>
            </a:pPr>
            <a:r>
              <a:rPr lang="en-US" sz="1400" dirty="0">
                <a:solidFill>
                  <a:srgbClr val="C00000"/>
                </a:solidFill>
              </a:rPr>
              <a:t>Statistical precision in a minute with a 5W 515nm laser </a:t>
            </a:r>
            <a:r>
              <a:rPr lang="en-US" sz="1400" dirty="0">
                <a:solidFill>
                  <a:srgbClr val="C00000"/>
                </a:solidFill>
                <a:sym typeface="Wingdings" pitchFamily="2" charset="2"/>
              </a:rPr>
              <a:t> 0.9% for every bunch.</a:t>
            </a:r>
          </a:p>
          <a:p>
            <a:pPr marL="742950" lvl="1" indent="-285750">
              <a:buFont typeface="Arial" panose="020B0604020202020204" pitchFamily="34" charset="0"/>
              <a:buChar char="•"/>
            </a:pPr>
            <a:r>
              <a:rPr lang="en-US" sz="1400" dirty="0">
                <a:solidFill>
                  <a:schemeClr val="accent5">
                    <a:lumMod val="75000"/>
                  </a:schemeClr>
                </a:solidFill>
              </a:rPr>
              <a:t>Next steps</a:t>
            </a:r>
            <a:endParaRPr lang="en-US" sz="1400" dirty="0">
              <a:solidFill>
                <a:schemeClr val="accent5">
                  <a:lumMod val="75000"/>
                </a:schemeClr>
              </a:solidFill>
              <a:sym typeface="Wingdings" pitchFamily="2" charset="2"/>
            </a:endParaRPr>
          </a:p>
          <a:p>
            <a:pPr marL="1200150" lvl="2" indent="-285750">
              <a:buFont typeface="Arial" panose="020B0604020202020204" pitchFamily="34" charset="0"/>
              <a:buChar char="•"/>
            </a:pPr>
            <a:r>
              <a:rPr lang="en-US" sz="1400" dirty="0">
                <a:solidFill>
                  <a:schemeClr val="accent5">
                    <a:lumMod val="75000"/>
                  </a:schemeClr>
                </a:solidFill>
                <a:sym typeface="Wingdings" pitchFamily="2" charset="2"/>
              </a:rPr>
              <a:t>Re-estimate systematic uncertainties</a:t>
            </a:r>
          </a:p>
          <a:p>
            <a:pPr marL="1200150" lvl="2" indent="-285750">
              <a:buFont typeface="Arial" panose="020B0604020202020204" pitchFamily="34" charset="0"/>
              <a:buChar char="•"/>
            </a:pPr>
            <a:r>
              <a:rPr lang="en-US" sz="1400" dirty="0">
                <a:solidFill>
                  <a:schemeClr val="accent5">
                    <a:lumMod val="75000"/>
                  </a:schemeClr>
                </a:solidFill>
                <a:sym typeface="Wingdings" pitchFamily="2" charset="2"/>
              </a:rPr>
              <a:t>alignment procedure</a:t>
            </a:r>
          </a:p>
          <a:p>
            <a:pPr marL="1200150" lvl="2" indent="-285750">
              <a:buFont typeface="Arial" panose="020B0604020202020204" pitchFamily="34" charset="0"/>
              <a:buChar char="•"/>
            </a:pPr>
            <a:r>
              <a:rPr lang="en-US" sz="1400" dirty="0">
                <a:solidFill>
                  <a:schemeClr val="accent5">
                    <a:lumMod val="75000"/>
                  </a:schemeClr>
                </a:solidFill>
                <a:sym typeface="Wingdings" pitchFamily="2" charset="2"/>
              </a:rPr>
              <a:t>Backgrounds</a:t>
            </a:r>
          </a:p>
          <a:p>
            <a:pPr marL="1200150" lvl="2" indent="-285750">
              <a:buFont typeface="Arial" panose="020B0604020202020204" pitchFamily="34" charset="0"/>
              <a:buChar char="•"/>
            </a:pPr>
            <a:r>
              <a:rPr lang="en-US" sz="1400" dirty="0">
                <a:solidFill>
                  <a:schemeClr val="accent5">
                    <a:lumMod val="75000"/>
                  </a:schemeClr>
                </a:solidFill>
                <a:sym typeface="Wingdings" pitchFamily="2" charset="2"/>
              </a:rPr>
              <a:t>E-beam jitters ?</a:t>
            </a:r>
          </a:p>
          <a:p>
            <a:endParaRPr lang="en-US" sz="1400" dirty="0">
              <a:solidFill>
                <a:schemeClr val="accent5">
                  <a:lumMod val="75000"/>
                </a:schemeClr>
              </a:solidFill>
            </a:endParaRPr>
          </a:p>
        </p:txBody>
      </p:sp>
      <p:pic>
        <p:nvPicPr>
          <p:cNvPr id="9" name="Image 8">
            <a:extLst>
              <a:ext uri="{FF2B5EF4-FFF2-40B4-BE49-F238E27FC236}">
                <a16:creationId xmlns:a16="http://schemas.microsoft.com/office/drawing/2014/main" id="{6B3B5D47-7AD7-F146-AA98-CEBDC7188640}"/>
              </a:ext>
            </a:extLst>
          </p:cNvPr>
          <p:cNvPicPr>
            <a:picLocks noChangeAspect="1"/>
          </p:cNvPicPr>
          <p:nvPr/>
        </p:nvPicPr>
        <p:blipFill>
          <a:blip r:embed="rId2"/>
          <a:stretch>
            <a:fillRect/>
          </a:stretch>
        </p:blipFill>
        <p:spPr>
          <a:xfrm>
            <a:off x="3938954" y="2886780"/>
            <a:ext cx="5205046" cy="3534659"/>
          </a:xfrm>
          <a:prstGeom prst="rect">
            <a:avLst/>
          </a:prstGeom>
        </p:spPr>
      </p:pic>
    </p:spTree>
    <p:extLst>
      <p:ext uri="{BB962C8B-B14F-4D97-AF65-F5344CB8AC3E}">
        <p14:creationId xmlns:p14="http://schemas.microsoft.com/office/powerpoint/2010/main" val="297040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69EA2C-A205-FC4E-8AE3-C5206F582604}"/>
              </a:ext>
            </a:extLst>
          </p:cNvPr>
          <p:cNvSpPr>
            <a:spLocks noGrp="1"/>
          </p:cNvSpPr>
          <p:nvPr>
            <p:ph type="title"/>
          </p:nvPr>
        </p:nvSpPr>
        <p:spPr/>
        <p:txBody>
          <a:bodyPr>
            <a:normAutofit fontScale="90000"/>
          </a:bodyPr>
          <a:lstStyle/>
          <a:p>
            <a:r>
              <a:rPr lang="fr-FR" dirty="0" err="1"/>
              <a:t>Next</a:t>
            </a:r>
            <a:r>
              <a:rPr lang="fr-FR" dirty="0"/>
              <a:t> </a:t>
            </a:r>
            <a:r>
              <a:rPr lang="fr-FR" dirty="0" err="1"/>
              <a:t>steps</a:t>
            </a:r>
            <a:endParaRPr lang="fr-FR" dirty="0"/>
          </a:p>
        </p:txBody>
      </p:sp>
      <p:sp>
        <p:nvSpPr>
          <p:cNvPr id="4" name="Espace réservé de la date 3">
            <a:extLst>
              <a:ext uri="{FF2B5EF4-FFF2-40B4-BE49-F238E27FC236}">
                <a16:creationId xmlns:a16="http://schemas.microsoft.com/office/drawing/2014/main" id="{653185E1-3407-A14D-81F3-B36D61625FBA}"/>
              </a:ext>
            </a:extLst>
          </p:cNvPr>
          <p:cNvSpPr>
            <a:spLocks noGrp="1"/>
          </p:cNvSpPr>
          <p:nvPr>
            <p:ph type="dt" sz="half" idx="10"/>
          </p:nvPr>
        </p:nvSpPr>
        <p:spPr/>
        <p:txBody>
          <a:bodyPr/>
          <a:lstStyle/>
          <a:p>
            <a:r>
              <a:rPr lang="fr-FR"/>
              <a:t>10/02/2021</a:t>
            </a:r>
          </a:p>
        </p:txBody>
      </p:sp>
      <p:sp>
        <p:nvSpPr>
          <p:cNvPr id="5" name="Espace réservé du pied de page 4">
            <a:extLst>
              <a:ext uri="{FF2B5EF4-FFF2-40B4-BE49-F238E27FC236}">
                <a16:creationId xmlns:a16="http://schemas.microsoft.com/office/drawing/2014/main" id="{7B0A9104-9DC7-DB49-98BC-68D4BEA24DC6}"/>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54087BAB-1BAD-AA4A-9B8A-C47C39B64CC8}"/>
              </a:ext>
            </a:extLst>
          </p:cNvPr>
          <p:cNvSpPr>
            <a:spLocks noGrp="1"/>
          </p:cNvSpPr>
          <p:nvPr>
            <p:ph type="sldNum" sz="quarter" idx="12"/>
          </p:nvPr>
        </p:nvSpPr>
        <p:spPr/>
        <p:txBody>
          <a:bodyPr/>
          <a:lstStyle/>
          <a:p>
            <a:fld id="{6324D5D7-7619-544E-85E6-FE67B0DC27B1}" type="slidenum">
              <a:rPr lang="fr-FR" smtClean="0"/>
              <a:t>19</a:t>
            </a:fld>
            <a:endParaRPr lang="fr-FR"/>
          </a:p>
        </p:txBody>
      </p:sp>
      <p:sp>
        <p:nvSpPr>
          <p:cNvPr id="7" name="Text Box 18">
            <a:extLst>
              <a:ext uri="{FF2B5EF4-FFF2-40B4-BE49-F238E27FC236}">
                <a16:creationId xmlns:a16="http://schemas.microsoft.com/office/drawing/2014/main" id="{29694D53-CFAF-F442-9C92-7AA2BC4CCFF1}"/>
              </a:ext>
            </a:extLst>
          </p:cNvPr>
          <p:cNvSpPr txBox="1">
            <a:spLocks noChangeArrowheads="1"/>
          </p:cNvSpPr>
          <p:nvPr/>
        </p:nvSpPr>
        <p:spPr bwMode="auto">
          <a:xfrm>
            <a:off x="584607" y="1136453"/>
            <a:ext cx="8436396" cy="1600438"/>
          </a:xfrm>
          <a:prstGeom prst="rect">
            <a:avLst/>
          </a:prstGeom>
          <a:noFill/>
          <a:ln w="9525">
            <a:noFill/>
            <a:miter lim="800000"/>
            <a:headEnd/>
            <a:tailEnd/>
          </a:ln>
        </p:spPr>
        <p:txBody>
          <a:bodyPr wrap="square">
            <a:spAutoFit/>
          </a:bodyPr>
          <a:lstStyle/>
          <a:p>
            <a:r>
              <a:rPr lang="en-US" sz="1400" dirty="0">
                <a:solidFill>
                  <a:schemeClr val="tx2">
                    <a:lumMod val="60000"/>
                    <a:lumOff val="40000"/>
                  </a:schemeClr>
                </a:solidFill>
              </a:rPr>
              <a:t>Waiting for comments on White Report</a:t>
            </a:r>
          </a:p>
          <a:p>
            <a:endParaRPr lang="en-US" sz="1400" dirty="0">
              <a:solidFill>
                <a:schemeClr val="tx2">
                  <a:lumMod val="60000"/>
                  <a:lumOff val="40000"/>
                </a:schemeClr>
              </a:solidFill>
            </a:endParaRPr>
          </a:p>
          <a:p>
            <a:r>
              <a:rPr lang="en-US" sz="1400" dirty="0">
                <a:solidFill>
                  <a:schemeClr val="tx2">
                    <a:lumMod val="60000"/>
                    <a:lumOff val="40000"/>
                  </a:schemeClr>
                </a:solidFill>
              </a:rPr>
              <a:t>Continue progressing on extraction of polarization:</a:t>
            </a:r>
            <a:endParaRPr lang="en-US" sz="1400" dirty="0">
              <a:solidFill>
                <a:schemeClr val="accent5">
                  <a:lumMod val="75000"/>
                </a:schemeClr>
              </a:solidFill>
              <a:sym typeface="Wingdings" pitchFamily="2" charset="2"/>
            </a:endParaRPr>
          </a:p>
          <a:p>
            <a:endParaRPr lang="en-US" sz="1400" dirty="0">
              <a:solidFill>
                <a:schemeClr val="accent5">
                  <a:lumMod val="75000"/>
                </a:schemeClr>
              </a:solidFill>
              <a:sym typeface="Wingdings" pitchFamily="2" charset="2"/>
            </a:endParaRPr>
          </a:p>
          <a:p>
            <a:r>
              <a:rPr lang="en-US" sz="1400" dirty="0">
                <a:solidFill>
                  <a:schemeClr val="tx2">
                    <a:lumMod val="60000"/>
                    <a:lumOff val="40000"/>
                  </a:schemeClr>
                </a:solidFill>
                <a:sym typeface="Wingdings" pitchFamily="2" charset="2"/>
              </a:rPr>
              <a:t>R&amp;D:</a:t>
            </a:r>
          </a:p>
          <a:p>
            <a:pPr marL="742950" lvl="1" indent="-285750">
              <a:buFont typeface="Arial" panose="020B0604020202020204" pitchFamily="34" charset="0"/>
              <a:buChar char="•"/>
            </a:pPr>
            <a:r>
              <a:rPr lang="en-US" sz="1400" dirty="0">
                <a:solidFill>
                  <a:schemeClr val="accent5">
                    <a:lumMod val="75000"/>
                  </a:schemeClr>
                </a:solidFill>
                <a:sym typeface="Wingdings" pitchFamily="2" charset="2"/>
              </a:rPr>
              <a:t>Test the concept of a BaF2 detector</a:t>
            </a:r>
          </a:p>
          <a:p>
            <a:pPr marL="742950" lvl="1" indent="-285750">
              <a:buFont typeface="Arial" panose="020B0604020202020204" pitchFamily="34" charset="0"/>
              <a:buChar char="•"/>
            </a:pPr>
            <a:r>
              <a:rPr lang="en-US" sz="1400" dirty="0">
                <a:solidFill>
                  <a:schemeClr val="accent5">
                    <a:lumMod val="75000"/>
                  </a:schemeClr>
                </a:solidFill>
                <a:sym typeface="Wingdings" pitchFamily="2" charset="2"/>
              </a:rPr>
              <a:t>Costing </a:t>
            </a:r>
            <a:r>
              <a:rPr lang="en-US" sz="1400" dirty="0" err="1">
                <a:solidFill>
                  <a:schemeClr val="accent5">
                    <a:lumMod val="75000"/>
                  </a:schemeClr>
                </a:solidFill>
                <a:sym typeface="Wingdings" pitchFamily="2" charset="2"/>
              </a:rPr>
              <a:t>exercice</a:t>
            </a:r>
            <a:r>
              <a:rPr lang="en-US" sz="1400" dirty="0">
                <a:solidFill>
                  <a:schemeClr val="accent5">
                    <a:lumMod val="75000"/>
                  </a:schemeClr>
                </a:solidFill>
                <a:sym typeface="Wingdings" pitchFamily="2" charset="2"/>
              </a:rPr>
              <a:t> for the laser system</a:t>
            </a:r>
          </a:p>
        </p:txBody>
      </p:sp>
    </p:spTree>
    <p:extLst>
      <p:ext uri="{BB962C8B-B14F-4D97-AF65-F5344CB8AC3E}">
        <p14:creationId xmlns:p14="http://schemas.microsoft.com/office/powerpoint/2010/main" val="263918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B720D1-8AD7-D647-A227-658D9C205CFC}"/>
              </a:ext>
            </a:extLst>
          </p:cNvPr>
          <p:cNvSpPr>
            <a:spLocks noGrp="1"/>
          </p:cNvSpPr>
          <p:nvPr>
            <p:ph type="title"/>
          </p:nvPr>
        </p:nvSpPr>
        <p:spPr/>
        <p:txBody>
          <a:bodyPr>
            <a:normAutofit fontScale="90000"/>
          </a:bodyPr>
          <a:lstStyle/>
          <a:p>
            <a:r>
              <a:rPr lang="fr-FR" dirty="0"/>
              <a:t>Introduction</a:t>
            </a:r>
          </a:p>
        </p:txBody>
      </p:sp>
      <p:sp>
        <p:nvSpPr>
          <p:cNvPr id="4" name="Espace réservé de la date 3">
            <a:extLst>
              <a:ext uri="{FF2B5EF4-FFF2-40B4-BE49-F238E27FC236}">
                <a16:creationId xmlns:a16="http://schemas.microsoft.com/office/drawing/2014/main" id="{A1B5AC4D-D3DA-BD4F-8FF9-A42A8F676862}"/>
              </a:ext>
            </a:extLst>
          </p:cNvPr>
          <p:cNvSpPr>
            <a:spLocks noGrp="1"/>
          </p:cNvSpPr>
          <p:nvPr>
            <p:ph type="dt" sz="half" idx="10"/>
          </p:nvPr>
        </p:nvSpPr>
        <p:spPr/>
        <p:txBody>
          <a:bodyPr/>
          <a:lstStyle/>
          <a:p>
            <a:r>
              <a:rPr lang="fr-FR"/>
              <a:t>10/02/2021</a:t>
            </a:r>
          </a:p>
        </p:txBody>
      </p:sp>
      <p:sp>
        <p:nvSpPr>
          <p:cNvPr id="5" name="Espace réservé du pied de page 4">
            <a:extLst>
              <a:ext uri="{FF2B5EF4-FFF2-40B4-BE49-F238E27FC236}">
                <a16:creationId xmlns:a16="http://schemas.microsoft.com/office/drawing/2014/main" id="{B85077A3-B64A-8A48-992A-80E3CF3CD974}"/>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DFF6A156-96AC-CF4C-9016-F99BFB1B1783}"/>
              </a:ext>
            </a:extLst>
          </p:cNvPr>
          <p:cNvSpPr>
            <a:spLocks noGrp="1"/>
          </p:cNvSpPr>
          <p:nvPr>
            <p:ph type="sldNum" sz="quarter" idx="12"/>
          </p:nvPr>
        </p:nvSpPr>
        <p:spPr/>
        <p:txBody>
          <a:bodyPr/>
          <a:lstStyle/>
          <a:p>
            <a:fld id="{6324D5D7-7619-544E-85E6-FE67B0DC27B1}" type="slidenum">
              <a:rPr lang="fr-FR" smtClean="0"/>
              <a:t>2</a:t>
            </a:fld>
            <a:endParaRPr lang="fr-FR"/>
          </a:p>
        </p:txBody>
      </p:sp>
      <p:sp>
        <p:nvSpPr>
          <p:cNvPr id="7" name="Text Box 18">
            <a:extLst>
              <a:ext uri="{FF2B5EF4-FFF2-40B4-BE49-F238E27FC236}">
                <a16:creationId xmlns:a16="http://schemas.microsoft.com/office/drawing/2014/main" id="{D2A84E3F-72F7-6A49-B335-9F5E6EB4B228}"/>
              </a:ext>
            </a:extLst>
          </p:cNvPr>
          <p:cNvSpPr txBox="1">
            <a:spLocks noChangeArrowheads="1"/>
          </p:cNvSpPr>
          <p:nvPr/>
        </p:nvSpPr>
        <p:spPr bwMode="auto">
          <a:xfrm>
            <a:off x="584607" y="1287178"/>
            <a:ext cx="8436396" cy="2677656"/>
          </a:xfrm>
          <a:prstGeom prst="rect">
            <a:avLst/>
          </a:prstGeom>
          <a:noFill/>
          <a:ln w="9525">
            <a:noFill/>
            <a:miter lim="800000"/>
            <a:headEnd/>
            <a:tailEnd/>
          </a:ln>
        </p:spPr>
        <p:txBody>
          <a:bodyPr wrap="square">
            <a:spAutoFit/>
          </a:bodyPr>
          <a:lstStyle/>
          <a:p>
            <a:r>
              <a:rPr lang="en-US" sz="1400" dirty="0">
                <a:solidFill>
                  <a:schemeClr val="tx2">
                    <a:lumMod val="60000"/>
                    <a:lumOff val="40000"/>
                  </a:schemeClr>
                </a:solidFill>
              </a:rPr>
              <a:t>White report drafting:</a:t>
            </a:r>
          </a:p>
          <a:p>
            <a:pPr marL="742950" lvl="1" indent="-285750">
              <a:buFont typeface="Arial" panose="020B0604020202020204" pitchFamily="34" charset="0"/>
              <a:buChar char="•"/>
            </a:pPr>
            <a:r>
              <a:rPr lang="en-US" sz="1400" dirty="0">
                <a:solidFill>
                  <a:schemeClr val="accent5">
                    <a:lumMod val="75000"/>
                  </a:schemeClr>
                </a:solidFill>
              </a:rPr>
              <a:t>A draft document for the polarimeter is ready, attached to the </a:t>
            </a:r>
            <a:r>
              <a:rPr lang="en-US" sz="1400" dirty="0" err="1">
                <a:solidFill>
                  <a:schemeClr val="accent5">
                    <a:lumMod val="75000"/>
                  </a:schemeClr>
                </a:solidFill>
              </a:rPr>
              <a:t>indico</a:t>
            </a:r>
            <a:r>
              <a:rPr lang="en-US" sz="1400" dirty="0">
                <a:solidFill>
                  <a:schemeClr val="accent5">
                    <a:lumMod val="75000"/>
                  </a:schemeClr>
                </a:solidFill>
              </a:rPr>
              <a:t> page, please comment.</a:t>
            </a:r>
          </a:p>
          <a:p>
            <a:pPr marL="742950" lvl="1" indent="-285750">
              <a:buFont typeface="Arial" panose="020B0604020202020204" pitchFamily="34" charset="0"/>
              <a:buChar char="•"/>
            </a:pPr>
            <a:r>
              <a:rPr lang="en-US" sz="1400" dirty="0">
                <a:solidFill>
                  <a:schemeClr val="accent5">
                    <a:lumMod val="75000"/>
                  </a:schemeClr>
                </a:solidFill>
              </a:rPr>
              <a:t>An overleaf version is available upon request</a:t>
            </a:r>
          </a:p>
          <a:p>
            <a:pPr marL="742950" lvl="1" indent="-285750">
              <a:buFont typeface="Arial" panose="020B0604020202020204" pitchFamily="34" charset="0"/>
              <a:buChar char="•"/>
            </a:pPr>
            <a:r>
              <a:rPr lang="en-US" sz="1400" dirty="0">
                <a:solidFill>
                  <a:schemeClr val="accent5">
                    <a:lumMod val="75000"/>
                  </a:schemeClr>
                </a:solidFill>
              </a:rPr>
              <a:t>Baseline location of polarimeter needs to be decided to progress further</a:t>
            </a:r>
          </a:p>
          <a:p>
            <a:pPr marL="742950" lvl="1" indent="-285750">
              <a:buFont typeface="Arial" panose="020B0604020202020204" pitchFamily="34" charset="0"/>
              <a:buChar char="•"/>
            </a:pPr>
            <a:r>
              <a:rPr lang="en-US" sz="1400" dirty="0">
                <a:solidFill>
                  <a:schemeClr val="accent5">
                    <a:lumMod val="75000"/>
                  </a:schemeClr>
                </a:solidFill>
              </a:rPr>
              <a:t>Assumes so far that longitudinal polarization will be measured</a:t>
            </a:r>
          </a:p>
          <a:p>
            <a:endParaRPr lang="en-US" sz="1400" dirty="0">
              <a:solidFill>
                <a:schemeClr val="tx2">
                  <a:lumMod val="60000"/>
                  <a:lumOff val="40000"/>
                </a:schemeClr>
              </a:solidFill>
            </a:endParaRPr>
          </a:p>
          <a:p>
            <a:r>
              <a:rPr lang="en-US" sz="1400" dirty="0">
                <a:solidFill>
                  <a:schemeClr val="tx2">
                    <a:lumMod val="60000"/>
                    <a:lumOff val="40000"/>
                  </a:schemeClr>
                </a:solidFill>
              </a:rPr>
              <a:t>Content of today’s presentation:</a:t>
            </a:r>
          </a:p>
          <a:p>
            <a:pPr marL="742950" lvl="1" indent="-285750">
              <a:buFont typeface="Arial" panose="020B0604020202020204" pitchFamily="34" charset="0"/>
              <a:buChar char="•"/>
            </a:pPr>
            <a:r>
              <a:rPr lang="en-US" sz="1400" dirty="0">
                <a:solidFill>
                  <a:schemeClr val="accent5">
                    <a:lumMod val="75000"/>
                  </a:schemeClr>
                </a:solidFill>
              </a:rPr>
              <a:t>Investigations related to the detection system for photons</a:t>
            </a:r>
          </a:p>
          <a:p>
            <a:pPr marL="742950" lvl="1" indent="-285750">
              <a:buFont typeface="Arial" panose="020B0604020202020204" pitchFamily="34" charset="0"/>
              <a:buChar char="•"/>
            </a:pPr>
            <a:r>
              <a:rPr lang="en-US" sz="1400" dirty="0">
                <a:solidFill>
                  <a:schemeClr val="accent5">
                    <a:lumMod val="75000"/>
                  </a:schemeClr>
                </a:solidFill>
              </a:rPr>
              <a:t>Short summary about the physics process</a:t>
            </a:r>
          </a:p>
          <a:p>
            <a:pPr marL="742950" lvl="1" indent="-285750">
              <a:buFont typeface="Arial" panose="020B0604020202020204" pitchFamily="34" charset="0"/>
              <a:buChar char="•"/>
            </a:pPr>
            <a:r>
              <a:rPr lang="en-US" sz="1400" dirty="0">
                <a:solidFill>
                  <a:schemeClr val="accent5">
                    <a:lumMod val="75000"/>
                  </a:schemeClr>
                </a:solidFill>
              </a:rPr>
              <a:t>Summary of what needs to be done (assuming at this stage a longitudinal e-beam polarization)</a:t>
            </a:r>
          </a:p>
          <a:p>
            <a:pPr marL="742950" lvl="1" indent="-285750">
              <a:buFont typeface="Arial" panose="020B0604020202020204" pitchFamily="34" charset="0"/>
              <a:buChar char="•"/>
            </a:pPr>
            <a:r>
              <a:rPr lang="en-US" sz="1400" dirty="0">
                <a:solidFill>
                  <a:schemeClr val="accent5">
                    <a:lumMod val="75000"/>
                  </a:schemeClr>
                </a:solidFill>
              </a:rPr>
              <a:t>Detection system for photons ?</a:t>
            </a:r>
          </a:p>
          <a:p>
            <a:pPr marL="742950" lvl="1" indent="-285750">
              <a:buFont typeface="Arial" panose="020B0604020202020204" pitchFamily="34" charset="0"/>
              <a:buChar char="•"/>
            </a:pPr>
            <a:r>
              <a:rPr lang="en-US" sz="1400" dirty="0">
                <a:solidFill>
                  <a:schemeClr val="accent5">
                    <a:lumMod val="75000"/>
                  </a:schemeClr>
                </a:solidFill>
              </a:rPr>
              <a:t>Progress on a dedicated MC and fitter (for offline extraction)</a:t>
            </a:r>
            <a:endParaRPr lang="en-US" sz="1400" dirty="0">
              <a:solidFill>
                <a:schemeClr val="accent6">
                  <a:lumMod val="75000"/>
                </a:schemeClr>
              </a:solidFill>
            </a:endParaRPr>
          </a:p>
        </p:txBody>
      </p:sp>
    </p:spTree>
    <p:extLst>
      <p:ext uri="{BB962C8B-B14F-4D97-AF65-F5344CB8AC3E}">
        <p14:creationId xmlns:p14="http://schemas.microsoft.com/office/powerpoint/2010/main" val="3258185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482EC-D8BC-2347-8349-9EF8C7A22320}"/>
              </a:ext>
            </a:extLst>
          </p:cNvPr>
          <p:cNvSpPr>
            <a:spLocks noGrp="1"/>
          </p:cNvSpPr>
          <p:nvPr>
            <p:ph type="title"/>
          </p:nvPr>
        </p:nvSpPr>
        <p:spPr/>
        <p:txBody>
          <a:bodyPr>
            <a:noAutofit/>
          </a:bodyPr>
          <a:lstStyle/>
          <a:p>
            <a:r>
              <a:rPr lang="fr-FR" sz="3200" dirty="0"/>
              <a:t>A </a:t>
            </a:r>
            <a:r>
              <a:rPr lang="fr-FR" sz="3200" dirty="0" err="1"/>
              <a:t>slightly</a:t>
            </a:r>
            <a:r>
              <a:rPr lang="fr-FR" sz="3200" dirty="0"/>
              <a:t> more </a:t>
            </a:r>
            <a:r>
              <a:rPr lang="fr-FR" sz="3200" dirty="0" err="1"/>
              <a:t>detailed</a:t>
            </a:r>
            <a:r>
              <a:rPr lang="fr-FR" sz="3200" dirty="0"/>
              <a:t> look</a:t>
            </a:r>
          </a:p>
        </p:txBody>
      </p:sp>
      <p:sp>
        <p:nvSpPr>
          <p:cNvPr id="4" name="Espace réservé de la date 3">
            <a:extLst>
              <a:ext uri="{FF2B5EF4-FFF2-40B4-BE49-F238E27FC236}">
                <a16:creationId xmlns:a16="http://schemas.microsoft.com/office/drawing/2014/main" id="{2AD88FAD-48A7-2442-9F50-F796B3E5AB73}"/>
              </a:ext>
            </a:extLst>
          </p:cNvPr>
          <p:cNvSpPr>
            <a:spLocks noGrp="1"/>
          </p:cNvSpPr>
          <p:nvPr>
            <p:ph type="dt" sz="half" idx="10"/>
          </p:nvPr>
        </p:nvSpPr>
        <p:spPr/>
        <p:txBody>
          <a:bodyPr/>
          <a:lstStyle/>
          <a:p>
            <a:r>
              <a:rPr lang="fr-FR"/>
              <a:t>10/02/2021</a:t>
            </a:r>
            <a:endParaRPr lang="fr-FR" dirty="0"/>
          </a:p>
        </p:txBody>
      </p:sp>
      <p:sp>
        <p:nvSpPr>
          <p:cNvPr id="5" name="Espace réservé du pied de page 4">
            <a:extLst>
              <a:ext uri="{FF2B5EF4-FFF2-40B4-BE49-F238E27FC236}">
                <a16:creationId xmlns:a16="http://schemas.microsoft.com/office/drawing/2014/main" id="{F09BF8A8-2724-DE4F-9558-78BB90DBB885}"/>
              </a:ext>
            </a:extLst>
          </p:cNvPr>
          <p:cNvSpPr>
            <a:spLocks noGrp="1"/>
          </p:cNvSpPr>
          <p:nvPr>
            <p:ph type="ftr" sz="quarter" idx="11"/>
          </p:nvPr>
        </p:nvSpPr>
        <p:spPr/>
        <p:txBody>
          <a:bodyPr/>
          <a:lstStyle/>
          <a:p>
            <a:r>
              <a:rPr lang="fr-FR"/>
              <a:t>Compton polarimeter for SuperKEKB</a:t>
            </a:r>
            <a:endParaRPr lang="fr-FR" dirty="0"/>
          </a:p>
        </p:txBody>
      </p:sp>
      <p:sp>
        <p:nvSpPr>
          <p:cNvPr id="6" name="Espace réservé du numéro de diapositive 5">
            <a:extLst>
              <a:ext uri="{FF2B5EF4-FFF2-40B4-BE49-F238E27FC236}">
                <a16:creationId xmlns:a16="http://schemas.microsoft.com/office/drawing/2014/main" id="{7F061522-D31E-7743-A271-64CFEBA54A43}"/>
              </a:ext>
            </a:extLst>
          </p:cNvPr>
          <p:cNvSpPr>
            <a:spLocks noGrp="1"/>
          </p:cNvSpPr>
          <p:nvPr>
            <p:ph type="sldNum" sz="quarter" idx="12"/>
          </p:nvPr>
        </p:nvSpPr>
        <p:spPr/>
        <p:txBody>
          <a:bodyPr/>
          <a:lstStyle/>
          <a:p>
            <a:fld id="{6324D5D7-7619-544E-85E6-FE67B0DC27B1}" type="slidenum">
              <a:rPr lang="fr-FR" smtClean="0"/>
              <a:t>20</a:t>
            </a:fld>
            <a:endParaRPr lang="fr-FR"/>
          </a:p>
        </p:txBody>
      </p:sp>
      <p:grpSp>
        <p:nvGrpSpPr>
          <p:cNvPr id="26" name="Groupe 25">
            <a:extLst>
              <a:ext uri="{FF2B5EF4-FFF2-40B4-BE49-F238E27FC236}">
                <a16:creationId xmlns:a16="http://schemas.microsoft.com/office/drawing/2014/main" id="{047ECB7E-E622-B241-9B76-F5A4676A8EEC}"/>
              </a:ext>
            </a:extLst>
          </p:cNvPr>
          <p:cNvGrpSpPr/>
          <p:nvPr/>
        </p:nvGrpSpPr>
        <p:grpSpPr>
          <a:xfrm>
            <a:off x="5813880" y="264309"/>
            <a:ext cx="3053119" cy="620054"/>
            <a:chOff x="615586" y="1214831"/>
            <a:chExt cx="4710040" cy="928132"/>
          </a:xfrm>
        </p:grpSpPr>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98EDF96E-DF97-1F47-A726-9BD603703A68}"/>
                    </a:ext>
                  </a:extLst>
                </p:cNvPr>
                <p:cNvSpPr txBox="1"/>
                <p:nvPr/>
              </p:nvSpPr>
              <p:spPr>
                <a:xfrm>
                  <a:off x="628650" y="1214831"/>
                  <a:ext cx="4696976" cy="8580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b="0" i="1" smtClean="0">
                                <a:latin typeface="Cambria Math" panose="02040503050406030204" pitchFamily="18" charset="0"/>
                              </a:rPr>
                            </m:ctrlPr>
                          </m:fPr>
                          <m:num>
                            <m:r>
                              <a:rPr lang="fr-FR" b="0" i="1" smtClean="0">
                                <a:latin typeface="Cambria Math" panose="02040503050406030204" pitchFamily="18" charset="0"/>
                              </a:rPr>
                              <m:t>𝑑</m:t>
                            </m:r>
                            <m:r>
                              <a:rPr lang="fr-FR" i="1">
                                <a:latin typeface="Cambria Math" panose="02040503050406030204" pitchFamily="18" charset="0"/>
                                <a:ea typeface="Cambria Math" panose="02040503050406030204" pitchFamily="18" charset="0"/>
                              </a:rPr>
                              <m:t>𝜎</m:t>
                            </m:r>
                          </m:num>
                          <m:den>
                            <m:r>
                              <a:rPr lang="fr-FR" b="0" i="1" smtClean="0">
                                <a:latin typeface="Cambria Math" panose="02040503050406030204" pitchFamily="18" charset="0"/>
                              </a:rPr>
                              <m:t>𝑑𝑦</m:t>
                            </m:r>
                          </m:den>
                        </m:f>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m:t>
                        </m:r>
                        <m:r>
                          <a:rPr lang="fr-FR" b="0" i="1" smtClean="0">
                            <a:latin typeface="Cambria Math" panose="02040503050406030204" pitchFamily="18" charset="0"/>
                          </a:rPr>
                          <m:t>𝑦</m:t>
                        </m:r>
                        <m:r>
                          <a:rPr lang="fr-FR" b="0" i="1" smtClean="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𝑑</m:t>
                            </m:r>
                            <m:sSub>
                              <m:sSubPr>
                                <m:ctrlPr>
                                  <a:rPr lang="fr-FR" i="1" smtClean="0">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𝜎</m:t>
                                </m:r>
                              </m:e>
                              <m:sub>
                                <m:r>
                                  <a:rPr lang="fr-FR" b="0" i="1" smtClean="0">
                                    <a:latin typeface="Cambria Math" panose="02040503050406030204" pitchFamily="18" charset="0"/>
                                  </a:rPr>
                                  <m:t>0</m:t>
                                </m:r>
                              </m:sub>
                            </m:sSub>
                          </m:num>
                          <m:den>
                            <m:r>
                              <a:rPr lang="fr-FR" i="1">
                                <a:latin typeface="Cambria Math" panose="02040503050406030204" pitchFamily="18" charset="0"/>
                              </a:rPr>
                              <m:t>𝑑𝑦</m:t>
                            </m:r>
                          </m:den>
                        </m:f>
                        <m:d>
                          <m:dPr>
                            <m:ctrlPr>
                              <a:rPr lang="fr-FR" i="1" smtClean="0">
                                <a:latin typeface="Cambria Math" panose="02040503050406030204" pitchFamily="18" charset="0"/>
                              </a:rPr>
                            </m:ctrlPr>
                          </m:dPr>
                          <m:e>
                            <m:r>
                              <a:rPr lang="fr-FR" b="0" i="1" smtClean="0">
                                <a:latin typeface="Cambria Math" panose="02040503050406030204" pitchFamily="18" charset="0"/>
                              </a:rPr>
                              <m:t>1+</m:t>
                            </m:r>
                            <m:sSub>
                              <m:sSubPr>
                                <m:ctrlPr>
                                  <a:rPr lang="fr-FR" b="0" i="1" smtClean="0">
                                    <a:latin typeface="Cambria Math" panose="02040503050406030204" pitchFamily="18" charset="0"/>
                                  </a:rPr>
                                </m:ctrlPr>
                              </m:sSubPr>
                              <m:e>
                                <m:sSub>
                                  <m:sSubPr>
                                    <m:ctrlPr>
                                      <a:rPr lang="fr-FR" i="1">
                                        <a:latin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𝑃</m:t>
                                    </m:r>
                                  </m:e>
                                  <m:sub>
                                    <m:r>
                                      <a:rPr lang="fr-FR" b="0" i="1" smtClean="0">
                                        <a:latin typeface="Cambria Math" panose="02040503050406030204" pitchFamily="18" charset="0"/>
                                      </a:rPr>
                                      <m:t>𝐿</m:t>
                                    </m:r>
                                  </m:sub>
                                </m:sSub>
                                <m:r>
                                  <a:rPr lang="fr-FR" b="0" i="1" smtClean="0">
                                    <a:latin typeface="Cambria Math" panose="02040503050406030204" pitchFamily="18" charset="0"/>
                                  </a:rPr>
                                  <m:t>𝐴</m:t>
                                </m:r>
                              </m:e>
                              <m:sub>
                                <m:r>
                                  <a:rPr lang="fr-FR" b="0" i="1" smtClean="0">
                                    <a:latin typeface="Cambria Math" panose="02040503050406030204" pitchFamily="18" charset="0"/>
                                  </a:rPr>
                                  <m:t>𝐿𝑅</m:t>
                                </m:r>
                              </m:sub>
                            </m:sSub>
                          </m:e>
                        </m:d>
                      </m:oMath>
                    </m:oMathPara>
                  </a14:m>
                  <a:endParaRPr lang="en-GB" dirty="0"/>
                </a:p>
              </p:txBody>
            </p:sp>
          </mc:Choice>
          <mc:Fallback xmlns="">
            <p:sp>
              <p:nvSpPr>
                <p:cNvPr id="11" name="ZoneTexte 10">
                  <a:extLst>
                    <a:ext uri="{FF2B5EF4-FFF2-40B4-BE49-F238E27FC236}">
                      <a16:creationId xmlns:a16="http://schemas.microsoft.com/office/drawing/2014/main" id="{98EDF96E-DF97-1F47-A726-9BD603703A68}"/>
                    </a:ext>
                  </a:extLst>
                </p:cNvPr>
                <p:cNvSpPr txBox="1">
                  <a:spLocks noRot="1" noChangeAspect="1" noMove="1" noResize="1" noEditPoints="1" noAdjustHandles="1" noChangeArrowheads="1" noChangeShapeType="1" noTextEdit="1"/>
                </p:cNvSpPr>
                <p:nvPr/>
              </p:nvSpPr>
              <p:spPr>
                <a:xfrm>
                  <a:off x="628650" y="1214831"/>
                  <a:ext cx="4696976" cy="858049"/>
                </a:xfrm>
                <a:prstGeom prst="rect">
                  <a:avLst/>
                </a:prstGeom>
                <a:blipFill>
                  <a:blip r:embed="rId2"/>
                  <a:stretch>
                    <a:fillRect t="-2174" b="-17391"/>
                  </a:stretch>
                </a:blipFill>
              </p:spPr>
              <p:txBody>
                <a:bodyPr/>
                <a:lstStyle/>
                <a:p>
                  <a:r>
                    <a:rPr lang="fr-FR">
                      <a:noFill/>
                    </a:rPr>
                    <a:t> </a:t>
                  </a:r>
                </a:p>
              </p:txBody>
            </p:sp>
          </mc:Fallback>
        </mc:AlternateContent>
        <p:sp>
          <p:nvSpPr>
            <p:cNvPr id="13" name="Rectangle 12">
              <a:extLst>
                <a:ext uri="{FF2B5EF4-FFF2-40B4-BE49-F238E27FC236}">
                  <a16:creationId xmlns:a16="http://schemas.microsoft.com/office/drawing/2014/main" id="{F7DF63B8-058F-5341-BDA5-356FB0777A2B}"/>
                </a:ext>
              </a:extLst>
            </p:cNvPr>
            <p:cNvSpPr/>
            <p:nvPr/>
          </p:nvSpPr>
          <p:spPr>
            <a:xfrm>
              <a:off x="615586" y="1214832"/>
              <a:ext cx="1559238" cy="9135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75DA2ED-FF79-6F4C-8356-914C199E7B86}"/>
                </a:ext>
              </a:extLst>
            </p:cNvPr>
            <p:cNvSpPr/>
            <p:nvPr/>
          </p:nvSpPr>
          <p:spPr>
            <a:xfrm>
              <a:off x="2515085" y="1229382"/>
              <a:ext cx="661316" cy="913581"/>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C48B015-E787-F74A-B709-57ECA7E88783}"/>
                </a:ext>
              </a:extLst>
            </p:cNvPr>
            <p:cNvSpPr/>
            <p:nvPr/>
          </p:nvSpPr>
          <p:spPr>
            <a:xfrm>
              <a:off x="3877264" y="1214831"/>
              <a:ext cx="1146912" cy="92813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7" name="Image 6">
            <a:extLst>
              <a:ext uri="{FF2B5EF4-FFF2-40B4-BE49-F238E27FC236}">
                <a16:creationId xmlns:a16="http://schemas.microsoft.com/office/drawing/2014/main" id="{1D59CD1A-6D6B-4B4D-895A-43C2F5AE4D5E}"/>
              </a:ext>
            </a:extLst>
          </p:cNvPr>
          <p:cNvPicPr>
            <a:picLocks noChangeAspect="1"/>
          </p:cNvPicPr>
          <p:nvPr/>
        </p:nvPicPr>
        <p:blipFill>
          <a:blip r:embed="rId3"/>
          <a:stretch>
            <a:fillRect/>
          </a:stretch>
        </p:blipFill>
        <p:spPr>
          <a:xfrm>
            <a:off x="303939" y="1201006"/>
            <a:ext cx="4557765" cy="2470788"/>
          </a:xfrm>
          <a:prstGeom prst="rect">
            <a:avLst/>
          </a:prstGeom>
        </p:spPr>
      </p:pic>
      <p:pic>
        <p:nvPicPr>
          <p:cNvPr id="18" name="Image 17">
            <a:extLst>
              <a:ext uri="{FF2B5EF4-FFF2-40B4-BE49-F238E27FC236}">
                <a16:creationId xmlns:a16="http://schemas.microsoft.com/office/drawing/2014/main" id="{5E7E594A-8916-0E40-B9E7-1B6C0FCAC806}"/>
              </a:ext>
            </a:extLst>
          </p:cNvPr>
          <p:cNvPicPr>
            <a:picLocks noChangeAspect="1"/>
          </p:cNvPicPr>
          <p:nvPr/>
        </p:nvPicPr>
        <p:blipFill>
          <a:blip r:embed="rId4"/>
          <a:stretch>
            <a:fillRect/>
          </a:stretch>
        </p:blipFill>
        <p:spPr>
          <a:xfrm>
            <a:off x="4608337" y="1189232"/>
            <a:ext cx="4535663" cy="2502714"/>
          </a:xfrm>
          <a:prstGeom prst="rect">
            <a:avLst/>
          </a:prstGeom>
        </p:spPr>
      </p:pic>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6E6E3585-2FF8-4242-8FDD-87D443AC5477}"/>
                  </a:ext>
                </a:extLst>
              </p:cNvPr>
              <p:cNvSpPr txBox="1"/>
              <p:nvPr/>
            </p:nvSpPr>
            <p:spPr>
              <a:xfrm>
                <a:off x="984738" y="996714"/>
                <a:ext cx="7686857" cy="391517"/>
              </a:xfrm>
              <a:prstGeom prst="rect">
                <a:avLst/>
              </a:prstGeom>
              <a:noFill/>
            </p:spPr>
            <p:txBody>
              <a:bodyPr wrap="square" rtlCol="0">
                <a:spAutoFit/>
              </a:bodyPr>
              <a:lstStyle/>
              <a:p>
                <a:pPr algn="ctr"/>
                <a:r>
                  <a:rPr lang="en-GB" i="1" dirty="0">
                    <a:solidFill>
                      <a:schemeClr val="accent5"/>
                    </a:solidFill>
                  </a:rPr>
                  <a:t>Polarization dependent term generates a left-right asymmetry function of</a:t>
                </a:r>
                <a:r>
                  <a:rPr lang="en-GB" i="1" dirty="0">
                    <a:solidFill>
                      <a:schemeClr val="accent5">
                        <a:lumMod val="75000"/>
                      </a:schemeClr>
                    </a:solidFill>
                  </a:rPr>
                  <a:t> </a:t>
                </a:r>
                <a14:m>
                  <m:oMath xmlns:m="http://schemas.openxmlformats.org/officeDocument/2006/math">
                    <m:sSub>
                      <m:sSubPr>
                        <m:ctrlPr>
                          <a:rPr lang="fr-FR" i="1" smtClean="0">
                            <a:solidFill>
                              <a:schemeClr val="accent5"/>
                            </a:solidFill>
                            <a:latin typeface="Cambria Math" panose="02040503050406030204" pitchFamily="18" charset="0"/>
                          </a:rPr>
                        </m:ctrlPr>
                      </m:sSubPr>
                      <m:e>
                        <m:r>
                          <a:rPr lang="fr-FR" i="1">
                            <a:solidFill>
                              <a:schemeClr val="accent5"/>
                            </a:solidFill>
                            <a:latin typeface="Cambria Math" panose="02040503050406030204" pitchFamily="18" charset="0"/>
                          </a:rPr>
                          <m:t>𝐸</m:t>
                        </m:r>
                      </m:e>
                      <m:sub>
                        <m:r>
                          <a:rPr lang="fr-FR" i="1">
                            <a:solidFill>
                              <a:schemeClr val="accent5"/>
                            </a:solidFill>
                            <a:latin typeface="Cambria Math" panose="02040503050406030204" pitchFamily="18" charset="0"/>
                          </a:rPr>
                          <m:t>𝛾</m:t>
                        </m:r>
                      </m:sub>
                    </m:sSub>
                  </m:oMath>
                </a14:m>
                <a:endParaRPr lang="en-GB" i="1" dirty="0">
                  <a:solidFill>
                    <a:schemeClr val="accent5"/>
                  </a:solidFill>
                </a:endParaRPr>
              </a:p>
            </p:txBody>
          </p:sp>
        </mc:Choice>
        <mc:Fallback xmlns="">
          <p:sp>
            <p:nvSpPr>
              <p:cNvPr id="16" name="ZoneTexte 15">
                <a:extLst>
                  <a:ext uri="{FF2B5EF4-FFF2-40B4-BE49-F238E27FC236}">
                    <a16:creationId xmlns:a16="http://schemas.microsoft.com/office/drawing/2014/main" id="{6E6E3585-2FF8-4242-8FDD-87D443AC5477}"/>
                  </a:ext>
                </a:extLst>
              </p:cNvPr>
              <p:cNvSpPr txBox="1">
                <a:spLocks noRot="1" noChangeAspect="1" noMove="1" noResize="1" noEditPoints="1" noAdjustHandles="1" noChangeArrowheads="1" noChangeShapeType="1" noTextEdit="1"/>
              </p:cNvSpPr>
              <p:nvPr/>
            </p:nvSpPr>
            <p:spPr>
              <a:xfrm>
                <a:off x="984738" y="996714"/>
                <a:ext cx="7686857" cy="391517"/>
              </a:xfrm>
              <a:prstGeom prst="rect">
                <a:avLst/>
              </a:prstGeom>
              <a:blipFill>
                <a:blip r:embed="rId5"/>
                <a:stretch>
                  <a:fillRect t="-3125" b="-18750"/>
                </a:stretch>
              </a:blipFill>
            </p:spPr>
            <p:txBody>
              <a:bodyPr/>
              <a:lstStyle/>
              <a:p>
                <a:r>
                  <a:rPr lang="fr-FR">
                    <a:noFill/>
                  </a:rPr>
                  <a:t> </a:t>
                </a:r>
              </a:p>
            </p:txBody>
          </p:sp>
        </mc:Fallback>
      </mc:AlternateContent>
      <p:pic>
        <p:nvPicPr>
          <p:cNvPr id="20" name="Image 19">
            <a:extLst>
              <a:ext uri="{FF2B5EF4-FFF2-40B4-BE49-F238E27FC236}">
                <a16:creationId xmlns:a16="http://schemas.microsoft.com/office/drawing/2014/main" id="{B9D5A30C-BAFC-6E4E-A5F7-6D45D58FDD86}"/>
              </a:ext>
            </a:extLst>
          </p:cNvPr>
          <p:cNvPicPr>
            <a:picLocks noChangeAspect="1"/>
          </p:cNvPicPr>
          <p:nvPr/>
        </p:nvPicPr>
        <p:blipFill>
          <a:blip r:embed="rId6"/>
          <a:stretch>
            <a:fillRect/>
          </a:stretch>
        </p:blipFill>
        <p:spPr>
          <a:xfrm>
            <a:off x="330877" y="3705374"/>
            <a:ext cx="4557765" cy="2493441"/>
          </a:xfrm>
          <a:prstGeom prst="rect">
            <a:avLst/>
          </a:prstGeom>
        </p:spPr>
      </p:pic>
      <p:pic>
        <p:nvPicPr>
          <p:cNvPr id="22" name="Image 21">
            <a:extLst>
              <a:ext uri="{FF2B5EF4-FFF2-40B4-BE49-F238E27FC236}">
                <a16:creationId xmlns:a16="http://schemas.microsoft.com/office/drawing/2014/main" id="{9B4D3E64-C44B-7642-BDF6-B54D0FE0BE53}"/>
              </a:ext>
            </a:extLst>
          </p:cNvPr>
          <p:cNvPicPr>
            <a:picLocks noChangeAspect="1"/>
          </p:cNvPicPr>
          <p:nvPr/>
        </p:nvPicPr>
        <p:blipFill>
          <a:blip r:embed="rId7"/>
          <a:stretch>
            <a:fillRect/>
          </a:stretch>
        </p:blipFill>
        <p:spPr>
          <a:xfrm>
            <a:off x="4572000" y="3722090"/>
            <a:ext cx="4512366" cy="2485421"/>
          </a:xfrm>
          <a:prstGeom prst="rect">
            <a:avLst/>
          </a:prstGeom>
        </p:spPr>
      </p:pic>
      <p:sp>
        <p:nvSpPr>
          <p:cNvPr id="21" name="ZoneTexte 20">
            <a:extLst>
              <a:ext uri="{FF2B5EF4-FFF2-40B4-BE49-F238E27FC236}">
                <a16:creationId xmlns:a16="http://schemas.microsoft.com/office/drawing/2014/main" id="{87EC54F2-C555-8F4A-A2A6-4469A02DCC6E}"/>
              </a:ext>
            </a:extLst>
          </p:cNvPr>
          <p:cNvSpPr txBox="1"/>
          <p:nvPr/>
        </p:nvSpPr>
        <p:spPr>
          <a:xfrm>
            <a:off x="984737" y="3575202"/>
            <a:ext cx="7686857" cy="369332"/>
          </a:xfrm>
          <a:prstGeom prst="rect">
            <a:avLst/>
          </a:prstGeom>
          <a:noFill/>
        </p:spPr>
        <p:txBody>
          <a:bodyPr wrap="square" rtlCol="0">
            <a:spAutoFit/>
          </a:bodyPr>
          <a:lstStyle/>
          <a:p>
            <a:pPr algn="ctr"/>
            <a:r>
              <a:rPr lang="fr-FR" i="1" dirty="0" err="1">
                <a:solidFill>
                  <a:schemeClr val="accent5"/>
                </a:solidFill>
              </a:rPr>
              <a:t>that</a:t>
            </a:r>
            <a:r>
              <a:rPr lang="fr-FR" i="1" dirty="0">
                <a:solidFill>
                  <a:schemeClr val="accent5"/>
                </a:solidFill>
              </a:rPr>
              <a:t> </a:t>
            </a:r>
            <a:r>
              <a:rPr lang="fr-FR" i="1" dirty="0" err="1">
                <a:solidFill>
                  <a:schemeClr val="accent5"/>
                </a:solidFill>
              </a:rPr>
              <a:t>reflects</a:t>
            </a:r>
            <a:r>
              <a:rPr lang="fr-FR" i="1" dirty="0">
                <a:solidFill>
                  <a:schemeClr val="accent5"/>
                </a:solidFill>
              </a:rPr>
              <a:t> </a:t>
            </a:r>
            <a:r>
              <a:rPr lang="fr-FR" i="1" dirty="0" err="1">
                <a:solidFill>
                  <a:schemeClr val="accent5"/>
                </a:solidFill>
              </a:rPr>
              <a:t>also</a:t>
            </a:r>
            <a:r>
              <a:rPr lang="fr-FR" i="1" dirty="0">
                <a:solidFill>
                  <a:schemeClr val="accent5"/>
                </a:solidFill>
              </a:rPr>
              <a:t> as a </a:t>
            </a:r>
            <a:r>
              <a:rPr lang="fr-FR" i="1" dirty="0" err="1">
                <a:solidFill>
                  <a:schemeClr val="accent5"/>
                </a:solidFill>
              </a:rPr>
              <a:t>function</a:t>
            </a:r>
            <a:r>
              <a:rPr lang="fr-FR" i="1" dirty="0">
                <a:solidFill>
                  <a:schemeClr val="accent5"/>
                </a:solidFill>
              </a:rPr>
              <a:t> of the </a:t>
            </a:r>
            <a:r>
              <a:rPr lang="fr-FR" i="1" dirty="0" err="1">
                <a:solidFill>
                  <a:schemeClr val="accent5"/>
                </a:solidFill>
              </a:rPr>
              <a:t>energy</a:t>
            </a:r>
            <a:r>
              <a:rPr lang="fr-FR" i="1" dirty="0">
                <a:solidFill>
                  <a:schemeClr val="accent5"/>
                </a:solidFill>
              </a:rPr>
              <a:t> of the </a:t>
            </a:r>
            <a:r>
              <a:rPr lang="fr-FR" i="1" dirty="0" err="1">
                <a:solidFill>
                  <a:schemeClr val="accent5"/>
                </a:solidFill>
              </a:rPr>
              <a:t>emitted</a:t>
            </a:r>
            <a:r>
              <a:rPr lang="fr-FR" i="1" dirty="0">
                <a:solidFill>
                  <a:schemeClr val="accent5"/>
                </a:solidFill>
              </a:rPr>
              <a:t> </a:t>
            </a:r>
            <a:r>
              <a:rPr lang="fr-FR" i="1" dirty="0" err="1">
                <a:solidFill>
                  <a:schemeClr val="accent5"/>
                </a:solidFill>
              </a:rPr>
              <a:t>electron</a:t>
            </a:r>
            <a:r>
              <a:rPr lang="fr-FR" i="1" dirty="0">
                <a:solidFill>
                  <a:schemeClr val="accent5"/>
                </a:solidFill>
              </a:rPr>
              <a:t>  </a:t>
            </a:r>
            <a:endParaRPr lang="en-GB" i="1" dirty="0">
              <a:solidFill>
                <a:schemeClr val="accent5"/>
              </a:solidFill>
            </a:endParaRPr>
          </a:p>
        </p:txBody>
      </p:sp>
      <p:sp>
        <p:nvSpPr>
          <p:cNvPr id="23" name="ZoneTexte 22">
            <a:extLst>
              <a:ext uri="{FF2B5EF4-FFF2-40B4-BE49-F238E27FC236}">
                <a16:creationId xmlns:a16="http://schemas.microsoft.com/office/drawing/2014/main" id="{BC89E39F-14B2-CB45-8CC6-20023EF14F8D}"/>
              </a:ext>
            </a:extLst>
          </p:cNvPr>
          <p:cNvSpPr txBox="1"/>
          <p:nvPr/>
        </p:nvSpPr>
        <p:spPr>
          <a:xfrm>
            <a:off x="828492" y="6096620"/>
            <a:ext cx="7686857" cy="369332"/>
          </a:xfrm>
          <a:prstGeom prst="rect">
            <a:avLst/>
          </a:prstGeom>
          <a:noFill/>
        </p:spPr>
        <p:txBody>
          <a:bodyPr wrap="square" rtlCol="0">
            <a:spAutoFit/>
          </a:bodyPr>
          <a:lstStyle/>
          <a:p>
            <a:pPr algn="ctr"/>
            <a:r>
              <a:rPr lang="fr-FR" i="1" dirty="0">
                <a:solidFill>
                  <a:schemeClr val="accent5"/>
                </a:solidFill>
              </a:rPr>
              <a:t>Green light </a:t>
            </a:r>
            <a:r>
              <a:rPr lang="fr-FR" i="1" dirty="0" err="1">
                <a:solidFill>
                  <a:schemeClr val="accent5"/>
                </a:solidFill>
              </a:rPr>
              <a:t>provides</a:t>
            </a:r>
            <a:r>
              <a:rPr lang="fr-FR" i="1" dirty="0">
                <a:solidFill>
                  <a:schemeClr val="accent5"/>
                </a:solidFill>
              </a:rPr>
              <a:t> </a:t>
            </a:r>
            <a:r>
              <a:rPr lang="fr-FR" i="1" dirty="0" err="1">
                <a:solidFill>
                  <a:schemeClr val="accent5"/>
                </a:solidFill>
              </a:rPr>
              <a:t>higher</a:t>
            </a:r>
            <a:r>
              <a:rPr lang="fr-FR" i="1" dirty="0">
                <a:solidFill>
                  <a:schemeClr val="accent5"/>
                </a:solidFill>
              </a:rPr>
              <a:t> </a:t>
            </a:r>
            <a:r>
              <a:rPr lang="fr-FR" i="1" dirty="0" err="1">
                <a:solidFill>
                  <a:schemeClr val="accent5"/>
                </a:solidFill>
              </a:rPr>
              <a:t>sensitivity</a:t>
            </a:r>
            <a:endParaRPr lang="en-GB" i="1" dirty="0">
              <a:solidFill>
                <a:schemeClr val="accent5"/>
              </a:solidFill>
            </a:endParaRPr>
          </a:p>
        </p:txBody>
      </p:sp>
      <p:sp>
        <p:nvSpPr>
          <p:cNvPr id="24" name="Rectangle 23">
            <a:extLst>
              <a:ext uri="{FF2B5EF4-FFF2-40B4-BE49-F238E27FC236}">
                <a16:creationId xmlns:a16="http://schemas.microsoft.com/office/drawing/2014/main" id="{165AE82B-AC7E-8140-914F-B54E71DE2F72}"/>
              </a:ext>
            </a:extLst>
          </p:cNvPr>
          <p:cNvSpPr/>
          <p:nvPr/>
        </p:nvSpPr>
        <p:spPr>
          <a:xfrm rot="16200000">
            <a:off x="-3084400" y="3084401"/>
            <a:ext cx="6445802" cy="276999"/>
          </a:xfrm>
          <a:prstGeom prst="rect">
            <a:avLst/>
          </a:prstGeom>
          <a:gradFill flip="none" rotWithShape="1">
            <a:gsLst>
              <a:gs pos="0">
                <a:schemeClr val="accent3">
                  <a:alpha val="50000"/>
                </a:schemeClr>
              </a:gs>
              <a:gs pos="100000">
                <a:schemeClr val="bg1"/>
              </a:gs>
            </a:gsLst>
            <a:lin ang="5400000" scaled="1"/>
            <a:tileRect/>
          </a:gradFill>
        </p:spPr>
        <p:txBody>
          <a:bodyPr wrap="square">
            <a:spAutoFit/>
          </a:bodyPr>
          <a:lstStyle/>
          <a:p>
            <a:pPr algn="ctr"/>
            <a:r>
              <a:rPr lang="en-US" sz="1200" dirty="0">
                <a:solidFill>
                  <a:schemeClr val="tx2">
                    <a:lumMod val="60000"/>
                    <a:lumOff val="40000"/>
                  </a:schemeClr>
                </a:solidFill>
              </a:rPr>
              <a:t>Landau-</a:t>
            </a:r>
            <a:r>
              <a:rPr lang="en-US" sz="1200" dirty="0" err="1">
                <a:solidFill>
                  <a:schemeClr val="tx2">
                    <a:lumMod val="60000"/>
                    <a:lumOff val="40000"/>
                  </a:schemeClr>
                </a:solidFill>
              </a:rPr>
              <a:t>Lifshitz</a:t>
            </a:r>
            <a:r>
              <a:rPr lang="en-US" sz="1200" dirty="0">
                <a:solidFill>
                  <a:schemeClr val="tx2">
                    <a:lumMod val="60000"/>
                    <a:lumOff val="40000"/>
                  </a:schemeClr>
                </a:solidFill>
              </a:rPr>
              <a:t> QED book </a:t>
            </a:r>
            <a:r>
              <a:rPr lang="en-US" sz="1200" dirty="0" err="1">
                <a:solidFill>
                  <a:schemeClr val="tx2">
                    <a:lumMod val="60000"/>
                    <a:lumOff val="40000"/>
                  </a:schemeClr>
                </a:solidFill>
              </a:rPr>
              <a:t>paragaphs</a:t>
            </a:r>
            <a:r>
              <a:rPr lang="en-US" sz="1200" dirty="0">
                <a:solidFill>
                  <a:schemeClr val="tx2">
                    <a:lumMod val="60000"/>
                    <a:lumOff val="40000"/>
                  </a:schemeClr>
                </a:solidFill>
              </a:rPr>
              <a:t> 86 and 87</a:t>
            </a:r>
          </a:p>
        </p:txBody>
      </p:sp>
    </p:spTree>
    <p:extLst>
      <p:ext uri="{BB962C8B-B14F-4D97-AF65-F5344CB8AC3E}">
        <p14:creationId xmlns:p14="http://schemas.microsoft.com/office/powerpoint/2010/main" val="208093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C745E-C735-2043-A657-5FC5D8A7F802}"/>
              </a:ext>
            </a:extLst>
          </p:cNvPr>
          <p:cNvSpPr>
            <a:spLocks noGrp="1"/>
          </p:cNvSpPr>
          <p:nvPr>
            <p:ph type="title"/>
          </p:nvPr>
        </p:nvSpPr>
        <p:spPr/>
        <p:txBody>
          <a:bodyPr>
            <a:normAutofit fontScale="90000"/>
          </a:bodyPr>
          <a:lstStyle/>
          <a:p>
            <a:r>
              <a:rPr lang="fr-FR" dirty="0"/>
              <a:t>Compton cross-section</a:t>
            </a:r>
          </a:p>
        </p:txBody>
      </p:sp>
      <p:sp>
        <p:nvSpPr>
          <p:cNvPr id="4" name="Espace réservé de la date 3">
            <a:extLst>
              <a:ext uri="{FF2B5EF4-FFF2-40B4-BE49-F238E27FC236}">
                <a16:creationId xmlns:a16="http://schemas.microsoft.com/office/drawing/2014/main" id="{8841E52D-587D-2845-95C1-528953DDFF9D}"/>
              </a:ext>
            </a:extLst>
          </p:cNvPr>
          <p:cNvSpPr>
            <a:spLocks noGrp="1"/>
          </p:cNvSpPr>
          <p:nvPr>
            <p:ph type="dt" sz="half" idx="10"/>
          </p:nvPr>
        </p:nvSpPr>
        <p:spPr/>
        <p:txBody>
          <a:bodyPr/>
          <a:lstStyle/>
          <a:p>
            <a:r>
              <a:rPr lang="fr-FR"/>
              <a:t>10/02/2021</a:t>
            </a:r>
          </a:p>
        </p:txBody>
      </p:sp>
      <p:sp>
        <p:nvSpPr>
          <p:cNvPr id="5" name="Espace réservé du pied de page 4">
            <a:extLst>
              <a:ext uri="{FF2B5EF4-FFF2-40B4-BE49-F238E27FC236}">
                <a16:creationId xmlns:a16="http://schemas.microsoft.com/office/drawing/2014/main" id="{E1425E26-C429-754C-A668-2B5B28CACBF9}"/>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FD0162B0-4FE5-5A4F-9A6C-605DC24346F9}"/>
              </a:ext>
            </a:extLst>
          </p:cNvPr>
          <p:cNvSpPr>
            <a:spLocks noGrp="1"/>
          </p:cNvSpPr>
          <p:nvPr>
            <p:ph type="sldNum" sz="quarter" idx="12"/>
          </p:nvPr>
        </p:nvSpPr>
        <p:spPr/>
        <p:txBody>
          <a:bodyPr/>
          <a:lstStyle/>
          <a:p>
            <a:fld id="{6324D5D7-7619-544E-85E6-FE67B0DC27B1}" type="slidenum">
              <a:rPr lang="fr-FR" smtClean="0"/>
              <a:t>3</a:t>
            </a:fld>
            <a:endParaRPr lang="fr-FR"/>
          </a:p>
        </p:txBody>
      </p:sp>
      <p:sp>
        <p:nvSpPr>
          <p:cNvPr id="7" name="ZoneTexte 6">
            <a:extLst>
              <a:ext uri="{FF2B5EF4-FFF2-40B4-BE49-F238E27FC236}">
                <a16:creationId xmlns:a16="http://schemas.microsoft.com/office/drawing/2014/main" id="{7CBE6B51-0499-C04A-B1C6-2FC077444199}"/>
              </a:ext>
            </a:extLst>
          </p:cNvPr>
          <p:cNvSpPr txBox="1"/>
          <p:nvPr/>
        </p:nvSpPr>
        <p:spPr>
          <a:xfrm>
            <a:off x="102872" y="1862578"/>
            <a:ext cx="8812300" cy="369332"/>
          </a:xfrm>
          <a:prstGeom prst="rect">
            <a:avLst/>
          </a:prstGeom>
          <a:noFill/>
        </p:spPr>
        <p:txBody>
          <a:bodyPr wrap="square" rtlCol="0">
            <a:spAutoFit/>
          </a:bodyPr>
          <a:lstStyle/>
          <a:p>
            <a:pPr algn="ctr"/>
            <a:r>
              <a:rPr lang="en-GB" i="1" dirty="0">
                <a:solidFill>
                  <a:schemeClr val="accent1"/>
                </a:solidFill>
              </a:rPr>
              <a:t>The Compton cross-section averaged over scattered particles spins:</a:t>
            </a:r>
          </a:p>
        </p:txBody>
      </p: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AEB5838A-5ECB-EA48-8718-5A6046FDCBCC}"/>
                  </a:ext>
                </a:extLst>
              </p:cNvPr>
              <p:cNvSpPr txBox="1"/>
              <p:nvPr/>
            </p:nvSpPr>
            <p:spPr>
              <a:xfrm>
                <a:off x="4041860" y="1160811"/>
                <a:ext cx="773570" cy="5734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ea typeface="Cambria Math" panose="02040503050406030204" pitchFamily="18" charset="0"/>
                        </a:rPr>
                        <m:t>𝑦</m:t>
                      </m:r>
                      <m:r>
                        <a:rPr lang="fr-FR" b="0" i="1" smtClean="0">
                          <a:latin typeface="Cambria Math" panose="02040503050406030204" pitchFamily="18" charset="0"/>
                          <a:ea typeface="Cambria Math" panose="02040503050406030204" pitchFamily="18" charset="0"/>
                        </a:rPr>
                        <m:t>=</m:t>
                      </m:r>
                      <m:f>
                        <m:fPr>
                          <m:ctrlPr>
                            <a:rPr lang="fr-FR" i="1">
                              <a:latin typeface="Cambria Math" panose="02040503050406030204" pitchFamily="18" charset="0"/>
                            </a:rPr>
                          </m:ctrlPr>
                        </m:fPr>
                        <m:num>
                          <m:sSub>
                            <m:sSubPr>
                              <m:ctrlPr>
                                <a:rPr lang="fr-FR" i="1" smtClean="0">
                                  <a:solidFill>
                                    <a:schemeClr val="accent5">
                                      <a:lumMod val="75000"/>
                                    </a:schemeClr>
                                  </a:solidFill>
                                  <a:latin typeface="Cambria Math" panose="02040503050406030204" pitchFamily="18" charset="0"/>
                                </a:rPr>
                              </m:ctrlPr>
                            </m:sSubPr>
                            <m:e>
                              <m:r>
                                <a:rPr lang="fr-FR" i="1">
                                  <a:solidFill>
                                    <a:schemeClr val="accent5">
                                      <a:lumMod val="75000"/>
                                    </a:schemeClr>
                                  </a:solidFill>
                                  <a:latin typeface="Cambria Math" panose="02040503050406030204" pitchFamily="18" charset="0"/>
                                </a:rPr>
                                <m:t>𝐸</m:t>
                              </m:r>
                            </m:e>
                            <m:sub>
                              <m:r>
                                <a:rPr lang="fr-FR" i="1" smtClean="0">
                                  <a:solidFill>
                                    <a:schemeClr val="accent5">
                                      <a:lumMod val="75000"/>
                                    </a:schemeClr>
                                  </a:solidFill>
                                  <a:latin typeface="Cambria Math" panose="02040503050406030204" pitchFamily="18" charset="0"/>
                                </a:rPr>
                                <m:t>𝛾</m:t>
                              </m:r>
                            </m:sub>
                          </m:sSub>
                        </m:num>
                        <m:den>
                          <m:sSub>
                            <m:sSubPr>
                              <m:ctrlPr>
                                <a:rPr lang="fr-FR" i="1" smtClean="0">
                                  <a:solidFill>
                                    <a:schemeClr val="accent2"/>
                                  </a:solidFill>
                                  <a:latin typeface="Cambria Math" panose="02040503050406030204" pitchFamily="18" charset="0"/>
                                </a:rPr>
                              </m:ctrlPr>
                            </m:sSubPr>
                            <m:e>
                              <m:r>
                                <a:rPr lang="fr-FR" i="1">
                                  <a:solidFill>
                                    <a:schemeClr val="accent2"/>
                                  </a:solidFill>
                                  <a:latin typeface="Cambria Math" panose="02040503050406030204" pitchFamily="18" charset="0"/>
                                </a:rPr>
                                <m:t>𝐸</m:t>
                              </m:r>
                            </m:e>
                            <m:sub>
                              <m:r>
                                <a:rPr lang="fr-FR" b="0" i="1" smtClean="0">
                                  <a:solidFill>
                                    <a:schemeClr val="accent2"/>
                                  </a:solidFill>
                                  <a:latin typeface="Cambria Math" panose="02040503050406030204" pitchFamily="18" charset="0"/>
                                </a:rPr>
                                <m:t>0</m:t>
                              </m:r>
                            </m:sub>
                          </m:sSub>
                        </m:den>
                      </m:f>
                    </m:oMath>
                  </m:oMathPara>
                </a14:m>
                <a:endParaRPr lang="en-GB" dirty="0"/>
              </a:p>
            </p:txBody>
          </p:sp>
        </mc:Choice>
        <mc:Fallback xmlns="">
          <p:sp>
            <p:nvSpPr>
              <p:cNvPr id="19" name="ZoneTexte 18">
                <a:extLst>
                  <a:ext uri="{FF2B5EF4-FFF2-40B4-BE49-F238E27FC236}">
                    <a16:creationId xmlns:a16="http://schemas.microsoft.com/office/drawing/2014/main" id="{AEB5838A-5ECB-EA48-8718-5A6046FDCBCC}"/>
                  </a:ext>
                </a:extLst>
              </p:cNvPr>
              <p:cNvSpPr txBox="1">
                <a:spLocks noRot="1" noChangeAspect="1" noMove="1" noResize="1" noEditPoints="1" noAdjustHandles="1" noChangeArrowheads="1" noChangeShapeType="1" noTextEdit="1"/>
              </p:cNvSpPr>
              <p:nvPr/>
            </p:nvSpPr>
            <p:spPr>
              <a:xfrm>
                <a:off x="4041860" y="1160811"/>
                <a:ext cx="773570" cy="573427"/>
              </a:xfrm>
              <a:prstGeom prst="rect">
                <a:avLst/>
              </a:prstGeom>
              <a:blipFill>
                <a:blip r:embed="rId2"/>
                <a:stretch>
                  <a:fillRect l="-3226" b="-638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51052AB3-583E-BE42-BACB-C8B9501B0B59}"/>
                  </a:ext>
                </a:extLst>
              </p:cNvPr>
              <p:cNvSpPr txBox="1"/>
              <p:nvPr/>
            </p:nvSpPr>
            <p:spPr>
              <a:xfrm>
                <a:off x="1424969" y="1165914"/>
                <a:ext cx="2526406" cy="5203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ea typeface="Cambria Math" panose="02040503050406030204" pitchFamily="18" charset="0"/>
                        </a:rPr>
                        <m:t>𝑥</m:t>
                      </m:r>
                      <m:r>
                        <a:rPr lang="fr-FR" b="0" i="1" smtClean="0">
                          <a:latin typeface="Cambria Math" panose="02040503050406030204" pitchFamily="18" charset="0"/>
                          <a:ea typeface="Cambria Math" panose="02040503050406030204" pitchFamily="18" charset="0"/>
                        </a:rPr>
                        <m:t>=</m:t>
                      </m:r>
                      <m:f>
                        <m:fPr>
                          <m:ctrlPr>
                            <a:rPr lang="fr-FR" i="1">
                              <a:latin typeface="Cambria Math" panose="02040503050406030204" pitchFamily="18" charset="0"/>
                            </a:rPr>
                          </m:ctrlPr>
                        </m:fPr>
                        <m:num>
                          <m:r>
                            <a:rPr lang="fr-FR" b="0" i="1" smtClean="0">
                              <a:latin typeface="Cambria Math" panose="02040503050406030204" pitchFamily="18" charset="0"/>
                            </a:rPr>
                            <m:t>2</m:t>
                          </m:r>
                          <m:sSub>
                            <m:sSubPr>
                              <m:ctrlPr>
                                <a:rPr lang="fr-FR" i="1" smtClean="0">
                                  <a:solidFill>
                                    <a:schemeClr val="accent2"/>
                                  </a:solidFill>
                                  <a:latin typeface="Cambria Math" panose="02040503050406030204" pitchFamily="18" charset="0"/>
                                </a:rPr>
                              </m:ctrlPr>
                            </m:sSubPr>
                            <m:e>
                              <m:r>
                                <a:rPr lang="fr-FR" i="1">
                                  <a:solidFill>
                                    <a:schemeClr val="accent2"/>
                                  </a:solidFill>
                                  <a:latin typeface="Cambria Math" panose="02040503050406030204" pitchFamily="18" charset="0"/>
                                </a:rPr>
                                <m:t>𝐸</m:t>
                              </m:r>
                            </m:e>
                            <m:sub>
                              <m:r>
                                <a:rPr lang="fr-FR" i="1">
                                  <a:solidFill>
                                    <a:schemeClr val="accent2"/>
                                  </a:solidFill>
                                  <a:latin typeface="Cambria Math" panose="02040503050406030204" pitchFamily="18" charset="0"/>
                                </a:rPr>
                                <m:t>0</m:t>
                              </m:r>
                            </m:sub>
                          </m:sSub>
                          <m:sSub>
                            <m:sSubPr>
                              <m:ctrlPr>
                                <a:rPr lang="fr-FR" i="1" smtClean="0">
                                  <a:solidFill>
                                    <a:schemeClr val="accent1"/>
                                  </a:solidFill>
                                  <a:latin typeface="Cambria Math" panose="02040503050406030204" pitchFamily="18" charset="0"/>
                                </a:rPr>
                              </m:ctrlPr>
                            </m:sSubPr>
                            <m:e>
                              <m:r>
                                <a:rPr lang="fr-FR" i="1" smtClean="0">
                                  <a:solidFill>
                                    <a:schemeClr val="accent1"/>
                                  </a:solidFill>
                                  <a:latin typeface="Cambria Math" panose="02040503050406030204" pitchFamily="18" charset="0"/>
                                </a:rPr>
                                <m:t>𝜔</m:t>
                              </m:r>
                            </m:e>
                            <m:sub>
                              <m:r>
                                <a:rPr lang="fr-FR" i="1">
                                  <a:solidFill>
                                    <a:schemeClr val="accent1"/>
                                  </a:solidFill>
                                  <a:latin typeface="Cambria Math" panose="02040503050406030204" pitchFamily="18" charset="0"/>
                                </a:rPr>
                                <m:t>0</m:t>
                              </m:r>
                            </m:sub>
                          </m:sSub>
                        </m:num>
                        <m:den>
                          <m:sSup>
                            <m:sSupPr>
                              <m:ctrlPr>
                                <a:rPr lang="fr-FR"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𝑚</m:t>
                              </m:r>
                            </m:e>
                            <m:sup>
                              <m:r>
                                <a:rPr lang="fr-FR" b="0" i="1" smtClean="0">
                                  <a:latin typeface="Cambria Math" panose="02040503050406030204" pitchFamily="18" charset="0"/>
                                  <a:ea typeface="Cambria Math" panose="02040503050406030204" pitchFamily="18" charset="0"/>
                                </a:rPr>
                                <m:t>2</m:t>
                              </m:r>
                            </m:sup>
                          </m:sSup>
                        </m:den>
                      </m:f>
                      <m:d>
                        <m:dPr>
                          <m:ctrlPr>
                            <a:rPr lang="fr-FR" i="1" smtClean="0">
                              <a:latin typeface="Cambria Math" panose="02040503050406030204" pitchFamily="18" charset="0"/>
                            </a:rPr>
                          </m:ctrlPr>
                        </m:dPr>
                        <m:e>
                          <m:r>
                            <a:rPr lang="fr-FR" b="0" i="1" smtClean="0">
                              <a:latin typeface="Cambria Math" panose="02040503050406030204" pitchFamily="18" charset="0"/>
                            </a:rPr>
                            <m:t>1+</m:t>
                          </m:r>
                          <m:func>
                            <m:funcPr>
                              <m:ctrlPr>
                                <a:rPr lang="fr-FR" b="0" i="1" smtClean="0">
                                  <a:latin typeface="Cambria Math" panose="02040503050406030204" pitchFamily="18" charset="0"/>
                                </a:rPr>
                              </m:ctrlPr>
                            </m:funcPr>
                            <m:fName>
                              <m:r>
                                <m:rPr>
                                  <m:sty m:val="p"/>
                                </m:rPr>
                                <a:rPr lang="fr-FR" b="0" i="0" smtClean="0">
                                  <a:latin typeface="Cambria Math" panose="02040503050406030204" pitchFamily="18" charset="0"/>
                                </a:rPr>
                                <m:t>cos</m:t>
                              </m:r>
                            </m:fName>
                            <m:e>
                              <m:sSub>
                                <m:sSubPr>
                                  <m:ctrlPr>
                                    <a:rPr lang="fr-FR" b="0" i="1" smtClean="0">
                                      <a:solidFill>
                                        <a:schemeClr val="accent6">
                                          <a:lumMod val="75000"/>
                                        </a:schemeClr>
                                      </a:solidFill>
                                      <a:latin typeface="Cambria Math" panose="02040503050406030204" pitchFamily="18" charset="0"/>
                                    </a:rPr>
                                  </m:ctrlPr>
                                </m:sSubPr>
                                <m:e>
                                  <m:r>
                                    <a:rPr lang="fr-FR" b="0" i="1" smtClean="0">
                                      <a:solidFill>
                                        <a:schemeClr val="accent6">
                                          <a:lumMod val="75000"/>
                                        </a:schemeClr>
                                      </a:solidFill>
                                      <a:latin typeface="Cambria Math" panose="02040503050406030204" pitchFamily="18" charset="0"/>
                                    </a:rPr>
                                    <m:t>𝜃</m:t>
                                  </m:r>
                                </m:e>
                                <m:sub>
                                  <m:r>
                                    <a:rPr lang="fr-FR" b="0" i="1" smtClean="0">
                                      <a:solidFill>
                                        <a:schemeClr val="accent6">
                                          <a:lumMod val="75000"/>
                                        </a:schemeClr>
                                      </a:solidFill>
                                      <a:latin typeface="Cambria Math" panose="02040503050406030204" pitchFamily="18" charset="0"/>
                                    </a:rPr>
                                    <m:t>0</m:t>
                                  </m:r>
                                </m:sub>
                              </m:sSub>
                            </m:e>
                          </m:func>
                        </m:e>
                      </m:d>
                    </m:oMath>
                  </m:oMathPara>
                </a14:m>
                <a:endParaRPr lang="en-GB" dirty="0"/>
              </a:p>
            </p:txBody>
          </p:sp>
        </mc:Choice>
        <mc:Fallback xmlns="">
          <p:sp>
            <p:nvSpPr>
              <p:cNvPr id="20" name="ZoneTexte 19">
                <a:extLst>
                  <a:ext uri="{FF2B5EF4-FFF2-40B4-BE49-F238E27FC236}">
                    <a16:creationId xmlns:a16="http://schemas.microsoft.com/office/drawing/2014/main" id="{51052AB3-583E-BE42-BACB-C8B9501B0B59}"/>
                  </a:ext>
                </a:extLst>
              </p:cNvPr>
              <p:cNvSpPr txBox="1">
                <a:spLocks noRot="1" noChangeAspect="1" noMove="1" noResize="1" noEditPoints="1" noAdjustHandles="1" noChangeArrowheads="1" noChangeShapeType="1" noTextEdit="1"/>
              </p:cNvSpPr>
              <p:nvPr/>
            </p:nvSpPr>
            <p:spPr>
              <a:xfrm>
                <a:off x="1424969" y="1165914"/>
                <a:ext cx="2526406" cy="520399"/>
              </a:xfrm>
              <a:prstGeom prst="rect">
                <a:avLst/>
              </a:prstGeom>
              <a:blipFill>
                <a:blip r:embed="rId3"/>
                <a:stretch>
                  <a:fillRect t="-4762" b="-7143"/>
                </a:stretch>
              </a:blipFill>
            </p:spPr>
            <p:txBody>
              <a:bodyPr/>
              <a:lstStyle/>
              <a:p>
                <a:r>
                  <a:rPr lang="fr-FR">
                    <a:noFill/>
                  </a:rPr>
                  <a:t> </a:t>
                </a:r>
              </a:p>
            </p:txBody>
          </p:sp>
        </mc:Fallback>
      </mc:AlternateContent>
      <p:grpSp>
        <p:nvGrpSpPr>
          <p:cNvPr id="30" name="Groupe 29">
            <a:extLst>
              <a:ext uri="{FF2B5EF4-FFF2-40B4-BE49-F238E27FC236}">
                <a16:creationId xmlns:a16="http://schemas.microsoft.com/office/drawing/2014/main" id="{4608219B-23AC-5A43-AEB4-CEF4B928FF86}"/>
              </a:ext>
            </a:extLst>
          </p:cNvPr>
          <p:cNvGrpSpPr/>
          <p:nvPr/>
        </p:nvGrpSpPr>
        <p:grpSpPr>
          <a:xfrm>
            <a:off x="0" y="2414888"/>
            <a:ext cx="9087286" cy="1867703"/>
            <a:chOff x="56713" y="1819184"/>
            <a:chExt cx="9087286" cy="1867703"/>
          </a:xfrm>
        </p:grpSpPr>
        <p:sp>
          <p:nvSpPr>
            <p:cNvPr id="10" name="Rectangle 9">
              <a:extLst>
                <a:ext uri="{FF2B5EF4-FFF2-40B4-BE49-F238E27FC236}">
                  <a16:creationId xmlns:a16="http://schemas.microsoft.com/office/drawing/2014/main" id="{B8004403-2F9F-F54B-AA57-3DF7C4791321}"/>
                </a:ext>
              </a:extLst>
            </p:cNvPr>
            <p:cNvSpPr/>
            <p:nvPr/>
          </p:nvSpPr>
          <p:spPr>
            <a:xfrm>
              <a:off x="71594" y="2434751"/>
              <a:ext cx="1179057" cy="9135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ZoneTexte 10">
              <a:extLst>
                <a:ext uri="{FF2B5EF4-FFF2-40B4-BE49-F238E27FC236}">
                  <a16:creationId xmlns:a16="http://schemas.microsoft.com/office/drawing/2014/main" id="{F4DB7A5C-86EC-2B44-B5F4-18BBC33A35A3}"/>
                </a:ext>
              </a:extLst>
            </p:cNvPr>
            <p:cNvSpPr txBox="1"/>
            <p:nvPr/>
          </p:nvSpPr>
          <p:spPr>
            <a:xfrm rot="20138442">
              <a:off x="56713" y="1819184"/>
              <a:ext cx="1316338" cy="461665"/>
            </a:xfrm>
            <a:prstGeom prst="rect">
              <a:avLst/>
            </a:prstGeom>
            <a:noFill/>
          </p:spPr>
          <p:txBody>
            <a:bodyPr wrap="square" rtlCol="0">
              <a:spAutoFit/>
            </a:bodyPr>
            <a:lstStyle/>
            <a:p>
              <a:pPr algn="ctr"/>
              <a:r>
                <a:rPr lang="en-GB" sz="1200" i="1" dirty="0">
                  <a:solidFill>
                    <a:schemeClr val="accent1"/>
                  </a:solidFill>
                </a:rPr>
                <a:t>Differential cross-section</a:t>
              </a:r>
            </a:p>
          </p:txBody>
        </p:sp>
        <p:sp>
          <p:nvSpPr>
            <p:cNvPr id="12" name="Rectangle 11">
              <a:extLst>
                <a:ext uri="{FF2B5EF4-FFF2-40B4-BE49-F238E27FC236}">
                  <a16:creationId xmlns:a16="http://schemas.microsoft.com/office/drawing/2014/main" id="{8F8FF217-1AF9-4A4D-91D0-31CA01C8423A}"/>
                </a:ext>
              </a:extLst>
            </p:cNvPr>
            <p:cNvSpPr/>
            <p:nvPr/>
          </p:nvSpPr>
          <p:spPr>
            <a:xfrm>
              <a:off x="1409667" y="2434751"/>
              <a:ext cx="3473833" cy="913581"/>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ZoneTexte 12">
              <a:extLst>
                <a:ext uri="{FF2B5EF4-FFF2-40B4-BE49-F238E27FC236}">
                  <a16:creationId xmlns:a16="http://schemas.microsoft.com/office/drawing/2014/main" id="{6E790318-BF4F-4041-B273-96DE8EBC587C}"/>
                </a:ext>
              </a:extLst>
            </p:cNvPr>
            <p:cNvSpPr txBox="1"/>
            <p:nvPr/>
          </p:nvSpPr>
          <p:spPr>
            <a:xfrm>
              <a:off x="1296811" y="3338867"/>
              <a:ext cx="3699544" cy="338554"/>
            </a:xfrm>
            <a:prstGeom prst="rect">
              <a:avLst/>
            </a:prstGeom>
            <a:noFill/>
          </p:spPr>
          <p:txBody>
            <a:bodyPr wrap="square" rtlCol="0">
              <a:spAutoFit/>
            </a:bodyPr>
            <a:lstStyle/>
            <a:p>
              <a:pPr algn="ctr"/>
              <a:r>
                <a:rPr lang="en-GB" sz="1600" i="1" dirty="0">
                  <a:solidFill>
                    <a:schemeClr val="accent2"/>
                  </a:solidFill>
                </a:rPr>
                <a:t>Electron beam polarization independent</a:t>
              </a:r>
            </a:p>
          </p:txBody>
        </p:sp>
        <p:sp>
          <p:nvSpPr>
            <p:cNvPr id="17" name="Rectangle 16">
              <a:extLst>
                <a:ext uri="{FF2B5EF4-FFF2-40B4-BE49-F238E27FC236}">
                  <a16:creationId xmlns:a16="http://schemas.microsoft.com/office/drawing/2014/main" id="{25A9E043-6FF3-CF41-9C3D-046F66D8307D}"/>
                </a:ext>
              </a:extLst>
            </p:cNvPr>
            <p:cNvSpPr/>
            <p:nvPr/>
          </p:nvSpPr>
          <p:spPr>
            <a:xfrm>
              <a:off x="4983983" y="2440066"/>
              <a:ext cx="4160016" cy="91358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ZoneTexte 17">
              <a:extLst>
                <a:ext uri="{FF2B5EF4-FFF2-40B4-BE49-F238E27FC236}">
                  <a16:creationId xmlns:a16="http://schemas.microsoft.com/office/drawing/2014/main" id="{0D73B4D8-EDA3-1E40-8BCF-0FD49687405E}"/>
                </a:ext>
              </a:extLst>
            </p:cNvPr>
            <p:cNvSpPr txBox="1"/>
            <p:nvPr/>
          </p:nvSpPr>
          <p:spPr>
            <a:xfrm>
              <a:off x="4762919" y="3348333"/>
              <a:ext cx="4381080" cy="338554"/>
            </a:xfrm>
            <a:prstGeom prst="rect">
              <a:avLst/>
            </a:prstGeom>
            <a:noFill/>
          </p:spPr>
          <p:txBody>
            <a:bodyPr wrap="square" rtlCol="0">
              <a:spAutoFit/>
            </a:bodyPr>
            <a:lstStyle/>
            <a:p>
              <a:pPr algn="ctr"/>
              <a:r>
                <a:rPr lang="en-GB" sz="1600" i="1" dirty="0">
                  <a:solidFill>
                    <a:schemeClr val="accent5"/>
                  </a:solidFill>
                </a:rPr>
                <a:t>Electron beam polarization dependent</a:t>
              </a:r>
            </a:p>
          </p:txBody>
        </p:sp>
        <p:sp>
          <p:nvSpPr>
            <p:cNvPr id="21" name="Rectangle 20">
              <a:extLst>
                <a:ext uri="{FF2B5EF4-FFF2-40B4-BE49-F238E27FC236}">
                  <a16:creationId xmlns:a16="http://schemas.microsoft.com/office/drawing/2014/main" id="{4B402CD6-FEDD-DF4B-A46D-E9BFAADD300C}"/>
                </a:ext>
              </a:extLst>
            </p:cNvPr>
            <p:cNvSpPr/>
            <p:nvPr/>
          </p:nvSpPr>
          <p:spPr>
            <a:xfrm>
              <a:off x="4451420" y="2473543"/>
              <a:ext cx="432080" cy="884255"/>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908D5C52-7D3E-F046-9CF9-533A85CC0E81}"/>
                    </a:ext>
                  </a:extLst>
                </p:cNvPr>
                <p:cNvSpPr txBox="1"/>
                <p:nvPr/>
              </p:nvSpPr>
              <p:spPr>
                <a:xfrm>
                  <a:off x="71594" y="2628782"/>
                  <a:ext cx="9072405" cy="4140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1300" b="0" i="1" smtClean="0">
                                <a:latin typeface="Cambria Math" panose="02040503050406030204" pitchFamily="18" charset="0"/>
                              </a:rPr>
                            </m:ctrlPr>
                          </m:fPr>
                          <m:num>
                            <m:r>
                              <a:rPr lang="fr-FR" sz="1300" b="0" i="1" smtClean="0">
                                <a:latin typeface="Cambria Math" panose="02040503050406030204" pitchFamily="18" charset="0"/>
                              </a:rPr>
                              <m:t>𝑑</m:t>
                            </m:r>
                            <m:r>
                              <a:rPr lang="fr-FR" sz="1300" i="1">
                                <a:latin typeface="Cambria Math" panose="02040503050406030204" pitchFamily="18" charset="0"/>
                                <a:ea typeface="Cambria Math" panose="02040503050406030204" pitchFamily="18" charset="0"/>
                              </a:rPr>
                              <m:t>𝜎</m:t>
                            </m:r>
                          </m:num>
                          <m:den>
                            <m:r>
                              <a:rPr lang="fr-FR" sz="1300" b="0" i="1" smtClean="0">
                                <a:latin typeface="Cambria Math" panose="02040503050406030204" pitchFamily="18" charset="0"/>
                              </a:rPr>
                              <m:t>𝑑𝑦𝑑</m:t>
                            </m:r>
                            <m:sSub>
                              <m:sSubPr>
                                <m:ctrlPr>
                                  <a:rPr lang="fr-FR" sz="1300" i="1">
                                    <a:latin typeface="Cambria Math" panose="02040503050406030204" pitchFamily="18" charset="0"/>
                                    <a:ea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𝜑</m:t>
                                </m:r>
                              </m:e>
                              <m:sub>
                                <m:r>
                                  <a:rPr lang="fr-FR" sz="1300" i="1">
                                    <a:latin typeface="Cambria Math" panose="02040503050406030204" pitchFamily="18" charset="0"/>
                                    <a:ea typeface="Cambria Math" panose="02040503050406030204" pitchFamily="18" charset="0"/>
                                  </a:rPr>
                                  <m:t>𝑜𝑏𝑠</m:t>
                                </m:r>
                              </m:sub>
                            </m:sSub>
                          </m:den>
                        </m:f>
                        <m:d>
                          <m:dPr>
                            <m:ctrlPr>
                              <a:rPr lang="fr-FR" sz="1300" b="0" i="1" smtClean="0">
                                <a:latin typeface="Cambria Math" panose="02040503050406030204" pitchFamily="18" charset="0"/>
                              </a:rPr>
                            </m:ctrlPr>
                          </m:dPr>
                          <m:e>
                            <m:r>
                              <a:rPr lang="fr-FR" sz="1300" b="0" i="1" smtClean="0">
                                <a:latin typeface="Cambria Math" panose="02040503050406030204" pitchFamily="18" charset="0"/>
                              </a:rPr>
                              <m:t>𝑥</m:t>
                            </m:r>
                            <m:r>
                              <a:rPr lang="fr-FR" sz="1300" b="0" i="1" smtClean="0">
                                <a:latin typeface="Cambria Math" panose="02040503050406030204" pitchFamily="18" charset="0"/>
                              </a:rPr>
                              <m:t>,</m:t>
                            </m:r>
                            <m:r>
                              <a:rPr lang="fr-FR" sz="1300" b="0" i="1" smtClean="0">
                                <a:latin typeface="Cambria Math" panose="02040503050406030204" pitchFamily="18" charset="0"/>
                              </a:rPr>
                              <m:t>𝑦</m:t>
                            </m:r>
                          </m:e>
                        </m:d>
                        <m:r>
                          <a:rPr lang="fr-FR" sz="1300" b="0" i="1" smtClean="0">
                            <a:latin typeface="Cambria Math" panose="02040503050406030204" pitchFamily="18" charset="0"/>
                          </a:rPr>
                          <m:t>=</m:t>
                        </m:r>
                        <m:f>
                          <m:fPr>
                            <m:ctrlPr>
                              <a:rPr lang="fr-FR" sz="1300" i="1" smtClean="0">
                                <a:latin typeface="Cambria Math" panose="02040503050406030204" pitchFamily="18" charset="0"/>
                              </a:rPr>
                            </m:ctrlPr>
                          </m:fPr>
                          <m:num>
                            <m:r>
                              <a:rPr lang="fr-FR" sz="1300" i="1">
                                <a:latin typeface="Cambria Math" panose="02040503050406030204" pitchFamily="18" charset="0"/>
                              </a:rPr>
                              <m:t>𝑑</m:t>
                            </m:r>
                            <m:sSub>
                              <m:sSubPr>
                                <m:ctrlPr>
                                  <a:rPr lang="fr-FR" sz="1300" i="1" smtClean="0">
                                    <a:latin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𝜎</m:t>
                                </m:r>
                              </m:e>
                              <m:sub>
                                <m:r>
                                  <a:rPr lang="fr-FR" sz="1300" b="0" i="1" smtClean="0">
                                    <a:latin typeface="Cambria Math" panose="02040503050406030204" pitchFamily="18" charset="0"/>
                                  </a:rPr>
                                  <m:t>0</m:t>
                                </m:r>
                              </m:sub>
                            </m:sSub>
                          </m:num>
                          <m:den>
                            <m:r>
                              <a:rPr lang="fr-FR" sz="1300" i="1">
                                <a:latin typeface="Cambria Math" panose="02040503050406030204" pitchFamily="18" charset="0"/>
                              </a:rPr>
                              <m:t>𝑑𝑦</m:t>
                            </m:r>
                          </m:den>
                        </m:f>
                        <m:d>
                          <m:dPr>
                            <m:ctrlPr>
                              <a:rPr lang="fr-FR" sz="1300" i="1">
                                <a:latin typeface="Cambria Math" panose="02040503050406030204" pitchFamily="18" charset="0"/>
                              </a:rPr>
                            </m:ctrlPr>
                          </m:dPr>
                          <m:e>
                            <m:r>
                              <a:rPr lang="fr-FR" sz="1300" i="1">
                                <a:latin typeface="Cambria Math" panose="02040503050406030204" pitchFamily="18" charset="0"/>
                              </a:rPr>
                              <m:t>𝑥</m:t>
                            </m:r>
                            <m:r>
                              <a:rPr lang="fr-FR" sz="1300" i="1">
                                <a:latin typeface="Cambria Math" panose="02040503050406030204" pitchFamily="18" charset="0"/>
                              </a:rPr>
                              <m:t>,</m:t>
                            </m:r>
                            <m:r>
                              <a:rPr lang="fr-FR" sz="1300" i="1">
                                <a:latin typeface="Cambria Math" panose="02040503050406030204" pitchFamily="18" charset="0"/>
                              </a:rPr>
                              <m:t>𝑦</m:t>
                            </m:r>
                          </m:e>
                        </m:d>
                        <m:r>
                          <a:rPr lang="fr-FR" sz="1300" b="0" i="1" smtClean="0">
                            <a:latin typeface="Cambria Math" panose="02040503050406030204" pitchFamily="18" charset="0"/>
                          </a:rPr>
                          <m:t>+</m:t>
                        </m:r>
                        <m:f>
                          <m:fPr>
                            <m:ctrlPr>
                              <a:rPr lang="fr-FR" sz="1300" i="1">
                                <a:latin typeface="Cambria Math" panose="02040503050406030204" pitchFamily="18" charset="0"/>
                              </a:rPr>
                            </m:ctrlPr>
                          </m:fPr>
                          <m:num>
                            <m:r>
                              <a:rPr lang="fr-FR" sz="1300" i="1">
                                <a:latin typeface="Cambria Math" panose="02040503050406030204" pitchFamily="18" charset="0"/>
                              </a:rPr>
                              <m:t>𝑑</m:t>
                            </m:r>
                            <m:sSub>
                              <m:sSubPr>
                                <m:ctrlPr>
                                  <a:rPr lang="fr-FR" sz="1300" i="1">
                                    <a:latin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𝜎</m:t>
                                </m:r>
                              </m:e>
                              <m:sub>
                                <m:r>
                                  <a:rPr lang="fr-FR" sz="1300" i="1">
                                    <a:latin typeface="Cambria Math" panose="02040503050406030204" pitchFamily="18" charset="0"/>
                                    <a:ea typeface="Cambria Math" panose="02040503050406030204" pitchFamily="18" charset="0"/>
                                  </a:rPr>
                                  <m:t>⊥</m:t>
                                </m:r>
                              </m:sub>
                            </m:sSub>
                          </m:num>
                          <m:den>
                            <m:r>
                              <a:rPr lang="fr-FR" sz="1300" i="1">
                                <a:latin typeface="Cambria Math" panose="02040503050406030204" pitchFamily="18" charset="0"/>
                              </a:rPr>
                              <m:t>𝑑𝑦</m:t>
                            </m:r>
                          </m:den>
                        </m:f>
                        <m:d>
                          <m:dPr>
                            <m:ctrlPr>
                              <a:rPr lang="fr-FR" sz="1300" i="1">
                                <a:latin typeface="Cambria Math" panose="02040503050406030204" pitchFamily="18" charset="0"/>
                              </a:rPr>
                            </m:ctrlPr>
                          </m:dPr>
                          <m:e>
                            <m:r>
                              <a:rPr lang="fr-FR" sz="1300" i="1">
                                <a:latin typeface="Cambria Math" panose="02040503050406030204" pitchFamily="18" charset="0"/>
                              </a:rPr>
                              <m:t>𝑥</m:t>
                            </m:r>
                            <m:r>
                              <a:rPr lang="fr-FR" sz="1300" i="1">
                                <a:latin typeface="Cambria Math" panose="02040503050406030204" pitchFamily="18" charset="0"/>
                              </a:rPr>
                              <m:t>,</m:t>
                            </m:r>
                            <m:r>
                              <a:rPr lang="fr-FR" sz="1300" i="1">
                                <a:latin typeface="Cambria Math" panose="02040503050406030204" pitchFamily="18" charset="0"/>
                              </a:rPr>
                              <m:t>𝑦</m:t>
                            </m:r>
                          </m:e>
                        </m:d>
                        <m:func>
                          <m:funcPr>
                            <m:ctrlPr>
                              <a:rPr lang="fr-FR" sz="1300" i="1">
                                <a:latin typeface="Cambria Math" panose="02040503050406030204" pitchFamily="18" charset="0"/>
                              </a:rPr>
                            </m:ctrlPr>
                          </m:funcPr>
                          <m:fName>
                            <m:r>
                              <m:rPr>
                                <m:sty m:val="p"/>
                              </m:rPr>
                              <a:rPr lang="fr-FR" sz="1300">
                                <a:latin typeface="Cambria Math" panose="02040503050406030204" pitchFamily="18" charset="0"/>
                              </a:rPr>
                              <m:t>cos</m:t>
                            </m:r>
                          </m:fName>
                          <m:e>
                            <m:d>
                              <m:dPr>
                                <m:ctrlPr>
                                  <a:rPr lang="fr-FR" sz="1300" i="1">
                                    <a:latin typeface="Cambria Math" panose="02040503050406030204" pitchFamily="18" charset="0"/>
                                  </a:rPr>
                                </m:ctrlPr>
                              </m:dPr>
                              <m:e>
                                <m:r>
                                  <a:rPr lang="fr-FR" sz="1300" i="1">
                                    <a:latin typeface="Cambria Math" panose="02040503050406030204" pitchFamily="18" charset="0"/>
                                  </a:rPr>
                                  <m:t>2</m:t>
                                </m:r>
                                <m:d>
                                  <m:dPr>
                                    <m:ctrlPr>
                                      <a:rPr lang="fr-FR" sz="1300" i="1">
                                        <a:latin typeface="Cambria Math" panose="02040503050406030204" pitchFamily="18" charset="0"/>
                                      </a:rPr>
                                    </m:ctrlPr>
                                  </m:dPr>
                                  <m:e>
                                    <m:sSub>
                                      <m:sSubPr>
                                        <m:ctrlPr>
                                          <a:rPr lang="fr-FR" sz="1300" i="1">
                                            <a:latin typeface="Cambria Math" panose="02040503050406030204" pitchFamily="18" charset="0"/>
                                            <a:ea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𝜑</m:t>
                                        </m:r>
                                      </m:e>
                                      <m:sub>
                                        <m:r>
                                          <a:rPr lang="fr-FR" sz="1300" i="1">
                                            <a:latin typeface="Cambria Math" panose="02040503050406030204" pitchFamily="18" charset="0"/>
                                            <a:ea typeface="Cambria Math" panose="02040503050406030204" pitchFamily="18" charset="0"/>
                                          </a:rPr>
                                          <m:t>𝑜𝑏𝑠</m:t>
                                        </m:r>
                                      </m:sub>
                                    </m:sSub>
                                    <m:r>
                                      <a:rPr lang="fr-FR" sz="1300" i="1">
                                        <a:latin typeface="Cambria Math" panose="02040503050406030204" pitchFamily="18" charset="0"/>
                                        <a:ea typeface="Cambria Math" panose="02040503050406030204" pitchFamily="18" charset="0"/>
                                      </a:rPr>
                                      <m:t>−</m:t>
                                    </m:r>
                                    <m:sSub>
                                      <m:sSubPr>
                                        <m:ctrlPr>
                                          <a:rPr lang="fr-FR" sz="1300" i="1">
                                            <a:latin typeface="Cambria Math" panose="02040503050406030204" pitchFamily="18" charset="0"/>
                                            <a:ea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𝜑</m:t>
                                        </m:r>
                                      </m:e>
                                      <m:sub>
                                        <m:r>
                                          <a:rPr lang="fr-FR" sz="1300" i="1">
                                            <a:latin typeface="Cambria Math" panose="02040503050406030204" pitchFamily="18" charset="0"/>
                                            <a:ea typeface="Cambria Math" panose="02040503050406030204" pitchFamily="18" charset="0"/>
                                          </a:rPr>
                                          <m:t>𝑙𝑎𝑠</m:t>
                                        </m:r>
                                      </m:sub>
                                    </m:sSub>
                                  </m:e>
                                </m:d>
                              </m:e>
                            </m:d>
                          </m:e>
                        </m:func>
                        <m:sSubSup>
                          <m:sSubSupPr>
                            <m:ctrlPr>
                              <a:rPr lang="fr-FR" sz="1300" i="1">
                                <a:latin typeface="Cambria Math" panose="02040503050406030204" pitchFamily="18" charset="0"/>
                                <a:ea typeface="Cambria Math" panose="02040503050406030204" pitchFamily="18" charset="0"/>
                              </a:rPr>
                            </m:ctrlPr>
                          </m:sSubSupPr>
                          <m:e>
                            <m:r>
                              <a:rPr lang="fr-FR" sz="1300" i="1">
                                <a:latin typeface="Cambria Math" panose="02040503050406030204" pitchFamily="18" charset="0"/>
                                <a:ea typeface="Cambria Math" panose="02040503050406030204" pitchFamily="18" charset="0"/>
                              </a:rPr>
                              <m:t>𝒫</m:t>
                            </m:r>
                          </m:e>
                          <m:sub>
                            <m:r>
                              <a:rPr lang="fr-FR" sz="1300" i="1">
                                <a:latin typeface="Cambria Math" panose="02040503050406030204" pitchFamily="18" charset="0"/>
                                <a:ea typeface="Cambria Math" panose="02040503050406030204" pitchFamily="18" charset="0"/>
                              </a:rPr>
                              <m:t>⊥</m:t>
                            </m:r>
                          </m:sub>
                          <m:sup>
                            <m:r>
                              <a:rPr lang="fr-FR" sz="1300" i="1">
                                <a:latin typeface="Cambria Math" panose="02040503050406030204" pitchFamily="18" charset="0"/>
                                <a:ea typeface="Cambria Math" panose="02040503050406030204" pitchFamily="18" charset="0"/>
                              </a:rPr>
                              <m:t>𝑙𝑎𝑠</m:t>
                            </m:r>
                          </m:sup>
                        </m:sSubSup>
                        <m:r>
                          <a:rPr lang="fr-FR" sz="1300" i="1">
                            <a:latin typeface="Cambria Math" panose="02040503050406030204" pitchFamily="18" charset="0"/>
                          </a:rPr>
                          <m:t>+</m:t>
                        </m:r>
                        <m:f>
                          <m:fPr>
                            <m:ctrlPr>
                              <a:rPr lang="fr-FR" sz="1300" i="1">
                                <a:latin typeface="Cambria Math" panose="02040503050406030204" pitchFamily="18" charset="0"/>
                              </a:rPr>
                            </m:ctrlPr>
                          </m:fPr>
                          <m:num>
                            <m:r>
                              <a:rPr lang="fr-FR" sz="1300" i="1">
                                <a:latin typeface="Cambria Math" panose="02040503050406030204" pitchFamily="18" charset="0"/>
                              </a:rPr>
                              <m:t>𝑑</m:t>
                            </m:r>
                            <m:sSub>
                              <m:sSubPr>
                                <m:ctrlPr>
                                  <a:rPr lang="fr-FR" sz="1300" i="1">
                                    <a:latin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𝜎</m:t>
                                </m:r>
                              </m:e>
                              <m:sub>
                                <m:r>
                                  <a:rPr lang="fr-FR" sz="1300" i="1">
                                    <a:latin typeface="Cambria Math" panose="02040503050406030204" pitchFamily="18" charset="0"/>
                                    <a:ea typeface="Cambria Math" panose="02040503050406030204" pitchFamily="18" charset="0"/>
                                  </a:rPr>
                                  <m:t>∥</m:t>
                                </m:r>
                              </m:sub>
                            </m:sSub>
                          </m:num>
                          <m:den>
                            <m:r>
                              <a:rPr lang="fr-FR" sz="1300" i="1">
                                <a:latin typeface="Cambria Math" panose="02040503050406030204" pitchFamily="18" charset="0"/>
                              </a:rPr>
                              <m:t>𝑑𝑦</m:t>
                            </m:r>
                          </m:den>
                        </m:f>
                        <m:d>
                          <m:dPr>
                            <m:ctrlPr>
                              <a:rPr lang="fr-FR" sz="1300" i="1">
                                <a:latin typeface="Cambria Math" panose="02040503050406030204" pitchFamily="18" charset="0"/>
                              </a:rPr>
                            </m:ctrlPr>
                          </m:dPr>
                          <m:e>
                            <m:r>
                              <a:rPr lang="fr-FR" sz="1300" i="1">
                                <a:latin typeface="Cambria Math" panose="02040503050406030204" pitchFamily="18" charset="0"/>
                              </a:rPr>
                              <m:t>𝑥</m:t>
                            </m:r>
                            <m:r>
                              <a:rPr lang="fr-FR" sz="1300" i="1">
                                <a:latin typeface="Cambria Math" panose="02040503050406030204" pitchFamily="18" charset="0"/>
                              </a:rPr>
                              <m:t>,</m:t>
                            </m:r>
                            <m:r>
                              <a:rPr lang="fr-FR" sz="1300" i="1">
                                <a:latin typeface="Cambria Math" panose="02040503050406030204" pitchFamily="18" charset="0"/>
                              </a:rPr>
                              <m:t>𝑦</m:t>
                            </m:r>
                          </m:e>
                        </m:d>
                        <m:sSubSup>
                          <m:sSubSupPr>
                            <m:ctrlPr>
                              <a:rPr lang="fr-FR" sz="1300" i="1">
                                <a:latin typeface="Cambria Math" panose="02040503050406030204" pitchFamily="18" charset="0"/>
                                <a:ea typeface="Cambria Math" panose="02040503050406030204" pitchFamily="18" charset="0"/>
                              </a:rPr>
                            </m:ctrlPr>
                          </m:sSubSupPr>
                          <m:e>
                            <m:r>
                              <a:rPr lang="fr-FR" sz="1300" i="1">
                                <a:latin typeface="Cambria Math" panose="02040503050406030204" pitchFamily="18" charset="0"/>
                                <a:ea typeface="Cambria Math" panose="02040503050406030204" pitchFamily="18" charset="0"/>
                              </a:rPr>
                              <m:t>𝒫</m:t>
                            </m:r>
                          </m:e>
                          <m:sub>
                            <m:r>
                              <a:rPr lang="fr-FR" sz="1300" b="0" i="1" smtClean="0">
                                <a:latin typeface="Cambria Math" panose="02040503050406030204" pitchFamily="18" charset="0"/>
                                <a:ea typeface="Cambria Math" panose="02040503050406030204" pitchFamily="18" charset="0"/>
                              </a:rPr>
                              <m:t>𝐶</m:t>
                            </m:r>
                          </m:sub>
                          <m:sup>
                            <m:r>
                              <a:rPr lang="fr-FR" sz="1300" i="1">
                                <a:latin typeface="Cambria Math" panose="02040503050406030204" pitchFamily="18" charset="0"/>
                                <a:ea typeface="Cambria Math" panose="02040503050406030204" pitchFamily="18" charset="0"/>
                              </a:rPr>
                              <m:t>𝑙𝑎𝑠</m:t>
                            </m:r>
                          </m:sup>
                        </m:sSubSup>
                        <m:r>
                          <a:rPr lang="fr-FR" sz="1300" b="0" i="1" smtClean="0">
                            <a:latin typeface="Cambria Math" panose="02040503050406030204" pitchFamily="18" charset="0"/>
                          </a:rPr>
                          <m:t>(</m:t>
                        </m:r>
                        <m:sSub>
                          <m:sSubPr>
                            <m:ctrlPr>
                              <a:rPr lang="fr-FR" sz="1300" b="0" i="1" smtClean="0">
                                <a:latin typeface="Cambria Math" panose="02040503050406030204" pitchFamily="18" charset="0"/>
                              </a:rPr>
                            </m:ctrlPr>
                          </m:sSubPr>
                          <m:e>
                            <m:r>
                              <a:rPr lang="fr-FR" sz="1300" b="0" i="1" smtClean="0">
                                <a:latin typeface="Cambria Math" panose="02040503050406030204" pitchFamily="18" charset="0"/>
                              </a:rPr>
                              <m:t>𝑃</m:t>
                            </m:r>
                          </m:e>
                          <m:sub>
                            <m:r>
                              <a:rPr lang="fr-FR" sz="1300" b="0" i="1" smtClean="0">
                                <a:latin typeface="Cambria Math" panose="02040503050406030204" pitchFamily="18" charset="0"/>
                              </a:rPr>
                              <m:t>𝑇</m:t>
                            </m:r>
                          </m:sub>
                        </m:sSub>
                        <m:sSub>
                          <m:sSubPr>
                            <m:ctrlPr>
                              <a:rPr lang="fr-FR" sz="1300" b="0" i="1" smtClean="0">
                                <a:latin typeface="Cambria Math" panose="02040503050406030204" pitchFamily="18" charset="0"/>
                              </a:rPr>
                            </m:ctrlPr>
                          </m:sSubPr>
                          <m:e>
                            <m:r>
                              <a:rPr lang="fr-FR" sz="1300" b="0" i="1" smtClean="0">
                                <a:latin typeface="Cambria Math" panose="02040503050406030204" pitchFamily="18" charset="0"/>
                              </a:rPr>
                              <m:t>𝑓</m:t>
                            </m:r>
                          </m:e>
                          <m:sub>
                            <m:r>
                              <a:rPr lang="fr-FR" sz="1300" b="0" i="1" smtClean="0">
                                <a:latin typeface="Cambria Math" panose="02040503050406030204" pitchFamily="18" charset="0"/>
                              </a:rPr>
                              <m:t>𝑇</m:t>
                            </m:r>
                          </m:sub>
                        </m:sSub>
                        <m:d>
                          <m:dPr>
                            <m:ctrlPr>
                              <a:rPr lang="fr-FR" sz="1300" b="0" i="1" smtClean="0">
                                <a:latin typeface="Cambria Math" panose="02040503050406030204" pitchFamily="18" charset="0"/>
                              </a:rPr>
                            </m:ctrlPr>
                          </m:dPr>
                          <m:e>
                            <m:r>
                              <a:rPr lang="fr-FR" sz="1300" b="0" i="1" smtClean="0">
                                <a:latin typeface="Cambria Math" panose="02040503050406030204" pitchFamily="18" charset="0"/>
                              </a:rPr>
                              <m:t>𝑥</m:t>
                            </m:r>
                            <m:r>
                              <a:rPr lang="fr-FR" sz="1300" b="0" i="1" smtClean="0">
                                <a:latin typeface="Cambria Math" panose="02040503050406030204" pitchFamily="18" charset="0"/>
                              </a:rPr>
                              <m:t>,</m:t>
                            </m:r>
                            <m:r>
                              <a:rPr lang="fr-FR" sz="1300" b="0" i="1" smtClean="0">
                                <a:latin typeface="Cambria Math" panose="02040503050406030204" pitchFamily="18" charset="0"/>
                              </a:rPr>
                              <m:t>𝑦</m:t>
                            </m:r>
                          </m:e>
                        </m:d>
                        <m:func>
                          <m:funcPr>
                            <m:ctrlPr>
                              <a:rPr lang="fr-FR" sz="1300" i="1">
                                <a:latin typeface="Cambria Math" panose="02040503050406030204" pitchFamily="18" charset="0"/>
                              </a:rPr>
                            </m:ctrlPr>
                          </m:funcPr>
                          <m:fName>
                            <m:r>
                              <m:rPr>
                                <m:sty m:val="p"/>
                              </m:rPr>
                              <a:rPr lang="fr-FR" sz="1300">
                                <a:latin typeface="Cambria Math" panose="02040503050406030204" pitchFamily="18" charset="0"/>
                              </a:rPr>
                              <m:t>cos</m:t>
                            </m:r>
                          </m:fName>
                          <m:e>
                            <m:d>
                              <m:dPr>
                                <m:ctrlPr>
                                  <a:rPr lang="fr-FR" sz="1300" i="1">
                                    <a:latin typeface="Cambria Math" panose="02040503050406030204" pitchFamily="18" charset="0"/>
                                  </a:rPr>
                                </m:ctrlPr>
                              </m:dPr>
                              <m:e>
                                <m:sSub>
                                  <m:sSubPr>
                                    <m:ctrlPr>
                                      <a:rPr lang="fr-FR" sz="1300" i="1">
                                        <a:latin typeface="Cambria Math" panose="02040503050406030204" pitchFamily="18" charset="0"/>
                                        <a:ea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𝜑</m:t>
                                    </m:r>
                                  </m:e>
                                  <m:sub>
                                    <m:r>
                                      <a:rPr lang="fr-FR" sz="1300" i="1">
                                        <a:latin typeface="Cambria Math" panose="02040503050406030204" pitchFamily="18" charset="0"/>
                                        <a:ea typeface="Cambria Math" panose="02040503050406030204" pitchFamily="18" charset="0"/>
                                      </a:rPr>
                                      <m:t>𝑜𝑏𝑠</m:t>
                                    </m:r>
                                  </m:sub>
                                </m:sSub>
                                <m:r>
                                  <a:rPr lang="fr-FR" sz="1300" i="1">
                                    <a:latin typeface="Cambria Math" panose="02040503050406030204" pitchFamily="18" charset="0"/>
                                    <a:ea typeface="Cambria Math" panose="02040503050406030204" pitchFamily="18" charset="0"/>
                                  </a:rPr>
                                  <m:t>−</m:t>
                                </m:r>
                                <m:sSub>
                                  <m:sSubPr>
                                    <m:ctrlPr>
                                      <a:rPr lang="fr-FR" sz="1300" i="1">
                                        <a:latin typeface="Cambria Math" panose="02040503050406030204" pitchFamily="18" charset="0"/>
                                        <a:ea typeface="Cambria Math" panose="02040503050406030204" pitchFamily="18" charset="0"/>
                                      </a:rPr>
                                    </m:ctrlPr>
                                  </m:sSubPr>
                                  <m:e>
                                    <m:r>
                                      <a:rPr lang="fr-FR" sz="1300" i="1">
                                        <a:latin typeface="Cambria Math" panose="02040503050406030204" pitchFamily="18" charset="0"/>
                                        <a:ea typeface="Cambria Math" panose="02040503050406030204" pitchFamily="18" charset="0"/>
                                      </a:rPr>
                                      <m:t>𝜑</m:t>
                                    </m:r>
                                  </m:e>
                                  <m:sub>
                                    <m:r>
                                      <a:rPr lang="fr-FR" sz="1300" i="1">
                                        <a:latin typeface="Cambria Math" panose="02040503050406030204" pitchFamily="18" charset="0"/>
                                        <a:ea typeface="Cambria Math" panose="02040503050406030204" pitchFamily="18" charset="0"/>
                                      </a:rPr>
                                      <m:t>𝑒𝑙𝑒𝑐</m:t>
                                    </m:r>
                                  </m:sub>
                                </m:sSub>
                              </m:e>
                            </m:d>
                          </m:e>
                        </m:func>
                        <m:r>
                          <a:rPr lang="fr-FR" sz="1300" b="0" i="1" smtClean="0">
                            <a:latin typeface="Cambria Math" panose="02040503050406030204" pitchFamily="18" charset="0"/>
                          </a:rPr>
                          <m:t>+</m:t>
                        </m:r>
                        <m:sSub>
                          <m:sSubPr>
                            <m:ctrlPr>
                              <a:rPr lang="fr-FR" sz="1300" i="1">
                                <a:latin typeface="Cambria Math" panose="02040503050406030204" pitchFamily="18" charset="0"/>
                              </a:rPr>
                            </m:ctrlPr>
                          </m:sSubPr>
                          <m:e>
                            <m:r>
                              <a:rPr lang="fr-FR" sz="1300" i="1">
                                <a:latin typeface="Cambria Math" panose="02040503050406030204" pitchFamily="18" charset="0"/>
                              </a:rPr>
                              <m:t>𝑃</m:t>
                            </m:r>
                          </m:e>
                          <m:sub>
                            <m:r>
                              <a:rPr lang="fr-FR" sz="1300" i="1">
                                <a:latin typeface="Cambria Math" panose="02040503050406030204" pitchFamily="18" charset="0"/>
                              </a:rPr>
                              <m:t>𝐿</m:t>
                            </m:r>
                          </m:sub>
                        </m:sSub>
                        <m:sSub>
                          <m:sSubPr>
                            <m:ctrlPr>
                              <a:rPr lang="fr-FR" sz="1300" i="1">
                                <a:latin typeface="Cambria Math" panose="02040503050406030204" pitchFamily="18" charset="0"/>
                              </a:rPr>
                            </m:ctrlPr>
                          </m:sSubPr>
                          <m:e>
                            <m:r>
                              <a:rPr lang="fr-FR" sz="1300" i="1">
                                <a:latin typeface="Cambria Math" panose="02040503050406030204" pitchFamily="18" charset="0"/>
                              </a:rPr>
                              <m:t>𝑓</m:t>
                            </m:r>
                          </m:e>
                          <m:sub>
                            <m:r>
                              <a:rPr lang="fr-FR" sz="1300" i="1">
                                <a:latin typeface="Cambria Math" panose="02040503050406030204" pitchFamily="18" charset="0"/>
                              </a:rPr>
                              <m:t>𝐿</m:t>
                            </m:r>
                          </m:sub>
                        </m:sSub>
                        <m:r>
                          <a:rPr lang="fr-FR" sz="1300" i="1">
                            <a:latin typeface="Cambria Math" panose="02040503050406030204" pitchFamily="18" charset="0"/>
                          </a:rPr>
                          <m:t>(</m:t>
                        </m:r>
                        <m:r>
                          <a:rPr lang="fr-FR" sz="1300" i="1">
                            <a:latin typeface="Cambria Math" panose="02040503050406030204" pitchFamily="18" charset="0"/>
                          </a:rPr>
                          <m:t>𝑥</m:t>
                        </m:r>
                        <m:r>
                          <a:rPr lang="fr-FR" sz="1300" i="1">
                            <a:latin typeface="Cambria Math" panose="02040503050406030204" pitchFamily="18" charset="0"/>
                          </a:rPr>
                          <m:t>,</m:t>
                        </m:r>
                        <m:r>
                          <a:rPr lang="fr-FR" sz="1300" i="1">
                            <a:latin typeface="Cambria Math" panose="02040503050406030204" pitchFamily="18" charset="0"/>
                          </a:rPr>
                          <m:t>𝑦</m:t>
                        </m:r>
                        <m:r>
                          <a:rPr lang="fr-FR" sz="1300" i="1">
                            <a:latin typeface="Cambria Math" panose="02040503050406030204" pitchFamily="18" charset="0"/>
                          </a:rPr>
                          <m:t>))</m:t>
                        </m:r>
                      </m:oMath>
                    </m:oMathPara>
                  </a14:m>
                  <a:endParaRPr lang="en-GB" sz="1300" dirty="0"/>
                </a:p>
              </p:txBody>
            </p:sp>
          </mc:Choice>
          <mc:Fallback xmlns="">
            <p:sp>
              <p:nvSpPr>
                <p:cNvPr id="9" name="ZoneTexte 8">
                  <a:extLst>
                    <a:ext uri="{FF2B5EF4-FFF2-40B4-BE49-F238E27FC236}">
                      <a16:creationId xmlns:a16="http://schemas.microsoft.com/office/drawing/2014/main" id="{908D5C52-7D3E-F046-9CF9-533A85CC0E81}"/>
                    </a:ext>
                  </a:extLst>
                </p:cNvPr>
                <p:cNvSpPr txBox="1">
                  <a:spLocks noRot="1" noChangeAspect="1" noMove="1" noResize="1" noEditPoints="1" noAdjustHandles="1" noChangeArrowheads="1" noChangeShapeType="1" noTextEdit="1"/>
                </p:cNvSpPr>
                <p:nvPr/>
              </p:nvSpPr>
              <p:spPr>
                <a:xfrm>
                  <a:off x="71594" y="2628782"/>
                  <a:ext cx="9072405" cy="414024"/>
                </a:xfrm>
                <a:prstGeom prst="rect">
                  <a:avLst/>
                </a:prstGeom>
                <a:blipFill>
                  <a:blip r:embed="rId4"/>
                  <a:stretch>
                    <a:fillRect b="-18182"/>
                  </a:stretch>
                </a:blipFill>
              </p:spPr>
              <p:txBody>
                <a:bodyPr/>
                <a:lstStyle/>
                <a:p>
                  <a:r>
                    <a:rPr lang="fr-FR">
                      <a:noFill/>
                    </a:rPr>
                    <a:t> </a:t>
                  </a:r>
                </a:p>
              </p:txBody>
            </p:sp>
          </mc:Fallback>
        </mc:AlternateContent>
        <p:sp>
          <p:nvSpPr>
            <p:cNvPr id="22" name="ZoneTexte 21">
              <a:extLst>
                <a:ext uri="{FF2B5EF4-FFF2-40B4-BE49-F238E27FC236}">
                  <a16:creationId xmlns:a16="http://schemas.microsoft.com/office/drawing/2014/main" id="{6345AF43-F6A4-F544-9EF6-7F7520DB70B8}"/>
                </a:ext>
              </a:extLst>
            </p:cNvPr>
            <p:cNvSpPr txBox="1"/>
            <p:nvPr/>
          </p:nvSpPr>
          <p:spPr>
            <a:xfrm>
              <a:off x="962893" y="1828705"/>
              <a:ext cx="3699544" cy="461665"/>
            </a:xfrm>
            <a:prstGeom prst="rect">
              <a:avLst/>
            </a:prstGeom>
            <a:noFill/>
          </p:spPr>
          <p:txBody>
            <a:bodyPr wrap="square" rtlCol="0">
              <a:spAutoFit/>
            </a:bodyPr>
            <a:lstStyle/>
            <a:p>
              <a:pPr algn="ctr"/>
              <a:r>
                <a:rPr lang="en-GB" sz="1200" i="1" dirty="0">
                  <a:solidFill>
                    <a:schemeClr val="accent6">
                      <a:lumMod val="75000"/>
                    </a:schemeClr>
                  </a:solidFill>
                </a:rPr>
                <a:t>Transverse laser polarisation: nuisance parameter to minimize and keep under control </a:t>
              </a:r>
            </a:p>
          </p:txBody>
        </p:sp>
        <p:cxnSp>
          <p:nvCxnSpPr>
            <p:cNvPr id="24" name="Connecteur droit avec flèche 23">
              <a:extLst>
                <a:ext uri="{FF2B5EF4-FFF2-40B4-BE49-F238E27FC236}">
                  <a16:creationId xmlns:a16="http://schemas.microsoft.com/office/drawing/2014/main" id="{7F23252A-58A9-4642-8EB2-01734DF41F53}"/>
                </a:ext>
              </a:extLst>
            </p:cNvPr>
            <p:cNvCxnSpPr>
              <a:cxnSpLocks/>
            </p:cNvCxnSpPr>
            <p:nvPr/>
          </p:nvCxnSpPr>
          <p:spPr>
            <a:xfrm>
              <a:off x="3908809" y="2160396"/>
              <a:ext cx="321547" cy="27435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15AA948-9371-254B-9DF8-E71F42DF7678}"/>
                </a:ext>
              </a:extLst>
            </p:cNvPr>
            <p:cNvSpPr/>
            <p:nvPr/>
          </p:nvSpPr>
          <p:spPr>
            <a:xfrm>
              <a:off x="5928528" y="2449413"/>
              <a:ext cx="2190540" cy="88425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6919D253-F99B-094B-BE3F-F6A3EA5AAFCE}"/>
                </a:ext>
              </a:extLst>
            </p:cNvPr>
            <p:cNvSpPr txBox="1"/>
            <p:nvPr/>
          </p:nvSpPr>
          <p:spPr>
            <a:xfrm>
              <a:off x="4551904" y="1828705"/>
              <a:ext cx="3699544" cy="461665"/>
            </a:xfrm>
            <a:prstGeom prst="rect">
              <a:avLst/>
            </a:prstGeom>
            <a:noFill/>
          </p:spPr>
          <p:txBody>
            <a:bodyPr wrap="square" rtlCol="0">
              <a:spAutoFit/>
            </a:bodyPr>
            <a:lstStyle/>
            <a:p>
              <a:pPr algn="ctr"/>
              <a:r>
                <a:rPr lang="en-GB" sz="1200" i="1" dirty="0">
                  <a:solidFill>
                    <a:srgbClr val="7030A0"/>
                  </a:solidFill>
                </a:rPr>
                <a:t>Transverse electron beam polarisation: intervenes as an asymmetry in the transverse plane</a:t>
              </a:r>
            </a:p>
          </p:txBody>
        </p:sp>
        <p:cxnSp>
          <p:nvCxnSpPr>
            <p:cNvPr id="28" name="Connecteur droit avec flèche 27">
              <a:extLst>
                <a:ext uri="{FF2B5EF4-FFF2-40B4-BE49-F238E27FC236}">
                  <a16:creationId xmlns:a16="http://schemas.microsoft.com/office/drawing/2014/main" id="{B4F8E68C-97B6-E24C-BD17-259A1D0B9368}"/>
                </a:ext>
              </a:extLst>
            </p:cNvPr>
            <p:cNvCxnSpPr>
              <a:cxnSpLocks/>
            </p:cNvCxnSpPr>
            <p:nvPr/>
          </p:nvCxnSpPr>
          <p:spPr>
            <a:xfrm>
              <a:off x="7497820" y="2160396"/>
              <a:ext cx="321547" cy="27435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Text Box 18">
                <a:extLst>
                  <a:ext uri="{FF2B5EF4-FFF2-40B4-BE49-F238E27FC236}">
                    <a16:creationId xmlns:a16="http://schemas.microsoft.com/office/drawing/2014/main" id="{7FAE4B81-565C-9F40-A00C-0142653C7351}"/>
                  </a:ext>
                </a:extLst>
              </p:cNvPr>
              <p:cNvSpPr txBox="1">
                <a:spLocks noChangeArrowheads="1"/>
              </p:cNvSpPr>
              <p:nvPr/>
            </p:nvSpPr>
            <p:spPr bwMode="auto">
              <a:xfrm>
                <a:off x="243823" y="4536596"/>
                <a:ext cx="8843463" cy="1222771"/>
              </a:xfrm>
              <a:prstGeom prst="rect">
                <a:avLst/>
              </a:prstGeom>
              <a:noFill/>
              <a:ln w="9525">
                <a:noFill/>
                <a:miter lim="800000"/>
                <a:headEnd/>
                <a:tailEnd/>
              </a:ln>
            </p:spPr>
            <p:txBody>
              <a:bodyPr wrap="square">
                <a:spAutoFit/>
              </a:bodyPr>
              <a:lstStyle/>
              <a:p>
                <a:r>
                  <a:rPr lang="en-US" sz="1600" dirty="0">
                    <a:solidFill>
                      <a:schemeClr val="tx2">
                        <a:lumMod val="60000"/>
                        <a:lumOff val="40000"/>
                      </a:schemeClr>
                    </a:solidFill>
                  </a:rPr>
                  <a:t>⚠️ Assume in the following:</a:t>
                </a:r>
                <a:endParaRPr lang="en-US" sz="1400" dirty="0">
                  <a:solidFill>
                    <a:schemeClr val="accent5">
                      <a:lumMod val="75000"/>
                    </a:schemeClr>
                  </a:solidFill>
                </a:endParaRPr>
              </a:p>
              <a:p>
                <a:pPr marL="742950" lvl="1" indent="-285750">
                  <a:buFont typeface="Arial" panose="020B0604020202020204" pitchFamily="34" charset="0"/>
                  <a:buChar char="•"/>
                </a:pPr>
                <a:r>
                  <a:rPr lang="en-US" sz="1400" dirty="0">
                    <a:solidFill>
                      <a:schemeClr val="accent5">
                        <a:lumMod val="75000"/>
                      </a:schemeClr>
                    </a:solidFill>
                  </a:rPr>
                  <a:t>purely circular laser polarization </a:t>
                </a:r>
                <a14:m>
                  <m:oMath xmlns:m="http://schemas.openxmlformats.org/officeDocument/2006/math">
                    <m:sSubSup>
                      <m:sSubSupPr>
                        <m:ctrlPr>
                          <a:rPr lang="fr-FR" sz="1400" i="1" smtClean="0">
                            <a:solidFill>
                              <a:schemeClr val="accent5">
                                <a:lumMod val="75000"/>
                              </a:schemeClr>
                            </a:solidFill>
                            <a:latin typeface="Cambria Math" panose="02040503050406030204" pitchFamily="18" charset="0"/>
                            <a:ea typeface="Cambria Math" panose="02040503050406030204" pitchFamily="18" charset="0"/>
                          </a:rPr>
                        </m:ctrlPr>
                      </m:sSubSupPr>
                      <m:e>
                        <m:r>
                          <a:rPr lang="fr-FR" sz="1400" i="1">
                            <a:solidFill>
                              <a:schemeClr val="accent5">
                                <a:lumMod val="75000"/>
                              </a:schemeClr>
                            </a:solidFill>
                            <a:latin typeface="Cambria Math" panose="02040503050406030204" pitchFamily="18" charset="0"/>
                            <a:ea typeface="Cambria Math" panose="02040503050406030204" pitchFamily="18" charset="0"/>
                          </a:rPr>
                          <m:t>𝒫</m:t>
                        </m:r>
                      </m:e>
                      <m:sub>
                        <m:r>
                          <a:rPr lang="fr-FR" sz="1400" i="1">
                            <a:solidFill>
                              <a:schemeClr val="accent5">
                                <a:lumMod val="75000"/>
                              </a:schemeClr>
                            </a:solidFill>
                            <a:latin typeface="Cambria Math" panose="02040503050406030204" pitchFamily="18" charset="0"/>
                            <a:ea typeface="Cambria Math" panose="02040503050406030204" pitchFamily="18" charset="0"/>
                          </a:rPr>
                          <m:t>𝐶</m:t>
                        </m:r>
                      </m:sub>
                      <m:sup>
                        <m:r>
                          <a:rPr lang="fr-FR" sz="1400" i="1">
                            <a:solidFill>
                              <a:schemeClr val="accent5">
                                <a:lumMod val="75000"/>
                              </a:schemeClr>
                            </a:solidFill>
                            <a:latin typeface="Cambria Math" panose="02040503050406030204" pitchFamily="18" charset="0"/>
                            <a:ea typeface="Cambria Math" panose="02040503050406030204" pitchFamily="18" charset="0"/>
                          </a:rPr>
                          <m:t>𝑙𝑎𝑠</m:t>
                        </m:r>
                      </m:sup>
                    </m:sSubSup>
                  </m:oMath>
                </a14:m>
                <a:r>
                  <a:rPr lang="en-US" sz="1400" dirty="0">
                    <a:solidFill>
                      <a:schemeClr val="accent5">
                        <a:lumMod val="75000"/>
                      </a:schemeClr>
                    </a:solidFill>
                  </a:rPr>
                  <a:t> : transverse polarization of laser will be a systematic uncertainty or a constrained parameter in the fit</a:t>
                </a:r>
              </a:p>
              <a:p>
                <a:pPr marL="742950" lvl="1" indent="-285750">
                  <a:buFont typeface="Arial" panose="020B0604020202020204" pitchFamily="34" charset="0"/>
                  <a:buChar char="•"/>
                </a:pPr>
                <a:r>
                  <a:rPr lang="en-US" sz="1400" dirty="0">
                    <a:solidFill>
                      <a:schemeClr val="accent5">
                        <a:lumMod val="75000"/>
                      </a:schemeClr>
                    </a:solidFill>
                  </a:rPr>
                  <a:t>I also assume for the sensitivities studies performed here that </a:t>
                </a:r>
                <a14:m>
                  <m:oMath xmlns:m="http://schemas.openxmlformats.org/officeDocument/2006/math">
                    <m:sSubSup>
                      <m:sSubSupPr>
                        <m:ctrlPr>
                          <a:rPr lang="fr-FR" sz="1400" i="1" smtClean="0">
                            <a:solidFill>
                              <a:schemeClr val="accent5">
                                <a:lumMod val="75000"/>
                              </a:schemeClr>
                            </a:solidFill>
                            <a:latin typeface="Cambria Math" panose="02040503050406030204" pitchFamily="18" charset="0"/>
                            <a:ea typeface="Cambria Math" panose="02040503050406030204" pitchFamily="18" charset="0"/>
                          </a:rPr>
                        </m:ctrlPr>
                      </m:sSubSupPr>
                      <m:e>
                        <m:r>
                          <a:rPr lang="fr-FR" sz="1400" i="1">
                            <a:solidFill>
                              <a:schemeClr val="accent5">
                                <a:lumMod val="75000"/>
                              </a:schemeClr>
                            </a:solidFill>
                            <a:latin typeface="Cambria Math" panose="02040503050406030204" pitchFamily="18" charset="0"/>
                            <a:ea typeface="Cambria Math" panose="02040503050406030204" pitchFamily="18" charset="0"/>
                          </a:rPr>
                          <m:t>𝒫</m:t>
                        </m:r>
                      </m:e>
                      <m:sub>
                        <m:r>
                          <a:rPr lang="fr-FR" sz="1400" i="1">
                            <a:solidFill>
                              <a:schemeClr val="accent5">
                                <a:lumMod val="75000"/>
                              </a:schemeClr>
                            </a:solidFill>
                            <a:latin typeface="Cambria Math" panose="02040503050406030204" pitchFamily="18" charset="0"/>
                            <a:ea typeface="Cambria Math" panose="02040503050406030204" pitchFamily="18" charset="0"/>
                          </a:rPr>
                          <m:t>𝐶</m:t>
                        </m:r>
                      </m:sub>
                      <m:sup>
                        <m:r>
                          <a:rPr lang="fr-FR" sz="1400" i="1">
                            <a:solidFill>
                              <a:schemeClr val="accent5">
                                <a:lumMod val="75000"/>
                              </a:schemeClr>
                            </a:solidFill>
                            <a:latin typeface="Cambria Math" panose="02040503050406030204" pitchFamily="18" charset="0"/>
                            <a:ea typeface="Cambria Math" panose="02040503050406030204" pitchFamily="18" charset="0"/>
                          </a:rPr>
                          <m:t>𝑙𝑎𝑠</m:t>
                        </m:r>
                      </m:sup>
                    </m:sSubSup>
                  </m:oMath>
                </a14:m>
                <a:r>
                  <a:rPr lang="en-US" sz="1400" dirty="0">
                    <a:solidFill>
                      <a:schemeClr val="accent5">
                        <a:lumMod val="75000"/>
                      </a:schemeClr>
                    </a:solidFill>
                  </a:rPr>
                  <a:t>=1 (or -1)</a:t>
                </a:r>
              </a:p>
              <a:p>
                <a:pPr marL="742950" lvl="1" indent="-285750">
                  <a:buFont typeface="Arial" panose="020B0604020202020204" pitchFamily="34" charset="0"/>
                  <a:buChar char="•"/>
                </a:pPr>
                <a:r>
                  <a:rPr lang="en-US" sz="1400" dirty="0">
                    <a:solidFill>
                      <a:schemeClr val="accent5">
                        <a:lumMod val="75000"/>
                      </a:schemeClr>
                    </a:solidFill>
                  </a:rPr>
                  <a:t>I postpone quantitative studies related to imperfect laser polarization to a later stage</a:t>
                </a:r>
              </a:p>
            </p:txBody>
          </p:sp>
        </mc:Choice>
        <mc:Fallback xmlns="">
          <p:sp>
            <p:nvSpPr>
              <p:cNvPr id="29" name="Text Box 18">
                <a:extLst>
                  <a:ext uri="{FF2B5EF4-FFF2-40B4-BE49-F238E27FC236}">
                    <a16:creationId xmlns:a16="http://schemas.microsoft.com/office/drawing/2014/main" id="{7FAE4B81-565C-9F40-A00C-0142653C7351}"/>
                  </a:ext>
                </a:extLst>
              </p:cNvPr>
              <p:cNvSpPr txBox="1">
                <a:spLocks noRot="1" noChangeAspect="1" noMove="1" noResize="1" noEditPoints="1" noAdjustHandles="1" noChangeArrowheads="1" noChangeShapeType="1" noTextEdit="1"/>
              </p:cNvSpPr>
              <p:nvPr/>
            </p:nvSpPr>
            <p:spPr bwMode="auto">
              <a:xfrm>
                <a:off x="243823" y="4536596"/>
                <a:ext cx="8843463" cy="1222771"/>
              </a:xfrm>
              <a:prstGeom prst="rect">
                <a:avLst/>
              </a:prstGeom>
              <a:blipFill>
                <a:blip r:embed="rId5"/>
                <a:stretch>
                  <a:fillRect l="-287" t="-1031" b="-4124"/>
                </a:stretch>
              </a:blipFill>
              <a:ln w="9525">
                <a:noFill/>
                <a:miter lim="800000"/>
                <a:headEnd/>
                <a:tailEnd/>
              </a:ln>
            </p:spPr>
            <p:txBody>
              <a:bodyPr/>
              <a:lstStyle/>
              <a:p>
                <a:r>
                  <a:rPr lang="fr-FR">
                    <a:noFill/>
                  </a:rPr>
                  <a:t> </a:t>
                </a:r>
              </a:p>
            </p:txBody>
          </p:sp>
        </mc:Fallback>
      </mc:AlternateContent>
      <p:pic>
        <p:nvPicPr>
          <p:cNvPr id="31" name="Image 30">
            <a:extLst>
              <a:ext uri="{FF2B5EF4-FFF2-40B4-BE49-F238E27FC236}">
                <a16:creationId xmlns:a16="http://schemas.microsoft.com/office/drawing/2014/main" id="{81E7D4A5-A932-BD4E-9BA8-63DE85E2FE2E}"/>
              </a:ext>
            </a:extLst>
          </p:cNvPr>
          <p:cNvPicPr>
            <a:picLocks noChangeAspect="1"/>
          </p:cNvPicPr>
          <p:nvPr/>
        </p:nvPicPr>
        <p:blipFill>
          <a:blip r:embed="rId6"/>
          <a:stretch>
            <a:fillRect/>
          </a:stretch>
        </p:blipFill>
        <p:spPr>
          <a:xfrm>
            <a:off x="5910698" y="159641"/>
            <a:ext cx="3218153" cy="1480328"/>
          </a:xfrm>
          <a:prstGeom prst="rect">
            <a:avLst/>
          </a:prstGeom>
        </p:spPr>
      </p:pic>
    </p:spTree>
    <p:extLst>
      <p:ext uri="{BB962C8B-B14F-4D97-AF65-F5344CB8AC3E}">
        <p14:creationId xmlns:p14="http://schemas.microsoft.com/office/powerpoint/2010/main" val="1760258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794BC4B0-E5B7-C64C-82AF-9674628BA329}"/>
              </a:ext>
            </a:extLst>
          </p:cNvPr>
          <p:cNvPicPr>
            <a:picLocks noChangeAspect="1"/>
          </p:cNvPicPr>
          <p:nvPr/>
        </p:nvPicPr>
        <p:blipFill>
          <a:blip r:embed="rId2"/>
          <a:stretch>
            <a:fillRect/>
          </a:stretch>
        </p:blipFill>
        <p:spPr>
          <a:xfrm>
            <a:off x="1794025" y="2881865"/>
            <a:ext cx="5251370" cy="2823317"/>
          </a:xfrm>
          <a:prstGeom prst="rect">
            <a:avLst/>
          </a:prstGeom>
        </p:spPr>
      </p:pic>
      <p:sp>
        <p:nvSpPr>
          <p:cNvPr id="2" name="Titre 1">
            <a:extLst>
              <a:ext uri="{FF2B5EF4-FFF2-40B4-BE49-F238E27FC236}">
                <a16:creationId xmlns:a16="http://schemas.microsoft.com/office/drawing/2014/main" id="{8C2482EC-D8BC-2347-8349-9EF8C7A22320}"/>
              </a:ext>
            </a:extLst>
          </p:cNvPr>
          <p:cNvSpPr>
            <a:spLocks noGrp="1"/>
          </p:cNvSpPr>
          <p:nvPr>
            <p:ph type="title"/>
          </p:nvPr>
        </p:nvSpPr>
        <p:spPr/>
        <p:txBody>
          <a:bodyPr>
            <a:normAutofit fontScale="90000"/>
          </a:bodyPr>
          <a:lstStyle/>
          <a:p>
            <a:r>
              <a:rPr lang="fr-FR" dirty="0"/>
              <a:t>A first look at the </a:t>
            </a:r>
            <a:r>
              <a:rPr lang="fr-FR" dirty="0" err="1"/>
              <a:t>unpolarized</a:t>
            </a:r>
            <a:r>
              <a:rPr lang="fr-FR" dirty="0"/>
              <a:t> </a:t>
            </a:r>
            <a:r>
              <a:rPr lang="fr-FR" dirty="0" err="1"/>
              <a:t>term</a:t>
            </a:r>
            <a:r>
              <a:rPr lang="fr-FR" dirty="0"/>
              <a:t> </a:t>
            </a:r>
          </a:p>
        </p:txBody>
      </p:sp>
      <p:sp>
        <p:nvSpPr>
          <p:cNvPr id="4" name="Espace réservé de la date 3">
            <a:extLst>
              <a:ext uri="{FF2B5EF4-FFF2-40B4-BE49-F238E27FC236}">
                <a16:creationId xmlns:a16="http://schemas.microsoft.com/office/drawing/2014/main" id="{2AD88FAD-48A7-2442-9F50-F796B3E5AB73}"/>
              </a:ext>
            </a:extLst>
          </p:cNvPr>
          <p:cNvSpPr>
            <a:spLocks noGrp="1"/>
          </p:cNvSpPr>
          <p:nvPr>
            <p:ph type="dt" sz="half" idx="10"/>
          </p:nvPr>
        </p:nvSpPr>
        <p:spPr/>
        <p:txBody>
          <a:bodyPr/>
          <a:lstStyle/>
          <a:p>
            <a:r>
              <a:rPr lang="fr-FR"/>
              <a:t>10/02/2021</a:t>
            </a:r>
            <a:endParaRPr lang="fr-FR" dirty="0"/>
          </a:p>
        </p:txBody>
      </p:sp>
      <p:sp>
        <p:nvSpPr>
          <p:cNvPr id="5" name="Espace réservé du pied de page 4">
            <a:extLst>
              <a:ext uri="{FF2B5EF4-FFF2-40B4-BE49-F238E27FC236}">
                <a16:creationId xmlns:a16="http://schemas.microsoft.com/office/drawing/2014/main" id="{F09BF8A8-2724-DE4F-9558-78BB90DBB885}"/>
              </a:ext>
            </a:extLst>
          </p:cNvPr>
          <p:cNvSpPr>
            <a:spLocks noGrp="1"/>
          </p:cNvSpPr>
          <p:nvPr>
            <p:ph type="ftr" sz="quarter" idx="11"/>
          </p:nvPr>
        </p:nvSpPr>
        <p:spPr/>
        <p:txBody>
          <a:bodyPr/>
          <a:lstStyle/>
          <a:p>
            <a:r>
              <a:rPr lang="fr-FR"/>
              <a:t>Compton polarimeter for SuperKEKB</a:t>
            </a:r>
            <a:endParaRPr lang="fr-FR" dirty="0"/>
          </a:p>
        </p:txBody>
      </p:sp>
      <p:sp>
        <p:nvSpPr>
          <p:cNvPr id="6" name="Espace réservé du numéro de diapositive 5">
            <a:extLst>
              <a:ext uri="{FF2B5EF4-FFF2-40B4-BE49-F238E27FC236}">
                <a16:creationId xmlns:a16="http://schemas.microsoft.com/office/drawing/2014/main" id="{7F061522-D31E-7743-A271-64CFEBA54A43}"/>
              </a:ext>
            </a:extLst>
          </p:cNvPr>
          <p:cNvSpPr>
            <a:spLocks noGrp="1"/>
          </p:cNvSpPr>
          <p:nvPr>
            <p:ph type="sldNum" sz="quarter" idx="12"/>
          </p:nvPr>
        </p:nvSpPr>
        <p:spPr/>
        <p:txBody>
          <a:bodyPr/>
          <a:lstStyle/>
          <a:p>
            <a:fld id="{6324D5D7-7619-544E-85E6-FE67B0DC27B1}" type="slidenum">
              <a:rPr lang="fr-FR" smtClean="0"/>
              <a:t>4</a:t>
            </a:fld>
            <a:endParaRPr lang="fr-FR"/>
          </a:p>
        </p:txBody>
      </p:sp>
      <p:sp>
        <p:nvSpPr>
          <p:cNvPr id="8" name="Rectangle 7">
            <a:extLst>
              <a:ext uri="{FF2B5EF4-FFF2-40B4-BE49-F238E27FC236}">
                <a16:creationId xmlns:a16="http://schemas.microsoft.com/office/drawing/2014/main" id="{8FD03C26-AD9F-784E-A2DD-1F36AE9FF4B8}"/>
              </a:ext>
            </a:extLst>
          </p:cNvPr>
          <p:cNvSpPr/>
          <p:nvPr/>
        </p:nvSpPr>
        <p:spPr>
          <a:xfrm rot="16200000">
            <a:off x="-3084400" y="3084401"/>
            <a:ext cx="6445802" cy="276999"/>
          </a:xfrm>
          <a:prstGeom prst="rect">
            <a:avLst/>
          </a:prstGeom>
          <a:gradFill flip="none" rotWithShape="1">
            <a:gsLst>
              <a:gs pos="0">
                <a:schemeClr val="accent3">
                  <a:alpha val="50000"/>
                </a:schemeClr>
              </a:gs>
              <a:gs pos="100000">
                <a:schemeClr val="bg1"/>
              </a:gs>
            </a:gsLst>
            <a:lin ang="5400000" scaled="1"/>
            <a:tileRect/>
          </a:gradFill>
        </p:spPr>
        <p:txBody>
          <a:bodyPr wrap="square">
            <a:spAutoFit/>
          </a:bodyPr>
          <a:lstStyle/>
          <a:p>
            <a:pPr algn="ctr"/>
            <a:r>
              <a:rPr lang="en-US" sz="1200" dirty="0">
                <a:solidFill>
                  <a:schemeClr val="tx2">
                    <a:lumMod val="60000"/>
                    <a:lumOff val="40000"/>
                  </a:schemeClr>
                </a:solidFill>
              </a:rPr>
              <a:t>Landau-</a:t>
            </a:r>
            <a:r>
              <a:rPr lang="en-US" sz="1200" dirty="0" err="1">
                <a:solidFill>
                  <a:schemeClr val="tx2">
                    <a:lumMod val="60000"/>
                    <a:lumOff val="40000"/>
                  </a:schemeClr>
                </a:solidFill>
              </a:rPr>
              <a:t>Lifshitz</a:t>
            </a:r>
            <a:r>
              <a:rPr lang="en-US" sz="1200" dirty="0">
                <a:solidFill>
                  <a:schemeClr val="tx2">
                    <a:lumMod val="60000"/>
                    <a:lumOff val="40000"/>
                  </a:schemeClr>
                </a:solidFill>
              </a:rPr>
              <a:t> QED book </a:t>
            </a:r>
            <a:r>
              <a:rPr lang="en-US" sz="1200" dirty="0" err="1">
                <a:solidFill>
                  <a:schemeClr val="tx2">
                    <a:lumMod val="60000"/>
                    <a:lumOff val="40000"/>
                  </a:schemeClr>
                </a:solidFill>
              </a:rPr>
              <a:t>paragaphs</a:t>
            </a:r>
            <a:r>
              <a:rPr lang="en-US" sz="1200" dirty="0">
                <a:solidFill>
                  <a:schemeClr val="tx2">
                    <a:lumMod val="60000"/>
                    <a:lumOff val="40000"/>
                  </a:schemeClr>
                </a:solidFill>
              </a:rPr>
              <a:t> 86 and 87</a:t>
            </a:r>
          </a:p>
        </p:txBody>
      </p:sp>
      <p:sp>
        <p:nvSpPr>
          <p:cNvPr id="25" name="Rectangle 24">
            <a:extLst>
              <a:ext uri="{FF2B5EF4-FFF2-40B4-BE49-F238E27FC236}">
                <a16:creationId xmlns:a16="http://schemas.microsoft.com/office/drawing/2014/main" id="{737D79BD-E2A1-6248-A7EF-956E012CA141}"/>
              </a:ext>
            </a:extLst>
          </p:cNvPr>
          <p:cNvSpPr/>
          <p:nvPr/>
        </p:nvSpPr>
        <p:spPr>
          <a:xfrm>
            <a:off x="5302718" y="1149924"/>
            <a:ext cx="3996826" cy="1077218"/>
          </a:xfrm>
          <a:prstGeom prst="rect">
            <a:avLst/>
          </a:prstGeom>
        </p:spPr>
        <p:txBody>
          <a:bodyPr wrap="square">
            <a:spAutoFit/>
          </a:bodyPr>
          <a:lstStyle/>
          <a:p>
            <a:pPr marL="285750" indent="-285750">
              <a:buFont typeface="Arial" panose="020B0604020202020204" pitchFamily="34" charset="0"/>
              <a:buChar char="•"/>
            </a:pPr>
            <a:r>
              <a:rPr lang="fr-FR" sz="1600" dirty="0">
                <a:solidFill>
                  <a:schemeClr val="accent1"/>
                </a:solidFill>
              </a:rPr>
              <a:t>Initial </a:t>
            </a:r>
            <a:r>
              <a:rPr lang="fr-FR" sz="1600" dirty="0" err="1">
                <a:solidFill>
                  <a:schemeClr val="accent1"/>
                </a:solidFill>
              </a:rPr>
              <a:t>electron</a:t>
            </a:r>
            <a:r>
              <a:rPr lang="fr-FR" sz="1600" dirty="0">
                <a:solidFill>
                  <a:schemeClr val="accent1"/>
                </a:solidFill>
              </a:rPr>
              <a:t> </a:t>
            </a:r>
            <a:r>
              <a:rPr lang="fr-FR" sz="1600" dirty="0" err="1">
                <a:solidFill>
                  <a:schemeClr val="accent1"/>
                </a:solidFill>
              </a:rPr>
              <a:t>energy</a:t>
            </a:r>
            <a:r>
              <a:rPr lang="fr-FR" sz="1600" dirty="0">
                <a:solidFill>
                  <a:schemeClr val="accent1"/>
                </a:solidFill>
              </a:rPr>
              <a:t> (7 </a:t>
            </a:r>
            <a:r>
              <a:rPr lang="fr-FR" sz="1600" dirty="0" err="1">
                <a:solidFill>
                  <a:schemeClr val="accent1"/>
                </a:solidFill>
              </a:rPr>
              <a:t>GeV</a:t>
            </a:r>
            <a:r>
              <a:rPr lang="fr-FR" sz="1600" dirty="0">
                <a:solidFill>
                  <a:schemeClr val="accent1"/>
                </a:solidFill>
              </a:rPr>
              <a:t>)</a:t>
            </a:r>
          </a:p>
          <a:p>
            <a:pPr marL="285750" indent="-285750">
              <a:buFont typeface="Arial" panose="020B0604020202020204" pitchFamily="34" charset="0"/>
              <a:buChar char="•"/>
            </a:pPr>
            <a:r>
              <a:rPr lang="fr-FR" sz="1600" dirty="0">
                <a:solidFill>
                  <a:schemeClr val="accent6">
                    <a:lumMod val="75000"/>
                  </a:schemeClr>
                </a:solidFill>
              </a:rPr>
              <a:t>Initial photon </a:t>
            </a:r>
            <a:r>
              <a:rPr lang="fr-FR" sz="1600" dirty="0" err="1">
                <a:solidFill>
                  <a:schemeClr val="accent6">
                    <a:lumMod val="75000"/>
                  </a:schemeClr>
                </a:solidFill>
              </a:rPr>
              <a:t>energy</a:t>
            </a:r>
            <a:r>
              <a:rPr lang="fr-FR" sz="1600" dirty="0">
                <a:solidFill>
                  <a:schemeClr val="accent6">
                    <a:lumMod val="75000"/>
                  </a:schemeClr>
                </a:solidFill>
              </a:rPr>
              <a:t> (1.2eV at 1030nm)</a:t>
            </a:r>
          </a:p>
          <a:p>
            <a:pPr marL="285750" indent="-285750">
              <a:buFont typeface="Arial" panose="020B0604020202020204" pitchFamily="34" charset="0"/>
              <a:buChar char="•"/>
            </a:pPr>
            <a:r>
              <a:rPr lang="fr-FR" sz="1600" dirty="0" err="1">
                <a:solidFill>
                  <a:schemeClr val="accent6">
                    <a:lumMod val="75000"/>
                  </a:schemeClr>
                </a:solidFill>
              </a:rPr>
              <a:t>Crossing</a:t>
            </a:r>
            <a:r>
              <a:rPr lang="fr-FR" sz="1600" dirty="0">
                <a:solidFill>
                  <a:schemeClr val="accent6">
                    <a:lumMod val="75000"/>
                  </a:schemeClr>
                </a:solidFill>
              </a:rPr>
              <a:t> angle of </a:t>
            </a:r>
            <a:r>
              <a:rPr lang="fr-FR" sz="1600" dirty="0" err="1">
                <a:solidFill>
                  <a:schemeClr val="accent6">
                    <a:lumMod val="75000"/>
                  </a:schemeClr>
                </a:solidFill>
              </a:rPr>
              <a:t>beams</a:t>
            </a:r>
            <a:endParaRPr lang="fr-FR" sz="1600" dirty="0">
              <a:solidFill>
                <a:schemeClr val="accent6">
                  <a:lumMod val="75000"/>
                </a:schemeClr>
              </a:solidFill>
            </a:endParaRPr>
          </a:p>
          <a:p>
            <a:pPr marL="285750" indent="-285750">
              <a:buFont typeface="Arial" panose="020B0604020202020204" pitchFamily="34" charset="0"/>
              <a:buChar char="•"/>
            </a:pPr>
            <a:r>
              <a:rPr lang="fr-FR" sz="1600" dirty="0" err="1">
                <a:solidFill>
                  <a:schemeClr val="accent5">
                    <a:lumMod val="75000"/>
                  </a:schemeClr>
                </a:solidFill>
              </a:rPr>
              <a:t>Emitted</a:t>
            </a:r>
            <a:r>
              <a:rPr lang="fr-FR" sz="1600" dirty="0">
                <a:solidFill>
                  <a:schemeClr val="accent5">
                    <a:lumMod val="75000"/>
                  </a:schemeClr>
                </a:solidFill>
              </a:rPr>
              <a:t> photon </a:t>
            </a:r>
            <a:r>
              <a:rPr lang="fr-FR" sz="1600" dirty="0" err="1">
                <a:solidFill>
                  <a:schemeClr val="accent5">
                    <a:lumMod val="75000"/>
                  </a:schemeClr>
                </a:solidFill>
              </a:rPr>
              <a:t>energy</a:t>
            </a:r>
            <a:endParaRPr lang="en-GB" sz="1600" dirty="0">
              <a:solidFill>
                <a:schemeClr val="accent5">
                  <a:lumMod val="75000"/>
                </a:schemeClr>
              </a:solidFill>
            </a:endParaRPr>
          </a:p>
        </p:txBody>
      </p:sp>
      <p:sp>
        <p:nvSpPr>
          <p:cNvPr id="32" name="Text Box 18">
            <a:extLst>
              <a:ext uri="{FF2B5EF4-FFF2-40B4-BE49-F238E27FC236}">
                <a16:creationId xmlns:a16="http://schemas.microsoft.com/office/drawing/2014/main" id="{070EF8AA-8F1D-0E4A-8527-69E1A891EB22}"/>
              </a:ext>
            </a:extLst>
          </p:cNvPr>
          <p:cNvSpPr txBox="1">
            <a:spLocks noChangeArrowheads="1"/>
          </p:cNvSpPr>
          <p:nvPr/>
        </p:nvSpPr>
        <p:spPr bwMode="auto">
          <a:xfrm>
            <a:off x="3209403" y="3877110"/>
            <a:ext cx="3124273" cy="553998"/>
          </a:xfrm>
          <a:prstGeom prst="rect">
            <a:avLst/>
          </a:prstGeom>
          <a:noFill/>
          <a:ln w="9525">
            <a:noFill/>
            <a:miter lim="800000"/>
            <a:headEnd/>
            <a:tailEnd/>
          </a:ln>
        </p:spPr>
        <p:txBody>
          <a:bodyPr wrap="square">
            <a:spAutoFit/>
          </a:bodyPr>
          <a:lstStyle/>
          <a:p>
            <a:r>
              <a:rPr lang="en-US" sz="1600" dirty="0">
                <a:solidFill>
                  <a:schemeClr val="tx2">
                    <a:lumMod val="60000"/>
                    <a:lumOff val="40000"/>
                  </a:schemeClr>
                </a:solidFill>
              </a:rPr>
              <a:t>Conical emission:</a:t>
            </a:r>
            <a:endParaRPr lang="en-US" sz="1400" dirty="0">
              <a:solidFill>
                <a:schemeClr val="accent5">
                  <a:lumMod val="75000"/>
                </a:schemeClr>
              </a:solidFill>
            </a:endParaRPr>
          </a:p>
          <a:p>
            <a:pPr marL="285750" indent="-285750">
              <a:buFont typeface="Arial" panose="020B0604020202020204" pitchFamily="34" charset="0"/>
              <a:buChar char="•"/>
            </a:pPr>
            <a:r>
              <a:rPr lang="en-US" sz="1400" dirty="0">
                <a:solidFill>
                  <a:schemeClr val="accent5">
                    <a:lumMod val="75000"/>
                  </a:schemeClr>
                </a:solidFill>
              </a:rPr>
              <a:t>98% of photons within 730𝜇rad</a:t>
            </a:r>
          </a:p>
        </p:txBody>
      </p:sp>
      <p:grpSp>
        <p:nvGrpSpPr>
          <p:cNvPr id="45" name="Groupe 44">
            <a:extLst>
              <a:ext uri="{FF2B5EF4-FFF2-40B4-BE49-F238E27FC236}">
                <a16:creationId xmlns:a16="http://schemas.microsoft.com/office/drawing/2014/main" id="{B4F36D42-F82E-DC41-91FC-9954B8D87B76}"/>
              </a:ext>
            </a:extLst>
          </p:cNvPr>
          <p:cNvGrpSpPr/>
          <p:nvPr/>
        </p:nvGrpSpPr>
        <p:grpSpPr>
          <a:xfrm>
            <a:off x="628650" y="998997"/>
            <a:ext cx="4389369" cy="1116275"/>
            <a:chOff x="2342924" y="2633227"/>
            <a:chExt cx="4200550" cy="1889439"/>
          </a:xfrm>
        </p:grpSpPr>
        <p:sp>
          <p:nvSpPr>
            <p:cNvPr id="46" name="Triangle 45">
              <a:extLst>
                <a:ext uri="{FF2B5EF4-FFF2-40B4-BE49-F238E27FC236}">
                  <a16:creationId xmlns:a16="http://schemas.microsoft.com/office/drawing/2014/main" id="{629F6080-3ADD-0346-93DE-A6837F86CC29}"/>
                </a:ext>
              </a:extLst>
            </p:cNvPr>
            <p:cNvSpPr/>
            <p:nvPr/>
          </p:nvSpPr>
          <p:spPr>
            <a:xfrm rot="16200000">
              <a:off x="4676838" y="3064356"/>
              <a:ext cx="758854" cy="1659248"/>
            </a:xfrm>
            <a:prstGeom prst="triangle">
              <a:avLst/>
            </a:prstGeom>
            <a:gradFill flip="none" rotWithShape="1">
              <a:gsLst>
                <a:gs pos="0">
                  <a:schemeClr val="accent5">
                    <a:lumMod val="77000"/>
                  </a:schemeClr>
                </a:gs>
                <a:gs pos="48000">
                  <a:schemeClr val="accent3">
                    <a:alpha val="50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Connecteur droit avec flèche 46">
              <a:extLst>
                <a:ext uri="{FF2B5EF4-FFF2-40B4-BE49-F238E27FC236}">
                  <a16:creationId xmlns:a16="http://schemas.microsoft.com/office/drawing/2014/main" id="{99192E89-1514-5644-A787-F2762A3B8C7A}"/>
                </a:ext>
              </a:extLst>
            </p:cNvPr>
            <p:cNvCxnSpPr/>
            <p:nvPr/>
          </p:nvCxnSpPr>
          <p:spPr>
            <a:xfrm>
              <a:off x="2655042" y="3905952"/>
              <a:ext cx="3888432" cy="0"/>
            </a:xfrm>
            <a:prstGeom prst="straightConnector1">
              <a:avLst/>
            </a:prstGeom>
            <a:ln w="38100">
              <a:solidFill>
                <a:schemeClr val="accent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2CE0A1BF-64F0-7D41-94D6-BE1B3C47A6EC}"/>
                </a:ext>
              </a:extLst>
            </p:cNvPr>
            <p:cNvCxnSpPr/>
            <p:nvPr/>
          </p:nvCxnSpPr>
          <p:spPr>
            <a:xfrm>
              <a:off x="2786939" y="3905952"/>
              <a:ext cx="1439702" cy="0"/>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2187B346-9238-DE42-BB5F-AA284B724137}"/>
                </a:ext>
              </a:extLst>
            </p:cNvPr>
            <p:cNvCxnSpPr/>
            <p:nvPr/>
          </p:nvCxnSpPr>
          <p:spPr>
            <a:xfrm flipH="1">
              <a:off x="4226644" y="2794474"/>
              <a:ext cx="876670" cy="1111478"/>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B5F786A6-EB2B-D840-A044-FF970D720A1D}"/>
                </a:ext>
              </a:extLst>
            </p:cNvPr>
            <p:cNvCxnSpPr/>
            <p:nvPr/>
          </p:nvCxnSpPr>
          <p:spPr>
            <a:xfrm>
              <a:off x="4226644" y="3905952"/>
              <a:ext cx="1027758" cy="616714"/>
            </a:xfrm>
            <a:prstGeom prst="straightConnector1">
              <a:avLst/>
            </a:prstGeom>
            <a:ln w="38100">
              <a:solidFill>
                <a:schemeClr val="accent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991EA455-F20C-D840-A310-E6A178772699}"/>
                </a:ext>
              </a:extLst>
            </p:cNvPr>
            <p:cNvCxnSpPr>
              <a:cxnSpLocks/>
            </p:cNvCxnSpPr>
            <p:nvPr/>
          </p:nvCxnSpPr>
          <p:spPr>
            <a:xfrm flipV="1">
              <a:off x="4229343" y="3350213"/>
              <a:ext cx="2170114" cy="555740"/>
            </a:xfrm>
            <a:prstGeom prst="straightConnector1">
              <a:avLst/>
            </a:prstGeom>
            <a:ln w="38100">
              <a:solidFill>
                <a:schemeClr val="accent5">
                  <a:lumMod val="75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id="{7F3548BE-274A-3C47-88A2-248244E50585}"/>
                </a:ext>
              </a:extLst>
            </p:cNvPr>
            <p:cNvSpPr txBox="1"/>
            <p:nvPr/>
          </p:nvSpPr>
          <p:spPr>
            <a:xfrm>
              <a:off x="5103314" y="2633227"/>
              <a:ext cx="1010213" cy="369332"/>
            </a:xfrm>
            <a:prstGeom prst="rect">
              <a:avLst/>
            </a:prstGeom>
            <a:noFill/>
            <a:ln>
              <a:noFill/>
            </a:ln>
          </p:spPr>
          <p:txBody>
            <a:bodyPr wrap="none" rtlCol="0">
              <a:spAutoFit/>
            </a:bodyPr>
            <a:lstStyle/>
            <a:p>
              <a:r>
                <a:rPr lang="fr-FR" dirty="0">
                  <a:solidFill>
                    <a:schemeClr val="accent6">
                      <a:lumMod val="75000"/>
                    </a:schemeClr>
                  </a:solidFill>
                </a:rPr>
                <a:t>laser (E</a:t>
              </a:r>
              <a:r>
                <a:rPr lang="el-GR" baseline="-25000" dirty="0">
                  <a:solidFill>
                    <a:schemeClr val="accent6">
                      <a:lumMod val="75000"/>
                    </a:schemeClr>
                  </a:solidFill>
                </a:rPr>
                <a:t>λ</a:t>
              </a:r>
              <a:r>
                <a:rPr lang="fr-FR" dirty="0">
                  <a:solidFill>
                    <a:schemeClr val="accent6">
                      <a:lumMod val="75000"/>
                    </a:schemeClr>
                  </a:solidFill>
                </a:rPr>
                <a:t>)</a:t>
              </a:r>
            </a:p>
          </p:txBody>
        </p:sp>
        <p:sp>
          <p:nvSpPr>
            <p:cNvPr id="53" name="Arc 52">
              <a:extLst>
                <a:ext uri="{FF2B5EF4-FFF2-40B4-BE49-F238E27FC236}">
                  <a16:creationId xmlns:a16="http://schemas.microsoft.com/office/drawing/2014/main" id="{53744652-2AF3-4045-BAB8-650373B62357}"/>
                </a:ext>
              </a:extLst>
            </p:cNvPr>
            <p:cNvSpPr/>
            <p:nvPr/>
          </p:nvSpPr>
          <p:spPr>
            <a:xfrm>
              <a:off x="4383234" y="3514555"/>
              <a:ext cx="281745" cy="391398"/>
            </a:xfrm>
            <a:prstGeom prst="arc">
              <a:avLst>
                <a:gd name="adj1" fmla="val 16200000"/>
                <a:gd name="adj2" fmla="val 4010144"/>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4" name="ZoneTexte 53">
                  <a:extLst>
                    <a:ext uri="{FF2B5EF4-FFF2-40B4-BE49-F238E27FC236}">
                      <a16:creationId xmlns:a16="http://schemas.microsoft.com/office/drawing/2014/main" id="{8D2512AD-9214-374D-A45A-EAAE8BD299BB}"/>
                    </a:ext>
                  </a:extLst>
                </p:cNvPr>
                <p:cNvSpPr txBox="1"/>
                <p:nvPr/>
              </p:nvSpPr>
              <p:spPr>
                <a:xfrm>
                  <a:off x="4646820" y="3129411"/>
                  <a:ext cx="4666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accent6">
                                    <a:lumMod val="75000"/>
                                  </a:schemeClr>
                                </a:solidFill>
                                <a:latin typeface="Cambria Math" panose="02040503050406030204" pitchFamily="18" charset="0"/>
                              </a:rPr>
                            </m:ctrlPr>
                          </m:sSubPr>
                          <m:e>
                            <m:r>
                              <a:rPr lang="fr-FR" i="1" smtClean="0">
                                <a:solidFill>
                                  <a:schemeClr val="accent6">
                                    <a:lumMod val="75000"/>
                                  </a:schemeClr>
                                </a:solidFill>
                                <a:latin typeface="Cambria Math" panose="02040503050406030204" pitchFamily="18" charset="0"/>
                                <a:ea typeface="Cambria Math" panose="02040503050406030204" pitchFamily="18" charset="0"/>
                              </a:rPr>
                              <m:t>𝜃</m:t>
                            </m:r>
                          </m:e>
                          <m:sub>
                            <m:r>
                              <a:rPr lang="fr-FR" b="0" i="1" smtClean="0">
                                <a:solidFill>
                                  <a:schemeClr val="accent6">
                                    <a:lumMod val="75000"/>
                                  </a:schemeClr>
                                </a:solidFill>
                                <a:latin typeface="Cambria Math" panose="02040503050406030204" pitchFamily="18" charset="0"/>
                              </a:rPr>
                              <m:t>0</m:t>
                            </m:r>
                          </m:sub>
                        </m:sSub>
                      </m:oMath>
                    </m:oMathPara>
                  </a14:m>
                  <a:endParaRPr lang="fr-FR" dirty="0">
                    <a:solidFill>
                      <a:schemeClr val="accent6">
                        <a:lumMod val="75000"/>
                      </a:schemeClr>
                    </a:solidFill>
                  </a:endParaRPr>
                </a:p>
              </p:txBody>
            </p:sp>
          </mc:Choice>
          <mc:Fallback xmlns="">
            <p:sp>
              <p:nvSpPr>
                <p:cNvPr id="54" name="ZoneTexte 53">
                  <a:extLst>
                    <a:ext uri="{FF2B5EF4-FFF2-40B4-BE49-F238E27FC236}">
                      <a16:creationId xmlns:a16="http://schemas.microsoft.com/office/drawing/2014/main" id="{8D2512AD-9214-374D-A45A-EAAE8BD299BB}"/>
                    </a:ext>
                  </a:extLst>
                </p:cNvPr>
                <p:cNvSpPr txBox="1">
                  <a:spLocks noRot="1" noChangeAspect="1" noMove="1" noResize="1" noEditPoints="1" noAdjustHandles="1" noChangeArrowheads="1" noChangeShapeType="1" noTextEdit="1"/>
                </p:cNvSpPr>
                <p:nvPr/>
              </p:nvSpPr>
              <p:spPr>
                <a:xfrm>
                  <a:off x="4646820" y="3129411"/>
                  <a:ext cx="466603" cy="369332"/>
                </a:xfrm>
                <a:prstGeom prst="rect">
                  <a:avLst/>
                </a:prstGeom>
                <a:blipFill>
                  <a:blip r:embed="rId7"/>
                  <a:stretch>
                    <a:fillRect b="-61111"/>
                  </a:stretch>
                </a:blipFill>
              </p:spPr>
              <p:txBody>
                <a:bodyPr/>
                <a:lstStyle/>
                <a:p>
                  <a:r>
                    <a:rPr lang="fr-FR">
                      <a:noFill/>
                    </a:rPr>
                    <a:t> </a:t>
                  </a:r>
                </a:p>
              </p:txBody>
            </p:sp>
          </mc:Fallback>
        </mc:AlternateContent>
        <p:sp>
          <p:nvSpPr>
            <p:cNvPr id="55" name="Arc 54">
              <a:extLst>
                <a:ext uri="{FF2B5EF4-FFF2-40B4-BE49-F238E27FC236}">
                  <a16:creationId xmlns:a16="http://schemas.microsoft.com/office/drawing/2014/main" id="{1D286F91-511D-1D49-BDB3-6FD50D1BDF86}"/>
                </a:ext>
              </a:extLst>
            </p:cNvPr>
            <p:cNvSpPr/>
            <p:nvPr/>
          </p:nvSpPr>
          <p:spPr>
            <a:xfrm>
              <a:off x="5733874" y="3507899"/>
              <a:ext cx="227559" cy="425598"/>
            </a:xfrm>
            <a:prstGeom prst="arc">
              <a:avLst>
                <a:gd name="adj1" fmla="val 16200000"/>
                <a:gd name="adj2" fmla="val 4010144"/>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5">
                    <a:lumMod val="75000"/>
                  </a:schemeClr>
                </a:solidFill>
              </a:endParaRPr>
            </a:p>
          </p:txBody>
        </p:sp>
        <p:sp>
          <p:nvSpPr>
            <p:cNvPr id="56" name="ZoneTexte 55">
              <a:extLst>
                <a:ext uri="{FF2B5EF4-FFF2-40B4-BE49-F238E27FC236}">
                  <a16:creationId xmlns:a16="http://schemas.microsoft.com/office/drawing/2014/main" id="{0DF0F8AD-A913-5F4E-BA35-0F5AF83DC3D7}"/>
                </a:ext>
              </a:extLst>
            </p:cNvPr>
            <p:cNvSpPr txBox="1"/>
            <p:nvPr/>
          </p:nvSpPr>
          <p:spPr>
            <a:xfrm>
              <a:off x="5970903" y="3401076"/>
              <a:ext cx="316112" cy="369332"/>
            </a:xfrm>
            <a:prstGeom prst="rect">
              <a:avLst/>
            </a:prstGeom>
            <a:noFill/>
          </p:spPr>
          <p:txBody>
            <a:bodyPr wrap="none" rtlCol="0">
              <a:spAutoFit/>
            </a:bodyPr>
            <a:lstStyle/>
            <a:p>
              <a:r>
                <a:rPr lang="el-GR" dirty="0">
                  <a:solidFill>
                    <a:schemeClr val="accent5">
                      <a:lumMod val="75000"/>
                    </a:schemeClr>
                  </a:solidFill>
                </a:rPr>
                <a:t>θ</a:t>
              </a:r>
              <a:endParaRPr lang="fr-FR"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57" name="ZoneTexte 56">
                  <a:extLst>
                    <a:ext uri="{FF2B5EF4-FFF2-40B4-BE49-F238E27FC236}">
                      <a16:creationId xmlns:a16="http://schemas.microsoft.com/office/drawing/2014/main" id="{B885FEA0-123B-C64D-A4AC-689E8B7BF9CC}"/>
                    </a:ext>
                  </a:extLst>
                </p:cNvPr>
                <p:cNvSpPr txBox="1"/>
                <p:nvPr/>
              </p:nvSpPr>
              <p:spPr>
                <a:xfrm>
                  <a:off x="2342924" y="4106429"/>
                  <a:ext cx="2386067" cy="369332"/>
                </a:xfrm>
                <a:prstGeom prst="rect">
                  <a:avLst/>
                </a:prstGeom>
                <a:noFill/>
                <a:ln w="38100">
                  <a:noFill/>
                </a:ln>
              </p:spPr>
              <p:txBody>
                <a:bodyPr wrap="square" rtlCol="0">
                  <a:spAutoFit/>
                </a:bodyPr>
                <a:lstStyle/>
                <a:p>
                  <a:r>
                    <a:rPr lang="fr-FR" dirty="0">
                      <a:solidFill>
                        <a:schemeClr val="accent1"/>
                      </a:solidFill>
                    </a:rPr>
                    <a:t>e</a:t>
                  </a:r>
                  <a:r>
                    <a:rPr lang="fr-FR" b="0" baseline="30000" dirty="0">
                      <a:solidFill>
                        <a:schemeClr val="accent1"/>
                      </a:solidFill>
                    </a:rPr>
                    <a:t>-</a:t>
                  </a:r>
                  <a:r>
                    <a:rPr lang="fr-FR" b="0" dirty="0">
                      <a:solidFill>
                        <a:schemeClr val="accent1"/>
                      </a:solidFill>
                    </a:rPr>
                    <a:t> </a:t>
                  </a:r>
                  <a:r>
                    <a:rPr lang="fr-FR" b="0" dirty="0" err="1">
                      <a:solidFill>
                        <a:schemeClr val="accent1"/>
                      </a:solidFill>
                    </a:rPr>
                    <a:t>beam</a:t>
                  </a:r>
                  <a:r>
                    <a:rPr lang="fr-FR" b="0" dirty="0">
                      <a:solidFill>
                        <a:schemeClr val="accent1"/>
                      </a:solidFill>
                    </a:rPr>
                    <a:t> </a:t>
                  </a:r>
                  <a14:m>
                    <m:oMath xmlns:m="http://schemas.openxmlformats.org/officeDocument/2006/math">
                      <m:r>
                        <a:rPr lang="fr-FR" b="0" i="1" smtClean="0">
                          <a:solidFill>
                            <a:schemeClr val="accent1"/>
                          </a:solidFill>
                          <a:latin typeface="Cambria Math"/>
                        </a:rPr>
                        <m:t>𝐸</m:t>
                      </m:r>
                      <m:r>
                        <a:rPr lang="fr-FR" b="0" i="1" baseline="-25000" smtClean="0">
                          <a:solidFill>
                            <a:schemeClr val="accent1"/>
                          </a:solidFill>
                          <a:latin typeface="Cambria Math"/>
                        </a:rPr>
                        <m:t>𝑒</m:t>
                      </m:r>
                    </m:oMath>
                  </a14:m>
                  <a:endParaRPr lang="fr-FR" b="0" dirty="0">
                    <a:solidFill>
                      <a:schemeClr val="accent1"/>
                    </a:solidFill>
                    <a:ea typeface="Cambria Math"/>
                  </a:endParaRPr>
                </a:p>
              </p:txBody>
            </p:sp>
          </mc:Choice>
          <mc:Fallback xmlns="">
            <p:sp>
              <p:nvSpPr>
                <p:cNvPr id="57" name="ZoneTexte 56">
                  <a:extLst>
                    <a:ext uri="{FF2B5EF4-FFF2-40B4-BE49-F238E27FC236}">
                      <a16:creationId xmlns:a16="http://schemas.microsoft.com/office/drawing/2014/main" id="{B885FEA0-123B-C64D-A4AC-689E8B7BF9CC}"/>
                    </a:ext>
                  </a:extLst>
                </p:cNvPr>
                <p:cNvSpPr txBox="1">
                  <a:spLocks noRot="1" noChangeAspect="1" noMove="1" noResize="1" noEditPoints="1" noAdjustHandles="1" noChangeArrowheads="1" noChangeShapeType="1" noTextEdit="1"/>
                </p:cNvSpPr>
                <p:nvPr/>
              </p:nvSpPr>
              <p:spPr>
                <a:xfrm>
                  <a:off x="2342924" y="4106429"/>
                  <a:ext cx="2386067" cy="369332"/>
                </a:xfrm>
                <a:prstGeom prst="rect">
                  <a:avLst/>
                </a:prstGeom>
                <a:blipFill>
                  <a:blip r:embed="rId8"/>
                  <a:stretch>
                    <a:fillRect l="-1515" t="-5556" b="-105556"/>
                  </a:stretch>
                </a:blipFill>
                <a:ln w="38100">
                  <a:noFill/>
                </a:ln>
              </p:spPr>
              <p:txBody>
                <a:bodyPr/>
                <a:lstStyle/>
                <a:p>
                  <a:r>
                    <a:rPr lang="fr-FR">
                      <a:noFill/>
                    </a:rPr>
                    <a:t> </a:t>
                  </a:r>
                </a:p>
              </p:txBody>
            </p:sp>
          </mc:Fallback>
        </mc:AlternateContent>
      </p:grpSp>
      <p:sp>
        <p:nvSpPr>
          <p:cNvPr id="3" name="ZoneTexte 2">
            <a:extLst>
              <a:ext uri="{FF2B5EF4-FFF2-40B4-BE49-F238E27FC236}">
                <a16:creationId xmlns:a16="http://schemas.microsoft.com/office/drawing/2014/main" id="{550041E5-5BF3-C94D-876F-2EF343A99A09}"/>
              </a:ext>
            </a:extLst>
          </p:cNvPr>
          <p:cNvSpPr txBox="1"/>
          <p:nvPr/>
        </p:nvSpPr>
        <p:spPr>
          <a:xfrm>
            <a:off x="2612688" y="2711082"/>
            <a:ext cx="3594254" cy="369332"/>
          </a:xfrm>
          <a:prstGeom prst="rect">
            <a:avLst/>
          </a:prstGeom>
          <a:noFill/>
        </p:spPr>
        <p:txBody>
          <a:bodyPr wrap="none" rtlCol="0">
            <a:spAutoFit/>
          </a:bodyPr>
          <a:lstStyle/>
          <a:p>
            <a:r>
              <a:rPr lang="fr-FR" dirty="0" err="1">
                <a:solidFill>
                  <a:schemeClr val="accent1"/>
                </a:solidFill>
              </a:rPr>
              <a:t>energy</a:t>
            </a:r>
            <a:r>
              <a:rPr lang="fr-FR" dirty="0">
                <a:solidFill>
                  <a:schemeClr val="accent1"/>
                </a:solidFill>
              </a:rPr>
              <a:t> vs </a:t>
            </a:r>
            <a:r>
              <a:rPr lang="fr-FR" dirty="0" err="1">
                <a:solidFill>
                  <a:schemeClr val="accent1"/>
                </a:solidFill>
              </a:rPr>
              <a:t>emission</a:t>
            </a:r>
            <a:r>
              <a:rPr lang="fr-FR" dirty="0">
                <a:solidFill>
                  <a:schemeClr val="accent1"/>
                </a:solidFill>
              </a:rPr>
              <a:t> angle </a:t>
            </a:r>
            <a:r>
              <a:rPr lang="fr-FR" dirty="0" err="1">
                <a:solidFill>
                  <a:schemeClr val="accent1"/>
                </a:solidFill>
              </a:rPr>
              <a:t>correlation</a:t>
            </a:r>
            <a:endParaRPr lang="fr-FR" dirty="0">
              <a:solidFill>
                <a:schemeClr val="accent1"/>
              </a:solidFill>
            </a:endParaRPr>
          </a:p>
        </p:txBody>
      </p:sp>
      <p:sp>
        <p:nvSpPr>
          <p:cNvPr id="36" name="Text Box 18">
            <a:extLst>
              <a:ext uri="{FF2B5EF4-FFF2-40B4-BE49-F238E27FC236}">
                <a16:creationId xmlns:a16="http://schemas.microsoft.com/office/drawing/2014/main" id="{867477CF-5AF3-8044-847B-A45BC948DC65}"/>
              </a:ext>
            </a:extLst>
          </p:cNvPr>
          <p:cNvSpPr txBox="1">
            <a:spLocks noChangeArrowheads="1"/>
          </p:cNvSpPr>
          <p:nvPr/>
        </p:nvSpPr>
        <p:spPr bwMode="auto">
          <a:xfrm>
            <a:off x="138501" y="5526679"/>
            <a:ext cx="9043516" cy="769441"/>
          </a:xfrm>
          <a:prstGeom prst="rect">
            <a:avLst/>
          </a:prstGeom>
          <a:noFill/>
          <a:ln w="9525">
            <a:noFill/>
            <a:miter lim="800000"/>
            <a:headEnd/>
            <a:tailEnd/>
          </a:ln>
        </p:spPr>
        <p:txBody>
          <a:bodyPr wrap="square">
            <a:spAutoFit/>
          </a:bodyPr>
          <a:lstStyle/>
          <a:p>
            <a:r>
              <a:rPr lang="en-US" sz="1600" dirty="0">
                <a:solidFill>
                  <a:schemeClr val="tx2">
                    <a:lumMod val="60000"/>
                    <a:lumOff val="40000"/>
                  </a:schemeClr>
                </a:solidFill>
              </a:rPr>
              <a:t>⚠️ Remember:</a:t>
            </a:r>
            <a:endParaRPr lang="en-US" sz="1400" dirty="0">
              <a:solidFill>
                <a:schemeClr val="accent5">
                  <a:lumMod val="75000"/>
                </a:schemeClr>
              </a:solidFill>
            </a:endParaRPr>
          </a:p>
          <a:p>
            <a:pPr marL="742950" lvl="1" indent="-285750">
              <a:buFont typeface="Arial" panose="020B0604020202020204" pitchFamily="34" charset="0"/>
              <a:buChar char="•"/>
            </a:pPr>
            <a:r>
              <a:rPr lang="fr-FR" sz="1400" dirty="0">
                <a:solidFill>
                  <a:schemeClr val="accent5">
                    <a:lumMod val="75000"/>
                  </a:schemeClr>
                </a:solidFill>
              </a:rPr>
              <a:t>Photons (</a:t>
            </a:r>
            <a:r>
              <a:rPr lang="fr-FR" sz="1400" dirty="0" err="1">
                <a:solidFill>
                  <a:schemeClr val="accent5">
                    <a:lumMod val="75000"/>
                  </a:schemeClr>
                </a:solidFill>
              </a:rPr>
              <a:t>electrons</a:t>
            </a:r>
            <a:r>
              <a:rPr lang="fr-FR" sz="1400" dirty="0">
                <a:solidFill>
                  <a:schemeClr val="accent5">
                    <a:lumMod val="75000"/>
                  </a:schemeClr>
                </a:solidFill>
              </a:rPr>
              <a:t> </a:t>
            </a:r>
            <a:r>
              <a:rPr lang="fr-FR" sz="1400" dirty="0" err="1">
                <a:solidFill>
                  <a:schemeClr val="accent5">
                    <a:lumMod val="75000"/>
                  </a:schemeClr>
                </a:solidFill>
              </a:rPr>
              <a:t>too</a:t>
            </a:r>
            <a:r>
              <a:rPr lang="fr-FR" sz="1400" dirty="0">
                <a:solidFill>
                  <a:schemeClr val="accent5">
                    <a:lumMod val="75000"/>
                  </a:schemeClr>
                </a:solidFill>
              </a:rPr>
              <a:t>) are </a:t>
            </a:r>
            <a:r>
              <a:rPr lang="fr-FR" sz="1400" dirty="0" err="1">
                <a:solidFill>
                  <a:schemeClr val="accent5">
                    <a:lumMod val="75000"/>
                  </a:schemeClr>
                </a:solidFill>
              </a:rPr>
              <a:t>scatterred</a:t>
            </a:r>
            <a:r>
              <a:rPr lang="fr-FR" sz="1400" dirty="0">
                <a:solidFill>
                  <a:schemeClr val="accent5">
                    <a:lumMod val="75000"/>
                  </a:schemeClr>
                </a:solidFill>
              </a:rPr>
              <a:t> in the </a:t>
            </a:r>
            <a:r>
              <a:rPr lang="fr-FR" sz="1400" dirty="0" err="1">
                <a:solidFill>
                  <a:schemeClr val="accent5">
                    <a:lumMod val="75000"/>
                  </a:schemeClr>
                </a:solidFill>
              </a:rPr>
              <a:t>forward</a:t>
            </a:r>
            <a:r>
              <a:rPr lang="fr-FR" sz="1400" dirty="0">
                <a:solidFill>
                  <a:schemeClr val="accent5">
                    <a:lumMod val="75000"/>
                  </a:schemeClr>
                </a:solidFill>
              </a:rPr>
              <a:t> direction, in a </a:t>
            </a:r>
            <a:r>
              <a:rPr lang="fr-FR" sz="1400" dirty="0" err="1">
                <a:solidFill>
                  <a:schemeClr val="accent5">
                    <a:lumMod val="75000"/>
                  </a:schemeClr>
                </a:solidFill>
              </a:rPr>
              <a:t>narrow</a:t>
            </a:r>
            <a:r>
              <a:rPr lang="fr-FR" sz="1400" dirty="0">
                <a:solidFill>
                  <a:schemeClr val="accent5">
                    <a:lumMod val="75000"/>
                  </a:schemeClr>
                </a:solidFill>
              </a:rPr>
              <a:t> </a:t>
            </a:r>
            <a:r>
              <a:rPr lang="fr-FR" sz="1400" dirty="0" err="1">
                <a:solidFill>
                  <a:schemeClr val="accent5">
                    <a:lumMod val="75000"/>
                  </a:schemeClr>
                </a:solidFill>
              </a:rPr>
              <a:t>cone</a:t>
            </a:r>
            <a:r>
              <a:rPr lang="fr-FR" sz="1400" dirty="0">
                <a:solidFill>
                  <a:schemeClr val="accent5">
                    <a:lumMod val="75000"/>
                  </a:schemeClr>
                </a:solidFill>
              </a:rPr>
              <a:t> </a:t>
            </a:r>
            <a:r>
              <a:rPr lang="fr-FR" sz="1400" dirty="0" err="1">
                <a:solidFill>
                  <a:schemeClr val="accent5">
                    <a:lumMod val="75000"/>
                  </a:schemeClr>
                </a:solidFill>
              </a:rPr>
              <a:t>around</a:t>
            </a:r>
            <a:r>
              <a:rPr lang="fr-FR" sz="1400" dirty="0">
                <a:solidFill>
                  <a:schemeClr val="accent5">
                    <a:lumMod val="75000"/>
                  </a:schemeClr>
                </a:solidFill>
              </a:rPr>
              <a:t> the </a:t>
            </a:r>
            <a:r>
              <a:rPr lang="fr-FR" sz="1400" dirty="0" err="1">
                <a:solidFill>
                  <a:schemeClr val="accent5">
                    <a:lumMod val="75000"/>
                  </a:schemeClr>
                </a:solidFill>
              </a:rPr>
              <a:t>electron</a:t>
            </a:r>
            <a:r>
              <a:rPr lang="fr-FR" sz="1400" dirty="0">
                <a:solidFill>
                  <a:schemeClr val="accent5">
                    <a:lumMod val="75000"/>
                  </a:schemeClr>
                </a:solidFill>
              </a:rPr>
              <a:t> </a:t>
            </a:r>
            <a:r>
              <a:rPr lang="fr-FR" sz="1400" dirty="0" err="1">
                <a:solidFill>
                  <a:schemeClr val="accent5">
                    <a:lumMod val="75000"/>
                  </a:schemeClr>
                </a:solidFill>
              </a:rPr>
              <a:t>beam</a:t>
            </a:r>
            <a:r>
              <a:rPr lang="fr-FR" sz="1400" dirty="0">
                <a:solidFill>
                  <a:schemeClr val="accent5">
                    <a:lumMod val="75000"/>
                  </a:schemeClr>
                </a:solidFill>
              </a:rPr>
              <a:t> axis</a:t>
            </a:r>
          </a:p>
          <a:p>
            <a:pPr marL="742950" lvl="1" indent="-285750">
              <a:buFont typeface="Arial" panose="020B0604020202020204" pitchFamily="34" charset="0"/>
              <a:buChar char="•"/>
            </a:pPr>
            <a:r>
              <a:rPr lang="fr-FR" sz="1400" dirty="0">
                <a:solidFill>
                  <a:schemeClr val="accent5">
                    <a:lumMod val="75000"/>
                  </a:schemeClr>
                </a:solidFill>
              </a:rPr>
              <a:t>I </a:t>
            </a:r>
            <a:r>
              <a:rPr lang="fr-FR" sz="1400" dirty="0" err="1">
                <a:solidFill>
                  <a:schemeClr val="accent5">
                    <a:lumMod val="75000"/>
                  </a:schemeClr>
                </a:solidFill>
              </a:rPr>
              <a:t>further</a:t>
            </a:r>
            <a:r>
              <a:rPr lang="fr-FR" sz="1400" dirty="0">
                <a:solidFill>
                  <a:schemeClr val="accent5">
                    <a:lumMod val="75000"/>
                  </a:schemeClr>
                </a:solidFill>
              </a:rPr>
              <a:t> </a:t>
            </a:r>
            <a:r>
              <a:rPr lang="fr-FR" sz="1400" dirty="0" err="1">
                <a:solidFill>
                  <a:schemeClr val="accent5">
                    <a:lumMod val="75000"/>
                  </a:schemeClr>
                </a:solidFill>
              </a:rPr>
              <a:t>implicitely</a:t>
            </a:r>
            <a:r>
              <a:rPr lang="fr-FR" sz="1400" dirty="0">
                <a:solidFill>
                  <a:schemeClr val="accent5">
                    <a:lumMod val="75000"/>
                  </a:schemeClr>
                </a:solidFill>
              </a:rPr>
              <a:t> assume </a:t>
            </a:r>
            <a:r>
              <a:rPr lang="fr-FR" sz="1400" dirty="0" err="1">
                <a:solidFill>
                  <a:schemeClr val="accent5">
                    <a:lumMod val="75000"/>
                  </a:schemeClr>
                </a:solidFill>
              </a:rPr>
              <a:t>that</a:t>
            </a:r>
            <a:r>
              <a:rPr lang="fr-FR" sz="1400" dirty="0">
                <a:solidFill>
                  <a:schemeClr val="accent5">
                    <a:lumMod val="75000"/>
                  </a:schemeClr>
                </a:solidFill>
              </a:rPr>
              <a:t> </a:t>
            </a:r>
            <a:r>
              <a:rPr lang="fr-FR" sz="1400" dirty="0" err="1">
                <a:solidFill>
                  <a:schemeClr val="accent5">
                    <a:lumMod val="75000"/>
                  </a:schemeClr>
                </a:solidFill>
              </a:rPr>
              <a:t>detection</a:t>
            </a:r>
            <a:r>
              <a:rPr lang="fr-FR" sz="1400" dirty="0">
                <a:solidFill>
                  <a:schemeClr val="accent5">
                    <a:lumMod val="75000"/>
                  </a:schemeClr>
                </a:solidFill>
              </a:rPr>
              <a:t> of photons </a:t>
            </a:r>
            <a:r>
              <a:rPr lang="fr-FR" sz="1400" dirty="0" err="1">
                <a:solidFill>
                  <a:schemeClr val="accent5">
                    <a:lumMod val="75000"/>
                  </a:schemeClr>
                </a:solidFill>
              </a:rPr>
              <a:t>require</a:t>
            </a:r>
            <a:r>
              <a:rPr lang="fr-FR" sz="1400" dirty="0">
                <a:solidFill>
                  <a:schemeClr val="accent5">
                    <a:lumMod val="75000"/>
                  </a:schemeClr>
                </a:solidFill>
              </a:rPr>
              <a:t> to </a:t>
            </a:r>
            <a:r>
              <a:rPr lang="fr-FR" sz="1400" dirty="0" err="1">
                <a:solidFill>
                  <a:schemeClr val="accent5">
                    <a:lumMod val="75000"/>
                  </a:schemeClr>
                </a:solidFill>
              </a:rPr>
              <a:t>clear</a:t>
            </a:r>
            <a:r>
              <a:rPr lang="fr-FR" sz="1400" dirty="0">
                <a:solidFill>
                  <a:schemeClr val="accent5">
                    <a:lumMod val="75000"/>
                  </a:schemeClr>
                </a:solidFill>
              </a:rPr>
              <a:t> a line of </a:t>
            </a:r>
            <a:r>
              <a:rPr lang="fr-FR" sz="1400" dirty="0" err="1">
                <a:solidFill>
                  <a:schemeClr val="accent5">
                    <a:lumMod val="75000"/>
                  </a:schemeClr>
                </a:solidFill>
              </a:rPr>
              <a:t>sight</a:t>
            </a:r>
            <a:r>
              <a:rPr lang="fr-FR" sz="1400" dirty="0">
                <a:solidFill>
                  <a:schemeClr val="accent5">
                    <a:lumMod val="75000"/>
                  </a:schemeClr>
                </a:solidFill>
              </a:rPr>
              <a:t> of about L=30m </a:t>
            </a:r>
            <a:endParaRPr lang="en-US" sz="1400" dirty="0">
              <a:solidFill>
                <a:schemeClr val="accent5">
                  <a:lumMod val="75000"/>
                </a:schemeClr>
              </a:solidFill>
            </a:endParaRPr>
          </a:p>
        </p:txBody>
      </p:sp>
    </p:spTree>
    <p:extLst>
      <p:ext uri="{BB962C8B-B14F-4D97-AF65-F5344CB8AC3E}">
        <p14:creationId xmlns:p14="http://schemas.microsoft.com/office/powerpoint/2010/main" val="2193895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57278C-D02A-724C-A462-55E372BE2067}"/>
              </a:ext>
            </a:extLst>
          </p:cNvPr>
          <p:cNvSpPr>
            <a:spLocks noGrp="1"/>
          </p:cNvSpPr>
          <p:nvPr>
            <p:ph type="title"/>
          </p:nvPr>
        </p:nvSpPr>
        <p:spPr/>
        <p:txBody>
          <a:bodyPr>
            <a:normAutofit fontScale="90000"/>
          </a:bodyPr>
          <a:lstStyle/>
          <a:p>
            <a:r>
              <a:rPr lang="fr-FR" dirty="0" err="1"/>
              <a:t>Detection</a:t>
            </a:r>
            <a:r>
              <a:rPr lang="fr-FR" dirty="0"/>
              <a:t> of photons: </a:t>
            </a:r>
            <a:r>
              <a:rPr lang="fr-FR" dirty="0" err="1"/>
              <a:t>requirements</a:t>
            </a:r>
            <a:endParaRPr lang="fr-FR" dirty="0"/>
          </a:p>
        </p:txBody>
      </p:sp>
      <p:sp>
        <p:nvSpPr>
          <p:cNvPr id="4" name="Espace réservé de la date 3">
            <a:extLst>
              <a:ext uri="{FF2B5EF4-FFF2-40B4-BE49-F238E27FC236}">
                <a16:creationId xmlns:a16="http://schemas.microsoft.com/office/drawing/2014/main" id="{E96D3E40-B243-C048-BE68-FB4A7BABB53F}"/>
              </a:ext>
            </a:extLst>
          </p:cNvPr>
          <p:cNvSpPr>
            <a:spLocks noGrp="1"/>
          </p:cNvSpPr>
          <p:nvPr>
            <p:ph type="dt" sz="half" idx="10"/>
          </p:nvPr>
        </p:nvSpPr>
        <p:spPr/>
        <p:txBody>
          <a:bodyPr/>
          <a:lstStyle/>
          <a:p>
            <a:r>
              <a:rPr lang="fr-FR"/>
              <a:t>10/02/2021</a:t>
            </a:r>
          </a:p>
        </p:txBody>
      </p:sp>
      <p:sp>
        <p:nvSpPr>
          <p:cNvPr id="5" name="Espace réservé du pied de page 4">
            <a:extLst>
              <a:ext uri="{FF2B5EF4-FFF2-40B4-BE49-F238E27FC236}">
                <a16:creationId xmlns:a16="http://schemas.microsoft.com/office/drawing/2014/main" id="{59066916-AC82-444F-817C-B3E70FC5CF5F}"/>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C10439DB-D4E7-0147-B632-E5BE6DF3DA6A}"/>
              </a:ext>
            </a:extLst>
          </p:cNvPr>
          <p:cNvSpPr>
            <a:spLocks noGrp="1"/>
          </p:cNvSpPr>
          <p:nvPr>
            <p:ph type="sldNum" sz="quarter" idx="12"/>
          </p:nvPr>
        </p:nvSpPr>
        <p:spPr/>
        <p:txBody>
          <a:bodyPr/>
          <a:lstStyle/>
          <a:p>
            <a:fld id="{6324D5D7-7619-544E-85E6-FE67B0DC27B1}" type="slidenum">
              <a:rPr lang="fr-FR" smtClean="0"/>
              <a:t>5</a:t>
            </a:fld>
            <a:endParaRPr lang="fr-FR"/>
          </a:p>
        </p:txBody>
      </p:sp>
      <p:sp>
        <p:nvSpPr>
          <p:cNvPr id="8" name="ZoneTexte 7">
            <a:extLst>
              <a:ext uri="{FF2B5EF4-FFF2-40B4-BE49-F238E27FC236}">
                <a16:creationId xmlns:a16="http://schemas.microsoft.com/office/drawing/2014/main" id="{BA5AD57C-9F19-5E4D-9757-1C0091F65C8C}"/>
              </a:ext>
            </a:extLst>
          </p:cNvPr>
          <p:cNvSpPr txBox="1"/>
          <p:nvPr/>
        </p:nvSpPr>
        <p:spPr>
          <a:xfrm>
            <a:off x="225171" y="1527349"/>
            <a:ext cx="4342151" cy="369332"/>
          </a:xfrm>
          <a:prstGeom prst="rect">
            <a:avLst/>
          </a:prstGeom>
          <a:noFill/>
          <a:ln w="28575">
            <a:solidFill>
              <a:schemeClr val="accent5">
                <a:lumMod val="75000"/>
              </a:schemeClr>
            </a:solidFill>
          </a:ln>
        </p:spPr>
        <p:txBody>
          <a:bodyPr wrap="none" rtlCol="0">
            <a:spAutoFit/>
          </a:bodyPr>
          <a:lstStyle/>
          <a:p>
            <a:r>
              <a:rPr lang="fr-FR" dirty="0" err="1">
                <a:solidFill>
                  <a:schemeClr val="accent5">
                    <a:lumMod val="75000"/>
                  </a:schemeClr>
                </a:solidFill>
              </a:rPr>
              <a:t>Energy</a:t>
            </a:r>
            <a:r>
              <a:rPr lang="fr-FR" dirty="0">
                <a:solidFill>
                  <a:schemeClr val="accent5">
                    <a:lumMod val="75000"/>
                  </a:schemeClr>
                </a:solidFill>
              </a:rPr>
              <a:t> of photons (~1GeV) in a </a:t>
            </a:r>
            <a:r>
              <a:rPr lang="fr-FR" dirty="0" err="1">
                <a:solidFill>
                  <a:schemeClr val="accent5">
                    <a:lumMod val="75000"/>
                  </a:schemeClr>
                </a:solidFill>
              </a:rPr>
              <a:t>narrow</a:t>
            </a:r>
            <a:r>
              <a:rPr lang="fr-FR" dirty="0">
                <a:solidFill>
                  <a:schemeClr val="accent5">
                    <a:lumMod val="75000"/>
                  </a:schemeClr>
                </a:solidFill>
              </a:rPr>
              <a:t> </a:t>
            </a:r>
            <a:r>
              <a:rPr lang="fr-FR" dirty="0" err="1">
                <a:solidFill>
                  <a:schemeClr val="accent5">
                    <a:lumMod val="75000"/>
                  </a:schemeClr>
                </a:solidFill>
              </a:rPr>
              <a:t>cone</a:t>
            </a:r>
            <a:endParaRPr lang="fr-FR" dirty="0">
              <a:solidFill>
                <a:schemeClr val="accent5">
                  <a:lumMod val="75000"/>
                </a:schemeClr>
              </a:solidFill>
            </a:endParaRPr>
          </a:p>
        </p:txBody>
      </p:sp>
      <p:sp>
        <p:nvSpPr>
          <p:cNvPr id="9" name="ZoneTexte 8">
            <a:extLst>
              <a:ext uri="{FF2B5EF4-FFF2-40B4-BE49-F238E27FC236}">
                <a16:creationId xmlns:a16="http://schemas.microsoft.com/office/drawing/2014/main" id="{99420827-2603-9E4E-8FF9-E0443719E951}"/>
              </a:ext>
            </a:extLst>
          </p:cNvPr>
          <p:cNvSpPr txBox="1"/>
          <p:nvPr/>
        </p:nvSpPr>
        <p:spPr>
          <a:xfrm>
            <a:off x="5072358" y="1527349"/>
            <a:ext cx="3948645" cy="369332"/>
          </a:xfrm>
          <a:prstGeom prst="rect">
            <a:avLst/>
          </a:prstGeom>
          <a:noFill/>
          <a:ln w="28575">
            <a:solidFill>
              <a:schemeClr val="tx2">
                <a:lumMod val="60000"/>
                <a:lumOff val="40000"/>
              </a:schemeClr>
            </a:solidFill>
          </a:ln>
        </p:spPr>
        <p:txBody>
          <a:bodyPr wrap="none" rtlCol="0">
            <a:spAutoFit/>
          </a:bodyPr>
          <a:lstStyle/>
          <a:p>
            <a:r>
              <a:rPr lang="fr-FR" dirty="0" err="1">
                <a:solidFill>
                  <a:schemeClr val="tx2">
                    <a:lumMod val="60000"/>
                    <a:lumOff val="40000"/>
                  </a:schemeClr>
                </a:solidFill>
              </a:rPr>
              <a:t>Distinguish</a:t>
            </a:r>
            <a:r>
              <a:rPr lang="fr-FR" dirty="0">
                <a:solidFill>
                  <a:schemeClr val="tx2">
                    <a:lumMod val="60000"/>
                    <a:lumOff val="40000"/>
                  </a:schemeClr>
                </a:solidFill>
              </a:rPr>
              <a:t> </a:t>
            </a:r>
            <a:r>
              <a:rPr lang="fr-FR" dirty="0" err="1">
                <a:solidFill>
                  <a:schemeClr val="tx2">
                    <a:lumMod val="60000"/>
                    <a:lumOff val="40000"/>
                  </a:schemeClr>
                </a:solidFill>
              </a:rPr>
              <a:t>each</a:t>
            </a:r>
            <a:r>
              <a:rPr lang="fr-FR" dirty="0">
                <a:solidFill>
                  <a:schemeClr val="tx2">
                    <a:lumMod val="60000"/>
                    <a:lumOff val="40000"/>
                  </a:schemeClr>
                </a:solidFill>
              </a:rPr>
              <a:t> </a:t>
            </a:r>
            <a:r>
              <a:rPr lang="fr-FR" dirty="0" err="1">
                <a:solidFill>
                  <a:schemeClr val="tx2">
                    <a:lumMod val="60000"/>
                    <a:lumOff val="40000"/>
                  </a:schemeClr>
                </a:solidFill>
              </a:rPr>
              <a:t>bunch</a:t>
            </a:r>
            <a:r>
              <a:rPr lang="fr-FR" dirty="0">
                <a:solidFill>
                  <a:schemeClr val="tx2">
                    <a:lumMod val="60000"/>
                    <a:lumOff val="40000"/>
                  </a:schemeClr>
                </a:solidFill>
              </a:rPr>
              <a:t> at 250MHz (4ns)</a:t>
            </a: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A2FFF54-24E7-A541-A614-9E33A0CBEDF4}"/>
                  </a:ext>
                </a:extLst>
              </p:cNvPr>
              <p:cNvSpPr/>
              <p:nvPr/>
            </p:nvSpPr>
            <p:spPr>
              <a:xfrm>
                <a:off x="582148" y="2114270"/>
                <a:ext cx="8098971" cy="2462213"/>
              </a:xfrm>
              <a:prstGeom prst="rect">
                <a:avLst/>
              </a:prstGeom>
            </p:spPr>
            <p:txBody>
              <a:bodyPr wrap="square">
                <a:spAutoFit/>
              </a:bodyPr>
              <a:lstStyle/>
              <a:p>
                <a:r>
                  <a:rPr lang="en-US" sz="1400" dirty="0">
                    <a:solidFill>
                      <a:schemeClr val="tx2">
                        <a:lumMod val="60000"/>
                        <a:lumOff val="40000"/>
                      </a:schemeClr>
                    </a:solidFill>
                  </a:rPr>
                  <a:t>Two interesting regimes:</a:t>
                </a:r>
              </a:p>
              <a:p>
                <a:pPr marL="742950" lvl="1" indent="-285750">
                  <a:buFont typeface="Arial" panose="020B0604020202020204" pitchFamily="34" charset="0"/>
                  <a:buChar char="•"/>
                </a:pPr>
                <a:r>
                  <a:rPr lang="en-US" sz="1400" dirty="0">
                    <a:solidFill>
                      <a:schemeClr val="accent5">
                        <a:lumMod val="75000"/>
                      </a:schemeClr>
                    </a:solidFill>
                  </a:rPr>
                  <a:t>Low scattering rate: (</a:t>
                </a:r>
                <a14:m>
                  <m:oMath xmlns:m="http://schemas.openxmlformats.org/officeDocument/2006/math">
                    <m:r>
                      <a:rPr lang="en-US" sz="1400" i="1" smtClean="0">
                        <a:solidFill>
                          <a:schemeClr val="accent5">
                            <a:lumMod val="75000"/>
                          </a:schemeClr>
                        </a:solidFill>
                        <a:latin typeface="Cambria Math" panose="02040503050406030204" pitchFamily="18" charset="0"/>
                        <a:ea typeface="Cambria Math" panose="02040503050406030204" pitchFamily="18" charset="0"/>
                      </a:rPr>
                      <m:t>~</m:t>
                    </m:r>
                    <m:r>
                      <a:rPr lang="fr-FR" sz="1400" i="1">
                        <a:solidFill>
                          <a:schemeClr val="accent5">
                            <a:lumMod val="75000"/>
                          </a:schemeClr>
                        </a:solidFill>
                        <a:latin typeface="Cambria Math" panose="02040503050406030204" pitchFamily="18" charset="0"/>
                        <a:ea typeface="Cambria Math" panose="02040503050406030204" pitchFamily="18" charset="0"/>
                      </a:rPr>
                      <m:t>1/</m:t>
                    </m:r>
                  </m:oMath>
                </a14:m>
                <a:r>
                  <a:rPr lang="en-US" sz="1400" dirty="0">
                    <a:solidFill>
                      <a:schemeClr val="accent5">
                        <a:lumMod val="75000"/>
                      </a:schemeClr>
                    </a:solidFill>
                  </a:rPr>
                  <a:t>bunch)</a:t>
                </a:r>
              </a:p>
              <a:p>
                <a:pPr marL="1200150" lvl="2" indent="-285750">
                  <a:buFont typeface="Wingdings" pitchFamily="2" charset="2"/>
                  <a:buChar char="J"/>
                </a:pPr>
                <a:r>
                  <a:rPr lang="en-US" sz="1400" dirty="0">
                    <a:solidFill>
                      <a:schemeClr val="accent6">
                        <a:lumMod val="75000"/>
                      </a:schemeClr>
                    </a:solidFill>
                    <a:sym typeface="Wingdings" pitchFamily="2" charset="2"/>
                  </a:rPr>
                  <a:t>Data-driven, online calibration and linearity control can be considered (edges of 1, 2, 3 photons)</a:t>
                </a:r>
              </a:p>
              <a:p>
                <a:pPr marL="1200150" lvl="2" indent="-285750">
                  <a:buFont typeface="Wingdings" pitchFamily="2" charset="2"/>
                  <a:buChar char="K"/>
                </a:pPr>
                <a:r>
                  <a:rPr lang="en-US" sz="1400" dirty="0">
                    <a:solidFill>
                      <a:schemeClr val="accent6">
                        <a:lumMod val="75000"/>
                      </a:schemeClr>
                    </a:solidFill>
                    <a:sym typeface="Wingdings" pitchFamily="2" charset="2"/>
                  </a:rPr>
                  <a:t>Signal only radiation dose in detector </a:t>
                </a:r>
                <a:r>
                  <a:rPr lang="en-US" sz="1400" dirty="0">
                    <a:solidFill>
                      <a:srgbClr val="C00000"/>
                    </a:solidFill>
                    <a:sym typeface="Wingdings" pitchFamily="2" charset="2"/>
                  </a:rPr>
                  <a:t>O(1MGy/year) </a:t>
                </a:r>
                <a:r>
                  <a:rPr lang="en-US" sz="1400" dirty="0">
                    <a:solidFill>
                      <a:schemeClr val="accent6">
                        <a:lumMod val="75000"/>
                      </a:schemeClr>
                    </a:solidFill>
                    <a:sym typeface="Wingdings" pitchFamily="2" charset="2"/>
                  </a:rPr>
                  <a:t>(1GeV@250MHz)</a:t>
                </a:r>
              </a:p>
              <a:p>
                <a:pPr marL="1200150" lvl="2" indent="-285750">
                  <a:buFont typeface="Wingdings" pitchFamily="2" charset="2"/>
                  <a:buChar char="L"/>
                </a:pPr>
                <a:r>
                  <a:rPr lang="en-US" sz="1400" dirty="0">
                    <a:solidFill>
                      <a:schemeClr val="accent6">
                        <a:lumMod val="75000"/>
                      </a:schemeClr>
                    </a:solidFill>
                    <a:sym typeface="Wingdings" pitchFamily="2" charset="2"/>
                  </a:rPr>
                  <a:t>Very good knowledge (spectrum shape) of backgrounds is necessary (data driven)</a:t>
                </a:r>
              </a:p>
              <a:p>
                <a:pPr marL="742950" lvl="1" indent="-285750">
                  <a:buFont typeface="Arial" panose="020B0604020202020204" pitchFamily="34" charset="0"/>
                  <a:buChar char="•"/>
                </a:pPr>
                <a:r>
                  <a:rPr lang="en-US" sz="1400" dirty="0">
                    <a:solidFill>
                      <a:schemeClr val="accent5">
                        <a:lumMod val="75000"/>
                      </a:schemeClr>
                    </a:solidFill>
                  </a:rPr>
                  <a:t>High scattering rate: (</a:t>
                </a:r>
                <a14:m>
                  <m:oMath xmlns:m="http://schemas.openxmlformats.org/officeDocument/2006/math">
                    <m:r>
                      <a:rPr lang="en-US" sz="1400" i="1">
                        <a:solidFill>
                          <a:schemeClr val="accent5">
                            <a:lumMod val="75000"/>
                          </a:schemeClr>
                        </a:solidFill>
                        <a:latin typeface="Cambria Math" panose="02040503050406030204" pitchFamily="18" charset="0"/>
                        <a:ea typeface="Cambria Math" panose="02040503050406030204" pitchFamily="18" charset="0"/>
                      </a:rPr>
                      <m:t>~</m:t>
                    </m:r>
                    <m:r>
                      <a:rPr lang="fr-FR" sz="1400" i="1">
                        <a:solidFill>
                          <a:schemeClr val="accent5">
                            <a:lumMod val="75000"/>
                          </a:schemeClr>
                        </a:solidFill>
                        <a:latin typeface="Cambria Math" panose="02040503050406030204" pitchFamily="18" charset="0"/>
                        <a:ea typeface="Cambria Math" panose="02040503050406030204" pitchFamily="18" charset="0"/>
                      </a:rPr>
                      <m:t>10−100/</m:t>
                    </m:r>
                  </m:oMath>
                </a14:m>
                <a:r>
                  <a:rPr lang="en-US" sz="1400" dirty="0">
                    <a:solidFill>
                      <a:schemeClr val="accent5">
                        <a:lumMod val="75000"/>
                      </a:schemeClr>
                    </a:solidFill>
                  </a:rPr>
                  <a:t>bunch) </a:t>
                </a:r>
              </a:p>
              <a:p>
                <a:pPr marL="1200150" lvl="2" indent="-285750">
                  <a:buFont typeface="Wingdings" pitchFamily="2" charset="2"/>
                  <a:buChar char="L"/>
                </a:pPr>
                <a:r>
                  <a:rPr lang="en-US" sz="1400" dirty="0">
                    <a:solidFill>
                      <a:schemeClr val="accent6">
                        <a:lumMod val="75000"/>
                      </a:schemeClr>
                    </a:solidFill>
                    <a:sym typeface="Wingdings" pitchFamily="2" charset="2"/>
                  </a:rPr>
                  <a:t>Sensitive to threshold calibration, detector linearity</a:t>
                </a:r>
              </a:p>
              <a:p>
                <a:pPr marL="1200150" lvl="2" indent="-285750">
                  <a:buFont typeface="Wingdings" pitchFamily="2" charset="2"/>
                  <a:buChar char="L"/>
                </a:pPr>
                <a:r>
                  <a:rPr lang="en-US" sz="1400" dirty="0">
                    <a:solidFill>
                      <a:schemeClr val="accent6">
                        <a:lumMod val="75000"/>
                      </a:schemeClr>
                    </a:solidFill>
                    <a:sym typeface="Wingdings" pitchFamily="2" charset="2"/>
                  </a:rPr>
                  <a:t>Very large radiation dose O(10MGy/year) or larger</a:t>
                </a:r>
              </a:p>
              <a:p>
                <a:pPr marL="1200150" lvl="2" indent="-285750">
                  <a:buFont typeface="Wingdings" pitchFamily="2" charset="2"/>
                  <a:buChar char="J"/>
                </a:pPr>
                <a:r>
                  <a:rPr lang="en-US" sz="1400" dirty="0">
                    <a:solidFill>
                      <a:schemeClr val="accent6">
                        <a:lumMod val="75000"/>
                      </a:schemeClr>
                    </a:solidFill>
                    <a:sym typeface="Wingdings" pitchFamily="2" charset="2"/>
                  </a:rPr>
                  <a:t>Background free (background energy deposition below thresholds)</a:t>
                </a:r>
              </a:p>
              <a:p>
                <a:pPr marL="1200150" lvl="2" indent="-285750">
                  <a:buFont typeface="Wingdings" pitchFamily="2" charset="2"/>
                  <a:buChar char="L"/>
                </a:pPr>
                <a:r>
                  <a:rPr lang="en-US" sz="1400" dirty="0">
                    <a:solidFill>
                      <a:schemeClr val="accent6">
                        <a:lumMod val="75000"/>
                      </a:schemeClr>
                    </a:solidFill>
                    <a:sym typeface="Wingdings" pitchFamily="2" charset="2"/>
                  </a:rPr>
                  <a:t>Asymmetry less pronounced (integrated over spectrum)</a:t>
                </a:r>
                <a:endParaRPr lang="fr-FR" dirty="0"/>
              </a:p>
            </p:txBody>
          </p:sp>
        </mc:Choice>
        <mc:Fallback>
          <p:sp>
            <p:nvSpPr>
              <p:cNvPr id="12" name="Rectangle 11">
                <a:extLst>
                  <a:ext uri="{FF2B5EF4-FFF2-40B4-BE49-F238E27FC236}">
                    <a16:creationId xmlns:a16="http://schemas.microsoft.com/office/drawing/2014/main" id="{5A2FFF54-24E7-A541-A614-9E33A0CBEDF4}"/>
                  </a:ext>
                </a:extLst>
              </p:cNvPr>
              <p:cNvSpPr>
                <a:spLocks noRot="1" noChangeAspect="1" noMove="1" noResize="1" noEditPoints="1" noAdjustHandles="1" noChangeArrowheads="1" noChangeShapeType="1" noTextEdit="1"/>
              </p:cNvSpPr>
              <p:nvPr/>
            </p:nvSpPr>
            <p:spPr>
              <a:xfrm>
                <a:off x="582148" y="2114270"/>
                <a:ext cx="8098971" cy="2462213"/>
              </a:xfrm>
              <a:prstGeom prst="rect">
                <a:avLst/>
              </a:prstGeom>
              <a:blipFill>
                <a:blip r:embed="rId2"/>
                <a:stretch>
                  <a:fillRect l="-156" b="-1538"/>
                </a:stretch>
              </a:blipFill>
            </p:spPr>
            <p:txBody>
              <a:bodyPr/>
              <a:lstStyle/>
              <a:p>
                <a:r>
                  <a:rPr lang="fr-FR">
                    <a:noFill/>
                  </a:rPr>
                  <a:t> </a:t>
                </a:r>
              </a:p>
            </p:txBody>
          </p:sp>
        </mc:Fallback>
      </mc:AlternateContent>
      <p:sp>
        <p:nvSpPr>
          <p:cNvPr id="13" name="Rectangle 12">
            <a:extLst>
              <a:ext uri="{FF2B5EF4-FFF2-40B4-BE49-F238E27FC236}">
                <a16:creationId xmlns:a16="http://schemas.microsoft.com/office/drawing/2014/main" id="{18861914-823C-4F44-B9AB-132CFED5A439}"/>
              </a:ext>
            </a:extLst>
          </p:cNvPr>
          <p:cNvSpPr/>
          <p:nvPr/>
        </p:nvSpPr>
        <p:spPr>
          <a:xfrm>
            <a:off x="974690" y="2371411"/>
            <a:ext cx="7540659" cy="109527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courbée vers la droite 13">
            <a:extLst>
              <a:ext uri="{FF2B5EF4-FFF2-40B4-BE49-F238E27FC236}">
                <a16:creationId xmlns:a16="http://schemas.microsoft.com/office/drawing/2014/main" id="{D6E0A576-61F0-A44F-A71E-3BFC8B0D33C7}"/>
              </a:ext>
            </a:extLst>
          </p:cNvPr>
          <p:cNvSpPr/>
          <p:nvPr/>
        </p:nvSpPr>
        <p:spPr>
          <a:xfrm>
            <a:off x="452176" y="2773345"/>
            <a:ext cx="432079" cy="2622620"/>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ZoneTexte 14">
            <a:extLst>
              <a:ext uri="{FF2B5EF4-FFF2-40B4-BE49-F238E27FC236}">
                <a16:creationId xmlns:a16="http://schemas.microsoft.com/office/drawing/2014/main" id="{917BB1A4-6C4B-6041-B4AC-0D3C7E0C4990}"/>
              </a:ext>
            </a:extLst>
          </p:cNvPr>
          <p:cNvSpPr txBox="1"/>
          <p:nvPr/>
        </p:nvSpPr>
        <p:spPr>
          <a:xfrm>
            <a:off x="1045029" y="5054430"/>
            <a:ext cx="2830262" cy="369332"/>
          </a:xfrm>
          <a:prstGeom prst="rect">
            <a:avLst/>
          </a:prstGeom>
          <a:noFill/>
        </p:spPr>
        <p:txBody>
          <a:bodyPr wrap="none" rtlCol="0">
            <a:spAutoFit/>
          </a:bodyPr>
          <a:lstStyle/>
          <a:p>
            <a:r>
              <a:rPr lang="fr-FR" dirty="0" err="1">
                <a:solidFill>
                  <a:schemeClr val="tx2">
                    <a:lumMod val="60000"/>
                    <a:lumOff val="40000"/>
                  </a:schemeClr>
                </a:solidFill>
              </a:rPr>
              <a:t>Concentrate</a:t>
            </a:r>
            <a:r>
              <a:rPr lang="fr-FR" dirty="0">
                <a:solidFill>
                  <a:schemeClr val="tx2">
                    <a:lumMod val="60000"/>
                    <a:lumOff val="40000"/>
                  </a:schemeClr>
                </a:solidFill>
              </a:rPr>
              <a:t> on </a:t>
            </a:r>
            <a:r>
              <a:rPr lang="fr-FR" dirty="0" err="1">
                <a:solidFill>
                  <a:schemeClr val="tx2">
                    <a:lumMod val="60000"/>
                    <a:lumOff val="40000"/>
                  </a:schemeClr>
                </a:solidFill>
              </a:rPr>
              <a:t>this</a:t>
            </a:r>
            <a:r>
              <a:rPr lang="fr-FR" dirty="0">
                <a:solidFill>
                  <a:schemeClr val="tx2">
                    <a:lumMod val="60000"/>
                    <a:lumOff val="40000"/>
                  </a:schemeClr>
                </a:solidFill>
              </a:rPr>
              <a:t> </a:t>
            </a:r>
            <a:r>
              <a:rPr lang="fr-FR" dirty="0" err="1">
                <a:solidFill>
                  <a:schemeClr val="tx2">
                    <a:lumMod val="60000"/>
                    <a:lumOff val="40000"/>
                  </a:schemeClr>
                </a:solidFill>
              </a:rPr>
              <a:t>strategy</a:t>
            </a:r>
            <a:endParaRPr lang="fr-FR" dirty="0">
              <a:solidFill>
                <a:schemeClr val="tx2">
                  <a:lumMod val="60000"/>
                  <a:lumOff val="40000"/>
                </a:schemeClr>
              </a:solidFill>
            </a:endParaRPr>
          </a:p>
        </p:txBody>
      </p:sp>
    </p:spTree>
    <p:extLst>
      <p:ext uri="{BB962C8B-B14F-4D97-AF65-F5344CB8AC3E}">
        <p14:creationId xmlns:p14="http://schemas.microsoft.com/office/powerpoint/2010/main" val="409696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482EC-D8BC-2347-8349-9EF8C7A22320}"/>
              </a:ext>
            </a:extLst>
          </p:cNvPr>
          <p:cNvSpPr>
            <a:spLocks noGrp="1"/>
          </p:cNvSpPr>
          <p:nvPr>
            <p:ph type="title"/>
          </p:nvPr>
        </p:nvSpPr>
        <p:spPr/>
        <p:txBody>
          <a:bodyPr>
            <a:normAutofit fontScale="90000"/>
          </a:bodyPr>
          <a:lstStyle/>
          <a:p>
            <a:r>
              <a:rPr lang="fr-FR" dirty="0"/>
              <a:t>Basic </a:t>
            </a:r>
            <a:r>
              <a:rPr lang="fr-FR" dirty="0" err="1"/>
              <a:t>idea</a:t>
            </a:r>
            <a:r>
              <a:rPr lang="fr-FR" dirty="0"/>
              <a:t> of detector</a:t>
            </a:r>
          </a:p>
        </p:txBody>
      </p:sp>
      <p:sp>
        <p:nvSpPr>
          <p:cNvPr id="4" name="Espace réservé de la date 3">
            <a:extLst>
              <a:ext uri="{FF2B5EF4-FFF2-40B4-BE49-F238E27FC236}">
                <a16:creationId xmlns:a16="http://schemas.microsoft.com/office/drawing/2014/main" id="{2AD88FAD-48A7-2442-9F50-F796B3E5AB73}"/>
              </a:ext>
            </a:extLst>
          </p:cNvPr>
          <p:cNvSpPr>
            <a:spLocks noGrp="1"/>
          </p:cNvSpPr>
          <p:nvPr>
            <p:ph type="dt" sz="half" idx="10"/>
          </p:nvPr>
        </p:nvSpPr>
        <p:spPr/>
        <p:txBody>
          <a:bodyPr/>
          <a:lstStyle/>
          <a:p>
            <a:r>
              <a:rPr lang="fr-FR"/>
              <a:t>10/02/2021</a:t>
            </a:r>
            <a:endParaRPr lang="fr-FR" dirty="0"/>
          </a:p>
        </p:txBody>
      </p:sp>
      <p:sp>
        <p:nvSpPr>
          <p:cNvPr id="5" name="Espace réservé du pied de page 4">
            <a:extLst>
              <a:ext uri="{FF2B5EF4-FFF2-40B4-BE49-F238E27FC236}">
                <a16:creationId xmlns:a16="http://schemas.microsoft.com/office/drawing/2014/main" id="{F09BF8A8-2724-DE4F-9558-78BB90DBB885}"/>
              </a:ext>
            </a:extLst>
          </p:cNvPr>
          <p:cNvSpPr>
            <a:spLocks noGrp="1"/>
          </p:cNvSpPr>
          <p:nvPr>
            <p:ph type="ftr" sz="quarter" idx="11"/>
          </p:nvPr>
        </p:nvSpPr>
        <p:spPr/>
        <p:txBody>
          <a:bodyPr/>
          <a:lstStyle/>
          <a:p>
            <a:r>
              <a:rPr lang="fr-FR"/>
              <a:t>Compton polarimeter for SuperKEKB</a:t>
            </a:r>
            <a:endParaRPr lang="fr-FR" dirty="0"/>
          </a:p>
        </p:txBody>
      </p:sp>
      <p:sp>
        <p:nvSpPr>
          <p:cNvPr id="6" name="Espace réservé du numéro de diapositive 5">
            <a:extLst>
              <a:ext uri="{FF2B5EF4-FFF2-40B4-BE49-F238E27FC236}">
                <a16:creationId xmlns:a16="http://schemas.microsoft.com/office/drawing/2014/main" id="{7F061522-D31E-7743-A271-64CFEBA54A43}"/>
              </a:ext>
            </a:extLst>
          </p:cNvPr>
          <p:cNvSpPr>
            <a:spLocks noGrp="1"/>
          </p:cNvSpPr>
          <p:nvPr>
            <p:ph type="sldNum" sz="quarter" idx="12"/>
          </p:nvPr>
        </p:nvSpPr>
        <p:spPr/>
        <p:txBody>
          <a:bodyPr/>
          <a:lstStyle/>
          <a:p>
            <a:fld id="{6324D5D7-7619-544E-85E6-FE67B0DC27B1}" type="slidenum">
              <a:rPr lang="fr-FR" smtClean="0"/>
              <a:t>6</a:t>
            </a:fld>
            <a:endParaRPr lang="fr-FR"/>
          </a:p>
        </p:txBody>
      </p:sp>
      <p:sp>
        <p:nvSpPr>
          <p:cNvPr id="7" name="Rectangle 6">
            <a:extLst>
              <a:ext uri="{FF2B5EF4-FFF2-40B4-BE49-F238E27FC236}">
                <a16:creationId xmlns:a16="http://schemas.microsoft.com/office/drawing/2014/main" id="{2017B3F2-C353-C94F-A741-F254F96DED92}"/>
              </a:ext>
            </a:extLst>
          </p:cNvPr>
          <p:cNvSpPr/>
          <p:nvPr/>
        </p:nvSpPr>
        <p:spPr>
          <a:xfrm>
            <a:off x="522514" y="1198007"/>
            <a:ext cx="8098971" cy="1600438"/>
          </a:xfrm>
          <a:prstGeom prst="rect">
            <a:avLst/>
          </a:prstGeom>
        </p:spPr>
        <p:txBody>
          <a:bodyPr wrap="square">
            <a:spAutoFit/>
          </a:bodyPr>
          <a:lstStyle/>
          <a:p>
            <a:r>
              <a:rPr lang="en-US" sz="1400" dirty="0">
                <a:solidFill>
                  <a:schemeClr val="tx2">
                    <a:lumMod val="60000"/>
                    <a:lumOff val="40000"/>
                  </a:schemeClr>
                </a:solidFill>
              </a:rPr>
              <a:t>Basic elements</a:t>
            </a:r>
          </a:p>
          <a:p>
            <a:pPr marL="742950" lvl="1" indent="-285750">
              <a:buFont typeface="Arial" panose="020B0604020202020204" pitchFamily="34" charset="0"/>
              <a:buChar char="•"/>
            </a:pPr>
            <a:r>
              <a:rPr lang="fr-FR" sz="1400" dirty="0">
                <a:solidFill>
                  <a:schemeClr val="accent5">
                    <a:lumMod val="75000"/>
                  </a:schemeClr>
                </a:solidFill>
              </a:rPr>
              <a:t>a VERY FAST </a:t>
            </a:r>
            <a:r>
              <a:rPr lang="fr-FR" sz="1400" dirty="0" err="1">
                <a:solidFill>
                  <a:schemeClr val="accent5">
                    <a:lumMod val="75000"/>
                  </a:schemeClr>
                </a:solidFill>
              </a:rPr>
              <a:t>radhard</a:t>
            </a:r>
            <a:r>
              <a:rPr lang="fr-FR" sz="1400" dirty="0">
                <a:solidFill>
                  <a:schemeClr val="accent5">
                    <a:lumMod val="75000"/>
                  </a:schemeClr>
                </a:solidFill>
              </a:rPr>
              <a:t> </a:t>
            </a:r>
            <a:r>
              <a:rPr lang="fr-FR" sz="1400" dirty="0" err="1">
                <a:solidFill>
                  <a:schemeClr val="accent5">
                    <a:lumMod val="75000"/>
                  </a:schemeClr>
                </a:solidFill>
              </a:rPr>
              <a:t>scintillating</a:t>
            </a:r>
            <a:r>
              <a:rPr lang="fr-FR" sz="1400" dirty="0">
                <a:solidFill>
                  <a:schemeClr val="accent5">
                    <a:lumMod val="75000"/>
                  </a:schemeClr>
                </a:solidFill>
              </a:rPr>
              <a:t> </a:t>
            </a:r>
            <a:r>
              <a:rPr lang="fr-FR" sz="1400" dirty="0" err="1">
                <a:solidFill>
                  <a:schemeClr val="accent5">
                    <a:lumMod val="75000"/>
                  </a:schemeClr>
                </a:solidFill>
              </a:rPr>
              <a:t>crystal</a:t>
            </a:r>
            <a:r>
              <a:rPr lang="fr-FR" sz="1400" dirty="0">
                <a:solidFill>
                  <a:schemeClr val="accent5">
                    <a:lumMod val="75000"/>
                  </a:schemeClr>
                </a:solidFill>
              </a:rPr>
              <a:t> </a:t>
            </a:r>
            <a:r>
              <a:rPr lang="fr-FR" sz="1400" dirty="0">
                <a:solidFill>
                  <a:schemeClr val="accent5">
                    <a:lumMod val="75000"/>
                  </a:schemeClr>
                </a:solidFill>
                <a:sym typeface="Wingdings" pitchFamily="2" charset="2"/>
              </a:rPr>
              <a:t> BaF2</a:t>
            </a:r>
          </a:p>
          <a:p>
            <a:pPr marL="1200150" lvl="2" indent="-285750">
              <a:buFont typeface="Arial" panose="020B0604020202020204" pitchFamily="34" charset="0"/>
              <a:buChar char="•"/>
            </a:pPr>
            <a:r>
              <a:rPr lang="en-US" sz="1400" dirty="0">
                <a:solidFill>
                  <a:schemeClr val="accent6">
                    <a:lumMod val="75000"/>
                  </a:schemeClr>
                </a:solidFill>
                <a:sym typeface="Wingdings" pitchFamily="2" charset="2"/>
              </a:rPr>
              <a:t>Need to filter out the slow component  UV optical filters</a:t>
            </a:r>
          </a:p>
          <a:p>
            <a:pPr marL="1200150" lvl="2" indent="-285750">
              <a:buFont typeface="Arial" panose="020B0604020202020204" pitchFamily="34" charset="0"/>
              <a:buChar char="•"/>
            </a:pPr>
            <a:r>
              <a:rPr lang="fr-FR" sz="1400" dirty="0" err="1">
                <a:solidFill>
                  <a:schemeClr val="accent6">
                    <a:lumMod val="75000"/>
                  </a:schemeClr>
                </a:solidFill>
                <a:sym typeface="Wingdings" pitchFamily="2" charset="2"/>
              </a:rPr>
              <a:t>Interesting</a:t>
            </a:r>
            <a:r>
              <a:rPr lang="fr-FR" sz="1400" dirty="0">
                <a:solidFill>
                  <a:schemeClr val="accent6">
                    <a:lumMod val="75000"/>
                  </a:schemeClr>
                </a:solidFill>
                <a:sym typeface="Wingdings" pitchFamily="2" charset="2"/>
              </a:rPr>
              <a:t>: Y doping </a:t>
            </a:r>
            <a:r>
              <a:rPr lang="fr-FR" sz="1400" dirty="0" err="1">
                <a:solidFill>
                  <a:schemeClr val="accent6">
                    <a:lumMod val="75000"/>
                  </a:schemeClr>
                </a:solidFill>
                <a:sym typeface="Wingdings" pitchFamily="2" charset="2"/>
              </a:rPr>
              <a:t>reduces</a:t>
            </a:r>
            <a:r>
              <a:rPr lang="fr-FR" sz="1400" dirty="0">
                <a:solidFill>
                  <a:schemeClr val="accent6">
                    <a:lumMod val="75000"/>
                  </a:schemeClr>
                </a:solidFill>
                <a:sym typeface="Wingdings" pitchFamily="2" charset="2"/>
              </a:rPr>
              <a:t> the slow component, but R&amp;D stage </a:t>
            </a:r>
          </a:p>
          <a:p>
            <a:pPr marL="742950" lvl="1" indent="-285750">
              <a:buFont typeface="Arial" panose="020B0604020202020204" pitchFamily="34" charset="0"/>
              <a:buChar char="•"/>
            </a:pPr>
            <a:r>
              <a:rPr lang="fr-FR" sz="1400" dirty="0">
                <a:solidFill>
                  <a:schemeClr val="accent5">
                    <a:lumMod val="75000"/>
                  </a:schemeClr>
                </a:solidFill>
                <a:sym typeface="Wingdings" pitchFamily="2" charset="2"/>
              </a:rPr>
              <a:t>a PMT </a:t>
            </a:r>
            <a:r>
              <a:rPr lang="fr-FR" sz="1400" dirty="0" err="1">
                <a:solidFill>
                  <a:schemeClr val="accent5">
                    <a:lumMod val="75000"/>
                  </a:schemeClr>
                </a:solidFill>
                <a:sym typeface="Wingdings" pitchFamily="2" charset="2"/>
              </a:rPr>
              <a:t>with</a:t>
            </a:r>
            <a:r>
              <a:rPr lang="fr-FR" sz="1400" dirty="0">
                <a:solidFill>
                  <a:schemeClr val="accent5">
                    <a:lumMod val="75000"/>
                  </a:schemeClr>
                </a:solidFill>
                <a:sym typeface="Wingdings" pitchFamily="2" charset="2"/>
              </a:rPr>
              <a:t> </a:t>
            </a:r>
            <a:r>
              <a:rPr lang="fr-FR" sz="1400" dirty="0" err="1">
                <a:solidFill>
                  <a:schemeClr val="accent5">
                    <a:lumMod val="75000"/>
                  </a:schemeClr>
                </a:solidFill>
                <a:sym typeface="Wingdings" pitchFamily="2" charset="2"/>
              </a:rPr>
              <a:t>low</a:t>
            </a:r>
            <a:r>
              <a:rPr lang="fr-FR" sz="1400" dirty="0">
                <a:solidFill>
                  <a:schemeClr val="accent5">
                    <a:lumMod val="75000"/>
                  </a:schemeClr>
                </a:solidFill>
                <a:sym typeface="Wingdings" pitchFamily="2" charset="2"/>
              </a:rPr>
              <a:t> transit time dispersion  </a:t>
            </a:r>
            <a:r>
              <a:rPr lang="fr-FR" sz="1400" dirty="0" err="1">
                <a:solidFill>
                  <a:schemeClr val="accent5">
                    <a:lumMod val="75000"/>
                  </a:schemeClr>
                </a:solidFill>
                <a:sym typeface="Wingdings" pitchFamily="2" charset="2"/>
              </a:rPr>
              <a:t>commercially</a:t>
            </a:r>
            <a:r>
              <a:rPr lang="fr-FR" sz="1400" dirty="0">
                <a:solidFill>
                  <a:schemeClr val="accent5">
                    <a:lumMod val="75000"/>
                  </a:schemeClr>
                </a:solidFill>
                <a:sym typeface="Wingdings" pitchFamily="2" charset="2"/>
              </a:rPr>
              <a:t> </a:t>
            </a:r>
            <a:r>
              <a:rPr lang="fr-FR" sz="1400" dirty="0" err="1">
                <a:solidFill>
                  <a:schemeClr val="accent5">
                    <a:lumMod val="75000"/>
                  </a:schemeClr>
                </a:solidFill>
                <a:sym typeface="Wingdings" pitchFamily="2" charset="2"/>
              </a:rPr>
              <a:t>available</a:t>
            </a:r>
            <a:r>
              <a:rPr lang="fr-FR" sz="1400" dirty="0">
                <a:solidFill>
                  <a:schemeClr val="accent5">
                    <a:lumMod val="75000"/>
                  </a:schemeClr>
                </a:solidFill>
                <a:sym typeface="Wingdings" pitchFamily="2" charset="2"/>
              </a:rPr>
              <a:t> (</a:t>
            </a:r>
            <a:r>
              <a:rPr lang="fr-FR" sz="1400" dirty="0" err="1">
                <a:solidFill>
                  <a:schemeClr val="accent5">
                    <a:lumMod val="75000"/>
                  </a:schemeClr>
                </a:solidFill>
                <a:sym typeface="Wingdings" pitchFamily="2" charset="2"/>
              </a:rPr>
              <a:t>hamamatsu</a:t>
            </a:r>
            <a:r>
              <a:rPr lang="fr-FR" sz="1400" dirty="0">
                <a:solidFill>
                  <a:schemeClr val="accent5">
                    <a:lumMod val="75000"/>
                  </a:schemeClr>
                </a:solidFill>
                <a:sym typeface="Wingdings" pitchFamily="2" charset="2"/>
              </a:rPr>
              <a:t> for instance)</a:t>
            </a:r>
          </a:p>
          <a:p>
            <a:pPr marL="742950" lvl="1" indent="-285750">
              <a:buFont typeface="Arial" panose="020B0604020202020204" pitchFamily="34" charset="0"/>
              <a:buChar char="•"/>
            </a:pPr>
            <a:r>
              <a:rPr lang="en-US" sz="1400" dirty="0">
                <a:solidFill>
                  <a:schemeClr val="accent5">
                    <a:lumMod val="75000"/>
                  </a:schemeClr>
                </a:solidFill>
              </a:rPr>
              <a:t>Associated electronics</a:t>
            </a:r>
          </a:p>
          <a:p>
            <a:pPr marL="742950" lvl="1" indent="-285750">
              <a:buFont typeface="Arial" panose="020B0604020202020204" pitchFamily="34" charset="0"/>
              <a:buChar char="•"/>
            </a:pPr>
            <a:r>
              <a:rPr lang="en-US" sz="1400" dirty="0">
                <a:solidFill>
                  <a:schemeClr val="accent5">
                    <a:lumMod val="75000"/>
                  </a:schemeClr>
                </a:solidFill>
              </a:rPr>
              <a:t>Next step: validate detection scheme</a:t>
            </a:r>
          </a:p>
        </p:txBody>
      </p:sp>
      <p:pic>
        <p:nvPicPr>
          <p:cNvPr id="26" name="Image 25">
            <a:extLst>
              <a:ext uri="{FF2B5EF4-FFF2-40B4-BE49-F238E27FC236}">
                <a16:creationId xmlns:a16="http://schemas.microsoft.com/office/drawing/2014/main" id="{6757EB9F-A2C9-8241-95F6-CD92280682E9}"/>
              </a:ext>
            </a:extLst>
          </p:cNvPr>
          <p:cNvPicPr>
            <a:picLocks noChangeAspect="1"/>
          </p:cNvPicPr>
          <p:nvPr/>
        </p:nvPicPr>
        <p:blipFill>
          <a:blip r:embed="rId2"/>
          <a:stretch>
            <a:fillRect/>
          </a:stretch>
        </p:blipFill>
        <p:spPr>
          <a:xfrm>
            <a:off x="3764292" y="3169759"/>
            <a:ext cx="2492417" cy="2492417"/>
          </a:xfrm>
          <a:prstGeom prst="rect">
            <a:avLst/>
          </a:prstGeom>
        </p:spPr>
      </p:pic>
      <p:pic>
        <p:nvPicPr>
          <p:cNvPr id="28" name="Image 27">
            <a:extLst>
              <a:ext uri="{FF2B5EF4-FFF2-40B4-BE49-F238E27FC236}">
                <a16:creationId xmlns:a16="http://schemas.microsoft.com/office/drawing/2014/main" id="{CB05B871-371B-6348-B2F9-7B52A59D2E89}"/>
              </a:ext>
            </a:extLst>
          </p:cNvPr>
          <p:cNvPicPr>
            <a:picLocks noChangeAspect="1"/>
          </p:cNvPicPr>
          <p:nvPr/>
        </p:nvPicPr>
        <p:blipFill>
          <a:blip r:embed="rId3"/>
          <a:stretch>
            <a:fillRect/>
          </a:stretch>
        </p:blipFill>
        <p:spPr>
          <a:xfrm>
            <a:off x="276919" y="2809418"/>
            <a:ext cx="3429000" cy="3213100"/>
          </a:xfrm>
          <a:prstGeom prst="rect">
            <a:avLst/>
          </a:prstGeom>
        </p:spPr>
      </p:pic>
      <p:pic>
        <p:nvPicPr>
          <p:cNvPr id="30" name="Image 29">
            <a:extLst>
              <a:ext uri="{FF2B5EF4-FFF2-40B4-BE49-F238E27FC236}">
                <a16:creationId xmlns:a16="http://schemas.microsoft.com/office/drawing/2014/main" id="{A8B2C63C-D80B-B242-ACF5-4558DF4F3B8B}"/>
              </a:ext>
            </a:extLst>
          </p:cNvPr>
          <p:cNvPicPr>
            <a:picLocks noChangeAspect="1"/>
          </p:cNvPicPr>
          <p:nvPr/>
        </p:nvPicPr>
        <p:blipFill>
          <a:blip r:embed="rId4"/>
          <a:stretch>
            <a:fillRect/>
          </a:stretch>
        </p:blipFill>
        <p:spPr>
          <a:xfrm>
            <a:off x="6315082" y="2657909"/>
            <a:ext cx="2628361" cy="3516118"/>
          </a:xfrm>
          <a:prstGeom prst="rect">
            <a:avLst/>
          </a:prstGeom>
        </p:spPr>
      </p:pic>
    </p:spTree>
    <p:extLst>
      <p:ext uri="{BB962C8B-B14F-4D97-AF65-F5344CB8AC3E}">
        <p14:creationId xmlns:p14="http://schemas.microsoft.com/office/powerpoint/2010/main" val="223064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482EC-D8BC-2347-8349-9EF8C7A22320}"/>
              </a:ext>
            </a:extLst>
          </p:cNvPr>
          <p:cNvSpPr>
            <a:spLocks noGrp="1"/>
          </p:cNvSpPr>
          <p:nvPr>
            <p:ph type="title"/>
          </p:nvPr>
        </p:nvSpPr>
        <p:spPr/>
        <p:txBody>
          <a:bodyPr>
            <a:normAutofit fontScale="90000"/>
          </a:bodyPr>
          <a:lstStyle/>
          <a:p>
            <a:r>
              <a:rPr lang="fr-FR" dirty="0"/>
              <a:t>Basic </a:t>
            </a:r>
            <a:r>
              <a:rPr lang="fr-FR" dirty="0" err="1"/>
              <a:t>idea</a:t>
            </a:r>
            <a:r>
              <a:rPr lang="fr-FR" dirty="0"/>
              <a:t> of detector</a:t>
            </a:r>
          </a:p>
        </p:txBody>
      </p:sp>
      <p:sp>
        <p:nvSpPr>
          <p:cNvPr id="4" name="Espace réservé de la date 3">
            <a:extLst>
              <a:ext uri="{FF2B5EF4-FFF2-40B4-BE49-F238E27FC236}">
                <a16:creationId xmlns:a16="http://schemas.microsoft.com/office/drawing/2014/main" id="{2AD88FAD-48A7-2442-9F50-F796B3E5AB73}"/>
              </a:ext>
            </a:extLst>
          </p:cNvPr>
          <p:cNvSpPr>
            <a:spLocks noGrp="1"/>
          </p:cNvSpPr>
          <p:nvPr>
            <p:ph type="dt" sz="half" idx="10"/>
          </p:nvPr>
        </p:nvSpPr>
        <p:spPr/>
        <p:txBody>
          <a:bodyPr/>
          <a:lstStyle/>
          <a:p>
            <a:r>
              <a:rPr lang="fr-FR"/>
              <a:t>10/02/2021</a:t>
            </a:r>
            <a:endParaRPr lang="fr-FR" dirty="0"/>
          </a:p>
        </p:txBody>
      </p:sp>
      <p:sp>
        <p:nvSpPr>
          <p:cNvPr id="5" name="Espace réservé du pied de page 4">
            <a:extLst>
              <a:ext uri="{FF2B5EF4-FFF2-40B4-BE49-F238E27FC236}">
                <a16:creationId xmlns:a16="http://schemas.microsoft.com/office/drawing/2014/main" id="{F09BF8A8-2724-DE4F-9558-78BB90DBB885}"/>
              </a:ext>
            </a:extLst>
          </p:cNvPr>
          <p:cNvSpPr>
            <a:spLocks noGrp="1"/>
          </p:cNvSpPr>
          <p:nvPr>
            <p:ph type="ftr" sz="quarter" idx="11"/>
          </p:nvPr>
        </p:nvSpPr>
        <p:spPr/>
        <p:txBody>
          <a:bodyPr/>
          <a:lstStyle/>
          <a:p>
            <a:r>
              <a:rPr lang="fr-FR"/>
              <a:t>Compton polarimeter for SuperKEKB</a:t>
            </a:r>
            <a:endParaRPr lang="fr-FR" dirty="0"/>
          </a:p>
        </p:txBody>
      </p:sp>
      <p:sp>
        <p:nvSpPr>
          <p:cNvPr id="6" name="Espace réservé du numéro de diapositive 5">
            <a:extLst>
              <a:ext uri="{FF2B5EF4-FFF2-40B4-BE49-F238E27FC236}">
                <a16:creationId xmlns:a16="http://schemas.microsoft.com/office/drawing/2014/main" id="{7F061522-D31E-7743-A271-64CFEBA54A43}"/>
              </a:ext>
            </a:extLst>
          </p:cNvPr>
          <p:cNvSpPr>
            <a:spLocks noGrp="1"/>
          </p:cNvSpPr>
          <p:nvPr>
            <p:ph type="sldNum" sz="quarter" idx="12"/>
          </p:nvPr>
        </p:nvSpPr>
        <p:spPr/>
        <p:txBody>
          <a:bodyPr/>
          <a:lstStyle/>
          <a:p>
            <a:fld id="{6324D5D7-7619-544E-85E6-FE67B0DC27B1}" type="slidenum">
              <a:rPr lang="fr-FR" smtClean="0"/>
              <a:t>7</a:t>
            </a:fld>
            <a:endParaRPr lang="fr-FR"/>
          </a:p>
        </p:txBody>
      </p:sp>
      <p:sp>
        <p:nvSpPr>
          <p:cNvPr id="7" name="Rectangle 6">
            <a:extLst>
              <a:ext uri="{FF2B5EF4-FFF2-40B4-BE49-F238E27FC236}">
                <a16:creationId xmlns:a16="http://schemas.microsoft.com/office/drawing/2014/main" id="{2017B3F2-C353-C94F-A741-F254F96DED92}"/>
              </a:ext>
            </a:extLst>
          </p:cNvPr>
          <p:cNvSpPr/>
          <p:nvPr/>
        </p:nvSpPr>
        <p:spPr>
          <a:xfrm>
            <a:off x="522514" y="1198007"/>
            <a:ext cx="8098971" cy="1600438"/>
          </a:xfrm>
          <a:prstGeom prst="rect">
            <a:avLst/>
          </a:prstGeom>
        </p:spPr>
        <p:txBody>
          <a:bodyPr wrap="square">
            <a:spAutoFit/>
          </a:bodyPr>
          <a:lstStyle/>
          <a:p>
            <a:r>
              <a:rPr lang="en-US" sz="1400" dirty="0">
                <a:solidFill>
                  <a:schemeClr val="tx2">
                    <a:lumMod val="60000"/>
                    <a:lumOff val="40000"/>
                  </a:schemeClr>
                </a:solidFill>
              </a:rPr>
              <a:t>Basic elements</a:t>
            </a:r>
          </a:p>
          <a:p>
            <a:pPr marL="742950" lvl="1" indent="-285750">
              <a:buFont typeface="Arial" panose="020B0604020202020204" pitchFamily="34" charset="0"/>
              <a:buChar char="•"/>
            </a:pPr>
            <a:r>
              <a:rPr lang="fr-FR" sz="1400" dirty="0">
                <a:solidFill>
                  <a:schemeClr val="accent5">
                    <a:lumMod val="75000"/>
                  </a:schemeClr>
                </a:solidFill>
              </a:rPr>
              <a:t>a VERY FAST </a:t>
            </a:r>
            <a:r>
              <a:rPr lang="fr-FR" sz="1400" dirty="0" err="1">
                <a:solidFill>
                  <a:schemeClr val="accent5">
                    <a:lumMod val="75000"/>
                  </a:schemeClr>
                </a:solidFill>
              </a:rPr>
              <a:t>radhard</a:t>
            </a:r>
            <a:r>
              <a:rPr lang="fr-FR" sz="1400" dirty="0">
                <a:solidFill>
                  <a:schemeClr val="accent5">
                    <a:lumMod val="75000"/>
                  </a:schemeClr>
                </a:solidFill>
              </a:rPr>
              <a:t> </a:t>
            </a:r>
            <a:r>
              <a:rPr lang="fr-FR" sz="1400" dirty="0" err="1">
                <a:solidFill>
                  <a:schemeClr val="accent5">
                    <a:lumMod val="75000"/>
                  </a:schemeClr>
                </a:solidFill>
              </a:rPr>
              <a:t>scintillating</a:t>
            </a:r>
            <a:r>
              <a:rPr lang="fr-FR" sz="1400" dirty="0">
                <a:solidFill>
                  <a:schemeClr val="accent5">
                    <a:lumMod val="75000"/>
                  </a:schemeClr>
                </a:solidFill>
              </a:rPr>
              <a:t> </a:t>
            </a:r>
            <a:r>
              <a:rPr lang="fr-FR" sz="1400" dirty="0" err="1">
                <a:solidFill>
                  <a:schemeClr val="accent5">
                    <a:lumMod val="75000"/>
                  </a:schemeClr>
                </a:solidFill>
              </a:rPr>
              <a:t>crystal</a:t>
            </a:r>
            <a:r>
              <a:rPr lang="fr-FR" sz="1400" dirty="0">
                <a:solidFill>
                  <a:schemeClr val="accent5">
                    <a:lumMod val="75000"/>
                  </a:schemeClr>
                </a:solidFill>
              </a:rPr>
              <a:t> </a:t>
            </a:r>
            <a:r>
              <a:rPr lang="fr-FR" sz="1400" dirty="0">
                <a:solidFill>
                  <a:schemeClr val="accent5">
                    <a:lumMod val="75000"/>
                  </a:schemeClr>
                </a:solidFill>
                <a:sym typeface="Wingdings" pitchFamily="2" charset="2"/>
              </a:rPr>
              <a:t> BaF2, the </a:t>
            </a:r>
            <a:r>
              <a:rPr lang="fr-FR" sz="1400" dirty="0" err="1">
                <a:solidFill>
                  <a:schemeClr val="accent5">
                    <a:lumMod val="75000"/>
                  </a:schemeClr>
                </a:solidFill>
                <a:sym typeface="Wingdings" pitchFamily="2" charset="2"/>
              </a:rPr>
              <a:t>only</a:t>
            </a:r>
            <a:r>
              <a:rPr lang="fr-FR" sz="1400" dirty="0">
                <a:solidFill>
                  <a:schemeClr val="accent5">
                    <a:lumMod val="75000"/>
                  </a:schemeClr>
                </a:solidFill>
                <a:sym typeface="Wingdings" pitchFamily="2" charset="2"/>
              </a:rPr>
              <a:t> solution ?</a:t>
            </a:r>
          </a:p>
          <a:p>
            <a:pPr marL="1200150" lvl="2" indent="-285750">
              <a:buFont typeface="Wingdings" pitchFamily="2" charset="2"/>
              <a:buChar char="L"/>
            </a:pPr>
            <a:r>
              <a:rPr lang="en-US" sz="1400" dirty="0">
                <a:solidFill>
                  <a:schemeClr val="accent6">
                    <a:lumMod val="75000"/>
                  </a:schemeClr>
                </a:solidFill>
                <a:sym typeface="Wingdings" pitchFamily="2" charset="2"/>
              </a:rPr>
              <a:t>Need to filter out the slow component  UV optical filters</a:t>
            </a:r>
          </a:p>
          <a:p>
            <a:pPr lvl="2"/>
            <a:r>
              <a:rPr lang="fr-FR" sz="1400" dirty="0">
                <a:solidFill>
                  <a:schemeClr val="accent6">
                    <a:lumMod val="75000"/>
                  </a:schemeClr>
                </a:solidFill>
                <a:sym typeface="Wingdings" pitchFamily="2" charset="2"/>
              </a:rPr>
              <a:t>    </a:t>
            </a:r>
            <a:r>
              <a:rPr lang="fr-FR" sz="1400" dirty="0" err="1">
                <a:solidFill>
                  <a:schemeClr val="accent6">
                    <a:lumMod val="75000"/>
                  </a:schemeClr>
                </a:solidFill>
                <a:sym typeface="Wingdings" pitchFamily="2" charset="2"/>
              </a:rPr>
              <a:t>Interesting</a:t>
            </a:r>
            <a:r>
              <a:rPr lang="fr-FR" sz="1400" dirty="0">
                <a:solidFill>
                  <a:schemeClr val="accent6">
                    <a:lumMod val="75000"/>
                  </a:schemeClr>
                </a:solidFill>
                <a:sym typeface="Wingdings" pitchFamily="2" charset="2"/>
              </a:rPr>
              <a:t>: Y doping </a:t>
            </a:r>
            <a:r>
              <a:rPr lang="fr-FR" sz="1400" dirty="0" err="1">
                <a:solidFill>
                  <a:schemeClr val="accent6">
                    <a:lumMod val="75000"/>
                  </a:schemeClr>
                </a:solidFill>
                <a:sym typeface="Wingdings" pitchFamily="2" charset="2"/>
              </a:rPr>
              <a:t>reduces</a:t>
            </a:r>
            <a:r>
              <a:rPr lang="fr-FR" sz="1400" dirty="0">
                <a:solidFill>
                  <a:schemeClr val="accent6">
                    <a:lumMod val="75000"/>
                  </a:schemeClr>
                </a:solidFill>
                <a:sym typeface="Wingdings" pitchFamily="2" charset="2"/>
              </a:rPr>
              <a:t> the slow component, but R&amp;D stage </a:t>
            </a:r>
          </a:p>
          <a:p>
            <a:pPr marL="742950" lvl="1" indent="-285750">
              <a:buFont typeface="Arial" panose="020B0604020202020204" pitchFamily="34" charset="0"/>
              <a:buChar char="•"/>
            </a:pPr>
            <a:r>
              <a:rPr lang="fr-FR" sz="1400" dirty="0">
                <a:solidFill>
                  <a:schemeClr val="accent5">
                    <a:lumMod val="75000"/>
                  </a:schemeClr>
                </a:solidFill>
                <a:sym typeface="Wingdings" pitchFamily="2" charset="2"/>
              </a:rPr>
              <a:t>a PMT </a:t>
            </a:r>
            <a:r>
              <a:rPr lang="fr-FR" sz="1400" dirty="0" err="1">
                <a:solidFill>
                  <a:schemeClr val="accent5">
                    <a:lumMod val="75000"/>
                  </a:schemeClr>
                </a:solidFill>
                <a:sym typeface="Wingdings" pitchFamily="2" charset="2"/>
              </a:rPr>
              <a:t>with</a:t>
            </a:r>
            <a:r>
              <a:rPr lang="fr-FR" sz="1400" dirty="0">
                <a:solidFill>
                  <a:schemeClr val="accent5">
                    <a:lumMod val="75000"/>
                  </a:schemeClr>
                </a:solidFill>
                <a:sym typeface="Wingdings" pitchFamily="2" charset="2"/>
              </a:rPr>
              <a:t> </a:t>
            </a:r>
            <a:r>
              <a:rPr lang="fr-FR" sz="1400" dirty="0" err="1">
                <a:solidFill>
                  <a:schemeClr val="accent5">
                    <a:lumMod val="75000"/>
                  </a:schemeClr>
                </a:solidFill>
                <a:sym typeface="Wingdings" pitchFamily="2" charset="2"/>
              </a:rPr>
              <a:t>low</a:t>
            </a:r>
            <a:r>
              <a:rPr lang="fr-FR" sz="1400" dirty="0">
                <a:solidFill>
                  <a:schemeClr val="accent5">
                    <a:lumMod val="75000"/>
                  </a:schemeClr>
                </a:solidFill>
                <a:sym typeface="Wingdings" pitchFamily="2" charset="2"/>
              </a:rPr>
              <a:t> transit time dispersion  </a:t>
            </a:r>
            <a:r>
              <a:rPr lang="fr-FR" sz="1400" dirty="0" err="1">
                <a:solidFill>
                  <a:schemeClr val="accent5">
                    <a:lumMod val="75000"/>
                  </a:schemeClr>
                </a:solidFill>
                <a:sym typeface="Wingdings" pitchFamily="2" charset="2"/>
              </a:rPr>
              <a:t>commercially</a:t>
            </a:r>
            <a:r>
              <a:rPr lang="fr-FR" sz="1400" dirty="0">
                <a:solidFill>
                  <a:schemeClr val="accent5">
                    <a:lumMod val="75000"/>
                  </a:schemeClr>
                </a:solidFill>
                <a:sym typeface="Wingdings" pitchFamily="2" charset="2"/>
              </a:rPr>
              <a:t> </a:t>
            </a:r>
            <a:r>
              <a:rPr lang="fr-FR" sz="1400" dirty="0" err="1">
                <a:solidFill>
                  <a:schemeClr val="accent5">
                    <a:lumMod val="75000"/>
                  </a:schemeClr>
                </a:solidFill>
                <a:sym typeface="Wingdings" pitchFamily="2" charset="2"/>
              </a:rPr>
              <a:t>available</a:t>
            </a:r>
            <a:r>
              <a:rPr lang="fr-FR" sz="1400" dirty="0">
                <a:solidFill>
                  <a:schemeClr val="accent5">
                    <a:lumMod val="75000"/>
                  </a:schemeClr>
                </a:solidFill>
                <a:sym typeface="Wingdings" pitchFamily="2" charset="2"/>
              </a:rPr>
              <a:t> (</a:t>
            </a:r>
            <a:r>
              <a:rPr lang="fr-FR" sz="1400" dirty="0" err="1">
                <a:solidFill>
                  <a:schemeClr val="accent5">
                    <a:lumMod val="75000"/>
                  </a:schemeClr>
                </a:solidFill>
                <a:sym typeface="Wingdings" pitchFamily="2" charset="2"/>
              </a:rPr>
              <a:t>hamamatsu</a:t>
            </a:r>
            <a:r>
              <a:rPr lang="fr-FR" sz="1400" dirty="0">
                <a:solidFill>
                  <a:schemeClr val="accent5">
                    <a:lumMod val="75000"/>
                  </a:schemeClr>
                </a:solidFill>
                <a:sym typeface="Wingdings" pitchFamily="2" charset="2"/>
              </a:rPr>
              <a:t> for instance)</a:t>
            </a:r>
          </a:p>
          <a:p>
            <a:pPr marL="742950" lvl="1" indent="-285750">
              <a:buFont typeface="Arial" panose="020B0604020202020204" pitchFamily="34" charset="0"/>
              <a:buChar char="•"/>
            </a:pPr>
            <a:r>
              <a:rPr lang="en-US" sz="1400" dirty="0">
                <a:solidFill>
                  <a:schemeClr val="accent5">
                    <a:lumMod val="75000"/>
                  </a:schemeClr>
                </a:solidFill>
              </a:rPr>
              <a:t>Associated electronics</a:t>
            </a:r>
          </a:p>
          <a:p>
            <a:pPr marL="742950" lvl="1" indent="-285750">
              <a:buFont typeface="Arial" panose="020B0604020202020204" pitchFamily="34" charset="0"/>
              <a:buChar char="•"/>
            </a:pPr>
            <a:r>
              <a:rPr lang="en-US" sz="1400" dirty="0">
                <a:solidFill>
                  <a:schemeClr val="accent5">
                    <a:lumMod val="75000"/>
                  </a:schemeClr>
                </a:solidFill>
              </a:rPr>
              <a:t>Next step: validate detection scheme</a:t>
            </a:r>
          </a:p>
        </p:txBody>
      </p:sp>
      <p:pic>
        <p:nvPicPr>
          <p:cNvPr id="15" name="Image 14">
            <a:extLst>
              <a:ext uri="{FF2B5EF4-FFF2-40B4-BE49-F238E27FC236}">
                <a16:creationId xmlns:a16="http://schemas.microsoft.com/office/drawing/2014/main" id="{2C94088D-1395-744E-9384-FF753E0455AA}"/>
              </a:ext>
            </a:extLst>
          </p:cNvPr>
          <p:cNvPicPr>
            <a:picLocks noChangeAspect="1"/>
          </p:cNvPicPr>
          <p:nvPr/>
        </p:nvPicPr>
        <p:blipFill>
          <a:blip r:embed="rId2"/>
          <a:stretch>
            <a:fillRect/>
          </a:stretch>
        </p:blipFill>
        <p:spPr>
          <a:xfrm>
            <a:off x="5393863" y="2456044"/>
            <a:ext cx="1921406" cy="1637314"/>
          </a:xfrm>
          <a:prstGeom prst="rect">
            <a:avLst/>
          </a:prstGeom>
        </p:spPr>
      </p:pic>
      <p:pic>
        <p:nvPicPr>
          <p:cNvPr id="16" name="Image 15">
            <a:extLst>
              <a:ext uri="{FF2B5EF4-FFF2-40B4-BE49-F238E27FC236}">
                <a16:creationId xmlns:a16="http://schemas.microsoft.com/office/drawing/2014/main" id="{9B974A55-9F3D-E444-B43E-9EE497E71080}"/>
              </a:ext>
            </a:extLst>
          </p:cNvPr>
          <p:cNvPicPr>
            <a:picLocks noChangeAspect="1"/>
          </p:cNvPicPr>
          <p:nvPr/>
        </p:nvPicPr>
        <p:blipFill>
          <a:blip r:embed="rId2"/>
          <a:stretch>
            <a:fillRect/>
          </a:stretch>
        </p:blipFill>
        <p:spPr>
          <a:xfrm>
            <a:off x="5722907" y="2635099"/>
            <a:ext cx="1921406" cy="1637314"/>
          </a:xfrm>
          <a:prstGeom prst="rect">
            <a:avLst/>
          </a:prstGeom>
        </p:spPr>
      </p:pic>
      <p:sp>
        <p:nvSpPr>
          <p:cNvPr id="14" name="Rectangle 13">
            <a:extLst>
              <a:ext uri="{FF2B5EF4-FFF2-40B4-BE49-F238E27FC236}">
                <a16:creationId xmlns:a16="http://schemas.microsoft.com/office/drawing/2014/main" id="{C22B6451-C945-7E4B-BD50-660B8D6C2ABC}"/>
              </a:ext>
            </a:extLst>
          </p:cNvPr>
          <p:cNvSpPr/>
          <p:nvPr/>
        </p:nvSpPr>
        <p:spPr>
          <a:xfrm>
            <a:off x="6146230" y="2895707"/>
            <a:ext cx="1817243" cy="15202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a:t>
            </a:r>
          </a:p>
          <a:p>
            <a:endParaRPr lang="fr-FR" dirty="0">
              <a:solidFill>
                <a:schemeClr val="tx1"/>
              </a:solidFill>
            </a:endParaRPr>
          </a:p>
          <a:p>
            <a:endParaRPr lang="fr-FR" dirty="0">
              <a:solidFill>
                <a:schemeClr val="tx1"/>
              </a:solidFill>
            </a:endParaRPr>
          </a:p>
          <a:p>
            <a:endParaRPr lang="fr-FR" dirty="0">
              <a:solidFill>
                <a:schemeClr val="tx1"/>
              </a:solidFill>
            </a:endParaRPr>
          </a:p>
          <a:p>
            <a:endParaRPr lang="fr-FR" dirty="0">
              <a:solidFill>
                <a:schemeClr val="tx1"/>
              </a:solidFill>
            </a:endParaRPr>
          </a:p>
          <a:p>
            <a:endParaRPr lang="fr-FR" dirty="0">
              <a:solidFill>
                <a:schemeClr val="tx1"/>
              </a:solidFill>
            </a:endParaRPr>
          </a:p>
        </p:txBody>
      </p:sp>
      <p:pic>
        <p:nvPicPr>
          <p:cNvPr id="17" name="Image 16">
            <a:extLst>
              <a:ext uri="{FF2B5EF4-FFF2-40B4-BE49-F238E27FC236}">
                <a16:creationId xmlns:a16="http://schemas.microsoft.com/office/drawing/2014/main" id="{2F940491-C2B8-7C4E-993E-36F5E50CF2BD}"/>
              </a:ext>
            </a:extLst>
          </p:cNvPr>
          <p:cNvPicPr>
            <a:picLocks noChangeAspect="1"/>
          </p:cNvPicPr>
          <p:nvPr/>
        </p:nvPicPr>
        <p:blipFill>
          <a:blip r:embed="rId2"/>
          <a:stretch>
            <a:fillRect/>
          </a:stretch>
        </p:blipFill>
        <p:spPr>
          <a:xfrm>
            <a:off x="6374548" y="3131146"/>
            <a:ext cx="1921406" cy="1637314"/>
          </a:xfrm>
          <a:prstGeom prst="rect">
            <a:avLst/>
          </a:prstGeom>
        </p:spPr>
      </p:pic>
      <p:pic>
        <p:nvPicPr>
          <p:cNvPr id="18" name="Image 17">
            <a:extLst>
              <a:ext uri="{FF2B5EF4-FFF2-40B4-BE49-F238E27FC236}">
                <a16:creationId xmlns:a16="http://schemas.microsoft.com/office/drawing/2014/main" id="{930C7E1E-F280-2542-B777-F216DCD84077}"/>
              </a:ext>
            </a:extLst>
          </p:cNvPr>
          <p:cNvPicPr>
            <a:picLocks noChangeAspect="1"/>
          </p:cNvPicPr>
          <p:nvPr/>
        </p:nvPicPr>
        <p:blipFill>
          <a:blip r:embed="rId2"/>
          <a:stretch>
            <a:fillRect/>
          </a:stretch>
        </p:blipFill>
        <p:spPr>
          <a:xfrm>
            <a:off x="6693708" y="3366585"/>
            <a:ext cx="1921406" cy="1637314"/>
          </a:xfrm>
          <a:prstGeom prst="rect">
            <a:avLst/>
          </a:prstGeom>
        </p:spPr>
      </p:pic>
      <p:cxnSp>
        <p:nvCxnSpPr>
          <p:cNvPr id="20" name="Connecteur droit avec flèche 19">
            <a:extLst>
              <a:ext uri="{FF2B5EF4-FFF2-40B4-BE49-F238E27FC236}">
                <a16:creationId xmlns:a16="http://schemas.microsoft.com/office/drawing/2014/main" id="{334372A6-ED6E-9E42-A477-13880E88E86C}"/>
              </a:ext>
            </a:extLst>
          </p:cNvPr>
          <p:cNvCxnSpPr>
            <a:cxnSpLocks/>
          </p:cNvCxnSpPr>
          <p:nvPr/>
        </p:nvCxnSpPr>
        <p:spPr>
          <a:xfrm>
            <a:off x="4694607" y="3300371"/>
            <a:ext cx="2162838" cy="17750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4CACE6B2-55C1-9C4D-88F0-DD5855CEB6A0}"/>
              </a:ext>
            </a:extLst>
          </p:cNvPr>
          <p:cNvSpPr txBox="1"/>
          <p:nvPr/>
        </p:nvSpPr>
        <p:spPr>
          <a:xfrm>
            <a:off x="1331412" y="3517798"/>
            <a:ext cx="3376309" cy="923330"/>
          </a:xfrm>
          <a:prstGeom prst="rect">
            <a:avLst/>
          </a:prstGeom>
          <a:noFill/>
          <a:ln w="28575">
            <a:solidFill>
              <a:schemeClr val="tx2">
                <a:lumMod val="60000"/>
                <a:lumOff val="40000"/>
              </a:schemeClr>
            </a:solidFill>
          </a:ln>
        </p:spPr>
        <p:txBody>
          <a:bodyPr wrap="none" rtlCol="0">
            <a:spAutoFit/>
          </a:bodyPr>
          <a:lstStyle/>
          <a:p>
            <a:r>
              <a:rPr lang="fr-FR" dirty="0">
                <a:solidFill>
                  <a:schemeClr val="tx2">
                    <a:lumMod val="60000"/>
                    <a:lumOff val="40000"/>
                  </a:schemeClr>
                </a:solidFill>
              </a:rPr>
              <a:t>2500 </a:t>
            </a:r>
            <a:r>
              <a:rPr lang="fr-FR" dirty="0" err="1">
                <a:solidFill>
                  <a:schemeClr val="tx2">
                    <a:lumMod val="60000"/>
                    <a:lumOff val="40000"/>
                  </a:schemeClr>
                </a:solidFill>
              </a:rPr>
              <a:t>bunches</a:t>
            </a:r>
            <a:r>
              <a:rPr lang="fr-FR" dirty="0">
                <a:solidFill>
                  <a:schemeClr val="tx2">
                    <a:lumMod val="60000"/>
                    <a:lumOff val="40000"/>
                  </a:schemeClr>
                </a:solidFill>
              </a:rPr>
              <a:t> </a:t>
            </a:r>
            <a:r>
              <a:rPr lang="fr-FR" dirty="0">
                <a:solidFill>
                  <a:schemeClr val="tx2">
                    <a:lumMod val="60000"/>
                    <a:lumOff val="40000"/>
                  </a:schemeClr>
                </a:solidFill>
                <a:sym typeface="Wingdings" pitchFamily="2" charset="2"/>
              </a:rPr>
              <a:t> 2500 </a:t>
            </a:r>
            <a:r>
              <a:rPr lang="fr-FR" dirty="0" err="1">
                <a:solidFill>
                  <a:schemeClr val="tx2">
                    <a:lumMod val="60000"/>
                    <a:lumOff val="40000"/>
                  </a:schemeClr>
                </a:solidFill>
                <a:sym typeface="Wingdings" pitchFamily="2" charset="2"/>
              </a:rPr>
              <a:t>histograms</a:t>
            </a:r>
            <a:endParaRPr lang="fr-FR" dirty="0">
              <a:solidFill>
                <a:schemeClr val="tx2">
                  <a:lumMod val="60000"/>
                  <a:lumOff val="40000"/>
                </a:schemeClr>
              </a:solidFill>
              <a:sym typeface="Wingdings" pitchFamily="2" charset="2"/>
            </a:endParaRPr>
          </a:p>
          <a:p>
            <a:r>
              <a:rPr lang="fr-FR" dirty="0">
                <a:solidFill>
                  <a:schemeClr val="tx2">
                    <a:lumMod val="60000"/>
                    <a:lumOff val="40000"/>
                  </a:schemeClr>
                </a:solidFill>
                <a:sym typeface="Wingdings" pitchFamily="2" charset="2"/>
              </a:rPr>
              <a:t>About 1000 </a:t>
            </a:r>
            <a:r>
              <a:rPr lang="fr-FR" dirty="0" err="1">
                <a:solidFill>
                  <a:schemeClr val="tx2">
                    <a:lumMod val="60000"/>
                    <a:lumOff val="40000"/>
                  </a:schemeClr>
                </a:solidFill>
                <a:sym typeface="Wingdings" pitchFamily="2" charset="2"/>
              </a:rPr>
              <a:t>bins</a:t>
            </a:r>
            <a:r>
              <a:rPr lang="fr-FR" dirty="0">
                <a:solidFill>
                  <a:schemeClr val="tx2">
                    <a:lumMod val="60000"/>
                    <a:lumOff val="40000"/>
                  </a:schemeClr>
                </a:solidFill>
                <a:sym typeface="Wingdings" pitchFamily="2" charset="2"/>
              </a:rPr>
              <a:t> </a:t>
            </a:r>
            <a:r>
              <a:rPr lang="fr-FR" dirty="0" err="1">
                <a:solidFill>
                  <a:schemeClr val="tx2">
                    <a:lumMod val="60000"/>
                    <a:lumOff val="40000"/>
                  </a:schemeClr>
                </a:solidFill>
                <a:sym typeface="Wingdings" pitchFamily="2" charset="2"/>
              </a:rPr>
              <a:t>each</a:t>
            </a:r>
            <a:r>
              <a:rPr lang="fr-FR" dirty="0">
                <a:solidFill>
                  <a:schemeClr val="tx2">
                    <a:lumMod val="60000"/>
                    <a:lumOff val="40000"/>
                  </a:schemeClr>
                </a:solidFill>
                <a:sym typeface="Wingdings" pitchFamily="2" charset="2"/>
              </a:rPr>
              <a:t> (or </a:t>
            </a:r>
            <a:r>
              <a:rPr lang="fr-FR" dirty="0" err="1">
                <a:solidFill>
                  <a:schemeClr val="tx2">
                    <a:lumMod val="60000"/>
                    <a:lumOff val="40000"/>
                  </a:schemeClr>
                </a:solidFill>
                <a:sym typeface="Wingdings" pitchFamily="2" charset="2"/>
              </a:rPr>
              <a:t>less</a:t>
            </a:r>
            <a:r>
              <a:rPr lang="fr-FR" dirty="0">
                <a:solidFill>
                  <a:schemeClr val="tx2">
                    <a:lumMod val="60000"/>
                    <a:lumOff val="40000"/>
                  </a:schemeClr>
                </a:solidFill>
                <a:sym typeface="Wingdings" pitchFamily="2" charset="2"/>
              </a:rPr>
              <a:t> ?)</a:t>
            </a:r>
          </a:p>
          <a:p>
            <a:r>
              <a:rPr lang="fr-FR" dirty="0">
                <a:solidFill>
                  <a:schemeClr val="tx2">
                    <a:lumMod val="60000"/>
                    <a:lumOff val="40000"/>
                  </a:schemeClr>
                </a:solidFill>
                <a:sym typeface="Wingdings" pitchFamily="2" charset="2"/>
              </a:rPr>
              <a:t>12 bits </a:t>
            </a:r>
            <a:r>
              <a:rPr lang="fr-FR" dirty="0" err="1">
                <a:solidFill>
                  <a:schemeClr val="tx2">
                    <a:lumMod val="60000"/>
                    <a:lumOff val="40000"/>
                  </a:schemeClr>
                </a:solidFill>
                <a:sym typeface="Wingdings" pitchFamily="2" charset="2"/>
              </a:rPr>
              <a:t>dynamics</a:t>
            </a:r>
            <a:r>
              <a:rPr lang="fr-FR" dirty="0">
                <a:solidFill>
                  <a:schemeClr val="tx2">
                    <a:lumMod val="60000"/>
                    <a:lumOff val="40000"/>
                  </a:schemeClr>
                </a:solidFill>
                <a:sym typeface="Wingdings" pitchFamily="2" charset="2"/>
              </a:rPr>
              <a:t> ?</a:t>
            </a:r>
            <a:endParaRPr lang="fr-FR" dirty="0">
              <a:solidFill>
                <a:schemeClr val="tx2">
                  <a:lumMod val="60000"/>
                  <a:lumOff val="40000"/>
                </a:schemeClr>
              </a:solidFill>
            </a:endParaRPr>
          </a:p>
        </p:txBody>
      </p:sp>
      <p:sp>
        <p:nvSpPr>
          <p:cNvPr id="21" name="ZoneTexte 20">
            <a:extLst>
              <a:ext uri="{FF2B5EF4-FFF2-40B4-BE49-F238E27FC236}">
                <a16:creationId xmlns:a16="http://schemas.microsoft.com/office/drawing/2014/main" id="{690C5A2F-C444-FA47-92E4-29B0375BD09C}"/>
              </a:ext>
            </a:extLst>
          </p:cNvPr>
          <p:cNvSpPr txBox="1"/>
          <p:nvPr/>
        </p:nvSpPr>
        <p:spPr>
          <a:xfrm>
            <a:off x="2308265" y="4776630"/>
            <a:ext cx="4046301" cy="369332"/>
          </a:xfrm>
          <a:prstGeom prst="rect">
            <a:avLst/>
          </a:prstGeom>
          <a:noFill/>
          <a:ln w="38100">
            <a:solidFill>
              <a:schemeClr val="accent5">
                <a:lumMod val="75000"/>
              </a:schemeClr>
            </a:solidFill>
          </a:ln>
        </p:spPr>
        <p:txBody>
          <a:bodyPr wrap="none" rtlCol="0">
            <a:spAutoFit/>
          </a:bodyPr>
          <a:lstStyle/>
          <a:p>
            <a:r>
              <a:rPr lang="fr-FR" dirty="0">
                <a:solidFill>
                  <a:schemeClr val="accent5">
                    <a:lumMod val="75000"/>
                  </a:schemeClr>
                </a:solidFill>
              </a:rPr>
              <a:t>30Mb (3.75MB) to </a:t>
            </a:r>
            <a:r>
              <a:rPr lang="fr-FR" dirty="0" err="1">
                <a:solidFill>
                  <a:schemeClr val="accent5">
                    <a:lumMod val="75000"/>
                  </a:schemeClr>
                </a:solidFill>
              </a:rPr>
              <a:t>transfer</a:t>
            </a:r>
            <a:r>
              <a:rPr lang="fr-FR" dirty="0">
                <a:solidFill>
                  <a:schemeClr val="accent5">
                    <a:lumMod val="75000"/>
                  </a:schemeClr>
                </a:solidFill>
              </a:rPr>
              <a:t> </a:t>
            </a:r>
            <a:r>
              <a:rPr lang="fr-FR" dirty="0" err="1">
                <a:solidFill>
                  <a:schemeClr val="accent5">
                    <a:lumMod val="75000"/>
                  </a:schemeClr>
                </a:solidFill>
              </a:rPr>
              <a:t>every</a:t>
            </a:r>
            <a:r>
              <a:rPr lang="fr-FR" dirty="0">
                <a:solidFill>
                  <a:schemeClr val="accent5">
                    <a:lumMod val="75000"/>
                  </a:schemeClr>
                </a:solidFill>
              </a:rPr>
              <a:t> minute </a:t>
            </a:r>
          </a:p>
        </p:txBody>
      </p:sp>
      <p:sp>
        <p:nvSpPr>
          <p:cNvPr id="25" name="Rectangle 24">
            <a:extLst>
              <a:ext uri="{FF2B5EF4-FFF2-40B4-BE49-F238E27FC236}">
                <a16:creationId xmlns:a16="http://schemas.microsoft.com/office/drawing/2014/main" id="{10D01A38-56A1-AC4A-B455-7098832031ED}"/>
              </a:ext>
            </a:extLst>
          </p:cNvPr>
          <p:cNvSpPr/>
          <p:nvPr/>
        </p:nvSpPr>
        <p:spPr>
          <a:xfrm>
            <a:off x="522514" y="5322980"/>
            <a:ext cx="8098971" cy="954107"/>
          </a:xfrm>
          <a:prstGeom prst="rect">
            <a:avLst/>
          </a:prstGeom>
        </p:spPr>
        <p:txBody>
          <a:bodyPr wrap="square">
            <a:spAutoFit/>
          </a:bodyPr>
          <a:lstStyle/>
          <a:p>
            <a:r>
              <a:rPr lang="en-US" sz="1400" dirty="0">
                <a:solidFill>
                  <a:schemeClr val="tx2">
                    <a:lumMod val="60000"/>
                    <a:lumOff val="40000"/>
                  </a:schemeClr>
                </a:solidFill>
              </a:rPr>
              <a:t>Two options</a:t>
            </a:r>
          </a:p>
          <a:p>
            <a:pPr marL="742950" lvl="1" indent="-285750">
              <a:buFont typeface="Arial" panose="020B0604020202020204" pitchFamily="34" charset="0"/>
              <a:buChar char="•"/>
            </a:pPr>
            <a:r>
              <a:rPr lang="fr-FR" sz="1400" dirty="0" err="1">
                <a:solidFill>
                  <a:schemeClr val="accent5">
                    <a:lumMod val="75000"/>
                  </a:schemeClr>
                </a:solidFill>
              </a:rPr>
              <a:t>Embarked</a:t>
            </a:r>
            <a:r>
              <a:rPr lang="fr-FR" sz="1400" dirty="0">
                <a:solidFill>
                  <a:schemeClr val="accent5">
                    <a:lumMod val="75000"/>
                  </a:schemeClr>
                </a:solidFill>
              </a:rPr>
              <a:t> ADC and data </a:t>
            </a:r>
            <a:r>
              <a:rPr lang="fr-FR" sz="1400" dirty="0" err="1">
                <a:solidFill>
                  <a:schemeClr val="accent5">
                    <a:lumMod val="75000"/>
                  </a:schemeClr>
                </a:solidFill>
              </a:rPr>
              <a:t>processing</a:t>
            </a:r>
            <a:r>
              <a:rPr lang="fr-FR" sz="1400" dirty="0">
                <a:solidFill>
                  <a:schemeClr val="accent5">
                    <a:lumMod val="75000"/>
                  </a:schemeClr>
                </a:solidFill>
              </a:rPr>
              <a:t> in the </a:t>
            </a:r>
            <a:r>
              <a:rPr lang="fr-FR" sz="1400" dirty="0" err="1">
                <a:solidFill>
                  <a:schemeClr val="accent5">
                    <a:lumMod val="75000"/>
                  </a:schemeClr>
                </a:solidFill>
              </a:rPr>
              <a:t>accelerator</a:t>
            </a:r>
            <a:r>
              <a:rPr lang="fr-FR" sz="1400" dirty="0">
                <a:solidFill>
                  <a:schemeClr val="accent5">
                    <a:lumMod val="75000"/>
                  </a:schemeClr>
                </a:solidFill>
              </a:rPr>
              <a:t> </a:t>
            </a:r>
            <a:r>
              <a:rPr lang="fr-FR" sz="1400" dirty="0" err="1">
                <a:solidFill>
                  <a:schemeClr val="accent5">
                    <a:lumMod val="75000"/>
                  </a:schemeClr>
                </a:solidFill>
              </a:rPr>
              <a:t>bay</a:t>
            </a:r>
            <a:r>
              <a:rPr lang="fr-FR" sz="1400" dirty="0">
                <a:solidFill>
                  <a:schemeClr val="accent5">
                    <a:lumMod val="75000"/>
                  </a:schemeClr>
                </a:solidFill>
              </a:rPr>
              <a:t> w/</a:t>
            </a:r>
            <a:r>
              <a:rPr lang="fr-FR" sz="1400" dirty="0" err="1">
                <a:solidFill>
                  <a:schemeClr val="accent5">
                    <a:lumMod val="75000"/>
                  </a:schemeClr>
                </a:solidFill>
              </a:rPr>
              <a:t>transfer</a:t>
            </a:r>
            <a:r>
              <a:rPr lang="fr-FR" sz="1400" dirty="0">
                <a:solidFill>
                  <a:schemeClr val="accent5">
                    <a:lumMod val="75000"/>
                  </a:schemeClr>
                </a:solidFill>
              </a:rPr>
              <a:t>  </a:t>
            </a:r>
            <a:r>
              <a:rPr lang="fr-FR" sz="1400" dirty="0" err="1">
                <a:solidFill>
                  <a:schemeClr val="accent5">
                    <a:lumMod val="75000"/>
                  </a:schemeClr>
                </a:solidFill>
              </a:rPr>
              <a:t>link</a:t>
            </a:r>
            <a:r>
              <a:rPr lang="fr-FR" sz="1400" dirty="0">
                <a:solidFill>
                  <a:schemeClr val="accent5">
                    <a:lumMod val="75000"/>
                  </a:schemeClr>
                </a:solidFill>
              </a:rPr>
              <a:t> to </a:t>
            </a:r>
            <a:r>
              <a:rPr lang="fr-FR" sz="1400" dirty="0" err="1">
                <a:solidFill>
                  <a:schemeClr val="accent5">
                    <a:lumMod val="75000"/>
                  </a:schemeClr>
                </a:solidFill>
              </a:rPr>
              <a:t>storage</a:t>
            </a:r>
            <a:r>
              <a:rPr lang="fr-FR" sz="1400" dirty="0">
                <a:solidFill>
                  <a:schemeClr val="accent5">
                    <a:lumMod val="75000"/>
                  </a:schemeClr>
                </a:solidFill>
              </a:rPr>
              <a:t>, </a:t>
            </a:r>
            <a:r>
              <a:rPr lang="fr-FR" sz="1400" dirty="0" err="1">
                <a:solidFill>
                  <a:schemeClr val="accent5">
                    <a:lumMod val="75000"/>
                  </a:schemeClr>
                </a:solidFill>
              </a:rPr>
              <a:t>requires</a:t>
            </a:r>
            <a:r>
              <a:rPr lang="fr-FR" sz="1400" dirty="0">
                <a:solidFill>
                  <a:schemeClr val="accent5">
                    <a:lumMod val="75000"/>
                  </a:schemeClr>
                </a:solidFill>
              </a:rPr>
              <a:t> </a:t>
            </a:r>
            <a:r>
              <a:rPr lang="fr-FR" sz="1400" dirty="0" err="1">
                <a:solidFill>
                  <a:schemeClr val="accent5">
                    <a:lumMod val="75000"/>
                  </a:schemeClr>
                </a:solidFill>
              </a:rPr>
              <a:t>clock</a:t>
            </a:r>
            <a:r>
              <a:rPr lang="fr-FR" sz="1400" dirty="0">
                <a:solidFill>
                  <a:schemeClr val="accent5">
                    <a:lumMod val="75000"/>
                  </a:schemeClr>
                </a:solidFill>
              </a:rPr>
              <a:t> (laser </a:t>
            </a:r>
            <a:r>
              <a:rPr lang="fr-FR" sz="1400" dirty="0" err="1">
                <a:solidFill>
                  <a:schemeClr val="accent5">
                    <a:lumMod val="75000"/>
                  </a:schemeClr>
                </a:solidFill>
              </a:rPr>
              <a:t>also</a:t>
            </a:r>
            <a:r>
              <a:rPr lang="fr-FR" sz="1400" dirty="0">
                <a:solidFill>
                  <a:schemeClr val="accent5">
                    <a:lumMod val="75000"/>
                  </a:schemeClr>
                </a:solidFill>
              </a:rPr>
              <a:t> </a:t>
            </a:r>
            <a:r>
              <a:rPr lang="fr-FR" sz="1400" dirty="0" err="1">
                <a:solidFill>
                  <a:schemeClr val="accent5">
                    <a:lumMod val="75000"/>
                  </a:schemeClr>
                </a:solidFill>
              </a:rPr>
              <a:t>needs</a:t>
            </a:r>
            <a:r>
              <a:rPr lang="fr-FR" sz="1400" dirty="0">
                <a:solidFill>
                  <a:schemeClr val="accent5">
                    <a:lumMod val="75000"/>
                  </a:schemeClr>
                </a:solidFill>
              </a:rPr>
              <a:t> </a:t>
            </a:r>
            <a:r>
              <a:rPr lang="fr-FR" sz="1400" dirty="0" err="1">
                <a:solidFill>
                  <a:schemeClr val="accent5">
                    <a:lumMod val="75000"/>
                  </a:schemeClr>
                </a:solidFill>
              </a:rPr>
              <a:t>it</a:t>
            </a:r>
            <a:r>
              <a:rPr lang="fr-FR" sz="1400" dirty="0">
                <a:solidFill>
                  <a:schemeClr val="accent5">
                    <a:lumMod val="75000"/>
                  </a:schemeClr>
                </a:solidFill>
              </a:rPr>
              <a:t>) and </a:t>
            </a:r>
            <a:r>
              <a:rPr lang="fr-FR" sz="1400" dirty="0" err="1">
                <a:solidFill>
                  <a:schemeClr val="accent5">
                    <a:lumMod val="75000"/>
                  </a:schemeClr>
                </a:solidFill>
              </a:rPr>
              <a:t>bunch</a:t>
            </a:r>
            <a:r>
              <a:rPr lang="fr-FR" sz="1400" dirty="0">
                <a:solidFill>
                  <a:schemeClr val="accent5">
                    <a:lumMod val="75000"/>
                  </a:schemeClr>
                </a:solidFill>
              </a:rPr>
              <a:t> identification</a:t>
            </a:r>
            <a:endParaRPr lang="fr-FR" sz="1400" dirty="0">
              <a:solidFill>
                <a:schemeClr val="accent6">
                  <a:lumMod val="75000"/>
                </a:schemeClr>
              </a:solidFill>
              <a:sym typeface="Wingdings" pitchFamily="2" charset="2"/>
            </a:endParaRPr>
          </a:p>
          <a:p>
            <a:pPr marL="742950" lvl="1" indent="-285750">
              <a:buFont typeface="Arial" panose="020B0604020202020204" pitchFamily="34" charset="0"/>
              <a:buChar char="•"/>
            </a:pPr>
            <a:r>
              <a:rPr lang="fr-FR" sz="1400" dirty="0" err="1">
                <a:solidFill>
                  <a:schemeClr val="accent5">
                    <a:lumMod val="75000"/>
                  </a:schemeClr>
                </a:solidFill>
                <a:sym typeface="Wingdings" pitchFamily="2" charset="2"/>
              </a:rPr>
              <a:t>Deported</a:t>
            </a:r>
            <a:r>
              <a:rPr lang="fr-FR" sz="1400" dirty="0">
                <a:solidFill>
                  <a:schemeClr val="accent5">
                    <a:lumMod val="75000"/>
                  </a:schemeClr>
                </a:solidFill>
                <a:sym typeface="Wingdings" pitchFamily="2" charset="2"/>
              </a:rPr>
              <a:t> </a:t>
            </a:r>
            <a:r>
              <a:rPr lang="fr-FR" sz="1400" dirty="0" err="1">
                <a:solidFill>
                  <a:schemeClr val="accent5">
                    <a:lumMod val="75000"/>
                  </a:schemeClr>
                </a:solidFill>
                <a:sym typeface="Wingdings" pitchFamily="2" charset="2"/>
              </a:rPr>
              <a:t>electronics</a:t>
            </a:r>
            <a:r>
              <a:rPr lang="fr-FR" sz="1400" dirty="0">
                <a:solidFill>
                  <a:schemeClr val="accent5">
                    <a:lumMod val="75000"/>
                  </a:schemeClr>
                </a:solidFill>
                <a:sym typeface="Wingdings" pitchFamily="2" charset="2"/>
              </a:rPr>
              <a:t> ‘à la’ </a:t>
            </a:r>
            <a:r>
              <a:rPr lang="fr-FR" sz="1400" dirty="0" err="1">
                <a:solidFill>
                  <a:schemeClr val="accent5">
                    <a:lumMod val="75000"/>
                  </a:schemeClr>
                </a:solidFill>
                <a:sym typeface="Wingdings" pitchFamily="2" charset="2"/>
              </a:rPr>
              <a:t>lumi</a:t>
            </a:r>
            <a:r>
              <a:rPr lang="fr-FR" sz="1400" dirty="0">
                <a:solidFill>
                  <a:schemeClr val="accent5">
                    <a:lumMod val="75000"/>
                  </a:schemeClr>
                </a:solidFill>
                <a:sym typeface="Wingdings" pitchFamily="2" charset="2"/>
              </a:rPr>
              <a:t> </a:t>
            </a:r>
            <a:r>
              <a:rPr lang="fr-FR" sz="1400" dirty="0" err="1">
                <a:solidFill>
                  <a:schemeClr val="accent5">
                    <a:lumMod val="75000"/>
                  </a:schemeClr>
                </a:solidFill>
                <a:sym typeface="Wingdings" pitchFamily="2" charset="2"/>
              </a:rPr>
              <a:t>with</a:t>
            </a:r>
            <a:r>
              <a:rPr lang="fr-FR" sz="1400" dirty="0">
                <a:solidFill>
                  <a:schemeClr val="accent5">
                    <a:lumMod val="75000"/>
                  </a:schemeClr>
                </a:solidFill>
                <a:sym typeface="Wingdings" pitchFamily="2" charset="2"/>
              </a:rPr>
              <a:t> </a:t>
            </a:r>
            <a:r>
              <a:rPr lang="fr-FR" sz="1400" dirty="0" err="1">
                <a:solidFill>
                  <a:schemeClr val="accent5">
                    <a:lumMod val="75000"/>
                  </a:schemeClr>
                </a:solidFill>
                <a:sym typeface="Wingdings" pitchFamily="2" charset="2"/>
              </a:rPr>
              <a:t>diamonds</a:t>
            </a:r>
            <a:r>
              <a:rPr lang="fr-FR" sz="1400" dirty="0">
                <a:solidFill>
                  <a:schemeClr val="accent5">
                    <a:lumMod val="75000"/>
                  </a:schemeClr>
                </a:solidFill>
                <a:sym typeface="Wingdings" pitchFamily="2" charset="2"/>
              </a:rPr>
              <a:t> </a:t>
            </a:r>
            <a:r>
              <a:rPr lang="fr-FR" sz="1400" dirty="0" err="1">
                <a:solidFill>
                  <a:schemeClr val="accent5">
                    <a:lumMod val="75000"/>
                  </a:schemeClr>
                </a:solidFill>
                <a:sym typeface="Wingdings" pitchFamily="2" charset="2"/>
              </a:rPr>
              <a:t>sensors</a:t>
            </a:r>
            <a:r>
              <a:rPr lang="fr-FR" sz="1400" dirty="0">
                <a:solidFill>
                  <a:schemeClr val="accent5">
                    <a:lumMod val="75000"/>
                  </a:schemeClr>
                </a:solidFill>
                <a:sym typeface="Wingdings" pitchFamily="2" charset="2"/>
              </a:rPr>
              <a:t> ? (</a:t>
            </a:r>
            <a:r>
              <a:rPr lang="fr-FR" sz="1400" dirty="0" err="1">
                <a:solidFill>
                  <a:schemeClr val="accent5">
                    <a:lumMod val="75000"/>
                  </a:schemeClr>
                </a:solidFill>
                <a:sym typeface="Wingdings" pitchFamily="2" charset="2"/>
              </a:rPr>
              <a:t>expensive</a:t>
            </a:r>
            <a:r>
              <a:rPr lang="fr-FR" sz="1400" dirty="0">
                <a:solidFill>
                  <a:schemeClr val="accent5">
                    <a:lumMod val="75000"/>
                  </a:schemeClr>
                </a:solidFill>
                <a:sym typeface="Wingdings" pitchFamily="2" charset="2"/>
              </a:rPr>
              <a:t> high BW </a:t>
            </a:r>
            <a:r>
              <a:rPr lang="fr-FR" sz="1400" dirty="0" err="1">
                <a:solidFill>
                  <a:schemeClr val="accent5">
                    <a:lumMod val="75000"/>
                  </a:schemeClr>
                </a:solidFill>
                <a:sym typeface="Wingdings" pitchFamily="2" charset="2"/>
              </a:rPr>
              <a:t>cables</a:t>
            </a:r>
            <a:r>
              <a:rPr lang="fr-FR" sz="1400" dirty="0">
                <a:solidFill>
                  <a:schemeClr val="accent5">
                    <a:lumMod val="75000"/>
                  </a:schemeClr>
                </a:solidFill>
                <a:sym typeface="Wingdings" pitchFamily="2" charset="2"/>
              </a:rPr>
              <a:t>)</a:t>
            </a:r>
            <a:endParaRPr lang="en-US" sz="1400" dirty="0">
              <a:solidFill>
                <a:schemeClr val="accent5">
                  <a:lumMod val="75000"/>
                </a:schemeClr>
              </a:solidFill>
            </a:endParaRPr>
          </a:p>
        </p:txBody>
      </p:sp>
    </p:spTree>
    <p:extLst>
      <p:ext uri="{BB962C8B-B14F-4D97-AF65-F5344CB8AC3E}">
        <p14:creationId xmlns:p14="http://schemas.microsoft.com/office/powerpoint/2010/main" val="65663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D4313D-DEBE-AE49-A7F9-E52AC49CD183}"/>
              </a:ext>
            </a:extLst>
          </p:cNvPr>
          <p:cNvSpPr>
            <a:spLocks noGrp="1"/>
          </p:cNvSpPr>
          <p:nvPr>
            <p:ph type="title"/>
          </p:nvPr>
        </p:nvSpPr>
        <p:spPr/>
        <p:txBody>
          <a:bodyPr>
            <a:normAutofit fontScale="90000"/>
          </a:bodyPr>
          <a:lstStyle/>
          <a:p>
            <a:r>
              <a:rPr lang="fr-FR" dirty="0" err="1"/>
              <a:t>Polarization</a:t>
            </a:r>
            <a:r>
              <a:rPr lang="fr-FR" dirty="0"/>
              <a:t> extraction</a:t>
            </a:r>
          </a:p>
        </p:txBody>
      </p:sp>
      <p:sp>
        <p:nvSpPr>
          <p:cNvPr id="4" name="Espace réservé de la date 3">
            <a:extLst>
              <a:ext uri="{FF2B5EF4-FFF2-40B4-BE49-F238E27FC236}">
                <a16:creationId xmlns:a16="http://schemas.microsoft.com/office/drawing/2014/main" id="{6CA6C0AF-8646-E848-9ED1-97AA8D77D469}"/>
              </a:ext>
            </a:extLst>
          </p:cNvPr>
          <p:cNvSpPr>
            <a:spLocks noGrp="1"/>
          </p:cNvSpPr>
          <p:nvPr>
            <p:ph type="dt" sz="half" idx="10"/>
          </p:nvPr>
        </p:nvSpPr>
        <p:spPr/>
        <p:txBody>
          <a:bodyPr/>
          <a:lstStyle/>
          <a:p>
            <a:r>
              <a:rPr lang="fr-FR"/>
              <a:t>10/02/2021</a:t>
            </a:r>
          </a:p>
        </p:txBody>
      </p:sp>
      <p:sp>
        <p:nvSpPr>
          <p:cNvPr id="5" name="Espace réservé du pied de page 4">
            <a:extLst>
              <a:ext uri="{FF2B5EF4-FFF2-40B4-BE49-F238E27FC236}">
                <a16:creationId xmlns:a16="http://schemas.microsoft.com/office/drawing/2014/main" id="{0CF12F82-E7BB-4348-A9AE-40E986B155FC}"/>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C61277A9-23E6-B942-8683-A7903BD7988F}"/>
              </a:ext>
            </a:extLst>
          </p:cNvPr>
          <p:cNvSpPr>
            <a:spLocks noGrp="1"/>
          </p:cNvSpPr>
          <p:nvPr>
            <p:ph type="sldNum" sz="quarter" idx="12"/>
          </p:nvPr>
        </p:nvSpPr>
        <p:spPr/>
        <p:txBody>
          <a:bodyPr/>
          <a:lstStyle/>
          <a:p>
            <a:fld id="{6324D5D7-7619-544E-85E6-FE67B0DC27B1}" type="slidenum">
              <a:rPr lang="fr-FR" smtClean="0"/>
              <a:t>8</a:t>
            </a:fld>
            <a:endParaRPr lang="fr-FR"/>
          </a:p>
        </p:txBody>
      </p:sp>
      <p:sp>
        <p:nvSpPr>
          <p:cNvPr id="7" name="Text Box 18">
            <a:extLst>
              <a:ext uri="{FF2B5EF4-FFF2-40B4-BE49-F238E27FC236}">
                <a16:creationId xmlns:a16="http://schemas.microsoft.com/office/drawing/2014/main" id="{26548A13-28D0-B646-9AB5-CD284F4AF971}"/>
              </a:ext>
            </a:extLst>
          </p:cNvPr>
          <p:cNvSpPr txBox="1">
            <a:spLocks noChangeArrowheads="1"/>
          </p:cNvSpPr>
          <p:nvPr/>
        </p:nvSpPr>
        <p:spPr bwMode="auto">
          <a:xfrm>
            <a:off x="584607" y="1136453"/>
            <a:ext cx="8436396" cy="4832092"/>
          </a:xfrm>
          <a:prstGeom prst="rect">
            <a:avLst/>
          </a:prstGeom>
          <a:noFill/>
          <a:ln w="9525">
            <a:noFill/>
            <a:miter lim="800000"/>
            <a:headEnd/>
            <a:tailEnd/>
          </a:ln>
        </p:spPr>
        <p:txBody>
          <a:bodyPr wrap="square">
            <a:spAutoFit/>
          </a:bodyPr>
          <a:lstStyle/>
          <a:p>
            <a:r>
              <a:rPr lang="en-US" sz="1400" dirty="0">
                <a:solidFill>
                  <a:schemeClr val="tx2">
                    <a:lumMod val="60000"/>
                    <a:lumOff val="40000"/>
                  </a:schemeClr>
                </a:solidFill>
              </a:rPr>
              <a:t>Offline: fitter</a:t>
            </a:r>
          </a:p>
          <a:p>
            <a:pPr marL="742950" lvl="1" indent="-285750">
              <a:buFont typeface="Arial" panose="020B0604020202020204" pitchFamily="34" charset="0"/>
              <a:buChar char="•"/>
            </a:pPr>
            <a:r>
              <a:rPr lang="en-US" sz="1400" dirty="0">
                <a:solidFill>
                  <a:schemeClr val="accent5">
                    <a:lumMod val="75000"/>
                  </a:schemeClr>
                </a:solidFill>
              </a:rPr>
              <a:t>Not immediate but can be very precise</a:t>
            </a:r>
          </a:p>
          <a:p>
            <a:pPr marL="742950" lvl="1" indent="-285750">
              <a:buFont typeface="Arial" panose="020B0604020202020204" pitchFamily="34" charset="0"/>
              <a:buChar char="•"/>
            </a:pPr>
            <a:r>
              <a:rPr lang="en-US" sz="1400" dirty="0">
                <a:solidFill>
                  <a:schemeClr val="accent5">
                    <a:lumMod val="75000"/>
                  </a:schemeClr>
                </a:solidFill>
              </a:rPr>
              <a:t>Account for every detail of the experiment </a:t>
            </a:r>
            <a:r>
              <a:rPr lang="en-US" sz="1400" dirty="0">
                <a:solidFill>
                  <a:schemeClr val="accent5">
                    <a:lumMod val="75000"/>
                  </a:schemeClr>
                </a:solidFill>
                <a:sym typeface="Wingdings" pitchFamily="2" charset="2"/>
              </a:rPr>
              <a:t> I start by implementing this step by step</a:t>
            </a:r>
            <a:endParaRPr lang="en-US" sz="1400" dirty="0">
              <a:solidFill>
                <a:schemeClr val="accent5">
                  <a:lumMod val="75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endParaRPr lang="en-US" sz="1400" dirty="0">
              <a:solidFill>
                <a:schemeClr val="tx2">
                  <a:lumMod val="60000"/>
                  <a:lumOff val="40000"/>
                </a:schemeClr>
              </a:solidFill>
            </a:endParaRPr>
          </a:p>
          <a:p>
            <a:r>
              <a:rPr lang="en-US" sz="1400" dirty="0">
                <a:solidFill>
                  <a:schemeClr val="tx2">
                    <a:lumMod val="60000"/>
                    <a:lumOff val="40000"/>
                  </a:schemeClr>
                </a:solidFill>
              </a:rPr>
              <a:t>Online: fast approximate/biased extraction</a:t>
            </a:r>
          </a:p>
          <a:p>
            <a:pPr marL="742950" lvl="1" indent="-285750">
              <a:buFont typeface="Arial" panose="020B0604020202020204" pitchFamily="34" charset="0"/>
              <a:buChar char="•"/>
            </a:pPr>
            <a:r>
              <a:rPr lang="en-US" sz="1400" dirty="0">
                <a:solidFill>
                  <a:schemeClr val="accent5">
                    <a:lumMod val="75000"/>
                  </a:schemeClr>
                </a:solidFill>
              </a:rPr>
              <a:t>To be investigated based on HERA work by C. </a:t>
            </a:r>
            <a:r>
              <a:rPr lang="en-US" sz="1400" dirty="0" err="1">
                <a:solidFill>
                  <a:schemeClr val="accent5">
                    <a:lumMod val="75000"/>
                  </a:schemeClr>
                </a:solidFill>
              </a:rPr>
              <a:t>Pascaud</a:t>
            </a:r>
            <a:r>
              <a:rPr lang="en-US" sz="1400" dirty="0">
                <a:solidFill>
                  <a:schemeClr val="accent5">
                    <a:lumMod val="75000"/>
                  </a:schemeClr>
                </a:solidFill>
              </a:rPr>
              <a:t> et al. (Orsay group)</a:t>
            </a:r>
          </a:p>
        </p:txBody>
      </p:sp>
      <p:pic>
        <p:nvPicPr>
          <p:cNvPr id="10" name="Image 9">
            <a:extLst>
              <a:ext uri="{FF2B5EF4-FFF2-40B4-BE49-F238E27FC236}">
                <a16:creationId xmlns:a16="http://schemas.microsoft.com/office/drawing/2014/main" id="{A93C9CA5-8156-554C-B4CC-DBD93E477328}"/>
              </a:ext>
            </a:extLst>
          </p:cNvPr>
          <p:cNvPicPr>
            <a:picLocks noChangeAspect="1"/>
          </p:cNvPicPr>
          <p:nvPr/>
        </p:nvPicPr>
        <p:blipFill>
          <a:blip r:embed="rId2"/>
          <a:stretch>
            <a:fillRect/>
          </a:stretch>
        </p:blipFill>
        <p:spPr>
          <a:xfrm>
            <a:off x="2712961" y="1968331"/>
            <a:ext cx="3718078" cy="3168336"/>
          </a:xfrm>
          <a:prstGeom prst="rect">
            <a:avLst/>
          </a:prstGeom>
        </p:spPr>
      </p:pic>
      <p:sp>
        <p:nvSpPr>
          <p:cNvPr id="11" name="ZoneTexte 10">
            <a:extLst>
              <a:ext uri="{FF2B5EF4-FFF2-40B4-BE49-F238E27FC236}">
                <a16:creationId xmlns:a16="http://schemas.microsoft.com/office/drawing/2014/main" id="{0A02FEE4-49F0-C14E-ADC2-CA736CEF5847}"/>
              </a:ext>
            </a:extLst>
          </p:cNvPr>
          <p:cNvSpPr txBox="1"/>
          <p:nvPr/>
        </p:nvSpPr>
        <p:spPr>
          <a:xfrm rot="20528152">
            <a:off x="5480261" y="2940887"/>
            <a:ext cx="1637640" cy="369332"/>
          </a:xfrm>
          <a:prstGeom prst="rect">
            <a:avLst/>
          </a:prstGeom>
          <a:solidFill>
            <a:schemeClr val="tx2">
              <a:lumMod val="20000"/>
              <a:lumOff val="80000"/>
            </a:schemeClr>
          </a:solidFill>
        </p:spPr>
        <p:txBody>
          <a:bodyPr wrap="square" rtlCol="0" anchor="ctr" anchorCtr="1">
            <a:spAutoFit/>
          </a:bodyPr>
          <a:lstStyle/>
          <a:p>
            <a:pPr algn="ctr"/>
            <a:r>
              <a:rPr lang="en-GB" dirty="0">
                <a:solidFill>
                  <a:schemeClr val="tx1">
                    <a:lumMod val="50000"/>
                    <a:lumOff val="50000"/>
                  </a:schemeClr>
                </a:solidFill>
              </a:rPr>
              <a:t>HERA</a:t>
            </a:r>
          </a:p>
        </p:txBody>
      </p:sp>
    </p:spTree>
    <p:extLst>
      <p:ext uri="{BB962C8B-B14F-4D97-AF65-F5344CB8AC3E}">
        <p14:creationId xmlns:p14="http://schemas.microsoft.com/office/powerpoint/2010/main" val="2936548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C79A63-3E4C-0D4C-B95D-98B33DFA2A97}"/>
              </a:ext>
            </a:extLst>
          </p:cNvPr>
          <p:cNvSpPr>
            <a:spLocks noGrp="1"/>
          </p:cNvSpPr>
          <p:nvPr>
            <p:ph type="title"/>
          </p:nvPr>
        </p:nvSpPr>
        <p:spPr/>
        <p:txBody>
          <a:bodyPr>
            <a:normAutofit fontScale="90000"/>
          </a:bodyPr>
          <a:lstStyle/>
          <a:p>
            <a:r>
              <a:rPr lang="fr-FR" dirty="0"/>
              <a:t>Offline </a:t>
            </a:r>
            <a:r>
              <a:rPr lang="fr-FR" dirty="0" err="1"/>
              <a:t>fitter</a:t>
            </a:r>
            <a:r>
              <a:rPr lang="fr-FR" dirty="0"/>
              <a:t>: </a:t>
            </a:r>
            <a:r>
              <a:rPr lang="fr-FR" dirty="0" err="1"/>
              <a:t>ingredients</a:t>
            </a:r>
            <a:endParaRPr lang="fr-FR" dirty="0"/>
          </a:p>
        </p:txBody>
      </p:sp>
      <p:sp>
        <p:nvSpPr>
          <p:cNvPr id="4" name="Espace réservé de la date 3">
            <a:extLst>
              <a:ext uri="{FF2B5EF4-FFF2-40B4-BE49-F238E27FC236}">
                <a16:creationId xmlns:a16="http://schemas.microsoft.com/office/drawing/2014/main" id="{C2D1B7C7-554E-5741-88CE-79CA5F3C7883}"/>
              </a:ext>
            </a:extLst>
          </p:cNvPr>
          <p:cNvSpPr>
            <a:spLocks noGrp="1"/>
          </p:cNvSpPr>
          <p:nvPr>
            <p:ph type="dt" sz="half" idx="10"/>
          </p:nvPr>
        </p:nvSpPr>
        <p:spPr/>
        <p:txBody>
          <a:bodyPr/>
          <a:lstStyle/>
          <a:p>
            <a:r>
              <a:rPr lang="fr-FR"/>
              <a:t>10/02/2021</a:t>
            </a:r>
          </a:p>
        </p:txBody>
      </p:sp>
      <p:sp>
        <p:nvSpPr>
          <p:cNvPr id="5" name="Espace réservé du pied de page 4">
            <a:extLst>
              <a:ext uri="{FF2B5EF4-FFF2-40B4-BE49-F238E27FC236}">
                <a16:creationId xmlns:a16="http://schemas.microsoft.com/office/drawing/2014/main" id="{7C6F3D11-F419-EE41-9674-B8582E3DEE6F}"/>
              </a:ext>
            </a:extLst>
          </p:cNvPr>
          <p:cNvSpPr>
            <a:spLocks noGrp="1"/>
          </p:cNvSpPr>
          <p:nvPr>
            <p:ph type="ftr" sz="quarter" idx="11"/>
          </p:nvPr>
        </p:nvSpPr>
        <p:spPr/>
        <p:txBody>
          <a:bodyPr/>
          <a:lstStyle/>
          <a:p>
            <a:r>
              <a:rPr lang="fr-FR"/>
              <a:t>Compton polarimeter for SuperKEKB</a:t>
            </a:r>
          </a:p>
        </p:txBody>
      </p:sp>
      <p:sp>
        <p:nvSpPr>
          <p:cNvPr id="6" name="Espace réservé du numéro de diapositive 5">
            <a:extLst>
              <a:ext uri="{FF2B5EF4-FFF2-40B4-BE49-F238E27FC236}">
                <a16:creationId xmlns:a16="http://schemas.microsoft.com/office/drawing/2014/main" id="{45C6D2C6-921F-D54B-BCA7-B2B20623541A}"/>
              </a:ext>
            </a:extLst>
          </p:cNvPr>
          <p:cNvSpPr>
            <a:spLocks noGrp="1"/>
          </p:cNvSpPr>
          <p:nvPr>
            <p:ph type="sldNum" sz="quarter" idx="12"/>
          </p:nvPr>
        </p:nvSpPr>
        <p:spPr/>
        <p:txBody>
          <a:bodyPr/>
          <a:lstStyle/>
          <a:p>
            <a:fld id="{6324D5D7-7619-544E-85E6-FE67B0DC27B1}" type="slidenum">
              <a:rPr lang="fr-FR" smtClean="0"/>
              <a:t>9</a:t>
            </a:fld>
            <a:endParaRPr lang="fr-FR"/>
          </a:p>
        </p:txBody>
      </p:sp>
      <p:sp>
        <p:nvSpPr>
          <p:cNvPr id="7" name="Text Box 18">
            <a:extLst>
              <a:ext uri="{FF2B5EF4-FFF2-40B4-BE49-F238E27FC236}">
                <a16:creationId xmlns:a16="http://schemas.microsoft.com/office/drawing/2014/main" id="{C46BCF8A-D6C6-E648-B8FA-DF2A9717B9D1}"/>
              </a:ext>
            </a:extLst>
          </p:cNvPr>
          <p:cNvSpPr txBox="1">
            <a:spLocks noChangeArrowheads="1"/>
          </p:cNvSpPr>
          <p:nvPr/>
        </p:nvSpPr>
        <p:spPr bwMode="auto">
          <a:xfrm>
            <a:off x="584607" y="1136453"/>
            <a:ext cx="8436396" cy="5262979"/>
          </a:xfrm>
          <a:prstGeom prst="rect">
            <a:avLst/>
          </a:prstGeom>
          <a:noFill/>
          <a:ln w="9525">
            <a:noFill/>
            <a:miter lim="800000"/>
            <a:headEnd/>
            <a:tailEnd/>
          </a:ln>
        </p:spPr>
        <p:txBody>
          <a:bodyPr wrap="square">
            <a:spAutoFit/>
          </a:bodyPr>
          <a:lstStyle/>
          <a:p>
            <a:r>
              <a:rPr lang="en-US" sz="1400" dirty="0">
                <a:solidFill>
                  <a:schemeClr val="tx2">
                    <a:lumMod val="60000"/>
                    <a:lumOff val="40000"/>
                  </a:schemeClr>
                </a:solidFill>
              </a:rPr>
              <a:t>Ideally (time consuming, can be part of a PhD project):</a:t>
            </a:r>
          </a:p>
          <a:p>
            <a:pPr marL="742950" lvl="1" indent="-285750">
              <a:buFont typeface="Arial" panose="020B0604020202020204" pitchFamily="34" charset="0"/>
              <a:buChar char="•"/>
            </a:pPr>
            <a:r>
              <a:rPr lang="en-US" sz="1400" dirty="0">
                <a:solidFill>
                  <a:schemeClr val="accent5">
                    <a:lumMod val="75000"/>
                  </a:schemeClr>
                </a:solidFill>
              </a:rPr>
              <a:t>One should probably use a dedicated generator (CAIN most probably)</a:t>
            </a:r>
          </a:p>
          <a:p>
            <a:pPr marL="742950" lvl="1" indent="-285750">
              <a:buFont typeface="Arial" panose="020B0604020202020204" pitchFamily="34" charset="0"/>
              <a:buChar char="•"/>
            </a:pPr>
            <a:r>
              <a:rPr lang="en-US" sz="1400" dirty="0">
                <a:solidFill>
                  <a:schemeClr val="accent5">
                    <a:lumMod val="75000"/>
                  </a:schemeClr>
                </a:solidFill>
              </a:rPr>
              <a:t>Account for every detail of the detection system with a Geant4 reconstruction</a:t>
            </a:r>
          </a:p>
          <a:p>
            <a:endParaRPr lang="en-US" sz="1400" dirty="0">
              <a:solidFill>
                <a:schemeClr val="tx2">
                  <a:lumMod val="60000"/>
                  <a:lumOff val="40000"/>
                </a:schemeClr>
              </a:solidFill>
            </a:endParaRPr>
          </a:p>
          <a:p>
            <a:r>
              <a:rPr lang="en-US" sz="1400" dirty="0">
                <a:solidFill>
                  <a:schemeClr val="tx2">
                    <a:lumMod val="60000"/>
                    <a:lumOff val="40000"/>
                  </a:schemeClr>
                </a:solidFill>
              </a:rPr>
              <a:t>However the most important aspects of the simulation are relatively simple to implement in a quick Monte Carlo :</a:t>
            </a:r>
          </a:p>
          <a:p>
            <a:pPr marL="742950" lvl="1" indent="-285750">
              <a:buFont typeface="Arial" panose="020B0604020202020204" pitchFamily="34" charset="0"/>
              <a:buChar char="•"/>
            </a:pPr>
            <a:r>
              <a:rPr lang="en-US" sz="1400" dirty="0">
                <a:solidFill>
                  <a:schemeClr val="accent5">
                    <a:lumMod val="75000"/>
                  </a:schemeClr>
                </a:solidFill>
              </a:rPr>
              <a:t>Compton cross-section (polarization effects included)</a:t>
            </a:r>
          </a:p>
          <a:p>
            <a:pPr marL="742950" lvl="1" indent="-285750">
              <a:buFont typeface="Arial" panose="020B0604020202020204" pitchFamily="34" charset="0"/>
              <a:buChar char="•"/>
            </a:pPr>
            <a:r>
              <a:rPr lang="en-US" sz="1400" dirty="0">
                <a:solidFill>
                  <a:schemeClr val="accent5">
                    <a:lumMod val="75000"/>
                  </a:schemeClr>
                </a:solidFill>
              </a:rPr>
              <a:t>Detector energy resolution</a:t>
            </a:r>
          </a:p>
          <a:p>
            <a:pPr marL="742950" lvl="1" indent="-285750">
              <a:buFont typeface="Arial" panose="020B0604020202020204" pitchFamily="34" charset="0"/>
              <a:buChar char="•"/>
            </a:pPr>
            <a:r>
              <a:rPr lang="en-US" sz="1400" dirty="0">
                <a:solidFill>
                  <a:schemeClr val="accent5">
                    <a:lumMod val="75000"/>
                  </a:schemeClr>
                </a:solidFill>
              </a:rPr>
              <a:t>Finite detector size</a:t>
            </a:r>
          </a:p>
          <a:p>
            <a:pPr marL="742950" lvl="1" indent="-285750">
              <a:buFont typeface="Arial" panose="020B0604020202020204" pitchFamily="34" charset="0"/>
              <a:buChar char="•"/>
            </a:pPr>
            <a:r>
              <a:rPr lang="en-US" sz="1400" dirty="0">
                <a:solidFill>
                  <a:schemeClr val="accent5">
                    <a:lumMod val="75000"/>
                  </a:schemeClr>
                </a:solidFill>
              </a:rPr>
              <a:t>Smearing from the finite electron beam emittance and dispersion (depends on baseline location)</a:t>
            </a:r>
          </a:p>
          <a:p>
            <a:pPr marL="742950" lvl="1" indent="-285750">
              <a:buFont typeface="Arial" panose="020B0604020202020204" pitchFamily="34" charset="0"/>
              <a:buChar char="•"/>
            </a:pPr>
            <a:r>
              <a:rPr lang="en-US" sz="1400" dirty="0">
                <a:solidFill>
                  <a:schemeClr val="accent5">
                    <a:lumMod val="75000"/>
                  </a:schemeClr>
                </a:solidFill>
              </a:rPr>
              <a:t>Data filled in histograms</a:t>
            </a:r>
          </a:p>
          <a:p>
            <a:pPr marL="742950" lvl="1" indent="-285750">
              <a:buFont typeface="Arial" panose="020B0604020202020204" pitchFamily="34" charset="0"/>
              <a:buChar char="•"/>
            </a:pPr>
            <a:endParaRPr lang="en-US" sz="1400" dirty="0">
              <a:solidFill>
                <a:schemeClr val="accent5">
                  <a:lumMod val="75000"/>
                </a:schemeClr>
              </a:solidFill>
            </a:endParaRPr>
          </a:p>
          <a:p>
            <a:r>
              <a:rPr lang="en-US" sz="1400" dirty="0">
                <a:solidFill>
                  <a:schemeClr val="tx2">
                    <a:lumMod val="60000"/>
                    <a:lumOff val="40000"/>
                  </a:schemeClr>
                </a:solidFill>
              </a:rPr>
              <a:t>All these effects can also be fit in a simple binned chi2 (or ML) with ROOT6 and MINUIT2 library</a:t>
            </a:r>
          </a:p>
          <a:p>
            <a:pPr marL="742950" lvl="1" indent="-285750">
              <a:buFont typeface="Arial" panose="020B0604020202020204" pitchFamily="34" charset="0"/>
              <a:buChar char="•"/>
            </a:pPr>
            <a:r>
              <a:rPr lang="en-US" sz="1400" dirty="0">
                <a:solidFill>
                  <a:schemeClr val="accent5">
                    <a:lumMod val="75000"/>
                  </a:schemeClr>
                </a:solidFill>
              </a:rPr>
              <a:t>To start with: I only fit a scale factor and </a:t>
            </a:r>
            <a:r>
              <a:rPr lang="en-US" sz="1400" dirty="0" err="1">
                <a:solidFill>
                  <a:schemeClr val="accent5">
                    <a:lumMod val="75000"/>
                  </a:schemeClr>
                </a:solidFill>
              </a:rPr>
              <a:t>Pz</a:t>
            </a:r>
            <a:r>
              <a:rPr lang="en-US" sz="1400" dirty="0">
                <a:solidFill>
                  <a:schemeClr val="accent5">
                    <a:lumMod val="75000"/>
                  </a:schemeClr>
                </a:solidFill>
              </a:rPr>
              <a:t>. </a:t>
            </a:r>
          </a:p>
          <a:p>
            <a:pPr marL="742950" lvl="1" indent="-285750">
              <a:buFont typeface="Arial" panose="020B0604020202020204" pitchFamily="34" charset="0"/>
              <a:buChar char="•"/>
            </a:pPr>
            <a:r>
              <a:rPr lang="en-US" sz="1400" dirty="0">
                <a:solidFill>
                  <a:schemeClr val="accent5">
                    <a:lumMod val="75000"/>
                  </a:schemeClr>
                </a:solidFill>
              </a:rPr>
              <a:t>I numerically integrate the Compton cross-section over the detector size and bin width accounting for</a:t>
            </a:r>
          </a:p>
          <a:p>
            <a:pPr marL="1200150" lvl="2" indent="-285750">
              <a:buFont typeface="Arial" panose="020B0604020202020204" pitchFamily="34" charset="0"/>
              <a:buChar char="•"/>
            </a:pPr>
            <a:r>
              <a:rPr lang="en-US" sz="1400" dirty="0">
                <a:solidFill>
                  <a:schemeClr val="accent5">
                    <a:lumMod val="75000"/>
                  </a:schemeClr>
                </a:solidFill>
              </a:rPr>
              <a:t>detector energy resolution</a:t>
            </a:r>
          </a:p>
          <a:p>
            <a:pPr marL="1200150" lvl="2" indent="-285750">
              <a:buFont typeface="Arial" panose="020B0604020202020204" pitchFamily="34" charset="0"/>
              <a:buChar char="•"/>
            </a:pPr>
            <a:r>
              <a:rPr lang="en-US" sz="1400" dirty="0">
                <a:solidFill>
                  <a:schemeClr val="accent5">
                    <a:lumMod val="75000"/>
                  </a:schemeClr>
                </a:solidFill>
              </a:rPr>
              <a:t>horizontal point spread due to finite e-beam sizes</a:t>
            </a:r>
          </a:p>
          <a:p>
            <a:pPr marL="1200150" lvl="2" indent="-285750">
              <a:buFont typeface="Arial" panose="020B0604020202020204" pitchFamily="34" charset="0"/>
              <a:buChar char="•"/>
            </a:pPr>
            <a:r>
              <a:rPr lang="en-US" sz="1400" dirty="0" err="1">
                <a:solidFill>
                  <a:schemeClr val="accent5">
                    <a:lumMod val="75000"/>
                  </a:schemeClr>
                </a:solidFill>
              </a:rPr>
              <a:t>Miscalibration</a:t>
            </a:r>
            <a:r>
              <a:rPr lang="en-US" sz="1400" dirty="0">
                <a:solidFill>
                  <a:schemeClr val="accent5">
                    <a:lumMod val="75000"/>
                  </a:schemeClr>
                </a:solidFill>
              </a:rPr>
              <a:t> (if any)</a:t>
            </a:r>
          </a:p>
          <a:p>
            <a:pPr marL="742950" lvl="1" indent="-285750">
              <a:buFont typeface="Arial" panose="020B0604020202020204" pitchFamily="34" charset="0"/>
              <a:buChar char="•"/>
            </a:pPr>
            <a:r>
              <a:rPr lang="en-US" sz="1400" dirty="0">
                <a:solidFill>
                  <a:schemeClr val="accent5">
                    <a:lumMod val="75000"/>
                  </a:schemeClr>
                </a:solidFill>
              </a:rPr>
              <a:t>I assume that the detector has nominally a square cross-section (despite it may be simpler to implement a cylindrical detector in the end)</a:t>
            </a:r>
          </a:p>
          <a:p>
            <a:pPr marL="742950" lvl="1" indent="-285750">
              <a:buFont typeface="Arial" panose="020B0604020202020204" pitchFamily="34" charset="0"/>
              <a:buChar char="•"/>
            </a:pPr>
            <a:endParaRPr lang="en-US" sz="1400" dirty="0">
              <a:solidFill>
                <a:schemeClr val="accent5">
                  <a:lumMod val="75000"/>
                </a:schemeClr>
              </a:solidFill>
            </a:endParaRPr>
          </a:p>
          <a:p>
            <a:r>
              <a:rPr lang="en-US" sz="1400" dirty="0">
                <a:solidFill>
                  <a:schemeClr val="tx2">
                    <a:lumMod val="60000"/>
                    <a:lumOff val="40000"/>
                  </a:schemeClr>
                </a:solidFill>
              </a:rPr>
              <a:t>I first go through a sanity check that everything goes fine when I assume one and only photon is </a:t>
            </a:r>
            <a:r>
              <a:rPr lang="en-US" sz="1400" dirty="0" err="1">
                <a:solidFill>
                  <a:schemeClr val="tx2">
                    <a:lumMod val="60000"/>
                    <a:lumOff val="40000"/>
                  </a:schemeClr>
                </a:solidFill>
              </a:rPr>
              <a:t>scaterred</a:t>
            </a:r>
            <a:r>
              <a:rPr lang="en-US" sz="1400" dirty="0">
                <a:solidFill>
                  <a:schemeClr val="tx2">
                    <a:lumMod val="60000"/>
                    <a:lumOff val="40000"/>
                  </a:schemeClr>
                </a:solidFill>
              </a:rPr>
              <a:t> per bunch crossing.</a:t>
            </a:r>
          </a:p>
          <a:p>
            <a:endParaRPr lang="en-US" sz="1400" dirty="0">
              <a:solidFill>
                <a:schemeClr val="tx2">
                  <a:lumMod val="60000"/>
                  <a:lumOff val="40000"/>
                </a:schemeClr>
              </a:solidFill>
            </a:endParaRPr>
          </a:p>
          <a:p>
            <a:r>
              <a:rPr lang="en-US" sz="1400" dirty="0">
                <a:solidFill>
                  <a:schemeClr val="tx2">
                    <a:lumMod val="60000"/>
                    <a:lumOff val="40000"/>
                  </a:schemeClr>
                </a:solidFill>
              </a:rPr>
              <a:t>This is obviously work in progress !</a:t>
            </a:r>
          </a:p>
        </p:txBody>
      </p:sp>
    </p:spTree>
    <p:extLst>
      <p:ext uri="{BB962C8B-B14F-4D97-AF65-F5344CB8AC3E}">
        <p14:creationId xmlns:p14="http://schemas.microsoft.com/office/powerpoint/2010/main" val="1277752588"/>
      </p:ext>
    </p:extLst>
  </p:cSld>
  <p:clrMapOvr>
    <a:masterClrMapping/>
  </p:clrMapOvr>
</p:sld>
</file>

<file path=ppt/theme/theme1.xml><?xml version="1.0" encoding="utf-8"?>
<a:theme xmlns:a="http://schemas.openxmlformats.org/drawingml/2006/main" name="Thème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id="{FBF67BF5-E241-D94D-A1E0-A0EA0C623EF9}" vid="{4197D68A-286D-DD47-B0B2-A034CCFF114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Office</Template>
  <TotalTime>22098</TotalTime>
  <Words>1692</Words>
  <Application>Microsoft Macintosh PowerPoint</Application>
  <PresentationFormat>Affichage à l'écran (4:3)</PresentationFormat>
  <Paragraphs>315</Paragraphs>
  <Slides>20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Cambria Math</vt:lpstr>
      <vt:lpstr>Wingdings</vt:lpstr>
      <vt:lpstr>Thème Office</vt:lpstr>
      <vt:lpstr>Compton polarimetry for SuperKEKB upgrade</vt:lpstr>
      <vt:lpstr>Introduction</vt:lpstr>
      <vt:lpstr>Compton cross-section</vt:lpstr>
      <vt:lpstr>A first look at the unpolarized term </vt:lpstr>
      <vt:lpstr>Detection of photons: requirements</vt:lpstr>
      <vt:lpstr>Basic idea of detector</vt:lpstr>
      <vt:lpstr>Basic idea of detector</vt:lpstr>
      <vt:lpstr>Polarization extraction</vt:lpstr>
      <vt:lpstr>Offline fitter: ingredients</vt:lpstr>
      <vt:lpstr>Detector/e-beam parameters</vt:lpstr>
      <vt:lpstr>Result</vt:lpstr>
      <vt:lpstr>But…</vt:lpstr>
      <vt:lpstr>Lower energy part of spectrum</vt:lpstr>
      <vt:lpstr>Removing the first 10 bins from fit</vt:lpstr>
      <vt:lpstr>Effect of detector energy resolution</vt:lpstr>
      <vt:lpstr>Misalignements</vt:lpstr>
      <vt:lpstr>Miscalibration (10% on scale)</vt:lpstr>
      <vt:lpstr>Ongoing improvements</vt:lpstr>
      <vt:lpstr>Next steps</vt:lpstr>
      <vt:lpstr>A slightly more detailed look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thoughts towards Compton polarimtry for ‘Chiral BELLE2’</dc:title>
  <dc:creator>Aurélien Martens</dc:creator>
  <cp:lastModifiedBy>Aurélien Martens</cp:lastModifiedBy>
  <cp:revision>174</cp:revision>
  <cp:lastPrinted>2019-10-21T14:23:48Z</cp:lastPrinted>
  <dcterms:created xsi:type="dcterms:W3CDTF">2019-09-23T10:30:56Z</dcterms:created>
  <dcterms:modified xsi:type="dcterms:W3CDTF">2021-02-10T09:47:55Z</dcterms:modified>
</cp:coreProperties>
</file>