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50"/>
  </p:notesMasterIdLst>
  <p:sldIdLst>
    <p:sldId id="256" r:id="rId2"/>
    <p:sldId id="461" r:id="rId3"/>
    <p:sldId id="462" r:id="rId4"/>
    <p:sldId id="460" r:id="rId5"/>
    <p:sldId id="463" r:id="rId6"/>
    <p:sldId id="464" r:id="rId7"/>
    <p:sldId id="465" r:id="rId8"/>
    <p:sldId id="442" r:id="rId9"/>
    <p:sldId id="426" r:id="rId10"/>
    <p:sldId id="290" r:id="rId11"/>
    <p:sldId id="428" r:id="rId12"/>
    <p:sldId id="409" r:id="rId13"/>
    <p:sldId id="459" r:id="rId14"/>
    <p:sldId id="408" r:id="rId15"/>
    <p:sldId id="451" r:id="rId16"/>
    <p:sldId id="444" r:id="rId17"/>
    <p:sldId id="445" r:id="rId18"/>
    <p:sldId id="453" r:id="rId19"/>
    <p:sldId id="447" r:id="rId20"/>
    <p:sldId id="448" r:id="rId21"/>
    <p:sldId id="454" r:id="rId22"/>
    <p:sldId id="449" r:id="rId23"/>
    <p:sldId id="456" r:id="rId24"/>
    <p:sldId id="457" r:id="rId25"/>
    <p:sldId id="410" r:id="rId26"/>
    <p:sldId id="400" r:id="rId27"/>
    <p:sldId id="412" r:id="rId28"/>
    <p:sldId id="413" r:id="rId29"/>
    <p:sldId id="414" r:id="rId30"/>
    <p:sldId id="415" r:id="rId31"/>
    <p:sldId id="416" r:id="rId32"/>
    <p:sldId id="422" r:id="rId33"/>
    <p:sldId id="423" r:id="rId34"/>
    <p:sldId id="393" r:id="rId35"/>
    <p:sldId id="394" r:id="rId36"/>
    <p:sldId id="396" r:id="rId37"/>
    <p:sldId id="379" r:id="rId38"/>
    <p:sldId id="370" r:id="rId39"/>
    <p:sldId id="372" r:id="rId40"/>
    <p:sldId id="373" r:id="rId41"/>
    <p:sldId id="362" r:id="rId42"/>
    <p:sldId id="338" r:id="rId43"/>
    <p:sldId id="339" r:id="rId44"/>
    <p:sldId id="327" r:id="rId45"/>
    <p:sldId id="291" r:id="rId46"/>
    <p:sldId id="310" r:id="rId47"/>
    <p:sldId id="312" r:id="rId48"/>
    <p:sldId id="288"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D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08"/>
    <p:restoredTop sz="94631"/>
  </p:normalViewPr>
  <p:slideViewPr>
    <p:cSldViewPr snapToGrid="0" snapToObjects="1">
      <p:cViewPr varScale="1">
        <p:scale>
          <a:sx n="125" d="100"/>
          <a:sy n="125" d="100"/>
        </p:scale>
        <p:origin x="16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D5651F-A0A0-324C-B3AB-F519BDD94ED9}" type="datetimeFigureOut">
              <a:rPr lang="en-GB" smtClean="0"/>
              <a:t>15/10/2020</a:t>
            </a:fld>
            <a:endParaRPr lang="en-GB"/>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01DB0-9749-9547-8C49-BEF4CEEFF943}" type="slidenum">
              <a:rPr lang="en-GB" smtClean="0"/>
              <a:t>‹N°›</a:t>
            </a:fld>
            <a:endParaRPr lang="en-GB"/>
          </a:p>
        </p:txBody>
      </p:sp>
    </p:spTree>
    <p:extLst>
      <p:ext uri="{BB962C8B-B14F-4D97-AF65-F5344CB8AC3E}">
        <p14:creationId xmlns:p14="http://schemas.microsoft.com/office/powerpoint/2010/main" val="500081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r>
              <a:rPr lang="fr-FR"/>
              <a:t>24/06/2020</a:t>
            </a:r>
          </a:p>
        </p:txBody>
      </p:sp>
      <p:sp>
        <p:nvSpPr>
          <p:cNvPr id="5" name="Footer Placeholder 4"/>
          <p:cNvSpPr>
            <a:spLocks noGrp="1"/>
          </p:cNvSpPr>
          <p:nvPr>
            <p:ph type="ftr" sz="quarter" idx="11"/>
          </p:nvPr>
        </p:nvSpPr>
        <p:spPr/>
        <p:txBody>
          <a:bodyPr/>
          <a:lstStyle/>
          <a:p>
            <a:r>
              <a:rPr lang="fr-FR"/>
              <a:t>Compton polarimeter for SuperKEKB</a:t>
            </a: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315831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r>
              <a:rPr lang="fr-FR"/>
              <a:t>24/06/2020</a:t>
            </a:r>
          </a:p>
        </p:txBody>
      </p:sp>
      <p:sp>
        <p:nvSpPr>
          <p:cNvPr id="6" name="Footer Placeholder 5"/>
          <p:cNvSpPr>
            <a:spLocks noGrp="1"/>
          </p:cNvSpPr>
          <p:nvPr>
            <p:ph type="ftr" sz="quarter" idx="11"/>
          </p:nvPr>
        </p:nvSpPr>
        <p:spPr/>
        <p:txBody>
          <a:bodyPr/>
          <a:lstStyle/>
          <a:p>
            <a:r>
              <a:rPr lang="fr-FR"/>
              <a:t>Compton polarimeter for SuperKEKB</a:t>
            </a:r>
          </a:p>
        </p:txBody>
      </p:sp>
      <p:sp>
        <p:nvSpPr>
          <p:cNvPr id="7" name="Slide Number Placeholder 6"/>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954110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24/06/2020</a:t>
            </a:r>
          </a:p>
        </p:txBody>
      </p:sp>
      <p:sp>
        <p:nvSpPr>
          <p:cNvPr id="5" name="Footer Placeholder 4"/>
          <p:cNvSpPr>
            <a:spLocks noGrp="1"/>
          </p:cNvSpPr>
          <p:nvPr>
            <p:ph type="ftr" sz="quarter" idx="11"/>
          </p:nvPr>
        </p:nvSpPr>
        <p:spPr/>
        <p:txBody>
          <a:bodyPr/>
          <a:lstStyle/>
          <a:p>
            <a:r>
              <a:rPr lang="fr-FR"/>
              <a:t>Compton polarimeter for SuperKEKB</a:t>
            </a: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679213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24/06/2020</a:t>
            </a:r>
          </a:p>
        </p:txBody>
      </p:sp>
      <p:sp>
        <p:nvSpPr>
          <p:cNvPr id="5" name="Footer Placeholder 4"/>
          <p:cNvSpPr>
            <a:spLocks noGrp="1"/>
          </p:cNvSpPr>
          <p:nvPr>
            <p:ph type="ftr" sz="quarter" idx="11"/>
          </p:nvPr>
        </p:nvSpPr>
        <p:spPr/>
        <p:txBody>
          <a:bodyPr/>
          <a:lstStyle/>
          <a:p>
            <a:r>
              <a:rPr lang="fr-FR"/>
              <a:t>Compton polarimeter for SuperKEKB</a:t>
            </a: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192744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24/06/2020</a:t>
            </a:r>
          </a:p>
        </p:txBody>
      </p:sp>
      <p:sp>
        <p:nvSpPr>
          <p:cNvPr id="5" name="Footer Placeholder 4"/>
          <p:cNvSpPr>
            <a:spLocks noGrp="1"/>
          </p:cNvSpPr>
          <p:nvPr>
            <p:ph type="ftr" sz="quarter" idx="11"/>
          </p:nvPr>
        </p:nvSpPr>
        <p:spPr/>
        <p:txBody>
          <a:bodyPr/>
          <a:lstStyle/>
          <a:p>
            <a:r>
              <a:rPr lang="fr-FR"/>
              <a:t>Compton polarimeter for SuperKEKB</a:t>
            </a: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cxnSp>
        <p:nvCxnSpPr>
          <p:cNvPr id="7" name="Connecteur droit 6">
            <a:extLst>
              <a:ext uri="{FF2B5EF4-FFF2-40B4-BE49-F238E27FC236}">
                <a16:creationId xmlns:a16="http://schemas.microsoft.com/office/drawing/2014/main" id="{9D8C2A6F-0513-674E-87D6-A38268BE63A2}"/>
              </a:ext>
            </a:extLst>
          </p:cNvPr>
          <p:cNvCxnSpPr/>
          <p:nvPr userDrawn="1"/>
        </p:nvCxnSpPr>
        <p:spPr>
          <a:xfrm>
            <a:off x="747918" y="874643"/>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6618DF27-C47A-2A45-89A0-FCCC77CB6E4F}"/>
              </a:ext>
            </a:extLst>
          </p:cNvPr>
          <p:cNvCxnSpPr/>
          <p:nvPr userDrawn="1"/>
        </p:nvCxnSpPr>
        <p:spPr>
          <a:xfrm>
            <a:off x="747918" y="927652"/>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49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3028950" y="1020416"/>
            <a:ext cx="5896389" cy="5263047"/>
          </a:xfrm>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24/06/2020</a:t>
            </a:r>
          </a:p>
        </p:txBody>
      </p:sp>
      <p:sp>
        <p:nvSpPr>
          <p:cNvPr id="5" name="Footer Placeholder 4"/>
          <p:cNvSpPr>
            <a:spLocks noGrp="1"/>
          </p:cNvSpPr>
          <p:nvPr>
            <p:ph type="ftr" sz="quarter" idx="11"/>
          </p:nvPr>
        </p:nvSpPr>
        <p:spPr/>
        <p:txBody>
          <a:bodyPr/>
          <a:lstStyle/>
          <a:p>
            <a:r>
              <a:rPr lang="fr-FR"/>
              <a:t>Compton polarimeter for SuperKEKB</a:t>
            </a: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sp>
        <p:nvSpPr>
          <p:cNvPr id="9" name="Content Placeholder 2">
            <a:extLst>
              <a:ext uri="{FF2B5EF4-FFF2-40B4-BE49-F238E27FC236}">
                <a16:creationId xmlns:a16="http://schemas.microsoft.com/office/drawing/2014/main" id="{84C8286A-03E0-6D49-9D42-D4B8C72EB5E0}"/>
              </a:ext>
            </a:extLst>
          </p:cNvPr>
          <p:cNvSpPr>
            <a:spLocks noGrp="1"/>
          </p:cNvSpPr>
          <p:nvPr>
            <p:ph idx="13"/>
          </p:nvPr>
        </p:nvSpPr>
        <p:spPr>
          <a:xfrm>
            <a:off x="218662" y="1020416"/>
            <a:ext cx="2693504" cy="5263047"/>
          </a:xfrm>
        </p:spPr>
        <p:txBody>
          <a:bodyPr/>
          <a:lstStyle/>
          <a:p>
            <a:pPr lvl="0"/>
            <a:r>
              <a:rPr lang="fr-FR"/>
              <a:t>Modifier les styles du texte du masque
Deuxième niveau
Troisième niveau
Quatrième niveau
Cinquième niveau</a:t>
            </a:r>
            <a:endParaRPr lang="en-US" dirty="0"/>
          </a:p>
        </p:txBody>
      </p:sp>
      <p:cxnSp>
        <p:nvCxnSpPr>
          <p:cNvPr id="10" name="Connecteur droit 9">
            <a:extLst>
              <a:ext uri="{FF2B5EF4-FFF2-40B4-BE49-F238E27FC236}">
                <a16:creationId xmlns:a16="http://schemas.microsoft.com/office/drawing/2014/main" id="{59B271C5-42D8-D24B-A4B3-320DFCBB4F3E}"/>
              </a:ext>
            </a:extLst>
          </p:cNvPr>
          <p:cNvCxnSpPr/>
          <p:nvPr userDrawn="1"/>
        </p:nvCxnSpPr>
        <p:spPr>
          <a:xfrm>
            <a:off x="747918" y="874643"/>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EF0E9747-688D-EA40-9495-E0B56C4A73A2}"/>
              </a:ext>
            </a:extLst>
          </p:cNvPr>
          <p:cNvCxnSpPr/>
          <p:nvPr userDrawn="1"/>
        </p:nvCxnSpPr>
        <p:spPr>
          <a:xfrm>
            <a:off x="747918" y="927652"/>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324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fr-FR"/>
              <a:t>24/06/2020</a:t>
            </a:r>
          </a:p>
        </p:txBody>
      </p:sp>
      <p:sp>
        <p:nvSpPr>
          <p:cNvPr id="5" name="Footer Placeholder 4"/>
          <p:cNvSpPr>
            <a:spLocks noGrp="1"/>
          </p:cNvSpPr>
          <p:nvPr>
            <p:ph type="ftr" sz="quarter" idx="11"/>
          </p:nvPr>
        </p:nvSpPr>
        <p:spPr/>
        <p:txBody>
          <a:bodyPr/>
          <a:lstStyle/>
          <a:p>
            <a:r>
              <a:rPr lang="fr-FR"/>
              <a:t>Compton polarimeter for SuperKEKB</a:t>
            </a: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2811038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r>
              <a:rPr lang="fr-FR"/>
              <a:t>24/06/2020</a:t>
            </a:r>
          </a:p>
        </p:txBody>
      </p:sp>
      <p:sp>
        <p:nvSpPr>
          <p:cNvPr id="6" name="Footer Placeholder 5"/>
          <p:cNvSpPr>
            <a:spLocks noGrp="1"/>
          </p:cNvSpPr>
          <p:nvPr>
            <p:ph type="ftr" sz="quarter" idx="11"/>
          </p:nvPr>
        </p:nvSpPr>
        <p:spPr/>
        <p:txBody>
          <a:bodyPr/>
          <a:lstStyle/>
          <a:p>
            <a:r>
              <a:rPr lang="fr-FR"/>
              <a:t>Compton polarimeter for SuperKEKB</a:t>
            </a:r>
          </a:p>
        </p:txBody>
      </p:sp>
      <p:sp>
        <p:nvSpPr>
          <p:cNvPr id="7" name="Slide Number Placeholder 6"/>
          <p:cNvSpPr>
            <a:spLocks noGrp="1"/>
          </p:cNvSpPr>
          <p:nvPr>
            <p:ph type="sldNum" sz="quarter" idx="12"/>
          </p:nvPr>
        </p:nvSpPr>
        <p:spPr/>
        <p:txBody>
          <a:bodyPr/>
          <a:lstStyle/>
          <a:p>
            <a:fld id="{6324D5D7-7619-544E-85E6-FE67B0DC27B1}" type="slidenum">
              <a:rPr lang="fr-FR" smtClean="0"/>
              <a:t>‹N°›</a:t>
            </a:fld>
            <a:endParaRPr lang="fr-FR"/>
          </a:p>
        </p:txBody>
      </p:sp>
      <p:cxnSp>
        <p:nvCxnSpPr>
          <p:cNvPr id="10" name="Connecteur droit 9">
            <a:extLst>
              <a:ext uri="{FF2B5EF4-FFF2-40B4-BE49-F238E27FC236}">
                <a16:creationId xmlns:a16="http://schemas.microsoft.com/office/drawing/2014/main" id="{8C2A1692-A79C-F94D-8071-0A66ED90799B}"/>
              </a:ext>
            </a:extLst>
          </p:cNvPr>
          <p:cNvCxnSpPr/>
          <p:nvPr userDrawn="1"/>
        </p:nvCxnSpPr>
        <p:spPr>
          <a:xfrm>
            <a:off x="747918" y="874643"/>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3F2EE1EE-8D6D-4346-B9F2-3EAAE932E151}"/>
              </a:ext>
            </a:extLst>
          </p:cNvPr>
          <p:cNvCxnSpPr/>
          <p:nvPr userDrawn="1"/>
        </p:nvCxnSpPr>
        <p:spPr>
          <a:xfrm>
            <a:off x="747918" y="927652"/>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416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r>
              <a:rPr lang="fr-FR"/>
              <a:t>24/06/2020</a:t>
            </a:r>
          </a:p>
        </p:txBody>
      </p:sp>
      <p:sp>
        <p:nvSpPr>
          <p:cNvPr id="8" name="Footer Placeholder 7"/>
          <p:cNvSpPr>
            <a:spLocks noGrp="1"/>
          </p:cNvSpPr>
          <p:nvPr>
            <p:ph type="ftr" sz="quarter" idx="11"/>
          </p:nvPr>
        </p:nvSpPr>
        <p:spPr/>
        <p:txBody>
          <a:bodyPr/>
          <a:lstStyle/>
          <a:p>
            <a:r>
              <a:rPr lang="fr-FR"/>
              <a:t>Compton polarimeter for SuperKEKB</a:t>
            </a:r>
          </a:p>
        </p:txBody>
      </p:sp>
      <p:sp>
        <p:nvSpPr>
          <p:cNvPr id="9" name="Slide Number Placeholder 8"/>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2523239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24/06/2020</a:t>
            </a:r>
          </a:p>
        </p:txBody>
      </p:sp>
      <p:sp>
        <p:nvSpPr>
          <p:cNvPr id="4" name="Footer Placeholder 3"/>
          <p:cNvSpPr>
            <a:spLocks noGrp="1"/>
          </p:cNvSpPr>
          <p:nvPr>
            <p:ph type="ftr" sz="quarter" idx="11"/>
          </p:nvPr>
        </p:nvSpPr>
        <p:spPr/>
        <p:txBody>
          <a:bodyPr/>
          <a:lstStyle/>
          <a:p>
            <a:r>
              <a:rPr lang="fr-FR"/>
              <a:t>Compton polarimeter for SuperKEKB</a:t>
            </a:r>
          </a:p>
        </p:txBody>
      </p:sp>
      <p:sp>
        <p:nvSpPr>
          <p:cNvPr id="5" name="Slide Number Placeholder 4"/>
          <p:cNvSpPr>
            <a:spLocks noGrp="1"/>
          </p:cNvSpPr>
          <p:nvPr>
            <p:ph type="sldNum" sz="quarter" idx="12"/>
          </p:nvPr>
        </p:nvSpPr>
        <p:spPr/>
        <p:txBody>
          <a:bodyPr/>
          <a:lstStyle/>
          <a:p>
            <a:fld id="{6324D5D7-7619-544E-85E6-FE67B0DC27B1}" type="slidenum">
              <a:rPr lang="fr-FR" smtClean="0"/>
              <a:t>‹N°›</a:t>
            </a:fld>
            <a:endParaRPr lang="fr-FR"/>
          </a:p>
        </p:txBody>
      </p:sp>
      <p:cxnSp>
        <p:nvCxnSpPr>
          <p:cNvPr id="8" name="Connecteur droit 7">
            <a:extLst>
              <a:ext uri="{FF2B5EF4-FFF2-40B4-BE49-F238E27FC236}">
                <a16:creationId xmlns:a16="http://schemas.microsoft.com/office/drawing/2014/main" id="{51A2E35D-BD29-AB44-B3A6-E75904B7FD5D}"/>
              </a:ext>
            </a:extLst>
          </p:cNvPr>
          <p:cNvCxnSpPr/>
          <p:nvPr userDrawn="1"/>
        </p:nvCxnSpPr>
        <p:spPr>
          <a:xfrm>
            <a:off x="747918" y="874643"/>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437E9A2E-0DEB-A24D-AE54-2E7394B85E80}"/>
              </a:ext>
            </a:extLst>
          </p:cNvPr>
          <p:cNvCxnSpPr/>
          <p:nvPr userDrawn="1"/>
        </p:nvCxnSpPr>
        <p:spPr>
          <a:xfrm>
            <a:off x="747918" y="927652"/>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07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24/06/2020</a:t>
            </a:r>
          </a:p>
        </p:txBody>
      </p:sp>
      <p:sp>
        <p:nvSpPr>
          <p:cNvPr id="3" name="Footer Placeholder 2"/>
          <p:cNvSpPr>
            <a:spLocks noGrp="1"/>
          </p:cNvSpPr>
          <p:nvPr>
            <p:ph type="ftr" sz="quarter" idx="11"/>
          </p:nvPr>
        </p:nvSpPr>
        <p:spPr/>
        <p:txBody>
          <a:bodyPr/>
          <a:lstStyle/>
          <a:p>
            <a:r>
              <a:rPr lang="fr-FR"/>
              <a:t>Compton polarimeter for SuperKEKB</a:t>
            </a:r>
          </a:p>
        </p:txBody>
      </p:sp>
      <p:sp>
        <p:nvSpPr>
          <p:cNvPr id="4" name="Slide Number Placeholder 3"/>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395454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r>
              <a:rPr lang="fr-FR"/>
              <a:t>24/06/2020</a:t>
            </a:r>
          </a:p>
        </p:txBody>
      </p:sp>
      <p:sp>
        <p:nvSpPr>
          <p:cNvPr id="6" name="Footer Placeholder 5"/>
          <p:cNvSpPr>
            <a:spLocks noGrp="1"/>
          </p:cNvSpPr>
          <p:nvPr>
            <p:ph type="ftr" sz="quarter" idx="11"/>
          </p:nvPr>
        </p:nvSpPr>
        <p:spPr/>
        <p:txBody>
          <a:bodyPr/>
          <a:lstStyle/>
          <a:p>
            <a:r>
              <a:rPr lang="fr-FR"/>
              <a:t>Compton polarimeter for SuperKEKB</a:t>
            </a:r>
          </a:p>
        </p:txBody>
      </p:sp>
      <p:sp>
        <p:nvSpPr>
          <p:cNvPr id="7" name="Slide Number Placeholder 6"/>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109140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86FFEB-5D0A-984F-A179-F9468CD8B4F8}"/>
              </a:ext>
            </a:extLst>
          </p:cNvPr>
          <p:cNvSpPr/>
          <p:nvPr userDrawn="1"/>
        </p:nvSpPr>
        <p:spPr>
          <a:xfrm>
            <a:off x="0" y="6445799"/>
            <a:ext cx="9144000" cy="491713"/>
          </a:xfrm>
          <a:prstGeom prst="rect">
            <a:avLst/>
          </a:prstGeom>
          <a:gradFill flip="none" rotWithShape="1">
            <a:gsLst>
              <a:gs pos="0">
                <a:schemeClr val="bg1">
                  <a:lumMod val="95000"/>
                </a:schemeClr>
              </a:gs>
              <a:gs pos="27000">
                <a:schemeClr val="tx1">
                  <a:lumMod val="50000"/>
                  <a:lumOff val="50000"/>
                </a:schemeClr>
              </a:gs>
              <a:gs pos="100000">
                <a:schemeClr val="bg1">
                  <a:lumMod val="95000"/>
                </a:schemeClr>
              </a:gs>
              <a:gs pos="62000">
                <a:schemeClr val="tx1">
                  <a:lumMod val="50000"/>
                  <a:lumOff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628650" y="365126"/>
            <a:ext cx="7886700" cy="509517"/>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63362" y="6445800"/>
            <a:ext cx="1130576" cy="365125"/>
          </a:xfrm>
          <a:prstGeom prst="rect">
            <a:avLst/>
          </a:prstGeom>
        </p:spPr>
        <p:txBody>
          <a:bodyPr vert="horz" lIns="91440" tIns="45720" rIns="91440" bIns="45720" rtlCol="0" anchor="ctr"/>
          <a:lstStyle>
            <a:lvl1pPr algn="l">
              <a:defRPr sz="1200">
                <a:solidFill>
                  <a:schemeClr val="accent4">
                    <a:lumMod val="20000"/>
                    <a:lumOff val="80000"/>
                  </a:schemeClr>
                </a:solidFill>
              </a:defRPr>
            </a:lvl1pPr>
          </a:lstStyle>
          <a:p>
            <a:r>
              <a:rPr lang="fr-FR"/>
              <a:t>24/06/2020</a:t>
            </a:r>
            <a:endParaRPr lang="fr-FR" dirty="0"/>
          </a:p>
        </p:txBody>
      </p:sp>
      <p:sp>
        <p:nvSpPr>
          <p:cNvPr id="5" name="Footer Placeholder 4"/>
          <p:cNvSpPr>
            <a:spLocks noGrp="1"/>
          </p:cNvSpPr>
          <p:nvPr>
            <p:ph type="ftr" sz="quarter" idx="3"/>
          </p:nvPr>
        </p:nvSpPr>
        <p:spPr>
          <a:xfrm>
            <a:off x="1759226" y="6445802"/>
            <a:ext cx="5744816" cy="365125"/>
          </a:xfrm>
          <a:prstGeom prst="rect">
            <a:avLst/>
          </a:prstGeom>
        </p:spPr>
        <p:txBody>
          <a:bodyPr vert="horz" lIns="91440" tIns="45720" rIns="91440" bIns="45720" rtlCol="0" anchor="ctr"/>
          <a:lstStyle>
            <a:lvl1pPr algn="ctr">
              <a:defRPr sz="1200">
                <a:solidFill>
                  <a:schemeClr val="accent4">
                    <a:lumMod val="20000"/>
                    <a:lumOff val="80000"/>
                  </a:schemeClr>
                </a:solidFill>
              </a:defRPr>
            </a:lvl1pPr>
          </a:lstStyle>
          <a:p>
            <a:r>
              <a:rPr lang="fr-FR"/>
              <a:t>Compton polarimeter for SuperKEKB</a:t>
            </a:r>
            <a:endParaRPr lang="fr-FR" dirty="0"/>
          </a:p>
        </p:txBody>
      </p:sp>
      <p:sp>
        <p:nvSpPr>
          <p:cNvPr id="6" name="Slide Number Placeholder 5"/>
          <p:cNvSpPr>
            <a:spLocks noGrp="1"/>
          </p:cNvSpPr>
          <p:nvPr>
            <p:ph type="sldNum" sz="quarter" idx="4"/>
          </p:nvPr>
        </p:nvSpPr>
        <p:spPr>
          <a:xfrm>
            <a:off x="8009696" y="6445801"/>
            <a:ext cx="1011307" cy="365125"/>
          </a:xfrm>
          <a:prstGeom prst="rect">
            <a:avLst/>
          </a:prstGeom>
        </p:spPr>
        <p:txBody>
          <a:bodyPr vert="horz" lIns="91440" tIns="45720" rIns="91440" bIns="45720" rtlCol="0" anchor="ctr"/>
          <a:lstStyle>
            <a:lvl1pPr algn="r">
              <a:defRPr sz="1200">
                <a:solidFill>
                  <a:schemeClr val="accent4">
                    <a:lumMod val="20000"/>
                    <a:lumOff val="80000"/>
                  </a:schemeClr>
                </a:solidFill>
              </a:defRPr>
            </a:lvl1pPr>
          </a:lstStyle>
          <a:p>
            <a:fld id="{6324D5D7-7619-544E-85E6-FE67B0DC27B1}" type="slidenum">
              <a:rPr lang="fr-FR" smtClean="0"/>
              <a:pPr/>
              <a:t>‹N°›</a:t>
            </a:fld>
            <a:endParaRPr lang="fr-FR" dirty="0"/>
          </a:p>
        </p:txBody>
      </p:sp>
    </p:spTree>
    <p:extLst>
      <p:ext uri="{BB962C8B-B14F-4D97-AF65-F5344CB8AC3E}">
        <p14:creationId xmlns:p14="http://schemas.microsoft.com/office/powerpoint/2010/main" val="40676040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p:txStyles>
    <p:titleStyle>
      <a:lvl1pPr algn="l" defTabSz="914400" rtl="0" eaLnBrk="1" latinLnBrk="0" hangingPunct="1">
        <a:lnSpc>
          <a:spcPct val="90000"/>
        </a:lnSpc>
        <a:spcBef>
          <a:spcPct val="0"/>
        </a:spcBef>
        <a:buNone/>
        <a:defRPr sz="4400" b="1" i="0" u="none" kern="1200" baseline="0">
          <a:solidFill>
            <a:schemeClr val="accent3">
              <a:lumMod val="75000"/>
            </a:schemeClr>
          </a:solidFill>
          <a:uFill>
            <a:solidFill>
              <a:schemeClr val="accent2">
                <a:lumMod val="75000"/>
              </a:schemeClr>
            </a:solidFill>
          </a:u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2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www.nktphotonics.com/" TargetMode="External"/><Relationship Id="rId3" Type="http://schemas.openxmlformats.org/officeDocument/2006/relationships/image" Target="../media/image310.png"/><Relationship Id="rId7" Type="http://schemas.openxmlformats.org/officeDocument/2006/relationships/hyperlink" Target="http://www.amplitude-laser.com/" TargetMode="External"/><Relationship Id="rId2"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hyperlink" Target="http://www.menlosystems.com/" TargetMode="External"/><Relationship Id="rId5"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hyperlink" Target="http://www.afs-jena.de/"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38.wmf"/><Relationship Id="rId4" Type="http://schemas.openxmlformats.org/officeDocument/2006/relationships/image" Target="../media/image51.emf"/></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7.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B4E66E-AC24-3A41-A158-340D5290ECBE}"/>
              </a:ext>
            </a:extLst>
          </p:cNvPr>
          <p:cNvSpPr>
            <a:spLocks noGrp="1"/>
          </p:cNvSpPr>
          <p:nvPr>
            <p:ph type="ctrTitle"/>
          </p:nvPr>
        </p:nvSpPr>
        <p:spPr>
          <a:xfrm>
            <a:off x="685799" y="1122363"/>
            <a:ext cx="8016073" cy="2387600"/>
          </a:xfrm>
        </p:spPr>
        <p:txBody>
          <a:bodyPr>
            <a:normAutofit/>
          </a:bodyPr>
          <a:lstStyle/>
          <a:p>
            <a:r>
              <a:rPr lang="fr-FR" sz="3600" dirty="0"/>
              <a:t>Compton </a:t>
            </a:r>
            <a:r>
              <a:rPr lang="fr-FR" sz="3600" dirty="0" err="1"/>
              <a:t>polarimetry</a:t>
            </a:r>
            <a:r>
              <a:rPr lang="fr-FR" sz="3600" dirty="0"/>
              <a:t> for </a:t>
            </a:r>
            <a:r>
              <a:rPr lang="fr-FR" sz="3600" dirty="0" err="1"/>
              <a:t>SuperKEKB</a:t>
            </a:r>
            <a:r>
              <a:rPr lang="fr-FR" sz="3600" dirty="0"/>
              <a:t> upgrade</a:t>
            </a:r>
          </a:p>
        </p:txBody>
      </p:sp>
      <p:sp>
        <p:nvSpPr>
          <p:cNvPr id="3" name="Sous-titre 2">
            <a:extLst>
              <a:ext uri="{FF2B5EF4-FFF2-40B4-BE49-F238E27FC236}">
                <a16:creationId xmlns:a16="http://schemas.microsoft.com/office/drawing/2014/main" id="{F906DFE7-C6C8-C048-A97F-EA49E143AE13}"/>
              </a:ext>
            </a:extLst>
          </p:cNvPr>
          <p:cNvSpPr>
            <a:spLocks noGrp="1"/>
          </p:cNvSpPr>
          <p:nvPr>
            <p:ph type="subTitle" idx="1"/>
          </p:nvPr>
        </p:nvSpPr>
        <p:spPr>
          <a:xfrm>
            <a:off x="1143000" y="3602038"/>
            <a:ext cx="6858000" cy="633631"/>
          </a:xfrm>
        </p:spPr>
        <p:txBody>
          <a:bodyPr>
            <a:normAutofit/>
          </a:bodyPr>
          <a:lstStyle/>
          <a:p>
            <a:r>
              <a:rPr lang="fr-FR" dirty="0">
                <a:solidFill>
                  <a:schemeClr val="accent6">
                    <a:lumMod val="75000"/>
                  </a:schemeClr>
                </a:solidFill>
              </a:rPr>
              <a:t>Aurélien MARTENS for </a:t>
            </a:r>
            <a:r>
              <a:rPr lang="fr-FR" dirty="0" err="1">
                <a:solidFill>
                  <a:schemeClr val="accent6">
                    <a:lumMod val="75000"/>
                  </a:schemeClr>
                </a:solidFill>
              </a:rPr>
              <a:t>IJCLab</a:t>
            </a:r>
            <a:r>
              <a:rPr lang="fr-FR" dirty="0">
                <a:solidFill>
                  <a:schemeClr val="accent6">
                    <a:lumMod val="75000"/>
                  </a:schemeClr>
                </a:solidFill>
              </a:rPr>
              <a:t> group</a:t>
            </a:r>
          </a:p>
        </p:txBody>
      </p:sp>
      <p:sp>
        <p:nvSpPr>
          <p:cNvPr id="5" name="Espace réservé de la date 4">
            <a:extLst>
              <a:ext uri="{FF2B5EF4-FFF2-40B4-BE49-F238E27FC236}">
                <a16:creationId xmlns:a16="http://schemas.microsoft.com/office/drawing/2014/main" id="{20C11A30-F087-DD48-90DA-D222F7DB6989}"/>
              </a:ext>
            </a:extLst>
          </p:cNvPr>
          <p:cNvSpPr>
            <a:spLocks noGrp="1"/>
          </p:cNvSpPr>
          <p:nvPr>
            <p:ph type="dt" sz="half" idx="10"/>
          </p:nvPr>
        </p:nvSpPr>
        <p:spPr/>
        <p:txBody>
          <a:bodyPr/>
          <a:lstStyle/>
          <a:p>
            <a:r>
              <a:rPr lang="fr-FR"/>
              <a:t>24/06/2020</a:t>
            </a:r>
            <a:endParaRPr lang="fr-FR" dirty="0"/>
          </a:p>
        </p:txBody>
      </p:sp>
      <p:sp>
        <p:nvSpPr>
          <p:cNvPr id="6" name="Espace réservé du pied de page 5">
            <a:extLst>
              <a:ext uri="{FF2B5EF4-FFF2-40B4-BE49-F238E27FC236}">
                <a16:creationId xmlns:a16="http://schemas.microsoft.com/office/drawing/2014/main" id="{1EBC8E6C-4EC3-5F43-A325-E90D3193E70D}"/>
              </a:ext>
            </a:extLst>
          </p:cNvPr>
          <p:cNvSpPr>
            <a:spLocks noGrp="1"/>
          </p:cNvSpPr>
          <p:nvPr>
            <p:ph type="ftr" sz="quarter" idx="11"/>
          </p:nvPr>
        </p:nvSpPr>
        <p:spPr/>
        <p:txBody>
          <a:bodyPr/>
          <a:lstStyle/>
          <a:p>
            <a:r>
              <a:rPr lang="fr-FR"/>
              <a:t>Compton polarimeter for SuperKEKB</a:t>
            </a:r>
            <a:endParaRPr lang="fr-FR" dirty="0"/>
          </a:p>
        </p:txBody>
      </p:sp>
      <p:sp>
        <p:nvSpPr>
          <p:cNvPr id="7" name="Espace réservé du numéro de diapositive 6">
            <a:extLst>
              <a:ext uri="{FF2B5EF4-FFF2-40B4-BE49-F238E27FC236}">
                <a16:creationId xmlns:a16="http://schemas.microsoft.com/office/drawing/2014/main" id="{B62E298D-33BF-214F-8FE8-7EDD31FA5878}"/>
              </a:ext>
            </a:extLst>
          </p:cNvPr>
          <p:cNvSpPr>
            <a:spLocks noGrp="1"/>
          </p:cNvSpPr>
          <p:nvPr>
            <p:ph type="sldNum" sz="quarter" idx="12"/>
          </p:nvPr>
        </p:nvSpPr>
        <p:spPr/>
        <p:txBody>
          <a:bodyPr/>
          <a:lstStyle/>
          <a:p>
            <a:fld id="{6324D5D7-7619-544E-85E6-FE67B0DC27B1}" type="slidenum">
              <a:rPr lang="fr-FR" smtClean="0"/>
              <a:t>1</a:t>
            </a:fld>
            <a:endParaRPr lang="fr-FR"/>
          </a:p>
        </p:txBody>
      </p:sp>
    </p:spTree>
    <p:extLst>
      <p:ext uri="{BB962C8B-B14F-4D97-AF65-F5344CB8AC3E}">
        <p14:creationId xmlns:p14="http://schemas.microsoft.com/office/powerpoint/2010/main" val="303850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a:extLst>
              <a:ext uri="{FF2B5EF4-FFF2-40B4-BE49-F238E27FC236}">
                <a16:creationId xmlns:a16="http://schemas.microsoft.com/office/drawing/2014/main" id="{794BC4B0-E5B7-C64C-82AF-9674628BA329}"/>
              </a:ext>
            </a:extLst>
          </p:cNvPr>
          <p:cNvPicPr>
            <a:picLocks noChangeAspect="1"/>
          </p:cNvPicPr>
          <p:nvPr/>
        </p:nvPicPr>
        <p:blipFill>
          <a:blip r:embed="rId2"/>
          <a:stretch>
            <a:fillRect/>
          </a:stretch>
        </p:blipFill>
        <p:spPr>
          <a:xfrm>
            <a:off x="1794025" y="2881865"/>
            <a:ext cx="5251370" cy="2823317"/>
          </a:xfrm>
          <a:prstGeom prst="rect">
            <a:avLst/>
          </a:prstGeom>
        </p:spPr>
      </p:pic>
      <p:sp>
        <p:nvSpPr>
          <p:cNvPr id="2" name="Titre 1">
            <a:extLst>
              <a:ext uri="{FF2B5EF4-FFF2-40B4-BE49-F238E27FC236}">
                <a16:creationId xmlns:a16="http://schemas.microsoft.com/office/drawing/2014/main" id="{8C2482EC-D8BC-2347-8349-9EF8C7A22320}"/>
              </a:ext>
            </a:extLst>
          </p:cNvPr>
          <p:cNvSpPr>
            <a:spLocks noGrp="1"/>
          </p:cNvSpPr>
          <p:nvPr>
            <p:ph type="title"/>
          </p:nvPr>
        </p:nvSpPr>
        <p:spPr>
          <a:xfrm>
            <a:off x="628649" y="365126"/>
            <a:ext cx="8392353" cy="509517"/>
          </a:xfrm>
        </p:spPr>
        <p:txBody>
          <a:bodyPr>
            <a:normAutofit fontScale="90000"/>
          </a:bodyPr>
          <a:lstStyle/>
          <a:p>
            <a:r>
              <a:rPr lang="fr-FR" dirty="0"/>
              <a:t>A first look to Compton </a:t>
            </a:r>
            <a:r>
              <a:rPr lang="fr-FR" dirty="0" err="1"/>
              <a:t>backscattering</a:t>
            </a:r>
            <a:endParaRPr lang="fr-FR" dirty="0"/>
          </a:p>
        </p:txBody>
      </p:sp>
      <p:sp>
        <p:nvSpPr>
          <p:cNvPr id="4" name="Espace réservé de la date 3">
            <a:extLst>
              <a:ext uri="{FF2B5EF4-FFF2-40B4-BE49-F238E27FC236}">
                <a16:creationId xmlns:a16="http://schemas.microsoft.com/office/drawing/2014/main" id="{2AD88FAD-48A7-2442-9F50-F796B3E5AB73}"/>
              </a:ext>
            </a:extLst>
          </p:cNvPr>
          <p:cNvSpPr>
            <a:spLocks noGrp="1"/>
          </p:cNvSpPr>
          <p:nvPr>
            <p:ph type="dt" sz="half" idx="10"/>
          </p:nvPr>
        </p:nvSpPr>
        <p:spPr/>
        <p:txBody>
          <a:bodyPr/>
          <a:lstStyle/>
          <a:p>
            <a:r>
              <a:rPr lang="fr-FR"/>
              <a:t>24/06/2020</a:t>
            </a:r>
            <a:endParaRPr lang="fr-FR" dirty="0"/>
          </a:p>
        </p:txBody>
      </p:sp>
      <p:sp>
        <p:nvSpPr>
          <p:cNvPr id="5" name="Espace réservé du pied de page 4">
            <a:extLst>
              <a:ext uri="{FF2B5EF4-FFF2-40B4-BE49-F238E27FC236}">
                <a16:creationId xmlns:a16="http://schemas.microsoft.com/office/drawing/2014/main" id="{F09BF8A8-2724-DE4F-9558-78BB90DBB885}"/>
              </a:ext>
            </a:extLst>
          </p:cNvPr>
          <p:cNvSpPr>
            <a:spLocks noGrp="1"/>
          </p:cNvSpPr>
          <p:nvPr>
            <p:ph type="ftr" sz="quarter" idx="11"/>
          </p:nvPr>
        </p:nvSpPr>
        <p:spPr/>
        <p:txBody>
          <a:bodyPr/>
          <a:lstStyle/>
          <a:p>
            <a:r>
              <a:rPr lang="fr-FR"/>
              <a:t>Compton polarimeter for SuperKEKB</a:t>
            </a:r>
            <a:endParaRPr lang="fr-FR" dirty="0"/>
          </a:p>
        </p:txBody>
      </p:sp>
      <p:sp>
        <p:nvSpPr>
          <p:cNvPr id="6" name="Espace réservé du numéro de diapositive 5">
            <a:extLst>
              <a:ext uri="{FF2B5EF4-FFF2-40B4-BE49-F238E27FC236}">
                <a16:creationId xmlns:a16="http://schemas.microsoft.com/office/drawing/2014/main" id="{7F061522-D31E-7743-A271-64CFEBA54A43}"/>
              </a:ext>
            </a:extLst>
          </p:cNvPr>
          <p:cNvSpPr>
            <a:spLocks noGrp="1"/>
          </p:cNvSpPr>
          <p:nvPr>
            <p:ph type="sldNum" sz="quarter" idx="12"/>
          </p:nvPr>
        </p:nvSpPr>
        <p:spPr/>
        <p:txBody>
          <a:bodyPr/>
          <a:lstStyle/>
          <a:p>
            <a:fld id="{6324D5D7-7619-544E-85E6-FE67B0DC27B1}" type="slidenum">
              <a:rPr lang="fr-FR" smtClean="0"/>
              <a:t>10</a:t>
            </a:fld>
            <a:endParaRPr lang="fr-FR"/>
          </a:p>
        </p:txBody>
      </p:sp>
      <p:sp>
        <p:nvSpPr>
          <p:cNvPr id="8" name="Rectangle 7">
            <a:extLst>
              <a:ext uri="{FF2B5EF4-FFF2-40B4-BE49-F238E27FC236}">
                <a16:creationId xmlns:a16="http://schemas.microsoft.com/office/drawing/2014/main" id="{8FD03C26-AD9F-784E-A2DD-1F36AE9FF4B8}"/>
              </a:ext>
            </a:extLst>
          </p:cNvPr>
          <p:cNvSpPr/>
          <p:nvPr/>
        </p:nvSpPr>
        <p:spPr>
          <a:xfrm rot="16200000">
            <a:off x="-3084400" y="3084401"/>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Landau-</a:t>
            </a:r>
            <a:r>
              <a:rPr lang="en-US" sz="1200" dirty="0" err="1">
                <a:solidFill>
                  <a:schemeClr val="tx2">
                    <a:lumMod val="60000"/>
                    <a:lumOff val="40000"/>
                  </a:schemeClr>
                </a:solidFill>
              </a:rPr>
              <a:t>Lifshitz</a:t>
            </a:r>
            <a:r>
              <a:rPr lang="en-US" sz="1200" dirty="0">
                <a:solidFill>
                  <a:schemeClr val="tx2">
                    <a:lumMod val="60000"/>
                    <a:lumOff val="40000"/>
                  </a:schemeClr>
                </a:solidFill>
              </a:rPr>
              <a:t> QED book </a:t>
            </a:r>
            <a:r>
              <a:rPr lang="en-US" sz="1200" dirty="0" err="1">
                <a:solidFill>
                  <a:schemeClr val="tx2">
                    <a:lumMod val="60000"/>
                    <a:lumOff val="40000"/>
                  </a:schemeClr>
                </a:solidFill>
              </a:rPr>
              <a:t>paragaphs</a:t>
            </a:r>
            <a:r>
              <a:rPr lang="en-US" sz="1200" dirty="0">
                <a:solidFill>
                  <a:schemeClr val="tx2">
                    <a:lumMod val="60000"/>
                    <a:lumOff val="40000"/>
                  </a:schemeClr>
                </a:solidFill>
              </a:rPr>
              <a:t> 86 and 87</a:t>
            </a:r>
          </a:p>
        </p:txBody>
      </p:sp>
      <p:sp>
        <p:nvSpPr>
          <p:cNvPr id="25" name="Rectangle 24">
            <a:extLst>
              <a:ext uri="{FF2B5EF4-FFF2-40B4-BE49-F238E27FC236}">
                <a16:creationId xmlns:a16="http://schemas.microsoft.com/office/drawing/2014/main" id="{737D79BD-E2A1-6248-A7EF-956E012CA141}"/>
              </a:ext>
            </a:extLst>
          </p:cNvPr>
          <p:cNvSpPr/>
          <p:nvPr/>
        </p:nvSpPr>
        <p:spPr>
          <a:xfrm>
            <a:off x="5302718" y="1149924"/>
            <a:ext cx="3996826" cy="1077218"/>
          </a:xfrm>
          <a:prstGeom prst="rect">
            <a:avLst/>
          </a:prstGeom>
        </p:spPr>
        <p:txBody>
          <a:bodyPr wrap="square">
            <a:spAutoFit/>
          </a:bodyPr>
          <a:lstStyle/>
          <a:p>
            <a:pPr marL="285750" indent="-285750">
              <a:buFont typeface="Arial" panose="020B0604020202020204" pitchFamily="34" charset="0"/>
              <a:buChar char="•"/>
            </a:pPr>
            <a:r>
              <a:rPr lang="fr-FR" sz="1600" dirty="0">
                <a:solidFill>
                  <a:schemeClr val="accent1"/>
                </a:solidFill>
              </a:rPr>
              <a:t>Initial </a:t>
            </a:r>
            <a:r>
              <a:rPr lang="fr-FR" sz="1600" dirty="0" err="1">
                <a:solidFill>
                  <a:schemeClr val="accent1"/>
                </a:solidFill>
              </a:rPr>
              <a:t>electron</a:t>
            </a:r>
            <a:r>
              <a:rPr lang="fr-FR" sz="1600" dirty="0">
                <a:solidFill>
                  <a:schemeClr val="accent1"/>
                </a:solidFill>
              </a:rPr>
              <a:t> </a:t>
            </a:r>
            <a:r>
              <a:rPr lang="fr-FR" sz="1600" dirty="0" err="1">
                <a:solidFill>
                  <a:schemeClr val="accent1"/>
                </a:solidFill>
              </a:rPr>
              <a:t>energy</a:t>
            </a:r>
            <a:r>
              <a:rPr lang="fr-FR" sz="1600" dirty="0">
                <a:solidFill>
                  <a:schemeClr val="accent1"/>
                </a:solidFill>
              </a:rPr>
              <a:t> (7 </a:t>
            </a:r>
            <a:r>
              <a:rPr lang="fr-FR" sz="1600" dirty="0" err="1">
                <a:solidFill>
                  <a:schemeClr val="accent1"/>
                </a:solidFill>
              </a:rPr>
              <a:t>GeV</a:t>
            </a:r>
            <a:r>
              <a:rPr lang="fr-FR" sz="1600" dirty="0">
                <a:solidFill>
                  <a:schemeClr val="accent1"/>
                </a:solidFill>
              </a:rPr>
              <a:t>)</a:t>
            </a:r>
          </a:p>
          <a:p>
            <a:pPr marL="285750" indent="-285750">
              <a:buFont typeface="Arial" panose="020B0604020202020204" pitchFamily="34" charset="0"/>
              <a:buChar char="•"/>
            </a:pPr>
            <a:r>
              <a:rPr lang="fr-FR" sz="1600" dirty="0">
                <a:solidFill>
                  <a:schemeClr val="accent6">
                    <a:lumMod val="75000"/>
                  </a:schemeClr>
                </a:solidFill>
              </a:rPr>
              <a:t>Initial photon </a:t>
            </a:r>
            <a:r>
              <a:rPr lang="fr-FR" sz="1600" dirty="0" err="1">
                <a:solidFill>
                  <a:schemeClr val="accent6">
                    <a:lumMod val="75000"/>
                  </a:schemeClr>
                </a:solidFill>
              </a:rPr>
              <a:t>energy</a:t>
            </a:r>
            <a:r>
              <a:rPr lang="fr-FR" sz="1600" dirty="0">
                <a:solidFill>
                  <a:schemeClr val="accent6">
                    <a:lumMod val="75000"/>
                  </a:schemeClr>
                </a:solidFill>
              </a:rPr>
              <a:t> (1.2eV at 1030nm)</a:t>
            </a:r>
          </a:p>
          <a:p>
            <a:pPr marL="285750" indent="-285750">
              <a:buFont typeface="Arial" panose="020B0604020202020204" pitchFamily="34" charset="0"/>
              <a:buChar char="•"/>
            </a:pPr>
            <a:r>
              <a:rPr lang="fr-FR" sz="1600" dirty="0" err="1">
                <a:solidFill>
                  <a:schemeClr val="accent6">
                    <a:lumMod val="75000"/>
                  </a:schemeClr>
                </a:solidFill>
              </a:rPr>
              <a:t>Crossing</a:t>
            </a:r>
            <a:r>
              <a:rPr lang="fr-FR" sz="1600" dirty="0">
                <a:solidFill>
                  <a:schemeClr val="accent6">
                    <a:lumMod val="75000"/>
                  </a:schemeClr>
                </a:solidFill>
              </a:rPr>
              <a:t> angle of </a:t>
            </a:r>
            <a:r>
              <a:rPr lang="fr-FR" sz="1600" dirty="0" err="1">
                <a:solidFill>
                  <a:schemeClr val="accent6">
                    <a:lumMod val="75000"/>
                  </a:schemeClr>
                </a:solidFill>
              </a:rPr>
              <a:t>beams</a:t>
            </a:r>
            <a:endParaRPr lang="fr-FR" sz="1600" dirty="0">
              <a:solidFill>
                <a:schemeClr val="accent6">
                  <a:lumMod val="75000"/>
                </a:schemeClr>
              </a:solidFill>
            </a:endParaRPr>
          </a:p>
          <a:p>
            <a:pPr marL="285750" indent="-285750">
              <a:buFont typeface="Arial" panose="020B0604020202020204" pitchFamily="34" charset="0"/>
              <a:buChar char="•"/>
            </a:pPr>
            <a:r>
              <a:rPr lang="fr-FR" sz="1600" dirty="0" err="1">
                <a:solidFill>
                  <a:schemeClr val="accent5">
                    <a:lumMod val="75000"/>
                  </a:schemeClr>
                </a:solidFill>
              </a:rPr>
              <a:t>Emitted</a:t>
            </a:r>
            <a:r>
              <a:rPr lang="fr-FR" sz="1600" dirty="0">
                <a:solidFill>
                  <a:schemeClr val="accent5">
                    <a:lumMod val="75000"/>
                  </a:schemeClr>
                </a:solidFill>
              </a:rPr>
              <a:t> photon </a:t>
            </a:r>
            <a:r>
              <a:rPr lang="fr-FR" sz="1600" dirty="0" err="1">
                <a:solidFill>
                  <a:schemeClr val="accent5">
                    <a:lumMod val="75000"/>
                  </a:schemeClr>
                </a:solidFill>
              </a:rPr>
              <a:t>energy</a:t>
            </a:r>
            <a:endParaRPr lang="en-GB" sz="1600" dirty="0">
              <a:solidFill>
                <a:schemeClr val="accent5">
                  <a:lumMod val="75000"/>
                </a:schemeClr>
              </a:solidFill>
            </a:endParaRPr>
          </a:p>
        </p:txBody>
      </p:sp>
      <p:sp>
        <p:nvSpPr>
          <p:cNvPr id="32" name="Text Box 18">
            <a:extLst>
              <a:ext uri="{FF2B5EF4-FFF2-40B4-BE49-F238E27FC236}">
                <a16:creationId xmlns:a16="http://schemas.microsoft.com/office/drawing/2014/main" id="{070EF8AA-8F1D-0E4A-8527-69E1A891EB22}"/>
              </a:ext>
            </a:extLst>
          </p:cNvPr>
          <p:cNvSpPr txBox="1">
            <a:spLocks noChangeArrowheads="1"/>
          </p:cNvSpPr>
          <p:nvPr/>
        </p:nvSpPr>
        <p:spPr bwMode="auto">
          <a:xfrm>
            <a:off x="3209403" y="3877110"/>
            <a:ext cx="3124273" cy="553998"/>
          </a:xfrm>
          <a:prstGeom prst="rect">
            <a:avLst/>
          </a:prstGeom>
          <a:noFill/>
          <a:ln w="9525">
            <a:noFill/>
            <a:miter lim="800000"/>
            <a:headEnd/>
            <a:tailEnd/>
          </a:ln>
        </p:spPr>
        <p:txBody>
          <a:bodyPr wrap="square">
            <a:spAutoFit/>
          </a:bodyPr>
          <a:lstStyle/>
          <a:p>
            <a:r>
              <a:rPr lang="en-US" sz="1600" dirty="0">
                <a:solidFill>
                  <a:schemeClr val="tx2">
                    <a:lumMod val="60000"/>
                    <a:lumOff val="40000"/>
                  </a:schemeClr>
                </a:solidFill>
              </a:rPr>
              <a:t>Conical emission:</a:t>
            </a:r>
            <a:endParaRPr lang="en-US" sz="1400" dirty="0">
              <a:solidFill>
                <a:schemeClr val="accent5">
                  <a:lumMod val="75000"/>
                </a:schemeClr>
              </a:solidFill>
            </a:endParaRPr>
          </a:p>
          <a:p>
            <a:pPr marL="285750" indent="-285750">
              <a:buFont typeface="Arial" panose="020B0604020202020204" pitchFamily="34" charset="0"/>
              <a:buChar char="•"/>
            </a:pPr>
            <a:r>
              <a:rPr lang="en-US" sz="1400" dirty="0">
                <a:solidFill>
                  <a:schemeClr val="accent5">
                    <a:lumMod val="75000"/>
                  </a:schemeClr>
                </a:solidFill>
              </a:rPr>
              <a:t>98% of photons within 730𝜇rad</a:t>
            </a:r>
          </a:p>
        </p:txBody>
      </p:sp>
      <p:grpSp>
        <p:nvGrpSpPr>
          <p:cNvPr id="45" name="Groupe 44">
            <a:extLst>
              <a:ext uri="{FF2B5EF4-FFF2-40B4-BE49-F238E27FC236}">
                <a16:creationId xmlns:a16="http://schemas.microsoft.com/office/drawing/2014/main" id="{B4F36D42-F82E-DC41-91FC-9954B8D87B76}"/>
              </a:ext>
            </a:extLst>
          </p:cNvPr>
          <p:cNvGrpSpPr/>
          <p:nvPr/>
        </p:nvGrpSpPr>
        <p:grpSpPr>
          <a:xfrm>
            <a:off x="628650" y="998997"/>
            <a:ext cx="4389369" cy="1239695"/>
            <a:chOff x="2342924" y="2633227"/>
            <a:chExt cx="4200550" cy="2098343"/>
          </a:xfrm>
        </p:grpSpPr>
        <p:sp>
          <p:nvSpPr>
            <p:cNvPr id="46" name="Triangle 45">
              <a:extLst>
                <a:ext uri="{FF2B5EF4-FFF2-40B4-BE49-F238E27FC236}">
                  <a16:creationId xmlns:a16="http://schemas.microsoft.com/office/drawing/2014/main" id="{629F6080-3ADD-0346-93DE-A6837F86CC29}"/>
                </a:ext>
              </a:extLst>
            </p:cNvPr>
            <p:cNvSpPr/>
            <p:nvPr/>
          </p:nvSpPr>
          <p:spPr>
            <a:xfrm rot="16200000">
              <a:off x="4676838" y="3064356"/>
              <a:ext cx="758854" cy="1659248"/>
            </a:xfrm>
            <a:prstGeom prst="triangle">
              <a:avLst/>
            </a:prstGeom>
            <a:gradFill flip="none" rotWithShape="1">
              <a:gsLst>
                <a:gs pos="0">
                  <a:schemeClr val="accent5">
                    <a:lumMod val="77000"/>
                  </a:schemeClr>
                </a:gs>
                <a:gs pos="48000">
                  <a:schemeClr val="accent3">
                    <a:alpha val="5000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Connecteur droit avec flèche 46">
              <a:extLst>
                <a:ext uri="{FF2B5EF4-FFF2-40B4-BE49-F238E27FC236}">
                  <a16:creationId xmlns:a16="http://schemas.microsoft.com/office/drawing/2014/main" id="{99192E89-1514-5644-A787-F2762A3B8C7A}"/>
                </a:ext>
              </a:extLst>
            </p:cNvPr>
            <p:cNvCxnSpPr/>
            <p:nvPr/>
          </p:nvCxnSpPr>
          <p:spPr>
            <a:xfrm>
              <a:off x="2655042" y="3905952"/>
              <a:ext cx="3888432" cy="0"/>
            </a:xfrm>
            <a:prstGeom prst="straightConnector1">
              <a:avLst/>
            </a:prstGeom>
            <a:ln w="3810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2CE0A1BF-64F0-7D41-94D6-BE1B3C47A6EC}"/>
                </a:ext>
              </a:extLst>
            </p:cNvPr>
            <p:cNvCxnSpPr/>
            <p:nvPr/>
          </p:nvCxnSpPr>
          <p:spPr>
            <a:xfrm>
              <a:off x="2786939" y="3905952"/>
              <a:ext cx="1439702" cy="0"/>
            </a:xfrm>
            <a:prstGeom prst="straightConnector1">
              <a:avLst/>
            </a:prstGeom>
            <a:ln w="762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2187B346-9238-DE42-BB5F-AA284B724137}"/>
                </a:ext>
              </a:extLst>
            </p:cNvPr>
            <p:cNvCxnSpPr/>
            <p:nvPr/>
          </p:nvCxnSpPr>
          <p:spPr>
            <a:xfrm flipH="1">
              <a:off x="4226644" y="2794474"/>
              <a:ext cx="876670" cy="1111478"/>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B5F786A6-EB2B-D840-A044-FF970D720A1D}"/>
                </a:ext>
              </a:extLst>
            </p:cNvPr>
            <p:cNvCxnSpPr/>
            <p:nvPr/>
          </p:nvCxnSpPr>
          <p:spPr>
            <a:xfrm>
              <a:off x="4226644" y="3905952"/>
              <a:ext cx="1027758" cy="616714"/>
            </a:xfrm>
            <a:prstGeom prst="straightConnector1">
              <a:avLst/>
            </a:prstGeom>
            <a:ln w="38100">
              <a:solidFill>
                <a:schemeClr val="accent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991EA455-F20C-D840-A310-E6A178772699}"/>
                </a:ext>
              </a:extLst>
            </p:cNvPr>
            <p:cNvCxnSpPr>
              <a:cxnSpLocks/>
            </p:cNvCxnSpPr>
            <p:nvPr/>
          </p:nvCxnSpPr>
          <p:spPr>
            <a:xfrm flipV="1">
              <a:off x="4229343" y="3350213"/>
              <a:ext cx="2170114" cy="555740"/>
            </a:xfrm>
            <a:prstGeom prst="straightConnector1">
              <a:avLst/>
            </a:prstGeom>
            <a:ln w="38100">
              <a:solidFill>
                <a:schemeClr val="accent5">
                  <a:lumMod val="75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ZoneTexte 51">
                  <a:extLst>
                    <a:ext uri="{FF2B5EF4-FFF2-40B4-BE49-F238E27FC236}">
                      <a16:creationId xmlns:a16="http://schemas.microsoft.com/office/drawing/2014/main" id="{7F3548BE-274A-3C47-88A2-248244E50585}"/>
                    </a:ext>
                  </a:extLst>
                </p:cNvPr>
                <p:cNvSpPr txBox="1"/>
                <p:nvPr/>
              </p:nvSpPr>
              <p:spPr>
                <a:xfrm>
                  <a:off x="5103314" y="2633227"/>
                  <a:ext cx="1054136" cy="625142"/>
                </a:xfrm>
                <a:prstGeom prst="rect">
                  <a:avLst/>
                </a:prstGeom>
                <a:noFill/>
                <a:ln>
                  <a:noFill/>
                </a:ln>
              </p:spPr>
              <p:txBody>
                <a:bodyPr wrap="none" rtlCol="0">
                  <a:spAutoFit/>
                </a:bodyPr>
                <a:lstStyle/>
                <a:p>
                  <a:r>
                    <a:rPr lang="fr-FR" dirty="0">
                      <a:solidFill>
                        <a:schemeClr val="accent6">
                          <a:lumMod val="75000"/>
                        </a:schemeClr>
                      </a:solidFill>
                    </a:rPr>
                    <a:t>laser (</a:t>
                  </a:r>
                  <a14:m>
                    <m:oMath xmlns:m="http://schemas.openxmlformats.org/officeDocument/2006/math">
                      <m:sSub>
                        <m:sSubPr>
                          <m:ctrlPr>
                            <a:rPr lang="fr-FR" i="1" smtClean="0">
                              <a:solidFill>
                                <a:schemeClr val="accent6">
                                  <a:lumMod val="75000"/>
                                </a:schemeClr>
                              </a:solidFill>
                              <a:latin typeface="Cambria Math" panose="02040503050406030204" pitchFamily="18" charset="0"/>
                            </a:rPr>
                          </m:ctrlPr>
                        </m:sSubPr>
                        <m:e>
                          <m:r>
                            <a:rPr lang="fr-FR" i="1">
                              <a:solidFill>
                                <a:schemeClr val="accent6">
                                  <a:lumMod val="75000"/>
                                </a:schemeClr>
                              </a:solidFill>
                              <a:latin typeface="Cambria Math" panose="02040503050406030204" pitchFamily="18" charset="0"/>
                            </a:rPr>
                            <m:t>𝜔</m:t>
                          </m:r>
                        </m:e>
                        <m:sub>
                          <m:r>
                            <a:rPr lang="fr-FR" i="1">
                              <a:solidFill>
                                <a:schemeClr val="accent6">
                                  <a:lumMod val="75000"/>
                                </a:schemeClr>
                              </a:solidFill>
                              <a:latin typeface="Cambria Math" panose="02040503050406030204" pitchFamily="18" charset="0"/>
                            </a:rPr>
                            <m:t>0</m:t>
                          </m:r>
                        </m:sub>
                      </m:sSub>
                    </m:oMath>
                  </a14:m>
                  <a:r>
                    <a:rPr lang="fr-FR" dirty="0">
                      <a:solidFill>
                        <a:schemeClr val="accent6">
                          <a:lumMod val="75000"/>
                        </a:schemeClr>
                      </a:solidFill>
                    </a:rPr>
                    <a:t>)</a:t>
                  </a:r>
                </a:p>
              </p:txBody>
            </p:sp>
          </mc:Choice>
          <mc:Fallback xmlns="">
            <p:sp>
              <p:nvSpPr>
                <p:cNvPr id="52" name="ZoneTexte 51">
                  <a:extLst>
                    <a:ext uri="{FF2B5EF4-FFF2-40B4-BE49-F238E27FC236}">
                      <a16:creationId xmlns:a16="http://schemas.microsoft.com/office/drawing/2014/main" id="{7F3548BE-274A-3C47-88A2-248244E50585}"/>
                    </a:ext>
                  </a:extLst>
                </p:cNvPr>
                <p:cNvSpPr txBox="1">
                  <a:spLocks noRot="1" noChangeAspect="1" noMove="1" noResize="1" noEditPoints="1" noAdjustHandles="1" noChangeArrowheads="1" noChangeShapeType="1" noTextEdit="1"/>
                </p:cNvSpPr>
                <p:nvPr/>
              </p:nvSpPr>
              <p:spPr>
                <a:xfrm>
                  <a:off x="5103314" y="2633227"/>
                  <a:ext cx="1054136" cy="625142"/>
                </a:xfrm>
                <a:prstGeom prst="rect">
                  <a:avLst/>
                </a:prstGeom>
                <a:blipFill>
                  <a:blip r:embed="rId3"/>
                  <a:stretch>
                    <a:fillRect l="-4598" t="-6667" r="-3448" b="-23333"/>
                  </a:stretch>
                </a:blipFill>
                <a:ln>
                  <a:noFill/>
                </a:ln>
              </p:spPr>
              <p:txBody>
                <a:bodyPr/>
                <a:lstStyle/>
                <a:p>
                  <a:r>
                    <a:rPr lang="fr-FR">
                      <a:noFill/>
                    </a:rPr>
                    <a:t> </a:t>
                  </a:r>
                </a:p>
              </p:txBody>
            </p:sp>
          </mc:Fallback>
        </mc:AlternateContent>
        <p:sp>
          <p:nvSpPr>
            <p:cNvPr id="53" name="Arc 52">
              <a:extLst>
                <a:ext uri="{FF2B5EF4-FFF2-40B4-BE49-F238E27FC236}">
                  <a16:creationId xmlns:a16="http://schemas.microsoft.com/office/drawing/2014/main" id="{53744652-2AF3-4045-BAB8-650373B62357}"/>
                </a:ext>
              </a:extLst>
            </p:cNvPr>
            <p:cNvSpPr/>
            <p:nvPr/>
          </p:nvSpPr>
          <p:spPr>
            <a:xfrm>
              <a:off x="4383234" y="3514555"/>
              <a:ext cx="281745" cy="391398"/>
            </a:xfrm>
            <a:prstGeom prst="arc">
              <a:avLst>
                <a:gd name="adj1" fmla="val 16200000"/>
                <a:gd name="adj2" fmla="val 4010144"/>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54" name="ZoneTexte 53">
                  <a:extLst>
                    <a:ext uri="{FF2B5EF4-FFF2-40B4-BE49-F238E27FC236}">
                      <a16:creationId xmlns:a16="http://schemas.microsoft.com/office/drawing/2014/main" id="{8D2512AD-9214-374D-A45A-EAAE8BD299BB}"/>
                    </a:ext>
                  </a:extLst>
                </p:cNvPr>
                <p:cNvSpPr txBox="1"/>
                <p:nvPr/>
              </p:nvSpPr>
              <p:spPr>
                <a:xfrm>
                  <a:off x="4646820" y="3129411"/>
                  <a:ext cx="4666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chemeClr val="accent6">
                                    <a:lumMod val="75000"/>
                                  </a:schemeClr>
                                </a:solidFill>
                                <a:latin typeface="Cambria Math" panose="02040503050406030204" pitchFamily="18" charset="0"/>
                              </a:rPr>
                            </m:ctrlPr>
                          </m:sSubPr>
                          <m:e>
                            <m:r>
                              <a:rPr lang="fr-FR" i="1" smtClean="0">
                                <a:solidFill>
                                  <a:schemeClr val="accent6">
                                    <a:lumMod val="75000"/>
                                  </a:schemeClr>
                                </a:solidFill>
                                <a:latin typeface="Cambria Math" panose="02040503050406030204" pitchFamily="18" charset="0"/>
                                <a:ea typeface="Cambria Math" panose="02040503050406030204" pitchFamily="18" charset="0"/>
                              </a:rPr>
                              <m:t>𝜃</m:t>
                            </m:r>
                          </m:e>
                          <m:sub>
                            <m:r>
                              <a:rPr lang="fr-FR" b="0" i="1" smtClean="0">
                                <a:solidFill>
                                  <a:schemeClr val="accent6">
                                    <a:lumMod val="75000"/>
                                  </a:schemeClr>
                                </a:solidFill>
                                <a:latin typeface="Cambria Math" panose="02040503050406030204" pitchFamily="18" charset="0"/>
                              </a:rPr>
                              <m:t>0</m:t>
                            </m:r>
                          </m:sub>
                        </m:sSub>
                      </m:oMath>
                    </m:oMathPara>
                  </a14:m>
                  <a:endParaRPr lang="fr-FR" dirty="0">
                    <a:solidFill>
                      <a:schemeClr val="accent6">
                        <a:lumMod val="75000"/>
                      </a:schemeClr>
                    </a:solidFill>
                  </a:endParaRPr>
                </a:p>
              </p:txBody>
            </p:sp>
          </mc:Choice>
          <mc:Fallback xmlns="">
            <p:sp>
              <p:nvSpPr>
                <p:cNvPr id="54" name="ZoneTexte 53">
                  <a:extLst>
                    <a:ext uri="{FF2B5EF4-FFF2-40B4-BE49-F238E27FC236}">
                      <a16:creationId xmlns:a16="http://schemas.microsoft.com/office/drawing/2014/main" id="{8D2512AD-9214-374D-A45A-EAAE8BD299BB}"/>
                    </a:ext>
                  </a:extLst>
                </p:cNvPr>
                <p:cNvSpPr txBox="1">
                  <a:spLocks noRot="1" noChangeAspect="1" noMove="1" noResize="1" noEditPoints="1" noAdjustHandles="1" noChangeArrowheads="1" noChangeShapeType="1" noTextEdit="1"/>
                </p:cNvSpPr>
                <p:nvPr/>
              </p:nvSpPr>
              <p:spPr>
                <a:xfrm>
                  <a:off x="4646820" y="3129411"/>
                  <a:ext cx="466603" cy="369332"/>
                </a:xfrm>
                <a:prstGeom prst="rect">
                  <a:avLst/>
                </a:prstGeom>
                <a:blipFill>
                  <a:blip r:embed="rId7"/>
                  <a:stretch>
                    <a:fillRect b="-61111"/>
                  </a:stretch>
                </a:blipFill>
              </p:spPr>
              <p:txBody>
                <a:bodyPr/>
                <a:lstStyle/>
                <a:p>
                  <a:r>
                    <a:rPr lang="fr-FR">
                      <a:noFill/>
                    </a:rPr>
                    <a:t> </a:t>
                  </a:r>
                </a:p>
              </p:txBody>
            </p:sp>
          </mc:Fallback>
        </mc:AlternateContent>
        <p:sp>
          <p:nvSpPr>
            <p:cNvPr id="55" name="Arc 54">
              <a:extLst>
                <a:ext uri="{FF2B5EF4-FFF2-40B4-BE49-F238E27FC236}">
                  <a16:creationId xmlns:a16="http://schemas.microsoft.com/office/drawing/2014/main" id="{1D286F91-511D-1D49-BDB3-6FD50D1BDF86}"/>
                </a:ext>
              </a:extLst>
            </p:cNvPr>
            <p:cNvSpPr/>
            <p:nvPr/>
          </p:nvSpPr>
          <p:spPr>
            <a:xfrm>
              <a:off x="5733874" y="3507899"/>
              <a:ext cx="227559" cy="425598"/>
            </a:xfrm>
            <a:prstGeom prst="arc">
              <a:avLst>
                <a:gd name="adj1" fmla="val 16200000"/>
                <a:gd name="adj2" fmla="val 4010144"/>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accent5">
                    <a:lumMod val="75000"/>
                  </a:schemeClr>
                </a:solidFill>
              </a:endParaRPr>
            </a:p>
          </p:txBody>
        </p:sp>
        <p:sp>
          <p:nvSpPr>
            <p:cNvPr id="56" name="ZoneTexte 55">
              <a:extLst>
                <a:ext uri="{FF2B5EF4-FFF2-40B4-BE49-F238E27FC236}">
                  <a16:creationId xmlns:a16="http://schemas.microsoft.com/office/drawing/2014/main" id="{0DF0F8AD-A913-5F4E-BA35-0F5AF83DC3D7}"/>
                </a:ext>
              </a:extLst>
            </p:cNvPr>
            <p:cNvSpPr txBox="1"/>
            <p:nvPr/>
          </p:nvSpPr>
          <p:spPr>
            <a:xfrm>
              <a:off x="5970903" y="3401076"/>
              <a:ext cx="316112" cy="369332"/>
            </a:xfrm>
            <a:prstGeom prst="rect">
              <a:avLst/>
            </a:prstGeom>
            <a:noFill/>
          </p:spPr>
          <p:txBody>
            <a:bodyPr wrap="none" rtlCol="0">
              <a:spAutoFit/>
            </a:bodyPr>
            <a:lstStyle/>
            <a:p>
              <a:r>
                <a:rPr lang="el-GR" dirty="0">
                  <a:solidFill>
                    <a:schemeClr val="accent5">
                      <a:lumMod val="75000"/>
                    </a:schemeClr>
                  </a:solidFill>
                </a:rPr>
                <a:t>θ</a:t>
              </a:r>
              <a:endParaRPr lang="fr-FR" dirty="0">
                <a:solidFill>
                  <a:schemeClr val="accent5">
                    <a:lumMod val="75000"/>
                  </a:schemeClr>
                </a:solidFill>
              </a:endParaRPr>
            </a:p>
          </p:txBody>
        </p:sp>
        <mc:AlternateContent xmlns:mc="http://schemas.openxmlformats.org/markup-compatibility/2006" xmlns:a14="http://schemas.microsoft.com/office/drawing/2010/main">
          <mc:Choice Requires="a14">
            <p:sp>
              <p:nvSpPr>
                <p:cNvPr id="57" name="ZoneTexte 56">
                  <a:extLst>
                    <a:ext uri="{FF2B5EF4-FFF2-40B4-BE49-F238E27FC236}">
                      <a16:creationId xmlns:a16="http://schemas.microsoft.com/office/drawing/2014/main" id="{B885FEA0-123B-C64D-A4AC-689E8B7BF9CC}"/>
                    </a:ext>
                  </a:extLst>
                </p:cNvPr>
                <p:cNvSpPr txBox="1"/>
                <p:nvPr/>
              </p:nvSpPr>
              <p:spPr>
                <a:xfrm>
                  <a:off x="2342924" y="4106428"/>
                  <a:ext cx="2386067" cy="625142"/>
                </a:xfrm>
                <a:prstGeom prst="rect">
                  <a:avLst/>
                </a:prstGeom>
                <a:noFill/>
                <a:ln w="38100">
                  <a:noFill/>
                </a:ln>
              </p:spPr>
              <p:txBody>
                <a:bodyPr wrap="square" rtlCol="0">
                  <a:spAutoFit/>
                </a:bodyPr>
                <a:lstStyle/>
                <a:p>
                  <a:r>
                    <a:rPr lang="fr-FR" dirty="0">
                      <a:solidFill>
                        <a:schemeClr val="accent1"/>
                      </a:solidFill>
                    </a:rPr>
                    <a:t>e</a:t>
                  </a:r>
                  <a:r>
                    <a:rPr lang="fr-FR" b="0" baseline="30000" dirty="0">
                      <a:solidFill>
                        <a:schemeClr val="accent1"/>
                      </a:solidFill>
                    </a:rPr>
                    <a:t>-</a:t>
                  </a:r>
                  <a:r>
                    <a:rPr lang="fr-FR" b="0" dirty="0">
                      <a:solidFill>
                        <a:schemeClr val="accent1"/>
                      </a:solidFill>
                    </a:rPr>
                    <a:t> </a:t>
                  </a:r>
                  <a:r>
                    <a:rPr lang="fr-FR" b="0" dirty="0" err="1">
                      <a:solidFill>
                        <a:schemeClr val="accent1"/>
                      </a:solidFill>
                    </a:rPr>
                    <a:t>beam</a:t>
                  </a:r>
                  <a:r>
                    <a:rPr lang="fr-FR" b="0" dirty="0">
                      <a:solidFill>
                        <a:schemeClr val="accent1"/>
                      </a:solidFill>
                    </a:rPr>
                    <a:t> </a:t>
                  </a:r>
                  <a14:m>
                    <m:oMath xmlns:m="http://schemas.openxmlformats.org/officeDocument/2006/math">
                      <m:r>
                        <a:rPr lang="fr-FR" b="0" i="1" smtClean="0">
                          <a:solidFill>
                            <a:schemeClr val="accent1"/>
                          </a:solidFill>
                          <a:latin typeface="Cambria Math"/>
                        </a:rPr>
                        <m:t>𝐸</m:t>
                      </m:r>
                      <m:r>
                        <a:rPr lang="fr-FR" b="0" i="1" baseline="-25000" smtClean="0">
                          <a:solidFill>
                            <a:schemeClr val="accent1"/>
                          </a:solidFill>
                          <a:latin typeface="Cambria Math" panose="02040503050406030204" pitchFamily="18" charset="0"/>
                        </a:rPr>
                        <m:t>0</m:t>
                      </m:r>
                    </m:oMath>
                  </a14:m>
                  <a:endParaRPr lang="fr-FR" b="0" dirty="0">
                    <a:solidFill>
                      <a:schemeClr val="accent1"/>
                    </a:solidFill>
                    <a:ea typeface="Cambria Math"/>
                  </a:endParaRPr>
                </a:p>
              </p:txBody>
            </p:sp>
          </mc:Choice>
          <mc:Fallback xmlns="">
            <p:sp>
              <p:nvSpPr>
                <p:cNvPr id="57" name="ZoneTexte 56">
                  <a:extLst>
                    <a:ext uri="{FF2B5EF4-FFF2-40B4-BE49-F238E27FC236}">
                      <a16:creationId xmlns:a16="http://schemas.microsoft.com/office/drawing/2014/main" id="{B885FEA0-123B-C64D-A4AC-689E8B7BF9CC}"/>
                    </a:ext>
                  </a:extLst>
                </p:cNvPr>
                <p:cNvSpPr txBox="1">
                  <a:spLocks noRot="1" noChangeAspect="1" noMove="1" noResize="1" noEditPoints="1" noAdjustHandles="1" noChangeArrowheads="1" noChangeShapeType="1" noTextEdit="1"/>
                </p:cNvSpPr>
                <p:nvPr/>
              </p:nvSpPr>
              <p:spPr>
                <a:xfrm>
                  <a:off x="2342924" y="4106428"/>
                  <a:ext cx="2386067" cy="625142"/>
                </a:xfrm>
                <a:prstGeom prst="rect">
                  <a:avLst/>
                </a:prstGeom>
                <a:blipFill>
                  <a:blip r:embed="rId8"/>
                  <a:stretch>
                    <a:fillRect l="-2030" t="-6667" b="-23333"/>
                  </a:stretch>
                </a:blipFill>
                <a:ln w="38100">
                  <a:noFill/>
                </a:ln>
              </p:spPr>
              <p:txBody>
                <a:bodyPr/>
                <a:lstStyle/>
                <a:p>
                  <a:r>
                    <a:rPr lang="fr-FR">
                      <a:noFill/>
                    </a:rPr>
                    <a:t> </a:t>
                  </a:r>
                </a:p>
              </p:txBody>
            </p:sp>
          </mc:Fallback>
        </mc:AlternateContent>
      </p:grpSp>
      <p:sp>
        <p:nvSpPr>
          <p:cNvPr id="3" name="ZoneTexte 2">
            <a:extLst>
              <a:ext uri="{FF2B5EF4-FFF2-40B4-BE49-F238E27FC236}">
                <a16:creationId xmlns:a16="http://schemas.microsoft.com/office/drawing/2014/main" id="{550041E5-5BF3-C94D-876F-2EF343A99A09}"/>
              </a:ext>
            </a:extLst>
          </p:cNvPr>
          <p:cNvSpPr txBox="1"/>
          <p:nvPr/>
        </p:nvSpPr>
        <p:spPr>
          <a:xfrm>
            <a:off x="800896" y="2561498"/>
            <a:ext cx="7388561" cy="369332"/>
          </a:xfrm>
          <a:prstGeom prst="rect">
            <a:avLst/>
          </a:prstGeom>
          <a:noFill/>
        </p:spPr>
        <p:txBody>
          <a:bodyPr wrap="none" rtlCol="0">
            <a:spAutoFit/>
          </a:bodyPr>
          <a:lstStyle/>
          <a:p>
            <a:r>
              <a:rPr lang="fr-FR" dirty="0">
                <a:solidFill>
                  <a:schemeClr val="accent1"/>
                </a:solidFill>
              </a:rPr>
              <a:t>The </a:t>
            </a:r>
            <a:r>
              <a:rPr lang="fr-FR" dirty="0" err="1">
                <a:solidFill>
                  <a:schemeClr val="accent1"/>
                </a:solidFill>
              </a:rPr>
              <a:t>energy</a:t>
            </a:r>
            <a:r>
              <a:rPr lang="fr-FR" dirty="0">
                <a:solidFill>
                  <a:schemeClr val="accent1"/>
                </a:solidFill>
              </a:rPr>
              <a:t> vs </a:t>
            </a:r>
            <a:r>
              <a:rPr lang="fr-FR" dirty="0" err="1">
                <a:solidFill>
                  <a:schemeClr val="accent1"/>
                </a:solidFill>
              </a:rPr>
              <a:t>emission</a:t>
            </a:r>
            <a:r>
              <a:rPr lang="fr-FR" dirty="0">
                <a:solidFill>
                  <a:schemeClr val="accent1"/>
                </a:solidFill>
              </a:rPr>
              <a:t> angle </a:t>
            </a:r>
            <a:r>
              <a:rPr lang="fr-FR" dirty="0" err="1">
                <a:solidFill>
                  <a:schemeClr val="accent1"/>
                </a:solidFill>
              </a:rPr>
              <a:t>correlation</a:t>
            </a:r>
            <a:r>
              <a:rPr lang="fr-FR" dirty="0">
                <a:solidFill>
                  <a:schemeClr val="accent1"/>
                </a:solidFill>
              </a:rPr>
              <a:t> </a:t>
            </a:r>
            <a:r>
              <a:rPr lang="fr-FR" dirty="0" err="1">
                <a:solidFill>
                  <a:schemeClr val="accent1"/>
                </a:solidFill>
              </a:rPr>
              <a:t>is</a:t>
            </a:r>
            <a:r>
              <a:rPr lang="fr-FR" dirty="0">
                <a:solidFill>
                  <a:schemeClr val="accent1"/>
                </a:solidFill>
              </a:rPr>
              <a:t> </a:t>
            </a:r>
            <a:r>
              <a:rPr lang="fr-FR" dirty="0" err="1">
                <a:solidFill>
                  <a:schemeClr val="accent1"/>
                </a:solidFill>
              </a:rPr>
              <a:t>specific</a:t>
            </a:r>
            <a:r>
              <a:rPr lang="fr-FR" dirty="0">
                <a:solidFill>
                  <a:schemeClr val="accent1"/>
                </a:solidFill>
              </a:rPr>
              <a:t> and must </a:t>
            </a:r>
            <a:r>
              <a:rPr lang="fr-FR" dirty="0" err="1">
                <a:solidFill>
                  <a:schemeClr val="accent1"/>
                </a:solidFill>
              </a:rPr>
              <a:t>be</a:t>
            </a:r>
            <a:r>
              <a:rPr lang="fr-FR" dirty="0">
                <a:solidFill>
                  <a:schemeClr val="accent1"/>
                </a:solidFill>
              </a:rPr>
              <a:t> </a:t>
            </a:r>
            <a:r>
              <a:rPr lang="fr-FR" dirty="0" err="1">
                <a:solidFill>
                  <a:schemeClr val="accent1"/>
                </a:solidFill>
              </a:rPr>
              <a:t>kept</a:t>
            </a:r>
            <a:r>
              <a:rPr lang="fr-FR" dirty="0">
                <a:solidFill>
                  <a:schemeClr val="accent1"/>
                </a:solidFill>
              </a:rPr>
              <a:t> in </a:t>
            </a:r>
            <a:r>
              <a:rPr lang="fr-FR" dirty="0" err="1">
                <a:solidFill>
                  <a:schemeClr val="accent1"/>
                </a:solidFill>
              </a:rPr>
              <a:t>mind</a:t>
            </a:r>
            <a:endParaRPr lang="fr-FR" dirty="0">
              <a:solidFill>
                <a:schemeClr val="accent1"/>
              </a:solidFill>
            </a:endParaRPr>
          </a:p>
        </p:txBody>
      </p:sp>
      <p:sp>
        <p:nvSpPr>
          <p:cNvPr id="36" name="Text Box 18">
            <a:extLst>
              <a:ext uri="{FF2B5EF4-FFF2-40B4-BE49-F238E27FC236}">
                <a16:creationId xmlns:a16="http://schemas.microsoft.com/office/drawing/2014/main" id="{867477CF-5AF3-8044-847B-A45BC948DC65}"/>
              </a:ext>
            </a:extLst>
          </p:cNvPr>
          <p:cNvSpPr txBox="1">
            <a:spLocks noChangeArrowheads="1"/>
          </p:cNvSpPr>
          <p:nvPr/>
        </p:nvSpPr>
        <p:spPr bwMode="auto">
          <a:xfrm>
            <a:off x="138501" y="5526679"/>
            <a:ext cx="9043516" cy="769441"/>
          </a:xfrm>
          <a:prstGeom prst="rect">
            <a:avLst/>
          </a:prstGeom>
          <a:noFill/>
          <a:ln w="9525">
            <a:noFill/>
            <a:miter lim="800000"/>
            <a:headEnd/>
            <a:tailEnd/>
          </a:ln>
        </p:spPr>
        <p:txBody>
          <a:bodyPr wrap="square">
            <a:spAutoFit/>
          </a:bodyPr>
          <a:lstStyle/>
          <a:p>
            <a:r>
              <a:rPr lang="en-US" sz="1600" dirty="0">
                <a:solidFill>
                  <a:schemeClr val="tx2">
                    <a:lumMod val="60000"/>
                    <a:lumOff val="40000"/>
                  </a:schemeClr>
                </a:solidFill>
              </a:rPr>
              <a:t>⚠️ Remember:</a:t>
            </a:r>
            <a:endParaRPr lang="en-US" sz="1400" dirty="0">
              <a:solidFill>
                <a:schemeClr val="accent5">
                  <a:lumMod val="75000"/>
                </a:schemeClr>
              </a:solidFill>
            </a:endParaRPr>
          </a:p>
          <a:p>
            <a:pPr marL="742950" lvl="1" indent="-285750">
              <a:buFont typeface="Arial" panose="020B0604020202020204" pitchFamily="34" charset="0"/>
              <a:buChar char="•"/>
            </a:pPr>
            <a:r>
              <a:rPr lang="fr-FR" sz="1400" dirty="0">
                <a:solidFill>
                  <a:schemeClr val="accent5">
                    <a:lumMod val="75000"/>
                  </a:schemeClr>
                </a:solidFill>
              </a:rPr>
              <a:t>Photons (</a:t>
            </a:r>
            <a:r>
              <a:rPr lang="fr-FR" sz="1400" dirty="0" err="1">
                <a:solidFill>
                  <a:schemeClr val="accent5">
                    <a:lumMod val="75000"/>
                  </a:schemeClr>
                </a:solidFill>
              </a:rPr>
              <a:t>electrons</a:t>
            </a:r>
            <a:r>
              <a:rPr lang="fr-FR" sz="1400" dirty="0">
                <a:solidFill>
                  <a:schemeClr val="accent5">
                    <a:lumMod val="75000"/>
                  </a:schemeClr>
                </a:solidFill>
              </a:rPr>
              <a:t> </a:t>
            </a:r>
            <a:r>
              <a:rPr lang="fr-FR" sz="1400" dirty="0" err="1">
                <a:solidFill>
                  <a:schemeClr val="accent5">
                    <a:lumMod val="75000"/>
                  </a:schemeClr>
                </a:solidFill>
              </a:rPr>
              <a:t>too</a:t>
            </a:r>
            <a:r>
              <a:rPr lang="fr-FR" sz="1400" dirty="0">
                <a:solidFill>
                  <a:schemeClr val="accent5">
                    <a:lumMod val="75000"/>
                  </a:schemeClr>
                </a:solidFill>
              </a:rPr>
              <a:t>) are </a:t>
            </a:r>
            <a:r>
              <a:rPr lang="fr-FR" sz="1400" dirty="0" err="1">
                <a:solidFill>
                  <a:schemeClr val="accent5">
                    <a:lumMod val="75000"/>
                  </a:schemeClr>
                </a:solidFill>
              </a:rPr>
              <a:t>scatterred</a:t>
            </a:r>
            <a:r>
              <a:rPr lang="fr-FR" sz="1400" dirty="0">
                <a:solidFill>
                  <a:schemeClr val="accent5">
                    <a:lumMod val="75000"/>
                  </a:schemeClr>
                </a:solidFill>
              </a:rPr>
              <a:t> in the </a:t>
            </a:r>
            <a:r>
              <a:rPr lang="fr-FR" sz="1400" dirty="0" err="1">
                <a:solidFill>
                  <a:schemeClr val="accent5">
                    <a:lumMod val="75000"/>
                  </a:schemeClr>
                </a:solidFill>
              </a:rPr>
              <a:t>forward</a:t>
            </a:r>
            <a:r>
              <a:rPr lang="fr-FR" sz="1400" dirty="0">
                <a:solidFill>
                  <a:schemeClr val="accent5">
                    <a:lumMod val="75000"/>
                  </a:schemeClr>
                </a:solidFill>
              </a:rPr>
              <a:t> direction, in a </a:t>
            </a:r>
            <a:r>
              <a:rPr lang="fr-FR" sz="1400" dirty="0" err="1">
                <a:solidFill>
                  <a:schemeClr val="accent5">
                    <a:lumMod val="75000"/>
                  </a:schemeClr>
                </a:solidFill>
              </a:rPr>
              <a:t>narrow</a:t>
            </a:r>
            <a:r>
              <a:rPr lang="fr-FR" sz="1400" dirty="0">
                <a:solidFill>
                  <a:schemeClr val="accent5">
                    <a:lumMod val="75000"/>
                  </a:schemeClr>
                </a:solidFill>
              </a:rPr>
              <a:t> </a:t>
            </a:r>
            <a:r>
              <a:rPr lang="fr-FR" sz="1400" dirty="0" err="1">
                <a:solidFill>
                  <a:schemeClr val="accent5">
                    <a:lumMod val="75000"/>
                  </a:schemeClr>
                </a:solidFill>
              </a:rPr>
              <a:t>cone</a:t>
            </a:r>
            <a:r>
              <a:rPr lang="fr-FR" sz="1400" dirty="0">
                <a:solidFill>
                  <a:schemeClr val="accent5">
                    <a:lumMod val="75000"/>
                  </a:schemeClr>
                </a:solidFill>
              </a:rPr>
              <a:t> </a:t>
            </a:r>
            <a:r>
              <a:rPr lang="fr-FR" sz="1400" dirty="0" err="1">
                <a:solidFill>
                  <a:schemeClr val="accent5">
                    <a:lumMod val="75000"/>
                  </a:schemeClr>
                </a:solidFill>
              </a:rPr>
              <a:t>around</a:t>
            </a:r>
            <a:r>
              <a:rPr lang="fr-FR" sz="1400" dirty="0">
                <a:solidFill>
                  <a:schemeClr val="accent5">
                    <a:lumMod val="75000"/>
                  </a:schemeClr>
                </a:solidFill>
              </a:rPr>
              <a:t> the </a:t>
            </a:r>
            <a:r>
              <a:rPr lang="fr-FR" sz="1400" dirty="0" err="1">
                <a:solidFill>
                  <a:schemeClr val="accent5">
                    <a:lumMod val="75000"/>
                  </a:schemeClr>
                </a:solidFill>
              </a:rPr>
              <a:t>electron</a:t>
            </a:r>
            <a:r>
              <a:rPr lang="fr-FR" sz="1400" dirty="0">
                <a:solidFill>
                  <a:schemeClr val="accent5">
                    <a:lumMod val="75000"/>
                  </a:schemeClr>
                </a:solidFill>
              </a:rPr>
              <a:t> </a:t>
            </a:r>
            <a:r>
              <a:rPr lang="fr-FR" sz="1400" dirty="0" err="1">
                <a:solidFill>
                  <a:schemeClr val="accent5">
                    <a:lumMod val="75000"/>
                  </a:schemeClr>
                </a:solidFill>
              </a:rPr>
              <a:t>beam</a:t>
            </a:r>
            <a:r>
              <a:rPr lang="fr-FR" sz="1400" dirty="0">
                <a:solidFill>
                  <a:schemeClr val="accent5">
                    <a:lumMod val="75000"/>
                  </a:schemeClr>
                </a:solidFill>
              </a:rPr>
              <a:t> axis</a:t>
            </a:r>
          </a:p>
          <a:p>
            <a:pPr marL="742950" lvl="1" indent="-285750">
              <a:buFont typeface="Arial" panose="020B0604020202020204" pitchFamily="34" charset="0"/>
              <a:buChar char="•"/>
            </a:pPr>
            <a:r>
              <a:rPr lang="fr-FR" sz="1400" dirty="0">
                <a:solidFill>
                  <a:schemeClr val="accent5">
                    <a:lumMod val="75000"/>
                  </a:schemeClr>
                </a:solidFill>
              </a:rPr>
              <a:t>I </a:t>
            </a:r>
            <a:r>
              <a:rPr lang="fr-FR" sz="1400" dirty="0" err="1">
                <a:solidFill>
                  <a:schemeClr val="accent5">
                    <a:lumMod val="75000"/>
                  </a:schemeClr>
                </a:solidFill>
              </a:rPr>
              <a:t>further</a:t>
            </a:r>
            <a:r>
              <a:rPr lang="fr-FR" sz="1400" dirty="0">
                <a:solidFill>
                  <a:schemeClr val="accent5">
                    <a:lumMod val="75000"/>
                  </a:schemeClr>
                </a:solidFill>
              </a:rPr>
              <a:t> </a:t>
            </a:r>
            <a:r>
              <a:rPr lang="fr-FR" sz="1400" dirty="0" err="1">
                <a:solidFill>
                  <a:schemeClr val="accent5">
                    <a:lumMod val="75000"/>
                  </a:schemeClr>
                </a:solidFill>
              </a:rPr>
              <a:t>implicitely</a:t>
            </a:r>
            <a:r>
              <a:rPr lang="fr-FR" sz="1400" dirty="0">
                <a:solidFill>
                  <a:schemeClr val="accent5">
                    <a:lumMod val="75000"/>
                  </a:schemeClr>
                </a:solidFill>
              </a:rPr>
              <a:t> assume </a:t>
            </a:r>
            <a:r>
              <a:rPr lang="fr-FR" sz="1400" dirty="0" err="1">
                <a:solidFill>
                  <a:schemeClr val="accent5">
                    <a:lumMod val="75000"/>
                  </a:schemeClr>
                </a:solidFill>
              </a:rPr>
              <a:t>that</a:t>
            </a:r>
            <a:r>
              <a:rPr lang="fr-FR" sz="1400" dirty="0">
                <a:solidFill>
                  <a:schemeClr val="accent5">
                    <a:lumMod val="75000"/>
                  </a:schemeClr>
                </a:solidFill>
              </a:rPr>
              <a:t> </a:t>
            </a:r>
            <a:r>
              <a:rPr lang="fr-FR" sz="1400" dirty="0" err="1">
                <a:solidFill>
                  <a:schemeClr val="accent5">
                    <a:lumMod val="75000"/>
                  </a:schemeClr>
                </a:solidFill>
              </a:rPr>
              <a:t>detection</a:t>
            </a:r>
            <a:r>
              <a:rPr lang="fr-FR" sz="1400" dirty="0">
                <a:solidFill>
                  <a:schemeClr val="accent5">
                    <a:lumMod val="75000"/>
                  </a:schemeClr>
                </a:solidFill>
              </a:rPr>
              <a:t> of photons </a:t>
            </a:r>
            <a:r>
              <a:rPr lang="fr-FR" sz="1400" dirty="0" err="1">
                <a:solidFill>
                  <a:schemeClr val="accent5">
                    <a:lumMod val="75000"/>
                  </a:schemeClr>
                </a:solidFill>
              </a:rPr>
              <a:t>require</a:t>
            </a:r>
            <a:r>
              <a:rPr lang="fr-FR" sz="1400" dirty="0">
                <a:solidFill>
                  <a:schemeClr val="accent5">
                    <a:lumMod val="75000"/>
                  </a:schemeClr>
                </a:solidFill>
              </a:rPr>
              <a:t> to </a:t>
            </a:r>
            <a:r>
              <a:rPr lang="fr-FR" sz="1400" dirty="0" err="1">
                <a:solidFill>
                  <a:schemeClr val="accent5">
                    <a:lumMod val="75000"/>
                  </a:schemeClr>
                </a:solidFill>
              </a:rPr>
              <a:t>clear</a:t>
            </a:r>
            <a:r>
              <a:rPr lang="fr-FR" sz="1400" dirty="0">
                <a:solidFill>
                  <a:schemeClr val="accent5">
                    <a:lumMod val="75000"/>
                  </a:schemeClr>
                </a:solidFill>
              </a:rPr>
              <a:t> a line of </a:t>
            </a:r>
            <a:r>
              <a:rPr lang="fr-FR" sz="1400" dirty="0" err="1">
                <a:solidFill>
                  <a:schemeClr val="accent5">
                    <a:lumMod val="75000"/>
                  </a:schemeClr>
                </a:solidFill>
              </a:rPr>
              <a:t>sight</a:t>
            </a:r>
            <a:r>
              <a:rPr lang="fr-FR" sz="1400" dirty="0">
                <a:solidFill>
                  <a:schemeClr val="accent5">
                    <a:lumMod val="75000"/>
                  </a:schemeClr>
                </a:solidFill>
              </a:rPr>
              <a:t> of about 30 to 100m </a:t>
            </a:r>
            <a:endParaRPr lang="en-US" sz="1400" dirty="0">
              <a:solidFill>
                <a:schemeClr val="accent5">
                  <a:lumMod val="75000"/>
                </a:schemeClr>
              </a:solidFill>
            </a:endParaRPr>
          </a:p>
        </p:txBody>
      </p:sp>
    </p:spTree>
    <p:extLst>
      <p:ext uri="{BB962C8B-B14F-4D97-AF65-F5344CB8AC3E}">
        <p14:creationId xmlns:p14="http://schemas.microsoft.com/office/powerpoint/2010/main" val="2803845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8C745E-C735-2043-A657-5FC5D8A7F802}"/>
              </a:ext>
            </a:extLst>
          </p:cNvPr>
          <p:cNvSpPr>
            <a:spLocks noGrp="1"/>
          </p:cNvSpPr>
          <p:nvPr>
            <p:ph type="title"/>
          </p:nvPr>
        </p:nvSpPr>
        <p:spPr/>
        <p:txBody>
          <a:bodyPr>
            <a:normAutofit fontScale="90000"/>
          </a:bodyPr>
          <a:lstStyle/>
          <a:p>
            <a:r>
              <a:rPr lang="fr-FR" dirty="0"/>
              <a:t>Compton cross-section</a:t>
            </a:r>
          </a:p>
        </p:txBody>
      </p:sp>
      <p:sp>
        <p:nvSpPr>
          <p:cNvPr id="4" name="Espace réservé de la date 3">
            <a:extLst>
              <a:ext uri="{FF2B5EF4-FFF2-40B4-BE49-F238E27FC236}">
                <a16:creationId xmlns:a16="http://schemas.microsoft.com/office/drawing/2014/main" id="{8841E52D-587D-2845-95C1-528953DDFF9D}"/>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E1425E26-C429-754C-A668-2B5B28CACBF9}"/>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FD0162B0-4FE5-5A4F-9A6C-605DC24346F9}"/>
              </a:ext>
            </a:extLst>
          </p:cNvPr>
          <p:cNvSpPr>
            <a:spLocks noGrp="1"/>
          </p:cNvSpPr>
          <p:nvPr>
            <p:ph type="sldNum" sz="quarter" idx="12"/>
          </p:nvPr>
        </p:nvSpPr>
        <p:spPr/>
        <p:txBody>
          <a:bodyPr/>
          <a:lstStyle/>
          <a:p>
            <a:fld id="{6324D5D7-7619-544E-85E6-FE67B0DC27B1}" type="slidenum">
              <a:rPr lang="fr-FR" smtClean="0"/>
              <a:t>11</a:t>
            </a:fld>
            <a:endParaRPr lang="fr-FR"/>
          </a:p>
        </p:txBody>
      </p:sp>
      <p:sp>
        <p:nvSpPr>
          <p:cNvPr id="7" name="ZoneTexte 6">
            <a:extLst>
              <a:ext uri="{FF2B5EF4-FFF2-40B4-BE49-F238E27FC236}">
                <a16:creationId xmlns:a16="http://schemas.microsoft.com/office/drawing/2014/main" id="{7CBE6B51-0499-C04A-B1C6-2FC077444199}"/>
              </a:ext>
            </a:extLst>
          </p:cNvPr>
          <p:cNvSpPr txBox="1"/>
          <p:nvPr/>
        </p:nvSpPr>
        <p:spPr>
          <a:xfrm>
            <a:off x="102872" y="1862578"/>
            <a:ext cx="8812300" cy="369332"/>
          </a:xfrm>
          <a:prstGeom prst="rect">
            <a:avLst/>
          </a:prstGeom>
          <a:noFill/>
        </p:spPr>
        <p:txBody>
          <a:bodyPr wrap="square" rtlCol="0">
            <a:spAutoFit/>
          </a:bodyPr>
          <a:lstStyle/>
          <a:p>
            <a:pPr algn="ctr"/>
            <a:r>
              <a:rPr lang="en-GB" i="1" dirty="0">
                <a:solidFill>
                  <a:schemeClr val="accent1"/>
                </a:solidFill>
              </a:rPr>
              <a:t>The Compton cross-section averaged over scattered particles spins:</a:t>
            </a:r>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AEB5838A-5ECB-EA48-8718-5A6046FDCBCC}"/>
                  </a:ext>
                </a:extLst>
              </p:cNvPr>
              <p:cNvSpPr txBox="1"/>
              <p:nvPr/>
            </p:nvSpPr>
            <p:spPr>
              <a:xfrm>
                <a:off x="4041860" y="1160811"/>
                <a:ext cx="773570" cy="5734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Cambria Math" panose="02040503050406030204" pitchFamily="18" charset="0"/>
                        </a:rPr>
                        <m:t>𝑦</m:t>
                      </m:r>
                      <m:r>
                        <a:rPr lang="fr-FR" b="0" i="1" smtClean="0">
                          <a:latin typeface="Cambria Math" panose="02040503050406030204" pitchFamily="18" charset="0"/>
                          <a:ea typeface="Cambria Math" panose="02040503050406030204" pitchFamily="18" charset="0"/>
                        </a:rPr>
                        <m:t>=</m:t>
                      </m:r>
                      <m:f>
                        <m:fPr>
                          <m:ctrlPr>
                            <a:rPr lang="fr-FR" i="1">
                              <a:latin typeface="Cambria Math" panose="02040503050406030204" pitchFamily="18" charset="0"/>
                            </a:rPr>
                          </m:ctrlPr>
                        </m:fPr>
                        <m:num>
                          <m:sSub>
                            <m:sSubPr>
                              <m:ctrlPr>
                                <a:rPr lang="fr-FR" i="1" smtClean="0">
                                  <a:solidFill>
                                    <a:schemeClr val="accent5">
                                      <a:lumMod val="75000"/>
                                    </a:schemeClr>
                                  </a:solidFill>
                                  <a:latin typeface="Cambria Math" panose="02040503050406030204" pitchFamily="18" charset="0"/>
                                </a:rPr>
                              </m:ctrlPr>
                            </m:sSubPr>
                            <m:e>
                              <m:r>
                                <a:rPr lang="fr-FR" i="1">
                                  <a:solidFill>
                                    <a:schemeClr val="accent5">
                                      <a:lumMod val="75000"/>
                                    </a:schemeClr>
                                  </a:solidFill>
                                  <a:latin typeface="Cambria Math" panose="02040503050406030204" pitchFamily="18" charset="0"/>
                                </a:rPr>
                                <m:t>𝐸</m:t>
                              </m:r>
                            </m:e>
                            <m:sub>
                              <m:r>
                                <a:rPr lang="fr-FR" i="1" smtClean="0">
                                  <a:solidFill>
                                    <a:schemeClr val="accent5">
                                      <a:lumMod val="75000"/>
                                    </a:schemeClr>
                                  </a:solidFill>
                                  <a:latin typeface="Cambria Math" panose="02040503050406030204" pitchFamily="18" charset="0"/>
                                </a:rPr>
                                <m:t>𝛾</m:t>
                              </m:r>
                            </m:sub>
                          </m:sSub>
                        </m:num>
                        <m:den>
                          <m:sSub>
                            <m:sSubPr>
                              <m:ctrlPr>
                                <a:rPr lang="fr-FR" i="1" smtClean="0">
                                  <a:solidFill>
                                    <a:schemeClr val="accent2"/>
                                  </a:solidFill>
                                  <a:latin typeface="Cambria Math" panose="02040503050406030204" pitchFamily="18" charset="0"/>
                                </a:rPr>
                              </m:ctrlPr>
                            </m:sSubPr>
                            <m:e>
                              <m:r>
                                <a:rPr lang="fr-FR" i="1">
                                  <a:solidFill>
                                    <a:schemeClr val="accent2"/>
                                  </a:solidFill>
                                  <a:latin typeface="Cambria Math" panose="02040503050406030204" pitchFamily="18" charset="0"/>
                                </a:rPr>
                                <m:t>𝐸</m:t>
                              </m:r>
                            </m:e>
                            <m:sub>
                              <m:r>
                                <a:rPr lang="fr-FR" b="0" i="1" smtClean="0">
                                  <a:solidFill>
                                    <a:schemeClr val="accent2"/>
                                  </a:solidFill>
                                  <a:latin typeface="Cambria Math" panose="02040503050406030204" pitchFamily="18" charset="0"/>
                                </a:rPr>
                                <m:t>0</m:t>
                              </m:r>
                            </m:sub>
                          </m:sSub>
                        </m:den>
                      </m:f>
                    </m:oMath>
                  </m:oMathPara>
                </a14:m>
                <a:endParaRPr lang="en-GB" dirty="0"/>
              </a:p>
            </p:txBody>
          </p:sp>
        </mc:Choice>
        <mc:Fallback xmlns="">
          <p:sp>
            <p:nvSpPr>
              <p:cNvPr id="19" name="ZoneTexte 18">
                <a:extLst>
                  <a:ext uri="{FF2B5EF4-FFF2-40B4-BE49-F238E27FC236}">
                    <a16:creationId xmlns:a16="http://schemas.microsoft.com/office/drawing/2014/main" id="{AEB5838A-5ECB-EA48-8718-5A6046FDCBCC}"/>
                  </a:ext>
                </a:extLst>
              </p:cNvPr>
              <p:cNvSpPr txBox="1">
                <a:spLocks noRot="1" noChangeAspect="1" noMove="1" noResize="1" noEditPoints="1" noAdjustHandles="1" noChangeArrowheads="1" noChangeShapeType="1" noTextEdit="1"/>
              </p:cNvSpPr>
              <p:nvPr/>
            </p:nvSpPr>
            <p:spPr>
              <a:xfrm>
                <a:off x="4041860" y="1160811"/>
                <a:ext cx="773570" cy="573427"/>
              </a:xfrm>
              <a:prstGeom prst="rect">
                <a:avLst/>
              </a:prstGeom>
              <a:blipFill>
                <a:blip r:embed="rId2"/>
                <a:stretch>
                  <a:fillRect l="-3226" b="-638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51052AB3-583E-BE42-BACB-C8B9501B0B59}"/>
                  </a:ext>
                </a:extLst>
              </p:cNvPr>
              <p:cNvSpPr txBox="1"/>
              <p:nvPr/>
            </p:nvSpPr>
            <p:spPr>
              <a:xfrm>
                <a:off x="1424969" y="1165914"/>
                <a:ext cx="2526406"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ea typeface="Cambria Math" panose="02040503050406030204" pitchFamily="18" charset="0"/>
                        </a:rPr>
                        <m:t>𝑥</m:t>
                      </m:r>
                      <m:r>
                        <a:rPr lang="fr-FR" b="0" i="1" smtClean="0">
                          <a:latin typeface="Cambria Math" panose="02040503050406030204" pitchFamily="18" charset="0"/>
                          <a:ea typeface="Cambria Math" panose="02040503050406030204" pitchFamily="18" charset="0"/>
                        </a:rPr>
                        <m:t>=</m:t>
                      </m:r>
                      <m:f>
                        <m:fPr>
                          <m:ctrlPr>
                            <a:rPr lang="fr-FR" i="1">
                              <a:latin typeface="Cambria Math" panose="02040503050406030204" pitchFamily="18" charset="0"/>
                            </a:rPr>
                          </m:ctrlPr>
                        </m:fPr>
                        <m:num>
                          <m:r>
                            <a:rPr lang="fr-FR" b="0" i="1" smtClean="0">
                              <a:latin typeface="Cambria Math" panose="02040503050406030204" pitchFamily="18" charset="0"/>
                            </a:rPr>
                            <m:t>2</m:t>
                          </m:r>
                          <m:sSub>
                            <m:sSubPr>
                              <m:ctrlPr>
                                <a:rPr lang="fr-FR" i="1" smtClean="0">
                                  <a:solidFill>
                                    <a:schemeClr val="accent2"/>
                                  </a:solidFill>
                                  <a:latin typeface="Cambria Math" panose="02040503050406030204" pitchFamily="18" charset="0"/>
                                </a:rPr>
                              </m:ctrlPr>
                            </m:sSubPr>
                            <m:e>
                              <m:r>
                                <a:rPr lang="fr-FR" i="1">
                                  <a:solidFill>
                                    <a:schemeClr val="accent2"/>
                                  </a:solidFill>
                                  <a:latin typeface="Cambria Math" panose="02040503050406030204" pitchFamily="18" charset="0"/>
                                </a:rPr>
                                <m:t>𝐸</m:t>
                              </m:r>
                            </m:e>
                            <m:sub>
                              <m:r>
                                <a:rPr lang="fr-FR" i="1">
                                  <a:solidFill>
                                    <a:schemeClr val="accent2"/>
                                  </a:solidFill>
                                  <a:latin typeface="Cambria Math" panose="02040503050406030204" pitchFamily="18" charset="0"/>
                                </a:rPr>
                                <m:t>0</m:t>
                              </m:r>
                            </m:sub>
                          </m:sSub>
                          <m:sSub>
                            <m:sSubPr>
                              <m:ctrlPr>
                                <a:rPr lang="fr-FR" i="1" smtClean="0">
                                  <a:solidFill>
                                    <a:schemeClr val="accent1"/>
                                  </a:solidFill>
                                  <a:latin typeface="Cambria Math" panose="02040503050406030204" pitchFamily="18" charset="0"/>
                                </a:rPr>
                              </m:ctrlPr>
                            </m:sSubPr>
                            <m:e>
                              <m:r>
                                <a:rPr lang="fr-FR" i="1" smtClean="0">
                                  <a:solidFill>
                                    <a:schemeClr val="accent1"/>
                                  </a:solidFill>
                                  <a:latin typeface="Cambria Math" panose="02040503050406030204" pitchFamily="18" charset="0"/>
                                </a:rPr>
                                <m:t>𝜔</m:t>
                              </m:r>
                            </m:e>
                            <m:sub>
                              <m:r>
                                <a:rPr lang="fr-FR" i="1">
                                  <a:solidFill>
                                    <a:schemeClr val="accent1"/>
                                  </a:solidFill>
                                  <a:latin typeface="Cambria Math" panose="02040503050406030204" pitchFamily="18" charset="0"/>
                                </a:rPr>
                                <m:t>0</m:t>
                              </m:r>
                            </m:sub>
                          </m:sSub>
                        </m:num>
                        <m:den>
                          <m:sSup>
                            <m:sSupPr>
                              <m:ctrlPr>
                                <a:rPr lang="fr-FR"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𝑚</m:t>
                              </m:r>
                            </m:e>
                            <m:sup>
                              <m:r>
                                <a:rPr lang="fr-FR" b="0" i="1" smtClean="0">
                                  <a:latin typeface="Cambria Math" panose="02040503050406030204" pitchFamily="18" charset="0"/>
                                  <a:ea typeface="Cambria Math" panose="02040503050406030204" pitchFamily="18" charset="0"/>
                                </a:rPr>
                                <m:t>2</m:t>
                              </m:r>
                            </m:sup>
                          </m:sSup>
                        </m:den>
                      </m:f>
                      <m:d>
                        <m:dPr>
                          <m:ctrlPr>
                            <a:rPr lang="fr-FR" i="1" smtClean="0">
                              <a:latin typeface="Cambria Math" panose="02040503050406030204" pitchFamily="18" charset="0"/>
                            </a:rPr>
                          </m:ctrlPr>
                        </m:dPr>
                        <m:e>
                          <m:r>
                            <a:rPr lang="fr-FR" b="0" i="1" smtClean="0">
                              <a:latin typeface="Cambria Math" panose="02040503050406030204" pitchFamily="18" charset="0"/>
                            </a:rPr>
                            <m:t>1+</m:t>
                          </m:r>
                          <m:func>
                            <m:funcPr>
                              <m:ctrlPr>
                                <a:rPr lang="fr-FR" b="0" i="1" smtClean="0">
                                  <a:latin typeface="Cambria Math" panose="02040503050406030204" pitchFamily="18" charset="0"/>
                                </a:rPr>
                              </m:ctrlPr>
                            </m:funcPr>
                            <m:fName>
                              <m:r>
                                <m:rPr>
                                  <m:sty m:val="p"/>
                                </m:rPr>
                                <a:rPr lang="fr-FR" b="0" i="0" smtClean="0">
                                  <a:latin typeface="Cambria Math" panose="02040503050406030204" pitchFamily="18" charset="0"/>
                                </a:rPr>
                                <m:t>cos</m:t>
                              </m:r>
                            </m:fName>
                            <m:e>
                              <m:sSub>
                                <m:sSubPr>
                                  <m:ctrlPr>
                                    <a:rPr lang="fr-FR" b="0" i="1" smtClean="0">
                                      <a:solidFill>
                                        <a:schemeClr val="accent6">
                                          <a:lumMod val="75000"/>
                                        </a:schemeClr>
                                      </a:solidFill>
                                      <a:latin typeface="Cambria Math" panose="02040503050406030204" pitchFamily="18" charset="0"/>
                                    </a:rPr>
                                  </m:ctrlPr>
                                </m:sSubPr>
                                <m:e>
                                  <m:r>
                                    <a:rPr lang="fr-FR" b="0" i="1" smtClean="0">
                                      <a:solidFill>
                                        <a:schemeClr val="accent6">
                                          <a:lumMod val="75000"/>
                                        </a:schemeClr>
                                      </a:solidFill>
                                      <a:latin typeface="Cambria Math" panose="02040503050406030204" pitchFamily="18" charset="0"/>
                                    </a:rPr>
                                    <m:t>𝜃</m:t>
                                  </m:r>
                                </m:e>
                                <m:sub>
                                  <m:r>
                                    <a:rPr lang="fr-FR" b="0" i="1" smtClean="0">
                                      <a:solidFill>
                                        <a:schemeClr val="accent6">
                                          <a:lumMod val="75000"/>
                                        </a:schemeClr>
                                      </a:solidFill>
                                      <a:latin typeface="Cambria Math" panose="02040503050406030204" pitchFamily="18" charset="0"/>
                                    </a:rPr>
                                    <m:t>0</m:t>
                                  </m:r>
                                </m:sub>
                              </m:sSub>
                            </m:e>
                          </m:func>
                        </m:e>
                      </m:d>
                    </m:oMath>
                  </m:oMathPara>
                </a14:m>
                <a:endParaRPr lang="en-GB" dirty="0"/>
              </a:p>
            </p:txBody>
          </p:sp>
        </mc:Choice>
        <mc:Fallback xmlns="">
          <p:sp>
            <p:nvSpPr>
              <p:cNvPr id="20" name="ZoneTexte 19">
                <a:extLst>
                  <a:ext uri="{FF2B5EF4-FFF2-40B4-BE49-F238E27FC236}">
                    <a16:creationId xmlns:a16="http://schemas.microsoft.com/office/drawing/2014/main" id="{51052AB3-583E-BE42-BACB-C8B9501B0B59}"/>
                  </a:ext>
                </a:extLst>
              </p:cNvPr>
              <p:cNvSpPr txBox="1">
                <a:spLocks noRot="1" noChangeAspect="1" noMove="1" noResize="1" noEditPoints="1" noAdjustHandles="1" noChangeArrowheads="1" noChangeShapeType="1" noTextEdit="1"/>
              </p:cNvSpPr>
              <p:nvPr/>
            </p:nvSpPr>
            <p:spPr>
              <a:xfrm>
                <a:off x="1424969" y="1165914"/>
                <a:ext cx="2526406" cy="520399"/>
              </a:xfrm>
              <a:prstGeom prst="rect">
                <a:avLst/>
              </a:prstGeom>
              <a:blipFill>
                <a:blip r:embed="rId3"/>
                <a:stretch>
                  <a:fillRect t="-4762" b="-7143"/>
                </a:stretch>
              </a:blipFill>
            </p:spPr>
            <p:txBody>
              <a:bodyPr/>
              <a:lstStyle/>
              <a:p>
                <a:r>
                  <a:rPr lang="fr-FR">
                    <a:noFill/>
                  </a:rPr>
                  <a:t> </a:t>
                </a:r>
              </a:p>
            </p:txBody>
          </p:sp>
        </mc:Fallback>
      </mc:AlternateContent>
      <p:grpSp>
        <p:nvGrpSpPr>
          <p:cNvPr id="30" name="Groupe 29">
            <a:extLst>
              <a:ext uri="{FF2B5EF4-FFF2-40B4-BE49-F238E27FC236}">
                <a16:creationId xmlns:a16="http://schemas.microsoft.com/office/drawing/2014/main" id="{4608219B-23AC-5A43-AEB4-CEF4B928FF86}"/>
              </a:ext>
            </a:extLst>
          </p:cNvPr>
          <p:cNvGrpSpPr/>
          <p:nvPr/>
        </p:nvGrpSpPr>
        <p:grpSpPr>
          <a:xfrm>
            <a:off x="0" y="2414888"/>
            <a:ext cx="9087286" cy="1867703"/>
            <a:chOff x="56713" y="1819184"/>
            <a:chExt cx="9087286" cy="1867703"/>
          </a:xfrm>
        </p:grpSpPr>
        <p:sp>
          <p:nvSpPr>
            <p:cNvPr id="10" name="Rectangle 9">
              <a:extLst>
                <a:ext uri="{FF2B5EF4-FFF2-40B4-BE49-F238E27FC236}">
                  <a16:creationId xmlns:a16="http://schemas.microsoft.com/office/drawing/2014/main" id="{B8004403-2F9F-F54B-AA57-3DF7C4791321}"/>
                </a:ext>
              </a:extLst>
            </p:cNvPr>
            <p:cNvSpPr/>
            <p:nvPr/>
          </p:nvSpPr>
          <p:spPr>
            <a:xfrm>
              <a:off x="71594" y="2434751"/>
              <a:ext cx="1179057" cy="9135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a:extLst>
                <a:ext uri="{FF2B5EF4-FFF2-40B4-BE49-F238E27FC236}">
                  <a16:creationId xmlns:a16="http://schemas.microsoft.com/office/drawing/2014/main" id="{F4DB7A5C-86EC-2B44-B5F4-18BBC33A35A3}"/>
                </a:ext>
              </a:extLst>
            </p:cNvPr>
            <p:cNvSpPr txBox="1"/>
            <p:nvPr/>
          </p:nvSpPr>
          <p:spPr>
            <a:xfrm rot="20138442">
              <a:off x="56713" y="1819184"/>
              <a:ext cx="1316338" cy="461665"/>
            </a:xfrm>
            <a:prstGeom prst="rect">
              <a:avLst/>
            </a:prstGeom>
            <a:noFill/>
          </p:spPr>
          <p:txBody>
            <a:bodyPr wrap="square" rtlCol="0">
              <a:spAutoFit/>
            </a:bodyPr>
            <a:lstStyle/>
            <a:p>
              <a:pPr algn="ctr"/>
              <a:r>
                <a:rPr lang="en-GB" sz="1200" i="1" dirty="0">
                  <a:solidFill>
                    <a:schemeClr val="accent1"/>
                  </a:solidFill>
                </a:rPr>
                <a:t>Differential cross-section</a:t>
              </a:r>
            </a:p>
          </p:txBody>
        </p:sp>
        <p:sp>
          <p:nvSpPr>
            <p:cNvPr id="12" name="Rectangle 11">
              <a:extLst>
                <a:ext uri="{FF2B5EF4-FFF2-40B4-BE49-F238E27FC236}">
                  <a16:creationId xmlns:a16="http://schemas.microsoft.com/office/drawing/2014/main" id="{8F8FF217-1AF9-4A4D-91D0-31CA01C8423A}"/>
                </a:ext>
              </a:extLst>
            </p:cNvPr>
            <p:cNvSpPr/>
            <p:nvPr/>
          </p:nvSpPr>
          <p:spPr>
            <a:xfrm>
              <a:off x="1409667" y="2434751"/>
              <a:ext cx="3473833" cy="913581"/>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ZoneTexte 12">
              <a:extLst>
                <a:ext uri="{FF2B5EF4-FFF2-40B4-BE49-F238E27FC236}">
                  <a16:creationId xmlns:a16="http://schemas.microsoft.com/office/drawing/2014/main" id="{6E790318-BF4F-4041-B273-96DE8EBC587C}"/>
                </a:ext>
              </a:extLst>
            </p:cNvPr>
            <p:cNvSpPr txBox="1"/>
            <p:nvPr/>
          </p:nvSpPr>
          <p:spPr>
            <a:xfrm>
              <a:off x="1296811" y="3338867"/>
              <a:ext cx="3699544" cy="338554"/>
            </a:xfrm>
            <a:prstGeom prst="rect">
              <a:avLst/>
            </a:prstGeom>
            <a:noFill/>
          </p:spPr>
          <p:txBody>
            <a:bodyPr wrap="square" rtlCol="0">
              <a:spAutoFit/>
            </a:bodyPr>
            <a:lstStyle/>
            <a:p>
              <a:pPr algn="ctr"/>
              <a:r>
                <a:rPr lang="en-GB" sz="1600" i="1" dirty="0">
                  <a:solidFill>
                    <a:schemeClr val="accent2"/>
                  </a:solidFill>
                </a:rPr>
                <a:t>Electron beam polarization independent</a:t>
              </a:r>
            </a:p>
          </p:txBody>
        </p:sp>
        <p:sp>
          <p:nvSpPr>
            <p:cNvPr id="17" name="Rectangle 16">
              <a:extLst>
                <a:ext uri="{FF2B5EF4-FFF2-40B4-BE49-F238E27FC236}">
                  <a16:creationId xmlns:a16="http://schemas.microsoft.com/office/drawing/2014/main" id="{25A9E043-6FF3-CF41-9C3D-046F66D8307D}"/>
                </a:ext>
              </a:extLst>
            </p:cNvPr>
            <p:cNvSpPr/>
            <p:nvPr/>
          </p:nvSpPr>
          <p:spPr>
            <a:xfrm>
              <a:off x="4983983" y="2440066"/>
              <a:ext cx="4160016" cy="913581"/>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ZoneTexte 17">
              <a:extLst>
                <a:ext uri="{FF2B5EF4-FFF2-40B4-BE49-F238E27FC236}">
                  <a16:creationId xmlns:a16="http://schemas.microsoft.com/office/drawing/2014/main" id="{0D73B4D8-EDA3-1E40-8BCF-0FD49687405E}"/>
                </a:ext>
              </a:extLst>
            </p:cNvPr>
            <p:cNvSpPr txBox="1"/>
            <p:nvPr/>
          </p:nvSpPr>
          <p:spPr>
            <a:xfrm>
              <a:off x="4762919" y="3348333"/>
              <a:ext cx="4381080" cy="338554"/>
            </a:xfrm>
            <a:prstGeom prst="rect">
              <a:avLst/>
            </a:prstGeom>
            <a:noFill/>
          </p:spPr>
          <p:txBody>
            <a:bodyPr wrap="square" rtlCol="0">
              <a:spAutoFit/>
            </a:bodyPr>
            <a:lstStyle/>
            <a:p>
              <a:pPr algn="ctr"/>
              <a:r>
                <a:rPr lang="en-GB" sz="1600" i="1" dirty="0">
                  <a:solidFill>
                    <a:schemeClr val="accent5"/>
                  </a:solidFill>
                </a:rPr>
                <a:t>Electron beam polarization dependent</a:t>
              </a:r>
            </a:p>
          </p:txBody>
        </p:sp>
        <p:sp>
          <p:nvSpPr>
            <p:cNvPr id="21" name="Rectangle 20">
              <a:extLst>
                <a:ext uri="{FF2B5EF4-FFF2-40B4-BE49-F238E27FC236}">
                  <a16:creationId xmlns:a16="http://schemas.microsoft.com/office/drawing/2014/main" id="{4B402CD6-FEDD-DF4B-A46D-E9BFAADD300C}"/>
                </a:ext>
              </a:extLst>
            </p:cNvPr>
            <p:cNvSpPr/>
            <p:nvPr/>
          </p:nvSpPr>
          <p:spPr>
            <a:xfrm>
              <a:off x="4481564" y="2440632"/>
              <a:ext cx="432080" cy="884255"/>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908D5C52-7D3E-F046-9CF9-533A85CC0E81}"/>
                    </a:ext>
                  </a:extLst>
                </p:cNvPr>
                <p:cNvSpPr txBox="1"/>
                <p:nvPr/>
              </p:nvSpPr>
              <p:spPr>
                <a:xfrm>
                  <a:off x="71594" y="2628782"/>
                  <a:ext cx="9072405" cy="4140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sz="1300" b="0" i="1" smtClean="0">
                                <a:latin typeface="Cambria Math" panose="02040503050406030204" pitchFamily="18" charset="0"/>
                              </a:rPr>
                            </m:ctrlPr>
                          </m:fPr>
                          <m:num>
                            <m:r>
                              <a:rPr lang="fr-FR" sz="1300" b="0" i="1" smtClean="0">
                                <a:latin typeface="Cambria Math" panose="02040503050406030204" pitchFamily="18" charset="0"/>
                              </a:rPr>
                              <m:t>𝑑</m:t>
                            </m:r>
                            <m:r>
                              <a:rPr lang="fr-FR" sz="1300" i="1">
                                <a:latin typeface="Cambria Math" panose="02040503050406030204" pitchFamily="18" charset="0"/>
                                <a:ea typeface="Cambria Math" panose="02040503050406030204" pitchFamily="18" charset="0"/>
                              </a:rPr>
                              <m:t>𝜎</m:t>
                            </m:r>
                          </m:num>
                          <m:den>
                            <m:r>
                              <a:rPr lang="fr-FR" sz="1300" b="0" i="1" smtClean="0">
                                <a:latin typeface="Cambria Math" panose="02040503050406030204" pitchFamily="18" charset="0"/>
                              </a:rPr>
                              <m:t>𝑑𝑦𝑑</m:t>
                            </m:r>
                            <m:sSub>
                              <m:sSubPr>
                                <m:ctrlPr>
                                  <a:rPr lang="fr-FR" sz="1300" i="1">
                                    <a:latin typeface="Cambria Math" panose="02040503050406030204" pitchFamily="18" charset="0"/>
                                    <a:ea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𝜑</m:t>
                                </m:r>
                              </m:e>
                              <m:sub>
                                <m:r>
                                  <a:rPr lang="fr-FR" sz="1300" i="1">
                                    <a:latin typeface="Cambria Math" panose="02040503050406030204" pitchFamily="18" charset="0"/>
                                    <a:ea typeface="Cambria Math" panose="02040503050406030204" pitchFamily="18" charset="0"/>
                                  </a:rPr>
                                  <m:t>𝑜𝑏𝑠</m:t>
                                </m:r>
                              </m:sub>
                            </m:sSub>
                          </m:den>
                        </m:f>
                        <m:d>
                          <m:dPr>
                            <m:ctrlPr>
                              <a:rPr lang="fr-FR" sz="1300" b="0" i="1" smtClean="0">
                                <a:latin typeface="Cambria Math" panose="02040503050406030204" pitchFamily="18" charset="0"/>
                              </a:rPr>
                            </m:ctrlPr>
                          </m:dPr>
                          <m:e>
                            <m:r>
                              <a:rPr lang="fr-FR" sz="1300" b="0" i="1" smtClean="0">
                                <a:latin typeface="Cambria Math" panose="02040503050406030204" pitchFamily="18" charset="0"/>
                              </a:rPr>
                              <m:t>𝑥</m:t>
                            </m:r>
                            <m:r>
                              <a:rPr lang="fr-FR" sz="1300" b="0" i="1" smtClean="0">
                                <a:latin typeface="Cambria Math" panose="02040503050406030204" pitchFamily="18" charset="0"/>
                              </a:rPr>
                              <m:t>,</m:t>
                            </m:r>
                            <m:r>
                              <a:rPr lang="fr-FR" sz="1300" b="0" i="1" smtClean="0">
                                <a:latin typeface="Cambria Math" panose="02040503050406030204" pitchFamily="18" charset="0"/>
                              </a:rPr>
                              <m:t>𝑦</m:t>
                            </m:r>
                          </m:e>
                        </m:d>
                        <m:r>
                          <a:rPr lang="fr-FR" sz="1300" b="0" i="1" smtClean="0">
                            <a:latin typeface="Cambria Math" panose="02040503050406030204" pitchFamily="18" charset="0"/>
                          </a:rPr>
                          <m:t>=</m:t>
                        </m:r>
                        <m:f>
                          <m:fPr>
                            <m:ctrlPr>
                              <a:rPr lang="fr-FR" sz="1300" i="1" smtClean="0">
                                <a:latin typeface="Cambria Math" panose="02040503050406030204" pitchFamily="18" charset="0"/>
                              </a:rPr>
                            </m:ctrlPr>
                          </m:fPr>
                          <m:num>
                            <m:r>
                              <a:rPr lang="fr-FR" sz="1300" i="1">
                                <a:latin typeface="Cambria Math" panose="02040503050406030204" pitchFamily="18" charset="0"/>
                              </a:rPr>
                              <m:t>𝑑</m:t>
                            </m:r>
                            <m:sSub>
                              <m:sSubPr>
                                <m:ctrlPr>
                                  <a:rPr lang="fr-FR" sz="1300" i="1" smtClean="0">
                                    <a:latin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𝜎</m:t>
                                </m:r>
                              </m:e>
                              <m:sub>
                                <m:r>
                                  <a:rPr lang="fr-FR" sz="1300" b="0" i="1" smtClean="0">
                                    <a:latin typeface="Cambria Math" panose="02040503050406030204" pitchFamily="18" charset="0"/>
                                  </a:rPr>
                                  <m:t>0</m:t>
                                </m:r>
                              </m:sub>
                            </m:sSub>
                          </m:num>
                          <m:den>
                            <m:r>
                              <a:rPr lang="fr-FR" sz="1300" i="1">
                                <a:latin typeface="Cambria Math" panose="02040503050406030204" pitchFamily="18" charset="0"/>
                              </a:rPr>
                              <m:t>𝑑𝑦</m:t>
                            </m:r>
                          </m:den>
                        </m:f>
                        <m:d>
                          <m:dPr>
                            <m:ctrlPr>
                              <a:rPr lang="fr-FR" sz="1300" i="1">
                                <a:latin typeface="Cambria Math" panose="02040503050406030204" pitchFamily="18" charset="0"/>
                              </a:rPr>
                            </m:ctrlPr>
                          </m:dPr>
                          <m:e>
                            <m:r>
                              <a:rPr lang="fr-FR" sz="1300" i="1">
                                <a:latin typeface="Cambria Math" panose="02040503050406030204" pitchFamily="18" charset="0"/>
                              </a:rPr>
                              <m:t>𝑥</m:t>
                            </m:r>
                            <m:r>
                              <a:rPr lang="fr-FR" sz="1300" i="1">
                                <a:latin typeface="Cambria Math" panose="02040503050406030204" pitchFamily="18" charset="0"/>
                              </a:rPr>
                              <m:t>,</m:t>
                            </m:r>
                            <m:r>
                              <a:rPr lang="fr-FR" sz="1300" i="1">
                                <a:latin typeface="Cambria Math" panose="02040503050406030204" pitchFamily="18" charset="0"/>
                              </a:rPr>
                              <m:t>𝑦</m:t>
                            </m:r>
                          </m:e>
                        </m:d>
                        <m:r>
                          <a:rPr lang="fr-FR" sz="1300" b="0" i="1" smtClean="0">
                            <a:latin typeface="Cambria Math" panose="02040503050406030204" pitchFamily="18" charset="0"/>
                          </a:rPr>
                          <m:t>+</m:t>
                        </m:r>
                        <m:f>
                          <m:fPr>
                            <m:ctrlPr>
                              <a:rPr lang="fr-FR" sz="1300" i="1">
                                <a:latin typeface="Cambria Math" panose="02040503050406030204" pitchFamily="18" charset="0"/>
                              </a:rPr>
                            </m:ctrlPr>
                          </m:fPr>
                          <m:num>
                            <m:r>
                              <a:rPr lang="fr-FR" sz="1300" i="1">
                                <a:latin typeface="Cambria Math" panose="02040503050406030204" pitchFamily="18" charset="0"/>
                              </a:rPr>
                              <m:t>𝑑</m:t>
                            </m:r>
                            <m:sSub>
                              <m:sSubPr>
                                <m:ctrlPr>
                                  <a:rPr lang="fr-FR" sz="1300" i="1">
                                    <a:latin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𝜎</m:t>
                                </m:r>
                              </m:e>
                              <m:sub>
                                <m:r>
                                  <a:rPr lang="fr-FR" sz="1300" i="1">
                                    <a:latin typeface="Cambria Math" panose="02040503050406030204" pitchFamily="18" charset="0"/>
                                    <a:ea typeface="Cambria Math" panose="02040503050406030204" pitchFamily="18" charset="0"/>
                                  </a:rPr>
                                  <m:t>⊥</m:t>
                                </m:r>
                              </m:sub>
                            </m:sSub>
                          </m:num>
                          <m:den>
                            <m:r>
                              <a:rPr lang="fr-FR" sz="1300" i="1">
                                <a:latin typeface="Cambria Math" panose="02040503050406030204" pitchFamily="18" charset="0"/>
                              </a:rPr>
                              <m:t>𝑑𝑦</m:t>
                            </m:r>
                          </m:den>
                        </m:f>
                        <m:d>
                          <m:dPr>
                            <m:ctrlPr>
                              <a:rPr lang="fr-FR" sz="1300" i="1">
                                <a:latin typeface="Cambria Math" panose="02040503050406030204" pitchFamily="18" charset="0"/>
                              </a:rPr>
                            </m:ctrlPr>
                          </m:dPr>
                          <m:e>
                            <m:r>
                              <a:rPr lang="fr-FR" sz="1300" i="1">
                                <a:latin typeface="Cambria Math" panose="02040503050406030204" pitchFamily="18" charset="0"/>
                              </a:rPr>
                              <m:t>𝑥</m:t>
                            </m:r>
                            <m:r>
                              <a:rPr lang="fr-FR" sz="1300" i="1">
                                <a:latin typeface="Cambria Math" panose="02040503050406030204" pitchFamily="18" charset="0"/>
                              </a:rPr>
                              <m:t>,</m:t>
                            </m:r>
                            <m:r>
                              <a:rPr lang="fr-FR" sz="1300" i="1">
                                <a:latin typeface="Cambria Math" panose="02040503050406030204" pitchFamily="18" charset="0"/>
                              </a:rPr>
                              <m:t>𝑦</m:t>
                            </m:r>
                          </m:e>
                        </m:d>
                        <m:func>
                          <m:funcPr>
                            <m:ctrlPr>
                              <a:rPr lang="fr-FR" sz="1300" i="1">
                                <a:latin typeface="Cambria Math" panose="02040503050406030204" pitchFamily="18" charset="0"/>
                              </a:rPr>
                            </m:ctrlPr>
                          </m:funcPr>
                          <m:fName>
                            <m:r>
                              <m:rPr>
                                <m:sty m:val="p"/>
                              </m:rPr>
                              <a:rPr lang="fr-FR" sz="1300">
                                <a:latin typeface="Cambria Math" panose="02040503050406030204" pitchFamily="18" charset="0"/>
                              </a:rPr>
                              <m:t>cos</m:t>
                            </m:r>
                          </m:fName>
                          <m:e>
                            <m:d>
                              <m:dPr>
                                <m:ctrlPr>
                                  <a:rPr lang="fr-FR" sz="1300" i="1">
                                    <a:latin typeface="Cambria Math" panose="02040503050406030204" pitchFamily="18" charset="0"/>
                                  </a:rPr>
                                </m:ctrlPr>
                              </m:dPr>
                              <m:e>
                                <m:r>
                                  <a:rPr lang="fr-FR" sz="1300" i="1">
                                    <a:latin typeface="Cambria Math" panose="02040503050406030204" pitchFamily="18" charset="0"/>
                                  </a:rPr>
                                  <m:t>2</m:t>
                                </m:r>
                                <m:d>
                                  <m:dPr>
                                    <m:ctrlPr>
                                      <a:rPr lang="fr-FR" sz="1300" i="1">
                                        <a:latin typeface="Cambria Math" panose="02040503050406030204" pitchFamily="18" charset="0"/>
                                      </a:rPr>
                                    </m:ctrlPr>
                                  </m:dPr>
                                  <m:e>
                                    <m:sSub>
                                      <m:sSubPr>
                                        <m:ctrlPr>
                                          <a:rPr lang="fr-FR" sz="1300" i="1">
                                            <a:latin typeface="Cambria Math" panose="02040503050406030204" pitchFamily="18" charset="0"/>
                                            <a:ea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𝜑</m:t>
                                        </m:r>
                                      </m:e>
                                      <m:sub>
                                        <m:r>
                                          <a:rPr lang="fr-FR" sz="1300" i="1">
                                            <a:latin typeface="Cambria Math" panose="02040503050406030204" pitchFamily="18" charset="0"/>
                                            <a:ea typeface="Cambria Math" panose="02040503050406030204" pitchFamily="18" charset="0"/>
                                          </a:rPr>
                                          <m:t>𝑜𝑏𝑠</m:t>
                                        </m:r>
                                      </m:sub>
                                    </m:sSub>
                                    <m:r>
                                      <a:rPr lang="fr-FR" sz="1300" i="1">
                                        <a:latin typeface="Cambria Math" panose="02040503050406030204" pitchFamily="18" charset="0"/>
                                        <a:ea typeface="Cambria Math" panose="02040503050406030204" pitchFamily="18" charset="0"/>
                                      </a:rPr>
                                      <m:t>−</m:t>
                                    </m:r>
                                    <m:sSub>
                                      <m:sSubPr>
                                        <m:ctrlPr>
                                          <a:rPr lang="fr-FR" sz="1300" i="1">
                                            <a:latin typeface="Cambria Math" panose="02040503050406030204" pitchFamily="18" charset="0"/>
                                            <a:ea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𝜑</m:t>
                                        </m:r>
                                      </m:e>
                                      <m:sub>
                                        <m:r>
                                          <a:rPr lang="fr-FR" sz="1300" i="1">
                                            <a:latin typeface="Cambria Math" panose="02040503050406030204" pitchFamily="18" charset="0"/>
                                            <a:ea typeface="Cambria Math" panose="02040503050406030204" pitchFamily="18" charset="0"/>
                                          </a:rPr>
                                          <m:t>𝑙𝑎𝑠</m:t>
                                        </m:r>
                                      </m:sub>
                                    </m:sSub>
                                  </m:e>
                                </m:d>
                              </m:e>
                            </m:d>
                          </m:e>
                        </m:func>
                        <m:sSubSup>
                          <m:sSubSupPr>
                            <m:ctrlPr>
                              <a:rPr lang="fr-FR" sz="1300" i="1">
                                <a:latin typeface="Cambria Math" panose="02040503050406030204" pitchFamily="18" charset="0"/>
                                <a:ea typeface="Cambria Math" panose="02040503050406030204" pitchFamily="18" charset="0"/>
                              </a:rPr>
                            </m:ctrlPr>
                          </m:sSubSupPr>
                          <m:e>
                            <m:r>
                              <a:rPr lang="fr-FR" sz="1300" i="1">
                                <a:latin typeface="Cambria Math" panose="02040503050406030204" pitchFamily="18" charset="0"/>
                                <a:ea typeface="Cambria Math" panose="02040503050406030204" pitchFamily="18" charset="0"/>
                              </a:rPr>
                              <m:t>𝒫</m:t>
                            </m:r>
                          </m:e>
                          <m:sub>
                            <m:r>
                              <a:rPr lang="fr-FR" sz="1300" i="1">
                                <a:latin typeface="Cambria Math" panose="02040503050406030204" pitchFamily="18" charset="0"/>
                                <a:ea typeface="Cambria Math" panose="02040503050406030204" pitchFamily="18" charset="0"/>
                              </a:rPr>
                              <m:t>⊥</m:t>
                            </m:r>
                          </m:sub>
                          <m:sup>
                            <m:r>
                              <a:rPr lang="fr-FR" sz="1300" i="1">
                                <a:latin typeface="Cambria Math" panose="02040503050406030204" pitchFamily="18" charset="0"/>
                                <a:ea typeface="Cambria Math" panose="02040503050406030204" pitchFamily="18" charset="0"/>
                              </a:rPr>
                              <m:t>𝑙𝑎𝑠</m:t>
                            </m:r>
                          </m:sup>
                        </m:sSubSup>
                        <m:r>
                          <a:rPr lang="fr-FR" sz="1300" i="1">
                            <a:latin typeface="Cambria Math" panose="02040503050406030204" pitchFamily="18" charset="0"/>
                          </a:rPr>
                          <m:t>+</m:t>
                        </m:r>
                        <m:f>
                          <m:fPr>
                            <m:ctrlPr>
                              <a:rPr lang="fr-FR" sz="1300" i="1">
                                <a:latin typeface="Cambria Math" panose="02040503050406030204" pitchFamily="18" charset="0"/>
                              </a:rPr>
                            </m:ctrlPr>
                          </m:fPr>
                          <m:num>
                            <m:r>
                              <a:rPr lang="fr-FR" sz="1300" i="1">
                                <a:latin typeface="Cambria Math" panose="02040503050406030204" pitchFamily="18" charset="0"/>
                              </a:rPr>
                              <m:t>𝑑</m:t>
                            </m:r>
                            <m:sSub>
                              <m:sSubPr>
                                <m:ctrlPr>
                                  <a:rPr lang="fr-FR" sz="1300" i="1">
                                    <a:latin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𝜎</m:t>
                                </m:r>
                              </m:e>
                              <m:sub>
                                <m:r>
                                  <a:rPr lang="fr-FR" sz="1300" i="1">
                                    <a:latin typeface="Cambria Math" panose="02040503050406030204" pitchFamily="18" charset="0"/>
                                    <a:ea typeface="Cambria Math" panose="02040503050406030204" pitchFamily="18" charset="0"/>
                                  </a:rPr>
                                  <m:t>∥</m:t>
                                </m:r>
                              </m:sub>
                            </m:sSub>
                          </m:num>
                          <m:den>
                            <m:r>
                              <a:rPr lang="fr-FR" sz="1300" i="1">
                                <a:latin typeface="Cambria Math" panose="02040503050406030204" pitchFamily="18" charset="0"/>
                              </a:rPr>
                              <m:t>𝑑𝑦</m:t>
                            </m:r>
                          </m:den>
                        </m:f>
                        <m:d>
                          <m:dPr>
                            <m:ctrlPr>
                              <a:rPr lang="fr-FR" sz="1300" i="1">
                                <a:latin typeface="Cambria Math" panose="02040503050406030204" pitchFamily="18" charset="0"/>
                              </a:rPr>
                            </m:ctrlPr>
                          </m:dPr>
                          <m:e>
                            <m:r>
                              <a:rPr lang="fr-FR" sz="1300" i="1">
                                <a:latin typeface="Cambria Math" panose="02040503050406030204" pitchFamily="18" charset="0"/>
                              </a:rPr>
                              <m:t>𝑥</m:t>
                            </m:r>
                            <m:r>
                              <a:rPr lang="fr-FR" sz="1300" i="1">
                                <a:latin typeface="Cambria Math" panose="02040503050406030204" pitchFamily="18" charset="0"/>
                              </a:rPr>
                              <m:t>,</m:t>
                            </m:r>
                            <m:r>
                              <a:rPr lang="fr-FR" sz="1300" i="1">
                                <a:latin typeface="Cambria Math" panose="02040503050406030204" pitchFamily="18" charset="0"/>
                              </a:rPr>
                              <m:t>𝑦</m:t>
                            </m:r>
                          </m:e>
                        </m:d>
                        <m:sSubSup>
                          <m:sSubSupPr>
                            <m:ctrlPr>
                              <a:rPr lang="fr-FR" sz="1300" i="1">
                                <a:latin typeface="Cambria Math" panose="02040503050406030204" pitchFamily="18" charset="0"/>
                                <a:ea typeface="Cambria Math" panose="02040503050406030204" pitchFamily="18" charset="0"/>
                              </a:rPr>
                            </m:ctrlPr>
                          </m:sSubSupPr>
                          <m:e>
                            <m:r>
                              <a:rPr lang="fr-FR" sz="1300" i="1">
                                <a:latin typeface="Cambria Math" panose="02040503050406030204" pitchFamily="18" charset="0"/>
                                <a:ea typeface="Cambria Math" panose="02040503050406030204" pitchFamily="18" charset="0"/>
                              </a:rPr>
                              <m:t>𝒫</m:t>
                            </m:r>
                          </m:e>
                          <m:sub>
                            <m:r>
                              <a:rPr lang="fr-FR" sz="1300" b="0" i="1" smtClean="0">
                                <a:latin typeface="Cambria Math" panose="02040503050406030204" pitchFamily="18" charset="0"/>
                                <a:ea typeface="Cambria Math" panose="02040503050406030204" pitchFamily="18" charset="0"/>
                              </a:rPr>
                              <m:t>𝐶</m:t>
                            </m:r>
                          </m:sub>
                          <m:sup>
                            <m:r>
                              <a:rPr lang="fr-FR" sz="1300" i="1">
                                <a:latin typeface="Cambria Math" panose="02040503050406030204" pitchFamily="18" charset="0"/>
                                <a:ea typeface="Cambria Math" panose="02040503050406030204" pitchFamily="18" charset="0"/>
                              </a:rPr>
                              <m:t>𝑙𝑎𝑠</m:t>
                            </m:r>
                          </m:sup>
                        </m:sSubSup>
                        <m:r>
                          <a:rPr lang="fr-FR" sz="1300" b="0" i="1" smtClean="0">
                            <a:latin typeface="Cambria Math" panose="02040503050406030204" pitchFamily="18" charset="0"/>
                          </a:rPr>
                          <m:t>(</m:t>
                        </m:r>
                        <m:sSub>
                          <m:sSubPr>
                            <m:ctrlPr>
                              <a:rPr lang="fr-FR" sz="1300" b="0" i="1" smtClean="0">
                                <a:latin typeface="Cambria Math" panose="02040503050406030204" pitchFamily="18" charset="0"/>
                              </a:rPr>
                            </m:ctrlPr>
                          </m:sSubPr>
                          <m:e>
                            <m:r>
                              <a:rPr lang="fr-FR" sz="1300" b="0" i="1" smtClean="0">
                                <a:latin typeface="Cambria Math" panose="02040503050406030204" pitchFamily="18" charset="0"/>
                              </a:rPr>
                              <m:t>𝑃</m:t>
                            </m:r>
                          </m:e>
                          <m:sub>
                            <m:r>
                              <a:rPr lang="fr-FR" sz="1300" b="0" i="1" smtClean="0">
                                <a:latin typeface="Cambria Math" panose="02040503050406030204" pitchFamily="18" charset="0"/>
                              </a:rPr>
                              <m:t>𝑇</m:t>
                            </m:r>
                          </m:sub>
                        </m:sSub>
                        <m:sSub>
                          <m:sSubPr>
                            <m:ctrlPr>
                              <a:rPr lang="fr-FR" sz="1300" b="0" i="1" smtClean="0">
                                <a:latin typeface="Cambria Math" panose="02040503050406030204" pitchFamily="18" charset="0"/>
                              </a:rPr>
                            </m:ctrlPr>
                          </m:sSubPr>
                          <m:e>
                            <m:r>
                              <a:rPr lang="fr-FR" sz="1300" b="0" i="1" smtClean="0">
                                <a:latin typeface="Cambria Math" panose="02040503050406030204" pitchFamily="18" charset="0"/>
                              </a:rPr>
                              <m:t>𝑓</m:t>
                            </m:r>
                          </m:e>
                          <m:sub>
                            <m:r>
                              <a:rPr lang="fr-FR" sz="1300" b="0" i="1" smtClean="0">
                                <a:latin typeface="Cambria Math" panose="02040503050406030204" pitchFamily="18" charset="0"/>
                              </a:rPr>
                              <m:t>𝑇</m:t>
                            </m:r>
                          </m:sub>
                        </m:sSub>
                        <m:d>
                          <m:dPr>
                            <m:ctrlPr>
                              <a:rPr lang="fr-FR" sz="1300" b="0" i="1" smtClean="0">
                                <a:latin typeface="Cambria Math" panose="02040503050406030204" pitchFamily="18" charset="0"/>
                              </a:rPr>
                            </m:ctrlPr>
                          </m:dPr>
                          <m:e>
                            <m:r>
                              <a:rPr lang="fr-FR" sz="1300" b="0" i="1" smtClean="0">
                                <a:latin typeface="Cambria Math" panose="02040503050406030204" pitchFamily="18" charset="0"/>
                              </a:rPr>
                              <m:t>𝑥</m:t>
                            </m:r>
                            <m:r>
                              <a:rPr lang="fr-FR" sz="1300" b="0" i="1" smtClean="0">
                                <a:latin typeface="Cambria Math" panose="02040503050406030204" pitchFamily="18" charset="0"/>
                              </a:rPr>
                              <m:t>,</m:t>
                            </m:r>
                            <m:r>
                              <a:rPr lang="fr-FR" sz="1300" b="0" i="1" smtClean="0">
                                <a:latin typeface="Cambria Math" panose="02040503050406030204" pitchFamily="18" charset="0"/>
                              </a:rPr>
                              <m:t>𝑦</m:t>
                            </m:r>
                          </m:e>
                        </m:d>
                        <m:func>
                          <m:funcPr>
                            <m:ctrlPr>
                              <a:rPr lang="fr-FR" sz="1300" i="1">
                                <a:latin typeface="Cambria Math" panose="02040503050406030204" pitchFamily="18" charset="0"/>
                              </a:rPr>
                            </m:ctrlPr>
                          </m:funcPr>
                          <m:fName>
                            <m:r>
                              <m:rPr>
                                <m:sty m:val="p"/>
                              </m:rPr>
                              <a:rPr lang="fr-FR" sz="1300">
                                <a:latin typeface="Cambria Math" panose="02040503050406030204" pitchFamily="18" charset="0"/>
                              </a:rPr>
                              <m:t>cos</m:t>
                            </m:r>
                          </m:fName>
                          <m:e>
                            <m:d>
                              <m:dPr>
                                <m:ctrlPr>
                                  <a:rPr lang="fr-FR" sz="1300" i="1">
                                    <a:latin typeface="Cambria Math" panose="02040503050406030204" pitchFamily="18" charset="0"/>
                                  </a:rPr>
                                </m:ctrlPr>
                              </m:dPr>
                              <m:e>
                                <m:sSub>
                                  <m:sSubPr>
                                    <m:ctrlPr>
                                      <a:rPr lang="fr-FR" sz="1300" i="1">
                                        <a:latin typeface="Cambria Math" panose="02040503050406030204" pitchFamily="18" charset="0"/>
                                        <a:ea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𝜑</m:t>
                                    </m:r>
                                  </m:e>
                                  <m:sub>
                                    <m:r>
                                      <a:rPr lang="fr-FR" sz="1300" i="1">
                                        <a:latin typeface="Cambria Math" panose="02040503050406030204" pitchFamily="18" charset="0"/>
                                        <a:ea typeface="Cambria Math" panose="02040503050406030204" pitchFamily="18" charset="0"/>
                                      </a:rPr>
                                      <m:t>𝑜𝑏𝑠</m:t>
                                    </m:r>
                                  </m:sub>
                                </m:sSub>
                                <m:r>
                                  <a:rPr lang="fr-FR" sz="1300" i="1">
                                    <a:latin typeface="Cambria Math" panose="02040503050406030204" pitchFamily="18" charset="0"/>
                                    <a:ea typeface="Cambria Math" panose="02040503050406030204" pitchFamily="18" charset="0"/>
                                  </a:rPr>
                                  <m:t>−</m:t>
                                </m:r>
                                <m:sSub>
                                  <m:sSubPr>
                                    <m:ctrlPr>
                                      <a:rPr lang="fr-FR" sz="1300" i="1">
                                        <a:latin typeface="Cambria Math" panose="02040503050406030204" pitchFamily="18" charset="0"/>
                                        <a:ea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𝜑</m:t>
                                    </m:r>
                                  </m:e>
                                  <m:sub>
                                    <m:r>
                                      <a:rPr lang="fr-FR" sz="1300" i="1">
                                        <a:latin typeface="Cambria Math" panose="02040503050406030204" pitchFamily="18" charset="0"/>
                                        <a:ea typeface="Cambria Math" panose="02040503050406030204" pitchFamily="18" charset="0"/>
                                      </a:rPr>
                                      <m:t>𝑒𝑙𝑒𝑐</m:t>
                                    </m:r>
                                  </m:sub>
                                </m:sSub>
                              </m:e>
                            </m:d>
                          </m:e>
                        </m:func>
                        <m:r>
                          <a:rPr lang="fr-FR" sz="1300" b="0" i="1" smtClean="0">
                            <a:latin typeface="Cambria Math" panose="02040503050406030204" pitchFamily="18" charset="0"/>
                          </a:rPr>
                          <m:t>+</m:t>
                        </m:r>
                        <m:sSub>
                          <m:sSubPr>
                            <m:ctrlPr>
                              <a:rPr lang="fr-FR" sz="1300" i="1">
                                <a:latin typeface="Cambria Math" panose="02040503050406030204" pitchFamily="18" charset="0"/>
                              </a:rPr>
                            </m:ctrlPr>
                          </m:sSubPr>
                          <m:e>
                            <m:r>
                              <a:rPr lang="fr-FR" sz="1300" i="1">
                                <a:latin typeface="Cambria Math" panose="02040503050406030204" pitchFamily="18" charset="0"/>
                              </a:rPr>
                              <m:t>𝑃</m:t>
                            </m:r>
                          </m:e>
                          <m:sub>
                            <m:r>
                              <a:rPr lang="fr-FR" sz="1300" i="1">
                                <a:latin typeface="Cambria Math" panose="02040503050406030204" pitchFamily="18" charset="0"/>
                              </a:rPr>
                              <m:t>𝐿</m:t>
                            </m:r>
                          </m:sub>
                        </m:sSub>
                        <m:sSub>
                          <m:sSubPr>
                            <m:ctrlPr>
                              <a:rPr lang="fr-FR" sz="1300" i="1">
                                <a:latin typeface="Cambria Math" panose="02040503050406030204" pitchFamily="18" charset="0"/>
                              </a:rPr>
                            </m:ctrlPr>
                          </m:sSubPr>
                          <m:e>
                            <m:r>
                              <a:rPr lang="fr-FR" sz="1300" i="1">
                                <a:latin typeface="Cambria Math" panose="02040503050406030204" pitchFamily="18" charset="0"/>
                              </a:rPr>
                              <m:t>𝑓</m:t>
                            </m:r>
                          </m:e>
                          <m:sub>
                            <m:r>
                              <a:rPr lang="fr-FR" sz="1300" i="1">
                                <a:latin typeface="Cambria Math" panose="02040503050406030204" pitchFamily="18" charset="0"/>
                              </a:rPr>
                              <m:t>𝐿</m:t>
                            </m:r>
                          </m:sub>
                        </m:sSub>
                        <m:r>
                          <a:rPr lang="fr-FR" sz="1300" i="1">
                            <a:latin typeface="Cambria Math" panose="02040503050406030204" pitchFamily="18" charset="0"/>
                          </a:rPr>
                          <m:t>(</m:t>
                        </m:r>
                        <m:r>
                          <a:rPr lang="fr-FR" sz="1300" i="1">
                            <a:latin typeface="Cambria Math" panose="02040503050406030204" pitchFamily="18" charset="0"/>
                          </a:rPr>
                          <m:t>𝑥</m:t>
                        </m:r>
                        <m:r>
                          <a:rPr lang="fr-FR" sz="1300" i="1">
                            <a:latin typeface="Cambria Math" panose="02040503050406030204" pitchFamily="18" charset="0"/>
                          </a:rPr>
                          <m:t>,</m:t>
                        </m:r>
                        <m:r>
                          <a:rPr lang="fr-FR" sz="1300" i="1">
                            <a:latin typeface="Cambria Math" panose="02040503050406030204" pitchFamily="18" charset="0"/>
                          </a:rPr>
                          <m:t>𝑦</m:t>
                        </m:r>
                        <m:r>
                          <a:rPr lang="fr-FR" sz="1300" i="1">
                            <a:latin typeface="Cambria Math" panose="02040503050406030204" pitchFamily="18" charset="0"/>
                          </a:rPr>
                          <m:t>))</m:t>
                        </m:r>
                      </m:oMath>
                    </m:oMathPara>
                  </a14:m>
                  <a:endParaRPr lang="en-GB" sz="1300" dirty="0"/>
                </a:p>
              </p:txBody>
            </p:sp>
          </mc:Choice>
          <mc:Fallback xmlns="">
            <p:sp>
              <p:nvSpPr>
                <p:cNvPr id="9" name="ZoneTexte 8">
                  <a:extLst>
                    <a:ext uri="{FF2B5EF4-FFF2-40B4-BE49-F238E27FC236}">
                      <a16:creationId xmlns:a16="http://schemas.microsoft.com/office/drawing/2014/main" id="{908D5C52-7D3E-F046-9CF9-533A85CC0E81}"/>
                    </a:ext>
                  </a:extLst>
                </p:cNvPr>
                <p:cNvSpPr txBox="1">
                  <a:spLocks noRot="1" noChangeAspect="1" noMove="1" noResize="1" noEditPoints="1" noAdjustHandles="1" noChangeArrowheads="1" noChangeShapeType="1" noTextEdit="1"/>
                </p:cNvSpPr>
                <p:nvPr/>
              </p:nvSpPr>
              <p:spPr>
                <a:xfrm>
                  <a:off x="71594" y="2628782"/>
                  <a:ext cx="9072405" cy="414024"/>
                </a:xfrm>
                <a:prstGeom prst="rect">
                  <a:avLst/>
                </a:prstGeom>
                <a:blipFill>
                  <a:blip r:embed="rId4"/>
                  <a:stretch>
                    <a:fillRect b="-18182"/>
                  </a:stretch>
                </a:blipFill>
              </p:spPr>
              <p:txBody>
                <a:bodyPr/>
                <a:lstStyle/>
                <a:p>
                  <a:r>
                    <a:rPr lang="fr-FR">
                      <a:noFill/>
                    </a:rPr>
                    <a:t> </a:t>
                  </a:r>
                </a:p>
              </p:txBody>
            </p:sp>
          </mc:Fallback>
        </mc:AlternateContent>
        <p:sp>
          <p:nvSpPr>
            <p:cNvPr id="22" name="ZoneTexte 21">
              <a:extLst>
                <a:ext uri="{FF2B5EF4-FFF2-40B4-BE49-F238E27FC236}">
                  <a16:creationId xmlns:a16="http://schemas.microsoft.com/office/drawing/2014/main" id="{6345AF43-F6A4-F544-9EF6-7F7520DB70B8}"/>
                </a:ext>
              </a:extLst>
            </p:cNvPr>
            <p:cNvSpPr txBox="1"/>
            <p:nvPr/>
          </p:nvSpPr>
          <p:spPr>
            <a:xfrm>
              <a:off x="962893" y="1828705"/>
              <a:ext cx="3699544" cy="461665"/>
            </a:xfrm>
            <a:prstGeom prst="rect">
              <a:avLst/>
            </a:prstGeom>
            <a:noFill/>
          </p:spPr>
          <p:txBody>
            <a:bodyPr wrap="square" rtlCol="0">
              <a:spAutoFit/>
            </a:bodyPr>
            <a:lstStyle/>
            <a:p>
              <a:pPr algn="ctr"/>
              <a:r>
                <a:rPr lang="en-GB" sz="1200" i="1" dirty="0">
                  <a:solidFill>
                    <a:schemeClr val="accent6">
                      <a:lumMod val="75000"/>
                    </a:schemeClr>
                  </a:solidFill>
                </a:rPr>
                <a:t>Transverse laser polarisation: nuisance parameter to minimize and keep under control </a:t>
              </a:r>
            </a:p>
          </p:txBody>
        </p:sp>
        <p:cxnSp>
          <p:nvCxnSpPr>
            <p:cNvPr id="24" name="Connecteur droit avec flèche 23">
              <a:extLst>
                <a:ext uri="{FF2B5EF4-FFF2-40B4-BE49-F238E27FC236}">
                  <a16:creationId xmlns:a16="http://schemas.microsoft.com/office/drawing/2014/main" id="{7F23252A-58A9-4642-8EB2-01734DF41F53}"/>
                </a:ext>
              </a:extLst>
            </p:cNvPr>
            <p:cNvCxnSpPr>
              <a:cxnSpLocks/>
            </p:cNvCxnSpPr>
            <p:nvPr/>
          </p:nvCxnSpPr>
          <p:spPr>
            <a:xfrm>
              <a:off x="3908809" y="2160396"/>
              <a:ext cx="321547" cy="27435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15AA948-9371-254B-9DF8-E71F42DF7678}"/>
                </a:ext>
              </a:extLst>
            </p:cNvPr>
            <p:cNvSpPr/>
            <p:nvPr/>
          </p:nvSpPr>
          <p:spPr>
            <a:xfrm>
              <a:off x="5948624" y="2449413"/>
              <a:ext cx="2117785" cy="88425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6919D253-F99B-094B-BE3F-F6A3EA5AAFCE}"/>
                </a:ext>
              </a:extLst>
            </p:cNvPr>
            <p:cNvSpPr txBox="1"/>
            <p:nvPr/>
          </p:nvSpPr>
          <p:spPr>
            <a:xfrm>
              <a:off x="4551904" y="1828705"/>
              <a:ext cx="3699544" cy="461665"/>
            </a:xfrm>
            <a:prstGeom prst="rect">
              <a:avLst/>
            </a:prstGeom>
            <a:noFill/>
          </p:spPr>
          <p:txBody>
            <a:bodyPr wrap="square" rtlCol="0">
              <a:spAutoFit/>
            </a:bodyPr>
            <a:lstStyle/>
            <a:p>
              <a:pPr algn="ctr"/>
              <a:r>
                <a:rPr lang="en-GB" sz="1200" i="1" dirty="0">
                  <a:solidFill>
                    <a:srgbClr val="7030A0"/>
                  </a:solidFill>
                </a:rPr>
                <a:t>Transverse electron beam polarisation: intervenes as an asymmetry in the transverse plane</a:t>
              </a:r>
            </a:p>
          </p:txBody>
        </p:sp>
        <p:cxnSp>
          <p:nvCxnSpPr>
            <p:cNvPr id="28" name="Connecteur droit avec flèche 27">
              <a:extLst>
                <a:ext uri="{FF2B5EF4-FFF2-40B4-BE49-F238E27FC236}">
                  <a16:creationId xmlns:a16="http://schemas.microsoft.com/office/drawing/2014/main" id="{B4F8E68C-97B6-E24C-BD17-259A1D0B9368}"/>
                </a:ext>
              </a:extLst>
            </p:cNvPr>
            <p:cNvCxnSpPr>
              <a:cxnSpLocks/>
            </p:cNvCxnSpPr>
            <p:nvPr/>
          </p:nvCxnSpPr>
          <p:spPr>
            <a:xfrm>
              <a:off x="7497820" y="2160396"/>
              <a:ext cx="321547" cy="27435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9" name="Text Box 18">
                <a:extLst>
                  <a:ext uri="{FF2B5EF4-FFF2-40B4-BE49-F238E27FC236}">
                    <a16:creationId xmlns:a16="http://schemas.microsoft.com/office/drawing/2014/main" id="{7FAE4B81-565C-9F40-A00C-0142653C7351}"/>
                  </a:ext>
                </a:extLst>
              </p:cNvPr>
              <p:cNvSpPr txBox="1">
                <a:spLocks noChangeArrowheads="1"/>
              </p:cNvSpPr>
              <p:nvPr/>
            </p:nvSpPr>
            <p:spPr bwMode="auto">
              <a:xfrm>
                <a:off x="243823" y="4536596"/>
                <a:ext cx="8843463" cy="780663"/>
              </a:xfrm>
              <a:prstGeom prst="rect">
                <a:avLst/>
              </a:prstGeom>
              <a:noFill/>
              <a:ln w="9525">
                <a:noFill/>
                <a:miter lim="800000"/>
                <a:headEnd/>
                <a:tailEnd/>
              </a:ln>
            </p:spPr>
            <p:txBody>
              <a:bodyPr wrap="square">
                <a:spAutoFit/>
              </a:bodyPr>
              <a:lstStyle/>
              <a:p>
                <a:r>
                  <a:rPr lang="en-US" sz="1600" dirty="0">
                    <a:solidFill>
                      <a:schemeClr val="tx2">
                        <a:lumMod val="60000"/>
                        <a:lumOff val="40000"/>
                      </a:schemeClr>
                    </a:solidFill>
                  </a:rPr>
                  <a:t>⚠️ Assume in the following:</a:t>
                </a:r>
                <a:endParaRPr lang="en-US" sz="1400" dirty="0">
                  <a:solidFill>
                    <a:schemeClr val="accent5">
                      <a:lumMod val="75000"/>
                    </a:schemeClr>
                  </a:solidFill>
                </a:endParaRPr>
              </a:p>
              <a:p>
                <a:pPr marL="742950" lvl="1" indent="-285750">
                  <a:buFont typeface="Arial" panose="020B0604020202020204" pitchFamily="34" charset="0"/>
                  <a:buChar char="•"/>
                </a:pPr>
                <a:r>
                  <a:rPr lang="en-US" sz="1400" dirty="0">
                    <a:solidFill>
                      <a:schemeClr val="accent5">
                        <a:lumMod val="75000"/>
                      </a:schemeClr>
                    </a:solidFill>
                  </a:rPr>
                  <a:t>purely circular laser polarization </a:t>
                </a:r>
                <a14:m>
                  <m:oMath xmlns:m="http://schemas.openxmlformats.org/officeDocument/2006/math">
                    <m:sSubSup>
                      <m:sSubSupPr>
                        <m:ctrlPr>
                          <a:rPr lang="fr-FR" sz="1400" i="1" smtClean="0">
                            <a:solidFill>
                              <a:schemeClr val="accent5">
                                <a:lumMod val="75000"/>
                              </a:schemeClr>
                            </a:solidFill>
                            <a:latin typeface="Cambria Math" panose="02040503050406030204" pitchFamily="18" charset="0"/>
                            <a:ea typeface="Cambria Math" panose="02040503050406030204" pitchFamily="18" charset="0"/>
                          </a:rPr>
                        </m:ctrlPr>
                      </m:sSubSupPr>
                      <m:e>
                        <m:r>
                          <a:rPr lang="fr-FR" sz="1400" i="1">
                            <a:solidFill>
                              <a:schemeClr val="accent5">
                                <a:lumMod val="75000"/>
                              </a:schemeClr>
                            </a:solidFill>
                            <a:latin typeface="Cambria Math" panose="02040503050406030204" pitchFamily="18" charset="0"/>
                            <a:ea typeface="Cambria Math" panose="02040503050406030204" pitchFamily="18" charset="0"/>
                          </a:rPr>
                          <m:t>𝒫</m:t>
                        </m:r>
                      </m:e>
                      <m:sub>
                        <m:r>
                          <a:rPr lang="fr-FR" sz="1400" i="1">
                            <a:solidFill>
                              <a:schemeClr val="accent5">
                                <a:lumMod val="75000"/>
                              </a:schemeClr>
                            </a:solidFill>
                            <a:latin typeface="Cambria Math" panose="02040503050406030204" pitchFamily="18" charset="0"/>
                            <a:ea typeface="Cambria Math" panose="02040503050406030204" pitchFamily="18" charset="0"/>
                          </a:rPr>
                          <m:t>𝐶</m:t>
                        </m:r>
                      </m:sub>
                      <m:sup>
                        <m:r>
                          <a:rPr lang="fr-FR" sz="1400" i="1">
                            <a:solidFill>
                              <a:schemeClr val="accent5">
                                <a:lumMod val="75000"/>
                              </a:schemeClr>
                            </a:solidFill>
                            <a:latin typeface="Cambria Math" panose="02040503050406030204" pitchFamily="18" charset="0"/>
                            <a:ea typeface="Cambria Math" panose="02040503050406030204" pitchFamily="18" charset="0"/>
                          </a:rPr>
                          <m:t>𝑙𝑎𝑠</m:t>
                        </m:r>
                      </m:sup>
                    </m:sSubSup>
                  </m:oMath>
                </a14:m>
                <a:r>
                  <a:rPr lang="en-US" sz="1400" dirty="0">
                    <a:solidFill>
                      <a:schemeClr val="accent5">
                        <a:lumMod val="75000"/>
                      </a:schemeClr>
                    </a:solidFill>
                  </a:rPr>
                  <a:t> : transverse polarization of laser will be a systematic uncertainty or a constrained parameter in the fit</a:t>
                </a:r>
              </a:p>
            </p:txBody>
          </p:sp>
        </mc:Choice>
        <mc:Fallback xmlns="">
          <p:sp>
            <p:nvSpPr>
              <p:cNvPr id="29" name="Text Box 18">
                <a:extLst>
                  <a:ext uri="{FF2B5EF4-FFF2-40B4-BE49-F238E27FC236}">
                    <a16:creationId xmlns:a16="http://schemas.microsoft.com/office/drawing/2014/main" id="{7FAE4B81-565C-9F40-A00C-0142653C7351}"/>
                  </a:ext>
                </a:extLst>
              </p:cNvPr>
              <p:cNvSpPr txBox="1">
                <a:spLocks noRot="1" noChangeAspect="1" noMove="1" noResize="1" noEditPoints="1" noAdjustHandles="1" noChangeArrowheads="1" noChangeShapeType="1" noTextEdit="1"/>
              </p:cNvSpPr>
              <p:nvPr/>
            </p:nvSpPr>
            <p:spPr bwMode="auto">
              <a:xfrm>
                <a:off x="243823" y="4536596"/>
                <a:ext cx="8843463" cy="780663"/>
              </a:xfrm>
              <a:prstGeom prst="rect">
                <a:avLst/>
              </a:prstGeom>
              <a:blipFill>
                <a:blip r:embed="rId5"/>
                <a:stretch>
                  <a:fillRect l="-287" t="-1587" b="-6349"/>
                </a:stretch>
              </a:blipFill>
              <a:ln w="9525">
                <a:noFill/>
                <a:miter lim="800000"/>
                <a:headEnd/>
                <a:tailEnd/>
              </a:ln>
            </p:spPr>
            <p:txBody>
              <a:bodyPr/>
              <a:lstStyle/>
              <a:p>
                <a:r>
                  <a:rPr lang="fr-FR">
                    <a:noFill/>
                  </a:rPr>
                  <a:t> </a:t>
                </a:r>
              </a:p>
            </p:txBody>
          </p:sp>
        </mc:Fallback>
      </mc:AlternateContent>
      <p:pic>
        <p:nvPicPr>
          <p:cNvPr id="31" name="Image 30">
            <a:extLst>
              <a:ext uri="{FF2B5EF4-FFF2-40B4-BE49-F238E27FC236}">
                <a16:creationId xmlns:a16="http://schemas.microsoft.com/office/drawing/2014/main" id="{81E7D4A5-A932-BD4E-9BA8-63DE85E2FE2E}"/>
              </a:ext>
            </a:extLst>
          </p:cNvPr>
          <p:cNvPicPr>
            <a:picLocks noChangeAspect="1"/>
          </p:cNvPicPr>
          <p:nvPr/>
        </p:nvPicPr>
        <p:blipFill>
          <a:blip r:embed="rId6"/>
          <a:stretch>
            <a:fillRect/>
          </a:stretch>
        </p:blipFill>
        <p:spPr>
          <a:xfrm>
            <a:off x="5910698" y="159641"/>
            <a:ext cx="3218153" cy="1480328"/>
          </a:xfrm>
          <a:prstGeom prst="rect">
            <a:avLst/>
          </a:prstGeom>
        </p:spPr>
      </p:pic>
      <p:sp>
        <p:nvSpPr>
          <p:cNvPr id="32" name="Text Box 18">
            <a:extLst>
              <a:ext uri="{FF2B5EF4-FFF2-40B4-BE49-F238E27FC236}">
                <a16:creationId xmlns:a16="http://schemas.microsoft.com/office/drawing/2014/main" id="{5BAFE3A5-8979-474A-968C-D05D29436E71}"/>
              </a:ext>
            </a:extLst>
          </p:cNvPr>
          <p:cNvSpPr txBox="1">
            <a:spLocks noChangeArrowheads="1"/>
          </p:cNvSpPr>
          <p:nvPr/>
        </p:nvSpPr>
        <p:spPr bwMode="auto">
          <a:xfrm>
            <a:off x="143796" y="5733537"/>
            <a:ext cx="9043516" cy="553998"/>
          </a:xfrm>
          <a:prstGeom prst="rect">
            <a:avLst/>
          </a:prstGeom>
          <a:noFill/>
          <a:ln w="9525">
            <a:noFill/>
            <a:miter lim="800000"/>
            <a:headEnd/>
            <a:tailEnd/>
          </a:ln>
        </p:spPr>
        <p:txBody>
          <a:bodyPr wrap="square">
            <a:spAutoFit/>
          </a:bodyPr>
          <a:lstStyle/>
          <a:p>
            <a:r>
              <a:rPr lang="en-US" sz="1600" dirty="0">
                <a:solidFill>
                  <a:schemeClr val="tx2">
                    <a:lumMod val="60000"/>
                    <a:lumOff val="40000"/>
                  </a:schemeClr>
                </a:solidFill>
              </a:rPr>
              <a:t>⚠️ Remember:</a:t>
            </a:r>
            <a:endParaRPr lang="en-US" sz="1400" dirty="0">
              <a:solidFill>
                <a:schemeClr val="accent5">
                  <a:lumMod val="75000"/>
                </a:schemeClr>
              </a:solidFill>
            </a:endParaRPr>
          </a:p>
          <a:p>
            <a:pPr marL="742950" lvl="1" indent="-285750">
              <a:buFont typeface="Arial" panose="020B0604020202020204" pitchFamily="34" charset="0"/>
              <a:buChar char="•"/>
            </a:pPr>
            <a:r>
              <a:rPr lang="fr-FR" sz="1400" dirty="0">
                <a:solidFill>
                  <a:schemeClr val="accent5">
                    <a:lumMod val="75000"/>
                  </a:schemeClr>
                </a:solidFill>
              </a:rPr>
              <a:t>It </a:t>
            </a:r>
            <a:r>
              <a:rPr lang="fr-FR" sz="1400" dirty="0" err="1">
                <a:solidFill>
                  <a:schemeClr val="accent5">
                    <a:lumMod val="75000"/>
                  </a:schemeClr>
                </a:solidFill>
              </a:rPr>
              <a:t>is</a:t>
            </a:r>
            <a:r>
              <a:rPr lang="fr-FR" sz="1400" dirty="0">
                <a:solidFill>
                  <a:schemeClr val="accent5">
                    <a:lumMod val="75000"/>
                  </a:schemeClr>
                </a:solidFill>
              </a:rPr>
              <a:t> </a:t>
            </a:r>
            <a:r>
              <a:rPr lang="fr-FR" sz="1400" dirty="0" err="1">
                <a:solidFill>
                  <a:schemeClr val="accent5">
                    <a:lumMod val="75000"/>
                  </a:schemeClr>
                </a:solidFill>
              </a:rPr>
              <a:t>much</a:t>
            </a:r>
            <a:r>
              <a:rPr lang="fr-FR" sz="1400" dirty="0">
                <a:solidFill>
                  <a:schemeClr val="accent5">
                    <a:lumMod val="75000"/>
                  </a:schemeClr>
                </a:solidFill>
              </a:rPr>
              <a:t> </a:t>
            </a:r>
            <a:r>
              <a:rPr lang="fr-FR" sz="1400" dirty="0" err="1">
                <a:solidFill>
                  <a:schemeClr val="accent5">
                    <a:lumMod val="75000"/>
                  </a:schemeClr>
                </a:solidFill>
              </a:rPr>
              <a:t>easier</a:t>
            </a:r>
            <a:r>
              <a:rPr lang="fr-FR" sz="1400" dirty="0">
                <a:solidFill>
                  <a:schemeClr val="accent5">
                    <a:lumMod val="75000"/>
                  </a:schemeClr>
                </a:solidFill>
              </a:rPr>
              <a:t> to </a:t>
            </a:r>
            <a:r>
              <a:rPr lang="fr-FR" sz="1400" dirty="0" err="1">
                <a:solidFill>
                  <a:schemeClr val="accent5">
                    <a:lumMod val="75000"/>
                  </a:schemeClr>
                </a:solidFill>
              </a:rPr>
              <a:t>measure</a:t>
            </a:r>
            <a:r>
              <a:rPr lang="fr-FR" sz="1400" dirty="0">
                <a:solidFill>
                  <a:schemeClr val="accent5">
                    <a:lumMod val="75000"/>
                  </a:schemeClr>
                </a:solidFill>
              </a:rPr>
              <a:t> the longitudinal </a:t>
            </a:r>
            <a:r>
              <a:rPr lang="fr-FR" sz="1400" dirty="0" err="1">
                <a:solidFill>
                  <a:schemeClr val="accent5">
                    <a:lumMod val="75000"/>
                  </a:schemeClr>
                </a:solidFill>
              </a:rPr>
              <a:t>electron</a:t>
            </a:r>
            <a:r>
              <a:rPr lang="fr-FR" sz="1400" dirty="0">
                <a:solidFill>
                  <a:schemeClr val="accent5">
                    <a:lumMod val="75000"/>
                  </a:schemeClr>
                </a:solidFill>
              </a:rPr>
              <a:t> </a:t>
            </a:r>
            <a:r>
              <a:rPr lang="fr-FR" sz="1400" dirty="0" err="1">
                <a:solidFill>
                  <a:schemeClr val="accent5">
                    <a:lumMod val="75000"/>
                  </a:schemeClr>
                </a:solidFill>
              </a:rPr>
              <a:t>beam</a:t>
            </a:r>
            <a:r>
              <a:rPr lang="fr-FR" sz="1400" dirty="0">
                <a:solidFill>
                  <a:schemeClr val="accent5">
                    <a:lumMod val="75000"/>
                  </a:schemeClr>
                </a:solidFill>
              </a:rPr>
              <a:t> </a:t>
            </a:r>
            <a:r>
              <a:rPr lang="fr-FR" sz="1400" dirty="0" err="1">
                <a:solidFill>
                  <a:schemeClr val="accent5">
                    <a:lumMod val="75000"/>
                  </a:schemeClr>
                </a:solidFill>
              </a:rPr>
              <a:t>polarization</a:t>
            </a:r>
            <a:endParaRPr lang="en-US" sz="1400" dirty="0">
              <a:solidFill>
                <a:schemeClr val="accent5">
                  <a:lumMod val="75000"/>
                </a:schemeClr>
              </a:solidFill>
            </a:endParaRPr>
          </a:p>
        </p:txBody>
      </p:sp>
      <p:cxnSp>
        <p:nvCxnSpPr>
          <p:cNvPr id="33" name="Connecteur droit avec flèche 32">
            <a:extLst>
              <a:ext uri="{FF2B5EF4-FFF2-40B4-BE49-F238E27FC236}">
                <a16:creationId xmlns:a16="http://schemas.microsoft.com/office/drawing/2014/main" id="{F5A13B51-622B-D342-8D00-CF51F5B56604}"/>
              </a:ext>
            </a:extLst>
          </p:cNvPr>
          <p:cNvCxnSpPr>
            <a:cxnSpLocks/>
          </p:cNvCxnSpPr>
          <p:nvPr/>
        </p:nvCxnSpPr>
        <p:spPr>
          <a:xfrm flipV="1">
            <a:off x="2742365" y="3603256"/>
            <a:ext cx="730217" cy="775073"/>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D76FE213-41AF-824A-975A-0D288D0BB51B}"/>
              </a:ext>
            </a:extLst>
          </p:cNvPr>
          <p:cNvSpPr txBox="1"/>
          <p:nvPr/>
        </p:nvSpPr>
        <p:spPr>
          <a:xfrm>
            <a:off x="489865" y="4250131"/>
            <a:ext cx="2473374" cy="276999"/>
          </a:xfrm>
          <a:prstGeom prst="rect">
            <a:avLst/>
          </a:prstGeom>
          <a:noFill/>
        </p:spPr>
        <p:txBody>
          <a:bodyPr wrap="square" rtlCol="0">
            <a:spAutoFit/>
          </a:bodyPr>
          <a:lstStyle/>
          <a:p>
            <a:pPr algn="ctr"/>
            <a:r>
              <a:rPr lang="en-GB" sz="1200" i="1" dirty="0">
                <a:solidFill>
                  <a:schemeClr val="accent6">
                    <a:lumMod val="75000"/>
                  </a:schemeClr>
                </a:solidFill>
              </a:rPr>
              <a:t>Azimuthal observation angle</a:t>
            </a:r>
          </a:p>
        </p:txBody>
      </p:sp>
      <p:cxnSp>
        <p:nvCxnSpPr>
          <p:cNvPr id="35" name="Connecteur droit avec flèche 34">
            <a:extLst>
              <a:ext uri="{FF2B5EF4-FFF2-40B4-BE49-F238E27FC236}">
                <a16:creationId xmlns:a16="http://schemas.microsoft.com/office/drawing/2014/main" id="{7790F637-28C9-B046-89BD-C786B2CA4DC6}"/>
              </a:ext>
            </a:extLst>
          </p:cNvPr>
          <p:cNvCxnSpPr>
            <a:cxnSpLocks/>
          </p:cNvCxnSpPr>
          <p:nvPr/>
        </p:nvCxnSpPr>
        <p:spPr>
          <a:xfrm flipH="1" flipV="1">
            <a:off x="4119045" y="3589386"/>
            <a:ext cx="387850" cy="79840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E7DA189E-AB25-9943-BC50-E3DBC0AC6FD4}"/>
              </a:ext>
            </a:extLst>
          </p:cNvPr>
          <p:cNvSpPr txBox="1"/>
          <p:nvPr/>
        </p:nvSpPr>
        <p:spPr>
          <a:xfrm>
            <a:off x="3063266" y="4302358"/>
            <a:ext cx="2473374" cy="276999"/>
          </a:xfrm>
          <a:prstGeom prst="rect">
            <a:avLst/>
          </a:prstGeom>
          <a:noFill/>
        </p:spPr>
        <p:txBody>
          <a:bodyPr wrap="square" rtlCol="0">
            <a:spAutoFit/>
          </a:bodyPr>
          <a:lstStyle/>
          <a:p>
            <a:pPr algn="ctr"/>
            <a:r>
              <a:rPr lang="en-GB" sz="1200" i="1" dirty="0">
                <a:solidFill>
                  <a:schemeClr val="accent6">
                    <a:lumMod val="75000"/>
                  </a:schemeClr>
                </a:solidFill>
              </a:rPr>
              <a:t>Orientation of transverse laser polar.</a:t>
            </a:r>
          </a:p>
        </p:txBody>
      </p:sp>
      <p:cxnSp>
        <p:nvCxnSpPr>
          <p:cNvPr id="37" name="Connecteur droit avec flèche 36">
            <a:extLst>
              <a:ext uri="{FF2B5EF4-FFF2-40B4-BE49-F238E27FC236}">
                <a16:creationId xmlns:a16="http://schemas.microsoft.com/office/drawing/2014/main" id="{C42E45FA-30FF-274B-8EF1-2E798996D644}"/>
              </a:ext>
            </a:extLst>
          </p:cNvPr>
          <p:cNvCxnSpPr>
            <a:cxnSpLocks/>
          </p:cNvCxnSpPr>
          <p:nvPr/>
        </p:nvCxnSpPr>
        <p:spPr>
          <a:xfrm flipH="1" flipV="1">
            <a:off x="7671746" y="3575427"/>
            <a:ext cx="387850" cy="798409"/>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A31DF152-012E-9F49-8472-2453DA4D3B7C}"/>
              </a:ext>
            </a:extLst>
          </p:cNvPr>
          <p:cNvSpPr txBox="1"/>
          <p:nvPr/>
        </p:nvSpPr>
        <p:spPr>
          <a:xfrm>
            <a:off x="6018963" y="4288399"/>
            <a:ext cx="3070378" cy="276999"/>
          </a:xfrm>
          <a:prstGeom prst="rect">
            <a:avLst/>
          </a:prstGeom>
          <a:noFill/>
        </p:spPr>
        <p:txBody>
          <a:bodyPr wrap="square" rtlCol="0">
            <a:spAutoFit/>
          </a:bodyPr>
          <a:lstStyle/>
          <a:p>
            <a:pPr algn="ctr"/>
            <a:r>
              <a:rPr lang="en-GB" sz="1200" i="1" dirty="0">
                <a:solidFill>
                  <a:schemeClr val="accent6">
                    <a:lumMod val="75000"/>
                  </a:schemeClr>
                </a:solidFill>
              </a:rPr>
              <a:t>Orientation of transverse electron beam polar.</a:t>
            </a:r>
          </a:p>
        </p:txBody>
      </p:sp>
    </p:spTree>
    <p:extLst>
      <p:ext uri="{BB962C8B-B14F-4D97-AF65-F5344CB8AC3E}">
        <p14:creationId xmlns:p14="http://schemas.microsoft.com/office/powerpoint/2010/main" val="3151996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482EC-D8BC-2347-8349-9EF8C7A22320}"/>
              </a:ext>
            </a:extLst>
          </p:cNvPr>
          <p:cNvSpPr>
            <a:spLocks noGrp="1"/>
          </p:cNvSpPr>
          <p:nvPr>
            <p:ph type="title"/>
          </p:nvPr>
        </p:nvSpPr>
        <p:spPr/>
        <p:txBody>
          <a:bodyPr>
            <a:normAutofit fontScale="90000"/>
          </a:bodyPr>
          <a:lstStyle/>
          <a:p>
            <a:r>
              <a:rPr lang="fr-FR" dirty="0"/>
              <a:t>Longitudinal Compton </a:t>
            </a:r>
            <a:r>
              <a:rPr lang="fr-FR" dirty="0" err="1"/>
              <a:t>polarimetry</a:t>
            </a:r>
            <a:endParaRPr lang="fr-FR" dirty="0"/>
          </a:p>
        </p:txBody>
      </p:sp>
      <p:sp>
        <p:nvSpPr>
          <p:cNvPr id="4" name="Espace réservé de la date 3">
            <a:extLst>
              <a:ext uri="{FF2B5EF4-FFF2-40B4-BE49-F238E27FC236}">
                <a16:creationId xmlns:a16="http://schemas.microsoft.com/office/drawing/2014/main" id="{2AD88FAD-48A7-2442-9F50-F796B3E5AB73}"/>
              </a:ext>
            </a:extLst>
          </p:cNvPr>
          <p:cNvSpPr>
            <a:spLocks noGrp="1"/>
          </p:cNvSpPr>
          <p:nvPr>
            <p:ph type="dt" sz="half" idx="10"/>
          </p:nvPr>
        </p:nvSpPr>
        <p:spPr/>
        <p:txBody>
          <a:bodyPr/>
          <a:lstStyle/>
          <a:p>
            <a:r>
              <a:rPr lang="fr-FR"/>
              <a:t>24/06/2020</a:t>
            </a:r>
            <a:endParaRPr lang="fr-FR" dirty="0"/>
          </a:p>
        </p:txBody>
      </p:sp>
      <p:sp>
        <p:nvSpPr>
          <p:cNvPr id="5" name="Espace réservé du pied de page 4">
            <a:extLst>
              <a:ext uri="{FF2B5EF4-FFF2-40B4-BE49-F238E27FC236}">
                <a16:creationId xmlns:a16="http://schemas.microsoft.com/office/drawing/2014/main" id="{F09BF8A8-2724-DE4F-9558-78BB90DBB885}"/>
              </a:ext>
            </a:extLst>
          </p:cNvPr>
          <p:cNvSpPr>
            <a:spLocks noGrp="1"/>
          </p:cNvSpPr>
          <p:nvPr>
            <p:ph type="ftr" sz="quarter" idx="11"/>
          </p:nvPr>
        </p:nvSpPr>
        <p:spPr/>
        <p:txBody>
          <a:bodyPr/>
          <a:lstStyle/>
          <a:p>
            <a:r>
              <a:rPr lang="fr-FR"/>
              <a:t>Compton polarimeter for SuperKEKB</a:t>
            </a:r>
            <a:endParaRPr lang="fr-FR" dirty="0"/>
          </a:p>
        </p:txBody>
      </p:sp>
      <p:sp>
        <p:nvSpPr>
          <p:cNvPr id="6" name="Espace réservé du numéro de diapositive 5">
            <a:extLst>
              <a:ext uri="{FF2B5EF4-FFF2-40B4-BE49-F238E27FC236}">
                <a16:creationId xmlns:a16="http://schemas.microsoft.com/office/drawing/2014/main" id="{7F061522-D31E-7743-A271-64CFEBA54A43}"/>
              </a:ext>
            </a:extLst>
          </p:cNvPr>
          <p:cNvSpPr>
            <a:spLocks noGrp="1"/>
          </p:cNvSpPr>
          <p:nvPr>
            <p:ph type="sldNum" sz="quarter" idx="12"/>
          </p:nvPr>
        </p:nvSpPr>
        <p:spPr/>
        <p:txBody>
          <a:bodyPr/>
          <a:lstStyle/>
          <a:p>
            <a:fld id="{6324D5D7-7619-544E-85E6-FE67B0DC27B1}" type="slidenum">
              <a:rPr lang="fr-FR" smtClean="0"/>
              <a:t>12</a:t>
            </a:fld>
            <a:endParaRPr lang="fr-FR"/>
          </a:p>
        </p:txBody>
      </p:sp>
      <p:grpSp>
        <p:nvGrpSpPr>
          <p:cNvPr id="26" name="Groupe 25">
            <a:extLst>
              <a:ext uri="{FF2B5EF4-FFF2-40B4-BE49-F238E27FC236}">
                <a16:creationId xmlns:a16="http://schemas.microsoft.com/office/drawing/2014/main" id="{047ECB7E-E622-B241-9B76-F5A4676A8EEC}"/>
              </a:ext>
            </a:extLst>
          </p:cNvPr>
          <p:cNvGrpSpPr/>
          <p:nvPr/>
        </p:nvGrpSpPr>
        <p:grpSpPr>
          <a:xfrm>
            <a:off x="6061570" y="11527"/>
            <a:ext cx="3199729" cy="445828"/>
            <a:chOff x="377634" y="1169710"/>
            <a:chExt cx="4936215" cy="667340"/>
          </a:xfrm>
        </p:grpSpPr>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98EDF96E-DF97-1F47-A726-9BD603703A68}"/>
                    </a:ext>
                  </a:extLst>
                </p:cNvPr>
                <p:cNvSpPr txBox="1"/>
                <p:nvPr/>
              </p:nvSpPr>
              <p:spPr>
                <a:xfrm>
                  <a:off x="377634" y="1169710"/>
                  <a:ext cx="4936215" cy="6673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sz="1400" b="0" i="1" smtClean="0">
                                <a:latin typeface="Cambria Math" panose="02040503050406030204" pitchFamily="18" charset="0"/>
                              </a:rPr>
                            </m:ctrlPr>
                          </m:fPr>
                          <m:num>
                            <m:r>
                              <a:rPr lang="fr-FR" sz="1400" b="0" i="1" smtClean="0">
                                <a:latin typeface="Cambria Math" panose="02040503050406030204" pitchFamily="18" charset="0"/>
                              </a:rPr>
                              <m:t>𝑑</m:t>
                            </m:r>
                            <m:r>
                              <a:rPr lang="fr-FR" sz="1400" i="1">
                                <a:latin typeface="Cambria Math" panose="02040503050406030204" pitchFamily="18" charset="0"/>
                                <a:ea typeface="Cambria Math" panose="02040503050406030204" pitchFamily="18" charset="0"/>
                              </a:rPr>
                              <m:t>𝜎</m:t>
                            </m:r>
                          </m:num>
                          <m:den>
                            <m:r>
                              <a:rPr lang="fr-FR" sz="1400" b="0" i="1" smtClean="0">
                                <a:latin typeface="Cambria Math" panose="02040503050406030204" pitchFamily="18" charset="0"/>
                              </a:rPr>
                              <m:t>𝑑𝑦</m:t>
                            </m:r>
                          </m:den>
                        </m:f>
                        <m:r>
                          <a:rPr lang="fr-FR" sz="1400" b="0" i="1" smtClean="0">
                            <a:latin typeface="Cambria Math" panose="02040503050406030204" pitchFamily="18" charset="0"/>
                          </a:rPr>
                          <m:t>(</m:t>
                        </m:r>
                        <m:r>
                          <a:rPr lang="fr-FR" sz="1400" b="0" i="1" smtClean="0">
                            <a:latin typeface="Cambria Math" panose="02040503050406030204" pitchFamily="18" charset="0"/>
                          </a:rPr>
                          <m:t>𝑥</m:t>
                        </m:r>
                        <m:r>
                          <a:rPr lang="fr-FR" sz="1400" b="0" i="1" smtClean="0">
                            <a:latin typeface="Cambria Math" panose="02040503050406030204" pitchFamily="18" charset="0"/>
                          </a:rPr>
                          <m:t>,</m:t>
                        </m:r>
                        <m:r>
                          <a:rPr lang="fr-FR" sz="1400" b="0" i="1" smtClean="0">
                            <a:latin typeface="Cambria Math" panose="02040503050406030204" pitchFamily="18" charset="0"/>
                          </a:rPr>
                          <m:t>𝑦</m:t>
                        </m:r>
                        <m:r>
                          <a:rPr lang="fr-FR" sz="1400" b="0" i="1" smtClean="0">
                            <a:latin typeface="Cambria Math" panose="02040503050406030204" pitchFamily="18" charset="0"/>
                          </a:rPr>
                          <m:t>)≅</m:t>
                        </m:r>
                        <m:f>
                          <m:fPr>
                            <m:ctrlPr>
                              <a:rPr lang="fr-FR" sz="1400" i="1">
                                <a:latin typeface="Cambria Math" panose="02040503050406030204" pitchFamily="18" charset="0"/>
                              </a:rPr>
                            </m:ctrlPr>
                          </m:fPr>
                          <m:num>
                            <m:r>
                              <a:rPr lang="fr-FR" sz="1400" i="1">
                                <a:latin typeface="Cambria Math" panose="02040503050406030204" pitchFamily="18" charset="0"/>
                              </a:rPr>
                              <m:t>𝑑</m:t>
                            </m:r>
                            <m:sSub>
                              <m:sSubPr>
                                <m:ctrlPr>
                                  <a:rPr lang="fr-FR" sz="1400" i="1" smtClean="0">
                                    <a:latin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𝜎</m:t>
                                </m:r>
                              </m:e>
                              <m:sub>
                                <m:r>
                                  <a:rPr lang="fr-FR" sz="1400" b="0" i="1" smtClean="0">
                                    <a:latin typeface="Cambria Math" panose="02040503050406030204" pitchFamily="18" charset="0"/>
                                  </a:rPr>
                                  <m:t>0</m:t>
                                </m:r>
                              </m:sub>
                            </m:sSub>
                          </m:num>
                          <m:den>
                            <m:r>
                              <a:rPr lang="fr-FR" sz="1400" i="1">
                                <a:latin typeface="Cambria Math" panose="02040503050406030204" pitchFamily="18" charset="0"/>
                              </a:rPr>
                              <m:t>𝑑𝑦</m:t>
                            </m:r>
                          </m:den>
                        </m:f>
                        <m:d>
                          <m:dPr>
                            <m:ctrlPr>
                              <a:rPr lang="fr-FR" sz="1400" i="1" smtClean="0">
                                <a:latin typeface="Cambria Math" panose="02040503050406030204" pitchFamily="18" charset="0"/>
                              </a:rPr>
                            </m:ctrlPr>
                          </m:dPr>
                          <m:e>
                            <m:r>
                              <a:rPr lang="fr-FR" sz="1400" b="0" i="1" smtClean="0">
                                <a:latin typeface="Cambria Math" panose="02040503050406030204" pitchFamily="18" charset="0"/>
                              </a:rPr>
                              <m:t>1+</m:t>
                            </m:r>
                            <m:sSub>
                              <m:sSubPr>
                                <m:ctrlPr>
                                  <a:rPr lang="fr-FR" sz="1400" b="0" i="1" smtClean="0">
                                    <a:latin typeface="Cambria Math" panose="02040503050406030204" pitchFamily="18" charset="0"/>
                                  </a:rPr>
                                </m:ctrlPr>
                              </m:sSubPr>
                              <m:e>
                                <m:sSub>
                                  <m:sSubPr>
                                    <m:ctrlPr>
                                      <a:rPr lang="fr-FR" sz="1400" i="1">
                                        <a:latin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𝒫</m:t>
                                    </m:r>
                                  </m:e>
                                  <m:sub>
                                    <m:r>
                                      <a:rPr lang="fr-FR" sz="1400" i="1">
                                        <a:latin typeface="Cambria Math" panose="02040503050406030204" pitchFamily="18" charset="0"/>
                                      </a:rPr>
                                      <m:t>𝑧</m:t>
                                    </m:r>
                                  </m:sub>
                                </m:sSub>
                                <m:r>
                                  <a:rPr lang="fr-FR" sz="1400" i="1">
                                    <a:latin typeface="Cambria Math" panose="02040503050406030204" pitchFamily="18" charset="0"/>
                                    <a:ea typeface="Cambria Math" panose="02040503050406030204" pitchFamily="18" charset="0"/>
                                  </a:rPr>
                                  <m:t>𝜆</m:t>
                                </m:r>
                                <m:r>
                                  <a:rPr lang="fr-FR" sz="1400" b="0" i="1" smtClean="0">
                                    <a:latin typeface="Cambria Math" panose="02040503050406030204" pitchFamily="18" charset="0"/>
                                  </a:rPr>
                                  <m:t>𝐴</m:t>
                                </m:r>
                              </m:e>
                              <m:sub>
                                <m:r>
                                  <a:rPr lang="fr-FR" sz="1400" b="0" i="1" smtClean="0">
                                    <a:latin typeface="Cambria Math" panose="02040503050406030204" pitchFamily="18" charset="0"/>
                                  </a:rPr>
                                  <m:t>𝐿𝑅</m:t>
                                </m:r>
                              </m:sub>
                            </m:sSub>
                          </m:e>
                        </m:d>
                      </m:oMath>
                    </m:oMathPara>
                  </a14:m>
                  <a:endParaRPr lang="en-GB" sz="1400" dirty="0"/>
                </a:p>
              </p:txBody>
            </p:sp>
          </mc:Choice>
          <mc:Fallback xmlns="">
            <p:sp>
              <p:nvSpPr>
                <p:cNvPr id="11" name="ZoneTexte 10">
                  <a:extLst>
                    <a:ext uri="{FF2B5EF4-FFF2-40B4-BE49-F238E27FC236}">
                      <a16:creationId xmlns:a16="http://schemas.microsoft.com/office/drawing/2014/main" id="{98EDF96E-DF97-1F47-A726-9BD603703A68}"/>
                    </a:ext>
                  </a:extLst>
                </p:cNvPr>
                <p:cNvSpPr txBox="1">
                  <a:spLocks noRot="1" noChangeAspect="1" noMove="1" noResize="1" noEditPoints="1" noAdjustHandles="1" noChangeArrowheads="1" noChangeShapeType="1" noTextEdit="1"/>
                </p:cNvSpPr>
                <p:nvPr/>
              </p:nvSpPr>
              <p:spPr>
                <a:xfrm>
                  <a:off x="377634" y="1169710"/>
                  <a:ext cx="4936215" cy="667340"/>
                </a:xfrm>
                <a:prstGeom prst="rect">
                  <a:avLst/>
                </a:prstGeom>
                <a:blipFill>
                  <a:blip r:embed="rId2"/>
                  <a:stretch>
                    <a:fillRect b="-16667"/>
                  </a:stretch>
                </a:blipFill>
              </p:spPr>
              <p:txBody>
                <a:bodyPr/>
                <a:lstStyle/>
                <a:p>
                  <a:r>
                    <a:rPr lang="fr-FR">
                      <a:noFill/>
                    </a:rPr>
                    <a:t> </a:t>
                  </a:r>
                </a:p>
              </p:txBody>
            </p:sp>
          </mc:Fallback>
        </mc:AlternateContent>
        <p:sp>
          <p:nvSpPr>
            <p:cNvPr id="13" name="Rectangle 12">
              <a:extLst>
                <a:ext uri="{FF2B5EF4-FFF2-40B4-BE49-F238E27FC236}">
                  <a16:creationId xmlns:a16="http://schemas.microsoft.com/office/drawing/2014/main" id="{F7DF63B8-058F-5341-BDA5-356FB0777A2B}"/>
                </a:ext>
              </a:extLst>
            </p:cNvPr>
            <p:cNvSpPr/>
            <p:nvPr/>
          </p:nvSpPr>
          <p:spPr>
            <a:xfrm>
              <a:off x="1102483" y="1214831"/>
              <a:ext cx="1072340" cy="62221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5" name="Rectangle 14">
              <a:extLst>
                <a:ext uri="{FF2B5EF4-FFF2-40B4-BE49-F238E27FC236}">
                  <a16:creationId xmlns:a16="http://schemas.microsoft.com/office/drawing/2014/main" id="{775DA2ED-FF79-6F4C-8356-914C199E7B86}"/>
                </a:ext>
              </a:extLst>
            </p:cNvPr>
            <p:cNvSpPr/>
            <p:nvPr/>
          </p:nvSpPr>
          <p:spPr>
            <a:xfrm>
              <a:off x="2466624" y="1199545"/>
              <a:ext cx="549540" cy="607668"/>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C48B015-E787-F74A-B709-57ECA7E88783}"/>
                </a:ext>
              </a:extLst>
            </p:cNvPr>
            <p:cNvSpPr/>
            <p:nvPr/>
          </p:nvSpPr>
          <p:spPr>
            <a:xfrm>
              <a:off x="3542943" y="1186157"/>
              <a:ext cx="911933" cy="62105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Image 6">
            <a:extLst>
              <a:ext uri="{FF2B5EF4-FFF2-40B4-BE49-F238E27FC236}">
                <a16:creationId xmlns:a16="http://schemas.microsoft.com/office/drawing/2014/main" id="{1D59CD1A-6D6B-4B4D-895A-43C2F5AE4D5E}"/>
              </a:ext>
            </a:extLst>
          </p:cNvPr>
          <p:cNvPicPr>
            <a:picLocks noChangeAspect="1"/>
          </p:cNvPicPr>
          <p:nvPr/>
        </p:nvPicPr>
        <p:blipFill>
          <a:blip r:embed="rId3"/>
          <a:stretch>
            <a:fillRect/>
          </a:stretch>
        </p:blipFill>
        <p:spPr>
          <a:xfrm>
            <a:off x="303939" y="1201006"/>
            <a:ext cx="4557765" cy="2470788"/>
          </a:xfrm>
          <a:prstGeom prst="rect">
            <a:avLst/>
          </a:prstGeom>
        </p:spPr>
      </p:pic>
      <p:pic>
        <p:nvPicPr>
          <p:cNvPr id="18" name="Image 17">
            <a:extLst>
              <a:ext uri="{FF2B5EF4-FFF2-40B4-BE49-F238E27FC236}">
                <a16:creationId xmlns:a16="http://schemas.microsoft.com/office/drawing/2014/main" id="{5E7E594A-8916-0E40-B9E7-1B6C0FCAC806}"/>
              </a:ext>
            </a:extLst>
          </p:cNvPr>
          <p:cNvPicPr>
            <a:picLocks noChangeAspect="1"/>
          </p:cNvPicPr>
          <p:nvPr/>
        </p:nvPicPr>
        <p:blipFill>
          <a:blip r:embed="rId4"/>
          <a:stretch>
            <a:fillRect/>
          </a:stretch>
        </p:blipFill>
        <p:spPr>
          <a:xfrm>
            <a:off x="4608337" y="1189232"/>
            <a:ext cx="4535663" cy="2502714"/>
          </a:xfrm>
          <a:prstGeom prst="rect">
            <a:avLst/>
          </a:prstGeom>
        </p:spPr>
      </p:pic>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6E6E3585-2FF8-4242-8FDD-87D443AC5477}"/>
                  </a:ext>
                </a:extLst>
              </p:cNvPr>
              <p:cNvSpPr txBox="1"/>
              <p:nvPr/>
            </p:nvSpPr>
            <p:spPr>
              <a:xfrm>
                <a:off x="984738" y="996714"/>
                <a:ext cx="7686857" cy="391517"/>
              </a:xfrm>
              <a:prstGeom prst="rect">
                <a:avLst/>
              </a:prstGeom>
              <a:noFill/>
            </p:spPr>
            <p:txBody>
              <a:bodyPr wrap="square" rtlCol="0">
                <a:spAutoFit/>
              </a:bodyPr>
              <a:lstStyle/>
              <a:p>
                <a:pPr algn="ctr"/>
                <a:r>
                  <a:rPr lang="en-GB" i="1" dirty="0">
                    <a:solidFill>
                      <a:schemeClr val="accent5"/>
                    </a:solidFill>
                  </a:rPr>
                  <a:t>Polarization dependent term generates a left-right asymmetry function of</a:t>
                </a:r>
                <a:r>
                  <a:rPr lang="en-GB" i="1" dirty="0">
                    <a:solidFill>
                      <a:schemeClr val="accent5">
                        <a:lumMod val="75000"/>
                      </a:schemeClr>
                    </a:solidFill>
                  </a:rPr>
                  <a:t> </a:t>
                </a:r>
                <a14:m>
                  <m:oMath xmlns:m="http://schemas.openxmlformats.org/officeDocument/2006/math">
                    <m:sSub>
                      <m:sSubPr>
                        <m:ctrlPr>
                          <a:rPr lang="fr-FR" i="1" smtClean="0">
                            <a:solidFill>
                              <a:schemeClr val="accent5"/>
                            </a:solidFill>
                            <a:latin typeface="Cambria Math" panose="02040503050406030204" pitchFamily="18" charset="0"/>
                          </a:rPr>
                        </m:ctrlPr>
                      </m:sSubPr>
                      <m:e>
                        <m:r>
                          <a:rPr lang="fr-FR" i="1">
                            <a:solidFill>
                              <a:schemeClr val="accent5"/>
                            </a:solidFill>
                            <a:latin typeface="Cambria Math" panose="02040503050406030204" pitchFamily="18" charset="0"/>
                          </a:rPr>
                          <m:t>𝐸</m:t>
                        </m:r>
                      </m:e>
                      <m:sub>
                        <m:r>
                          <a:rPr lang="fr-FR" i="1">
                            <a:solidFill>
                              <a:schemeClr val="accent5"/>
                            </a:solidFill>
                            <a:latin typeface="Cambria Math" panose="02040503050406030204" pitchFamily="18" charset="0"/>
                          </a:rPr>
                          <m:t>𝛾</m:t>
                        </m:r>
                      </m:sub>
                    </m:sSub>
                  </m:oMath>
                </a14:m>
                <a:endParaRPr lang="en-GB" i="1" dirty="0">
                  <a:solidFill>
                    <a:schemeClr val="accent5"/>
                  </a:solidFill>
                </a:endParaRPr>
              </a:p>
            </p:txBody>
          </p:sp>
        </mc:Choice>
        <mc:Fallback xmlns="">
          <p:sp>
            <p:nvSpPr>
              <p:cNvPr id="16" name="ZoneTexte 15">
                <a:extLst>
                  <a:ext uri="{FF2B5EF4-FFF2-40B4-BE49-F238E27FC236}">
                    <a16:creationId xmlns:a16="http://schemas.microsoft.com/office/drawing/2014/main" id="{6E6E3585-2FF8-4242-8FDD-87D443AC5477}"/>
                  </a:ext>
                </a:extLst>
              </p:cNvPr>
              <p:cNvSpPr txBox="1">
                <a:spLocks noRot="1" noChangeAspect="1" noMove="1" noResize="1" noEditPoints="1" noAdjustHandles="1" noChangeArrowheads="1" noChangeShapeType="1" noTextEdit="1"/>
              </p:cNvSpPr>
              <p:nvPr/>
            </p:nvSpPr>
            <p:spPr>
              <a:xfrm>
                <a:off x="984738" y="996714"/>
                <a:ext cx="7686857" cy="391517"/>
              </a:xfrm>
              <a:prstGeom prst="rect">
                <a:avLst/>
              </a:prstGeom>
              <a:blipFill>
                <a:blip r:embed="rId5"/>
                <a:stretch>
                  <a:fillRect t="-3125" b="-18750"/>
                </a:stretch>
              </a:blipFill>
            </p:spPr>
            <p:txBody>
              <a:bodyPr/>
              <a:lstStyle/>
              <a:p>
                <a:r>
                  <a:rPr lang="fr-FR">
                    <a:noFill/>
                  </a:rPr>
                  <a:t> </a:t>
                </a:r>
              </a:p>
            </p:txBody>
          </p:sp>
        </mc:Fallback>
      </mc:AlternateContent>
      <p:pic>
        <p:nvPicPr>
          <p:cNvPr id="20" name="Image 19">
            <a:extLst>
              <a:ext uri="{FF2B5EF4-FFF2-40B4-BE49-F238E27FC236}">
                <a16:creationId xmlns:a16="http://schemas.microsoft.com/office/drawing/2014/main" id="{B9D5A30C-BAFC-6E4E-A5F7-6D45D58FDD86}"/>
              </a:ext>
            </a:extLst>
          </p:cNvPr>
          <p:cNvPicPr>
            <a:picLocks noChangeAspect="1"/>
          </p:cNvPicPr>
          <p:nvPr/>
        </p:nvPicPr>
        <p:blipFill>
          <a:blip r:embed="rId6"/>
          <a:stretch>
            <a:fillRect/>
          </a:stretch>
        </p:blipFill>
        <p:spPr>
          <a:xfrm>
            <a:off x="330877" y="3705374"/>
            <a:ext cx="4557765" cy="2493441"/>
          </a:xfrm>
          <a:prstGeom prst="rect">
            <a:avLst/>
          </a:prstGeom>
        </p:spPr>
      </p:pic>
      <p:pic>
        <p:nvPicPr>
          <p:cNvPr id="22" name="Image 21">
            <a:extLst>
              <a:ext uri="{FF2B5EF4-FFF2-40B4-BE49-F238E27FC236}">
                <a16:creationId xmlns:a16="http://schemas.microsoft.com/office/drawing/2014/main" id="{9B4D3E64-C44B-7642-BDF6-B54D0FE0BE53}"/>
              </a:ext>
            </a:extLst>
          </p:cNvPr>
          <p:cNvPicPr>
            <a:picLocks noChangeAspect="1"/>
          </p:cNvPicPr>
          <p:nvPr/>
        </p:nvPicPr>
        <p:blipFill>
          <a:blip r:embed="rId7"/>
          <a:stretch>
            <a:fillRect/>
          </a:stretch>
        </p:blipFill>
        <p:spPr>
          <a:xfrm>
            <a:off x="4572000" y="3722090"/>
            <a:ext cx="4512366" cy="2485421"/>
          </a:xfrm>
          <a:prstGeom prst="rect">
            <a:avLst/>
          </a:prstGeom>
        </p:spPr>
      </p:pic>
      <p:sp>
        <p:nvSpPr>
          <p:cNvPr id="21" name="ZoneTexte 20">
            <a:extLst>
              <a:ext uri="{FF2B5EF4-FFF2-40B4-BE49-F238E27FC236}">
                <a16:creationId xmlns:a16="http://schemas.microsoft.com/office/drawing/2014/main" id="{87EC54F2-C555-8F4A-A2A6-4469A02DCC6E}"/>
              </a:ext>
            </a:extLst>
          </p:cNvPr>
          <p:cNvSpPr txBox="1"/>
          <p:nvPr/>
        </p:nvSpPr>
        <p:spPr>
          <a:xfrm>
            <a:off x="984737" y="3575202"/>
            <a:ext cx="7686857" cy="369332"/>
          </a:xfrm>
          <a:prstGeom prst="rect">
            <a:avLst/>
          </a:prstGeom>
          <a:noFill/>
        </p:spPr>
        <p:txBody>
          <a:bodyPr wrap="square" rtlCol="0">
            <a:spAutoFit/>
          </a:bodyPr>
          <a:lstStyle/>
          <a:p>
            <a:pPr algn="ctr"/>
            <a:r>
              <a:rPr lang="fr-FR" i="1" dirty="0" err="1">
                <a:solidFill>
                  <a:schemeClr val="accent5"/>
                </a:solidFill>
              </a:rPr>
              <a:t>that</a:t>
            </a:r>
            <a:r>
              <a:rPr lang="fr-FR" i="1" dirty="0">
                <a:solidFill>
                  <a:schemeClr val="accent5"/>
                </a:solidFill>
              </a:rPr>
              <a:t> </a:t>
            </a:r>
            <a:r>
              <a:rPr lang="fr-FR" i="1" dirty="0" err="1">
                <a:solidFill>
                  <a:schemeClr val="accent5"/>
                </a:solidFill>
              </a:rPr>
              <a:t>reflects</a:t>
            </a:r>
            <a:r>
              <a:rPr lang="fr-FR" i="1" dirty="0">
                <a:solidFill>
                  <a:schemeClr val="accent5"/>
                </a:solidFill>
              </a:rPr>
              <a:t> </a:t>
            </a:r>
            <a:r>
              <a:rPr lang="fr-FR" i="1" dirty="0" err="1">
                <a:solidFill>
                  <a:schemeClr val="accent5"/>
                </a:solidFill>
              </a:rPr>
              <a:t>also</a:t>
            </a:r>
            <a:r>
              <a:rPr lang="fr-FR" i="1" dirty="0">
                <a:solidFill>
                  <a:schemeClr val="accent5"/>
                </a:solidFill>
              </a:rPr>
              <a:t> as a </a:t>
            </a:r>
            <a:r>
              <a:rPr lang="fr-FR" i="1" dirty="0" err="1">
                <a:solidFill>
                  <a:schemeClr val="accent5"/>
                </a:solidFill>
              </a:rPr>
              <a:t>function</a:t>
            </a:r>
            <a:r>
              <a:rPr lang="fr-FR" i="1" dirty="0">
                <a:solidFill>
                  <a:schemeClr val="accent5"/>
                </a:solidFill>
              </a:rPr>
              <a:t> of the </a:t>
            </a:r>
            <a:r>
              <a:rPr lang="fr-FR" i="1" dirty="0" err="1">
                <a:solidFill>
                  <a:schemeClr val="accent5"/>
                </a:solidFill>
              </a:rPr>
              <a:t>energy</a:t>
            </a:r>
            <a:r>
              <a:rPr lang="fr-FR" i="1" dirty="0">
                <a:solidFill>
                  <a:schemeClr val="accent5"/>
                </a:solidFill>
              </a:rPr>
              <a:t> of the </a:t>
            </a:r>
            <a:r>
              <a:rPr lang="fr-FR" i="1" dirty="0" err="1">
                <a:solidFill>
                  <a:schemeClr val="accent5"/>
                </a:solidFill>
              </a:rPr>
              <a:t>emitted</a:t>
            </a:r>
            <a:r>
              <a:rPr lang="fr-FR" i="1" dirty="0">
                <a:solidFill>
                  <a:schemeClr val="accent5"/>
                </a:solidFill>
              </a:rPr>
              <a:t> </a:t>
            </a:r>
            <a:r>
              <a:rPr lang="fr-FR" i="1" dirty="0" err="1">
                <a:solidFill>
                  <a:schemeClr val="accent5"/>
                </a:solidFill>
              </a:rPr>
              <a:t>electron</a:t>
            </a:r>
            <a:r>
              <a:rPr lang="fr-FR" i="1" dirty="0">
                <a:solidFill>
                  <a:schemeClr val="accent5"/>
                </a:solidFill>
              </a:rPr>
              <a:t>  </a:t>
            </a:r>
            <a:endParaRPr lang="en-GB" i="1" dirty="0">
              <a:solidFill>
                <a:schemeClr val="accent5"/>
              </a:solidFill>
            </a:endParaRPr>
          </a:p>
        </p:txBody>
      </p:sp>
      <p:sp>
        <p:nvSpPr>
          <p:cNvPr id="23" name="ZoneTexte 22">
            <a:extLst>
              <a:ext uri="{FF2B5EF4-FFF2-40B4-BE49-F238E27FC236}">
                <a16:creationId xmlns:a16="http://schemas.microsoft.com/office/drawing/2014/main" id="{BC89E39F-14B2-CB45-8CC6-20023EF14F8D}"/>
              </a:ext>
            </a:extLst>
          </p:cNvPr>
          <p:cNvSpPr txBox="1"/>
          <p:nvPr/>
        </p:nvSpPr>
        <p:spPr>
          <a:xfrm>
            <a:off x="828492" y="6096620"/>
            <a:ext cx="7686857" cy="369332"/>
          </a:xfrm>
          <a:prstGeom prst="rect">
            <a:avLst/>
          </a:prstGeom>
          <a:noFill/>
        </p:spPr>
        <p:txBody>
          <a:bodyPr wrap="square" rtlCol="0">
            <a:spAutoFit/>
          </a:bodyPr>
          <a:lstStyle/>
          <a:p>
            <a:pPr algn="ctr"/>
            <a:r>
              <a:rPr lang="fr-FR" i="1" dirty="0" err="1">
                <a:solidFill>
                  <a:schemeClr val="accent5"/>
                </a:solidFill>
              </a:rPr>
              <a:t>Using</a:t>
            </a:r>
            <a:r>
              <a:rPr lang="fr-FR" i="1" dirty="0">
                <a:solidFill>
                  <a:schemeClr val="accent5"/>
                </a:solidFill>
              </a:rPr>
              <a:t> a 515nm laser </a:t>
            </a:r>
            <a:r>
              <a:rPr lang="fr-FR" i="1" dirty="0" err="1">
                <a:solidFill>
                  <a:schemeClr val="accent5"/>
                </a:solidFill>
              </a:rPr>
              <a:t>provides</a:t>
            </a:r>
            <a:r>
              <a:rPr lang="fr-FR" i="1" dirty="0">
                <a:solidFill>
                  <a:schemeClr val="accent5"/>
                </a:solidFill>
              </a:rPr>
              <a:t> </a:t>
            </a:r>
            <a:r>
              <a:rPr lang="fr-FR" i="1" dirty="0" err="1">
                <a:solidFill>
                  <a:schemeClr val="accent5"/>
                </a:solidFill>
              </a:rPr>
              <a:t>higher</a:t>
            </a:r>
            <a:r>
              <a:rPr lang="fr-FR" i="1" dirty="0">
                <a:solidFill>
                  <a:schemeClr val="accent5"/>
                </a:solidFill>
              </a:rPr>
              <a:t> </a:t>
            </a:r>
            <a:r>
              <a:rPr lang="fr-FR" i="1" dirty="0" err="1">
                <a:solidFill>
                  <a:schemeClr val="accent5"/>
                </a:solidFill>
              </a:rPr>
              <a:t>sensitivity</a:t>
            </a:r>
            <a:endParaRPr lang="en-GB" i="1" dirty="0">
              <a:solidFill>
                <a:schemeClr val="accent5"/>
              </a:solidFill>
            </a:endParaRPr>
          </a:p>
        </p:txBody>
      </p:sp>
      <p:sp>
        <p:nvSpPr>
          <p:cNvPr id="24" name="Rectangle 23">
            <a:extLst>
              <a:ext uri="{FF2B5EF4-FFF2-40B4-BE49-F238E27FC236}">
                <a16:creationId xmlns:a16="http://schemas.microsoft.com/office/drawing/2014/main" id="{165AE82B-AC7E-8140-914F-B54E71DE2F72}"/>
              </a:ext>
            </a:extLst>
          </p:cNvPr>
          <p:cNvSpPr/>
          <p:nvPr/>
        </p:nvSpPr>
        <p:spPr>
          <a:xfrm rot="16200000">
            <a:off x="-3084400" y="3084401"/>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Landau-</a:t>
            </a:r>
            <a:r>
              <a:rPr lang="en-US" sz="1200" dirty="0" err="1">
                <a:solidFill>
                  <a:schemeClr val="tx2">
                    <a:lumMod val="60000"/>
                    <a:lumOff val="40000"/>
                  </a:schemeClr>
                </a:solidFill>
              </a:rPr>
              <a:t>Lifshitz</a:t>
            </a:r>
            <a:r>
              <a:rPr lang="en-US" sz="1200" dirty="0">
                <a:solidFill>
                  <a:schemeClr val="tx2">
                    <a:lumMod val="60000"/>
                    <a:lumOff val="40000"/>
                  </a:schemeClr>
                </a:solidFill>
              </a:rPr>
              <a:t> QED book </a:t>
            </a:r>
            <a:r>
              <a:rPr lang="en-US" sz="1200" dirty="0" err="1">
                <a:solidFill>
                  <a:schemeClr val="tx2">
                    <a:lumMod val="60000"/>
                    <a:lumOff val="40000"/>
                  </a:schemeClr>
                </a:solidFill>
              </a:rPr>
              <a:t>paragaphs</a:t>
            </a:r>
            <a:r>
              <a:rPr lang="en-US" sz="1200" dirty="0">
                <a:solidFill>
                  <a:schemeClr val="tx2">
                    <a:lumMod val="60000"/>
                    <a:lumOff val="40000"/>
                  </a:schemeClr>
                </a:solidFill>
              </a:rPr>
              <a:t> 86 and 87</a:t>
            </a:r>
          </a:p>
        </p:txBody>
      </p:sp>
    </p:spTree>
    <p:extLst>
      <p:ext uri="{BB962C8B-B14F-4D97-AF65-F5344CB8AC3E}">
        <p14:creationId xmlns:p14="http://schemas.microsoft.com/office/powerpoint/2010/main" val="3897416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EDA20329-45B3-3041-BCDB-7B543D201115}"/>
              </a:ext>
            </a:extLst>
          </p:cNvPr>
          <p:cNvPicPr>
            <a:picLocks noChangeAspect="1"/>
          </p:cNvPicPr>
          <p:nvPr/>
        </p:nvPicPr>
        <p:blipFill>
          <a:blip r:embed="rId2"/>
          <a:stretch>
            <a:fillRect/>
          </a:stretch>
        </p:blipFill>
        <p:spPr>
          <a:xfrm>
            <a:off x="359551" y="3759868"/>
            <a:ext cx="4467658" cy="2469600"/>
          </a:xfrm>
          <a:prstGeom prst="rect">
            <a:avLst/>
          </a:prstGeom>
        </p:spPr>
      </p:pic>
      <p:pic>
        <p:nvPicPr>
          <p:cNvPr id="14" name="Image 13">
            <a:extLst>
              <a:ext uri="{FF2B5EF4-FFF2-40B4-BE49-F238E27FC236}">
                <a16:creationId xmlns:a16="http://schemas.microsoft.com/office/drawing/2014/main" id="{3B6C8F84-A8AD-AF4C-B6C7-957108E92502}"/>
              </a:ext>
            </a:extLst>
          </p:cNvPr>
          <p:cNvPicPr>
            <a:picLocks noChangeAspect="1"/>
          </p:cNvPicPr>
          <p:nvPr/>
        </p:nvPicPr>
        <p:blipFill>
          <a:blip r:embed="rId3"/>
          <a:stretch>
            <a:fillRect/>
          </a:stretch>
        </p:blipFill>
        <p:spPr>
          <a:xfrm>
            <a:off x="359551" y="1217254"/>
            <a:ext cx="4467658" cy="2469600"/>
          </a:xfrm>
          <a:prstGeom prst="rect">
            <a:avLst/>
          </a:prstGeom>
        </p:spPr>
      </p:pic>
      <p:pic>
        <p:nvPicPr>
          <p:cNvPr id="8" name="Image 7">
            <a:extLst>
              <a:ext uri="{FF2B5EF4-FFF2-40B4-BE49-F238E27FC236}">
                <a16:creationId xmlns:a16="http://schemas.microsoft.com/office/drawing/2014/main" id="{A57DD155-205D-0449-B548-822E9F20D80A}"/>
              </a:ext>
            </a:extLst>
          </p:cNvPr>
          <p:cNvPicPr>
            <a:picLocks noChangeAspect="1"/>
          </p:cNvPicPr>
          <p:nvPr/>
        </p:nvPicPr>
        <p:blipFill>
          <a:blip r:embed="rId4"/>
          <a:stretch>
            <a:fillRect/>
          </a:stretch>
        </p:blipFill>
        <p:spPr>
          <a:xfrm>
            <a:off x="4593202" y="3762507"/>
            <a:ext cx="4571557" cy="2469600"/>
          </a:xfrm>
          <a:prstGeom prst="rect">
            <a:avLst/>
          </a:prstGeom>
        </p:spPr>
      </p:pic>
      <p:pic>
        <p:nvPicPr>
          <p:cNvPr id="10" name="Image 9">
            <a:extLst>
              <a:ext uri="{FF2B5EF4-FFF2-40B4-BE49-F238E27FC236}">
                <a16:creationId xmlns:a16="http://schemas.microsoft.com/office/drawing/2014/main" id="{4B3B2861-E429-204E-B927-966C3FA71647}"/>
              </a:ext>
            </a:extLst>
          </p:cNvPr>
          <p:cNvPicPr>
            <a:picLocks noChangeAspect="1"/>
          </p:cNvPicPr>
          <p:nvPr/>
        </p:nvPicPr>
        <p:blipFill>
          <a:blip r:embed="rId5"/>
          <a:stretch>
            <a:fillRect/>
          </a:stretch>
        </p:blipFill>
        <p:spPr>
          <a:xfrm>
            <a:off x="4572000" y="1245072"/>
            <a:ext cx="4571557" cy="2469600"/>
          </a:xfrm>
          <a:prstGeom prst="rect">
            <a:avLst/>
          </a:prstGeom>
        </p:spPr>
      </p:pic>
      <p:sp>
        <p:nvSpPr>
          <p:cNvPr id="2" name="Titre 1">
            <a:extLst>
              <a:ext uri="{FF2B5EF4-FFF2-40B4-BE49-F238E27FC236}">
                <a16:creationId xmlns:a16="http://schemas.microsoft.com/office/drawing/2014/main" id="{8C2482EC-D8BC-2347-8349-9EF8C7A22320}"/>
              </a:ext>
            </a:extLst>
          </p:cNvPr>
          <p:cNvSpPr>
            <a:spLocks noGrp="1"/>
          </p:cNvSpPr>
          <p:nvPr>
            <p:ph type="title"/>
          </p:nvPr>
        </p:nvSpPr>
        <p:spPr/>
        <p:txBody>
          <a:bodyPr>
            <a:normAutofit fontScale="90000"/>
          </a:bodyPr>
          <a:lstStyle/>
          <a:p>
            <a:r>
              <a:rPr lang="fr-FR" dirty="0"/>
              <a:t>Transverse Compton </a:t>
            </a:r>
            <a:r>
              <a:rPr lang="fr-FR" dirty="0" err="1"/>
              <a:t>polarimetry</a:t>
            </a:r>
            <a:endParaRPr lang="fr-FR" dirty="0"/>
          </a:p>
        </p:txBody>
      </p:sp>
      <p:sp>
        <p:nvSpPr>
          <p:cNvPr id="4" name="Espace réservé de la date 3">
            <a:extLst>
              <a:ext uri="{FF2B5EF4-FFF2-40B4-BE49-F238E27FC236}">
                <a16:creationId xmlns:a16="http://schemas.microsoft.com/office/drawing/2014/main" id="{2AD88FAD-48A7-2442-9F50-F796B3E5AB73}"/>
              </a:ext>
            </a:extLst>
          </p:cNvPr>
          <p:cNvSpPr>
            <a:spLocks noGrp="1"/>
          </p:cNvSpPr>
          <p:nvPr>
            <p:ph type="dt" sz="half" idx="10"/>
          </p:nvPr>
        </p:nvSpPr>
        <p:spPr/>
        <p:txBody>
          <a:bodyPr/>
          <a:lstStyle/>
          <a:p>
            <a:r>
              <a:rPr lang="fr-FR"/>
              <a:t>24/06/2020</a:t>
            </a:r>
            <a:endParaRPr lang="fr-FR" dirty="0"/>
          </a:p>
        </p:txBody>
      </p:sp>
      <p:sp>
        <p:nvSpPr>
          <p:cNvPr id="5" name="Espace réservé du pied de page 4">
            <a:extLst>
              <a:ext uri="{FF2B5EF4-FFF2-40B4-BE49-F238E27FC236}">
                <a16:creationId xmlns:a16="http://schemas.microsoft.com/office/drawing/2014/main" id="{F09BF8A8-2724-DE4F-9558-78BB90DBB885}"/>
              </a:ext>
            </a:extLst>
          </p:cNvPr>
          <p:cNvSpPr>
            <a:spLocks noGrp="1"/>
          </p:cNvSpPr>
          <p:nvPr>
            <p:ph type="ftr" sz="quarter" idx="11"/>
          </p:nvPr>
        </p:nvSpPr>
        <p:spPr/>
        <p:txBody>
          <a:bodyPr/>
          <a:lstStyle/>
          <a:p>
            <a:r>
              <a:rPr lang="fr-FR"/>
              <a:t>Compton polarimeter for SuperKEKB</a:t>
            </a:r>
            <a:endParaRPr lang="fr-FR" dirty="0"/>
          </a:p>
        </p:txBody>
      </p:sp>
      <p:sp>
        <p:nvSpPr>
          <p:cNvPr id="6" name="Espace réservé du numéro de diapositive 5">
            <a:extLst>
              <a:ext uri="{FF2B5EF4-FFF2-40B4-BE49-F238E27FC236}">
                <a16:creationId xmlns:a16="http://schemas.microsoft.com/office/drawing/2014/main" id="{7F061522-D31E-7743-A271-64CFEBA54A43}"/>
              </a:ext>
            </a:extLst>
          </p:cNvPr>
          <p:cNvSpPr>
            <a:spLocks noGrp="1"/>
          </p:cNvSpPr>
          <p:nvPr>
            <p:ph type="sldNum" sz="quarter" idx="12"/>
          </p:nvPr>
        </p:nvSpPr>
        <p:spPr/>
        <p:txBody>
          <a:bodyPr/>
          <a:lstStyle/>
          <a:p>
            <a:fld id="{6324D5D7-7619-544E-85E6-FE67B0DC27B1}" type="slidenum">
              <a:rPr lang="fr-FR" smtClean="0"/>
              <a:t>13</a:t>
            </a:fld>
            <a:endParaRPr lang="fr-FR"/>
          </a:p>
        </p:txBody>
      </p: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6E6E3585-2FF8-4242-8FDD-87D443AC5477}"/>
                  </a:ext>
                </a:extLst>
              </p:cNvPr>
              <p:cNvSpPr txBox="1"/>
              <p:nvPr/>
            </p:nvSpPr>
            <p:spPr>
              <a:xfrm>
                <a:off x="984737" y="1049561"/>
                <a:ext cx="7686857" cy="391517"/>
              </a:xfrm>
              <a:prstGeom prst="rect">
                <a:avLst/>
              </a:prstGeom>
              <a:noFill/>
            </p:spPr>
            <p:txBody>
              <a:bodyPr wrap="square" rtlCol="0">
                <a:spAutoFit/>
              </a:bodyPr>
              <a:lstStyle/>
              <a:p>
                <a:pPr algn="ctr"/>
                <a:r>
                  <a:rPr lang="en-GB" i="1" dirty="0">
                    <a:solidFill>
                      <a:schemeClr val="accent5"/>
                    </a:solidFill>
                  </a:rPr>
                  <a:t>Polarization dependent term generates an up-down asymmetry function of</a:t>
                </a:r>
                <a:r>
                  <a:rPr lang="en-GB" i="1" dirty="0">
                    <a:solidFill>
                      <a:schemeClr val="accent5">
                        <a:lumMod val="75000"/>
                      </a:schemeClr>
                    </a:solidFill>
                  </a:rPr>
                  <a:t> </a:t>
                </a:r>
                <a14:m>
                  <m:oMath xmlns:m="http://schemas.openxmlformats.org/officeDocument/2006/math">
                    <m:sSub>
                      <m:sSubPr>
                        <m:ctrlPr>
                          <a:rPr lang="fr-FR" i="1" smtClean="0">
                            <a:solidFill>
                              <a:schemeClr val="accent5"/>
                            </a:solidFill>
                            <a:latin typeface="Cambria Math" panose="02040503050406030204" pitchFamily="18" charset="0"/>
                          </a:rPr>
                        </m:ctrlPr>
                      </m:sSubPr>
                      <m:e>
                        <m:r>
                          <a:rPr lang="fr-FR" i="1">
                            <a:solidFill>
                              <a:schemeClr val="accent5"/>
                            </a:solidFill>
                            <a:latin typeface="Cambria Math" panose="02040503050406030204" pitchFamily="18" charset="0"/>
                          </a:rPr>
                          <m:t>𝐸</m:t>
                        </m:r>
                      </m:e>
                      <m:sub>
                        <m:r>
                          <a:rPr lang="fr-FR" i="1">
                            <a:solidFill>
                              <a:schemeClr val="accent5"/>
                            </a:solidFill>
                            <a:latin typeface="Cambria Math" panose="02040503050406030204" pitchFamily="18" charset="0"/>
                          </a:rPr>
                          <m:t>𝛾</m:t>
                        </m:r>
                      </m:sub>
                    </m:sSub>
                  </m:oMath>
                </a14:m>
                <a:endParaRPr lang="en-GB" i="1" dirty="0">
                  <a:solidFill>
                    <a:schemeClr val="accent5"/>
                  </a:solidFill>
                </a:endParaRPr>
              </a:p>
            </p:txBody>
          </p:sp>
        </mc:Choice>
        <mc:Fallback xmlns="">
          <p:sp>
            <p:nvSpPr>
              <p:cNvPr id="16" name="ZoneTexte 15">
                <a:extLst>
                  <a:ext uri="{FF2B5EF4-FFF2-40B4-BE49-F238E27FC236}">
                    <a16:creationId xmlns:a16="http://schemas.microsoft.com/office/drawing/2014/main" id="{6E6E3585-2FF8-4242-8FDD-87D443AC5477}"/>
                  </a:ext>
                </a:extLst>
              </p:cNvPr>
              <p:cNvSpPr txBox="1">
                <a:spLocks noRot="1" noChangeAspect="1" noMove="1" noResize="1" noEditPoints="1" noAdjustHandles="1" noChangeArrowheads="1" noChangeShapeType="1" noTextEdit="1"/>
              </p:cNvSpPr>
              <p:nvPr/>
            </p:nvSpPr>
            <p:spPr>
              <a:xfrm>
                <a:off x="984737" y="1049561"/>
                <a:ext cx="7686857" cy="391517"/>
              </a:xfrm>
              <a:prstGeom prst="rect">
                <a:avLst/>
              </a:prstGeom>
              <a:blipFill>
                <a:blip r:embed="rId6"/>
                <a:stretch>
                  <a:fillRect t="-6452" b="-19355"/>
                </a:stretch>
              </a:blipFill>
            </p:spPr>
            <p:txBody>
              <a:bodyPr/>
              <a:lstStyle/>
              <a:p>
                <a:r>
                  <a:rPr lang="fr-FR">
                    <a:noFill/>
                  </a:rPr>
                  <a:t> </a:t>
                </a:r>
              </a:p>
            </p:txBody>
          </p:sp>
        </mc:Fallback>
      </mc:AlternateContent>
      <p:sp>
        <p:nvSpPr>
          <p:cNvPr id="21" name="ZoneTexte 20">
            <a:extLst>
              <a:ext uri="{FF2B5EF4-FFF2-40B4-BE49-F238E27FC236}">
                <a16:creationId xmlns:a16="http://schemas.microsoft.com/office/drawing/2014/main" id="{87EC54F2-C555-8F4A-A2A6-4469A02DCC6E}"/>
              </a:ext>
            </a:extLst>
          </p:cNvPr>
          <p:cNvSpPr txBox="1"/>
          <p:nvPr/>
        </p:nvSpPr>
        <p:spPr>
          <a:xfrm>
            <a:off x="984737" y="3575202"/>
            <a:ext cx="7686857" cy="369332"/>
          </a:xfrm>
          <a:prstGeom prst="rect">
            <a:avLst/>
          </a:prstGeom>
          <a:noFill/>
        </p:spPr>
        <p:txBody>
          <a:bodyPr wrap="square" rtlCol="0">
            <a:spAutoFit/>
          </a:bodyPr>
          <a:lstStyle/>
          <a:p>
            <a:pPr algn="ctr"/>
            <a:r>
              <a:rPr lang="fr-FR" i="1" dirty="0" err="1">
                <a:solidFill>
                  <a:schemeClr val="accent5"/>
                </a:solidFill>
              </a:rPr>
              <a:t>that</a:t>
            </a:r>
            <a:r>
              <a:rPr lang="fr-FR" i="1" dirty="0">
                <a:solidFill>
                  <a:schemeClr val="accent5"/>
                </a:solidFill>
              </a:rPr>
              <a:t> </a:t>
            </a:r>
            <a:r>
              <a:rPr lang="fr-FR" i="1" dirty="0" err="1">
                <a:solidFill>
                  <a:schemeClr val="accent5"/>
                </a:solidFill>
              </a:rPr>
              <a:t>reflects</a:t>
            </a:r>
            <a:r>
              <a:rPr lang="fr-FR" i="1" dirty="0">
                <a:solidFill>
                  <a:schemeClr val="accent5"/>
                </a:solidFill>
              </a:rPr>
              <a:t> </a:t>
            </a:r>
            <a:r>
              <a:rPr lang="fr-FR" i="1" dirty="0" err="1">
                <a:solidFill>
                  <a:schemeClr val="accent5"/>
                </a:solidFill>
              </a:rPr>
              <a:t>also</a:t>
            </a:r>
            <a:r>
              <a:rPr lang="fr-FR" i="1" dirty="0">
                <a:solidFill>
                  <a:schemeClr val="accent5"/>
                </a:solidFill>
              </a:rPr>
              <a:t> as a </a:t>
            </a:r>
            <a:r>
              <a:rPr lang="fr-FR" i="1" dirty="0" err="1">
                <a:solidFill>
                  <a:schemeClr val="accent5"/>
                </a:solidFill>
              </a:rPr>
              <a:t>function</a:t>
            </a:r>
            <a:r>
              <a:rPr lang="fr-FR" i="1" dirty="0">
                <a:solidFill>
                  <a:schemeClr val="accent5"/>
                </a:solidFill>
              </a:rPr>
              <a:t> of the </a:t>
            </a:r>
            <a:r>
              <a:rPr lang="fr-FR" i="1" dirty="0" err="1">
                <a:solidFill>
                  <a:schemeClr val="accent5"/>
                </a:solidFill>
              </a:rPr>
              <a:t>energy</a:t>
            </a:r>
            <a:r>
              <a:rPr lang="fr-FR" i="1" dirty="0">
                <a:solidFill>
                  <a:schemeClr val="accent5"/>
                </a:solidFill>
              </a:rPr>
              <a:t> of the </a:t>
            </a:r>
            <a:r>
              <a:rPr lang="fr-FR" i="1" dirty="0" err="1">
                <a:solidFill>
                  <a:schemeClr val="accent5"/>
                </a:solidFill>
              </a:rPr>
              <a:t>emitted</a:t>
            </a:r>
            <a:r>
              <a:rPr lang="fr-FR" i="1" dirty="0">
                <a:solidFill>
                  <a:schemeClr val="accent5"/>
                </a:solidFill>
              </a:rPr>
              <a:t> </a:t>
            </a:r>
            <a:r>
              <a:rPr lang="fr-FR" i="1" dirty="0" err="1">
                <a:solidFill>
                  <a:schemeClr val="accent5"/>
                </a:solidFill>
              </a:rPr>
              <a:t>electron</a:t>
            </a:r>
            <a:r>
              <a:rPr lang="fr-FR" i="1" dirty="0">
                <a:solidFill>
                  <a:schemeClr val="accent5"/>
                </a:solidFill>
              </a:rPr>
              <a:t>  </a:t>
            </a:r>
            <a:endParaRPr lang="en-GB" i="1" dirty="0">
              <a:solidFill>
                <a:schemeClr val="accent5"/>
              </a:solidFill>
            </a:endParaRPr>
          </a:p>
        </p:txBody>
      </p:sp>
      <p:sp>
        <p:nvSpPr>
          <p:cNvPr id="23" name="ZoneTexte 22">
            <a:extLst>
              <a:ext uri="{FF2B5EF4-FFF2-40B4-BE49-F238E27FC236}">
                <a16:creationId xmlns:a16="http://schemas.microsoft.com/office/drawing/2014/main" id="{BC89E39F-14B2-CB45-8CC6-20023EF14F8D}"/>
              </a:ext>
            </a:extLst>
          </p:cNvPr>
          <p:cNvSpPr txBox="1"/>
          <p:nvPr/>
        </p:nvSpPr>
        <p:spPr>
          <a:xfrm>
            <a:off x="512460" y="6120775"/>
            <a:ext cx="8238348" cy="307777"/>
          </a:xfrm>
          <a:prstGeom prst="rect">
            <a:avLst/>
          </a:prstGeom>
          <a:noFill/>
        </p:spPr>
        <p:txBody>
          <a:bodyPr wrap="square" rtlCol="0">
            <a:spAutoFit/>
          </a:bodyPr>
          <a:lstStyle/>
          <a:p>
            <a:pPr algn="ctr"/>
            <a:r>
              <a:rPr lang="fr-FR" sz="1400" i="1" dirty="0">
                <a:solidFill>
                  <a:schemeClr val="accent5"/>
                </a:solidFill>
              </a:rPr>
              <a:t>The </a:t>
            </a:r>
            <a:r>
              <a:rPr lang="fr-FR" sz="1400" i="1" dirty="0" err="1">
                <a:solidFill>
                  <a:schemeClr val="accent5"/>
                </a:solidFill>
              </a:rPr>
              <a:t>asymmetry</a:t>
            </a:r>
            <a:r>
              <a:rPr lang="fr-FR" sz="1400" i="1" dirty="0">
                <a:solidFill>
                  <a:schemeClr val="accent5"/>
                </a:solidFill>
              </a:rPr>
              <a:t> </a:t>
            </a:r>
            <a:r>
              <a:rPr lang="fr-FR" sz="1400" i="1" dirty="0" err="1">
                <a:solidFill>
                  <a:schemeClr val="accent5"/>
                </a:solidFill>
              </a:rPr>
              <a:t>is</a:t>
            </a:r>
            <a:r>
              <a:rPr lang="fr-FR" sz="1400" i="1" dirty="0">
                <a:solidFill>
                  <a:schemeClr val="accent5"/>
                </a:solidFill>
              </a:rPr>
              <a:t> </a:t>
            </a:r>
            <a:r>
              <a:rPr lang="fr-FR" sz="1400" i="1" dirty="0" err="1">
                <a:solidFill>
                  <a:schemeClr val="accent5"/>
                </a:solidFill>
              </a:rPr>
              <a:t>smaller</a:t>
            </a:r>
            <a:r>
              <a:rPr lang="fr-FR" sz="1400" i="1" dirty="0">
                <a:solidFill>
                  <a:schemeClr val="accent5"/>
                </a:solidFill>
              </a:rPr>
              <a:t>, </a:t>
            </a:r>
            <a:r>
              <a:rPr lang="fr-FR" sz="1400" i="1" dirty="0" err="1">
                <a:solidFill>
                  <a:schemeClr val="accent5"/>
                </a:solidFill>
              </a:rPr>
              <a:t>requires</a:t>
            </a:r>
            <a:r>
              <a:rPr lang="fr-FR" sz="1400" i="1" dirty="0">
                <a:solidFill>
                  <a:schemeClr val="accent5"/>
                </a:solidFill>
              </a:rPr>
              <a:t> excellent transverse alignement (and or </a:t>
            </a:r>
            <a:r>
              <a:rPr lang="fr-FR" sz="1400" i="1" dirty="0" err="1">
                <a:solidFill>
                  <a:schemeClr val="accent5"/>
                </a:solidFill>
              </a:rPr>
              <a:t>resolution</a:t>
            </a:r>
            <a:r>
              <a:rPr lang="fr-FR" sz="1400" i="1" dirty="0">
                <a:solidFill>
                  <a:schemeClr val="accent5"/>
                </a:solidFill>
              </a:rPr>
              <a:t> for </a:t>
            </a:r>
            <a:r>
              <a:rPr lang="fr-FR" sz="1400" i="1" dirty="0" err="1">
                <a:solidFill>
                  <a:schemeClr val="accent5"/>
                </a:solidFill>
              </a:rPr>
              <a:t>electron</a:t>
            </a:r>
            <a:r>
              <a:rPr lang="fr-FR" sz="1400" i="1" dirty="0">
                <a:solidFill>
                  <a:schemeClr val="accent5"/>
                </a:solidFill>
              </a:rPr>
              <a:t> </a:t>
            </a:r>
            <a:r>
              <a:rPr lang="fr-FR" sz="1400" i="1" dirty="0" err="1">
                <a:solidFill>
                  <a:schemeClr val="accent5"/>
                </a:solidFill>
              </a:rPr>
              <a:t>detection</a:t>
            </a:r>
            <a:r>
              <a:rPr lang="fr-FR" sz="1400" i="1" dirty="0">
                <a:solidFill>
                  <a:schemeClr val="accent5"/>
                </a:solidFill>
              </a:rPr>
              <a:t>)</a:t>
            </a:r>
            <a:endParaRPr lang="en-GB" sz="1400" i="1" dirty="0">
              <a:solidFill>
                <a:schemeClr val="accent5"/>
              </a:solidFill>
            </a:endParaRPr>
          </a:p>
        </p:txBody>
      </p:sp>
      <p:sp>
        <p:nvSpPr>
          <p:cNvPr id="24" name="Rectangle 23">
            <a:extLst>
              <a:ext uri="{FF2B5EF4-FFF2-40B4-BE49-F238E27FC236}">
                <a16:creationId xmlns:a16="http://schemas.microsoft.com/office/drawing/2014/main" id="{165AE82B-AC7E-8140-914F-B54E71DE2F72}"/>
              </a:ext>
            </a:extLst>
          </p:cNvPr>
          <p:cNvSpPr/>
          <p:nvPr/>
        </p:nvSpPr>
        <p:spPr>
          <a:xfrm rot="16200000">
            <a:off x="-3084400" y="3084401"/>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Landau-</a:t>
            </a:r>
            <a:r>
              <a:rPr lang="en-US" sz="1200" dirty="0" err="1">
                <a:solidFill>
                  <a:schemeClr val="tx2">
                    <a:lumMod val="60000"/>
                    <a:lumOff val="40000"/>
                  </a:schemeClr>
                </a:solidFill>
              </a:rPr>
              <a:t>Lifshitz</a:t>
            </a:r>
            <a:r>
              <a:rPr lang="en-US" sz="1200" dirty="0">
                <a:solidFill>
                  <a:schemeClr val="tx2">
                    <a:lumMod val="60000"/>
                    <a:lumOff val="40000"/>
                  </a:schemeClr>
                </a:solidFill>
              </a:rPr>
              <a:t> QED book </a:t>
            </a:r>
            <a:r>
              <a:rPr lang="en-US" sz="1200" dirty="0" err="1">
                <a:solidFill>
                  <a:schemeClr val="tx2">
                    <a:lumMod val="60000"/>
                    <a:lumOff val="40000"/>
                  </a:schemeClr>
                </a:solidFill>
              </a:rPr>
              <a:t>paragaphs</a:t>
            </a:r>
            <a:r>
              <a:rPr lang="en-US" sz="1200" dirty="0">
                <a:solidFill>
                  <a:schemeClr val="tx2">
                    <a:lumMod val="60000"/>
                    <a:lumOff val="40000"/>
                  </a:schemeClr>
                </a:solidFill>
              </a:rPr>
              <a:t> 86 and 87</a:t>
            </a:r>
          </a:p>
        </p:txBody>
      </p:sp>
      <p:grpSp>
        <p:nvGrpSpPr>
          <p:cNvPr id="19" name="Groupe 18">
            <a:extLst>
              <a:ext uri="{FF2B5EF4-FFF2-40B4-BE49-F238E27FC236}">
                <a16:creationId xmlns:a16="http://schemas.microsoft.com/office/drawing/2014/main" id="{355BDA08-48E9-644C-B2DD-FB81E6AB5C6B}"/>
              </a:ext>
            </a:extLst>
          </p:cNvPr>
          <p:cNvGrpSpPr/>
          <p:nvPr/>
        </p:nvGrpSpPr>
        <p:grpSpPr>
          <a:xfrm>
            <a:off x="6061570" y="11527"/>
            <a:ext cx="3199729" cy="445828"/>
            <a:chOff x="377634" y="1169710"/>
            <a:chExt cx="4936215" cy="667340"/>
          </a:xfrm>
        </p:grpSpPr>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691B7D1F-C8C5-4D49-93EF-8755C330AD6C}"/>
                    </a:ext>
                  </a:extLst>
                </p:cNvPr>
                <p:cNvSpPr txBox="1"/>
                <p:nvPr/>
              </p:nvSpPr>
              <p:spPr>
                <a:xfrm>
                  <a:off x="377634" y="1169710"/>
                  <a:ext cx="4936215" cy="6673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sz="1400" b="0" i="1" smtClean="0">
                                <a:latin typeface="Cambria Math" panose="02040503050406030204" pitchFamily="18" charset="0"/>
                              </a:rPr>
                            </m:ctrlPr>
                          </m:fPr>
                          <m:num>
                            <m:r>
                              <a:rPr lang="fr-FR" sz="1400" b="0" i="1" smtClean="0">
                                <a:latin typeface="Cambria Math" panose="02040503050406030204" pitchFamily="18" charset="0"/>
                              </a:rPr>
                              <m:t>𝑑</m:t>
                            </m:r>
                            <m:r>
                              <a:rPr lang="fr-FR" sz="1400" i="1">
                                <a:latin typeface="Cambria Math" panose="02040503050406030204" pitchFamily="18" charset="0"/>
                                <a:ea typeface="Cambria Math" panose="02040503050406030204" pitchFamily="18" charset="0"/>
                              </a:rPr>
                              <m:t>𝜎</m:t>
                            </m:r>
                          </m:num>
                          <m:den>
                            <m:r>
                              <a:rPr lang="fr-FR" sz="1400" b="0" i="1" smtClean="0">
                                <a:latin typeface="Cambria Math" panose="02040503050406030204" pitchFamily="18" charset="0"/>
                              </a:rPr>
                              <m:t>𝑑𝑦</m:t>
                            </m:r>
                          </m:den>
                        </m:f>
                        <m:r>
                          <a:rPr lang="fr-FR" sz="1400" b="0" i="1" smtClean="0">
                            <a:latin typeface="Cambria Math" panose="02040503050406030204" pitchFamily="18" charset="0"/>
                          </a:rPr>
                          <m:t>(</m:t>
                        </m:r>
                        <m:r>
                          <a:rPr lang="fr-FR" sz="1400" b="0" i="1" smtClean="0">
                            <a:latin typeface="Cambria Math" panose="02040503050406030204" pitchFamily="18" charset="0"/>
                          </a:rPr>
                          <m:t>𝑥</m:t>
                        </m:r>
                        <m:r>
                          <a:rPr lang="fr-FR" sz="1400" b="0" i="1" smtClean="0">
                            <a:latin typeface="Cambria Math" panose="02040503050406030204" pitchFamily="18" charset="0"/>
                          </a:rPr>
                          <m:t>,</m:t>
                        </m:r>
                        <m:r>
                          <a:rPr lang="fr-FR" sz="1400" b="0" i="1" smtClean="0">
                            <a:latin typeface="Cambria Math" panose="02040503050406030204" pitchFamily="18" charset="0"/>
                          </a:rPr>
                          <m:t>𝑦</m:t>
                        </m:r>
                        <m:r>
                          <a:rPr lang="fr-FR" sz="1400" b="0" i="1" smtClean="0">
                            <a:latin typeface="Cambria Math" panose="02040503050406030204" pitchFamily="18" charset="0"/>
                          </a:rPr>
                          <m:t>)≅</m:t>
                        </m:r>
                        <m:f>
                          <m:fPr>
                            <m:ctrlPr>
                              <a:rPr lang="fr-FR" sz="1400" i="1">
                                <a:latin typeface="Cambria Math" panose="02040503050406030204" pitchFamily="18" charset="0"/>
                              </a:rPr>
                            </m:ctrlPr>
                          </m:fPr>
                          <m:num>
                            <m:r>
                              <a:rPr lang="fr-FR" sz="1400" i="1">
                                <a:latin typeface="Cambria Math" panose="02040503050406030204" pitchFamily="18" charset="0"/>
                              </a:rPr>
                              <m:t>𝑑</m:t>
                            </m:r>
                            <m:sSub>
                              <m:sSubPr>
                                <m:ctrlPr>
                                  <a:rPr lang="fr-FR" sz="1400" i="1" smtClean="0">
                                    <a:latin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𝜎</m:t>
                                </m:r>
                              </m:e>
                              <m:sub>
                                <m:r>
                                  <a:rPr lang="fr-FR" sz="1400" b="0" i="1" smtClean="0">
                                    <a:latin typeface="Cambria Math" panose="02040503050406030204" pitchFamily="18" charset="0"/>
                                  </a:rPr>
                                  <m:t>0</m:t>
                                </m:r>
                              </m:sub>
                            </m:sSub>
                          </m:num>
                          <m:den>
                            <m:r>
                              <a:rPr lang="fr-FR" sz="1400" i="1">
                                <a:latin typeface="Cambria Math" panose="02040503050406030204" pitchFamily="18" charset="0"/>
                              </a:rPr>
                              <m:t>𝑑𝑦</m:t>
                            </m:r>
                          </m:den>
                        </m:f>
                        <m:d>
                          <m:dPr>
                            <m:ctrlPr>
                              <a:rPr lang="fr-FR" sz="1400" i="1" smtClean="0">
                                <a:latin typeface="Cambria Math" panose="02040503050406030204" pitchFamily="18" charset="0"/>
                              </a:rPr>
                            </m:ctrlPr>
                          </m:dPr>
                          <m:e>
                            <m:r>
                              <a:rPr lang="fr-FR" sz="1400" b="0" i="1" smtClean="0">
                                <a:latin typeface="Cambria Math" panose="02040503050406030204" pitchFamily="18" charset="0"/>
                              </a:rPr>
                              <m:t>1+</m:t>
                            </m:r>
                            <m:sSub>
                              <m:sSubPr>
                                <m:ctrlPr>
                                  <a:rPr lang="fr-FR" sz="1400" b="0" i="1" smtClean="0">
                                    <a:latin typeface="Cambria Math" panose="02040503050406030204" pitchFamily="18" charset="0"/>
                                  </a:rPr>
                                </m:ctrlPr>
                              </m:sSubPr>
                              <m:e>
                                <m:sSub>
                                  <m:sSubPr>
                                    <m:ctrlPr>
                                      <a:rPr lang="fr-FR" sz="1400" i="1">
                                        <a:latin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𝒫</m:t>
                                    </m:r>
                                  </m:e>
                                  <m:sub>
                                    <m:r>
                                      <a:rPr lang="fr-FR" sz="1400" b="0" i="1" smtClean="0">
                                        <a:latin typeface="Cambria Math" panose="02040503050406030204" pitchFamily="18" charset="0"/>
                                        <a:ea typeface="Cambria Math" panose="02040503050406030204" pitchFamily="18" charset="0"/>
                                      </a:rPr>
                                      <m:t>𝑇</m:t>
                                    </m:r>
                                  </m:sub>
                                </m:sSub>
                                <m:r>
                                  <a:rPr lang="fr-FR" sz="1400" i="1">
                                    <a:latin typeface="Cambria Math" panose="02040503050406030204" pitchFamily="18" charset="0"/>
                                    <a:ea typeface="Cambria Math" panose="02040503050406030204" pitchFamily="18" charset="0"/>
                                  </a:rPr>
                                  <m:t>𝜆</m:t>
                                </m:r>
                                <m:r>
                                  <a:rPr lang="fr-FR" sz="1400" b="0" i="1" smtClean="0">
                                    <a:latin typeface="Cambria Math" panose="02040503050406030204" pitchFamily="18" charset="0"/>
                                  </a:rPr>
                                  <m:t>𝐴</m:t>
                                </m:r>
                              </m:e>
                              <m:sub>
                                <m:r>
                                  <a:rPr lang="fr-FR" sz="1400" b="0" i="1" smtClean="0">
                                    <a:latin typeface="Cambria Math" panose="02040503050406030204" pitchFamily="18" charset="0"/>
                                  </a:rPr>
                                  <m:t>𝑈𝐷</m:t>
                                </m:r>
                              </m:sub>
                            </m:sSub>
                          </m:e>
                        </m:d>
                      </m:oMath>
                    </m:oMathPara>
                  </a14:m>
                  <a:endParaRPr lang="en-GB" sz="1400" dirty="0"/>
                </a:p>
              </p:txBody>
            </p:sp>
          </mc:Choice>
          <mc:Fallback xmlns="">
            <p:sp>
              <p:nvSpPr>
                <p:cNvPr id="25" name="ZoneTexte 24">
                  <a:extLst>
                    <a:ext uri="{FF2B5EF4-FFF2-40B4-BE49-F238E27FC236}">
                      <a16:creationId xmlns:a16="http://schemas.microsoft.com/office/drawing/2014/main" id="{691B7D1F-C8C5-4D49-93EF-8755C330AD6C}"/>
                    </a:ext>
                  </a:extLst>
                </p:cNvPr>
                <p:cNvSpPr txBox="1">
                  <a:spLocks noRot="1" noChangeAspect="1" noMove="1" noResize="1" noEditPoints="1" noAdjustHandles="1" noChangeArrowheads="1" noChangeShapeType="1" noTextEdit="1"/>
                </p:cNvSpPr>
                <p:nvPr/>
              </p:nvSpPr>
              <p:spPr>
                <a:xfrm>
                  <a:off x="377634" y="1169710"/>
                  <a:ext cx="4936215" cy="667340"/>
                </a:xfrm>
                <a:prstGeom prst="rect">
                  <a:avLst/>
                </a:prstGeom>
                <a:blipFill>
                  <a:blip r:embed="rId7"/>
                  <a:stretch>
                    <a:fillRect b="-16667"/>
                  </a:stretch>
                </a:blipFill>
              </p:spPr>
              <p:txBody>
                <a:bodyPr/>
                <a:lstStyle/>
                <a:p>
                  <a:r>
                    <a:rPr lang="fr-FR">
                      <a:noFill/>
                    </a:rPr>
                    <a:t> </a:t>
                  </a:r>
                </a:p>
              </p:txBody>
            </p:sp>
          </mc:Fallback>
        </mc:AlternateContent>
        <p:sp>
          <p:nvSpPr>
            <p:cNvPr id="27" name="Rectangle 26">
              <a:extLst>
                <a:ext uri="{FF2B5EF4-FFF2-40B4-BE49-F238E27FC236}">
                  <a16:creationId xmlns:a16="http://schemas.microsoft.com/office/drawing/2014/main" id="{A68DF999-7DD9-6244-A9CE-4D6BCC873901}"/>
                </a:ext>
              </a:extLst>
            </p:cNvPr>
            <p:cNvSpPr/>
            <p:nvPr/>
          </p:nvSpPr>
          <p:spPr>
            <a:xfrm>
              <a:off x="1102483" y="1214831"/>
              <a:ext cx="1072340" cy="62221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8" name="Rectangle 27">
              <a:extLst>
                <a:ext uri="{FF2B5EF4-FFF2-40B4-BE49-F238E27FC236}">
                  <a16:creationId xmlns:a16="http://schemas.microsoft.com/office/drawing/2014/main" id="{6B42FCBE-AF4C-B74D-93CB-8BC0EA833E48}"/>
                </a:ext>
              </a:extLst>
            </p:cNvPr>
            <p:cNvSpPr/>
            <p:nvPr/>
          </p:nvSpPr>
          <p:spPr>
            <a:xfrm>
              <a:off x="2466624" y="1199545"/>
              <a:ext cx="549540" cy="607668"/>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B1C20DE3-ABD8-0845-8648-677DF8F053BD}"/>
                </a:ext>
              </a:extLst>
            </p:cNvPr>
            <p:cNvSpPr/>
            <p:nvPr/>
          </p:nvSpPr>
          <p:spPr>
            <a:xfrm>
              <a:off x="3542943" y="1186157"/>
              <a:ext cx="911933" cy="62105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519946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482EC-D8BC-2347-8349-9EF8C7A22320}"/>
              </a:ext>
            </a:extLst>
          </p:cNvPr>
          <p:cNvSpPr>
            <a:spLocks noGrp="1"/>
          </p:cNvSpPr>
          <p:nvPr>
            <p:ph type="title"/>
          </p:nvPr>
        </p:nvSpPr>
        <p:spPr/>
        <p:txBody>
          <a:bodyPr>
            <a:normAutofit fontScale="90000"/>
          </a:bodyPr>
          <a:lstStyle/>
          <a:p>
            <a:r>
              <a:rPr lang="fr-FR" dirty="0" err="1"/>
              <a:t>Detection</a:t>
            </a:r>
            <a:r>
              <a:rPr lang="fr-FR" dirty="0"/>
              <a:t> </a:t>
            </a:r>
            <a:r>
              <a:rPr lang="fr-FR" dirty="0" err="1"/>
              <a:t>strategies</a:t>
            </a:r>
            <a:endParaRPr lang="fr-FR" dirty="0"/>
          </a:p>
        </p:txBody>
      </p:sp>
      <p:sp>
        <p:nvSpPr>
          <p:cNvPr id="4" name="Espace réservé de la date 3">
            <a:extLst>
              <a:ext uri="{FF2B5EF4-FFF2-40B4-BE49-F238E27FC236}">
                <a16:creationId xmlns:a16="http://schemas.microsoft.com/office/drawing/2014/main" id="{2AD88FAD-48A7-2442-9F50-F796B3E5AB73}"/>
              </a:ext>
            </a:extLst>
          </p:cNvPr>
          <p:cNvSpPr>
            <a:spLocks noGrp="1"/>
          </p:cNvSpPr>
          <p:nvPr>
            <p:ph type="dt" sz="half" idx="10"/>
          </p:nvPr>
        </p:nvSpPr>
        <p:spPr/>
        <p:txBody>
          <a:bodyPr/>
          <a:lstStyle/>
          <a:p>
            <a:r>
              <a:rPr lang="fr-FR"/>
              <a:t>24/06/2020</a:t>
            </a:r>
            <a:endParaRPr lang="fr-FR" dirty="0"/>
          </a:p>
        </p:txBody>
      </p:sp>
      <p:sp>
        <p:nvSpPr>
          <p:cNvPr id="5" name="Espace réservé du pied de page 4">
            <a:extLst>
              <a:ext uri="{FF2B5EF4-FFF2-40B4-BE49-F238E27FC236}">
                <a16:creationId xmlns:a16="http://schemas.microsoft.com/office/drawing/2014/main" id="{F09BF8A8-2724-DE4F-9558-78BB90DBB885}"/>
              </a:ext>
            </a:extLst>
          </p:cNvPr>
          <p:cNvSpPr>
            <a:spLocks noGrp="1"/>
          </p:cNvSpPr>
          <p:nvPr>
            <p:ph type="ftr" sz="quarter" idx="11"/>
          </p:nvPr>
        </p:nvSpPr>
        <p:spPr/>
        <p:txBody>
          <a:bodyPr/>
          <a:lstStyle/>
          <a:p>
            <a:r>
              <a:rPr lang="fr-FR"/>
              <a:t>Compton polarimeter for SuperKEKB</a:t>
            </a:r>
            <a:endParaRPr lang="fr-FR" dirty="0"/>
          </a:p>
        </p:txBody>
      </p:sp>
      <p:sp>
        <p:nvSpPr>
          <p:cNvPr id="6" name="Espace réservé du numéro de diapositive 5">
            <a:extLst>
              <a:ext uri="{FF2B5EF4-FFF2-40B4-BE49-F238E27FC236}">
                <a16:creationId xmlns:a16="http://schemas.microsoft.com/office/drawing/2014/main" id="{7F061522-D31E-7743-A271-64CFEBA54A43}"/>
              </a:ext>
            </a:extLst>
          </p:cNvPr>
          <p:cNvSpPr>
            <a:spLocks noGrp="1"/>
          </p:cNvSpPr>
          <p:nvPr>
            <p:ph type="sldNum" sz="quarter" idx="12"/>
          </p:nvPr>
        </p:nvSpPr>
        <p:spPr/>
        <p:txBody>
          <a:bodyPr/>
          <a:lstStyle/>
          <a:p>
            <a:fld id="{6324D5D7-7619-544E-85E6-FE67B0DC27B1}" type="slidenum">
              <a:rPr lang="fr-FR" smtClean="0"/>
              <a:t>14</a:t>
            </a:fld>
            <a:endParaRPr lang="fr-FR"/>
          </a:p>
        </p:txBody>
      </p:sp>
      <mc:AlternateContent xmlns:mc="http://schemas.openxmlformats.org/markup-compatibility/2006" xmlns:a14="http://schemas.microsoft.com/office/drawing/2010/main">
        <mc:Choice Requires="a14">
          <p:sp>
            <p:nvSpPr>
              <p:cNvPr id="31" name="Text Box 18">
                <a:extLst>
                  <a:ext uri="{FF2B5EF4-FFF2-40B4-BE49-F238E27FC236}">
                    <a16:creationId xmlns:a16="http://schemas.microsoft.com/office/drawing/2014/main" id="{EE8A97AB-4C2D-8144-8C0E-0B98DD817C9E}"/>
                  </a:ext>
                </a:extLst>
              </p:cNvPr>
              <p:cNvSpPr txBox="1">
                <a:spLocks noChangeArrowheads="1"/>
              </p:cNvSpPr>
              <p:nvPr/>
            </p:nvSpPr>
            <p:spPr bwMode="auto">
              <a:xfrm>
                <a:off x="584607" y="1136453"/>
                <a:ext cx="8436396" cy="5047536"/>
              </a:xfrm>
              <a:prstGeom prst="rect">
                <a:avLst/>
              </a:prstGeom>
              <a:noFill/>
              <a:ln w="9525">
                <a:noFill/>
                <a:miter lim="800000"/>
                <a:headEnd/>
                <a:tailEnd/>
              </a:ln>
            </p:spPr>
            <p:txBody>
              <a:bodyPr wrap="square">
                <a:spAutoFit/>
              </a:bodyPr>
              <a:lstStyle/>
              <a:p>
                <a:r>
                  <a:rPr lang="en-US" sz="1400" dirty="0">
                    <a:solidFill>
                      <a:schemeClr val="tx2">
                        <a:lumMod val="60000"/>
                        <a:lumOff val="40000"/>
                      </a:schemeClr>
                    </a:solidFill>
                  </a:rPr>
                  <a:t>Photon calorimetry:</a:t>
                </a:r>
              </a:p>
              <a:p>
                <a:pPr marL="742950" lvl="1" indent="-285750">
                  <a:buFont typeface="Arial" panose="020B0604020202020204" pitchFamily="34" charset="0"/>
                  <a:buChar char="•"/>
                </a:pPr>
                <a:r>
                  <a:rPr lang="en-US" sz="1400" dirty="0">
                    <a:solidFill>
                      <a:schemeClr val="accent5">
                        <a:lumMod val="75000"/>
                      </a:schemeClr>
                    </a:solidFill>
                  </a:rPr>
                  <a:t>Was used at HERA, </a:t>
                </a:r>
                <a:r>
                  <a:rPr lang="en-US" sz="1400" dirty="0" err="1">
                    <a:solidFill>
                      <a:schemeClr val="accent5">
                        <a:lumMod val="75000"/>
                      </a:schemeClr>
                    </a:solidFill>
                  </a:rPr>
                  <a:t>Q</a:t>
                </a:r>
                <a:r>
                  <a:rPr lang="en-US" sz="1400" baseline="-25000" dirty="0" err="1">
                    <a:solidFill>
                      <a:schemeClr val="accent5">
                        <a:lumMod val="75000"/>
                      </a:schemeClr>
                    </a:solidFill>
                  </a:rPr>
                  <a:t>weak</a:t>
                </a:r>
                <a:r>
                  <a:rPr lang="en-US" sz="1400" dirty="0">
                    <a:solidFill>
                      <a:schemeClr val="accent5">
                        <a:lumMod val="75000"/>
                      </a:schemeClr>
                    </a:solidFill>
                  </a:rPr>
                  <a:t> @ </a:t>
                </a:r>
                <a:r>
                  <a:rPr lang="en-US" sz="1400" dirty="0" err="1">
                    <a:solidFill>
                      <a:schemeClr val="accent5">
                        <a:lumMod val="75000"/>
                      </a:schemeClr>
                    </a:solidFill>
                  </a:rPr>
                  <a:t>JeffLab</a:t>
                </a:r>
                <a:r>
                  <a:rPr lang="en-US" sz="1400" dirty="0">
                    <a:solidFill>
                      <a:schemeClr val="accent5">
                        <a:lumMod val="75000"/>
                      </a:schemeClr>
                    </a:solidFill>
                  </a:rPr>
                  <a:t>, </a:t>
                </a:r>
                <a:r>
                  <a:rPr lang="en-US" sz="1400" dirty="0" err="1">
                    <a:solidFill>
                      <a:schemeClr val="accent5">
                        <a:lumMod val="75000"/>
                      </a:schemeClr>
                    </a:solidFill>
                  </a:rPr>
                  <a:t>SuperB</a:t>
                </a:r>
                <a:r>
                  <a:rPr lang="en-US" sz="1400" dirty="0">
                    <a:solidFill>
                      <a:schemeClr val="accent5">
                        <a:lumMod val="75000"/>
                      </a:schemeClr>
                    </a:solidFill>
                  </a:rPr>
                  <a:t> design</a:t>
                </a:r>
              </a:p>
              <a:p>
                <a:pPr marL="742950" lvl="1" indent="-285750">
                  <a:buFont typeface="Arial" panose="020B0604020202020204" pitchFamily="34" charset="0"/>
                  <a:buChar char="•"/>
                </a:pPr>
                <a:r>
                  <a:rPr lang="en-US" sz="1400" dirty="0" err="1">
                    <a:solidFill>
                      <a:schemeClr val="accent5">
                        <a:lumMod val="75000"/>
                      </a:schemeClr>
                    </a:solidFill>
                  </a:rPr>
                  <a:t>Scatterred</a:t>
                </a:r>
                <a:r>
                  <a:rPr lang="en-US" sz="1400" dirty="0">
                    <a:solidFill>
                      <a:schemeClr val="accent5">
                        <a:lumMod val="75000"/>
                      </a:schemeClr>
                    </a:solidFill>
                  </a:rPr>
                  <a:t> contained in a narrow cone</a:t>
                </a:r>
              </a:p>
              <a:p>
                <a:pPr marL="1200150" lvl="2" indent="-285750">
                  <a:buFont typeface="Wingdings" pitchFamily="2" charset="2"/>
                  <a:buChar char="J"/>
                </a:pPr>
                <a:r>
                  <a:rPr lang="en-US" sz="1400" dirty="0">
                    <a:solidFill>
                      <a:schemeClr val="accent6">
                        <a:lumMod val="75000"/>
                      </a:schemeClr>
                    </a:solidFill>
                  </a:rPr>
                  <a:t>Large detection efficiency</a:t>
                </a:r>
              </a:p>
              <a:p>
                <a:pPr marL="1200150" lvl="2" indent="-285750">
                  <a:buFont typeface="Wingdings" pitchFamily="2" charset="2"/>
                  <a:buChar char="L"/>
                </a:pPr>
                <a:r>
                  <a:rPr lang="en-US" sz="1400" dirty="0">
                    <a:solidFill>
                      <a:schemeClr val="accent6">
                        <a:lumMod val="75000"/>
                      </a:schemeClr>
                    </a:solidFill>
                  </a:rPr>
                  <a:t>Detector alignment contribution to systematic uncertainties (transverse leakage)</a:t>
                </a:r>
              </a:p>
              <a:p>
                <a:pPr marL="742950" lvl="1" indent="-285750">
                  <a:buFont typeface="Arial" panose="020B0604020202020204" pitchFamily="34" charset="0"/>
                  <a:buChar char="•"/>
                </a:pPr>
                <a:r>
                  <a:rPr lang="en-US" sz="1400" dirty="0">
                    <a:solidFill>
                      <a:schemeClr val="accent5">
                        <a:lumMod val="75000"/>
                      </a:schemeClr>
                    </a:solidFill>
                  </a:rPr>
                  <a:t>Low scattering rate: (</a:t>
                </a:r>
                <a14:m>
                  <m:oMath xmlns:m="http://schemas.openxmlformats.org/officeDocument/2006/math">
                    <m:r>
                      <a:rPr lang="en-US" sz="1400" i="1" smtClean="0">
                        <a:solidFill>
                          <a:schemeClr val="accent5">
                            <a:lumMod val="75000"/>
                          </a:schemeClr>
                        </a:solidFill>
                        <a:latin typeface="Cambria Math" panose="02040503050406030204" pitchFamily="18" charset="0"/>
                        <a:ea typeface="Cambria Math" panose="02040503050406030204" pitchFamily="18" charset="0"/>
                      </a:rPr>
                      <m:t>~</m:t>
                    </m:r>
                    <m:r>
                      <a:rPr lang="fr-FR" sz="1400" b="0" i="1" smtClean="0">
                        <a:solidFill>
                          <a:schemeClr val="accent5">
                            <a:lumMod val="75000"/>
                          </a:schemeClr>
                        </a:solidFill>
                        <a:latin typeface="Cambria Math" panose="02040503050406030204" pitchFamily="18" charset="0"/>
                        <a:ea typeface="Cambria Math" panose="02040503050406030204" pitchFamily="18" charset="0"/>
                      </a:rPr>
                      <m:t>1/</m:t>
                    </m:r>
                  </m:oMath>
                </a14:m>
                <a:r>
                  <a:rPr lang="en-US" sz="1400" dirty="0">
                    <a:solidFill>
                      <a:schemeClr val="accent5">
                        <a:lumMod val="75000"/>
                      </a:schemeClr>
                    </a:solidFill>
                  </a:rPr>
                  <a:t>bunch)</a:t>
                </a:r>
              </a:p>
              <a:p>
                <a:pPr marL="1200150" lvl="2" indent="-285750">
                  <a:buFont typeface="Wingdings" pitchFamily="2" charset="2"/>
                  <a:buChar char="J"/>
                </a:pPr>
                <a:r>
                  <a:rPr lang="en-US" sz="1400" dirty="0">
                    <a:solidFill>
                      <a:schemeClr val="accent6">
                        <a:lumMod val="75000"/>
                      </a:schemeClr>
                    </a:solidFill>
                    <a:sym typeface="Wingdings" pitchFamily="2" charset="2"/>
                  </a:rPr>
                  <a:t>Data-driven, online calibration and linearity control can be considered (edges of 1, 2, 3 photons)</a:t>
                </a:r>
              </a:p>
              <a:p>
                <a:pPr marL="1200150" lvl="2" indent="-285750">
                  <a:buFont typeface="Wingdings" pitchFamily="2" charset="2"/>
                  <a:buChar char="K"/>
                </a:pPr>
                <a:r>
                  <a:rPr lang="en-US" sz="1400" dirty="0">
                    <a:solidFill>
                      <a:schemeClr val="accent6">
                        <a:lumMod val="75000"/>
                      </a:schemeClr>
                    </a:solidFill>
                    <a:sym typeface="Wingdings" pitchFamily="2" charset="2"/>
                  </a:rPr>
                  <a:t>Signal only radiation dose in detector O(1MGy/year) (1GeV@250MHz)</a:t>
                </a:r>
              </a:p>
              <a:p>
                <a:pPr marL="1200150" lvl="2" indent="-285750">
                  <a:buFont typeface="Wingdings" pitchFamily="2" charset="2"/>
                  <a:buChar char="L"/>
                </a:pPr>
                <a:r>
                  <a:rPr lang="en-US" sz="1400" dirty="0">
                    <a:solidFill>
                      <a:schemeClr val="accent6">
                        <a:lumMod val="75000"/>
                      </a:schemeClr>
                    </a:solidFill>
                    <a:sym typeface="Wingdings" pitchFamily="2" charset="2"/>
                  </a:rPr>
                  <a:t>Very good knowledge (spectrum shape) of </a:t>
                </a:r>
                <a:r>
                  <a:rPr lang="en-US" sz="1400" b="1" dirty="0">
                    <a:solidFill>
                      <a:schemeClr val="accent6">
                        <a:lumMod val="75000"/>
                      </a:schemeClr>
                    </a:solidFill>
                    <a:sym typeface="Wingdings" pitchFamily="2" charset="2"/>
                  </a:rPr>
                  <a:t>backgrounds</a:t>
                </a:r>
                <a:r>
                  <a:rPr lang="en-US" sz="1400" dirty="0">
                    <a:solidFill>
                      <a:schemeClr val="accent6">
                        <a:lumMod val="75000"/>
                      </a:schemeClr>
                    </a:solidFill>
                    <a:sym typeface="Wingdings" pitchFamily="2" charset="2"/>
                  </a:rPr>
                  <a:t> is necessary (data driven)</a:t>
                </a:r>
              </a:p>
              <a:p>
                <a:pPr marL="742950" lvl="1" indent="-285750">
                  <a:buFont typeface="Arial" panose="020B0604020202020204" pitchFamily="34" charset="0"/>
                  <a:buChar char="•"/>
                </a:pPr>
                <a:r>
                  <a:rPr lang="en-US" sz="1400" dirty="0">
                    <a:solidFill>
                      <a:schemeClr val="accent5">
                        <a:lumMod val="75000"/>
                      </a:schemeClr>
                    </a:solidFill>
                  </a:rPr>
                  <a:t>High scattering rate: (</a:t>
                </a:r>
                <a14:m>
                  <m:oMath xmlns:m="http://schemas.openxmlformats.org/officeDocument/2006/math">
                    <m:r>
                      <a:rPr lang="en-US" sz="1400" i="1">
                        <a:solidFill>
                          <a:schemeClr val="accent5">
                            <a:lumMod val="75000"/>
                          </a:schemeClr>
                        </a:solidFill>
                        <a:latin typeface="Cambria Math" panose="02040503050406030204" pitchFamily="18" charset="0"/>
                        <a:ea typeface="Cambria Math" panose="02040503050406030204" pitchFamily="18" charset="0"/>
                      </a:rPr>
                      <m:t>~</m:t>
                    </m:r>
                    <m:r>
                      <a:rPr lang="fr-FR" sz="1400" i="1">
                        <a:solidFill>
                          <a:schemeClr val="accent5">
                            <a:lumMod val="75000"/>
                          </a:schemeClr>
                        </a:solidFill>
                        <a:latin typeface="Cambria Math" panose="02040503050406030204" pitchFamily="18" charset="0"/>
                        <a:ea typeface="Cambria Math" panose="02040503050406030204" pitchFamily="18" charset="0"/>
                      </a:rPr>
                      <m:t>1</m:t>
                    </m:r>
                    <m:r>
                      <a:rPr lang="fr-FR" sz="1400" b="0" i="1" smtClean="0">
                        <a:solidFill>
                          <a:schemeClr val="accent5">
                            <a:lumMod val="75000"/>
                          </a:schemeClr>
                        </a:solidFill>
                        <a:latin typeface="Cambria Math" panose="02040503050406030204" pitchFamily="18" charset="0"/>
                        <a:ea typeface="Cambria Math" panose="02040503050406030204" pitchFamily="18" charset="0"/>
                      </a:rPr>
                      <m:t>0−100</m:t>
                    </m:r>
                    <m:r>
                      <a:rPr lang="fr-FR" sz="1400" i="1">
                        <a:solidFill>
                          <a:schemeClr val="accent5">
                            <a:lumMod val="75000"/>
                          </a:schemeClr>
                        </a:solidFill>
                        <a:latin typeface="Cambria Math" panose="02040503050406030204" pitchFamily="18" charset="0"/>
                        <a:ea typeface="Cambria Math" panose="02040503050406030204" pitchFamily="18" charset="0"/>
                      </a:rPr>
                      <m:t>/</m:t>
                    </m:r>
                  </m:oMath>
                </a14:m>
                <a:r>
                  <a:rPr lang="en-US" sz="1400" dirty="0">
                    <a:solidFill>
                      <a:schemeClr val="accent5">
                        <a:lumMod val="75000"/>
                      </a:schemeClr>
                    </a:solidFill>
                  </a:rPr>
                  <a:t>bunch) </a:t>
                </a:r>
              </a:p>
              <a:p>
                <a:pPr marL="1200150" lvl="2" indent="-285750">
                  <a:buFont typeface="Wingdings" pitchFamily="2" charset="2"/>
                  <a:buChar char="L"/>
                </a:pPr>
                <a:r>
                  <a:rPr lang="en-US" sz="1400" dirty="0">
                    <a:solidFill>
                      <a:schemeClr val="accent6">
                        <a:lumMod val="75000"/>
                      </a:schemeClr>
                    </a:solidFill>
                    <a:sym typeface="Wingdings" pitchFamily="2" charset="2"/>
                  </a:rPr>
                  <a:t>Sensitive to threshold calibration, detector linearity</a:t>
                </a:r>
              </a:p>
              <a:p>
                <a:pPr marL="1200150" lvl="2" indent="-285750">
                  <a:buFont typeface="Wingdings" pitchFamily="2" charset="2"/>
                  <a:buChar char="L"/>
                </a:pPr>
                <a:r>
                  <a:rPr lang="en-US" sz="1400" dirty="0">
                    <a:solidFill>
                      <a:schemeClr val="accent6">
                        <a:lumMod val="75000"/>
                      </a:schemeClr>
                    </a:solidFill>
                    <a:sym typeface="Wingdings" pitchFamily="2" charset="2"/>
                  </a:rPr>
                  <a:t>Very large radiation dose O(10MGy/year) or larger</a:t>
                </a:r>
              </a:p>
              <a:p>
                <a:pPr marL="1200150" lvl="2" indent="-285750">
                  <a:buFont typeface="Wingdings" pitchFamily="2" charset="2"/>
                  <a:buChar char="J"/>
                </a:pPr>
                <a:r>
                  <a:rPr lang="en-US" sz="1400" dirty="0">
                    <a:solidFill>
                      <a:schemeClr val="accent6">
                        <a:lumMod val="75000"/>
                      </a:schemeClr>
                    </a:solidFill>
                    <a:sym typeface="Wingdings" pitchFamily="2" charset="2"/>
                  </a:rPr>
                  <a:t>Background free (background energy deposition below thresholds)</a:t>
                </a:r>
              </a:p>
              <a:p>
                <a:pPr marL="1200150" lvl="2" indent="-285750">
                  <a:buFont typeface="Wingdings" pitchFamily="2" charset="2"/>
                  <a:buChar char="L"/>
                </a:pPr>
                <a:r>
                  <a:rPr lang="en-US" sz="1400" dirty="0">
                    <a:solidFill>
                      <a:schemeClr val="accent6">
                        <a:lumMod val="75000"/>
                      </a:schemeClr>
                    </a:solidFill>
                    <a:sym typeface="Wingdings" pitchFamily="2" charset="2"/>
                  </a:rPr>
                  <a:t>Asymmetry less pronounced (integrated over spectrum)</a:t>
                </a:r>
                <a:endParaRPr lang="en-US" sz="1400" dirty="0">
                  <a:solidFill>
                    <a:schemeClr val="accent6">
                      <a:lumMod val="75000"/>
                    </a:schemeClr>
                  </a:solidFill>
                </a:endParaRPr>
              </a:p>
              <a:p>
                <a:r>
                  <a:rPr lang="en-US" sz="1400" dirty="0">
                    <a:solidFill>
                      <a:schemeClr val="tx2">
                        <a:lumMod val="60000"/>
                        <a:lumOff val="40000"/>
                      </a:schemeClr>
                    </a:solidFill>
                  </a:rPr>
                  <a:t>Electron spectrometry:</a:t>
                </a:r>
              </a:p>
              <a:p>
                <a:pPr marL="742950" lvl="1" indent="-285750">
                  <a:buFont typeface="Arial" panose="020B0604020202020204" pitchFamily="34" charset="0"/>
                  <a:buChar char="•"/>
                </a:pPr>
                <a:r>
                  <a:rPr lang="en-US" sz="1400" dirty="0">
                    <a:solidFill>
                      <a:schemeClr val="accent5">
                        <a:lumMod val="75000"/>
                      </a:schemeClr>
                    </a:solidFill>
                  </a:rPr>
                  <a:t>SLC, </a:t>
                </a:r>
                <a:r>
                  <a:rPr lang="en-US" sz="1400" dirty="0" err="1">
                    <a:solidFill>
                      <a:schemeClr val="accent5">
                        <a:lumMod val="75000"/>
                      </a:schemeClr>
                    </a:solidFill>
                  </a:rPr>
                  <a:t>Q</a:t>
                </a:r>
                <a:r>
                  <a:rPr lang="en-US" sz="1400" baseline="-25000" dirty="0" err="1">
                    <a:solidFill>
                      <a:schemeClr val="accent5">
                        <a:lumMod val="75000"/>
                      </a:schemeClr>
                    </a:solidFill>
                  </a:rPr>
                  <a:t>weak</a:t>
                </a:r>
                <a:r>
                  <a:rPr lang="en-US" sz="1400" dirty="0">
                    <a:solidFill>
                      <a:schemeClr val="accent5">
                        <a:lumMod val="75000"/>
                      </a:schemeClr>
                    </a:solidFill>
                  </a:rPr>
                  <a:t> @ </a:t>
                </a:r>
                <a:r>
                  <a:rPr lang="en-US" sz="1400" dirty="0" err="1">
                    <a:solidFill>
                      <a:schemeClr val="accent5">
                        <a:lumMod val="75000"/>
                      </a:schemeClr>
                    </a:solidFill>
                  </a:rPr>
                  <a:t>JeffLab</a:t>
                </a:r>
                <a:r>
                  <a:rPr lang="en-US" sz="1400" dirty="0">
                    <a:solidFill>
                      <a:schemeClr val="accent5">
                        <a:lumMod val="75000"/>
                      </a:schemeClr>
                    </a:solidFill>
                  </a:rPr>
                  <a:t>, ILC design, </a:t>
                </a:r>
                <a:r>
                  <a:rPr lang="en-US" sz="1400" dirty="0" err="1">
                    <a:solidFill>
                      <a:schemeClr val="accent5">
                        <a:lumMod val="75000"/>
                      </a:schemeClr>
                    </a:solidFill>
                  </a:rPr>
                  <a:t>SuperB</a:t>
                </a:r>
                <a:r>
                  <a:rPr lang="en-US" sz="1400" dirty="0">
                    <a:solidFill>
                      <a:schemeClr val="accent5">
                        <a:lumMod val="75000"/>
                      </a:schemeClr>
                    </a:solidFill>
                  </a:rPr>
                  <a:t> design</a:t>
                </a:r>
              </a:p>
              <a:p>
                <a:pPr marL="742950" lvl="1" indent="-285750">
                  <a:buFont typeface="Arial" panose="020B0604020202020204" pitchFamily="34" charset="0"/>
                  <a:buChar char="•"/>
                </a:pPr>
                <a:r>
                  <a:rPr lang="en-US" sz="1400" dirty="0">
                    <a:solidFill>
                      <a:schemeClr val="accent5">
                        <a:lumMod val="75000"/>
                      </a:schemeClr>
                    </a:solidFill>
                  </a:rPr>
                  <a:t>Counters placed after bending magnet measure differential cross-section</a:t>
                </a:r>
              </a:p>
              <a:p>
                <a:pPr marL="1200150" lvl="2" indent="-285750">
                  <a:buFont typeface="Wingdings" pitchFamily="2" charset="2"/>
                  <a:buChar char="J"/>
                </a:pPr>
                <a:r>
                  <a:rPr lang="en-US" sz="1400" dirty="0">
                    <a:solidFill>
                      <a:schemeClr val="accent6">
                        <a:lumMod val="75000"/>
                      </a:schemeClr>
                    </a:solidFill>
                  </a:rPr>
                  <a:t>Small background</a:t>
                </a:r>
              </a:p>
              <a:p>
                <a:pPr marL="1200150" lvl="2" indent="-285750">
                  <a:buFont typeface="Wingdings" pitchFamily="2" charset="2"/>
                  <a:buChar char="L"/>
                </a:pPr>
                <a:r>
                  <a:rPr lang="en-US" sz="1400" dirty="0">
                    <a:solidFill>
                      <a:schemeClr val="accent6">
                        <a:lumMod val="75000"/>
                      </a:schemeClr>
                    </a:solidFill>
                    <a:sym typeface="Wingdings" pitchFamily="2" charset="2"/>
                  </a:rPr>
                  <a:t>Main systematic uncertainty related to </a:t>
                </a:r>
                <a:r>
                  <a:rPr lang="en-US" sz="1400" b="1" dirty="0">
                    <a:solidFill>
                      <a:schemeClr val="accent6">
                        <a:lumMod val="75000"/>
                      </a:schemeClr>
                    </a:solidFill>
                    <a:sym typeface="Wingdings" pitchFamily="2" charset="2"/>
                  </a:rPr>
                  <a:t>detector alignment</a:t>
                </a:r>
              </a:p>
              <a:p>
                <a:pPr marL="1200150" lvl="2" indent="-285750">
                  <a:buFont typeface="Wingdings" pitchFamily="2" charset="2"/>
                  <a:buChar char="K"/>
                </a:pPr>
                <a:r>
                  <a:rPr lang="en-US" sz="1400" dirty="0">
                    <a:solidFill>
                      <a:schemeClr val="accent6">
                        <a:lumMod val="75000"/>
                      </a:schemeClr>
                    </a:solidFill>
                    <a:sym typeface="Wingdings" pitchFamily="2" charset="2"/>
                  </a:rPr>
                  <a:t>Online calibration not easy</a:t>
                </a:r>
                <a:endParaRPr lang="en-US" sz="1400" dirty="0">
                  <a:solidFill>
                    <a:schemeClr val="accent6">
                      <a:lumMod val="75000"/>
                    </a:schemeClr>
                  </a:solidFill>
                </a:endParaRPr>
              </a:p>
              <a:p>
                <a:r>
                  <a:rPr lang="en-US" sz="1400" dirty="0">
                    <a:solidFill>
                      <a:schemeClr val="tx2">
                        <a:lumMod val="60000"/>
                        <a:lumOff val="40000"/>
                      </a:schemeClr>
                    </a:solidFill>
                  </a:rPr>
                  <a:t>Both at the same time</a:t>
                </a:r>
              </a:p>
              <a:p>
                <a:pPr marL="742950" lvl="1" indent="-285750">
                  <a:buFont typeface="Arial" panose="020B0604020202020204" pitchFamily="34" charset="0"/>
                  <a:buChar char="•"/>
                </a:pPr>
                <a:r>
                  <a:rPr lang="en-US" sz="1400" dirty="0">
                    <a:solidFill>
                      <a:schemeClr val="accent5">
                        <a:lumMod val="75000"/>
                      </a:schemeClr>
                    </a:solidFill>
                  </a:rPr>
                  <a:t>SLC, </a:t>
                </a:r>
                <a:r>
                  <a:rPr lang="en-US" sz="1400" dirty="0" err="1">
                    <a:solidFill>
                      <a:schemeClr val="accent5">
                        <a:lumMod val="75000"/>
                      </a:schemeClr>
                    </a:solidFill>
                  </a:rPr>
                  <a:t>Q</a:t>
                </a:r>
                <a:r>
                  <a:rPr lang="en-US" sz="1400" baseline="-25000" dirty="0" err="1">
                    <a:solidFill>
                      <a:schemeClr val="accent5">
                        <a:lumMod val="75000"/>
                      </a:schemeClr>
                    </a:solidFill>
                  </a:rPr>
                  <a:t>weak</a:t>
                </a:r>
                <a:r>
                  <a:rPr lang="en-US" sz="1400" dirty="0">
                    <a:solidFill>
                      <a:schemeClr val="accent5">
                        <a:lumMod val="75000"/>
                      </a:schemeClr>
                    </a:solidFill>
                  </a:rPr>
                  <a:t> @ </a:t>
                </a:r>
                <a:r>
                  <a:rPr lang="en-US" sz="1400" dirty="0" err="1">
                    <a:solidFill>
                      <a:schemeClr val="accent5">
                        <a:lumMod val="75000"/>
                      </a:schemeClr>
                    </a:solidFill>
                  </a:rPr>
                  <a:t>JeffLab</a:t>
                </a:r>
                <a:r>
                  <a:rPr lang="en-US" sz="1400" dirty="0">
                    <a:solidFill>
                      <a:schemeClr val="accent5">
                        <a:lumMod val="75000"/>
                      </a:schemeClr>
                    </a:solidFill>
                  </a:rPr>
                  <a:t>, </a:t>
                </a:r>
                <a:r>
                  <a:rPr lang="en-US" sz="1400" dirty="0" err="1">
                    <a:solidFill>
                      <a:schemeClr val="accent5">
                        <a:lumMod val="75000"/>
                      </a:schemeClr>
                    </a:solidFill>
                  </a:rPr>
                  <a:t>SuperB</a:t>
                </a:r>
                <a:r>
                  <a:rPr lang="en-US" sz="1400" dirty="0">
                    <a:solidFill>
                      <a:schemeClr val="accent5">
                        <a:lumMod val="75000"/>
                      </a:schemeClr>
                    </a:solidFill>
                  </a:rPr>
                  <a:t> design</a:t>
                </a:r>
              </a:p>
              <a:p>
                <a:pPr marL="742950" lvl="1" indent="-285750">
                  <a:buFont typeface="Arial" panose="020B0604020202020204" pitchFamily="34" charset="0"/>
                  <a:buChar char="•"/>
                </a:pPr>
                <a:r>
                  <a:rPr lang="en-US" sz="1400" dirty="0">
                    <a:solidFill>
                      <a:schemeClr val="accent5">
                        <a:lumMod val="75000"/>
                      </a:schemeClr>
                    </a:solidFill>
                  </a:rPr>
                  <a:t>Reduce uncorrelated systematic uncertainties</a:t>
                </a:r>
              </a:p>
            </p:txBody>
          </p:sp>
        </mc:Choice>
        <mc:Fallback xmlns="">
          <p:sp>
            <p:nvSpPr>
              <p:cNvPr id="31" name="Text Box 18">
                <a:extLst>
                  <a:ext uri="{FF2B5EF4-FFF2-40B4-BE49-F238E27FC236}">
                    <a16:creationId xmlns:a16="http://schemas.microsoft.com/office/drawing/2014/main" id="{EE8A97AB-4C2D-8144-8C0E-0B98DD817C9E}"/>
                  </a:ext>
                </a:extLst>
              </p:cNvPr>
              <p:cNvSpPr txBox="1">
                <a:spLocks noRot="1" noChangeAspect="1" noMove="1" noResize="1" noEditPoints="1" noAdjustHandles="1" noChangeArrowheads="1" noChangeShapeType="1" noTextEdit="1"/>
              </p:cNvSpPr>
              <p:nvPr/>
            </p:nvSpPr>
            <p:spPr bwMode="auto">
              <a:xfrm>
                <a:off x="584607" y="1136453"/>
                <a:ext cx="8436396" cy="5047536"/>
              </a:xfrm>
              <a:prstGeom prst="rect">
                <a:avLst/>
              </a:prstGeom>
              <a:blipFill>
                <a:blip r:embed="rId2"/>
                <a:stretch>
                  <a:fillRect l="-150" b="-251"/>
                </a:stretch>
              </a:blipFill>
              <a:ln w="9525">
                <a:noFill/>
                <a:miter lim="800000"/>
                <a:headEnd/>
                <a:tailEnd/>
              </a:ln>
            </p:spPr>
            <p:txBody>
              <a:bodyPr/>
              <a:lstStyle/>
              <a:p>
                <a:r>
                  <a:rPr lang="fr-FR">
                    <a:noFill/>
                  </a:rPr>
                  <a:t> </a:t>
                </a:r>
              </a:p>
            </p:txBody>
          </p:sp>
        </mc:Fallback>
      </mc:AlternateContent>
    </p:spTree>
    <p:extLst>
      <p:ext uri="{BB962C8B-B14F-4D97-AF65-F5344CB8AC3E}">
        <p14:creationId xmlns:p14="http://schemas.microsoft.com/office/powerpoint/2010/main" val="1104072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190E12-748F-8E49-86E3-C1773ACD6895}"/>
              </a:ext>
            </a:extLst>
          </p:cNvPr>
          <p:cNvSpPr>
            <a:spLocks noGrp="1"/>
          </p:cNvSpPr>
          <p:nvPr>
            <p:ph type="title"/>
          </p:nvPr>
        </p:nvSpPr>
        <p:spPr/>
        <p:txBody>
          <a:bodyPr>
            <a:normAutofit fontScale="90000"/>
          </a:bodyPr>
          <a:lstStyle/>
          <a:p>
            <a:r>
              <a:rPr lang="fr-FR" dirty="0" err="1"/>
              <a:t>Polarimeter</a:t>
            </a:r>
            <a:r>
              <a:rPr lang="fr-FR" dirty="0"/>
              <a:t> location</a:t>
            </a:r>
          </a:p>
        </p:txBody>
      </p:sp>
      <p:sp>
        <p:nvSpPr>
          <p:cNvPr id="4" name="Espace réservé de la date 3">
            <a:extLst>
              <a:ext uri="{FF2B5EF4-FFF2-40B4-BE49-F238E27FC236}">
                <a16:creationId xmlns:a16="http://schemas.microsoft.com/office/drawing/2014/main" id="{A283C0D6-C017-824B-AB68-A7138688248C}"/>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29E64A8D-0ADB-A343-A00E-E004E7D383EC}"/>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B7123777-6B1D-034A-A4FD-F8B95AEBA0DC}"/>
              </a:ext>
            </a:extLst>
          </p:cNvPr>
          <p:cNvSpPr>
            <a:spLocks noGrp="1"/>
          </p:cNvSpPr>
          <p:nvPr>
            <p:ph type="sldNum" sz="quarter" idx="12"/>
          </p:nvPr>
        </p:nvSpPr>
        <p:spPr/>
        <p:txBody>
          <a:bodyPr/>
          <a:lstStyle/>
          <a:p>
            <a:fld id="{6324D5D7-7619-544E-85E6-FE67B0DC27B1}" type="slidenum">
              <a:rPr lang="fr-FR" smtClean="0"/>
              <a:t>15</a:t>
            </a:fld>
            <a:endParaRPr lang="fr-FR"/>
          </a:p>
        </p:txBody>
      </p:sp>
      <p:sp>
        <p:nvSpPr>
          <p:cNvPr id="7" name="Text Box 18">
            <a:extLst>
              <a:ext uri="{FF2B5EF4-FFF2-40B4-BE49-F238E27FC236}">
                <a16:creationId xmlns:a16="http://schemas.microsoft.com/office/drawing/2014/main" id="{27E98B61-8C4E-A54B-B35F-9135FD455637}"/>
              </a:ext>
            </a:extLst>
          </p:cNvPr>
          <p:cNvSpPr txBox="1">
            <a:spLocks noChangeArrowheads="1"/>
          </p:cNvSpPr>
          <p:nvPr/>
        </p:nvSpPr>
        <p:spPr bwMode="auto">
          <a:xfrm>
            <a:off x="353802" y="1038992"/>
            <a:ext cx="8436396" cy="5262979"/>
          </a:xfrm>
          <a:prstGeom prst="rect">
            <a:avLst/>
          </a:prstGeom>
          <a:noFill/>
          <a:ln w="9525">
            <a:noFill/>
            <a:miter lim="800000"/>
            <a:headEnd/>
            <a:tailEnd/>
          </a:ln>
        </p:spPr>
        <p:txBody>
          <a:bodyPr wrap="square">
            <a:spAutoFit/>
          </a:bodyPr>
          <a:lstStyle/>
          <a:p>
            <a:r>
              <a:rPr lang="en-US" sz="1400" dirty="0">
                <a:solidFill>
                  <a:schemeClr val="tx2">
                    <a:lumMod val="60000"/>
                    <a:lumOff val="40000"/>
                  </a:schemeClr>
                </a:solidFill>
              </a:rPr>
              <a:t>1. Ideally: want to measure the beam polarization at (close to) IP, but:</a:t>
            </a:r>
          </a:p>
          <a:p>
            <a:pPr marL="742950" lvl="1" indent="-285750">
              <a:buFont typeface="Arial" panose="020B0604020202020204" pitchFamily="34" charset="0"/>
              <a:buChar char="•"/>
            </a:pPr>
            <a:r>
              <a:rPr lang="en-US" sz="1400" dirty="0">
                <a:solidFill>
                  <a:schemeClr val="accent5">
                    <a:lumMod val="75000"/>
                  </a:schemeClr>
                </a:solidFill>
              </a:rPr>
              <a:t>Extremely busy place already </a:t>
            </a:r>
            <a:r>
              <a:rPr lang="en-US" sz="1400" dirty="0">
                <a:solidFill>
                  <a:schemeClr val="accent5">
                    <a:lumMod val="75000"/>
                  </a:schemeClr>
                </a:solidFill>
                <a:sym typeface="Wingdings" pitchFamily="2" charset="2"/>
              </a:rPr>
              <a:t> difficult to inject laser</a:t>
            </a:r>
            <a:endParaRPr lang="en-US" sz="1400" dirty="0">
              <a:solidFill>
                <a:schemeClr val="accent5">
                  <a:lumMod val="75000"/>
                </a:schemeClr>
              </a:solidFill>
            </a:endParaRPr>
          </a:p>
          <a:p>
            <a:pPr marL="742950" lvl="1" indent="-285750">
              <a:buFont typeface="Arial" panose="020B0604020202020204" pitchFamily="34" charset="0"/>
              <a:buChar char="•"/>
            </a:pPr>
            <a:r>
              <a:rPr lang="en-US" sz="1400" dirty="0">
                <a:solidFill>
                  <a:schemeClr val="accent5">
                    <a:lumMod val="75000"/>
                  </a:schemeClr>
                </a:solidFill>
              </a:rPr>
              <a:t>Very large backgrounds for a Compton detector placed nearby IP</a:t>
            </a:r>
          </a:p>
          <a:p>
            <a:pPr marL="742950" lvl="1" indent="-285750">
              <a:buFont typeface="Arial" panose="020B0604020202020204" pitchFamily="34" charset="0"/>
              <a:buChar char="•"/>
            </a:pPr>
            <a:r>
              <a:rPr lang="en-US" sz="1400" dirty="0">
                <a:solidFill>
                  <a:schemeClr val="accent5">
                    <a:lumMod val="75000"/>
                  </a:schemeClr>
                </a:solidFill>
              </a:rPr>
              <a:t>Very large backgrounds in the line of sight of the IP (radiative Bhabha, </a:t>
            </a:r>
            <a:r>
              <a:rPr lang="en-US" sz="1400" dirty="0" err="1">
                <a:solidFill>
                  <a:schemeClr val="accent5">
                    <a:lumMod val="75000"/>
                  </a:schemeClr>
                </a:solidFill>
              </a:rPr>
              <a:t>bremstrahlung</a:t>
            </a:r>
            <a:r>
              <a:rPr lang="en-US" sz="1400" dirty="0">
                <a:solidFill>
                  <a:schemeClr val="accent5">
                    <a:lumMod val="75000"/>
                  </a:schemeClr>
                </a:solidFill>
              </a:rPr>
              <a:t> on poor residual vacuum at IP integrated over several tens of meters). NB: there is already LumiBelle2 installed. This can provide some estimated levels.</a:t>
            </a:r>
          </a:p>
          <a:p>
            <a:pPr marL="742950" lvl="1" indent="-285750">
              <a:buFont typeface="Arial" panose="020B0604020202020204" pitchFamily="34" charset="0"/>
              <a:buChar char="•"/>
            </a:pPr>
            <a:r>
              <a:rPr lang="en-US" sz="1400" dirty="0">
                <a:solidFill>
                  <a:schemeClr val="accent5">
                    <a:lumMod val="75000"/>
                  </a:schemeClr>
                </a:solidFill>
              </a:rPr>
              <a:t>In my opinion it is not an option to consider. Extensive background studies must be performed to validate such a location.</a:t>
            </a:r>
          </a:p>
          <a:p>
            <a:endParaRPr lang="en-US" sz="1400" dirty="0">
              <a:solidFill>
                <a:schemeClr val="tx2">
                  <a:lumMod val="60000"/>
                  <a:lumOff val="40000"/>
                </a:schemeClr>
              </a:solidFill>
            </a:endParaRPr>
          </a:p>
          <a:p>
            <a:r>
              <a:rPr lang="en-US" sz="1400" dirty="0">
                <a:solidFill>
                  <a:schemeClr val="tx2">
                    <a:lumMod val="60000"/>
                    <a:lumOff val="40000"/>
                  </a:schemeClr>
                </a:solidFill>
              </a:rPr>
              <a:t>2. A bit further away (approx. mid-point in between Belle2 and spin rotators)</a:t>
            </a:r>
          </a:p>
          <a:p>
            <a:pPr marL="742950" lvl="1" indent="-285750">
              <a:buFont typeface="Arial" panose="020B0604020202020204" pitchFamily="34" charset="0"/>
              <a:buChar char="•"/>
            </a:pPr>
            <a:r>
              <a:rPr lang="en-US" sz="1400" dirty="0">
                <a:solidFill>
                  <a:schemeClr val="accent5">
                    <a:lumMod val="75000"/>
                  </a:schemeClr>
                </a:solidFill>
              </a:rPr>
              <a:t>Backgrounds from the opposite beam ?</a:t>
            </a:r>
          </a:p>
          <a:p>
            <a:pPr marL="742950" lvl="1" indent="-285750">
              <a:buFont typeface="Arial" panose="020B0604020202020204" pitchFamily="34" charset="0"/>
              <a:buChar char="•"/>
            </a:pPr>
            <a:r>
              <a:rPr lang="en-US" sz="1400" dirty="0">
                <a:solidFill>
                  <a:schemeClr val="accent5">
                    <a:lumMod val="75000"/>
                  </a:schemeClr>
                </a:solidFill>
              </a:rPr>
              <a:t>Only a fraction of the IP polarization is measured. This sensitivity loss is probably not a major problem for a tool that is mainly devoted to real time monitoring for machine optimization. NB: avoid horizontal orientation of polarization.</a:t>
            </a:r>
          </a:p>
          <a:p>
            <a:pPr marL="742950" lvl="1" indent="-285750">
              <a:buFont typeface="Arial" panose="020B0604020202020204" pitchFamily="34" charset="0"/>
              <a:buChar char="•"/>
            </a:pPr>
            <a:r>
              <a:rPr lang="en-US" sz="1400" dirty="0">
                <a:solidFill>
                  <a:schemeClr val="accent5">
                    <a:lumMod val="75000"/>
                  </a:schemeClr>
                </a:solidFill>
              </a:rPr>
              <a:t>Difficult to relate it precisely to IP polarization (difficult task to track the spin to IP with precision including misalignments). Systematics to be evaluated.</a:t>
            </a:r>
          </a:p>
          <a:p>
            <a:pPr marL="742950" lvl="1" indent="-285750">
              <a:buFont typeface="Arial" panose="020B0604020202020204" pitchFamily="34" charset="0"/>
              <a:buChar char="•"/>
            </a:pPr>
            <a:r>
              <a:rPr lang="en-US" sz="1400" dirty="0">
                <a:solidFill>
                  <a:schemeClr val="accent5">
                    <a:lumMod val="75000"/>
                  </a:schemeClr>
                </a:solidFill>
              </a:rPr>
              <a:t>I quickly investigated this possibility </a:t>
            </a:r>
            <a:endParaRPr lang="en-US" sz="1400" dirty="0">
              <a:solidFill>
                <a:schemeClr val="tx2">
                  <a:lumMod val="60000"/>
                  <a:lumOff val="40000"/>
                </a:schemeClr>
              </a:solidFill>
            </a:endParaRPr>
          </a:p>
          <a:p>
            <a:endParaRPr lang="en-US" sz="1400" dirty="0">
              <a:solidFill>
                <a:schemeClr val="tx2">
                  <a:lumMod val="60000"/>
                  <a:lumOff val="40000"/>
                </a:schemeClr>
              </a:solidFill>
            </a:endParaRPr>
          </a:p>
          <a:p>
            <a:r>
              <a:rPr lang="en-US" sz="1400" dirty="0">
                <a:solidFill>
                  <a:schemeClr val="tx2">
                    <a:lumMod val="60000"/>
                    <a:lumOff val="40000"/>
                  </a:schemeClr>
                </a:solidFill>
              </a:rPr>
              <a:t>3. Somewhere else: Measure transverse polarization</a:t>
            </a:r>
          </a:p>
          <a:p>
            <a:pPr marL="742950" lvl="1" indent="-285750">
              <a:buFont typeface="Arial" panose="020B0604020202020204" pitchFamily="34" charset="0"/>
              <a:buChar char="•"/>
            </a:pPr>
            <a:r>
              <a:rPr lang="en-US" sz="1400" dirty="0">
                <a:solidFill>
                  <a:schemeClr val="accent5">
                    <a:lumMod val="75000"/>
                  </a:schemeClr>
                </a:solidFill>
              </a:rPr>
              <a:t>Requires to measure vertical asymmetry of scattered particles with few tens µrad resolution </a:t>
            </a:r>
          </a:p>
          <a:p>
            <a:pPr marL="742950" lvl="1" indent="-285750">
              <a:buFont typeface="Arial" panose="020B0604020202020204" pitchFamily="34" charset="0"/>
              <a:buChar char="•"/>
            </a:pPr>
            <a:r>
              <a:rPr lang="en-US" sz="1400" dirty="0">
                <a:solidFill>
                  <a:schemeClr val="accent5">
                    <a:lumMod val="75000"/>
                  </a:schemeClr>
                </a:solidFill>
              </a:rPr>
              <a:t>Vertical alignment must be maintained within few 10µm,µrad ! (see HERA’s experience)</a:t>
            </a:r>
          </a:p>
          <a:p>
            <a:pPr marL="742950" lvl="1" indent="-285750">
              <a:buFont typeface="Arial" panose="020B0604020202020204" pitchFamily="34" charset="0"/>
              <a:buChar char="•"/>
            </a:pPr>
            <a:r>
              <a:rPr lang="en-US" sz="1400" dirty="0">
                <a:solidFill>
                  <a:schemeClr val="accent5">
                    <a:lumMod val="75000"/>
                  </a:schemeClr>
                </a:solidFill>
              </a:rPr>
              <a:t>Unlikely to relate it precisely to IP polarization</a:t>
            </a:r>
          </a:p>
          <a:p>
            <a:pPr marL="742950" lvl="1" indent="-285750">
              <a:buFont typeface="Arial" panose="020B0604020202020204" pitchFamily="34" charset="0"/>
              <a:buChar char="•"/>
            </a:pPr>
            <a:r>
              <a:rPr lang="en-US" sz="1400" dirty="0">
                <a:solidFill>
                  <a:schemeClr val="accent5">
                    <a:lumMod val="75000"/>
                  </a:schemeClr>
                </a:solidFill>
              </a:rPr>
              <a:t>I will also try to investigate where it could be placed.</a:t>
            </a:r>
          </a:p>
          <a:p>
            <a:endParaRPr lang="en-US" sz="1400" dirty="0">
              <a:solidFill>
                <a:schemeClr val="accent5">
                  <a:lumMod val="75000"/>
                </a:schemeClr>
              </a:solidFill>
            </a:endParaRPr>
          </a:p>
        </p:txBody>
      </p:sp>
    </p:spTree>
    <p:extLst>
      <p:ext uri="{BB962C8B-B14F-4D97-AF65-F5344CB8AC3E}">
        <p14:creationId xmlns:p14="http://schemas.microsoft.com/office/powerpoint/2010/main" val="1518102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4EE9A42-FE87-B742-9F21-84A356153368}"/>
              </a:ext>
            </a:extLst>
          </p:cNvPr>
          <p:cNvPicPr>
            <a:picLocks noChangeAspect="1"/>
          </p:cNvPicPr>
          <p:nvPr/>
        </p:nvPicPr>
        <p:blipFill>
          <a:blip r:embed="rId2"/>
          <a:stretch>
            <a:fillRect/>
          </a:stretch>
        </p:blipFill>
        <p:spPr>
          <a:xfrm>
            <a:off x="-1" y="2642716"/>
            <a:ext cx="4699303" cy="3803083"/>
          </a:xfrm>
          <a:prstGeom prst="rect">
            <a:avLst/>
          </a:prstGeom>
        </p:spPr>
      </p:pic>
      <p:pic>
        <p:nvPicPr>
          <p:cNvPr id="10" name="Image 9">
            <a:extLst>
              <a:ext uri="{FF2B5EF4-FFF2-40B4-BE49-F238E27FC236}">
                <a16:creationId xmlns:a16="http://schemas.microsoft.com/office/drawing/2014/main" id="{D96237BE-7C22-6A4B-885F-96218A728DE4}"/>
              </a:ext>
            </a:extLst>
          </p:cNvPr>
          <p:cNvPicPr>
            <a:picLocks noChangeAspect="1"/>
          </p:cNvPicPr>
          <p:nvPr/>
        </p:nvPicPr>
        <p:blipFill>
          <a:blip r:embed="rId3"/>
          <a:stretch>
            <a:fillRect/>
          </a:stretch>
        </p:blipFill>
        <p:spPr>
          <a:xfrm>
            <a:off x="4371033" y="2642717"/>
            <a:ext cx="4772967" cy="3803084"/>
          </a:xfrm>
          <a:prstGeom prst="rect">
            <a:avLst/>
          </a:prstGeom>
        </p:spPr>
      </p:pic>
      <p:sp>
        <p:nvSpPr>
          <p:cNvPr id="2" name="Titre 1">
            <a:extLst>
              <a:ext uri="{FF2B5EF4-FFF2-40B4-BE49-F238E27FC236}">
                <a16:creationId xmlns:a16="http://schemas.microsoft.com/office/drawing/2014/main" id="{FB23B758-200D-5549-801E-07BC5578FE9F}"/>
              </a:ext>
            </a:extLst>
          </p:cNvPr>
          <p:cNvSpPr>
            <a:spLocks noGrp="1"/>
          </p:cNvSpPr>
          <p:nvPr>
            <p:ph type="title"/>
          </p:nvPr>
        </p:nvSpPr>
        <p:spPr/>
        <p:txBody>
          <a:bodyPr>
            <a:normAutofit fontScale="90000"/>
          </a:bodyPr>
          <a:lstStyle/>
          <a:p>
            <a:r>
              <a:rPr lang="fr-FR" dirty="0" err="1"/>
              <a:t>SuperKEKB</a:t>
            </a:r>
            <a:r>
              <a:rPr lang="fr-FR" dirty="0"/>
              <a:t> </a:t>
            </a:r>
            <a:r>
              <a:rPr lang="fr-FR" dirty="0" err="1"/>
              <a:t>lattice</a:t>
            </a:r>
            <a:endParaRPr lang="fr-FR" dirty="0"/>
          </a:p>
        </p:txBody>
      </p:sp>
      <p:sp>
        <p:nvSpPr>
          <p:cNvPr id="4" name="Espace réservé de la date 3">
            <a:extLst>
              <a:ext uri="{FF2B5EF4-FFF2-40B4-BE49-F238E27FC236}">
                <a16:creationId xmlns:a16="http://schemas.microsoft.com/office/drawing/2014/main" id="{47A3F730-1853-964C-9647-D5814EC85EAE}"/>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588E7FD5-323C-7341-8840-E2039E38DFF7}"/>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AD5E1047-C22D-A448-AF5D-521BB86E1C99}"/>
              </a:ext>
            </a:extLst>
          </p:cNvPr>
          <p:cNvSpPr>
            <a:spLocks noGrp="1"/>
          </p:cNvSpPr>
          <p:nvPr>
            <p:ph type="sldNum" sz="quarter" idx="12"/>
          </p:nvPr>
        </p:nvSpPr>
        <p:spPr/>
        <p:txBody>
          <a:bodyPr/>
          <a:lstStyle/>
          <a:p>
            <a:fld id="{6324D5D7-7619-544E-85E6-FE67B0DC27B1}" type="slidenum">
              <a:rPr lang="fr-FR" smtClean="0"/>
              <a:t>16</a:t>
            </a:fld>
            <a:endParaRPr lang="fr-FR"/>
          </a:p>
        </p:txBody>
      </p:sp>
      <p:sp>
        <p:nvSpPr>
          <p:cNvPr id="7" name="Text Box 18">
            <a:extLst>
              <a:ext uri="{FF2B5EF4-FFF2-40B4-BE49-F238E27FC236}">
                <a16:creationId xmlns:a16="http://schemas.microsoft.com/office/drawing/2014/main" id="{1D919930-DF72-6842-B48D-64EBE1B2CB37}"/>
              </a:ext>
            </a:extLst>
          </p:cNvPr>
          <p:cNvSpPr txBox="1">
            <a:spLocks noChangeArrowheads="1"/>
          </p:cNvSpPr>
          <p:nvPr/>
        </p:nvSpPr>
        <p:spPr bwMode="auto">
          <a:xfrm>
            <a:off x="209902" y="1020059"/>
            <a:ext cx="8843463" cy="1846659"/>
          </a:xfrm>
          <a:prstGeom prst="rect">
            <a:avLst/>
          </a:prstGeom>
          <a:noFill/>
          <a:ln w="9525">
            <a:noFill/>
            <a:miter lim="800000"/>
            <a:headEnd/>
            <a:tailEnd/>
          </a:ln>
        </p:spPr>
        <p:txBody>
          <a:bodyPr wrap="square">
            <a:spAutoFit/>
          </a:bodyPr>
          <a:lstStyle/>
          <a:p>
            <a:r>
              <a:rPr lang="en-US" sz="1600" dirty="0">
                <a:solidFill>
                  <a:schemeClr val="tx2">
                    <a:lumMod val="60000"/>
                    <a:lumOff val="40000"/>
                  </a:schemeClr>
                </a:solidFill>
              </a:rPr>
              <a:t>⚠️ Inputs related to the </a:t>
            </a:r>
            <a:r>
              <a:rPr lang="en-US" sz="1600" dirty="0" err="1">
                <a:solidFill>
                  <a:schemeClr val="tx2">
                    <a:lumMod val="60000"/>
                    <a:lumOff val="40000"/>
                  </a:schemeClr>
                </a:solidFill>
              </a:rPr>
              <a:t>SuperKEKB</a:t>
            </a:r>
            <a:r>
              <a:rPr lang="en-US" sz="1600" dirty="0">
                <a:solidFill>
                  <a:schemeClr val="tx2">
                    <a:lumMod val="60000"/>
                    <a:lumOff val="40000"/>
                  </a:schemeClr>
                </a:solidFill>
              </a:rPr>
              <a:t> lattice:</a:t>
            </a:r>
            <a:endParaRPr lang="en-US" sz="1400" dirty="0">
              <a:solidFill>
                <a:schemeClr val="accent5">
                  <a:lumMod val="75000"/>
                </a:schemeClr>
              </a:solidFill>
            </a:endParaRPr>
          </a:p>
          <a:p>
            <a:pPr marL="742950" lvl="1" indent="-285750">
              <a:buFont typeface="Arial" panose="020B0604020202020204" pitchFamily="34" charset="0"/>
              <a:buChar char="•"/>
            </a:pPr>
            <a:r>
              <a:rPr lang="en-US" sz="1400" dirty="0">
                <a:solidFill>
                  <a:schemeClr val="accent5">
                    <a:lumMod val="75000"/>
                  </a:schemeClr>
                </a:solidFill>
              </a:rPr>
              <a:t>sher_5781_80_2.sad, sler_1705_80_2.sad thanks to MDI group through Karim</a:t>
            </a:r>
          </a:p>
          <a:p>
            <a:pPr marL="742950" lvl="1" indent="-285750">
              <a:buFont typeface="Arial" panose="020B0604020202020204" pitchFamily="34" charset="0"/>
              <a:buChar char="•"/>
            </a:pPr>
            <a:r>
              <a:rPr lang="en-US" sz="1400" dirty="0">
                <a:solidFill>
                  <a:schemeClr val="accent5">
                    <a:lumMod val="75000"/>
                  </a:schemeClr>
                </a:solidFill>
              </a:rPr>
              <a:t>I’ve applied the following commands to the lattice to extract the beam parameters at any point</a:t>
            </a:r>
          </a:p>
          <a:p>
            <a:pPr marL="1200150" lvl="2" indent="-285750">
              <a:buFont typeface="Arial" panose="020B0604020202020204" pitchFamily="34" charset="0"/>
              <a:buChar char="•"/>
            </a:pPr>
            <a:r>
              <a:rPr lang="en-US" sz="1400" dirty="0">
                <a:solidFill>
                  <a:schemeClr val="accent5">
                    <a:lumMod val="75000"/>
                  </a:schemeClr>
                </a:solidFill>
              </a:rPr>
              <a:t>CELL;CALC;EMIOUT;CODPLOT;EMIT;BEAM; DISP OG ALL; DISP B ALL;</a:t>
            </a:r>
          </a:p>
          <a:p>
            <a:pPr marL="1200150" lvl="2" indent="-285750">
              <a:buFont typeface="Arial" panose="020B0604020202020204" pitchFamily="34" charset="0"/>
              <a:buChar char="•"/>
            </a:pPr>
            <a:r>
              <a:rPr lang="en-US" sz="1400" dirty="0">
                <a:solidFill>
                  <a:schemeClr val="accent5">
                    <a:lumMod val="75000"/>
                  </a:schemeClr>
                </a:solidFill>
              </a:rPr>
              <a:t>Please report any mistake in the sequence of these commands (I’m not an usual SAD user)</a:t>
            </a:r>
          </a:p>
          <a:p>
            <a:pPr marL="742950" lvl="1" indent="-285750">
              <a:buFont typeface="Arial" panose="020B0604020202020204" pitchFamily="34" charset="0"/>
              <a:buChar char="•"/>
            </a:pPr>
            <a:r>
              <a:rPr lang="en-US" sz="1400" dirty="0">
                <a:solidFill>
                  <a:schemeClr val="accent5">
                    <a:lumMod val="75000"/>
                  </a:schemeClr>
                </a:solidFill>
              </a:rPr>
              <a:t>I also </a:t>
            </a:r>
            <a:r>
              <a:rPr lang="fr-FR" sz="1400" dirty="0" err="1">
                <a:solidFill>
                  <a:schemeClr val="accent5">
                    <a:lumMod val="75000"/>
                  </a:schemeClr>
                </a:solidFill>
              </a:rPr>
              <a:t>had</a:t>
            </a:r>
            <a:r>
              <a:rPr lang="fr-FR" sz="1400" dirty="0">
                <a:solidFill>
                  <a:schemeClr val="accent5">
                    <a:lumMod val="75000"/>
                  </a:schemeClr>
                </a:solidFill>
              </a:rPr>
              <a:t> to </a:t>
            </a:r>
          </a:p>
          <a:p>
            <a:pPr marL="1200150" lvl="2" indent="-285750">
              <a:buFont typeface="Arial" panose="020B0604020202020204" pitchFamily="34" charset="0"/>
              <a:buChar char="•"/>
            </a:pPr>
            <a:r>
              <a:rPr lang="fr-FR" sz="1400" dirty="0">
                <a:solidFill>
                  <a:schemeClr val="accent5">
                    <a:lumMod val="75000"/>
                  </a:schemeClr>
                </a:solidFill>
              </a:rPr>
              <a:t>flip the </a:t>
            </a:r>
            <a:r>
              <a:rPr lang="fr-FR" sz="1400" dirty="0" err="1">
                <a:solidFill>
                  <a:schemeClr val="accent5">
                    <a:lumMod val="75000"/>
                  </a:schemeClr>
                </a:solidFill>
              </a:rPr>
              <a:t>sign</a:t>
            </a:r>
            <a:r>
              <a:rPr lang="fr-FR" sz="1400" dirty="0">
                <a:solidFill>
                  <a:schemeClr val="accent5">
                    <a:lumMod val="75000"/>
                  </a:schemeClr>
                </a:solidFill>
              </a:rPr>
              <a:t> of the transverse </a:t>
            </a:r>
            <a:r>
              <a:rPr lang="fr-FR" sz="1400" dirty="0" err="1">
                <a:solidFill>
                  <a:schemeClr val="accent5">
                    <a:lumMod val="75000"/>
                  </a:schemeClr>
                </a:solidFill>
              </a:rPr>
              <a:t>beam</a:t>
            </a:r>
            <a:r>
              <a:rPr lang="fr-FR" sz="1400" dirty="0">
                <a:solidFill>
                  <a:schemeClr val="accent5">
                    <a:lumMod val="75000"/>
                  </a:schemeClr>
                </a:solidFill>
              </a:rPr>
              <a:t> position at </a:t>
            </a:r>
            <a:r>
              <a:rPr lang="fr-FR" sz="1400" dirty="0" err="1">
                <a:solidFill>
                  <a:schemeClr val="accent5">
                    <a:lumMod val="75000"/>
                  </a:schemeClr>
                </a:solidFill>
              </a:rPr>
              <a:t>each</a:t>
            </a:r>
            <a:r>
              <a:rPr lang="fr-FR" sz="1400" dirty="0">
                <a:solidFill>
                  <a:schemeClr val="accent5">
                    <a:lumMod val="75000"/>
                  </a:schemeClr>
                </a:solidFill>
              </a:rPr>
              <a:t> </a:t>
            </a:r>
            <a:r>
              <a:rPr lang="fr-FR" sz="1400" dirty="0" err="1">
                <a:solidFill>
                  <a:schemeClr val="accent5">
                    <a:lumMod val="75000"/>
                  </a:schemeClr>
                </a:solidFill>
              </a:rPr>
              <a:t>element</a:t>
            </a:r>
            <a:r>
              <a:rPr lang="fr-FR" sz="1400" dirty="0">
                <a:solidFill>
                  <a:schemeClr val="accent5">
                    <a:lumMod val="75000"/>
                  </a:schemeClr>
                </a:solidFill>
              </a:rPr>
              <a:t> in the </a:t>
            </a:r>
            <a:r>
              <a:rPr lang="fr-FR" sz="1400" dirty="0" err="1">
                <a:solidFill>
                  <a:schemeClr val="accent5">
                    <a:lumMod val="75000"/>
                  </a:schemeClr>
                </a:solidFill>
              </a:rPr>
              <a:t>accelerator</a:t>
            </a:r>
            <a:r>
              <a:rPr lang="fr-FR" sz="1400" dirty="0">
                <a:solidFill>
                  <a:schemeClr val="accent5">
                    <a:lumMod val="75000"/>
                  </a:schemeClr>
                </a:solidFill>
              </a:rPr>
              <a:t> plane (x and y)</a:t>
            </a:r>
          </a:p>
          <a:p>
            <a:pPr marL="1200150" lvl="2" indent="-285750">
              <a:buFont typeface="Arial" panose="020B0604020202020204" pitchFamily="34" charset="0"/>
              <a:buChar char="•"/>
            </a:pPr>
            <a:r>
              <a:rPr lang="en-US" sz="1400" dirty="0">
                <a:solidFill>
                  <a:schemeClr val="accent5">
                    <a:lumMod val="75000"/>
                  </a:schemeClr>
                </a:solidFill>
              </a:rPr>
              <a:t>Rotate each geometry by +-41.5mraad (83mrad crossing angle, arxiv:1809.01958v2)</a:t>
            </a:r>
          </a:p>
        </p:txBody>
      </p:sp>
      <p:cxnSp>
        <p:nvCxnSpPr>
          <p:cNvPr id="13" name="Connecteur droit avec flèche 12">
            <a:extLst>
              <a:ext uri="{FF2B5EF4-FFF2-40B4-BE49-F238E27FC236}">
                <a16:creationId xmlns:a16="http://schemas.microsoft.com/office/drawing/2014/main" id="{01F61F5D-967B-BB46-A7C6-9AAFCF95CA63}"/>
              </a:ext>
            </a:extLst>
          </p:cNvPr>
          <p:cNvCxnSpPr>
            <a:cxnSpLocks/>
          </p:cNvCxnSpPr>
          <p:nvPr/>
        </p:nvCxnSpPr>
        <p:spPr>
          <a:xfrm flipV="1">
            <a:off x="1968920" y="3446585"/>
            <a:ext cx="492926" cy="61580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7940D2C2-AD34-F64C-8B12-ECDE27EE4975}"/>
              </a:ext>
            </a:extLst>
          </p:cNvPr>
          <p:cNvSpPr txBox="1"/>
          <p:nvPr/>
        </p:nvSpPr>
        <p:spPr>
          <a:xfrm>
            <a:off x="1442457" y="4102260"/>
            <a:ext cx="1441420" cy="369332"/>
          </a:xfrm>
          <a:prstGeom prst="rect">
            <a:avLst/>
          </a:prstGeom>
          <a:noFill/>
        </p:spPr>
        <p:txBody>
          <a:bodyPr wrap="none" rtlCol="0">
            <a:spAutoFit/>
          </a:bodyPr>
          <a:lstStyle/>
          <a:p>
            <a:r>
              <a:rPr lang="fr-FR" dirty="0">
                <a:solidFill>
                  <a:srgbClr val="7030A0"/>
                </a:solidFill>
              </a:rPr>
              <a:t>Belle2 </a:t>
            </a:r>
            <a:r>
              <a:rPr lang="fr-FR" dirty="0" err="1">
                <a:solidFill>
                  <a:srgbClr val="7030A0"/>
                </a:solidFill>
              </a:rPr>
              <a:t>is</a:t>
            </a:r>
            <a:r>
              <a:rPr lang="fr-FR" dirty="0">
                <a:solidFill>
                  <a:srgbClr val="7030A0"/>
                </a:solidFill>
              </a:rPr>
              <a:t> </a:t>
            </a:r>
            <a:r>
              <a:rPr lang="fr-FR" dirty="0" err="1">
                <a:solidFill>
                  <a:srgbClr val="7030A0"/>
                </a:solidFill>
              </a:rPr>
              <a:t>here</a:t>
            </a:r>
            <a:endParaRPr lang="fr-FR" dirty="0">
              <a:solidFill>
                <a:srgbClr val="7030A0"/>
              </a:solidFill>
            </a:endParaRPr>
          </a:p>
        </p:txBody>
      </p:sp>
      <p:cxnSp>
        <p:nvCxnSpPr>
          <p:cNvPr id="16" name="Connecteur droit avec flèche 15">
            <a:extLst>
              <a:ext uri="{FF2B5EF4-FFF2-40B4-BE49-F238E27FC236}">
                <a16:creationId xmlns:a16="http://schemas.microsoft.com/office/drawing/2014/main" id="{0612740B-E7E0-CB47-879D-7B733F7B2593}"/>
              </a:ext>
            </a:extLst>
          </p:cNvPr>
          <p:cNvCxnSpPr>
            <a:cxnSpLocks/>
          </p:cNvCxnSpPr>
          <p:nvPr/>
        </p:nvCxnSpPr>
        <p:spPr>
          <a:xfrm>
            <a:off x="2883877" y="4120043"/>
            <a:ext cx="4149063" cy="37680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7DF69A8-3055-C346-9A0E-09437EA5BDF1}"/>
              </a:ext>
            </a:extLst>
          </p:cNvPr>
          <p:cNvSpPr txBox="1"/>
          <p:nvPr/>
        </p:nvSpPr>
        <p:spPr>
          <a:xfrm>
            <a:off x="7240094" y="3385153"/>
            <a:ext cx="1539204" cy="369332"/>
          </a:xfrm>
          <a:prstGeom prst="rect">
            <a:avLst/>
          </a:prstGeom>
          <a:noFill/>
        </p:spPr>
        <p:txBody>
          <a:bodyPr wrap="none" rtlCol="0">
            <a:spAutoFit/>
          </a:bodyPr>
          <a:lstStyle/>
          <a:p>
            <a:r>
              <a:rPr lang="fr-FR" dirty="0">
                <a:solidFill>
                  <a:schemeClr val="accent3">
                    <a:lumMod val="75000"/>
                  </a:schemeClr>
                </a:solidFill>
              </a:rPr>
              <a:t>HER (</a:t>
            </a:r>
            <a:r>
              <a:rPr lang="fr-FR" dirty="0" err="1">
                <a:solidFill>
                  <a:schemeClr val="accent3">
                    <a:lumMod val="75000"/>
                  </a:schemeClr>
                </a:solidFill>
              </a:rPr>
              <a:t>electron</a:t>
            </a:r>
            <a:r>
              <a:rPr lang="fr-FR" dirty="0">
                <a:solidFill>
                  <a:schemeClr val="accent3">
                    <a:lumMod val="75000"/>
                  </a:schemeClr>
                </a:solidFill>
              </a:rPr>
              <a:t>)</a:t>
            </a:r>
          </a:p>
        </p:txBody>
      </p:sp>
      <p:sp>
        <p:nvSpPr>
          <p:cNvPr id="19" name="ZoneTexte 18">
            <a:extLst>
              <a:ext uri="{FF2B5EF4-FFF2-40B4-BE49-F238E27FC236}">
                <a16:creationId xmlns:a16="http://schemas.microsoft.com/office/drawing/2014/main" id="{0A31F560-9A0D-1146-966E-8C7A95837AE6}"/>
              </a:ext>
            </a:extLst>
          </p:cNvPr>
          <p:cNvSpPr txBox="1"/>
          <p:nvPr/>
        </p:nvSpPr>
        <p:spPr>
          <a:xfrm>
            <a:off x="5382447" y="2939382"/>
            <a:ext cx="1497526" cy="369332"/>
          </a:xfrm>
          <a:prstGeom prst="rect">
            <a:avLst/>
          </a:prstGeom>
          <a:noFill/>
        </p:spPr>
        <p:txBody>
          <a:bodyPr wrap="none" rtlCol="0">
            <a:spAutoFit/>
          </a:bodyPr>
          <a:lstStyle/>
          <a:p>
            <a:r>
              <a:rPr lang="fr-FR" dirty="0">
                <a:solidFill>
                  <a:srgbClr val="C00000"/>
                </a:solidFill>
              </a:rPr>
              <a:t>LER (positron)</a:t>
            </a:r>
          </a:p>
        </p:txBody>
      </p:sp>
      <p:cxnSp>
        <p:nvCxnSpPr>
          <p:cNvPr id="20" name="Connecteur droit avec flèche 19">
            <a:extLst>
              <a:ext uri="{FF2B5EF4-FFF2-40B4-BE49-F238E27FC236}">
                <a16:creationId xmlns:a16="http://schemas.microsoft.com/office/drawing/2014/main" id="{E4B96BE3-F20C-AC40-B788-33382EB047BC}"/>
              </a:ext>
            </a:extLst>
          </p:cNvPr>
          <p:cNvCxnSpPr>
            <a:cxnSpLocks/>
          </p:cNvCxnSpPr>
          <p:nvPr/>
        </p:nvCxnSpPr>
        <p:spPr>
          <a:xfrm flipV="1">
            <a:off x="6711893" y="4642338"/>
            <a:ext cx="392292" cy="66210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A5426F20-B3C5-334D-8F91-A06F5C9F2B4E}"/>
              </a:ext>
            </a:extLst>
          </p:cNvPr>
          <p:cNvCxnSpPr>
            <a:cxnSpLocks/>
          </p:cNvCxnSpPr>
          <p:nvPr/>
        </p:nvCxnSpPr>
        <p:spPr>
          <a:xfrm flipH="1" flipV="1">
            <a:off x="7442177" y="4645834"/>
            <a:ext cx="123729" cy="6839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78E9CF5-9F4B-DB42-A0D1-45F70F872EFB}"/>
              </a:ext>
            </a:extLst>
          </p:cNvPr>
          <p:cNvSpPr/>
          <p:nvPr/>
        </p:nvSpPr>
        <p:spPr>
          <a:xfrm>
            <a:off x="5640114" y="5616626"/>
            <a:ext cx="1936749" cy="369332"/>
          </a:xfrm>
          <a:prstGeom prst="rect">
            <a:avLst/>
          </a:prstGeom>
        </p:spPr>
        <p:txBody>
          <a:bodyPr wrap="none">
            <a:spAutoFit/>
          </a:bodyPr>
          <a:lstStyle/>
          <a:p>
            <a:r>
              <a:rPr lang="en-US" dirty="0">
                <a:solidFill>
                  <a:schemeClr val="tx2">
                    <a:lumMod val="60000"/>
                    <a:lumOff val="40000"/>
                  </a:schemeClr>
                </a:solidFill>
              </a:rPr>
              <a:t>⚠️ Mind the scales</a:t>
            </a:r>
            <a:endParaRPr lang="fr-FR" dirty="0"/>
          </a:p>
        </p:txBody>
      </p:sp>
    </p:spTree>
    <p:extLst>
      <p:ext uri="{BB962C8B-B14F-4D97-AF65-F5344CB8AC3E}">
        <p14:creationId xmlns:p14="http://schemas.microsoft.com/office/powerpoint/2010/main" val="2811090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7025438-7423-434F-9F4D-C8E674B5FFE7}"/>
              </a:ext>
            </a:extLst>
          </p:cNvPr>
          <p:cNvPicPr>
            <a:picLocks noChangeAspect="1"/>
          </p:cNvPicPr>
          <p:nvPr/>
        </p:nvPicPr>
        <p:blipFill>
          <a:blip r:embed="rId2"/>
          <a:stretch>
            <a:fillRect/>
          </a:stretch>
        </p:blipFill>
        <p:spPr>
          <a:xfrm>
            <a:off x="63362" y="757003"/>
            <a:ext cx="4699303" cy="3803083"/>
          </a:xfrm>
          <a:prstGeom prst="rect">
            <a:avLst/>
          </a:prstGeom>
        </p:spPr>
      </p:pic>
      <p:sp>
        <p:nvSpPr>
          <p:cNvPr id="12" name="Rectangle 11">
            <a:extLst>
              <a:ext uri="{FF2B5EF4-FFF2-40B4-BE49-F238E27FC236}">
                <a16:creationId xmlns:a16="http://schemas.microsoft.com/office/drawing/2014/main" id="{B8C96F41-FF53-434C-A79C-ECAB67A46330}"/>
              </a:ext>
            </a:extLst>
          </p:cNvPr>
          <p:cNvSpPr/>
          <p:nvPr/>
        </p:nvSpPr>
        <p:spPr>
          <a:xfrm>
            <a:off x="665365" y="1018261"/>
            <a:ext cx="1258055" cy="3123422"/>
          </a:xfrm>
          <a:prstGeom prst="rect">
            <a:avLst/>
          </a:prstGeom>
          <a:solidFill>
            <a:srgbClr val="DD5D4A">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Not </a:t>
            </a:r>
            <a:r>
              <a:rPr lang="fr-FR" dirty="0" err="1"/>
              <a:t>much</a:t>
            </a:r>
            <a:r>
              <a:rPr lang="fr-FR" dirty="0"/>
              <a:t> </a:t>
            </a:r>
            <a:r>
              <a:rPr lang="fr-FR" dirty="0" err="1"/>
              <a:t>space</a:t>
            </a:r>
            <a:r>
              <a:rPr lang="fr-FR" dirty="0"/>
              <a:t> </a:t>
            </a:r>
            <a:r>
              <a:rPr lang="fr-FR" dirty="0" err="1"/>
              <a:t>here</a:t>
            </a:r>
            <a:endParaRPr lang="fr-FR" dirty="0"/>
          </a:p>
        </p:txBody>
      </p:sp>
      <p:cxnSp>
        <p:nvCxnSpPr>
          <p:cNvPr id="15" name="Connecteur droit avec flèche 14">
            <a:extLst>
              <a:ext uri="{FF2B5EF4-FFF2-40B4-BE49-F238E27FC236}">
                <a16:creationId xmlns:a16="http://schemas.microsoft.com/office/drawing/2014/main" id="{F02B5BAA-147E-4D4A-A205-5D14DE674B41}"/>
              </a:ext>
            </a:extLst>
          </p:cNvPr>
          <p:cNvCxnSpPr>
            <a:cxnSpLocks/>
          </p:cNvCxnSpPr>
          <p:nvPr/>
        </p:nvCxnSpPr>
        <p:spPr>
          <a:xfrm flipH="1" flipV="1">
            <a:off x="2395692" y="1472032"/>
            <a:ext cx="216841" cy="809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Étoile à 5 branches 8">
            <a:extLst>
              <a:ext uri="{FF2B5EF4-FFF2-40B4-BE49-F238E27FC236}">
                <a16:creationId xmlns:a16="http://schemas.microsoft.com/office/drawing/2014/main" id="{71F73580-1124-694F-8BE6-9DB10C102097}"/>
              </a:ext>
            </a:extLst>
          </p:cNvPr>
          <p:cNvSpPr/>
          <p:nvPr/>
        </p:nvSpPr>
        <p:spPr>
          <a:xfrm>
            <a:off x="2295209" y="1430243"/>
            <a:ext cx="211016" cy="211015"/>
          </a:xfrm>
          <a:prstGeom prst="star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C7A80AE-E2D9-2A43-AE9C-4B92A6CECAC6}"/>
              </a:ext>
            </a:extLst>
          </p:cNvPr>
          <p:cNvSpPr txBox="1"/>
          <p:nvPr/>
        </p:nvSpPr>
        <p:spPr>
          <a:xfrm>
            <a:off x="2295209" y="2473878"/>
            <a:ext cx="992579" cy="369332"/>
          </a:xfrm>
          <a:prstGeom prst="rect">
            <a:avLst/>
          </a:prstGeom>
          <a:noFill/>
        </p:spPr>
        <p:txBody>
          <a:bodyPr wrap="none" rtlCol="0">
            <a:spAutoFit/>
          </a:bodyPr>
          <a:lstStyle/>
          <a:p>
            <a:r>
              <a:rPr lang="fr-FR" dirty="0">
                <a:solidFill>
                  <a:schemeClr val="accent5">
                    <a:lumMod val="75000"/>
                  </a:schemeClr>
                </a:solidFill>
              </a:rPr>
              <a:t>Belle2 IP</a:t>
            </a:r>
          </a:p>
        </p:txBody>
      </p:sp>
      <p:pic>
        <p:nvPicPr>
          <p:cNvPr id="23" name="Image 22">
            <a:extLst>
              <a:ext uri="{FF2B5EF4-FFF2-40B4-BE49-F238E27FC236}">
                <a16:creationId xmlns:a16="http://schemas.microsoft.com/office/drawing/2014/main" id="{5E505C6A-9D4D-744C-A671-604F1D4FC36C}"/>
              </a:ext>
            </a:extLst>
          </p:cNvPr>
          <p:cNvPicPr>
            <a:picLocks noChangeAspect="1"/>
          </p:cNvPicPr>
          <p:nvPr/>
        </p:nvPicPr>
        <p:blipFill>
          <a:blip r:embed="rId3"/>
          <a:stretch>
            <a:fillRect/>
          </a:stretch>
        </p:blipFill>
        <p:spPr>
          <a:xfrm>
            <a:off x="5134454" y="813970"/>
            <a:ext cx="3378062" cy="3482484"/>
          </a:xfrm>
          <a:prstGeom prst="rect">
            <a:avLst/>
          </a:prstGeom>
        </p:spPr>
      </p:pic>
      <p:sp>
        <p:nvSpPr>
          <p:cNvPr id="2" name="Titre 1">
            <a:extLst>
              <a:ext uri="{FF2B5EF4-FFF2-40B4-BE49-F238E27FC236}">
                <a16:creationId xmlns:a16="http://schemas.microsoft.com/office/drawing/2014/main" id="{DDB9600D-CEB3-714B-AA2F-6819F81B6801}"/>
              </a:ext>
            </a:extLst>
          </p:cNvPr>
          <p:cNvSpPr>
            <a:spLocks noGrp="1"/>
          </p:cNvSpPr>
          <p:nvPr>
            <p:ph type="title"/>
          </p:nvPr>
        </p:nvSpPr>
        <p:spPr>
          <a:xfrm>
            <a:off x="391887" y="156667"/>
            <a:ext cx="8629116" cy="509517"/>
          </a:xfrm>
        </p:spPr>
        <p:txBody>
          <a:bodyPr>
            <a:normAutofit fontScale="90000"/>
          </a:bodyPr>
          <a:lstStyle/>
          <a:p>
            <a:r>
              <a:rPr lang="fr-FR" dirty="0"/>
              <a:t>Ring transverse </a:t>
            </a:r>
            <a:r>
              <a:rPr lang="fr-FR" dirty="0" err="1"/>
              <a:t>polarimeter</a:t>
            </a:r>
            <a:r>
              <a:rPr lang="fr-FR" dirty="0"/>
              <a:t> (option #3)</a:t>
            </a:r>
          </a:p>
        </p:txBody>
      </p:sp>
      <p:sp>
        <p:nvSpPr>
          <p:cNvPr id="4" name="Espace réservé de la date 3">
            <a:extLst>
              <a:ext uri="{FF2B5EF4-FFF2-40B4-BE49-F238E27FC236}">
                <a16:creationId xmlns:a16="http://schemas.microsoft.com/office/drawing/2014/main" id="{FDDAD5EB-CE09-5A4B-BD84-8A787FA8A56C}"/>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E15EEA4C-1746-044A-96F4-A99EA1BF20E7}"/>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83D3D043-65B7-BF49-B198-8EAC11FBF5FD}"/>
              </a:ext>
            </a:extLst>
          </p:cNvPr>
          <p:cNvSpPr>
            <a:spLocks noGrp="1"/>
          </p:cNvSpPr>
          <p:nvPr>
            <p:ph type="sldNum" sz="quarter" idx="12"/>
          </p:nvPr>
        </p:nvSpPr>
        <p:spPr/>
        <p:txBody>
          <a:bodyPr/>
          <a:lstStyle/>
          <a:p>
            <a:fld id="{6324D5D7-7619-544E-85E6-FE67B0DC27B1}" type="slidenum">
              <a:rPr lang="fr-FR" smtClean="0"/>
              <a:t>17</a:t>
            </a:fld>
            <a:endParaRPr lang="fr-FR"/>
          </a:p>
        </p:txBody>
      </p:sp>
      <p:sp>
        <p:nvSpPr>
          <p:cNvPr id="21" name="Text Box 18">
            <a:extLst>
              <a:ext uri="{FF2B5EF4-FFF2-40B4-BE49-F238E27FC236}">
                <a16:creationId xmlns:a16="http://schemas.microsoft.com/office/drawing/2014/main" id="{45AD2AC5-B378-0E47-AC5B-026590FEF87E}"/>
              </a:ext>
            </a:extLst>
          </p:cNvPr>
          <p:cNvSpPr txBox="1">
            <a:spLocks noChangeArrowheads="1"/>
          </p:cNvSpPr>
          <p:nvPr/>
        </p:nvSpPr>
        <p:spPr bwMode="auto">
          <a:xfrm>
            <a:off x="63362" y="4506808"/>
            <a:ext cx="8819381" cy="1938992"/>
          </a:xfrm>
          <a:prstGeom prst="rect">
            <a:avLst/>
          </a:prstGeom>
          <a:solidFill>
            <a:srgbClr val="DD5D4A">
              <a:alpha val="21961"/>
            </a:srgbClr>
          </a:solidFill>
          <a:ln w="9525">
            <a:noFill/>
            <a:miter lim="800000"/>
            <a:headEnd/>
            <a:tailEnd/>
          </a:ln>
        </p:spPr>
        <p:txBody>
          <a:bodyPr wrap="square">
            <a:spAutoFit/>
          </a:bodyPr>
          <a:lstStyle/>
          <a:p>
            <a:r>
              <a:rPr lang="en-US" sz="1600" dirty="0">
                <a:solidFill>
                  <a:schemeClr val="tx2">
                    <a:lumMod val="60000"/>
                    <a:lumOff val="40000"/>
                  </a:schemeClr>
                </a:solidFill>
              </a:rPr>
              <a:t>Left part of the HER ring:</a:t>
            </a:r>
          </a:p>
          <a:p>
            <a:pPr marL="285750" indent="-285750">
              <a:buFont typeface="Arial" panose="020B0604020202020204" pitchFamily="34" charset="0"/>
              <a:buChar char="•"/>
            </a:pPr>
            <a:r>
              <a:rPr lang="en-US" sz="1600" dirty="0">
                <a:solidFill>
                  <a:schemeClr val="tx2">
                    <a:lumMod val="60000"/>
                    <a:lumOff val="40000"/>
                  </a:schemeClr>
                </a:solidFill>
                <a:sym typeface="Wingdings" pitchFamily="2" charset="2"/>
              </a:rPr>
              <a:t>1m in between LER and HER</a:t>
            </a:r>
          </a:p>
          <a:p>
            <a:pPr lvl="1"/>
            <a:r>
              <a:rPr lang="en-US" sz="1600" dirty="0">
                <a:solidFill>
                  <a:schemeClr val="tx2">
                    <a:lumMod val="60000"/>
                    <a:lumOff val="40000"/>
                  </a:schemeClr>
                </a:solidFill>
                <a:sym typeface="Wingdings" pitchFamily="2" charset="2"/>
              </a:rPr>
              <a:t> No space for a calorimeter in the. Line of sight of the beam</a:t>
            </a:r>
          </a:p>
          <a:p>
            <a:pPr marL="285750" indent="-285750">
              <a:buFont typeface="Arial" panose="020B0604020202020204" pitchFamily="34" charset="0"/>
              <a:buChar char="•"/>
            </a:pPr>
            <a:r>
              <a:rPr lang="en-US" sz="1600" dirty="0">
                <a:solidFill>
                  <a:schemeClr val="tx2">
                    <a:lumMod val="60000"/>
                    <a:lumOff val="40000"/>
                  </a:schemeClr>
                </a:solidFill>
                <a:sym typeface="Wingdings" pitchFamily="2" charset="2"/>
              </a:rPr>
              <a:t>&lt;2m in between HER and wall</a:t>
            </a:r>
          </a:p>
          <a:p>
            <a:pPr marL="742950" lvl="1" indent="-285750">
              <a:buFont typeface="Wingdings" pitchFamily="2" charset="2"/>
              <a:buChar char="à"/>
            </a:pPr>
            <a:r>
              <a:rPr lang="en-US" sz="1400" dirty="0">
                <a:solidFill>
                  <a:schemeClr val="tx2">
                    <a:lumMod val="60000"/>
                    <a:lumOff val="40000"/>
                  </a:schemeClr>
                </a:solidFill>
                <a:sym typeface="Wingdings" pitchFamily="2" charset="2"/>
              </a:rPr>
              <a:t>Most of it may be used for maintenance works ? (guess)</a:t>
            </a:r>
          </a:p>
          <a:p>
            <a:pPr marL="742950" lvl="1" indent="-285750">
              <a:buFont typeface="Wingdings" pitchFamily="2" charset="2"/>
              <a:buChar char="à"/>
            </a:pPr>
            <a:r>
              <a:rPr lang="en-US" sz="1400" dirty="0">
                <a:solidFill>
                  <a:schemeClr val="tx2">
                    <a:lumMod val="60000"/>
                    <a:lumOff val="40000"/>
                  </a:schemeClr>
                </a:solidFill>
                <a:sym typeface="Wingdings" pitchFamily="2" charset="2"/>
              </a:rPr>
              <a:t>Small space to place a spectrometer ? But energy of electrons is only few hundreds MeV apart from nominal. With a 0.22T 6m length magnet  0.22degree deflection for 500MeV energy loss.</a:t>
            </a:r>
          </a:p>
          <a:p>
            <a:pPr marL="742950" lvl="1" indent="-285750">
              <a:buFont typeface="Wingdings" pitchFamily="2" charset="2"/>
              <a:buChar char="à"/>
            </a:pPr>
            <a:r>
              <a:rPr lang="en-US" sz="1400" dirty="0">
                <a:solidFill>
                  <a:schemeClr val="tx2">
                    <a:lumMod val="60000"/>
                    <a:lumOff val="40000"/>
                  </a:schemeClr>
                </a:solidFill>
                <a:sym typeface="Wingdings" pitchFamily="2" charset="2"/>
              </a:rPr>
              <a:t>Spectrometer precision will depend on precision of knowledge of magnet strengths</a:t>
            </a:r>
          </a:p>
        </p:txBody>
      </p:sp>
    </p:spTree>
    <p:extLst>
      <p:ext uri="{BB962C8B-B14F-4D97-AF65-F5344CB8AC3E}">
        <p14:creationId xmlns:p14="http://schemas.microsoft.com/office/powerpoint/2010/main" val="3093746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7025438-7423-434F-9F4D-C8E674B5FFE7}"/>
              </a:ext>
            </a:extLst>
          </p:cNvPr>
          <p:cNvPicPr>
            <a:picLocks noChangeAspect="1"/>
          </p:cNvPicPr>
          <p:nvPr/>
        </p:nvPicPr>
        <p:blipFill>
          <a:blip r:embed="rId2"/>
          <a:stretch>
            <a:fillRect/>
          </a:stretch>
        </p:blipFill>
        <p:spPr>
          <a:xfrm>
            <a:off x="63362" y="498444"/>
            <a:ext cx="4699303" cy="3803083"/>
          </a:xfrm>
          <a:prstGeom prst="rect">
            <a:avLst/>
          </a:prstGeom>
        </p:spPr>
      </p:pic>
      <p:sp>
        <p:nvSpPr>
          <p:cNvPr id="12" name="Rectangle 11">
            <a:extLst>
              <a:ext uri="{FF2B5EF4-FFF2-40B4-BE49-F238E27FC236}">
                <a16:creationId xmlns:a16="http://schemas.microsoft.com/office/drawing/2014/main" id="{B8C96F41-FF53-434C-A79C-ECAB67A46330}"/>
              </a:ext>
            </a:extLst>
          </p:cNvPr>
          <p:cNvSpPr/>
          <p:nvPr/>
        </p:nvSpPr>
        <p:spPr>
          <a:xfrm>
            <a:off x="3058571" y="778184"/>
            <a:ext cx="1258055" cy="3104940"/>
          </a:xfrm>
          <a:prstGeom prst="rect">
            <a:avLst/>
          </a:prstGeom>
          <a:solidFill>
            <a:srgbClr val="DD5D4A">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Not </a:t>
            </a:r>
            <a:r>
              <a:rPr lang="fr-FR" dirty="0" err="1"/>
              <a:t>much</a:t>
            </a:r>
            <a:r>
              <a:rPr lang="fr-FR" dirty="0"/>
              <a:t> </a:t>
            </a:r>
            <a:r>
              <a:rPr lang="fr-FR" dirty="0" err="1"/>
              <a:t>space</a:t>
            </a:r>
            <a:r>
              <a:rPr lang="fr-FR" dirty="0"/>
              <a:t> </a:t>
            </a:r>
            <a:r>
              <a:rPr lang="fr-FR" dirty="0" err="1"/>
              <a:t>here</a:t>
            </a:r>
            <a:endParaRPr lang="fr-FR" dirty="0"/>
          </a:p>
        </p:txBody>
      </p:sp>
      <p:cxnSp>
        <p:nvCxnSpPr>
          <p:cNvPr id="15" name="Connecteur droit avec flèche 14">
            <a:extLst>
              <a:ext uri="{FF2B5EF4-FFF2-40B4-BE49-F238E27FC236}">
                <a16:creationId xmlns:a16="http://schemas.microsoft.com/office/drawing/2014/main" id="{F02B5BAA-147E-4D4A-A205-5D14DE674B41}"/>
              </a:ext>
            </a:extLst>
          </p:cNvPr>
          <p:cNvCxnSpPr>
            <a:cxnSpLocks/>
          </p:cNvCxnSpPr>
          <p:nvPr/>
        </p:nvCxnSpPr>
        <p:spPr>
          <a:xfrm flipH="1" flipV="1">
            <a:off x="2395692" y="1213473"/>
            <a:ext cx="216841" cy="809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Étoile à 5 branches 8">
            <a:extLst>
              <a:ext uri="{FF2B5EF4-FFF2-40B4-BE49-F238E27FC236}">
                <a16:creationId xmlns:a16="http://schemas.microsoft.com/office/drawing/2014/main" id="{71F73580-1124-694F-8BE6-9DB10C102097}"/>
              </a:ext>
            </a:extLst>
          </p:cNvPr>
          <p:cNvSpPr/>
          <p:nvPr/>
        </p:nvSpPr>
        <p:spPr>
          <a:xfrm>
            <a:off x="2295209" y="1171684"/>
            <a:ext cx="211016" cy="211015"/>
          </a:xfrm>
          <a:prstGeom prst="star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C7A80AE-E2D9-2A43-AE9C-4B92A6CECAC6}"/>
              </a:ext>
            </a:extLst>
          </p:cNvPr>
          <p:cNvSpPr txBox="1"/>
          <p:nvPr/>
        </p:nvSpPr>
        <p:spPr>
          <a:xfrm>
            <a:off x="2295209" y="2215319"/>
            <a:ext cx="992579" cy="369332"/>
          </a:xfrm>
          <a:prstGeom prst="rect">
            <a:avLst/>
          </a:prstGeom>
          <a:noFill/>
        </p:spPr>
        <p:txBody>
          <a:bodyPr wrap="none" rtlCol="0">
            <a:spAutoFit/>
          </a:bodyPr>
          <a:lstStyle/>
          <a:p>
            <a:r>
              <a:rPr lang="fr-FR" dirty="0">
                <a:solidFill>
                  <a:schemeClr val="accent5">
                    <a:lumMod val="75000"/>
                  </a:schemeClr>
                </a:solidFill>
              </a:rPr>
              <a:t>Belle2 IP</a:t>
            </a:r>
          </a:p>
        </p:txBody>
      </p:sp>
      <p:sp>
        <p:nvSpPr>
          <p:cNvPr id="2" name="Titre 1">
            <a:extLst>
              <a:ext uri="{FF2B5EF4-FFF2-40B4-BE49-F238E27FC236}">
                <a16:creationId xmlns:a16="http://schemas.microsoft.com/office/drawing/2014/main" id="{DDB9600D-CEB3-714B-AA2F-6819F81B6801}"/>
              </a:ext>
            </a:extLst>
          </p:cNvPr>
          <p:cNvSpPr>
            <a:spLocks noGrp="1"/>
          </p:cNvSpPr>
          <p:nvPr>
            <p:ph type="title"/>
          </p:nvPr>
        </p:nvSpPr>
        <p:spPr>
          <a:xfrm>
            <a:off x="391887" y="156667"/>
            <a:ext cx="8629116" cy="509517"/>
          </a:xfrm>
        </p:spPr>
        <p:txBody>
          <a:bodyPr>
            <a:normAutofit fontScale="90000"/>
          </a:bodyPr>
          <a:lstStyle/>
          <a:p>
            <a:r>
              <a:rPr lang="fr-FR" dirty="0"/>
              <a:t>Ring transverse </a:t>
            </a:r>
            <a:r>
              <a:rPr lang="fr-FR" dirty="0" err="1"/>
              <a:t>polarimeter</a:t>
            </a:r>
            <a:r>
              <a:rPr lang="fr-FR" dirty="0"/>
              <a:t> (option #3)</a:t>
            </a:r>
          </a:p>
        </p:txBody>
      </p:sp>
      <p:sp>
        <p:nvSpPr>
          <p:cNvPr id="4" name="Espace réservé de la date 3">
            <a:extLst>
              <a:ext uri="{FF2B5EF4-FFF2-40B4-BE49-F238E27FC236}">
                <a16:creationId xmlns:a16="http://schemas.microsoft.com/office/drawing/2014/main" id="{FDDAD5EB-CE09-5A4B-BD84-8A787FA8A56C}"/>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E15EEA4C-1746-044A-96F4-A99EA1BF20E7}"/>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83D3D043-65B7-BF49-B198-8EAC11FBF5FD}"/>
              </a:ext>
            </a:extLst>
          </p:cNvPr>
          <p:cNvSpPr>
            <a:spLocks noGrp="1"/>
          </p:cNvSpPr>
          <p:nvPr>
            <p:ph type="sldNum" sz="quarter" idx="12"/>
          </p:nvPr>
        </p:nvSpPr>
        <p:spPr/>
        <p:txBody>
          <a:bodyPr/>
          <a:lstStyle/>
          <a:p>
            <a:fld id="{6324D5D7-7619-544E-85E6-FE67B0DC27B1}" type="slidenum">
              <a:rPr lang="fr-FR" smtClean="0"/>
              <a:t>18</a:t>
            </a:fld>
            <a:endParaRPr lang="fr-FR"/>
          </a:p>
        </p:txBody>
      </p:sp>
      <p:sp>
        <p:nvSpPr>
          <p:cNvPr id="21" name="Text Box 18">
            <a:extLst>
              <a:ext uri="{FF2B5EF4-FFF2-40B4-BE49-F238E27FC236}">
                <a16:creationId xmlns:a16="http://schemas.microsoft.com/office/drawing/2014/main" id="{45AD2AC5-B378-0E47-AC5B-026590FEF87E}"/>
              </a:ext>
            </a:extLst>
          </p:cNvPr>
          <p:cNvSpPr txBox="1">
            <a:spLocks noChangeArrowheads="1"/>
          </p:cNvSpPr>
          <p:nvPr/>
        </p:nvSpPr>
        <p:spPr bwMode="auto">
          <a:xfrm>
            <a:off x="4530711" y="1033662"/>
            <a:ext cx="4301790" cy="584775"/>
          </a:xfrm>
          <a:prstGeom prst="rect">
            <a:avLst/>
          </a:prstGeom>
          <a:solidFill>
            <a:srgbClr val="DD5D4A">
              <a:alpha val="21961"/>
            </a:srgbClr>
          </a:solidFill>
          <a:ln w="9525">
            <a:noFill/>
            <a:miter lim="800000"/>
            <a:headEnd/>
            <a:tailEnd/>
          </a:ln>
        </p:spPr>
        <p:txBody>
          <a:bodyPr wrap="square">
            <a:spAutoFit/>
          </a:bodyPr>
          <a:lstStyle/>
          <a:p>
            <a:r>
              <a:rPr lang="en-US" sz="1600" dirty="0">
                <a:solidFill>
                  <a:schemeClr val="tx2">
                    <a:lumMod val="60000"/>
                    <a:lumOff val="40000"/>
                  </a:schemeClr>
                </a:solidFill>
              </a:rPr>
              <a:t>Right part of the HER ring:</a:t>
            </a:r>
          </a:p>
          <a:p>
            <a:pPr marL="285750" indent="-285750">
              <a:buFont typeface="Arial" panose="020B0604020202020204" pitchFamily="34" charset="0"/>
              <a:buChar char="•"/>
            </a:pPr>
            <a:r>
              <a:rPr lang="en-US" sz="1600" dirty="0">
                <a:solidFill>
                  <a:schemeClr val="tx2">
                    <a:lumMod val="60000"/>
                    <a:lumOff val="40000"/>
                  </a:schemeClr>
                </a:solidFill>
                <a:sym typeface="Wingdings" pitchFamily="2" charset="2"/>
              </a:rPr>
              <a:t>Similar statements hold</a:t>
            </a:r>
            <a:endParaRPr lang="en-US" sz="1400" dirty="0">
              <a:solidFill>
                <a:schemeClr val="tx2">
                  <a:lumMod val="60000"/>
                  <a:lumOff val="40000"/>
                </a:schemeClr>
              </a:solidFill>
              <a:sym typeface="Wingdings" pitchFamily="2" charset="2"/>
            </a:endParaRPr>
          </a:p>
        </p:txBody>
      </p:sp>
      <p:sp>
        <p:nvSpPr>
          <p:cNvPr id="13" name="Rectangle 12">
            <a:extLst>
              <a:ext uri="{FF2B5EF4-FFF2-40B4-BE49-F238E27FC236}">
                <a16:creationId xmlns:a16="http://schemas.microsoft.com/office/drawing/2014/main" id="{14525733-F9CE-AD4A-807D-FFA396A50623}"/>
              </a:ext>
            </a:extLst>
          </p:cNvPr>
          <p:cNvSpPr/>
          <p:nvPr/>
        </p:nvSpPr>
        <p:spPr>
          <a:xfrm>
            <a:off x="2049864" y="3273175"/>
            <a:ext cx="1008707" cy="609949"/>
          </a:xfrm>
          <a:prstGeom prst="rect">
            <a:avLst/>
          </a:prstGeom>
          <a:solidFill>
            <a:schemeClr val="accent3">
              <a:lumMod val="60000"/>
              <a:lumOff val="40000"/>
              <a:alpha val="5803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a:extLst>
              <a:ext uri="{FF2B5EF4-FFF2-40B4-BE49-F238E27FC236}">
                <a16:creationId xmlns:a16="http://schemas.microsoft.com/office/drawing/2014/main" id="{35A28260-D5E1-2443-A13A-67707A5A5F2E}"/>
              </a:ext>
            </a:extLst>
          </p:cNvPr>
          <p:cNvPicPr>
            <a:picLocks noChangeAspect="1"/>
          </p:cNvPicPr>
          <p:nvPr/>
        </p:nvPicPr>
        <p:blipFill>
          <a:blip r:embed="rId3"/>
          <a:stretch>
            <a:fillRect/>
          </a:stretch>
        </p:blipFill>
        <p:spPr>
          <a:xfrm>
            <a:off x="0" y="4196984"/>
            <a:ext cx="7321411" cy="2167436"/>
          </a:xfrm>
          <a:prstGeom prst="rect">
            <a:avLst/>
          </a:prstGeom>
        </p:spPr>
      </p:pic>
      <p:sp>
        <p:nvSpPr>
          <p:cNvPr id="17" name="ZoneTexte 16">
            <a:extLst>
              <a:ext uri="{FF2B5EF4-FFF2-40B4-BE49-F238E27FC236}">
                <a16:creationId xmlns:a16="http://schemas.microsoft.com/office/drawing/2014/main" id="{64897A37-39B7-4A4C-8404-F96CB361FAD2}"/>
              </a:ext>
            </a:extLst>
          </p:cNvPr>
          <p:cNvSpPr txBox="1"/>
          <p:nvPr/>
        </p:nvSpPr>
        <p:spPr>
          <a:xfrm>
            <a:off x="7035" y="5509515"/>
            <a:ext cx="2754280" cy="369332"/>
          </a:xfrm>
          <a:prstGeom prst="rect">
            <a:avLst/>
          </a:prstGeom>
          <a:noFill/>
        </p:spPr>
        <p:txBody>
          <a:bodyPr wrap="none" rtlCol="0">
            <a:spAutoFit/>
          </a:bodyPr>
          <a:lstStyle/>
          <a:p>
            <a:r>
              <a:rPr lang="fr-FR" dirty="0"/>
              <a:t>Yann </a:t>
            </a:r>
            <a:r>
              <a:rPr lang="fr-FR" dirty="0" err="1"/>
              <a:t>Peinaud</a:t>
            </a:r>
            <a:r>
              <a:rPr lang="fr-FR" dirty="0"/>
              <a:t>, </a:t>
            </a:r>
            <a:r>
              <a:rPr lang="fr-FR" dirty="0" err="1"/>
              <a:t>Uhehara-san</a:t>
            </a:r>
            <a:endParaRPr lang="fr-FR" dirty="0"/>
          </a:p>
        </p:txBody>
      </p:sp>
      <p:sp>
        <p:nvSpPr>
          <p:cNvPr id="18" name="Rectangle 17">
            <a:extLst>
              <a:ext uri="{FF2B5EF4-FFF2-40B4-BE49-F238E27FC236}">
                <a16:creationId xmlns:a16="http://schemas.microsoft.com/office/drawing/2014/main" id="{CE5460EE-B2E4-7946-955B-98AAAE0DB9D4}"/>
              </a:ext>
            </a:extLst>
          </p:cNvPr>
          <p:cNvSpPr/>
          <p:nvPr/>
        </p:nvSpPr>
        <p:spPr>
          <a:xfrm>
            <a:off x="-696063" y="6035777"/>
            <a:ext cx="9106414" cy="369332"/>
          </a:xfrm>
          <a:prstGeom prst="rect">
            <a:avLst/>
          </a:prstGeom>
        </p:spPr>
        <p:txBody>
          <a:bodyPr wrap="square">
            <a:spAutoFit/>
          </a:bodyPr>
          <a:lstStyle/>
          <a:p>
            <a:pPr algn="ctr"/>
            <a:r>
              <a:rPr lang="en-GB" i="1" dirty="0">
                <a:solidFill>
                  <a:schemeClr val="accent1"/>
                </a:solidFill>
              </a:rPr>
              <a:t>Blue line is line of sight for photons scattered from IP located right before BX1E</a:t>
            </a:r>
          </a:p>
        </p:txBody>
      </p:sp>
      <p:sp>
        <p:nvSpPr>
          <p:cNvPr id="19" name="Text Box 18">
            <a:extLst>
              <a:ext uri="{FF2B5EF4-FFF2-40B4-BE49-F238E27FC236}">
                <a16:creationId xmlns:a16="http://schemas.microsoft.com/office/drawing/2014/main" id="{9BB0E787-A62A-894C-93FA-68229FEDA44B}"/>
              </a:ext>
            </a:extLst>
          </p:cNvPr>
          <p:cNvSpPr txBox="1">
            <a:spLocks noChangeArrowheads="1"/>
          </p:cNvSpPr>
          <p:nvPr/>
        </p:nvSpPr>
        <p:spPr bwMode="auto">
          <a:xfrm>
            <a:off x="4530712" y="1846808"/>
            <a:ext cx="4301789" cy="1569660"/>
          </a:xfrm>
          <a:prstGeom prst="rect">
            <a:avLst/>
          </a:prstGeom>
          <a:solidFill>
            <a:schemeClr val="accent3">
              <a:lumMod val="60000"/>
              <a:lumOff val="40000"/>
              <a:alpha val="21961"/>
            </a:schemeClr>
          </a:solidFill>
          <a:ln w="9525">
            <a:noFill/>
            <a:miter lim="800000"/>
            <a:headEnd/>
            <a:tailEnd/>
          </a:ln>
        </p:spPr>
        <p:txBody>
          <a:bodyPr wrap="square">
            <a:spAutoFit/>
          </a:bodyPr>
          <a:lstStyle/>
          <a:p>
            <a:r>
              <a:rPr lang="en-US" sz="1600" dirty="0">
                <a:solidFill>
                  <a:schemeClr val="tx2">
                    <a:lumMod val="60000"/>
                    <a:lumOff val="40000"/>
                  </a:schemeClr>
                </a:solidFill>
              </a:rPr>
              <a:t>FUJI hall:</a:t>
            </a:r>
          </a:p>
          <a:p>
            <a:pPr marL="285750" indent="-285750">
              <a:buFont typeface="Arial" panose="020B0604020202020204" pitchFamily="34" charset="0"/>
              <a:buChar char="•"/>
            </a:pPr>
            <a:r>
              <a:rPr lang="en-US" sz="1600" dirty="0">
                <a:solidFill>
                  <a:schemeClr val="tx2">
                    <a:lumMod val="60000"/>
                    <a:lumOff val="40000"/>
                  </a:schemeClr>
                </a:solidFill>
                <a:sym typeface="Wingdings" pitchFamily="2" charset="2"/>
              </a:rPr>
              <a:t>There may be a possibility</a:t>
            </a:r>
          </a:p>
          <a:p>
            <a:pPr marL="285750" indent="-285750">
              <a:buFont typeface="Arial" panose="020B0604020202020204" pitchFamily="34" charset="0"/>
              <a:buChar char="•"/>
            </a:pPr>
            <a:r>
              <a:rPr lang="en-US" sz="1600" dirty="0">
                <a:solidFill>
                  <a:schemeClr val="tx2">
                    <a:lumMod val="60000"/>
                    <a:lumOff val="40000"/>
                  </a:schemeClr>
                </a:solidFill>
                <a:sym typeface="Wingdings" pitchFamily="2" charset="2"/>
              </a:rPr>
              <a:t>Is it reasonable ?</a:t>
            </a:r>
          </a:p>
          <a:p>
            <a:pPr marL="285750" indent="-285750">
              <a:buFont typeface="Arial" panose="020B0604020202020204" pitchFamily="34" charset="0"/>
              <a:buChar char="•"/>
            </a:pPr>
            <a:r>
              <a:rPr lang="en-US" sz="1600" dirty="0">
                <a:solidFill>
                  <a:schemeClr val="tx2">
                    <a:lumMod val="60000"/>
                    <a:lumOff val="40000"/>
                  </a:schemeClr>
                </a:solidFill>
                <a:sym typeface="Wingdings" pitchFamily="2" charset="2"/>
              </a:rPr>
              <a:t>May allow both electron spectrometry with tracking after a single magnet and calorimetric measurement of photons</a:t>
            </a:r>
          </a:p>
        </p:txBody>
      </p:sp>
    </p:spTree>
    <p:extLst>
      <p:ext uri="{BB962C8B-B14F-4D97-AF65-F5344CB8AC3E}">
        <p14:creationId xmlns:p14="http://schemas.microsoft.com/office/powerpoint/2010/main" val="852902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939677C-D44E-B044-9387-50BD0DF88B9D}"/>
              </a:ext>
            </a:extLst>
          </p:cNvPr>
          <p:cNvPicPr>
            <a:picLocks noChangeAspect="1"/>
          </p:cNvPicPr>
          <p:nvPr/>
        </p:nvPicPr>
        <p:blipFill>
          <a:blip r:embed="rId2"/>
          <a:stretch>
            <a:fillRect/>
          </a:stretch>
        </p:blipFill>
        <p:spPr>
          <a:xfrm>
            <a:off x="420234" y="1124223"/>
            <a:ext cx="6009600" cy="4507200"/>
          </a:xfrm>
          <a:prstGeom prst="rect">
            <a:avLst/>
          </a:prstGeom>
        </p:spPr>
      </p:pic>
      <p:sp>
        <p:nvSpPr>
          <p:cNvPr id="2" name="Titre 1">
            <a:extLst>
              <a:ext uri="{FF2B5EF4-FFF2-40B4-BE49-F238E27FC236}">
                <a16:creationId xmlns:a16="http://schemas.microsoft.com/office/drawing/2014/main" id="{9CE8C268-B4D4-B447-8374-7B2CD597FC2F}"/>
              </a:ext>
            </a:extLst>
          </p:cNvPr>
          <p:cNvSpPr>
            <a:spLocks noGrp="1"/>
          </p:cNvSpPr>
          <p:nvPr>
            <p:ph type="title"/>
          </p:nvPr>
        </p:nvSpPr>
        <p:spPr>
          <a:xfrm>
            <a:off x="625488" y="338906"/>
            <a:ext cx="7886700" cy="509517"/>
          </a:xfrm>
        </p:spPr>
        <p:txBody>
          <a:bodyPr>
            <a:normAutofit fontScale="90000"/>
          </a:bodyPr>
          <a:lstStyle/>
          <a:p>
            <a:r>
              <a:rPr lang="fr-FR" dirty="0" err="1"/>
              <a:t>Nearly</a:t>
            </a:r>
            <a:r>
              <a:rPr lang="fr-FR" dirty="0"/>
              <a:t> longitudinal </a:t>
            </a:r>
            <a:r>
              <a:rPr lang="fr-FR" dirty="0" err="1"/>
              <a:t>pol</a:t>
            </a:r>
            <a:r>
              <a:rPr lang="fr-FR" dirty="0"/>
              <a:t>. (option#2)</a:t>
            </a:r>
          </a:p>
        </p:txBody>
      </p:sp>
      <p:sp>
        <p:nvSpPr>
          <p:cNvPr id="4" name="Espace réservé de la date 3">
            <a:extLst>
              <a:ext uri="{FF2B5EF4-FFF2-40B4-BE49-F238E27FC236}">
                <a16:creationId xmlns:a16="http://schemas.microsoft.com/office/drawing/2014/main" id="{BCDF5889-4747-3A42-AEE6-95016F3C7729}"/>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F702C0E2-B71E-7947-B860-9B881F0B4779}"/>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03E14EDD-7485-F34D-BB37-67D50231C78D}"/>
              </a:ext>
            </a:extLst>
          </p:cNvPr>
          <p:cNvSpPr>
            <a:spLocks noGrp="1"/>
          </p:cNvSpPr>
          <p:nvPr>
            <p:ph type="sldNum" sz="quarter" idx="12"/>
          </p:nvPr>
        </p:nvSpPr>
        <p:spPr/>
        <p:txBody>
          <a:bodyPr/>
          <a:lstStyle/>
          <a:p>
            <a:fld id="{6324D5D7-7619-544E-85E6-FE67B0DC27B1}" type="slidenum">
              <a:rPr lang="fr-FR" smtClean="0"/>
              <a:t>19</a:t>
            </a:fld>
            <a:endParaRPr lang="fr-FR"/>
          </a:p>
        </p:txBody>
      </p:sp>
      <p:sp>
        <p:nvSpPr>
          <p:cNvPr id="8" name="ZoneTexte 7">
            <a:extLst>
              <a:ext uri="{FF2B5EF4-FFF2-40B4-BE49-F238E27FC236}">
                <a16:creationId xmlns:a16="http://schemas.microsoft.com/office/drawing/2014/main" id="{9DC11A7B-EE52-E34A-911B-11C2CCC154FC}"/>
              </a:ext>
            </a:extLst>
          </p:cNvPr>
          <p:cNvSpPr txBox="1"/>
          <p:nvPr/>
        </p:nvSpPr>
        <p:spPr>
          <a:xfrm>
            <a:off x="1649614" y="4469370"/>
            <a:ext cx="1596004" cy="369332"/>
          </a:xfrm>
          <a:prstGeom prst="rect">
            <a:avLst/>
          </a:prstGeom>
          <a:noFill/>
        </p:spPr>
        <p:txBody>
          <a:bodyPr wrap="square" rtlCol="0">
            <a:spAutoFit/>
          </a:bodyPr>
          <a:lstStyle/>
          <a:p>
            <a:r>
              <a:rPr lang="fr-FR" dirty="0">
                <a:solidFill>
                  <a:schemeClr val="accent3">
                    <a:lumMod val="75000"/>
                  </a:schemeClr>
                </a:solidFill>
              </a:rPr>
              <a:t>HER (</a:t>
            </a:r>
            <a:r>
              <a:rPr lang="fr-FR" dirty="0" err="1">
                <a:solidFill>
                  <a:schemeClr val="accent3">
                    <a:lumMod val="75000"/>
                  </a:schemeClr>
                </a:solidFill>
              </a:rPr>
              <a:t>electron</a:t>
            </a:r>
            <a:r>
              <a:rPr lang="fr-FR" dirty="0">
                <a:solidFill>
                  <a:schemeClr val="accent3">
                    <a:lumMod val="75000"/>
                  </a:schemeClr>
                </a:solidFill>
              </a:rPr>
              <a:t>)</a:t>
            </a:r>
          </a:p>
        </p:txBody>
      </p:sp>
      <p:sp>
        <p:nvSpPr>
          <p:cNvPr id="9" name="ZoneTexte 8">
            <a:extLst>
              <a:ext uri="{FF2B5EF4-FFF2-40B4-BE49-F238E27FC236}">
                <a16:creationId xmlns:a16="http://schemas.microsoft.com/office/drawing/2014/main" id="{3AD8A2ED-B651-D144-BB6B-925DC0B4476B}"/>
              </a:ext>
            </a:extLst>
          </p:cNvPr>
          <p:cNvSpPr txBox="1"/>
          <p:nvPr/>
        </p:nvSpPr>
        <p:spPr>
          <a:xfrm>
            <a:off x="603707" y="3786433"/>
            <a:ext cx="1193286" cy="646331"/>
          </a:xfrm>
          <a:prstGeom prst="rect">
            <a:avLst/>
          </a:prstGeom>
          <a:noFill/>
        </p:spPr>
        <p:txBody>
          <a:bodyPr wrap="square" rtlCol="0">
            <a:spAutoFit/>
          </a:bodyPr>
          <a:lstStyle/>
          <a:p>
            <a:r>
              <a:rPr lang="fr-FR" dirty="0">
                <a:solidFill>
                  <a:srgbClr val="C00000"/>
                </a:solidFill>
              </a:rPr>
              <a:t>LER (positron)</a:t>
            </a:r>
          </a:p>
        </p:txBody>
      </p:sp>
      <p:cxnSp>
        <p:nvCxnSpPr>
          <p:cNvPr id="10" name="Connecteur droit avec flèche 9">
            <a:extLst>
              <a:ext uri="{FF2B5EF4-FFF2-40B4-BE49-F238E27FC236}">
                <a16:creationId xmlns:a16="http://schemas.microsoft.com/office/drawing/2014/main" id="{6B456AB4-59B2-FD42-B6E8-8A1AB8A7678C}"/>
              </a:ext>
            </a:extLst>
          </p:cNvPr>
          <p:cNvCxnSpPr>
            <a:cxnSpLocks/>
          </p:cNvCxnSpPr>
          <p:nvPr/>
        </p:nvCxnSpPr>
        <p:spPr>
          <a:xfrm flipV="1">
            <a:off x="1649614" y="3749827"/>
            <a:ext cx="362499" cy="84843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234FA82A-2F58-FF4D-91A8-0433C8A6646F}"/>
              </a:ext>
            </a:extLst>
          </p:cNvPr>
          <p:cNvCxnSpPr>
            <a:cxnSpLocks/>
          </p:cNvCxnSpPr>
          <p:nvPr/>
        </p:nvCxnSpPr>
        <p:spPr>
          <a:xfrm flipH="1">
            <a:off x="1693010" y="3407451"/>
            <a:ext cx="275709" cy="5863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B55ACDC-B4E7-E947-B6BB-35741A7BB3C5}"/>
              </a:ext>
            </a:extLst>
          </p:cNvPr>
          <p:cNvSpPr/>
          <p:nvPr/>
        </p:nvSpPr>
        <p:spPr>
          <a:xfrm>
            <a:off x="348135" y="989865"/>
            <a:ext cx="7661561" cy="369332"/>
          </a:xfrm>
          <a:prstGeom prst="rect">
            <a:avLst/>
          </a:prstGeom>
        </p:spPr>
        <p:txBody>
          <a:bodyPr wrap="square">
            <a:spAutoFit/>
          </a:bodyPr>
          <a:lstStyle/>
          <a:p>
            <a:r>
              <a:rPr lang="en-US" dirty="0">
                <a:solidFill>
                  <a:schemeClr val="tx2">
                    <a:lumMod val="60000"/>
                    <a:lumOff val="40000"/>
                  </a:schemeClr>
                </a:solidFill>
              </a:rPr>
              <a:t>⚠️ accelerator tunnel walls and utilities are not drawn</a:t>
            </a:r>
            <a:endParaRPr lang="fr-FR" dirty="0"/>
          </a:p>
        </p:txBody>
      </p:sp>
      <p:cxnSp>
        <p:nvCxnSpPr>
          <p:cNvPr id="18" name="Connecteur droit avec flèche 17">
            <a:extLst>
              <a:ext uri="{FF2B5EF4-FFF2-40B4-BE49-F238E27FC236}">
                <a16:creationId xmlns:a16="http://schemas.microsoft.com/office/drawing/2014/main" id="{FEC6EF64-DC78-7143-A77E-1C80DA23C44C}"/>
              </a:ext>
            </a:extLst>
          </p:cNvPr>
          <p:cNvCxnSpPr>
            <a:cxnSpLocks/>
          </p:cNvCxnSpPr>
          <p:nvPr/>
        </p:nvCxnSpPr>
        <p:spPr>
          <a:xfrm>
            <a:off x="3242583" y="2082604"/>
            <a:ext cx="0" cy="959546"/>
          </a:xfrm>
          <a:prstGeom prst="straightConnector1">
            <a:avLst/>
          </a:prstGeom>
          <a:ln w="50800">
            <a:solidFill>
              <a:srgbClr val="7030A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B297245F-7734-CF45-B4E6-E4D3CFF0547D}"/>
              </a:ext>
            </a:extLst>
          </p:cNvPr>
          <p:cNvSpPr txBox="1"/>
          <p:nvPr/>
        </p:nvSpPr>
        <p:spPr>
          <a:xfrm>
            <a:off x="1170807" y="2193045"/>
            <a:ext cx="1829793" cy="369332"/>
          </a:xfrm>
          <a:prstGeom prst="rect">
            <a:avLst/>
          </a:prstGeom>
          <a:noFill/>
        </p:spPr>
        <p:txBody>
          <a:bodyPr wrap="square" rtlCol="0">
            <a:spAutoFit/>
          </a:bodyPr>
          <a:lstStyle/>
          <a:p>
            <a:r>
              <a:rPr lang="fr-FR" dirty="0">
                <a:solidFill>
                  <a:srgbClr val="7030A0"/>
                </a:solidFill>
              </a:rPr>
              <a:t>About 2.5 </a:t>
            </a:r>
            <a:r>
              <a:rPr lang="fr-FR" dirty="0" err="1">
                <a:solidFill>
                  <a:srgbClr val="7030A0"/>
                </a:solidFill>
              </a:rPr>
              <a:t>meters</a:t>
            </a:r>
            <a:endParaRPr lang="fr-FR" dirty="0">
              <a:solidFill>
                <a:srgbClr val="7030A0"/>
              </a:solidFill>
            </a:endParaRPr>
          </a:p>
        </p:txBody>
      </p:sp>
      <p:sp>
        <p:nvSpPr>
          <p:cNvPr id="30" name="Accolade fermante 29">
            <a:extLst>
              <a:ext uri="{FF2B5EF4-FFF2-40B4-BE49-F238E27FC236}">
                <a16:creationId xmlns:a16="http://schemas.microsoft.com/office/drawing/2014/main" id="{4D0D7925-ACB0-B84E-97B0-3E0C0D670865}"/>
              </a:ext>
            </a:extLst>
          </p:cNvPr>
          <p:cNvSpPr/>
          <p:nvPr/>
        </p:nvSpPr>
        <p:spPr>
          <a:xfrm>
            <a:off x="5951625" y="1538215"/>
            <a:ext cx="241983" cy="200885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ZoneTexte 30">
            <a:extLst>
              <a:ext uri="{FF2B5EF4-FFF2-40B4-BE49-F238E27FC236}">
                <a16:creationId xmlns:a16="http://schemas.microsoft.com/office/drawing/2014/main" id="{4A6FA35A-70F8-2044-9960-C2B228F0566A}"/>
              </a:ext>
            </a:extLst>
          </p:cNvPr>
          <p:cNvSpPr txBox="1"/>
          <p:nvPr/>
        </p:nvSpPr>
        <p:spPr>
          <a:xfrm>
            <a:off x="6225553" y="1916046"/>
            <a:ext cx="2721564" cy="1477328"/>
          </a:xfrm>
          <a:prstGeom prst="rect">
            <a:avLst/>
          </a:prstGeom>
          <a:noFill/>
        </p:spPr>
        <p:txBody>
          <a:bodyPr wrap="square" rtlCol="0">
            <a:spAutoFit/>
          </a:bodyPr>
          <a:lstStyle/>
          <a:p>
            <a:pPr algn="ctr"/>
            <a:r>
              <a:rPr lang="en-GB" i="1" dirty="0">
                <a:solidFill>
                  <a:schemeClr val="accent1"/>
                </a:solidFill>
              </a:rPr>
              <a:t>Line of sight of photons produced at interaction points located right before BLA2LE, BLX2LE(1,2), BLY1LE(1,2) </a:t>
            </a:r>
          </a:p>
        </p:txBody>
      </p:sp>
      <p:sp>
        <p:nvSpPr>
          <p:cNvPr id="20" name="Rectangle 19">
            <a:extLst>
              <a:ext uri="{FF2B5EF4-FFF2-40B4-BE49-F238E27FC236}">
                <a16:creationId xmlns:a16="http://schemas.microsoft.com/office/drawing/2014/main" id="{BCAC21C0-DE90-9A49-95D4-60CEF2408054}"/>
              </a:ext>
            </a:extLst>
          </p:cNvPr>
          <p:cNvSpPr/>
          <p:nvPr/>
        </p:nvSpPr>
        <p:spPr>
          <a:xfrm>
            <a:off x="219439" y="5716104"/>
            <a:ext cx="8824390" cy="369332"/>
          </a:xfrm>
          <a:prstGeom prst="rect">
            <a:avLst/>
          </a:prstGeom>
        </p:spPr>
        <p:txBody>
          <a:bodyPr wrap="square">
            <a:spAutoFit/>
          </a:bodyPr>
          <a:lstStyle/>
          <a:p>
            <a:r>
              <a:rPr lang="en-US" dirty="0">
                <a:solidFill>
                  <a:schemeClr val="tx2">
                    <a:lumMod val="60000"/>
                    <a:lumOff val="40000"/>
                  </a:schemeClr>
                </a:solidFill>
              </a:rPr>
              <a:t>⚠️ what is the expected longitudinal polarization magnitude at these locations ?</a:t>
            </a:r>
            <a:endParaRPr lang="fr-FR" dirty="0"/>
          </a:p>
        </p:txBody>
      </p:sp>
      <p:sp>
        <p:nvSpPr>
          <p:cNvPr id="22" name="Étoile à 5 branches 21">
            <a:extLst>
              <a:ext uri="{FF2B5EF4-FFF2-40B4-BE49-F238E27FC236}">
                <a16:creationId xmlns:a16="http://schemas.microsoft.com/office/drawing/2014/main" id="{592AACFE-B340-654D-B396-101FA1F4AA08}"/>
              </a:ext>
            </a:extLst>
          </p:cNvPr>
          <p:cNvSpPr/>
          <p:nvPr/>
        </p:nvSpPr>
        <p:spPr>
          <a:xfrm>
            <a:off x="5740609" y="2831135"/>
            <a:ext cx="211016" cy="211015"/>
          </a:xfrm>
          <a:prstGeom prst="star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91513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FDF201-8FDA-4F48-9802-9B849A54100C}"/>
              </a:ext>
            </a:extLst>
          </p:cNvPr>
          <p:cNvSpPr>
            <a:spLocks noGrp="1"/>
          </p:cNvSpPr>
          <p:nvPr>
            <p:ph type="title"/>
          </p:nvPr>
        </p:nvSpPr>
        <p:spPr/>
        <p:txBody>
          <a:bodyPr>
            <a:normAutofit fontScale="90000"/>
          </a:bodyPr>
          <a:lstStyle/>
          <a:p>
            <a:r>
              <a:rPr lang="fr-FR" dirty="0"/>
              <a:t>Introduction</a:t>
            </a:r>
          </a:p>
        </p:txBody>
      </p:sp>
      <p:sp>
        <p:nvSpPr>
          <p:cNvPr id="4" name="Espace réservé de la date 3">
            <a:extLst>
              <a:ext uri="{FF2B5EF4-FFF2-40B4-BE49-F238E27FC236}">
                <a16:creationId xmlns:a16="http://schemas.microsoft.com/office/drawing/2014/main" id="{57A8C20A-2244-8F4A-8CAE-CB65EDF32EC7}"/>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E1B816C0-62A4-DA48-A4FE-76E10942193D}"/>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A13CD73C-B722-EE4C-87FA-AABF03E111B0}"/>
              </a:ext>
            </a:extLst>
          </p:cNvPr>
          <p:cNvSpPr>
            <a:spLocks noGrp="1"/>
          </p:cNvSpPr>
          <p:nvPr>
            <p:ph type="sldNum" sz="quarter" idx="12"/>
          </p:nvPr>
        </p:nvSpPr>
        <p:spPr/>
        <p:txBody>
          <a:bodyPr/>
          <a:lstStyle/>
          <a:p>
            <a:fld id="{6324D5D7-7619-544E-85E6-FE67B0DC27B1}" type="slidenum">
              <a:rPr lang="fr-FR" smtClean="0"/>
              <a:t>2</a:t>
            </a:fld>
            <a:endParaRPr lang="fr-FR"/>
          </a:p>
        </p:txBody>
      </p:sp>
      <p:sp>
        <p:nvSpPr>
          <p:cNvPr id="7" name="Text Box 18">
            <a:extLst>
              <a:ext uri="{FF2B5EF4-FFF2-40B4-BE49-F238E27FC236}">
                <a16:creationId xmlns:a16="http://schemas.microsoft.com/office/drawing/2014/main" id="{4DD73E97-E91D-7E47-AD26-2A255561132C}"/>
              </a:ext>
            </a:extLst>
          </p:cNvPr>
          <p:cNvSpPr txBox="1">
            <a:spLocks noChangeArrowheads="1"/>
          </p:cNvSpPr>
          <p:nvPr/>
        </p:nvSpPr>
        <p:spPr bwMode="auto">
          <a:xfrm>
            <a:off x="584607" y="1136453"/>
            <a:ext cx="8436396" cy="1384995"/>
          </a:xfrm>
          <a:prstGeom prst="rect">
            <a:avLst/>
          </a:prstGeom>
          <a:noFill/>
          <a:ln w="9525">
            <a:noFill/>
            <a:miter lim="800000"/>
            <a:headEnd/>
            <a:tailEnd/>
          </a:ln>
        </p:spPr>
        <p:txBody>
          <a:bodyPr wrap="square">
            <a:spAutoFit/>
          </a:bodyPr>
          <a:lstStyle/>
          <a:p>
            <a:r>
              <a:rPr lang="en-US" sz="1400" dirty="0">
                <a:solidFill>
                  <a:schemeClr val="tx2">
                    <a:lumMod val="60000"/>
                    <a:lumOff val="40000"/>
                  </a:schemeClr>
                </a:solidFill>
              </a:rPr>
              <a:t>Nothing new since June.</a:t>
            </a:r>
          </a:p>
          <a:p>
            <a:endParaRPr lang="en-US" sz="1400" dirty="0">
              <a:solidFill>
                <a:schemeClr val="tx2">
                  <a:lumMod val="60000"/>
                  <a:lumOff val="40000"/>
                </a:schemeClr>
              </a:solidFill>
            </a:endParaRPr>
          </a:p>
          <a:p>
            <a:r>
              <a:rPr lang="en-US" sz="1400" dirty="0">
                <a:solidFill>
                  <a:schemeClr val="tx2">
                    <a:lumMod val="60000"/>
                    <a:lumOff val="40000"/>
                  </a:schemeClr>
                </a:solidFill>
              </a:rPr>
              <a:t>Today:</a:t>
            </a:r>
          </a:p>
          <a:p>
            <a:pPr marL="285750" indent="-285750">
              <a:buFontTx/>
              <a:buChar char="-"/>
            </a:pPr>
            <a:r>
              <a:rPr lang="en-US" sz="1400" dirty="0">
                <a:solidFill>
                  <a:schemeClr val="tx2">
                    <a:lumMod val="60000"/>
                    <a:lumOff val="40000"/>
                  </a:schemeClr>
                </a:solidFill>
              </a:rPr>
              <a:t>Some thoughts about proposed content for the White Report</a:t>
            </a:r>
          </a:p>
          <a:p>
            <a:pPr marL="285750" indent="-285750">
              <a:buFontTx/>
              <a:buChar char="-"/>
            </a:pPr>
            <a:r>
              <a:rPr lang="en-US" sz="1400" dirty="0">
                <a:solidFill>
                  <a:schemeClr val="tx2">
                    <a:lumMod val="60000"/>
                    <a:lumOff val="40000"/>
                  </a:schemeClr>
                </a:solidFill>
              </a:rPr>
              <a:t>Proposed R&amp;D towards design report</a:t>
            </a:r>
          </a:p>
          <a:p>
            <a:pPr marL="285750" indent="-285750">
              <a:buFontTx/>
              <a:buChar char="-"/>
            </a:pPr>
            <a:r>
              <a:rPr lang="en-US" sz="1400" dirty="0">
                <a:solidFill>
                  <a:schemeClr val="tx2">
                    <a:lumMod val="60000"/>
                    <a:lumOff val="40000"/>
                  </a:schemeClr>
                </a:solidFill>
              </a:rPr>
              <a:t>Proposed (TBD) task sharing </a:t>
            </a:r>
          </a:p>
        </p:txBody>
      </p:sp>
    </p:spTree>
    <p:extLst>
      <p:ext uri="{BB962C8B-B14F-4D97-AF65-F5344CB8AC3E}">
        <p14:creationId xmlns:p14="http://schemas.microsoft.com/office/powerpoint/2010/main" val="3811296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CE15FD-91E0-4749-9FE7-76B8F4EEEFF6}"/>
              </a:ext>
            </a:extLst>
          </p:cNvPr>
          <p:cNvSpPr>
            <a:spLocks noGrp="1"/>
          </p:cNvSpPr>
          <p:nvPr>
            <p:ph type="title"/>
          </p:nvPr>
        </p:nvSpPr>
        <p:spPr/>
        <p:txBody>
          <a:bodyPr>
            <a:normAutofit fontScale="90000"/>
          </a:bodyPr>
          <a:lstStyle/>
          <a:p>
            <a:r>
              <a:rPr lang="fr-FR" dirty="0"/>
              <a:t>BLA2LE and BLX2LE.2</a:t>
            </a:r>
          </a:p>
        </p:txBody>
      </p:sp>
      <p:pic>
        <p:nvPicPr>
          <p:cNvPr id="8" name="Espace réservé du contenu 7">
            <a:extLst>
              <a:ext uri="{FF2B5EF4-FFF2-40B4-BE49-F238E27FC236}">
                <a16:creationId xmlns:a16="http://schemas.microsoft.com/office/drawing/2014/main" id="{ED501E05-D495-CE44-9201-ED5C4336E440}"/>
              </a:ext>
            </a:extLst>
          </p:cNvPr>
          <p:cNvPicPr>
            <a:picLocks noGrp="1" noChangeAspect="1"/>
          </p:cNvPicPr>
          <p:nvPr>
            <p:ph idx="1"/>
          </p:nvPr>
        </p:nvPicPr>
        <p:blipFill>
          <a:blip r:embed="rId2"/>
          <a:stretch>
            <a:fillRect/>
          </a:stretch>
        </p:blipFill>
        <p:spPr>
          <a:xfrm>
            <a:off x="63362" y="999213"/>
            <a:ext cx="9080637" cy="2688238"/>
          </a:xfrm>
        </p:spPr>
      </p:pic>
      <p:sp>
        <p:nvSpPr>
          <p:cNvPr id="4" name="Espace réservé de la date 3">
            <a:extLst>
              <a:ext uri="{FF2B5EF4-FFF2-40B4-BE49-F238E27FC236}">
                <a16:creationId xmlns:a16="http://schemas.microsoft.com/office/drawing/2014/main" id="{078F4FC7-523E-7249-9E74-2CC0B0AED4AD}"/>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448D2BFC-7C69-1F40-84EA-B8653E2D02D5}"/>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8B14228F-C368-D84E-8C01-0A165782640F}"/>
              </a:ext>
            </a:extLst>
          </p:cNvPr>
          <p:cNvSpPr>
            <a:spLocks noGrp="1"/>
          </p:cNvSpPr>
          <p:nvPr>
            <p:ph type="sldNum" sz="quarter" idx="12"/>
          </p:nvPr>
        </p:nvSpPr>
        <p:spPr/>
        <p:txBody>
          <a:bodyPr/>
          <a:lstStyle/>
          <a:p>
            <a:fld id="{6324D5D7-7619-544E-85E6-FE67B0DC27B1}" type="slidenum">
              <a:rPr lang="fr-FR" smtClean="0"/>
              <a:t>20</a:t>
            </a:fld>
            <a:endParaRPr lang="fr-FR"/>
          </a:p>
        </p:txBody>
      </p:sp>
      <p:pic>
        <p:nvPicPr>
          <p:cNvPr id="10" name="Image 9">
            <a:extLst>
              <a:ext uri="{FF2B5EF4-FFF2-40B4-BE49-F238E27FC236}">
                <a16:creationId xmlns:a16="http://schemas.microsoft.com/office/drawing/2014/main" id="{06243505-7A28-E34B-BDB9-3975DA99F7D8}"/>
              </a:ext>
            </a:extLst>
          </p:cNvPr>
          <p:cNvPicPr>
            <a:picLocks noChangeAspect="1"/>
          </p:cNvPicPr>
          <p:nvPr/>
        </p:nvPicPr>
        <p:blipFill>
          <a:blip r:embed="rId3"/>
          <a:stretch>
            <a:fillRect/>
          </a:stretch>
        </p:blipFill>
        <p:spPr>
          <a:xfrm>
            <a:off x="31680" y="3687451"/>
            <a:ext cx="9144000" cy="2706997"/>
          </a:xfrm>
          <a:prstGeom prst="rect">
            <a:avLst/>
          </a:prstGeom>
        </p:spPr>
      </p:pic>
      <p:sp>
        <p:nvSpPr>
          <p:cNvPr id="11" name="ZoneTexte 10">
            <a:extLst>
              <a:ext uri="{FF2B5EF4-FFF2-40B4-BE49-F238E27FC236}">
                <a16:creationId xmlns:a16="http://schemas.microsoft.com/office/drawing/2014/main" id="{A9C3240F-C9A4-A946-98B8-8F5674D864EB}"/>
              </a:ext>
            </a:extLst>
          </p:cNvPr>
          <p:cNvSpPr txBox="1"/>
          <p:nvPr/>
        </p:nvSpPr>
        <p:spPr>
          <a:xfrm>
            <a:off x="0" y="3562881"/>
            <a:ext cx="9175680" cy="646331"/>
          </a:xfrm>
          <a:prstGeom prst="rect">
            <a:avLst/>
          </a:prstGeom>
          <a:noFill/>
        </p:spPr>
        <p:txBody>
          <a:bodyPr wrap="square" rtlCol="0">
            <a:spAutoFit/>
          </a:bodyPr>
          <a:lstStyle/>
          <a:p>
            <a:pPr algn="ctr"/>
            <a:r>
              <a:rPr lang="en-GB" i="1" dirty="0">
                <a:solidFill>
                  <a:schemeClr val="accent1"/>
                </a:solidFill>
              </a:rPr>
              <a:t>There seem to be enough space for a photon detector after BLA2LE or BLX2LE.2</a:t>
            </a:r>
          </a:p>
          <a:p>
            <a:pPr algn="ctr"/>
            <a:r>
              <a:rPr lang="en-GB" i="1" dirty="0">
                <a:solidFill>
                  <a:schemeClr val="accent1"/>
                </a:solidFill>
              </a:rPr>
              <a:t>Blue lines are line of sights for photons scattered from IPs located right before these dipoles</a:t>
            </a:r>
          </a:p>
        </p:txBody>
      </p:sp>
      <p:sp>
        <p:nvSpPr>
          <p:cNvPr id="14" name="ZoneTexte 13">
            <a:extLst>
              <a:ext uri="{FF2B5EF4-FFF2-40B4-BE49-F238E27FC236}">
                <a16:creationId xmlns:a16="http://schemas.microsoft.com/office/drawing/2014/main" id="{9C592D31-32E2-8343-8656-812BB73A6AF7}"/>
              </a:ext>
            </a:extLst>
          </p:cNvPr>
          <p:cNvSpPr txBox="1"/>
          <p:nvPr/>
        </p:nvSpPr>
        <p:spPr>
          <a:xfrm>
            <a:off x="4280226" y="-4206"/>
            <a:ext cx="4632807" cy="369332"/>
          </a:xfrm>
          <a:prstGeom prst="rect">
            <a:avLst/>
          </a:prstGeom>
          <a:noFill/>
        </p:spPr>
        <p:txBody>
          <a:bodyPr wrap="none" rtlCol="0">
            <a:spAutoFit/>
          </a:bodyPr>
          <a:lstStyle/>
          <a:p>
            <a:r>
              <a:rPr lang="fr-FR" dirty="0"/>
              <a:t>Yann </a:t>
            </a:r>
            <a:r>
              <a:rPr lang="fr-FR" dirty="0" err="1"/>
              <a:t>Peinaud</a:t>
            </a:r>
            <a:r>
              <a:rPr lang="fr-FR" dirty="0"/>
              <a:t> + </a:t>
            </a:r>
            <a:r>
              <a:rPr lang="fr-FR" dirty="0" err="1"/>
              <a:t>Uhehara-san</a:t>
            </a:r>
            <a:r>
              <a:rPr lang="fr-FR" dirty="0"/>
              <a:t> for the 2D </a:t>
            </a:r>
            <a:r>
              <a:rPr lang="fr-FR" dirty="0" err="1"/>
              <a:t>drawing</a:t>
            </a:r>
            <a:endParaRPr lang="fr-FR" dirty="0"/>
          </a:p>
        </p:txBody>
      </p:sp>
    </p:spTree>
    <p:extLst>
      <p:ext uri="{BB962C8B-B14F-4D97-AF65-F5344CB8AC3E}">
        <p14:creationId xmlns:p14="http://schemas.microsoft.com/office/powerpoint/2010/main" val="504998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CE15FD-91E0-4749-9FE7-76B8F4EEEFF6}"/>
              </a:ext>
            </a:extLst>
          </p:cNvPr>
          <p:cNvSpPr>
            <a:spLocks noGrp="1"/>
          </p:cNvSpPr>
          <p:nvPr>
            <p:ph type="title"/>
          </p:nvPr>
        </p:nvSpPr>
        <p:spPr/>
        <p:txBody>
          <a:bodyPr>
            <a:normAutofit fontScale="90000"/>
          </a:bodyPr>
          <a:lstStyle/>
          <a:p>
            <a:r>
              <a:rPr lang="fr-FR" dirty="0"/>
              <a:t>BLY1LE.1 and BLY1LE.2</a:t>
            </a:r>
          </a:p>
        </p:txBody>
      </p:sp>
      <p:sp>
        <p:nvSpPr>
          <p:cNvPr id="4" name="Espace réservé de la date 3">
            <a:extLst>
              <a:ext uri="{FF2B5EF4-FFF2-40B4-BE49-F238E27FC236}">
                <a16:creationId xmlns:a16="http://schemas.microsoft.com/office/drawing/2014/main" id="{078F4FC7-523E-7249-9E74-2CC0B0AED4AD}"/>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448D2BFC-7C69-1F40-84EA-B8653E2D02D5}"/>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8B14228F-C368-D84E-8C01-0A165782640F}"/>
              </a:ext>
            </a:extLst>
          </p:cNvPr>
          <p:cNvSpPr>
            <a:spLocks noGrp="1"/>
          </p:cNvSpPr>
          <p:nvPr>
            <p:ph type="sldNum" sz="quarter" idx="12"/>
          </p:nvPr>
        </p:nvSpPr>
        <p:spPr/>
        <p:txBody>
          <a:bodyPr/>
          <a:lstStyle/>
          <a:p>
            <a:fld id="{6324D5D7-7619-544E-85E6-FE67B0DC27B1}" type="slidenum">
              <a:rPr lang="fr-FR" smtClean="0"/>
              <a:t>21</a:t>
            </a:fld>
            <a:endParaRPr lang="fr-FR"/>
          </a:p>
        </p:txBody>
      </p:sp>
      <p:sp>
        <p:nvSpPr>
          <p:cNvPr id="11" name="ZoneTexte 10">
            <a:extLst>
              <a:ext uri="{FF2B5EF4-FFF2-40B4-BE49-F238E27FC236}">
                <a16:creationId xmlns:a16="http://schemas.microsoft.com/office/drawing/2014/main" id="{A9C3240F-C9A4-A946-98B8-8F5674D864EB}"/>
              </a:ext>
            </a:extLst>
          </p:cNvPr>
          <p:cNvSpPr txBox="1"/>
          <p:nvPr/>
        </p:nvSpPr>
        <p:spPr>
          <a:xfrm>
            <a:off x="0" y="3893621"/>
            <a:ext cx="9175680" cy="646331"/>
          </a:xfrm>
          <a:prstGeom prst="rect">
            <a:avLst/>
          </a:prstGeom>
          <a:noFill/>
        </p:spPr>
        <p:txBody>
          <a:bodyPr wrap="square" rtlCol="0">
            <a:spAutoFit/>
          </a:bodyPr>
          <a:lstStyle/>
          <a:p>
            <a:pPr algn="ctr"/>
            <a:r>
              <a:rPr lang="en-GB" i="1" dirty="0">
                <a:solidFill>
                  <a:schemeClr val="accent1"/>
                </a:solidFill>
              </a:rPr>
              <a:t>There seem to be enough space for a photon detector after BLY1LE.1 or BLY1LE.2</a:t>
            </a:r>
          </a:p>
          <a:p>
            <a:pPr algn="ctr"/>
            <a:r>
              <a:rPr lang="en-GB" i="1" dirty="0">
                <a:solidFill>
                  <a:schemeClr val="accent1"/>
                </a:solidFill>
              </a:rPr>
              <a:t>Blue lines are line of sights for photons scattered from IPs located right before these dipoles</a:t>
            </a:r>
          </a:p>
        </p:txBody>
      </p:sp>
      <p:sp>
        <p:nvSpPr>
          <p:cNvPr id="14" name="ZoneTexte 13">
            <a:extLst>
              <a:ext uri="{FF2B5EF4-FFF2-40B4-BE49-F238E27FC236}">
                <a16:creationId xmlns:a16="http://schemas.microsoft.com/office/drawing/2014/main" id="{9C592D31-32E2-8343-8656-812BB73A6AF7}"/>
              </a:ext>
            </a:extLst>
          </p:cNvPr>
          <p:cNvSpPr txBox="1"/>
          <p:nvPr/>
        </p:nvSpPr>
        <p:spPr>
          <a:xfrm>
            <a:off x="4280226" y="-4206"/>
            <a:ext cx="4632807" cy="369332"/>
          </a:xfrm>
          <a:prstGeom prst="rect">
            <a:avLst/>
          </a:prstGeom>
          <a:noFill/>
        </p:spPr>
        <p:txBody>
          <a:bodyPr wrap="none" rtlCol="0">
            <a:spAutoFit/>
          </a:bodyPr>
          <a:lstStyle/>
          <a:p>
            <a:r>
              <a:rPr lang="fr-FR" dirty="0"/>
              <a:t>Yann </a:t>
            </a:r>
            <a:r>
              <a:rPr lang="fr-FR" dirty="0" err="1"/>
              <a:t>Peinaud</a:t>
            </a:r>
            <a:r>
              <a:rPr lang="fr-FR" dirty="0"/>
              <a:t> + </a:t>
            </a:r>
            <a:r>
              <a:rPr lang="fr-FR" dirty="0" err="1"/>
              <a:t>Uhehara-san</a:t>
            </a:r>
            <a:r>
              <a:rPr lang="fr-FR" dirty="0"/>
              <a:t> for the 2D </a:t>
            </a:r>
            <a:r>
              <a:rPr lang="fr-FR" dirty="0" err="1"/>
              <a:t>drawing</a:t>
            </a:r>
            <a:endParaRPr lang="fr-FR" dirty="0"/>
          </a:p>
        </p:txBody>
      </p:sp>
      <p:pic>
        <p:nvPicPr>
          <p:cNvPr id="13" name="Image 12">
            <a:extLst>
              <a:ext uri="{FF2B5EF4-FFF2-40B4-BE49-F238E27FC236}">
                <a16:creationId xmlns:a16="http://schemas.microsoft.com/office/drawing/2014/main" id="{F26DA0CA-4984-DF40-92F5-9E3F9B2609F6}"/>
              </a:ext>
            </a:extLst>
          </p:cNvPr>
          <p:cNvPicPr>
            <a:picLocks noChangeAspect="1"/>
          </p:cNvPicPr>
          <p:nvPr/>
        </p:nvPicPr>
        <p:blipFill rotWithShape="1">
          <a:blip r:embed="rId2"/>
          <a:srcRect t="24539" b="44823"/>
          <a:stretch/>
        </p:blipFill>
        <p:spPr>
          <a:xfrm>
            <a:off x="166048" y="952188"/>
            <a:ext cx="8750173" cy="2763778"/>
          </a:xfrm>
          <a:prstGeom prst="rect">
            <a:avLst/>
          </a:prstGeom>
        </p:spPr>
      </p:pic>
      <p:sp>
        <p:nvSpPr>
          <p:cNvPr id="16" name="Text Box 18">
            <a:extLst>
              <a:ext uri="{FF2B5EF4-FFF2-40B4-BE49-F238E27FC236}">
                <a16:creationId xmlns:a16="http://schemas.microsoft.com/office/drawing/2014/main" id="{9B564EB3-109E-4345-A390-FE48DF552249}"/>
              </a:ext>
            </a:extLst>
          </p:cNvPr>
          <p:cNvSpPr txBox="1">
            <a:spLocks noChangeArrowheads="1"/>
          </p:cNvSpPr>
          <p:nvPr/>
        </p:nvSpPr>
        <p:spPr bwMode="auto">
          <a:xfrm>
            <a:off x="484005" y="4708045"/>
            <a:ext cx="7745595" cy="1569660"/>
          </a:xfrm>
          <a:prstGeom prst="rect">
            <a:avLst/>
          </a:prstGeom>
          <a:solidFill>
            <a:schemeClr val="accent3">
              <a:lumMod val="60000"/>
              <a:lumOff val="40000"/>
              <a:alpha val="21961"/>
            </a:schemeClr>
          </a:solidFill>
          <a:ln w="9525">
            <a:noFill/>
            <a:miter lim="800000"/>
            <a:headEnd/>
            <a:tailEnd/>
          </a:ln>
        </p:spPr>
        <p:txBody>
          <a:bodyPr wrap="square">
            <a:spAutoFit/>
          </a:bodyPr>
          <a:lstStyle/>
          <a:p>
            <a:r>
              <a:rPr lang="en-US" sz="1600" dirty="0">
                <a:solidFill>
                  <a:schemeClr val="tx2">
                    <a:lumMod val="60000"/>
                    <a:lumOff val="40000"/>
                  </a:schemeClr>
                </a:solidFill>
                <a:sym typeface="Wingdings" pitchFamily="2" charset="2"/>
              </a:rPr>
              <a:t>calorimetric measurement of photons seem OK (backgrounds do not seem too large at first glance)</a:t>
            </a:r>
          </a:p>
          <a:p>
            <a:r>
              <a:rPr lang="en-US" sz="1600" dirty="0">
                <a:solidFill>
                  <a:schemeClr val="tx2">
                    <a:lumMod val="60000"/>
                    <a:lumOff val="40000"/>
                  </a:schemeClr>
                </a:solidFill>
                <a:sym typeface="Wingdings" pitchFamily="2" charset="2"/>
              </a:rPr>
              <a:t>electron spectrometry location to be evaluated, electrons about 2cm apart from main beam about 10m away from magnet center. May be ok if Compton IP before BLY1LE.2 and detector after BLY1LE.1 ? (vertical bend is ok because we are not interested in transverse </a:t>
            </a:r>
            <a:r>
              <a:rPr lang="en-US" sz="1600" dirty="0" err="1">
                <a:solidFill>
                  <a:schemeClr val="tx2">
                    <a:lumMod val="60000"/>
                    <a:lumOff val="40000"/>
                  </a:schemeClr>
                </a:solidFill>
                <a:sym typeface="Wingdings" pitchFamily="2" charset="2"/>
              </a:rPr>
              <a:t>polarisation</a:t>
            </a:r>
            <a:r>
              <a:rPr lang="en-US" sz="1600" dirty="0">
                <a:solidFill>
                  <a:schemeClr val="tx2">
                    <a:lumMod val="60000"/>
                    <a:lumOff val="40000"/>
                  </a:schemeClr>
                </a:solidFill>
                <a:sym typeface="Wingdings" pitchFamily="2" charset="2"/>
              </a:rPr>
              <a:t>)</a:t>
            </a:r>
          </a:p>
        </p:txBody>
      </p:sp>
    </p:spTree>
    <p:extLst>
      <p:ext uri="{BB962C8B-B14F-4D97-AF65-F5344CB8AC3E}">
        <p14:creationId xmlns:p14="http://schemas.microsoft.com/office/powerpoint/2010/main" val="847255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7">
            <a:extLst>
              <a:ext uri="{FF2B5EF4-FFF2-40B4-BE49-F238E27FC236}">
                <a16:creationId xmlns:a16="http://schemas.microsoft.com/office/drawing/2014/main" id="{BB5B8A18-F772-8340-9D16-0581965C4D78}"/>
              </a:ext>
            </a:extLst>
          </p:cNvPr>
          <p:cNvPicPr>
            <a:picLocks noGrp="1" noChangeAspect="1"/>
          </p:cNvPicPr>
          <p:nvPr>
            <p:ph idx="1"/>
          </p:nvPr>
        </p:nvPicPr>
        <p:blipFill>
          <a:blip r:embed="rId2"/>
          <a:stretch>
            <a:fillRect/>
          </a:stretch>
        </p:blipFill>
        <p:spPr>
          <a:xfrm>
            <a:off x="4672203" y="1164203"/>
            <a:ext cx="4348800" cy="3261600"/>
          </a:xfrm>
        </p:spPr>
      </p:pic>
      <p:pic>
        <p:nvPicPr>
          <p:cNvPr id="14" name="Image 13">
            <a:extLst>
              <a:ext uri="{FF2B5EF4-FFF2-40B4-BE49-F238E27FC236}">
                <a16:creationId xmlns:a16="http://schemas.microsoft.com/office/drawing/2014/main" id="{5972AADF-8BA1-594A-A57D-456432C9EAF4}"/>
              </a:ext>
            </a:extLst>
          </p:cNvPr>
          <p:cNvPicPr>
            <a:picLocks noChangeAspect="1"/>
          </p:cNvPicPr>
          <p:nvPr/>
        </p:nvPicPr>
        <p:blipFill>
          <a:blip r:embed="rId3"/>
          <a:stretch>
            <a:fillRect/>
          </a:stretch>
        </p:blipFill>
        <p:spPr>
          <a:xfrm>
            <a:off x="149246" y="1157100"/>
            <a:ext cx="4348800" cy="3261600"/>
          </a:xfrm>
          <a:prstGeom prst="rect">
            <a:avLst/>
          </a:prstGeom>
        </p:spPr>
      </p:pic>
      <p:sp>
        <p:nvSpPr>
          <p:cNvPr id="2" name="Titre 1">
            <a:extLst>
              <a:ext uri="{FF2B5EF4-FFF2-40B4-BE49-F238E27FC236}">
                <a16:creationId xmlns:a16="http://schemas.microsoft.com/office/drawing/2014/main" id="{DFF22F19-FD63-D64D-84EB-A4A7C86B3A85}"/>
              </a:ext>
            </a:extLst>
          </p:cNvPr>
          <p:cNvSpPr>
            <a:spLocks noGrp="1"/>
          </p:cNvSpPr>
          <p:nvPr>
            <p:ph type="title"/>
          </p:nvPr>
        </p:nvSpPr>
        <p:spPr/>
        <p:txBody>
          <a:bodyPr>
            <a:normAutofit fontScale="90000"/>
          </a:bodyPr>
          <a:lstStyle/>
          <a:p>
            <a:r>
              <a:rPr lang="fr-FR" dirty="0" err="1"/>
              <a:t>Beam</a:t>
            </a:r>
            <a:r>
              <a:rPr lang="fr-FR" dirty="0"/>
              <a:t> </a:t>
            </a:r>
            <a:r>
              <a:rPr lang="fr-FR" dirty="0" err="1"/>
              <a:t>parameters</a:t>
            </a:r>
            <a:endParaRPr lang="fr-FR" dirty="0"/>
          </a:p>
        </p:txBody>
      </p:sp>
      <p:sp>
        <p:nvSpPr>
          <p:cNvPr id="4" name="Espace réservé de la date 3">
            <a:extLst>
              <a:ext uri="{FF2B5EF4-FFF2-40B4-BE49-F238E27FC236}">
                <a16:creationId xmlns:a16="http://schemas.microsoft.com/office/drawing/2014/main" id="{7B48C41B-4A68-4F4E-8099-10D3E6235C12}"/>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EDE1C6F2-E8BA-394E-A2CF-2ABE768639FA}"/>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FBFB8275-D50A-2E4D-91F2-A6E4B2CDC45F}"/>
              </a:ext>
            </a:extLst>
          </p:cNvPr>
          <p:cNvSpPr>
            <a:spLocks noGrp="1"/>
          </p:cNvSpPr>
          <p:nvPr>
            <p:ph type="sldNum" sz="quarter" idx="12"/>
          </p:nvPr>
        </p:nvSpPr>
        <p:spPr/>
        <p:txBody>
          <a:bodyPr/>
          <a:lstStyle/>
          <a:p>
            <a:fld id="{6324D5D7-7619-544E-85E6-FE67B0DC27B1}" type="slidenum">
              <a:rPr lang="fr-FR" smtClean="0"/>
              <a:t>22</a:t>
            </a:fld>
            <a:endParaRPr lang="fr-FR"/>
          </a:p>
        </p:txBody>
      </p:sp>
      <p:sp>
        <p:nvSpPr>
          <p:cNvPr id="10" name="ZoneTexte 9">
            <a:extLst>
              <a:ext uri="{FF2B5EF4-FFF2-40B4-BE49-F238E27FC236}">
                <a16:creationId xmlns:a16="http://schemas.microsoft.com/office/drawing/2014/main" id="{33DAC7D9-825C-4048-B3F3-D7A079FD974D}"/>
              </a:ext>
            </a:extLst>
          </p:cNvPr>
          <p:cNvSpPr txBox="1"/>
          <p:nvPr/>
        </p:nvSpPr>
        <p:spPr>
          <a:xfrm>
            <a:off x="760165" y="1497205"/>
            <a:ext cx="867545" cy="369332"/>
          </a:xfrm>
          <a:prstGeom prst="rect">
            <a:avLst/>
          </a:prstGeom>
          <a:noFill/>
        </p:spPr>
        <p:txBody>
          <a:bodyPr wrap="none" rtlCol="0">
            <a:spAutoFit/>
          </a:bodyPr>
          <a:lstStyle/>
          <a:p>
            <a:r>
              <a:rPr lang="fr-FR" dirty="0">
                <a:solidFill>
                  <a:srgbClr val="00B050"/>
                </a:solidFill>
              </a:rPr>
              <a:t>BLA2LE</a:t>
            </a:r>
          </a:p>
        </p:txBody>
      </p:sp>
      <p:sp>
        <p:nvSpPr>
          <p:cNvPr id="11" name="ZoneTexte 10">
            <a:extLst>
              <a:ext uri="{FF2B5EF4-FFF2-40B4-BE49-F238E27FC236}">
                <a16:creationId xmlns:a16="http://schemas.microsoft.com/office/drawing/2014/main" id="{683E4036-EB54-0845-8431-39A918EB95A5}"/>
              </a:ext>
            </a:extLst>
          </p:cNvPr>
          <p:cNvSpPr txBox="1"/>
          <p:nvPr/>
        </p:nvSpPr>
        <p:spPr>
          <a:xfrm>
            <a:off x="2148753" y="1483632"/>
            <a:ext cx="1029449" cy="369332"/>
          </a:xfrm>
          <a:prstGeom prst="rect">
            <a:avLst/>
          </a:prstGeom>
          <a:noFill/>
        </p:spPr>
        <p:txBody>
          <a:bodyPr wrap="none" rtlCol="0">
            <a:spAutoFit/>
          </a:bodyPr>
          <a:lstStyle/>
          <a:p>
            <a:r>
              <a:rPr lang="fr-FR" dirty="0">
                <a:solidFill>
                  <a:schemeClr val="accent3">
                    <a:lumMod val="75000"/>
                  </a:schemeClr>
                </a:solidFill>
              </a:rPr>
              <a:t>BLX2LE.2</a:t>
            </a: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0C83C478-7570-9340-985E-7C87EC7F9948}"/>
                  </a:ext>
                </a:extLst>
              </p:cNvPr>
              <p:cNvSpPr txBox="1"/>
              <p:nvPr/>
            </p:nvSpPr>
            <p:spPr>
              <a:xfrm>
                <a:off x="1291787" y="4356983"/>
                <a:ext cx="200901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chemeClr val="accent3">
                                  <a:lumMod val="75000"/>
                                </a:schemeClr>
                              </a:solidFill>
                              <a:latin typeface="Cambria Math" panose="02040503050406030204" pitchFamily="18" charset="0"/>
                              <a:ea typeface="Cambria Math" panose="02040503050406030204" pitchFamily="18" charset="0"/>
                            </a:rPr>
                          </m:ctrlPr>
                        </m:sSubPr>
                        <m:e>
                          <m:r>
                            <a:rPr lang="fr-FR" i="1">
                              <a:solidFill>
                                <a:schemeClr val="accent3">
                                  <a:lumMod val="75000"/>
                                </a:schemeClr>
                              </a:solidFill>
                              <a:latin typeface="Cambria Math" panose="02040503050406030204" pitchFamily="18" charset="0"/>
                              <a:ea typeface="Cambria Math" panose="02040503050406030204" pitchFamily="18" charset="0"/>
                            </a:rPr>
                            <m:t>𝜎</m:t>
                          </m:r>
                        </m:e>
                        <m:sub>
                          <m:r>
                            <a:rPr lang="fr-FR" b="0" i="1" smtClean="0">
                              <a:solidFill>
                                <a:schemeClr val="accent3">
                                  <a:lumMod val="75000"/>
                                </a:schemeClr>
                              </a:solidFill>
                              <a:latin typeface="Cambria Math" panose="02040503050406030204" pitchFamily="18" charset="0"/>
                              <a:ea typeface="Cambria Math" panose="02040503050406030204" pitchFamily="18" charset="0"/>
                            </a:rPr>
                            <m:t>h</m:t>
                          </m:r>
                        </m:sub>
                      </m:sSub>
                      <m:r>
                        <a:rPr lang="fr-FR" i="1" smtClean="0">
                          <a:solidFill>
                            <a:schemeClr val="accent3">
                              <a:lumMod val="75000"/>
                            </a:schemeClr>
                          </a:solidFill>
                          <a:latin typeface="Cambria Math" panose="02040503050406030204" pitchFamily="18" charset="0"/>
                          <a:ea typeface="Cambria Math" panose="02040503050406030204" pitchFamily="18" charset="0"/>
                        </a:rPr>
                        <m:t>≈</m:t>
                      </m:r>
                      <m:r>
                        <a:rPr lang="fr-FR" b="0" i="1" smtClean="0">
                          <a:solidFill>
                            <a:schemeClr val="accent3">
                              <a:lumMod val="75000"/>
                            </a:schemeClr>
                          </a:solidFill>
                          <a:latin typeface="Cambria Math" panose="02040503050406030204" pitchFamily="18" charset="0"/>
                          <a:ea typeface="Cambria Math" panose="02040503050406030204" pitchFamily="18" charset="0"/>
                        </a:rPr>
                        <m:t>150−300</m:t>
                      </m:r>
                      <m:r>
                        <a:rPr lang="fr-FR" b="0" i="1" smtClean="0">
                          <a:solidFill>
                            <a:schemeClr val="accent3">
                              <a:lumMod val="75000"/>
                            </a:schemeClr>
                          </a:solidFill>
                          <a:latin typeface="Cambria Math" panose="02040503050406030204" pitchFamily="18" charset="0"/>
                        </a:rPr>
                        <m:t> µ</m:t>
                      </m:r>
                      <m:r>
                        <a:rPr lang="fr-FR" b="0" i="1" smtClean="0">
                          <a:solidFill>
                            <a:schemeClr val="accent3">
                              <a:lumMod val="75000"/>
                            </a:schemeClr>
                          </a:solidFill>
                          <a:latin typeface="Cambria Math" panose="02040503050406030204" pitchFamily="18" charset="0"/>
                        </a:rPr>
                        <m:t>𝑚</m:t>
                      </m:r>
                    </m:oMath>
                  </m:oMathPara>
                </a14:m>
                <a:endParaRPr lang="fr-FR" b="0" dirty="0"/>
              </a:p>
              <a:p>
                <a:pPr/>
                <a14:m>
                  <m:oMathPara xmlns:m="http://schemas.openxmlformats.org/officeDocument/2006/math">
                    <m:oMathParaPr>
                      <m:jc m:val="centerGroup"/>
                    </m:oMathParaPr>
                    <m:oMath xmlns:m="http://schemas.openxmlformats.org/officeDocument/2006/math">
                      <m:sSub>
                        <m:sSubPr>
                          <m:ctrlPr>
                            <a:rPr lang="fr-FR" i="1" smtClean="0">
                              <a:solidFill>
                                <a:srgbClr val="C00000"/>
                              </a:solidFill>
                              <a:latin typeface="Cambria Math" panose="02040503050406030204" pitchFamily="18" charset="0"/>
                              <a:ea typeface="Cambria Math" panose="02040503050406030204" pitchFamily="18" charset="0"/>
                            </a:rPr>
                          </m:ctrlPr>
                        </m:sSubPr>
                        <m:e>
                          <m:r>
                            <a:rPr lang="fr-FR" i="1">
                              <a:solidFill>
                                <a:srgbClr val="C00000"/>
                              </a:solidFill>
                              <a:latin typeface="Cambria Math" panose="02040503050406030204" pitchFamily="18" charset="0"/>
                              <a:ea typeface="Cambria Math" panose="02040503050406030204" pitchFamily="18" charset="0"/>
                            </a:rPr>
                            <m:t>𝜎</m:t>
                          </m:r>
                        </m:e>
                        <m:sub>
                          <m:r>
                            <a:rPr lang="fr-FR" b="0" i="1" smtClean="0">
                              <a:solidFill>
                                <a:srgbClr val="C00000"/>
                              </a:solidFill>
                              <a:latin typeface="Cambria Math" panose="02040503050406030204" pitchFamily="18" charset="0"/>
                              <a:ea typeface="Cambria Math" panose="02040503050406030204" pitchFamily="18" charset="0"/>
                            </a:rPr>
                            <m:t>𝑣</m:t>
                          </m:r>
                        </m:sub>
                      </m:sSub>
                      <m:r>
                        <a:rPr lang="fr-FR" i="1">
                          <a:solidFill>
                            <a:srgbClr val="C00000"/>
                          </a:solidFill>
                          <a:latin typeface="Cambria Math" panose="02040503050406030204" pitchFamily="18" charset="0"/>
                          <a:ea typeface="Cambria Math" panose="02040503050406030204" pitchFamily="18" charset="0"/>
                        </a:rPr>
                        <m:t>≈</m:t>
                      </m:r>
                      <m:r>
                        <a:rPr lang="fr-FR" b="0" i="1" smtClean="0">
                          <a:solidFill>
                            <a:srgbClr val="C00000"/>
                          </a:solidFill>
                          <a:latin typeface="Cambria Math" panose="02040503050406030204" pitchFamily="18" charset="0"/>
                          <a:ea typeface="Cambria Math" panose="02040503050406030204" pitchFamily="18" charset="0"/>
                        </a:rPr>
                        <m:t>1−6 </m:t>
                      </m:r>
                      <m:r>
                        <a:rPr lang="fr-FR" b="0" i="1" smtClean="0">
                          <a:solidFill>
                            <a:srgbClr val="C00000"/>
                          </a:solidFill>
                          <a:latin typeface="Cambria Math" panose="02040503050406030204" pitchFamily="18" charset="0"/>
                          <a:ea typeface="Cambria Math" panose="02040503050406030204" pitchFamily="18" charset="0"/>
                        </a:rPr>
                        <m:t>𝜇</m:t>
                      </m:r>
                      <m:r>
                        <a:rPr lang="fr-FR" i="1">
                          <a:solidFill>
                            <a:srgbClr val="C00000"/>
                          </a:solidFill>
                          <a:latin typeface="Cambria Math" panose="02040503050406030204" pitchFamily="18" charset="0"/>
                        </a:rPr>
                        <m:t>𝑚</m:t>
                      </m:r>
                    </m:oMath>
                  </m:oMathPara>
                </a14:m>
                <a:endParaRPr lang="fr-FR" dirty="0"/>
              </a:p>
            </p:txBody>
          </p:sp>
        </mc:Choice>
        <mc:Fallback xmlns="">
          <p:sp>
            <p:nvSpPr>
              <p:cNvPr id="12" name="ZoneTexte 11">
                <a:extLst>
                  <a:ext uri="{FF2B5EF4-FFF2-40B4-BE49-F238E27FC236}">
                    <a16:creationId xmlns:a16="http://schemas.microsoft.com/office/drawing/2014/main" id="{0C83C478-7570-9340-985E-7C87EC7F9948}"/>
                  </a:ext>
                </a:extLst>
              </p:cNvPr>
              <p:cNvSpPr txBox="1">
                <a:spLocks noRot="1" noChangeAspect="1" noMove="1" noResize="1" noEditPoints="1" noAdjustHandles="1" noChangeArrowheads="1" noChangeShapeType="1" noTextEdit="1"/>
              </p:cNvSpPr>
              <p:nvPr/>
            </p:nvSpPr>
            <p:spPr>
              <a:xfrm>
                <a:off x="1291787" y="4356983"/>
                <a:ext cx="2009012" cy="553998"/>
              </a:xfrm>
              <a:prstGeom prst="rect">
                <a:avLst/>
              </a:prstGeom>
              <a:blipFill>
                <a:blip r:embed="rId4"/>
                <a:stretch>
                  <a:fillRect l="-629" t="-2222" r="-1887" b="-1777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4D104F51-D482-384D-AC61-BDD9B2A3773F}"/>
                  </a:ext>
                </a:extLst>
              </p:cNvPr>
              <p:cNvSpPr txBox="1"/>
              <p:nvPr/>
            </p:nvSpPr>
            <p:spPr>
              <a:xfrm>
                <a:off x="5945282" y="4306174"/>
                <a:ext cx="198830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chemeClr val="accent3">
                                  <a:lumMod val="75000"/>
                                </a:schemeClr>
                              </a:solidFill>
                              <a:latin typeface="Cambria Math" panose="02040503050406030204" pitchFamily="18" charset="0"/>
                              <a:ea typeface="Cambria Math" panose="02040503050406030204" pitchFamily="18" charset="0"/>
                            </a:rPr>
                          </m:ctrlPr>
                        </m:sSubPr>
                        <m:e>
                          <m:r>
                            <a:rPr lang="fr-FR" i="1">
                              <a:solidFill>
                                <a:schemeClr val="accent3">
                                  <a:lumMod val="75000"/>
                                </a:schemeClr>
                              </a:solidFill>
                              <a:latin typeface="Cambria Math" panose="02040503050406030204" pitchFamily="18" charset="0"/>
                              <a:ea typeface="Cambria Math" panose="02040503050406030204" pitchFamily="18" charset="0"/>
                            </a:rPr>
                            <m:t>𝜎</m:t>
                          </m:r>
                        </m:e>
                        <m:sub>
                          <m:r>
                            <a:rPr lang="fr-FR" b="0" i="1" smtClean="0">
                              <a:solidFill>
                                <a:schemeClr val="accent3">
                                  <a:lumMod val="75000"/>
                                </a:schemeClr>
                              </a:solidFill>
                              <a:latin typeface="Cambria Math" panose="02040503050406030204" pitchFamily="18" charset="0"/>
                              <a:ea typeface="Cambria Math" panose="02040503050406030204" pitchFamily="18" charset="0"/>
                            </a:rPr>
                            <m:t>𝜃</m:t>
                          </m:r>
                          <m:r>
                            <a:rPr lang="fr-FR" b="0" i="1" smtClean="0">
                              <a:solidFill>
                                <a:schemeClr val="accent3">
                                  <a:lumMod val="75000"/>
                                </a:schemeClr>
                              </a:solidFill>
                              <a:latin typeface="Cambria Math" panose="02040503050406030204" pitchFamily="18" charset="0"/>
                              <a:ea typeface="Cambria Math" panose="02040503050406030204" pitchFamily="18" charset="0"/>
                            </a:rPr>
                            <m:t>h</m:t>
                          </m:r>
                        </m:sub>
                      </m:sSub>
                      <m:r>
                        <a:rPr lang="fr-FR" i="1" smtClean="0">
                          <a:solidFill>
                            <a:schemeClr val="accent3">
                              <a:lumMod val="75000"/>
                            </a:schemeClr>
                          </a:solidFill>
                          <a:latin typeface="Cambria Math" panose="02040503050406030204" pitchFamily="18" charset="0"/>
                          <a:ea typeface="Cambria Math" panose="02040503050406030204" pitchFamily="18" charset="0"/>
                        </a:rPr>
                        <m:t>≈</m:t>
                      </m:r>
                      <m:r>
                        <a:rPr lang="fr-FR" b="0" i="1" smtClean="0">
                          <a:solidFill>
                            <a:schemeClr val="accent3">
                              <a:lumMod val="75000"/>
                            </a:schemeClr>
                          </a:solidFill>
                          <a:latin typeface="Cambria Math" panose="02040503050406030204" pitchFamily="18" charset="0"/>
                          <a:ea typeface="Cambria Math" panose="02040503050406030204" pitchFamily="18" charset="0"/>
                        </a:rPr>
                        <m:t>40−60</m:t>
                      </m:r>
                      <m:r>
                        <a:rPr lang="fr-FR" b="0" i="1" smtClean="0">
                          <a:solidFill>
                            <a:schemeClr val="accent3">
                              <a:lumMod val="75000"/>
                            </a:schemeClr>
                          </a:solidFill>
                          <a:latin typeface="Cambria Math" panose="02040503050406030204" pitchFamily="18" charset="0"/>
                          <a:ea typeface="Cambria Math" panose="02040503050406030204" pitchFamily="18" charset="0"/>
                        </a:rPr>
                        <m:t>𝜇</m:t>
                      </m:r>
                      <m:r>
                        <a:rPr lang="fr-FR" b="0" i="1" smtClean="0">
                          <a:solidFill>
                            <a:schemeClr val="accent3">
                              <a:lumMod val="75000"/>
                            </a:schemeClr>
                          </a:solidFill>
                          <a:latin typeface="Cambria Math" panose="02040503050406030204" pitchFamily="18" charset="0"/>
                          <a:ea typeface="Cambria Math" panose="02040503050406030204" pitchFamily="18" charset="0"/>
                        </a:rPr>
                        <m:t>𝑟𝑎𝑑</m:t>
                      </m:r>
                    </m:oMath>
                  </m:oMathPara>
                </a14:m>
                <a:endParaRPr lang="fr-FR" b="0" dirty="0"/>
              </a:p>
              <a:p>
                <a:pPr/>
                <a14:m>
                  <m:oMathPara xmlns:m="http://schemas.openxmlformats.org/officeDocument/2006/math">
                    <m:oMathParaPr>
                      <m:jc m:val="centerGroup"/>
                    </m:oMathParaPr>
                    <m:oMath xmlns:m="http://schemas.openxmlformats.org/officeDocument/2006/math">
                      <m:sSub>
                        <m:sSubPr>
                          <m:ctrlPr>
                            <a:rPr lang="fr-FR" i="1" smtClean="0">
                              <a:solidFill>
                                <a:srgbClr val="C00000"/>
                              </a:solidFill>
                              <a:latin typeface="Cambria Math" panose="02040503050406030204" pitchFamily="18" charset="0"/>
                              <a:ea typeface="Cambria Math" panose="02040503050406030204" pitchFamily="18" charset="0"/>
                            </a:rPr>
                          </m:ctrlPr>
                        </m:sSubPr>
                        <m:e>
                          <m:r>
                            <a:rPr lang="fr-FR" i="1">
                              <a:solidFill>
                                <a:srgbClr val="C00000"/>
                              </a:solidFill>
                              <a:latin typeface="Cambria Math" panose="02040503050406030204" pitchFamily="18" charset="0"/>
                              <a:ea typeface="Cambria Math" panose="02040503050406030204" pitchFamily="18" charset="0"/>
                            </a:rPr>
                            <m:t>𝜎</m:t>
                          </m:r>
                        </m:e>
                        <m:sub>
                          <m:r>
                            <a:rPr lang="fr-FR" i="1" smtClean="0">
                              <a:solidFill>
                                <a:srgbClr val="C00000"/>
                              </a:solidFill>
                              <a:latin typeface="Cambria Math" panose="02040503050406030204" pitchFamily="18" charset="0"/>
                              <a:ea typeface="Cambria Math" panose="02040503050406030204" pitchFamily="18" charset="0"/>
                            </a:rPr>
                            <m:t>𝜃</m:t>
                          </m:r>
                          <m:r>
                            <a:rPr lang="fr-FR" b="0" i="1" smtClean="0">
                              <a:solidFill>
                                <a:srgbClr val="C00000"/>
                              </a:solidFill>
                              <a:latin typeface="Cambria Math" panose="02040503050406030204" pitchFamily="18" charset="0"/>
                              <a:ea typeface="Cambria Math" panose="02040503050406030204" pitchFamily="18" charset="0"/>
                            </a:rPr>
                            <m:t>𝑣</m:t>
                          </m:r>
                        </m:sub>
                      </m:sSub>
                      <m:r>
                        <a:rPr lang="fr-FR" i="1">
                          <a:solidFill>
                            <a:srgbClr val="C00000"/>
                          </a:solidFill>
                          <a:latin typeface="Cambria Math" panose="02040503050406030204" pitchFamily="18" charset="0"/>
                          <a:ea typeface="Cambria Math" panose="02040503050406030204" pitchFamily="18" charset="0"/>
                        </a:rPr>
                        <m:t>≈</m:t>
                      </m:r>
                      <m:r>
                        <a:rPr lang="fr-FR" b="0" i="1" smtClean="0">
                          <a:solidFill>
                            <a:srgbClr val="C00000"/>
                          </a:solidFill>
                          <a:latin typeface="Cambria Math" panose="02040503050406030204" pitchFamily="18" charset="0"/>
                          <a:ea typeface="Cambria Math" panose="02040503050406030204" pitchFamily="18" charset="0"/>
                        </a:rPr>
                        <m:t>0.4−1</m:t>
                      </m:r>
                      <m:r>
                        <a:rPr lang="fr-FR" b="0" i="1" smtClean="0">
                          <a:solidFill>
                            <a:srgbClr val="C00000"/>
                          </a:solidFill>
                          <a:latin typeface="Cambria Math" panose="02040503050406030204" pitchFamily="18" charset="0"/>
                          <a:ea typeface="Cambria Math" panose="02040503050406030204" pitchFamily="18" charset="0"/>
                        </a:rPr>
                        <m:t>𝜇</m:t>
                      </m:r>
                      <m:r>
                        <a:rPr lang="fr-FR" b="0" i="1" smtClean="0">
                          <a:solidFill>
                            <a:srgbClr val="C00000"/>
                          </a:solidFill>
                          <a:latin typeface="Cambria Math" panose="02040503050406030204" pitchFamily="18" charset="0"/>
                        </a:rPr>
                        <m:t>𝑟𝑎𝑑</m:t>
                      </m:r>
                    </m:oMath>
                  </m:oMathPara>
                </a14:m>
                <a:endParaRPr lang="fr-FR" dirty="0"/>
              </a:p>
            </p:txBody>
          </p:sp>
        </mc:Choice>
        <mc:Fallback xmlns="">
          <p:sp>
            <p:nvSpPr>
              <p:cNvPr id="16" name="ZoneTexte 15">
                <a:extLst>
                  <a:ext uri="{FF2B5EF4-FFF2-40B4-BE49-F238E27FC236}">
                    <a16:creationId xmlns:a16="http://schemas.microsoft.com/office/drawing/2014/main" id="{4D104F51-D482-384D-AC61-BDD9B2A3773F}"/>
                  </a:ext>
                </a:extLst>
              </p:cNvPr>
              <p:cNvSpPr txBox="1">
                <a:spLocks noRot="1" noChangeAspect="1" noMove="1" noResize="1" noEditPoints="1" noAdjustHandles="1" noChangeArrowheads="1" noChangeShapeType="1" noTextEdit="1"/>
              </p:cNvSpPr>
              <p:nvPr/>
            </p:nvSpPr>
            <p:spPr>
              <a:xfrm>
                <a:off x="5945282" y="4306174"/>
                <a:ext cx="1988301" cy="553998"/>
              </a:xfrm>
              <a:prstGeom prst="rect">
                <a:avLst/>
              </a:prstGeom>
              <a:blipFill>
                <a:blip r:embed="rId5"/>
                <a:stretch>
                  <a:fillRect l="-1274" r="-3185" b="-15556"/>
                </a:stretch>
              </a:blipFill>
            </p:spPr>
            <p:txBody>
              <a:bodyPr/>
              <a:lstStyle/>
              <a:p>
                <a:r>
                  <a:rPr lang="fr-FR">
                    <a:noFill/>
                  </a:rPr>
                  <a:t> </a:t>
                </a:r>
              </a:p>
            </p:txBody>
          </p:sp>
        </mc:Fallback>
      </mc:AlternateContent>
      <p:sp>
        <p:nvSpPr>
          <p:cNvPr id="18" name="ZoneTexte 17">
            <a:extLst>
              <a:ext uri="{FF2B5EF4-FFF2-40B4-BE49-F238E27FC236}">
                <a16:creationId xmlns:a16="http://schemas.microsoft.com/office/drawing/2014/main" id="{9A2D63E3-BFED-0845-AE88-DF1B9EA48C92}"/>
              </a:ext>
            </a:extLst>
          </p:cNvPr>
          <p:cNvSpPr txBox="1"/>
          <p:nvPr/>
        </p:nvSpPr>
        <p:spPr>
          <a:xfrm>
            <a:off x="149246" y="4976025"/>
            <a:ext cx="8964775" cy="369332"/>
          </a:xfrm>
          <a:prstGeom prst="rect">
            <a:avLst/>
          </a:prstGeom>
          <a:noFill/>
        </p:spPr>
        <p:txBody>
          <a:bodyPr wrap="square" rtlCol="0">
            <a:spAutoFit/>
          </a:bodyPr>
          <a:lstStyle/>
          <a:p>
            <a:pPr algn="ctr"/>
            <a:r>
              <a:rPr lang="en-GB" i="1" dirty="0">
                <a:solidFill>
                  <a:schemeClr val="accent1"/>
                </a:solidFill>
              </a:rPr>
              <a:t>Dispersion in vertical direction is negligible, contributes in horizontal</a:t>
            </a:r>
          </a:p>
        </p:txBody>
      </p:sp>
      <p:sp>
        <p:nvSpPr>
          <p:cNvPr id="21" name="Text Box 18">
            <a:extLst>
              <a:ext uri="{FF2B5EF4-FFF2-40B4-BE49-F238E27FC236}">
                <a16:creationId xmlns:a16="http://schemas.microsoft.com/office/drawing/2014/main" id="{A5A2F326-2EF7-9B44-B699-EB389B2D2241}"/>
              </a:ext>
            </a:extLst>
          </p:cNvPr>
          <p:cNvSpPr txBox="1">
            <a:spLocks noChangeArrowheads="1"/>
          </p:cNvSpPr>
          <p:nvPr/>
        </p:nvSpPr>
        <p:spPr bwMode="auto">
          <a:xfrm>
            <a:off x="149246" y="5452395"/>
            <a:ext cx="8843463" cy="553998"/>
          </a:xfrm>
          <a:prstGeom prst="rect">
            <a:avLst/>
          </a:prstGeom>
          <a:noFill/>
          <a:ln w="9525">
            <a:noFill/>
            <a:miter lim="800000"/>
            <a:headEnd/>
            <a:tailEnd/>
          </a:ln>
        </p:spPr>
        <p:txBody>
          <a:bodyPr wrap="square">
            <a:spAutoFit/>
          </a:bodyPr>
          <a:lstStyle/>
          <a:p>
            <a:r>
              <a:rPr lang="en-US" sz="1600" dirty="0">
                <a:solidFill>
                  <a:schemeClr val="tx2">
                    <a:lumMod val="60000"/>
                    <a:lumOff val="40000"/>
                  </a:schemeClr>
                </a:solidFill>
              </a:rPr>
              <a:t>⚠️ Not looked at yet:</a:t>
            </a:r>
            <a:endParaRPr lang="en-US" sz="1400" dirty="0">
              <a:solidFill>
                <a:schemeClr val="accent5">
                  <a:lumMod val="75000"/>
                </a:schemeClr>
              </a:solidFill>
            </a:endParaRPr>
          </a:p>
          <a:p>
            <a:pPr marL="742950" lvl="1" indent="-285750">
              <a:buFont typeface="Arial" panose="020B0604020202020204" pitchFamily="34" charset="0"/>
              <a:buChar char="•"/>
            </a:pPr>
            <a:r>
              <a:rPr lang="fr-FR" sz="1400" dirty="0">
                <a:solidFill>
                  <a:schemeClr val="accent5">
                    <a:lumMod val="75000"/>
                  </a:schemeClr>
                </a:solidFill>
              </a:rPr>
              <a:t>Magnitude of </a:t>
            </a:r>
            <a:r>
              <a:rPr lang="fr-FR" sz="1400" dirty="0" err="1">
                <a:solidFill>
                  <a:schemeClr val="accent5">
                    <a:lumMod val="75000"/>
                  </a:schemeClr>
                </a:solidFill>
              </a:rPr>
              <a:t>beam</a:t>
            </a:r>
            <a:r>
              <a:rPr lang="fr-FR" sz="1400" dirty="0">
                <a:solidFill>
                  <a:schemeClr val="accent5">
                    <a:lumMod val="75000"/>
                  </a:schemeClr>
                </a:solidFill>
              </a:rPr>
              <a:t> </a:t>
            </a:r>
            <a:r>
              <a:rPr lang="fr-FR" sz="1400" dirty="0" err="1">
                <a:solidFill>
                  <a:schemeClr val="accent5">
                    <a:lumMod val="75000"/>
                  </a:schemeClr>
                </a:solidFill>
              </a:rPr>
              <a:t>jittering</a:t>
            </a:r>
            <a:r>
              <a:rPr lang="fr-FR" sz="1400" dirty="0">
                <a:solidFill>
                  <a:schemeClr val="accent5">
                    <a:lumMod val="75000"/>
                  </a:schemeClr>
                </a:solidFill>
              </a:rPr>
              <a:t>  at </a:t>
            </a:r>
            <a:r>
              <a:rPr lang="fr-FR" sz="1400" dirty="0" err="1">
                <a:solidFill>
                  <a:schemeClr val="accent5">
                    <a:lumMod val="75000"/>
                  </a:schemeClr>
                </a:solidFill>
              </a:rPr>
              <a:t>these</a:t>
            </a:r>
            <a:r>
              <a:rPr lang="fr-FR" sz="1400" dirty="0">
                <a:solidFill>
                  <a:schemeClr val="accent5">
                    <a:lumMod val="75000"/>
                  </a:schemeClr>
                </a:solidFill>
              </a:rPr>
              <a:t> locations?</a:t>
            </a:r>
          </a:p>
        </p:txBody>
      </p:sp>
    </p:spTree>
    <p:extLst>
      <p:ext uri="{BB962C8B-B14F-4D97-AF65-F5344CB8AC3E}">
        <p14:creationId xmlns:p14="http://schemas.microsoft.com/office/powerpoint/2010/main" val="3469373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2AC135-8226-9445-BC59-9ECCA410C5F9}"/>
              </a:ext>
            </a:extLst>
          </p:cNvPr>
          <p:cNvSpPr>
            <a:spLocks noGrp="1"/>
          </p:cNvSpPr>
          <p:nvPr>
            <p:ph type="title"/>
          </p:nvPr>
        </p:nvSpPr>
        <p:spPr/>
        <p:txBody>
          <a:bodyPr>
            <a:normAutofit fontScale="90000"/>
          </a:bodyPr>
          <a:lstStyle/>
          <a:p>
            <a:r>
              <a:rPr lang="fr-FR" dirty="0"/>
              <a:t>Laser system (</a:t>
            </a:r>
            <a:r>
              <a:rPr lang="fr-FR" dirty="0" err="1"/>
              <a:t>very</a:t>
            </a:r>
            <a:r>
              <a:rPr lang="fr-FR" dirty="0"/>
              <a:t> </a:t>
            </a:r>
            <a:r>
              <a:rPr lang="fr-FR" dirty="0" err="1"/>
              <a:t>preliminary</a:t>
            </a:r>
            <a:r>
              <a:rPr lang="fr-FR" dirty="0"/>
              <a:t>)</a:t>
            </a:r>
          </a:p>
        </p:txBody>
      </p:sp>
      <p:sp>
        <p:nvSpPr>
          <p:cNvPr id="4" name="Espace réservé de la date 3">
            <a:extLst>
              <a:ext uri="{FF2B5EF4-FFF2-40B4-BE49-F238E27FC236}">
                <a16:creationId xmlns:a16="http://schemas.microsoft.com/office/drawing/2014/main" id="{A42A93A5-1DC7-9C4D-8604-E6416015DE49}"/>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6566E185-F639-EC43-B457-8EE962947783}"/>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453DE578-317B-B046-B509-5B89BA4A7FB3}"/>
              </a:ext>
            </a:extLst>
          </p:cNvPr>
          <p:cNvSpPr>
            <a:spLocks noGrp="1"/>
          </p:cNvSpPr>
          <p:nvPr>
            <p:ph type="sldNum" sz="quarter" idx="12"/>
          </p:nvPr>
        </p:nvSpPr>
        <p:spPr/>
        <p:txBody>
          <a:bodyPr/>
          <a:lstStyle/>
          <a:p>
            <a:fld id="{6324D5D7-7619-544E-85E6-FE67B0DC27B1}" type="slidenum">
              <a:rPr lang="fr-FR" smtClean="0"/>
              <a:t>23</a:t>
            </a:fld>
            <a:endParaRPr lang="fr-FR"/>
          </a:p>
        </p:txBody>
      </p:sp>
      <p:sp>
        <p:nvSpPr>
          <p:cNvPr id="8" name="Text Box 18">
            <a:extLst>
              <a:ext uri="{FF2B5EF4-FFF2-40B4-BE49-F238E27FC236}">
                <a16:creationId xmlns:a16="http://schemas.microsoft.com/office/drawing/2014/main" id="{D8A5FE1C-9C37-8943-854D-FF68D3CABC54}"/>
              </a:ext>
            </a:extLst>
          </p:cNvPr>
          <p:cNvSpPr txBox="1">
            <a:spLocks noChangeArrowheads="1"/>
          </p:cNvSpPr>
          <p:nvPr/>
        </p:nvSpPr>
        <p:spPr bwMode="auto">
          <a:xfrm>
            <a:off x="584607" y="1136453"/>
            <a:ext cx="8436396" cy="738664"/>
          </a:xfrm>
          <a:prstGeom prst="rect">
            <a:avLst/>
          </a:prstGeom>
          <a:noFill/>
          <a:ln w="9525">
            <a:noFill/>
            <a:miter lim="800000"/>
            <a:headEnd/>
            <a:tailEnd/>
          </a:ln>
        </p:spPr>
        <p:txBody>
          <a:bodyPr wrap="square">
            <a:spAutoFit/>
          </a:bodyPr>
          <a:lstStyle/>
          <a:p>
            <a:r>
              <a:rPr lang="en-US" sz="1400" dirty="0">
                <a:solidFill>
                  <a:schemeClr val="tx2">
                    <a:lumMod val="60000"/>
                    <a:lumOff val="40000"/>
                  </a:schemeClr>
                </a:solidFill>
              </a:rPr>
              <a:t>Input parameters assumed:</a:t>
            </a:r>
          </a:p>
          <a:p>
            <a:pPr marL="742950" lvl="1" indent="-285750">
              <a:buFont typeface="Arial" panose="020B0604020202020204" pitchFamily="34" charset="0"/>
              <a:buChar char="•"/>
            </a:pPr>
            <a:r>
              <a:rPr lang="en-US" sz="1400" dirty="0">
                <a:solidFill>
                  <a:schemeClr val="accent5">
                    <a:lumMod val="75000"/>
                  </a:schemeClr>
                </a:solidFill>
              </a:rPr>
              <a:t>E-beam: Q=10nC, 𝜎</a:t>
            </a:r>
            <a:r>
              <a:rPr lang="en-US" sz="1400" baseline="-25000" dirty="0" err="1">
                <a:solidFill>
                  <a:schemeClr val="accent5">
                    <a:lumMod val="75000"/>
                  </a:schemeClr>
                </a:solidFill>
              </a:rPr>
              <a:t>ℎ</a:t>
            </a:r>
            <a:r>
              <a:rPr lang="en-US" sz="1400" dirty="0">
                <a:solidFill>
                  <a:schemeClr val="accent5">
                    <a:lumMod val="75000"/>
                  </a:schemeClr>
                </a:solidFill>
              </a:rPr>
              <a:t>=150µm, 𝜎</a:t>
            </a:r>
            <a:r>
              <a:rPr lang="en-US" sz="1400" baseline="-25000" dirty="0">
                <a:solidFill>
                  <a:schemeClr val="accent5">
                    <a:lumMod val="75000"/>
                  </a:schemeClr>
                </a:solidFill>
              </a:rPr>
              <a:t>v</a:t>
            </a:r>
            <a:r>
              <a:rPr lang="en-US" sz="1400" dirty="0">
                <a:solidFill>
                  <a:schemeClr val="accent5">
                    <a:lumMod val="75000"/>
                  </a:schemeClr>
                </a:solidFill>
              </a:rPr>
              <a:t>=8µm, 𝜎</a:t>
            </a:r>
            <a:r>
              <a:rPr lang="en-US" sz="1400" baseline="-25000" dirty="0">
                <a:solidFill>
                  <a:schemeClr val="accent5">
                    <a:lumMod val="75000"/>
                  </a:schemeClr>
                </a:solidFill>
              </a:rPr>
              <a:t>𝜃v</a:t>
            </a:r>
            <a:r>
              <a:rPr lang="en-US" sz="1400" dirty="0">
                <a:solidFill>
                  <a:schemeClr val="accent5">
                    <a:lumMod val="75000"/>
                  </a:schemeClr>
                </a:solidFill>
              </a:rPr>
              <a:t>=1µrad, 𝜎</a:t>
            </a:r>
            <a:r>
              <a:rPr lang="en-US" sz="1400" baseline="-25000" dirty="0">
                <a:solidFill>
                  <a:schemeClr val="accent5">
                    <a:lumMod val="75000"/>
                  </a:schemeClr>
                </a:solidFill>
              </a:rPr>
              <a:t>𝜃h</a:t>
            </a:r>
            <a:r>
              <a:rPr lang="en-US" sz="1400" dirty="0">
                <a:solidFill>
                  <a:schemeClr val="accent5">
                    <a:lumMod val="75000"/>
                  </a:schemeClr>
                </a:solidFill>
              </a:rPr>
              <a:t>=40µrad</a:t>
            </a:r>
          </a:p>
          <a:p>
            <a:pPr marL="742950" lvl="1" indent="-285750">
              <a:buFont typeface="Arial" panose="020B0604020202020204" pitchFamily="34" charset="0"/>
              <a:buChar char="•"/>
            </a:pPr>
            <a:r>
              <a:rPr lang="en-US" sz="1400" dirty="0">
                <a:solidFill>
                  <a:schemeClr val="accent5">
                    <a:lumMod val="75000"/>
                  </a:schemeClr>
                </a:solidFill>
              </a:rPr>
              <a:t>Laser :𝜆=515nm, 20W, 250MHz pulsed (frequency comb), 𝜎</a:t>
            </a:r>
            <a:r>
              <a:rPr lang="en-US" sz="1400" baseline="-25000" dirty="0" err="1">
                <a:solidFill>
                  <a:schemeClr val="accent5">
                    <a:lumMod val="75000"/>
                  </a:schemeClr>
                </a:solidFill>
              </a:rPr>
              <a:t>ℎ</a:t>
            </a:r>
            <a:r>
              <a:rPr lang="en-US" sz="1400" dirty="0">
                <a:solidFill>
                  <a:schemeClr val="accent5">
                    <a:lumMod val="75000"/>
                  </a:schemeClr>
                </a:solidFill>
              </a:rPr>
              <a:t>=𝜎</a:t>
            </a:r>
            <a:r>
              <a:rPr lang="en-US" sz="1400" baseline="-25000" dirty="0">
                <a:solidFill>
                  <a:schemeClr val="accent5">
                    <a:lumMod val="75000"/>
                  </a:schemeClr>
                </a:solidFill>
              </a:rPr>
              <a:t>v</a:t>
            </a:r>
            <a:r>
              <a:rPr lang="en-US" sz="1400" dirty="0">
                <a:solidFill>
                  <a:schemeClr val="accent5">
                    <a:lumMod val="75000"/>
                  </a:schemeClr>
                </a:solidFill>
              </a:rPr>
              <a:t>=200µm, 1 degree crossing angle</a:t>
            </a:r>
            <a:endParaRPr lang="en-US" sz="1400" dirty="0">
              <a:solidFill>
                <a:schemeClr val="tx2">
                  <a:lumMod val="60000"/>
                  <a:lumOff val="40000"/>
                </a:schemeClr>
              </a:solidFill>
            </a:endParaRPr>
          </a:p>
        </p:txBody>
      </p:sp>
      <p:sp>
        <p:nvSpPr>
          <p:cNvPr id="9" name="Text Box 18">
            <a:extLst>
              <a:ext uri="{FF2B5EF4-FFF2-40B4-BE49-F238E27FC236}">
                <a16:creationId xmlns:a16="http://schemas.microsoft.com/office/drawing/2014/main" id="{7184C670-5F48-AA49-8440-1ABC809C1C55}"/>
              </a:ext>
            </a:extLst>
          </p:cNvPr>
          <p:cNvSpPr txBox="1">
            <a:spLocks noChangeArrowheads="1"/>
          </p:cNvSpPr>
          <p:nvPr/>
        </p:nvSpPr>
        <p:spPr bwMode="auto">
          <a:xfrm>
            <a:off x="270009" y="2482313"/>
            <a:ext cx="4532796" cy="584775"/>
          </a:xfrm>
          <a:prstGeom prst="rect">
            <a:avLst/>
          </a:prstGeom>
          <a:noFill/>
          <a:ln w="38100">
            <a:solidFill>
              <a:schemeClr val="tx2">
                <a:lumMod val="60000"/>
                <a:lumOff val="40000"/>
              </a:schemeClr>
            </a:solidFill>
            <a:miter lim="800000"/>
            <a:headEnd/>
            <a:tailEnd/>
          </a:ln>
        </p:spPr>
        <p:txBody>
          <a:bodyPr wrap="square">
            <a:spAutoFit/>
          </a:bodyPr>
          <a:lstStyle/>
          <a:p>
            <a:pPr algn="ctr"/>
            <a:r>
              <a:rPr lang="en-US" sz="1600" dirty="0">
                <a:solidFill>
                  <a:schemeClr val="tx2">
                    <a:lumMod val="60000"/>
                    <a:lumOff val="40000"/>
                  </a:schemeClr>
                </a:solidFill>
              </a:rPr>
              <a:t>A 20W green laser @ 250MHz provides about 2.2 photons in average per bunch crossing</a:t>
            </a:r>
            <a:endParaRPr lang="en-US" sz="1400" dirty="0">
              <a:solidFill>
                <a:schemeClr val="accent5">
                  <a:lumMod val="75000"/>
                </a:schemeClr>
              </a:solidFill>
            </a:endParaRPr>
          </a:p>
        </p:txBody>
      </p:sp>
      <p:sp>
        <p:nvSpPr>
          <p:cNvPr id="10" name="Text Box 18">
            <a:extLst>
              <a:ext uri="{FF2B5EF4-FFF2-40B4-BE49-F238E27FC236}">
                <a16:creationId xmlns:a16="http://schemas.microsoft.com/office/drawing/2014/main" id="{B9B12D3A-7E1A-A04D-A000-E3648A546DB1}"/>
              </a:ext>
            </a:extLst>
          </p:cNvPr>
          <p:cNvSpPr txBox="1">
            <a:spLocks noChangeArrowheads="1"/>
          </p:cNvSpPr>
          <p:nvPr/>
        </p:nvSpPr>
        <p:spPr bwMode="auto">
          <a:xfrm>
            <a:off x="5024176" y="4263998"/>
            <a:ext cx="3996827" cy="584775"/>
          </a:xfrm>
          <a:prstGeom prst="rect">
            <a:avLst/>
          </a:prstGeom>
          <a:noFill/>
          <a:ln w="38100">
            <a:solidFill>
              <a:srgbClr val="C00000"/>
            </a:solidFill>
            <a:miter lim="800000"/>
            <a:headEnd/>
            <a:tailEnd/>
          </a:ln>
        </p:spPr>
        <p:txBody>
          <a:bodyPr wrap="square">
            <a:spAutoFit/>
          </a:bodyPr>
          <a:lstStyle/>
          <a:p>
            <a:r>
              <a:rPr lang="en-US" sz="1600" dirty="0">
                <a:solidFill>
                  <a:schemeClr val="tx2">
                    <a:lumMod val="60000"/>
                    <a:lumOff val="40000"/>
                  </a:schemeClr>
                </a:solidFill>
              </a:rPr>
              <a:t>This needs consolidation once location of polarimeter is confirmed</a:t>
            </a:r>
            <a:endParaRPr lang="en-US" sz="1400" dirty="0">
              <a:solidFill>
                <a:schemeClr val="accent5">
                  <a:lumMod val="75000"/>
                </a:schemeClr>
              </a:solidFill>
            </a:endParaRPr>
          </a:p>
        </p:txBody>
      </p:sp>
      <p:pic>
        <p:nvPicPr>
          <p:cNvPr id="11" name="Image 10">
            <a:extLst>
              <a:ext uri="{FF2B5EF4-FFF2-40B4-BE49-F238E27FC236}">
                <a16:creationId xmlns:a16="http://schemas.microsoft.com/office/drawing/2014/main" id="{4D571EBF-336C-F646-8306-735B406D3728}"/>
              </a:ext>
            </a:extLst>
          </p:cNvPr>
          <p:cNvPicPr>
            <a:picLocks noChangeAspect="1"/>
          </p:cNvPicPr>
          <p:nvPr/>
        </p:nvPicPr>
        <p:blipFill>
          <a:blip r:embed="rId2"/>
          <a:stretch>
            <a:fillRect/>
          </a:stretch>
        </p:blipFill>
        <p:spPr>
          <a:xfrm>
            <a:off x="155085" y="3328865"/>
            <a:ext cx="2077705" cy="1466182"/>
          </a:xfrm>
          <a:prstGeom prst="rect">
            <a:avLst/>
          </a:prstGeom>
        </p:spPr>
      </p:pic>
      <p:pic>
        <p:nvPicPr>
          <p:cNvPr id="12" name="Image 11">
            <a:extLst>
              <a:ext uri="{FF2B5EF4-FFF2-40B4-BE49-F238E27FC236}">
                <a16:creationId xmlns:a16="http://schemas.microsoft.com/office/drawing/2014/main" id="{12BE3673-DD26-F840-8F27-DA67C19355CD}"/>
              </a:ext>
            </a:extLst>
          </p:cNvPr>
          <p:cNvPicPr>
            <a:picLocks noChangeAspect="1"/>
          </p:cNvPicPr>
          <p:nvPr/>
        </p:nvPicPr>
        <p:blipFill>
          <a:blip r:embed="rId3"/>
          <a:stretch>
            <a:fillRect/>
          </a:stretch>
        </p:blipFill>
        <p:spPr>
          <a:xfrm>
            <a:off x="2747227" y="3413044"/>
            <a:ext cx="2043317" cy="1153223"/>
          </a:xfrm>
          <a:prstGeom prst="rect">
            <a:avLst/>
          </a:prstGeom>
        </p:spPr>
      </p:pic>
      <p:pic>
        <p:nvPicPr>
          <p:cNvPr id="13" name="Image 12">
            <a:extLst>
              <a:ext uri="{FF2B5EF4-FFF2-40B4-BE49-F238E27FC236}">
                <a16:creationId xmlns:a16="http://schemas.microsoft.com/office/drawing/2014/main" id="{839BE51A-60C9-4D46-9E7F-2BFA4767DC09}"/>
              </a:ext>
            </a:extLst>
          </p:cNvPr>
          <p:cNvPicPr>
            <a:picLocks noChangeAspect="1"/>
          </p:cNvPicPr>
          <p:nvPr/>
        </p:nvPicPr>
        <p:blipFill>
          <a:blip r:embed="rId4"/>
          <a:stretch>
            <a:fillRect/>
          </a:stretch>
        </p:blipFill>
        <p:spPr>
          <a:xfrm>
            <a:off x="2693048" y="4859950"/>
            <a:ext cx="2097496" cy="1305988"/>
          </a:xfrm>
          <a:prstGeom prst="rect">
            <a:avLst/>
          </a:prstGeom>
        </p:spPr>
      </p:pic>
      <p:pic>
        <p:nvPicPr>
          <p:cNvPr id="14" name="Image 13">
            <a:extLst>
              <a:ext uri="{FF2B5EF4-FFF2-40B4-BE49-F238E27FC236}">
                <a16:creationId xmlns:a16="http://schemas.microsoft.com/office/drawing/2014/main" id="{3733FE5C-F922-3242-A829-CB66CAED957A}"/>
              </a:ext>
            </a:extLst>
          </p:cNvPr>
          <p:cNvPicPr>
            <a:picLocks noChangeAspect="1"/>
          </p:cNvPicPr>
          <p:nvPr/>
        </p:nvPicPr>
        <p:blipFill>
          <a:blip r:embed="rId5"/>
          <a:stretch>
            <a:fillRect/>
          </a:stretch>
        </p:blipFill>
        <p:spPr>
          <a:xfrm>
            <a:off x="161302" y="4892636"/>
            <a:ext cx="2224803" cy="1383563"/>
          </a:xfrm>
          <a:prstGeom prst="rect">
            <a:avLst/>
          </a:prstGeom>
        </p:spPr>
      </p:pic>
      <p:sp>
        <p:nvSpPr>
          <p:cNvPr id="15" name="ZoneTexte 14">
            <a:extLst>
              <a:ext uri="{FF2B5EF4-FFF2-40B4-BE49-F238E27FC236}">
                <a16:creationId xmlns:a16="http://schemas.microsoft.com/office/drawing/2014/main" id="{04CDCAAF-3114-EA43-A434-71B8E6243D45}"/>
              </a:ext>
            </a:extLst>
          </p:cNvPr>
          <p:cNvSpPr txBox="1"/>
          <p:nvPr/>
        </p:nvSpPr>
        <p:spPr>
          <a:xfrm rot="20528152">
            <a:off x="132563" y="4291169"/>
            <a:ext cx="4667718" cy="646331"/>
          </a:xfrm>
          <a:prstGeom prst="rect">
            <a:avLst/>
          </a:prstGeom>
          <a:solidFill>
            <a:schemeClr val="tx2">
              <a:lumMod val="20000"/>
              <a:lumOff val="80000"/>
            </a:schemeClr>
          </a:solidFill>
        </p:spPr>
        <p:txBody>
          <a:bodyPr wrap="square" rtlCol="0" anchor="ctr" anchorCtr="1">
            <a:spAutoFit/>
          </a:bodyPr>
          <a:lstStyle/>
          <a:p>
            <a:pPr algn="ctr"/>
            <a:r>
              <a:rPr lang="en-GB" dirty="0">
                <a:solidFill>
                  <a:schemeClr val="tx1">
                    <a:lumMod val="50000"/>
                    <a:lumOff val="50000"/>
                  </a:schemeClr>
                </a:solidFill>
              </a:rPr>
              <a:t>Many commercial products:</a:t>
            </a:r>
          </a:p>
          <a:p>
            <a:pPr algn="ctr"/>
            <a:r>
              <a:rPr lang="en-GB" dirty="0">
                <a:solidFill>
                  <a:schemeClr val="tx1">
                    <a:lumMod val="50000"/>
                    <a:lumOff val="50000"/>
                  </a:schemeClr>
                </a:solidFill>
              </a:rPr>
              <a:t>laser </a:t>
            </a:r>
            <a:r>
              <a:rPr lang="en-GB">
                <a:solidFill>
                  <a:schemeClr val="tx1">
                    <a:lumMod val="50000"/>
                    <a:lumOff val="50000"/>
                  </a:schemeClr>
                </a:solidFill>
              </a:rPr>
              <a:t>oscillator + amplifier</a:t>
            </a:r>
            <a:endParaRPr lang="en-GB" dirty="0">
              <a:solidFill>
                <a:schemeClr val="tx1">
                  <a:lumMod val="50000"/>
                  <a:lumOff val="50000"/>
                </a:schemeClr>
              </a:solidFill>
            </a:endParaRPr>
          </a:p>
        </p:txBody>
      </p:sp>
    </p:spTree>
    <p:extLst>
      <p:ext uri="{BB962C8B-B14F-4D97-AF65-F5344CB8AC3E}">
        <p14:creationId xmlns:p14="http://schemas.microsoft.com/office/powerpoint/2010/main" val="1508538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04E235C-0A0A-1449-9DBF-48F2D054AB40}"/>
              </a:ext>
            </a:extLst>
          </p:cNvPr>
          <p:cNvPicPr>
            <a:picLocks noChangeAspect="1"/>
          </p:cNvPicPr>
          <p:nvPr/>
        </p:nvPicPr>
        <p:blipFill>
          <a:blip r:embed="rId2"/>
          <a:stretch>
            <a:fillRect/>
          </a:stretch>
        </p:blipFill>
        <p:spPr>
          <a:xfrm>
            <a:off x="140342" y="1073219"/>
            <a:ext cx="9144000" cy="2743200"/>
          </a:xfrm>
          <a:prstGeom prst="rect">
            <a:avLst/>
          </a:prstGeom>
        </p:spPr>
      </p:pic>
      <p:sp>
        <p:nvSpPr>
          <p:cNvPr id="2" name="Titre 1">
            <a:extLst>
              <a:ext uri="{FF2B5EF4-FFF2-40B4-BE49-F238E27FC236}">
                <a16:creationId xmlns:a16="http://schemas.microsoft.com/office/drawing/2014/main" id="{C23D02E8-E8DA-3A42-ADFC-CCC9F0B0BF99}"/>
              </a:ext>
            </a:extLst>
          </p:cNvPr>
          <p:cNvSpPr>
            <a:spLocks noGrp="1"/>
          </p:cNvSpPr>
          <p:nvPr>
            <p:ph type="title"/>
          </p:nvPr>
        </p:nvSpPr>
        <p:spPr>
          <a:xfrm>
            <a:off x="628649" y="365126"/>
            <a:ext cx="8361873" cy="509517"/>
          </a:xfrm>
        </p:spPr>
        <p:txBody>
          <a:bodyPr>
            <a:normAutofit fontScale="90000"/>
          </a:bodyPr>
          <a:lstStyle/>
          <a:p>
            <a:r>
              <a:rPr lang="fr-FR" dirty="0"/>
              <a:t>Laser </a:t>
            </a:r>
            <a:r>
              <a:rPr lang="fr-FR" dirty="0" err="1"/>
              <a:t>beam</a:t>
            </a:r>
            <a:r>
              <a:rPr lang="fr-FR" dirty="0"/>
              <a:t> injection line (</a:t>
            </a:r>
            <a:r>
              <a:rPr lang="fr-FR" dirty="0" err="1"/>
              <a:t>preliminary</a:t>
            </a:r>
            <a:r>
              <a:rPr lang="fr-FR" dirty="0"/>
              <a:t>)</a:t>
            </a:r>
          </a:p>
        </p:txBody>
      </p:sp>
      <p:sp>
        <p:nvSpPr>
          <p:cNvPr id="4" name="Espace réservé de la date 3">
            <a:extLst>
              <a:ext uri="{FF2B5EF4-FFF2-40B4-BE49-F238E27FC236}">
                <a16:creationId xmlns:a16="http://schemas.microsoft.com/office/drawing/2014/main" id="{4E7D2A5C-8B48-2D4C-89E2-9253939F24CC}"/>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6F662EDC-EECC-0341-81DD-291AF9B350CA}"/>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F1C60C4F-7ADF-1948-96CB-6C9625D7AE9D}"/>
              </a:ext>
            </a:extLst>
          </p:cNvPr>
          <p:cNvSpPr>
            <a:spLocks noGrp="1"/>
          </p:cNvSpPr>
          <p:nvPr>
            <p:ph type="sldNum" sz="quarter" idx="12"/>
          </p:nvPr>
        </p:nvSpPr>
        <p:spPr/>
        <p:txBody>
          <a:bodyPr/>
          <a:lstStyle/>
          <a:p>
            <a:fld id="{6324D5D7-7619-544E-85E6-FE67B0DC27B1}" type="slidenum">
              <a:rPr lang="fr-FR" smtClean="0"/>
              <a:t>24</a:t>
            </a:fld>
            <a:endParaRPr lang="fr-FR"/>
          </a:p>
        </p:txBody>
      </p:sp>
      <p:sp>
        <p:nvSpPr>
          <p:cNvPr id="17" name="Text Box 18">
            <a:extLst>
              <a:ext uri="{FF2B5EF4-FFF2-40B4-BE49-F238E27FC236}">
                <a16:creationId xmlns:a16="http://schemas.microsoft.com/office/drawing/2014/main" id="{0244EE9E-916F-0346-AB59-84DD3C413212}"/>
              </a:ext>
            </a:extLst>
          </p:cNvPr>
          <p:cNvSpPr txBox="1">
            <a:spLocks noChangeArrowheads="1"/>
          </p:cNvSpPr>
          <p:nvPr/>
        </p:nvSpPr>
        <p:spPr bwMode="auto">
          <a:xfrm>
            <a:off x="175016" y="4033548"/>
            <a:ext cx="8733007" cy="338554"/>
          </a:xfrm>
          <a:prstGeom prst="rect">
            <a:avLst/>
          </a:prstGeom>
          <a:noFill/>
          <a:ln w="38100">
            <a:solidFill>
              <a:schemeClr val="tx2">
                <a:lumMod val="60000"/>
                <a:lumOff val="40000"/>
              </a:schemeClr>
            </a:solidFill>
            <a:miter lim="800000"/>
            <a:headEnd/>
            <a:tailEnd/>
          </a:ln>
        </p:spPr>
        <p:txBody>
          <a:bodyPr wrap="square">
            <a:spAutoFit/>
          </a:bodyPr>
          <a:lstStyle/>
          <a:p>
            <a:pPr algn="ctr"/>
            <a:r>
              <a:rPr lang="en-US" sz="1600" dirty="0">
                <a:solidFill>
                  <a:schemeClr val="tx2">
                    <a:lumMod val="60000"/>
                    <a:lumOff val="40000"/>
                  </a:schemeClr>
                </a:solidFill>
              </a:rPr>
              <a:t>Telescope needs to be designed once laser beam parameters are confirmed </a:t>
            </a:r>
            <a:endParaRPr lang="en-US" sz="1400" dirty="0">
              <a:solidFill>
                <a:schemeClr val="accent5">
                  <a:lumMod val="75000"/>
                </a:schemeClr>
              </a:solidFill>
            </a:endParaRPr>
          </a:p>
        </p:txBody>
      </p:sp>
      <p:sp>
        <p:nvSpPr>
          <p:cNvPr id="19" name="Text Box 18">
            <a:extLst>
              <a:ext uri="{FF2B5EF4-FFF2-40B4-BE49-F238E27FC236}">
                <a16:creationId xmlns:a16="http://schemas.microsoft.com/office/drawing/2014/main" id="{1EF19FC5-43D4-BC42-9B81-270437E8B706}"/>
              </a:ext>
            </a:extLst>
          </p:cNvPr>
          <p:cNvSpPr txBox="1">
            <a:spLocks noChangeArrowheads="1"/>
          </p:cNvSpPr>
          <p:nvPr/>
        </p:nvSpPr>
        <p:spPr bwMode="auto">
          <a:xfrm>
            <a:off x="175016" y="4547796"/>
            <a:ext cx="8733007" cy="338554"/>
          </a:xfrm>
          <a:prstGeom prst="rect">
            <a:avLst/>
          </a:prstGeom>
          <a:noFill/>
          <a:ln w="38100">
            <a:solidFill>
              <a:schemeClr val="tx2">
                <a:lumMod val="60000"/>
                <a:lumOff val="40000"/>
              </a:schemeClr>
            </a:solidFill>
            <a:miter lim="800000"/>
            <a:headEnd/>
            <a:tailEnd/>
          </a:ln>
        </p:spPr>
        <p:txBody>
          <a:bodyPr wrap="square">
            <a:spAutoFit/>
          </a:bodyPr>
          <a:lstStyle/>
          <a:p>
            <a:pPr algn="ctr"/>
            <a:r>
              <a:rPr lang="en-US" sz="1600" dirty="0">
                <a:solidFill>
                  <a:schemeClr val="tx2">
                    <a:lumMod val="60000"/>
                    <a:lumOff val="40000"/>
                  </a:schemeClr>
                </a:solidFill>
              </a:rPr>
              <a:t>Additional positioning and pointing feedbacks can be added if needed</a:t>
            </a:r>
            <a:endParaRPr lang="en-US" sz="1400" dirty="0">
              <a:solidFill>
                <a:schemeClr val="accent5">
                  <a:lumMod val="75000"/>
                </a:schemeClr>
              </a:solidFill>
            </a:endParaRPr>
          </a:p>
        </p:txBody>
      </p:sp>
      <p:sp>
        <p:nvSpPr>
          <p:cNvPr id="21" name="Rectangle 20">
            <a:extLst>
              <a:ext uri="{FF2B5EF4-FFF2-40B4-BE49-F238E27FC236}">
                <a16:creationId xmlns:a16="http://schemas.microsoft.com/office/drawing/2014/main" id="{E48C3F9C-3CCC-7946-B942-D7A0BCEFCFA3}"/>
              </a:ext>
            </a:extLst>
          </p:cNvPr>
          <p:cNvSpPr/>
          <p:nvPr/>
        </p:nvSpPr>
        <p:spPr>
          <a:xfrm>
            <a:off x="1518306" y="1457681"/>
            <a:ext cx="5586883" cy="170822"/>
          </a:xfrm>
          <a:prstGeom prst="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F6D7F138-A34F-7F49-8760-96CF469683C5}"/>
              </a:ext>
            </a:extLst>
          </p:cNvPr>
          <p:cNvSpPr txBox="1"/>
          <p:nvPr/>
        </p:nvSpPr>
        <p:spPr>
          <a:xfrm>
            <a:off x="1518306" y="1164451"/>
            <a:ext cx="1402372" cy="338554"/>
          </a:xfrm>
          <a:prstGeom prst="rect">
            <a:avLst/>
          </a:prstGeom>
          <a:noFill/>
        </p:spPr>
        <p:txBody>
          <a:bodyPr wrap="none" rtlCol="0">
            <a:spAutoFit/>
          </a:bodyPr>
          <a:lstStyle/>
          <a:p>
            <a:r>
              <a:rPr lang="fr-FR" sz="1600" dirty="0">
                <a:solidFill>
                  <a:schemeClr val="accent1"/>
                </a:solidFill>
              </a:rPr>
              <a:t>Vacuum </a:t>
            </a:r>
            <a:r>
              <a:rPr lang="fr-FR" sz="1600" dirty="0" err="1">
                <a:solidFill>
                  <a:schemeClr val="accent1"/>
                </a:solidFill>
              </a:rPr>
              <a:t>vessel</a:t>
            </a:r>
            <a:endParaRPr lang="fr-FR" sz="1600" dirty="0">
              <a:solidFill>
                <a:schemeClr val="accent1"/>
              </a:solidFill>
            </a:endParaRPr>
          </a:p>
        </p:txBody>
      </p:sp>
      <p:sp>
        <p:nvSpPr>
          <p:cNvPr id="23" name="Rectangle 22">
            <a:extLst>
              <a:ext uri="{FF2B5EF4-FFF2-40B4-BE49-F238E27FC236}">
                <a16:creationId xmlns:a16="http://schemas.microsoft.com/office/drawing/2014/main" id="{2311CEB1-3C7E-EE4F-9C7F-FF1109923846}"/>
              </a:ext>
            </a:extLst>
          </p:cNvPr>
          <p:cNvSpPr/>
          <p:nvPr/>
        </p:nvSpPr>
        <p:spPr>
          <a:xfrm>
            <a:off x="984403" y="1718826"/>
            <a:ext cx="4149969" cy="217044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E7EDED3A-A258-464C-BBAF-996C98B1F516}"/>
              </a:ext>
            </a:extLst>
          </p:cNvPr>
          <p:cNvSpPr/>
          <p:nvPr/>
        </p:nvSpPr>
        <p:spPr>
          <a:xfrm>
            <a:off x="6593058" y="1681500"/>
            <a:ext cx="2314965" cy="190308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CDDAC0A4-5E15-ED4C-B52D-7506A1023A34}"/>
              </a:ext>
            </a:extLst>
          </p:cNvPr>
          <p:cNvSpPr txBox="1"/>
          <p:nvPr/>
        </p:nvSpPr>
        <p:spPr>
          <a:xfrm>
            <a:off x="2716977" y="3584581"/>
            <a:ext cx="2467342" cy="276999"/>
          </a:xfrm>
          <a:prstGeom prst="rect">
            <a:avLst/>
          </a:prstGeom>
          <a:noFill/>
        </p:spPr>
        <p:txBody>
          <a:bodyPr wrap="none" rtlCol="0">
            <a:spAutoFit/>
          </a:bodyPr>
          <a:lstStyle/>
          <a:p>
            <a:r>
              <a:rPr lang="fr-FR" sz="1200" dirty="0">
                <a:solidFill>
                  <a:schemeClr val="accent1"/>
                </a:solidFill>
              </a:rPr>
              <a:t>Box </a:t>
            </a:r>
            <a:r>
              <a:rPr lang="fr-FR" sz="1200" dirty="0" err="1">
                <a:solidFill>
                  <a:schemeClr val="accent1"/>
                </a:solidFill>
              </a:rPr>
              <a:t>with</a:t>
            </a:r>
            <a:r>
              <a:rPr lang="fr-FR" sz="1200" dirty="0">
                <a:solidFill>
                  <a:schemeClr val="accent1"/>
                </a:solidFill>
              </a:rPr>
              <a:t> rough </a:t>
            </a:r>
            <a:r>
              <a:rPr lang="fr-FR" sz="1200" dirty="0" err="1">
                <a:solidFill>
                  <a:schemeClr val="accent1"/>
                </a:solidFill>
              </a:rPr>
              <a:t>temperature</a:t>
            </a:r>
            <a:r>
              <a:rPr lang="fr-FR" sz="1200" dirty="0">
                <a:solidFill>
                  <a:schemeClr val="accent1"/>
                </a:solidFill>
              </a:rPr>
              <a:t> control</a:t>
            </a:r>
          </a:p>
        </p:txBody>
      </p:sp>
      <p:sp>
        <p:nvSpPr>
          <p:cNvPr id="29" name="ZoneTexte 28">
            <a:extLst>
              <a:ext uri="{FF2B5EF4-FFF2-40B4-BE49-F238E27FC236}">
                <a16:creationId xmlns:a16="http://schemas.microsoft.com/office/drawing/2014/main" id="{633B36E8-EA32-2447-BAC2-1197322798B1}"/>
              </a:ext>
            </a:extLst>
          </p:cNvPr>
          <p:cNvSpPr txBox="1"/>
          <p:nvPr/>
        </p:nvSpPr>
        <p:spPr>
          <a:xfrm>
            <a:off x="6523181" y="3330162"/>
            <a:ext cx="2467342" cy="276999"/>
          </a:xfrm>
          <a:prstGeom prst="rect">
            <a:avLst/>
          </a:prstGeom>
          <a:noFill/>
        </p:spPr>
        <p:txBody>
          <a:bodyPr wrap="none" rtlCol="0">
            <a:spAutoFit/>
          </a:bodyPr>
          <a:lstStyle/>
          <a:p>
            <a:r>
              <a:rPr lang="fr-FR" sz="1200" dirty="0">
                <a:solidFill>
                  <a:schemeClr val="accent1"/>
                </a:solidFill>
              </a:rPr>
              <a:t>Box </a:t>
            </a:r>
            <a:r>
              <a:rPr lang="fr-FR" sz="1200" dirty="0" err="1">
                <a:solidFill>
                  <a:schemeClr val="accent1"/>
                </a:solidFill>
              </a:rPr>
              <a:t>with</a:t>
            </a:r>
            <a:r>
              <a:rPr lang="fr-FR" sz="1200" dirty="0">
                <a:solidFill>
                  <a:schemeClr val="accent1"/>
                </a:solidFill>
              </a:rPr>
              <a:t> rough </a:t>
            </a:r>
            <a:r>
              <a:rPr lang="fr-FR" sz="1200" dirty="0" err="1">
                <a:solidFill>
                  <a:schemeClr val="accent1"/>
                </a:solidFill>
              </a:rPr>
              <a:t>temperature</a:t>
            </a:r>
            <a:r>
              <a:rPr lang="fr-FR" sz="1200" dirty="0">
                <a:solidFill>
                  <a:schemeClr val="accent1"/>
                </a:solidFill>
              </a:rPr>
              <a:t> control</a:t>
            </a:r>
          </a:p>
        </p:txBody>
      </p:sp>
      <p:sp>
        <p:nvSpPr>
          <p:cNvPr id="15" name="Text Box 18">
            <a:extLst>
              <a:ext uri="{FF2B5EF4-FFF2-40B4-BE49-F238E27FC236}">
                <a16:creationId xmlns:a16="http://schemas.microsoft.com/office/drawing/2014/main" id="{357FCE48-1AA9-5844-87D3-37470F92012F}"/>
              </a:ext>
            </a:extLst>
          </p:cNvPr>
          <p:cNvSpPr txBox="1">
            <a:spLocks noChangeArrowheads="1"/>
          </p:cNvSpPr>
          <p:nvPr/>
        </p:nvSpPr>
        <p:spPr bwMode="auto">
          <a:xfrm>
            <a:off x="175016" y="5086546"/>
            <a:ext cx="8733007" cy="338554"/>
          </a:xfrm>
          <a:prstGeom prst="rect">
            <a:avLst/>
          </a:prstGeom>
          <a:noFill/>
          <a:ln w="38100">
            <a:solidFill>
              <a:schemeClr val="tx2">
                <a:lumMod val="60000"/>
                <a:lumOff val="40000"/>
              </a:schemeClr>
            </a:solidFill>
            <a:miter lim="800000"/>
            <a:headEnd/>
            <a:tailEnd/>
          </a:ln>
        </p:spPr>
        <p:txBody>
          <a:bodyPr wrap="square">
            <a:spAutoFit/>
          </a:bodyPr>
          <a:lstStyle/>
          <a:p>
            <a:pPr algn="ctr"/>
            <a:r>
              <a:rPr lang="en-US" sz="1600" dirty="0">
                <a:solidFill>
                  <a:schemeClr val="tx2">
                    <a:lumMod val="60000"/>
                    <a:lumOff val="40000"/>
                  </a:schemeClr>
                </a:solidFill>
              </a:rPr>
              <a:t>Components need to be validated for the required average power</a:t>
            </a:r>
            <a:endParaRPr lang="en-US" sz="1400" dirty="0">
              <a:solidFill>
                <a:schemeClr val="accent5">
                  <a:lumMod val="75000"/>
                </a:schemeClr>
              </a:solidFill>
            </a:endParaRPr>
          </a:p>
        </p:txBody>
      </p:sp>
      <p:sp>
        <p:nvSpPr>
          <p:cNvPr id="18" name="Text Box 18">
            <a:extLst>
              <a:ext uri="{FF2B5EF4-FFF2-40B4-BE49-F238E27FC236}">
                <a16:creationId xmlns:a16="http://schemas.microsoft.com/office/drawing/2014/main" id="{4CCBDF7A-2FF1-484C-A839-971A1F9C8D18}"/>
              </a:ext>
            </a:extLst>
          </p:cNvPr>
          <p:cNvSpPr txBox="1">
            <a:spLocks noChangeArrowheads="1"/>
          </p:cNvSpPr>
          <p:nvPr/>
        </p:nvSpPr>
        <p:spPr bwMode="auto">
          <a:xfrm>
            <a:off x="175016" y="5585748"/>
            <a:ext cx="8733007" cy="338554"/>
          </a:xfrm>
          <a:prstGeom prst="rect">
            <a:avLst/>
          </a:prstGeom>
          <a:noFill/>
          <a:ln w="38100">
            <a:solidFill>
              <a:schemeClr val="tx2">
                <a:lumMod val="60000"/>
                <a:lumOff val="40000"/>
              </a:schemeClr>
            </a:solidFill>
            <a:miter lim="800000"/>
            <a:headEnd/>
            <a:tailEnd/>
          </a:ln>
        </p:spPr>
        <p:txBody>
          <a:bodyPr wrap="square">
            <a:spAutoFit/>
          </a:bodyPr>
          <a:lstStyle/>
          <a:p>
            <a:pPr algn="ctr"/>
            <a:r>
              <a:rPr lang="en-US" sz="1600" dirty="0">
                <a:solidFill>
                  <a:schemeClr val="tx2">
                    <a:lumMod val="60000"/>
                    <a:lumOff val="40000"/>
                  </a:schemeClr>
                </a:solidFill>
              </a:rPr>
              <a:t>Laser beam size and length of transport line as to be consolidates once location is decided</a:t>
            </a:r>
            <a:endParaRPr lang="en-US" sz="1400" dirty="0">
              <a:solidFill>
                <a:schemeClr val="accent5">
                  <a:lumMod val="75000"/>
                </a:schemeClr>
              </a:solidFill>
            </a:endParaRPr>
          </a:p>
        </p:txBody>
      </p:sp>
    </p:spTree>
    <p:extLst>
      <p:ext uri="{BB962C8B-B14F-4D97-AF65-F5344CB8AC3E}">
        <p14:creationId xmlns:p14="http://schemas.microsoft.com/office/powerpoint/2010/main" val="2479837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482EC-D8BC-2347-8349-9EF8C7A22320}"/>
              </a:ext>
            </a:extLst>
          </p:cNvPr>
          <p:cNvSpPr>
            <a:spLocks noGrp="1"/>
          </p:cNvSpPr>
          <p:nvPr>
            <p:ph type="title"/>
          </p:nvPr>
        </p:nvSpPr>
        <p:spPr/>
        <p:txBody>
          <a:bodyPr>
            <a:normAutofit fontScale="90000"/>
          </a:bodyPr>
          <a:lstStyle/>
          <a:p>
            <a:r>
              <a:rPr lang="fr-FR" dirty="0"/>
              <a:t>QED corrections</a:t>
            </a:r>
          </a:p>
        </p:txBody>
      </p:sp>
      <p:sp>
        <p:nvSpPr>
          <p:cNvPr id="4" name="Espace réservé de la date 3">
            <a:extLst>
              <a:ext uri="{FF2B5EF4-FFF2-40B4-BE49-F238E27FC236}">
                <a16:creationId xmlns:a16="http://schemas.microsoft.com/office/drawing/2014/main" id="{2AD88FAD-48A7-2442-9F50-F796B3E5AB73}"/>
              </a:ext>
            </a:extLst>
          </p:cNvPr>
          <p:cNvSpPr>
            <a:spLocks noGrp="1"/>
          </p:cNvSpPr>
          <p:nvPr>
            <p:ph type="dt" sz="half" idx="10"/>
          </p:nvPr>
        </p:nvSpPr>
        <p:spPr/>
        <p:txBody>
          <a:bodyPr/>
          <a:lstStyle/>
          <a:p>
            <a:r>
              <a:rPr lang="fr-FR" dirty="0"/>
              <a:t>03/06/2019</a:t>
            </a:r>
          </a:p>
        </p:txBody>
      </p:sp>
      <p:sp>
        <p:nvSpPr>
          <p:cNvPr id="5" name="Espace réservé du pied de page 4">
            <a:extLst>
              <a:ext uri="{FF2B5EF4-FFF2-40B4-BE49-F238E27FC236}">
                <a16:creationId xmlns:a16="http://schemas.microsoft.com/office/drawing/2014/main" id="{F09BF8A8-2724-DE4F-9558-78BB90DBB885}"/>
              </a:ext>
            </a:extLst>
          </p:cNvPr>
          <p:cNvSpPr>
            <a:spLocks noGrp="1"/>
          </p:cNvSpPr>
          <p:nvPr>
            <p:ph type="ftr" sz="quarter" idx="11"/>
          </p:nvPr>
        </p:nvSpPr>
        <p:spPr/>
        <p:txBody>
          <a:bodyPr/>
          <a:lstStyle/>
          <a:p>
            <a:r>
              <a:rPr lang="fr-FR" dirty="0"/>
              <a:t>Compton </a:t>
            </a:r>
            <a:r>
              <a:rPr lang="fr-FR" dirty="0" err="1"/>
              <a:t>polarimeter</a:t>
            </a:r>
            <a:r>
              <a:rPr lang="fr-FR" dirty="0"/>
              <a:t> for 'Chiral BELLE2'</a:t>
            </a:r>
          </a:p>
        </p:txBody>
      </p:sp>
      <p:sp>
        <p:nvSpPr>
          <p:cNvPr id="6" name="Espace réservé du numéro de diapositive 5">
            <a:extLst>
              <a:ext uri="{FF2B5EF4-FFF2-40B4-BE49-F238E27FC236}">
                <a16:creationId xmlns:a16="http://schemas.microsoft.com/office/drawing/2014/main" id="{7F061522-D31E-7743-A271-64CFEBA54A43}"/>
              </a:ext>
            </a:extLst>
          </p:cNvPr>
          <p:cNvSpPr>
            <a:spLocks noGrp="1"/>
          </p:cNvSpPr>
          <p:nvPr>
            <p:ph type="sldNum" sz="quarter" idx="12"/>
          </p:nvPr>
        </p:nvSpPr>
        <p:spPr/>
        <p:txBody>
          <a:bodyPr/>
          <a:lstStyle/>
          <a:p>
            <a:fld id="{6324D5D7-7619-544E-85E6-FE67B0DC27B1}" type="slidenum">
              <a:rPr lang="fr-FR" smtClean="0"/>
              <a:t>25</a:t>
            </a:fld>
            <a:endParaRPr lang="fr-FR"/>
          </a:p>
        </p:txBody>
      </p:sp>
      <p:sp>
        <p:nvSpPr>
          <p:cNvPr id="8" name="Rectangle 7">
            <a:extLst>
              <a:ext uri="{FF2B5EF4-FFF2-40B4-BE49-F238E27FC236}">
                <a16:creationId xmlns:a16="http://schemas.microsoft.com/office/drawing/2014/main" id="{8FD03C26-AD9F-784E-A2DD-1F36AE9FF4B8}"/>
              </a:ext>
            </a:extLst>
          </p:cNvPr>
          <p:cNvSpPr/>
          <p:nvPr/>
        </p:nvSpPr>
        <p:spPr>
          <a:xfrm rot="16200000">
            <a:off x="-3084400" y="3084401"/>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err="1">
                <a:solidFill>
                  <a:schemeClr val="tx2">
                    <a:lumMod val="60000"/>
                    <a:lumOff val="40000"/>
                  </a:schemeClr>
                </a:solidFill>
              </a:rPr>
              <a:t>Denner</a:t>
            </a:r>
            <a:r>
              <a:rPr lang="en-US" sz="1200" dirty="0">
                <a:solidFill>
                  <a:schemeClr val="tx2">
                    <a:lumMod val="60000"/>
                    <a:lumOff val="40000"/>
                  </a:schemeClr>
                </a:solidFill>
              </a:rPr>
              <a:t> &amp; </a:t>
            </a:r>
            <a:r>
              <a:rPr lang="en-US" sz="1200" dirty="0" err="1">
                <a:solidFill>
                  <a:schemeClr val="tx2">
                    <a:lumMod val="60000"/>
                    <a:lumOff val="40000"/>
                  </a:schemeClr>
                </a:solidFill>
              </a:rPr>
              <a:t>Dittmaier</a:t>
            </a:r>
            <a:r>
              <a:rPr lang="en-US" sz="1200" dirty="0">
                <a:solidFill>
                  <a:schemeClr val="tx2">
                    <a:lumMod val="60000"/>
                    <a:lumOff val="40000"/>
                  </a:schemeClr>
                </a:solidFill>
              </a:rPr>
              <a:t> </a:t>
            </a:r>
            <a:r>
              <a:rPr lang="en-US" sz="1200" dirty="0" err="1">
                <a:solidFill>
                  <a:schemeClr val="tx2">
                    <a:lumMod val="60000"/>
                    <a:lumOff val="40000"/>
                  </a:schemeClr>
                </a:solidFill>
              </a:rPr>
              <a:t>Nucl</a:t>
            </a:r>
            <a:r>
              <a:rPr lang="en-US" sz="1200" dirty="0">
                <a:solidFill>
                  <a:schemeClr val="tx2">
                    <a:lumMod val="60000"/>
                    <a:lumOff val="40000"/>
                  </a:schemeClr>
                </a:solidFill>
              </a:rPr>
              <a:t>. Phys. B 540 (1999) 58 and references therein</a:t>
            </a:r>
          </a:p>
        </p:txBody>
      </p:sp>
      <p:sp>
        <p:nvSpPr>
          <p:cNvPr id="16" name="ZoneTexte 15">
            <a:extLst>
              <a:ext uri="{FF2B5EF4-FFF2-40B4-BE49-F238E27FC236}">
                <a16:creationId xmlns:a16="http://schemas.microsoft.com/office/drawing/2014/main" id="{6E6E3585-2FF8-4242-8FDD-87D443AC5477}"/>
              </a:ext>
            </a:extLst>
          </p:cNvPr>
          <p:cNvSpPr txBox="1"/>
          <p:nvPr/>
        </p:nvSpPr>
        <p:spPr>
          <a:xfrm>
            <a:off x="828493" y="5927135"/>
            <a:ext cx="7686857" cy="369332"/>
          </a:xfrm>
          <a:prstGeom prst="rect">
            <a:avLst/>
          </a:prstGeom>
          <a:noFill/>
        </p:spPr>
        <p:txBody>
          <a:bodyPr wrap="square" rtlCol="0">
            <a:spAutoFit/>
          </a:bodyPr>
          <a:lstStyle/>
          <a:p>
            <a:pPr algn="ctr"/>
            <a:r>
              <a:rPr lang="fr-FR" i="1" dirty="0" err="1">
                <a:solidFill>
                  <a:schemeClr val="accent5"/>
                </a:solidFill>
              </a:rPr>
              <a:t>Tree-level</a:t>
            </a:r>
            <a:r>
              <a:rPr lang="fr-FR" i="1" dirty="0">
                <a:solidFill>
                  <a:schemeClr val="accent5"/>
                </a:solidFill>
              </a:rPr>
              <a:t> cross-sections are </a:t>
            </a:r>
            <a:r>
              <a:rPr lang="fr-FR" i="1" dirty="0" err="1">
                <a:solidFill>
                  <a:schemeClr val="accent5"/>
                </a:solidFill>
              </a:rPr>
              <a:t>robust</a:t>
            </a:r>
            <a:r>
              <a:rPr lang="fr-FR" i="1" dirty="0">
                <a:solidFill>
                  <a:schemeClr val="accent5"/>
                </a:solidFill>
              </a:rPr>
              <a:t> </a:t>
            </a:r>
            <a:r>
              <a:rPr lang="fr-FR" i="1" dirty="0" err="1">
                <a:solidFill>
                  <a:schemeClr val="accent5"/>
                </a:solidFill>
              </a:rPr>
              <a:t>against</a:t>
            </a:r>
            <a:r>
              <a:rPr lang="fr-FR" i="1" dirty="0">
                <a:solidFill>
                  <a:schemeClr val="accent5"/>
                </a:solidFill>
              </a:rPr>
              <a:t> QED corrections</a:t>
            </a:r>
            <a:endParaRPr lang="en-GB" i="1" dirty="0">
              <a:solidFill>
                <a:schemeClr val="accent5"/>
              </a:solidFill>
            </a:endParaRPr>
          </a:p>
        </p:txBody>
      </p:sp>
      <p:pic>
        <p:nvPicPr>
          <p:cNvPr id="9" name="Image 8">
            <a:extLst>
              <a:ext uri="{FF2B5EF4-FFF2-40B4-BE49-F238E27FC236}">
                <a16:creationId xmlns:a16="http://schemas.microsoft.com/office/drawing/2014/main" id="{423CAFBB-4F42-3D4B-9AC7-872FDADA260F}"/>
              </a:ext>
            </a:extLst>
          </p:cNvPr>
          <p:cNvPicPr>
            <a:picLocks noChangeAspect="1"/>
          </p:cNvPicPr>
          <p:nvPr/>
        </p:nvPicPr>
        <p:blipFill>
          <a:blip r:embed="rId2"/>
          <a:stretch>
            <a:fillRect/>
          </a:stretch>
        </p:blipFill>
        <p:spPr>
          <a:xfrm>
            <a:off x="5466303" y="1707525"/>
            <a:ext cx="3454841" cy="4079211"/>
          </a:xfrm>
          <a:prstGeom prst="rect">
            <a:avLst/>
          </a:prstGeom>
          <a:ln w="57150">
            <a:solidFill>
              <a:schemeClr val="accent1"/>
            </a:solidFill>
          </a:ln>
        </p:spPr>
      </p:pic>
      <p:pic>
        <p:nvPicPr>
          <p:cNvPr id="12" name="Image 11">
            <a:extLst>
              <a:ext uri="{FF2B5EF4-FFF2-40B4-BE49-F238E27FC236}">
                <a16:creationId xmlns:a16="http://schemas.microsoft.com/office/drawing/2014/main" id="{F50A0A2D-0B26-114D-8D22-E34D8AC37114}"/>
              </a:ext>
            </a:extLst>
          </p:cNvPr>
          <p:cNvPicPr>
            <a:picLocks noChangeAspect="1"/>
          </p:cNvPicPr>
          <p:nvPr/>
        </p:nvPicPr>
        <p:blipFill>
          <a:blip r:embed="rId3"/>
          <a:stretch>
            <a:fillRect/>
          </a:stretch>
        </p:blipFill>
        <p:spPr>
          <a:xfrm>
            <a:off x="475498" y="1706559"/>
            <a:ext cx="3177088" cy="4076892"/>
          </a:xfrm>
          <a:prstGeom prst="rect">
            <a:avLst/>
          </a:prstGeom>
          <a:ln w="57150">
            <a:solidFill>
              <a:schemeClr val="accent5">
                <a:lumMod val="75000"/>
              </a:schemeClr>
            </a:solidFill>
          </a:ln>
        </p:spPr>
      </p:pic>
      <mc:AlternateContent xmlns:mc="http://schemas.openxmlformats.org/markup-compatibility/2006" xmlns:a14="http://schemas.microsoft.com/office/drawing/2010/main">
        <mc:Choice Requires="a14">
          <p:sp>
            <p:nvSpPr>
              <p:cNvPr id="31" name="ZoneTexte 30">
                <a:extLst>
                  <a:ext uri="{FF2B5EF4-FFF2-40B4-BE49-F238E27FC236}">
                    <a16:creationId xmlns:a16="http://schemas.microsoft.com/office/drawing/2014/main" id="{86BA3AA6-151E-1848-89B8-D75DFF167CA9}"/>
                  </a:ext>
                </a:extLst>
              </p:cNvPr>
              <p:cNvSpPr txBox="1"/>
              <p:nvPr/>
            </p:nvSpPr>
            <p:spPr>
              <a:xfrm>
                <a:off x="2572415" y="1015954"/>
                <a:ext cx="4800999" cy="5732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b="0" i="1" smtClean="0">
                              <a:latin typeface="Cambria Math" panose="02040503050406030204" pitchFamily="18" charset="0"/>
                            </a:rPr>
                          </m:ctrlPr>
                        </m:fPr>
                        <m:num>
                          <m:r>
                            <a:rPr lang="fr-FR" b="0" i="1" smtClean="0">
                              <a:latin typeface="Cambria Math" panose="02040503050406030204" pitchFamily="18" charset="0"/>
                            </a:rPr>
                            <m:t>𝑑</m:t>
                          </m:r>
                          <m:r>
                            <a:rPr lang="fr-FR" i="1">
                              <a:latin typeface="Cambria Math" panose="02040503050406030204" pitchFamily="18" charset="0"/>
                              <a:ea typeface="Cambria Math" panose="02040503050406030204" pitchFamily="18" charset="0"/>
                            </a:rPr>
                            <m:t>𝜎</m:t>
                          </m:r>
                        </m:num>
                        <m:den>
                          <m:r>
                            <a:rPr lang="fr-FR" b="0" i="1" smtClean="0">
                              <a:latin typeface="Cambria Math" panose="02040503050406030204" pitchFamily="18" charset="0"/>
                            </a:rPr>
                            <m:t>𝑑𝑦</m:t>
                          </m:r>
                        </m:den>
                      </m:f>
                      <m:r>
                        <a:rPr lang="fr-FR" b="0" i="1" smtClean="0">
                          <a:latin typeface="Cambria Math" panose="02040503050406030204" pitchFamily="18" charset="0"/>
                        </a:rPr>
                        <m:t>(</m:t>
                      </m:r>
                      <m:r>
                        <a:rPr lang="fr-FR" b="0" i="1" smtClean="0">
                          <a:latin typeface="Cambria Math" panose="02040503050406030204" pitchFamily="18" charset="0"/>
                        </a:rPr>
                        <m:t>𝑥</m:t>
                      </m:r>
                      <m:r>
                        <a:rPr lang="fr-FR" b="0" i="1" smtClean="0">
                          <a:latin typeface="Cambria Math" panose="02040503050406030204" pitchFamily="18" charset="0"/>
                        </a:rPr>
                        <m:t>,</m:t>
                      </m:r>
                      <m:r>
                        <a:rPr lang="fr-FR" b="0" i="1" smtClean="0">
                          <a:latin typeface="Cambria Math" panose="02040503050406030204" pitchFamily="18" charset="0"/>
                        </a:rPr>
                        <m:t>𝑦</m:t>
                      </m:r>
                      <m:r>
                        <a:rPr lang="fr-FR" b="0" i="1" smtClean="0">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𝑑</m:t>
                          </m:r>
                          <m:sSub>
                            <m:sSubPr>
                              <m:ctrlPr>
                                <a:rPr lang="fr-FR" i="1" smtClean="0">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𝜎</m:t>
                              </m:r>
                            </m:e>
                            <m:sub>
                              <m:r>
                                <a:rPr lang="fr-FR" b="0" i="1" smtClean="0">
                                  <a:latin typeface="Cambria Math" panose="02040503050406030204" pitchFamily="18" charset="0"/>
                                </a:rPr>
                                <m:t>0</m:t>
                              </m:r>
                            </m:sub>
                          </m:sSub>
                        </m:num>
                        <m:den>
                          <m:r>
                            <a:rPr lang="fr-FR" i="1">
                              <a:latin typeface="Cambria Math" panose="02040503050406030204" pitchFamily="18" charset="0"/>
                            </a:rPr>
                            <m:t>𝑑𝑦</m:t>
                          </m:r>
                        </m:den>
                      </m:f>
                      <m:d>
                        <m:dPr>
                          <m:ctrlPr>
                            <a:rPr lang="fr-FR" i="1" smtClean="0">
                              <a:latin typeface="Cambria Math" panose="02040503050406030204" pitchFamily="18" charset="0"/>
                            </a:rPr>
                          </m:ctrlPr>
                        </m:dPr>
                        <m:e>
                          <m:r>
                            <a:rPr lang="fr-FR" i="1">
                              <a:latin typeface="Cambria Math" panose="02040503050406030204" pitchFamily="18" charset="0"/>
                            </a:rPr>
                            <m:t>1+</m:t>
                          </m:r>
                          <m:r>
                            <a:rPr lang="fr-FR" i="1" smtClean="0">
                              <a:solidFill>
                                <a:schemeClr val="accent5">
                                  <a:lumMod val="75000"/>
                                </a:schemeClr>
                              </a:solidFill>
                              <a:latin typeface="Cambria Math" panose="02040503050406030204" pitchFamily="18" charset="0"/>
                            </a:rPr>
                            <m:t>𝛿</m:t>
                          </m:r>
                        </m:e>
                      </m:d>
                      <m:d>
                        <m:dPr>
                          <m:begChr m:val="["/>
                          <m:endChr m:val="]"/>
                          <m:ctrlPr>
                            <a:rPr lang="fr-FR" i="1" smtClean="0">
                              <a:latin typeface="Cambria Math" panose="02040503050406030204" pitchFamily="18" charset="0"/>
                            </a:rPr>
                          </m:ctrlPr>
                        </m:dPr>
                        <m:e>
                          <m:r>
                            <a:rPr lang="fr-FR" i="1">
                              <a:latin typeface="Cambria Math" panose="02040503050406030204" pitchFamily="18" charset="0"/>
                            </a:rPr>
                            <m:t>1+</m:t>
                          </m:r>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𝒫</m:t>
                              </m:r>
                            </m:e>
                            <m:sub>
                              <m:r>
                                <a:rPr lang="fr-FR" i="1">
                                  <a:latin typeface="Cambria Math" panose="02040503050406030204" pitchFamily="18" charset="0"/>
                                </a:rPr>
                                <m:t>𝑧</m:t>
                              </m:r>
                            </m:sub>
                          </m:sSub>
                          <m:r>
                            <a:rPr lang="fr-FR" i="1">
                              <a:latin typeface="Cambria Math" panose="02040503050406030204" pitchFamily="18" charset="0"/>
                              <a:ea typeface="Cambria Math" panose="02040503050406030204" pitchFamily="18" charset="0"/>
                            </a:rPr>
                            <m:t>𝜆</m:t>
                          </m:r>
                          <m:d>
                            <m:dPr>
                              <m:ctrlPr>
                                <a:rPr lang="fr-FR" i="1">
                                  <a:latin typeface="Cambria Math" panose="02040503050406030204" pitchFamily="18" charset="0"/>
                                  <a:ea typeface="Cambria Math" panose="02040503050406030204" pitchFamily="18" charset="0"/>
                                </a:rPr>
                              </m:ctrlPr>
                            </m:dPr>
                            <m:e>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𝐴</m:t>
                                  </m:r>
                                </m:e>
                                <m:sub>
                                  <m:r>
                                    <a:rPr lang="fr-FR" i="1">
                                      <a:latin typeface="Cambria Math" panose="02040503050406030204" pitchFamily="18" charset="0"/>
                                      <a:ea typeface="Cambria Math" panose="02040503050406030204" pitchFamily="18" charset="0"/>
                                    </a:rPr>
                                    <m:t>𝐿𝑅</m:t>
                                  </m:r>
                                </m:sub>
                              </m:sSub>
                              <m:r>
                                <a:rPr lang="fr-FR" i="1">
                                  <a:latin typeface="Cambria Math" panose="02040503050406030204" pitchFamily="18" charset="0"/>
                                  <a:ea typeface="Cambria Math" panose="02040503050406030204" pitchFamily="18" charset="0"/>
                                </a:rPr>
                                <m:t>+</m:t>
                              </m:r>
                              <m:sSub>
                                <m:sSubPr>
                                  <m:ctrlPr>
                                    <a:rPr lang="fr-FR" i="1" smtClean="0">
                                      <a:solidFill>
                                        <a:schemeClr val="accent1"/>
                                      </a:solidFill>
                                      <a:latin typeface="Cambria Math" panose="02040503050406030204" pitchFamily="18" charset="0"/>
                                      <a:ea typeface="Cambria Math" panose="02040503050406030204" pitchFamily="18" charset="0"/>
                                    </a:rPr>
                                  </m:ctrlPr>
                                </m:sSubPr>
                                <m:e>
                                  <m:r>
                                    <a:rPr lang="fr-FR" i="1">
                                      <a:solidFill>
                                        <a:schemeClr val="accent1"/>
                                      </a:solidFill>
                                      <a:latin typeface="Cambria Math" panose="02040503050406030204" pitchFamily="18" charset="0"/>
                                      <a:ea typeface="Cambria Math" panose="02040503050406030204" pitchFamily="18" charset="0"/>
                                    </a:rPr>
                                    <m:t>𝛥</m:t>
                                  </m:r>
                                  <m:r>
                                    <a:rPr lang="fr-FR" i="1">
                                      <a:solidFill>
                                        <a:schemeClr val="accent1"/>
                                      </a:solidFill>
                                      <a:latin typeface="Cambria Math" panose="02040503050406030204" pitchFamily="18" charset="0"/>
                                      <a:ea typeface="Cambria Math" panose="02040503050406030204" pitchFamily="18" charset="0"/>
                                    </a:rPr>
                                    <m:t>𝐴</m:t>
                                  </m:r>
                                </m:e>
                                <m:sub>
                                  <m:r>
                                    <a:rPr lang="fr-FR" i="1">
                                      <a:solidFill>
                                        <a:schemeClr val="accent1"/>
                                      </a:solidFill>
                                      <a:latin typeface="Cambria Math" panose="02040503050406030204" pitchFamily="18" charset="0"/>
                                      <a:ea typeface="Cambria Math" panose="02040503050406030204" pitchFamily="18" charset="0"/>
                                    </a:rPr>
                                    <m:t>𝐿𝑅</m:t>
                                  </m:r>
                                </m:sub>
                              </m:sSub>
                            </m:e>
                          </m:d>
                        </m:e>
                      </m:d>
                    </m:oMath>
                  </m:oMathPara>
                </a14:m>
                <a:endParaRPr lang="en-GB" dirty="0"/>
              </a:p>
            </p:txBody>
          </p:sp>
        </mc:Choice>
        <mc:Fallback xmlns="">
          <p:sp>
            <p:nvSpPr>
              <p:cNvPr id="31" name="ZoneTexte 30">
                <a:extLst>
                  <a:ext uri="{FF2B5EF4-FFF2-40B4-BE49-F238E27FC236}">
                    <a16:creationId xmlns:a16="http://schemas.microsoft.com/office/drawing/2014/main" id="{86BA3AA6-151E-1848-89B8-D75DFF167CA9}"/>
                  </a:ext>
                </a:extLst>
              </p:cNvPr>
              <p:cNvSpPr txBox="1">
                <a:spLocks noRot="1" noChangeAspect="1" noMove="1" noResize="1" noEditPoints="1" noAdjustHandles="1" noChangeArrowheads="1" noChangeShapeType="1" noTextEdit="1"/>
              </p:cNvSpPr>
              <p:nvPr/>
            </p:nvSpPr>
            <p:spPr>
              <a:xfrm>
                <a:off x="2572415" y="1015954"/>
                <a:ext cx="4800999" cy="573234"/>
              </a:xfrm>
              <a:prstGeom prst="rect">
                <a:avLst/>
              </a:prstGeom>
              <a:blipFill>
                <a:blip r:embed="rId4"/>
                <a:stretch>
                  <a:fillRect t="-2174" b="-1739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747DA38-8429-934A-BA8B-AF85B15BEDBF}"/>
                  </a:ext>
                </a:extLst>
              </p:cNvPr>
              <p:cNvSpPr/>
              <p:nvPr/>
            </p:nvSpPr>
            <p:spPr>
              <a:xfrm>
                <a:off x="3949058" y="2365310"/>
                <a:ext cx="115704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i="1" smtClean="0">
                          <a:solidFill>
                            <a:schemeClr val="accent5">
                              <a:lumMod val="75000"/>
                            </a:schemeClr>
                          </a:solidFill>
                          <a:latin typeface="Cambria Math" panose="02040503050406030204" pitchFamily="18" charset="0"/>
                        </a:rPr>
                        <m:t>𝛿</m:t>
                      </m:r>
                      <m:r>
                        <a:rPr lang="fr-FR" i="1" smtClean="0">
                          <a:solidFill>
                            <a:schemeClr val="accent5">
                              <a:lumMod val="75000"/>
                            </a:schemeClr>
                          </a:solidFill>
                          <a:latin typeface="Cambria Math" panose="02040503050406030204" pitchFamily="18" charset="0"/>
                          <a:ea typeface="Cambria Math" panose="02040503050406030204" pitchFamily="18" charset="0"/>
                        </a:rPr>
                        <m:t>&lt;</m:t>
                      </m:r>
                      <m:sSup>
                        <m:sSupPr>
                          <m:ctrlPr>
                            <a:rPr lang="fr-FR" i="1" smtClean="0">
                              <a:solidFill>
                                <a:schemeClr val="accent5">
                                  <a:lumMod val="75000"/>
                                </a:schemeClr>
                              </a:solidFill>
                              <a:latin typeface="Cambria Math" panose="02040503050406030204" pitchFamily="18" charset="0"/>
                              <a:ea typeface="Cambria Math" panose="02040503050406030204" pitchFamily="18" charset="0"/>
                            </a:rPr>
                          </m:ctrlPr>
                        </m:sSupPr>
                        <m:e>
                          <m:r>
                            <a:rPr lang="fr-FR" b="0" i="1" smtClean="0">
                              <a:solidFill>
                                <a:schemeClr val="accent5">
                                  <a:lumMod val="75000"/>
                                </a:schemeClr>
                              </a:solidFill>
                              <a:latin typeface="Cambria Math" panose="02040503050406030204" pitchFamily="18" charset="0"/>
                              <a:ea typeface="Cambria Math" panose="02040503050406030204" pitchFamily="18" charset="0"/>
                            </a:rPr>
                            <m:t>10</m:t>
                          </m:r>
                        </m:e>
                        <m:sup>
                          <m:r>
                            <a:rPr lang="fr-FR" b="0" i="1" smtClean="0">
                              <a:solidFill>
                                <a:schemeClr val="accent5">
                                  <a:lumMod val="75000"/>
                                </a:schemeClr>
                              </a:solidFill>
                              <a:latin typeface="Cambria Math" panose="02040503050406030204" pitchFamily="18" charset="0"/>
                              <a:ea typeface="Cambria Math" panose="02040503050406030204" pitchFamily="18" charset="0"/>
                            </a:rPr>
                            <m:t>−4</m:t>
                          </m:r>
                        </m:sup>
                      </m:sSup>
                    </m:oMath>
                  </m:oMathPara>
                </a14:m>
                <a:endParaRPr lang="fr-FR" dirty="0"/>
              </a:p>
            </p:txBody>
          </p:sp>
        </mc:Choice>
        <mc:Fallback xmlns="">
          <p:sp>
            <p:nvSpPr>
              <p:cNvPr id="14" name="Rectangle 13">
                <a:extLst>
                  <a:ext uri="{FF2B5EF4-FFF2-40B4-BE49-F238E27FC236}">
                    <a16:creationId xmlns:a16="http://schemas.microsoft.com/office/drawing/2014/main" id="{D747DA38-8429-934A-BA8B-AF85B15BEDBF}"/>
                  </a:ext>
                </a:extLst>
              </p:cNvPr>
              <p:cNvSpPr>
                <a:spLocks noRot="1" noChangeAspect="1" noMove="1" noResize="1" noEditPoints="1" noAdjustHandles="1" noChangeArrowheads="1" noChangeShapeType="1" noTextEdit="1"/>
              </p:cNvSpPr>
              <p:nvPr/>
            </p:nvSpPr>
            <p:spPr>
              <a:xfrm>
                <a:off x="3949058" y="2365310"/>
                <a:ext cx="1157047" cy="369332"/>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966006D8-A97A-2142-8DCB-F8E78E7DFC3B}"/>
                  </a:ext>
                </a:extLst>
              </p:cNvPr>
              <p:cNvSpPr/>
              <p:nvPr/>
            </p:nvSpPr>
            <p:spPr>
              <a:xfrm>
                <a:off x="3673759" y="3038234"/>
                <a:ext cx="170764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chemeClr val="accent1"/>
                              </a:solidFill>
                              <a:latin typeface="Cambria Math" panose="02040503050406030204" pitchFamily="18" charset="0"/>
                              <a:ea typeface="Cambria Math" panose="02040503050406030204" pitchFamily="18" charset="0"/>
                            </a:rPr>
                          </m:ctrlPr>
                        </m:sSubPr>
                        <m:e>
                          <m:r>
                            <a:rPr lang="fr-FR" i="1">
                              <a:solidFill>
                                <a:schemeClr val="accent1"/>
                              </a:solidFill>
                              <a:latin typeface="Cambria Math" panose="02040503050406030204" pitchFamily="18" charset="0"/>
                              <a:ea typeface="Cambria Math" panose="02040503050406030204" pitchFamily="18" charset="0"/>
                            </a:rPr>
                            <m:t>𝛥</m:t>
                          </m:r>
                          <m:r>
                            <a:rPr lang="fr-FR" i="1">
                              <a:solidFill>
                                <a:schemeClr val="accent1"/>
                              </a:solidFill>
                              <a:latin typeface="Cambria Math" panose="02040503050406030204" pitchFamily="18" charset="0"/>
                              <a:ea typeface="Cambria Math" panose="02040503050406030204" pitchFamily="18" charset="0"/>
                            </a:rPr>
                            <m:t>𝐴</m:t>
                          </m:r>
                        </m:e>
                        <m:sub>
                          <m:r>
                            <a:rPr lang="fr-FR" i="1">
                              <a:solidFill>
                                <a:schemeClr val="accent1"/>
                              </a:solidFill>
                              <a:latin typeface="Cambria Math" panose="02040503050406030204" pitchFamily="18" charset="0"/>
                              <a:ea typeface="Cambria Math" panose="02040503050406030204" pitchFamily="18" charset="0"/>
                            </a:rPr>
                            <m:t>𝐿𝑅</m:t>
                          </m:r>
                        </m:sub>
                      </m:sSub>
                      <m:r>
                        <a:rPr lang="fr-FR" i="1" smtClean="0">
                          <a:solidFill>
                            <a:schemeClr val="accent1"/>
                          </a:solidFill>
                          <a:latin typeface="Cambria Math" panose="02040503050406030204" pitchFamily="18" charset="0"/>
                          <a:ea typeface="Cambria Math" panose="02040503050406030204" pitchFamily="18" charset="0"/>
                        </a:rPr>
                        <m:t>&lt;</m:t>
                      </m:r>
                      <m:sSup>
                        <m:sSupPr>
                          <m:ctrlPr>
                            <a:rPr lang="fr-FR" i="1" smtClean="0">
                              <a:solidFill>
                                <a:schemeClr val="accent1"/>
                              </a:solidFill>
                              <a:latin typeface="Cambria Math" panose="02040503050406030204" pitchFamily="18" charset="0"/>
                              <a:ea typeface="Cambria Math" panose="02040503050406030204" pitchFamily="18" charset="0"/>
                            </a:rPr>
                          </m:ctrlPr>
                        </m:sSupPr>
                        <m:e>
                          <m:r>
                            <a:rPr lang="fr-FR" b="0" i="1" smtClean="0">
                              <a:solidFill>
                                <a:schemeClr val="accent1"/>
                              </a:solidFill>
                              <a:latin typeface="Cambria Math" panose="02040503050406030204" pitchFamily="18" charset="0"/>
                              <a:ea typeface="Cambria Math" panose="02040503050406030204" pitchFamily="18" charset="0"/>
                            </a:rPr>
                            <m:t>3 10</m:t>
                          </m:r>
                        </m:e>
                        <m:sup>
                          <m:r>
                            <a:rPr lang="fr-FR" b="0" i="1" smtClean="0">
                              <a:solidFill>
                                <a:schemeClr val="accent1"/>
                              </a:solidFill>
                              <a:latin typeface="Cambria Math" panose="02040503050406030204" pitchFamily="18" charset="0"/>
                              <a:ea typeface="Cambria Math" panose="02040503050406030204" pitchFamily="18" charset="0"/>
                            </a:rPr>
                            <m:t>−4</m:t>
                          </m:r>
                        </m:sup>
                      </m:sSup>
                    </m:oMath>
                  </m:oMathPara>
                </a14:m>
                <a:endParaRPr lang="fr-FR" dirty="0"/>
              </a:p>
            </p:txBody>
          </p:sp>
        </mc:Choice>
        <mc:Fallback xmlns="">
          <p:sp>
            <p:nvSpPr>
              <p:cNvPr id="35" name="Rectangle 34">
                <a:extLst>
                  <a:ext uri="{FF2B5EF4-FFF2-40B4-BE49-F238E27FC236}">
                    <a16:creationId xmlns:a16="http://schemas.microsoft.com/office/drawing/2014/main" id="{966006D8-A97A-2142-8DCB-F8E78E7DFC3B}"/>
                  </a:ext>
                </a:extLst>
              </p:cNvPr>
              <p:cNvSpPr>
                <a:spLocks noRot="1" noChangeAspect="1" noMove="1" noResize="1" noEditPoints="1" noAdjustHandles="1" noChangeArrowheads="1" noChangeShapeType="1" noTextEdit="1"/>
              </p:cNvSpPr>
              <p:nvPr/>
            </p:nvSpPr>
            <p:spPr>
              <a:xfrm>
                <a:off x="3673759" y="3038234"/>
                <a:ext cx="1707647" cy="369332"/>
              </a:xfrm>
              <a:prstGeom prst="rect">
                <a:avLst/>
              </a:prstGeom>
              <a:blipFill>
                <a:blip r:embed="rId6"/>
                <a:stretch>
                  <a:fillRect b="-16667"/>
                </a:stretch>
              </a:blipFill>
            </p:spPr>
            <p:txBody>
              <a:bodyPr/>
              <a:lstStyle/>
              <a:p>
                <a:r>
                  <a:rPr lang="fr-FR">
                    <a:noFill/>
                  </a:rPr>
                  <a:t> </a:t>
                </a:r>
              </a:p>
            </p:txBody>
          </p:sp>
        </mc:Fallback>
      </mc:AlternateContent>
    </p:spTree>
    <p:extLst>
      <p:ext uri="{BB962C8B-B14F-4D97-AF65-F5344CB8AC3E}">
        <p14:creationId xmlns:p14="http://schemas.microsoft.com/office/powerpoint/2010/main" val="364375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482EC-D8BC-2347-8349-9EF8C7A22320}"/>
              </a:ext>
            </a:extLst>
          </p:cNvPr>
          <p:cNvSpPr>
            <a:spLocks noGrp="1"/>
          </p:cNvSpPr>
          <p:nvPr>
            <p:ph type="title"/>
          </p:nvPr>
        </p:nvSpPr>
        <p:spPr/>
        <p:txBody>
          <a:bodyPr>
            <a:normAutofit fontScale="90000"/>
          </a:bodyPr>
          <a:lstStyle/>
          <a:p>
            <a:r>
              <a:rPr lang="fr-FR" dirty="0"/>
              <a:t>A bit of </a:t>
            </a:r>
            <a:r>
              <a:rPr lang="fr-FR" dirty="0" err="1"/>
              <a:t>history</a:t>
            </a:r>
            <a:r>
              <a:rPr lang="fr-FR" dirty="0"/>
              <a:t>: HERA L-POL1</a:t>
            </a:r>
          </a:p>
        </p:txBody>
      </p:sp>
      <p:sp>
        <p:nvSpPr>
          <p:cNvPr id="4" name="Espace réservé de la date 3">
            <a:extLst>
              <a:ext uri="{FF2B5EF4-FFF2-40B4-BE49-F238E27FC236}">
                <a16:creationId xmlns:a16="http://schemas.microsoft.com/office/drawing/2014/main" id="{2AD88FAD-48A7-2442-9F50-F796B3E5AB73}"/>
              </a:ext>
            </a:extLst>
          </p:cNvPr>
          <p:cNvSpPr>
            <a:spLocks noGrp="1"/>
          </p:cNvSpPr>
          <p:nvPr>
            <p:ph type="dt" sz="half" idx="10"/>
          </p:nvPr>
        </p:nvSpPr>
        <p:spPr/>
        <p:txBody>
          <a:bodyPr/>
          <a:lstStyle/>
          <a:p>
            <a:r>
              <a:rPr lang="fr-FR"/>
              <a:t>03/06/2019</a:t>
            </a:r>
          </a:p>
        </p:txBody>
      </p:sp>
      <p:sp>
        <p:nvSpPr>
          <p:cNvPr id="5" name="Espace réservé du pied de page 4">
            <a:extLst>
              <a:ext uri="{FF2B5EF4-FFF2-40B4-BE49-F238E27FC236}">
                <a16:creationId xmlns:a16="http://schemas.microsoft.com/office/drawing/2014/main" id="{F09BF8A8-2724-DE4F-9558-78BB90DBB885}"/>
              </a:ext>
            </a:extLst>
          </p:cNvPr>
          <p:cNvSpPr>
            <a:spLocks noGrp="1"/>
          </p:cNvSpPr>
          <p:nvPr>
            <p:ph type="ftr" sz="quarter" idx="11"/>
          </p:nvPr>
        </p:nvSpPr>
        <p:spPr/>
        <p:txBody>
          <a:bodyPr/>
          <a:lstStyle/>
          <a:p>
            <a:r>
              <a:rPr lang="fr-FR"/>
              <a:t>Compton polarimeter for 'Chiral BELLE2'</a:t>
            </a:r>
          </a:p>
        </p:txBody>
      </p:sp>
      <p:sp>
        <p:nvSpPr>
          <p:cNvPr id="6" name="Espace réservé du numéro de diapositive 5">
            <a:extLst>
              <a:ext uri="{FF2B5EF4-FFF2-40B4-BE49-F238E27FC236}">
                <a16:creationId xmlns:a16="http://schemas.microsoft.com/office/drawing/2014/main" id="{7F061522-D31E-7743-A271-64CFEBA54A43}"/>
              </a:ext>
            </a:extLst>
          </p:cNvPr>
          <p:cNvSpPr>
            <a:spLocks noGrp="1"/>
          </p:cNvSpPr>
          <p:nvPr>
            <p:ph type="sldNum" sz="quarter" idx="12"/>
          </p:nvPr>
        </p:nvSpPr>
        <p:spPr/>
        <p:txBody>
          <a:bodyPr/>
          <a:lstStyle/>
          <a:p>
            <a:fld id="{6324D5D7-7619-544E-85E6-FE67B0DC27B1}" type="slidenum">
              <a:rPr lang="fr-FR" smtClean="0"/>
              <a:t>26</a:t>
            </a:fld>
            <a:endParaRPr lang="fr-FR"/>
          </a:p>
        </p:txBody>
      </p:sp>
      <p:pic>
        <p:nvPicPr>
          <p:cNvPr id="7" name="Image 6">
            <a:extLst>
              <a:ext uri="{FF2B5EF4-FFF2-40B4-BE49-F238E27FC236}">
                <a16:creationId xmlns:a16="http://schemas.microsoft.com/office/drawing/2014/main" id="{3BB2B0E0-99A0-1C46-B41D-09BAFD96B63C}"/>
              </a:ext>
            </a:extLst>
          </p:cNvPr>
          <p:cNvPicPr>
            <a:picLocks noChangeAspect="1"/>
          </p:cNvPicPr>
          <p:nvPr/>
        </p:nvPicPr>
        <p:blipFill>
          <a:blip r:embed="rId2"/>
          <a:stretch>
            <a:fillRect/>
          </a:stretch>
        </p:blipFill>
        <p:spPr>
          <a:xfrm>
            <a:off x="4883497" y="1036662"/>
            <a:ext cx="3952689" cy="2476406"/>
          </a:xfrm>
          <a:prstGeom prst="rect">
            <a:avLst/>
          </a:prstGeom>
        </p:spPr>
      </p:pic>
      <p:pic>
        <p:nvPicPr>
          <p:cNvPr id="8" name="Picture 1027" descr="egamma_1000_p">
            <a:extLst>
              <a:ext uri="{FF2B5EF4-FFF2-40B4-BE49-F238E27FC236}">
                <a16:creationId xmlns:a16="http://schemas.microsoft.com/office/drawing/2014/main" id="{D96D3F30-12B6-C944-8D2C-1C7B79167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330" y="1210671"/>
            <a:ext cx="2986365" cy="282526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8">
            <a:extLst>
              <a:ext uri="{FF2B5EF4-FFF2-40B4-BE49-F238E27FC236}">
                <a16:creationId xmlns:a16="http://schemas.microsoft.com/office/drawing/2014/main" id="{3295F997-6D2E-3A40-AFE5-8EE0DB4FA61F}"/>
              </a:ext>
            </a:extLst>
          </p:cNvPr>
          <p:cNvSpPr txBox="1">
            <a:spLocks noChangeArrowheads="1"/>
          </p:cNvSpPr>
          <p:nvPr/>
        </p:nvSpPr>
        <p:spPr bwMode="auto">
          <a:xfrm>
            <a:off x="505575" y="4094962"/>
            <a:ext cx="4066425" cy="553998"/>
          </a:xfrm>
          <a:prstGeom prst="rect">
            <a:avLst/>
          </a:prstGeom>
          <a:noFill/>
          <a:ln w="9525">
            <a:noFill/>
            <a:miter lim="800000"/>
            <a:headEnd/>
            <a:tailEnd/>
          </a:ln>
        </p:spPr>
        <p:txBody>
          <a:bodyPr wrap="square">
            <a:spAutoFit/>
          </a:bodyPr>
          <a:lstStyle/>
          <a:p>
            <a:r>
              <a:rPr lang="en-US" sz="1600" dirty="0">
                <a:solidFill>
                  <a:schemeClr val="tx2">
                    <a:lumMod val="60000"/>
                    <a:lumOff val="40000"/>
                  </a:schemeClr>
                </a:solidFill>
              </a:rPr>
              <a:t>photon energy integrated asymmetry of 5-10%</a:t>
            </a:r>
          </a:p>
          <a:p>
            <a:pPr marL="742950" lvl="1" indent="-285750">
              <a:buFont typeface="Arial" panose="020B0604020202020204" pitchFamily="34" charset="0"/>
              <a:buChar char="•"/>
            </a:pPr>
            <a:r>
              <a:rPr lang="en-US" sz="1400" dirty="0">
                <a:solidFill>
                  <a:schemeClr val="accent5">
                    <a:lumMod val="75000"/>
                  </a:schemeClr>
                </a:solidFill>
              </a:rPr>
              <a:t>Precise measurement can be very fast</a:t>
            </a:r>
          </a:p>
        </p:txBody>
      </p:sp>
      <p:sp>
        <p:nvSpPr>
          <p:cNvPr id="10" name="Text Box 18">
            <a:extLst>
              <a:ext uri="{FF2B5EF4-FFF2-40B4-BE49-F238E27FC236}">
                <a16:creationId xmlns:a16="http://schemas.microsoft.com/office/drawing/2014/main" id="{8DD01DB0-469A-CB41-8464-0205865917CD}"/>
              </a:ext>
            </a:extLst>
          </p:cNvPr>
          <p:cNvSpPr txBox="1">
            <a:spLocks noChangeArrowheads="1"/>
          </p:cNvSpPr>
          <p:nvPr/>
        </p:nvSpPr>
        <p:spPr bwMode="auto">
          <a:xfrm>
            <a:off x="4954578" y="3594077"/>
            <a:ext cx="4066425" cy="1631216"/>
          </a:xfrm>
          <a:prstGeom prst="rect">
            <a:avLst/>
          </a:prstGeom>
          <a:noFill/>
          <a:ln w="9525">
            <a:noFill/>
            <a:miter lim="800000"/>
            <a:headEnd/>
            <a:tailEnd/>
          </a:ln>
        </p:spPr>
        <p:txBody>
          <a:bodyPr wrap="square">
            <a:spAutoFit/>
          </a:bodyPr>
          <a:lstStyle/>
          <a:p>
            <a:r>
              <a:rPr lang="en-US" sz="1600" dirty="0">
                <a:solidFill>
                  <a:schemeClr val="tx2">
                    <a:lumMod val="60000"/>
                    <a:lumOff val="40000"/>
                  </a:schemeClr>
                </a:solidFill>
              </a:rPr>
              <a:t>Transverse sampling scintillating crystal</a:t>
            </a:r>
          </a:p>
          <a:p>
            <a:pPr marL="742950" lvl="1" indent="-285750">
              <a:buFont typeface="Arial" panose="020B0604020202020204" pitchFamily="34" charset="0"/>
              <a:buChar char="•"/>
            </a:pPr>
            <a:r>
              <a:rPr lang="en-US" sz="1400" dirty="0">
                <a:solidFill>
                  <a:schemeClr val="accent5">
                    <a:lumMod val="75000"/>
                  </a:schemeClr>
                </a:solidFill>
              </a:rPr>
              <a:t>Alignment uncertainty mitigated by transverse sampling</a:t>
            </a:r>
          </a:p>
          <a:p>
            <a:r>
              <a:rPr lang="en-US" sz="1400" dirty="0">
                <a:solidFill>
                  <a:schemeClr val="accent1"/>
                </a:solidFill>
              </a:rPr>
              <a:t>Choice of scintillating material ?</a:t>
            </a:r>
          </a:p>
          <a:p>
            <a:pPr marL="742950" lvl="1" indent="-285750">
              <a:buFont typeface="Arial" panose="020B0604020202020204" pitchFamily="34" charset="0"/>
              <a:buChar char="•"/>
            </a:pPr>
            <a:r>
              <a:rPr lang="en-US" sz="1400" dirty="0">
                <a:solidFill>
                  <a:schemeClr val="accent5">
                    <a:lumMod val="75000"/>
                  </a:schemeClr>
                </a:solidFill>
              </a:rPr>
              <a:t>Fast (250MHz rate) </a:t>
            </a:r>
            <a:r>
              <a:rPr lang="en-US" sz="1400" dirty="0">
                <a:solidFill>
                  <a:schemeClr val="accent5">
                    <a:lumMod val="75000"/>
                  </a:schemeClr>
                </a:solidFill>
                <a:sym typeface="Wingdings" pitchFamily="2" charset="2"/>
              </a:rPr>
              <a:t> BaF2 	</a:t>
            </a:r>
          </a:p>
          <a:p>
            <a:pPr lvl="2"/>
            <a:r>
              <a:rPr lang="en-US" sz="1400" dirty="0">
                <a:solidFill>
                  <a:schemeClr val="accent6">
                    <a:lumMod val="75000"/>
                  </a:schemeClr>
                </a:solidFill>
                <a:sym typeface="Wingdings" pitchFamily="2" charset="2"/>
              </a:rPr>
              <a:t>recent developments for Mu2e</a:t>
            </a:r>
            <a:endParaRPr lang="en-US" sz="1400" dirty="0">
              <a:solidFill>
                <a:schemeClr val="accent6">
                  <a:lumMod val="75000"/>
                </a:schemeClr>
              </a:solidFill>
            </a:endParaRPr>
          </a:p>
          <a:p>
            <a:pPr marL="742950" lvl="1" indent="-285750">
              <a:buFont typeface="Arial" panose="020B0604020202020204" pitchFamily="34" charset="0"/>
              <a:buChar char="•"/>
            </a:pPr>
            <a:r>
              <a:rPr lang="en-US" sz="1400" dirty="0">
                <a:solidFill>
                  <a:schemeClr val="accent5">
                    <a:lumMod val="75000"/>
                  </a:schemeClr>
                </a:solidFill>
              </a:rPr>
              <a:t>Radiation hard</a:t>
            </a:r>
          </a:p>
        </p:txBody>
      </p:sp>
      <p:sp>
        <p:nvSpPr>
          <p:cNvPr id="12" name="Text Box 18">
            <a:extLst>
              <a:ext uri="{FF2B5EF4-FFF2-40B4-BE49-F238E27FC236}">
                <a16:creationId xmlns:a16="http://schemas.microsoft.com/office/drawing/2014/main" id="{E94D270D-C9FA-CE41-89A2-50A95BEABC85}"/>
              </a:ext>
            </a:extLst>
          </p:cNvPr>
          <p:cNvSpPr txBox="1">
            <a:spLocks noChangeArrowheads="1"/>
          </p:cNvSpPr>
          <p:nvPr/>
        </p:nvSpPr>
        <p:spPr bwMode="auto">
          <a:xfrm>
            <a:off x="287048" y="5198582"/>
            <a:ext cx="4596449" cy="984885"/>
          </a:xfrm>
          <a:prstGeom prst="rect">
            <a:avLst/>
          </a:prstGeom>
          <a:noFill/>
          <a:ln w="38100">
            <a:solidFill>
              <a:srgbClr val="C00000"/>
            </a:solidFill>
            <a:miter lim="800000"/>
            <a:headEnd/>
            <a:tailEnd/>
          </a:ln>
        </p:spPr>
        <p:txBody>
          <a:bodyPr wrap="square">
            <a:spAutoFit/>
          </a:bodyPr>
          <a:lstStyle/>
          <a:p>
            <a:r>
              <a:rPr lang="en-US" sz="1600" dirty="0">
                <a:solidFill>
                  <a:schemeClr val="tx2">
                    <a:lumMod val="60000"/>
                    <a:lumOff val="40000"/>
                  </a:schemeClr>
                </a:solidFill>
              </a:rPr>
              <a:t>Calibration</a:t>
            </a:r>
          </a:p>
          <a:p>
            <a:pPr marL="742950" lvl="1" indent="-285750">
              <a:buFont typeface="Arial" panose="020B0604020202020204" pitchFamily="34" charset="0"/>
              <a:buChar char="•"/>
            </a:pPr>
            <a:r>
              <a:rPr lang="en-US" sz="1400" dirty="0">
                <a:solidFill>
                  <a:schemeClr val="accent5">
                    <a:lumMod val="75000"/>
                  </a:schemeClr>
                </a:solidFill>
              </a:rPr>
              <a:t>Lead absorber calibration : Variable thickness ?</a:t>
            </a:r>
          </a:p>
          <a:p>
            <a:pPr marL="742950" lvl="1" indent="-285750">
              <a:buFont typeface="Arial" panose="020B0604020202020204" pitchFamily="34" charset="0"/>
              <a:buChar char="•"/>
            </a:pPr>
            <a:r>
              <a:rPr lang="en-US" sz="1400" dirty="0">
                <a:solidFill>
                  <a:schemeClr val="accent5">
                    <a:lumMod val="75000"/>
                  </a:schemeClr>
                </a:solidFill>
              </a:rPr>
              <a:t>Detection linearity ?</a:t>
            </a:r>
          </a:p>
          <a:p>
            <a:pPr marL="742950" lvl="1" indent="-285750">
              <a:buFont typeface="Arial" panose="020B0604020202020204" pitchFamily="34" charset="0"/>
              <a:buChar char="•"/>
            </a:pPr>
            <a:r>
              <a:rPr lang="en-US" sz="1400" dirty="0">
                <a:solidFill>
                  <a:schemeClr val="accent5">
                    <a:lumMod val="75000"/>
                  </a:schemeClr>
                </a:solidFill>
              </a:rPr>
              <a:t>Online calibration with gamma source ?</a:t>
            </a:r>
          </a:p>
        </p:txBody>
      </p:sp>
      <p:sp>
        <p:nvSpPr>
          <p:cNvPr id="13" name="Text Box 18">
            <a:extLst>
              <a:ext uri="{FF2B5EF4-FFF2-40B4-BE49-F238E27FC236}">
                <a16:creationId xmlns:a16="http://schemas.microsoft.com/office/drawing/2014/main" id="{712C59D1-CE62-9A45-BFF3-43C7953AF99B}"/>
              </a:ext>
            </a:extLst>
          </p:cNvPr>
          <p:cNvSpPr txBox="1">
            <a:spLocks noChangeArrowheads="1"/>
          </p:cNvSpPr>
          <p:nvPr/>
        </p:nvSpPr>
        <p:spPr bwMode="auto">
          <a:xfrm>
            <a:off x="4977065" y="5306303"/>
            <a:ext cx="4074082" cy="769441"/>
          </a:xfrm>
          <a:prstGeom prst="rect">
            <a:avLst/>
          </a:prstGeom>
          <a:noFill/>
          <a:ln w="38100">
            <a:solidFill>
              <a:srgbClr val="C00000"/>
            </a:solidFill>
            <a:miter lim="800000"/>
            <a:headEnd/>
            <a:tailEnd/>
          </a:ln>
        </p:spPr>
        <p:txBody>
          <a:bodyPr wrap="square">
            <a:spAutoFit/>
          </a:bodyPr>
          <a:lstStyle/>
          <a:p>
            <a:r>
              <a:rPr lang="en-US" sz="1600" dirty="0">
                <a:solidFill>
                  <a:schemeClr val="tx2">
                    <a:lumMod val="60000"/>
                    <a:lumOff val="40000"/>
                  </a:schemeClr>
                </a:solidFill>
              </a:rPr>
              <a:t>Large deposited energy:</a:t>
            </a:r>
          </a:p>
          <a:p>
            <a:pPr marL="742950" lvl="1" indent="-285750">
              <a:buFont typeface="Arial" panose="020B0604020202020204" pitchFamily="34" charset="0"/>
              <a:buChar char="•"/>
            </a:pPr>
            <a:r>
              <a:rPr lang="en-US" sz="1400" dirty="0">
                <a:solidFill>
                  <a:schemeClr val="accent5">
                    <a:lumMod val="75000"/>
                  </a:schemeClr>
                </a:solidFill>
              </a:rPr>
              <a:t>Energy resolution degradation (pile-up)</a:t>
            </a:r>
          </a:p>
          <a:p>
            <a:pPr marL="742950" lvl="1" indent="-285750">
              <a:buFont typeface="Arial" panose="020B0604020202020204" pitchFamily="34" charset="0"/>
              <a:buChar char="•"/>
            </a:pPr>
            <a:r>
              <a:rPr lang="en-US" sz="1400" dirty="0">
                <a:solidFill>
                  <a:schemeClr val="accent5">
                    <a:lumMod val="75000"/>
                  </a:schemeClr>
                </a:solidFill>
              </a:rPr>
              <a:t>Lifetime of detector (huge radiation dose)</a:t>
            </a:r>
          </a:p>
        </p:txBody>
      </p:sp>
      <p:sp>
        <p:nvSpPr>
          <p:cNvPr id="14" name="Rectangle 13">
            <a:extLst>
              <a:ext uri="{FF2B5EF4-FFF2-40B4-BE49-F238E27FC236}">
                <a16:creationId xmlns:a16="http://schemas.microsoft.com/office/drawing/2014/main" id="{4D889EA3-9B3E-7146-B59A-C2C072D0B86B}"/>
              </a:ext>
            </a:extLst>
          </p:cNvPr>
          <p:cNvSpPr/>
          <p:nvPr/>
        </p:nvSpPr>
        <p:spPr>
          <a:xfrm rot="16200000">
            <a:off x="-3084400" y="3084401"/>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Beckmann et al., NIMA479 (2002) 334, Zhu @ Mu2e-II Workshop at ANL</a:t>
            </a:r>
          </a:p>
        </p:txBody>
      </p:sp>
    </p:spTree>
    <p:extLst>
      <p:ext uri="{BB962C8B-B14F-4D97-AF65-F5344CB8AC3E}">
        <p14:creationId xmlns:p14="http://schemas.microsoft.com/office/powerpoint/2010/main" val="2512059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482EC-D8BC-2347-8349-9EF8C7A22320}"/>
              </a:ext>
            </a:extLst>
          </p:cNvPr>
          <p:cNvSpPr>
            <a:spLocks noGrp="1"/>
          </p:cNvSpPr>
          <p:nvPr>
            <p:ph type="title"/>
          </p:nvPr>
        </p:nvSpPr>
        <p:spPr/>
        <p:txBody>
          <a:bodyPr>
            <a:normAutofit fontScale="90000"/>
          </a:bodyPr>
          <a:lstStyle/>
          <a:p>
            <a:r>
              <a:rPr lang="fr-FR" dirty="0"/>
              <a:t>A bit of </a:t>
            </a:r>
            <a:r>
              <a:rPr lang="fr-FR" dirty="0" err="1"/>
              <a:t>history</a:t>
            </a:r>
            <a:r>
              <a:rPr lang="fr-FR" dirty="0"/>
              <a:t>: HERA L-POL2</a:t>
            </a:r>
          </a:p>
        </p:txBody>
      </p:sp>
      <p:sp>
        <p:nvSpPr>
          <p:cNvPr id="4" name="Espace réservé de la date 3">
            <a:extLst>
              <a:ext uri="{FF2B5EF4-FFF2-40B4-BE49-F238E27FC236}">
                <a16:creationId xmlns:a16="http://schemas.microsoft.com/office/drawing/2014/main" id="{2AD88FAD-48A7-2442-9F50-F796B3E5AB73}"/>
              </a:ext>
            </a:extLst>
          </p:cNvPr>
          <p:cNvSpPr>
            <a:spLocks noGrp="1"/>
          </p:cNvSpPr>
          <p:nvPr>
            <p:ph type="dt" sz="half" idx="10"/>
          </p:nvPr>
        </p:nvSpPr>
        <p:spPr/>
        <p:txBody>
          <a:bodyPr/>
          <a:lstStyle/>
          <a:p>
            <a:r>
              <a:rPr lang="fr-FR"/>
              <a:t>03/06/2019</a:t>
            </a:r>
          </a:p>
        </p:txBody>
      </p:sp>
      <p:sp>
        <p:nvSpPr>
          <p:cNvPr id="5" name="Espace réservé du pied de page 4">
            <a:extLst>
              <a:ext uri="{FF2B5EF4-FFF2-40B4-BE49-F238E27FC236}">
                <a16:creationId xmlns:a16="http://schemas.microsoft.com/office/drawing/2014/main" id="{F09BF8A8-2724-DE4F-9558-78BB90DBB885}"/>
              </a:ext>
            </a:extLst>
          </p:cNvPr>
          <p:cNvSpPr>
            <a:spLocks noGrp="1"/>
          </p:cNvSpPr>
          <p:nvPr>
            <p:ph type="ftr" sz="quarter" idx="11"/>
          </p:nvPr>
        </p:nvSpPr>
        <p:spPr/>
        <p:txBody>
          <a:bodyPr/>
          <a:lstStyle/>
          <a:p>
            <a:r>
              <a:rPr lang="fr-FR"/>
              <a:t>Compton polarimeter for 'Chiral BELLE2'</a:t>
            </a:r>
          </a:p>
        </p:txBody>
      </p:sp>
      <p:sp>
        <p:nvSpPr>
          <p:cNvPr id="6" name="Espace réservé du numéro de diapositive 5">
            <a:extLst>
              <a:ext uri="{FF2B5EF4-FFF2-40B4-BE49-F238E27FC236}">
                <a16:creationId xmlns:a16="http://schemas.microsoft.com/office/drawing/2014/main" id="{7F061522-D31E-7743-A271-64CFEBA54A43}"/>
              </a:ext>
            </a:extLst>
          </p:cNvPr>
          <p:cNvSpPr>
            <a:spLocks noGrp="1"/>
          </p:cNvSpPr>
          <p:nvPr>
            <p:ph type="sldNum" sz="quarter" idx="12"/>
          </p:nvPr>
        </p:nvSpPr>
        <p:spPr/>
        <p:txBody>
          <a:bodyPr/>
          <a:lstStyle/>
          <a:p>
            <a:fld id="{6324D5D7-7619-544E-85E6-FE67B0DC27B1}" type="slidenum">
              <a:rPr lang="fr-FR" smtClean="0"/>
              <a:t>27</a:t>
            </a:fld>
            <a:endParaRPr lang="fr-FR"/>
          </a:p>
        </p:txBody>
      </p:sp>
      <p:pic>
        <p:nvPicPr>
          <p:cNvPr id="7" name="Image 6">
            <a:extLst>
              <a:ext uri="{FF2B5EF4-FFF2-40B4-BE49-F238E27FC236}">
                <a16:creationId xmlns:a16="http://schemas.microsoft.com/office/drawing/2014/main" id="{873AEA54-9948-6549-9C5B-086CC8C45A2E}"/>
              </a:ext>
            </a:extLst>
          </p:cNvPr>
          <p:cNvPicPr>
            <a:picLocks noChangeAspect="1"/>
          </p:cNvPicPr>
          <p:nvPr/>
        </p:nvPicPr>
        <p:blipFill>
          <a:blip r:embed="rId2"/>
          <a:stretch>
            <a:fillRect/>
          </a:stretch>
        </p:blipFill>
        <p:spPr>
          <a:xfrm>
            <a:off x="299084" y="997992"/>
            <a:ext cx="4500726" cy="3835265"/>
          </a:xfrm>
          <a:prstGeom prst="rect">
            <a:avLst/>
          </a:prstGeom>
        </p:spPr>
      </p:pic>
      <p:pic>
        <p:nvPicPr>
          <p:cNvPr id="8" name="Image 7">
            <a:extLst>
              <a:ext uri="{FF2B5EF4-FFF2-40B4-BE49-F238E27FC236}">
                <a16:creationId xmlns:a16="http://schemas.microsoft.com/office/drawing/2014/main" id="{BD942920-81F5-CF43-B385-BC68AF6E0E0F}"/>
              </a:ext>
            </a:extLst>
          </p:cNvPr>
          <p:cNvPicPr>
            <a:picLocks noChangeAspect="1"/>
          </p:cNvPicPr>
          <p:nvPr/>
        </p:nvPicPr>
        <p:blipFill>
          <a:blip r:embed="rId3"/>
          <a:stretch>
            <a:fillRect/>
          </a:stretch>
        </p:blipFill>
        <p:spPr>
          <a:xfrm>
            <a:off x="6051746" y="997992"/>
            <a:ext cx="2904591" cy="2376264"/>
          </a:xfrm>
          <a:prstGeom prst="rect">
            <a:avLst/>
          </a:prstGeom>
        </p:spPr>
      </p:pic>
      <p:sp>
        <p:nvSpPr>
          <p:cNvPr id="11" name="ZoneTexte 10">
            <a:extLst>
              <a:ext uri="{FF2B5EF4-FFF2-40B4-BE49-F238E27FC236}">
                <a16:creationId xmlns:a16="http://schemas.microsoft.com/office/drawing/2014/main" id="{2789BC67-EAAF-3B44-9209-734039B952C5}"/>
              </a:ext>
            </a:extLst>
          </p:cNvPr>
          <p:cNvSpPr txBox="1"/>
          <p:nvPr/>
        </p:nvSpPr>
        <p:spPr>
          <a:xfrm>
            <a:off x="6680329" y="997992"/>
            <a:ext cx="2181110" cy="646331"/>
          </a:xfrm>
          <a:prstGeom prst="rect">
            <a:avLst/>
          </a:prstGeom>
          <a:noFill/>
        </p:spPr>
        <p:txBody>
          <a:bodyPr wrap="none" rtlCol="0">
            <a:spAutoFit/>
          </a:bodyPr>
          <a:lstStyle/>
          <a:p>
            <a:r>
              <a:rPr lang="en-US" dirty="0">
                <a:solidFill>
                  <a:srgbClr val="FF0000"/>
                </a:solidFill>
              </a:rPr>
              <a:t>Helicity opposite sign</a:t>
            </a:r>
          </a:p>
          <a:p>
            <a:r>
              <a:rPr lang="en-US" dirty="0">
                <a:solidFill>
                  <a:schemeClr val="tx2"/>
                </a:solidFill>
              </a:rPr>
              <a:t>Helicity same sign</a:t>
            </a:r>
          </a:p>
        </p:txBody>
      </p:sp>
      <p:sp>
        <p:nvSpPr>
          <p:cNvPr id="13" name="Text Box 18">
            <a:extLst>
              <a:ext uri="{FF2B5EF4-FFF2-40B4-BE49-F238E27FC236}">
                <a16:creationId xmlns:a16="http://schemas.microsoft.com/office/drawing/2014/main" id="{7DE855FF-2A44-1044-9A67-3F5FF0334BC7}"/>
              </a:ext>
            </a:extLst>
          </p:cNvPr>
          <p:cNvSpPr txBox="1">
            <a:spLocks noChangeArrowheads="1"/>
          </p:cNvSpPr>
          <p:nvPr/>
        </p:nvSpPr>
        <p:spPr bwMode="auto">
          <a:xfrm>
            <a:off x="4954578" y="3497605"/>
            <a:ext cx="4066425" cy="1015663"/>
          </a:xfrm>
          <a:prstGeom prst="rect">
            <a:avLst/>
          </a:prstGeom>
          <a:noFill/>
          <a:ln w="9525">
            <a:noFill/>
            <a:miter lim="800000"/>
            <a:headEnd/>
            <a:tailEnd/>
          </a:ln>
        </p:spPr>
        <p:txBody>
          <a:bodyPr wrap="square">
            <a:spAutoFit/>
          </a:bodyPr>
          <a:lstStyle/>
          <a:p>
            <a:r>
              <a:rPr lang="en-US" sz="1600" dirty="0">
                <a:solidFill>
                  <a:schemeClr val="tx2">
                    <a:lumMod val="60000"/>
                    <a:lumOff val="40000"/>
                  </a:schemeClr>
                </a:solidFill>
              </a:rPr>
              <a:t>Electron beam polarization can be estimated without helicity flip</a:t>
            </a:r>
          </a:p>
          <a:p>
            <a:pPr marL="742950" lvl="1" indent="-285750">
              <a:buFont typeface="Arial" panose="020B0604020202020204" pitchFamily="34" charset="0"/>
              <a:buChar char="•"/>
            </a:pPr>
            <a:r>
              <a:rPr lang="en-US" sz="1400" dirty="0">
                <a:solidFill>
                  <a:schemeClr val="accent5">
                    <a:lumMod val="75000"/>
                  </a:schemeClr>
                </a:solidFill>
              </a:rPr>
              <a:t>if modeling under control</a:t>
            </a:r>
          </a:p>
          <a:p>
            <a:pPr marL="742950" lvl="1" indent="-285750">
              <a:buFont typeface="Arial" panose="020B0604020202020204" pitchFamily="34" charset="0"/>
              <a:buChar char="•"/>
            </a:pPr>
            <a:r>
              <a:rPr lang="en-US" sz="1400" dirty="0">
                <a:solidFill>
                  <a:schemeClr val="accent5">
                    <a:lumMod val="75000"/>
                  </a:schemeClr>
                </a:solidFill>
              </a:rPr>
              <a:t>Signal spectrum shape sensitive </a:t>
            </a:r>
          </a:p>
        </p:txBody>
      </p:sp>
      <p:sp>
        <p:nvSpPr>
          <p:cNvPr id="14" name="Text Box 18">
            <a:extLst>
              <a:ext uri="{FF2B5EF4-FFF2-40B4-BE49-F238E27FC236}">
                <a16:creationId xmlns:a16="http://schemas.microsoft.com/office/drawing/2014/main" id="{A366FF62-A88A-E447-9069-9DC06CFD3B29}"/>
              </a:ext>
            </a:extLst>
          </p:cNvPr>
          <p:cNvSpPr txBox="1">
            <a:spLocks noChangeArrowheads="1"/>
          </p:cNvSpPr>
          <p:nvPr/>
        </p:nvSpPr>
        <p:spPr bwMode="auto">
          <a:xfrm>
            <a:off x="5024176" y="4986801"/>
            <a:ext cx="3996827" cy="1200329"/>
          </a:xfrm>
          <a:prstGeom prst="rect">
            <a:avLst/>
          </a:prstGeom>
          <a:noFill/>
          <a:ln w="38100">
            <a:solidFill>
              <a:srgbClr val="C00000"/>
            </a:solidFill>
            <a:miter lim="800000"/>
            <a:headEnd/>
            <a:tailEnd/>
          </a:ln>
        </p:spPr>
        <p:txBody>
          <a:bodyPr wrap="square">
            <a:spAutoFit/>
          </a:bodyPr>
          <a:lstStyle/>
          <a:p>
            <a:r>
              <a:rPr lang="en-US" sz="1600" dirty="0">
                <a:solidFill>
                  <a:schemeClr val="tx2">
                    <a:lumMod val="60000"/>
                    <a:lumOff val="40000"/>
                  </a:schemeClr>
                </a:solidFill>
              </a:rPr>
              <a:t>Calibration</a:t>
            </a:r>
          </a:p>
          <a:p>
            <a:pPr marL="742950" lvl="1" indent="-285750">
              <a:buFont typeface="Arial" panose="020B0604020202020204" pitchFamily="34" charset="0"/>
              <a:buChar char="•"/>
            </a:pPr>
            <a:r>
              <a:rPr lang="en-US" sz="1400" dirty="0">
                <a:solidFill>
                  <a:schemeClr val="accent5">
                    <a:lumMod val="75000"/>
                  </a:schemeClr>
                </a:solidFill>
              </a:rPr>
              <a:t>May be performed online if few photons contributions are measured</a:t>
            </a:r>
          </a:p>
          <a:p>
            <a:pPr marL="742950" lvl="1" indent="-285750">
              <a:buFont typeface="Arial" panose="020B0604020202020204" pitchFamily="34" charset="0"/>
              <a:buChar char="•"/>
            </a:pPr>
            <a:r>
              <a:rPr lang="en-US" sz="1400" dirty="0">
                <a:solidFill>
                  <a:schemeClr val="accent5">
                    <a:lumMod val="75000"/>
                  </a:schemeClr>
                </a:solidFill>
              </a:rPr>
              <a:t>tunable laser power ?</a:t>
            </a:r>
          </a:p>
          <a:p>
            <a:pPr marL="742950" lvl="1" indent="-285750">
              <a:buFont typeface="Arial" panose="020B0604020202020204" pitchFamily="34" charset="0"/>
              <a:buChar char="•"/>
            </a:pPr>
            <a:r>
              <a:rPr lang="en-US" sz="1400" dirty="0">
                <a:solidFill>
                  <a:schemeClr val="accent5">
                    <a:lumMod val="75000"/>
                  </a:schemeClr>
                </a:solidFill>
              </a:rPr>
              <a:t>May alternatively use 2-color laser</a:t>
            </a:r>
          </a:p>
        </p:txBody>
      </p:sp>
      <p:sp>
        <p:nvSpPr>
          <p:cNvPr id="15" name="ZoneTexte 14">
            <a:extLst>
              <a:ext uri="{FF2B5EF4-FFF2-40B4-BE49-F238E27FC236}">
                <a16:creationId xmlns:a16="http://schemas.microsoft.com/office/drawing/2014/main" id="{50AEABC4-F770-254C-88AF-10E6C65BA9F7}"/>
              </a:ext>
            </a:extLst>
          </p:cNvPr>
          <p:cNvSpPr txBox="1"/>
          <p:nvPr/>
        </p:nvSpPr>
        <p:spPr>
          <a:xfrm rot="20528152">
            <a:off x="3299768" y="2195567"/>
            <a:ext cx="1637640" cy="369332"/>
          </a:xfrm>
          <a:prstGeom prst="rect">
            <a:avLst/>
          </a:prstGeom>
          <a:solidFill>
            <a:schemeClr val="tx2">
              <a:lumMod val="20000"/>
              <a:lumOff val="80000"/>
            </a:schemeClr>
          </a:solidFill>
        </p:spPr>
        <p:txBody>
          <a:bodyPr wrap="square" rtlCol="0" anchor="ctr" anchorCtr="1">
            <a:spAutoFit/>
          </a:bodyPr>
          <a:lstStyle/>
          <a:p>
            <a:pPr algn="ctr"/>
            <a:r>
              <a:rPr lang="en-GB" dirty="0">
                <a:solidFill>
                  <a:schemeClr val="tx1">
                    <a:lumMod val="50000"/>
                    <a:lumOff val="50000"/>
                  </a:schemeClr>
                </a:solidFill>
              </a:rPr>
              <a:t>Online !!!</a:t>
            </a:r>
          </a:p>
        </p:txBody>
      </p:sp>
      <p:sp>
        <p:nvSpPr>
          <p:cNvPr id="16" name="Rectangle 15">
            <a:extLst>
              <a:ext uri="{FF2B5EF4-FFF2-40B4-BE49-F238E27FC236}">
                <a16:creationId xmlns:a16="http://schemas.microsoft.com/office/drawing/2014/main" id="{3D032A81-C000-0949-BB36-FBBFC2561190}"/>
              </a:ext>
            </a:extLst>
          </p:cNvPr>
          <p:cNvSpPr/>
          <p:nvPr/>
        </p:nvSpPr>
        <p:spPr>
          <a:xfrm rot="16200000">
            <a:off x="-2983920" y="2992068"/>
            <a:ext cx="6445802" cy="461665"/>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err="1">
                <a:solidFill>
                  <a:schemeClr val="tx2">
                    <a:lumMod val="60000"/>
                    <a:lumOff val="40000"/>
                  </a:schemeClr>
                </a:solidFill>
              </a:rPr>
              <a:t>Baudrand</a:t>
            </a:r>
            <a:r>
              <a:rPr lang="en-US" sz="1200" dirty="0">
                <a:solidFill>
                  <a:schemeClr val="tx2">
                    <a:lumMod val="60000"/>
                    <a:lumOff val="40000"/>
                  </a:schemeClr>
                </a:solidFill>
              </a:rPr>
              <a:t> et al., JINST 5 P06005 (2010), Brisson et al., JINST 5 P06006 (2010), Escoffier et al., </a:t>
            </a:r>
            <a:r>
              <a:rPr lang="en-US" sz="1200" dirty="0" err="1">
                <a:solidFill>
                  <a:schemeClr val="tx2">
                    <a:lumMod val="60000"/>
                    <a:lumOff val="40000"/>
                  </a:schemeClr>
                </a:solidFill>
              </a:rPr>
              <a:t>Nucl</a:t>
            </a:r>
            <a:r>
              <a:rPr lang="en-US" sz="1200" dirty="0">
                <a:solidFill>
                  <a:schemeClr val="tx2">
                    <a:lumMod val="60000"/>
                    <a:lumOff val="40000"/>
                  </a:schemeClr>
                </a:solidFill>
              </a:rPr>
              <a:t>. </a:t>
            </a:r>
            <a:r>
              <a:rPr lang="en-US" sz="1200" dirty="0" err="1">
                <a:solidFill>
                  <a:schemeClr val="tx2">
                    <a:lumMod val="60000"/>
                    <a:lumOff val="40000"/>
                  </a:schemeClr>
                </a:solidFill>
              </a:rPr>
              <a:t>Instrum</a:t>
            </a:r>
            <a:r>
              <a:rPr lang="en-US" sz="1200" dirty="0">
                <a:solidFill>
                  <a:schemeClr val="tx2">
                    <a:lumMod val="60000"/>
                    <a:lumOff val="40000"/>
                  </a:schemeClr>
                </a:solidFill>
              </a:rPr>
              <a:t>. Meth. A 551 (2005) 563</a:t>
            </a:r>
          </a:p>
        </p:txBody>
      </p:sp>
      <p:sp>
        <p:nvSpPr>
          <p:cNvPr id="12" name="Text Box 18">
            <a:extLst>
              <a:ext uri="{FF2B5EF4-FFF2-40B4-BE49-F238E27FC236}">
                <a16:creationId xmlns:a16="http://schemas.microsoft.com/office/drawing/2014/main" id="{A8CF2934-30BB-1C43-BB44-0961B33DC8FC}"/>
              </a:ext>
            </a:extLst>
          </p:cNvPr>
          <p:cNvSpPr txBox="1">
            <a:spLocks noChangeArrowheads="1"/>
          </p:cNvSpPr>
          <p:nvPr/>
        </p:nvSpPr>
        <p:spPr bwMode="auto">
          <a:xfrm>
            <a:off x="384449" y="4813161"/>
            <a:ext cx="4500726" cy="1631216"/>
          </a:xfrm>
          <a:prstGeom prst="rect">
            <a:avLst/>
          </a:prstGeom>
          <a:noFill/>
          <a:ln w="38100">
            <a:solidFill>
              <a:srgbClr val="C00000"/>
            </a:solidFill>
            <a:miter lim="800000"/>
            <a:headEnd/>
            <a:tailEnd/>
          </a:ln>
        </p:spPr>
        <p:txBody>
          <a:bodyPr wrap="square">
            <a:spAutoFit/>
          </a:bodyPr>
          <a:lstStyle/>
          <a:p>
            <a:r>
              <a:rPr lang="en-US" sz="1600" dirty="0">
                <a:solidFill>
                  <a:schemeClr val="tx2">
                    <a:lumMod val="60000"/>
                    <a:lumOff val="40000"/>
                  </a:schemeClr>
                </a:solidFill>
              </a:rPr>
              <a:t>Precise modeling is required</a:t>
            </a:r>
          </a:p>
          <a:p>
            <a:pPr marL="742950" lvl="1" indent="-285750">
              <a:buFont typeface="Arial" panose="020B0604020202020204" pitchFamily="34" charset="0"/>
              <a:buChar char="•"/>
            </a:pPr>
            <a:r>
              <a:rPr lang="en-US" sz="1400" dirty="0">
                <a:solidFill>
                  <a:schemeClr val="accent5">
                    <a:lumMod val="75000"/>
                  </a:schemeClr>
                </a:solidFill>
              </a:rPr>
              <a:t>Beam-gas (bremsstrahlung) reduces with straight section length and residual pressure</a:t>
            </a:r>
          </a:p>
          <a:p>
            <a:pPr marL="742950" lvl="1" indent="-285750">
              <a:buFont typeface="Arial" panose="020B0604020202020204" pitchFamily="34" charset="0"/>
              <a:buChar char="•"/>
            </a:pPr>
            <a:r>
              <a:rPr lang="en-US" sz="1400" dirty="0">
                <a:solidFill>
                  <a:schemeClr val="accent5">
                    <a:lumMod val="75000"/>
                  </a:schemeClr>
                </a:solidFill>
              </a:rPr>
              <a:t>Compton on black-body photons negligible a priori but to be checked at lower energy</a:t>
            </a:r>
          </a:p>
          <a:p>
            <a:pPr marL="742950" lvl="1" indent="-285750">
              <a:buFont typeface="Arial" panose="020B0604020202020204" pitchFamily="34" charset="0"/>
              <a:buChar char="•"/>
            </a:pPr>
            <a:r>
              <a:rPr lang="en-US" sz="1400" dirty="0">
                <a:solidFill>
                  <a:schemeClr val="accent5">
                    <a:lumMod val="75000"/>
                  </a:schemeClr>
                </a:solidFill>
              </a:rPr>
              <a:t>Synchrotron radiation contribution large</a:t>
            </a:r>
          </a:p>
          <a:p>
            <a:pPr marL="742950" lvl="1" indent="-285750">
              <a:buFont typeface="Arial" panose="020B0604020202020204" pitchFamily="34" charset="0"/>
              <a:buChar char="•"/>
            </a:pPr>
            <a:r>
              <a:rPr lang="en-US" sz="1400" dirty="0">
                <a:solidFill>
                  <a:schemeClr val="accent5">
                    <a:lumMod val="75000"/>
                  </a:schemeClr>
                </a:solidFill>
              </a:rPr>
              <a:t>Pile-up correction is necessary</a:t>
            </a:r>
          </a:p>
        </p:txBody>
      </p:sp>
    </p:spTree>
    <p:extLst>
      <p:ext uri="{BB962C8B-B14F-4D97-AF65-F5344CB8AC3E}">
        <p14:creationId xmlns:p14="http://schemas.microsoft.com/office/powerpoint/2010/main" val="2782089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CDEE2D-0CE0-BC4C-95C1-3BDB758606D7}"/>
              </a:ext>
            </a:extLst>
          </p:cNvPr>
          <p:cNvSpPr>
            <a:spLocks noGrp="1"/>
          </p:cNvSpPr>
          <p:nvPr>
            <p:ph type="title"/>
          </p:nvPr>
        </p:nvSpPr>
        <p:spPr/>
        <p:txBody>
          <a:bodyPr>
            <a:normAutofit fontScale="90000"/>
          </a:bodyPr>
          <a:lstStyle/>
          <a:p>
            <a:r>
              <a:rPr lang="fr-FR" dirty="0"/>
              <a:t>Electron </a:t>
            </a:r>
            <a:r>
              <a:rPr lang="fr-FR" dirty="0" err="1"/>
              <a:t>Cherenkov</a:t>
            </a:r>
            <a:r>
              <a:rPr lang="fr-FR" dirty="0"/>
              <a:t> </a:t>
            </a:r>
            <a:r>
              <a:rPr lang="fr-FR" dirty="0" err="1"/>
              <a:t>counters</a:t>
            </a:r>
            <a:r>
              <a:rPr lang="fr-FR" dirty="0"/>
              <a:t>…</a:t>
            </a:r>
          </a:p>
        </p:txBody>
      </p:sp>
      <p:sp>
        <p:nvSpPr>
          <p:cNvPr id="4" name="Espace réservé de la date 3">
            <a:extLst>
              <a:ext uri="{FF2B5EF4-FFF2-40B4-BE49-F238E27FC236}">
                <a16:creationId xmlns:a16="http://schemas.microsoft.com/office/drawing/2014/main" id="{F4C9FC86-D0E1-9147-9E0E-7C0C47DA6F13}"/>
              </a:ext>
            </a:extLst>
          </p:cNvPr>
          <p:cNvSpPr>
            <a:spLocks noGrp="1"/>
          </p:cNvSpPr>
          <p:nvPr>
            <p:ph type="dt" sz="half" idx="10"/>
          </p:nvPr>
        </p:nvSpPr>
        <p:spPr/>
        <p:txBody>
          <a:bodyPr/>
          <a:lstStyle/>
          <a:p>
            <a:r>
              <a:rPr lang="fr-FR"/>
              <a:t>03/06/2019</a:t>
            </a:r>
          </a:p>
        </p:txBody>
      </p:sp>
      <p:sp>
        <p:nvSpPr>
          <p:cNvPr id="5" name="Espace réservé du pied de page 4">
            <a:extLst>
              <a:ext uri="{FF2B5EF4-FFF2-40B4-BE49-F238E27FC236}">
                <a16:creationId xmlns:a16="http://schemas.microsoft.com/office/drawing/2014/main" id="{881A089C-85F9-DB4C-BB9E-E998033B5BE1}"/>
              </a:ext>
            </a:extLst>
          </p:cNvPr>
          <p:cNvSpPr>
            <a:spLocks noGrp="1"/>
          </p:cNvSpPr>
          <p:nvPr>
            <p:ph type="ftr" sz="quarter" idx="11"/>
          </p:nvPr>
        </p:nvSpPr>
        <p:spPr/>
        <p:txBody>
          <a:bodyPr/>
          <a:lstStyle/>
          <a:p>
            <a:r>
              <a:rPr lang="fr-FR"/>
              <a:t>Compton polarimeter for 'Chiral BELLE2'</a:t>
            </a:r>
          </a:p>
        </p:txBody>
      </p:sp>
      <p:sp>
        <p:nvSpPr>
          <p:cNvPr id="6" name="Espace réservé du numéro de diapositive 5">
            <a:extLst>
              <a:ext uri="{FF2B5EF4-FFF2-40B4-BE49-F238E27FC236}">
                <a16:creationId xmlns:a16="http://schemas.microsoft.com/office/drawing/2014/main" id="{E821B9B2-4919-AC43-A3DA-685028C9EC37}"/>
              </a:ext>
            </a:extLst>
          </p:cNvPr>
          <p:cNvSpPr>
            <a:spLocks noGrp="1"/>
          </p:cNvSpPr>
          <p:nvPr>
            <p:ph type="sldNum" sz="quarter" idx="12"/>
          </p:nvPr>
        </p:nvSpPr>
        <p:spPr/>
        <p:txBody>
          <a:bodyPr/>
          <a:lstStyle/>
          <a:p>
            <a:fld id="{6324D5D7-7619-544E-85E6-FE67B0DC27B1}" type="slidenum">
              <a:rPr lang="fr-FR" smtClean="0"/>
              <a:t>28</a:t>
            </a:fld>
            <a:endParaRPr lang="fr-FR"/>
          </a:p>
        </p:txBody>
      </p:sp>
      <p:pic>
        <p:nvPicPr>
          <p:cNvPr id="7" name="Image 6">
            <a:extLst>
              <a:ext uri="{FF2B5EF4-FFF2-40B4-BE49-F238E27FC236}">
                <a16:creationId xmlns:a16="http://schemas.microsoft.com/office/drawing/2014/main" id="{34C254C9-EA1E-834B-9FE1-6DA10C7C8A74}"/>
              </a:ext>
            </a:extLst>
          </p:cNvPr>
          <p:cNvPicPr>
            <a:picLocks noChangeAspect="1"/>
          </p:cNvPicPr>
          <p:nvPr/>
        </p:nvPicPr>
        <p:blipFill>
          <a:blip r:embed="rId2"/>
          <a:stretch>
            <a:fillRect/>
          </a:stretch>
        </p:blipFill>
        <p:spPr>
          <a:xfrm>
            <a:off x="362777" y="1067825"/>
            <a:ext cx="4934343" cy="4968552"/>
          </a:xfrm>
          <a:prstGeom prst="rect">
            <a:avLst/>
          </a:prstGeom>
        </p:spPr>
      </p:pic>
      <p:sp>
        <p:nvSpPr>
          <p:cNvPr id="21" name="Text Box 18">
            <a:extLst>
              <a:ext uri="{FF2B5EF4-FFF2-40B4-BE49-F238E27FC236}">
                <a16:creationId xmlns:a16="http://schemas.microsoft.com/office/drawing/2014/main" id="{4A63A6DE-3C9D-554D-BBB8-047F7E278047}"/>
              </a:ext>
            </a:extLst>
          </p:cNvPr>
          <p:cNvSpPr txBox="1">
            <a:spLocks noChangeArrowheads="1"/>
          </p:cNvSpPr>
          <p:nvPr/>
        </p:nvSpPr>
        <p:spPr bwMode="auto">
          <a:xfrm>
            <a:off x="5379166" y="1516694"/>
            <a:ext cx="3385895" cy="1846659"/>
          </a:xfrm>
          <a:prstGeom prst="rect">
            <a:avLst/>
          </a:prstGeom>
          <a:noFill/>
          <a:ln w="9525">
            <a:noFill/>
            <a:miter lim="800000"/>
            <a:headEnd/>
            <a:tailEnd/>
          </a:ln>
        </p:spPr>
        <p:txBody>
          <a:bodyPr wrap="square">
            <a:spAutoFit/>
          </a:bodyPr>
          <a:lstStyle/>
          <a:p>
            <a:r>
              <a:rPr lang="en-US" sz="1600" dirty="0">
                <a:solidFill>
                  <a:schemeClr val="tx2">
                    <a:lumMod val="60000"/>
                    <a:lumOff val="40000"/>
                  </a:schemeClr>
                </a:solidFill>
              </a:rPr>
              <a:t>Rather use quartz bars </a:t>
            </a:r>
            <a:r>
              <a:rPr lang="en-US" sz="1600" i="1" dirty="0" err="1">
                <a:solidFill>
                  <a:schemeClr val="tx2">
                    <a:lumMod val="60000"/>
                    <a:lumOff val="40000"/>
                  </a:schemeClr>
                </a:solidFill>
              </a:rPr>
              <a:t>à</a:t>
            </a:r>
            <a:r>
              <a:rPr lang="en-US" sz="1600" i="1" dirty="0">
                <a:solidFill>
                  <a:schemeClr val="tx2">
                    <a:lumMod val="60000"/>
                    <a:lumOff val="40000"/>
                  </a:schemeClr>
                </a:solidFill>
              </a:rPr>
              <a:t> la </a:t>
            </a:r>
            <a:r>
              <a:rPr lang="en-US" sz="1600" dirty="0">
                <a:solidFill>
                  <a:schemeClr val="tx2">
                    <a:lumMod val="60000"/>
                    <a:lumOff val="40000"/>
                  </a:schemeClr>
                </a:solidFill>
              </a:rPr>
              <a:t>ILC instead</a:t>
            </a:r>
          </a:p>
          <a:p>
            <a:pPr marL="742950" lvl="1" indent="-285750">
              <a:buFont typeface="Arial" panose="020B0604020202020204" pitchFamily="34" charset="0"/>
              <a:buChar char="•"/>
            </a:pPr>
            <a:r>
              <a:rPr lang="en-US" sz="1400" dirty="0">
                <a:solidFill>
                  <a:schemeClr val="accent5">
                    <a:lumMod val="75000"/>
                  </a:schemeClr>
                </a:solidFill>
              </a:rPr>
              <a:t>More compact</a:t>
            </a:r>
          </a:p>
          <a:p>
            <a:pPr marL="742950" lvl="1" indent="-285750">
              <a:buFont typeface="Arial" panose="020B0604020202020204" pitchFamily="34" charset="0"/>
              <a:buChar char="•"/>
            </a:pPr>
            <a:r>
              <a:rPr lang="en-US" sz="1400" dirty="0">
                <a:solidFill>
                  <a:schemeClr val="accent5">
                    <a:lumMod val="75000"/>
                  </a:schemeClr>
                </a:solidFill>
              </a:rPr>
              <a:t>More granularity, low occupancy</a:t>
            </a:r>
          </a:p>
          <a:p>
            <a:pPr marL="742950" lvl="1" indent="-285750">
              <a:buFont typeface="Arial" panose="020B0604020202020204" pitchFamily="34" charset="0"/>
              <a:buChar char="•"/>
            </a:pPr>
            <a:r>
              <a:rPr lang="en-US" sz="1400" dirty="0">
                <a:solidFill>
                  <a:schemeClr val="accent5">
                    <a:lumMod val="75000"/>
                  </a:schemeClr>
                </a:solidFill>
              </a:rPr>
              <a:t>More simple to implement</a:t>
            </a:r>
          </a:p>
          <a:p>
            <a:pPr marL="742950" lvl="1" indent="-285750">
              <a:buFont typeface="Arial" panose="020B0604020202020204" pitchFamily="34" charset="0"/>
              <a:buChar char="•"/>
            </a:pPr>
            <a:r>
              <a:rPr lang="en-US" sz="1400" dirty="0">
                <a:solidFill>
                  <a:schemeClr val="accent5">
                    <a:lumMod val="75000"/>
                  </a:schemeClr>
                </a:solidFill>
              </a:rPr>
              <a:t>Online LED calibration ? (empty bunches ?)</a:t>
            </a:r>
          </a:p>
          <a:p>
            <a:pPr marL="1200150" lvl="2" indent="-285750">
              <a:buFont typeface="Arial" panose="020B0604020202020204" pitchFamily="34" charset="0"/>
              <a:buChar char="•"/>
            </a:pPr>
            <a:r>
              <a:rPr lang="en-US" sz="1400" dirty="0">
                <a:solidFill>
                  <a:schemeClr val="accent6">
                    <a:lumMod val="75000"/>
                  </a:schemeClr>
                </a:solidFill>
              </a:rPr>
              <a:t>Non-linear LED intensity under control</a:t>
            </a:r>
          </a:p>
        </p:txBody>
      </p:sp>
      <p:sp>
        <p:nvSpPr>
          <p:cNvPr id="22" name="Rectangle 21">
            <a:extLst>
              <a:ext uri="{FF2B5EF4-FFF2-40B4-BE49-F238E27FC236}">
                <a16:creationId xmlns:a16="http://schemas.microsoft.com/office/drawing/2014/main" id="{DBF6735B-A119-044F-8945-A9BC1C9C5259}"/>
              </a:ext>
            </a:extLst>
          </p:cNvPr>
          <p:cNvSpPr/>
          <p:nvPr/>
        </p:nvSpPr>
        <p:spPr>
          <a:xfrm rot="16200000">
            <a:off x="-2899735" y="2899737"/>
            <a:ext cx="6445802" cy="646331"/>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Lath SLAC PhD thesis (1994), Woods SLAC-PUB-7319, </a:t>
            </a:r>
            <a:r>
              <a:rPr lang="en-US" sz="1200" dirty="0" err="1">
                <a:solidFill>
                  <a:schemeClr val="tx2">
                    <a:lumMod val="60000"/>
                    <a:lumOff val="40000"/>
                  </a:schemeClr>
                </a:solidFill>
              </a:rPr>
              <a:t>Vormvald</a:t>
            </a:r>
            <a:r>
              <a:rPr lang="en-US" sz="1200" dirty="0">
                <a:solidFill>
                  <a:schemeClr val="tx2">
                    <a:lumMod val="60000"/>
                    <a:lumOff val="40000"/>
                  </a:schemeClr>
                </a:solidFill>
              </a:rPr>
              <a:t> et al., arxiv:1509.03178, List et al., JINST 10 P05014 (2015)</a:t>
            </a:r>
          </a:p>
          <a:p>
            <a:pPr algn="ctr"/>
            <a:endParaRPr lang="en-US" sz="1200" dirty="0">
              <a:solidFill>
                <a:schemeClr val="tx2">
                  <a:lumMod val="60000"/>
                  <a:lumOff val="40000"/>
                </a:schemeClr>
              </a:solidFill>
            </a:endParaRPr>
          </a:p>
        </p:txBody>
      </p:sp>
      <p:pic>
        <p:nvPicPr>
          <p:cNvPr id="24" name="Image 23">
            <a:extLst>
              <a:ext uri="{FF2B5EF4-FFF2-40B4-BE49-F238E27FC236}">
                <a16:creationId xmlns:a16="http://schemas.microsoft.com/office/drawing/2014/main" id="{D86E0BD9-A610-2244-A029-E2847F4334FA}"/>
              </a:ext>
            </a:extLst>
          </p:cNvPr>
          <p:cNvPicPr>
            <a:picLocks noChangeAspect="1"/>
          </p:cNvPicPr>
          <p:nvPr/>
        </p:nvPicPr>
        <p:blipFill rotWithShape="1">
          <a:blip r:embed="rId3">
            <a:extLst>
              <a:ext uri="{28A0092B-C50C-407E-A947-70E740481C1C}">
                <a14:useLocalDpi xmlns:a14="http://schemas.microsoft.com/office/drawing/2010/main" val="0"/>
              </a:ext>
            </a:extLst>
          </a:blip>
          <a:srcRect r="63913"/>
          <a:stretch/>
        </p:blipFill>
        <p:spPr>
          <a:xfrm>
            <a:off x="3885000" y="4005405"/>
            <a:ext cx="2988332" cy="2030972"/>
          </a:xfrm>
          <a:prstGeom prst="rect">
            <a:avLst/>
          </a:prstGeom>
        </p:spPr>
      </p:pic>
      <p:pic>
        <p:nvPicPr>
          <p:cNvPr id="26" name="Image 25">
            <a:extLst>
              <a:ext uri="{FF2B5EF4-FFF2-40B4-BE49-F238E27FC236}">
                <a16:creationId xmlns:a16="http://schemas.microsoft.com/office/drawing/2014/main" id="{402B6574-C9E6-5147-8D2E-805DCDFF1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490" y="4208196"/>
            <a:ext cx="1957738" cy="1828181"/>
          </a:xfrm>
          <a:prstGeom prst="rect">
            <a:avLst/>
          </a:prstGeom>
          <a:ln w="57150">
            <a:solidFill>
              <a:schemeClr val="accent1"/>
            </a:solidFill>
          </a:ln>
        </p:spPr>
      </p:pic>
    </p:spTree>
    <p:extLst>
      <p:ext uri="{BB962C8B-B14F-4D97-AF65-F5344CB8AC3E}">
        <p14:creationId xmlns:p14="http://schemas.microsoft.com/office/powerpoint/2010/main" val="2902653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CDEE2D-0CE0-BC4C-95C1-3BDB758606D7}"/>
              </a:ext>
            </a:extLst>
          </p:cNvPr>
          <p:cNvSpPr>
            <a:spLocks noGrp="1"/>
          </p:cNvSpPr>
          <p:nvPr>
            <p:ph type="title"/>
          </p:nvPr>
        </p:nvSpPr>
        <p:spPr/>
        <p:txBody>
          <a:bodyPr>
            <a:normAutofit fontScale="90000"/>
          </a:bodyPr>
          <a:lstStyle/>
          <a:p>
            <a:r>
              <a:rPr lang="fr-FR" dirty="0"/>
              <a:t>…or </a:t>
            </a:r>
            <a:r>
              <a:rPr lang="fr-FR" dirty="0" err="1"/>
              <a:t>diamond</a:t>
            </a:r>
            <a:r>
              <a:rPr lang="fr-FR" dirty="0"/>
              <a:t> </a:t>
            </a:r>
            <a:r>
              <a:rPr lang="fr-FR" dirty="0" err="1"/>
              <a:t>counters</a:t>
            </a:r>
            <a:endParaRPr lang="fr-FR" dirty="0"/>
          </a:p>
        </p:txBody>
      </p:sp>
      <p:sp>
        <p:nvSpPr>
          <p:cNvPr id="4" name="Espace réservé de la date 3">
            <a:extLst>
              <a:ext uri="{FF2B5EF4-FFF2-40B4-BE49-F238E27FC236}">
                <a16:creationId xmlns:a16="http://schemas.microsoft.com/office/drawing/2014/main" id="{F4C9FC86-D0E1-9147-9E0E-7C0C47DA6F13}"/>
              </a:ext>
            </a:extLst>
          </p:cNvPr>
          <p:cNvSpPr>
            <a:spLocks noGrp="1"/>
          </p:cNvSpPr>
          <p:nvPr>
            <p:ph type="dt" sz="half" idx="10"/>
          </p:nvPr>
        </p:nvSpPr>
        <p:spPr/>
        <p:txBody>
          <a:bodyPr/>
          <a:lstStyle/>
          <a:p>
            <a:r>
              <a:rPr lang="fr-FR"/>
              <a:t>03/06/2019</a:t>
            </a:r>
          </a:p>
        </p:txBody>
      </p:sp>
      <p:sp>
        <p:nvSpPr>
          <p:cNvPr id="5" name="Espace réservé du pied de page 4">
            <a:extLst>
              <a:ext uri="{FF2B5EF4-FFF2-40B4-BE49-F238E27FC236}">
                <a16:creationId xmlns:a16="http://schemas.microsoft.com/office/drawing/2014/main" id="{881A089C-85F9-DB4C-BB9E-E998033B5BE1}"/>
              </a:ext>
            </a:extLst>
          </p:cNvPr>
          <p:cNvSpPr>
            <a:spLocks noGrp="1"/>
          </p:cNvSpPr>
          <p:nvPr>
            <p:ph type="ftr" sz="quarter" idx="11"/>
          </p:nvPr>
        </p:nvSpPr>
        <p:spPr/>
        <p:txBody>
          <a:bodyPr/>
          <a:lstStyle/>
          <a:p>
            <a:r>
              <a:rPr lang="fr-FR"/>
              <a:t>Compton polarimeter for 'Chiral BELLE2'</a:t>
            </a:r>
          </a:p>
        </p:txBody>
      </p:sp>
      <p:sp>
        <p:nvSpPr>
          <p:cNvPr id="6" name="Espace réservé du numéro de diapositive 5">
            <a:extLst>
              <a:ext uri="{FF2B5EF4-FFF2-40B4-BE49-F238E27FC236}">
                <a16:creationId xmlns:a16="http://schemas.microsoft.com/office/drawing/2014/main" id="{E821B9B2-4919-AC43-A3DA-685028C9EC37}"/>
              </a:ext>
            </a:extLst>
          </p:cNvPr>
          <p:cNvSpPr>
            <a:spLocks noGrp="1"/>
          </p:cNvSpPr>
          <p:nvPr>
            <p:ph type="sldNum" sz="quarter" idx="12"/>
          </p:nvPr>
        </p:nvSpPr>
        <p:spPr/>
        <p:txBody>
          <a:bodyPr/>
          <a:lstStyle/>
          <a:p>
            <a:fld id="{6324D5D7-7619-544E-85E6-FE67B0DC27B1}" type="slidenum">
              <a:rPr lang="fr-FR" smtClean="0"/>
              <a:t>29</a:t>
            </a:fld>
            <a:endParaRPr lang="fr-FR"/>
          </a:p>
        </p:txBody>
      </p:sp>
      <p:sp>
        <p:nvSpPr>
          <p:cNvPr id="8" name="Rectangle 7">
            <a:extLst>
              <a:ext uri="{FF2B5EF4-FFF2-40B4-BE49-F238E27FC236}">
                <a16:creationId xmlns:a16="http://schemas.microsoft.com/office/drawing/2014/main" id="{939C7FCA-C58C-4846-877F-6E902CA56897}"/>
              </a:ext>
            </a:extLst>
          </p:cNvPr>
          <p:cNvSpPr/>
          <p:nvPr/>
        </p:nvSpPr>
        <p:spPr>
          <a:xfrm rot="16200000">
            <a:off x="-2992068" y="2992069"/>
            <a:ext cx="6445802" cy="461665"/>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Magee et al., Physics Letters B 766 (2017) 339–344</a:t>
            </a:r>
          </a:p>
          <a:p>
            <a:pPr algn="ctr"/>
            <a:endParaRPr lang="en-US" sz="1200" dirty="0">
              <a:solidFill>
                <a:schemeClr val="tx2">
                  <a:lumMod val="60000"/>
                  <a:lumOff val="40000"/>
                </a:schemeClr>
              </a:solidFill>
            </a:endParaRPr>
          </a:p>
        </p:txBody>
      </p:sp>
      <p:pic>
        <p:nvPicPr>
          <p:cNvPr id="10" name="Image 9">
            <a:extLst>
              <a:ext uri="{FF2B5EF4-FFF2-40B4-BE49-F238E27FC236}">
                <a16:creationId xmlns:a16="http://schemas.microsoft.com/office/drawing/2014/main" id="{74B824E2-0C11-BC47-9C32-98058B91F3D8}"/>
              </a:ext>
            </a:extLst>
          </p:cNvPr>
          <p:cNvPicPr>
            <a:picLocks noChangeAspect="1"/>
          </p:cNvPicPr>
          <p:nvPr/>
        </p:nvPicPr>
        <p:blipFill>
          <a:blip r:embed="rId2"/>
          <a:stretch>
            <a:fillRect/>
          </a:stretch>
        </p:blipFill>
        <p:spPr>
          <a:xfrm>
            <a:off x="461666" y="1009538"/>
            <a:ext cx="8559337" cy="2130728"/>
          </a:xfrm>
          <a:prstGeom prst="rect">
            <a:avLst/>
          </a:prstGeom>
        </p:spPr>
      </p:pic>
      <p:pic>
        <p:nvPicPr>
          <p:cNvPr id="12" name="Image 11">
            <a:extLst>
              <a:ext uri="{FF2B5EF4-FFF2-40B4-BE49-F238E27FC236}">
                <a16:creationId xmlns:a16="http://schemas.microsoft.com/office/drawing/2014/main" id="{7755D681-B9E3-264D-B065-2F86D12CD089}"/>
              </a:ext>
            </a:extLst>
          </p:cNvPr>
          <p:cNvPicPr>
            <a:picLocks noChangeAspect="1"/>
          </p:cNvPicPr>
          <p:nvPr/>
        </p:nvPicPr>
        <p:blipFill>
          <a:blip r:embed="rId3"/>
          <a:stretch>
            <a:fillRect/>
          </a:stretch>
        </p:blipFill>
        <p:spPr>
          <a:xfrm>
            <a:off x="590871" y="3124984"/>
            <a:ext cx="3278674" cy="3320816"/>
          </a:xfrm>
          <a:prstGeom prst="rect">
            <a:avLst/>
          </a:prstGeom>
        </p:spPr>
      </p:pic>
      <p:pic>
        <p:nvPicPr>
          <p:cNvPr id="14" name="Image 13">
            <a:extLst>
              <a:ext uri="{FF2B5EF4-FFF2-40B4-BE49-F238E27FC236}">
                <a16:creationId xmlns:a16="http://schemas.microsoft.com/office/drawing/2014/main" id="{7D0E435E-214F-644A-AA72-AD8713308DE3}"/>
              </a:ext>
            </a:extLst>
          </p:cNvPr>
          <p:cNvPicPr>
            <a:picLocks noChangeAspect="1"/>
          </p:cNvPicPr>
          <p:nvPr/>
        </p:nvPicPr>
        <p:blipFill>
          <a:blip r:embed="rId4"/>
          <a:stretch>
            <a:fillRect/>
          </a:stretch>
        </p:blipFill>
        <p:spPr>
          <a:xfrm>
            <a:off x="3998750" y="3205397"/>
            <a:ext cx="3920094" cy="3159989"/>
          </a:xfrm>
          <a:prstGeom prst="rect">
            <a:avLst/>
          </a:prstGeom>
        </p:spPr>
      </p:pic>
      <p:sp>
        <p:nvSpPr>
          <p:cNvPr id="15" name="Cadre 14">
            <a:extLst>
              <a:ext uri="{FF2B5EF4-FFF2-40B4-BE49-F238E27FC236}">
                <a16:creationId xmlns:a16="http://schemas.microsoft.com/office/drawing/2014/main" id="{53B3AD50-59DA-874A-91F9-8E781A7F5B4D}"/>
              </a:ext>
            </a:extLst>
          </p:cNvPr>
          <p:cNvSpPr/>
          <p:nvPr/>
        </p:nvSpPr>
        <p:spPr>
          <a:xfrm>
            <a:off x="3998750" y="5124660"/>
            <a:ext cx="3678191" cy="53256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Cadre 15">
            <a:extLst>
              <a:ext uri="{FF2B5EF4-FFF2-40B4-BE49-F238E27FC236}">
                <a16:creationId xmlns:a16="http://schemas.microsoft.com/office/drawing/2014/main" id="{EB2DD7AA-6839-9246-94EF-9D3859D16E80}"/>
              </a:ext>
            </a:extLst>
          </p:cNvPr>
          <p:cNvSpPr/>
          <p:nvPr/>
        </p:nvSpPr>
        <p:spPr>
          <a:xfrm>
            <a:off x="3998750" y="3727938"/>
            <a:ext cx="3678191" cy="34164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883183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4313D-DEBE-AE49-A7F9-E52AC49CD183}"/>
              </a:ext>
            </a:extLst>
          </p:cNvPr>
          <p:cNvSpPr>
            <a:spLocks noGrp="1"/>
          </p:cNvSpPr>
          <p:nvPr>
            <p:ph type="title"/>
          </p:nvPr>
        </p:nvSpPr>
        <p:spPr>
          <a:xfrm>
            <a:off x="628649" y="365126"/>
            <a:ext cx="8392353" cy="509517"/>
          </a:xfrm>
        </p:spPr>
        <p:txBody>
          <a:bodyPr>
            <a:normAutofit fontScale="90000"/>
          </a:bodyPr>
          <a:lstStyle/>
          <a:p>
            <a:r>
              <a:rPr lang="fr-FR" dirty="0"/>
              <a:t>White report (WR) sections</a:t>
            </a:r>
          </a:p>
        </p:txBody>
      </p:sp>
      <p:sp>
        <p:nvSpPr>
          <p:cNvPr id="4" name="Espace réservé de la date 3">
            <a:extLst>
              <a:ext uri="{FF2B5EF4-FFF2-40B4-BE49-F238E27FC236}">
                <a16:creationId xmlns:a16="http://schemas.microsoft.com/office/drawing/2014/main" id="{6CA6C0AF-8646-E848-9ED1-97AA8D77D469}"/>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0CF12F82-E7BB-4348-A9AE-40E986B155FC}"/>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C61277A9-23E6-B942-8683-A7903BD7988F}"/>
              </a:ext>
            </a:extLst>
          </p:cNvPr>
          <p:cNvSpPr>
            <a:spLocks noGrp="1"/>
          </p:cNvSpPr>
          <p:nvPr>
            <p:ph type="sldNum" sz="quarter" idx="12"/>
          </p:nvPr>
        </p:nvSpPr>
        <p:spPr/>
        <p:txBody>
          <a:bodyPr/>
          <a:lstStyle/>
          <a:p>
            <a:fld id="{6324D5D7-7619-544E-85E6-FE67B0DC27B1}" type="slidenum">
              <a:rPr lang="fr-FR" smtClean="0"/>
              <a:t>3</a:t>
            </a:fld>
            <a:endParaRPr lang="fr-FR"/>
          </a:p>
        </p:txBody>
      </p:sp>
      <p:sp>
        <p:nvSpPr>
          <p:cNvPr id="7" name="Text Box 18">
            <a:extLst>
              <a:ext uri="{FF2B5EF4-FFF2-40B4-BE49-F238E27FC236}">
                <a16:creationId xmlns:a16="http://schemas.microsoft.com/office/drawing/2014/main" id="{26548A13-28D0-B646-9AB5-CD284F4AF971}"/>
              </a:ext>
            </a:extLst>
          </p:cNvPr>
          <p:cNvSpPr txBox="1">
            <a:spLocks noChangeArrowheads="1"/>
          </p:cNvSpPr>
          <p:nvPr/>
        </p:nvSpPr>
        <p:spPr bwMode="auto">
          <a:xfrm>
            <a:off x="584607" y="1136453"/>
            <a:ext cx="8436396" cy="3108543"/>
          </a:xfrm>
          <a:prstGeom prst="rect">
            <a:avLst/>
          </a:prstGeom>
          <a:noFill/>
          <a:ln w="9525">
            <a:noFill/>
            <a:miter lim="800000"/>
            <a:headEnd/>
            <a:tailEnd/>
          </a:ln>
        </p:spPr>
        <p:txBody>
          <a:bodyPr wrap="square">
            <a:spAutoFit/>
          </a:bodyPr>
          <a:lstStyle/>
          <a:p>
            <a:r>
              <a:rPr lang="en-US" sz="1400" dirty="0">
                <a:solidFill>
                  <a:schemeClr val="tx2">
                    <a:lumMod val="60000"/>
                    <a:lumOff val="40000"/>
                  </a:schemeClr>
                </a:solidFill>
              </a:rPr>
              <a:t>How many pages ?</a:t>
            </a:r>
          </a:p>
          <a:p>
            <a:endParaRPr lang="en-US" sz="1400" dirty="0">
              <a:solidFill>
                <a:schemeClr val="tx2">
                  <a:lumMod val="60000"/>
                  <a:lumOff val="40000"/>
                </a:schemeClr>
              </a:solidFill>
            </a:endParaRPr>
          </a:p>
          <a:p>
            <a:r>
              <a:rPr lang="en-US" sz="1400" dirty="0">
                <a:solidFill>
                  <a:schemeClr val="tx2">
                    <a:lumMod val="60000"/>
                    <a:lumOff val="40000"/>
                  </a:schemeClr>
                </a:solidFill>
              </a:rPr>
              <a:t>Subsections:</a:t>
            </a:r>
          </a:p>
          <a:p>
            <a:endParaRPr lang="en-US" sz="1400" dirty="0">
              <a:solidFill>
                <a:schemeClr val="tx2">
                  <a:lumMod val="60000"/>
                  <a:lumOff val="40000"/>
                </a:schemeClr>
              </a:solidFill>
            </a:endParaRPr>
          </a:p>
          <a:p>
            <a:pPr marL="342900" indent="-342900">
              <a:buAutoNum type="arabicPeriod"/>
            </a:pPr>
            <a:r>
              <a:rPr lang="en-US" sz="1400" dirty="0">
                <a:solidFill>
                  <a:schemeClr val="tx2">
                    <a:lumMod val="60000"/>
                    <a:lumOff val="40000"/>
                  </a:schemeClr>
                </a:solidFill>
              </a:rPr>
              <a:t>Introduction</a:t>
            </a:r>
          </a:p>
          <a:p>
            <a:pPr marL="342900" indent="-342900">
              <a:buAutoNum type="arabicPeriod"/>
            </a:pPr>
            <a:endParaRPr lang="en-US" sz="1400" dirty="0">
              <a:solidFill>
                <a:schemeClr val="tx2">
                  <a:lumMod val="60000"/>
                  <a:lumOff val="40000"/>
                </a:schemeClr>
              </a:solidFill>
            </a:endParaRPr>
          </a:p>
          <a:p>
            <a:pPr marL="342900" indent="-342900">
              <a:buAutoNum type="arabicPeriod"/>
            </a:pPr>
            <a:r>
              <a:rPr lang="en-US" sz="1400" dirty="0">
                <a:solidFill>
                  <a:schemeClr val="tx2">
                    <a:lumMod val="60000"/>
                    <a:lumOff val="40000"/>
                  </a:schemeClr>
                </a:solidFill>
              </a:rPr>
              <a:t>Strategy</a:t>
            </a:r>
          </a:p>
          <a:p>
            <a:pPr marL="342900" indent="-342900">
              <a:buAutoNum type="arabicPeriod"/>
            </a:pPr>
            <a:endParaRPr lang="en-US" sz="1400" dirty="0">
              <a:solidFill>
                <a:schemeClr val="tx2">
                  <a:lumMod val="60000"/>
                  <a:lumOff val="40000"/>
                </a:schemeClr>
              </a:solidFill>
            </a:endParaRPr>
          </a:p>
          <a:p>
            <a:pPr marL="342900" indent="-342900">
              <a:buAutoNum type="arabicPeriod"/>
            </a:pPr>
            <a:r>
              <a:rPr lang="en-US" sz="1400" dirty="0">
                <a:solidFill>
                  <a:schemeClr val="tx2">
                    <a:lumMod val="60000"/>
                    <a:lumOff val="40000"/>
                  </a:schemeClr>
                </a:solidFill>
              </a:rPr>
              <a:t>Ring polarimeter</a:t>
            </a:r>
          </a:p>
          <a:p>
            <a:pPr marL="342900" indent="-342900">
              <a:buAutoNum type="arabicPeriod"/>
            </a:pPr>
            <a:endParaRPr lang="en-US" sz="1400" dirty="0">
              <a:solidFill>
                <a:schemeClr val="tx2">
                  <a:lumMod val="60000"/>
                  <a:lumOff val="40000"/>
                </a:schemeClr>
              </a:solidFill>
            </a:endParaRPr>
          </a:p>
          <a:p>
            <a:pPr marL="342900" indent="-342900">
              <a:buAutoNum type="arabicPeriod"/>
            </a:pPr>
            <a:r>
              <a:rPr lang="en-US" sz="1400" dirty="0">
                <a:solidFill>
                  <a:schemeClr val="tx2">
                    <a:lumMod val="60000"/>
                    <a:lumOff val="40000"/>
                  </a:schemeClr>
                </a:solidFill>
              </a:rPr>
              <a:t>Additional polarimeters (if we have some content ?)</a:t>
            </a:r>
          </a:p>
          <a:p>
            <a:pPr marL="342900" indent="-342900">
              <a:buFontTx/>
              <a:buAutoNum type="arabicPeriod"/>
            </a:pPr>
            <a:endParaRPr lang="en-US" sz="1400" dirty="0">
              <a:solidFill>
                <a:schemeClr val="tx2">
                  <a:lumMod val="60000"/>
                  <a:lumOff val="40000"/>
                </a:schemeClr>
              </a:solidFill>
            </a:endParaRPr>
          </a:p>
          <a:p>
            <a:pPr marL="342900" indent="-342900">
              <a:buFontTx/>
              <a:buAutoNum type="arabicPeriod"/>
            </a:pPr>
            <a:r>
              <a:rPr lang="en-US" sz="1400" dirty="0">
                <a:solidFill>
                  <a:schemeClr val="tx2">
                    <a:lumMod val="60000"/>
                    <a:lumOff val="40000"/>
                  </a:schemeClr>
                </a:solidFill>
              </a:rPr>
              <a:t>Summary of required R&amp;D before Technical design report</a:t>
            </a:r>
          </a:p>
          <a:p>
            <a:pPr marL="342900" indent="-342900">
              <a:buAutoNum type="arabicPeriod"/>
            </a:pPr>
            <a:endParaRPr lang="en-US" sz="1400" dirty="0">
              <a:solidFill>
                <a:schemeClr val="tx2">
                  <a:lumMod val="60000"/>
                  <a:lumOff val="40000"/>
                </a:schemeClr>
              </a:solidFill>
            </a:endParaRPr>
          </a:p>
        </p:txBody>
      </p:sp>
    </p:spTree>
    <p:extLst>
      <p:ext uri="{BB962C8B-B14F-4D97-AF65-F5344CB8AC3E}">
        <p14:creationId xmlns:p14="http://schemas.microsoft.com/office/powerpoint/2010/main" val="983506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430D1A-50E1-254D-B6D7-179230965808}"/>
              </a:ext>
            </a:extLst>
          </p:cNvPr>
          <p:cNvSpPr>
            <a:spLocks noGrp="1"/>
          </p:cNvSpPr>
          <p:nvPr>
            <p:ph type="title"/>
          </p:nvPr>
        </p:nvSpPr>
        <p:spPr/>
        <p:txBody>
          <a:bodyPr>
            <a:normAutofit fontScale="90000"/>
          </a:bodyPr>
          <a:lstStyle/>
          <a:p>
            <a:r>
              <a:rPr lang="fr-FR" dirty="0"/>
              <a:t>Laser system design</a:t>
            </a:r>
          </a:p>
        </p:txBody>
      </p:sp>
      <p:sp>
        <p:nvSpPr>
          <p:cNvPr id="4" name="Espace réservé de la date 3">
            <a:extLst>
              <a:ext uri="{FF2B5EF4-FFF2-40B4-BE49-F238E27FC236}">
                <a16:creationId xmlns:a16="http://schemas.microsoft.com/office/drawing/2014/main" id="{5926144F-B1BD-2C4A-8243-623F57F58E30}"/>
              </a:ext>
            </a:extLst>
          </p:cNvPr>
          <p:cNvSpPr>
            <a:spLocks noGrp="1"/>
          </p:cNvSpPr>
          <p:nvPr>
            <p:ph type="dt" sz="half" idx="10"/>
          </p:nvPr>
        </p:nvSpPr>
        <p:spPr/>
        <p:txBody>
          <a:bodyPr/>
          <a:lstStyle/>
          <a:p>
            <a:r>
              <a:rPr lang="fr-FR"/>
              <a:t>03/06/2019</a:t>
            </a:r>
          </a:p>
        </p:txBody>
      </p:sp>
      <p:sp>
        <p:nvSpPr>
          <p:cNvPr id="5" name="Espace réservé du pied de page 4">
            <a:extLst>
              <a:ext uri="{FF2B5EF4-FFF2-40B4-BE49-F238E27FC236}">
                <a16:creationId xmlns:a16="http://schemas.microsoft.com/office/drawing/2014/main" id="{FC1F59BB-6112-274B-A2E1-5BA429EC1962}"/>
              </a:ext>
            </a:extLst>
          </p:cNvPr>
          <p:cNvSpPr>
            <a:spLocks noGrp="1"/>
          </p:cNvSpPr>
          <p:nvPr>
            <p:ph type="ftr" sz="quarter" idx="11"/>
          </p:nvPr>
        </p:nvSpPr>
        <p:spPr/>
        <p:txBody>
          <a:bodyPr/>
          <a:lstStyle/>
          <a:p>
            <a:r>
              <a:rPr lang="fr-FR"/>
              <a:t>Compton polarimeter for 'Chiral BELLE2'</a:t>
            </a:r>
          </a:p>
        </p:txBody>
      </p:sp>
      <p:sp>
        <p:nvSpPr>
          <p:cNvPr id="6" name="Espace réservé du numéro de diapositive 5">
            <a:extLst>
              <a:ext uri="{FF2B5EF4-FFF2-40B4-BE49-F238E27FC236}">
                <a16:creationId xmlns:a16="http://schemas.microsoft.com/office/drawing/2014/main" id="{722F376E-FA6E-6949-B51C-8B86330337C5}"/>
              </a:ext>
            </a:extLst>
          </p:cNvPr>
          <p:cNvSpPr>
            <a:spLocks noGrp="1"/>
          </p:cNvSpPr>
          <p:nvPr>
            <p:ph type="sldNum" sz="quarter" idx="12"/>
          </p:nvPr>
        </p:nvSpPr>
        <p:spPr/>
        <p:txBody>
          <a:bodyPr/>
          <a:lstStyle/>
          <a:p>
            <a:fld id="{6324D5D7-7619-544E-85E6-FE67B0DC27B1}" type="slidenum">
              <a:rPr lang="fr-FR" smtClean="0"/>
              <a:t>30</a:t>
            </a:fld>
            <a:endParaRPr lang="fr-F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89F61759-18A1-D747-83C8-EA907E450CF2}"/>
                  </a:ext>
                </a:extLst>
              </p:cNvPr>
              <p:cNvSpPr txBox="1"/>
              <p:nvPr/>
            </p:nvSpPr>
            <p:spPr>
              <a:xfrm>
                <a:off x="2141067" y="1131817"/>
                <a:ext cx="2893157" cy="7976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sz="2400" b="0" i="1" smtClean="0">
                          <a:solidFill>
                            <a:schemeClr val="accent1">
                              <a:lumMod val="75000"/>
                            </a:schemeClr>
                          </a:solidFill>
                          <a:latin typeface="Cambria Math" panose="02040503050406030204" pitchFamily="18" charset="0"/>
                        </a:rPr>
                        <m:t>𝑛</m:t>
                      </m:r>
                      <m:r>
                        <a:rPr lang="fr-FR" sz="2400" b="0" i="1" smtClean="0">
                          <a:latin typeface="Cambria Math" panose="02040503050406030204" pitchFamily="18" charset="0"/>
                        </a:rPr>
                        <m:t>=</m:t>
                      </m:r>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ea typeface="Cambria Math" panose="02040503050406030204" pitchFamily="18" charset="0"/>
                            </a:rPr>
                            <m:t>𝜎</m:t>
                          </m:r>
                        </m:e>
                        <m:sub>
                          <m:r>
                            <a:rPr lang="fr-FR" sz="2400" b="0" i="1" smtClean="0">
                              <a:latin typeface="Cambria Math" panose="02040503050406030204" pitchFamily="18" charset="0"/>
                              <a:ea typeface="Cambria Math" panose="02040503050406030204" pitchFamily="18" charset="0"/>
                            </a:rPr>
                            <m:t>0</m:t>
                          </m:r>
                        </m:sub>
                      </m:sSub>
                      <m:f>
                        <m:fPr>
                          <m:ctrlPr>
                            <a:rPr lang="fr-FR" sz="2400" b="0" i="1" smtClean="0">
                              <a:latin typeface="Cambria Math" panose="02040503050406030204" pitchFamily="18" charset="0"/>
                            </a:rPr>
                          </m:ctrlPr>
                        </m:fPr>
                        <m:num>
                          <m:r>
                            <a:rPr lang="fr-FR" sz="2400" b="0" i="1" smtClean="0">
                              <a:solidFill>
                                <a:schemeClr val="accent6">
                                  <a:lumMod val="75000"/>
                                </a:schemeClr>
                              </a:solidFill>
                              <a:latin typeface="Cambria Math" panose="02040503050406030204" pitchFamily="18" charset="0"/>
                              <a:ea typeface="Cambria Math" panose="02040503050406030204" pitchFamily="18" charset="0"/>
                            </a:rPr>
                            <m:t>ℰ</m:t>
                          </m:r>
                        </m:num>
                        <m:den>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𝐸</m:t>
                              </m:r>
                            </m:e>
                            <m:sub>
                              <m:r>
                                <a:rPr lang="fr-FR" sz="2400" b="0" i="1" smtClean="0">
                                  <a:latin typeface="Cambria Math" panose="02040503050406030204" pitchFamily="18" charset="0"/>
                                  <a:ea typeface="Cambria Math" panose="02040503050406030204" pitchFamily="18" charset="0"/>
                                </a:rPr>
                                <m:t>𝜆</m:t>
                              </m:r>
                            </m:sub>
                          </m:sSub>
                        </m:den>
                      </m:f>
                      <m:f>
                        <m:fPr>
                          <m:ctrlPr>
                            <a:rPr lang="fr-FR" sz="2400" b="0" i="1" smtClean="0">
                              <a:latin typeface="Cambria Math" panose="02040503050406030204" pitchFamily="18" charset="0"/>
                            </a:rPr>
                          </m:ctrlPr>
                        </m:fPr>
                        <m:num>
                          <m:r>
                            <a:rPr lang="fr-FR" sz="2400" b="0" i="1" smtClean="0">
                              <a:solidFill>
                                <a:schemeClr val="accent1"/>
                              </a:solidFill>
                              <a:latin typeface="Cambria Math" panose="02040503050406030204" pitchFamily="18" charset="0"/>
                            </a:rPr>
                            <m:t>𝑄</m:t>
                          </m:r>
                        </m:num>
                        <m:den>
                          <m:r>
                            <a:rPr lang="fr-FR" sz="2400" b="0" i="1" smtClean="0">
                              <a:latin typeface="Cambria Math" panose="02040503050406030204" pitchFamily="18" charset="0"/>
                            </a:rPr>
                            <m:t>𝑞</m:t>
                          </m:r>
                        </m:den>
                      </m:f>
                      <m:f>
                        <m:fPr>
                          <m:ctrlPr>
                            <a:rPr lang="fr-FR" sz="2400" b="0" i="1" smtClean="0">
                              <a:latin typeface="Cambria Math" panose="02040503050406030204" pitchFamily="18" charset="0"/>
                            </a:rPr>
                          </m:ctrlPr>
                        </m:fPr>
                        <m:num>
                          <m:r>
                            <a:rPr lang="fr-FR" sz="2400" i="1" smtClean="0">
                              <a:solidFill>
                                <a:schemeClr val="accent5">
                                  <a:lumMod val="75000"/>
                                </a:schemeClr>
                              </a:solidFill>
                              <a:latin typeface="Cambria Math" panose="02040503050406030204" pitchFamily="18" charset="0"/>
                              <a:ea typeface="Cambria Math" panose="02040503050406030204" pitchFamily="18" charset="0"/>
                            </a:rPr>
                            <m:t>ℱ</m:t>
                          </m:r>
                        </m:num>
                        <m:den>
                          <m:r>
                            <a:rPr lang="fr-FR" sz="2400" b="0" i="1" smtClean="0">
                              <a:latin typeface="Cambria Math" panose="02040503050406030204" pitchFamily="18" charset="0"/>
                            </a:rPr>
                            <m:t>4</m:t>
                          </m:r>
                          <m:r>
                            <a:rPr lang="fr-FR" sz="2400" b="0" i="1" smtClean="0">
                              <a:latin typeface="Cambria Math" panose="02040503050406030204" pitchFamily="18" charset="0"/>
                              <a:ea typeface="Cambria Math" panose="02040503050406030204" pitchFamily="18" charset="0"/>
                            </a:rPr>
                            <m:t>𝜋</m:t>
                          </m:r>
                          <m:sSub>
                            <m:sSubPr>
                              <m:ctrlPr>
                                <a:rPr lang="fr-FR" sz="2400" b="0" i="1" smtClean="0">
                                  <a:solidFill>
                                    <a:schemeClr val="accent5">
                                      <a:lumMod val="50000"/>
                                    </a:schemeClr>
                                  </a:solidFill>
                                  <a:latin typeface="Cambria Math" panose="02040503050406030204" pitchFamily="18" charset="0"/>
                                  <a:ea typeface="Cambria Math" panose="02040503050406030204" pitchFamily="18" charset="0"/>
                                </a:rPr>
                              </m:ctrlPr>
                            </m:sSubPr>
                            <m:e>
                              <m:sSub>
                                <m:sSubPr>
                                  <m:ctrlPr>
                                    <a:rPr lang="fr-FR" sz="2400" b="0" i="1" smtClean="0">
                                      <a:solidFill>
                                        <a:schemeClr val="accent5">
                                          <a:lumMod val="50000"/>
                                        </a:schemeClr>
                                      </a:solidFill>
                                      <a:latin typeface="Cambria Math" panose="02040503050406030204" pitchFamily="18" charset="0"/>
                                      <a:ea typeface="Cambria Math" panose="02040503050406030204" pitchFamily="18" charset="0"/>
                                    </a:rPr>
                                  </m:ctrlPr>
                                </m:sSubPr>
                                <m:e>
                                  <m:r>
                                    <a:rPr lang="fr-FR" sz="2400" b="0" i="1" smtClean="0">
                                      <a:solidFill>
                                        <a:schemeClr val="accent5">
                                          <a:lumMod val="50000"/>
                                        </a:schemeClr>
                                      </a:solidFill>
                                      <a:latin typeface="Cambria Math" panose="02040503050406030204" pitchFamily="18" charset="0"/>
                                      <a:ea typeface="Cambria Math" panose="02040503050406030204" pitchFamily="18" charset="0"/>
                                    </a:rPr>
                                    <m:t>𝜎</m:t>
                                  </m:r>
                                </m:e>
                                <m:sub>
                                  <m:r>
                                    <a:rPr lang="fr-FR" sz="2400" b="0" i="1" smtClean="0">
                                      <a:solidFill>
                                        <a:schemeClr val="accent5">
                                          <a:lumMod val="50000"/>
                                        </a:schemeClr>
                                      </a:solidFill>
                                      <a:latin typeface="Cambria Math" panose="02040503050406030204" pitchFamily="18" charset="0"/>
                                      <a:ea typeface="Cambria Math" panose="02040503050406030204" pitchFamily="18" charset="0"/>
                                    </a:rPr>
                                    <m:t>𝑦</m:t>
                                  </m:r>
                                </m:sub>
                              </m:sSub>
                              <m:r>
                                <a:rPr lang="fr-FR" sz="2400" b="0" i="1" smtClean="0">
                                  <a:solidFill>
                                    <a:schemeClr val="accent5">
                                      <a:lumMod val="50000"/>
                                    </a:schemeClr>
                                  </a:solidFill>
                                  <a:latin typeface="Cambria Math" panose="02040503050406030204" pitchFamily="18" charset="0"/>
                                  <a:ea typeface="Cambria Math" panose="02040503050406030204" pitchFamily="18" charset="0"/>
                                </a:rPr>
                                <m:t>𝜎</m:t>
                              </m:r>
                            </m:e>
                            <m:sub>
                              <m:r>
                                <a:rPr lang="fr-FR" sz="2400" b="0" i="1" smtClean="0">
                                  <a:solidFill>
                                    <a:schemeClr val="accent5">
                                      <a:lumMod val="50000"/>
                                    </a:schemeClr>
                                  </a:solidFill>
                                  <a:latin typeface="Cambria Math" panose="02040503050406030204" pitchFamily="18" charset="0"/>
                                  <a:ea typeface="Cambria Math" panose="02040503050406030204" pitchFamily="18" charset="0"/>
                                </a:rPr>
                                <m:t>𝑥</m:t>
                              </m:r>
                            </m:sub>
                          </m:sSub>
                        </m:den>
                      </m:f>
                    </m:oMath>
                  </m:oMathPara>
                </a14:m>
                <a:endParaRPr lang="en-GB" sz="2400" dirty="0"/>
              </a:p>
            </p:txBody>
          </p:sp>
        </mc:Choice>
        <mc:Fallback xmlns="">
          <p:sp>
            <p:nvSpPr>
              <p:cNvPr id="7" name="ZoneTexte 6">
                <a:extLst>
                  <a:ext uri="{FF2B5EF4-FFF2-40B4-BE49-F238E27FC236}">
                    <a16:creationId xmlns:a16="http://schemas.microsoft.com/office/drawing/2014/main" id="{89F61759-18A1-D747-83C8-EA907E450CF2}"/>
                  </a:ext>
                </a:extLst>
              </p:cNvPr>
              <p:cNvSpPr txBox="1">
                <a:spLocks noRot="1" noChangeAspect="1" noMove="1" noResize="1" noEditPoints="1" noAdjustHandles="1" noChangeArrowheads="1" noChangeShapeType="1" noTextEdit="1"/>
              </p:cNvSpPr>
              <p:nvPr/>
            </p:nvSpPr>
            <p:spPr>
              <a:xfrm>
                <a:off x="2141067" y="1131817"/>
                <a:ext cx="2893157" cy="797654"/>
              </a:xfrm>
              <a:prstGeom prst="rect">
                <a:avLst/>
              </a:prstGeom>
              <a:blipFill>
                <a:blip r:embed="rId2"/>
                <a:stretch>
                  <a:fillRect t="-1563" b="-7813"/>
                </a:stretch>
              </a:blipFill>
            </p:spPr>
            <p:txBody>
              <a:bodyPr/>
              <a:lstStyle/>
              <a:p>
                <a:r>
                  <a:rPr lang="fr-FR">
                    <a:noFill/>
                  </a:rPr>
                  <a:t> </a:t>
                </a:r>
              </a:p>
            </p:txBody>
          </p:sp>
        </mc:Fallback>
      </mc:AlternateContent>
      <p:sp>
        <p:nvSpPr>
          <p:cNvPr id="8" name="Rectangle 7">
            <a:extLst>
              <a:ext uri="{FF2B5EF4-FFF2-40B4-BE49-F238E27FC236}">
                <a16:creationId xmlns:a16="http://schemas.microsoft.com/office/drawing/2014/main" id="{4B915800-B6EB-0D45-898A-6EC4C32D6DDC}"/>
              </a:ext>
            </a:extLst>
          </p:cNvPr>
          <p:cNvSpPr/>
          <p:nvPr/>
        </p:nvSpPr>
        <p:spPr>
          <a:xfrm>
            <a:off x="493992" y="1298203"/>
            <a:ext cx="1657120" cy="461665"/>
          </a:xfrm>
          <a:prstGeom prst="rect">
            <a:avLst/>
          </a:prstGeom>
        </p:spPr>
        <p:txBody>
          <a:bodyPr wrap="none">
            <a:spAutoFit/>
          </a:bodyPr>
          <a:lstStyle/>
          <a:p>
            <a:r>
              <a:rPr lang="fr-FR" sz="2400" i="1" u="sng" dirty="0">
                <a:solidFill>
                  <a:schemeClr val="accent1">
                    <a:lumMod val="75000"/>
                  </a:schemeClr>
                </a:solidFill>
              </a:rPr>
              <a:t>Photon rate</a:t>
            </a:r>
            <a:endParaRPr lang="en-GB" sz="2400"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AF12CB6-BC00-3843-A8F8-D513259871CE}"/>
                  </a:ext>
                </a:extLst>
              </p:cNvPr>
              <p:cNvSpPr/>
              <p:nvPr/>
            </p:nvSpPr>
            <p:spPr>
              <a:xfrm>
                <a:off x="5034224" y="802496"/>
                <a:ext cx="4109775" cy="2253950"/>
              </a:xfrm>
              <a:prstGeom prst="rect">
                <a:avLst/>
              </a:prstGeom>
            </p:spPr>
            <p:txBody>
              <a:bodyPr wrap="square">
                <a:spAutoFit/>
              </a:bodyPr>
              <a:lstStyle/>
              <a:p>
                <a:r>
                  <a:rPr lang="fr-FR" sz="1400" dirty="0">
                    <a:solidFill>
                      <a:schemeClr val="accent6">
                        <a:lumMod val="75000"/>
                      </a:schemeClr>
                    </a:solidFill>
                  </a:rPr>
                  <a:t>Laser-</a:t>
                </a:r>
                <a:r>
                  <a:rPr lang="fr-FR" sz="1400" dirty="0" err="1">
                    <a:solidFill>
                      <a:schemeClr val="accent6">
                        <a:lumMod val="75000"/>
                      </a:schemeClr>
                    </a:solidFill>
                  </a:rPr>
                  <a:t>beam</a:t>
                </a:r>
                <a:r>
                  <a:rPr lang="fr-FR" sz="1400" dirty="0">
                    <a:solidFill>
                      <a:schemeClr val="accent6">
                        <a:lumMod val="75000"/>
                      </a:schemeClr>
                    </a:solidFill>
                  </a:rPr>
                  <a:t> single pulse </a:t>
                </a:r>
                <a:r>
                  <a:rPr lang="fr-FR" sz="1400" dirty="0" err="1">
                    <a:solidFill>
                      <a:schemeClr val="accent6">
                        <a:lumMod val="75000"/>
                      </a:schemeClr>
                    </a:solidFill>
                  </a:rPr>
                  <a:t>energy</a:t>
                </a:r>
                <a:endParaRPr lang="fr-FR" sz="1400" dirty="0">
                  <a:solidFill>
                    <a:schemeClr val="accent6">
                      <a:lumMod val="75000"/>
                    </a:schemeClr>
                  </a:solidFill>
                </a:endParaRPr>
              </a:p>
              <a:p>
                <a:pPr marL="742950" lvl="1" indent="-285750">
                  <a:buFont typeface="Arial" panose="020B0604020202020204" pitchFamily="34" charset="0"/>
                  <a:buChar char="•"/>
                </a:pPr>
                <a:r>
                  <a:rPr lang="fr-FR" sz="1400" dirty="0">
                    <a:solidFill>
                      <a:schemeClr val="accent6">
                        <a:lumMod val="75000"/>
                      </a:schemeClr>
                    </a:solidFill>
                  </a:rPr>
                  <a:t>Assume green laser </a:t>
                </a:r>
                <a14:m>
                  <m:oMath xmlns:m="http://schemas.openxmlformats.org/officeDocument/2006/math">
                    <m:sSub>
                      <m:sSubPr>
                        <m:ctrlPr>
                          <a:rPr lang="fr-FR" sz="1400" i="1" smtClean="0">
                            <a:solidFill>
                              <a:schemeClr val="accent6">
                                <a:lumMod val="75000"/>
                              </a:schemeClr>
                            </a:solidFill>
                            <a:latin typeface="Cambria Math" panose="02040503050406030204" pitchFamily="18" charset="0"/>
                          </a:rPr>
                        </m:ctrlPr>
                      </m:sSubPr>
                      <m:e>
                        <m:r>
                          <a:rPr lang="fr-FR" sz="1400" b="0" i="1" smtClean="0">
                            <a:solidFill>
                              <a:schemeClr val="accent6">
                                <a:lumMod val="75000"/>
                              </a:schemeClr>
                            </a:solidFill>
                            <a:latin typeface="Cambria Math" panose="02040503050406030204" pitchFamily="18" charset="0"/>
                          </a:rPr>
                          <m:t>𝐸</m:t>
                        </m:r>
                      </m:e>
                      <m:sub>
                        <m:r>
                          <a:rPr lang="fr-FR" sz="1400" i="1" smtClean="0">
                            <a:solidFill>
                              <a:schemeClr val="accent6">
                                <a:lumMod val="75000"/>
                              </a:schemeClr>
                            </a:solidFill>
                            <a:latin typeface="Cambria Math" panose="02040503050406030204" pitchFamily="18" charset="0"/>
                          </a:rPr>
                          <m:t>𝜆</m:t>
                        </m:r>
                      </m:sub>
                    </m:sSub>
                    <m:r>
                      <a:rPr lang="fr-FR" sz="1400" b="0" i="1" smtClean="0">
                        <a:solidFill>
                          <a:schemeClr val="accent6">
                            <a:lumMod val="75000"/>
                          </a:schemeClr>
                        </a:solidFill>
                        <a:latin typeface="Cambria Math" panose="02040503050406030204" pitchFamily="18" charset="0"/>
                      </a:rPr>
                      <m:t>=2.4</m:t>
                    </m:r>
                    <m:r>
                      <a:rPr lang="fr-FR" sz="1400" b="0" i="1" smtClean="0">
                        <a:solidFill>
                          <a:schemeClr val="accent6">
                            <a:lumMod val="75000"/>
                          </a:schemeClr>
                        </a:solidFill>
                        <a:latin typeface="Cambria Math" panose="02040503050406030204" pitchFamily="18" charset="0"/>
                      </a:rPr>
                      <m:t>𝑒𝑉</m:t>
                    </m:r>
                  </m:oMath>
                </a14:m>
                <a:endParaRPr lang="fr-FR" sz="1400" dirty="0">
                  <a:solidFill>
                    <a:schemeClr val="accent1"/>
                  </a:solidFill>
                </a:endParaRPr>
              </a:p>
              <a:p>
                <a:r>
                  <a:rPr lang="fr-FR" sz="1400" dirty="0">
                    <a:solidFill>
                      <a:schemeClr val="accent1"/>
                    </a:solidFill>
                  </a:rPr>
                  <a:t>Electron </a:t>
                </a:r>
                <a:r>
                  <a:rPr lang="fr-FR" sz="1400" dirty="0" err="1">
                    <a:solidFill>
                      <a:schemeClr val="accent1"/>
                    </a:solidFill>
                  </a:rPr>
                  <a:t>bunch</a:t>
                </a:r>
                <a:r>
                  <a:rPr lang="fr-FR" sz="1400" dirty="0">
                    <a:solidFill>
                      <a:schemeClr val="accent1"/>
                    </a:solidFill>
                  </a:rPr>
                  <a:t> charge (10nC)</a:t>
                </a:r>
              </a:p>
              <a:p>
                <a:r>
                  <a:rPr lang="fr-FR" sz="1400" dirty="0">
                    <a:solidFill>
                      <a:schemeClr val="accent5">
                        <a:lumMod val="50000"/>
                      </a:schemeClr>
                    </a:solidFill>
                  </a:rPr>
                  <a:t>RMS </a:t>
                </a:r>
                <a:r>
                  <a:rPr lang="fr-FR" sz="1400" dirty="0" err="1">
                    <a:solidFill>
                      <a:schemeClr val="accent5">
                        <a:lumMod val="50000"/>
                      </a:schemeClr>
                    </a:solidFill>
                  </a:rPr>
                  <a:t>average</a:t>
                </a:r>
                <a:r>
                  <a:rPr lang="fr-FR" sz="1400" dirty="0">
                    <a:solidFill>
                      <a:schemeClr val="accent5">
                        <a:lumMod val="50000"/>
                      </a:schemeClr>
                    </a:solidFill>
                  </a:rPr>
                  <a:t> of transverse </a:t>
                </a:r>
                <a:r>
                  <a:rPr lang="fr-FR" sz="1400" dirty="0" err="1">
                    <a:solidFill>
                      <a:schemeClr val="accent5">
                        <a:lumMod val="50000"/>
                      </a:schemeClr>
                    </a:solidFill>
                  </a:rPr>
                  <a:t>beam</a:t>
                </a:r>
                <a:r>
                  <a:rPr lang="fr-FR" sz="1400" dirty="0">
                    <a:solidFill>
                      <a:schemeClr val="accent5">
                        <a:lumMod val="50000"/>
                      </a:schemeClr>
                    </a:solidFill>
                  </a:rPr>
                  <a:t> sizes</a:t>
                </a:r>
              </a:p>
              <a:p>
                <a:pPr marL="742950" lvl="1" indent="-285750">
                  <a:buFont typeface="Arial" panose="020B0604020202020204" pitchFamily="34" charset="0"/>
                  <a:buChar char="•"/>
                </a:pPr>
                <a:r>
                  <a:rPr lang="fr-FR" sz="1400" dirty="0">
                    <a:solidFill>
                      <a:schemeClr val="accent5">
                        <a:lumMod val="50000"/>
                      </a:schemeClr>
                    </a:solidFill>
                  </a:rPr>
                  <a:t>Assume 100𝜇m at </a:t>
                </a:r>
                <a:r>
                  <a:rPr lang="fr-FR" sz="1400" dirty="0" err="1">
                    <a:solidFill>
                      <a:schemeClr val="accent5">
                        <a:lumMod val="50000"/>
                      </a:schemeClr>
                    </a:solidFill>
                  </a:rPr>
                  <a:t>this</a:t>
                </a:r>
                <a:r>
                  <a:rPr lang="fr-FR" sz="1400" dirty="0">
                    <a:solidFill>
                      <a:schemeClr val="accent5">
                        <a:lumMod val="50000"/>
                      </a:schemeClr>
                    </a:solidFill>
                  </a:rPr>
                  <a:t> stage</a:t>
                </a:r>
              </a:p>
              <a:p>
                <a:r>
                  <a:rPr lang="fr-FR" sz="1400" dirty="0" err="1">
                    <a:solidFill>
                      <a:schemeClr val="accent5">
                        <a:lumMod val="75000"/>
                      </a:schemeClr>
                    </a:solidFill>
                  </a:rPr>
                  <a:t>Geometrical</a:t>
                </a:r>
                <a:r>
                  <a:rPr lang="fr-FR" sz="1400" dirty="0">
                    <a:solidFill>
                      <a:schemeClr val="accent5">
                        <a:lumMod val="75000"/>
                      </a:schemeClr>
                    </a:solidFill>
                  </a:rPr>
                  <a:t> </a:t>
                </a:r>
                <a:r>
                  <a:rPr lang="fr-FR" sz="1400" dirty="0" err="1">
                    <a:solidFill>
                      <a:schemeClr val="accent5">
                        <a:lumMod val="75000"/>
                      </a:schemeClr>
                    </a:solidFill>
                  </a:rPr>
                  <a:t>overlap</a:t>
                </a:r>
                <a:r>
                  <a:rPr lang="fr-FR" sz="1400" dirty="0">
                    <a:solidFill>
                      <a:schemeClr val="accent5">
                        <a:lumMod val="75000"/>
                      </a:schemeClr>
                    </a:solidFill>
                  </a:rPr>
                  <a:t> factor</a:t>
                </a:r>
              </a:p>
              <a:p>
                <a:pPr marL="742950" lvl="1" indent="-285750">
                  <a:buFont typeface="Arial" panose="020B0604020202020204" pitchFamily="34" charset="0"/>
                  <a:buChar char="•"/>
                </a:pPr>
                <a14:m>
                  <m:oMath xmlns:m="http://schemas.openxmlformats.org/officeDocument/2006/math">
                    <m:sSup>
                      <m:sSupPr>
                        <m:ctrlPr>
                          <a:rPr lang="fr-FR" sz="1400" i="1" smtClean="0">
                            <a:solidFill>
                              <a:schemeClr val="accent5">
                                <a:lumMod val="75000"/>
                              </a:schemeClr>
                            </a:solidFill>
                            <a:latin typeface="Cambria Math" panose="02040503050406030204" pitchFamily="18" charset="0"/>
                            <a:ea typeface="Cambria Math" panose="02040503050406030204" pitchFamily="18" charset="0"/>
                          </a:rPr>
                        </m:ctrlPr>
                      </m:sSupPr>
                      <m:e>
                        <m:r>
                          <a:rPr lang="fr-FR" sz="1400" i="1">
                            <a:solidFill>
                              <a:schemeClr val="accent5">
                                <a:lumMod val="75000"/>
                              </a:schemeClr>
                            </a:solidFill>
                            <a:latin typeface="Cambria Math" panose="02040503050406030204" pitchFamily="18" charset="0"/>
                            <a:ea typeface="Cambria Math" panose="02040503050406030204" pitchFamily="18" charset="0"/>
                          </a:rPr>
                          <m:t>ℱ</m:t>
                        </m:r>
                      </m:e>
                      <m:sup>
                        <m:r>
                          <a:rPr lang="fr-FR" sz="1400" b="0" i="1" smtClean="0">
                            <a:solidFill>
                              <a:schemeClr val="accent5">
                                <a:lumMod val="75000"/>
                              </a:schemeClr>
                            </a:solidFill>
                            <a:latin typeface="Cambria Math" panose="02040503050406030204" pitchFamily="18" charset="0"/>
                            <a:ea typeface="Cambria Math" panose="02040503050406030204" pitchFamily="18" charset="0"/>
                          </a:rPr>
                          <m:t>−1</m:t>
                        </m:r>
                      </m:sup>
                    </m:sSup>
                    <m:r>
                      <a:rPr lang="fr-FR" sz="1400" b="0" i="1" smtClean="0">
                        <a:solidFill>
                          <a:schemeClr val="accent5">
                            <a:lumMod val="75000"/>
                          </a:schemeClr>
                        </a:solidFill>
                        <a:latin typeface="Cambria Math" panose="02040503050406030204" pitchFamily="18" charset="0"/>
                        <a:ea typeface="Cambria Math" panose="02040503050406030204" pitchFamily="18" charset="0"/>
                      </a:rPr>
                      <m:t>=</m:t>
                    </m:r>
                    <m:rad>
                      <m:radPr>
                        <m:degHide m:val="on"/>
                        <m:ctrlPr>
                          <a:rPr lang="fr-FR" sz="1400" b="0" i="1" smtClean="0">
                            <a:solidFill>
                              <a:schemeClr val="accent5">
                                <a:lumMod val="75000"/>
                              </a:schemeClr>
                            </a:solidFill>
                            <a:latin typeface="Cambria Math" panose="02040503050406030204" pitchFamily="18" charset="0"/>
                            <a:ea typeface="Cambria Math" panose="02040503050406030204" pitchFamily="18" charset="0"/>
                          </a:rPr>
                        </m:ctrlPr>
                      </m:radPr>
                      <m:deg/>
                      <m:e>
                        <m:r>
                          <a:rPr lang="fr-FR" sz="1400" b="0" i="1" smtClean="0">
                            <a:solidFill>
                              <a:schemeClr val="accent5">
                                <a:lumMod val="75000"/>
                              </a:schemeClr>
                            </a:solidFill>
                            <a:latin typeface="Cambria Math" panose="02040503050406030204" pitchFamily="18" charset="0"/>
                            <a:ea typeface="Cambria Math" panose="02040503050406030204" pitchFamily="18" charset="0"/>
                          </a:rPr>
                          <m:t>1+</m:t>
                        </m:r>
                        <m:sSup>
                          <m:sSupPr>
                            <m:ctrlPr>
                              <a:rPr lang="fr-FR" sz="1400" b="0" i="1" smtClean="0">
                                <a:solidFill>
                                  <a:schemeClr val="accent5">
                                    <a:lumMod val="75000"/>
                                  </a:schemeClr>
                                </a:solidFill>
                                <a:latin typeface="Cambria Math" panose="02040503050406030204" pitchFamily="18" charset="0"/>
                                <a:ea typeface="Cambria Math" panose="02040503050406030204" pitchFamily="18" charset="0"/>
                              </a:rPr>
                            </m:ctrlPr>
                          </m:sSupPr>
                          <m:e>
                            <m:d>
                              <m:dPr>
                                <m:ctrlPr>
                                  <a:rPr lang="fr-FR" sz="1400" b="0" i="1" smtClean="0">
                                    <a:solidFill>
                                      <a:schemeClr val="accent5">
                                        <a:lumMod val="75000"/>
                                      </a:schemeClr>
                                    </a:solidFill>
                                    <a:latin typeface="Cambria Math" panose="02040503050406030204" pitchFamily="18" charset="0"/>
                                    <a:ea typeface="Cambria Math" panose="02040503050406030204" pitchFamily="18" charset="0"/>
                                  </a:rPr>
                                </m:ctrlPr>
                              </m:dPr>
                              <m:e>
                                <m:f>
                                  <m:fPr>
                                    <m:ctrlPr>
                                      <a:rPr lang="fr-FR" sz="1400" b="0" i="1" smtClean="0">
                                        <a:solidFill>
                                          <a:schemeClr val="accent5">
                                            <a:lumMod val="75000"/>
                                          </a:schemeClr>
                                        </a:solidFill>
                                        <a:latin typeface="Cambria Math" panose="02040503050406030204" pitchFamily="18" charset="0"/>
                                        <a:ea typeface="Cambria Math" panose="02040503050406030204" pitchFamily="18" charset="0"/>
                                      </a:rPr>
                                    </m:ctrlPr>
                                  </m:fPr>
                                  <m:num>
                                    <m:sSub>
                                      <m:sSubPr>
                                        <m:ctrlPr>
                                          <a:rPr lang="fr-FR" sz="1400" b="0" i="1" smtClean="0">
                                            <a:solidFill>
                                              <a:schemeClr val="accent5">
                                                <a:lumMod val="75000"/>
                                              </a:schemeClr>
                                            </a:solidFill>
                                            <a:latin typeface="Cambria Math" panose="02040503050406030204" pitchFamily="18" charset="0"/>
                                            <a:ea typeface="Cambria Math" panose="02040503050406030204" pitchFamily="18" charset="0"/>
                                          </a:rPr>
                                        </m:ctrlPr>
                                      </m:sSubPr>
                                      <m:e>
                                        <m:r>
                                          <a:rPr lang="fr-FR" sz="1400" b="0" i="1" smtClean="0">
                                            <a:solidFill>
                                              <a:schemeClr val="accent5">
                                                <a:lumMod val="75000"/>
                                              </a:schemeClr>
                                            </a:solidFill>
                                            <a:latin typeface="Cambria Math" panose="02040503050406030204" pitchFamily="18" charset="0"/>
                                            <a:ea typeface="Cambria Math" panose="02040503050406030204" pitchFamily="18" charset="0"/>
                                          </a:rPr>
                                          <m:t>𝜎</m:t>
                                        </m:r>
                                      </m:e>
                                      <m:sub>
                                        <m:r>
                                          <a:rPr lang="fr-FR" sz="1400" b="0" i="1" smtClean="0">
                                            <a:solidFill>
                                              <a:schemeClr val="accent5">
                                                <a:lumMod val="75000"/>
                                              </a:schemeClr>
                                            </a:solidFill>
                                            <a:latin typeface="Cambria Math" panose="02040503050406030204" pitchFamily="18" charset="0"/>
                                            <a:ea typeface="Cambria Math" panose="02040503050406030204" pitchFamily="18" charset="0"/>
                                          </a:rPr>
                                          <m:t>𝑧</m:t>
                                        </m:r>
                                      </m:sub>
                                    </m:sSub>
                                  </m:num>
                                  <m:den>
                                    <m:sSub>
                                      <m:sSubPr>
                                        <m:ctrlPr>
                                          <a:rPr lang="fr-FR" sz="1400" i="1">
                                            <a:solidFill>
                                              <a:schemeClr val="accent5">
                                                <a:lumMod val="75000"/>
                                              </a:schemeClr>
                                            </a:solidFill>
                                            <a:latin typeface="Cambria Math" panose="02040503050406030204" pitchFamily="18" charset="0"/>
                                            <a:ea typeface="Cambria Math" panose="02040503050406030204" pitchFamily="18" charset="0"/>
                                          </a:rPr>
                                        </m:ctrlPr>
                                      </m:sSubPr>
                                      <m:e>
                                        <m:r>
                                          <a:rPr lang="fr-FR" sz="1400" i="1">
                                            <a:solidFill>
                                              <a:schemeClr val="accent5">
                                                <a:lumMod val="75000"/>
                                              </a:schemeClr>
                                            </a:solidFill>
                                            <a:latin typeface="Cambria Math" panose="02040503050406030204" pitchFamily="18" charset="0"/>
                                            <a:ea typeface="Cambria Math" panose="02040503050406030204" pitchFamily="18" charset="0"/>
                                          </a:rPr>
                                          <m:t>𝜎</m:t>
                                        </m:r>
                                      </m:e>
                                      <m:sub>
                                        <m:r>
                                          <a:rPr lang="fr-FR" sz="1400" b="0" i="1" smtClean="0">
                                            <a:solidFill>
                                              <a:schemeClr val="accent5">
                                                <a:lumMod val="75000"/>
                                              </a:schemeClr>
                                            </a:solidFill>
                                            <a:latin typeface="Cambria Math" panose="02040503050406030204" pitchFamily="18" charset="0"/>
                                            <a:ea typeface="Cambria Math" panose="02040503050406030204" pitchFamily="18" charset="0"/>
                                          </a:rPr>
                                          <m:t>𝑥</m:t>
                                        </m:r>
                                        <m:r>
                                          <a:rPr lang="fr-FR" sz="1400" b="0" i="1" smtClean="0">
                                            <a:solidFill>
                                              <a:schemeClr val="accent5">
                                                <a:lumMod val="75000"/>
                                              </a:schemeClr>
                                            </a:solidFill>
                                            <a:latin typeface="Cambria Math" panose="02040503050406030204" pitchFamily="18" charset="0"/>
                                            <a:ea typeface="Cambria Math" panose="02040503050406030204" pitchFamily="18" charset="0"/>
                                          </a:rPr>
                                          <m:t>,</m:t>
                                        </m:r>
                                        <m:r>
                                          <a:rPr lang="fr-FR" sz="1400" b="0" i="1" smtClean="0">
                                            <a:solidFill>
                                              <a:schemeClr val="accent5">
                                                <a:lumMod val="75000"/>
                                              </a:schemeClr>
                                            </a:solidFill>
                                            <a:latin typeface="Cambria Math" panose="02040503050406030204" pitchFamily="18" charset="0"/>
                                            <a:ea typeface="Cambria Math" panose="02040503050406030204" pitchFamily="18" charset="0"/>
                                          </a:rPr>
                                          <m:t>𝑦</m:t>
                                        </m:r>
                                      </m:sub>
                                    </m:sSub>
                                  </m:den>
                                </m:f>
                                <m:func>
                                  <m:funcPr>
                                    <m:ctrlPr>
                                      <a:rPr lang="fr-FR" sz="1400" i="1">
                                        <a:solidFill>
                                          <a:schemeClr val="accent5">
                                            <a:lumMod val="75000"/>
                                          </a:schemeClr>
                                        </a:solidFill>
                                        <a:latin typeface="Cambria Math" panose="02040503050406030204" pitchFamily="18" charset="0"/>
                                        <a:ea typeface="Cambria Math" panose="02040503050406030204" pitchFamily="18" charset="0"/>
                                      </a:rPr>
                                    </m:ctrlPr>
                                  </m:funcPr>
                                  <m:fName>
                                    <m:r>
                                      <m:rPr>
                                        <m:sty m:val="p"/>
                                      </m:rPr>
                                      <a:rPr lang="fr-FR" sz="1400">
                                        <a:solidFill>
                                          <a:schemeClr val="accent5">
                                            <a:lumMod val="75000"/>
                                          </a:schemeClr>
                                        </a:solidFill>
                                        <a:latin typeface="Cambria Math" panose="02040503050406030204" pitchFamily="18" charset="0"/>
                                        <a:ea typeface="Cambria Math" panose="02040503050406030204" pitchFamily="18" charset="0"/>
                                      </a:rPr>
                                      <m:t>tan</m:t>
                                    </m:r>
                                  </m:fName>
                                  <m:e>
                                    <m:f>
                                      <m:fPr>
                                        <m:ctrlPr>
                                          <a:rPr lang="fr-FR" sz="1400" i="1" smtClean="0">
                                            <a:solidFill>
                                              <a:schemeClr val="accent5">
                                                <a:lumMod val="75000"/>
                                              </a:schemeClr>
                                            </a:solidFill>
                                            <a:latin typeface="Cambria Math" panose="02040503050406030204" pitchFamily="18" charset="0"/>
                                            <a:ea typeface="Cambria Math" panose="02040503050406030204" pitchFamily="18" charset="0"/>
                                          </a:rPr>
                                        </m:ctrlPr>
                                      </m:fPr>
                                      <m:num>
                                        <m:sSub>
                                          <m:sSubPr>
                                            <m:ctrlPr>
                                              <a:rPr lang="fr-FR" sz="1400" i="1" smtClean="0">
                                                <a:solidFill>
                                                  <a:schemeClr val="accent5">
                                                    <a:lumMod val="75000"/>
                                                  </a:schemeClr>
                                                </a:solidFill>
                                                <a:latin typeface="Cambria Math" panose="02040503050406030204" pitchFamily="18" charset="0"/>
                                                <a:ea typeface="Cambria Math" panose="02040503050406030204" pitchFamily="18" charset="0"/>
                                              </a:rPr>
                                            </m:ctrlPr>
                                          </m:sSubPr>
                                          <m:e>
                                            <m:r>
                                              <a:rPr lang="fr-FR" sz="1400" i="1">
                                                <a:solidFill>
                                                  <a:schemeClr val="accent5">
                                                    <a:lumMod val="75000"/>
                                                  </a:schemeClr>
                                                </a:solidFill>
                                                <a:latin typeface="Cambria Math" panose="02040503050406030204" pitchFamily="18" charset="0"/>
                                                <a:ea typeface="Cambria Math" panose="02040503050406030204" pitchFamily="18" charset="0"/>
                                              </a:rPr>
                                              <m:t>𝜃</m:t>
                                            </m:r>
                                          </m:e>
                                          <m:sub>
                                            <m:r>
                                              <a:rPr lang="fr-FR" sz="1400" b="0" i="1" smtClean="0">
                                                <a:solidFill>
                                                  <a:schemeClr val="accent5">
                                                    <a:lumMod val="75000"/>
                                                  </a:schemeClr>
                                                </a:solidFill>
                                                <a:latin typeface="Cambria Math" panose="02040503050406030204" pitchFamily="18" charset="0"/>
                                                <a:ea typeface="Cambria Math" panose="02040503050406030204" pitchFamily="18" charset="0"/>
                                              </a:rPr>
                                              <m:t>0</m:t>
                                            </m:r>
                                          </m:sub>
                                        </m:sSub>
                                      </m:num>
                                      <m:den>
                                        <m:r>
                                          <a:rPr lang="fr-FR" sz="1400" b="0" i="1" smtClean="0">
                                            <a:solidFill>
                                              <a:schemeClr val="accent5">
                                                <a:lumMod val="75000"/>
                                              </a:schemeClr>
                                            </a:solidFill>
                                            <a:latin typeface="Cambria Math" panose="02040503050406030204" pitchFamily="18" charset="0"/>
                                            <a:ea typeface="Cambria Math" panose="02040503050406030204" pitchFamily="18" charset="0"/>
                                          </a:rPr>
                                          <m:t>2</m:t>
                                        </m:r>
                                      </m:den>
                                    </m:f>
                                  </m:e>
                                </m:func>
                              </m:e>
                            </m:d>
                          </m:e>
                          <m:sup>
                            <m:r>
                              <a:rPr lang="fr-FR" sz="1400" b="0" i="1" smtClean="0">
                                <a:solidFill>
                                  <a:schemeClr val="accent5">
                                    <a:lumMod val="75000"/>
                                  </a:schemeClr>
                                </a:solidFill>
                                <a:latin typeface="Cambria Math" panose="02040503050406030204" pitchFamily="18" charset="0"/>
                                <a:ea typeface="Cambria Math" panose="02040503050406030204" pitchFamily="18" charset="0"/>
                              </a:rPr>
                              <m:t>2</m:t>
                            </m:r>
                          </m:sup>
                        </m:sSup>
                      </m:e>
                    </m:rad>
                  </m:oMath>
                </a14:m>
                <a:endParaRPr lang="en-GB" sz="1400" dirty="0">
                  <a:solidFill>
                    <a:schemeClr val="accent5">
                      <a:lumMod val="75000"/>
                    </a:schemeClr>
                  </a:solidFill>
                </a:endParaRPr>
              </a:p>
              <a:p>
                <a:pPr marL="742950" lvl="1" indent="-285750">
                  <a:buFont typeface="Arial" panose="020B0604020202020204" pitchFamily="34" charset="0"/>
                  <a:buChar char="•"/>
                </a:pPr>
                <a14:m>
                  <m:oMath xmlns:m="http://schemas.openxmlformats.org/officeDocument/2006/math">
                    <m:r>
                      <a:rPr lang="fr-FR" sz="1400" i="1">
                        <a:solidFill>
                          <a:schemeClr val="accent5">
                            <a:lumMod val="75000"/>
                          </a:schemeClr>
                        </a:solidFill>
                        <a:latin typeface="Cambria Math" panose="02040503050406030204" pitchFamily="18" charset="0"/>
                        <a:ea typeface="Cambria Math" panose="02040503050406030204" pitchFamily="18" charset="0"/>
                      </a:rPr>
                      <m:t>ℱ</m:t>
                    </m:r>
                    <m:r>
                      <a:rPr lang="fr-FR" sz="1400" i="1">
                        <a:solidFill>
                          <a:schemeClr val="accent5">
                            <a:lumMod val="75000"/>
                          </a:schemeClr>
                        </a:solidFill>
                        <a:latin typeface="Cambria Math" panose="02040503050406030204" pitchFamily="18" charset="0"/>
                        <a:ea typeface="Cambria Math" panose="02040503050406030204" pitchFamily="18" charset="0"/>
                      </a:rPr>
                      <m:t>=1</m:t>
                    </m:r>
                  </m:oMath>
                </a14:m>
                <a:r>
                  <a:rPr lang="en-GB" sz="1400" dirty="0">
                    <a:solidFill>
                      <a:schemeClr val="accent5">
                        <a:lumMod val="75000"/>
                      </a:schemeClr>
                    </a:solidFill>
                    <a:ea typeface="Cambria Math" panose="02040503050406030204" pitchFamily="18" charset="0"/>
                  </a:rPr>
                  <a:t> at this stage (assume </a:t>
                </a:r>
                <a14:m>
                  <m:oMath xmlns:m="http://schemas.openxmlformats.org/officeDocument/2006/math">
                    <m:sSub>
                      <m:sSubPr>
                        <m:ctrlPr>
                          <a:rPr lang="fr-FR" sz="1400" i="1">
                            <a:solidFill>
                              <a:schemeClr val="accent5">
                                <a:lumMod val="75000"/>
                              </a:schemeClr>
                            </a:solidFill>
                            <a:latin typeface="Cambria Math" panose="02040503050406030204" pitchFamily="18" charset="0"/>
                            <a:ea typeface="Cambria Math" panose="02040503050406030204" pitchFamily="18" charset="0"/>
                          </a:rPr>
                        </m:ctrlPr>
                      </m:sSubPr>
                      <m:e>
                        <m:r>
                          <a:rPr lang="fr-FR" sz="1400" i="1">
                            <a:solidFill>
                              <a:schemeClr val="accent5">
                                <a:lumMod val="75000"/>
                              </a:schemeClr>
                            </a:solidFill>
                            <a:latin typeface="Cambria Math" panose="02040503050406030204" pitchFamily="18" charset="0"/>
                            <a:ea typeface="Cambria Math" panose="02040503050406030204" pitchFamily="18" charset="0"/>
                          </a:rPr>
                          <m:t>𝜎</m:t>
                        </m:r>
                      </m:e>
                      <m:sub>
                        <m:r>
                          <a:rPr lang="fr-FR" sz="1400" i="1">
                            <a:solidFill>
                              <a:schemeClr val="accent5">
                                <a:lumMod val="75000"/>
                              </a:schemeClr>
                            </a:solidFill>
                            <a:latin typeface="Cambria Math" panose="02040503050406030204" pitchFamily="18" charset="0"/>
                            <a:ea typeface="Cambria Math" panose="02040503050406030204" pitchFamily="18" charset="0"/>
                          </a:rPr>
                          <m:t>𝑧</m:t>
                        </m:r>
                      </m:sub>
                    </m:sSub>
                    <m:r>
                      <a:rPr lang="fr-FR" sz="1400" b="0" i="1" smtClean="0">
                        <a:solidFill>
                          <a:schemeClr val="accent5">
                            <a:lumMod val="75000"/>
                          </a:schemeClr>
                        </a:solidFill>
                        <a:latin typeface="Cambria Math" panose="02040503050406030204" pitchFamily="18" charset="0"/>
                        <a:ea typeface="Cambria Math" panose="02040503050406030204" pitchFamily="18" charset="0"/>
                      </a:rPr>
                      <m:t>&lt;</m:t>
                    </m:r>
                    <m:r>
                      <a:rPr lang="fr-FR" sz="1400" i="1">
                        <a:solidFill>
                          <a:schemeClr val="accent5">
                            <a:lumMod val="75000"/>
                          </a:schemeClr>
                        </a:solidFill>
                        <a:latin typeface="Cambria Math" panose="02040503050406030204" pitchFamily="18" charset="0"/>
                        <a:ea typeface="Cambria Math" panose="02040503050406030204" pitchFamily="18" charset="0"/>
                      </a:rPr>
                      <m:t>60</m:t>
                    </m:r>
                    <m:sSub>
                      <m:sSubPr>
                        <m:ctrlPr>
                          <a:rPr lang="fr-FR" sz="1400" i="1">
                            <a:solidFill>
                              <a:schemeClr val="accent5">
                                <a:lumMod val="75000"/>
                              </a:schemeClr>
                            </a:solidFill>
                            <a:latin typeface="Cambria Math" panose="02040503050406030204" pitchFamily="18" charset="0"/>
                            <a:ea typeface="Cambria Math" panose="02040503050406030204" pitchFamily="18" charset="0"/>
                          </a:rPr>
                        </m:ctrlPr>
                      </m:sSubPr>
                      <m:e>
                        <m:r>
                          <a:rPr lang="fr-FR" sz="1400" i="1">
                            <a:solidFill>
                              <a:schemeClr val="accent5">
                                <a:lumMod val="75000"/>
                              </a:schemeClr>
                            </a:solidFill>
                            <a:latin typeface="Cambria Math" panose="02040503050406030204" pitchFamily="18" charset="0"/>
                            <a:ea typeface="Cambria Math" panose="02040503050406030204" pitchFamily="18" charset="0"/>
                          </a:rPr>
                          <m:t>𝜎</m:t>
                        </m:r>
                      </m:e>
                      <m:sub>
                        <m:r>
                          <a:rPr lang="fr-FR" sz="1400" i="1">
                            <a:solidFill>
                              <a:schemeClr val="accent5">
                                <a:lumMod val="75000"/>
                              </a:schemeClr>
                            </a:solidFill>
                            <a:latin typeface="Cambria Math" panose="02040503050406030204" pitchFamily="18" charset="0"/>
                            <a:ea typeface="Cambria Math" panose="02040503050406030204" pitchFamily="18" charset="0"/>
                          </a:rPr>
                          <m:t>𝑥</m:t>
                        </m:r>
                        <m:r>
                          <a:rPr lang="fr-FR" sz="1400" i="1">
                            <a:solidFill>
                              <a:schemeClr val="accent5">
                                <a:lumMod val="75000"/>
                              </a:schemeClr>
                            </a:solidFill>
                            <a:latin typeface="Cambria Math" panose="02040503050406030204" pitchFamily="18" charset="0"/>
                            <a:ea typeface="Cambria Math" panose="02040503050406030204" pitchFamily="18" charset="0"/>
                          </a:rPr>
                          <m:t>,</m:t>
                        </m:r>
                        <m:r>
                          <a:rPr lang="fr-FR" sz="1400" i="1">
                            <a:solidFill>
                              <a:schemeClr val="accent5">
                                <a:lumMod val="75000"/>
                              </a:schemeClr>
                            </a:solidFill>
                            <a:latin typeface="Cambria Math" panose="02040503050406030204" pitchFamily="18" charset="0"/>
                            <a:ea typeface="Cambria Math" panose="02040503050406030204" pitchFamily="18" charset="0"/>
                          </a:rPr>
                          <m:t>𝑦</m:t>
                        </m:r>
                      </m:sub>
                    </m:sSub>
                  </m:oMath>
                </a14:m>
                <a:r>
                  <a:rPr lang="fr-FR" sz="1400" dirty="0">
                    <a:solidFill>
                      <a:schemeClr val="accent5">
                        <a:lumMod val="75000"/>
                      </a:schemeClr>
                    </a:solidFill>
                    <a:ea typeface="Cambria Math" panose="02040503050406030204" pitchFamily="18" charset="0"/>
                  </a:rPr>
                  <a:t>)</a:t>
                </a:r>
              </a:p>
            </p:txBody>
          </p:sp>
        </mc:Choice>
        <mc:Fallback xmlns="">
          <p:sp>
            <p:nvSpPr>
              <p:cNvPr id="9" name="Rectangle 8">
                <a:extLst>
                  <a:ext uri="{FF2B5EF4-FFF2-40B4-BE49-F238E27FC236}">
                    <a16:creationId xmlns:a16="http://schemas.microsoft.com/office/drawing/2014/main" id="{CAF12CB6-BC00-3843-A8F8-D513259871CE}"/>
                  </a:ext>
                </a:extLst>
              </p:cNvPr>
              <p:cNvSpPr>
                <a:spLocks noRot="1" noChangeAspect="1" noMove="1" noResize="1" noEditPoints="1" noAdjustHandles="1" noChangeArrowheads="1" noChangeShapeType="1" noTextEdit="1"/>
              </p:cNvSpPr>
              <p:nvPr/>
            </p:nvSpPr>
            <p:spPr>
              <a:xfrm>
                <a:off x="5034224" y="802496"/>
                <a:ext cx="4109775" cy="2253950"/>
              </a:xfrm>
              <a:prstGeom prst="rect">
                <a:avLst/>
              </a:prstGeom>
              <a:blipFill>
                <a:blip r:embed="rId3"/>
                <a:stretch>
                  <a:fillRect l="-309" b="-1117"/>
                </a:stretch>
              </a:blipFill>
            </p:spPr>
            <p:txBody>
              <a:bodyPr/>
              <a:lstStyle/>
              <a:p>
                <a:r>
                  <a:rPr lang="fr-FR">
                    <a:noFill/>
                  </a:rPr>
                  <a:t> </a:t>
                </a:r>
              </a:p>
            </p:txBody>
          </p:sp>
        </mc:Fallback>
      </mc:AlternateContent>
      <p:sp>
        <p:nvSpPr>
          <p:cNvPr id="12" name="Text Box 18">
            <a:extLst>
              <a:ext uri="{FF2B5EF4-FFF2-40B4-BE49-F238E27FC236}">
                <a16:creationId xmlns:a16="http://schemas.microsoft.com/office/drawing/2014/main" id="{432EF7D9-E3BA-2646-984E-407D01B4F4AA}"/>
              </a:ext>
            </a:extLst>
          </p:cNvPr>
          <p:cNvSpPr txBox="1">
            <a:spLocks noChangeArrowheads="1"/>
          </p:cNvSpPr>
          <p:nvPr/>
        </p:nvSpPr>
        <p:spPr bwMode="auto">
          <a:xfrm>
            <a:off x="330606" y="2632833"/>
            <a:ext cx="4532796" cy="584775"/>
          </a:xfrm>
          <a:prstGeom prst="rect">
            <a:avLst/>
          </a:prstGeom>
          <a:noFill/>
          <a:ln w="38100">
            <a:solidFill>
              <a:schemeClr val="tx2">
                <a:lumMod val="60000"/>
                <a:lumOff val="40000"/>
              </a:schemeClr>
            </a:solidFill>
            <a:miter lim="800000"/>
            <a:headEnd/>
            <a:tailEnd/>
          </a:ln>
        </p:spPr>
        <p:txBody>
          <a:bodyPr wrap="square">
            <a:spAutoFit/>
          </a:bodyPr>
          <a:lstStyle/>
          <a:p>
            <a:pPr algn="ctr"/>
            <a:r>
              <a:rPr lang="en-US" sz="1600" dirty="0">
                <a:solidFill>
                  <a:schemeClr val="tx2">
                    <a:lumMod val="60000"/>
                    <a:lumOff val="40000"/>
                  </a:schemeClr>
                </a:solidFill>
              </a:rPr>
              <a:t>A 10W green laser @ 250MHz provides about 2.5 photons in average per bunch crossing</a:t>
            </a:r>
            <a:endParaRPr lang="en-US" sz="1400" dirty="0">
              <a:solidFill>
                <a:schemeClr val="accent5">
                  <a:lumMod val="75000"/>
                </a:schemeClr>
              </a:solidFill>
            </a:endParaRPr>
          </a:p>
        </p:txBody>
      </p:sp>
      <p:sp>
        <p:nvSpPr>
          <p:cNvPr id="13" name="Text Box 18">
            <a:extLst>
              <a:ext uri="{FF2B5EF4-FFF2-40B4-BE49-F238E27FC236}">
                <a16:creationId xmlns:a16="http://schemas.microsoft.com/office/drawing/2014/main" id="{74869453-65DA-7947-8467-1016A54B23D5}"/>
              </a:ext>
            </a:extLst>
          </p:cNvPr>
          <p:cNvSpPr txBox="1">
            <a:spLocks noChangeArrowheads="1"/>
          </p:cNvSpPr>
          <p:nvPr/>
        </p:nvSpPr>
        <p:spPr bwMode="auto">
          <a:xfrm>
            <a:off x="5024176" y="4263998"/>
            <a:ext cx="3996827" cy="584775"/>
          </a:xfrm>
          <a:prstGeom prst="rect">
            <a:avLst/>
          </a:prstGeom>
          <a:noFill/>
          <a:ln w="38100">
            <a:solidFill>
              <a:srgbClr val="C00000"/>
            </a:solidFill>
            <a:miter lim="800000"/>
            <a:headEnd/>
            <a:tailEnd/>
          </a:ln>
        </p:spPr>
        <p:txBody>
          <a:bodyPr wrap="square">
            <a:spAutoFit/>
          </a:bodyPr>
          <a:lstStyle/>
          <a:p>
            <a:r>
              <a:rPr lang="en-US" sz="1600" dirty="0">
                <a:solidFill>
                  <a:schemeClr val="tx2">
                    <a:lumMod val="60000"/>
                    <a:lumOff val="40000"/>
                  </a:schemeClr>
                </a:solidFill>
              </a:rPr>
              <a:t>This needs consolidation with actual consideration of location of polarimeter</a:t>
            </a:r>
            <a:endParaRPr lang="en-US" sz="1400" dirty="0">
              <a:solidFill>
                <a:schemeClr val="accent5">
                  <a:lumMod val="75000"/>
                </a:schemeClr>
              </a:solidFill>
            </a:endParaRPr>
          </a:p>
        </p:txBody>
      </p:sp>
      <p:pic>
        <p:nvPicPr>
          <p:cNvPr id="15" name="Image 14">
            <a:extLst>
              <a:ext uri="{FF2B5EF4-FFF2-40B4-BE49-F238E27FC236}">
                <a16:creationId xmlns:a16="http://schemas.microsoft.com/office/drawing/2014/main" id="{CED43616-B5C0-FC4B-91DA-9D3FF56F6441}"/>
              </a:ext>
            </a:extLst>
          </p:cNvPr>
          <p:cNvPicPr>
            <a:picLocks noChangeAspect="1"/>
          </p:cNvPicPr>
          <p:nvPr/>
        </p:nvPicPr>
        <p:blipFill>
          <a:blip r:embed="rId4"/>
          <a:stretch>
            <a:fillRect/>
          </a:stretch>
        </p:blipFill>
        <p:spPr>
          <a:xfrm>
            <a:off x="155085" y="3328865"/>
            <a:ext cx="2077705" cy="1466182"/>
          </a:xfrm>
          <a:prstGeom prst="rect">
            <a:avLst/>
          </a:prstGeom>
        </p:spPr>
      </p:pic>
      <p:pic>
        <p:nvPicPr>
          <p:cNvPr id="18" name="Image 17">
            <a:extLst>
              <a:ext uri="{FF2B5EF4-FFF2-40B4-BE49-F238E27FC236}">
                <a16:creationId xmlns:a16="http://schemas.microsoft.com/office/drawing/2014/main" id="{E459E4F9-3BB4-464A-9EEF-9B58FF20B01E}"/>
              </a:ext>
            </a:extLst>
          </p:cNvPr>
          <p:cNvPicPr>
            <a:picLocks noChangeAspect="1"/>
          </p:cNvPicPr>
          <p:nvPr/>
        </p:nvPicPr>
        <p:blipFill>
          <a:blip r:embed="rId2"/>
          <a:stretch>
            <a:fillRect/>
          </a:stretch>
        </p:blipFill>
        <p:spPr>
          <a:xfrm>
            <a:off x="2747227" y="3413044"/>
            <a:ext cx="2043317" cy="1153223"/>
          </a:xfrm>
          <a:prstGeom prst="rect">
            <a:avLst/>
          </a:prstGeom>
        </p:spPr>
      </p:pic>
      <p:pic>
        <p:nvPicPr>
          <p:cNvPr id="20" name="Image 19">
            <a:extLst>
              <a:ext uri="{FF2B5EF4-FFF2-40B4-BE49-F238E27FC236}">
                <a16:creationId xmlns:a16="http://schemas.microsoft.com/office/drawing/2014/main" id="{65E76A4F-55DD-E44B-9EC0-978CA243EE3A}"/>
              </a:ext>
            </a:extLst>
          </p:cNvPr>
          <p:cNvPicPr>
            <a:picLocks noChangeAspect="1"/>
          </p:cNvPicPr>
          <p:nvPr/>
        </p:nvPicPr>
        <p:blipFill>
          <a:blip r:embed="rId3"/>
          <a:stretch>
            <a:fillRect/>
          </a:stretch>
        </p:blipFill>
        <p:spPr>
          <a:xfrm>
            <a:off x="2693048" y="4859950"/>
            <a:ext cx="2097496" cy="1305988"/>
          </a:xfrm>
          <a:prstGeom prst="rect">
            <a:avLst/>
          </a:prstGeom>
        </p:spPr>
      </p:pic>
      <p:pic>
        <p:nvPicPr>
          <p:cNvPr id="22" name="Image 21">
            <a:extLst>
              <a:ext uri="{FF2B5EF4-FFF2-40B4-BE49-F238E27FC236}">
                <a16:creationId xmlns:a16="http://schemas.microsoft.com/office/drawing/2014/main" id="{D8C9E33C-F065-564E-9320-9309302F657E}"/>
              </a:ext>
            </a:extLst>
          </p:cNvPr>
          <p:cNvPicPr>
            <a:picLocks noChangeAspect="1"/>
          </p:cNvPicPr>
          <p:nvPr/>
        </p:nvPicPr>
        <p:blipFill>
          <a:blip r:embed="rId5"/>
          <a:stretch>
            <a:fillRect/>
          </a:stretch>
        </p:blipFill>
        <p:spPr>
          <a:xfrm>
            <a:off x="161302" y="4892636"/>
            <a:ext cx="2224803" cy="1383563"/>
          </a:xfrm>
          <a:prstGeom prst="rect">
            <a:avLst/>
          </a:prstGeom>
        </p:spPr>
      </p:pic>
      <p:sp>
        <p:nvSpPr>
          <p:cNvPr id="23" name="ZoneTexte 22">
            <a:extLst>
              <a:ext uri="{FF2B5EF4-FFF2-40B4-BE49-F238E27FC236}">
                <a16:creationId xmlns:a16="http://schemas.microsoft.com/office/drawing/2014/main" id="{BAE279C7-A4B9-7345-AD19-C98FC0380108}"/>
              </a:ext>
            </a:extLst>
          </p:cNvPr>
          <p:cNvSpPr txBox="1"/>
          <p:nvPr/>
        </p:nvSpPr>
        <p:spPr>
          <a:xfrm rot="20528152">
            <a:off x="132563" y="4291169"/>
            <a:ext cx="4667718" cy="646331"/>
          </a:xfrm>
          <a:prstGeom prst="rect">
            <a:avLst/>
          </a:prstGeom>
          <a:solidFill>
            <a:schemeClr val="tx2">
              <a:lumMod val="20000"/>
              <a:lumOff val="80000"/>
            </a:schemeClr>
          </a:solidFill>
        </p:spPr>
        <p:txBody>
          <a:bodyPr wrap="square" rtlCol="0" anchor="ctr" anchorCtr="1">
            <a:spAutoFit/>
          </a:bodyPr>
          <a:lstStyle/>
          <a:p>
            <a:pPr algn="ctr"/>
            <a:r>
              <a:rPr lang="en-GB" dirty="0">
                <a:solidFill>
                  <a:schemeClr val="tx1">
                    <a:lumMod val="50000"/>
                    <a:lumOff val="50000"/>
                  </a:schemeClr>
                </a:solidFill>
              </a:rPr>
              <a:t>Many commercial products:</a:t>
            </a:r>
          </a:p>
          <a:p>
            <a:pPr algn="ctr"/>
            <a:r>
              <a:rPr lang="en-GB" dirty="0">
                <a:solidFill>
                  <a:schemeClr val="tx1">
                    <a:lumMod val="50000"/>
                    <a:lumOff val="50000"/>
                  </a:schemeClr>
                </a:solidFill>
              </a:rPr>
              <a:t>laser oscillator + </a:t>
            </a:r>
            <a:r>
              <a:rPr lang="en-GB">
                <a:solidFill>
                  <a:schemeClr val="tx1">
                    <a:lumMod val="50000"/>
                    <a:lumOff val="50000"/>
                  </a:schemeClr>
                </a:solidFill>
              </a:rPr>
              <a:t>small amplifier</a:t>
            </a:r>
            <a:endParaRPr lang="en-GB" dirty="0">
              <a:solidFill>
                <a:schemeClr val="tx1">
                  <a:lumMod val="50000"/>
                  <a:lumOff val="50000"/>
                </a:schemeClr>
              </a:solidFill>
            </a:endParaRPr>
          </a:p>
        </p:txBody>
      </p:sp>
      <p:sp>
        <p:nvSpPr>
          <p:cNvPr id="24" name="Rectangle 23">
            <a:extLst>
              <a:ext uri="{FF2B5EF4-FFF2-40B4-BE49-F238E27FC236}">
                <a16:creationId xmlns:a16="http://schemas.microsoft.com/office/drawing/2014/main" id="{14A14B5E-E6FE-194A-B9DB-04D1A4D4B884}"/>
              </a:ext>
            </a:extLst>
          </p:cNvPr>
          <p:cNvSpPr/>
          <p:nvPr/>
        </p:nvSpPr>
        <p:spPr>
          <a:xfrm rot="16200000">
            <a:off x="-3084401" y="3084400"/>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hlinkClick r:id="rId6"/>
              </a:rPr>
              <a:t>www.menlosystems.com</a:t>
            </a:r>
            <a:r>
              <a:rPr lang="en-US" sz="1200" dirty="0">
                <a:solidFill>
                  <a:schemeClr val="tx2">
                    <a:lumMod val="60000"/>
                    <a:lumOff val="40000"/>
                  </a:schemeClr>
                </a:solidFill>
              </a:rPr>
              <a:t>, </a:t>
            </a:r>
            <a:r>
              <a:rPr lang="en-US" sz="1200" dirty="0">
                <a:solidFill>
                  <a:schemeClr val="tx2">
                    <a:lumMod val="60000"/>
                    <a:lumOff val="40000"/>
                  </a:schemeClr>
                </a:solidFill>
                <a:hlinkClick r:id="rId7"/>
              </a:rPr>
              <a:t>www.amplitude-laser.com</a:t>
            </a:r>
            <a:r>
              <a:rPr lang="en-US" sz="1200" dirty="0">
                <a:solidFill>
                  <a:schemeClr val="tx2">
                    <a:lumMod val="60000"/>
                    <a:lumOff val="40000"/>
                  </a:schemeClr>
                </a:solidFill>
              </a:rPr>
              <a:t>, </a:t>
            </a:r>
            <a:r>
              <a:rPr lang="en-US" sz="1200" dirty="0">
                <a:solidFill>
                  <a:schemeClr val="tx2">
                    <a:lumMod val="60000"/>
                    <a:lumOff val="40000"/>
                  </a:schemeClr>
                </a:solidFill>
                <a:hlinkClick r:id="rId8"/>
              </a:rPr>
              <a:t>www.nktphotonics.com</a:t>
            </a:r>
            <a:r>
              <a:rPr lang="en-US" sz="1200" dirty="0">
                <a:solidFill>
                  <a:schemeClr val="tx2">
                    <a:lumMod val="60000"/>
                    <a:lumOff val="40000"/>
                  </a:schemeClr>
                </a:solidFill>
              </a:rPr>
              <a:t>, </a:t>
            </a:r>
            <a:r>
              <a:rPr lang="en-US" sz="1200" dirty="0">
                <a:solidFill>
                  <a:schemeClr val="tx2">
                    <a:lumMod val="60000"/>
                    <a:lumOff val="40000"/>
                  </a:schemeClr>
                </a:solidFill>
                <a:hlinkClick r:id="rId9"/>
              </a:rPr>
              <a:t>www.afs-jena.de</a:t>
            </a:r>
            <a:endParaRPr lang="en-US" sz="1200" dirty="0">
              <a:solidFill>
                <a:schemeClr val="tx2">
                  <a:lumMod val="60000"/>
                  <a:lumOff val="40000"/>
                </a:schemeClr>
              </a:solidFill>
            </a:endParaRPr>
          </a:p>
        </p:txBody>
      </p:sp>
    </p:spTree>
    <p:extLst>
      <p:ext uri="{BB962C8B-B14F-4D97-AF65-F5344CB8AC3E}">
        <p14:creationId xmlns:p14="http://schemas.microsoft.com/office/powerpoint/2010/main" val="2030768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7CD7B7-E151-4640-847D-2C0753FB6F36}"/>
              </a:ext>
            </a:extLst>
          </p:cNvPr>
          <p:cNvSpPr>
            <a:spLocks noGrp="1"/>
          </p:cNvSpPr>
          <p:nvPr>
            <p:ph type="title"/>
          </p:nvPr>
        </p:nvSpPr>
        <p:spPr/>
        <p:txBody>
          <a:bodyPr>
            <a:normAutofit fontScale="90000"/>
          </a:bodyPr>
          <a:lstStyle/>
          <a:p>
            <a:r>
              <a:rPr lang="fr-FR" dirty="0"/>
              <a:t>Laser </a:t>
            </a:r>
            <a:r>
              <a:rPr lang="fr-FR" dirty="0" err="1"/>
              <a:t>polarization</a:t>
            </a:r>
            <a:r>
              <a:rPr lang="fr-FR" dirty="0"/>
              <a:t> control</a:t>
            </a:r>
          </a:p>
        </p:txBody>
      </p:sp>
      <p:sp>
        <p:nvSpPr>
          <p:cNvPr id="4" name="Espace réservé de la date 3">
            <a:extLst>
              <a:ext uri="{FF2B5EF4-FFF2-40B4-BE49-F238E27FC236}">
                <a16:creationId xmlns:a16="http://schemas.microsoft.com/office/drawing/2014/main" id="{5D26A18B-49E8-1341-86FC-9792CAD6D10C}"/>
              </a:ext>
            </a:extLst>
          </p:cNvPr>
          <p:cNvSpPr>
            <a:spLocks noGrp="1"/>
          </p:cNvSpPr>
          <p:nvPr>
            <p:ph type="dt" sz="half" idx="10"/>
          </p:nvPr>
        </p:nvSpPr>
        <p:spPr>
          <a:xfrm>
            <a:off x="63362" y="6445800"/>
            <a:ext cx="1130576" cy="365125"/>
          </a:xfrm>
        </p:spPr>
        <p:txBody>
          <a:bodyPr/>
          <a:lstStyle/>
          <a:p>
            <a:r>
              <a:rPr lang="fr-FR"/>
              <a:t>03/06/2019</a:t>
            </a:r>
          </a:p>
        </p:txBody>
      </p:sp>
      <p:sp>
        <p:nvSpPr>
          <p:cNvPr id="5" name="Espace réservé du pied de page 4">
            <a:extLst>
              <a:ext uri="{FF2B5EF4-FFF2-40B4-BE49-F238E27FC236}">
                <a16:creationId xmlns:a16="http://schemas.microsoft.com/office/drawing/2014/main" id="{EDD7F638-7032-B440-8231-99D947984362}"/>
              </a:ext>
            </a:extLst>
          </p:cNvPr>
          <p:cNvSpPr>
            <a:spLocks noGrp="1"/>
          </p:cNvSpPr>
          <p:nvPr>
            <p:ph type="ftr" sz="quarter" idx="11"/>
          </p:nvPr>
        </p:nvSpPr>
        <p:spPr>
          <a:xfrm>
            <a:off x="1759226" y="6445802"/>
            <a:ext cx="5744816" cy="365125"/>
          </a:xfrm>
        </p:spPr>
        <p:txBody>
          <a:bodyPr/>
          <a:lstStyle/>
          <a:p>
            <a:r>
              <a:rPr lang="fr-FR"/>
              <a:t>Compton polarimeter for 'Chiral BELLE2'</a:t>
            </a:r>
          </a:p>
        </p:txBody>
      </p:sp>
      <p:sp>
        <p:nvSpPr>
          <p:cNvPr id="6" name="Espace réservé du numéro de diapositive 5">
            <a:extLst>
              <a:ext uri="{FF2B5EF4-FFF2-40B4-BE49-F238E27FC236}">
                <a16:creationId xmlns:a16="http://schemas.microsoft.com/office/drawing/2014/main" id="{B0E2CAD2-4A42-4543-B387-FB6887B85207}"/>
              </a:ext>
            </a:extLst>
          </p:cNvPr>
          <p:cNvSpPr>
            <a:spLocks noGrp="1"/>
          </p:cNvSpPr>
          <p:nvPr>
            <p:ph type="sldNum" sz="quarter" idx="12"/>
          </p:nvPr>
        </p:nvSpPr>
        <p:spPr>
          <a:xfrm>
            <a:off x="8009696" y="6445801"/>
            <a:ext cx="1011307" cy="365125"/>
          </a:xfrm>
        </p:spPr>
        <p:txBody>
          <a:bodyPr/>
          <a:lstStyle/>
          <a:p>
            <a:fld id="{6324D5D7-7619-544E-85E6-FE67B0DC27B1}" type="slidenum">
              <a:rPr lang="fr-FR" smtClean="0"/>
              <a:t>31</a:t>
            </a:fld>
            <a:endParaRPr lang="fr-FR"/>
          </a:p>
        </p:txBody>
      </p:sp>
      <p:sp>
        <p:nvSpPr>
          <p:cNvPr id="52" name="Rectangle 51">
            <a:extLst>
              <a:ext uri="{FF2B5EF4-FFF2-40B4-BE49-F238E27FC236}">
                <a16:creationId xmlns:a16="http://schemas.microsoft.com/office/drawing/2014/main" id="{D6B56B3D-264B-2C4E-873E-800286502807}"/>
              </a:ext>
            </a:extLst>
          </p:cNvPr>
          <p:cNvSpPr/>
          <p:nvPr/>
        </p:nvSpPr>
        <p:spPr>
          <a:xfrm>
            <a:off x="628650" y="1144059"/>
            <a:ext cx="3136167" cy="1228051"/>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5">
                  <a:lumMod val="75000"/>
                </a:schemeClr>
              </a:solidFill>
            </a:endParaRPr>
          </a:p>
        </p:txBody>
      </p:sp>
      <p:cxnSp>
        <p:nvCxnSpPr>
          <p:cNvPr id="53" name="Connecteur droit 52">
            <a:extLst>
              <a:ext uri="{FF2B5EF4-FFF2-40B4-BE49-F238E27FC236}">
                <a16:creationId xmlns:a16="http://schemas.microsoft.com/office/drawing/2014/main" id="{A64C5A93-B2D5-2445-9029-1B96E9F33DCB}"/>
              </a:ext>
            </a:extLst>
          </p:cNvPr>
          <p:cNvCxnSpPr>
            <a:cxnSpLocks/>
            <a:stCxn id="54" idx="3"/>
            <a:endCxn id="62" idx="3"/>
          </p:cNvCxnSpPr>
          <p:nvPr/>
        </p:nvCxnSpPr>
        <p:spPr>
          <a:xfrm flipV="1">
            <a:off x="1918927" y="1833510"/>
            <a:ext cx="5593874" cy="715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1046705D-6770-D348-86E3-D308F6797ED1}"/>
              </a:ext>
            </a:extLst>
          </p:cNvPr>
          <p:cNvSpPr/>
          <p:nvPr/>
        </p:nvSpPr>
        <p:spPr>
          <a:xfrm>
            <a:off x="766799" y="1660644"/>
            <a:ext cx="115212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LASER</a:t>
            </a:r>
          </a:p>
        </p:txBody>
      </p:sp>
      <p:sp>
        <p:nvSpPr>
          <p:cNvPr id="55" name="Rectangle 54">
            <a:extLst>
              <a:ext uri="{FF2B5EF4-FFF2-40B4-BE49-F238E27FC236}">
                <a16:creationId xmlns:a16="http://schemas.microsoft.com/office/drawing/2014/main" id="{FC7A67D3-68E3-6045-A844-B9802DF767D6}"/>
              </a:ext>
            </a:extLst>
          </p:cNvPr>
          <p:cNvSpPr/>
          <p:nvPr/>
        </p:nvSpPr>
        <p:spPr>
          <a:xfrm>
            <a:off x="2048380" y="1660644"/>
            <a:ext cx="7200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GLAN</a:t>
            </a:r>
          </a:p>
        </p:txBody>
      </p:sp>
      <p:grpSp>
        <p:nvGrpSpPr>
          <p:cNvPr id="56" name="Groupe 55">
            <a:extLst>
              <a:ext uri="{FF2B5EF4-FFF2-40B4-BE49-F238E27FC236}">
                <a16:creationId xmlns:a16="http://schemas.microsoft.com/office/drawing/2014/main" id="{6FB2E002-5BC9-2A47-A31D-E561FC290CAF}"/>
              </a:ext>
            </a:extLst>
          </p:cNvPr>
          <p:cNvGrpSpPr/>
          <p:nvPr/>
        </p:nvGrpSpPr>
        <p:grpSpPr>
          <a:xfrm rot="824366">
            <a:off x="3036531" y="1246087"/>
            <a:ext cx="317314" cy="307013"/>
            <a:chOff x="3138929" y="2009028"/>
            <a:chExt cx="535413" cy="555876"/>
          </a:xfrm>
        </p:grpSpPr>
        <p:sp>
          <p:nvSpPr>
            <p:cNvPr id="57" name="Triangle rectangle 56">
              <a:extLst>
                <a:ext uri="{FF2B5EF4-FFF2-40B4-BE49-F238E27FC236}">
                  <a16:creationId xmlns:a16="http://schemas.microsoft.com/office/drawing/2014/main" id="{5F3BF20C-7208-684C-8040-5C39787EF8B4}"/>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57">
              <a:extLst>
                <a:ext uri="{FF2B5EF4-FFF2-40B4-BE49-F238E27FC236}">
                  <a16:creationId xmlns:a16="http://schemas.microsoft.com/office/drawing/2014/main" id="{71FB60F9-B718-C148-A5AA-48807F7E02EE}"/>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9" name="Ellipse 58">
            <a:extLst>
              <a:ext uri="{FF2B5EF4-FFF2-40B4-BE49-F238E27FC236}">
                <a16:creationId xmlns:a16="http://schemas.microsoft.com/office/drawing/2014/main" id="{A7BB4489-82D9-F841-8ED7-C124DC3C1E5B}"/>
              </a:ext>
            </a:extLst>
          </p:cNvPr>
          <p:cNvSpPr/>
          <p:nvPr/>
        </p:nvSpPr>
        <p:spPr>
          <a:xfrm>
            <a:off x="3081617" y="1678737"/>
            <a:ext cx="14401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887931B9-9FBD-FC4B-BCD5-CECA8C8BA4D0}"/>
              </a:ext>
            </a:extLst>
          </p:cNvPr>
          <p:cNvSpPr/>
          <p:nvPr/>
        </p:nvSpPr>
        <p:spPr>
          <a:xfrm>
            <a:off x="3591588" y="1661530"/>
            <a:ext cx="806929" cy="356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t>Beam</a:t>
            </a:r>
            <a:r>
              <a:rPr lang="fr-FR" sz="1200" dirty="0"/>
              <a:t> transport</a:t>
            </a:r>
          </a:p>
        </p:txBody>
      </p:sp>
      <p:sp>
        <p:nvSpPr>
          <p:cNvPr id="61" name="Rectangle 60">
            <a:extLst>
              <a:ext uri="{FF2B5EF4-FFF2-40B4-BE49-F238E27FC236}">
                <a16:creationId xmlns:a16="http://schemas.microsoft.com/office/drawing/2014/main" id="{9259031D-4203-7B4E-B500-30831B0F6216}"/>
              </a:ext>
            </a:extLst>
          </p:cNvPr>
          <p:cNvSpPr/>
          <p:nvPr/>
        </p:nvSpPr>
        <p:spPr>
          <a:xfrm>
            <a:off x="5778996" y="1658166"/>
            <a:ext cx="194429" cy="36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200" dirty="0"/>
              <a:t>HBS</a:t>
            </a:r>
          </a:p>
        </p:txBody>
      </p:sp>
      <p:sp>
        <p:nvSpPr>
          <p:cNvPr id="62" name="Rectangle 61">
            <a:extLst>
              <a:ext uri="{FF2B5EF4-FFF2-40B4-BE49-F238E27FC236}">
                <a16:creationId xmlns:a16="http://schemas.microsoft.com/office/drawing/2014/main" id="{225A4302-916B-524C-B19E-0162B01F77AB}"/>
              </a:ext>
            </a:extLst>
          </p:cNvPr>
          <p:cNvSpPr/>
          <p:nvPr/>
        </p:nvSpPr>
        <p:spPr>
          <a:xfrm>
            <a:off x="6598290" y="1648814"/>
            <a:ext cx="914511" cy="369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Wollaston</a:t>
            </a:r>
          </a:p>
        </p:txBody>
      </p:sp>
      <p:sp>
        <p:nvSpPr>
          <p:cNvPr id="63" name="Ellipse 62">
            <a:extLst>
              <a:ext uri="{FF2B5EF4-FFF2-40B4-BE49-F238E27FC236}">
                <a16:creationId xmlns:a16="http://schemas.microsoft.com/office/drawing/2014/main" id="{BB647FEB-8E34-AE41-BDEC-9E6232211D50}"/>
              </a:ext>
            </a:extLst>
          </p:cNvPr>
          <p:cNvSpPr/>
          <p:nvPr/>
        </p:nvSpPr>
        <p:spPr>
          <a:xfrm>
            <a:off x="6241754" y="1658165"/>
            <a:ext cx="14401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4" name="Connecteur droit 63">
            <a:extLst>
              <a:ext uri="{FF2B5EF4-FFF2-40B4-BE49-F238E27FC236}">
                <a16:creationId xmlns:a16="http://schemas.microsoft.com/office/drawing/2014/main" id="{BC91AF1F-89C3-5149-B20A-CE81C3971E49}"/>
              </a:ext>
            </a:extLst>
          </p:cNvPr>
          <p:cNvCxnSpPr>
            <a:cxnSpLocks/>
          </p:cNvCxnSpPr>
          <p:nvPr/>
        </p:nvCxnSpPr>
        <p:spPr>
          <a:xfrm>
            <a:off x="6037793" y="2167405"/>
            <a:ext cx="347977" cy="24070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5" name="Groupe 64">
            <a:extLst>
              <a:ext uri="{FF2B5EF4-FFF2-40B4-BE49-F238E27FC236}">
                <a16:creationId xmlns:a16="http://schemas.microsoft.com/office/drawing/2014/main" id="{FD800AEC-E99D-9741-8792-9569EBA451F8}"/>
              </a:ext>
            </a:extLst>
          </p:cNvPr>
          <p:cNvGrpSpPr/>
          <p:nvPr/>
        </p:nvGrpSpPr>
        <p:grpSpPr>
          <a:xfrm rot="2682598">
            <a:off x="7834883" y="1352753"/>
            <a:ext cx="317314" cy="307013"/>
            <a:chOff x="3138929" y="2009028"/>
            <a:chExt cx="535413" cy="555876"/>
          </a:xfrm>
        </p:grpSpPr>
        <p:sp>
          <p:nvSpPr>
            <p:cNvPr id="66" name="Triangle rectangle 65">
              <a:extLst>
                <a:ext uri="{FF2B5EF4-FFF2-40B4-BE49-F238E27FC236}">
                  <a16:creationId xmlns:a16="http://schemas.microsoft.com/office/drawing/2014/main" id="{3C7A1F53-2074-ED48-89B5-36FFCFF311FD}"/>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7" name="Connecteur droit 66">
              <a:extLst>
                <a:ext uri="{FF2B5EF4-FFF2-40B4-BE49-F238E27FC236}">
                  <a16:creationId xmlns:a16="http://schemas.microsoft.com/office/drawing/2014/main" id="{45DAB5FA-444C-0545-AB19-EBD6D2FC18A1}"/>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8" name="Groupe 67">
            <a:extLst>
              <a:ext uri="{FF2B5EF4-FFF2-40B4-BE49-F238E27FC236}">
                <a16:creationId xmlns:a16="http://schemas.microsoft.com/office/drawing/2014/main" id="{1391D4B5-9984-6E4E-86B3-B21A6B771B0E}"/>
              </a:ext>
            </a:extLst>
          </p:cNvPr>
          <p:cNvGrpSpPr/>
          <p:nvPr/>
        </p:nvGrpSpPr>
        <p:grpSpPr>
          <a:xfrm rot="2682598">
            <a:off x="7845082" y="1731214"/>
            <a:ext cx="317314" cy="307013"/>
            <a:chOff x="3138929" y="2009028"/>
            <a:chExt cx="535413" cy="555876"/>
          </a:xfrm>
        </p:grpSpPr>
        <p:sp>
          <p:nvSpPr>
            <p:cNvPr id="69" name="Triangle rectangle 68">
              <a:extLst>
                <a:ext uri="{FF2B5EF4-FFF2-40B4-BE49-F238E27FC236}">
                  <a16:creationId xmlns:a16="http://schemas.microsoft.com/office/drawing/2014/main" id="{3945F0AE-3795-2942-A52D-AB8E85AF75A0}"/>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0" name="Connecteur droit 69">
              <a:extLst>
                <a:ext uri="{FF2B5EF4-FFF2-40B4-BE49-F238E27FC236}">
                  <a16:creationId xmlns:a16="http://schemas.microsoft.com/office/drawing/2014/main" id="{503306D3-9E3A-644E-A3F1-5EBE56FD02F8}"/>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1" name="Groupe 70">
            <a:extLst>
              <a:ext uri="{FF2B5EF4-FFF2-40B4-BE49-F238E27FC236}">
                <a16:creationId xmlns:a16="http://schemas.microsoft.com/office/drawing/2014/main" id="{3AC8F609-45E2-2C48-B702-F2ED525F717F}"/>
              </a:ext>
            </a:extLst>
          </p:cNvPr>
          <p:cNvGrpSpPr/>
          <p:nvPr/>
        </p:nvGrpSpPr>
        <p:grpSpPr>
          <a:xfrm rot="2682598">
            <a:off x="7845082" y="2143013"/>
            <a:ext cx="317314" cy="307013"/>
            <a:chOff x="3138929" y="2009028"/>
            <a:chExt cx="535413" cy="555876"/>
          </a:xfrm>
        </p:grpSpPr>
        <p:sp>
          <p:nvSpPr>
            <p:cNvPr id="72" name="Triangle rectangle 71">
              <a:extLst>
                <a:ext uri="{FF2B5EF4-FFF2-40B4-BE49-F238E27FC236}">
                  <a16:creationId xmlns:a16="http://schemas.microsoft.com/office/drawing/2014/main" id="{5E49D939-430E-DA4D-93F1-3165789F97A4}"/>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72">
              <a:extLst>
                <a:ext uri="{FF2B5EF4-FFF2-40B4-BE49-F238E27FC236}">
                  <a16:creationId xmlns:a16="http://schemas.microsoft.com/office/drawing/2014/main" id="{AEE6FE46-814C-6049-B2E4-FF21EE043D0D}"/>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74" name="Connecteur droit 73">
            <a:extLst>
              <a:ext uri="{FF2B5EF4-FFF2-40B4-BE49-F238E27FC236}">
                <a16:creationId xmlns:a16="http://schemas.microsoft.com/office/drawing/2014/main" id="{D2983CED-CAD4-B141-9B93-E39544508F63}"/>
              </a:ext>
            </a:extLst>
          </p:cNvPr>
          <p:cNvCxnSpPr>
            <a:cxnSpLocks/>
          </p:cNvCxnSpPr>
          <p:nvPr/>
        </p:nvCxnSpPr>
        <p:spPr>
          <a:xfrm flipV="1">
            <a:off x="2776530" y="1435756"/>
            <a:ext cx="377064" cy="39646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F639DCCB-1E2E-8048-9EC5-0E48180E5592}"/>
              </a:ext>
            </a:extLst>
          </p:cNvPr>
          <p:cNvCxnSpPr>
            <a:cxnSpLocks/>
            <a:endCxn id="66" idx="5"/>
          </p:cNvCxnSpPr>
          <p:nvPr/>
        </p:nvCxnSpPr>
        <p:spPr>
          <a:xfrm flipV="1">
            <a:off x="7512801" y="1508133"/>
            <a:ext cx="405760" cy="25340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9CC573F6-09E6-C240-B1A0-FAAB6A9D91CD}"/>
              </a:ext>
            </a:extLst>
          </p:cNvPr>
          <p:cNvCxnSpPr>
            <a:cxnSpLocks/>
            <a:stCxn id="62" idx="3"/>
            <a:endCxn id="69" idx="5"/>
          </p:cNvCxnSpPr>
          <p:nvPr/>
        </p:nvCxnSpPr>
        <p:spPr>
          <a:xfrm>
            <a:off x="7512801" y="1833510"/>
            <a:ext cx="415959" cy="5308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6E54FF33-C2BD-0A43-8789-0B04A71F6E3C}"/>
              </a:ext>
            </a:extLst>
          </p:cNvPr>
          <p:cNvCxnSpPr>
            <a:cxnSpLocks/>
          </p:cNvCxnSpPr>
          <p:nvPr/>
        </p:nvCxnSpPr>
        <p:spPr>
          <a:xfrm flipV="1">
            <a:off x="6241754" y="2283058"/>
            <a:ext cx="1676807" cy="13525"/>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F385157B-0826-CB48-A9D6-7C5511B491BB}"/>
              </a:ext>
            </a:extLst>
          </p:cNvPr>
          <p:cNvCxnSpPr>
            <a:cxnSpLocks/>
            <a:endCxn id="61" idx="3"/>
          </p:cNvCxnSpPr>
          <p:nvPr/>
        </p:nvCxnSpPr>
        <p:spPr>
          <a:xfrm flipH="1" flipV="1">
            <a:off x="5973425" y="1838186"/>
            <a:ext cx="268329" cy="45839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9" name="ZoneTexte 78">
            <a:extLst>
              <a:ext uri="{FF2B5EF4-FFF2-40B4-BE49-F238E27FC236}">
                <a16:creationId xmlns:a16="http://schemas.microsoft.com/office/drawing/2014/main" id="{06AA9DFA-6A37-8B43-BC98-C4562BD09066}"/>
              </a:ext>
            </a:extLst>
          </p:cNvPr>
          <p:cNvSpPr txBox="1"/>
          <p:nvPr/>
        </p:nvSpPr>
        <p:spPr>
          <a:xfrm>
            <a:off x="3271973" y="1144059"/>
            <a:ext cx="659311" cy="369332"/>
          </a:xfrm>
          <a:prstGeom prst="rect">
            <a:avLst/>
          </a:prstGeom>
          <a:noFill/>
        </p:spPr>
        <p:txBody>
          <a:bodyPr wrap="square" rtlCol="0">
            <a:spAutoFit/>
          </a:bodyPr>
          <a:lstStyle/>
          <a:p>
            <a:r>
              <a:rPr lang="fr-FR" dirty="0" err="1"/>
              <a:t>PDe</a:t>
            </a:r>
            <a:endParaRPr lang="fr-FR" dirty="0"/>
          </a:p>
        </p:txBody>
      </p:sp>
      <p:sp>
        <p:nvSpPr>
          <p:cNvPr id="80" name="ZoneTexte 79">
            <a:extLst>
              <a:ext uri="{FF2B5EF4-FFF2-40B4-BE49-F238E27FC236}">
                <a16:creationId xmlns:a16="http://schemas.microsoft.com/office/drawing/2014/main" id="{26C5E2E0-6A15-0249-9EB8-3CDD825DE017}"/>
              </a:ext>
            </a:extLst>
          </p:cNvPr>
          <p:cNvSpPr txBox="1"/>
          <p:nvPr/>
        </p:nvSpPr>
        <p:spPr>
          <a:xfrm>
            <a:off x="2837873" y="2064207"/>
            <a:ext cx="659311" cy="369332"/>
          </a:xfrm>
          <a:prstGeom prst="rect">
            <a:avLst/>
          </a:prstGeom>
          <a:noFill/>
        </p:spPr>
        <p:txBody>
          <a:bodyPr wrap="square" rtlCol="0">
            <a:spAutoFit/>
          </a:bodyPr>
          <a:lstStyle/>
          <a:p>
            <a:r>
              <a:rPr lang="fr-FR" dirty="0"/>
              <a:t>QWP</a:t>
            </a:r>
          </a:p>
        </p:txBody>
      </p:sp>
      <p:sp>
        <p:nvSpPr>
          <p:cNvPr id="81" name="ZoneTexte 80">
            <a:extLst>
              <a:ext uri="{FF2B5EF4-FFF2-40B4-BE49-F238E27FC236}">
                <a16:creationId xmlns:a16="http://schemas.microsoft.com/office/drawing/2014/main" id="{11315E28-EF0A-0044-958E-557029A28050}"/>
              </a:ext>
            </a:extLst>
          </p:cNvPr>
          <p:cNvSpPr txBox="1"/>
          <p:nvPr/>
        </p:nvSpPr>
        <p:spPr>
          <a:xfrm>
            <a:off x="6008644" y="1323467"/>
            <a:ext cx="831988" cy="369332"/>
          </a:xfrm>
          <a:prstGeom prst="rect">
            <a:avLst/>
          </a:prstGeom>
          <a:noFill/>
        </p:spPr>
        <p:txBody>
          <a:bodyPr wrap="square" rtlCol="0">
            <a:spAutoFit/>
          </a:bodyPr>
          <a:lstStyle/>
          <a:p>
            <a:r>
              <a:rPr lang="fr-FR" dirty="0"/>
              <a:t>QWP2</a:t>
            </a:r>
          </a:p>
        </p:txBody>
      </p:sp>
      <p:sp>
        <p:nvSpPr>
          <p:cNvPr id="82" name="ZoneTexte 81">
            <a:extLst>
              <a:ext uri="{FF2B5EF4-FFF2-40B4-BE49-F238E27FC236}">
                <a16:creationId xmlns:a16="http://schemas.microsoft.com/office/drawing/2014/main" id="{53B64780-54DA-1941-A27E-62470B8CA946}"/>
              </a:ext>
            </a:extLst>
          </p:cNvPr>
          <p:cNvSpPr txBox="1"/>
          <p:nvPr/>
        </p:nvSpPr>
        <p:spPr>
          <a:xfrm>
            <a:off x="8102378" y="2098392"/>
            <a:ext cx="659311" cy="369332"/>
          </a:xfrm>
          <a:prstGeom prst="rect">
            <a:avLst/>
          </a:prstGeom>
          <a:noFill/>
        </p:spPr>
        <p:txBody>
          <a:bodyPr wrap="square" rtlCol="0">
            <a:spAutoFit/>
          </a:bodyPr>
          <a:lstStyle/>
          <a:p>
            <a:r>
              <a:rPr lang="fr-FR" dirty="0" err="1"/>
              <a:t>PDi</a:t>
            </a:r>
            <a:endParaRPr lang="fr-FR" dirty="0"/>
          </a:p>
        </p:txBody>
      </p:sp>
      <p:sp>
        <p:nvSpPr>
          <p:cNvPr id="83" name="ZoneTexte 82">
            <a:extLst>
              <a:ext uri="{FF2B5EF4-FFF2-40B4-BE49-F238E27FC236}">
                <a16:creationId xmlns:a16="http://schemas.microsoft.com/office/drawing/2014/main" id="{C4BD0A66-F093-0F46-896F-2209EEED7FD3}"/>
              </a:ext>
            </a:extLst>
          </p:cNvPr>
          <p:cNvSpPr txBox="1"/>
          <p:nvPr/>
        </p:nvSpPr>
        <p:spPr>
          <a:xfrm>
            <a:off x="8080674" y="1706250"/>
            <a:ext cx="659311" cy="369332"/>
          </a:xfrm>
          <a:prstGeom prst="rect">
            <a:avLst/>
          </a:prstGeom>
          <a:noFill/>
        </p:spPr>
        <p:txBody>
          <a:bodyPr wrap="square" rtlCol="0">
            <a:spAutoFit/>
          </a:bodyPr>
          <a:lstStyle/>
          <a:p>
            <a:r>
              <a:rPr lang="fr-FR" dirty="0"/>
              <a:t>PD1</a:t>
            </a:r>
          </a:p>
        </p:txBody>
      </p:sp>
      <p:sp>
        <p:nvSpPr>
          <p:cNvPr id="84" name="ZoneTexte 83">
            <a:extLst>
              <a:ext uri="{FF2B5EF4-FFF2-40B4-BE49-F238E27FC236}">
                <a16:creationId xmlns:a16="http://schemas.microsoft.com/office/drawing/2014/main" id="{95A1ED5D-0757-574E-B1C5-F2D7EFB794E6}"/>
              </a:ext>
            </a:extLst>
          </p:cNvPr>
          <p:cNvSpPr txBox="1"/>
          <p:nvPr/>
        </p:nvSpPr>
        <p:spPr>
          <a:xfrm>
            <a:off x="8080674" y="1360733"/>
            <a:ext cx="659311" cy="369332"/>
          </a:xfrm>
          <a:prstGeom prst="rect">
            <a:avLst/>
          </a:prstGeom>
          <a:noFill/>
        </p:spPr>
        <p:txBody>
          <a:bodyPr wrap="square" rtlCol="0">
            <a:spAutoFit/>
          </a:bodyPr>
          <a:lstStyle/>
          <a:p>
            <a:r>
              <a:rPr lang="fr-FR" dirty="0"/>
              <a:t>PD2</a:t>
            </a:r>
          </a:p>
        </p:txBody>
      </p:sp>
      <p:sp>
        <p:nvSpPr>
          <p:cNvPr id="86" name="Rectangle 85">
            <a:extLst>
              <a:ext uri="{FF2B5EF4-FFF2-40B4-BE49-F238E27FC236}">
                <a16:creationId xmlns:a16="http://schemas.microsoft.com/office/drawing/2014/main" id="{2D4197DD-8AC4-AC49-B379-31976CCB1563}"/>
              </a:ext>
            </a:extLst>
          </p:cNvPr>
          <p:cNvSpPr/>
          <p:nvPr/>
        </p:nvSpPr>
        <p:spPr>
          <a:xfrm>
            <a:off x="4891010" y="1666650"/>
            <a:ext cx="806929" cy="356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t>Beam</a:t>
            </a:r>
            <a:r>
              <a:rPr lang="fr-FR" sz="1200" dirty="0"/>
              <a:t> transport</a:t>
            </a:r>
          </a:p>
        </p:txBody>
      </p:sp>
      <p:sp>
        <p:nvSpPr>
          <p:cNvPr id="87" name="Étoile à 5 branches 86">
            <a:extLst>
              <a:ext uri="{FF2B5EF4-FFF2-40B4-BE49-F238E27FC236}">
                <a16:creationId xmlns:a16="http://schemas.microsoft.com/office/drawing/2014/main" id="{342BE7BA-693C-CA47-8606-15DC50C283F3}"/>
              </a:ext>
            </a:extLst>
          </p:cNvPr>
          <p:cNvSpPr/>
          <p:nvPr/>
        </p:nvSpPr>
        <p:spPr>
          <a:xfrm>
            <a:off x="4479574" y="1665942"/>
            <a:ext cx="288032" cy="2957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ZoneTexte 87">
            <a:extLst>
              <a:ext uri="{FF2B5EF4-FFF2-40B4-BE49-F238E27FC236}">
                <a16:creationId xmlns:a16="http://schemas.microsoft.com/office/drawing/2014/main" id="{0841E4DE-F8F2-764F-9CB4-921B26D30BC0}"/>
              </a:ext>
            </a:extLst>
          </p:cNvPr>
          <p:cNvSpPr txBox="1"/>
          <p:nvPr/>
        </p:nvSpPr>
        <p:spPr>
          <a:xfrm>
            <a:off x="4449958" y="1317863"/>
            <a:ext cx="831988" cy="369332"/>
          </a:xfrm>
          <a:prstGeom prst="rect">
            <a:avLst/>
          </a:prstGeom>
          <a:noFill/>
        </p:spPr>
        <p:txBody>
          <a:bodyPr wrap="square" rtlCol="0">
            <a:spAutoFit/>
          </a:bodyPr>
          <a:lstStyle/>
          <a:p>
            <a:r>
              <a:rPr lang="fr-FR" dirty="0"/>
              <a:t>IP</a:t>
            </a:r>
          </a:p>
        </p:txBody>
      </p:sp>
      <p:pic>
        <p:nvPicPr>
          <p:cNvPr id="90" name="Image 89">
            <a:extLst>
              <a:ext uri="{FF2B5EF4-FFF2-40B4-BE49-F238E27FC236}">
                <a16:creationId xmlns:a16="http://schemas.microsoft.com/office/drawing/2014/main" id="{8D012E53-445E-9747-9FE2-0C6060BC0EE0}"/>
              </a:ext>
            </a:extLst>
          </p:cNvPr>
          <p:cNvPicPr>
            <a:picLocks noChangeAspect="1"/>
          </p:cNvPicPr>
          <p:nvPr/>
        </p:nvPicPr>
        <p:blipFill>
          <a:blip r:embed="rId2"/>
          <a:stretch>
            <a:fillRect/>
          </a:stretch>
        </p:blipFill>
        <p:spPr>
          <a:xfrm>
            <a:off x="649256" y="3038163"/>
            <a:ext cx="2188617" cy="2918156"/>
          </a:xfrm>
          <a:prstGeom prst="rect">
            <a:avLst/>
          </a:prstGeom>
          <a:ln w="38100">
            <a:solidFill>
              <a:schemeClr val="accent6">
                <a:lumMod val="75000"/>
              </a:schemeClr>
            </a:solidFill>
          </a:ln>
        </p:spPr>
      </p:pic>
      <p:sp>
        <p:nvSpPr>
          <p:cNvPr id="91" name="Rectangle 90">
            <a:extLst>
              <a:ext uri="{FF2B5EF4-FFF2-40B4-BE49-F238E27FC236}">
                <a16:creationId xmlns:a16="http://schemas.microsoft.com/office/drawing/2014/main" id="{4449445D-6630-BE41-873B-F670FFC4C459}"/>
              </a:ext>
            </a:extLst>
          </p:cNvPr>
          <p:cNvSpPr/>
          <p:nvPr/>
        </p:nvSpPr>
        <p:spPr>
          <a:xfrm>
            <a:off x="1024808" y="5461735"/>
            <a:ext cx="1617827" cy="72008"/>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Connecteur droit avec flèche 93">
            <a:extLst>
              <a:ext uri="{FF2B5EF4-FFF2-40B4-BE49-F238E27FC236}">
                <a16:creationId xmlns:a16="http://schemas.microsoft.com/office/drawing/2014/main" id="{6EA29AFB-F1BF-1B40-BDFE-F7F958F90520}"/>
              </a:ext>
            </a:extLst>
          </p:cNvPr>
          <p:cNvCxnSpPr>
            <a:cxnSpLocks/>
            <a:endCxn id="91" idx="3"/>
          </p:cNvCxnSpPr>
          <p:nvPr/>
        </p:nvCxnSpPr>
        <p:spPr>
          <a:xfrm flipH="1">
            <a:off x="2642635" y="4039437"/>
            <a:ext cx="1527806" cy="1458302"/>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Text Box 18">
            <a:extLst>
              <a:ext uri="{FF2B5EF4-FFF2-40B4-BE49-F238E27FC236}">
                <a16:creationId xmlns:a16="http://schemas.microsoft.com/office/drawing/2014/main" id="{CDE2B665-F8B9-2D42-8324-32B31B469653}"/>
              </a:ext>
            </a:extLst>
          </p:cNvPr>
          <p:cNvSpPr txBox="1">
            <a:spLocks noChangeArrowheads="1"/>
          </p:cNvSpPr>
          <p:nvPr/>
        </p:nvSpPr>
        <p:spPr bwMode="auto">
          <a:xfrm>
            <a:off x="641305" y="2523037"/>
            <a:ext cx="7874044" cy="338554"/>
          </a:xfrm>
          <a:prstGeom prst="rect">
            <a:avLst/>
          </a:prstGeom>
          <a:noFill/>
          <a:ln w="38100">
            <a:solidFill>
              <a:schemeClr val="accent5">
                <a:lumMod val="75000"/>
              </a:schemeClr>
            </a:solidFill>
            <a:miter lim="800000"/>
            <a:headEnd/>
            <a:tailEnd/>
          </a:ln>
        </p:spPr>
        <p:txBody>
          <a:bodyPr wrap="square">
            <a:spAutoFit/>
          </a:bodyPr>
          <a:lstStyle/>
          <a:p>
            <a:pPr algn="ctr"/>
            <a:r>
              <a:rPr lang="en-US" sz="1600" dirty="0">
                <a:solidFill>
                  <a:schemeClr val="accent5">
                    <a:lumMod val="75000"/>
                  </a:schemeClr>
                </a:solidFill>
              </a:rPr>
              <a:t>Minimize number of optical component to generate (pure) circular laser beam polarization</a:t>
            </a:r>
            <a:endParaRPr lang="en-US" sz="1400" dirty="0">
              <a:solidFill>
                <a:schemeClr val="accent5">
                  <a:lumMod val="75000"/>
                </a:schemeClr>
              </a:solidFill>
            </a:endParaRPr>
          </a:p>
        </p:txBody>
      </p:sp>
      <p:sp>
        <p:nvSpPr>
          <p:cNvPr id="99" name="Text Box 18">
            <a:extLst>
              <a:ext uri="{FF2B5EF4-FFF2-40B4-BE49-F238E27FC236}">
                <a16:creationId xmlns:a16="http://schemas.microsoft.com/office/drawing/2014/main" id="{FE1171D3-563F-0A45-BF17-F3CE67B63F89}"/>
              </a:ext>
            </a:extLst>
          </p:cNvPr>
          <p:cNvSpPr txBox="1">
            <a:spLocks noChangeArrowheads="1"/>
          </p:cNvSpPr>
          <p:nvPr/>
        </p:nvSpPr>
        <p:spPr bwMode="auto">
          <a:xfrm>
            <a:off x="4170441" y="3870160"/>
            <a:ext cx="4845527" cy="338554"/>
          </a:xfrm>
          <a:prstGeom prst="rect">
            <a:avLst/>
          </a:prstGeom>
          <a:noFill/>
          <a:ln w="38100">
            <a:solidFill>
              <a:schemeClr val="accent5">
                <a:lumMod val="75000"/>
              </a:schemeClr>
            </a:solidFill>
            <a:miter lim="800000"/>
            <a:headEnd/>
            <a:tailEnd/>
          </a:ln>
        </p:spPr>
        <p:txBody>
          <a:bodyPr wrap="square">
            <a:spAutoFit/>
          </a:bodyPr>
          <a:lstStyle/>
          <a:p>
            <a:pPr algn="ctr"/>
            <a:r>
              <a:rPr lang="en-US" sz="1600" dirty="0">
                <a:solidFill>
                  <a:schemeClr val="accent5">
                    <a:lumMod val="75000"/>
                  </a:schemeClr>
                </a:solidFill>
              </a:rPr>
              <a:t>About 1 per mil contribution from wrong polarization </a:t>
            </a:r>
            <a:endParaRPr lang="en-US" sz="1400" dirty="0">
              <a:solidFill>
                <a:schemeClr val="accent5">
                  <a:lumMod val="75000"/>
                </a:schemeClr>
              </a:solidFill>
            </a:endParaRPr>
          </a:p>
        </p:txBody>
      </p:sp>
      <p:sp>
        <p:nvSpPr>
          <p:cNvPr id="100" name="Text Box 18">
            <a:extLst>
              <a:ext uri="{FF2B5EF4-FFF2-40B4-BE49-F238E27FC236}">
                <a16:creationId xmlns:a16="http://schemas.microsoft.com/office/drawing/2014/main" id="{EBCF0F6F-C103-A84F-B430-1E685748E81B}"/>
              </a:ext>
            </a:extLst>
          </p:cNvPr>
          <p:cNvSpPr txBox="1">
            <a:spLocks noChangeArrowheads="1"/>
          </p:cNvSpPr>
          <p:nvPr/>
        </p:nvSpPr>
        <p:spPr bwMode="auto">
          <a:xfrm>
            <a:off x="4167924" y="5409348"/>
            <a:ext cx="4850562" cy="338554"/>
          </a:xfrm>
          <a:prstGeom prst="rect">
            <a:avLst/>
          </a:prstGeom>
          <a:noFill/>
          <a:ln w="38100">
            <a:solidFill>
              <a:srgbClr val="C00000"/>
            </a:solidFill>
            <a:miter lim="800000"/>
            <a:headEnd/>
            <a:tailEnd/>
          </a:ln>
        </p:spPr>
        <p:txBody>
          <a:bodyPr wrap="square">
            <a:spAutoFit/>
          </a:bodyPr>
          <a:lstStyle/>
          <a:p>
            <a:pPr algn="ctr"/>
            <a:r>
              <a:rPr lang="en-US" sz="1600" dirty="0">
                <a:solidFill>
                  <a:schemeClr val="tx2">
                    <a:lumMod val="60000"/>
                    <a:lumOff val="40000"/>
                  </a:schemeClr>
                </a:solidFill>
              </a:rPr>
              <a:t>Fine modeling of beam transport is required</a:t>
            </a:r>
            <a:endParaRPr lang="en-US" sz="1400" dirty="0">
              <a:solidFill>
                <a:schemeClr val="accent5">
                  <a:lumMod val="75000"/>
                </a:schemeClr>
              </a:solidFill>
            </a:endParaRPr>
          </a:p>
        </p:txBody>
      </p:sp>
      <p:sp>
        <p:nvSpPr>
          <p:cNvPr id="101" name="Text Box 18">
            <a:extLst>
              <a:ext uri="{FF2B5EF4-FFF2-40B4-BE49-F238E27FC236}">
                <a16:creationId xmlns:a16="http://schemas.microsoft.com/office/drawing/2014/main" id="{F603F990-B429-1244-A38D-B59943DCA7B9}"/>
              </a:ext>
            </a:extLst>
          </p:cNvPr>
          <p:cNvSpPr txBox="1">
            <a:spLocks noChangeArrowheads="1"/>
          </p:cNvSpPr>
          <p:nvPr/>
        </p:nvSpPr>
        <p:spPr bwMode="auto">
          <a:xfrm>
            <a:off x="1708575" y="3161199"/>
            <a:ext cx="4112484" cy="338554"/>
          </a:xfrm>
          <a:prstGeom prst="rect">
            <a:avLst/>
          </a:prstGeom>
          <a:solidFill>
            <a:schemeClr val="accent6">
              <a:lumMod val="40000"/>
              <a:lumOff val="60000"/>
            </a:schemeClr>
          </a:solidFill>
          <a:ln w="38100">
            <a:noFill/>
            <a:miter lim="800000"/>
            <a:headEnd/>
            <a:tailEnd/>
          </a:ln>
        </p:spPr>
        <p:txBody>
          <a:bodyPr wrap="square">
            <a:spAutoFit/>
          </a:bodyPr>
          <a:lstStyle/>
          <a:p>
            <a:pPr algn="ctr"/>
            <a:r>
              <a:rPr lang="en-US" sz="1600" dirty="0">
                <a:solidFill>
                  <a:schemeClr val="accent1"/>
                </a:solidFill>
              </a:rPr>
              <a:t>Residual wrong polarization vs QWP tilt angle</a:t>
            </a:r>
            <a:endParaRPr lang="en-US" sz="1400" dirty="0">
              <a:solidFill>
                <a:schemeClr val="accent1"/>
              </a:solidFill>
            </a:endParaRPr>
          </a:p>
        </p:txBody>
      </p:sp>
      <p:sp>
        <p:nvSpPr>
          <p:cNvPr id="103" name="Rectangle 102">
            <a:extLst>
              <a:ext uri="{FF2B5EF4-FFF2-40B4-BE49-F238E27FC236}">
                <a16:creationId xmlns:a16="http://schemas.microsoft.com/office/drawing/2014/main" id="{181AA78B-4B0C-694B-B5E3-122572E80C39}"/>
              </a:ext>
            </a:extLst>
          </p:cNvPr>
          <p:cNvSpPr/>
          <p:nvPr/>
        </p:nvSpPr>
        <p:spPr>
          <a:xfrm rot="16200000">
            <a:off x="-3084400" y="3084401"/>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Brisson JINST 5 P06006 (2010), </a:t>
            </a:r>
            <a:r>
              <a:rPr lang="en-US" sz="1200" dirty="0" err="1">
                <a:solidFill>
                  <a:schemeClr val="tx2">
                    <a:lumMod val="60000"/>
                    <a:lumOff val="40000"/>
                  </a:schemeClr>
                </a:solidFill>
              </a:rPr>
              <a:t>Zomer</a:t>
            </a:r>
            <a:r>
              <a:rPr lang="en-US" sz="1200" dirty="0">
                <a:solidFill>
                  <a:schemeClr val="tx2">
                    <a:lumMod val="60000"/>
                    <a:lumOff val="40000"/>
                  </a:schemeClr>
                </a:solidFill>
              </a:rPr>
              <a:t> HDR (2003), </a:t>
            </a:r>
            <a:r>
              <a:rPr lang="en-US" sz="1200" dirty="0" err="1">
                <a:solidFill>
                  <a:schemeClr val="tx2">
                    <a:lumMod val="60000"/>
                    <a:lumOff val="40000"/>
                  </a:schemeClr>
                </a:solidFill>
              </a:rPr>
              <a:t>Jacquet</a:t>
            </a:r>
            <a:r>
              <a:rPr lang="en-US" sz="1200" dirty="0">
                <a:solidFill>
                  <a:schemeClr val="tx2">
                    <a:lumMod val="60000"/>
                    <a:lumOff val="40000"/>
                  </a:schemeClr>
                </a:solidFill>
              </a:rPr>
              <a:t> HDR (2009), </a:t>
            </a:r>
            <a:r>
              <a:rPr lang="en-US" sz="1200" dirty="0" err="1">
                <a:solidFill>
                  <a:schemeClr val="tx2">
                    <a:lumMod val="60000"/>
                    <a:lumOff val="40000"/>
                  </a:schemeClr>
                </a:solidFill>
              </a:rPr>
              <a:t>Baudrand</a:t>
            </a:r>
            <a:r>
              <a:rPr lang="en-US" sz="1200" dirty="0">
                <a:solidFill>
                  <a:schemeClr val="tx2">
                    <a:lumMod val="60000"/>
                    <a:lumOff val="40000"/>
                  </a:schemeClr>
                </a:solidFill>
              </a:rPr>
              <a:t> PhD thesis (2007)</a:t>
            </a:r>
          </a:p>
        </p:txBody>
      </p:sp>
    </p:spTree>
    <p:extLst>
      <p:ext uri="{BB962C8B-B14F-4D97-AF65-F5344CB8AC3E}">
        <p14:creationId xmlns:p14="http://schemas.microsoft.com/office/powerpoint/2010/main" val="168883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7CD7B7-E151-4640-847D-2C0753FB6F36}"/>
              </a:ext>
            </a:extLst>
          </p:cNvPr>
          <p:cNvSpPr>
            <a:spLocks noGrp="1"/>
          </p:cNvSpPr>
          <p:nvPr>
            <p:ph type="title"/>
          </p:nvPr>
        </p:nvSpPr>
        <p:spPr/>
        <p:txBody>
          <a:bodyPr>
            <a:normAutofit fontScale="90000"/>
          </a:bodyPr>
          <a:lstStyle/>
          <a:p>
            <a:r>
              <a:rPr lang="fr-FR" dirty="0"/>
              <a:t>Laser </a:t>
            </a:r>
            <a:r>
              <a:rPr lang="fr-FR" dirty="0" err="1"/>
              <a:t>beam</a:t>
            </a:r>
            <a:r>
              <a:rPr lang="fr-FR" dirty="0"/>
              <a:t> </a:t>
            </a:r>
            <a:r>
              <a:rPr lang="fr-FR" dirty="0" err="1"/>
              <a:t>polarization</a:t>
            </a:r>
            <a:r>
              <a:rPr lang="fr-FR" dirty="0"/>
              <a:t> control</a:t>
            </a:r>
          </a:p>
        </p:txBody>
      </p:sp>
      <p:sp>
        <p:nvSpPr>
          <p:cNvPr id="4" name="Espace réservé de la date 3">
            <a:extLst>
              <a:ext uri="{FF2B5EF4-FFF2-40B4-BE49-F238E27FC236}">
                <a16:creationId xmlns:a16="http://schemas.microsoft.com/office/drawing/2014/main" id="{5D26A18B-49E8-1341-86FC-9792CAD6D10C}"/>
              </a:ext>
            </a:extLst>
          </p:cNvPr>
          <p:cNvSpPr>
            <a:spLocks noGrp="1"/>
          </p:cNvSpPr>
          <p:nvPr>
            <p:ph type="dt" sz="half" idx="10"/>
          </p:nvPr>
        </p:nvSpPr>
        <p:spPr>
          <a:xfrm>
            <a:off x="63362" y="6445800"/>
            <a:ext cx="1130576" cy="365125"/>
          </a:xfrm>
        </p:spPr>
        <p:txBody>
          <a:bodyPr/>
          <a:lstStyle/>
          <a:p>
            <a:r>
              <a:rPr lang="fr-FR"/>
              <a:t>03/06/2019</a:t>
            </a:r>
          </a:p>
        </p:txBody>
      </p:sp>
      <p:sp>
        <p:nvSpPr>
          <p:cNvPr id="5" name="Espace réservé du pied de page 4">
            <a:extLst>
              <a:ext uri="{FF2B5EF4-FFF2-40B4-BE49-F238E27FC236}">
                <a16:creationId xmlns:a16="http://schemas.microsoft.com/office/drawing/2014/main" id="{EDD7F638-7032-B440-8231-99D947984362}"/>
              </a:ext>
            </a:extLst>
          </p:cNvPr>
          <p:cNvSpPr>
            <a:spLocks noGrp="1"/>
          </p:cNvSpPr>
          <p:nvPr>
            <p:ph type="ftr" sz="quarter" idx="11"/>
          </p:nvPr>
        </p:nvSpPr>
        <p:spPr>
          <a:xfrm>
            <a:off x="1759226" y="6445802"/>
            <a:ext cx="5744816" cy="365125"/>
          </a:xfrm>
        </p:spPr>
        <p:txBody>
          <a:bodyPr/>
          <a:lstStyle/>
          <a:p>
            <a:r>
              <a:rPr lang="fr-FR"/>
              <a:t>Compton polarimeter for 'Chiral BELLE2'</a:t>
            </a:r>
          </a:p>
        </p:txBody>
      </p:sp>
      <p:sp>
        <p:nvSpPr>
          <p:cNvPr id="6" name="Espace réservé du numéro de diapositive 5">
            <a:extLst>
              <a:ext uri="{FF2B5EF4-FFF2-40B4-BE49-F238E27FC236}">
                <a16:creationId xmlns:a16="http://schemas.microsoft.com/office/drawing/2014/main" id="{B0E2CAD2-4A42-4543-B387-FB6887B85207}"/>
              </a:ext>
            </a:extLst>
          </p:cNvPr>
          <p:cNvSpPr>
            <a:spLocks noGrp="1"/>
          </p:cNvSpPr>
          <p:nvPr>
            <p:ph type="sldNum" sz="quarter" idx="12"/>
          </p:nvPr>
        </p:nvSpPr>
        <p:spPr>
          <a:xfrm>
            <a:off x="8009696" y="6445801"/>
            <a:ext cx="1011307" cy="365125"/>
          </a:xfrm>
        </p:spPr>
        <p:txBody>
          <a:bodyPr/>
          <a:lstStyle/>
          <a:p>
            <a:fld id="{6324D5D7-7619-544E-85E6-FE67B0DC27B1}" type="slidenum">
              <a:rPr lang="fr-FR" smtClean="0"/>
              <a:t>32</a:t>
            </a:fld>
            <a:endParaRPr lang="fr-FR"/>
          </a:p>
        </p:txBody>
      </p:sp>
      <p:sp>
        <p:nvSpPr>
          <p:cNvPr id="52" name="Rectangle 51">
            <a:extLst>
              <a:ext uri="{FF2B5EF4-FFF2-40B4-BE49-F238E27FC236}">
                <a16:creationId xmlns:a16="http://schemas.microsoft.com/office/drawing/2014/main" id="{D6B56B3D-264B-2C4E-873E-800286502807}"/>
              </a:ext>
            </a:extLst>
          </p:cNvPr>
          <p:cNvSpPr/>
          <p:nvPr/>
        </p:nvSpPr>
        <p:spPr>
          <a:xfrm>
            <a:off x="3493111" y="1204718"/>
            <a:ext cx="2242246" cy="1228051"/>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5">
                  <a:lumMod val="75000"/>
                </a:schemeClr>
              </a:solidFill>
            </a:endParaRPr>
          </a:p>
        </p:txBody>
      </p:sp>
      <p:cxnSp>
        <p:nvCxnSpPr>
          <p:cNvPr id="53" name="Connecteur droit 52">
            <a:extLst>
              <a:ext uri="{FF2B5EF4-FFF2-40B4-BE49-F238E27FC236}">
                <a16:creationId xmlns:a16="http://schemas.microsoft.com/office/drawing/2014/main" id="{A64C5A93-B2D5-2445-9029-1B96E9F33DCB}"/>
              </a:ext>
            </a:extLst>
          </p:cNvPr>
          <p:cNvCxnSpPr>
            <a:cxnSpLocks/>
            <a:stCxn id="54" idx="3"/>
            <a:endCxn id="62" idx="3"/>
          </p:cNvCxnSpPr>
          <p:nvPr/>
        </p:nvCxnSpPr>
        <p:spPr>
          <a:xfrm flipV="1">
            <a:off x="1918927" y="1833510"/>
            <a:ext cx="5593874" cy="715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1046705D-6770-D348-86E3-D308F6797ED1}"/>
              </a:ext>
            </a:extLst>
          </p:cNvPr>
          <p:cNvSpPr/>
          <p:nvPr/>
        </p:nvSpPr>
        <p:spPr>
          <a:xfrm>
            <a:off x="766799" y="1660644"/>
            <a:ext cx="115212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LASER</a:t>
            </a:r>
          </a:p>
        </p:txBody>
      </p:sp>
      <p:sp>
        <p:nvSpPr>
          <p:cNvPr id="55" name="Rectangle 54">
            <a:extLst>
              <a:ext uri="{FF2B5EF4-FFF2-40B4-BE49-F238E27FC236}">
                <a16:creationId xmlns:a16="http://schemas.microsoft.com/office/drawing/2014/main" id="{FC7A67D3-68E3-6045-A844-B9802DF767D6}"/>
              </a:ext>
            </a:extLst>
          </p:cNvPr>
          <p:cNvSpPr/>
          <p:nvPr/>
        </p:nvSpPr>
        <p:spPr>
          <a:xfrm>
            <a:off x="2048380" y="1660644"/>
            <a:ext cx="7200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GLAN</a:t>
            </a:r>
          </a:p>
        </p:txBody>
      </p:sp>
      <p:grpSp>
        <p:nvGrpSpPr>
          <p:cNvPr id="56" name="Groupe 55">
            <a:extLst>
              <a:ext uri="{FF2B5EF4-FFF2-40B4-BE49-F238E27FC236}">
                <a16:creationId xmlns:a16="http://schemas.microsoft.com/office/drawing/2014/main" id="{6FB2E002-5BC9-2A47-A31D-E561FC290CAF}"/>
              </a:ext>
            </a:extLst>
          </p:cNvPr>
          <p:cNvGrpSpPr/>
          <p:nvPr/>
        </p:nvGrpSpPr>
        <p:grpSpPr>
          <a:xfrm rot="824366">
            <a:off x="3036531" y="1246087"/>
            <a:ext cx="317314" cy="307013"/>
            <a:chOff x="3138929" y="2009028"/>
            <a:chExt cx="535413" cy="555876"/>
          </a:xfrm>
        </p:grpSpPr>
        <p:sp>
          <p:nvSpPr>
            <p:cNvPr id="57" name="Triangle rectangle 56">
              <a:extLst>
                <a:ext uri="{FF2B5EF4-FFF2-40B4-BE49-F238E27FC236}">
                  <a16:creationId xmlns:a16="http://schemas.microsoft.com/office/drawing/2014/main" id="{5F3BF20C-7208-684C-8040-5C39787EF8B4}"/>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57">
              <a:extLst>
                <a:ext uri="{FF2B5EF4-FFF2-40B4-BE49-F238E27FC236}">
                  <a16:creationId xmlns:a16="http://schemas.microsoft.com/office/drawing/2014/main" id="{71FB60F9-B718-C148-A5AA-48807F7E02EE}"/>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9" name="Ellipse 58">
            <a:extLst>
              <a:ext uri="{FF2B5EF4-FFF2-40B4-BE49-F238E27FC236}">
                <a16:creationId xmlns:a16="http://schemas.microsoft.com/office/drawing/2014/main" id="{A7BB4489-82D9-F841-8ED7-C124DC3C1E5B}"/>
              </a:ext>
            </a:extLst>
          </p:cNvPr>
          <p:cNvSpPr/>
          <p:nvPr/>
        </p:nvSpPr>
        <p:spPr>
          <a:xfrm>
            <a:off x="3081617" y="1678737"/>
            <a:ext cx="14401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887931B9-9FBD-FC4B-BCD5-CECA8C8BA4D0}"/>
              </a:ext>
            </a:extLst>
          </p:cNvPr>
          <p:cNvSpPr/>
          <p:nvPr/>
        </p:nvSpPr>
        <p:spPr>
          <a:xfrm>
            <a:off x="3591588" y="1661530"/>
            <a:ext cx="806929" cy="356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t>Beam</a:t>
            </a:r>
            <a:r>
              <a:rPr lang="fr-FR" sz="1200" dirty="0"/>
              <a:t> transport</a:t>
            </a:r>
          </a:p>
        </p:txBody>
      </p:sp>
      <p:sp>
        <p:nvSpPr>
          <p:cNvPr id="61" name="Rectangle 60">
            <a:extLst>
              <a:ext uri="{FF2B5EF4-FFF2-40B4-BE49-F238E27FC236}">
                <a16:creationId xmlns:a16="http://schemas.microsoft.com/office/drawing/2014/main" id="{9259031D-4203-7B4E-B500-30831B0F6216}"/>
              </a:ext>
            </a:extLst>
          </p:cNvPr>
          <p:cNvSpPr/>
          <p:nvPr/>
        </p:nvSpPr>
        <p:spPr>
          <a:xfrm>
            <a:off x="5778996" y="1658166"/>
            <a:ext cx="194429" cy="36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200" dirty="0"/>
              <a:t>HBS</a:t>
            </a:r>
          </a:p>
        </p:txBody>
      </p:sp>
      <p:sp>
        <p:nvSpPr>
          <p:cNvPr id="62" name="Rectangle 61">
            <a:extLst>
              <a:ext uri="{FF2B5EF4-FFF2-40B4-BE49-F238E27FC236}">
                <a16:creationId xmlns:a16="http://schemas.microsoft.com/office/drawing/2014/main" id="{225A4302-916B-524C-B19E-0162B01F77AB}"/>
              </a:ext>
            </a:extLst>
          </p:cNvPr>
          <p:cNvSpPr/>
          <p:nvPr/>
        </p:nvSpPr>
        <p:spPr>
          <a:xfrm>
            <a:off x="6598290" y="1648814"/>
            <a:ext cx="914511" cy="369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Wollaston</a:t>
            </a:r>
          </a:p>
        </p:txBody>
      </p:sp>
      <p:sp>
        <p:nvSpPr>
          <p:cNvPr id="63" name="Ellipse 62">
            <a:extLst>
              <a:ext uri="{FF2B5EF4-FFF2-40B4-BE49-F238E27FC236}">
                <a16:creationId xmlns:a16="http://schemas.microsoft.com/office/drawing/2014/main" id="{BB647FEB-8E34-AE41-BDEC-9E6232211D50}"/>
              </a:ext>
            </a:extLst>
          </p:cNvPr>
          <p:cNvSpPr/>
          <p:nvPr/>
        </p:nvSpPr>
        <p:spPr>
          <a:xfrm>
            <a:off x="6241754" y="1658165"/>
            <a:ext cx="14401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4" name="Connecteur droit 63">
            <a:extLst>
              <a:ext uri="{FF2B5EF4-FFF2-40B4-BE49-F238E27FC236}">
                <a16:creationId xmlns:a16="http://schemas.microsoft.com/office/drawing/2014/main" id="{BC91AF1F-89C3-5149-B20A-CE81C3971E49}"/>
              </a:ext>
            </a:extLst>
          </p:cNvPr>
          <p:cNvCxnSpPr>
            <a:cxnSpLocks/>
          </p:cNvCxnSpPr>
          <p:nvPr/>
        </p:nvCxnSpPr>
        <p:spPr>
          <a:xfrm>
            <a:off x="6037793" y="2167405"/>
            <a:ext cx="347977" cy="24070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5" name="Groupe 64">
            <a:extLst>
              <a:ext uri="{FF2B5EF4-FFF2-40B4-BE49-F238E27FC236}">
                <a16:creationId xmlns:a16="http://schemas.microsoft.com/office/drawing/2014/main" id="{FD800AEC-E99D-9741-8792-9569EBA451F8}"/>
              </a:ext>
            </a:extLst>
          </p:cNvPr>
          <p:cNvGrpSpPr/>
          <p:nvPr/>
        </p:nvGrpSpPr>
        <p:grpSpPr>
          <a:xfrm rot="2682598">
            <a:off x="7834883" y="1352753"/>
            <a:ext cx="317314" cy="307013"/>
            <a:chOff x="3138929" y="2009028"/>
            <a:chExt cx="535413" cy="555876"/>
          </a:xfrm>
        </p:grpSpPr>
        <p:sp>
          <p:nvSpPr>
            <p:cNvPr id="66" name="Triangle rectangle 65">
              <a:extLst>
                <a:ext uri="{FF2B5EF4-FFF2-40B4-BE49-F238E27FC236}">
                  <a16:creationId xmlns:a16="http://schemas.microsoft.com/office/drawing/2014/main" id="{3C7A1F53-2074-ED48-89B5-36FFCFF311FD}"/>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7" name="Connecteur droit 66">
              <a:extLst>
                <a:ext uri="{FF2B5EF4-FFF2-40B4-BE49-F238E27FC236}">
                  <a16:creationId xmlns:a16="http://schemas.microsoft.com/office/drawing/2014/main" id="{45DAB5FA-444C-0545-AB19-EBD6D2FC18A1}"/>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8" name="Groupe 67">
            <a:extLst>
              <a:ext uri="{FF2B5EF4-FFF2-40B4-BE49-F238E27FC236}">
                <a16:creationId xmlns:a16="http://schemas.microsoft.com/office/drawing/2014/main" id="{1391D4B5-9984-6E4E-86B3-B21A6B771B0E}"/>
              </a:ext>
            </a:extLst>
          </p:cNvPr>
          <p:cNvGrpSpPr/>
          <p:nvPr/>
        </p:nvGrpSpPr>
        <p:grpSpPr>
          <a:xfrm rot="2682598">
            <a:off x="7845082" y="1731214"/>
            <a:ext cx="317314" cy="307013"/>
            <a:chOff x="3138929" y="2009028"/>
            <a:chExt cx="535413" cy="555876"/>
          </a:xfrm>
        </p:grpSpPr>
        <p:sp>
          <p:nvSpPr>
            <p:cNvPr id="69" name="Triangle rectangle 68">
              <a:extLst>
                <a:ext uri="{FF2B5EF4-FFF2-40B4-BE49-F238E27FC236}">
                  <a16:creationId xmlns:a16="http://schemas.microsoft.com/office/drawing/2014/main" id="{3945F0AE-3795-2942-A52D-AB8E85AF75A0}"/>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0" name="Connecteur droit 69">
              <a:extLst>
                <a:ext uri="{FF2B5EF4-FFF2-40B4-BE49-F238E27FC236}">
                  <a16:creationId xmlns:a16="http://schemas.microsoft.com/office/drawing/2014/main" id="{503306D3-9E3A-644E-A3F1-5EBE56FD02F8}"/>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1" name="Groupe 70">
            <a:extLst>
              <a:ext uri="{FF2B5EF4-FFF2-40B4-BE49-F238E27FC236}">
                <a16:creationId xmlns:a16="http://schemas.microsoft.com/office/drawing/2014/main" id="{3AC8F609-45E2-2C48-B702-F2ED525F717F}"/>
              </a:ext>
            </a:extLst>
          </p:cNvPr>
          <p:cNvGrpSpPr/>
          <p:nvPr/>
        </p:nvGrpSpPr>
        <p:grpSpPr>
          <a:xfrm rot="2682598">
            <a:off x="7845082" y="2143013"/>
            <a:ext cx="317314" cy="307013"/>
            <a:chOff x="3138929" y="2009028"/>
            <a:chExt cx="535413" cy="555876"/>
          </a:xfrm>
        </p:grpSpPr>
        <p:sp>
          <p:nvSpPr>
            <p:cNvPr id="72" name="Triangle rectangle 71">
              <a:extLst>
                <a:ext uri="{FF2B5EF4-FFF2-40B4-BE49-F238E27FC236}">
                  <a16:creationId xmlns:a16="http://schemas.microsoft.com/office/drawing/2014/main" id="{5E49D939-430E-DA4D-93F1-3165789F97A4}"/>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72">
              <a:extLst>
                <a:ext uri="{FF2B5EF4-FFF2-40B4-BE49-F238E27FC236}">
                  <a16:creationId xmlns:a16="http://schemas.microsoft.com/office/drawing/2014/main" id="{AEE6FE46-814C-6049-B2E4-FF21EE043D0D}"/>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74" name="Connecteur droit 73">
            <a:extLst>
              <a:ext uri="{FF2B5EF4-FFF2-40B4-BE49-F238E27FC236}">
                <a16:creationId xmlns:a16="http://schemas.microsoft.com/office/drawing/2014/main" id="{D2983CED-CAD4-B141-9B93-E39544508F63}"/>
              </a:ext>
            </a:extLst>
          </p:cNvPr>
          <p:cNvCxnSpPr>
            <a:cxnSpLocks/>
            <a:stCxn id="55" idx="3"/>
          </p:cNvCxnSpPr>
          <p:nvPr/>
        </p:nvCxnSpPr>
        <p:spPr>
          <a:xfrm flipV="1">
            <a:off x="2768460" y="1444200"/>
            <a:ext cx="377064" cy="39646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F639DCCB-1E2E-8048-9EC5-0E48180E5592}"/>
              </a:ext>
            </a:extLst>
          </p:cNvPr>
          <p:cNvCxnSpPr>
            <a:cxnSpLocks/>
            <a:endCxn id="66" idx="5"/>
          </p:cNvCxnSpPr>
          <p:nvPr/>
        </p:nvCxnSpPr>
        <p:spPr>
          <a:xfrm flipV="1">
            <a:off x="7512801" y="1508133"/>
            <a:ext cx="405760" cy="25340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9CC573F6-09E6-C240-B1A0-FAAB6A9D91CD}"/>
              </a:ext>
            </a:extLst>
          </p:cNvPr>
          <p:cNvCxnSpPr>
            <a:cxnSpLocks/>
            <a:stCxn id="62" idx="3"/>
            <a:endCxn id="69" idx="5"/>
          </p:cNvCxnSpPr>
          <p:nvPr/>
        </p:nvCxnSpPr>
        <p:spPr>
          <a:xfrm>
            <a:off x="7512801" y="1833510"/>
            <a:ext cx="415959" cy="5308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6E54FF33-C2BD-0A43-8789-0B04A71F6E3C}"/>
              </a:ext>
            </a:extLst>
          </p:cNvPr>
          <p:cNvCxnSpPr>
            <a:cxnSpLocks/>
          </p:cNvCxnSpPr>
          <p:nvPr/>
        </p:nvCxnSpPr>
        <p:spPr>
          <a:xfrm flipV="1">
            <a:off x="6241754" y="2283058"/>
            <a:ext cx="1676807" cy="13525"/>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F385157B-0826-CB48-A9D6-7C5511B491BB}"/>
              </a:ext>
            </a:extLst>
          </p:cNvPr>
          <p:cNvCxnSpPr>
            <a:cxnSpLocks/>
            <a:endCxn id="61" idx="3"/>
          </p:cNvCxnSpPr>
          <p:nvPr/>
        </p:nvCxnSpPr>
        <p:spPr>
          <a:xfrm flipH="1" flipV="1">
            <a:off x="5973425" y="1838186"/>
            <a:ext cx="268329" cy="45839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9" name="ZoneTexte 78">
            <a:extLst>
              <a:ext uri="{FF2B5EF4-FFF2-40B4-BE49-F238E27FC236}">
                <a16:creationId xmlns:a16="http://schemas.microsoft.com/office/drawing/2014/main" id="{06AA9DFA-6A37-8B43-BC98-C4562BD09066}"/>
              </a:ext>
            </a:extLst>
          </p:cNvPr>
          <p:cNvSpPr txBox="1"/>
          <p:nvPr/>
        </p:nvSpPr>
        <p:spPr>
          <a:xfrm>
            <a:off x="3271973" y="1144059"/>
            <a:ext cx="659311" cy="369332"/>
          </a:xfrm>
          <a:prstGeom prst="rect">
            <a:avLst/>
          </a:prstGeom>
          <a:noFill/>
        </p:spPr>
        <p:txBody>
          <a:bodyPr wrap="square" rtlCol="0">
            <a:spAutoFit/>
          </a:bodyPr>
          <a:lstStyle/>
          <a:p>
            <a:r>
              <a:rPr lang="fr-FR" dirty="0" err="1"/>
              <a:t>PDe</a:t>
            </a:r>
            <a:endParaRPr lang="fr-FR" dirty="0"/>
          </a:p>
        </p:txBody>
      </p:sp>
      <p:sp>
        <p:nvSpPr>
          <p:cNvPr id="80" name="ZoneTexte 79">
            <a:extLst>
              <a:ext uri="{FF2B5EF4-FFF2-40B4-BE49-F238E27FC236}">
                <a16:creationId xmlns:a16="http://schemas.microsoft.com/office/drawing/2014/main" id="{26C5E2E0-6A15-0249-9EB8-3CDD825DE017}"/>
              </a:ext>
            </a:extLst>
          </p:cNvPr>
          <p:cNvSpPr txBox="1"/>
          <p:nvPr/>
        </p:nvSpPr>
        <p:spPr>
          <a:xfrm>
            <a:off x="2837873" y="2064207"/>
            <a:ext cx="659311" cy="369332"/>
          </a:xfrm>
          <a:prstGeom prst="rect">
            <a:avLst/>
          </a:prstGeom>
          <a:noFill/>
        </p:spPr>
        <p:txBody>
          <a:bodyPr wrap="square" rtlCol="0">
            <a:spAutoFit/>
          </a:bodyPr>
          <a:lstStyle/>
          <a:p>
            <a:r>
              <a:rPr lang="fr-FR" dirty="0"/>
              <a:t>QWP</a:t>
            </a:r>
          </a:p>
        </p:txBody>
      </p:sp>
      <p:sp>
        <p:nvSpPr>
          <p:cNvPr id="81" name="ZoneTexte 80">
            <a:extLst>
              <a:ext uri="{FF2B5EF4-FFF2-40B4-BE49-F238E27FC236}">
                <a16:creationId xmlns:a16="http://schemas.microsoft.com/office/drawing/2014/main" id="{11315E28-EF0A-0044-958E-557029A28050}"/>
              </a:ext>
            </a:extLst>
          </p:cNvPr>
          <p:cNvSpPr txBox="1"/>
          <p:nvPr/>
        </p:nvSpPr>
        <p:spPr>
          <a:xfrm>
            <a:off x="6008644" y="1323467"/>
            <a:ext cx="831988" cy="369332"/>
          </a:xfrm>
          <a:prstGeom prst="rect">
            <a:avLst/>
          </a:prstGeom>
          <a:noFill/>
        </p:spPr>
        <p:txBody>
          <a:bodyPr wrap="square" rtlCol="0">
            <a:spAutoFit/>
          </a:bodyPr>
          <a:lstStyle/>
          <a:p>
            <a:r>
              <a:rPr lang="fr-FR" dirty="0"/>
              <a:t>QWP2</a:t>
            </a:r>
          </a:p>
        </p:txBody>
      </p:sp>
      <p:sp>
        <p:nvSpPr>
          <p:cNvPr id="82" name="ZoneTexte 81">
            <a:extLst>
              <a:ext uri="{FF2B5EF4-FFF2-40B4-BE49-F238E27FC236}">
                <a16:creationId xmlns:a16="http://schemas.microsoft.com/office/drawing/2014/main" id="{53B64780-54DA-1941-A27E-62470B8CA946}"/>
              </a:ext>
            </a:extLst>
          </p:cNvPr>
          <p:cNvSpPr txBox="1"/>
          <p:nvPr/>
        </p:nvSpPr>
        <p:spPr>
          <a:xfrm>
            <a:off x="8102378" y="2098392"/>
            <a:ext cx="659311" cy="369332"/>
          </a:xfrm>
          <a:prstGeom prst="rect">
            <a:avLst/>
          </a:prstGeom>
          <a:noFill/>
        </p:spPr>
        <p:txBody>
          <a:bodyPr wrap="square" rtlCol="0">
            <a:spAutoFit/>
          </a:bodyPr>
          <a:lstStyle/>
          <a:p>
            <a:r>
              <a:rPr lang="fr-FR" dirty="0" err="1"/>
              <a:t>PDi</a:t>
            </a:r>
            <a:endParaRPr lang="fr-FR" dirty="0"/>
          </a:p>
        </p:txBody>
      </p:sp>
      <p:sp>
        <p:nvSpPr>
          <p:cNvPr id="83" name="ZoneTexte 82">
            <a:extLst>
              <a:ext uri="{FF2B5EF4-FFF2-40B4-BE49-F238E27FC236}">
                <a16:creationId xmlns:a16="http://schemas.microsoft.com/office/drawing/2014/main" id="{C4BD0A66-F093-0F46-896F-2209EEED7FD3}"/>
              </a:ext>
            </a:extLst>
          </p:cNvPr>
          <p:cNvSpPr txBox="1"/>
          <p:nvPr/>
        </p:nvSpPr>
        <p:spPr>
          <a:xfrm>
            <a:off x="8080674" y="1706250"/>
            <a:ext cx="659311" cy="369332"/>
          </a:xfrm>
          <a:prstGeom prst="rect">
            <a:avLst/>
          </a:prstGeom>
          <a:noFill/>
        </p:spPr>
        <p:txBody>
          <a:bodyPr wrap="square" rtlCol="0">
            <a:spAutoFit/>
          </a:bodyPr>
          <a:lstStyle/>
          <a:p>
            <a:r>
              <a:rPr lang="fr-FR" dirty="0"/>
              <a:t>PD1</a:t>
            </a:r>
          </a:p>
        </p:txBody>
      </p:sp>
      <p:sp>
        <p:nvSpPr>
          <p:cNvPr id="84" name="ZoneTexte 83">
            <a:extLst>
              <a:ext uri="{FF2B5EF4-FFF2-40B4-BE49-F238E27FC236}">
                <a16:creationId xmlns:a16="http://schemas.microsoft.com/office/drawing/2014/main" id="{95A1ED5D-0757-574E-B1C5-F2D7EFB794E6}"/>
              </a:ext>
            </a:extLst>
          </p:cNvPr>
          <p:cNvSpPr txBox="1"/>
          <p:nvPr/>
        </p:nvSpPr>
        <p:spPr>
          <a:xfrm>
            <a:off x="8080674" y="1360733"/>
            <a:ext cx="659311" cy="369332"/>
          </a:xfrm>
          <a:prstGeom prst="rect">
            <a:avLst/>
          </a:prstGeom>
          <a:noFill/>
        </p:spPr>
        <p:txBody>
          <a:bodyPr wrap="square" rtlCol="0">
            <a:spAutoFit/>
          </a:bodyPr>
          <a:lstStyle/>
          <a:p>
            <a:r>
              <a:rPr lang="fr-FR" dirty="0"/>
              <a:t>PD2</a:t>
            </a:r>
          </a:p>
        </p:txBody>
      </p:sp>
      <p:sp>
        <p:nvSpPr>
          <p:cNvPr id="86" name="Rectangle 85">
            <a:extLst>
              <a:ext uri="{FF2B5EF4-FFF2-40B4-BE49-F238E27FC236}">
                <a16:creationId xmlns:a16="http://schemas.microsoft.com/office/drawing/2014/main" id="{2D4197DD-8AC4-AC49-B379-31976CCB1563}"/>
              </a:ext>
            </a:extLst>
          </p:cNvPr>
          <p:cNvSpPr/>
          <p:nvPr/>
        </p:nvSpPr>
        <p:spPr>
          <a:xfrm>
            <a:off x="4891010" y="1666650"/>
            <a:ext cx="806929" cy="356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t>Beam</a:t>
            </a:r>
            <a:r>
              <a:rPr lang="fr-FR" sz="1200" dirty="0"/>
              <a:t> transport</a:t>
            </a:r>
          </a:p>
        </p:txBody>
      </p:sp>
      <p:sp>
        <p:nvSpPr>
          <p:cNvPr id="87" name="Étoile à 5 branches 86">
            <a:extLst>
              <a:ext uri="{FF2B5EF4-FFF2-40B4-BE49-F238E27FC236}">
                <a16:creationId xmlns:a16="http://schemas.microsoft.com/office/drawing/2014/main" id="{342BE7BA-693C-CA47-8606-15DC50C283F3}"/>
              </a:ext>
            </a:extLst>
          </p:cNvPr>
          <p:cNvSpPr/>
          <p:nvPr/>
        </p:nvSpPr>
        <p:spPr>
          <a:xfrm>
            <a:off x="4479574" y="1665942"/>
            <a:ext cx="288032" cy="2957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ZoneTexte 87">
            <a:extLst>
              <a:ext uri="{FF2B5EF4-FFF2-40B4-BE49-F238E27FC236}">
                <a16:creationId xmlns:a16="http://schemas.microsoft.com/office/drawing/2014/main" id="{0841E4DE-F8F2-764F-9CB4-921B26D30BC0}"/>
              </a:ext>
            </a:extLst>
          </p:cNvPr>
          <p:cNvSpPr txBox="1"/>
          <p:nvPr/>
        </p:nvSpPr>
        <p:spPr>
          <a:xfrm>
            <a:off x="4449958" y="1317863"/>
            <a:ext cx="831988" cy="369332"/>
          </a:xfrm>
          <a:prstGeom prst="rect">
            <a:avLst/>
          </a:prstGeom>
          <a:noFill/>
        </p:spPr>
        <p:txBody>
          <a:bodyPr wrap="square" rtlCol="0">
            <a:spAutoFit/>
          </a:bodyPr>
          <a:lstStyle/>
          <a:p>
            <a:r>
              <a:rPr lang="fr-FR" dirty="0"/>
              <a:t>IP</a:t>
            </a:r>
          </a:p>
        </p:txBody>
      </p:sp>
      <p:sp>
        <p:nvSpPr>
          <p:cNvPr id="97" name="Text Box 18">
            <a:extLst>
              <a:ext uri="{FF2B5EF4-FFF2-40B4-BE49-F238E27FC236}">
                <a16:creationId xmlns:a16="http://schemas.microsoft.com/office/drawing/2014/main" id="{CDE2B665-F8B9-2D42-8324-32B31B469653}"/>
              </a:ext>
            </a:extLst>
          </p:cNvPr>
          <p:cNvSpPr txBox="1">
            <a:spLocks noChangeArrowheads="1"/>
          </p:cNvSpPr>
          <p:nvPr/>
        </p:nvSpPr>
        <p:spPr bwMode="auto">
          <a:xfrm>
            <a:off x="4891010" y="2674314"/>
            <a:ext cx="3808653" cy="830997"/>
          </a:xfrm>
          <a:prstGeom prst="rect">
            <a:avLst/>
          </a:prstGeom>
          <a:noFill/>
          <a:ln w="38100">
            <a:solidFill>
              <a:schemeClr val="accent5">
                <a:lumMod val="75000"/>
              </a:schemeClr>
            </a:solidFill>
            <a:miter lim="800000"/>
            <a:headEnd/>
            <a:tailEnd/>
          </a:ln>
        </p:spPr>
        <p:txBody>
          <a:bodyPr wrap="square">
            <a:spAutoFit/>
          </a:bodyPr>
          <a:lstStyle/>
          <a:p>
            <a:r>
              <a:rPr lang="en-US" sz="1600" dirty="0">
                <a:solidFill>
                  <a:schemeClr val="accent5">
                    <a:lumMod val="75000"/>
                  </a:schemeClr>
                </a:solidFill>
              </a:rPr>
              <a:t>use of reflective optics</a:t>
            </a:r>
          </a:p>
          <a:p>
            <a:r>
              <a:rPr lang="en-US" sz="1600" dirty="0">
                <a:solidFill>
                  <a:schemeClr val="accent5">
                    <a:lumMod val="75000"/>
                  </a:schemeClr>
                </a:solidFill>
              </a:rPr>
              <a:t>reducing optical path length</a:t>
            </a:r>
          </a:p>
          <a:p>
            <a:r>
              <a:rPr lang="en-US" sz="1600" dirty="0">
                <a:solidFill>
                  <a:schemeClr val="accent5">
                    <a:lumMod val="75000"/>
                  </a:schemeClr>
                </a:solidFill>
              </a:rPr>
              <a:t>calibrate effects from laser-beam transport </a:t>
            </a:r>
          </a:p>
        </p:txBody>
      </p:sp>
      <p:sp>
        <p:nvSpPr>
          <p:cNvPr id="101" name="Text Box 18">
            <a:extLst>
              <a:ext uri="{FF2B5EF4-FFF2-40B4-BE49-F238E27FC236}">
                <a16:creationId xmlns:a16="http://schemas.microsoft.com/office/drawing/2014/main" id="{F603F990-B429-1244-A38D-B59943DCA7B9}"/>
              </a:ext>
            </a:extLst>
          </p:cNvPr>
          <p:cNvSpPr txBox="1">
            <a:spLocks noChangeArrowheads="1"/>
          </p:cNvSpPr>
          <p:nvPr/>
        </p:nvSpPr>
        <p:spPr bwMode="auto">
          <a:xfrm>
            <a:off x="4651730" y="3917876"/>
            <a:ext cx="4434787" cy="1077218"/>
          </a:xfrm>
          <a:prstGeom prst="rect">
            <a:avLst/>
          </a:prstGeom>
          <a:solidFill>
            <a:schemeClr val="accent6">
              <a:lumMod val="40000"/>
              <a:lumOff val="60000"/>
            </a:schemeClr>
          </a:solidFill>
          <a:ln w="38100">
            <a:noFill/>
            <a:miter lim="800000"/>
            <a:headEnd/>
            <a:tailEnd/>
          </a:ln>
        </p:spPr>
        <p:txBody>
          <a:bodyPr wrap="square">
            <a:spAutoFit/>
          </a:bodyPr>
          <a:lstStyle/>
          <a:p>
            <a:r>
              <a:rPr lang="en-US" sz="1600" dirty="0">
                <a:solidFill>
                  <a:schemeClr val="accent1"/>
                </a:solidFill>
              </a:rPr>
              <a:t>Example of fit of PD intensities versus QWP angle</a:t>
            </a:r>
          </a:p>
          <a:p>
            <a:pPr marL="742950" lvl="1" indent="-285750">
              <a:buFont typeface="Arial" panose="020B0604020202020204" pitchFamily="34" charset="0"/>
              <a:buChar char="•"/>
            </a:pPr>
            <a:r>
              <a:rPr lang="en-US" sz="1600" dirty="0">
                <a:solidFill>
                  <a:schemeClr val="accent5">
                    <a:lumMod val="75000"/>
                  </a:schemeClr>
                </a:solidFill>
              </a:rPr>
              <a:t>Large number of parameters (misalignments, thickness defaults,…)</a:t>
            </a:r>
          </a:p>
          <a:p>
            <a:pPr marL="742950" lvl="1" indent="-285750">
              <a:buFont typeface="Arial" panose="020B0604020202020204" pitchFamily="34" charset="0"/>
              <a:buChar char="•"/>
            </a:pPr>
            <a:r>
              <a:rPr lang="en-US" sz="1600" dirty="0">
                <a:solidFill>
                  <a:schemeClr val="accent5">
                    <a:lumMod val="75000"/>
                  </a:schemeClr>
                </a:solidFill>
              </a:rPr>
              <a:t>Fraction of per-mil precision</a:t>
            </a:r>
          </a:p>
        </p:txBody>
      </p:sp>
      <p:sp>
        <p:nvSpPr>
          <p:cNvPr id="103" name="Rectangle 102">
            <a:extLst>
              <a:ext uri="{FF2B5EF4-FFF2-40B4-BE49-F238E27FC236}">
                <a16:creationId xmlns:a16="http://schemas.microsoft.com/office/drawing/2014/main" id="{181AA78B-4B0C-694B-B5E3-122572E80C39}"/>
              </a:ext>
            </a:extLst>
          </p:cNvPr>
          <p:cNvSpPr/>
          <p:nvPr/>
        </p:nvSpPr>
        <p:spPr>
          <a:xfrm rot="16200000">
            <a:off x="-3084400" y="3084401"/>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Brisson JINST 5 P06006 (2010), </a:t>
            </a:r>
            <a:r>
              <a:rPr lang="en-US" sz="1200" dirty="0" err="1">
                <a:solidFill>
                  <a:schemeClr val="tx2">
                    <a:lumMod val="60000"/>
                    <a:lumOff val="40000"/>
                  </a:schemeClr>
                </a:solidFill>
              </a:rPr>
              <a:t>Zomer</a:t>
            </a:r>
            <a:r>
              <a:rPr lang="en-US" sz="1200" dirty="0">
                <a:solidFill>
                  <a:schemeClr val="tx2">
                    <a:lumMod val="60000"/>
                    <a:lumOff val="40000"/>
                  </a:schemeClr>
                </a:solidFill>
              </a:rPr>
              <a:t> HDR (2003), </a:t>
            </a:r>
            <a:r>
              <a:rPr lang="en-US" sz="1200" dirty="0" err="1">
                <a:solidFill>
                  <a:schemeClr val="tx2">
                    <a:lumMod val="60000"/>
                    <a:lumOff val="40000"/>
                  </a:schemeClr>
                </a:solidFill>
              </a:rPr>
              <a:t>Jacquet</a:t>
            </a:r>
            <a:r>
              <a:rPr lang="en-US" sz="1200" dirty="0">
                <a:solidFill>
                  <a:schemeClr val="tx2">
                    <a:lumMod val="60000"/>
                    <a:lumOff val="40000"/>
                  </a:schemeClr>
                </a:solidFill>
              </a:rPr>
              <a:t> HDR (2009), </a:t>
            </a:r>
            <a:r>
              <a:rPr lang="en-US" sz="1200" dirty="0" err="1">
                <a:solidFill>
                  <a:schemeClr val="tx2">
                    <a:lumMod val="60000"/>
                    <a:lumOff val="40000"/>
                  </a:schemeClr>
                </a:solidFill>
              </a:rPr>
              <a:t>Baudrand</a:t>
            </a:r>
            <a:r>
              <a:rPr lang="en-US" sz="1200" dirty="0">
                <a:solidFill>
                  <a:schemeClr val="tx2">
                    <a:lumMod val="60000"/>
                    <a:lumOff val="40000"/>
                  </a:schemeClr>
                </a:solidFill>
              </a:rPr>
              <a:t> PhD thesis (2007)</a:t>
            </a:r>
          </a:p>
        </p:txBody>
      </p:sp>
      <p:pic>
        <p:nvPicPr>
          <p:cNvPr id="50" name="Image 49">
            <a:extLst>
              <a:ext uri="{FF2B5EF4-FFF2-40B4-BE49-F238E27FC236}">
                <a16:creationId xmlns:a16="http://schemas.microsoft.com/office/drawing/2014/main" id="{AA96AC5C-F154-484B-831B-246CA8CA1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736" y="3039998"/>
            <a:ext cx="4175873" cy="2866442"/>
          </a:xfrm>
          <a:prstGeom prst="rect">
            <a:avLst/>
          </a:prstGeom>
          <a:noFill/>
          <a:ln w="38100">
            <a:solidFill>
              <a:schemeClr val="accent6">
                <a:lumMod val="75000"/>
              </a:schemeClr>
            </a:solidFill>
          </a:ln>
        </p:spPr>
      </p:pic>
    </p:spTree>
    <p:extLst>
      <p:ext uri="{BB962C8B-B14F-4D97-AF65-F5344CB8AC3E}">
        <p14:creationId xmlns:p14="http://schemas.microsoft.com/office/powerpoint/2010/main" val="2181093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7CD7B7-E151-4640-847D-2C0753FB6F36}"/>
              </a:ext>
            </a:extLst>
          </p:cNvPr>
          <p:cNvSpPr>
            <a:spLocks noGrp="1"/>
          </p:cNvSpPr>
          <p:nvPr>
            <p:ph type="title"/>
          </p:nvPr>
        </p:nvSpPr>
        <p:spPr/>
        <p:txBody>
          <a:bodyPr>
            <a:normAutofit fontScale="90000"/>
          </a:bodyPr>
          <a:lstStyle/>
          <a:p>
            <a:r>
              <a:rPr lang="fr-FR" dirty="0"/>
              <a:t>Laser </a:t>
            </a:r>
            <a:r>
              <a:rPr lang="fr-FR" dirty="0" err="1"/>
              <a:t>beam</a:t>
            </a:r>
            <a:r>
              <a:rPr lang="fr-FR" dirty="0"/>
              <a:t> </a:t>
            </a:r>
            <a:r>
              <a:rPr lang="fr-FR" dirty="0" err="1"/>
              <a:t>polarization</a:t>
            </a:r>
            <a:r>
              <a:rPr lang="fr-FR" dirty="0"/>
              <a:t> control</a:t>
            </a:r>
          </a:p>
        </p:txBody>
      </p:sp>
      <p:sp>
        <p:nvSpPr>
          <p:cNvPr id="4" name="Espace réservé de la date 3">
            <a:extLst>
              <a:ext uri="{FF2B5EF4-FFF2-40B4-BE49-F238E27FC236}">
                <a16:creationId xmlns:a16="http://schemas.microsoft.com/office/drawing/2014/main" id="{5D26A18B-49E8-1341-86FC-9792CAD6D10C}"/>
              </a:ext>
            </a:extLst>
          </p:cNvPr>
          <p:cNvSpPr>
            <a:spLocks noGrp="1"/>
          </p:cNvSpPr>
          <p:nvPr>
            <p:ph type="dt" sz="half" idx="10"/>
          </p:nvPr>
        </p:nvSpPr>
        <p:spPr>
          <a:xfrm>
            <a:off x="63362" y="6445800"/>
            <a:ext cx="1130576" cy="365125"/>
          </a:xfrm>
        </p:spPr>
        <p:txBody>
          <a:bodyPr/>
          <a:lstStyle/>
          <a:p>
            <a:r>
              <a:rPr lang="fr-FR"/>
              <a:t>03/06/2019</a:t>
            </a:r>
          </a:p>
        </p:txBody>
      </p:sp>
      <p:sp>
        <p:nvSpPr>
          <p:cNvPr id="5" name="Espace réservé du pied de page 4">
            <a:extLst>
              <a:ext uri="{FF2B5EF4-FFF2-40B4-BE49-F238E27FC236}">
                <a16:creationId xmlns:a16="http://schemas.microsoft.com/office/drawing/2014/main" id="{EDD7F638-7032-B440-8231-99D947984362}"/>
              </a:ext>
            </a:extLst>
          </p:cNvPr>
          <p:cNvSpPr>
            <a:spLocks noGrp="1"/>
          </p:cNvSpPr>
          <p:nvPr>
            <p:ph type="ftr" sz="quarter" idx="11"/>
          </p:nvPr>
        </p:nvSpPr>
        <p:spPr>
          <a:xfrm>
            <a:off x="1759226" y="6445802"/>
            <a:ext cx="5744816" cy="365125"/>
          </a:xfrm>
        </p:spPr>
        <p:txBody>
          <a:bodyPr/>
          <a:lstStyle/>
          <a:p>
            <a:r>
              <a:rPr lang="fr-FR"/>
              <a:t>Compton polarimeter for 'Chiral BELLE2'</a:t>
            </a:r>
          </a:p>
        </p:txBody>
      </p:sp>
      <p:sp>
        <p:nvSpPr>
          <p:cNvPr id="6" name="Espace réservé du numéro de diapositive 5">
            <a:extLst>
              <a:ext uri="{FF2B5EF4-FFF2-40B4-BE49-F238E27FC236}">
                <a16:creationId xmlns:a16="http://schemas.microsoft.com/office/drawing/2014/main" id="{B0E2CAD2-4A42-4543-B387-FB6887B85207}"/>
              </a:ext>
            </a:extLst>
          </p:cNvPr>
          <p:cNvSpPr>
            <a:spLocks noGrp="1"/>
          </p:cNvSpPr>
          <p:nvPr>
            <p:ph type="sldNum" sz="quarter" idx="12"/>
          </p:nvPr>
        </p:nvSpPr>
        <p:spPr>
          <a:xfrm>
            <a:off x="8009696" y="6445801"/>
            <a:ext cx="1011307" cy="365125"/>
          </a:xfrm>
        </p:spPr>
        <p:txBody>
          <a:bodyPr/>
          <a:lstStyle/>
          <a:p>
            <a:fld id="{6324D5D7-7619-544E-85E6-FE67B0DC27B1}" type="slidenum">
              <a:rPr lang="fr-FR" smtClean="0"/>
              <a:t>33</a:t>
            </a:fld>
            <a:endParaRPr lang="fr-FR"/>
          </a:p>
        </p:txBody>
      </p:sp>
      <p:sp>
        <p:nvSpPr>
          <p:cNvPr id="52" name="Rectangle 51">
            <a:extLst>
              <a:ext uri="{FF2B5EF4-FFF2-40B4-BE49-F238E27FC236}">
                <a16:creationId xmlns:a16="http://schemas.microsoft.com/office/drawing/2014/main" id="{D6B56B3D-264B-2C4E-873E-800286502807}"/>
              </a:ext>
            </a:extLst>
          </p:cNvPr>
          <p:cNvSpPr/>
          <p:nvPr/>
        </p:nvSpPr>
        <p:spPr>
          <a:xfrm>
            <a:off x="5742407" y="1176582"/>
            <a:ext cx="2848934" cy="131395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5">
                  <a:lumMod val="75000"/>
                </a:schemeClr>
              </a:solidFill>
            </a:endParaRPr>
          </a:p>
        </p:txBody>
      </p:sp>
      <p:cxnSp>
        <p:nvCxnSpPr>
          <p:cNvPr id="53" name="Connecteur droit 52">
            <a:extLst>
              <a:ext uri="{FF2B5EF4-FFF2-40B4-BE49-F238E27FC236}">
                <a16:creationId xmlns:a16="http://schemas.microsoft.com/office/drawing/2014/main" id="{A64C5A93-B2D5-2445-9029-1B96E9F33DCB}"/>
              </a:ext>
            </a:extLst>
          </p:cNvPr>
          <p:cNvCxnSpPr>
            <a:cxnSpLocks/>
            <a:stCxn id="54" idx="3"/>
            <a:endCxn id="62" idx="3"/>
          </p:cNvCxnSpPr>
          <p:nvPr/>
        </p:nvCxnSpPr>
        <p:spPr>
          <a:xfrm flipV="1">
            <a:off x="1918927" y="1833510"/>
            <a:ext cx="5593874" cy="715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1046705D-6770-D348-86E3-D308F6797ED1}"/>
              </a:ext>
            </a:extLst>
          </p:cNvPr>
          <p:cNvSpPr/>
          <p:nvPr/>
        </p:nvSpPr>
        <p:spPr>
          <a:xfrm>
            <a:off x="766799" y="1660644"/>
            <a:ext cx="115212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LASER</a:t>
            </a:r>
          </a:p>
        </p:txBody>
      </p:sp>
      <p:sp>
        <p:nvSpPr>
          <p:cNvPr id="55" name="Rectangle 54">
            <a:extLst>
              <a:ext uri="{FF2B5EF4-FFF2-40B4-BE49-F238E27FC236}">
                <a16:creationId xmlns:a16="http://schemas.microsoft.com/office/drawing/2014/main" id="{FC7A67D3-68E3-6045-A844-B9802DF767D6}"/>
              </a:ext>
            </a:extLst>
          </p:cNvPr>
          <p:cNvSpPr/>
          <p:nvPr/>
        </p:nvSpPr>
        <p:spPr>
          <a:xfrm>
            <a:off x="2048380" y="1660644"/>
            <a:ext cx="7200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GLAN</a:t>
            </a:r>
          </a:p>
        </p:txBody>
      </p:sp>
      <p:grpSp>
        <p:nvGrpSpPr>
          <p:cNvPr id="56" name="Groupe 55">
            <a:extLst>
              <a:ext uri="{FF2B5EF4-FFF2-40B4-BE49-F238E27FC236}">
                <a16:creationId xmlns:a16="http://schemas.microsoft.com/office/drawing/2014/main" id="{6FB2E002-5BC9-2A47-A31D-E561FC290CAF}"/>
              </a:ext>
            </a:extLst>
          </p:cNvPr>
          <p:cNvGrpSpPr/>
          <p:nvPr/>
        </p:nvGrpSpPr>
        <p:grpSpPr>
          <a:xfrm rot="824366">
            <a:off x="3036531" y="1246087"/>
            <a:ext cx="317314" cy="307013"/>
            <a:chOff x="3138929" y="2009028"/>
            <a:chExt cx="535413" cy="555876"/>
          </a:xfrm>
        </p:grpSpPr>
        <p:sp>
          <p:nvSpPr>
            <p:cNvPr id="57" name="Triangle rectangle 56">
              <a:extLst>
                <a:ext uri="{FF2B5EF4-FFF2-40B4-BE49-F238E27FC236}">
                  <a16:creationId xmlns:a16="http://schemas.microsoft.com/office/drawing/2014/main" id="{5F3BF20C-7208-684C-8040-5C39787EF8B4}"/>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57">
              <a:extLst>
                <a:ext uri="{FF2B5EF4-FFF2-40B4-BE49-F238E27FC236}">
                  <a16:creationId xmlns:a16="http://schemas.microsoft.com/office/drawing/2014/main" id="{71FB60F9-B718-C148-A5AA-48807F7E02EE}"/>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9" name="Ellipse 58">
            <a:extLst>
              <a:ext uri="{FF2B5EF4-FFF2-40B4-BE49-F238E27FC236}">
                <a16:creationId xmlns:a16="http://schemas.microsoft.com/office/drawing/2014/main" id="{A7BB4489-82D9-F841-8ED7-C124DC3C1E5B}"/>
              </a:ext>
            </a:extLst>
          </p:cNvPr>
          <p:cNvSpPr/>
          <p:nvPr/>
        </p:nvSpPr>
        <p:spPr>
          <a:xfrm>
            <a:off x="3081617" y="1678737"/>
            <a:ext cx="14401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887931B9-9FBD-FC4B-BCD5-CECA8C8BA4D0}"/>
              </a:ext>
            </a:extLst>
          </p:cNvPr>
          <p:cNvSpPr/>
          <p:nvPr/>
        </p:nvSpPr>
        <p:spPr>
          <a:xfrm>
            <a:off x="3591588" y="1661530"/>
            <a:ext cx="806929" cy="356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t>Beam</a:t>
            </a:r>
            <a:r>
              <a:rPr lang="fr-FR" sz="1200" dirty="0"/>
              <a:t> transport</a:t>
            </a:r>
          </a:p>
        </p:txBody>
      </p:sp>
      <p:sp>
        <p:nvSpPr>
          <p:cNvPr id="61" name="Rectangle 60">
            <a:extLst>
              <a:ext uri="{FF2B5EF4-FFF2-40B4-BE49-F238E27FC236}">
                <a16:creationId xmlns:a16="http://schemas.microsoft.com/office/drawing/2014/main" id="{9259031D-4203-7B4E-B500-30831B0F6216}"/>
              </a:ext>
            </a:extLst>
          </p:cNvPr>
          <p:cNvSpPr/>
          <p:nvPr/>
        </p:nvSpPr>
        <p:spPr>
          <a:xfrm>
            <a:off x="5778996" y="1658166"/>
            <a:ext cx="194429" cy="36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200" dirty="0"/>
              <a:t>HBS</a:t>
            </a:r>
          </a:p>
        </p:txBody>
      </p:sp>
      <p:sp>
        <p:nvSpPr>
          <p:cNvPr id="62" name="Rectangle 61">
            <a:extLst>
              <a:ext uri="{FF2B5EF4-FFF2-40B4-BE49-F238E27FC236}">
                <a16:creationId xmlns:a16="http://schemas.microsoft.com/office/drawing/2014/main" id="{225A4302-916B-524C-B19E-0162B01F77AB}"/>
              </a:ext>
            </a:extLst>
          </p:cNvPr>
          <p:cNvSpPr/>
          <p:nvPr/>
        </p:nvSpPr>
        <p:spPr>
          <a:xfrm>
            <a:off x="6598290" y="1648814"/>
            <a:ext cx="914511" cy="369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Wollaston</a:t>
            </a:r>
          </a:p>
        </p:txBody>
      </p:sp>
      <p:sp>
        <p:nvSpPr>
          <p:cNvPr id="63" name="Ellipse 62">
            <a:extLst>
              <a:ext uri="{FF2B5EF4-FFF2-40B4-BE49-F238E27FC236}">
                <a16:creationId xmlns:a16="http://schemas.microsoft.com/office/drawing/2014/main" id="{BB647FEB-8E34-AE41-BDEC-9E6232211D50}"/>
              </a:ext>
            </a:extLst>
          </p:cNvPr>
          <p:cNvSpPr/>
          <p:nvPr/>
        </p:nvSpPr>
        <p:spPr>
          <a:xfrm>
            <a:off x="6241754" y="1658165"/>
            <a:ext cx="14401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4" name="Connecteur droit 63">
            <a:extLst>
              <a:ext uri="{FF2B5EF4-FFF2-40B4-BE49-F238E27FC236}">
                <a16:creationId xmlns:a16="http://schemas.microsoft.com/office/drawing/2014/main" id="{BC91AF1F-89C3-5149-B20A-CE81C3971E49}"/>
              </a:ext>
            </a:extLst>
          </p:cNvPr>
          <p:cNvCxnSpPr>
            <a:cxnSpLocks/>
          </p:cNvCxnSpPr>
          <p:nvPr/>
        </p:nvCxnSpPr>
        <p:spPr>
          <a:xfrm>
            <a:off x="6037793" y="2167405"/>
            <a:ext cx="347977" cy="24070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5" name="Groupe 64">
            <a:extLst>
              <a:ext uri="{FF2B5EF4-FFF2-40B4-BE49-F238E27FC236}">
                <a16:creationId xmlns:a16="http://schemas.microsoft.com/office/drawing/2014/main" id="{FD800AEC-E99D-9741-8792-9569EBA451F8}"/>
              </a:ext>
            </a:extLst>
          </p:cNvPr>
          <p:cNvGrpSpPr/>
          <p:nvPr/>
        </p:nvGrpSpPr>
        <p:grpSpPr>
          <a:xfrm rot="2682598">
            <a:off x="7834883" y="1352753"/>
            <a:ext cx="317314" cy="307013"/>
            <a:chOff x="3138929" y="2009028"/>
            <a:chExt cx="535413" cy="555876"/>
          </a:xfrm>
        </p:grpSpPr>
        <p:sp>
          <p:nvSpPr>
            <p:cNvPr id="66" name="Triangle rectangle 65">
              <a:extLst>
                <a:ext uri="{FF2B5EF4-FFF2-40B4-BE49-F238E27FC236}">
                  <a16:creationId xmlns:a16="http://schemas.microsoft.com/office/drawing/2014/main" id="{3C7A1F53-2074-ED48-89B5-36FFCFF311FD}"/>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7" name="Connecteur droit 66">
              <a:extLst>
                <a:ext uri="{FF2B5EF4-FFF2-40B4-BE49-F238E27FC236}">
                  <a16:creationId xmlns:a16="http://schemas.microsoft.com/office/drawing/2014/main" id="{45DAB5FA-444C-0545-AB19-EBD6D2FC18A1}"/>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8" name="Groupe 67">
            <a:extLst>
              <a:ext uri="{FF2B5EF4-FFF2-40B4-BE49-F238E27FC236}">
                <a16:creationId xmlns:a16="http://schemas.microsoft.com/office/drawing/2014/main" id="{1391D4B5-9984-6E4E-86B3-B21A6B771B0E}"/>
              </a:ext>
            </a:extLst>
          </p:cNvPr>
          <p:cNvGrpSpPr/>
          <p:nvPr/>
        </p:nvGrpSpPr>
        <p:grpSpPr>
          <a:xfrm rot="2682598">
            <a:off x="7845082" y="1731214"/>
            <a:ext cx="317314" cy="307013"/>
            <a:chOff x="3138929" y="2009028"/>
            <a:chExt cx="535413" cy="555876"/>
          </a:xfrm>
        </p:grpSpPr>
        <p:sp>
          <p:nvSpPr>
            <p:cNvPr id="69" name="Triangle rectangle 68">
              <a:extLst>
                <a:ext uri="{FF2B5EF4-FFF2-40B4-BE49-F238E27FC236}">
                  <a16:creationId xmlns:a16="http://schemas.microsoft.com/office/drawing/2014/main" id="{3945F0AE-3795-2942-A52D-AB8E85AF75A0}"/>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0" name="Connecteur droit 69">
              <a:extLst>
                <a:ext uri="{FF2B5EF4-FFF2-40B4-BE49-F238E27FC236}">
                  <a16:creationId xmlns:a16="http://schemas.microsoft.com/office/drawing/2014/main" id="{503306D3-9E3A-644E-A3F1-5EBE56FD02F8}"/>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1" name="Groupe 70">
            <a:extLst>
              <a:ext uri="{FF2B5EF4-FFF2-40B4-BE49-F238E27FC236}">
                <a16:creationId xmlns:a16="http://schemas.microsoft.com/office/drawing/2014/main" id="{3AC8F609-45E2-2C48-B702-F2ED525F717F}"/>
              </a:ext>
            </a:extLst>
          </p:cNvPr>
          <p:cNvGrpSpPr/>
          <p:nvPr/>
        </p:nvGrpSpPr>
        <p:grpSpPr>
          <a:xfrm rot="2682598">
            <a:off x="7845082" y="2143013"/>
            <a:ext cx="317314" cy="307013"/>
            <a:chOff x="3138929" y="2009028"/>
            <a:chExt cx="535413" cy="555876"/>
          </a:xfrm>
        </p:grpSpPr>
        <p:sp>
          <p:nvSpPr>
            <p:cNvPr id="72" name="Triangle rectangle 71">
              <a:extLst>
                <a:ext uri="{FF2B5EF4-FFF2-40B4-BE49-F238E27FC236}">
                  <a16:creationId xmlns:a16="http://schemas.microsoft.com/office/drawing/2014/main" id="{5E49D939-430E-DA4D-93F1-3165789F97A4}"/>
                </a:ext>
              </a:extLst>
            </p:cNvPr>
            <p:cNvSpPr/>
            <p:nvPr/>
          </p:nvSpPr>
          <p:spPr>
            <a:xfrm rot="10800000">
              <a:off x="3138929" y="2204864"/>
              <a:ext cx="360040" cy="36004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72">
              <a:extLst>
                <a:ext uri="{FF2B5EF4-FFF2-40B4-BE49-F238E27FC236}">
                  <a16:creationId xmlns:a16="http://schemas.microsoft.com/office/drawing/2014/main" id="{AEE6FE46-814C-6049-B2E4-FF21EE043D0D}"/>
                </a:ext>
              </a:extLst>
            </p:cNvPr>
            <p:cNvCxnSpPr>
              <a:cxnSpLocks/>
            </p:cNvCxnSpPr>
            <p:nvPr/>
          </p:nvCxnSpPr>
          <p:spPr>
            <a:xfrm>
              <a:off x="3323595" y="2009028"/>
              <a:ext cx="350747" cy="36004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74" name="Connecteur droit 73">
            <a:extLst>
              <a:ext uri="{FF2B5EF4-FFF2-40B4-BE49-F238E27FC236}">
                <a16:creationId xmlns:a16="http://schemas.microsoft.com/office/drawing/2014/main" id="{D2983CED-CAD4-B141-9B93-E39544508F63}"/>
              </a:ext>
            </a:extLst>
          </p:cNvPr>
          <p:cNvCxnSpPr>
            <a:cxnSpLocks/>
            <a:stCxn id="55" idx="3"/>
          </p:cNvCxnSpPr>
          <p:nvPr/>
        </p:nvCxnSpPr>
        <p:spPr>
          <a:xfrm flipV="1">
            <a:off x="2768460" y="1444200"/>
            <a:ext cx="377064" cy="39646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F639DCCB-1E2E-8048-9EC5-0E48180E5592}"/>
              </a:ext>
            </a:extLst>
          </p:cNvPr>
          <p:cNvCxnSpPr>
            <a:cxnSpLocks/>
            <a:endCxn id="66" idx="5"/>
          </p:cNvCxnSpPr>
          <p:nvPr/>
        </p:nvCxnSpPr>
        <p:spPr>
          <a:xfrm flipV="1">
            <a:off x="7512801" y="1508133"/>
            <a:ext cx="405760" cy="25340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9CC573F6-09E6-C240-B1A0-FAAB6A9D91CD}"/>
              </a:ext>
            </a:extLst>
          </p:cNvPr>
          <p:cNvCxnSpPr>
            <a:cxnSpLocks/>
            <a:stCxn id="62" idx="3"/>
            <a:endCxn id="69" idx="5"/>
          </p:cNvCxnSpPr>
          <p:nvPr/>
        </p:nvCxnSpPr>
        <p:spPr>
          <a:xfrm>
            <a:off x="7512801" y="1833510"/>
            <a:ext cx="415959" cy="5308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6E54FF33-C2BD-0A43-8789-0B04A71F6E3C}"/>
              </a:ext>
            </a:extLst>
          </p:cNvPr>
          <p:cNvCxnSpPr>
            <a:cxnSpLocks/>
          </p:cNvCxnSpPr>
          <p:nvPr/>
        </p:nvCxnSpPr>
        <p:spPr>
          <a:xfrm flipV="1">
            <a:off x="6241754" y="2283058"/>
            <a:ext cx="1676807" cy="13525"/>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F385157B-0826-CB48-A9D6-7C5511B491BB}"/>
              </a:ext>
            </a:extLst>
          </p:cNvPr>
          <p:cNvCxnSpPr>
            <a:cxnSpLocks/>
            <a:endCxn id="61" idx="3"/>
          </p:cNvCxnSpPr>
          <p:nvPr/>
        </p:nvCxnSpPr>
        <p:spPr>
          <a:xfrm flipH="1" flipV="1">
            <a:off x="5973425" y="1838186"/>
            <a:ext cx="268329" cy="45839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9" name="ZoneTexte 78">
            <a:extLst>
              <a:ext uri="{FF2B5EF4-FFF2-40B4-BE49-F238E27FC236}">
                <a16:creationId xmlns:a16="http://schemas.microsoft.com/office/drawing/2014/main" id="{06AA9DFA-6A37-8B43-BC98-C4562BD09066}"/>
              </a:ext>
            </a:extLst>
          </p:cNvPr>
          <p:cNvSpPr txBox="1"/>
          <p:nvPr/>
        </p:nvSpPr>
        <p:spPr>
          <a:xfrm>
            <a:off x="3271973" y="1144059"/>
            <a:ext cx="659311" cy="369332"/>
          </a:xfrm>
          <a:prstGeom prst="rect">
            <a:avLst/>
          </a:prstGeom>
          <a:noFill/>
        </p:spPr>
        <p:txBody>
          <a:bodyPr wrap="square" rtlCol="0">
            <a:spAutoFit/>
          </a:bodyPr>
          <a:lstStyle/>
          <a:p>
            <a:r>
              <a:rPr lang="fr-FR" dirty="0" err="1"/>
              <a:t>PDe</a:t>
            </a:r>
            <a:endParaRPr lang="fr-FR" dirty="0"/>
          </a:p>
        </p:txBody>
      </p:sp>
      <p:sp>
        <p:nvSpPr>
          <p:cNvPr id="80" name="ZoneTexte 79">
            <a:extLst>
              <a:ext uri="{FF2B5EF4-FFF2-40B4-BE49-F238E27FC236}">
                <a16:creationId xmlns:a16="http://schemas.microsoft.com/office/drawing/2014/main" id="{26C5E2E0-6A15-0249-9EB8-3CDD825DE017}"/>
              </a:ext>
            </a:extLst>
          </p:cNvPr>
          <p:cNvSpPr txBox="1"/>
          <p:nvPr/>
        </p:nvSpPr>
        <p:spPr>
          <a:xfrm>
            <a:off x="2837873" y="2064207"/>
            <a:ext cx="659311" cy="369332"/>
          </a:xfrm>
          <a:prstGeom prst="rect">
            <a:avLst/>
          </a:prstGeom>
          <a:noFill/>
        </p:spPr>
        <p:txBody>
          <a:bodyPr wrap="square" rtlCol="0">
            <a:spAutoFit/>
          </a:bodyPr>
          <a:lstStyle/>
          <a:p>
            <a:r>
              <a:rPr lang="fr-FR" dirty="0"/>
              <a:t>QWP</a:t>
            </a:r>
          </a:p>
        </p:txBody>
      </p:sp>
      <p:sp>
        <p:nvSpPr>
          <p:cNvPr id="81" name="ZoneTexte 80">
            <a:extLst>
              <a:ext uri="{FF2B5EF4-FFF2-40B4-BE49-F238E27FC236}">
                <a16:creationId xmlns:a16="http://schemas.microsoft.com/office/drawing/2014/main" id="{11315E28-EF0A-0044-958E-557029A28050}"/>
              </a:ext>
            </a:extLst>
          </p:cNvPr>
          <p:cNvSpPr txBox="1"/>
          <p:nvPr/>
        </p:nvSpPr>
        <p:spPr>
          <a:xfrm>
            <a:off x="6008644" y="1323467"/>
            <a:ext cx="831988" cy="369332"/>
          </a:xfrm>
          <a:prstGeom prst="rect">
            <a:avLst/>
          </a:prstGeom>
          <a:noFill/>
        </p:spPr>
        <p:txBody>
          <a:bodyPr wrap="square" rtlCol="0">
            <a:spAutoFit/>
          </a:bodyPr>
          <a:lstStyle/>
          <a:p>
            <a:r>
              <a:rPr lang="fr-FR" dirty="0"/>
              <a:t>QWP2</a:t>
            </a:r>
          </a:p>
        </p:txBody>
      </p:sp>
      <p:sp>
        <p:nvSpPr>
          <p:cNvPr id="82" name="ZoneTexte 81">
            <a:extLst>
              <a:ext uri="{FF2B5EF4-FFF2-40B4-BE49-F238E27FC236}">
                <a16:creationId xmlns:a16="http://schemas.microsoft.com/office/drawing/2014/main" id="{53B64780-54DA-1941-A27E-62470B8CA946}"/>
              </a:ext>
            </a:extLst>
          </p:cNvPr>
          <p:cNvSpPr txBox="1"/>
          <p:nvPr/>
        </p:nvSpPr>
        <p:spPr>
          <a:xfrm>
            <a:off x="8102378" y="2098392"/>
            <a:ext cx="659311" cy="369332"/>
          </a:xfrm>
          <a:prstGeom prst="rect">
            <a:avLst/>
          </a:prstGeom>
          <a:noFill/>
        </p:spPr>
        <p:txBody>
          <a:bodyPr wrap="square" rtlCol="0">
            <a:spAutoFit/>
          </a:bodyPr>
          <a:lstStyle/>
          <a:p>
            <a:r>
              <a:rPr lang="fr-FR" dirty="0" err="1"/>
              <a:t>PDi</a:t>
            </a:r>
            <a:endParaRPr lang="fr-FR" dirty="0"/>
          </a:p>
        </p:txBody>
      </p:sp>
      <p:sp>
        <p:nvSpPr>
          <p:cNvPr id="83" name="ZoneTexte 82">
            <a:extLst>
              <a:ext uri="{FF2B5EF4-FFF2-40B4-BE49-F238E27FC236}">
                <a16:creationId xmlns:a16="http://schemas.microsoft.com/office/drawing/2014/main" id="{C4BD0A66-F093-0F46-896F-2209EEED7FD3}"/>
              </a:ext>
            </a:extLst>
          </p:cNvPr>
          <p:cNvSpPr txBox="1"/>
          <p:nvPr/>
        </p:nvSpPr>
        <p:spPr>
          <a:xfrm>
            <a:off x="8080674" y="1706250"/>
            <a:ext cx="659311" cy="369332"/>
          </a:xfrm>
          <a:prstGeom prst="rect">
            <a:avLst/>
          </a:prstGeom>
          <a:noFill/>
        </p:spPr>
        <p:txBody>
          <a:bodyPr wrap="square" rtlCol="0">
            <a:spAutoFit/>
          </a:bodyPr>
          <a:lstStyle/>
          <a:p>
            <a:r>
              <a:rPr lang="fr-FR" dirty="0"/>
              <a:t>PD1</a:t>
            </a:r>
          </a:p>
        </p:txBody>
      </p:sp>
      <p:sp>
        <p:nvSpPr>
          <p:cNvPr id="84" name="ZoneTexte 83">
            <a:extLst>
              <a:ext uri="{FF2B5EF4-FFF2-40B4-BE49-F238E27FC236}">
                <a16:creationId xmlns:a16="http://schemas.microsoft.com/office/drawing/2014/main" id="{95A1ED5D-0757-574E-B1C5-F2D7EFB794E6}"/>
              </a:ext>
            </a:extLst>
          </p:cNvPr>
          <p:cNvSpPr txBox="1"/>
          <p:nvPr/>
        </p:nvSpPr>
        <p:spPr>
          <a:xfrm>
            <a:off x="8080674" y="1360733"/>
            <a:ext cx="659311" cy="369332"/>
          </a:xfrm>
          <a:prstGeom prst="rect">
            <a:avLst/>
          </a:prstGeom>
          <a:noFill/>
        </p:spPr>
        <p:txBody>
          <a:bodyPr wrap="square" rtlCol="0">
            <a:spAutoFit/>
          </a:bodyPr>
          <a:lstStyle/>
          <a:p>
            <a:r>
              <a:rPr lang="fr-FR" dirty="0"/>
              <a:t>PD2</a:t>
            </a:r>
          </a:p>
        </p:txBody>
      </p:sp>
      <p:sp>
        <p:nvSpPr>
          <p:cNvPr id="86" name="Rectangle 85">
            <a:extLst>
              <a:ext uri="{FF2B5EF4-FFF2-40B4-BE49-F238E27FC236}">
                <a16:creationId xmlns:a16="http://schemas.microsoft.com/office/drawing/2014/main" id="{2D4197DD-8AC4-AC49-B379-31976CCB1563}"/>
              </a:ext>
            </a:extLst>
          </p:cNvPr>
          <p:cNvSpPr/>
          <p:nvPr/>
        </p:nvSpPr>
        <p:spPr>
          <a:xfrm>
            <a:off x="4891010" y="1666650"/>
            <a:ext cx="806929" cy="356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t>Beam</a:t>
            </a:r>
            <a:r>
              <a:rPr lang="fr-FR" sz="1200" dirty="0"/>
              <a:t> transport</a:t>
            </a:r>
          </a:p>
        </p:txBody>
      </p:sp>
      <p:sp>
        <p:nvSpPr>
          <p:cNvPr id="87" name="Étoile à 5 branches 86">
            <a:extLst>
              <a:ext uri="{FF2B5EF4-FFF2-40B4-BE49-F238E27FC236}">
                <a16:creationId xmlns:a16="http://schemas.microsoft.com/office/drawing/2014/main" id="{342BE7BA-693C-CA47-8606-15DC50C283F3}"/>
              </a:ext>
            </a:extLst>
          </p:cNvPr>
          <p:cNvSpPr/>
          <p:nvPr/>
        </p:nvSpPr>
        <p:spPr>
          <a:xfrm>
            <a:off x="4479574" y="1665942"/>
            <a:ext cx="288032" cy="2957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ZoneTexte 87">
            <a:extLst>
              <a:ext uri="{FF2B5EF4-FFF2-40B4-BE49-F238E27FC236}">
                <a16:creationId xmlns:a16="http://schemas.microsoft.com/office/drawing/2014/main" id="{0841E4DE-F8F2-764F-9CB4-921B26D30BC0}"/>
              </a:ext>
            </a:extLst>
          </p:cNvPr>
          <p:cNvSpPr txBox="1"/>
          <p:nvPr/>
        </p:nvSpPr>
        <p:spPr>
          <a:xfrm>
            <a:off x="4449958" y="1317863"/>
            <a:ext cx="831988" cy="369332"/>
          </a:xfrm>
          <a:prstGeom prst="rect">
            <a:avLst/>
          </a:prstGeom>
          <a:noFill/>
        </p:spPr>
        <p:txBody>
          <a:bodyPr wrap="square" rtlCol="0">
            <a:spAutoFit/>
          </a:bodyPr>
          <a:lstStyle/>
          <a:p>
            <a:r>
              <a:rPr lang="fr-FR" dirty="0"/>
              <a:t>IP</a:t>
            </a:r>
          </a:p>
        </p:txBody>
      </p:sp>
      <p:sp>
        <p:nvSpPr>
          <p:cNvPr id="97" name="Text Box 18">
            <a:extLst>
              <a:ext uri="{FF2B5EF4-FFF2-40B4-BE49-F238E27FC236}">
                <a16:creationId xmlns:a16="http://schemas.microsoft.com/office/drawing/2014/main" id="{CDE2B665-F8B9-2D42-8324-32B31B469653}"/>
              </a:ext>
            </a:extLst>
          </p:cNvPr>
          <p:cNvSpPr txBox="1">
            <a:spLocks noChangeArrowheads="1"/>
          </p:cNvSpPr>
          <p:nvPr/>
        </p:nvSpPr>
        <p:spPr bwMode="auto">
          <a:xfrm>
            <a:off x="3591589" y="2583003"/>
            <a:ext cx="5446416" cy="830997"/>
          </a:xfrm>
          <a:prstGeom prst="rect">
            <a:avLst/>
          </a:prstGeom>
          <a:noFill/>
          <a:ln w="38100">
            <a:solidFill>
              <a:schemeClr val="accent5">
                <a:lumMod val="75000"/>
              </a:schemeClr>
            </a:solidFill>
            <a:miter lim="800000"/>
            <a:headEnd/>
            <a:tailEnd/>
          </a:ln>
        </p:spPr>
        <p:txBody>
          <a:bodyPr wrap="square">
            <a:spAutoFit/>
          </a:bodyPr>
          <a:lstStyle/>
          <a:p>
            <a:pPr marL="285750" indent="-285750">
              <a:buFont typeface="Arial" panose="020B0604020202020204" pitchFamily="34" charset="0"/>
              <a:buChar char="•"/>
            </a:pPr>
            <a:r>
              <a:rPr lang="en-US" sz="1600" dirty="0">
                <a:solidFill>
                  <a:schemeClr val="accent5">
                    <a:lumMod val="75000"/>
                  </a:schemeClr>
                </a:solidFill>
              </a:rPr>
              <a:t>Polarization independent Holographic Beam Sampler</a:t>
            </a:r>
          </a:p>
          <a:p>
            <a:pPr marL="285750" indent="-285750">
              <a:buFont typeface="Arial" panose="020B0604020202020204" pitchFamily="34" charset="0"/>
              <a:buChar char="•"/>
            </a:pPr>
            <a:r>
              <a:rPr lang="en-US" sz="1600" dirty="0">
                <a:solidFill>
                  <a:schemeClr val="accent5">
                    <a:lumMod val="75000"/>
                  </a:schemeClr>
                </a:solidFill>
              </a:rPr>
              <a:t>Careful suppression of laser intensity fluctuations</a:t>
            </a:r>
          </a:p>
          <a:p>
            <a:pPr marL="285750" indent="-285750">
              <a:buFont typeface="Arial" panose="020B0604020202020204" pitchFamily="34" charset="0"/>
              <a:buChar char="•"/>
            </a:pPr>
            <a:r>
              <a:rPr lang="en-US" sz="1600" dirty="0">
                <a:solidFill>
                  <a:schemeClr val="accent5">
                    <a:lumMod val="75000"/>
                  </a:schemeClr>
                </a:solidFill>
              </a:rPr>
              <a:t>Use of balanced photodiodes and differential electronics</a:t>
            </a:r>
          </a:p>
        </p:txBody>
      </p:sp>
      <p:sp>
        <p:nvSpPr>
          <p:cNvPr id="101" name="Text Box 18">
            <a:extLst>
              <a:ext uri="{FF2B5EF4-FFF2-40B4-BE49-F238E27FC236}">
                <a16:creationId xmlns:a16="http://schemas.microsoft.com/office/drawing/2014/main" id="{F603F990-B429-1244-A38D-B59943DCA7B9}"/>
              </a:ext>
            </a:extLst>
          </p:cNvPr>
          <p:cNvSpPr txBox="1">
            <a:spLocks noChangeArrowheads="1"/>
          </p:cNvSpPr>
          <p:nvPr/>
        </p:nvSpPr>
        <p:spPr bwMode="auto">
          <a:xfrm>
            <a:off x="4600336" y="3648986"/>
            <a:ext cx="4434787" cy="584775"/>
          </a:xfrm>
          <a:prstGeom prst="rect">
            <a:avLst/>
          </a:prstGeom>
          <a:solidFill>
            <a:schemeClr val="accent6">
              <a:lumMod val="40000"/>
              <a:lumOff val="60000"/>
            </a:schemeClr>
          </a:solidFill>
          <a:ln w="38100">
            <a:noFill/>
            <a:miter lim="800000"/>
            <a:headEnd/>
            <a:tailEnd/>
          </a:ln>
        </p:spPr>
        <p:txBody>
          <a:bodyPr wrap="square">
            <a:spAutoFit/>
          </a:bodyPr>
          <a:lstStyle/>
          <a:p>
            <a:r>
              <a:rPr lang="en-US" sz="1600" dirty="0">
                <a:solidFill>
                  <a:schemeClr val="accent1"/>
                </a:solidFill>
              </a:rPr>
              <a:t>Example of time dependent measurement at HERA</a:t>
            </a:r>
          </a:p>
          <a:p>
            <a:pPr marL="742950" lvl="1" indent="-285750">
              <a:buFont typeface="Arial" panose="020B0604020202020204" pitchFamily="34" charset="0"/>
              <a:buChar char="•"/>
            </a:pPr>
            <a:r>
              <a:rPr lang="en-US" sz="1600" dirty="0">
                <a:solidFill>
                  <a:schemeClr val="accent5">
                    <a:lumMod val="75000"/>
                  </a:schemeClr>
                </a:solidFill>
              </a:rPr>
              <a:t>Remaining 0.3% fluctuations</a:t>
            </a:r>
          </a:p>
        </p:txBody>
      </p:sp>
      <p:sp>
        <p:nvSpPr>
          <p:cNvPr id="103" name="Rectangle 102">
            <a:extLst>
              <a:ext uri="{FF2B5EF4-FFF2-40B4-BE49-F238E27FC236}">
                <a16:creationId xmlns:a16="http://schemas.microsoft.com/office/drawing/2014/main" id="{181AA78B-4B0C-694B-B5E3-122572E80C39}"/>
              </a:ext>
            </a:extLst>
          </p:cNvPr>
          <p:cNvSpPr/>
          <p:nvPr/>
        </p:nvSpPr>
        <p:spPr>
          <a:xfrm rot="16200000">
            <a:off x="-3084400" y="3084401"/>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Brisson JINST 5 P06006 (2010), </a:t>
            </a:r>
            <a:r>
              <a:rPr lang="en-US" sz="1200" dirty="0" err="1">
                <a:solidFill>
                  <a:schemeClr val="tx2">
                    <a:lumMod val="60000"/>
                    <a:lumOff val="40000"/>
                  </a:schemeClr>
                </a:solidFill>
              </a:rPr>
              <a:t>Zomer</a:t>
            </a:r>
            <a:r>
              <a:rPr lang="en-US" sz="1200" dirty="0">
                <a:solidFill>
                  <a:schemeClr val="tx2">
                    <a:lumMod val="60000"/>
                    <a:lumOff val="40000"/>
                  </a:schemeClr>
                </a:solidFill>
              </a:rPr>
              <a:t> HDR (2003), </a:t>
            </a:r>
            <a:r>
              <a:rPr lang="en-US" sz="1200" dirty="0" err="1">
                <a:solidFill>
                  <a:schemeClr val="tx2">
                    <a:lumMod val="60000"/>
                    <a:lumOff val="40000"/>
                  </a:schemeClr>
                </a:solidFill>
              </a:rPr>
              <a:t>Jacquet</a:t>
            </a:r>
            <a:r>
              <a:rPr lang="en-US" sz="1200" dirty="0">
                <a:solidFill>
                  <a:schemeClr val="tx2">
                    <a:lumMod val="60000"/>
                    <a:lumOff val="40000"/>
                  </a:schemeClr>
                </a:solidFill>
              </a:rPr>
              <a:t> HDR (2009), </a:t>
            </a:r>
            <a:r>
              <a:rPr lang="en-US" sz="1200" dirty="0" err="1">
                <a:solidFill>
                  <a:schemeClr val="tx2">
                    <a:lumMod val="60000"/>
                    <a:lumOff val="40000"/>
                  </a:schemeClr>
                </a:solidFill>
              </a:rPr>
              <a:t>Baudrand</a:t>
            </a:r>
            <a:r>
              <a:rPr lang="en-US" sz="1200" dirty="0">
                <a:solidFill>
                  <a:schemeClr val="tx2">
                    <a:lumMod val="60000"/>
                    <a:lumOff val="40000"/>
                  </a:schemeClr>
                </a:solidFill>
              </a:rPr>
              <a:t> PhD thesis (2007)</a:t>
            </a:r>
          </a:p>
        </p:txBody>
      </p:sp>
      <p:pic>
        <p:nvPicPr>
          <p:cNvPr id="46" name="Image 45">
            <a:extLst>
              <a:ext uri="{FF2B5EF4-FFF2-40B4-BE49-F238E27FC236}">
                <a16:creationId xmlns:a16="http://schemas.microsoft.com/office/drawing/2014/main" id="{704C629C-409F-0C4E-8961-4FCC29A98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13" y="3561713"/>
            <a:ext cx="4143937" cy="2766798"/>
          </a:xfrm>
          <a:prstGeom prst="rect">
            <a:avLst/>
          </a:prstGeom>
          <a:ln w="38100">
            <a:solidFill>
              <a:schemeClr val="accent6">
                <a:lumMod val="75000"/>
              </a:schemeClr>
            </a:solidFill>
          </a:ln>
        </p:spPr>
      </p:pic>
      <p:sp>
        <p:nvSpPr>
          <p:cNvPr id="47" name="Text Box 18">
            <a:extLst>
              <a:ext uri="{FF2B5EF4-FFF2-40B4-BE49-F238E27FC236}">
                <a16:creationId xmlns:a16="http://schemas.microsoft.com/office/drawing/2014/main" id="{7929983A-9F26-3E45-AB27-10F774747CB0}"/>
              </a:ext>
            </a:extLst>
          </p:cNvPr>
          <p:cNvSpPr txBox="1">
            <a:spLocks noChangeArrowheads="1"/>
          </p:cNvSpPr>
          <p:nvPr/>
        </p:nvSpPr>
        <p:spPr bwMode="auto">
          <a:xfrm>
            <a:off x="4600335" y="5024412"/>
            <a:ext cx="4434787" cy="830997"/>
          </a:xfrm>
          <a:prstGeom prst="rect">
            <a:avLst/>
          </a:prstGeom>
          <a:noFill/>
          <a:ln w="38100">
            <a:solidFill>
              <a:srgbClr val="C00000"/>
            </a:solidFill>
            <a:miter lim="800000"/>
            <a:headEnd/>
            <a:tailEnd/>
          </a:ln>
        </p:spPr>
        <p:txBody>
          <a:bodyPr wrap="square">
            <a:spAutoFit/>
          </a:bodyPr>
          <a:lstStyle/>
          <a:p>
            <a:pPr marL="285750" indent="-285750">
              <a:buFont typeface="Arial" panose="020B0604020202020204" pitchFamily="34" charset="0"/>
              <a:buChar char="•"/>
            </a:pPr>
            <a:r>
              <a:rPr lang="en-US" sz="1600" dirty="0">
                <a:solidFill>
                  <a:schemeClr val="tx2">
                    <a:lumMod val="60000"/>
                    <a:lumOff val="40000"/>
                  </a:schemeClr>
                </a:solidFill>
              </a:rPr>
              <a:t>More frequent measurements ?</a:t>
            </a:r>
          </a:p>
          <a:p>
            <a:pPr marL="285750" indent="-285750">
              <a:buFont typeface="Arial" panose="020B0604020202020204" pitchFamily="34" charset="0"/>
              <a:buChar char="•"/>
            </a:pPr>
            <a:r>
              <a:rPr lang="en-US" sz="1600" dirty="0">
                <a:solidFill>
                  <a:schemeClr val="tx2">
                    <a:lumMod val="60000"/>
                    <a:lumOff val="40000"/>
                  </a:schemeClr>
                </a:solidFill>
              </a:rPr>
              <a:t>Modulation of circular polarization to avoid DC fluctuations ?</a:t>
            </a:r>
          </a:p>
        </p:txBody>
      </p:sp>
    </p:spTree>
    <p:extLst>
      <p:ext uri="{BB962C8B-B14F-4D97-AF65-F5344CB8AC3E}">
        <p14:creationId xmlns:p14="http://schemas.microsoft.com/office/powerpoint/2010/main" val="3906300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en-US" sz="3200" dirty="0"/>
              <a:t>HERA LPOL 1</a:t>
            </a:r>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34</a:t>
            </a:fld>
            <a:endParaRPr lang="en-US" dirty="0">
              <a:solidFill>
                <a:schemeClr val="tx1"/>
              </a:solidFill>
            </a:endParaRPr>
          </a:p>
        </p:txBody>
      </p:sp>
      <p:pic>
        <p:nvPicPr>
          <p:cNvPr id="2" name="Image 1"/>
          <p:cNvPicPr>
            <a:picLocks noChangeAspect="1"/>
          </p:cNvPicPr>
          <p:nvPr/>
        </p:nvPicPr>
        <p:blipFill>
          <a:blip r:embed="rId2"/>
          <a:stretch>
            <a:fillRect/>
          </a:stretch>
        </p:blipFill>
        <p:spPr>
          <a:xfrm>
            <a:off x="4932040" y="636675"/>
            <a:ext cx="3952689" cy="2476406"/>
          </a:xfrm>
          <a:prstGeom prst="rect">
            <a:avLst/>
          </a:prstGeom>
        </p:spPr>
      </p:pic>
      <p:pic>
        <p:nvPicPr>
          <p:cNvPr id="3" name="Image 2"/>
          <p:cNvPicPr>
            <a:picLocks noChangeAspect="1"/>
          </p:cNvPicPr>
          <p:nvPr/>
        </p:nvPicPr>
        <p:blipFill>
          <a:blip r:embed="rId3"/>
          <a:stretch>
            <a:fillRect/>
          </a:stretch>
        </p:blipFill>
        <p:spPr>
          <a:xfrm>
            <a:off x="302063" y="734525"/>
            <a:ext cx="3995712" cy="2537424"/>
          </a:xfrm>
          <a:prstGeom prst="rect">
            <a:avLst/>
          </a:prstGeom>
        </p:spPr>
      </p:pic>
      <p:sp>
        <p:nvSpPr>
          <p:cNvPr id="12" name="ZoneTexte 11"/>
          <p:cNvSpPr txBox="1"/>
          <p:nvPr/>
        </p:nvSpPr>
        <p:spPr>
          <a:xfrm>
            <a:off x="4334680" y="6062703"/>
            <a:ext cx="4488388" cy="369332"/>
          </a:xfrm>
          <a:prstGeom prst="rect">
            <a:avLst/>
          </a:prstGeom>
          <a:solidFill>
            <a:schemeClr val="accent1">
              <a:alpha val="50000"/>
            </a:schemeClr>
          </a:solidFill>
          <a:ln>
            <a:noFill/>
          </a:ln>
        </p:spPr>
        <p:txBody>
          <a:bodyPr wrap="square" rtlCol="0">
            <a:spAutoFit/>
          </a:bodyPr>
          <a:lstStyle/>
          <a:p>
            <a:pPr algn="ctr"/>
            <a:r>
              <a:rPr lang="en-US" dirty="0">
                <a:sym typeface="Wingdings" panose="05000000000000000000" pitchFamily="2" charset="2"/>
              </a:rPr>
              <a:t>Thousand of scatters per crossing</a:t>
            </a:r>
          </a:p>
        </p:txBody>
      </p:sp>
      <p:sp>
        <p:nvSpPr>
          <p:cNvPr id="13" name="ZoneTexte 12"/>
          <p:cNvSpPr txBox="1"/>
          <p:nvPr/>
        </p:nvSpPr>
        <p:spPr>
          <a:xfrm>
            <a:off x="366882" y="3272116"/>
            <a:ext cx="4361082" cy="369332"/>
          </a:xfrm>
          <a:prstGeom prst="rect">
            <a:avLst/>
          </a:prstGeom>
          <a:solidFill>
            <a:schemeClr val="accent1">
              <a:alpha val="50000"/>
            </a:schemeClr>
          </a:solidFill>
          <a:ln>
            <a:noFill/>
          </a:ln>
        </p:spPr>
        <p:txBody>
          <a:bodyPr wrap="square" rtlCol="0">
            <a:spAutoFit/>
          </a:bodyPr>
          <a:lstStyle/>
          <a:p>
            <a:pPr algn="ctr"/>
            <a:r>
              <a:rPr lang="en-US" dirty="0">
                <a:sym typeface="Wingdings" panose="05000000000000000000" pitchFamily="2" charset="2"/>
              </a:rPr>
              <a:t>Low sensitivity to threshold &amp; backgrounds</a:t>
            </a:r>
          </a:p>
        </p:txBody>
      </p:sp>
      <p:pic>
        <p:nvPicPr>
          <p:cNvPr id="6" name="Image 5"/>
          <p:cNvPicPr>
            <a:picLocks noChangeAspect="1"/>
          </p:cNvPicPr>
          <p:nvPr/>
        </p:nvPicPr>
        <p:blipFill>
          <a:blip r:embed="rId4"/>
          <a:stretch>
            <a:fillRect/>
          </a:stretch>
        </p:blipFill>
        <p:spPr>
          <a:xfrm>
            <a:off x="435901" y="3697884"/>
            <a:ext cx="4223043" cy="2038951"/>
          </a:xfrm>
          <a:prstGeom prst="rect">
            <a:avLst/>
          </a:prstGeom>
        </p:spPr>
      </p:pic>
      <p:sp>
        <p:nvSpPr>
          <p:cNvPr id="15" name="ZoneTexte 14"/>
          <p:cNvSpPr txBox="1"/>
          <p:nvPr/>
        </p:nvSpPr>
        <p:spPr>
          <a:xfrm rot="16200000">
            <a:off x="-2789465" y="3389991"/>
            <a:ext cx="5918208" cy="307777"/>
          </a:xfrm>
          <a:prstGeom prst="rect">
            <a:avLst/>
          </a:prstGeom>
          <a:solidFill>
            <a:schemeClr val="accent4">
              <a:alpha val="50000"/>
            </a:schemeClr>
          </a:solidFill>
          <a:ln>
            <a:noFill/>
          </a:ln>
        </p:spPr>
        <p:txBody>
          <a:bodyPr wrap="square" rtlCol="0">
            <a:spAutoFit/>
          </a:bodyPr>
          <a:lstStyle/>
          <a:p>
            <a:pPr algn="ctr"/>
            <a:r>
              <a:rPr lang="en-US" sz="1400" dirty="0">
                <a:sym typeface="Wingdings" panose="05000000000000000000" pitchFamily="2" charset="2"/>
              </a:rPr>
              <a:t>Beckmann et al., NIMA479 (2002) 334</a:t>
            </a:r>
          </a:p>
        </p:txBody>
      </p:sp>
      <p:sp>
        <p:nvSpPr>
          <p:cNvPr id="16" name="Espace réservé de la date 5"/>
          <p:cNvSpPr>
            <a:spLocks noGrp="1"/>
          </p:cNvSpPr>
          <p:nvPr>
            <p:ph type="dt" sz="half" idx="10"/>
          </p:nvPr>
        </p:nvSpPr>
        <p:spPr>
          <a:xfrm>
            <a:off x="0" y="6492875"/>
            <a:ext cx="3347864" cy="365125"/>
          </a:xfrm>
        </p:spPr>
        <p:txBody>
          <a:bodyPr/>
          <a:lstStyle/>
          <a:p>
            <a:r>
              <a:rPr lang="en-US" dirty="0" err="1">
                <a:solidFill>
                  <a:schemeClr val="tx1"/>
                </a:solidFill>
              </a:rPr>
              <a:t>LHeC</a:t>
            </a:r>
            <a:r>
              <a:rPr lang="en-US" dirty="0">
                <a:solidFill>
                  <a:schemeClr val="tx1"/>
                </a:solidFill>
              </a:rPr>
              <a:t> Workshop, LAL, </a:t>
            </a:r>
            <a:r>
              <a:rPr lang="en-US" dirty="0" err="1">
                <a:solidFill>
                  <a:schemeClr val="tx1"/>
                </a:solidFill>
              </a:rPr>
              <a:t>Orsay</a:t>
            </a:r>
            <a:r>
              <a:rPr lang="en-US" dirty="0">
                <a:solidFill>
                  <a:schemeClr val="tx1"/>
                </a:solidFill>
              </a:rPr>
              <a:t>, France, 27/06/2018</a:t>
            </a:r>
          </a:p>
        </p:txBody>
      </p:sp>
      <p:pic>
        <p:nvPicPr>
          <p:cNvPr id="14" name="Picture 1027" descr="egamma_1000_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3164981"/>
            <a:ext cx="2986365" cy="2825262"/>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383590" y="5813581"/>
            <a:ext cx="3828370" cy="646331"/>
          </a:xfrm>
          <a:prstGeom prst="rect">
            <a:avLst/>
          </a:prstGeom>
          <a:solidFill>
            <a:schemeClr val="accent2">
              <a:alpha val="50000"/>
            </a:schemeClr>
          </a:solidFill>
          <a:ln>
            <a:noFill/>
          </a:ln>
        </p:spPr>
        <p:txBody>
          <a:bodyPr wrap="square" rtlCol="0">
            <a:spAutoFit/>
          </a:bodyPr>
          <a:lstStyle/>
          <a:p>
            <a:pPr algn="ctr"/>
            <a:r>
              <a:rPr lang="en-US" dirty="0">
                <a:sym typeface="Wingdings" panose="05000000000000000000" pitchFamily="2" charset="2"/>
              </a:rPr>
              <a:t>Extrapolation of calibration ? </a:t>
            </a:r>
          </a:p>
          <a:p>
            <a:pPr algn="ctr"/>
            <a:r>
              <a:rPr lang="fr-FR" dirty="0">
                <a:sym typeface="Wingdings" panose="05000000000000000000" pitchFamily="2" charset="2"/>
              </a:rPr>
              <a:t>Data </a:t>
            </a:r>
            <a:r>
              <a:rPr lang="fr-FR" dirty="0" err="1">
                <a:sym typeface="Wingdings" panose="05000000000000000000" pitchFamily="2" charset="2"/>
              </a:rPr>
              <a:t>driven</a:t>
            </a:r>
            <a:r>
              <a:rPr lang="fr-FR" dirty="0">
                <a:sym typeface="Wingdings" panose="05000000000000000000" pitchFamily="2" charset="2"/>
              </a:rPr>
              <a:t> control </a:t>
            </a:r>
            <a:r>
              <a:rPr lang="fr-FR" dirty="0" err="1">
                <a:sym typeface="Wingdings" panose="05000000000000000000" pitchFamily="2" charset="2"/>
              </a:rPr>
              <a:t>channel</a:t>
            </a:r>
            <a:r>
              <a:rPr lang="fr-FR" dirty="0">
                <a:sym typeface="Wingdings" panose="05000000000000000000" pitchFamily="2" charset="2"/>
              </a:rPr>
              <a:t> ?</a:t>
            </a:r>
            <a:endParaRPr lang="en-US" dirty="0">
              <a:sym typeface="Wingdings" panose="05000000000000000000" pitchFamily="2" charset="2"/>
            </a:endParaRPr>
          </a:p>
        </p:txBody>
      </p:sp>
    </p:spTree>
    <p:extLst>
      <p:ext uri="{BB962C8B-B14F-4D97-AF65-F5344CB8AC3E}">
        <p14:creationId xmlns:p14="http://schemas.microsoft.com/office/powerpoint/2010/main" val="804657795"/>
      </p:ext>
    </p:extLst>
  </p:cSld>
  <p:clrMapOvr>
    <a:masterClrMapping/>
  </p:clrMapOvr>
  <p:transition spd="slow"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en-US" sz="3200" dirty="0"/>
              <a:t>HERA LPOL 2</a:t>
            </a:r>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35</a:t>
            </a:fld>
            <a:endParaRPr lang="en-US" dirty="0">
              <a:solidFill>
                <a:schemeClr val="tx1"/>
              </a:solidFill>
            </a:endParaRPr>
          </a:p>
        </p:txBody>
      </p:sp>
      <p:pic>
        <p:nvPicPr>
          <p:cNvPr id="7" name="Image 6"/>
          <p:cNvPicPr>
            <a:picLocks noChangeAspect="1"/>
          </p:cNvPicPr>
          <p:nvPr/>
        </p:nvPicPr>
        <p:blipFill>
          <a:blip r:embed="rId2"/>
          <a:stretch>
            <a:fillRect/>
          </a:stretch>
        </p:blipFill>
        <p:spPr>
          <a:xfrm>
            <a:off x="944564" y="592402"/>
            <a:ext cx="7731892" cy="3268646"/>
          </a:xfrm>
          <a:prstGeom prst="rect">
            <a:avLst/>
          </a:prstGeom>
        </p:spPr>
      </p:pic>
      <p:pic>
        <p:nvPicPr>
          <p:cNvPr id="8" name="Image 7"/>
          <p:cNvPicPr>
            <a:picLocks noChangeAspect="1"/>
          </p:cNvPicPr>
          <p:nvPr/>
        </p:nvPicPr>
        <p:blipFill>
          <a:blip r:embed="rId3"/>
          <a:stretch>
            <a:fillRect/>
          </a:stretch>
        </p:blipFill>
        <p:spPr>
          <a:xfrm>
            <a:off x="950263" y="4015108"/>
            <a:ext cx="4653481" cy="2318622"/>
          </a:xfrm>
          <a:prstGeom prst="rect">
            <a:avLst/>
          </a:prstGeom>
        </p:spPr>
      </p:pic>
      <p:sp>
        <p:nvSpPr>
          <p:cNvPr id="2" name="Rectangle 1"/>
          <p:cNvSpPr/>
          <p:nvPr/>
        </p:nvSpPr>
        <p:spPr>
          <a:xfrm>
            <a:off x="6516216" y="743400"/>
            <a:ext cx="2016224" cy="312729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ZoneTexte 12"/>
          <p:cNvSpPr txBox="1"/>
          <p:nvPr/>
        </p:nvSpPr>
        <p:spPr>
          <a:xfrm>
            <a:off x="1539362" y="3394886"/>
            <a:ext cx="4968552" cy="369332"/>
          </a:xfrm>
          <a:prstGeom prst="rect">
            <a:avLst/>
          </a:prstGeom>
          <a:solidFill>
            <a:schemeClr val="accent1">
              <a:alpha val="50000"/>
            </a:schemeClr>
          </a:solidFill>
          <a:ln>
            <a:noFill/>
          </a:ln>
        </p:spPr>
        <p:txBody>
          <a:bodyPr wrap="square" rtlCol="0">
            <a:spAutoFit/>
          </a:bodyPr>
          <a:lstStyle/>
          <a:p>
            <a:r>
              <a:rPr lang="en-US" dirty="0"/>
              <a:t>Careful design of </a:t>
            </a:r>
            <a:r>
              <a:rPr lang="en-US" dirty="0" err="1"/>
              <a:t>ellipsometer</a:t>
            </a:r>
            <a:r>
              <a:rPr lang="en-US" dirty="0"/>
              <a:t> &lt;0.3% systematics</a:t>
            </a:r>
          </a:p>
        </p:txBody>
      </p:sp>
      <p:sp>
        <p:nvSpPr>
          <p:cNvPr id="14" name="ZoneTexte 13"/>
          <p:cNvSpPr txBox="1"/>
          <p:nvPr/>
        </p:nvSpPr>
        <p:spPr>
          <a:xfrm rot="16200000">
            <a:off x="-2676109" y="3277215"/>
            <a:ext cx="5908100" cy="523220"/>
          </a:xfrm>
          <a:prstGeom prst="rect">
            <a:avLst/>
          </a:prstGeom>
          <a:solidFill>
            <a:schemeClr val="accent4">
              <a:alpha val="50000"/>
            </a:schemeClr>
          </a:solidFill>
          <a:ln>
            <a:noFill/>
          </a:ln>
        </p:spPr>
        <p:txBody>
          <a:bodyPr wrap="square" rtlCol="0">
            <a:spAutoFit/>
          </a:bodyPr>
          <a:lstStyle/>
          <a:p>
            <a:pPr algn="ctr"/>
            <a:r>
              <a:rPr lang="en-US" sz="1400" dirty="0" err="1">
                <a:sym typeface="Wingdings" panose="05000000000000000000" pitchFamily="2" charset="2"/>
              </a:rPr>
              <a:t>Baudrand</a:t>
            </a:r>
            <a:r>
              <a:rPr lang="en-US" sz="1400" dirty="0">
                <a:sym typeface="Wingdings" panose="05000000000000000000" pitchFamily="2" charset="2"/>
              </a:rPr>
              <a:t> et al., JINST 5 P06005 (2010), </a:t>
            </a:r>
            <a:r>
              <a:rPr lang="en-US" sz="1400" dirty="0" err="1">
                <a:sym typeface="Wingdings" panose="05000000000000000000" pitchFamily="2" charset="2"/>
              </a:rPr>
              <a:t>Brisson</a:t>
            </a:r>
            <a:r>
              <a:rPr lang="en-US" sz="1400" dirty="0">
                <a:sym typeface="Wingdings" panose="05000000000000000000" pitchFamily="2" charset="2"/>
              </a:rPr>
              <a:t> et al., JINST 5 P06006 (2010), Escoffier et al., </a:t>
            </a:r>
            <a:r>
              <a:rPr lang="en-US" sz="1400" dirty="0" err="1">
                <a:sym typeface="Wingdings" panose="05000000000000000000" pitchFamily="2" charset="2"/>
              </a:rPr>
              <a:t>Nucl</a:t>
            </a:r>
            <a:r>
              <a:rPr lang="en-US" sz="1400" dirty="0">
                <a:sym typeface="Wingdings" panose="05000000000000000000" pitchFamily="2" charset="2"/>
              </a:rPr>
              <a:t>. </a:t>
            </a:r>
            <a:r>
              <a:rPr lang="en-US" sz="1400" dirty="0" err="1">
                <a:sym typeface="Wingdings" panose="05000000000000000000" pitchFamily="2" charset="2"/>
              </a:rPr>
              <a:t>Instrum</a:t>
            </a:r>
            <a:r>
              <a:rPr lang="en-US" sz="1400" dirty="0">
                <a:sym typeface="Wingdings" panose="05000000000000000000" pitchFamily="2" charset="2"/>
              </a:rPr>
              <a:t>. Meth. A 551 (2005) 563</a:t>
            </a:r>
          </a:p>
        </p:txBody>
      </p:sp>
      <p:sp>
        <p:nvSpPr>
          <p:cNvPr id="15" name="Espace réservé de la date 5"/>
          <p:cNvSpPr>
            <a:spLocks noGrp="1"/>
          </p:cNvSpPr>
          <p:nvPr>
            <p:ph type="dt" sz="half" idx="10"/>
          </p:nvPr>
        </p:nvSpPr>
        <p:spPr>
          <a:xfrm>
            <a:off x="0" y="6492875"/>
            <a:ext cx="3347864" cy="365125"/>
          </a:xfrm>
        </p:spPr>
        <p:txBody>
          <a:bodyPr/>
          <a:lstStyle/>
          <a:p>
            <a:r>
              <a:rPr lang="en-US" dirty="0" err="1">
                <a:solidFill>
                  <a:schemeClr val="tx1"/>
                </a:solidFill>
              </a:rPr>
              <a:t>LHeC</a:t>
            </a:r>
            <a:r>
              <a:rPr lang="en-US" dirty="0">
                <a:solidFill>
                  <a:schemeClr val="tx1"/>
                </a:solidFill>
              </a:rPr>
              <a:t> Workshop, LAL, </a:t>
            </a:r>
            <a:r>
              <a:rPr lang="en-US" dirty="0" err="1">
                <a:solidFill>
                  <a:schemeClr val="tx1"/>
                </a:solidFill>
              </a:rPr>
              <a:t>Orsay</a:t>
            </a:r>
            <a:r>
              <a:rPr lang="en-US" dirty="0">
                <a:solidFill>
                  <a:schemeClr val="tx1"/>
                </a:solidFill>
              </a:rPr>
              <a:t>, France, 27/06/2018</a:t>
            </a:r>
          </a:p>
        </p:txBody>
      </p:sp>
      <p:pic>
        <p:nvPicPr>
          <p:cNvPr id="12" name="Picture 2" descr="cavite-hou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4012046"/>
            <a:ext cx="3095579" cy="232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07994"/>
      </p:ext>
    </p:extLst>
  </p:cSld>
  <p:clrMapOvr>
    <a:masterClrMapping/>
  </p:clrMapOvr>
  <p:transition spd="slow"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en-US" sz="3200" dirty="0"/>
              <a:t>HERA: bunch/bunch measurements</a:t>
            </a:r>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36</a:t>
            </a:fld>
            <a:endParaRPr lang="en-US" dirty="0">
              <a:solidFill>
                <a:schemeClr val="tx1"/>
              </a:solidFill>
            </a:endParaRPr>
          </a:p>
        </p:txBody>
      </p:sp>
      <p:sp>
        <p:nvSpPr>
          <p:cNvPr id="17" name="ZoneTexte 16"/>
          <p:cNvSpPr txBox="1"/>
          <p:nvPr/>
        </p:nvSpPr>
        <p:spPr>
          <a:xfrm>
            <a:off x="574695" y="672991"/>
            <a:ext cx="5437402" cy="369332"/>
          </a:xfrm>
          <a:prstGeom prst="rect">
            <a:avLst/>
          </a:prstGeom>
          <a:solidFill>
            <a:schemeClr val="accent1">
              <a:alpha val="50000"/>
            </a:schemeClr>
          </a:solidFill>
          <a:ln>
            <a:noFill/>
          </a:ln>
        </p:spPr>
        <p:txBody>
          <a:bodyPr wrap="square" rtlCol="0">
            <a:spAutoFit/>
          </a:bodyPr>
          <a:lstStyle/>
          <a:p>
            <a:pPr algn="ctr"/>
            <a:r>
              <a:rPr lang="en-US" dirty="0">
                <a:sym typeface="Wingdings" panose="05000000000000000000" pitchFamily="2" charset="2"/>
              </a:rPr>
              <a:t>Bunch per bunch measurement required</a:t>
            </a:r>
          </a:p>
        </p:txBody>
      </p:sp>
      <p:pic>
        <p:nvPicPr>
          <p:cNvPr id="18" name="Image 17"/>
          <p:cNvPicPr>
            <a:picLocks noChangeAspect="1"/>
          </p:cNvPicPr>
          <p:nvPr/>
        </p:nvPicPr>
        <p:blipFill>
          <a:blip r:embed="rId2"/>
          <a:stretch>
            <a:fillRect/>
          </a:stretch>
        </p:blipFill>
        <p:spPr>
          <a:xfrm>
            <a:off x="5309895" y="4176546"/>
            <a:ext cx="3833835" cy="2222383"/>
          </a:xfrm>
          <a:prstGeom prst="rect">
            <a:avLst/>
          </a:prstGeom>
        </p:spPr>
      </p:pic>
      <p:sp>
        <p:nvSpPr>
          <p:cNvPr id="19" name="ZoneTexte 18"/>
          <p:cNvSpPr txBox="1"/>
          <p:nvPr/>
        </p:nvSpPr>
        <p:spPr>
          <a:xfrm>
            <a:off x="363682" y="3996450"/>
            <a:ext cx="4904106" cy="923330"/>
          </a:xfrm>
          <a:prstGeom prst="rect">
            <a:avLst/>
          </a:prstGeom>
          <a:solidFill>
            <a:schemeClr val="accent2">
              <a:alpha val="50000"/>
            </a:schemeClr>
          </a:solidFill>
          <a:ln>
            <a:noFill/>
          </a:ln>
        </p:spPr>
        <p:txBody>
          <a:bodyPr wrap="square" rtlCol="0">
            <a:spAutoFit/>
          </a:bodyPr>
          <a:lstStyle/>
          <a:p>
            <a:pPr marL="285750" indent="-285750">
              <a:buFont typeface="Arial" panose="020B0604020202020204" pitchFamily="34" charset="0"/>
              <a:buChar char="•"/>
            </a:pPr>
            <a:r>
              <a:rPr lang="en-US" dirty="0">
                <a:sym typeface="Wingdings" panose="05000000000000000000" pitchFamily="2" charset="2"/>
              </a:rPr>
              <a:t>Detector knowledge and performance</a:t>
            </a:r>
          </a:p>
          <a:p>
            <a:pPr marL="285750" indent="-285750">
              <a:buFont typeface="Arial" panose="020B0604020202020204" pitchFamily="34" charset="0"/>
              <a:buChar char="•"/>
            </a:pPr>
            <a:r>
              <a:rPr lang="en-US" dirty="0">
                <a:sym typeface="Wingdings" panose="05000000000000000000" pitchFamily="2" charset="2"/>
              </a:rPr>
              <a:t>Position sensitivity of the detector (too small?)</a:t>
            </a:r>
          </a:p>
          <a:p>
            <a:pPr marL="285750" indent="-285750">
              <a:buFont typeface="Arial" panose="020B0604020202020204" pitchFamily="34" charset="0"/>
              <a:buChar char="•"/>
            </a:pPr>
            <a:r>
              <a:rPr lang="en-US" dirty="0">
                <a:sym typeface="Wingdings" panose="05000000000000000000" pitchFamily="2" charset="2"/>
              </a:rPr>
              <a:t>Synchrotron radiation treatment</a:t>
            </a:r>
          </a:p>
        </p:txBody>
      </p:sp>
      <p:sp>
        <p:nvSpPr>
          <p:cNvPr id="20" name="ZoneTexte 19"/>
          <p:cNvSpPr txBox="1"/>
          <p:nvPr/>
        </p:nvSpPr>
        <p:spPr>
          <a:xfrm rot="16200000">
            <a:off x="-2789465" y="3389991"/>
            <a:ext cx="5918208" cy="307777"/>
          </a:xfrm>
          <a:prstGeom prst="rect">
            <a:avLst/>
          </a:prstGeom>
          <a:solidFill>
            <a:schemeClr val="accent4">
              <a:alpha val="50000"/>
            </a:schemeClr>
          </a:solidFill>
          <a:ln>
            <a:noFill/>
          </a:ln>
        </p:spPr>
        <p:txBody>
          <a:bodyPr wrap="square" rtlCol="0">
            <a:spAutoFit/>
          </a:bodyPr>
          <a:lstStyle/>
          <a:p>
            <a:pPr algn="ctr"/>
            <a:r>
              <a:rPr lang="en-US" sz="1400" dirty="0" err="1">
                <a:sym typeface="Wingdings" panose="05000000000000000000" pitchFamily="2" charset="2"/>
              </a:rPr>
              <a:t>Baudrand</a:t>
            </a:r>
            <a:r>
              <a:rPr lang="en-US" sz="1400" dirty="0">
                <a:sym typeface="Wingdings" panose="05000000000000000000" pitchFamily="2" charset="2"/>
              </a:rPr>
              <a:t> et al., JINST 5 P06005 (2010)</a:t>
            </a:r>
          </a:p>
        </p:txBody>
      </p:sp>
      <p:sp>
        <p:nvSpPr>
          <p:cNvPr id="21" name="Espace réservé de la date 5"/>
          <p:cNvSpPr>
            <a:spLocks noGrp="1"/>
          </p:cNvSpPr>
          <p:nvPr>
            <p:ph type="dt" sz="half" idx="10"/>
          </p:nvPr>
        </p:nvSpPr>
        <p:spPr>
          <a:xfrm>
            <a:off x="0" y="6492875"/>
            <a:ext cx="3347864" cy="365125"/>
          </a:xfrm>
        </p:spPr>
        <p:txBody>
          <a:bodyPr/>
          <a:lstStyle/>
          <a:p>
            <a:r>
              <a:rPr lang="en-US" dirty="0" err="1">
                <a:solidFill>
                  <a:schemeClr val="tx1"/>
                </a:solidFill>
              </a:rPr>
              <a:t>LHeC</a:t>
            </a:r>
            <a:r>
              <a:rPr lang="en-US" dirty="0">
                <a:solidFill>
                  <a:schemeClr val="tx1"/>
                </a:solidFill>
              </a:rPr>
              <a:t> Workshop, LAL, </a:t>
            </a:r>
            <a:r>
              <a:rPr lang="en-US" dirty="0" err="1">
                <a:solidFill>
                  <a:schemeClr val="tx1"/>
                </a:solidFill>
              </a:rPr>
              <a:t>Orsay</a:t>
            </a:r>
            <a:r>
              <a:rPr lang="en-US" dirty="0">
                <a:solidFill>
                  <a:schemeClr val="tx1"/>
                </a:solidFill>
              </a:rPr>
              <a:t>, France, 27/06/2018</a:t>
            </a: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l="9804" t="9259" r="2942" b="48148"/>
          <a:stretch>
            <a:fillRect/>
          </a:stretch>
        </p:blipFill>
        <p:spPr>
          <a:xfrm>
            <a:off x="633539" y="1107283"/>
            <a:ext cx="7772400" cy="2008188"/>
          </a:xfrm>
          <a:prstGeom prst="rect">
            <a:avLst/>
          </a:prstGeom>
        </p:spPr>
      </p:pic>
    </p:spTree>
    <p:extLst>
      <p:ext uri="{BB962C8B-B14F-4D97-AF65-F5344CB8AC3E}">
        <p14:creationId xmlns:p14="http://schemas.microsoft.com/office/powerpoint/2010/main" val="441758882"/>
      </p:ext>
    </p:extLst>
  </p:cSld>
  <p:clrMapOvr>
    <a:masterClrMapping/>
  </p:clrMapOvr>
  <p:transition spd="slow"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ABE86C5-8E26-E245-AA8E-5BE9C4DEC5B1}"/>
              </a:ext>
            </a:extLst>
          </p:cNvPr>
          <p:cNvPicPr>
            <a:picLocks noChangeAspect="1"/>
          </p:cNvPicPr>
          <p:nvPr/>
        </p:nvPicPr>
        <p:blipFill>
          <a:blip r:embed="rId2"/>
          <a:stretch>
            <a:fillRect/>
          </a:stretch>
        </p:blipFill>
        <p:spPr>
          <a:xfrm>
            <a:off x="4499992" y="3645024"/>
            <a:ext cx="4139682" cy="2738876"/>
          </a:xfrm>
          <a:prstGeom prst="rect">
            <a:avLst/>
          </a:prstGeom>
          <a:ln w="57150">
            <a:solidFill>
              <a:schemeClr val="accent3"/>
            </a:solidFill>
          </a:ln>
        </p:spPr>
      </p:pic>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en-US" sz="3200" dirty="0"/>
              <a:t>Current design of detectors</a:t>
            </a:r>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37</a:t>
            </a:fld>
            <a:endParaRPr lang="en-US" dirty="0">
              <a:solidFill>
                <a:schemeClr val="tx1"/>
              </a:solidFill>
            </a:endParaRPr>
          </a:p>
        </p:txBody>
      </p:sp>
      <p:sp>
        <p:nvSpPr>
          <p:cNvPr id="18" name="ZoneTexte 17"/>
          <p:cNvSpPr txBox="1"/>
          <p:nvPr/>
        </p:nvSpPr>
        <p:spPr>
          <a:xfrm rot="16200000">
            <a:off x="-2697494" y="3379882"/>
            <a:ext cx="5918208" cy="307777"/>
          </a:xfrm>
          <a:prstGeom prst="rect">
            <a:avLst/>
          </a:prstGeom>
          <a:solidFill>
            <a:schemeClr val="accent4">
              <a:alpha val="50000"/>
            </a:schemeClr>
          </a:solidFill>
          <a:ln>
            <a:noFill/>
          </a:ln>
        </p:spPr>
        <p:txBody>
          <a:bodyPr wrap="square" rtlCol="0">
            <a:spAutoFit/>
          </a:bodyPr>
          <a:lstStyle/>
          <a:p>
            <a:pPr algn="ctr"/>
            <a:r>
              <a:rPr lang="en-US" sz="1400" dirty="0" err="1">
                <a:sym typeface="Wingdings" panose="05000000000000000000" pitchFamily="2" charset="2"/>
              </a:rPr>
              <a:t>Vormvald</a:t>
            </a:r>
            <a:r>
              <a:rPr lang="en-US" sz="1400" dirty="0">
                <a:sym typeface="Wingdings" panose="05000000000000000000" pitchFamily="2" charset="2"/>
              </a:rPr>
              <a:t> et al., arxiv:1509.03178, List et al., JINST 10 P05014 (2015)</a:t>
            </a:r>
          </a:p>
        </p:txBody>
      </p:sp>
      <p:pic>
        <p:nvPicPr>
          <p:cNvPr id="5" name="Image 4">
            <a:extLst>
              <a:ext uri="{FF2B5EF4-FFF2-40B4-BE49-F238E27FC236}">
                <a16:creationId xmlns:a16="http://schemas.microsoft.com/office/drawing/2014/main" id="{82DD3BF1-62EE-7B4F-A88B-6423C645ADDE}"/>
              </a:ext>
            </a:extLst>
          </p:cNvPr>
          <p:cNvPicPr>
            <a:picLocks noChangeAspect="1"/>
          </p:cNvPicPr>
          <p:nvPr/>
        </p:nvPicPr>
        <p:blipFill rotWithShape="1">
          <a:blip r:embed="rId3">
            <a:extLst>
              <a:ext uri="{28A0092B-C50C-407E-A947-70E740481C1C}">
                <a14:useLocalDpi xmlns:a14="http://schemas.microsoft.com/office/drawing/2010/main" val="0"/>
              </a:ext>
            </a:extLst>
          </a:blip>
          <a:srcRect l="36522"/>
          <a:stretch/>
        </p:blipFill>
        <p:spPr>
          <a:xfrm>
            <a:off x="3557106" y="624270"/>
            <a:ext cx="5284507" cy="2041760"/>
          </a:xfrm>
          <a:prstGeom prst="rect">
            <a:avLst/>
          </a:prstGeom>
        </p:spPr>
      </p:pic>
      <p:pic>
        <p:nvPicPr>
          <p:cNvPr id="15" name="Image 14">
            <a:extLst>
              <a:ext uri="{FF2B5EF4-FFF2-40B4-BE49-F238E27FC236}">
                <a16:creationId xmlns:a16="http://schemas.microsoft.com/office/drawing/2014/main" id="{C8CAA490-4CE8-F44A-806A-C70DAE9A99C1}"/>
              </a:ext>
            </a:extLst>
          </p:cNvPr>
          <p:cNvPicPr>
            <a:picLocks noChangeAspect="1"/>
          </p:cNvPicPr>
          <p:nvPr/>
        </p:nvPicPr>
        <p:blipFill rotWithShape="1">
          <a:blip r:embed="rId3">
            <a:extLst>
              <a:ext uri="{28A0092B-C50C-407E-A947-70E740481C1C}">
                <a14:useLocalDpi xmlns:a14="http://schemas.microsoft.com/office/drawing/2010/main" val="0"/>
              </a:ext>
            </a:extLst>
          </a:blip>
          <a:srcRect r="63913"/>
          <a:stretch/>
        </p:blipFill>
        <p:spPr>
          <a:xfrm>
            <a:off x="539947" y="607853"/>
            <a:ext cx="2988332" cy="2030972"/>
          </a:xfrm>
          <a:prstGeom prst="rect">
            <a:avLst/>
          </a:prstGeom>
        </p:spPr>
      </p:pic>
      <p:sp>
        <p:nvSpPr>
          <p:cNvPr id="17" name="Rectangle 16">
            <a:extLst>
              <a:ext uri="{FF2B5EF4-FFF2-40B4-BE49-F238E27FC236}">
                <a16:creationId xmlns:a16="http://schemas.microsoft.com/office/drawing/2014/main" id="{4BED504F-4011-5349-930A-67697DAC2638}"/>
              </a:ext>
            </a:extLst>
          </p:cNvPr>
          <p:cNvSpPr/>
          <p:nvPr/>
        </p:nvSpPr>
        <p:spPr>
          <a:xfrm>
            <a:off x="597630" y="2132857"/>
            <a:ext cx="2930649" cy="55771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1BA20D67-FA07-4241-A3A4-278368635336}"/>
              </a:ext>
            </a:extLst>
          </p:cNvPr>
          <p:cNvSpPr txBox="1"/>
          <p:nvPr/>
        </p:nvSpPr>
        <p:spPr>
          <a:xfrm>
            <a:off x="566765" y="2750024"/>
            <a:ext cx="2990341" cy="923330"/>
          </a:xfrm>
          <a:prstGeom prst="rect">
            <a:avLst/>
          </a:prstGeom>
          <a:solidFill>
            <a:schemeClr val="tx2">
              <a:lumMod val="20000"/>
              <a:lumOff val="80000"/>
            </a:schemeClr>
          </a:solidFill>
        </p:spPr>
        <p:txBody>
          <a:bodyPr wrap="square" rtlCol="0">
            <a:spAutoFit/>
          </a:bodyPr>
          <a:lstStyle/>
          <a:p>
            <a:r>
              <a:rPr lang="fr-FR" dirty="0" err="1"/>
              <a:t>Permille</a:t>
            </a:r>
            <a:r>
              <a:rPr lang="fr-FR" dirty="0"/>
              <a:t> control of non-</a:t>
            </a:r>
            <a:r>
              <a:rPr lang="fr-FR" dirty="0" err="1"/>
              <a:t>linear</a:t>
            </a:r>
            <a:r>
              <a:rPr lang="fr-FR" dirty="0"/>
              <a:t> LED </a:t>
            </a:r>
            <a:r>
              <a:rPr lang="fr-FR" dirty="0" err="1"/>
              <a:t>intensity</a:t>
            </a:r>
            <a:r>
              <a:rPr lang="fr-FR" dirty="0"/>
              <a:t> </a:t>
            </a:r>
            <a:r>
              <a:rPr lang="fr-FR" dirty="0" err="1"/>
              <a:t>thanks</a:t>
            </a:r>
            <a:r>
              <a:rPr lang="fr-FR" dirty="0"/>
              <a:t> to </a:t>
            </a:r>
            <a:r>
              <a:rPr lang="fr-FR" dirty="0" err="1"/>
              <a:t>differential</a:t>
            </a:r>
            <a:r>
              <a:rPr lang="fr-FR" dirty="0"/>
              <a:t> LED pulses</a:t>
            </a:r>
          </a:p>
        </p:txBody>
      </p:sp>
      <p:pic>
        <p:nvPicPr>
          <p:cNvPr id="7" name="Image 6">
            <a:extLst>
              <a:ext uri="{FF2B5EF4-FFF2-40B4-BE49-F238E27FC236}">
                <a16:creationId xmlns:a16="http://schemas.microsoft.com/office/drawing/2014/main" id="{12F05343-EE17-EF4A-B400-209EEC970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30" y="3748290"/>
            <a:ext cx="2930649" cy="2736709"/>
          </a:xfrm>
          <a:prstGeom prst="rect">
            <a:avLst/>
          </a:prstGeom>
          <a:ln w="57150">
            <a:solidFill>
              <a:schemeClr val="accent1"/>
            </a:solidFill>
          </a:ln>
        </p:spPr>
      </p:pic>
      <p:sp>
        <p:nvSpPr>
          <p:cNvPr id="21" name="ZoneTexte 20">
            <a:extLst>
              <a:ext uri="{FF2B5EF4-FFF2-40B4-BE49-F238E27FC236}">
                <a16:creationId xmlns:a16="http://schemas.microsoft.com/office/drawing/2014/main" id="{5D99A108-3FE4-CB49-80C5-E35714DF3DFA}"/>
              </a:ext>
            </a:extLst>
          </p:cNvPr>
          <p:cNvSpPr txBox="1"/>
          <p:nvPr/>
        </p:nvSpPr>
        <p:spPr>
          <a:xfrm>
            <a:off x="3923928" y="3114324"/>
            <a:ext cx="5039024" cy="369332"/>
          </a:xfrm>
          <a:prstGeom prst="rect">
            <a:avLst/>
          </a:prstGeom>
          <a:solidFill>
            <a:schemeClr val="accent3">
              <a:lumMod val="20000"/>
              <a:lumOff val="80000"/>
            </a:schemeClr>
          </a:solidFill>
        </p:spPr>
        <p:txBody>
          <a:bodyPr wrap="square" rtlCol="0">
            <a:spAutoFit/>
          </a:bodyPr>
          <a:lstStyle/>
          <a:p>
            <a:r>
              <a:rPr lang="fr-FR" dirty="0"/>
              <a:t>Quartz </a:t>
            </a:r>
            <a:r>
              <a:rPr lang="fr-FR" dirty="0" err="1"/>
              <a:t>crystals</a:t>
            </a:r>
            <a:r>
              <a:rPr lang="fr-FR" dirty="0"/>
              <a:t>: data </a:t>
            </a:r>
            <a:r>
              <a:rPr lang="fr-FR" dirty="0" err="1"/>
              <a:t>driven</a:t>
            </a:r>
            <a:r>
              <a:rPr lang="fr-FR" dirty="0"/>
              <a:t> gain calibration of </a:t>
            </a:r>
            <a:r>
              <a:rPr lang="fr-FR" dirty="0" err="1"/>
              <a:t>PMs</a:t>
            </a:r>
            <a:endParaRPr lang="fr-FR" dirty="0"/>
          </a:p>
        </p:txBody>
      </p:sp>
      <p:sp>
        <p:nvSpPr>
          <p:cNvPr id="16" name="Espace réservé de la date 5">
            <a:extLst>
              <a:ext uri="{FF2B5EF4-FFF2-40B4-BE49-F238E27FC236}">
                <a16:creationId xmlns:a16="http://schemas.microsoft.com/office/drawing/2014/main" id="{FC1E8A5C-9A97-B14C-A6C4-A09F7AACB920}"/>
              </a:ext>
            </a:extLst>
          </p:cNvPr>
          <p:cNvSpPr>
            <a:spLocks noGrp="1"/>
          </p:cNvSpPr>
          <p:nvPr>
            <p:ph type="dt" sz="half" idx="10"/>
          </p:nvPr>
        </p:nvSpPr>
        <p:spPr>
          <a:xfrm>
            <a:off x="0" y="6492875"/>
            <a:ext cx="3347864" cy="365125"/>
          </a:xfrm>
        </p:spPr>
        <p:txBody>
          <a:bodyPr/>
          <a:lstStyle/>
          <a:p>
            <a:r>
              <a:rPr lang="en-US" dirty="0">
                <a:solidFill>
                  <a:schemeClr val="tx1"/>
                </a:solidFill>
              </a:rPr>
              <a:t>LCWS 2018 – MDI, Arlington, TX, USA, 23/10/2018</a:t>
            </a:r>
          </a:p>
        </p:txBody>
      </p:sp>
    </p:spTree>
    <p:extLst>
      <p:ext uri="{BB962C8B-B14F-4D97-AF65-F5344CB8AC3E}">
        <p14:creationId xmlns:p14="http://schemas.microsoft.com/office/powerpoint/2010/main" val="3258961044"/>
      </p:ext>
    </p:extLst>
  </p:cSld>
  <p:clrMapOvr>
    <a:masterClrMapping/>
  </p:clrMapOvr>
  <p:transition spd="slow"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en-US" sz="3200" dirty="0" err="1"/>
              <a:t>Ellipsometer</a:t>
            </a:r>
            <a:r>
              <a:rPr lang="en-US" sz="3200" dirty="0"/>
              <a:t> @ HERA</a:t>
            </a:r>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38</a:t>
            </a:fld>
            <a:endParaRPr lang="en-US" dirty="0">
              <a:solidFill>
                <a:schemeClr val="tx1"/>
              </a:solidFill>
            </a:endParaRPr>
          </a:p>
        </p:txBody>
      </p:sp>
      <p:sp>
        <p:nvSpPr>
          <p:cNvPr id="18" name="ZoneTexte 17"/>
          <p:cNvSpPr txBox="1"/>
          <p:nvPr/>
        </p:nvSpPr>
        <p:spPr>
          <a:xfrm rot="16200000">
            <a:off x="-2697494" y="3272161"/>
            <a:ext cx="5918208" cy="523220"/>
          </a:xfrm>
          <a:prstGeom prst="rect">
            <a:avLst/>
          </a:prstGeom>
          <a:solidFill>
            <a:schemeClr val="accent4">
              <a:alpha val="50000"/>
            </a:schemeClr>
          </a:solidFill>
          <a:ln>
            <a:noFill/>
          </a:ln>
        </p:spPr>
        <p:txBody>
          <a:bodyPr wrap="square" rtlCol="0">
            <a:spAutoFit/>
          </a:bodyPr>
          <a:lstStyle/>
          <a:p>
            <a:pPr algn="ctr"/>
            <a:r>
              <a:rPr lang="en-US" sz="1400" dirty="0" err="1">
                <a:sym typeface="Wingdings" panose="05000000000000000000" pitchFamily="2" charset="2"/>
              </a:rPr>
              <a:t>Brisson</a:t>
            </a:r>
            <a:r>
              <a:rPr lang="en-US" sz="1400" dirty="0">
                <a:sym typeface="Wingdings" panose="05000000000000000000" pitchFamily="2" charset="2"/>
              </a:rPr>
              <a:t> JINST 5 P06006 (2010), </a:t>
            </a:r>
            <a:r>
              <a:rPr lang="en-US" sz="1400" dirty="0" err="1">
                <a:sym typeface="Wingdings" panose="05000000000000000000" pitchFamily="2" charset="2"/>
              </a:rPr>
              <a:t>Zomer</a:t>
            </a:r>
            <a:r>
              <a:rPr lang="en-US" sz="1400" dirty="0">
                <a:sym typeface="Wingdings" panose="05000000000000000000" pitchFamily="2" charset="2"/>
              </a:rPr>
              <a:t> HDR (2003), </a:t>
            </a:r>
            <a:r>
              <a:rPr lang="en-US" sz="1400" dirty="0" err="1">
                <a:sym typeface="Wingdings" panose="05000000000000000000" pitchFamily="2" charset="2"/>
              </a:rPr>
              <a:t>Jacquet</a:t>
            </a:r>
            <a:r>
              <a:rPr lang="en-US" sz="1400" dirty="0">
                <a:sym typeface="Wingdings" panose="05000000000000000000" pitchFamily="2" charset="2"/>
              </a:rPr>
              <a:t> HDR (2009), </a:t>
            </a:r>
            <a:r>
              <a:rPr lang="en-US" sz="1400" dirty="0" err="1">
                <a:sym typeface="Wingdings" panose="05000000000000000000" pitchFamily="2" charset="2"/>
              </a:rPr>
              <a:t>Baudrand</a:t>
            </a:r>
            <a:r>
              <a:rPr lang="en-US" sz="1400" dirty="0">
                <a:sym typeface="Wingdings" panose="05000000000000000000" pitchFamily="2" charset="2"/>
              </a:rPr>
              <a:t> PhD thesis (2007)</a:t>
            </a:r>
          </a:p>
        </p:txBody>
      </p:sp>
      <p:sp>
        <p:nvSpPr>
          <p:cNvPr id="3" name="Rectangle 2"/>
          <p:cNvSpPr/>
          <p:nvPr/>
        </p:nvSpPr>
        <p:spPr>
          <a:xfrm>
            <a:off x="4572000" y="1124744"/>
            <a:ext cx="2160240"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15"/>
          <p:cNvPicPr>
            <a:picLocks noChangeAspect="1"/>
          </p:cNvPicPr>
          <p:nvPr/>
        </p:nvPicPr>
        <p:blipFill>
          <a:blip r:embed="rId2"/>
          <a:stretch>
            <a:fillRect/>
          </a:stretch>
        </p:blipFill>
        <p:spPr>
          <a:xfrm>
            <a:off x="636749" y="699000"/>
            <a:ext cx="7870501" cy="5460000"/>
          </a:xfrm>
          <a:prstGeom prst="rect">
            <a:avLst/>
          </a:prstGeom>
        </p:spPr>
      </p:pic>
      <p:sp>
        <p:nvSpPr>
          <p:cNvPr id="13" name="Rectangle 12"/>
          <p:cNvSpPr/>
          <p:nvPr/>
        </p:nvSpPr>
        <p:spPr>
          <a:xfrm>
            <a:off x="2627784" y="3140968"/>
            <a:ext cx="648072" cy="18002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space réservé de la date 5">
            <a:extLst>
              <a:ext uri="{FF2B5EF4-FFF2-40B4-BE49-F238E27FC236}">
                <a16:creationId xmlns:a16="http://schemas.microsoft.com/office/drawing/2014/main" id="{0FCD5374-B086-E542-ACC4-43871F116254}"/>
              </a:ext>
            </a:extLst>
          </p:cNvPr>
          <p:cNvSpPr>
            <a:spLocks noGrp="1"/>
          </p:cNvSpPr>
          <p:nvPr>
            <p:ph type="dt" sz="half" idx="10"/>
          </p:nvPr>
        </p:nvSpPr>
        <p:spPr>
          <a:xfrm>
            <a:off x="0" y="6492875"/>
            <a:ext cx="3347864" cy="365125"/>
          </a:xfrm>
        </p:spPr>
        <p:txBody>
          <a:bodyPr/>
          <a:lstStyle/>
          <a:p>
            <a:r>
              <a:rPr lang="en-US" dirty="0">
                <a:solidFill>
                  <a:schemeClr val="tx1"/>
                </a:solidFill>
              </a:rPr>
              <a:t>LCWS 2018 – MDI, Arlington, TX, USA, 23/10/2018</a:t>
            </a:r>
          </a:p>
        </p:txBody>
      </p:sp>
    </p:spTree>
    <p:extLst>
      <p:ext uri="{BB962C8B-B14F-4D97-AF65-F5344CB8AC3E}">
        <p14:creationId xmlns:p14="http://schemas.microsoft.com/office/powerpoint/2010/main" val="2554751336"/>
      </p:ext>
    </p:extLst>
  </p:cSld>
  <p:clrMapOvr>
    <a:masterClrMapping/>
  </p:clrMapOvr>
  <p:transition spd="slow"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en-US" sz="3200" dirty="0"/>
              <a:t>Why challenging per-mille precision?</a:t>
            </a:r>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39</a:t>
            </a:fld>
            <a:endParaRPr lang="en-US" dirty="0">
              <a:solidFill>
                <a:schemeClr val="tx1"/>
              </a:solidFill>
            </a:endParaRPr>
          </a:p>
        </p:txBody>
      </p:sp>
      <p:sp>
        <p:nvSpPr>
          <p:cNvPr id="8" name="ZoneTexte 7"/>
          <p:cNvSpPr txBox="1"/>
          <p:nvPr/>
        </p:nvSpPr>
        <p:spPr>
          <a:xfrm>
            <a:off x="561479" y="672932"/>
            <a:ext cx="8544262" cy="646331"/>
          </a:xfrm>
          <a:prstGeom prst="rect">
            <a:avLst/>
          </a:prstGeom>
          <a:solidFill>
            <a:schemeClr val="accent3">
              <a:lumMod val="20000"/>
              <a:lumOff val="80000"/>
            </a:schemeClr>
          </a:solidFill>
        </p:spPr>
        <p:txBody>
          <a:bodyPr wrap="none" rtlCol="0">
            <a:spAutoFit/>
          </a:bodyPr>
          <a:lstStyle/>
          <a:p>
            <a:r>
              <a:rPr lang="fr-FR" dirty="0"/>
              <a:t>Optical </a:t>
            </a:r>
            <a:r>
              <a:rPr lang="fr-FR" dirty="0" err="1"/>
              <a:t>birefringence</a:t>
            </a:r>
            <a:r>
              <a:rPr lang="fr-FR" dirty="0"/>
              <a:t> of all </a:t>
            </a:r>
            <a:r>
              <a:rPr lang="fr-FR" dirty="0" err="1"/>
              <a:t>optical</a:t>
            </a:r>
            <a:r>
              <a:rPr lang="fr-FR" dirty="0"/>
              <a:t> </a:t>
            </a:r>
            <a:r>
              <a:rPr lang="fr-FR" dirty="0" err="1"/>
              <a:t>elements</a:t>
            </a:r>
            <a:r>
              <a:rPr lang="fr-FR" dirty="0"/>
              <a:t> must </a:t>
            </a:r>
            <a:r>
              <a:rPr lang="fr-FR" dirty="0" err="1"/>
              <a:t>be</a:t>
            </a:r>
            <a:r>
              <a:rPr lang="fr-FR" dirty="0"/>
              <a:t> </a:t>
            </a:r>
            <a:r>
              <a:rPr lang="fr-FR" dirty="0" err="1"/>
              <a:t>under</a:t>
            </a:r>
            <a:r>
              <a:rPr lang="fr-FR" dirty="0"/>
              <a:t> control at per-mille </a:t>
            </a:r>
            <a:r>
              <a:rPr lang="fr-FR" dirty="0" err="1"/>
              <a:t>level</a:t>
            </a:r>
            <a:endParaRPr lang="fr-FR" dirty="0"/>
          </a:p>
          <a:p>
            <a:r>
              <a:rPr lang="fr-FR" dirty="0"/>
              <a:t>NB: </a:t>
            </a:r>
            <a:r>
              <a:rPr lang="fr-FR" dirty="0" err="1"/>
              <a:t>influenced</a:t>
            </a:r>
            <a:r>
              <a:rPr lang="fr-FR" dirty="0"/>
              <a:t> by </a:t>
            </a:r>
            <a:r>
              <a:rPr lang="fr-FR" dirty="0" err="1"/>
              <a:t>mechanical</a:t>
            </a:r>
            <a:r>
              <a:rPr lang="fr-FR" dirty="0"/>
              <a:t> stress, </a:t>
            </a:r>
            <a:r>
              <a:rPr lang="fr-FR" dirty="0" err="1"/>
              <a:t>temperature</a:t>
            </a:r>
            <a:r>
              <a:rPr lang="fr-FR" dirty="0"/>
              <a:t>, </a:t>
            </a:r>
            <a:r>
              <a:rPr lang="fr-FR" dirty="0" err="1"/>
              <a:t>roughness</a:t>
            </a:r>
            <a:r>
              <a:rPr lang="fr-FR" dirty="0"/>
              <a:t> </a:t>
            </a:r>
            <a:r>
              <a:rPr lang="fr-FR" dirty="0" err="1"/>
              <a:t>defects</a:t>
            </a:r>
            <a:r>
              <a:rPr lang="fr-FR" dirty="0"/>
              <a:t>, </a:t>
            </a:r>
            <a:r>
              <a:rPr lang="fr-FR" dirty="0" err="1"/>
              <a:t>thickness</a:t>
            </a:r>
            <a:r>
              <a:rPr lang="fr-FR" dirty="0"/>
              <a:t> </a:t>
            </a:r>
            <a:r>
              <a:rPr lang="fr-FR" dirty="0" err="1"/>
              <a:t>defects</a:t>
            </a:r>
            <a:r>
              <a:rPr lang="fr-FR" dirty="0"/>
              <a:t>,…</a:t>
            </a:r>
            <a:endParaRPr lang="en-US" dirty="0"/>
          </a:p>
        </p:txBody>
      </p:sp>
      <p:pic>
        <p:nvPicPr>
          <p:cNvPr id="7" name="Image 6"/>
          <p:cNvPicPr>
            <a:picLocks noChangeAspect="1"/>
          </p:cNvPicPr>
          <p:nvPr/>
        </p:nvPicPr>
        <p:blipFill>
          <a:blip r:embed="rId2"/>
          <a:stretch>
            <a:fillRect/>
          </a:stretch>
        </p:blipFill>
        <p:spPr>
          <a:xfrm>
            <a:off x="3736321" y="1415978"/>
            <a:ext cx="4531500" cy="1884000"/>
          </a:xfrm>
          <a:prstGeom prst="rect">
            <a:avLst/>
          </a:prstGeom>
          <a:ln w="38100">
            <a:solidFill>
              <a:schemeClr val="accent1"/>
            </a:solidFill>
          </a:ln>
        </p:spPr>
      </p:pic>
      <p:sp>
        <p:nvSpPr>
          <p:cNvPr id="13" name="ZoneTexte 12"/>
          <p:cNvSpPr txBox="1"/>
          <p:nvPr/>
        </p:nvSpPr>
        <p:spPr>
          <a:xfrm>
            <a:off x="1082115" y="1705704"/>
            <a:ext cx="1676356" cy="369332"/>
          </a:xfrm>
          <a:prstGeom prst="rect">
            <a:avLst/>
          </a:prstGeom>
          <a:solidFill>
            <a:schemeClr val="accent1">
              <a:lumMod val="20000"/>
              <a:lumOff val="80000"/>
            </a:schemeClr>
          </a:solidFill>
        </p:spPr>
        <p:txBody>
          <a:bodyPr wrap="none" rtlCol="0">
            <a:spAutoFit/>
          </a:bodyPr>
          <a:lstStyle/>
          <a:p>
            <a:r>
              <a:rPr lang="fr-FR" dirty="0" err="1"/>
              <a:t>Example</a:t>
            </a:r>
            <a:r>
              <a:rPr lang="fr-FR" dirty="0"/>
              <a:t> : QWP </a:t>
            </a:r>
            <a:endParaRPr lang="en-US" dirty="0"/>
          </a:p>
        </p:txBody>
      </p:sp>
      <p:pic>
        <p:nvPicPr>
          <p:cNvPr id="15" name="Image 14"/>
          <p:cNvPicPr>
            <a:picLocks noChangeAspect="1"/>
          </p:cNvPicPr>
          <p:nvPr/>
        </p:nvPicPr>
        <p:blipFill>
          <a:blip r:embed="rId3"/>
          <a:stretch>
            <a:fillRect/>
          </a:stretch>
        </p:blipFill>
        <p:spPr>
          <a:xfrm>
            <a:off x="677046" y="2328998"/>
            <a:ext cx="2528100" cy="588000"/>
          </a:xfrm>
          <a:prstGeom prst="rect">
            <a:avLst/>
          </a:prstGeom>
          <a:ln w="38100">
            <a:solidFill>
              <a:schemeClr val="accent1"/>
            </a:solidFill>
          </a:ln>
        </p:spPr>
      </p:pic>
      <p:pic>
        <p:nvPicPr>
          <p:cNvPr id="17" name="Image 16"/>
          <p:cNvPicPr>
            <a:picLocks noChangeAspect="1"/>
          </p:cNvPicPr>
          <p:nvPr/>
        </p:nvPicPr>
        <p:blipFill>
          <a:blip r:embed="rId4"/>
          <a:stretch>
            <a:fillRect/>
          </a:stretch>
        </p:blipFill>
        <p:spPr>
          <a:xfrm>
            <a:off x="885143" y="3055441"/>
            <a:ext cx="3467736" cy="3294984"/>
          </a:xfrm>
          <a:prstGeom prst="rect">
            <a:avLst/>
          </a:prstGeom>
        </p:spPr>
      </p:pic>
      <p:sp>
        <p:nvSpPr>
          <p:cNvPr id="22" name="Rectangle 21"/>
          <p:cNvSpPr/>
          <p:nvPr/>
        </p:nvSpPr>
        <p:spPr>
          <a:xfrm>
            <a:off x="1294839" y="4533034"/>
            <a:ext cx="2845113" cy="88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25"/>
          <p:cNvSpPr txBox="1"/>
          <p:nvPr/>
        </p:nvSpPr>
        <p:spPr>
          <a:xfrm>
            <a:off x="3864658" y="4029666"/>
            <a:ext cx="1414683" cy="369332"/>
          </a:xfrm>
          <a:prstGeom prst="rect">
            <a:avLst/>
          </a:prstGeom>
          <a:solidFill>
            <a:schemeClr val="accent1">
              <a:lumMod val="40000"/>
              <a:lumOff val="60000"/>
            </a:schemeClr>
          </a:solidFill>
        </p:spPr>
        <p:txBody>
          <a:bodyPr wrap="none" rtlCol="0">
            <a:spAutoFit/>
          </a:bodyPr>
          <a:lstStyle/>
          <a:p>
            <a:r>
              <a:rPr lang="fr-FR" dirty="0"/>
              <a:t>Per-mille box</a:t>
            </a:r>
            <a:endParaRPr lang="en-US" dirty="0"/>
          </a:p>
        </p:txBody>
      </p:sp>
      <p:sp>
        <p:nvSpPr>
          <p:cNvPr id="27" name="Rectangle 26"/>
          <p:cNvSpPr/>
          <p:nvPr/>
        </p:nvSpPr>
        <p:spPr>
          <a:xfrm>
            <a:off x="4688206" y="5042434"/>
            <a:ext cx="4040088" cy="646331"/>
          </a:xfrm>
          <a:prstGeom prst="rect">
            <a:avLst/>
          </a:prstGeom>
          <a:solidFill>
            <a:schemeClr val="accent2">
              <a:lumMod val="40000"/>
              <a:lumOff val="60000"/>
            </a:schemeClr>
          </a:solidFill>
        </p:spPr>
        <p:txBody>
          <a:bodyPr wrap="square">
            <a:spAutoFit/>
          </a:bodyPr>
          <a:lstStyle/>
          <a:p>
            <a:r>
              <a:rPr lang="fr-FR" dirty="0"/>
              <a:t>but </a:t>
            </a:r>
            <a:r>
              <a:rPr lang="fr-FR" dirty="0" err="1"/>
              <a:t>azimuthal</a:t>
            </a:r>
            <a:r>
              <a:rPr lang="fr-FR" dirty="0"/>
              <a:t> </a:t>
            </a:r>
            <a:r>
              <a:rPr lang="fr-FR" dirty="0" err="1"/>
              <a:t>coating</a:t>
            </a:r>
            <a:r>
              <a:rPr lang="fr-FR" dirty="0"/>
              <a:t> </a:t>
            </a:r>
            <a:r>
              <a:rPr lang="fr-FR" dirty="0" err="1"/>
              <a:t>inhomogeneities</a:t>
            </a:r>
            <a:r>
              <a:rPr lang="fr-FR" dirty="0"/>
              <a:t> </a:t>
            </a:r>
            <a:r>
              <a:rPr lang="fr-FR" dirty="0" err="1"/>
              <a:t>experienced</a:t>
            </a:r>
            <a:r>
              <a:rPr lang="fr-FR" dirty="0"/>
              <a:t> !</a:t>
            </a:r>
          </a:p>
        </p:txBody>
      </p:sp>
      <p:sp>
        <p:nvSpPr>
          <p:cNvPr id="28" name="ZoneTexte 27"/>
          <p:cNvSpPr txBox="1"/>
          <p:nvPr/>
        </p:nvSpPr>
        <p:spPr>
          <a:xfrm>
            <a:off x="4688206" y="4599623"/>
            <a:ext cx="4040088" cy="369332"/>
          </a:xfrm>
          <a:prstGeom prst="rect">
            <a:avLst/>
          </a:prstGeom>
          <a:solidFill>
            <a:schemeClr val="accent3">
              <a:lumMod val="40000"/>
              <a:lumOff val="60000"/>
            </a:schemeClr>
          </a:solidFill>
        </p:spPr>
        <p:txBody>
          <a:bodyPr wrap="square" rtlCol="0">
            <a:spAutoFit/>
          </a:bodyPr>
          <a:lstStyle/>
          <a:p>
            <a:r>
              <a:rPr lang="fr-FR" dirty="0"/>
              <a:t>AR </a:t>
            </a:r>
            <a:r>
              <a:rPr lang="fr-FR" dirty="0" err="1"/>
              <a:t>coating</a:t>
            </a:r>
            <a:r>
              <a:rPr lang="fr-FR" dirty="0"/>
              <a:t> </a:t>
            </a:r>
            <a:r>
              <a:rPr lang="fr-FR" dirty="0" err="1"/>
              <a:t>reduces</a:t>
            </a:r>
            <a:r>
              <a:rPr lang="fr-FR" dirty="0"/>
              <a:t> </a:t>
            </a:r>
            <a:r>
              <a:rPr lang="fr-FR" dirty="0" err="1"/>
              <a:t>angular</a:t>
            </a:r>
            <a:r>
              <a:rPr lang="fr-FR" dirty="0"/>
              <a:t> </a:t>
            </a:r>
            <a:r>
              <a:rPr lang="fr-FR" dirty="0" err="1"/>
              <a:t>dependence</a:t>
            </a:r>
            <a:endParaRPr lang="fr-FR" dirty="0"/>
          </a:p>
        </p:txBody>
      </p:sp>
      <p:sp>
        <p:nvSpPr>
          <p:cNvPr id="29" name="ZoneTexte 28"/>
          <p:cNvSpPr txBox="1"/>
          <p:nvPr/>
        </p:nvSpPr>
        <p:spPr>
          <a:xfrm rot="16200000">
            <a:off x="-2805215" y="3388768"/>
            <a:ext cx="5918208" cy="307777"/>
          </a:xfrm>
          <a:prstGeom prst="rect">
            <a:avLst/>
          </a:prstGeom>
          <a:solidFill>
            <a:schemeClr val="accent4">
              <a:alpha val="50000"/>
            </a:schemeClr>
          </a:solidFill>
          <a:ln>
            <a:noFill/>
          </a:ln>
        </p:spPr>
        <p:txBody>
          <a:bodyPr wrap="square" rtlCol="0">
            <a:spAutoFit/>
          </a:bodyPr>
          <a:lstStyle/>
          <a:p>
            <a:pPr algn="ctr"/>
            <a:r>
              <a:rPr lang="en-US" sz="1400" dirty="0" err="1">
                <a:sym typeface="Wingdings" panose="05000000000000000000" pitchFamily="2" charset="2"/>
              </a:rPr>
              <a:t>Poirson</a:t>
            </a:r>
            <a:r>
              <a:rPr lang="en-US" sz="1400" dirty="0">
                <a:sym typeface="Wingdings" panose="05000000000000000000" pitchFamily="2" charset="2"/>
              </a:rPr>
              <a:t> et al. Applied Optics 34 6806 (1995)</a:t>
            </a:r>
          </a:p>
        </p:txBody>
      </p:sp>
      <p:sp>
        <p:nvSpPr>
          <p:cNvPr id="16" name="Espace réservé de la date 5">
            <a:extLst>
              <a:ext uri="{FF2B5EF4-FFF2-40B4-BE49-F238E27FC236}">
                <a16:creationId xmlns:a16="http://schemas.microsoft.com/office/drawing/2014/main" id="{D8344B61-98C4-D745-89FE-3197618731E1}"/>
              </a:ext>
            </a:extLst>
          </p:cNvPr>
          <p:cNvSpPr>
            <a:spLocks noGrp="1"/>
          </p:cNvSpPr>
          <p:nvPr>
            <p:ph type="dt" sz="half" idx="10"/>
          </p:nvPr>
        </p:nvSpPr>
        <p:spPr>
          <a:xfrm>
            <a:off x="0" y="6492875"/>
            <a:ext cx="3347864" cy="365125"/>
          </a:xfrm>
        </p:spPr>
        <p:txBody>
          <a:bodyPr/>
          <a:lstStyle/>
          <a:p>
            <a:r>
              <a:rPr lang="en-US" dirty="0">
                <a:solidFill>
                  <a:schemeClr val="tx1"/>
                </a:solidFill>
              </a:rPr>
              <a:t>LCWS 2018 – MDI, Arlington, TX, USA, 23/10/2018</a:t>
            </a:r>
          </a:p>
        </p:txBody>
      </p:sp>
    </p:spTree>
    <p:extLst>
      <p:ext uri="{BB962C8B-B14F-4D97-AF65-F5344CB8AC3E}">
        <p14:creationId xmlns:p14="http://schemas.microsoft.com/office/powerpoint/2010/main" val="1335354273"/>
      </p:ext>
    </p:extLst>
  </p:cSld>
  <p:clrMapOvr>
    <a:masterClrMapping/>
  </p:clrMapOvr>
  <p:transition spd="slow"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4313D-DEBE-AE49-A7F9-E52AC49CD183}"/>
              </a:ext>
            </a:extLst>
          </p:cNvPr>
          <p:cNvSpPr>
            <a:spLocks noGrp="1"/>
          </p:cNvSpPr>
          <p:nvPr>
            <p:ph type="title"/>
          </p:nvPr>
        </p:nvSpPr>
        <p:spPr>
          <a:xfrm>
            <a:off x="628649" y="365126"/>
            <a:ext cx="8392353" cy="509517"/>
          </a:xfrm>
        </p:spPr>
        <p:txBody>
          <a:bodyPr>
            <a:normAutofit fontScale="90000"/>
          </a:bodyPr>
          <a:lstStyle/>
          <a:p>
            <a:r>
              <a:rPr lang="fr-FR" dirty="0"/>
              <a:t>White report (WR) content (1)</a:t>
            </a:r>
          </a:p>
        </p:txBody>
      </p:sp>
      <p:sp>
        <p:nvSpPr>
          <p:cNvPr id="4" name="Espace réservé de la date 3">
            <a:extLst>
              <a:ext uri="{FF2B5EF4-FFF2-40B4-BE49-F238E27FC236}">
                <a16:creationId xmlns:a16="http://schemas.microsoft.com/office/drawing/2014/main" id="{6CA6C0AF-8646-E848-9ED1-97AA8D77D469}"/>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0CF12F82-E7BB-4348-A9AE-40E986B155FC}"/>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C61277A9-23E6-B942-8683-A7903BD7988F}"/>
              </a:ext>
            </a:extLst>
          </p:cNvPr>
          <p:cNvSpPr>
            <a:spLocks noGrp="1"/>
          </p:cNvSpPr>
          <p:nvPr>
            <p:ph type="sldNum" sz="quarter" idx="12"/>
          </p:nvPr>
        </p:nvSpPr>
        <p:spPr/>
        <p:txBody>
          <a:bodyPr/>
          <a:lstStyle/>
          <a:p>
            <a:fld id="{6324D5D7-7619-544E-85E6-FE67B0DC27B1}" type="slidenum">
              <a:rPr lang="fr-FR" smtClean="0"/>
              <a:t>4</a:t>
            </a:fld>
            <a:endParaRPr lang="fr-FR"/>
          </a:p>
        </p:txBody>
      </p:sp>
      <p:sp>
        <p:nvSpPr>
          <p:cNvPr id="7" name="Text Box 18">
            <a:extLst>
              <a:ext uri="{FF2B5EF4-FFF2-40B4-BE49-F238E27FC236}">
                <a16:creationId xmlns:a16="http://schemas.microsoft.com/office/drawing/2014/main" id="{26548A13-28D0-B646-9AB5-CD284F4AF971}"/>
              </a:ext>
            </a:extLst>
          </p:cNvPr>
          <p:cNvSpPr txBox="1">
            <a:spLocks noChangeArrowheads="1"/>
          </p:cNvSpPr>
          <p:nvPr/>
        </p:nvSpPr>
        <p:spPr bwMode="auto">
          <a:xfrm>
            <a:off x="584607" y="1136453"/>
            <a:ext cx="8436396" cy="4832092"/>
          </a:xfrm>
          <a:prstGeom prst="rect">
            <a:avLst/>
          </a:prstGeom>
          <a:noFill/>
          <a:ln w="9525">
            <a:noFill/>
            <a:miter lim="800000"/>
            <a:headEnd/>
            <a:tailEnd/>
          </a:ln>
        </p:spPr>
        <p:txBody>
          <a:bodyPr wrap="square">
            <a:spAutoFit/>
          </a:bodyPr>
          <a:lstStyle/>
          <a:p>
            <a:pPr marL="342900" indent="-342900">
              <a:buFont typeface="+mj-lt"/>
              <a:buAutoNum type="arabicPeriod"/>
            </a:pPr>
            <a:r>
              <a:rPr lang="en-US" sz="1400" dirty="0">
                <a:solidFill>
                  <a:schemeClr val="tx2">
                    <a:lumMod val="60000"/>
                    <a:lumOff val="40000"/>
                  </a:schemeClr>
                </a:solidFill>
              </a:rPr>
              <a:t>Introduction:</a:t>
            </a:r>
          </a:p>
          <a:p>
            <a:pPr marL="800100" lvl="1" indent="-342900">
              <a:buFont typeface="+mj-lt"/>
              <a:buAutoNum type="arabicPeriod"/>
            </a:pPr>
            <a:r>
              <a:rPr lang="en-US" sz="1400" dirty="0">
                <a:solidFill>
                  <a:schemeClr val="accent5">
                    <a:lumMod val="75000"/>
                  </a:schemeClr>
                </a:solidFill>
              </a:rPr>
              <a:t>Some (quick) historical introduction </a:t>
            </a:r>
            <a:r>
              <a:rPr lang="en-US" sz="1400" dirty="0">
                <a:solidFill>
                  <a:schemeClr val="accent6">
                    <a:lumMod val="75000"/>
                  </a:schemeClr>
                </a:solidFill>
                <a:sym typeface="Wingdings" pitchFamily="2" charset="2"/>
              </a:rPr>
              <a:t> Orsay + Manitoba ?</a:t>
            </a:r>
            <a:endParaRPr lang="en-US" sz="1400" dirty="0">
              <a:solidFill>
                <a:schemeClr val="accent6">
                  <a:lumMod val="75000"/>
                </a:schemeClr>
              </a:solidFill>
            </a:endParaRPr>
          </a:p>
          <a:p>
            <a:pPr marL="800100" lvl="1" indent="-342900">
              <a:buFont typeface="+mj-lt"/>
              <a:buAutoNum type="arabicPeriod"/>
            </a:pPr>
            <a:r>
              <a:rPr lang="en-US" sz="1400" dirty="0">
                <a:solidFill>
                  <a:schemeClr val="accent5">
                    <a:lumMod val="75000"/>
                  </a:schemeClr>
                </a:solidFill>
              </a:rPr>
              <a:t>The specific challenges related to </a:t>
            </a:r>
            <a:r>
              <a:rPr lang="en-US" sz="1400" dirty="0" err="1">
                <a:solidFill>
                  <a:schemeClr val="accent5">
                    <a:lumMod val="75000"/>
                  </a:schemeClr>
                </a:solidFill>
              </a:rPr>
              <a:t>SuperKEKB</a:t>
            </a:r>
            <a:r>
              <a:rPr lang="en-US" sz="1400" dirty="0">
                <a:solidFill>
                  <a:schemeClr val="accent5">
                    <a:lumMod val="75000"/>
                  </a:schemeClr>
                </a:solidFill>
              </a:rPr>
              <a:t> polarized beam (top-up, high </a:t>
            </a:r>
            <a:r>
              <a:rPr lang="en-US" sz="1400" dirty="0" err="1">
                <a:solidFill>
                  <a:schemeClr val="accent5">
                    <a:lumMod val="75000"/>
                  </a:schemeClr>
                </a:solidFill>
              </a:rPr>
              <a:t>lumi</a:t>
            </a:r>
            <a:r>
              <a:rPr lang="en-US" sz="1400" dirty="0">
                <a:solidFill>
                  <a:schemeClr val="accent5">
                    <a:lumMod val="75000"/>
                  </a:schemeClr>
                </a:solidFill>
              </a:rPr>
              <a:t>). Comparison with EIC ? Synergies ? </a:t>
            </a:r>
            <a:r>
              <a:rPr lang="en-US" sz="1400" dirty="0">
                <a:solidFill>
                  <a:schemeClr val="accent6">
                    <a:lumMod val="75000"/>
                  </a:schemeClr>
                </a:solidFill>
                <a:sym typeface="Wingdings" pitchFamily="2" charset="2"/>
              </a:rPr>
              <a:t> Orsay + Manitoba ?</a:t>
            </a:r>
          </a:p>
          <a:p>
            <a:pPr lvl="1"/>
            <a:endParaRPr lang="en-US" sz="1400" dirty="0">
              <a:solidFill>
                <a:schemeClr val="accent5">
                  <a:lumMod val="75000"/>
                </a:schemeClr>
              </a:solidFill>
              <a:sym typeface="Wingdings" pitchFamily="2" charset="2"/>
            </a:endParaRPr>
          </a:p>
          <a:p>
            <a:pPr marL="342900" indent="-342900">
              <a:buFont typeface="+mj-lt"/>
              <a:buAutoNum type="arabicPeriod"/>
            </a:pPr>
            <a:r>
              <a:rPr lang="en-US" sz="1400" dirty="0">
                <a:solidFill>
                  <a:schemeClr val="tx2">
                    <a:lumMod val="60000"/>
                    <a:lumOff val="40000"/>
                  </a:schemeClr>
                </a:solidFill>
                <a:sym typeface="Wingdings" pitchFamily="2" charset="2"/>
              </a:rPr>
              <a:t>Strategy</a:t>
            </a:r>
          </a:p>
          <a:p>
            <a:pPr marL="800100" lvl="1" indent="-342900">
              <a:buFont typeface="+mj-lt"/>
              <a:buAutoNum type="arabicPeriod"/>
            </a:pPr>
            <a:r>
              <a:rPr lang="en-US" sz="1400" dirty="0">
                <a:solidFill>
                  <a:schemeClr val="accent5">
                    <a:lumMod val="75000"/>
                  </a:schemeClr>
                </a:solidFill>
              </a:rPr>
              <a:t>Bunch/bunch polarization measurement (</a:t>
            </a:r>
            <a:r>
              <a:rPr lang="en-US" sz="1400" dirty="0" err="1">
                <a:solidFill>
                  <a:schemeClr val="accent5">
                    <a:lumMod val="75000"/>
                  </a:schemeClr>
                </a:solidFill>
              </a:rPr>
              <a:t>cf</a:t>
            </a:r>
            <a:r>
              <a:rPr lang="en-US" sz="1400" dirty="0">
                <a:solidFill>
                  <a:schemeClr val="accent5">
                    <a:lumMod val="75000"/>
                  </a:schemeClr>
                </a:solidFill>
              </a:rPr>
              <a:t> HERA) in ring </a:t>
            </a:r>
            <a:r>
              <a:rPr lang="en-US" sz="1400" dirty="0">
                <a:solidFill>
                  <a:schemeClr val="accent6">
                    <a:lumMod val="75000"/>
                  </a:schemeClr>
                </a:solidFill>
                <a:sym typeface="Wingdings" pitchFamily="2" charset="2"/>
              </a:rPr>
              <a:t> Orsay + KEK ?</a:t>
            </a:r>
            <a:endParaRPr lang="en-US" sz="1400" dirty="0">
              <a:solidFill>
                <a:schemeClr val="accent6">
                  <a:lumMod val="75000"/>
                </a:schemeClr>
              </a:solidFill>
            </a:endParaRPr>
          </a:p>
          <a:p>
            <a:pPr marL="1257300" lvl="2" indent="-342900">
              <a:buFont typeface="Arial" panose="020B0604020202020204" pitchFamily="34" charset="0"/>
              <a:buChar char="•"/>
            </a:pPr>
            <a:r>
              <a:rPr lang="en-US" sz="1400" dirty="0">
                <a:solidFill>
                  <a:schemeClr val="accent5">
                    <a:lumMod val="75000"/>
                  </a:schemeClr>
                </a:solidFill>
              </a:rPr>
              <a:t>Discuss Transverse vs (nearly) longitudinal polarimetry. Pros vs cons.  </a:t>
            </a:r>
          </a:p>
          <a:p>
            <a:pPr marL="1257300" lvl="2" indent="-342900">
              <a:buFont typeface="Arial" panose="020B0604020202020204" pitchFamily="34" charset="0"/>
              <a:buChar char="•"/>
            </a:pPr>
            <a:r>
              <a:rPr lang="en-US" sz="1400" dirty="0">
                <a:solidFill>
                  <a:schemeClr val="accent5">
                    <a:lumMod val="75000"/>
                  </a:schemeClr>
                </a:solidFill>
              </a:rPr>
              <a:t>Will decide depending on integration possibilities </a:t>
            </a:r>
            <a:r>
              <a:rPr lang="en-US" sz="1400" dirty="0">
                <a:solidFill>
                  <a:schemeClr val="accent6">
                    <a:lumMod val="75000"/>
                  </a:schemeClr>
                </a:solidFill>
              </a:rPr>
              <a:t>(KEK input required)</a:t>
            </a:r>
            <a:r>
              <a:rPr lang="en-US" sz="1400" dirty="0">
                <a:solidFill>
                  <a:schemeClr val="accent5">
                    <a:lumMod val="75000"/>
                  </a:schemeClr>
                </a:solidFill>
              </a:rPr>
              <a:t> + risk related to difficulty of transverse polarimetry (vertical alignment). </a:t>
            </a:r>
          </a:p>
          <a:p>
            <a:pPr marL="800100" lvl="1" indent="-342900">
              <a:buFont typeface="+mj-lt"/>
              <a:buAutoNum type="arabicPeriod"/>
            </a:pPr>
            <a:r>
              <a:rPr lang="en-US" sz="1400" dirty="0">
                <a:solidFill>
                  <a:schemeClr val="accent5">
                    <a:lumMod val="75000"/>
                  </a:schemeClr>
                </a:solidFill>
              </a:rPr>
              <a:t>Complement with measurements prior injection in ring ? </a:t>
            </a:r>
            <a:r>
              <a:rPr lang="en-US" sz="1400" dirty="0">
                <a:solidFill>
                  <a:schemeClr val="accent6">
                    <a:lumMod val="75000"/>
                  </a:schemeClr>
                </a:solidFill>
                <a:sym typeface="Wingdings" pitchFamily="2" charset="2"/>
              </a:rPr>
              <a:t> Orsay + Manitoba (+ KEK) ?</a:t>
            </a:r>
            <a:endParaRPr lang="en-US" sz="1400" dirty="0">
              <a:solidFill>
                <a:schemeClr val="accent5">
                  <a:lumMod val="75000"/>
                </a:schemeClr>
              </a:solidFill>
            </a:endParaRPr>
          </a:p>
          <a:p>
            <a:pPr marL="1200150" lvl="2" indent="-285750">
              <a:buFont typeface="Arial" panose="020B0604020202020204" pitchFamily="34" charset="0"/>
              <a:buChar char="•"/>
            </a:pPr>
            <a:r>
              <a:rPr lang="en-US" sz="1400" dirty="0">
                <a:solidFill>
                  <a:schemeClr val="accent5">
                    <a:lumMod val="75000"/>
                  </a:schemeClr>
                </a:solidFill>
              </a:rPr>
              <a:t>Need to check polarization at photocathode ? </a:t>
            </a:r>
            <a:endParaRPr lang="en-US" sz="1400" dirty="0">
              <a:solidFill>
                <a:schemeClr val="accent6">
                  <a:lumMod val="75000"/>
                </a:schemeClr>
              </a:solidFill>
              <a:sym typeface="Wingdings" pitchFamily="2" charset="2"/>
            </a:endParaRPr>
          </a:p>
          <a:p>
            <a:pPr marL="1200150" lvl="2" indent="-285750">
              <a:buFont typeface="Arial" panose="020B0604020202020204" pitchFamily="34" charset="0"/>
              <a:buChar char="•"/>
            </a:pPr>
            <a:r>
              <a:rPr lang="en-US" sz="1400" dirty="0">
                <a:solidFill>
                  <a:schemeClr val="accent5">
                    <a:lumMod val="75000"/>
                  </a:schemeClr>
                </a:solidFill>
                <a:sym typeface="Wingdings" pitchFamily="2" charset="2"/>
              </a:rPr>
              <a:t>Need a further check beam polarization before injection in ring ? </a:t>
            </a:r>
          </a:p>
          <a:p>
            <a:pPr marL="1200150" lvl="2" indent="-285750">
              <a:buFont typeface="Arial" panose="020B0604020202020204" pitchFamily="34" charset="0"/>
              <a:buChar char="•"/>
            </a:pPr>
            <a:r>
              <a:rPr lang="en-US" sz="1400" dirty="0">
                <a:solidFill>
                  <a:schemeClr val="accent5">
                    <a:lumMod val="75000"/>
                  </a:schemeClr>
                </a:solidFill>
                <a:sym typeface="Wingdings" pitchFamily="2" charset="2"/>
              </a:rPr>
              <a:t>Very preliminary thoughts on these questions.</a:t>
            </a:r>
          </a:p>
          <a:p>
            <a:pPr marL="1200150" lvl="2" indent="-285750">
              <a:buFont typeface="Arial" panose="020B0604020202020204" pitchFamily="34" charset="0"/>
              <a:buChar char="•"/>
            </a:pPr>
            <a:endParaRPr lang="en-US" sz="1400" dirty="0">
              <a:solidFill>
                <a:schemeClr val="tx2">
                  <a:lumMod val="60000"/>
                  <a:lumOff val="40000"/>
                </a:schemeClr>
              </a:solidFill>
            </a:endParaRPr>
          </a:p>
          <a:p>
            <a:pPr marL="342900" indent="-342900">
              <a:buAutoNum type="arabicPeriod"/>
            </a:pPr>
            <a:r>
              <a:rPr lang="en-US" sz="1400" dirty="0">
                <a:solidFill>
                  <a:schemeClr val="tx2">
                    <a:lumMod val="60000"/>
                    <a:lumOff val="40000"/>
                  </a:schemeClr>
                </a:solidFill>
              </a:rPr>
              <a:t>Ring polarimeter</a:t>
            </a:r>
          </a:p>
          <a:p>
            <a:pPr marL="800100" lvl="1" indent="-342900">
              <a:buAutoNum type="arabicPeriod"/>
            </a:pPr>
            <a:endParaRPr lang="en-US" sz="1400" dirty="0">
              <a:solidFill>
                <a:schemeClr val="tx2">
                  <a:lumMod val="60000"/>
                  <a:lumOff val="40000"/>
                </a:schemeClr>
              </a:solidFill>
            </a:endParaRPr>
          </a:p>
          <a:p>
            <a:pPr marL="342900" indent="-342900">
              <a:buAutoNum type="arabicPeriod"/>
            </a:pPr>
            <a:r>
              <a:rPr lang="en-US" sz="1400" dirty="0">
                <a:solidFill>
                  <a:schemeClr val="tx2">
                    <a:lumMod val="60000"/>
                    <a:lumOff val="40000"/>
                  </a:schemeClr>
                </a:solidFill>
              </a:rPr>
              <a:t>Additional polarimeters (if we have some content ?)</a:t>
            </a:r>
          </a:p>
          <a:p>
            <a:pPr marL="342900" indent="-342900">
              <a:buAutoNum type="arabicPeriod"/>
            </a:pPr>
            <a:endParaRPr lang="en-US" sz="1400" dirty="0">
              <a:solidFill>
                <a:schemeClr val="tx2">
                  <a:lumMod val="60000"/>
                  <a:lumOff val="40000"/>
                </a:schemeClr>
              </a:solidFill>
            </a:endParaRPr>
          </a:p>
          <a:p>
            <a:pPr marL="342900" indent="-342900">
              <a:buFontTx/>
              <a:buAutoNum type="arabicPeriod"/>
            </a:pPr>
            <a:r>
              <a:rPr lang="en-US" sz="1400" dirty="0">
                <a:solidFill>
                  <a:schemeClr val="tx2">
                    <a:lumMod val="60000"/>
                    <a:lumOff val="40000"/>
                  </a:schemeClr>
                </a:solidFill>
              </a:rPr>
              <a:t>Summary of required R&amp;D before Technical design report</a:t>
            </a:r>
          </a:p>
          <a:p>
            <a:endParaRPr lang="en-US" sz="1400" dirty="0">
              <a:solidFill>
                <a:schemeClr val="tx2">
                  <a:lumMod val="60000"/>
                  <a:lumOff val="40000"/>
                </a:schemeClr>
              </a:solidFill>
            </a:endParaRPr>
          </a:p>
          <a:p>
            <a:endParaRPr lang="en-US" sz="1400" dirty="0">
              <a:solidFill>
                <a:schemeClr val="accent5">
                  <a:lumMod val="75000"/>
                </a:schemeClr>
              </a:solidFill>
            </a:endParaRPr>
          </a:p>
        </p:txBody>
      </p:sp>
    </p:spTree>
    <p:extLst>
      <p:ext uri="{BB962C8B-B14F-4D97-AF65-F5344CB8AC3E}">
        <p14:creationId xmlns:p14="http://schemas.microsoft.com/office/powerpoint/2010/main" val="4047516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en-US" sz="3200" dirty="0"/>
              <a:t>Why challenging per-mille precision?</a:t>
            </a:r>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40</a:t>
            </a:fld>
            <a:endParaRPr lang="en-US" dirty="0">
              <a:solidFill>
                <a:schemeClr val="tx1"/>
              </a:solidFill>
            </a:endParaRPr>
          </a:p>
        </p:txBody>
      </p:sp>
      <p:sp>
        <p:nvSpPr>
          <p:cNvPr id="8" name="ZoneTexte 7"/>
          <p:cNvSpPr txBox="1"/>
          <p:nvPr/>
        </p:nvSpPr>
        <p:spPr>
          <a:xfrm>
            <a:off x="561479" y="672932"/>
            <a:ext cx="8544262" cy="646331"/>
          </a:xfrm>
          <a:prstGeom prst="rect">
            <a:avLst/>
          </a:prstGeom>
          <a:solidFill>
            <a:schemeClr val="accent3">
              <a:lumMod val="20000"/>
              <a:lumOff val="80000"/>
            </a:schemeClr>
          </a:solidFill>
        </p:spPr>
        <p:txBody>
          <a:bodyPr wrap="none" rtlCol="0">
            <a:spAutoFit/>
          </a:bodyPr>
          <a:lstStyle/>
          <a:p>
            <a:r>
              <a:rPr lang="fr-FR" dirty="0"/>
              <a:t>Optical </a:t>
            </a:r>
            <a:r>
              <a:rPr lang="fr-FR" dirty="0" err="1"/>
              <a:t>birefringence</a:t>
            </a:r>
            <a:r>
              <a:rPr lang="fr-FR" dirty="0"/>
              <a:t> of all </a:t>
            </a:r>
            <a:r>
              <a:rPr lang="fr-FR" dirty="0" err="1"/>
              <a:t>optical</a:t>
            </a:r>
            <a:r>
              <a:rPr lang="fr-FR" dirty="0"/>
              <a:t> </a:t>
            </a:r>
            <a:r>
              <a:rPr lang="fr-FR" dirty="0" err="1"/>
              <a:t>elements</a:t>
            </a:r>
            <a:r>
              <a:rPr lang="fr-FR" dirty="0"/>
              <a:t> must </a:t>
            </a:r>
            <a:r>
              <a:rPr lang="fr-FR" dirty="0" err="1"/>
              <a:t>be</a:t>
            </a:r>
            <a:r>
              <a:rPr lang="fr-FR" dirty="0"/>
              <a:t> </a:t>
            </a:r>
            <a:r>
              <a:rPr lang="fr-FR" dirty="0" err="1"/>
              <a:t>under</a:t>
            </a:r>
            <a:r>
              <a:rPr lang="fr-FR" dirty="0"/>
              <a:t> control at per-mille </a:t>
            </a:r>
            <a:r>
              <a:rPr lang="fr-FR" dirty="0" err="1"/>
              <a:t>level</a:t>
            </a:r>
            <a:endParaRPr lang="fr-FR" dirty="0"/>
          </a:p>
          <a:p>
            <a:r>
              <a:rPr lang="fr-FR" dirty="0"/>
              <a:t>NB: </a:t>
            </a:r>
            <a:r>
              <a:rPr lang="fr-FR" dirty="0" err="1"/>
              <a:t>influenced</a:t>
            </a:r>
            <a:r>
              <a:rPr lang="fr-FR" dirty="0"/>
              <a:t> by </a:t>
            </a:r>
            <a:r>
              <a:rPr lang="fr-FR" dirty="0" err="1"/>
              <a:t>mechanical</a:t>
            </a:r>
            <a:r>
              <a:rPr lang="fr-FR" dirty="0"/>
              <a:t> stress, </a:t>
            </a:r>
            <a:r>
              <a:rPr lang="fr-FR" dirty="0" err="1"/>
              <a:t>temperature</a:t>
            </a:r>
            <a:r>
              <a:rPr lang="fr-FR" dirty="0"/>
              <a:t>, </a:t>
            </a:r>
            <a:r>
              <a:rPr lang="fr-FR" dirty="0" err="1"/>
              <a:t>roughness</a:t>
            </a:r>
            <a:r>
              <a:rPr lang="fr-FR" dirty="0"/>
              <a:t> </a:t>
            </a:r>
            <a:r>
              <a:rPr lang="fr-FR" dirty="0" err="1"/>
              <a:t>defects</a:t>
            </a:r>
            <a:r>
              <a:rPr lang="fr-FR" dirty="0"/>
              <a:t>, </a:t>
            </a:r>
            <a:r>
              <a:rPr lang="fr-FR" dirty="0" err="1"/>
              <a:t>thickness</a:t>
            </a:r>
            <a:r>
              <a:rPr lang="fr-FR" dirty="0"/>
              <a:t> </a:t>
            </a:r>
            <a:r>
              <a:rPr lang="fr-FR" dirty="0" err="1"/>
              <a:t>defects</a:t>
            </a:r>
            <a:r>
              <a:rPr lang="fr-FR" dirty="0"/>
              <a:t>,…</a:t>
            </a:r>
            <a:endParaRPr lang="en-US" dirty="0"/>
          </a:p>
        </p:txBody>
      </p:sp>
      <p:pic>
        <p:nvPicPr>
          <p:cNvPr id="7" name="Image 6"/>
          <p:cNvPicPr>
            <a:picLocks noChangeAspect="1"/>
          </p:cNvPicPr>
          <p:nvPr/>
        </p:nvPicPr>
        <p:blipFill>
          <a:blip r:embed="rId2"/>
          <a:stretch>
            <a:fillRect/>
          </a:stretch>
        </p:blipFill>
        <p:spPr>
          <a:xfrm>
            <a:off x="3736321" y="1415978"/>
            <a:ext cx="4531500" cy="1884000"/>
          </a:xfrm>
          <a:prstGeom prst="rect">
            <a:avLst/>
          </a:prstGeom>
          <a:ln w="38100">
            <a:solidFill>
              <a:schemeClr val="accent1"/>
            </a:solidFill>
          </a:ln>
        </p:spPr>
      </p:pic>
      <p:sp>
        <p:nvSpPr>
          <p:cNvPr id="13" name="ZoneTexte 12"/>
          <p:cNvSpPr txBox="1"/>
          <p:nvPr/>
        </p:nvSpPr>
        <p:spPr>
          <a:xfrm>
            <a:off x="1082115" y="1705704"/>
            <a:ext cx="1676356" cy="369332"/>
          </a:xfrm>
          <a:prstGeom prst="rect">
            <a:avLst/>
          </a:prstGeom>
          <a:solidFill>
            <a:schemeClr val="accent1">
              <a:lumMod val="20000"/>
              <a:lumOff val="80000"/>
            </a:schemeClr>
          </a:solidFill>
        </p:spPr>
        <p:txBody>
          <a:bodyPr wrap="none" rtlCol="0">
            <a:spAutoFit/>
          </a:bodyPr>
          <a:lstStyle/>
          <a:p>
            <a:r>
              <a:rPr lang="fr-FR" dirty="0" err="1"/>
              <a:t>Example</a:t>
            </a:r>
            <a:r>
              <a:rPr lang="fr-FR" dirty="0"/>
              <a:t> : QWP </a:t>
            </a:r>
            <a:endParaRPr lang="en-US" dirty="0"/>
          </a:p>
        </p:txBody>
      </p:sp>
      <p:pic>
        <p:nvPicPr>
          <p:cNvPr id="15" name="Image 14"/>
          <p:cNvPicPr>
            <a:picLocks noChangeAspect="1"/>
          </p:cNvPicPr>
          <p:nvPr/>
        </p:nvPicPr>
        <p:blipFill>
          <a:blip r:embed="rId3"/>
          <a:stretch>
            <a:fillRect/>
          </a:stretch>
        </p:blipFill>
        <p:spPr>
          <a:xfrm>
            <a:off x="677046" y="2328998"/>
            <a:ext cx="2528100" cy="588000"/>
          </a:xfrm>
          <a:prstGeom prst="rect">
            <a:avLst/>
          </a:prstGeom>
          <a:ln w="38100">
            <a:solidFill>
              <a:schemeClr val="accent1"/>
            </a:solidFill>
          </a:ln>
        </p:spPr>
      </p:pic>
      <p:sp>
        <p:nvSpPr>
          <p:cNvPr id="16" name="ZoneTexte 15"/>
          <p:cNvSpPr txBox="1"/>
          <p:nvPr/>
        </p:nvSpPr>
        <p:spPr>
          <a:xfrm>
            <a:off x="677046" y="3500685"/>
            <a:ext cx="5425873" cy="369332"/>
          </a:xfrm>
          <a:prstGeom prst="rect">
            <a:avLst/>
          </a:prstGeom>
          <a:solidFill>
            <a:schemeClr val="accent3">
              <a:lumMod val="40000"/>
              <a:lumOff val="60000"/>
            </a:schemeClr>
          </a:solidFill>
        </p:spPr>
        <p:txBody>
          <a:bodyPr wrap="square" rtlCol="0">
            <a:spAutoFit/>
          </a:bodyPr>
          <a:lstStyle/>
          <a:p>
            <a:r>
              <a:rPr lang="fr-FR" dirty="0" err="1"/>
              <a:t>Temperature</a:t>
            </a:r>
            <a:r>
              <a:rPr lang="fr-FR" dirty="0"/>
              <a:t> </a:t>
            </a:r>
            <a:r>
              <a:rPr lang="fr-FR" dirty="0" err="1"/>
              <a:t>sensitivity</a:t>
            </a:r>
            <a:r>
              <a:rPr lang="fr-FR" dirty="0"/>
              <a:t>: fraction of </a:t>
            </a:r>
            <a:r>
              <a:rPr lang="fr-FR" dirty="0" err="1"/>
              <a:t>permille</a:t>
            </a:r>
            <a:r>
              <a:rPr lang="fr-FR" dirty="0"/>
              <a:t> per Kelvin</a:t>
            </a:r>
          </a:p>
        </p:txBody>
      </p:sp>
      <p:sp>
        <p:nvSpPr>
          <p:cNvPr id="19" name="ZoneTexte 18"/>
          <p:cNvSpPr txBox="1"/>
          <p:nvPr/>
        </p:nvSpPr>
        <p:spPr>
          <a:xfrm>
            <a:off x="561481" y="5497441"/>
            <a:ext cx="8582519" cy="369332"/>
          </a:xfrm>
          <a:prstGeom prst="rect">
            <a:avLst/>
          </a:prstGeom>
          <a:solidFill>
            <a:schemeClr val="accent2">
              <a:lumMod val="40000"/>
              <a:lumOff val="60000"/>
            </a:schemeClr>
          </a:solidFill>
        </p:spPr>
        <p:txBody>
          <a:bodyPr wrap="square" rtlCol="0">
            <a:spAutoFit/>
          </a:bodyPr>
          <a:lstStyle/>
          <a:p>
            <a:r>
              <a:rPr lang="fr-FR" dirty="0"/>
              <a:t>Intense R&amp;D to </a:t>
            </a:r>
            <a:r>
              <a:rPr lang="fr-FR" dirty="0" err="1"/>
              <a:t>validate</a:t>
            </a:r>
            <a:r>
              <a:rPr lang="fr-FR" dirty="0"/>
              <a:t> polarisation </a:t>
            </a:r>
            <a:r>
              <a:rPr lang="fr-FR" dirty="0" err="1"/>
              <a:t>shaping</a:t>
            </a:r>
            <a:r>
              <a:rPr lang="fr-FR" dirty="0"/>
              <a:t>, control, </a:t>
            </a:r>
            <a:r>
              <a:rPr lang="fr-FR" dirty="0" err="1"/>
              <a:t>characterisation</a:t>
            </a:r>
            <a:r>
              <a:rPr lang="fr-FR" dirty="0"/>
              <a:t> </a:t>
            </a:r>
            <a:r>
              <a:rPr lang="fr-FR" dirty="0" err="1"/>
              <a:t>also</a:t>
            </a:r>
            <a:r>
              <a:rPr lang="fr-FR" dirty="0"/>
              <a:t> at 50W or </a:t>
            </a:r>
            <a:r>
              <a:rPr lang="fr-FR" dirty="0" err="1"/>
              <a:t>so</a:t>
            </a:r>
            <a:r>
              <a:rPr lang="fr-FR" dirty="0"/>
              <a:t>…</a:t>
            </a:r>
          </a:p>
        </p:txBody>
      </p:sp>
      <p:sp>
        <p:nvSpPr>
          <p:cNvPr id="20" name="ZoneTexte 19"/>
          <p:cNvSpPr txBox="1"/>
          <p:nvPr/>
        </p:nvSpPr>
        <p:spPr>
          <a:xfrm>
            <a:off x="1920293" y="3933056"/>
            <a:ext cx="5532027" cy="646331"/>
          </a:xfrm>
          <a:prstGeom prst="rect">
            <a:avLst/>
          </a:prstGeom>
          <a:solidFill>
            <a:schemeClr val="accent2">
              <a:lumMod val="40000"/>
              <a:lumOff val="60000"/>
            </a:schemeClr>
          </a:solidFill>
        </p:spPr>
        <p:txBody>
          <a:bodyPr wrap="square" rtlCol="0">
            <a:spAutoFit/>
          </a:bodyPr>
          <a:lstStyle/>
          <a:p>
            <a:r>
              <a:rPr lang="fr-FR" dirty="0" err="1">
                <a:sym typeface="Wingdings" panose="05000000000000000000" pitchFamily="2" charset="2"/>
              </a:rPr>
              <a:t>Certainly</a:t>
            </a:r>
            <a:r>
              <a:rPr lang="fr-FR" dirty="0">
                <a:sym typeface="Wingdings" panose="05000000000000000000" pitchFamily="2" charset="2"/>
              </a:rPr>
              <a:t> an issue for 50W laser and 10</a:t>
            </a:r>
            <a:r>
              <a:rPr lang="fr-FR" baseline="30000" dirty="0">
                <a:sym typeface="Wingdings" panose="05000000000000000000" pitchFamily="2" charset="2"/>
              </a:rPr>
              <a:t>-2</a:t>
            </a:r>
            <a:r>
              <a:rPr lang="fr-FR" dirty="0">
                <a:sym typeface="Wingdings" panose="05000000000000000000" pitchFamily="2" charset="2"/>
              </a:rPr>
              <a:t>/cm absorption </a:t>
            </a:r>
          </a:p>
          <a:p>
            <a:pPr marL="285750" indent="-285750">
              <a:buFont typeface="Wingdings" panose="05000000000000000000" pitchFamily="2" charset="2"/>
              <a:buChar char="à"/>
            </a:pPr>
            <a:r>
              <a:rPr lang="fr-FR" dirty="0">
                <a:sym typeface="Wingdings" panose="05000000000000000000" pitchFamily="2" charset="2"/>
              </a:rPr>
              <a:t>0.5W </a:t>
            </a:r>
            <a:r>
              <a:rPr lang="fr-FR" dirty="0" err="1">
                <a:sym typeface="Wingdings" panose="05000000000000000000" pitchFamily="2" charset="2"/>
              </a:rPr>
              <a:t>absorbed</a:t>
            </a:r>
            <a:r>
              <a:rPr lang="fr-FR" dirty="0">
                <a:sym typeface="Wingdings" panose="05000000000000000000" pitchFamily="2" charset="2"/>
              </a:rPr>
              <a:t> power in compound 0-rder QWP</a:t>
            </a:r>
          </a:p>
        </p:txBody>
      </p:sp>
      <p:sp>
        <p:nvSpPr>
          <p:cNvPr id="2" name="Rectangle 1"/>
          <p:cNvSpPr/>
          <p:nvPr/>
        </p:nvSpPr>
        <p:spPr>
          <a:xfrm>
            <a:off x="689889" y="4643844"/>
            <a:ext cx="5280606" cy="369332"/>
          </a:xfrm>
          <a:prstGeom prst="rect">
            <a:avLst/>
          </a:prstGeom>
          <a:solidFill>
            <a:schemeClr val="accent1">
              <a:lumMod val="40000"/>
              <a:lumOff val="60000"/>
            </a:schemeClr>
          </a:solidFill>
        </p:spPr>
        <p:txBody>
          <a:bodyPr wrap="square">
            <a:spAutoFit/>
          </a:bodyPr>
          <a:lstStyle/>
          <a:p>
            <a:r>
              <a:rPr lang="fr-FR" dirty="0">
                <a:sym typeface="Wingdings" panose="05000000000000000000" pitchFamily="2" charset="2"/>
              </a:rPr>
              <a:t>Look for </a:t>
            </a:r>
            <a:r>
              <a:rPr lang="fr-FR" dirty="0" err="1">
                <a:sym typeface="Wingdings" panose="05000000000000000000" pitchFamily="2" charset="2"/>
              </a:rPr>
              <a:t>thin</a:t>
            </a:r>
            <a:r>
              <a:rPr lang="fr-FR" dirty="0">
                <a:sym typeface="Wingdings" panose="05000000000000000000" pitchFamily="2" charset="2"/>
              </a:rPr>
              <a:t> (1rst </a:t>
            </a:r>
            <a:r>
              <a:rPr lang="fr-FR" dirty="0" err="1">
                <a:sym typeface="Wingdings" panose="05000000000000000000" pitchFamily="2" charset="2"/>
              </a:rPr>
              <a:t>order</a:t>
            </a:r>
            <a:r>
              <a:rPr lang="fr-FR" dirty="0">
                <a:sym typeface="Wingdings" panose="05000000000000000000" pitchFamily="2" charset="2"/>
              </a:rPr>
              <a:t> ?) QWP to </a:t>
            </a:r>
            <a:r>
              <a:rPr lang="fr-FR" dirty="0" err="1">
                <a:sym typeface="Wingdings" panose="05000000000000000000" pitchFamily="2" charset="2"/>
              </a:rPr>
              <a:t>reduce</a:t>
            </a:r>
            <a:r>
              <a:rPr lang="fr-FR" dirty="0">
                <a:sym typeface="Wingdings" panose="05000000000000000000" pitchFamily="2" charset="2"/>
              </a:rPr>
              <a:t> </a:t>
            </a:r>
            <a:r>
              <a:rPr lang="fr-FR" dirty="0" err="1">
                <a:sym typeface="Wingdings" panose="05000000000000000000" pitchFamily="2" charset="2"/>
              </a:rPr>
              <a:t>heat</a:t>
            </a:r>
            <a:endParaRPr lang="fr-FR" dirty="0">
              <a:sym typeface="Wingdings" panose="05000000000000000000" pitchFamily="2" charset="2"/>
            </a:endParaRPr>
          </a:p>
        </p:txBody>
      </p:sp>
      <p:sp>
        <p:nvSpPr>
          <p:cNvPr id="3" name="Rectangle 2"/>
          <p:cNvSpPr/>
          <p:nvPr/>
        </p:nvSpPr>
        <p:spPr>
          <a:xfrm>
            <a:off x="2604555" y="5866773"/>
            <a:ext cx="3777829" cy="369332"/>
          </a:xfrm>
          <a:prstGeom prst="rect">
            <a:avLst/>
          </a:prstGeom>
          <a:solidFill>
            <a:schemeClr val="accent2">
              <a:lumMod val="40000"/>
              <a:lumOff val="60000"/>
            </a:schemeClr>
          </a:solidFill>
        </p:spPr>
        <p:txBody>
          <a:bodyPr wrap="none">
            <a:spAutoFit/>
          </a:bodyPr>
          <a:lstStyle/>
          <a:p>
            <a:r>
              <a:rPr lang="fr-FR" dirty="0">
                <a:sym typeface="Wingdings" panose="05000000000000000000" pitchFamily="2" charset="2"/>
              </a:rPr>
              <a:t>One of the </a:t>
            </a:r>
            <a:r>
              <a:rPr lang="fr-FR" dirty="0" err="1">
                <a:sym typeface="Wingdings" panose="05000000000000000000" pitchFamily="2" charset="2"/>
              </a:rPr>
              <a:t>very</a:t>
            </a:r>
            <a:r>
              <a:rPr lang="fr-FR" dirty="0">
                <a:sym typeface="Wingdings" panose="05000000000000000000" pitchFamily="2" charset="2"/>
              </a:rPr>
              <a:t> first point to deal </a:t>
            </a:r>
            <a:r>
              <a:rPr lang="fr-FR" dirty="0" err="1">
                <a:sym typeface="Wingdings" panose="05000000000000000000" pitchFamily="2" charset="2"/>
              </a:rPr>
              <a:t>with</a:t>
            </a:r>
            <a:endParaRPr lang="fr-FR" dirty="0">
              <a:sym typeface="Wingdings" panose="05000000000000000000" pitchFamily="2" charset="2"/>
            </a:endParaRPr>
          </a:p>
        </p:txBody>
      </p:sp>
      <p:sp>
        <p:nvSpPr>
          <p:cNvPr id="21" name="ZoneTexte 20"/>
          <p:cNvSpPr txBox="1"/>
          <p:nvPr/>
        </p:nvSpPr>
        <p:spPr>
          <a:xfrm rot="16200000">
            <a:off x="-2690841" y="3287354"/>
            <a:ext cx="5918208" cy="523220"/>
          </a:xfrm>
          <a:prstGeom prst="rect">
            <a:avLst/>
          </a:prstGeom>
          <a:solidFill>
            <a:schemeClr val="accent4">
              <a:alpha val="50000"/>
            </a:schemeClr>
          </a:solidFill>
          <a:ln>
            <a:noFill/>
          </a:ln>
        </p:spPr>
        <p:txBody>
          <a:bodyPr wrap="square" rtlCol="0">
            <a:spAutoFit/>
          </a:bodyPr>
          <a:lstStyle/>
          <a:p>
            <a:pPr algn="ctr"/>
            <a:r>
              <a:rPr lang="en-US" sz="1400" dirty="0" err="1">
                <a:sym typeface="Wingdings" panose="05000000000000000000" pitchFamily="2" charset="2"/>
              </a:rPr>
              <a:t>Poirson</a:t>
            </a:r>
            <a:r>
              <a:rPr lang="en-US" sz="1400" dirty="0">
                <a:sym typeface="Wingdings" panose="05000000000000000000" pitchFamily="2" charset="2"/>
              </a:rPr>
              <a:t> et al. Applied Optics 34 6806 (1995), Hale &amp; Day Applied Optics 27 5147 (1988)</a:t>
            </a:r>
          </a:p>
        </p:txBody>
      </p:sp>
      <p:sp>
        <p:nvSpPr>
          <p:cNvPr id="17" name="Espace réservé de la date 5">
            <a:extLst>
              <a:ext uri="{FF2B5EF4-FFF2-40B4-BE49-F238E27FC236}">
                <a16:creationId xmlns:a16="http://schemas.microsoft.com/office/drawing/2014/main" id="{4E75D32F-4F42-6C4E-9FB2-E9CE9B558D41}"/>
              </a:ext>
            </a:extLst>
          </p:cNvPr>
          <p:cNvSpPr>
            <a:spLocks noGrp="1"/>
          </p:cNvSpPr>
          <p:nvPr>
            <p:ph type="dt" sz="half" idx="10"/>
          </p:nvPr>
        </p:nvSpPr>
        <p:spPr>
          <a:xfrm>
            <a:off x="0" y="6492875"/>
            <a:ext cx="3347864" cy="365125"/>
          </a:xfrm>
        </p:spPr>
        <p:txBody>
          <a:bodyPr/>
          <a:lstStyle/>
          <a:p>
            <a:r>
              <a:rPr lang="en-US" dirty="0">
                <a:solidFill>
                  <a:schemeClr val="tx1"/>
                </a:solidFill>
              </a:rPr>
              <a:t>LCWS 2018 – MDI, Arlington, TX, USA, 23/10/2018</a:t>
            </a:r>
          </a:p>
        </p:txBody>
      </p:sp>
    </p:spTree>
    <p:extLst>
      <p:ext uri="{BB962C8B-B14F-4D97-AF65-F5344CB8AC3E}">
        <p14:creationId xmlns:p14="http://schemas.microsoft.com/office/powerpoint/2010/main" val="3175069206"/>
      </p:ext>
    </p:extLst>
  </p:cSld>
  <p:clrMapOvr>
    <a:masterClrMapping/>
  </p:clrMapOvr>
  <p:transition spd="slow"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en-US" sz="3200" dirty="0"/>
              <a:t>Strategy</a:t>
            </a:r>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41</a:t>
            </a:fld>
            <a:endParaRPr lang="en-US" dirty="0">
              <a:solidFill>
                <a:schemeClr val="tx1"/>
              </a:solidFill>
            </a:endParaRPr>
          </a:p>
        </p:txBody>
      </p:sp>
      <p:sp>
        <p:nvSpPr>
          <p:cNvPr id="8" name="ZoneTexte 7"/>
          <p:cNvSpPr txBox="1"/>
          <p:nvPr/>
        </p:nvSpPr>
        <p:spPr>
          <a:xfrm>
            <a:off x="820205" y="627899"/>
            <a:ext cx="7791620" cy="369332"/>
          </a:xfrm>
          <a:prstGeom prst="rect">
            <a:avLst/>
          </a:prstGeom>
          <a:solidFill>
            <a:schemeClr val="accent2">
              <a:lumMod val="40000"/>
              <a:lumOff val="60000"/>
            </a:schemeClr>
          </a:solidFill>
        </p:spPr>
        <p:txBody>
          <a:bodyPr wrap="none" rtlCol="0">
            <a:spAutoFit/>
          </a:bodyPr>
          <a:lstStyle/>
          <a:p>
            <a:r>
              <a:rPr lang="fr-FR" dirty="0"/>
              <a:t>Per-mille suppression of </a:t>
            </a:r>
            <a:r>
              <a:rPr lang="fr-FR" dirty="0" err="1"/>
              <a:t>parasitic</a:t>
            </a:r>
            <a:r>
              <a:rPr lang="fr-FR" dirty="0"/>
              <a:t> polarisation </a:t>
            </a:r>
            <a:r>
              <a:rPr lang="fr-FR" dirty="0" err="1"/>
              <a:t>certainly</a:t>
            </a:r>
            <a:r>
              <a:rPr lang="fr-FR" dirty="0"/>
              <a:t> an </a:t>
            </a:r>
            <a:r>
              <a:rPr lang="fr-FR" dirty="0" err="1"/>
              <a:t>extremely</a:t>
            </a:r>
            <a:r>
              <a:rPr lang="fr-FR" dirty="0"/>
              <a:t> </a:t>
            </a:r>
            <a:r>
              <a:rPr lang="fr-FR" dirty="0" err="1"/>
              <a:t>difficult</a:t>
            </a:r>
            <a:r>
              <a:rPr lang="fr-FR" dirty="0"/>
              <a:t> </a:t>
            </a:r>
            <a:r>
              <a:rPr lang="fr-FR" dirty="0" err="1"/>
              <a:t>task</a:t>
            </a:r>
            <a:endParaRPr lang="fr-FR" dirty="0"/>
          </a:p>
        </p:txBody>
      </p:sp>
      <p:sp>
        <p:nvSpPr>
          <p:cNvPr id="12" name="ZoneTexte 11"/>
          <p:cNvSpPr txBox="1"/>
          <p:nvPr/>
        </p:nvSpPr>
        <p:spPr>
          <a:xfrm>
            <a:off x="1921576" y="3236184"/>
            <a:ext cx="5333434" cy="923330"/>
          </a:xfrm>
          <a:prstGeom prst="rect">
            <a:avLst/>
          </a:prstGeom>
          <a:solidFill>
            <a:schemeClr val="accent1">
              <a:lumMod val="40000"/>
              <a:lumOff val="60000"/>
            </a:schemeClr>
          </a:solidFill>
        </p:spPr>
        <p:txBody>
          <a:bodyPr wrap="square" rtlCol="0">
            <a:spAutoFit/>
          </a:bodyPr>
          <a:lstStyle/>
          <a:p>
            <a:r>
              <a:rPr lang="fr-FR" dirty="0" err="1"/>
              <a:t>Reduce</a:t>
            </a:r>
            <a:r>
              <a:rPr lang="fr-FR" dirty="0"/>
              <a:t> the </a:t>
            </a:r>
            <a:r>
              <a:rPr lang="fr-FR" dirty="0" err="1"/>
              <a:t>optical</a:t>
            </a:r>
            <a:r>
              <a:rPr lang="fr-FR" dirty="0"/>
              <a:t> </a:t>
            </a:r>
            <a:r>
              <a:rPr lang="fr-FR" dirty="0" err="1"/>
              <a:t>path</a:t>
            </a:r>
            <a:r>
              <a:rPr lang="fr-FR" dirty="0"/>
              <a:t> </a:t>
            </a:r>
            <a:r>
              <a:rPr lang="fr-FR" dirty="0" err="1"/>
              <a:t>between</a:t>
            </a:r>
            <a:r>
              <a:rPr lang="fr-FR" dirty="0"/>
              <a:t> IP and </a:t>
            </a:r>
          </a:p>
          <a:p>
            <a:pPr marL="285750" indent="-285750">
              <a:buFont typeface="Wingdings" panose="05000000000000000000" pitchFamily="2" charset="2"/>
              <a:buChar char="à"/>
            </a:pPr>
            <a:r>
              <a:rPr lang="fr-FR" dirty="0"/>
              <a:t>laser-</a:t>
            </a:r>
            <a:r>
              <a:rPr lang="fr-FR" dirty="0" err="1"/>
              <a:t>beam</a:t>
            </a:r>
            <a:r>
              <a:rPr lang="fr-FR" dirty="0"/>
              <a:t> source (</a:t>
            </a:r>
            <a:r>
              <a:rPr lang="fr-FR" dirty="0" err="1"/>
              <a:t>optical</a:t>
            </a:r>
            <a:r>
              <a:rPr lang="fr-FR" dirty="0"/>
              <a:t> room close to IP)</a:t>
            </a:r>
          </a:p>
          <a:p>
            <a:pPr marL="285750" indent="-285750">
              <a:buFont typeface="Wingdings" panose="05000000000000000000" pitchFamily="2" charset="2"/>
              <a:buChar char="à"/>
            </a:pPr>
            <a:r>
              <a:rPr lang="fr-FR" dirty="0" err="1"/>
              <a:t>diags</a:t>
            </a:r>
            <a:r>
              <a:rPr lang="fr-FR" dirty="0"/>
              <a:t> (</a:t>
            </a:r>
            <a:r>
              <a:rPr lang="fr-FR" dirty="0" err="1"/>
              <a:t>embedded</a:t>
            </a:r>
            <a:r>
              <a:rPr lang="fr-FR" dirty="0"/>
              <a:t> in </a:t>
            </a:r>
            <a:r>
              <a:rPr lang="fr-FR" dirty="0" err="1"/>
              <a:t>accelerator</a:t>
            </a:r>
            <a:r>
              <a:rPr lang="fr-FR" dirty="0"/>
              <a:t> </a:t>
            </a:r>
            <a:r>
              <a:rPr lang="fr-FR" dirty="0" err="1"/>
              <a:t>bay</a:t>
            </a:r>
            <a:r>
              <a:rPr lang="fr-FR" dirty="0"/>
              <a:t>)</a:t>
            </a:r>
            <a:endParaRPr lang="en-US" dirty="0"/>
          </a:p>
        </p:txBody>
      </p:sp>
      <p:sp>
        <p:nvSpPr>
          <p:cNvPr id="2" name="Flèche vers le bas 1"/>
          <p:cNvSpPr/>
          <p:nvPr/>
        </p:nvSpPr>
        <p:spPr>
          <a:xfrm>
            <a:off x="4207118" y="2383388"/>
            <a:ext cx="720080" cy="7190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èche vers le bas 15"/>
          <p:cNvSpPr/>
          <p:nvPr/>
        </p:nvSpPr>
        <p:spPr>
          <a:xfrm rot="19394199">
            <a:off x="5819787" y="4210369"/>
            <a:ext cx="400026" cy="694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ZoneTexte 16"/>
          <p:cNvSpPr txBox="1"/>
          <p:nvPr/>
        </p:nvSpPr>
        <p:spPr>
          <a:xfrm>
            <a:off x="4588293" y="4939599"/>
            <a:ext cx="4532539" cy="1477328"/>
          </a:xfrm>
          <a:prstGeom prst="rect">
            <a:avLst/>
          </a:prstGeom>
          <a:solidFill>
            <a:schemeClr val="accent2">
              <a:lumMod val="40000"/>
              <a:lumOff val="60000"/>
            </a:schemeClr>
          </a:solidFill>
        </p:spPr>
        <p:txBody>
          <a:bodyPr wrap="square" rtlCol="0">
            <a:spAutoFit/>
          </a:bodyPr>
          <a:lstStyle/>
          <a:p>
            <a:r>
              <a:rPr lang="fr-FR" dirty="0"/>
              <a:t>R&amp;D: </a:t>
            </a:r>
            <a:r>
              <a:rPr lang="fr-FR" dirty="0" err="1"/>
              <a:t>proper</a:t>
            </a:r>
            <a:r>
              <a:rPr lang="fr-FR" dirty="0"/>
              <a:t> </a:t>
            </a:r>
            <a:r>
              <a:rPr lang="fr-FR" dirty="0" err="1"/>
              <a:t>balanced</a:t>
            </a:r>
            <a:r>
              <a:rPr lang="fr-FR" dirty="0"/>
              <a:t> </a:t>
            </a:r>
            <a:r>
              <a:rPr lang="fr-FR" dirty="0" err="1"/>
              <a:t>photodetectors</a:t>
            </a:r>
            <a:r>
              <a:rPr lang="fr-FR" dirty="0"/>
              <a:t> w/ </a:t>
            </a:r>
            <a:r>
              <a:rPr lang="fr-FR" dirty="0" err="1"/>
              <a:t>dedicated</a:t>
            </a:r>
            <a:r>
              <a:rPr lang="fr-FR" dirty="0"/>
              <a:t> </a:t>
            </a:r>
            <a:r>
              <a:rPr lang="fr-FR" dirty="0" err="1"/>
              <a:t>differential</a:t>
            </a:r>
            <a:r>
              <a:rPr lang="fr-FR" dirty="0"/>
              <a:t> </a:t>
            </a:r>
            <a:r>
              <a:rPr lang="fr-FR" dirty="0" err="1"/>
              <a:t>electronics</a:t>
            </a:r>
            <a:endParaRPr lang="fr-FR" dirty="0"/>
          </a:p>
          <a:p>
            <a:r>
              <a:rPr lang="fr-FR" dirty="0"/>
              <a:t>R&amp;D: </a:t>
            </a:r>
            <a:r>
              <a:rPr lang="fr-FR" dirty="0" err="1"/>
              <a:t>modulate</a:t>
            </a:r>
            <a:r>
              <a:rPr lang="fr-FR" dirty="0"/>
              <a:t> polarisation w/ </a:t>
            </a:r>
            <a:r>
              <a:rPr lang="fr-FR" dirty="0" err="1"/>
              <a:t>Electro-Optic</a:t>
            </a:r>
            <a:r>
              <a:rPr lang="fr-FR" dirty="0"/>
              <a:t> techniques to </a:t>
            </a:r>
            <a:r>
              <a:rPr lang="fr-FR" dirty="0" err="1"/>
              <a:t>suppress</a:t>
            </a:r>
            <a:r>
              <a:rPr lang="fr-FR" dirty="0"/>
              <a:t> DC noise</a:t>
            </a:r>
          </a:p>
          <a:p>
            <a:r>
              <a:rPr lang="fr-FR" dirty="0"/>
              <a:t>Option: Exploit </a:t>
            </a:r>
            <a:r>
              <a:rPr lang="fr-FR" dirty="0" err="1"/>
              <a:t>duty</a:t>
            </a:r>
            <a:r>
              <a:rPr lang="fr-FR" dirty="0"/>
              <a:t> cycle for </a:t>
            </a:r>
            <a:r>
              <a:rPr lang="fr-FR" dirty="0" err="1"/>
              <a:t>ellipsometry</a:t>
            </a:r>
            <a:r>
              <a:rPr lang="fr-FR" dirty="0"/>
              <a:t> ?</a:t>
            </a:r>
            <a:endParaRPr lang="en-US" dirty="0"/>
          </a:p>
        </p:txBody>
      </p:sp>
      <p:sp>
        <p:nvSpPr>
          <p:cNvPr id="20" name="Flèche vers le bas 19"/>
          <p:cNvSpPr/>
          <p:nvPr/>
        </p:nvSpPr>
        <p:spPr>
          <a:xfrm rot="2887656">
            <a:off x="2782703" y="4193025"/>
            <a:ext cx="400026" cy="694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ZoneTexte 20"/>
          <p:cNvSpPr txBox="1"/>
          <p:nvPr/>
        </p:nvSpPr>
        <p:spPr>
          <a:xfrm>
            <a:off x="598103" y="4939599"/>
            <a:ext cx="3969054" cy="646331"/>
          </a:xfrm>
          <a:prstGeom prst="rect">
            <a:avLst/>
          </a:prstGeom>
          <a:solidFill>
            <a:schemeClr val="accent2">
              <a:lumMod val="40000"/>
              <a:lumOff val="60000"/>
            </a:schemeClr>
          </a:solidFill>
        </p:spPr>
        <p:txBody>
          <a:bodyPr wrap="square" rtlCol="0">
            <a:spAutoFit/>
          </a:bodyPr>
          <a:lstStyle/>
          <a:p>
            <a:r>
              <a:rPr lang="fr-FR" dirty="0" err="1"/>
              <a:t>Carefully</a:t>
            </a:r>
            <a:r>
              <a:rPr lang="fr-FR" dirty="0"/>
              <a:t> </a:t>
            </a:r>
            <a:r>
              <a:rPr lang="fr-FR" dirty="0" err="1"/>
              <a:t>review</a:t>
            </a:r>
            <a:r>
              <a:rPr lang="fr-FR" dirty="0"/>
              <a:t> the </a:t>
            </a:r>
            <a:r>
              <a:rPr lang="fr-FR" dirty="0" err="1"/>
              <a:t>baseline</a:t>
            </a:r>
            <a:r>
              <a:rPr lang="fr-FR" dirty="0"/>
              <a:t> option of surface </a:t>
            </a:r>
            <a:r>
              <a:rPr lang="fr-FR" dirty="0" err="1"/>
              <a:t>optical</a:t>
            </a:r>
            <a:r>
              <a:rPr lang="fr-FR" dirty="0"/>
              <a:t> </a:t>
            </a:r>
            <a:r>
              <a:rPr lang="fr-FR" dirty="0" err="1"/>
              <a:t>rooms</a:t>
            </a:r>
            <a:r>
              <a:rPr lang="fr-FR" dirty="0"/>
              <a:t> </a:t>
            </a:r>
            <a:endParaRPr lang="en-US" dirty="0"/>
          </a:p>
        </p:txBody>
      </p:sp>
      <p:sp>
        <p:nvSpPr>
          <p:cNvPr id="23" name="ZoneTexte 22"/>
          <p:cNvSpPr txBox="1"/>
          <p:nvPr/>
        </p:nvSpPr>
        <p:spPr>
          <a:xfrm>
            <a:off x="926163" y="1102030"/>
            <a:ext cx="7579704" cy="1200329"/>
          </a:xfrm>
          <a:prstGeom prst="rect">
            <a:avLst/>
          </a:prstGeom>
          <a:solidFill>
            <a:schemeClr val="accent3">
              <a:lumMod val="40000"/>
              <a:lumOff val="60000"/>
            </a:schemeClr>
          </a:solidFill>
        </p:spPr>
        <p:txBody>
          <a:bodyPr wrap="none" rtlCol="0">
            <a:spAutoFit/>
          </a:bodyPr>
          <a:lstStyle/>
          <a:p>
            <a:pPr marL="342900" indent="-342900">
              <a:buFont typeface="+mj-lt"/>
              <a:buAutoNum type="arabicPeriod"/>
            </a:pPr>
            <a:r>
              <a:rPr lang="fr-FR" dirty="0" err="1">
                <a:sym typeface="Wingdings" panose="05000000000000000000" pitchFamily="2" charset="2"/>
              </a:rPr>
              <a:t>Minimize</a:t>
            </a:r>
            <a:r>
              <a:rPr lang="fr-FR" dirty="0">
                <a:sym typeface="Wingdings" panose="05000000000000000000" pitchFamily="2" charset="2"/>
              </a:rPr>
              <a:t> </a:t>
            </a:r>
            <a:r>
              <a:rPr lang="fr-FR" dirty="0" err="1">
                <a:sym typeface="Wingdings" panose="05000000000000000000" pitchFamily="2" charset="2"/>
              </a:rPr>
              <a:t>amount</a:t>
            </a:r>
            <a:r>
              <a:rPr lang="fr-FR" dirty="0">
                <a:sym typeface="Wingdings" panose="05000000000000000000" pitchFamily="2" charset="2"/>
              </a:rPr>
              <a:t> of </a:t>
            </a:r>
            <a:r>
              <a:rPr lang="fr-FR" dirty="0" err="1">
                <a:sym typeface="Wingdings" panose="05000000000000000000" pitchFamily="2" charset="2"/>
              </a:rPr>
              <a:t>material</a:t>
            </a:r>
            <a:r>
              <a:rPr lang="fr-FR" dirty="0">
                <a:sym typeface="Wingdings" panose="05000000000000000000" pitchFamily="2" charset="2"/>
              </a:rPr>
              <a:t> </a:t>
            </a:r>
            <a:r>
              <a:rPr lang="fr-FR" dirty="0" err="1">
                <a:sym typeface="Wingdings" panose="05000000000000000000" pitchFamily="2" charset="2"/>
              </a:rPr>
              <a:t>traversed</a:t>
            </a:r>
            <a:r>
              <a:rPr lang="fr-FR" dirty="0">
                <a:sym typeface="Wingdings" panose="05000000000000000000" pitchFamily="2" charset="2"/>
              </a:rPr>
              <a:t>, use </a:t>
            </a:r>
            <a:r>
              <a:rPr lang="fr-FR" dirty="0" err="1">
                <a:sym typeface="Wingdings" panose="05000000000000000000" pitchFamily="2" charset="2"/>
              </a:rPr>
              <a:t>reflective</a:t>
            </a:r>
            <a:r>
              <a:rPr lang="fr-FR" dirty="0">
                <a:sym typeface="Wingdings" panose="05000000000000000000" pitchFamily="2" charset="2"/>
              </a:rPr>
              <a:t> </a:t>
            </a:r>
            <a:r>
              <a:rPr lang="fr-FR" dirty="0" err="1">
                <a:sym typeface="Wingdings" panose="05000000000000000000" pitchFamily="2" charset="2"/>
              </a:rPr>
              <a:t>optics</a:t>
            </a:r>
            <a:r>
              <a:rPr lang="fr-FR" dirty="0">
                <a:sym typeface="Wingdings" panose="05000000000000000000" pitchFamily="2" charset="2"/>
              </a:rPr>
              <a:t> </a:t>
            </a:r>
            <a:r>
              <a:rPr lang="fr-FR" dirty="0" err="1">
                <a:sym typeface="Wingdings" panose="05000000000000000000" pitchFamily="2" charset="2"/>
              </a:rPr>
              <a:t>where</a:t>
            </a:r>
            <a:r>
              <a:rPr lang="fr-FR" dirty="0">
                <a:sym typeface="Wingdings" panose="05000000000000000000" pitchFamily="2" charset="2"/>
              </a:rPr>
              <a:t> possible</a:t>
            </a:r>
          </a:p>
          <a:p>
            <a:pPr marL="342900" indent="-342900">
              <a:buFont typeface="+mj-lt"/>
              <a:buAutoNum type="arabicPeriod"/>
            </a:pPr>
            <a:r>
              <a:rPr lang="fr-FR" dirty="0" err="1">
                <a:sym typeface="Wingdings" panose="05000000000000000000" pitchFamily="2" charset="2"/>
              </a:rPr>
              <a:t>Accept</a:t>
            </a:r>
            <a:r>
              <a:rPr lang="fr-FR" dirty="0">
                <a:sym typeface="Wingdings" panose="05000000000000000000" pitchFamily="2" charset="2"/>
              </a:rPr>
              <a:t> </a:t>
            </a:r>
            <a:r>
              <a:rPr lang="fr-FR" dirty="0" err="1">
                <a:sym typeface="Wingdings" panose="05000000000000000000" pitchFamily="2" charset="2"/>
              </a:rPr>
              <a:t>residual</a:t>
            </a:r>
            <a:r>
              <a:rPr lang="fr-FR" dirty="0">
                <a:sym typeface="Wingdings" panose="05000000000000000000" pitchFamily="2" charset="2"/>
              </a:rPr>
              <a:t> </a:t>
            </a:r>
            <a:r>
              <a:rPr lang="fr-FR" dirty="0" err="1">
                <a:sym typeface="Wingdings" panose="05000000000000000000" pitchFamily="2" charset="2"/>
              </a:rPr>
              <a:t>parasitic</a:t>
            </a:r>
            <a:r>
              <a:rPr lang="fr-FR" dirty="0">
                <a:sym typeface="Wingdings" panose="05000000000000000000" pitchFamily="2" charset="2"/>
              </a:rPr>
              <a:t> polarisation (</a:t>
            </a:r>
            <a:r>
              <a:rPr lang="fr-FR" dirty="0" err="1">
                <a:sym typeface="Wingdings" panose="05000000000000000000" pitchFamily="2" charset="2"/>
              </a:rPr>
              <a:t>unavaoidable</a:t>
            </a:r>
            <a:r>
              <a:rPr lang="fr-FR" dirty="0">
                <a:sym typeface="Wingdings" panose="05000000000000000000" pitchFamily="2" charset="2"/>
              </a:rPr>
              <a:t>)</a:t>
            </a:r>
          </a:p>
          <a:p>
            <a:pPr marL="342900" indent="-342900">
              <a:buFont typeface="+mj-lt"/>
              <a:buAutoNum type="arabicPeriod"/>
            </a:pPr>
            <a:r>
              <a:rPr lang="fr-FR" dirty="0">
                <a:sym typeface="Wingdings" panose="05000000000000000000" pitchFamily="2" charset="2"/>
              </a:rPr>
              <a:t>Model fine </a:t>
            </a:r>
            <a:r>
              <a:rPr lang="fr-FR" dirty="0" err="1">
                <a:sym typeface="Wingdings" panose="05000000000000000000" pitchFamily="2" charset="2"/>
              </a:rPr>
              <a:t>effects</a:t>
            </a:r>
            <a:r>
              <a:rPr lang="fr-FR" dirty="0">
                <a:sym typeface="Wingdings" panose="05000000000000000000" pitchFamily="2" charset="2"/>
              </a:rPr>
              <a:t>, </a:t>
            </a:r>
            <a:r>
              <a:rPr lang="fr-FR" dirty="0" err="1">
                <a:sym typeface="Wingdings" panose="05000000000000000000" pitchFamily="2" charset="2"/>
              </a:rPr>
              <a:t>calibrate</a:t>
            </a:r>
            <a:r>
              <a:rPr lang="fr-FR" dirty="0">
                <a:sym typeface="Wingdings" panose="05000000000000000000" pitchFamily="2" charset="2"/>
              </a:rPr>
              <a:t> and control at best</a:t>
            </a:r>
          </a:p>
          <a:p>
            <a:pPr marL="342900" indent="-342900">
              <a:buFont typeface="+mj-lt"/>
              <a:buAutoNum type="arabicPeriod"/>
            </a:pPr>
            <a:r>
              <a:rPr lang="fr-FR" dirty="0" err="1">
                <a:sym typeface="Wingdings" panose="05000000000000000000" pitchFamily="2" charset="2"/>
              </a:rPr>
              <a:t>Redundant</a:t>
            </a:r>
            <a:r>
              <a:rPr lang="fr-FR" dirty="0">
                <a:sym typeface="Wingdings" panose="05000000000000000000" pitchFamily="2" charset="2"/>
              </a:rPr>
              <a:t> </a:t>
            </a:r>
            <a:r>
              <a:rPr lang="fr-FR" dirty="0" err="1">
                <a:sym typeface="Wingdings" panose="05000000000000000000" pitchFamily="2" charset="2"/>
              </a:rPr>
              <a:t>synchronized</a:t>
            </a:r>
            <a:r>
              <a:rPr lang="fr-FR" dirty="0">
                <a:sym typeface="Wingdings" panose="05000000000000000000" pitchFamily="2" charset="2"/>
              </a:rPr>
              <a:t> and </a:t>
            </a:r>
            <a:r>
              <a:rPr lang="fr-FR" dirty="0" err="1">
                <a:sym typeface="Wingdings" panose="05000000000000000000" pitchFamily="2" charset="2"/>
              </a:rPr>
              <a:t>frequent</a:t>
            </a:r>
            <a:r>
              <a:rPr lang="fr-FR" dirty="0">
                <a:sym typeface="Wingdings" panose="05000000000000000000" pitchFamily="2" charset="2"/>
              </a:rPr>
              <a:t> </a:t>
            </a:r>
            <a:r>
              <a:rPr lang="fr-FR" dirty="0" err="1">
                <a:sym typeface="Wingdings" panose="05000000000000000000" pitchFamily="2" charset="2"/>
              </a:rPr>
              <a:t>measurements</a:t>
            </a:r>
            <a:r>
              <a:rPr lang="fr-FR" dirty="0">
                <a:sym typeface="Wingdings" panose="05000000000000000000" pitchFamily="2" charset="2"/>
              </a:rPr>
              <a:t> (time variations)</a:t>
            </a:r>
            <a:endParaRPr lang="en-US" dirty="0"/>
          </a:p>
        </p:txBody>
      </p:sp>
      <p:sp>
        <p:nvSpPr>
          <p:cNvPr id="18" name="Espace réservé de la date 5">
            <a:extLst>
              <a:ext uri="{FF2B5EF4-FFF2-40B4-BE49-F238E27FC236}">
                <a16:creationId xmlns:a16="http://schemas.microsoft.com/office/drawing/2014/main" id="{4A24AAFC-75F8-1647-AD23-EEFB2CC9F963}"/>
              </a:ext>
            </a:extLst>
          </p:cNvPr>
          <p:cNvSpPr>
            <a:spLocks noGrp="1"/>
          </p:cNvSpPr>
          <p:nvPr>
            <p:ph type="dt" sz="half" idx="10"/>
          </p:nvPr>
        </p:nvSpPr>
        <p:spPr>
          <a:xfrm>
            <a:off x="0" y="6492875"/>
            <a:ext cx="3347864" cy="365125"/>
          </a:xfrm>
        </p:spPr>
        <p:txBody>
          <a:bodyPr/>
          <a:lstStyle/>
          <a:p>
            <a:r>
              <a:rPr lang="en-US" dirty="0">
                <a:solidFill>
                  <a:schemeClr val="tx1"/>
                </a:solidFill>
              </a:rPr>
              <a:t>LCWS 2018 – MDI, Arlington, TX, USA, 23/10/2018</a:t>
            </a:r>
          </a:p>
        </p:txBody>
      </p:sp>
    </p:spTree>
    <p:extLst>
      <p:ext uri="{BB962C8B-B14F-4D97-AF65-F5344CB8AC3E}">
        <p14:creationId xmlns:p14="http://schemas.microsoft.com/office/powerpoint/2010/main" val="3872656173"/>
      </p:ext>
    </p:extLst>
  </p:cSld>
  <p:clrMapOvr>
    <a:masterClrMapping/>
  </p:clrMapOvr>
  <p:transition spd="slow"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endParaRPr lang="en-US"/>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2543858"/>
            <a:ext cx="7581693" cy="4264703"/>
          </a:xfrm>
        </p:spPr>
      </p:pic>
      <p:sp>
        <p:nvSpPr>
          <p:cNvPr id="4" name="Espace réservé du pied de page 3"/>
          <p:cNvSpPr>
            <a:spLocks noGrp="1"/>
          </p:cNvSpPr>
          <p:nvPr>
            <p:ph type="ftr" sz="quarter" idx="11"/>
          </p:nvPr>
        </p:nvSpPr>
        <p:spPr/>
        <p:txBody>
          <a:bodyPr/>
          <a:lstStyle/>
          <a:p>
            <a:r>
              <a:rPr lang="fr-FR"/>
              <a:t>Aurélien MARTENS</a:t>
            </a:r>
          </a:p>
        </p:txBody>
      </p:sp>
      <p:sp>
        <p:nvSpPr>
          <p:cNvPr id="5" name="Espace réservé du numéro de diapositive 4"/>
          <p:cNvSpPr>
            <a:spLocks noGrp="1"/>
          </p:cNvSpPr>
          <p:nvPr>
            <p:ph type="sldNum" sz="quarter" idx="12"/>
          </p:nvPr>
        </p:nvSpPr>
        <p:spPr/>
        <p:txBody>
          <a:bodyPr/>
          <a:lstStyle/>
          <a:p>
            <a:fld id="{4B7B4AEF-E5B3-429E-BEAA-27BB67FF523D}" type="slidenum">
              <a:rPr lang="fr-FR" smtClean="0"/>
              <a:t>42</a:t>
            </a:fld>
            <a:endParaRPr lang="fr-F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74"/>
            <a:ext cx="4700014" cy="2643758"/>
          </a:xfrm>
          <a:prstGeom prst="rect">
            <a:avLst/>
          </a:prstGeom>
        </p:spPr>
      </p:pic>
    </p:spTree>
    <p:extLst>
      <p:ext uri="{BB962C8B-B14F-4D97-AF65-F5344CB8AC3E}">
        <p14:creationId xmlns:p14="http://schemas.microsoft.com/office/powerpoint/2010/main" val="1163598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endParaRPr lang="en-US"/>
          </a:p>
        </p:txBody>
      </p:sp>
      <p:sp>
        <p:nvSpPr>
          <p:cNvPr id="3" name="Espace réservé du contenu 2"/>
          <p:cNvSpPr>
            <a:spLocks noGrp="1"/>
          </p:cNvSpPr>
          <p:nvPr>
            <p:ph idx="1"/>
          </p:nvPr>
        </p:nvSpPr>
        <p:spPr/>
        <p:txBody>
          <a:bodyPr/>
          <a:lstStyle/>
          <a:p>
            <a:endParaRPr lang="en-US" dirty="0"/>
          </a:p>
        </p:txBody>
      </p:sp>
      <p:sp>
        <p:nvSpPr>
          <p:cNvPr id="4" name="Espace réservé du pied de page 3"/>
          <p:cNvSpPr>
            <a:spLocks noGrp="1"/>
          </p:cNvSpPr>
          <p:nvPr>
            <p:ph type="ftr" sz="quarter" idx="11"/>
          </p:nvPr>
        </p:nvSpPr>
        <p:spPr/>
        <p:txBody>
          <a:bodyPr/>
          <a:lstStyle/>
          <a:p>
            <a:r>
              <a:rPr lang="fr-FR"/>
              <a:t>Aurélien MARTENS</a:t>
            </a:r>
          </a:p>
        </p:txBody>
      </p:sp>
      <p:sp>
        <p:nvSpPr>
          <p:cNvPr id="5" name="Espace réservé du numéro de diapositive 4"/>
          <p:cNvSpPr>
            <a:spLocks noGrp="1"/>
          </p:cNvSpPr>
          <p:nvPr>
            <p:ph type="sldNum" sz="quarter" idx="12"/>
          </p:nvPr>
        </p:nvSpPr>
        <p:spPr/>
        <p:txBody>
          <a:bodyPr/>
          <a:lstStyle/>
          <a:p>
            <a:fld id="{4B7B4AEF-E5B3-429E-BEAA-27BB67FF523D}" type="slidenum">
              <a:rPr lang="fr-FR" smtClean="0"/>
              <a:t>43</a:t>
            </a:fld>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55" y="3332844"/>
            <a:ext cx="9144000" cy="3575352"/>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5" y="3175"/>
            <a:ext cx="6952621" cy="3641849"/>
          </a:xfrm>
          <a:prstGeom prst="rect">
            <a:avLst/>
          </a:prstGeom>
        </p:spPr>
      </p:pic>
    </p:spTree>
    <p:extLst>
      <p:ext uri="{BB962C8B-B14F-4D97-AF65-F5344CB8AC3E}">
        <p14:creationId xmlns:p14="http://schemas.microsoft.com/office/powerpoint/2010/main" val="2745633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fr-FR" sz="3200" dirty="0"/>
              <a:t>PETRA</a:t>
            </a:r>
            <a:endParaRPr lang="en-US" sz="3200" dirty="0"/>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44</a:t>
            </a:fld>
            <a:endParaRPr lang="en-US" dirty="0">
              <a:solidFill>
                <a:schemeClr val="tx1"/>
              </a:solidFill>
            </a:endParaRPr>
          </a:p>
        </p:txBody>
      </p:sp>
      <p:sp>
        <p:nvSpPr>
          <p:cNvPr id="19" name="ZoneTexte 18"/>
          <p:cNvSpPr txBox="1"/>
          <p:nvPr/>
        </p:nvSpPr>
        <p:spPr>
          <a:xfrm>
            <a:off x="107415" y="4968468"/>
            <a:ext cx="5186093" cy="369332"/>
          </a:xfrm>
          <a:prstGeom prst="rect">
            <a:avLst/>
          </a:prstGeom>
          <a:solidFill>
            <a:schemeClr val="accent1">
              <a:alpha val="50000"/>
            </a:schemeClr>
          </a:solidFill>
          <a:ln>
            <a:noFill/>
          </a:ln>
        </p:spPr>
        <p:txBody>
          <a:bodyPr wrap="square" rtlCol="0">
            <a:spAutoFit/>
          </a:bodyPr>
          <a:lstStyle/>
          <a:p>
            <a:pPr algn="ctr"/>
            <a:r>
              <a:rPr lang="fr-FR" dirty="0">
                <a:sym typeface="Wingdings" panose="05000000000000000000" pitchFamily="2" charset="2"/>
              </a:rPr>
              <a:t>Small room </a:t>
            </a:r>
            <a:r>
              <a:rPr lang="fr-FR" dirty="0" err="1">
                <a:sym typeface="Wingdings" panose="05000000000000000000" pitchFamily="2" charset="2"/>
              </a:rPr>
              <a:t>behind</a:t>
            </a:r>
            <a:r>
              <a:rPr lang="fr-FR" dirty="0">
                <a:sym typeface="Wingdings" panose="05000000000000000000" pitchFamily="2" charset="2"/>
              </a:rPr>
              <a:t> hall </a:t>
            </a:r>
            <a:r>
              <a:rPr lang="fr-FR" dirty="0" err="1">
                <a:sym typeface="Wingdings" panose="05000000000000000000" pitchFamily="2" charset="2"/>
              </a:rPr>
              <a:t>was</a:t>
            </a:r>
            <a:r>
              <a:rPr lang="fr-FR" dirty="0">
                <a:sym typeface="Wingdings" panose="05000000000000000000" pitchFamily="2" charset="2"/>
              </a:rPr>
              <a:t> </a:t>
            </a:r>
            <a:r>
              <a:rPr lang="fr-FR" dirty="0" err="1">
                <a:sym typeface="Wingdings" panose="05000000000000000000" pitchFamily="2" charset="2"/>
              </a:rPr>
              <a:t>implemented</a:t>
            </a:r>
            <a:endParaRPr lang="en-US" dirty="0">
              <a:sym typeface="Wingdings" panose="05000000000000000000" pitchFamily="2" charset="2"/>
            </a:endParaRPr>
          </a:p>
        </p:txBody>
      </p:sp>
      <p:grpSp>
        <p:nvGrpSpPr>
          <p:cNvPr id="14" name="Group 3"/>
          <p:cNvGrpSpPr>
            <a:grpSpLocks/>
          </p:cNvGrpSpPr>
          <p:nvPr/>
        </p:nvGrpSpPr>
        <p:grpSpPr bwMode="auto">
          <a:xfrm>
            <a:off x="179512" y="792708"/>
            <a:ext cx="4465638" cy="3852863"/>
            <a:chOff x="521" y="1207"/>
            <a:chExt cx="2813" cy="2427"/>
          </a:xfrm>
        </p:grpSpPr>
        <p:pic>
          <p:nvPicPr>
            <p:cNvPr id="15" name="Picture 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 y="1207"/>
              <a:ext cx="2813" cy="2427"/>
            </a:xfrm>
            <a:prstGeom prst="rect">
              <a:avLst/>
            </a:prstGeom>
            <a:noFill/>
            <a:ln w="22225">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Line 5"/>
            <p:cNvSpPr>
              <a:spLocks noChangeShapeType="1"/>
            </p:cNvSpPr>
            <p:nvPr/>
          </p:nvSpPr>
          <p:spPr bwMode="auto">
            <a:xfrm flipH="1">
              <a:off x="930" y="2659"/>
              <a:ext cx="226" cy="40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6"/>
            <p:cNvSpPr>
              <a:spLocks noChangeShapeType="1"/>
            </p:cNvSpPr>
            <p:nvPr/>
          </p:nvSpPr>
          <p:spPr bwMode="auto">
            <a:xfrm flipV="1">
              <a:off x="930" y="3067"/>
              <a:ext cx="1678" cy="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7"/>
            <p:cNvSpPr>
              <a:spLocks noChangeShapeType="1"/>
            </p:cNvSpPr>
            <p:nvPr/>
          </p:nvSpPr>
          <p:spPr bwMode="auto">
            <a:xfrm flipH="1" flipV="1">
              <a:off x="2381" y="1933"/>
              <a:ext cx="227" cy="1134"/>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8"/>
            <p:cNvSpPr>
              <a:spLocks noChangeShapeType="1"/>
            </p:cNvSpPr>
            <p:nvPr/>
          </p:nvSpPr>
          <p:spPr bwMode="auto">
            <a:xfrm>
              <a:off x="2381" y="1933"/>
              <a:ext cx="953" cy="127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9"/>
            <p:cNvSpPr>
              <a:spLocks noChangeShapeType="1"/>
            </p:cNvSpPr>
            <p:nvPr/>
          </p:nvSpPr>
          <p:spPr bwMode="auto">
            <a:xfrm flipH="1" flipV="1">
              <a:off x="2653" y="2024"/>
              <a:ext cx="681" cy="95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0"/>
            <p:cNvSpPr>
              <a:spLocks noChangeShapeType="1"/>
            </p:cNvSpPr>
            <p:nvPr/>
          </p:nvSpPr>
          <p:spPr bwMode="auto">
            <a:xfrm flipV="1">
              <a:off x="2653" y="1706"/>
              <a:ext cx="0" cy="31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1"/>
            <p:cNvSpPr>
              <a:spLocks noChangeShapeType="1"/>
            </p:cNvSpPr>
            <p:nvPr/>
          </p:nvSpPr>
          <p:spPr bwMode="auto">
            <a:xfrm>
              <a:off x="2653" y="1706"/>
              <a:ext cx="499" cy="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12"/>
            <p:cNvSpPr>
              <a:spLocks noChangeShapeType="1"/>
            </p:cNvSpPr>
            <p:nvPr/>
          </p:nvSpPr>
          <p:spPr bwMode="auto">
            <a:xfrm flipH="1" flipV="1">
              <a:off x="2154" y="2024"/>
              <a:ext cx="46" cy="181"/>
            </a:xfrm>
            <a:prstGeom prst="line">
              <a:avLst/>
            </a:prstGeom>
            <a:noFill/>
            <a:ln w="222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3"/>
            <p:cNvSpPr>
              <a:spLocks noChangeShapeType="1"/>
            </p:cNvSpPr>
            <p:nvPr/>
          </p:nvSpPr>
          <p:spPr bwMode="auto">
            <a:xfrm flipH="1">
              <a:off x="2064" y="2024"/>
              <a:ext cx="90" cy="0"/>
            </a:xfrm>
            <a:prstGeom prst="line">
              <a:avLst/>
            </a:prstGeom>
            <a:noFill/>
            <a:ln w="222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14"/>
            <p:cNvSpPr>
              <a:spLocks noChangeShapeType="1"/>
            </p:cNvSpPr>
            <p:nvPr/>
          </p:nvSpPr>
          <p:spPr bwMode="auto">
            <a:xfrm>
              <a:off x="2064" y="2024"/>
              <a:ext cx="90" cy="726"/>
            </a:xfrm>
            <a:prstGeom prst="line">
              <a:avLst/>
            </a:prstGeom>
            <a:noFill/>
            <a:ln w="222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5"/>
            <p:cNvSpPr>
              <a:spLocks noChangeShapeType="1"/>
            </p:cNvSpPr>
            <p:nvPr/>
          </p:nvSpPr>
          <p:spPr bwMode="auto">
            <a:xfrm>
              <a:off x="2154" y="2750"/>
              <a:ext cx="363" cy="0"/>
            </a:xfrm>
            <a:prstGeom prst="line">
              <a:avLst/>
            </a:prstGeom>
            <a:noFill/>
            <a:ln w="222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875" y="692696"/>
            <a:ext cx="3633787"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Line 18"/>
          <p:cNvSpPr>
            <a:spLocks noChangeShapeType="1"/>
          </p:cNvSpPr>
          <p:nvPr/>
        </p:nvSpPr>
        <p:spPr bwMode="auto">
          <a:xfrm>
            <a:off x="4427662" y="1584871"/>
            <a:ext cx="2232025" cy="71437"/>
          </a:xfrm>
          <a:prstGeom prst="line">
            <a:avLst/>
          </a:prstGeom>
          <a:noFill/>
          <a:ln w="38100">
            <a:solidFill>
              <a:srgbClr val="00FF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9"/>
          <p:cNvSpPr>
            <a:spLocks noChangeShapeType="1"/>
          </p:cNvSpPr>
          <p:nvPr/>
        </p:nvSpPr>
        <p:spPr bwMode="auto">
          <a:xfrm flipH="1">
            <a:off x="6732712" y="1729333"/>
            <a:ext cx="34925" cy="2303463"/>
          </a:xfrm>
          <a:prstGeom prst="line">
            <a:avLst/>
          </a:prstGeom>
          <a:noFill/>
          <a:ln w="38100">
            <a:solidFill>
              <a:srgbClr val="00FF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Espace réservé de la date 5">
            <a:extLst>
              <a:ext uri="{FF2B5EF4-FFF2-40B4-BE49-F238E27FC236}">
                <a16:creationId xmlns:a16="http://schemas.microsoft.com/office/drawing/2014/main" id="{A21839E5-1FD9-4A42-A31F-6BEFE931EE5D}"/>
              </a:ext>
            </a:extLst>
          </p:cNvPr>
          <p:cNvSpPr>
            <a:spLocks noGrp="1"/>
          </p:cNvSpPr>
          <p:nvPr>
            <p:ph type="dt" sz="half" idx="10"/>
          </p:nvPr>
        </p:nvSpPr>
        <p:spPr>
          <a:xfrm>
            <a:off x="0" y="6492875"/>
            <a:ext cx="3347864" cy="365125"/>
          </a:xfrm>
        </p:spPr>
        <p:txBody>
          <a:bodyPr/>
          <a:lstStyle/>
          <a:p>
            <a:r>
              <a:rPr lang="en-US" dirty="0">
                <a:solidFill>
                  <a:schemeClr val="tx1"/>
                </a:solidFill>
              </a:rPr>
              <a:t>LCWS 2018 – MDI, Arlington, TX, USA, 23/10/2018</a:t>
            </a:r>
          </a:p>
        </p:txBody>
      </p:sp>
    </p:spTree>
    <p:extLst>
      <p:ext uri="{BB962C8B-B14F-4D97-AF65-F5344CB8AC3E}">
        <p14:creationId xmlns:p14="http://schemas.microsoft.com/office/powerpoint/2010/main" val="1585403539"/>
      </p:ext>
    </p:extLst>
  </p:cSld>
  <p:clrMapOvr>
    <a:masterClrMapping/>
  </p:clrMapOvr>
  <p:transition spd="slow"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endParaRPr lang="fr-FR"/>
          </a:p>
        </p:txBody>
      </p:sp>
      <p:sp>
        <p:nvSpPr>
          <p:cNvPr id="3" name="Espace réservé du contenu 2"/>
          <p:cNvSpPr>
            <a:spLocks noGrp="1"/>
          </p:cNvSpPr>
          <p:nvPr>
            <p:ph idx="1"/>
          </p:nvPr>
        </p:nvSpPr>
        <p:spPr/>
        <p:txBody>
          <a:bodyPr/>
          <a:lstStyle/>
          <a:p>
            <a:endParaRPr lang="fr-FR" dirty="0"/>
          </a:p>
        </p:txBody>
      </p:sp>
      <p:sp>
        <p:nvSpPr>
          <p:cNvPr id="5" name="Espace réservé du pied de page 4"/>
          <p:cNvSpPr>
            <a:spLocks noGrp="1"/>
          </p:cNvSpPr>
          <p:nvPr>
            <p:ph type="ftr" sz="quarter" idx="11"/>
          </p:nvPr>
        </p:nvSpPr>
        <p:spPr/>
        <p:txBody>
          <a:bodyPr/>
          <a:lstStyle/>
          <a:p>
            <a:r>
              <a:rPr lang="fr-FR"/>
              <a:t>Aurélien MARTENS</a:t>
            </a:r>
          </a:p>
        </p:txBody>
      </p:sp>
      <p:sp>
        <p:nvSpPr>
          <p:cNvPr id="6" name="Espace réservé du numéro de diapositive 5"/>
          <p:cNvSpPr>
            <a:spLocks noGrp="1"/>
          </p:cNvSpPr>
          <p:nvPr>
            <p:ph type="sldNum" sz="quarter" idx="12"/>
          </p:nvPr>
        </p:nvSpPr>
        <p:spPr/>
        <p:txBody>
          <a:bodyPr/>
          <a:lstStyle/>
          <a:p>
            <a:fld id="{4B7B4AEF-E5B3-429E-BEAA-27BB67FF523D}" type="slidenum">
              <a:rPr lang="fr-FR" smtClean="0"/>
              <a:t>45</a:t>
            </a:fld>
            <a:endParaRPr lang="fr-FR"/>
          </a:p>
        </p:txBody>
      </p:sp>
      <p:pic>
        <p:nvPicPr>
          <p:cNvPr id="7" name="Image 6"/>
          <p:cNvPicPr>
            <a:picLocks noChangeAspect="1"/>
          </p:cNvPicPr>
          <p:nvPr/>
        </p:nvPicPr>
        <p:blipFill>
          <a:blip r:embed="rId2"/>
          <a:stretch>
            <a:fillRect/>
          </a:stretch>
        </p:blipFill>
        <p:spPr>
          <a:xfrm>
            <a:off x="457199" y="1004888"/>
            <a:ext cx="8293049" cy="4592044"/>
          </a:xfrm>
          <a:prstGeom prst="rect">
            <a:avLst/>
          </a:prstGeom>
        </p:spPr>
      </p:pic>
      <p:sp>
        <p:nvSpPr>
          <p:cNvPr id="10" name="Espace réservé de la date 5"/>
          <p:cNvSpPr>
            <a:spLocks noGrp="1"/>
          </p:cNvSpPr>
          <p:nvPr>
            <p:ph type="dt" sz="half" idx="10"/>
          </p:nvPr>
        </p:nvSpPr>
        <p:spPr>
          <a:xfrm>
            <a:off x="0" y="6492875"/>
            <a:ext cx="3347864" cy="365125"/>
          </a:xfrm>
        </p:spPr>
        <p:txBody>
          <a:bodyPr/>
          <a:lstStyle/>
          <a:p>
            <a:r>
              <a:rPr lang="fr-FR" dirty="0" err="1">
                <a:solidFill>
                  <a:schemeClr val="tx1"/>
                </a:solidFill>
              </a:rPr>
              <a:t>LHeC</a:t>
            </a:r>
            <a:r>
              <a:rPr lang="fr-FR" dirty="0">
                <a:solidFill>
                  <a:schemeClr val="tx1"/>
                </a:solidFill>
              </a:rPr>
              <a:t> Workshop, LAL, Orsay, France, 27/06/2018</a:t>
            </a:r>
          </a:p>
        </p:txBody>
      </p:sp>
    </p:spTree>
    <p:extLst>
      <p:ext uri="{BB962C8B-B14F-4D97-AF65-F5344CB8AC3E}">
        <p14:creationId xmlns:p14="http://schemas.microsoft.com/office/powerpoint/2010/main" val="498051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en-US" sz="3200" dirty="0"/>
              <a:t>HERA L-POL 2: tiny effects</a:t>
            </a:r>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46</a:t>
            </a:fld>
            <a:endParaRPr lang="en-US" dirty="0">
              <a:solidFill>
                <a:schemeClr val="tx1"/>
              </a:solidFill>
            </a:endParaRPr>
          </a:p>
        </p:txBody>
      </p:sp>
      <p:sp>
        <p:nvSpPr>
          <p:cNvPr id="12" name="ZoneTexte 11"/>
          <p:cNvSpPr txBox="1"/>
          <p:nvPr/>
        </p:nvSpPr>
        <p:spPr>
          <a:xfrm>
            <a:off x="5083517" y="2319321"/>
            <a:ext cx="3853226" cy="646331"/>
          </a:xfrm>
          <a:prstGeom prst="rect">
            <a:avLst/>
          </a:prstGeom>
          <a:solidFill>
            <a:schemeClr val="accent1">
              <a:alpha val="50000"/>
            </a:schemeClr>
          </a:solidFill>
          <a:ln>
            <a:noFill/>
          </a:ln>
        </p:spPr>
        <p:txBody>
          <a:bodyPr wrap="square" rtlCol="0">
            <a:spAutoFit/>
          </a:bodyPr>
          <a:lstStyle/>
          <a:p>
            <a:pPr algn="ctr"/>
            <a:r>
              <a:rPr lang="en-US" dirty="0">
                <a:sym typeface="Wingdings" panose="05000000000000000000" pitchFamily="2" charset="2"/>
              </a:rPr>
              <a:t>Background fluctuations in between changes of laser helicity </a:t>
            </a:r>
          </a:p>
        </p:txBody>
      </p:sp>
      <p:pic>
        <p:nvPicPr>
          <p:cNvPr id="13" name="Image 12"/>
          <p:cNvPicPr>
            <a:picLocks noChangeAspect="1"/>
          </p:cNvPicPr>
          <p:nvPr/>
        </p:nvPicPr>
        <p:blipFill>
          <a:blip r:embed="rId2"/>
          <a:stretch>
            <a:fillRect/>
          </a:stretch>
        </p:blipFill>
        <p:spPr>
          <a:xfrm>
            <a:off x="4948133" y="3154566"/>
            <a:ext cx="3850201" cy="3270800"/>
          </a:xfrm>
          <a:prstGeom prst="rect">
            <a:avLst/>
          </a:prstGeom>
        </p:spPr>
      </p:pic>
      <p:pic>
        <p:nvPicPr>
          <p:cNvPr id="14" name="Image 13"/>
          <p:cNvPicPr>
            <a:picLocks noChangeAspect="1"/>
          </p:cNvPicPr>
          <p:nvPr/>
        </p:nvPicPr>
        <p:blipFill>
          <a:blip r:embed="rId3"/>
          <a:stretch>
            <a:fillRect/>
          </a:stretch>
        </p:blipFill>
        <p:spPr>
          <a:xfrm>
            <a:off x="345787" y="657261"/>
            <a:ext cx="4606392" cy="4508782"/>
          </a:xfrm>
          <a:prstGeom prst="rect">
            <a:avLst/>
          </a:prstGeom>
        </p:spPr>
      </p:pic>
      <p:sp>
        <p:nvSpPr>
          <p:cNvPr id="15" name="ZoneTexte 14"/>
          <p:cNvSpPr txBox="1"/>
          <p:nvPr/>
        </p:nvSpPr>
        <p:spPr>
          <a:xfrm>
            <a:off x="556095" y="5166043"/>
            <a:ext cx="3853226" cy="369332"/>
          </a:xfrm>
          <a:prstGeom prst="rect">
            <a:avLst/>
          </a:prstGeom>
          <a:solidFill>
            <a:schemeClr val="accent1">
              <a:alpha val="50000"/>
            </a:schemeClr>
          </a:solidFill>
          <a:ln>
            <a:noFill/>
          </a:ln>
        </p:spPr>
        <p:txBody>
          <a:bodyPr wrap="square" rtlCol="0">
            <a:spAutoFit/>
          </a:bodyPr>
          <a:lstStyle/>
          <a:p>
            <a:pPr algn="ctr"/>
            <a:r>
              <a:rPr lang="en-US" dirty="0">
                <a:sym typeface="Wingdings" panose="05000000000000000000" pitchFamily="2" charset="2"/>
              </a:rPr>
              <a:t>Pile-up effects are included</a:t>
            </a:r>
          </a:p>
        </p:txBody>
      </p:sp>
      <p:sp>
        <p:nvSpPr>
          <p:cNvPr id="16" name="ZoneTexte 15"/>
          <p:cNvSpPr txBox="1"/>
          <p:nvPr/>
        </p:nvSpPr>
        <p:spPr>
          <a:xfrm rot="16200000">
            <a:off x="-2789465" y="3389991"/>
            <a:ext cx="5918208" cy="307777"/>
          </a:xfrm>
          <a:prstGeom prst="rect">
            <a:avLst/>
          </a:prstGeom>
          <a:solidFill>
            <a:schemeClr val="accent4">
              <a:alpha val="50000"/>
            </a:schemeClr>
          </a:solidFill>
          <a:ln>
            <a:noFill/>
          </a:ln>
        </p:spPr>
        <p:txBody>
          <a:bodyPr wrap="square" rtlCol="0">
            <a:spAutoFit/>
          </a:bodyPr>
          <a:lstStyle/>
          <a:p>
            <a:pPr algn="ctr"/>
            <a:r>
              <a:rPr lang="en-US" sz="1400" dirty="0" err="1">
                <a:sym typeface="Wingdings" panose="05000000000000000000" pitchFamily="2" charset="2"/>
              </a:rPr>
              <a:t>Baudrand</a:t>
            </a:r>
            <a:r>
              <a:rPr lang="en-US" sz="1400" dirty="0">
                <a:sym typeface="Wingdings" panose="05000000000000000000" pitchFamily="2" charset="2"/>
              </a:rPr>
              <a:t> et al., JINST 5 P06005 (2010)</a:t>
            </a:r>
          </a:p>
        </p:txBody>
      </p:sp>
      <p:sp>
        <p:nvSpPr>
          <p:cNvPr id="17" name="Espace réservé de la date 5"/>
          <p:cNvSpPr>
            <a:spLocks noGrp="1"/>
          </p:cNvSpPr>
          <p:nvPr>
            <p:ph type="dt" sz="half" idx="10"/>
          </p:nvPr>
        </p:nvSpPr>
        <p:spPr>
          <a:xfrm>
            <a:off x="0" y="6492875"/>
            <a:ext cx="3347864" cy="365125"/>
          </a:xfrm>
        </p:spPr>
        <p:txBody>
          <a:bodyPr/>
          <a:lstStyle/>
          <a:p>
            <a:r>
              <a:rPr lang="en-US" dirty="0" err="1">
                <a:solidFill>
                  <a:schemeClr val="tx1"/>
                </a:solidFill>
              </a:rPr>
              <a:t>LHeC</a:t>
            </a:r>
            <a:r>
              <a:rPr lang="en-US" dirty="0">
                <a:solidFill>
                  <a:schemeClr val="tx1"/>
                </a:solidFill>
              </a:rPr>
              <a:t> Workshop, LAL, </a:t>
            </a:r>
            <a:r>
              <a:rPr lang="en-US" dirty="0" err="1">
                <a:solidFill>
                  <a:schemeClr val="tx1"/>
                </a:solidFill>
              </a:rPr>
              <a:t>Orsay</a:t>
            </a:r>
            <a:r>
              <a:rPr lang="en-US" dirty="0">
                <a:solidFill>
                  <a:schemeClr val="tx1"/>
                </a:solidFill>
              </a:rPr>
              <a:t>, France, 27/06/2018</a:t>
            </a:r>
          </a:p>
        </p:txBody>
      </p:sp>
    </p:spTree>
    <p:extLst>
      <p:ext uri="{BB962C8B-B14F-4D97-AF65-F5344CB8AC3E}">
        <p14:creationId xmlns:p14="http://schemas.microsoft.com/office/powerpoint/2010/main" val="4119262566"/>
      </p:ext>
    </p:extLst>
  </p:cSld>
  <p:clrMapOvr>
    <a:masterClrMapping/>
  </p:clrMapOvr>
  <p:transition spd="slow"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en-US" sz="3200" dirty="0"/>
              <a:t>HERA L-POL 2/T-POL comparison</a:t>
            </a:r>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47</a:t>
            </a:fld>
            <a:endParaRPr lang="en-US" dirty="0">
              <a:solidFill>
                <a:schemeClr val="tx1"/>
              </a:solidFill>
            </a:endParaRPr>
          </a:p>
        </p:txBody>
      </p:sp>
      <p:pic>
        <p:nvPicPr>
          <p:cNvPr id="16" name="Image 15"/>
          <p:cNvPicPr>
            <a:picLocks noChangeAspect="1"/>
          </p:cNvPicPr>
          <p:nvPr/>
        </p:nvPicPr>
        <p:blipFill>
          <a:blip r:embed="rId2"/>
          <a:stretch>
            <a:fillRect/>
          </a:stretch>
        </p:blipFill>
        <p:spPr>
          <a:xfrm>
            <a:off x="527347" y="692413"/>
            <a:ext cx="6219069" cy="3456668"/>
          </a:xfrm>
          <a:prstGeom prst="rect">
            <a:avLst/>
          </a:prstGeom>
        </p:spPr>
      </p:pic>
      <p:sp>
        <p:nvSpPr>
          <p:cNvPr id="17" name="ZoneTexte 16"/>
          <p:cNvSpPr txBox="1"/>
          <p:nvPr/>
        </p:nvSpPr>
        <p:spPr>
          <a:xfrm>
            <a:off x="629163" y="3351617"/>
            <a:ext cx="5437402" cy="369332"/>
          </a:xfrm>
          <a:prstGeom prst="rect">
            <a:avLst/>
          </a:prstGeom>
          <a:solidFill>
            <a:schemeClr val="accent1">
              <a:alpha val="50000"/>
            </a:schemeClr>
          </a:solidFill>
          <a:ln>
            <a:noFill/>
          </a:ln>
        </p:spPr>
        <p:txBody>
          <a:bodyPr wrap="square" rtlCol="0">
            <a:spAutoFit/>
          </a:bodyPr>
          <a:lstStyle/>
          <a:p>
            <a:pPr algn="ctr"/>
            <a:r>
              <a:rPr lang="en-US" dirty="0">
                <a:sym typeface="Wingdings" panose="05000000000000000000" pitchFamily="2" charset="2"/>
              </a:rPr>
              <a:t>Compatible results with more precision with L-POL</a:t>
            </a:r>
          </a:p>
        </p:txBody>
      </p:sp>
      <p:pic>
        <p:nvPicPr>
          <p:cNvPr id="18" name="Image 17"/>
          <p:cNvPicPr>
            <a:picLocks noChangeAspect="1"/>
          </p:cNvPicPr>
          <p:nvPr/>
        </p:nvPicPr>
        <p:blipFill>
          <a:blip r:embed="rId3"/>
          <a:stretch>
            <a:fillRect/>
          </a:stretch>
        </p:blipFill>
        <p:spPr>
          <a:xfrm>
            <a:off x="4943471" y="4256719"/>
            <a:ext cx="3833835" cy="2222383"/>
          </a:xfrm>
          <a:prstGeom prst="rect">
            <a:avLst/>
          </a:prstGeom>
        </p:spPr>
      </p:pic>
      <p:sp>
        <p:nvSpPr>
          <p:cNvPr id="19" name="ZoneTexte 18"/>
          <p:cNvSpPr txBox="1"/>
          <p:nvPr/>
        </p:nvSpPr>
        <p:spPr>
          <a:xfrm>
            <a:off x="395536" y="4727917"/>
            <a:ext cx="4464496" cy="923330"/>
          </a:xfrm>
          <a:prstGeom prst="rect">
            <a:avLst/>
          </a:prstGeom>
          <a:solidFill>
            <a:schemeClr val="accent2">
              <a:alpha val="50000"/>
            </a:schemeClr>
          </a:solidFill>
          <a:ln>
            <a:noFill/>
          </a:ln>
        </p:spPr>
        <p:txBody>
          <a:bodyPr wrap="square" rtlCol="0">
            <a:spAutoFit/>
          </a:bodyPr>
          <a:lstStyle/>
          <a:p>
            <a:pPr marL="285750" indent="-285750">
              <a:buFont typeface="Arial" panose="020B0604020202020204" pitchFamily="34" charset="0"/>
              <a:buChar char="•"/>
            </a:pPr>
            <a:r>
              <a:rPr lang="en-US" dirty="0">
                <a:sym typeface="Wingdings" panose="05000000000000000000" pitchFamily="2" charset="2"/>
              </a:rPr>
              <a:t>Detector knowledge and performance</a:t>
            </a:r>
          </a:p>
          <a:p>
            <a:pPr marL="285750" indent="-285750">
              <a:buFont typeface="Arial" panose="020B0604020202020204" pitchFamily="34" charset="0"/>
              <a:buChar char="•"/>
            </a:pPr>
            <a:r>
              <a:rPr lang="en-US" dirty="0">
                <a:sym typeface="Wingdings" panose="05000000000000000000" pitchFamily="2" charset="2"/>
              </a:rPr>
              <a:t>Position sensitivity of the detector</a:t>
            </a:r>
          </a:p>
          <a:p>
            <a:pPr marL="285750" indent="-285750">
              <a:buFont typeface="Arial" panose="020B0604020202020204" pitchFamily="34" charset="0"/>
              <a:buChar char="•"/>
            </a:pPr>
            <a:r>
              <a:rPr lang="en-US" dirty="0">
                <a:sym typeface="Wingdings" panose="05000000000000000000" pitchFamily="2" charset="2"/>
              </a:rPr>
              <a:t>Synchrotron radiation treatment</a:t>
            </a:r>
          </a:p>
        </p:txBody>
      </p:sp>
      <p:sp>
        <p:nvSpPr>
          <p:cNvPr id="20" name="ZoneTexte 19"/>
          <p:cNvSpPr txBox="1"/>
          <p:nvPr/>
        </p:nvSpPr>
        <p:spPr>
          <a:xfrm rot="16200000">
            <a:off x="-2789465" y="3389991"/>
            <a:ext cx="5918208" cy="307777"/>
          </a:xfrm>
          <a:prstGeom prst="rect">
            <a:avLst/>
          </a:prstGeom>
          <a:solidFill>
            <a:schemeClr val="accent4">
              <a:alpha val="50000"/>
            </a:schemeClr>
          </a:solidFill>
          <a:ln>
            <a:noFill/>
          </a:ln>
        </p:spPr>
        <p:txBody>
          <a:bodyPr wrap="square" rtlCol="0">
            <a:spAutoFit/>
          </a:bodyPr>
          <a:lstStyle/>
          <a:p>
            <a:pPr algn="ctr"/>
            <a:r>
              <a:rPr lang="en-US" sz="1400" dirty="0" err="1">
                <a:sym typeface="Wingdings" panose="05000000000000000000" pitchFamily="2" charset="2"/>
              </a:rPr>
              <a:t>Baudrand</a:t>
            </a:r>
            <a:r>
              <a:rPr lang="en-US" sz="1400" dirty="0">
                <a:sym typeface="Wingdings" panose="05000000000000000000" pitchFamily="2" charset="2"/>
              </a:rPr>
              <a:t> et al., JINST 5 P06005 (2010)</a:t>
            </a:r>
          </a:p>
        </p:txBody>
      </p:sp>
      <p:sp>
        <p:nvSpPr>
          <p:cNvPr id="21" name="Espace réservé de la date 5"/>
          <p:cNvSpPr>
            <a:spLocks noGrp="1"/>
          </p:cNvSpPr>
          <p:nvPr>
            <p:ph type="dt" sz="half" idx="10"/>
          </p:nvPr>
        </p:nvSpPr>
        <p:spPr>
          <a:xfrm>
            <a:off x="0" y="6492875"/>
            <a:ext cx="3347864" cy="365125"/>
          </a:xfrm>
        </p:spPr>
        <p:txBody>
          <a:bodyPr/>
          <a:lstStyle/>
          <a:p>
            <a:r>
              <a:rPr lang="en-US" dirty="0" err="1">
                <a:solidFill>
                  <a:schemeClr val="tx1"/>
                </a:solidFill>
              </a:rPr>
              <a:t>LHeC</a:t>
            </a:r>
            <a:r>
              <a:rPr lang="en-US" dirty="0">
                <a:solidFill>
                  <a:schemeClr val="tx1"/>
                </a:solidFill>
              </a:rPr>
              <a:t> Workshop, LAL, </a:t>
            </a:r>
            <a:r>
              <a:rPr lang="en-US" dirty="0" err="1">
                <a:solidFill>
                  <a:schemeClr val="tx1"/>
                </a:solidFill>
              </a:rPr>
              <a:t>Orsay</a:t>
            </a:r>
            <a:r>
              <a:rPr lang="en-US" dirty="0">
                <a:solidFill>
                  <a:schemeClr val="tx1"/>
                </a:solidFill>
              </a:rPr>
              <a:t>, France, 27/06/2018</a:t>
            </a:r>
          </a:p>
        </p:txBody>
      </p:sp>
      <p:sp>
        <p:nvSpPr>
          <p:cNvPr id="12" name="ZoneTexte 11"/>
          <p:cNvSpPr txBox="1"/>
          <p:nvPr/>
        </p:nvSpPr>
        <p:spPr>
          <a:xfrm>
            <a:off x="710348" y="4200720"/>
            <a:ext cx="4149684" cy="369332"/>
          </a:xfrm>
          <a:prstGeom prst="rect">
            <a:avLst/>
          </a:prstGeom>
          <a:solidFill>
            <a:schemeClr val="accent1">
              <a:alpha val="50000"/>
            </a:schemeClr>
          </a:solidFill>
          <a:ln>
            <a:noFill/>
          </a:ln>
        </p:spPr>
        <p:txBody>
          <a:bodyPr wrap="square" rtlCol="0">
            <a:spAutoFit/>
          </a:bodyPr>
          <a:lstStyle/>
          <a:p>
            <a:r>
              <a:rPr lang="en-US" dirty="0">
                <a:sym typeface="Wingdings" panose="05000000000000000000" pitchFamily="2" charset="2"/>
              </a:rPr>
              <a:t>One measurement every 10s </a:t>
            </a:r>
          </a:p>
        </p:txBody>
      </p:sp>
    </p:spTree>
    <p:extLst>
      <p:ext uri="{BB962C8B-B14F-4D97-AF65-F5344CB8AC3E}">
        <p14:creationId xmlns:p14="http://schemas.microsoft.com/office/powerpoint/2010/main" val="1585656451"/>
      </p:ext>
    </p:extLst>
  </p:cSld>
  <p:clrMapOvr>
    <a:masterClrMapping/>
  </p:clrMapOvr>
  <p:transition spd="slow"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497960"/>
            <a:ext cx="9144000" cy="360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ZoneTexte 3"/>
          <p:cNvSpPr txBox="1"/>
          <p:nvPr/>
        </p:nvSpPr>
        <p:spPr>
          <a:xfrm>
            <a:off x="0" y="0"/>
            <a:ext cx="9144000"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txBody>
          <a:bodyPr wrap="square" rtlCol="0">
            <a:spAutoFit/>
          </a:bodyPr>
          <a:lstStyle/>
          <a:p>
            <a:pPr algn="ctr"/>
            <a:r>
              <a:rPr lang="en-US" sz="3200" dirty="0"/>
              <a:t>Introduction</a:t>
            </a:r>
          </a:p>
        </p:txBody>
      </p:sp>
      <p:sp>
        <p:nvSpPr>
          <p:cNvPr id="9" name="Espace réservé du pied de page 6"/>
          <p:cNvSpPr>
            <a:spLocks noGrp="1"/>
          </p:cNvSpPr>
          <p:nvPr>
            <p:ph type="ftr" sz="quarter" idx="11"/>
          </p:nvPr>
        </p:nvSpPr>
        <p:spPr>
          <a:xfrm>
            <a:off x="3124200" y="6492875"/>
            <a:ext cx="2895600" cy="365125"/>
          </a:xfrm>
        </p:spPr>
        <p:txBody>
          <a:bodyPr/>
          <a:lstStyle/>
          <a:p>
            <a:r>
              <a:rPr lang="en-US" dirty="0">
                <a:solidFill>
                  <a:schemeClr val="tx1"/>
                </a:solidFill>
              </a:rPr>
              <a:t>Aurélien MARTENS</a:t>
            </a:r>
          </a:p>
        </p:txBody>
      </p:sp>
      <p:sp>
        <p:nvSpPr>
          <p:cNvPr id="10" name="Espace réservé du numéro de diapositive 7"/>
          <p:cNvSpPr>
            <a:spLocks noGrp="1"/>
          </p:cNvSpPr>
          <p:nvPr>
            <p:ph type="sldNum" sz="quarter" idx="12"/>
          </p:nvPr>
        </p:nvSpPr>
        <p:spPr>
          <a:xfrm>
            <a:off x="7010130" y="6492875"/>
            <a:ext cx="2133600" cy="365125"/>
          </a:xfrm>
        </p:spPr>
        <p:txBody>
          <a:bodyPr/>
          <a:lstStyle/>
          <a:p>
            <a:fld id="{4B7B4AEF-E5B3-429E-BEAA-27BB67FF523D}" type="slidenum">
              <a:rPr lang="en-US" smtClean="0">
                <a:solidFill>
                  <a:schemeClr val="tx1"/>
                </a:solidFill>
              </a:rPr>
              <a:t>48</a:t>
            </a:fld>
            <a:endParaRPr lang="en-US" dirty="0">
              <a:solidFill>
                <a:schemeClr val="tx1"/>
              </a:solidFill>
            </a:endParaRPr>
          </a:p>
        </p:txBody>
      </p:sp>
      <p:pic>
        <p:nvPicPr>
          <p:cNvPr id="2" name="Image 1"/>
          <p:cNvPicPr>
            <a:picLocks noChangeAspect="1"/>
          </p:cNvPicPr>
          <p:nvPr/>
        </p:nvPicPr>
        <p:blipFill>
          <a:blip r:embed="rId2"/>
          <a:stretch>
            <a:fillRect/>
          </a:stretch>
        </p:blipFill>
        <p:spPr>
          <a:xfrm>
            <a:off x="4802259" y="4346184"/>
            <a:ext cx="4162229" cy="1440160"/>
          </a:xfrm>
          <a:prstGeom prst="rect">
            <a:avLst/>
          </a:prstGeom>
          <a:ln w="38100">
            <a:solidFill>
              <a:schemeClr val="accent3"/>
            </a:solidFill>
          </a:ln>
        </p:spPr>
      </p:pic>
      <p:sp>
        <p:nvSpPr>
          <p:cNvPr id="12" name="ZoneTexte 11"/>
          <p:cNvSpPr txBox="1"/>
          <p:nvPr/>
        </p:nvSpPr>
        <p:spPr>
          <a:xfrm>
            <a:off x="323528" y="733418"/>
            <a:ext cx="8820471" cy="369332"/>
          </a:xfrm>
          <a:prstGeom prst="rect">
            <a:avLst/>
          </a:prstGeom>
          <a:solidFill>
            <a:schemeClr val="accent1">
              <a:alpha val="50000"/>
            </a:schemeClr>
          </a:solidFill>
          <a:ln>
            <a:noFill/>
          </a:ln>
        </p:spPr>
        <p:txBody>
          <a:bodyPr wrap="square" rtlCol="0">
            <a:spAutoFit/>
          </a:bodyPr>
          <a:lstStyle/>
          <a:p>
            <a:pPr algn="ctr"/>
            <a:r>
              <a:rPr lang="en-US" dirty="0">
                <a:sym typeface="Wingdings" panose="05000000000000000000" pitchFamily="2" charset="2"/>
              </a:rPr>
              <a:t>Spin (longitudinal) polarization of e- beams at </a:t>
            </a:r>
            <a:r>
              <a:rPr lang="en-US" dirty="0" err="1">
                <a:sym typeface="Wingdings" panose="05000000000000000000" pitchFamily="2" charset="2"/>
              </a:rPr>
              <a:t>LHeC</a:t>
            </a:r>
            <a:r>
              <a:rPr lang="en-US" dirty="0">
                <a:sym typeface="Wingdings" panose="05000000000000000000" pitchFamily="2" charset="2"/>
              </a:rPr>
              <a:t> is an involved subject </a:t>
            </a:r>
          </a:p>
        </p:txBody>
      </p:sp>
      <p:sp>
        <p:nvSpPr>
          <p:cNvPr id="13" name="ZoneTexte 12"/>
          <p:cNvSpPr txBox="1"/>
          <p:nvPr/>
        </p:nvSpPr>
        <p:spPr>
          <a:xfrm>
            <a:off x="323528" y="1249265"/>
            <a:ext cx="8820201" cy="1477328"/>
          </a:xfrm>
          <a:prstGeom prst="rect">
            <a:avLst/>
          </a:prstGeom>
          <a:solidFill>
            <a:schemeClr val="accent1">
              <a:alpha val="50000"/>
            </a:schemeClr>
          </a:solidFill>
          <a:ln>
            <a:noFill/>
          </a:ln>
        </p:spPr>
        <p:txBody>
          <a:bodyPr wrap="square" rtlCol="0">
            <a:spAutoFit/>
          </a:bodyPr>
          <a:lstStyle/>
          <a:p>
            <a:pPr algn="ctr"/>
            <a:r>
              <a:rPr lang="en-US" dirty="0">
                <a:sym typeface="Wingdings" panose="05000000000000000000" pitchFamily="2" charset="2"/>
              </a:rPr>
              <a:t>Ring-ring option:</a:t>
            </a:r>
          </a:p>
          <a:p>
            <a:pPr marL="285750" indent="-285750" algn="ctr">
              <a:buFont typeface="Arial" panose="020B0604020202020204" pitchFamily="34" charset="0"/>
              <a:buChar char="•"/>
            </a:pPr>
            <a:r>
              <a:rPr lang="en-US" dirty="0">
                <a:sym typeface="Wingdings" panose="05000000000000000000" pitchFamily="2" charset="2"/>
              </a:rPr>
              <a:t>Spin tends to (anti-)align with B field due to synchrotron radiation (ST, BK)</a:t>
            </a:r>
          </a:p>
          <a:p>
            <a:pPr marL="285750" indent="-285750" algn="ctr">
              <a:buFont typeface="Arial" panose="020B0604020202020204" pitchFamily="34" charset="0"/>
              <a:buChar char="•"/>
            </a:pPr>
            <a:r>
              <a:rPr lang="en-US" dirty="0">
                <a:sym typeface="Wingdings" panose="05000000000000000000" pitchFamily="2" charset="2"/>
              </a:rPr>
              <a:t>Spin </a:t>
            </a:r>
            <a:r>
              <a:rPr lang="en-US" dirty="0" err="1">
                <a:sym typeface="Wingdings" panose="05000000000000000000" pitchFamily="2" charset="2"/>
              </a:rPr>
              <a:t>precess</a:t>
            </a:r>
            <a:r>
              <a:rPr lang="en-US" dirty="0">
                <a:sym typeface="Wingdings" panose="05000000000000000000" pitchFamily="2" charset="2"/>
              </a:rPr>
              <a:t> (T-BMT equation) quickly (large 'spin tune')</a:t>
            </a:r>
          </a:p>
          <a:p>
            <a:pPr marL="285750" indent="-285750" algn="ctr">
              <a:buFont typeface="Wingdings" panose="05000000000000000000" pitchFamily="2" charset="2"/>
              <a:buChar char="à"/>
            </a:pPr>
            <a:r>
              <a:rPr lang="en-US" dirty="0">
                <a:sym typeface="Wingdings" panose="05000000000000000000" pitchFamily="2" charset="2"/>
              </a:rPr>
              <a:t>Depolarization arise due to vertical </a:t>
            </a:r>
            <a:r>
              <a:rPr lang="en-US" dirty="0" err="1">
                <a:sym typeface="Wingdings" panose="05000000000000000000" pitchFamily="2" charset="2"/>
              </a:rPr>
              <a:t>betatron</a:t>
            </a:r>
            <a:r>
              <a:rPr lang="en-US" dirty="0">
                <a:sym typeface="Wingdings" panose="05000000000000000000" pitchFamily="2" charset="2"/>
              </a:rPr>
              <a:t> motion, skew quads, spin rotators, solenoids</a:t>
            </a:r>
          </a:p>
          <a:p>
            <a:pPr marL="285750" indent="-285750" algn="ctr">
              <a:buFont typeface="Wingdings" panose="05000000000000000000" pitchFamily="2" charset="2"/>
              <a:buChar char="à"/>
            </a:pPr>
            <a:r>
              <a:rPr lang="en-US" dirty="0">
                <a:sym typeface="Wingdings" panose="05000000000000000000" pitchFamily="2" charset="2"/>
              </a:rPr>
              <a:t>Depolarization increases with energy</a:t>
            </a:r>
          </a:p>
        </p:txBody>
      </p:sp>
      <p:sp>
        <p:nvSpPr>
          <p:cNvPr id="14" name="ZoneTexte 13"/>
          <p:cNvSpPr txBox="1"/>
          <p:nvPr/>
        </p:nvSpPr>
        <p:spPr>
          <a:xfrm>
            <a:off x="4756530" y="3038642"/>
            <a:ext cx="4207958" cy="923330"/>
          </a:xfrm>
          <a:prstGeom prst="rect">
            <a:avLst/>
          </a:prstGeom>
          <a:solidFill>
            <a:schemeClr val="accent3">
              <a:alpha val="50000"/>
            </a:schemeClr>
          </a:solidFill>
          <a:ln>
            <a:noFill/>
          </a:ln>
        </p:spPr>
        <p:txBody>
          <a:bodyPr wrap="square" rtlCol="0">
            <a:spAutoFit/>
          </a:bodyPr>
          <a:lstStyle/>
          <a:p>
            <a:pPr algn="ctr"/>
            <a:r>
              <a:rPr lang="en-US" dirty="0">
                <a:sym typeface="Wingdings" panose="05000000000000000000" pitchFamily="2" charset="2"/>
              </a:rPr>
              <a:t>LINAC-ring option:</a:t>
            </a:r>
          </a:p>
          <a:p>
            <a:pPr marL="285750" indent="-285750" algn="ctr">
              <a:buFont typeface="Wingdings" panose="05000000000000000000" pitchFamily="2" charset="2"/>
              <a:buChar char="à"/>
            </a:pPr>
            <a:r>
              <a:rPr lang="en-US" dirty="0">
                <a:sym typeface="Wingdings" panose="05000000000000000000" pitchFamily="2" charset="2"/>
              </a:rPr>
              <a:t>Depolarization can be small</a:t>
            </a:r>
          </a:p>
          <a:p>
            <a:pPr algn="ctr"/>
            <a:r>
              <a:rPr lang="en-US" dirty="0">
                <a:sym typeface="Wingdings" panose="05000000000000000000" pitchFamily="2" charset="2"/>
              </a:rPr>
              <a:t>chromatic effects in spin rotators</a:t>
            </a:r>
          </a:p>
        </p:txBody>
      </p:sp>
      <p:pic>
        <p:nvPicPr>
          <p:cNvPr id="3" name="Image 2"/>
          <p:cNvPicPr>
            <a:picLocks noChangeAspect="1"/>
          </p:cNvPicPr>
          <p:nvPr/>
        </p:nvPicPr>
        <p:blipFill>
          <a:blip r:embed="rId3"/>
          <a:stretch>
            <a:fillRect/>
          </a:stretch>
        </p:blipFill>
        <p:spPr>
          <a:xfrm>
            <a:off x="438017" y="2852936"/>
            <a:ext cx="4205991" cy="3143439"/>
          </a:xfrm>
          <a:prstGeom prst="rect">
            <a:avLst/>
          </a:prstGeom>
          <a:ln w="38100">
            <a:solidFill>
              <a:schemeClr val="accent1"/>
            </a:solidFill>
          </a:ln>
        </p:spPr>
      </p:pic>
      <p:sp>
        <p:nvSpPr>
          <p:cNvPr id="15" name="ZoneTexte 14"/>
          <p:cNvSpPr txBox="1"/>
          <p:nvPr/>
        </p:nvSpPr>
        <p:spPr>
          <a:xfrm>
            <a:off x="369332" y="6084004"/>
            <a:ext cx="8774668" cy="369332"/>
          </a:xfrm>
          <a:prstGeom prst="rect">
            <a:avLst/>
          </a:prstGeom>
          <a:solidFill>
            <a:schemeClr val="accent2">
              <a:alpha val="50000"/>
            </a:schemeClr>
          </a:solidFill>
          <a:ln>
            <a:noFill/>
          </a:ln>
        </p:spPr>
        <p:txBody>
          <a:bodyPr wrap="square" rtlCol="0">
            <a:spAutoFit/>
          </a:bodyPr>
          <a:lstStyle/>
          <a:p>
            <a:pPr algn="ctr"/>
            <a:r>
              <a:rPr lang="en-US" dirty="0">
                <a:sym typeface="Wingdings" panose="05000000000000000000" pitchFamily="2" charset="2"/>
              </a:rPr>
              <a:t>Precise Compton polarimetry is required to reach physics goals </a:t>
            </a:r>
          </a:p>
        </p:txBody>
      </p:sp>
      <p:sp>
        <p:nvSpPr>
          <p:cNvPr id="16" name="ZoneTexte 15"/>
          <p:cNvSpPr txBox="1"/>
          <p:nvPr/>
        </p:nvSpPr>
        <p:spPr>
          <a:xfrm rot="16200000">
            <a:off x="-2789465" y="3389990"/>
            <a:ext cx="5918208" cy="307777"/>
          </a:xfrm>
          <a:prstGeom prst="rect">
            <a:avLst/>
          </a:prstGeom>
          <a:solidFill>
            <a:schemeClr val="accent4">
              <a:alpha val="50000"/>
            </a:schemeClr>
          </a:solidFill>
          <a:ln>
            <a:noFill/>
          </a:ln>
        </p:spPr>
        <p:txBody>
          <a:bodyPr wrap="square" rtlCol="0">
            <a:spAutoFit/>
          </a:bodyPr>
          <a:lstStyle/>
          <a:p>
            <a:pPr algn="ctr"/>
            <a:r>
              <a:rPr lang="en-US" sz="1400" dirty="0" err="1">
                <a:sym typeface="Wingdings" panose="05000000000000000000" pitchFamily="2" charset="2"/>
              </a:rPr>
              <a:t>LHeC</a:t>
            </a:r>
            <a:r>
              <a:rPr lang="en-US" sz="1400" dirty="0">
                <a:sym typeface="Wingdings" panose="05000000000000000000" pitchFamily="2" charset="2"/>
              </a:rPr>
              <a:t> Design report, CERN-OPEN-2012-015</a:t>
            </a:r>
          </a:p>
        </p:txBody>
      </p:sp>
      <p:sp>
        <p:nvSpPr>
          <p:cNvPr id="17" name="Espace réservé de la date 5"/>
          <p:cNvSpPr>
            <a:spLocks noGrp="1"/>
          </p:cNvSpPr>
          <p:nvPr>
            <p:ph type="dt" sz="half" idx="10"/>
          </p:nvPr>
        </p:nvSpPr>
        <p:spPr>
          <a:xfrm>
            <a:off x="0" y="6492875"/>
            <a:ext cx="3347864" cy="365125"/>
          </a:xfrm>
        </p:spPr>
        <p:txBody>
          <a:bodyPr/>
          <a:lstStyle/>
          <a:p>
            <a:r>
              <a:rPr lang="en-US" dirty="0" err="1">
                <a:solidFill>
                  <a:schemeClr val="tx1"/>
                </a:solidFill>
              </a:rPr>
              <a:t>LHeC</a:t>
            </a:r>
            <a:r>
              <a:rPr lang="en-US" dirty="0">
                <a:solidFill>
                  <a:schemeClr val="tx1"/>
                </a:solidFill>
              </a:rPr>
              <a:t> Workshop, LAL, </a:t>
            </a:r>
            <a:r>
              <a:rPr lang="en-US" dirty="0" err="1">
                <a:solidFill>
                  <a:schemeClr val="tx1"/>
                </a:solidFill>
              </a:rPr>
              <a:t>Orsay</a:t>
            </a:r>
            <a:r>
              <a:rPr lang="en-US" dirty="0">
                <a:solidFill>
                  <a:schemeClr val="tx1"/>
                </a:solidFill>
              </a:rPr>
              <a:t>, France, 27/06/2018</a:t>
            </a:r>
          </a:p>
        </p:txBody>
      </p:sp>
    </p:spTree>
    <p:extLst>
      <p:ext uri="{BB962C8B-B14F-4D97-AF65-F5344CB8AC3E}">
        <p14:creationId xmlns:p14="http://schemas.microsoft.com/office/powerpoint/2010/main" val="3021813184"/>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4313D-DEBE-AE49-A7F9-E52AC49CD183}"/>
              </a:ext>
            </a:extLst>
          </p:cNvPr>
          <p:cNvSpPr>
            <a:spLocks noGrp="1"/>
          </p:cNvSpPr>
          <p:nvPr>
            <p:ph type="title"/>
          </p:nvPr>
        </p:nvSpPr>
        <p:spPr>
          <a:xfrm>
            <a:off x="628649" y="365126"/>
            <a:ext cx="8392353" cy="509517"/>
          </a:xfrm>
        </p:spPr>
        <p:txBody>
          <a:bodyPr>
            <a:normAutofit fontScale="90000"/>
          </a:bodyPr>
          <a:lstStyle/>
          <a:p>
            <a:r>
              <a:rPr lang="fr-FR" dirty="0"/>
              <a:t>White report (WR) content (2)</a:t>
            </a:r>
          </a:p>
        </p:txBody>
      </p:sp>
      <p:sp>
        <p:nvSpPr>
          <p:cNvPr id="4" name="Espace réservé de la date 3">
            <a:extLst>
              <a:ext uri="{FF2B5EF4-FFF2-40B4-BE49-F238E27FC236}">
                <a16:creationId xmlns:a16="http://schemas.microsoft.com/office/drawing/2014/main" id="{6CA6C0AF-8646-E848-9ED1-97AA8D77D469}"/>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0CF12F82-E7BB-4348-A9AE-40E986B155FC}"/>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C61277A9-23E6-B942-8683-A7903BD7988F}"/>
              </a:ext>
            </a:extLst>
          </p:cNvPr>
          <p:cNvSpPr>
            <a:spLocks noGrp="1"/>
          </p:cNvSpPr>
          <p:nvPr>
            <p:ph type="sldNum" sz="quarter" idx="12"/>
          </p:nvPr>
        </p:nvSpPr>
        <p:spPr/>
        <p:txBody>
          <a:bodyPr/>
          <a:lstStyle/>
          <a:p>
            <a:fld id="{6324D5D7-7619-544E-85E6-FE67B0DC27B1}" type="slidenum">
              <a:rPr lang="fr-FR" smtClean="0"/>
              <a:t>5</a:t>
            </a:fld>
            <a:endParaRPr lang="fr-FR"/>
          </a:p>
        </p:txBody>
      </p:sp>
      <p:sp>
        <p:nvSpPr>
          <p:cNvPr id="8" name="Text Box 18">
            <a:extLst>
              <a:ext uri="{FF2B5EF4-FFF2-40B4-BE49-F238E27FC236}">
                <a16:creationId xmlns:a16="http://schemas.microsoft.com/office/drawing/2014/main" id="{DF82F155-3580-A043-9A13-2EF6EDA612BC}"/>
              </a:ext>
            </a:extLst>
          </p:cNvPr>
          <p:cNvSpPr txBox="1">
            <a:spLocks noChangeArrowheads="1"/>
          </p:cNvSpPr>
          <p:nvPr/>
        </p:nvSpPr>
        <p:spPr bwMode="auto">
          <a:xfrm>
            <a:off x="584606" y="948690"/>
            <a:ext cx="8436396" cy="5909310"/>
          </a:xfrm>
          <a:prstGeom prst="rect">
            <a:avLst/>
          </a:prstGeom>
          <a:noFill/>
          <a:ln w="9525">
            <a:noFill/>
            <a:miter lim="800000"/>
            <a:headEnd/>
            <a:tailEnd/>
          </a:ln>
        </p:spPr>
        <p:txBody>
          <a:bodyPr wrap="square">
            <a:spAutoFit/>
          </a:bodyPr>
          <a:lstStyle/>
          <a:p>
            <a:pPr marL="342900" indent="-342900">
              <a:buFont typeface="+mj-lt"/>
              <a:buAutoNum type="arabicPeriod"/>
            </a:pPr>
            <a:r>
              <a:rPr lang="en-US" sz="1400" dirty="0">
                <a:solidFill>
                  <a:schemeClr val="tx2">
                    <a:lumMod val="60000"/>
                    <a:lumOff val="40000"/>
                  </a:schemeClr>
                </a:solidFill>
              </a:rPr>
              <a:t>Introduction:</a:t>
            </a:r>
            <a:endParaRPr lang="en-US" sz="1400" dirty="0">
              <a:solidFill>
                <a:schemeClr val="accent5">
                  <a:lumMod val="75000"/>
                </a:schemeClr>
              </a:solidFill>
              <a:sym typeface="Wingdings" pitchFamily="2" charset="2"/>
            </a:endParaRPr>
          </a:p>
          <a:p>
            <a:pPr marL="342900" indent="-342900">
              <a:buFont typeface="+mj-lt"/>
              <a:buAutoNum type="arabicPeriod"/>
            </a:pPr>
            <a:r>
              <a:rPr lang="en-US" sz="1400" dirty="0">
                <a:solidFill>
                  <a:schemeClr val="tx2">
                    <a:lumMod val="60000"/>
                    <a:lumOff val="40000"/>
                  </a:schemeClr>
                </a:solidFill>
                <a:sym typeface="Wingdings" pitchFamily="2" charset="2"/>
              </a:rPr>
              <a:t>Strategy</a:t>
            </a:r>
            <a:endParaRPr lang="en-US" sz="1400" dirty="0">
              <a:solidFill>
                <a:schemeClr val="tx2">
                  <a:lumMod val="60000"/>
                  <a:lumOff val="40000"/>
                </a:schemeClr>
              </a:solidFill>
            </a:endParaRPr>
          </a:p>
          <a:p>
            <a:pPr marL="342900" indent="-342900">
              <a:buAutoNum type="arabicPeriod"/>
            </a:pPr>
            <a:r>
              <a:rPr lang="en-US" sz="1400" dirty="0">
                <a:solidFill>
                  <a:schemeClr val="tx2">
                    <a:lumMod val="60000"/>
                    <a:lumOff val="40000"/>
                  </a:schemeClr>
                </a:solidFill>
              </a:rPr>
              <a:t>Ring polarimeter</a:t>
            </a:r>
          </a:p>
          <a:p>
            <a:pPr marL="800100" lvl="1" indent="-342900">
              <a:buFont typeface="+mj-lt"/>
              <a:buAutoNum type="arabicPeriod"/>
            </a:pPr>
            <a:r>
              <a:rPr lang="en-US" sz="1400" dirty="0">
                <a:solidFill>
                  <a:schemeClr val="accent5">
                    <a:lumMod val="75000"/>
                  </a:schemeClr>
                </a:solidFill>
              </a:rPr>
              <a:t>Integration </a:t>
            </a:r>
            <a:r>
              <a:rPr lang="en-US" sz="1400" dirty="0">
                <a:solidFill>
                  <a:schemeClr val="accent6">
                    <a:lumMod val="75000"/>
                  </a:schemeClr>
                </a:solidFill>
                <a:sym typeface="Wingdings" pitchFamily="2" charset="2"/>
              </a:rPr>
              <a:t> Orsay + KEK + Manitoba ?</a:t>
            </a:r>
            <a:endParaRPr lang="en-US" sz="1400" dirty="0">
              <a:solidFill>
                <a:schemeClr val="accent6">
                  <a:lumMod val="75000"/>
                </a:schemeClr>
              </a:solidFill>
            </a:endParaRPr>
          </a:p>
          <a:p>
            <a:pPr marL="1257300" lvl="2" indent="-342900">
              <a:buFont typeface="Arial" panose="020B0604020202020204" pitchFamily="34" charset="0"/>
              <a:buChar char="•"/>
            </a:pPr>
            <a:r>
              <a:rPr lang="en-US" sz="1400" dirty="0">
                <a:solidFill>
                  <a:schemeClr val="accent5">
                    <a:lumMod val="75000"/>
                  </a:schemeClr>
                </a:solidFill>
              </a:rPr>
              <a:t>Some suggestions on the table</a:t>
            </a:r>
          </a:p>
          <a:p>
            <a:pPr marL="1257300" lvl="2" indent="-342900">
              <a:buFont typeface="Arial" panose="020B0604020202020204" pitchFamily="34" charset="0"/>
              <a:buChar char="•"/>
            </a:pPr>
            <a:r>
              <a:rPr lang="en-US" sz="1400" dirty="0">
                <a:solidFill>
                  <a:schemeClr val="accent5">
                    <a:lumMod val="75000"/>
                  </a:schemeClr>
                </a:solidFill>
              </a:rPr>
              <a:t>Decide based on integration constraints and background levels (measurements ?). (after WR ?)</a:t>
            </a:r>
          </a:p>
          <a:p>
            <a:pPr marL="1257300" lvl="2" indent="-342900">
              <a:buFont typeface="Arial" panose="020B0604020202020204" pitchFamily="34" charset="0"/>
              <a:buChar char="•"/>
            </a:pPr>
            <a:r>
              <a:rPr lang="en-US" sz="1400" dirty="0">
                <a:solidFill>
                  <a:schemeClr val="accent5">
                    <a:lumMod val="75000"/>
                  </a:schemeClr>
                </a:solidFill>
              </a:rPr>
              <a:t>Require </a:t>
            </a:r>
            <a:r>
              <a:rPr lang="en-US" sz="1400" dirty="0">
                <a:solidFill>
                  <a:schemeClr val="accent6">
                    <a:lumMod val="75000"/>
                  </a:schemeClr>
                </a:solidFill>
              </a:rPr>
              <a:t>KEK</a:t>
            </a:r>
            <a:r>
              <a:rPr lang="en-US" sz="1400" dirty="0">
                <a:solidFill>
                  <a:schemeClr val="accent5">
                    <a:lumMod val="75000"/>
                  </a:schemeClr>
                </a:solidFill>
              </a:rPr>
              <a:t> feedback.</a:t>
            </a:r>
          </a:p>
          <a:p>
            <a:pPr marL="800100" lvl="1" indent="-342900">
              <a:buFont typeface="+mj-lt"/>
              <a:buAutoNum type="arabicPeriod"/>
            </a:pPr>
            <a:r>
              <a:rPr lang="en-US" sz="1400" dirty="0">
                <a:solidFill>
                  <a:schemeClr val="accent5">
                    <a:lumMod val="75000"/>
                  </a:schemeClr>
                </a:solidFill>
              </a:rPr>
              <a:t>Laser system </a:t>
            </a:r>
            <a:r>
              <a:rPr lang="en-US" sz="1400" dirty="0">
                <a:solidFill>
                  <a:schemeClr val="accent6">
                    <a:lumMod val="75000"/>
                  </a:schemeClr>
                </a:solidFill>
                <a:sym typeface="Wingdings" pitchFamily="2" charset="2"/>
              </a:rPr>
              <a:t> Orsay ?</a:t>
            </a:r>
            <a:endParaRPr lang="en-US" sz="1400" dirty="0">
              <a:solidFill>
                <a:schemeClr val="accent5">
                  <a:lumMod val="75000"/>
                </a:schemeClr>
              </a:solidFill>
            </a:endParaRPr>
          </a:p>
          <a:p>
            <a:pPr marL="1200150" lvl="2" indent="-285750">
              <a:buFont typeface="Arial" panose="020B0604020202020204" pitchFamily="34" charset="0"/>
              <a:buChar char="•"/>
            </a:pPr>
            <a:r>
              <a:rPr lang="en-US" sz="1400" dirty="0">
                <a:solidFill>
                  <a:schemeClr val="accent5">
                    <a:lumMod val="75000"/>
                  </a:schemeClr>
                </a:solidFill>
              </a:rPr>
              <a:t>Rough design proposed. Mention industrial system exist. Mention typical technology choice. Robust. Past experience with similar systems.</a:t>
            </a:r>
          </a:p>
          <a:p>
            <a:pPr marL="1200150" lvl="2" indent="-285750">
              <a:buFont typeface="Arial" panose="020B0604020202020204" pitchFamily="34" charset="0"/>
              <a:buChar char="•"/>
            </a:pPr>
            <a:r>
              <a:rPr lang="en-US" sz="1400" dirty="0">
                <a:solidFill>
                  <a:schemeClr val="accent5">
                    <a:lumMod val="75000"/>
                  </a:schemeClr>
                </a:solidFill>
                <a:sym typeface="Wingdings" pitchFamily="2" charset="2"/>
              </a:rPr>
              <a:t>Green or red ? Pros vs con. Green  constrain laser design and price. Need to be assessed. Keep red as backup solution if green is baseline.</a:t>
            </a:r>
          </a:p>
          <a:p>
            <a:pPr marL="1200150" lvl="2" indent="-285750">
              <a:buFont typeface="Arial" panose="020B0604020202020204" pitchFamily="34" charset="0"/>
              <a:buChar char="•"/>
            </a:pPr>
            <a:r>
              <a:rPr lang="en-US" sz="1400" dirty="0">
                <a:solidFill>
                  <a:schemeClr val="accent5">
                    <a:lumMod val="75000"/>
                  </a:schemeClr>
                </a:solidFill>
                <a:sym typeface="Wingdings" pitchFamily="2" charset="2"/>
              </a:rPr>
              <a:t>Laser location + ‘hut’ ? Postpone when location is decided. Mention constraints (radiation levels, constant temperature, reasonable humidity, remote control). Assume difficult to suggest to excavate a dedicated room.</a:t>
            </a:r>
          </a:p>
          <a:p>
            <a:pPr marL="1200150" lvl="2" indent="-285750">
              <a:buFont typeface="Arial" panose="020B0604020202020204" pitchFamily="34" charset="0"/>
              <a:buChar char="•"/>
            </a:pPr>
            <a:r>
              <a:rPr lang="en-US" sz="1400" dirty="0">
                <a:solidFill>
                  <a:schemeClr val="accent5">
                    <a:lumMod val="75000"/>
                  </a:schemeClr>
                </a:solidFill>
                <a:sym typeface="Wingdings" pitchFamily="2" charset="2"/>
              </a:rPr>
              <a:t>Laser transport to Compton interaction point. Need to design once final location chosen. Mention the needs. Vacuum (what level) beam transport. Alignment feedbacks.</a:t>
            </a:r>
          </a:p>
          <a:p>
            <a:pPr marL="800100" lvl="1" indent="-342900">
              <a:buFont typeface="+mj-lt"/>
              <a:buAutoNum type="arabicPeriod"/>
            </a:pPr>
            <a:r>
              <a:rPr lang="en-US" sz="1400" dirty="0">
                <a:solidFill>
                  <a:schemeClr val="accent5">
                    <a:lumMod val="75000"/>
                  </a:schemeClr>
                </a:solidFill>
                <a:sym typeface="Wingdings" pitchFamily="2" charset="2"/>
              </a:rPr>
              <a:t>Detection system </a:t>
            </a:r>
            <a:r>
              <a:rPr lang="en-US" sz="1400" dirty="0">
                <a:solidFill>
                  <a:schemeClr val="accent6">
                    <a:lumMod val="75000"/>
                  </a:schemeClr>
                </a:solidFill>
                <a:sym typeface="Wingdings" pitchFamily="2" charset="2"/>
              </a:rPr>
              <a:t> Manitoba + Orsay ?</a:t>
            </a:r>
          </a:p>
          <a:p>
            <a:pPr marL="1257300" lvl="2" indent="-342900">
              <a:buFont typeface="Arial" panose="020B0604020202020204" pitchFamily="34" charset="0"/>
              <a:buChar char="•"/>
            </a:pPr>
            <a:r>
              <a:rPr lang="en-US" sz="1400" dirty="0">
                <a:solidFill>
                  <a:schemeClr val="accent5">
                    <a:lumMod val="75000"/>
                  </a:schemeClr>
                </a:solidFill>
              </a:rPr>
              <a:t>Electron spectrometer: pros vs cons available technologies.  Integration ? R&amp;D ?</a:t>
            </a:r>
          </a:p>
          <a:p>
            <a:pPr marL="1257300" lvl="2" indent="-342900">
              <a:buFont typeface="Arial" panose="020B0604020202020204" pitchFamily="34" charset="0"/>
              <a:buChar char="•"/>
            </a:pPr>
            <a:r>
              <a:rPr lang="en-US" sz="1400" dirty="0">
                <a:solidFill>
                  <a:schemeClr val="accent5">
                    <a:lumMod val="75000"/>
                  </a:schemeClr>
                </a:solidFill>
              </a:rPr>
              <a:t>Photon calorimeter. Pros vs cons. R&amp;D needed. </a:t>
            </a:r>
          </a:p>
          <a:p>
            <a:pPr marL="1257300" lvl="2" indent="-342900">
              <a:buFont typeface="Arial" panose="020B0604020202020204" pitchFamily="34" charset="0"/>
              <a:buChar char="•"/>
            </a:pPr>
            <a:r>
              <a:rPr lang="en-US" sz="1400" dirty="0">
                <a:solidFill>
                  <a:schemeClr val="accent5">
                    <a:lumMod val="75000"/>
                  </a:schemeClr>
                </a:solidFill>
              </a:rPr>
              <a:t>I suggest to assume we could use both as a baseline</a:t>
            </a:r>
          </a:p>
          <a:p>
            <a:pPr marL="800100" lvl="1" indent="-342900">
              <a:buFont typeface="+mj-lt"/>
              <a:buAutoNum type="arabicPeriod"/>
            </a:pPr>
            <a:r>
              <a:rPr lang="en-US" sz="1400" dirty="0">
                <a:solidFill>
                  <a:schemeClr val="accent5">
                    <a:lumMod val="75000"/>
                  </a:schemeClr>
                </a:solidFill>
              </a:rPr>
              <a:t>Quick assessment of achievable performance </a:t>
            </a:r>
            <a:r>
              <a:rPr lang="en-US" sz="1400" dirty="0">
                <a:solidFill>
                  <a:schemeClr val="accent6">
                    <a:lumMod val="75000"/>
                  </a:schemeClr>
                </a:solidFill>
                <a:sym typeface="Wingdings" pitchFamily="2" charset="2"/>
              </a:rPr>
              <a:t> Orsay + Novosibirsk + KEK ?</a:t>
            </a:r>
            <a:endParaRPr lang="en-US" sz="1400" dirty="0">
              <a:solidFill>
                <a:schemeClr val="accent5">
                  <a:lumMod val="75000"/>
                </a:schemeClr>
              </a:solidFill>
            </a:endParaRPr>
          </a:p>
          <a:p>
            <a:pPr marL="1200150" lvl="2" indent="-285750">
              <a:buFont typeface="Arial" panose="020B0604020202020204" pitchFamily="34" charset="0"/>
              <a:buChar char="•"/>
            </a:pPr>
            <a:r>
              <a:rPr lang="en-US" sz="1400" dirty="0">
                <a:solidFill>
                  <a:schemeClr val="accent5">
                    <a:lumMod val="75000"/>
                  </a:schemeClr>
                </a:solidFill>
              </a:rPr>
              <a:t>Caveats: background, </a:t>
            </a:r>
            <a:r>
              <a:rPr lang="en-US" sz="1400" dirty="0">
                <a:solidFill>
                  <a:schemeClr val="accent5">
                    <a:lumMod val="75000"/>
                  </a:schemeClr>
                </a:solidFill>
                <a:sym typeface="Wingdings" pitchFamily="2" charset="2"/>
              </a:rPr>
              <a:t>systematics: beam transport to IP, beam-beam effects at IP ?</a:t>
            </a:r>
            <a:endParaRPr lang="en-US" sz="1400" dirty="0">
              <a:solidFill>
                <a:schemeClr val="tx2">
                  <a:lumMod val="60000"/>
                  <a:lumOff val="40000"/>
                </a:schemeClr>
              </a:solidFill>
            </a:endParaRPr>
          </a:p>
          <a:p>
            <a:pPr marL="342900" indent="-342900">
              <a:buAutoNum type="arabicPeriod"/>
            </a:pPr>
            <a:r>
              <a:rPr lang="en-US" sz="1400" dirty="0">
                <a:solidFill>
                  <a:schemeClr val="tx2">
                    <a:lumMod val="60000"/>
                    <a:lumOff val="40000"/>
                  </a:schemeClr>
                </a:solidFill>
              </a:rPr>
              <a:t>Additional polarimeters (if we have some content ?)</a:t>
            </a:r>
          </a:p>
          <a:p>
            <a:pPr marL="342900" indent="-342900">
              <a:buFontTx/>
              <a:buAutoNum type="arabicPeriod"/>
            </a:pPr>
            <a:r>
              <a:rPr lang="en-US" sz="1400" dirty="0">
                <a:solidFill>
                  <a:schemeClr val="tx2">
                    <a:lumMod val="60000"/>
                    <a:lumOff val="40000"/>
                  </a:schemeClr>
                </a:solidFill>
              </a:rPr>
              <a:t>Summary of required R&amp;D before Technical design report</a:t>
            </a:r>
          </a:p>
          <a:p>
            <a:endParaRPr lang="en-US" sz="1400" dirty="0">
              <a:solidFill>
                <a:schemeClr val="accent5">
                  <a:lumMod val="75000"/>
                </a:schemeClr>
              </a:solidFill>
            </a:endParaRPr>
          </a:p>
        </p:txBody>
      </p:sp>
    </p:spTree>
    <p:extLst>
      <p:ext uri="{BB962C8B-B14F-4D97-AF65-F5344CB8AC3E}">
        <p14:creationId xmlns:p14="http://schemas.microsoft.com/office/powerpoint/2010/main" val="4208607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4313D-DEBE-AE49-A7F9-E52AC49CD183}"/>
              </a:ext>
            </a:extLst>
          </p:cNvPr>
          <p:cNvSpPr>
            <a:spLocks noGrp="1"/>
          </p:cNvSpPr>
          <p:nvPr>
            <p:ph type="title"/>
          </p:nvPr>
        </p:nvSpPr>
        <p:spPr>
          <a:xfrm>
            <a:off x="628649" y="365126"/>
            <a:ext cx="8392353" cy="509517"/>
          </a:xfrm>
        </p:spPr>
        <p:txBody>
          <a:bodyPr>
            <a:normAutofit fontScale="90000"/>
          </a:bodyPr>
          <a:lstStyle/>
          <a:p>
            <a:r>
              <a:rPr lang="fr-FR" dirty="0"/>
              <a:t>White report (WR) content (3)</a:t>
            </a:r>
          </a:p>
        </p:txBody>
      </p:sp>
      <p:sp>
        <p:nvSpPr>
          <p:cNvPr id="4" name="Espace réservé de la date 3">
            <a:extLst>
              <a:ext uri="{FF2B5EF4-FFF2-40B4-BE49-F238E27FC236}">
                <a16:creationId xmlns:a16="http://schemas.microsoft.com/office/drawing/2014/main" id="{6CA6C0AF-8646-E848-9ED1-97AA8D77D469}"/>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0CF12F82-E7BB-4348-A9AE-40E986B155FC}"/>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C61277A9-23E6-B942-8683-A7903BD7988F}"/>
              </a:ext>
            </a:extLst>
          </p:cNvPr>
          <p:cNvSpPr>
            <a:spLocks noGrp="1"/>
          </p:cNvSpPr>
          <p:nvPr>
            <p:ph type="sldNum" sz="quarter" idx="12"/>
          </p:nvPr>
        </p:nvSpPr>
        <p:spPr/>
        <p:txBody>
          <a:bodyPr/>
          <a:lstStyle/>
          <a:p>
            <a:fld id="{6324D5D7-7619-544E-85E6-FE67B0DC27B1}" type="slidenum">
              <a:rPr lang="fr-FR" smtClean="0"/>
              <a:t>6</a:t>
            </a:fld>
            <a:endParaRPr lang="fr-FR"/>
          </a:p>
        </p:txBody>
      </p:sp>
      <p:sp>
        <p:nvSpPr>
          <p:cNvPr id="8" name="Text Box 18">
            <a:extLst>
              <a:ext uri="{FF2B5EF4-FFF2-40B4-BE49-F238E27FC236}">
                <a16:creationId xmlns:a16="http://schemas.microsoft.com/office/drawing/2014/main" id="{DF82F155-3580-A043-9A13-2EF6EDA612BC}"/>
              </a:ext>
            </a:extLst>
          </p:cNvPr>
          <p:cNvSpPr txBox="1">
            <a:spLocks noChangeArrowheads="1"/>
          </p:cNvSpPr>
          <p:nvPr/>
        </p:nvSpPr>
        <p:spPr bwMode="auto">
          <a:xfrm>
            <a:off x="584607" y="1136453"/>
            <a:ext cx="8436396" cy="3323987"/>
          </a:xfrm>
          <a:prstGeom prst="rect">
            <a:avLst/>
          </a:prstGeom>
          <a:noFill/>
          <a:ln w="9525">
            <a:noFill/>
            <a:miter lim="800000"/>
            <a:headEnd/>
            <a:tailEnd/>
          </a:ln>
        </p:spPr>
        <p:txBody>
          <a:bodyPr wrap="square">
            <a:spAutoFit/>
          </a:bodyPr>
          <a:lstStyle/>
          <a:p>
            <a:pPr marL="342900" indent="-342900">
              <a:buFont typeface="+mj-lt"/>
              <a:buAutoNum type="arabicPeriod"/>
            </a:pPr>
            <a:r>
              <a:rPr lang="en-US" sz="1400" dirty="0">
                <a:solidFill>
                  <a:schemeClr val="tx2">
                    <a:lumMod val="60000"/>
                    <a:lumOff val="40000"/>
                  </a:schemeClr>
                </a:solidFill>
              </a:rPr>
              <a:t>Introduction:</a:t>
            </a:r>
            <a:endParaRPr lang="en-US" sz="1400" dirty="0">
              <a:solidFill>
                <a:schemeClr val="accent5">
                  <a:lumMod val="75000"/>
                </a:schemeClr>
              </a:solidFill>
              <a:sym typeface="Wingdings" pitchFamily="2" charset="2"/>
            </a:endParaRPr>
          </a:p>
          <a:p>
            <a:pPr marL="342900" indent="-342900">
              <a:buFont typeface="+mj-lt"/>
              <a:buAutoNum type="arabicPeriod"/>
            </a:pPr>
            <a:r>
              <a:rPr lang="en-US" sz="1400" dirty="0">
                <a:solidFill>
                  <a:schemeClr val="tx2">
                    <a:lumMod val="60000"/>
                    <a:lumOff val="40000"/>
                  </a:schemeClr>
                </a:solidFill>
                <a:sym typeface="Wingdings" pitchFamily="2" charset="2"/>
              </a:rPr>
              <a:t>Strategy</a:t>
            </a:r>
            <a:endParaRPr lang="en-US" sz="1400" dirty="0">
              <a:solidFill>
                <a:schemeClr val="tx2">
                  <a:lumMod val="60000"/>
                  <a:lumOff val="40000"/>
                </a:schemeClr>
              </a:solidFill>
            </a:endParaRPr>
          </a:p>
          <a:p>
            <a:pPr marL="342900" indent="-342900">
              <a:buAutoNum type="arabicPeriod"/>
            </a:pPr>
            <a:r>
              <a:rPr lang="en-US" sz="1400" dirty="0">
                <a:solidFill>
                  <a:schemeClr val="tx2">
                    <a:lumMod val="60000"/>
                    <a:lumOff val="40000"/>
                  </a:schemeClr>
                </a:solidFill>
              </a:rPr>
              <a:t>Ring polarimeter</a:t>
            </a:r>
          </a:p>
          <a:p>
            <a:pPr marL="342900" indent="-342900">
              <a:buAutoNum type="arabicPeriod"/>
            </a:pPr>
            <a:r>
              <a:rPr lang="en-US" sz="1400" dirty="0">
                <a:solidFill>
                  <a:schemeClr val="tx2">
                    <a:lumMod val="60000"/>
                    <a:lumOff val="40000"/>
                  </a:schemeClr>
                </a:solidFill>
              </a:rPr>
              <a:t>Additional polarimeters (if we have some content ?)</a:t>
            </a:r>
          </a:p>
          <a:p>
            <a:pPr marL="800100" lvl="1" indent="-342900">
              <a:buFont typeface="+mj-lt"/>
              <a:buAutoNum type="arabicPeriod"/>
            </a:pPr>
            <a:r>
              <a:rPr lang="en-US" sz="1400" dirty="0">
                <a:solidFill>
                  <a:schemeClr val="accent5">
                    <a:lumMod val="75000"/>
                  </a:schemeClr>
                </a:solidFill>
              </a:rPr>
              <a:t>At </a:t>
            </a:r>
            <a:r>
              <a:rPr lang="en-US" sz="1400" dirty="0" err="1">
                <a:solidFill>
                  <a:schemeClr val="accent5">
                    <a:lumMod val="75000"/>
                  </a:schemeClr>
                </a:solidFill>
              </a:rPr>
              <a:t>photogun</a:t>
            </a:r>
            <a:r>
              <a:rPr lang="en-US" sz="1400" dirty="0">
                <a:solidFill>
                  <a:schemeClr val="accent5">
                    <a:lumMod val="75000"/>
                  </a:schemeClr>
                </a:solidFill>
              </a:rPr>
              <a:t> </a:t>
            </a:r>
            <a:r>
              <a:rPr lang="en-US" sz="1400" dirty="0">
                <a:solidFill>
                  <a:schemeClr val="accent6">
                    <a:lumMod val="75000"/>
                  </a:schemeClr>
                </a:solidFill>
                <a:sym typeface="Wingdings" pitchFamily="2" charset="2"/>
              </a:rPr>
              <a:t> Manitoba + KEK ?</a:t>
            </a:r>
            <a:endParaRPr lang="en-US" sz="1400" dirty="0">
              <a:solidFill>
                <a:schemeClr val="accent6">
                  <a:lumMod val="75000"/>
                </a:schemeClr>
              </a:solidFill>
            </a:endParaRPr>
          </a:p>
          <a:p>
            <a:pPr marL="1257300" lvl="2" indent="-342900">
              <a:buFont typeface="Arial" panose="020B0604020202020204" pitchFamily="34" charset="0"/>
              <a:buChar char="•"/>
            </a:pPr>
            <a:r>
              <a:rPr lang="en-US" sz="1400" dirty="0">
                <a:solidFill>
                  <a:schemeClr val="accent5">
                    <a:lumMod val="75000"/>
                  </a:schemeClr>
                </a:solidFill>
              </a:rPr>
              <a:t>As for EIC ? Mott polarimeter ? </a:t>
            </a:r>
          </a:p>
          <a:p>
            <a:pPr marL="1257300" lvl="2" indent="-342900">
              <a:buFont typeface="Arial" panose="020B0604020202020204" pitchFamily="34" charset="0"/>
              <a:buChar char="•"/>
            </a:pPr>
            <a:r>
              <a:rPr lang="en-US" sz="1400" dirty="0">
                <a:solidFill>
                  <a:schemeClr val="accent5">
                    <a:lumMod val="75000"/>
                  </a:schemeClr>
                </a:solidFill>
              </a:rPr>
              <a:t>Achievable accuracy ?</a:t>
            </a:r>
          </a:p>
          <a:p>
            <a:pPr marL="1257300" lvl="2" indent="-342900">
              <a:buFont typeface="+mj-lt"/>
              <a:buAutoNum type="arabicPeriod"/>
            </a:pPr>
            <a:r>
              <a:rPr lang="en-US" sz="1400" dirty="0">
                <a:solidFill>
                  <a:schemeClr val="accent5">
                    <a:lumMod val="75000"/>
                  </a:schemeClr>
                </a:solidFill>
              </a:rPr>
              <a:t>Decide based on integration constraints and background levels (measurements ?). (after WR ?)</a:t>
            </a:r>
          </a:p>
          <a:p>
            <a:pPr marL="1257300" lvl="2" indent="-342900">
              <a:buFont typeface="+mj-lt"/>
              <a:buAutoNum type="arabicPeriod"/>
            </a:pPr>
            <a:r>
              <a:rPr lang="en-US" sz="1400" dirty="0">
                <a:solidFill>
                  <a:schemeClr val="accent5">
                    <a:lumMod val="75000"/>
                  </a:schemeClr>
                </a:solidFill>
              </a:rPr>
              <a:t>Require </a:t>
            </a:r>
            <a:r>
              <a:rPr lang="en-US" sz="1400" dirty="0">
                <a:solidFill>
                  <a:schemeClr val="accent6">
                    <a:lumMod val="75000"/>
                  </a:schemeClr>
                </a:solidFill>
              </a:rPr>
              <a:t>KEK</a:t>
            </a:r>
            <a:r>
              <a:rPr lang="en-US" sz="1400" dirty="0">
                <a:solidFill>
                  <a:schemeClr val="accent5">
                    <a:lumMod val="75000"/>
                  </a:schemeClr>
                </a:solidFill>
              </a:rPr>
              <a:t> feedback.</a:t>
            </a:r>
          </a:p>
          <a:p>
            <a:pPr marL="800100" lvl="1" indent="-342900">
              <a:buFont typeface="+mj-lt"/>
              <a:buAutoNum type="arabicPeriod"/>
            </a:pPr>
            <a:r>
              <a:rPr lang="en-US" sz="1400" dirty="0">
                <a:solidFill>
                  <a:schemeClr val="accent5">
                    <a:lumMod val="75000"/>
                  </a:schemeClr>
                </a:solidFill>
              </a:rPr>
              <a:t>Further away ?</a:t>
            </a:r>
            <a:r>
              <a:rPr lang="en-US" sz="1400" dirty="0">
                <a:solidFill>
                  <a:schemeClr val="accent6">
                    <a:lumMod val="75000"/>
                  </a:schemeClr>
                </a:solidFill>
                <a:sym typeface="Wingdings" pitchFamily="2" charset="2"/>
              </a:rPr>
              <a:t>  ?</a:t>
            </a:r>
            <a:endParaRPr lang="en-US" sz="1400" dirty="0">
              <a:solidFill>
                <a:schemeClr val="accent5">
                  <a:lumMod val="75000"/>
                </a:schemeClr>
              </a:solidFill>
            </a:endParaRPr>
          </a:p>
          <a:p>
            <a:pPr marL="1257300" lvl="2" indent="-342900">
              <a:buFont typeface="Arial" panose="020B0604020202020204" pitchFamily="34" charset="0"/>
              <a:buChar char="•"/>
            </a:pPr>
            <a:r>
              <a:rPr lang="en-US" sz="1400" dirty="0">
                <a:solidFill>
                  <a:schemeClr val="accent5">
                    <a:lumMod val="75000"/>
                  </a:schemeClr>
                </a:solidFill>
              </a:rPr>
              <a:t>Is it actually needed ? </a:t>
            </a:r>
          </a:p>
          <a:p>
            <a:pPr marL="1257300" lvl="2" indent="-342900">
              <a:buFont typeface="Arial" panose="020B0604020202020204" pitchFamily="34" charset="0"/>
              <a:buChar char="•"/>
            </a:pPr>
            <a:r>
              <a:rPr lang="en-US" sz="1400" dirty="0">
                <a:solidFill>
                  <a:schemeClr val="accent5">
                    <a:lumMod val="75000"/>
                  </a:schemeClr>
                </a:solidFill>
              </a:rPr>
              <a:t>Where ? In the damping ring ? (may be easier for laser system)</a:t>
            </a:r>
          </a:p>
          <a:p>
            <a:pPr marL="342900" indent="-342900">
              <a:buFont typeface="+mj-lt"/>
              <a:buAutoNum type="arabicPeriod"/>
            </a:pPr>
            <a:r>
              <a:rPr lang="en-US" sz="1400" dirty="0">
                <a:solidFill>
                  <a:schemeClr val="tx2">
                    <a:lumMod val="60000"/>
                    <a:lumOff val="40000"/>
                  </a:schemeClr>
                </a:solidFill>
              </a:rPr>
              <a:t>Summary of required R&amp;D before Technical design report </a:t>
            </a:r>
            <a:r>
              <a:rPr lang="en-US" sz="1400" dirty="0">
                <a:solidFill>
                  <a:schemeClr val="accent6">
                    <a:lumMod val="75000"/>
                  </a:schemeClr>
                </a:solidFill>
                <a:sym typeface="Wingdings" pitchFamily="2" charset="2"/>
              </a:rPr>
              <a:t> All ?</a:t>
            </a:r>
            <a:endParaRPr lang="en-US" sz="1400" dirty="0">
              <a:solidFill>
                <a:schemeClr val="tx2">
                  <a:lumMod val="60000"/>
                  <a:lumOff val="40000"/>
                </a:schemeClr>
              </a:solidFill>
            </a:endParaRPr>
          </a:p>
          <a:p>
            <a:pPr marL="800100" lvl="1" indent="-342900">
              <a:buFont typeface="Arial" panose="020B0604020202020204" pitchFamily="34" charset="0"/>
              <a:buChar char="•"/>
            </a:pPr>
            <a:r>
              <a:rPr lang="en-US" sz="1400" dirty="0">
                <a:solidFill>
                  <a:schemeClr val="accent5">
                    <a:lumMod val="75000"/>
                  </a:schemeClr>
                </a:solidFill>
              </a:rPr>
              <a:t>Provide an indicative timescale for the R&amp;D needed and decisions to be made.</a:t>
            </a:r>
          </a:p>
          <a:p>
            <a:pPr marL="342900" indent="-342900">
              <a:buFont typeface="Arial" panose="020B0604020202020204" pitchFamily="34" charset="0"/>
              <a:buChar char="•"/>
            </a:pPr>
            <a:endParaRPr lang="en-US" sz="1400" dirty="0">
              <a:solidFill>
                <a:schemeClr val="accent5">
                  <a:lumMod val="75000"/>
                </a:schemeClr>
              </a:solidFill>
            </a:endParaRPr>
          </a:p>
        </p:txBody>
      </p:sp>
    </p:spTree>
    <p:extLst>
      <p:ext uri="{BB962C8B-B14F-4D97-AF65-F5344CB8AC3E}">
        <p14:creationId xmlns:p14="http://schemas.microsoft.com/office/powerpoint/2010/main" val="347871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ECADE8-6492-8042-A1F6-4096366CFAB6}"/>
              </a:ext>
            </a:extLst>
          </p:cNvPr>
          <p:cNvSpPr>
            <a:spLocks noGrp="1"/>
          </p:cNvSpPr>
          <p:nvPr>
            <p:ph type="title"/>
          </p:nvPr>
        </p:nvSpPr>
        <p:spPr/>
        <p:txBody>
          <a:bodyPr>
            <a:normAutofit fontScale="90000"/>
          </a:bodyPr>
          <a:lstStyle/>
          <a:p>
            <a:r>
              <a:rPr lang="fr-FR" dirty="0" err="1"/>
              <a:t>Practical</a:t>
            </a:r>
            <a:r>
              <a:rPr lang="fr-FR" dirty="0"/>
              <a:t> aspects</a:t>
            </a:r>
          </a:p>
        </p:txBody>
      </p:sp>
      <p:sp>
        <p:nvSpPr>
          <p:cNvPr id="4" name="Espace réservé de la date 3">
            <a:extLst>
              <a:ext uri="{FF2B5EF4-FFF2-40B4-BE49-F238E27FC236}">
                <a16:creationId xmlns:a16="http://schemas.microsoft.com/office/drawing/2014/main" id="{3AFE107E-DD40-B142-8C82-0231BEF3A9DF}"/>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333636C9-68AA-B948-ADAE-BF9AB1CE54E0}"/>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2DB936FA-DBFA-3D42-A8F9-F327A2CC5CCF}"/>
              </a:ext>
            </a:extLst>
          </p:cNvPr>
          <p:cNvSpPr>
            <a:spLocks noGrp="1"/>
          </p:cNvSpPr>
          <p:nvPr>
            <p:ph type="sldNum" sz="quarter" idx="12"/>
          </p:nvPr>
        </p:nvSpPr>
        <p:spPr/>
        <p:txBody>
          <a:bodyPr/>
          <a:lstStyle/>
          <a:p>
            <a:fld id="{6324D5D7-7619-544E-85E6-FE67B0DC27B1}" type="slidenum">
              <a:rPr lang="fr-FR" smtClean="0"/>
              <a:t>7</a:t>
            </a:fld>
            <a:endParaRPr lang="fr-FR"/>
          </a:p>
        </p:txBody>
      </p:sp>
      <p:sp>
        <p:nvSpPr>
          <p:cNvPr id="7" name="Text Box 18">
            <a:extLst>
              <a:ext uri="{FF2B5EF4-FFF2-40B4-BE49-F238E27FC236}">
                <a16:creationId xmlns:a16="http://schemas.microsoft.com/office/drawing/2014/main" id="{F63A933B-D70F-914C-881F-FCDBA6B372E9}"/>
              </a:ext>
            </a:extLst>
          </p:cNvPr>
          <p:cNvSpPr txBox="1">
            <a:spLocks noChangeArrowheads="1"/>
          </p:cNvSpPr>
          <p:nvPr/>
        </p:nvSpPr>
        <p:spPr bwMode="auto">
          <a:xfrm>
            <a:off x="584607" y="1136453"/>
            <a:ext cx="8436396" cy="1815882"/>
          </a:xfrm>
          <a:prstGeom prst="rect">
            <a:avLst/>
          </a:prstGeom>
          <a:noFill/>
          <a:ln w="9525">
            <a:noFill/>
            <a:miter lim="800000"/>
            <a:headEnd/>
            <a:tailEnd/>
          </a:ln>
        </p:spPr>
        <p:txBody>
          <a:bodyPr wrap="square">
            <a:spAutoFit/>
          </a:bodyPr>
          <a:lstStyle/>
          <a:p>
            <a:r>
              <a:rPr lang="en-US" sz="1400" dirty="0">
                <a:solidFill>
                  <a:schemeClr val="tx2">
                    <a:lumMod val="60000"/>
                    <a:lumOff val="40000"/>
                  </a:schemeClr>
                </a:solidFill>
              </a:rPr>
              <a:t>I propose to prepare a draft with overleaf and share it with all of you.</a:t>
            </a:r>
          </a:p>
          <a:p>
            <a:endParaRPr lang="en-US" sz="1400" dirty="0">
              <a:solidFill>
                <a:schemeClr val="tx2">
                  <a:lumMod val="60000"/>
                  <a:lumOff val="40000"/>
                </a:schemeClr>
              </a:solidFill>
            </a:endParaRPr>
          </a:p>
          <a:p>
            <a:r>
              <a:rPr lang="en-US" sz="1400" dirty="0">
                <a:solidFill>
                  <a:schemeClr val="tx2">
                    <a:lumMod val="60000"/>
                    <a:lumOff val="40000"/>
                  </a:schemeClr>
                </a:solidFill>
              </a:rPr>
              <a:t>By when do we need a first full draft ? </a:t>
            </a:r>
          </a:p>
          <a:p>
            <a:endParaRPr lang="en-US" sz="1400" dirty="0">
              <a:solidFill>
                <a:schemeClr val="tx2">
                  <a:lumMod val="60000"/>
                  <a:lumOff val="40000"/>
                </a:schemeClr>
              </a:solidFill>
            </a:endParaRPr>
          </a:p>
          <a:p>
            <a:r>
              <a:rPr lang="en-US" sz="1400" dirty="0">
                <a:solidFill>
                  <a:schemeClr val="tx2">
                    <a:lumMod val="60000"/>
                    <a:lumOff val="40000"/>
                  </a:schemeClr>
                </a:solidFill>
              </a:rPr>
              <a:t>How many pages allocated ? </a:t>
            </a:r>
          </a:p>
          <a:p>
            <a:endParaRPr lang="en-US" sz="1400" dirty="0">
              <a:solidFill>
                <a:schemeClr val="tx2">
                  <a:lumMod val="60000"/>
                  <a:lumOff val="40000"/>
                </a:schemeClr>
              </a:solidFill>
            </a:endParaRPr>
          </a:p>
          <a:p>
            <a:r>
              <a:rPr lang="en-US" sz="1400" dirty="0">
                <a:solidFill>
                  <a:schemeClr val="tx2">
                    <a:lumMod val="60000"/>
                    <a:lumOff val="40000"/>
                  </a:schemeClr>
                </a:solidFill>
              </a:rPr>
              <a:t>Need to meet regularly ?</a:t>
            </a:r>
          </a:p>
          <a:p>
            <a:endParaRPr lang="en-US" sz="1400" dirty="0">
              <a:solidFill>
                <a:schemeClr val="tx2">
                  <a:lumMod val="60000"/>
                  <a:lumOff val="40000"/>
                </a:schemeClr>
              </a:solidFill>
            </a:endParaRPr>
          </a:p>
        </p:txBody>
      </p:sp>
    </p:spTree>
    <p:extLst>
      <p:ext uri="{BB962C8B-B14F-4D97-AF65-F5344CB8AC3E}">
        <p14:creationId xmlns:p14="http://schemas.microsoft.com/office/powerpoint/2010/main" val="4021941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BE7CE0-D130-804F-A144-7FCCC60B62FD}"/>
              </a:ext>
            </a:extLst>
          </p:cNvPr>
          <p:cNvSpPr>
            <a:spLocks noGrp="1"/>
          </p:cNvSpPr>
          <p:nvPr>
            <p:ph type="title"/>
          </p:nvPr>
        </p:nvSpPr>
        <p:spPr>
          <a:xfrm>
            <a:off x="628649" y="365126"/>
            <a:ext cx="8392353" cy="509517"/>
          </a:xfrm>
        </p:spPr>
        <p:txBody>
          <a:bodyPr>
            <a:normAutofit fontScale="90000"/>
          </a:bodyPr>
          <a:lstStyle/>
          <a:p>
            <a:r>
              <a:rPr lang="fr-FR" dirty="0"/>
              <a:t>Indicative </a:t>
            </a:r>
            <a:r>
              <a:rPr lang="fr-FR" dirty="0" err="1"/>
              <a:t>task</a:t>
            </a:r>
            <a:r>
              <a:rPr lang="fr-FR" dirty="0"/>
              <a:t> </a:t>
            </a:r>
            <a:r>
              <a:rPr lang="fr-FR" dirty="0" err="1"/>
              <a:t>list</a:t>
            </a:r>
            <a:r>
              <a:rPr lang="fr-FR" dirty="0"/>
              <a:t> + tentative sharing</a:t>
            </a:r>
          </a:p>
        </p:txBody>
      </p:sp>
      <p:sp>
        <p:nvSpPr>
          <p:cNvPr id="4" name="Espace réservé de la date 3">
            <a:extLst>
              <a:ext uri="{FF2B5EF4-FFF2-40B4-BE49-F238E27FC236}">
                <a16:creationId xmlns:a16="http://schemas.microsoft.com/office/drawing/2014/main" id="{7107EBD2-EE8D-084E-8FF6-5A8B8C0E4C0C}"/>
              </a:ext>
            </a:extLst>
          </p:cNvPr>
          <p:cNvSpPr>
            <a:spLocks noGrp="1"/>
          </p:cNvSpPr>
          <p:nvPr>
            <p:ph type="dt" sz="half" idx="10"/>
          </p:nvPr>
        </p:nvSpPr>
        <p:spPr/>
        <p:txBody>
          <a:bodyPr/>
          <a:lstStyle/>
          <a:p>
            <a:r>
              <a:rPr lang="fr-FR"/>
              <a:t>24/06/2020</a:t>
            </a:r>
          </a:p>
        </p:txBody>
      </p:sp>
      <p:sp>
        <p:nvSpPr>
          <p:cNvPr id="5" name="Espace réservé du pied de page 4">
            <a:extLst>
              <a:ext uri="{FF2B5EF4-FFF2-40B4-BE49-F238E27FC236}">
                <a16:creationId xmlns:a16="http://schemas.microsoft.com/office/drawing/2014/main" id="{D5C9F06F-EA51-0642-ACF2-D7B9246B2340}"/>
              </a:ext>
            </a:extLst>
          </p:cNvPr>
          <p:cNvSpPr>
            <a:spLocks noGrp="1"/>
          </p:cNvSpPr>
          <p:nvPr>
            <p:ph type="ftr" sz="quarter" idx="11"/>
          </p:nvPr>
        </p:nvSpPr>
        <p:spPr/>
        <p:txBody>
          <a:bodyPr/>
          <a:lstStyle/>
          <a:p>
            <a:r>
              <a:rPr lang="fr-FR"/>
              <a:t>Compton polarimeter for SuperKEKB</a:t>
            </a:r>
          </a:p>
        </p:txBody>
      </p:sp>
      <p:sp>
        <p:nvSpPr>
          <p:cNvPr id="6" name="Espace réservé du numéro de diapositive 5">
            <a:extLst>
              <a:ext uri="{FF2B5EF4-FFF2-40B4-BE49-F238E27FC236}">
                <a16:creationId xmlns:a16="http://schemas.microsoft.com/office/drawing/2014/main" id="{D76D33C6-1A22-3D43-8F55-7D49DE3DB50E}"/>
              </a:ext>
            </a:extLst>
          </p:cNvPr>
          <p:cNvSpPr>
            <a:spLocks noGrp="1"/>
          </p:cNvSpPr>
          <p:nvPr>
            <p:ph type="sldNum" sz="quarter" idx="12"/>
          </p:nvPr>
        </p:nvSpPr>
        <p:spPr/>
        <p:txBody>
          <a:bodyPr/>
          <a:lstStyle/>
          <a:p>
            <a:fld id="{6324D5D7-7619-544E-85E6-FE67B0DC27B1}" type="slidenum">
              <a:rPr lang="fr-FR" smtClean="0"/>
              <a:t>8</a:t>
            </a:fld>
            <a:endParaRPr lang="fr-FR"/>
          </a:p>
        </p:txBody>
      </p:sp>
      <p:sp>
        <p:nvSpPr>
          <p:cNvPr id="3" name="Rectangle 2">
            <a:extLst>
              <a:ext uri="{FF2B5EF4-FFF2-40B4-BE49-F238E27FC236}">
                <a16:creationId xmlns:a16="http://schemas.microsoft.com/office/drawing/2014/main" id="{5D48D6A1-7A8C-6049-99F8-B86CFEA1A598}"/>
              </a:ext>
            </a:extLst>
          </p:cNvPr>
          <p:cNvSpPr/>
          <p:nvPr/>
        </p:nvSpPr>
        <p:spPr>
          <a:xfrm>
            <a:off x="379674" y="1148963"/>
            <a:ext cx="8503920" cy="4832092"/>
          </a:xfrm>
          <a:prstGeom prst="rect">
            <a:avLst/>
          </a:prstGeom>
        </p:spPr>
        <p:txBody>
          <a:bodyPr wrap="square">
            <a:spAutoFit/>
          </a:bodyPr>
          <a:lstStyle/>
          <a:p>
            <a:pPr marL="342900" indent="-342900">
              <a:buFont typeface="+mj-lt"/>
              <a:buAutoNum type="arabicPeriod"/>
            </a:pPr>
            <a:endParaRPr lang="en-US" sz="1400" dirty="0">
              <a:solidFill>
                <a:schemeClr val="tx2">
                  <a:lumMod val="60000"/>
                  <a:lumOff val="40000"/>
                </a:schemeClr>
              </a:solidFill>
            </a:endParaRPr>
          </a:p>
          <a:p>
            <a:pPr marL="342900" indent="-342900">
              <a:buAutoNum type="arabicPeriod"/>
            </a:pPr>
            <a:r>
              <a:rPr lang="en-US" sz="1400" dirty="0">
                <a:solidFill>
                  <a:schemeClr val="tx2">
                    <a:lumMod val="60000"/>
                    <a:lumOff val="40000"/>
                  </a:schemeClr>
                </a:solidFill>
              </a:rPr>
              <a:t>Decide on the need of polarimeter in injection </a:t>
            </a:r>
            <a:r>
              <a:rPr lang="en-US" sz="1400" dirty="0" err="1">
                <a:solidFill>
                  <a:schemeClr val="tx2">
                    <a:lumMod val="60000"/>
                    <a:lumOff val="40000"/>
                  </a:schemeClr>
                </a:solidFill>
              </a:rPr>
              <a:t>linac</a:t>
            </a:r>
            <a:r>
              <a:rPr lang="en-US" sz="1400" dirty="0">
                <a:solidFill>
                  <a:schemeClr val="tx2">
                    <a:lumMod val="60000"/>
                    <a:lumOff val="40000"/>
                  </a:schemeClr>
                </a:solidFill>
              </a:rPr>
              <a:t>.</a:t>
            </a:r>
          </a:p>
          <a:p>
            <a:pPr marL="800100" lvl="1" indent="-342900">
              <a:buFont typeface="Arial" panose="020B0604020202020204" pitchFamily="34" charset="0"/>
              <a:buChar char="•"/>
            </a:pPr>
            <a:r>
              <a:rPr lang="en-US" sz="1400" dirty="0">
                <a:solidFill>
                  <a:schemeClr val="accent5">
                    <a:lumMod val="75000"/>
                  </a:schemeClr>
                </a:solidFill>
              </a:rPr>
              <a:t>How ? </a:t>
            </a:r>
            <a:r>
              <a:rPr lang="en-US" sz="1400" dirty="0">
                <a:solidFill>
                  <a:schemeClr val="accent6">
                    <a:lumMod val="75000"/>
                  </a:schemeClr>
                </a:solidFill>
              </a:rPr>
              <a:t>Who ?</a:t>
            </a:r>
          </a:p>
          <a:p>
            <a:pPr marL="342900" indent="-342900">
              <a:buFont typeface="+mj-lt"/>
              <a:buAutoNum type="arabicPeriod"/>
            </a:pPr>
            <a:r>
              <a:rPr lang="en-US" sz="1400" dirty="0">
                <a:solidFill>
                  <a:schemeClr val="tx2">
                    <a:lumMod val="60000"/>
                    <a:lumOff val="40000"/>
                  </a:schemeClr>
                </a:solidFill>
              </a:rPr>
              <a:t>Integration and choice of technologies for ring Compton polarimeter</a:t>
            </a:r>
          </a:p>
          <a:p>
            <a:pPr marL="800100" lvl="1" indent="-342900">
              <a:buFont typeface="Arial" panose="020B0604020202020204" pitchFamily="34" charset="0"/>
              <a:buChar char="•"/>
            </a:pPr>
            <a:r>
              <a:rPr lang="en-US" sz="1400" dirty="0">
                <a:solidFill>
                  <a:schemeClr val="accent5">
                    <a:lumMod val="75000"/>
                  </a:schemeClr>
                </a:solidFill>
              </a:rPr>
              <a:t>Decide on location </a:t>
            </a:r>
            <a:r>
              <a:rPr lang="en-US" sz="1400" dirty="0">
                <a:solidFill>
                  <a:schemeClr val="accent5">
                    <a:lumMod val="75000"/>
                  </a:schemeClr>
                </a:solidFill>
                <a:sym typeface="Wingdings" pitchFamily="2" charset="2"/>
              </a:rPr>
              <a:t> will constrain transverse or longitudinal polarimetry </a:t>
            </a:r>
            <a:r>
              <a:rPr lang="en-US" sz="1400" dirty="0">
                <a:solidFill>
                  <a:schemeClr val="accent6">
                    <a:lumMod val="75000"/>
                  </a:schemeClr>
                </a:solidFill>
                <a:sym typeface="Wingdings" pitchFamily="2" charset="2"/>
              </a:rPr>
              <a:t>KEK ?</a:t>
            </a:r>
            <a:endParaRPr lang="en-US" sz="1400" dirty="0">
              <a:solidFill>
                <a:schemeClr val="accent5">
                  <a:lumMod val="75000"/>
                </a:schemeClr>
              </a:solidFill>
              <a:sym typeface="Wingdings" pitchFamily="2" charset="2"/>
            </a:endParaRPr>
          </a:p>
          <a:p>
            <a:pPr marL="800100" lvl="1" indent="-342900">
              <a:buFont typeface="Arial" panose="020B0604020202020204" pitchFamily="34" charset="0"/>
              <a:buChar char="•"/>
            </a:pPr>
            <a:r>
              <a:rPr lang="en-US" sz="1400" dirty="0">
                <a:solidFill>
                  <a:schemeClr val="accent5">
                    <a:lumMod val="75000"/>
                  </a:schemeClr>
                </a:solidFill>
                <a:sym typeface="Wingdings" pitchFamily="2" charset="2"/>
              </a:rPr>
              <a:t>Estimate detectors position and estimate backgrounds  measurements or simulations needed ? (representative ?) </a:t>
            </a:r>
            <a:r>
              <a:rPr lang="en-US" sz="1400" dirty="0">
                <a:solidFill>
                  <a:schemeClr val="accent6">
                    <a:lumMod val="75000"/>
                  </a:schemeClr>
                </a:solidFill>
                <a:sym typeface="Wingdings" pitchFamily="2" charset="2"/>
              </a:rPr>
              <a:t>KEK + Manitoba + Orsay ?</a:t>
            </a:r>
            <a:endParaRPr lang="en-US" sz="1400" dirty="0">
              <a:solidFill>
                <a:schemeClr val="accent5">
                  <a:lumMod val="75000"/>
                </a:schemeClr>
              </a:solidFill>
              <a:sym typeface="Wingdings" pitchFamily="2" charset="2"/>
            </a:endParaRPr>
          </a:p>
          <a:p>
            <a:pPr marL="800100" lvl="1" indent="-342900">
              <a:buFont typeface="Arial" panose="020B0604020202020204" pitchFamily="34" charset="0"/>
              <a:buChar char="•"/>
            </a:pPr>
            <a:r>
              <a:rPr lang="en-US" sz="1400" dirty="0">
                <a:solidFill>
                  <a:schemeClr val="accent5">
                    <a:lumMod val="75000"/>
                  </a:schemeClr>
                </a:solidFill>
                <a:sym typeface="Wingdings" pitchFamily="2" charset="2"/>
              </a:rPr>
              <a:t>Decide on detectors technologies </a:t>
            </a:r>
            <a:r>
              <a:rPr lang="en-US" sz="1400" dirty="0">
                <a:solidFill>
                  <a:schemeClr val="accent6">
                    <a:lumMod val="75000"/>
                  </a:schemeClr>
                </a:solidFill>
                <a:sym typeface="Wingdings" pitchFamily="2" charset="2"/>
              </a:rPr>
              <a:t>Manitoba (+ Orsay) ?</a:t>
            </a:r>
            <a:endParaRPr lang="en-US" sz="1400" dirty="0">
              <a:solidFill>
                <a:schemeClr val="accent5">
                  <a:lumMod val="75000"/>
                </a:schemeClr>
              </a:solidFill>
              <a:sym typeface="Wingdings" pitchFamily="2" charset="2"/>
            </a:endParaRPr>
          </a:p>
          <a:p>
            <a:pPr marL="800100" lvl="1" indent="-342900">
              <a:buFont typeface="Arial" panose="020B0604020202020204" pitchFamily="34" charset="0"/>
              <a:buChar char="•"/>
            </a:pPr>
            <a:r>
              <a:rPr lang="en-US" sz="1400" dirty="0">
                <a:solidFill>
                  <a:schemeClr val="accent5">
                    <a:lumMod val="75000"/>
                  </a:schemeClr>
                </a:solidFill>
                <a:sym typeface="Wingdings" pitchFamily="2" charset="2"/>
              </a:rPr>
              <a:t>Decide on laser wavelength and technology  additional R&amp;D may be needed ? </a:t>
            </a:r>
            <a:r>
              <a:rPr lang="en-US" sz="1400" dirty="0">
                <a:solidFill>
                  <a:schemeClr val="accent6">
                    <a:lumMod val="75000"/>
                  </a:schemeClr>
                </a:solidFill>
                <a:sym typeface="Wingdings" pitchFamily="2" charset="2"/>
              </a:rPr>
              <a:t>Orsay + Manitoba ?</a:t>
            </a:r>
            <a:endParaRPr lang="en-US" sz="1400" dirty="0">
              <a:solidFill>
                <a:schemeClr val="accent5">
                  <a:lumMod val="75000"/>
                </a:schemeClr>
              </a:solidFill>
              <a:sym typeface="Wingdings" pitchFamily="2" charset="2"/>
            </a:endParaRPr>
          </a:p>
          <a:p>
            <a:pPr marL="342900" indent="-342900">
              <a:buFont typeface="+mj-lt"/>
              <a:buAutoNum type="arabicPeriod"/>
            </a:pPr>
            <a:r>
              <a:rPr lang="en-US" sz="1400" dirty="0">
                <a:solidFill>
                  <a:schemeClr val="tx2">
                    <a:lumMod val="60000"/>
                    <a:lumOff val="40000"/>
                  </a:schemeClr>
                </a:solidFill>
                <a:sym typeface="Wingdings" pitchFamily="2" charset="2"/>
              </a:rPr>
              <a:t>Laser</a:t>
            </a:r>
          </a:p>
          <a:p>
            <a:pPr marL="800100" lvl="1" indent="-342900">
              <a:buFont typeface="Arial" panose="020B0604020202020204" pitchFamily="34" charset="0"/>
              <a:buChar char="•"/>
            </a:pPr>
            <a:r>
              <a:rPr lang="en-US" sz="1400" dirty="0">
                <a:solidFill>
                  <a:schemeClr val="accent5">
                    <a:lumMod val="75000"/>
                  </a:schemeClr>
                </a:solidFill>
                <a:sym typeface="Wingdings" pitchFamily="2" charset="2"/>
              </a:rPr>
              <a:t>Design of laser ellipsometry (polarimetry) need R&amp;D  Money ? </a:t>
            </a:r>
            <a:r>
              <a:rPr lang="en-US" sz="1400" dirty="0">
                <a:solidFill>
                  <a:schemeClr val="accent6">
                    <a:lumMod val="75000"/>
                  </a:schemeClr>
                </a:solidFill>
                <a:sym typeface="Wingdings" pitchFamily="2" charset="2"/>
              </a:rPr>
              <a:t>Orsay ?</a:t>
            </a:r>
            <a:endParaRPr lang="en-US" sz="1400" dirty="0">
              <a:solidFill>
                <a:schemeClr val="accent6">
                  <a:lumMod val="75000"/>
                </a:schemeClr>
              </a:solidFill>
            </a:endParaRPr>
          </a:p>
          <a:p>
            <a:pPr marL="800100" lvl="1" indent="-342900">
              <a:buFont typeface="Arial" panose="020B0604020202020204" pitchFamily="34" charset="0"/>
              <a:buChar char="•"/>
            </a:pPr>
            <a:r>
              <a:rPr lang="en-US" sz="1400" dirty="0">
                <a:solidFill>
                  <a:schemeClr val="accent5">
                    <a:lumMod val="75000"/>
                  </a:schemeClr>
                </a:solidFill>
              </a:rPr>
              <a:t>Design of laser and Compton IP integration depending on possibilities </a:t>
            </a:r>
            <a:r>
              <a:rPr lang="en-US" sz="1400" dirty="0">
                <a:solidFill>
                  <a:schemeClr val="accent5">
                    <a:lumMod val="75000"/>
                  </a:schemeClr>
                </a:solidFill>
                <a:sym typeface="Wingdings" pitchFamily="2" charset="2"/>
              </a:rPr>
              <a:t> </a:t>
            </a:r>
            <a:r>
              <a:rPr lang="en-US" sz="1400" dirty="0">
                <a:solidFill>
                  <a:schemeClr val="accent5">
                    <a:lumMod val="75000"/>
                  </a:schemeClr>
                </a:solidFill>
              </a:rPr>
              <a:t>needed modifications ? </a:t>
            </a:r>
            <a:r>
              <a:rPr lang="en-US" sz="1400" dirty="0">
                <a:solidFill>
                  <a:schemeClr val="accent6">
                    <a:lumMod val="75000"/>
                  </a:schemeClr>
                </a:solidFill>
              </a:rPr>
              <a:t>KEK mainly +</a:t>
            </a:r>
            <a:r>
              <a:rPr lang="en-US" sz="1400" dirty="0">
                <a:solidFill>
                  <a:schemeClr val="accent6">
                    <a:lumMod val="75000"/>
                  </a:schemeClr>
                </a:solidFill>
                <a:sym typeface="Wingdings" pitchFamily="2" charset="2"/>
              </a:rPr>
              <a:t> Orsay ?</a:t>
            </a:r>
            <a:endParaRPr lang="en-US" sz="1400" dirty="0">
              <a:solidFill>
                <a:schemeClr val="accent5">
                  <a:lumMod val="75000"/>
                </a:schemeClr>
              </a:solidFill>
            </a:endParaRPr>
          </a:p>
          <a:p>
            <a:pPr marL="800100" lvl="1" indent="-342900">
              <a:buFont typeface="Arial" panose="020B0604020202020204" pitchFamily="34" charset="0"/>
              <a:buChar char="•"/>
            </a:pPr>
            <a:r>
              <a:rPr lang="en-US" sz="1400" dirty="0">
                <a:solidFill>
                  <a:schemeClr val="accent5">
                    <a:lumMod val="75000"/>
                  </a:schemeClr>
                </a:solidFill>
              </a:rPr>
              <a:t>Design of laser diagnostics </a:t>
            </a:r>
            <a:r>
              <a:rPr lang="en-US" sz="1400" dirty="0">
                <a:solidFill>
                  <a:schemeClr val="accent6">
                    <a:lumMod val="75000"/>
                  </a:schemeClr>
                </a:solidFill>
                <a:sym typeface="Wingdings" pitchFamily="2" charset="2"/>
              </a:rPr>
              <a:t>Orsay ?</a:t>
            </a:r>
            <a:endParaRPr lang="en-US" sz="1400" dirty="0">
              <a:solidFill>
                <a:schemeClr val="accent5">
                  <a:lumMod val="75000"/>
                </a:schemeClr>
              </a:solidFill>
            </a:endParaRPr>
          </a:p>
          <a:p>
            <a:pPr marL="342900" indent="-342900">
              <a:buFont typeface="+mj-lt"/>
              <a:buAutoNum type="arabicPeriod"/>
            </a:pPr>
            <a:r>
              <a:rPr lang="en-US" sz="1400" dirty="0">
                <a:solidFill>
                  <a:schemeClr val="tx2">
                    <a:lumMod val="60000"/>
                    <a:lumOff val="40000"/>
                  </a:schemeClr>
                </a:solidFill>
              </a:rPr>
              <a:t>Detectors</a:t>
            </a:r>
          </a:p>
          <a:p>
            <a:pPr marL="800100" lvl="1" indent="-342900">
              <a:buFont typeface="Arial" panose="020B0604020202020204" pitchFamily="34" charset="0"/>
              <a:buChar char="•"/>
            </a:pPr>
            <a:r>
              <a:rPr lang="en-US" sz="1400" dirty="0">
                <a:solidFill>
                  <a:schemeClr val="accent5">
                    <a:lumMod val="75000"/>
                  </a:schemeClr>
                </a:solidFill>
              </a:rPr>
              <a:t>Design of detectors and electronics </a:t>
            </a:r>
            <a:r>
              <a:rPr lang="en-US" sz="1400" dirty="0">
                <a:solidFill>
                  <a:schemeClr val="accent5">
                    <a:lumMod val="75000"/>
                  </a:schemeClr>
                </a:solidFill>
                <a:sym typeface="Wingdings" pitchFamily="2" charset="2"/>
              </a:rPr>
              <a:t> needed prototyping ? Money ? </a:t>
            </a:r>
            <a:r>
              <a:rPr lang="en-US" sz="1400" dirty="0">
                <a:solidFill>
                  <a:schemeClr val="accent6">
                    <a:lumMod val="75000"/>
                  </a:schemeClr>
                </a:solidFill>
                <a:sym typeface="Wingdings" pitchFamily="2" charset="2"/>
              </a:rPr>
              <a:t>Manitoba (+ Orsay) ?</a:t>
            </a:r>
            <a:endParaRPr lang="en-US" sz="1400" dirty="0">
              <a:solidFill>
                <a:schemeClr val="tx2">
                  <a:lumMod val="60000"/>
                  <a:lumOff val="40000"/>
                </a:schemeClr>
              </a:solidFill>
              <a:sym typeface="Wingdings" pitchFamily="2" charset="2"/>
            </a:endParaRPr>
          </a:p>
          <a:p>
            <a:pPr marL="342900" indent="-342900">
              <a:buFont typeface="+mj-lt"/>
              <a:buAutoNum type="arabicPeriod"/>
            </a:pPr>
            <a:r>
              <a:rPr lang="en-US" sz="1400" dirty="0">
                <a:solidFill>
                  <a:schemeClr val="tx2">
                    <a:lumMod val="60000"/>
                    <a:lumOff val="40000"/>
                  </a:schemeClr>
                </a:solidFill>
                <a:sym typeface="Wingdings" pitchFamily="2" charset="2"/>
              </a:rPr>
              <a:t>Assessment of performances</a:t>
            </a:r>
          </a:p>
          <a:p>
            <a:pPr marL="800100" lvl="1" indent="-342900">
              <a:buFont typeface="Arial" panose="020B0604020202020204" pitchFamily="34" charset="0"/>
              <a:buChar char="•"/>
            </a:pPr>
            <a:r>
              <a:rPr lang="en-US" sz="1400" dirty="0">
                <a:solidFill>
                  <a:schemeClr val="accent5">
                    <a:lumMod val="75000"/>
                  </a:schemeClr>
                </a:solidFill>
                <a:sym typeface="Wingdings" pitchFamily="2" charset="2"/>
              </a:rPr>
              <a:t>Simulation of the polarimeter as a whole </a:t>
            </a:r>
            <a:r>
              <a:rPr lang="en-US" sz="1400" dirty="0">
                <a:solidFill>
                  <a:schemeClr val="accent6">
                    <a:lumMod val="75000"/>
                  </a:schemeClr>
                </a:solidFill>
              </a:rPr>
              <a:t>Who ? (Orsay ?)</a:t>
            </a:r>
            <a:endParaRPr lang="en-US" sz="1400" dirty="0">
              <a:solidFill>
                <a:schemeClr val="accent5">
                  <a:lumMod val="75000"/>
                </a:schemeClr>
              </a:solidFill>
              <a:sym typeface="Wingdings" pitchFamily="2" charset="2"/>
            </a:endParaRPr>
          </a:p>
          <a:p>
            <a:pPr marL="800100" lvl="1" indent="-342900">
              <a:buFont typeface="Arial" panose="020B0604020202020204" pitchFamily="34" charset="0"/>
              <a:buChar char="•"/>
            </a:pPr>
            <a:r>
              <a:rPr lang="en-US" sz="1400" dirty="0">
                <a:solidFill>
                  <a:schemeClr val="accent5">
                    <a:lumMod val="75000"/>
                  </a:schemeClr>
                </a:solidFill>
                <a:sym typeface="Wingdings" pitchFamily="2" charset="2"/>
              </a:rPr>
              <a:t>Sensitivity to misalignments, other systematics </a:t>
            </a:r>
            <a:r>
              <a:rPr lang="en-US" sz="1400" dirty="0">
                <a:solidFill>
                  <a:schemeClr val="accent6">
                    <a:lumMod val="75000"/>
                  </a:schemeClr>
                </a:solidFill>
              </a:rPr>
              <a:t>Who ? (Orsay ?)</a:t>
            </a:r>
            <a:endParaRPr lang="en-US" sz="1400" dirty="0">
              <a:solidFill>
                <a:schemeClr val="accent5">
                  <a:lumMod val="75000"/>
                </a:schemeClr>
              </a:solidFill>
              <a:sym typeface="Wingdings" pitchFamily="2" charset="2"/>
            </a:endParaRPr>
          </a:p>
          <a:p>
            <a:pPr marL="800100" lvl="1" indent="-342900">
              <a:buFont typeface="Arial" panose="020B0604020202020204" pitchFamily="34" charset="0"/>
              <a:buChar char="•"/>
            </a:pPr>
            <a:r>
              <a:rPr lang="en-US" sz="1400" dirty="0">
                <a:solidFill>
                  <a:schemeClr val="accent5">
                    <a:lumMod val="75000"/>
                  </a:schemeClr>
                </a:solidFill>
              </a:rPr>
              <a:t>Polarization transport to IP ? </a:t>
            </a:r>
            <a:r>
              <a:rPr lang="en-US" sz="1400" dirty="0">
                <a:solidFill>
                  <a:schemeClr val="accent6">
                    <a:lumMod val="75000"/>
                  </a:schemeClr>
                </a:solidFill>
              </a:rPr>
              <a:t>Who ?</a:t>
            </a:r>
            <a:endParaRPr lang="en-US" sz="1400" dirty="0">
              <a:solidFill>
                <a:schemeClr val="accent5">
                  <a:lumMod val="75000"/>
                </a:schemeClr>
              </a:solidFill>
            </a:endParaRPr>
          </a:p>
          <a:p>
            <a:pPr marL="800100" lvl="1" indent="-342900">
              <a:buFont typeface="Arial" panose="020B0604020202020204" pitchFamily="34" charset="0"/>
              <a:buChar char="•"/>
            </a:pPr>
            <a:r>
              <a:rPr lang="en-US" sz="1400" dirty="0">
                <a:solidFill>
                  <a:schemeClr val="accent5">
                    <a:lumMod val="75000"/>
                  </a:schemeClr>
                </a:solidFill>
              </a:rPr>
              <a:t>Beam beam effects at IP ? </a:t>
            </a:r>
            <a:r>
              <a:rPr lang="en-US" sz="1400" dirty="0">
                <a:solidFill>
                  <a:schemeClr val="accent6">
                    <a:lumMod val="75000"/>
                  </a:schemeClr>
                </a:solidFill>
              </a:rPr>
              <a:t>Who ?</a:t>
            </a:r>
            <a:endParaRPr lang="en-US" sz="1400" dirty="0">
              <a:solidFill>
                <a:schemeClr val="accent5">
                  <a:lumMod val="75000"/>
                </a:schemeClr>
              </a:solidFill>
            </a:endParaRPr>
          </a:p>
          <a:p>
            <a:pPr marL="342900" indent="-342900">
              <a:buFont typeface="+mj-lt"/>
              <a:buAutoNum type="arabicPeriod"/>
            </a:pPr>
            <a:r>
              <a:rPr lang="en-US" sz="1400" dirty="0">
                <a:solidFill>
                  <a:schemeClr val="tx2">
                    <a:lumMod val="60000"/>
                    <a:lumOff val="40000"/>
                  </a:schemeClr>
                </a:solidFill>
              </a:rPr>
              <a:t>Costing </a:t>
            </a:r>
            <a:r>
              <a:rPr lang="en-US" sz="1400" dirty="0" err="1">
                <a:solidFill>
                  <a:schemeClr val="tx2">
                    <a:lumMod val="60000"/>
                    <a:lumOff val="40000"/>
                  </a:schemeClr>
                </a:solidFill>
              </a:rPr>
              <a:t>exercice</a:t>
            </a:r>
            <a:r>
              <a:rPr lang="en-US" sz="1400" dirty="0">
                <a:solidFill>
                  <a:schemeClr val="tx2">
                    <a:lumMod val="60000"/>
                    <a:lumOff val="40000"/>
                  </a:schemeClr>
                </a:solidFill>
              </a:rPr>
              <a:t> </a:t>
            </a:r>
            <a:r>
              <a:rPr lang="en-US" sz="1400" dirty="0">
                <a:solidFill>
                  <a:schemeClr val="accent6">
                    <a:lumMod val="75000"/>
                  </a:schemeClr>
                </a:solidFill>
              </a:rPr>
              <a:t>All ?</a:t>
            </a:r>
            <a:endParaRPr lang="en-US" sz="1400" dirty="0">
              <a:solidFill>
                <a:schemeClr val="tx2">
                  <a:lumMod val="60000"/>
                  <a:lumOff val="40000"/>
                </a:schemeClr>
              </a:solidFill>
            </a:endParaRPr>
          </a:p>
        </p:txBody>
      </p:sp>
    </p:spTree>
    <p:extLst>
      <p:ext uri="{BB962C8B-B14F-4D97-AF65-F5344CB8AC3E}">
        <p14:creationId xmlns:p14="http://schemas.microsoft.com/office/powerpoint/2010/main" val="1656865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B4E66E-AC24-3A41-A158-340D5290ECBE}"/>
              </a:ext>
            </a:extLst>
          </p:cNvPr>
          <p:cNvSpPr>
            <a:spLocks noGrp="1"/>
          </p:cNvSpPr>
          <p:nvPr>
            <p:ph type="ctrTitle"/>
          </p:nvPr>
        </p:nvSpPr>
        <p:spPr>
          <a:xfrm>
            <a:off x="685799" y="1122363"/>
            <a:ext cx="8016073" cy="2387600"/>
          </a:xfrm>
        </p:spPr>
        <p:txBody>
          <a:bodyPr>
            <a:normAutofit/>
          </a:bodyPr>
          <a:lstStyle/>
          <a:p>
            <a:r>
              <a:rPr lang="fr-FR" sz="3600" dirty="0"/>
              <a:t>Backup slides</a:t>
            </a:r>
          </a:p>
        </p:txBody>
      </p:sp>
      <p:sp>
        <p:nvSpPr>
          <p:cNvPr id="5" name="Espace réservé de la date 4">
            <a:extLst>
              <a:ext uri="{FF2B5EF4-FFF2-40B4-BE49-F238E27FC236}">
                <a16:creationId xmlns:a16="http://schemas.microsoft.com/office/drawing/2014/main" id="{20C11A30-F087-DD48-90DA-D222F7DB6989}"/>
              </a:ext>
            </a:extLst>
          </p:cNvPr>
          <p:cNvSpPr>
            <a:spLocks noGrp="1"/>
          </p:cNvSpPr>
          <p:nvPr>
            <p:ph type="dt" sz="half" idx="10"/>
          </p:nvPr>
        </p:nvSpPr>
        <p:spPr/>
        <p:txBody>
          <a:bodyPr/>
          <a:lstStyle/>
          <a:p>
            <a:r>
              <a:rPr lang="fr-FR"/>
              <a:t>03/06/2019</a:t>
            </a:r>
            <a:endParaRPr lang="fr-FR" dirty="0"/>
          </a:p>
        </p:txBody>
      </p:sp>
      <p:sp>
        <p:nvSpPr>
          <p:cNvPr id="6" name="Espace réservé du pied de page 5">
            <a:extLst>
              <a:ext uri="{FF2B5EF4-FFF2-40B4-BE49-F238E27FC236}">
                <a16:creationId xmlns:a16="http://schemas.microsoft.com/office/drawing/2014/main" id="{1EBC8E6C-4EC3-5F43-A325-E90D3193E70D}"/>
              </a:ext>
            </a:extLst>
          </p:cNvPr>
          <p:cNvSpPr>
            <a:spLocks noGrp="1"/>
          </p:cNvSpPr>
          <p:nvPr>
            <p:ph type="ftr" sz="quarter" idx="11"/>
          </p:nvPr>
        </p:nvSpPr>
        <p:spPr/>
        <p:txBody>
          <a:bodyPr/>
          <a:lstStyle/>
          <a:p>
            <a:r>
              <a:rPr lang="fr-FR"/>
              <a:t>Compton polarimeter for 'Chiral BELLE2'</a:t>
            </a:r>
            <a:endParaRPr lang="fr-FR" dirty="0"/>
          </a:p>
        </p:txBody>
      </p:sp>
      <p:sp>
        <p:nvSpPr>
          <p:cNvPr id="7" name="Espace réservé du numéro de diapositive 6">
            <a:extLst>
              <a:ext uri="{FF2B5EF4-FFF2-40B4-BE49-F238E27FC236}">
                <a16:creationId xmlns:a16="http://schemas.microsoft.com/office/drawing/2014/main" id="{B62E298D-33BF-214F-8FE8-7EDD31FA5878}"/>
              </a:ext>
            </a:extLst>
          </p:cNvPr>
          <p:cNvSpPr>
            <a:spLocks noGrp="1"/>
          </p:cNvSpPr>
          <p:nvPr>
            <p:ph type="sldNum" sz="quarter" idx="12"/>
          </p:nvPr>
        </p:nvSpPr>
        <p:spPr/>
        <p:txBody>
          <a:bodyPr/>
          <a:lstStyle/>
          <a:p>
            <a:fld id="{6324D5D7-7619-544E-85E6-FE67B0DC27B1}" type="slidenum">
              <a:rPr lang="fr-FR" smtClean="0"/>
              <a:t>9</a:t>
            </a:fld>
            <a:endParaRPr lang="fr-FR"/>
          </a:p>
        </p:txBody>
      </p:sp>
    </p:spTree>
    <p:extLst>
      <p:ext uri="{BB962C8B-B14F-4D97-AF65-F5344CB8AC3E}">
        <p14:creationId xmlns:p14="http://schemas.microsoft.com/office/powerpoint/2010/main" val="2843999911"/>
      </p:ext>
    </p:extLst>
  </p:cSld>
  <p:clrMapOvr>
    <a:masterClrMapping/>
  </p:clrMapOvr>
</p:sld>
</file>

<file path=ppt/theme/theme1.xml><?xml version="1.0" encoding="utf-8"?>
<a:theme xmlns:a="http://schemas.openxmlformats.org/drawingml/2006/main" name="Thème Offic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 id="{FBF67BF5-E241-D94D-A1E0-A0EA0C623EF9}" vid="{4197D68A-286D-DD47-B0B2-A034CCFF114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Office</Template>
  <TotalTime>15743</TotalTime>
  <Words>4165</Words>
  <Application>Microsoft Macintosh PowerPoint</Application>
  <PresentationFormat>Affichage à l'écran (4:3)</PresentationFormat>
  <Paragraphs>620</Paragraphs>
  <Slides>48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48</vt:i4>
      </vt:variant>
    </vt:vector>
  </HeadingPairs>
  <TitlesOfParts>
    <vt:vector size="53" baseType="lpstr">
      <vt:lpstr>Arial</vt:lpstr>
      <vt:lpstr>Calibri</vt:lpstr>
      <vt:lpstr>Cambria Math</vt:lpstr>
      <vt:lpstr>Wingdings</vt:lpstr>
      <vt:lpstr>Thème Office</vt:lpstr>
      <vt:lpstr>Compton polarimetry for SuperKEKB upgrade</vt:lpstr>
      <vt:lpstr>Introduction</vt:lpstr>
      <vt:lpstr>White report (WR) sections</vt:lpstr>
      <vt:lpstr>White report (WR) content (1)</vt:lpstr>
      <vt:lpstr>White report (WR) content (2)</vt:lpstr>
      <vt:lpstr>White report (WR) content (3)</vt:lpstr>
      <vt:lpstr>Practical aspects</vt:lpstr>
      <vt:lpstr>Indicative task list + tentative sharing</vt:lpstr>
      <vt:lpstr>Backup slides</vt:lpstr>
      <vt:lpstr>A first look to Compton backscattering</vt:lpstr>
      <vt:lpstr>Compton cross-section</vt:lpstr>
      <vt:lpstr>Longitudinal Compton polarimetry</vt:lpstr>
      <vt:lpstr>Transverse Compton polarimetry</vt:lpstr>
      <vt:lpstr>Detection strategies</vt:lpstr>
      <vt:lpstr>Polarimeter location</vt:lpstr>
      <vt:lpstr>SuperKEKB lattice</vt:lpstr>
      <vt:lpstr>Ring transverse polarimeter (option #3)</vt:lpstr>
      <vt:lpstr>Ring transverse polarimeter (option #3)</vt:lpstr>
      <vt:lpstr>Nearly longitudinal pol. (option#2)</vt:lpstr>
      <vt:lpstr>BLA2LE and BLX2LE.2</vt:lpstr>
      <vt:lpstr>BLY1LE.1 and BLY1LE.2</vt:lpstr>
      <vt:lpstr>Beam parameters</vt:lpstr>
      <vt:lpstr>Laser system (very preliminary)</vt:lpstr>
      <vt:lpstr>Laser beam injection line (preliminary)</vt:lpstr>
      <vt:lpstr>QED corrections</vt:lpstr>
      <vt:lpstr>A bit of history: HERA L-POL1</vt:lpstr>
      <vt:lpstr>A bit of history: HERA L-POL2</vt:lpstr>
      <vt:lpstr>Electron Cherenkov counters…</vt:lpstr>
      <vt:lpstr>…or diamond counters</vt:lpstr>
      <vt:lpstr>Laser system design</vt:lpstr>
      <vt:lpstr>Laser polarization control</vt:lpstr>
      <vt:lpstr>Laser beam polarization control</vt:lpstr>
      <vt:lpstr>Laser beam polarization control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thoughts towards Compton polarimtry for ‘Chiral BELLE2’</dc:title>
  <dc:creator>Aurélien Martens</dc:creator>
  <cp:lastModifiedBy>martens</cp:lastModifiedBy>
  <cp:revision>148</cp:revision>
  <cp:lastPrinted>2020-06-24T08:43:15Z</cp:lastPrinted>
  <dcterms:created xsi:type="dcterms:W3CDTF">2019-09-23T10:30:56Z</dcterms:created>
  <dcterms:modified xsi:type="dcterms:W3CDTF">2020-10-15T12:39:23Z</dcterms:modified>
</cp:coreProperties>
</file>