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8"/>
  </p:notesMasterIdLst>
  <p:sldIdLst>
    <p:sldId id="256" r:id="rId2"/>
    <p:sldId id="442" r:id="rId3"/>
    <p:sldId id="428" r:id="rId4"/>
    <p:sldId id="462" r:id="rId5"/>
    <p:sldId id="290" r:id="rId6"/>
    <p:sldId id="443" r:id="rId7"/>
    <p:sldId id="408" r:id="rId8"/>
    <p:sldId id="439" r:id="rId9"/>
    <p:sldId id="444" r:id="rId10"/>
    <p:sldId id="429" r:id="rId11"/>
    <p:sldId id="474" r:id="rId12"/>
    <p:sldId id="458" r:id="rId13"/>
    <p:sldId id="461" r:id="rId14"/>
    <p:sldId id="470" r:id="rId15"/>
    <p:sldId id="475" r:id="rId16"/>
    <p:sldId id="476" r:id="rId17"/>
    <p:sldId id="447" r:id="rId18"/>
    <p:sldId id="477" r:id="rId19"/>
    <p:sldId id="465" r:id="rId20"/>
    <p:sldId id="466" r:id="rId21"/>
    <p:sldId id="467" r:id="rId22"/>
    <p:sldId id="468" r:id="rId23"/>
    <p:sldId id="469" r:id="rId24"/>
    <p:sldId id="473" r:id="rId25"/>
    <p:sldId id="452" r:id="rId26"/>
    <p:sldId id="472" r:id="rId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6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27" autoAdjust="0"/>
    <p:restoredTop sz="94631"/>
  </p:normalViewPr>
  <p:slideViewPr>
    <p:cSldViewPr snapToGrid="0" snapToObjects="1">
      <p:cViewPr varScale="1">
        <p:scale>
          <a:sx n="127" d="100"/>
          <a:sy n="127" d="100"/>
        </p:scale>
        <p:origin x="13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5651F-A0A0-324C-B3AB-F519BDD94ED9}" type="datetimeFigureOut">
              <a:rPr lang="en-GB" smtClean="0"/>
              <a:t>16/07/2021</a:t>
            </a:fld>
            <a:endParaRPr lang="en-GB"/>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01DB0-9749-9547-8C49-BEF4CEEFF943}" type="slidenum">
              <a:rPr lang="en-GB" smtClean="0"/>
              <a:t>‹N°›</a:t>
            </a:fld>
            <a:endParaRPr lang="en-GB"/>
          </a:p>
        </p:txBody>
      </p:sp>
    </p:spTree>
    <p:extLst>
      <p:ext uri="{BB962C8B-B14F-4D97-AF65-F5344CB8AC3E}">
        <p14:creationId xmlns:p14="http://schemas.microsoft.com/office/powerpoint/2010/main" val="500081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315831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en-US"/>
              <a:t>16/07/2021</a:t>
            </a:r>
            <a:endParaRPr lang="fr-FR"/>
          </a:p>
        </p:txBody>
      </p:sp>
      <p:sp>
        <p:nvSpPr>
          <p:cNvPr id="6" name="Footer Placeholder 5"/>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7" name="Slide Number Placeholder 6"/>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95411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679213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19274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cxnSp>
        <p:nvCxnSpPr>
          <p:cNvPr id="7" name="Connecteur droit 6">
            <a:extLst>
              <a:ext uri="{FF2B5EF4-FFF2-40B4-BE49-F238E27FC236}">
                <a16:creationId xmlns:a16="http://schemas.microsoft.com/office/drawing/2014/main" id="{9D8C2A6F-0513-674E-87D6-A38268BE63A2}"/>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6618DF27-C47A-2A45-89A0-FCCC77CB6E4F}"/>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49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3028952" y="1020420"/>
            <a:ext cx="5896389" cy="5263047"/>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
        <p:nvSpPr>
          <p:cNvPr id="9" name="Content Placeholder 2">
            <a:extLst>
              <a:ext uri="{FF2B5EF4-FFF2-40B4-BE49-F238E27FC236}">
                <a16:creationId xmlns:a16="http://schemas.microsoft.com/office/drawing/2014/main" id="{84C8286A-03E0-6D49-9D42-D4B8C72EB5E0}"/>
              </a:ext>
            </a:extLst>
          </p:cNvPr>
          <p:cNvSpPr>
            <a:spLocks noGrp="1"/>
          </p:cNvSpPr>
          <p:nvPr>
            <p:ph idx="13"/>
          </p:nvPr>
        </p:nvSpPr>
        <p:spPr>
          <a:xfrm>
            <a:off x="218662" y="1020420"/>
            <a:ext cx="2693504" cy="5263047"/>
          </a:xfrm>
        </p:spPr>
        <p:txBody>
          <a:bodyPr/>
          <a:lstStyle/>
          <a:p>
            <a:pPr lvl="0"/>
            <a:r>
              <a:rPr lang="fr-FR"/>
              <a:t>Modifier les styles du texte du masque
Deuxième niveau
Troisième niveau
Quatrième niveau
Cinquième niveau</a:t>
            </a:r>
            <a:endParaRPr lang="en-US" dirty="0"/>
          </a:p>
        </p:txBody>
      </p:sp>
      <p:cxnSp>
        <p:nvCxnSpPr>
          <p:cNvPr id="10" name="Connecteur droit 9">
            <a:extLst>
              <a:ext uri="{FF2B5EF4-FFF2-40B4-BE49-F238E27FC236}">
                <a16:creationId xmlns:a16="http://schemas.microsoft.com/office/drawing/2014/main" id="{59B271C5-42D8-D24B-A4B3-320DFCBB4F3E}"/>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EF0E9747-688D-EA40-9495-E0B56C4A73A2}"/>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324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281103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en-US"/>
              <a:t>16/07/2021</a:t>
            </a:r>
            <a:endParaRPr lang="fr-FR"/>
          </a:p>
        </p:txBody>
      </p:sp>
      <p:sp>
        <p:nvSpPr>
          <p:cNvPr id="6" name="Footer Placeholder 5"/>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7" name="Slide Number Placeholder 6"/>
          <p:cNvSpPr>
            <a:spLocks noGrp="1"/>
          </p:cNvSpPr>
          <p:nvPr>
            <p:ph type="sldNum" sz="quarter" idx="12"/>
          </p:nvPr>
        </p:nvSpPr>
        <p:spPr/>
        <p:txBody>
          <a:bodyPr/>
          <a:lstStyle/>
          <a:p>
            <a:fld id="{6324D5D7-7619-544E-85E6-FE67B0DC27B1}" type="slidenum">
              <a:rPr lang="fr-FR" smtClean="0"/>
              <a:t>‹N°›</a:t>
            </a:fld>
            <a:endParaRPr lang="fr-FR"/>
          </a:p>
        </p:txBody>
      </p:sp>
      <p:cxnSp>
        <p:nvCxnSpPr>
          <p:cNvPr id="10" name="Connecteur droit 9">
            <a:extLst>
              <a:ext uri="{FF2B5EF4-FFF2-40B4-BE49-F238E27FC236}">
                <a16:creationId xmlns:a16="http://schemas.microsoft.com/office/drawing/2014/main" id="{8C2A1692-A79C-F94D-8071-0A66ED90799B}"/>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3F2EE1EE-8D6D-4346-B9F2-3EAAE932E151}"/>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416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2"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r>
              <a:rPr lang="en-US"/>
              <a:t>16/07/2021</a:t>
            </a:r>
            <a:endParaRPr lang="fr-FR"/>
          </a:p>
        </p:txBody>
      </p:sp>
      <p:sp>
        <p:nvSpPr>
          <p:cNvPr id="8" name="Footer Placeholder 7"/>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9" name="Slide Number Placeholder 8"/>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252323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en-US"/>
              <a:t>16/07/2021</a:t>
            </a:r>
            <a:endParaRPr lang="fr-FR"/>
          </a:p>
        </p:txBody>
      </p:sp>
      <p:sp>
        <p:nvSpPr>
          <p:cNvPr id="4" name="Footer Placeholder 3"/>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5" name="Slide Number Placeholder 4"/>
          <p:cNvSpPr>
            <a:spLocks noGrp="1"/>
          </p:cNvSpPr>
          <p:nvPr>
            <p:ph type="sldNum" sz="quarter" idx="12"/>
          </p:nvPr>
        </p:nvSpPr>
        <p:spPr/>
        <p:txBody>
          <a:bodyPr/>
          <a:lstStyle/>
          <a:p>
            <a:fld id="{6324D5D7-7619-544E-85E6-FE67B0DC27B1}" type="slidenum">
              <a:rPr lang="fr-FR" smtClean="0"/>
              <a:t>‹N°›</a:t>
            </a:fld>
            <a:endParaRPr lang="fr-FR"/>
          </a:p>
        </p:txBody>
      </p:sp>
      <p:cxnSp>
        <p:nvCxnSpPr>
          <p:cNvPr id="8" name="Connecteur droit 7">
            <a:extLst>
              <a:ext uri="{FF2B5EF4-FFF2-40B4-BE49-F238E27FC236}">
                <a16:creationId xmlns:a16="http://schemas.microsoft.com/office/drawing/2014/main" id="{51A2E35D-BD29-AB44-B3A6-E75904B7FD5D}"/>
              </a:ext>
            </a:extLst>
          </p:cNvPr>
          <p:cNvCxnSpPr/>
          <p:nvPr userDrawn="1"/>
        </p:nvCxnSpPr>
        <p:spPr>
          <a:xfrm>
            <a:off x="747918" y="874643"/>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437E9A2E-0DEB-A24D-AE54-2E7394B85E80}"/>
              </a:ext>
            </a:extLst>
          </p:cNvPr>
          <p:cNvCxnSpPr/>
          <p:nvPr userDrawn="1"/>
        </p:nvCxnSpPr>
        <p:spPr>
          <a:xfrm>
            <a:off x="747918" y="927652"/>
            <a:ext cx="3943350" cy="0"/>
          </a:xfrm>
          <a:prstGeom prst="line">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07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16/07/2021</a:t>
            </a:r>
            <a:endParaRPr lang="fr-FR"/>
          </a:p>
        </p:txBody>
      </p:sp>
      <p:sp>
        <p:nvSpPr>
          <p:cNvPr id="3" name="Footer Placeholder 2"/>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4" name="Slide Number Placeholder 3"/>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3954544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r>
              <a:rPr lang="en-US"/>
              <a:t>16/07/2021</a:t>
            </a:r>
            <a:endParaRPr lang="fr-FR"/>
          </a:p>
        </p:txBody>
      </p:sp>
      <p:sp>
        <p:nvSpPr>
          <p:cNvPr id="6" name="Footer Placeholder 5"/>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7" name="Slide Number Placeholder 6"/>
          <p:cNvSpPr>
            <a:spLocks noGrp="1"/>
          </p:cNvSpPr>
          <p:nvPr>
            <p:ph type="sldNum" sz="quarter" idx="12"/>
          </p:nvPr>
        </p:nvSpPr>
        <p:spPr/>
        <p:txBody>
          <a:bodyPr/>
          <a:lstStyle/>
          <a:p>
            <a:fld id="{6324D5D7-7619-544E-85E6-FE67B0DC27B1}" type="slidenum">
              <a:rPr lang="fr-FR" smtClean="0"/>
              <a:t>‹N°›</a:t>
            </a:fld>
            <a:endParaRPr lang="fr-FR"/>
          </a:p>
        </p:txBody>
      </p:sp>
    </p:spTree>
    <p:extLst>
      <p:ext uri="{BB962C8B-B14F-4D97-AF65-F5344CB8AC3E}">
        <p14:creationId xmlns:p14="http://schemas.microsoft.com/office/powerpoint/2010/main" val="1091407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86FFEB-5D0A-984F-A179-F9468CD8B4F8}"/>
              </a:ext>
            </a:extLst>
          </p:cNvPr>
          <p:cNvSpPr/>
          <p:nvPr userDrawn="1"/>
        </p:nvSpPr>
        <p:spPr>
          <a:xfrm>
            <a:off x="0" y="6445803"/>
            <a:ext cx="9144000" cy="491713"/>
          </a:xfrm>
          <a:prstGeom prst="rect">
            <a:avLst/>
          </a:prstGeom>
          <a:gradFill flip="none" rotWithShape="1">
            <a:gsLst>
              <a:gs pos="0">
                <a:schemeClr val="bg1">
                  <a:lumMod val="95000"/>
                </a:schemeClr>
              </a:gs>
              <a:gs pos="27000">
                <a:schemeClr val="tx1">
                  <a:lumMod val="50000"/>
                  <a:lumOff val="50000"/>
                </a:schemeClr>
              </a:gs>
              <a:gs pos="100000">
                <a:schemeClr val="bg1">
                  <a:lumMod val="95000"/>
                </a:schemeClr>
              </a:gs>
              <a:gs pos="62000">
                <a:schemeClr val="tx1">
                  <a:lumMod val="50000"/>
                  <a:lumOff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Placeholder 1"/>
          <p:cNvSpPr>
            <a:spLocks noGrp="1"/>
          </p:cNvSpPr>
          <p:nvPr>
            <p:ph type="title"/>
          </p:nvPr>
        </p:nvSpPr>
        <p:spPr>
          <a:xfrm>
            <a:off x="628650" y="365130"/>
            <a:ext cx="7886700" cy="509517"/>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3364" y="6445804"/>
            <a:ext cx="1130576" cy="365125"/>
          </a:xfrm>
          <a:prstGeom prst="rect">
            <a:avLst/>
          </a:prstGeom>
        </p:spPr>
        <p:txBody>
          <a:bodyPr vert="horz" lIns="91440" tIns="45720" rIns="91440" bIns="45720" rtlCol="0" anchor="ctr"/>
          <a:lstStyle>
            <a:lvl1pPr algn="l">
              <a:defRPr sz="1200">
                <a:solidFill>
                  <a:schemeClr val="accent4">
                    <a:lumMod val="20000"/>
                    <a:lumOff val="80000"/>
                  </a:schemeClr>
                </a:solidFill>
              </a:defRPr>
            </a:lvl1pPr>
          </a:lstStyle>
          <a:p>
            <a:r>
              <a:rPr lang="en-US"/>
              <a:t>16/07/2021</a:t>
            </a:r>
            <a:endParaRPr lang="fr-FR" dirty="0"/>
          </a:p>
        </p:txBody>
      </p:sp>
      <p:sp>
        <p:nvSpPr>
          <p:cNvPr id="5" name="Footer Placeholder 4"/>
          <p:cNvSpPr>
            <a:spLocks noGrp="1"/>
          </p:cNvSpPr>
          <p:nvPr>
            <p:ph type="ftr" sz="quarter" idx="3"/>
          </p:nvPr>
        </p:nvSpPr>
        <p:spPr>
          <a:xfrm>
            <a:off x="1759228" y="6445806"/>
            <a:ext cx="5744816" cy="365125"/>
          </a:xfrm>
          <a:prstGeom prst="rect">
            <a:avLst/>
          </a:prstGeom>
        </p:spPr>
        <p:txBody>
          <a:bodyPr vert="horz" lIns="91440" tIns="45720" rIns="91440" bIns="45720" rtlCol="0" anchor="ctr"/>
          <a:lstStyle>
            <a:lvl1pPr algn="ctr">
              <a:defRPr sz="1200">
                <a:solidFill>
                  <a:schemeClr val="accent4">
                    <a:lumMod val="20000"/>
                    <a:lumOff val="80000"/>
                  </a:schemeClr>
                </a:solidFill>
              </a:defRPr>
            </a:lvl1pPr>
          </a:lstStyle>
          <a:p>
            <a:r>
              <a:rPr lang="en-US"/>
              <a:t>Systematic effects simulation studies for an electron beam polarimeter for SuperKEKB </a:t>
            </a:r>
            <a:endParaRPr lang="fr-FR" dirty="0"/>
          </a:p>
        </p:txBody>
      </p:sp>
      <p:sp>
        <p:nvSpPr>
          <p:cNvPr id="6" name="Slide Number Placeholder 5"/>
          <p:cNvSpPr>
            <a:spLocks noGrp="1"/>
          </p:cNvSpPr>
          <p:nvPr>
            <p:ph type="sldNum" sz="quarter" idx="4"/>
          </p:nvPr>
        </p:nvSpPr>
        <p:spPr>
          <a:xfrm>
            <a:off x="8009698" y="6445805"/>
            <a:ext cx="1011307" cy="365125"/>
          </a:xfrm>
          <a:prstGeom prst="rect">
            <a:avLst/>
          </a:prstGeom>
        </p:spPr>
        <p:txBody>
          <a:bodyPr vert="horz" lIns="91440" tIns="45720" rIns="91440" bIns="45720" rtlCol="0" anchor="ctr"/>
          <a:lstStyle>
            <a:lvl1pPr algn="r">
              <a:defRPr sz="1200">
                <a:solidFill>
                  <a:schemeClr val="accent4">
                    <a:lumMod val="20000"/>
                    <a:lumOff val="80000"/>
                  </a:schemeClr>
                </a:solidFill>
              </a:defRPr>
            </a:lvl1pPr>
          </a:lstStyle>
          <a:p>
            <a:fld id="{6324D5D7-7619-544E-85E6-FE67B0DC27B1}" type="slidenum">
              <a:rPr lang="fr-FR" smtClean="0"/>
              <a:pPr/>
              <a:t>‹N°›</a:t>
            </a:fld>
            <a:endParaRPr lang="fr-FR" dirty="0"/>
          </a:p>
        </p:txBody>
      </p:sp>
    </p:spTree>
    <p:extLst>
      <p:ext uri="{BB962C8B-B14F-4D97-AF65-F5344CB8AC3E}">
        <p14:creationId xmlns:p14="http://schemas.microsoft.com/office/powerpoint/2010/main" val="40676040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hf hdr="0"/>
  <p:txStyles>
    <p:titleStyle>
      <a:lvl1pPr algn="l" defTabSz="914377" rtl="0" eaLnBrk="1" latinLnBrk="0" hangingPunct="1">
        <a:lnSpc>
          <a:spcPct val="90000"/>
        </a:lnSpc>
        <a:spcBef>
          <a:spcPct val="0"/>
        </a:spcBef>
        <a:buNone/>
        <a:defRPr sz="4400" b="1" i="0" u="none" kern="1200" baseline="0">
          <a:solidFill>
            <a:schemeClr val="accent3">
              <a:lumMod val="75000"/>
            </a:schemeClr>
          </a:solidFill>
          <a:uFill>
            <a:solidFill>
              <a:schemeClr val="accent2">
                <a:lumMod val="75000"/>
              </a:schemeClr>
            </a:solidFill>
          </a:u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B4E66E-AC24-3A41-A158-340D5290ECBE}"/>
              </a:ext>
            </a:extLst>
          </p:cNvPr>
          <p:cNvSpPr>
            <a:spLocks noGrp="1"/>
          </p:cNvSpPr>
          <p:nvPr>
            <p:ph type="ctrTitle"/>
          </p:nvPr>
        </p:nvSpPr>
        <p:spPr>
          <a:xfrm>
            <a:off x="370772" y="1392242"/>
            <a:ext cx="8521727" cy="2387600"/>
          </a:xfrm>
        </p:spPr>
        <p:txBody>
          <a:bodyPr>
            <a:normAutofit/>
          </a:bodyPr>
          <a:lstStyle/>
          <a:p>
            <a:pPr lvl="0"/>
            <a:r>
              <a:rPr lang="en-US" altLang="en-US" sz="3600" dirty="0"/>
              <a:t>Systematic effects simulation studies for an electron beam </a:t>
            </a:r>
            <a:r>
              <a:rPr lang="en-US" altLang="en-US" sz="3600" dirty="0" err="1"/>
              <a:t>polarimeter</a:t>
            </a:r>
            <a:r>
              <a:rPr lang="en-US" altLang="en-US" sz="3600" dirty="0"/>
              <a:t> for SuperKEKB</a:t>
            </a:r>
            <a:r>
              <a:rPr lang="en-US" altLang="en-US" sz="2800" b="0" dirty="0">
                <a:solidFill>
                  <a:schemeClr val="tx1"/>
                </a:solidFill>
              </a:rPr>
              <a:t> </a:t>
            </a:r>
            <a:br>
              <a:rPr lang="en-US" altLang="en-US" sz="6600" b="0" dirty="0">
                <a:solidFill>
                  <a:schemeClr val="tx1"/>
                </a:solidFill>
                <a:latin typeface="Arial" panose="020B0604020202020204" pitchFamily="34" charset="0"/>
              </a:rPr>
            </a:br>
            <a:endParaRPr lang="fr-FR" sz="3600" dirty="0"/>
          </a:p>
        </p:txBody>
      </p:sp>
      <p:sp>
        <p:nvSpPr>
          <p:cNvPr id="3" name="Sous-titre 2">
            <a:extLst>
              <a:ext uri="{FF2B5EF4-FFF2-40B4-BE49-F238E27FC236}">
                <a16:creationId xmlns:a16="http://schemas.microsoft.com/office/drawing/2014/main" id="{F906DFE7-C6C8-C048-A97F-EA49E143AE13}"/>
              </a:ext>
            </a:extLst>
          </p:cNvPr>
          <p:cNvSpPr>
            <a:spLocks noGrp="1"/>
          </p:cNvSpPr>
          <p:nvPr>
            <p:ph type="subTitle" idx="1"/>
          </p:nvPr>
        </p:nvSpPr>
        <p:spPr>
          <a:xfrm>
            <a:off x="1139135" y="3916131"/>
            <a:ext cx="6985000" cy="1173158"/>
          </a:xfrm>
        </p:spPr>
        <p:txBody>
          <a:bodyPr>
            <a:normAutofit fontScale="92500" lnSpcReduction="10000"/>
          </a:bodyPr>
          <a:lstStyle/>
          <a:p>
            <a:r>
              <a:rPr lang="fr-FR" dirty="0">
                <a:solidFill>
                  <a:schemeClr val="accent6">
                    <a:lumMod val="75000"/>
                  </a:schemeClr>
                </a:solidFill>
              </a:rPr>
              <a:t>Farah MAWAS</a:t>
            </a:r>
          </a:p>
          <a:p>
            <a:endParaRPr lang="fr-FR" dirty="0">
              <a:solidFill>
                <a:schemeClr val="accent6">
                  <a:lumMod val="75000"/>
                </a:schemeClr>
              </a:solidFill>
            </a:endParaRPr>
          </a:p>
          <a:p>
            <a:r>
              <a:rPr lang="fr-FR" dirty="0">
                <a:solidFill>
                  <a:schemeClr val="accent6">
                    <a:lumMod val="75000"/>
                  </a:schemeClr>
                </a:solidFill>
              </a:rPr>
              <a:t>Aurélien MARTENS</a:t>
            </a:r>
          </a:p>
          <a:p>
            <a:endParaRPr lang="fr-FR" dirty="0">
              <a:solidFill>
                <a:schemeClr val="accent6">
                  <a:lumMod val="75000"/>
                </a:schemeClr>
              </a:solidFill>
            </a:endParaRPr>
          </a:p>
        </p:txBody>
      </p:sp>
      <p:sp>
        <p:nvSpPr>
          <p:cNvPr id="5" name="Espace réservé de la date 4">
            <a:extLst>
              <a:ext uri="{FF2B5EF4-FFF2-40B4-BE49-F238E27FC236}">
                <a16:creationId xmlns:a16="http://schemas.microsoft.com/office/drawing/2014/main" id="{20C11A30-F087-DD48-90DA-D222F7DB6989}"/>
              </a:ext>
            </a:extLst>
          </p:cNvPr>
          <p:cNvSpPr>
            <a:spLocks noGrp="1"/>
          </p:cNvSpPr>
          <p:nvPr>
            <p:ph type="dt" sz="half" idx="10"/>
          </p:nvPr>
        </p:nvSpPr>
        <p:spPr>
          <a:xfrm>
            <a:off x="63364" y="6492875"/>
            <a:ext cx="1130576" cy="365125"/>
          </a:xfrm>
        </p:spPr>
        <p:txBody>
          <a:bodyPr/>
          <a:lstStyle/>
          <a:p>
            <a:r>
              <a:rPr lang="en-US"/>
              <a:t>16/07/2021</a:t>
            </a:r>
            <a:endParaRPr lang="fr-FR" dirty="0"/>
          </a:p>
        </p:txBody>
      </p:sp>
      <p:sp>
        <p:nvSpPr>
          <p:cNvPr id="6" name="Espace réservé du pied de page 5">
            <a:extLst>
              <a:ext uri="{FF2B5EF4-FFF2-40B4-BE49-F238E27FC236}">
                <a16:creationId xmlns:a16="http://schemas.microsoft.com/office/drawing/2014/main" id="{1EBC8E6C-4EC3-5F43-A325-E90D3193E70D}"/>
              </a:ext>
            </a:extLst>
          </p:cNvPr>
          <p:cNvSpPr>
            <a:spLocks noGrp="1"/>
          </p:cNvSpPr>
          <p:nvPr>
            <p:ph type="ftr" sz="quarter" idx="11"/>
          </p:nvPr>
        </p:nvSpPr>
        <p:spPr/>
        <p:txBody>
          <a:bodyPr/>
          <a:lstStyle/>
          <a:p>
            <a:r>
              <a:rPr lang="en-US"/>
              <a:t>Systematic effects simulation studies for an electron beam polarimeter for SuperKEKB </a:t>
            </a:r>
            <a:endParaRPr lang="fr-FR" dirty="0"/>
          </a:p>
        </p:txBody>
      </p:sp>
      <p:sp>
        <p:nvSpPr>
          <p:cNvPr id="7" name="Espace réservé du numéro de diapositive 6">
            <a:extLst>
              <a:ext uri="{FF2B5EF4-FFF2-40B4-BE49-F238E27FC236}">
                <a16:creationId xmlns:a16="http://schemas.microsoft.com/office/drawing/2014/main" id="{B62E298D-33BF-214F-8FE8-7EDD31FA5878}"/>
              </a:ext>
            </a:extLst>
          </p:cNvPr>
          <p:cNvSpPr>
            <a:spLocks noGrp="1"/>
          </p:cNvSpPr>
          <p:nvPr>
            <p:ph type="sldNum" sz="quarter" idx="12"/>
          </p:nvPr>
        </p:nvSpPr>
        <p:spPr/>
        <p:txBody>
          <a:bodyPr/>
          <a:lstStyle/>
          <a:p>
            <a:fld id="{6324D5D7-7619-544E-85E6-FE67B0DC27B1}" type="slidenum">
              <a:rPr lang="fr-FR" smtClean="0"/>
              <a:t>1</a:t>
            </a:fld>
            <a:endParaRPr lang="fr-FR"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069" y="411596"/>
            <a:ext cx="1554231" cy="1211566"/>
          </a:xfrm>
          <a:prstGeom prst="rect">
            <a:avLst/>
          </a:prstGeom>
        </p:spPr>
      </p:pic>
    </p:spTree>
    <p:extLst>
      <p:ext uri="{BB962C8B-B14F-4D97-AF65-F5344CB8AC3E}">
        <p14:creationId xmlns:p14="http://schemas.microsoft.com/office/powerpoint/2010/main" val="303850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23B758-200D-5549-801E-07BC5578FE9F}"/>
              </a:ext>
            </a:extLst>
          </p:cNvPr>
          <p:cNvSpPr>
            <a:spLocks noGrp="1"/>
          </p:cNvSpPr>
          <p:nvPr>
            <p:ph type="title"/>
          </p:nvPr>
        </p:nvSpPr>
        <p:spPr/>
        <p:txBody>
          <a:bodyPr>
            <a:normAutofit fontScale="90000"/>
          </a:bodyPr>
          <a:lstStyle/>
          <a:p>
            <a:r>
              <a:rPr lang="fr-FR" dirty="0" err="1"/>
              <a:t>Emittance</a:t>
            </a:r>
            <a:r>
              <a:rPr lang="fr-FR" dirty="0"/>
              <a:t> </a:t>
            </a:r>
            <a:r>
              <a:rPr lang="fr-FR" dirty="0" err="1"/>
              <a:t>growth</a:t>
            </a:r>
            <a:endParaRPr lang="fr-FR" dirty="0"/>
          </a:p>
        </p:txBody>
      </p:sp>
      <p:sp>
        <p:nvSpPr>
          <p:cNvPr id="4" name="Espace réservé de la date 3">
            <a:extLst>
              <a:ext uri="{FF2B5EF4-FFF2-40B4-BE49-F238E27FC236}">
                <a16:creationId xmlns:a16="http://schemas.microsoft.com/office/drawing/2014/main" id="{47A3F730-1853-964C-9647-D5814EC85EAE}"/>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588E7FD5-323C-7341-8840-E2039E38DFF7}"/>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AD5E1047-C22D-A448-AF5D-521BB86E1C99}"/>
              </a:ext>
            </a:extLst>
          </p:cNvPr>
          <p:cNvSpPr>
            <a:spLocks noGrp="1"/>
          </p:cNvSpPr>
          <p:nvPr>
            <p:ph type="sldNum" sz="quarter" idx="12"/>
          </p:nvPr>
        </p:nvSpPr>
        <p:spPr/>
        <p:txBody>
          <a:bodyPr/>
          <a:lstStyle/>
          <a:p>
            <a:fld id="{6324D5D7-7619-544E-85E6-FE67B0DC27B1}" type="slidenum">
              <a:rPr lang="fr-FR" smtClean="0"/>
              <a:t>10</a:t>
            </a:fld>
            <a:endParaRPr lang="fr-FR"/>
          </a:p>
        </p:txBody>
      </p:sp>
      <mc:AlternateContent xmlns:mc="http://schemas.openxmlformats.org/markup-compatibility/2006" xmlns:a14="http://schemas.microsoft.com/office/drawing/2010/main">
        <mc:Choice Requires="a14">
          <p:sp>
            <p:nvSpPr>
              <p:cNvPr id="9" name="TextBox 8"/>
              <p:cNvSpPr txBox="1"/>
              <p:nvPr/>
            </p:nvSpPr>
            <p:spPr>
              <a:xfrm>
                <a:off x="393700" y="1121358"/>
                <a:ext cx="6616700" cy="1804789"/>
              </a:xfrm>
              <a:prstGeom prst="rect">
                <a:avLst/>
              </a:prstGeom>
              <a:noFill/>
            </p:spPr>
            <p:txBody>
              <a:bodyPr wrap="square" rtlCol="0">
                <a:spAutoFit/>
              </a:bodyPr>
              <a:lstStyle/>
              <a:p>
                <a:r>
                  <a:rPr lang="en-US" dirty="0">
                    <a:solidFill>
                      <a:schemeClr val="accent3">
                        <a:lumMod val="75000"/>
                      </a:schemeClr>
                    </a:solidFill>
                  </a:rPr>
                  <a:t>Emittance growth on the x-y plane: </a:t>
                </a:r>
              </a:p>
              <a:p>
                <a:r>
                  <a:rPr lang="en-US" dirty="0">
                    <a:solidFill>
                      <a:schemeClr val="accent3">
                        <a:lumMod val="75000"/>
                      </a:schemeClr>
                    </a:solidFill>
                  </a:rPr>
                  <a:t>Proposed model:</a:t>
                </a:r>
              </a:p>
              <a:p>
                <a:r>
                  <a:rPr lang="en-US" dirty="0">
                    <a:solidFill>
                      <a:schemeClr val="accent3">
                        <a:lumMod val="75000"/>
                      </a:schemeClr>
                    </a:solidFill>
                  </a:rPr>
                  <a:t> </a:t>
                </a:r>
                <a14:m>
                  <m:oMath xmlns:m="http://schemas.openxmlformats.org/officeDocument/2006/math">
                    <m:sSub>
                      <m:sSubPr>
                        <m:ctrlPr>
                          <a:rPr lang="en-US" i="1" smtClean="0">
                            <a:solidFill>
                              <a:schemeClr val="accent3">
                                <a:lumMod val="75000"/>
                              </a:schemeClr>
                            </a:solidFill>
                            <a:latin typeface="Cambria Math" panose="02040503050406030204" pitchFamily="18" charset="0"/>
                            <a:ea typeface="Cambria Math" panose="02040503050406030204" pitchFamily="18" charset="0"/>
                          </a:rPr>
                        </m:ctrlPr>
                      </m:sSubPr>
                      <m:e>
                        <m:r>
                          <a:rPr lang="en-US" i="1" smtClean="0">
                            <a:solidFill>
                              <a:schemeClr val="accent3">
                                <a:lumMod val="75000"/>
                              </a:schemeClr>
                            </a:solidFill>
                            <a:latin typeface="Cambria Math" panose="02040503050406030204" pitchFamily="18" charset="0"/>
                            <a:ea typeface="Cambria Math" panose="02040503050406030204" pitchFamily="18" charset="0"/>
                          </a:rPr>
                          <m:t>𝜖</m:t>
                        </m:r>
                      </m:e>
                      <m:sub>
                        <m:r>
                          <a:rPr lang="en-US" b="0" i="1" smtClean="0">
                            <a:solidFill>
                              <a:schemeClr val="accent3">
                                <a:lumMod val="75000"/>
                              </a:schemeClr>
                            </a:solidFill>
                            <a:latin typeface="Cambria Math" panose="02040503050406030204" pitchFamily="18" charset="0"/>
                            <a:ea typeface="Cambria Math" panose="02040503050406030204" pitchFamily="18" charset="0"/>
                          </a:rPr>
                          <m:t>𝑥</m:t>
                        </m:r>
                      </m:sub>
                    </m:sSub>
                    <m:d>
                      <m:dPr>
                        <m:ctrlPr>
                          <a:rPr lang="en-US" b="0" i="1" smtClean="0">
                            <a:solidFill>
                              <a:schemeClr val="accent3">
                                <a:lumMod val="75000"/>
                              </a:schemeClr>
                            </a:solidFill>
                            <a:latin typeface="Cambria Math" panose="02040503050406030204" pitchFamily="18" charset="0"/>
                            <a:ea typeface="Cambria Math" panose="02040503050406030204" pitchFamily="18" charset="0"/>
                          </a:rPr>
                        </m:ctrlPr>
                      </m:dPr>
                      <m:e>
                        <m:r>
                          <a:rPr lang="en-US" b="0" i="1" smtClean="0">
                            <a:solidFill>
                              <a:schemeClr val="accent3">
                                <a:lumMod val="75000"/>
                              </a:schemeClr>
                            </a:solidFill>
                            <a:latin typeface="Cambria Math" panose="02040503050406030204" pitchFamily="18" charset="0"/>
                            <a:ea typeface="Cambria Math" panose="02040503050406030204" pitchFamily="18" charset="0"/>
                          </a:rPr>
                          <m:t>𝑡</m:t>
                        </m:r>
                      </m:e>
                    </m:d>
                    <m:r>
                      <a:rPr lang="en-US" b="0" i="1" smtClean="0">
                        <a:solidFill>
                          <a:schemeClr val="accent3">
                            <a:lumMod val="75000"/>
                          </a:schemeClr>
                        </a:solidFill>
                        <a:latin typeface="Cambria Math" panose="02040503050406030204" pitchFamily="18" charset="0"/>
                        <a:ea typeface="Cambria Math" panose="02040503050406030204" pitchFamily="18" charset="0"/>
                      </a:rPr>
                      <m:t>=</m:t>
                    </m:r>
                    <m:sSub>
                      <m:sSubPr>
                        <m:ctrlPr>
                          <a:rPr lang="en-US" i="1">
                            <a:solidFill>
                              <a:schemeClr val="accent3">
                                <a:lumMod val="75000"/>
                              </a:schemeClr>
                            </a:solidFill>
                            <a:latin typeface="Cambria Math" panose="02040503050406030204" pitchFamily="18" charset="0"/>
                            <a:ea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𝜖</m:t>
                        </m:r>
                      </m:e>
                      <m:sub>
                        <m:r>
                          <a:rPr lang="en-US" i="1">
                            <a:solidFill>
                              <a:schemeClr val="accent3">
                                <a:lumMod val="75000"/>
                              </a:schemeClr>
                            </a:solidFill>
                            <a:latin typeface="Cambria Math" panose="02040503050406030204" pitchFamily="18" charset="0"/>
                            <a:ea typeface="Cambria Math" panose="02040503050406030204" pitchFamily="18" charset="0"/>
                          </a:rPr>
                          <m:t>0</m:t>
                        </m:r>
                        <m:r>
                          <a:rPr lang="en-US" i="1">
                            <a:solidFill>
                              <a:schemeClr val="accent3">
                                <a:lumMod val="75000"/>
                              </a:schemeClr>
                            </a:solidFill>
                            <a:latin typeface="Cambria Math" panose="02040503050406030204" pitchFamily="18" charset="0"/>
                            <a:ea typeface="Cambria Math" panose="02040503050406030204" pitchFamily="18" charset="0"/>
                          </a:rPr>
                          <m:t>𝑥</m:t>
                        </m:r>
                      </m:sub>
                    </m:sSub>
                    <m:r>
                      <a:rPr lang="en-US" i="1">
                        <a:solidFill>
                          <a:schemeClr val="accent3">
                            <a:lumMod val="75000"/>
                          </a:schemeClr>
                        </a:solidFill>
                        <a:latin typeface="Cambria Math" panose="02040503050406030204" pitchFamily="18" charset="0"/>
                        <a:ea typeface="Cambria Math" panose="02040503050406030204" pitchFamily="18" charset="0"/>
                      </a:rPr>
                      <m:t>+4 </m:t>
                    </m:r>
                    <m:sSub>
                      <m:sSubPr>
                        <m:ctrlPr>
                          <a:rPr lang="en-US" i="1">
                            <a:solidFill>
                              <a:schemeClr val="accent3">
                                <a:lumMod val="75000"/>
                              </a:schemeClr>
                            </a:solidFill>
                            <a:latin typeface="Cambria Math" panose="02040503050406030204" pitchFamily="18" charset="0"/>
                            <a:ea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𝜖</m:t>
                        </m:r>
                      </m:e>
                      <m:sub>
                        <m:r>
                          <a:rPr lang="en-US" i="1">
                            <a:solidFill>
                              <a:schemeClr val="accent3">
                                <a:lumMod val="75000"/>
                              </a:schemeClr>
                            </a:solidFill>
                            <a:latin typeface="Cambria Math" panose="02040503050406030204" pitchFamily="18" charset="0"/>
                            <a:ea typeface="Cambria Math" panose="02040503050406030204" pitchFamily="18" charset="0"/>
                          </a:rPr>
                          <m:t>0</m:t>
                        </m:r>
                        <m:r>
                          <a:rPr lang="en-US" i="1">
                            <a:solidFill>
                              <a:schemeClr val="accent3">
                                <a:lumMod val="75000"/>
                              </a:schemeClr>
                            </a:solidFill>
                            <a:latin typeface="Cambria Math" panose="02040503050406030204" pitchFamily="18" charset="0"/>
                            <a:ea typeface="Cambria Math" panose="02040503050406030204" pitchFamily="18" charset="0"/>
                          </a:rPr>
                          <m:t>𝑥</m:t>
                        </m:r>
                      </m:sub>
                    </m:sSub>
                    <m:r>
                      <a:rPr lang="en-US" i="1">
                        <a:solidFill>
                          <a:schemeClr val="accent3">
                            <a:lumMod val="75000"/>
                          </a:schemeClr>
                        </a:solidFill>
                        <a:latin typeface="Cambria Math" panose="02040503050406030204" pitchFamily="18" charset="0"/>
                        <a:ea typeface="Cambria Math" panose="02040503050406030204" pitchFamily="18" charset="0"/>
                      </a:rPr>
                      <m:t> </m:t>
                    </m:r>
                    <m:sSup>
                      <m:sSupPr>
                        <m:ctrlPr>
                          <a:rPr lang="en-US" i="1">
                            <a:solidFill>
                              <a:schemeClr val="accent3">
                                <a:lumMod val="75000"/>
                              </a:schemeClr>
                            </a:solidFill>
                            <a:latin typeface="Cambria Math" panose="02040503050406030204" pitchFamily="18" charset="0"/>
                            <a:ea typeface="Cambria Math" panose="02040503050406030204" pitchFamily="18" charset="0"/>
                          </a:rPr>
                        </m:ctrlPr>
                      </m:sSupPr>
                      <m:e>
                        <m:r>
                          <a:rPr lang="en-US" i="1">
                            <a:solidFill>
                              <a:schemeClr val="accent3">
                                <a:lumMod val="75000"/>
                              </a:schemeClr>
                            </a:solidFill>
                            <a:latin typeface="Cambria Math" panose="02040503050406030204" pitchFamily="18" charset="0"/>
                            <a:ea typeface="Cambria Math" panose="02040503050406030204" pitchFamily="18" charset="0"/>
                          </a:rPr>
                          <m:t>𝑒</m:t>
                        </m:r>
                      </m:e>
                      <m:sup>
                        <m:f>
                          <m:fPr>
                            <m:ctrlPr>
                              <a:rPr lang="en-US" i="1">
                                <a:solidFill>
                                  <a:schemeClr val="accent3">
                                    <a:lumMod val="75000"/>
                                  </a:schemeClr>
                                </a:solidFill>
                                <a:latin typeface="Cambria Math" panose="02040503050406030204" pitchFamily="18" charset="0"/>
                                <a:ea typeface="Cambria Math" panose="02040503050406030204" pitchFamily="18" charset="0"/>
                              </a:rPr>
                            </m:ctrlPr>
                          </m:fPr>
                          <m:num>
                            <m:r>
                              <a:rPr lang="en-US" i="1">
                                <a:solidFill>
                                  <a:schemeClr val="accent3">
                                    <a:lumMod val="75000"/>
                                  </a:schemeClr>
                                </a:solidFill>
                                <a:latin typeface="Cambria Math" panose="02040503050406030204" pitchFamily="18" charset="0"/>
                                <a:ea typeface="Cambria Math" panose="02040503050406030204" pitchFamily="18" charset="0"/>
                              </a:rPr>
                              <m:t>−</m:t>
                            </m:r>
                            <m:r>
                              <a:rPr lang="en-US" b="0" i="1" smtClean="0">
                                <a:solidFill>
                                  <a:schemeClr val="accent3">
                                    <a:lumMod val="75000"/>
                                  </a:schemeClr>
                                </a:solidFill>
                                <a:latin typeface="Cambria Math" panose="02040503050406030204" pitchFamily="18" charset="0"/>
                                <a:ea typeface="Cambria Math" panose="02040503050406030204" pitchFamily="18" charset="0"/>
                              </a:rPr>
                              <m:t>𝑡𝑢𝑟𝑛</m:t>
                            </m:r>
                          </m:num>
                          <m:den>
                            <m:sSub>
                              <m:sSubPr>
                                <m:ctrlPr>
                                  <a:rPr lang="en-US" i="1">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rPr>
                                  <m:t>𝑁</m:t>
                                </m:r>
                              </m:e>
                              <m:sub>
                                <m:r>
                                  <a:rPr lang="en-US" b="0" i="1" smtClean="0">
                                    <a:solidFill>
                                      <a:schemeClr val="accent3">
                                        <a:lumMod val="75000"/>
                                      </a:schemeClr>
                                    </a:solidFill>
                                    <a:latin typeface="Cambria Math" panose="02040503050406030204" pitchFamily="18" charset="0"/>
                                  </a:rPr>
                                  <m:t>2</m:t>
                                </m:r>
                              </m:sub>
                            </m:sSub>
                          </m:den>
                        </m:f>
                      </m:sup>
                    </m:sSup>
                  </m:oMath>
                </a14:m>
                <a:endParaRPr lang="en-US" b="0" dirty="0">
                  <a:solidFill>
                    <a:schemeClr val="accent3">
                      <a:lumMod val="75000"/>
                    </a:schemeClr>
                  </a:solidFill>
                  <a:ea typeface="Cambria Math" panose="02040503050406030204" pitchFamily="18" charset="0"/>
                </a:endParaRPr>
              </a:p>
              <a:p>
                <a:r>
                  <a:rPr lang="en-US" dirty="0">
                    <a:solidFill>
                      <a:schemeClr val="accent3">
                        <a:lumMod val="75000"/>
                      </a:schemeClr>
                    </a:solidFill>
                  </a:rPr>
                  <a:t> </a:t>
                </a:r>
                <a14:m>
                  <m:oMath xmlns:m="http://schemas.openxmlformats.org/officeDocument/2006/math">
                    <m:sSub>
                      <m:sSubPr>
                        <m:ctrlPr>
                          <a:rPr lang="en-US" i="1" smtClean="0">
                            <a:solidFill>
                              <a:schemeClr val="accent3">
                                <a:lumMod val="75000"/>
                              </a:schemeClr>
                            </a:solidFill>
                            <a:latin typeface="Cambria Math" panose="02040503050406030204" pitchFamily="18" charset="0"/>
                            <a:ea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𝜖</m:t>
                        </m:r>
                      </m:e>
                      <m:sub>
                        <m:r>
                          <a:rPr lang="en-US" b="0" i="1" smtClean="0">
                            <a:solidFill>
                              <a:schemeClr val="accent3">
                                <a:lumMod val="75000"/>
                              </a:schemeClr>
                            </a:solidFill>
                            <a:latin typeface="Cambria Math" panose="02040503050406030204" pitchFamily="18" charset="0"/>
                            <a:ea typeface="Cambria Math" panose="02040503050406030204" pitchFamily="18" charset="0"/>
                          </a:rPr>
                          <m:t>𝑦</m:t>
                        </m:r>
                      </m:sub>
                    </m:sSub>
                    <m:r>
                      <a:rPr lang="en-US" i="1">
                        <a:solidFill>
                          <a:schemeClr val="accent3">
                            <a:lumMod val="75000"/>
                          </a:schemeClr>
                        </a:solidFill>
                        <a:latin typeface="Cambria Math" panose="02040503050406030204" pitchFamily="18" charset="0"/>
                        <a:ea typeface="Cambria Math" panose="02040503050406030204" pitchFamily="18" charset="0"/>
                      </a:rPr>
                      <m:t>(</m:t>
                    </m:r>
                    <m:r>
                      <a:rPr lang="en-US" i="1">
                        <a:solidFill>
                          <a:schemeClr val="accent3">
                            <a:lumMod val="75000"/>
                          </a:schemeClr>
                        </a:solidFill>
                        <a:latin typeface="Cambria Math" panose="02040503050406030204" pitchFamily="18" charset="0"/>
                        <a:ea typeface="Cambria Math" panose="02040503050406030204" pitchFamily="18" charset="0"/>
                      </a:rPr>
                      <m:t>𝑡</m:t>
                    </m:r>
                    <m:r>
                      <a:rPr lang="en-US" i="1">
                        <a:solidFill>
                          <a:schemeClr val="accent3">
                            <a:lumMod val="75000"/>
                          </a:schemeClr>
                        </a:solidFill>
                        <a:latin typeface="Cambria Math" panose="02040503050406030204" pitchFamily="18" charset="0"/>
                        <a:ea typeface="Cambria Math" panose="02040503050406030204" pitchFamily="18" charset="0"/>
                      </a:rPr>
                      <m:t>)=</m:t>
                    </m:r>
                    <m:sSub>
                      <m:sSubPr>
                        <m:ctrlPr>
                          <a:rPr lang="en-US" i="1">
                            <a:solidFill>
                              <a:schemeClr val="accent3">
                                <a:lumMod val="75000"/>
                              </a:schemeClr>
                            </a:solidFill>
                            <a:latin typeface="Cambria Math" panose="02040503050406030204" pitchFamily="18" charset="0"/>
                            <a:ea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𝜖</m:t>
                        </m:r>
                      </m:e>
                      <m:sub>
                        <m:r>
                          <a:rPr lang="en-US" i="1">
                            <a:solidFill>
                              <a:schemeClr val="accent3">
                                <a:lumMod val="75000"/>
                              </a:schemeClr>
                            </a:solidFill>
                            <a:latin typeface="Cambria Math" panose="02040503050406030204" pitchFamily="18" charset="0"/>
                            <a:ea typeface="Cambria Math" panose="02040503050406030204" pitchFamily="18" charset="0"/>
                          </a:rPr>
                          <m:t>0</m:t>
                        </m:r>
                        <m:r>
                          <a:rPr lang="en-US" b="0" i="1" smtClean="0">
                            <a:solidFill>
                              <a:schemeClr val="accent3">
                                <a:lumMod val="75000"/>
                              </a:schemeClr>
                            </a:solidFill>
                            <a:latin typeface="Cambria Math" panose="02040503050406030204" pitchFamily="18" charset="0"/>
                            <a:ea typeface="Cambria Math" panose="02040503050406030204" pitchFamily="18" charset="0"/>
                          </a:rPr>
                          <m:t>𝑦</m:t>
                        </m:r>
                      </m:sub>
                    </m:sSub>
                    <m:r>
                      <a:rPr lang="en-US" i="1">
                        <a:solidFill>
                          <a:schemeClr val="accent3">
                            <a:lumMod val="75000"/>
                          </a:schemeClr>
                        </a:solidFill>
                        <a:latin typeface="Cambria Math" panose="02040503050406030204" pitchFamily="18" charset="0"/>
                        <a:ea typeface="Cambria Math" panose="02040503050406030204" pitchFamily="18" charset="0"/>
                      </a:rPr>
                      <m:t>+4 </m:t>
                    </m:r>
                    <m:sSub>
                      <m:sSubPr>
                        <m:ctrlPr>
                          <a:rPr lang="en-US" i="1">
                            <a:solidFill>
                              <a:schemeClr val="accent3">
                                <a:lumMod val="75000"/>
                              </a:schemeClr>
                            </a:solidFill>
                            <a:latin typeface="Cambria Math" panose="02040503050406030204" pitchFamily="18" charset="0"/>
                            <a:ea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𝜖</m:t>
                        </m:r>
                      </m:e>
                      <m:sub>
                        <m:r>
                          <a:rPr lang="en-US" i="1">
                            <a:solidFill>
                              <a:schemeClr val="accent3">
                                <a:lumMod val="75000"/>
                              </a:schemeClr>
                            </a:solidFill>
                            <a:latin typeface="Cambria Math" panose="02040503050406030204" pitchFamily="18" charset="0"/>
                            <a:ea typeface="Cambria Math" panose="02040503050406030204" pitchFamily="18" charset="0"/>
                          </a:rPr>
                          <m:t>0</m:t>
                        </m:r>
                        <m:r>
                          <a:rPr lang="en-US" b="0" i="1" smtClean="0">
                            <a:solidFill>
                              <a:schemeClr val="accent3">
                                <a:lumMod val="75000"/>
                              </a:schemeClr>
                            </a:solidFill>
                            <a:latin typeface="Cambria Math" panose="02040503050406030204" pitchFamily="18" charset="0"/>
                            <a:ea typeface="Cambria Math" panose="02040503050406030204" pitchFamily="18" charset="0"/>
                          </a:rPr>
                          <m:t>𝑦</m:t>
                        </m:r>
                      </m:sub>
                    </m:sSub>
                    <m:r>
                      <a:rPr lang="en-US" i="1">
                        <a:solidFill>
                          <a:schemeClr val="accent3">
                            <a:lumMod val="75000"/>
                          </a:schemeClr>
                        </a:solidFill>
                        <a:latin typeface="Cambria Math" panose="02040503050406030204" pitchFamily="18" charset="0"/>
                        <a:ea typeface="Cambria Math" panose="02040503050406030204" pitchFamily="18" charset="0"/>
                      </a:rPr>
                      <m:t> </m:t>
                    </m:r>
                    <m:sSup>
                      <m:sSupPr>
                        <m:ctrlPr>
                          <a:rPr lang="en-US" i="1">
                            <a:solidFill>
                              <a:schemeClr val="accent3">
                                <a:lumMod val="75000"/>
                              </a:schemeClr>
                            </a:solidFill>
                            <a:latin typeface="Cambria Math" panose="02040503050406030204" pitchFamily="18" charset="0"/>
                            <a:ea typeface="Cambria Math" panose="02040503050406030204" pitchFamily="18" charset="0"/>
                          </a:rPr>
                        </m:ctrlPr>
                      </m:sSupPr>
                      <m:e>
                        <m:r>
                          <a:rPr lang="en-US" i="1">
                            <a:solidFill>
                              <a:schemeClr val="accent3">
                                <a:lumMod val="75000"/>
                              </a:schemeClr>
                            </a:solidFill>
                            <a:latin typeface="Cambria Math" panose="02040503050406030204" pitchFamily="18" charset="0"/>
                            <a:ea typeface="Cambria Math" panose="02040503050406030204" pitchFamily="18" charset="0"/>
                          </a:rPr>
                          <m:t>𝑒</m:t>
                        </m:r>
                      </m:e>
                      <m:sup>
                        <m:f>
                          <m:fPr>
                            <m:ctrlPr>
                              <a:rPr lang="en-US" i="1">
                                <a:solidFill>
                                  <a:schemeClr val="accent3">
                                    <a:lumMod val="75000"/>
                                  </a:schemeClr>
                                </a:solidFill>
                                <a:latin typeface="Cambria Math" panose="02040503050406030204" pitchFamily="18" charset="0"/>
                                <a:ea typeface="Cambria Math" panose="02040503050406030204" pitchFamily="18" charset="0"/>
                              </a:rPr>
                            </m:ctrlPr>
                          </m:fPr>
                          <m:num>
                            <m:r>
                              <a:rPr lang="en-US" i="1">
                                <a:solidFill>
                                  <a:schemeClr val="accent3">
                                    <a:lumMod val="75000"/>
                                  </a:schemeClr>
                                </a:solidFill>
                                <a:latin typeface="Cambria Math" panose="02040503050406030204" pitchFamily="18" charset="0"/>
                                <a:ea typeface="Cambria Math" panose="02040503050406030204" pitchFamily="18" charset="0"/>
                              </a:rPr>
                              <m:t>−</m:t>
                            </m:r>
                            <m:r>
                              <a:rPr lang="en-US" i="1">
                                <a:solidFill>
                                  <a:schemeClr val="accent3">
                                    <a:lumMod val="75000"/>
                                  </a:schemeClr>
                                </a:solidFill>
                                <a:latin typeface="Cambria Math" panose="02040503050406030204" pitchFamily="18" charset="0"/>
                                <a:ea typeface="Cambria Math" panose="02040503050406030204" pitchFamily="18" charset="0"/>
                              </a:rPr>
                              <m:t>𝑡𝑢𝑟𝑛</m:t>
                            </m:r>
                          </m:num>
                          <m:den>
                            <m:sSub>
                              <m:sSubPr>
                                <m:ctrlPr>
                                  <a:rPr lang="en-US" i="1">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rPr>
                                  <m:t>𝑁</m:t>
                                </m:r>
                              </m:e>
                              <m:sub>
                                <m:r>
                                  <a:rPr lang="en-US" b="0" i="1" smtClean="0">
                                    <a:solidFill>
                                      <a:schemeClr val="accent3">
                                        <a:lumMod val="75000"/>
                                      </a:schemeClr>
                                    </a:solidFill>
                                    <a:latin typeface="Cambria Math" panose="02040503050406030204" pitchFamily="18" charset="0"/>
                                  </a:rPr>
                                  <m:t>2</m:t>
                                </m:r>
                              </m:sub>
                            </m:sSub>
                          </m:den>
                        </m:f>
                      </m:sup>
                    </m:sSup>
                  </m:oMath>
                </a14:m>
                <a:endParaRPr lang="en-US" dirty="0">
                  <a:solidFill>
                    <a:schemeClr val="accent3">
                      <a:lumMod val="75000"/>
                    </a:schemeClr>
                  </a:solidFill>
                </a:endParaRPr>
              </a:p>
              <a:p>
                <a:endParaRPr lang="en-US" dirty="0">
                  <a:solidFill>
                    <a:schemeClr val="accent3">
                      <a:lumMod val="75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93700" y="1121358"/>
                <a:ext cx="6616700" cy="1804789"/>
              </a:xfrm>
              <a:prstGeom prst="rect">
                <a:avLst/>
              </a:prstGeom>
              <a:blipFill>
                <a:blip r:embed="rId2"/>
                <a:stretch>
                  <a:fillRect l="-829" t="-2027"/>
                </a:stretch>
              </a:blipFill>
            </p:spPr>
            <p:txBody>
              <a:bodyPr/>
              <a:lstStyle/>
              <a:p>
                <a:r>
                  <a:rPr lang="en-US">
                    <a:noFill/>
                  </a:rPr>
                  <a:t> </a:t>
                </a:r>
              </a:p>
            </p:txBody>
          </p:sp>
        </mc:Fallback>
      </mc:AlternateContent>
      <p:sp>
        <p:nvSpPr>
          <p:cNvPr id="12" name="Curved Left Arrow 11"/>
          <p:cNvSpPr/>
          <p:nvPr/>
        </p:nvSpPr>
        <p:spPr>
          <a:xfrm>
            <a:off x="3291804" y="1994006"/>
            <a:ext cx="584200" cy="167661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1062954" y="3553944"/>
            <a:ext cx="7886700" cy="369332"/>
          </a:xfrm>
          <a:prstGeom prst="rect">
            <a:avLst/>
          </a:prstGeom>
          <a:noFill/>
        </p:spPr>
        <p:txBody>
          <a:bodyPr wrap="square" rtlCol="0">
            <a:spAutoFit/>
          </a:bodyPr>
          <a:lstStyle/>
          <a:p>
            <a:r>
              <a:rPr lang="en-US" dirty="0">
                <a:solidFill>
                  <a:schemeClr val="accent3">
                    <a:lumMod val="75000"/>
                  </a:schemeClr>
                </a:solidFill>
              </a:rPr>
              <a:t>This leads to a change in the e- beam size and the luminosity !  </a:t>
            </a:r>
          </a:p>
        </p:txBody>
      </p:sp>
      <mc:AlternateContent xmlns:mc="http://schemas.openxmlformats.org/markup-compatibility/2006" xmlns:a14="http://schemas.microsoft.com/office/drawing/2010/main">
        <mc:Choice Requires="a14">
          <p:sp>
            <p:nvSpPr>
              <p:cNvPr id="10" name="Rectangle 9"/>
              <p:cNvSpPr/>
              <p:nvPr/>
            </p:nvSpPr>
            <p:spPr>
              <a:xfrm>
                <a:off x="3759200" y="2006232"/>
                <a:ext cx="1141659" cy="369332"/>
              </a:xfrm>
              <a:prstGeom prst="rect">
                <a:avLst/>
              </a:prstGeom>
            </p:spPr>
            <p:txBody>
              <a:bodyPr wrap="none">
                <a:spAutoFit/>
              </a:bodyPr>
              <a:lstStyle/>
              <a:p>
                <a14:m>
                  <m:oMath xmlns:m="http://schemas.openxmlformats.org/officeDocument/2006/math">
                    <m:sSub>
                      <m:sSubPr>
                        <m:ctrlPr>
                          <a:rPr lang="en-US" i="1" smtClean="0">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rPr>
                          <m:t>𝑁</m:t>
                        </m:r>
                      </m:e>
                      <m:sub>
                        <m:r>
                          <a:rPr lang="en-US" b="0" i="1" smtClean="0">
                            <a:solidFill>
                              <a:schemeClr val="accent3">
                                <a:lumMod val="75000"/>
                              </a:schemeClr>
                            </a:solidFill>
                            <a:latin typeface="Cambria Math" panose="02040503050406030204" pitchFamily="18" charset="0"/>
                          </a:rPr>
                          <m:t>2</m:t>
                        </m:r>
                      </m:sub>
                    </m:sSub>
                  </m:oMath>
                </a14:m>
                <a:r>
                  <a:rPr lang="en-US" dirty="0">
                    <a:solidFill>
                      <a:schemeClr val="accent3">
                        <a:lumMod val="75000"/>
                      </a:schemeClr>
                    </a:solidFill>
                  </a:rPr>
                  <a:t>=10000</a:t>
                </a:r>
              </a:p>
            </p:txBody>
          </p:sp>
        </mc:Choice>
        <mc:Fallback xmlns="">
          <p:sp>
            <p:nvSpPr>
              <p:cNvPr id="10" name="Rectangle 9"/>
              <p:cNvSpPr>
                <a:spLocks noRot="1" noChangeAspect="1" noMove="1" noResize="1" noEditPoints="1" noAdjustHandles="1" noChangeArrowheads="1" noChangeShapeType="1" noTextEdit="1"/>
              </p:cNvSpPr>
              <p:nvPr/>
            </p:nvSpPr>
            <p:spPr>
              <a:xfrm>
                <a:off x="3759200" y="2006232"/>
                <a:ext cx="1141659" cy="369332"/>
              </a:xfrm>
              <a:prstGeom prst="rect">
                <a:avLst/>
              </a:prstGeom>
              <a:blipFill>
                <a:blip r:embed="rId3"/>
                <a:stretch>
                  <a:fillRect t="-8197" r="-3743" b="-24590"/>
                </a:stretch>
              </a:blipFill>
            </p:spPr>
            <p:txBody>
              <a:bodyPr/>
              <a:lstStyle/>
              <a:p>
                <a:r>
                  <a:rPr lang="en-US">
                    <a:noFill/>
                  </a:rPr>
                  <a:t> </a:t>
                </a:r>
              </a:p>
            </p:txBody>
          </p:sp>
        </mc:Fallback>
      </mc:AlternateContent>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358" y="698649"/>
            <a:ext cx="3833210" cy="260856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4" y="4000544"/>
            <a:ext cx="3599837" cy="2449745"/>
          </a:xfrm>
          <a:prstGeom prst="rect">
            <a:avLst/>
          </a:prstGeom>
        </p:spPr>
      </p:pic>
      <p:cxnSp>
        <p:nvCxnSpPr>
          <p:cNvPr id="7" name="Straight Arrow Connector 6"/>
          <p:cNvCxnSpPr/>
          <p:nvPr/>
        </p:nvCxnSpPr>
        <p:spPr>
          <a:xfrm flipH="1">
            <a:off x="2889250" y="3850471"/>
            <a:ext cx="1625600" cy="267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21893" y="3829869"/>
            <a:ext cx="367194" cy="148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088" y="4013243"/>
            <a:ext cx="3566363" cy="2426966"/>
          </a:xfrm>
          <a:prstGeom prst="rect">
            <a:avLst/>
          </a:prstGeom>
        </p:spPr>
      </p:pic>
    </p:spTree>
    <p:extLst>
      <p:ext uri="{BB962C8B-B14F-4D97-AF65-F5344CB8AC3E}">
        <p14:creationId xmlns:p14="http://schemas.microsoft.com/office/powerpoint/2010/main" val="157174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 on energy spectrum</a:t>
            </a:r>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11</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7476"/>
            <a:ext cx="9144000" cy="5036324"/>
          </a:xfrm>
          <a:prstGeom prst="rect">
            <a:avLst/>
          </a:prstGeom>
        </p:spPr>
      </p:pic>
    </p:spTree>
    <p:extLst>
      <p:ext uri="{BB962C8B-B14F-4D97-AF65-F5344CB8AC3E}">
        <p14:creationId xmlns:p14="http://schemas.microsoft.com/office/powerpoint/2010/main" val="3801561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71F64-62A2-E14A-A242-9EE230373643}"/>
              </a:ext>
            </a:extLst>
          </p:cNvPr>
          <p:cNvSpPr>
            <a:spLocks noGrp="1"/>
          </p:cNvSpPr>
          <p:nvPr>
            <p:ph type="title"/>
          </p:nvPr>
        </p:nvSpPr>
        <p:spPr/>
        <p:txBody>
          <a:bodyPr>
            <a:normAutofit fontScale="90000"/>
          </a:bodyPr>
          <a:lstStyle/>
          <a:p>
            <a:r>
              <a:rPr lang="fr-FR" dirty="0"/>
              <a:t>Backgrounds</a:t>
            </a:r>
          </a:p>
        </p:txBody>
      </p:sp>
      <p:sp>
        <p:nvSpPr>
          <p:cNvPr id="4" name="Espace réservé de la date 3">
            <a:extLst>
              <a:ext uri="{FF2B5EF4-FFF2-40B4-BE49-F238E27FC236}">
                <a16:creationId xmlns:a16="http://schemas.microsoft.com/office/drawing/2014/main" id="{2E198C6D-DE44-004C-8DA6-F872D1D5632F}"/>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EEEA6CC7-1D35-6249-93E5-EFCE9FD93648}"/>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9E460F08-FE0B-F047-B0E6-FFF9162E5945}"/>
              </a:ext>
            </a:extLst>
          </p:cNvPr>
          <p:cNvSpPr>
            <a:spLocks noGrp="1"/>
          </p:cNvSpPr>
          <p:nvPr>
            <p:ph type="sldNum" sz="quarter" idx="12"/>
          </p:nvPr>
        </p:nvSpPr>
        <p:spPr/>
        <p:txBody>
          <a:bodyPr/>
          <a:lstStyle/>
          <a:p>
            <a:fld id="{6324D5D7-7619-544E-85E6-FE67B0DC27B1}" type="slidenum">
              <a:rPr lang="fr-FR" smtClean="0"/>
              <a:t>12</a:t>
            </a:fld>
            <a:endParaRPr lang="fr-FR"/>
          </a:p>
        </p:txBody>
      </p:sp>
      <p:sp>
        <p:nvSpPr>
          <p:cNvPr id="3" name="TextBox 2"/>
          <p:cNvSpPr txBox="1"/>
          <p:nvPr/>
        </p:nvSpPr>
        <p:spPr>
          <a:xfrm>
            <a:off x="628650" y="1270000"/>
            <a:ext cx="5314950" cy="1754326"/>
          </a:xfrm>
          <a:prstGeom prst="rect">
            <a:avLst/>
          </a:prstGeom>
          <a:noFill/>
        </p:spPr>
        <p:txBody>
          <a:bodyPr wrap="square" rtlCol="0">
            <a:spAutoFit/>
          </a:bodyPr>
          <a:lstStyle/>
          <a:p>
            <a:r>
              <a:rPr lang="en-US" dirty="0">
                <a:solidFill>
                  <a:schemeClr val="tx2"/>
                </a:solidFill>
              </a:rPr>
              <a:t>List of background contributions:</a:t>
            </a:r>
          </a:p>
          <a:p>
            <a:pPr marL="285750" indent="-285750">
              <a:buFont typeface="Arial" panose="020B0604020202020204" pitchFamily="34" charset="0"/>
              <a:buChar char="•"/>
            </a:pPr>
            <a:r>
              <a:rPr lang="en-US" dirty="0">
                <a:solidFill>
                  <a:schemeClr val="accent3">
                    <a:lumMod val="75000"/>
                  </a:schemeClr>
                </a:solidFill>
              </a:rPr>
              <a:t>Bremsstrahlung radiation</a:t>
            </a:r>
          </a:p>
          <a:p>
            <a:pPr marL="285750" indent="-285750">
              <a:buFont typeface="Arial" panose="020B0604020202020204" pitchFamily="34" charset="0"/>
              <a:buChar char="•"/>
            </a:pPr>
            <a:r>
              <a:rPr lang="en-US" dirty="0">
                <a:solidFill>
                  <a:schemeClr val="accent3">
                    <a:lumMod val="75000"/>
                  </a:schemeClr>
                </a:solidFill>
              </a:rPr>
              <a:t>Synchrotron radiation</a:t>
            </a:r>
          </a:p>
          <a:p>
            <a:pPr marL="285750" indent="-285750">
              <a:buFont typeface="Arial" panose="020B0604020202020204" pitchFamily="34" charset="0"/>
              <a:buChar char="•"/>
            </a:pPr>
            <a:r>
              <a:rPr lang="en-US" dirty="0">
                <a:solidFill>
                  <a:schemeClr val="accent3">
                    <a:lumMod val="75000"/>
                  </a:schemeClr>
                </a:solidFill>
              </a:rPr>
              <a:t>Compton on blackbody radiation</a:t>
            </a:r>
          </a:p>
          <a:p>
            <a:endParaRPr lang="en-US" dirty="0"/>
          </a:p>
          <a:p>
            <a:endParaRPr lang="en-US" dirty="0"/>
          </a:p>
        </p:txBody>
      </p:sp>
      <p:cxnSp>
        <p:nvCxnSpPr>
          <p:cNvPr id="8" name="Elbow Connector 7"/>
          <p:cNvCxnSpPr/>
          <p:nvPr/>
        </p:nvCxnSpPr>
        <p:spPr>
          <a:xfrm rot="16200000" flipH="1">
            <a:off x="3200400" y="1930400"/>
            <a:ext cx="1905000" cy="1498600"/>
          </a:xfrm>
          <a:prstGeom prst="bentConnector3">
            <a:avLst>
              <a:gd name="adj1" fmla="val 0"/>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987800" y="3632200"/>
            <a:ext cx="2298700" cy="369332"/>
          </a:xfrm>
          <a:prstGeom prst="rect">
            <a:avLst/>
          </a:prstGeom>
          <a:noFill/>
        </p:spPr>
        <p:txBody>
          <a:bodyPr wrap="square" rtlCol="0">
            <a:spAutoFit/>
          </a:bodyPr>
          <a:lstStyle/>
          <a:p>
            <a:r>
              <a:rPr lang="en-US" dirty="0">
                <a:ln w="0"/>
                <a:solidFill>
                  <a:schemeClr val="accent1"/>
                </a:solidFill>
                <a:effectLst>
                  <a:outerShdw blurRad="38100" dist="25400" dir="5400000" algn="ctr" rotWithShape="0">
                    <a:srgbClr val="6E747A">
                      <a:alpha val="43000"/>
                    </a:srgbClr>
                  </a:outerShdw>
                </a:effectLst>
              </a:rPr>
              <a:t>Main Contribution ?</a:t>
            </a:r>
          </a:p>
        </p:txBody>
      </p:sp>
      <p:sp>
        <p:nvSpPr>
          <p:cNvPr id="7" name="TextBox 6"/>
          <p:cNvSpPr txBox="1"/>
          <p:nvPr/>
        </p:nvSpPr>
        <p:spPr>
          <a:xfrm>
            <a:off x="341389" y="5098086"/>
            <a:ext cx="6654800" cy="369332"/>
          </a:xfrm>
          <a:prstGeom prst="rect">
            <a:avLst/>
          </a:prstGeom>
          <a:noFill/>
        </p:spPr>
        <p:txBody>
          <a:bodyPr wrap="square" rtlCol="0">
            <a:spAutoFit/>
          </a:bodyPr>
          <a:lstStyle/>
          <a:p>
            <a:r>
              <a:rPr lang="en-US" dirty="0">
                <a:solidFill>
                  <a:schemeClr val="accent3">
                    <a:lumMod val="75000"/>
                  </a:schemeClr>
                </a:solidFill>
              </a:rPr>
              <a:t>We try to make a first rough estimate here</a:t>
            </a:r>
          </a:p>
        </p:txBody>
      </p:sp>
      <p:pic>
        <p:nvPicPr>
          <p:cNvPr id="10" name="Image 9">
            <a:extLst>
              <a:ext uri="{FF2B5EF4-FFF2-40B4-BE49-F238E27FC236}">
                <a16:creationId xmlns:a16="http://schemas.microsoft.com/office/drawing/2014/main" id="{A93C9CA5-8156-554C-B4CC-DBD93E477328}"/>
              </a:ext>
            </a:extLst>
          </p:cNvPr>
          <p:cNvPicPr>
            <a:picLocks noChangeAspect="1"/>
          </p:cNvPicPr>
          <p:nvPr/>
        </p:nvPicPr>
        <p:blipFill>
          <a:blip r:embed="rId2"/>
          <a:stretch>
            <a:fillRect/>
          </a:stretch>
        </p:blipFill>
        <p:spPr>
          <a:xfrm>
            <a:off x="5137150" y="302247"/>
            <a:ext cx="3718079" cy="3168336"/>
          </a:xfrm>
          <a:prstGeom prst="rect">
            <a:avLst/>
          </a:prstGeom>
        </p:spPr>
      </p:pic>
      <p:sp>
        <p:nvSpPr>
          <p:cNvPr id="11" name="ZoneTexte 10">
            <a:extLst>
              <a:ext uri="{FF2B5EF4-FFF2-40B4-BE49-F238E27FC236}">
                <a16:creationId xmlns:a16="http://schemas.microsoft.com/office/drawing/2014/main" id="{0A02FEE4-49F0-C14E-ADC2-CA736CEF5847}"/>
              </a:ext>
            </a:extLst>
          </p:cNvPr>
          <p:cNvSpPr txBox="1"/>
          <p:nvPr/>
        </p:nvSpPr>
        <p:spPr>
          <a:xfrm rot="20528152">
            <a:off x="7493196" y="1512278"/>
            <a:ext cx="1637640" cy="369332"/>
          </a:xfrm>
          <a:prstGeom prst="rect">
            <a:avLst/>
          </a:prstGeom>
          <a:solidFill>
            <a:schemeClr val="tx2">
              <a:lumMod val="20000"/>
              <a:lumOff val="80000"/>
            </a:schemeClr>
          </a:solidFill>
        </p:spPr>
        <p:txBody>
          <a:bodyPr wrap="square" rtlCol="0" anchor="ctr" anchorCtr="1">
            <a:spAutoFit/>
          </a:bodyPr>
          <a:lstStyle/>
          <a:p>
            <a:pPr algn="ctr"/>
            <a:r>
              <a:rPr lang="en-GB" dirty="0">
                <a:solidFill>
                  <a:schemeClr val="tx1">
                    <a:lumMod val="50000"/>
                    <a:lumOff val="50000"/>
                  </a:schemeClr>
                </a:solidFill>
              </a:rPr>
              <a:t>HERA</a:t>
            </a:r>
          </a:p>
        </p:txBody>
      </p:sp>
      <p:sp>
        <p:nvSpPr>
          <p:cNvPr id="9" name="TextBox 8"/>
          <p:cNvSpPr txBox="1"/>
          <p:nvPr/>
        </p:nvSpPr>
        <p:spPr>
          <a:xfrm>
            <a:off x="341389" y="4490212"/>
            <a:ext cx="8686800" cy="369332"/>
          </a:xfrm>
          <a:prstGeom prst="rect">
            <a:avLst/>
          </a:prstGeom>
          <a:noFill/>
        </p:spPr>
        <p:txBody>
          <a:bodyPr wrap="square" rtlCol="0">
            <a:spAutoFit/>
          </a:bodyPr>
          <a:lstStyle/>
          <a:p>
            <a:r>
              <a:rPr lang="en-US" dirty="0">
                <a:solidFill>
                  <a:schemeClr val="accent3">
                    <a:lumMod val="75000"/>
                  </a:schemeClr>
                </a:solidFill>
              </a:rPr>
              <a:t>Just as at HERA, we suppose bremsstrahlung radiation is one of the dominant contributions  </a:t>
            </a:r>
          </a:p>
        </p:txBody>
      </p:sp>
    </p:spTree>
    <p:extLst>
      <p:ext uri="{BB962C8B-B14F-4D97-AF65-F5344CB8AC3E}">
        <p14:creationId xmlns:p14="http://schemas.microsoft.com/office/powerpoint/2010/main" val="2970403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71F64-62A2-E14A-A242-9EE230373643}"/>
              </a:ext>
            </a:extLst>
          </p:cNvPr>
          <p:cNvSpPr>
            <a:spLocks noGrp="1"/>
          </p:cNvSpPr>
          <p:nvPr>
            <p:ph type="title"/>
          </p:nvPr>
        </p:nvSpPr>
        <p:spPr>
          <a:xfrm>
            <a:off x="570353" y="175212"/>
            <a:ext cx="7886700" cy="509517"/>
          </a:xfrm>
        </p:spPr>
        <p:txBody>
          <a:bodyPr>
            <a:normAutofit fontScale="90000"/>
          </a:bodyPr>
          <a:lstStyle/>
          <a:p>
            <a:r>
              <a:rPr lang="fr-FR" dirty="0" err="1"/>
              <a:t>Bremstrahlung</a:t>
            </a:r>
            <a:endParaRPr lang="fr-FR" dirty="0"/>
          </a:p>
        </p:txBody>
      </p:sp>
      <p:sp>
        <p:nvSpPr>
          <p:cNvPr id="4" name="Espace réservé de la date 3">
            <a:extLst>
              <a:ext uri="{FF2B5EF4-FFF2-40B4-BE49-F238E27FC236}">
                <a16:creationId xmlns:a16="http://schemas.microsoft.com/office/drawing/2014/main" id="{2E198C6D-DE44-004C-8DA6-F872D1D5632F}"/>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EEEA6CC7-1D35-6249-93E5-EFCE9FD93648}"/>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8" name="TextBox 7"/>
          <p:cNvSpPr txBox="1"/>
          <p:nvPr/>
        </p:nvSpPr>
        <p:spPr>
          <a:xfrm>
            <a:off x="736600" y="1326386"/>
            <a:ext cx="4632326" cy="646331"/>
          </a:xfrm>
          <a:prstGeom prst="rect">
            <a:avLst/>
          </a:prstGeom>
          <a:noFill/>
        </p:spPr>
        <p:txBody>
          <a:bodyPr wrap="square" rtlCol="0">
            <a:spAutoFit/>
          </a:bodyPr>
          <a:lstStyle/>
          <a:p>
            <a:r>
              <a:rPr lang="en-US" dirty="0">
                <a:solidFill>
                  <a:schemeClr val="accent1"/>
                </a:solidFill>
              </a:rPr>
              <a:t> Z: mean atomic number of the residual gas nucleus , taken as 2.2 or 7</a:t>
            </a:r>
          </a:p>
        </p:txBody>
      </p:sp>
      <p:sp>
        <p:nvSpPr>
          <p:cNvPr id="11" name="TextBox 10"/>
          <p:cNvSpPr txBox="1"/>
          <p:nvPr/>
        </p:nvSpPr>
        <p:spPr>
          <a:xfrm>
            <a:off x="736600" y="1002998"/>
            <a:ext cx="3086100" cy="369332"/>
          </a:xfrm>
          <a:prstGeom prst="rect">
            <a:avLst/>
          </a:prstGeom>
          <a:noFill/>
        </p:spPr>
        <p:txBody>
          <a:bodyPr wrap="square" rtlCol="0">
            <a:spAutoFit/>
          </a:bodyPr>
          <a:lstStyle/>
          <a:p>
            <a:r>
              <a:rPr lang="en-US" dirty="0">
                <a:solidFill>
                  <a:schemeClr val="accent1"/>
                </a:solidFill>
              </a:rPr>
              <a:t>Bremsstrahlung radiation :</a:t>
            </a:r>
          </a:p>
        </p:txBody>
      </p:sp>
      <p:sp>
        <p:nvSpPr>
          <p:cNvPr id="12" name="TextBox 11"/>
          <p:cNvSpPr txBox="1"/>
          <p:nvPr/>
        </p:nvSpPr>
        <p:spPr>
          <a:xfrm>
            <a:off x="736600" y="2120466"/>
            <a:ext cx="6400800" cy="369332"/>
          </a:xfrm>
          <a:prstGeom prst="rect">
            <a:avLst/>
          </a:prstGeom>
          <a:noFill/>
        </p:spPr>
        <p:txBody>
          <a:bodyPr wrap="square" rtlCol="0">
            <a:spAutoFit/>
          </a:bodyPr>
          <a:lstStyle/>
          <a:p>
            <a:r>
              <a:rPr lang="en-US" dirty="0">
                <a:solidFill>
                  <a:schemeClr val="accent1"/>
                </a:solidFill>
              </a:rPr>
              <a:t>The cross section averaged over scattered particles spins : </a:t>
            </a:r>
          </a:p>
        </p:txBody>
      </p:sp>
      <p:sp>
        <p:nvSpPr>
          <p:cNvPr id="3" name="TextBox 2"/>
          <p:cNvSpPr txBox="1"/>
          <p:nvPr/>
        </p:nvSpPr>
        <p:spPr>
          <a:xfrm>
            <a:off x="5384800" y="1470883"/>
            <a:ext cx="3378200" cy="369332"/>
          </a:xfrm>
          <a:prstGeom prst="rect">
            <a:avLst/>
          </a:prstGeom>
          <a:noFill/>
        </p:spPr>
        <p:txBody>
          <a:bodyPr wrap="square" rtlCol="0">
            <a:spAutoFit/>
          </a:bodyPr>
          <a:lstStyle/>
          <a:p>
            <a:r>
              <a:rPr lang="en-US" dirty="0">
                <a:solidFill>
                  <a:schemeClr val="accent3">
                    <a:lumMod val="75000"/>
                  </a:schemeClr>
                </a:solidFill>
              </a:rPr>
              <a:t>e + g         e + g + </a:t>
            </a:r>
            <a:r>
              <a:rPr lang="el-GR" dirty="0">
                <a:solidFill>
                  <a:schemeClr val="accent3">
                    <a:lumMod val="75000"/>
                  </a:schemeClr>
                </a:solidFill>
              </a:rPr>
              <a:t>γ</a:t>
            </a:r>
            <a:endParaRPr lang="en-US" dirty="0">
              <a:solidFill>
                <a:schemeClr val="accent3">
                  <a:lumMod val="75000"/>
                </a:schemeClr>
              </a:solidFill>
            </a:endParaRPr>
          </a:p>
        </p:txBody>
      </p:sp>
      <p:cxnSp>
        <p:nvCxnSpPr>
          <p:cNvPr id="10" name="Straight Arrow Connector 9"/>
          <p:cNvCxnSpPr/>
          <p:nvPr/>
        </p:nvCxnSpPr>
        <p:spPr>
          <a:xfrm flipV="1">
            <a:off x="6007100" y="1699754"/>
            <a:ext cx="317500" cy="1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Slide Number Placeholder 47"/>
          <p:cNvSpPr>
            <a:spLocks noGrp="1"/>
          </p:cNvSpPr>
          <p:nvPr>
            <p:ph type="sldNum" sz="quarter" idx="12"/>
          </p:nvPr>
        </p:nvSpPr>
        <p:spPr/>
        <p:txBody>
          <a:bodyPr/>
          <a:lstStyle/>
          <a:p>
            <a:fld id="{6324D5D7-7619-544E-85E6-FE67B0DC27B1}" type="slidenum">
              <a:rPr lang="fr-FR" smtClean="0"/>
              <a:t>13</a:t>
            </a:fld>
            <a:endParaRPr lang="fr-FR"/>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139" y="3220601"/>
            <a:ext cx="4752514" cy="3278867"/>
          </a:xfrm>
          <a:prstGeom prst="rect">
            <a:avLst/>
          </a:prstGeom>
        </p:spPr>
      </p:pic>
      <p:sp>
        <p:nvSpPr>
          <p:cNvPr id="54" name="TextBox 53"/>
          <p:cNvSpPr txBox="1"/>
          <p:nvPr/>
        </p:nvSpPr>
        <p:spPr>
          <a:xfrm>
            <a:off x="681938" y="4486011"/>
            <a:ext cx="3378200" cy="646331"/>
          </a:xfrm>
          <a:prstGeom prst="rect">
            <a:avLst/>
          </a:prstGeom>
          <a:noFill/>
        </p:spPr>
        <p:txBody>
          <a:bodyPr wrap="square" rtlCol="0">
            <a:spAutoFit/>
          </a:bodyPr>
          <a:lstStyle/>
          <a:p>
            <a:r>
              <a:rPr lang="en-US" dirty="0"/>
              <a:t>Detector energy resolution has </a:t>
            </a:r>
          </a:p>
          <a:p>
            <a:r>
              <a:rPr lang="en-US" dirty="0"/>
              <a:t>no effect except for small energies</a:t>
            </a:r>
          </a:p>
        </p:txBody>
      </p:sp>
      <p:sp>
        <p:nvSpPr>
          <p:cNvPr id="55" name="Rectangle 54">
            <a:extLst>
              <a:ext uri="{FF2B5EF4-FFF2-40B4-BE49-F238E27FC236}">
                <a16:creationId xmlns:a16="http://schemas.microsoft.com/office/drawing/2014/main" id="{165AE82B-AC7E-8140-914F-B54E71DE2F72}"/>
              </a:ext>
            </a:extLst>
          </p:cNvPr>
          <p:cNvSpPr/>
          <p:nvPr/>
        </p:nvSpPr>
        <p:spPr>
          <a:xfrm rot="16200000">
            <a:off x="-3084400" y="3084401"/>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Yung-Su Tsai: Pair production and bremsstrahlung of charged leptons. Rev Mod. Phys. 46 (1974) 815</a:t>
            </a:r>
          </a:p>
        </p:txBody>
      </p:sp>
      <mc:AlternateContent xmlns:mc="http://schemas.openxmlformats.org/markup-compatibility/2006" xmlns:a14="http://schemas.microsoft.com/office/drawing/2010/main">
        <mc:Choice Requires="a14">
          <p:sp>
            <p:nvSpPr>
              <p:cNvPr id="56" name="TextBox 55"/>
              <p:cNvSpPr txBox="1"/>
              <p:nvPr/>
            </p:nvSpPr>
            <p:spPr>
              <a:xfrm>
                <a:off x="388498" y="2720487"/>
                <a:ext cx="8300330" cy="462819"/>
              </a:xfrm>
              <a:prstGeom prst="rect">
                <a:avLst/>
              </a:prstGeom>
              <a:noFill/>
            </p:spPr>
            <p:txBody>
              <a:bodyPr wrap="square" lIns="0" tIns="0" rIns="0" bIns="0" rtlCol="0">
                <a:spAutoFit/>
              </a:bodyPr>
              <a:lstStyle/>
              <a:p>
                <a14:m>
                  <m:oMath xmlns:m="http://schemas.openxmlformats.org/officeDocument/2006/math">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d</m:t>
                        </m:r>
                        <m:r>
                          <m:rPr>
                            <m:sty m:val="p"/>
                          </m:rPr>
                          <a:rPr lang="en-US" b="0" i="0" smtClean="0">
                            <a:latin typeface="Cambria Math" panose="02040503050406030204" pitchFamily="18" charset="0"/>
                            <a:ea typeface="Cambria Math" panose="02040503050406030204" pitchFamily="18" charset="0"/>
                          </a:rPr>
                          <m:t>σ</m:t>
                        </m:r>
                      </m:num>
                      <m:den>
                        <m:r>
                          <m:rPr>
                            <m:sty m:val="p"/>
                          </m:rPr>
                          <a:rPr lang="en-US" b="0" i="0" smtClean="0">
                            <a:latin typeface="Cambria Math" panose="02040503050406030204" pitchFamily="18" charset="0"/>
                          </a:rPr>
                          <m:t>d</m:t>
                        </m:r>
                        <m:r>
                          <a:rPr lang="fr-FR" b="0" i="1" smtClean="0">
                            <a:latin typeface="Cambria Math" panose="02040503050406030204" pitchFamily="18" charset="0"/>
                          </a:rPr>
                          <m:t>𝑦</m:t>
                        </m:r>
                      </m:den>
                    </m:f>
                    <m:r>
                      <a:rPr lang="en-US" b="0" i="0" smtClean="0">
                        <a:latin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0">
                            <a:latin typeface="Cambria Math" panose="02040503050406030204" pitchFamily="18" charset="0"/>
                          </a:rPr>
                          <m:t>4</m:t>
                        </m:r>
                        <m:r>
                          <m:rPr>
                            <m:sty m:val="p"/>
                          </m:rPr>
                          <a:rPr lang="en-US" b="0" i="0">
                            <a:latin typeface="Cambria Math" panose="02040503050406030204" pitchFamily="18" charset="0"/>
                            <a:ea typeface="Cambria Math" panose="02040503050406030204" pitchFamily="18" charset="0"/>
                          </a:rPr>
                          <m:t>α</m:t>
                        </m:r>
                        <m:sSubSup>
                          <m:sSubSupPr>
                            <m:ctrlPr>
                              <a:rPr lang="en-US" i="1">
                                <a:latin typeface="Cambria Math" panose="02040503050406030204" pitchFamily="18" charset="0"/>
                                <a:ea typeface="Cambria Math" panose="02040503050406030204" pitchFamily="18" charset="0"/>
                              </a:rPr>
                            </m:ctrlPr>
                          </m:sSubSupPr>
                          <m:e>
                            <m:r>
                              <m:rPr>
                                <m:sty m:val="p"/>
                              </m:rPr>
                              <a:rPr lang="en-US" b="0" i="0">
                                <a:latin typeface="Cambria Math" panose="02040503050406030204" pitchFamily="18" charset="0"/>
                                <a:ea typeface="Cambria Math" panose="02040503050406030204" pitchFamily="18" charset="0"/>
                              </a:rPr>
                              <m:t>r</m:t>
                            </m:r>
                          </m:e>
                          <m:sub>
                            <m:r>
                              <m:rPr>
                                <m:sty m:val="p"/>
                              </m:rPr>
                              <a:rPr lang="en-US" b="0" i="0">
                                <a:latin typeface="Cambria Math" panose="02040503050406030204" pitchFamily="18" charset="0"/>
                                <a:ea typeface="Cambria Math" panose="02040503050406030204" pitchFamily="18" charset="0"/>
                              </a:rPr>
                              <m:t>e</m:t>
                            </m:r>
                          </m:sub>
                          <m:sup>
                            <m:r>
                              <a:rPr lang="en-US" b="0" i="0">
                                <a:latin typeface="Cambria Math" panose="02040503050406030204" pitchFamily="18" charset="0"/>
                                <a:ea typeface="Cambria Math" panose="02040503050406030204" pitchFamily="18" charset="0"/>
                              </a:rPr>
                              <m:t>2</m:t>
                            </m:r>
                          </m:sup>
                        </m:sSubSup>
                      </m:num>
                      <m:den>
                        <m:r>
                          <a:rPr lang="en-US" b="0" i="1" smtClean="0">
                            <a:latin typeface="Cambria Math" panose="02040503050406030204" pitchFamily="18" charset="0"/>
                            <a:ea typeface="Cambria Math" panose="02040503050406030204" pitchFamily="18" charset="0"/>
                          </a:rPr>
                          <m:t>𝑦</m:t>
                        </m:r>
                      </m:den>
                    </m:f>
                    <m:r>
                      <a:rPr lang="en-US" b="0" i="0"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ea typeface="Cambria Math" panose="02040503050406030204" pitchFamily="18" charset="0"/>
                          </a:rPr>
                        </m:ctrlPr>
                      </m:dPr>
                      <m:e>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y</m:t>
                            </m:r>
                          </m:e>
                          <m:sup>
                            <m:r>
                              <a:rPr lang="en-US" b="0" i="0" smtClean="0">
                                <a:latin typeface="Cambria Math" panose="02040503050406030204" pitchFamily="18" charset="0"/>
                                <a:ea typeface="Cambria Math" panose="02040503050406030204" pitchFamily="18" charset="0"/>
                              </a:rPr>
                              <m:t>2</m:t>
                            </m:r>
                          </m:sup>
                        </m:sSup>
                        <m:r>
                          <a:rPr lang="en-US" b="0" i="0"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0" smtClean="0">
                                <a:latin typeface="Cambria Math" panose="02040503050406030204" pitchFamily="18" charset="0"/>
                                <a:ea typeface="Cambria Math" panose="02040503050406030204" pitchFamily="18" charset="0"/>
                              </a:rPr>
                              <m:t>4</m:t>
                            </m:r>
                          </m:num>
                          <m:den>
                            <m:r>
                              <a:rPr lang="en-US" b="0" i="0" smtClean="0">
                                <a:latin typeface="Cambria Math" panose="02040503050406030204" pitchFamily="18" charset="0"/>
                                <a:ea typeface="Cambria Math" panose="02040503050406030204" pitchFamily="18" charset="0"/>
                              </a:rPr>
                              <m:t>3</m:t>
                            </m:r>
                          </m:den>
                        </m:f>
                        <m:r>
                          <m:rPr>
                            <m:sty m:val="p"/>
                          </m:rPr>
                          <a:rPr lang="en-US" b="0" i="0" smtClean="0">
                            <a:latin typeface="Cambria Math" panose="02040503050406030204" pitchFamily="18" charset="0"/>
                            <a:ea typeface="Cambria Math" panose="02040503050406030204" pitchFamily="18" charset="0"/>
                          </a:rPr>
                          <m:t>y</m:t>
                        </m:r>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0">
                                <a:latin typeface="Cambria Math" panose="02040503050406030204" pitchFamily="18" charset="0"/>
                                <a:ea typeface="Cambria Math" panose="02040503050406030204" pitchFamily="18" charset="0"/>
                              </a:rPr>
                              <m:t>4</m:t>
                            </m:r>
                          </m:num>
                          <m:den>
                            <m:r>
                              <a:rPr lang="en-US" b="0" i="0">
                                <a:latin typeface="Cambria Math" panose="02040503050406030204" pitchFamily="18" charset="0"/>
                                <a:ea typeface="Cambria Math" panose="02040503050406030204" pitchFamily="18" charset="0"/>
                              </a:rPr>
                              <m:t>3</m:t>
                            </m:r>
                          </m:den>
                        </m:f>
                      </m:e>
                    </m:d>
                    <m:r>
                      <a:rPr lang="en-US" b="0"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Z</m:t>
                        </m:r>
                      </m:e>
                      <m:sup>
                        <m:r>
                          <a:rPr lang="en-US">
                            <a:latin typeface="Cambria Math" panose="02040503050406030204" pitchFamily="18" charset="0"/>
                            <a:ea typeface="Cambria Math" panose="02040503050406030204" pitchFamily="18" charset="0"/>
                          </a:rPr>
                          <m:t>2</m:t>
                        </m:r>
                      </m:sup>
                    </m:sSup>
                    <m:r>
                      <m:rPr>
                        <m:sty m:val="p"/>
                      </m:rPr>
                      <a:rPr lang="en-US" b="0" i="0" smtClean="0">
                        <a:latin typeface="Cambria Math" panose="02040503050406030204" pitchFamily="18" charset="0"/>
                        <a:ea typeface="Cambria Math" panose="02040503050406030204" pitchFamily="18" charset="0"/>
                      </a:rPr>
                      <m:t>ln</m:t>
                    </m:r>
                    <m:d>
                      <m:dPr>
                        <m:ctrlPr>
                          <a:rPr lang="en-US" b="0" i="1" smtClean="0">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184.15</m:t>
                        </m:r>
                        <m:sSup>
                          <m:sSupPr>
                            <m:ctrlPr>
                              <a:rPr lang="en-US" i="1">
                                <a:latin typeface="Cambria Math" panose="02040503050406030204" pitchFamily="18" charset="0"/>
                                <a:ea typeface="Cambria Math" panose="02040503050406030204" pitchFamily="18" charset="0"/>
                              </a:rPr>
                            </m:ctrlPr>
                          </m:sSupPr>
                          <m:e>
                            <m:r>
                              <m:rPr>
                                <m:sty m:val="p"/>
                              </m:rPr>
                              <a:rPr lang="fr-FR" b="0" i="0" smtClean="0">
                                <a:latin typeface="Cambria Math" panose="02040503050406030204" pitchFamily="18" charset="0"/>
                                <a:ea typeface="Cambria Math" panose="02040503050406030204" pitchFamily="18" charset="0"/>
                              </a:rPr>
                              <m:t>Z</m:t>
                            </m:r>
                          </m:e>
                          <m:sup>
                            <m:r>
                              <a:rPr lang="en-US" b="0" i="1" smtClean="0">
                                <a:latin typeface="Cambria Math" panose="02040503050406030204" pitchFamily="18" charset="0"/>
                                <a:ea typeface="Cambria Math" panose="02040503050406030204" pitchFamily="18" charset="0"/>
                              </a:rPr>
                              <m:t>−1/3</m:t>
                            </m:r>
                          </m:sup>
                        </m:sSup>
                      </m:e>
                    </m:d>
                    <m:r>
                      <a:rPr lang="en-US">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Z</m:t>
                    </m:r>
                    <m:r>
                      <m:rPr>
                        <m:sty m:val="p"/>
                      </m:rPr>
                      <a:rPr lang="en-US">
                        <a:latin typeface="Cambria Math" panose="02040503050406030204" pitchFamily="18" charset="0"/>
                        <a:ea typeface="Cambria Math" panose="02040503050406030204" pitchFamily="18" charset="0"/>
                      </a:rPr>
                      <m:t>ln</m:t>
                    </m:r>
                    <m:d>
                      <m:dPr>
                        <m:ctrlPr>
                          <a:rPr lang="en-US" b="0" i="1" smtClean="0">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1194</m:t>
                        </m:r>
                        <m:sSup>
                          <m:sSupPr>
                            <m:ctrlPr>
                              <a:rPr lang="en-US" i="1">
                                <a:latin typeface="Cambria Math" panose="02040503050406030204" pitchFamily="18" charset="0"/>
                                <a:ea typeface="Cambria Math" panose="02040503050406030204" pitchFamily="18" charset="0"/>
                              </a:rPr>
                            </m:ctrlPr>
                          </m:sSupPr>
                          <m:e>
                            <m:r>
                              <m:rPr>
                                <m:sty m:val="p"/>
                              </m:rPr>
                              <a:rPr lang="fr-FR" b="0" i="0" smtClean="0">
                                <a:latin typeface="Cambria Math" panose="02040503050406030204" pitchFamily="18" charset="0"/>
                                <a:ea typeface="Cambria Math" panose="02040503050406030204" pitchFamily="18" charset="0"/>
                              </a:rPr>
                              <m:t>Z</m:t>
                            </m:r>
                          </m:e>
                          <m:sup>
                            <m:r>
                              <a:rPr lang="en-US" b="0" i="1" smtClean="0">
                                <a:latin typeface="Cambria Math" panose="02040503050406030204" pitchFamily="18" charset="0"/>
                                <a:ea typeface="Cambria Math" panose="02040503050406030204" pitchFamily="18" charset="0"/>
                              </a:rPr>
                              <m:t>−2/3</m:t>
                            </m:r>
                          </m:sup>
                        </m:sSup>
                      </m:e>
                    </m:d>
                    <m:r>
                      <a:rPr lang="en-US" b="0" i="0"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a:rPr lang="en-US" b="0" i="0" smtClean="0">
                            <a:latin typeface="Cambria Math" panose="02040503050406030204" pitchFamily="18" charset="0"/>
                            <a:ea typeface="Cambria Math" panose="02040503050406030204" pitchFamily="18" charset="0"/>
                          </a:rPr>
                          <m:t>1</m:t>
                        </m:r>
                      </m:num>
                      <m:den>
                        <m:r>
                          <a:rPr lang="en-US" b="0" i="0" smtClean="0">
                            <a:latin typeface="Cambria Math" panose="02040503050406030204" pitchFamily="18" charset="0"/>
                            <a:ea typeface="Cambria Math" panose="02040503050406030204" pitchFamily="18" charset="0"/>
                          </a:rPr>
                          <m:t>9</m:t>
                        </m:r>
                      </m:den>
                    </m:f>
                    <m:r>
                      <a:rPr lang="en-US" b="0" i="0"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m:rPr>
                            <m:sty m:val="p"/>
                          </m:rPr>
                          <a:rPr lang="fr-FR" b="0" i="0" smtClean="0">
                            <a:latin typeface="Cambria Math" panose="02040503050406030204" pitchFamily="18" charset="0"/>
                            <a:ea typeface="Cambria Math" panose="02040503050406030204" pitchFamily="18" charset="0"/>
                          </a:rPr>
                          <m:t>Z</m:t>
                        </m:r>
                      </m:e>
                      <m:sup>
                        <m:r>
                          <a:rPr lang="en-US" b="0" i="0" smtClean="0">
                            <a:latin typeface="Cambria Math" panose="02040503050406030204" pitchFamily="18" charset="0"/>
                            <a:ea typeface="Cambria Math" panose="02040503050406030204" pitchFamily="18" charset="0"/>
                          </a:rPr>
                          <m:t>2</m:t>
                        </m:r>
                      </m:sup>
                    </m:sSup>
                    <m:r>
                      <a:rPr lang="en-US" b="0" i="0" smtClean="0">
                        <a:latin typeface="Cambria Math" panose="02040503050406030204" pitchFamily="18" charset="0"/>
                        <a:ea typeface="Cambria Math" panose="02040503050406030204" pitchFamily="18" charset="0"/>
                      </a:rPr>
                      <m:t>+</m:t>
                    </m:r>
                    <m:r>
                      <m:rPr>
                        <m:sty m:val="p"/>
                      </m:rPr>
                      <a:rPr lang="fr-FR" b="0" i="0" smtClean="0">
                        <a:latin typeface="Cambria Math" panose="02040503050406030204" pitchFamily="18" charset="0"/>
                        <a:ea typeface="Cambria Math" panose="02040503050406030204" pitchFamily="18" charset="0"/>
                      </a:rPr>
                      <m:t>Z</m:t>
                    </m:r>
                    <m:r>
                      <a:rPr lang="en-US" b="0" i="0" smtClean="0">
                        <a:latin typeface="Cambria Math" panose="02040503050406030204" pitchFamily="18" charset="0"/>
                        <a:ea typeface="Cambria Math" panose="02040503050406030204" pitchFamily="18" charset="0"/>
                      </a:rPr>
                      <m:t>)(1−</m:t>
                    </m:r>
                    <m:r>
                      <m:rPr>
                        <m:sty m:val="p"/>
                      </m:rPr>
                      <a:rPr lang="en-US" b="0" i="0" smtClean="0">
                        <a:latin typeface="Cambria Math" panose="02040503050406030204" pitchFamily="18" charset="0"/>
                        <a:ea typeface="Cambria Math" panose="02040503050406030204" pitchFamily="18" charset="0"/>
                      </a:rPr>
                      <m:t>y</m:t>
                    </m:r>
                    <m:r>
                      <a:rPr lang="en-US" b="0" i="0" smtClean="0">
                        <a:latin typeface="Cambria Math" panose="02040503050406030204" pitchFamily="18" charset="0"/>
                        <a:ea typeface="Cambria Math" panose="02040503050406030204" pitchFamily="18" charset="0"/>
                      </a:rPr>
                      <m:t>)</m:t>
                    </m:r>
                  </m:oMath>
                </a14:m>
                <a:r>
                  <a:rPr lang="en-US" dirty="0"/>
                  <a:t>}</a:t>
                </a:r>
              </a:p>
            </p:txBody>
          </p:sp>
        </mc:Choice>
        <mc:Fallback xmlns="">
          <p:sp>
            <p:nvSpPr>
              <p:cNvPr id="56" name="TextBox 55"/>
              <p:cNvSpPr txBox="1">
                <a:spLocks noRot="1" noChangeAspect="1" noMove="1" noResize="1" noEditPoints="1" noAdjustHandles="1" noChangeArrowheads="1" noChangeShapeType="1" noTextEdit="1"/>
              </p:cNvSpPr>
              <p:nvPr/>
            </p:nvSpPr>
            <p:spPr>
              <a:xfrm>
                <a:off x="388498" y="2720487"/>
                <a:ext cx="8300330" cy="462819"/>
              </a:xfrm>
              <a:prstGeom prst="rect">
                <a:avLst/>
              </a:prstGeom>
              <a:blipFill>
                <a:blip r:embed="rId3"/>
                <a:stretch>
                  <a:fillRect l="-73" r="-1543" b="-11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Rectangle 57"/>
              <p:cNvSpPr/>
              <p:nvPr/>
            </p:nvSpPr>
            <p:spPr>
              <a:xfrm>
                <a:off x="6727328" y="1984623"/>
                <a:ext cx="918072" cy="6655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𝑦</m:t>
                      </m:r>
                      <m:r>
                        <a:rPr lang="fr-FR" i="1" smtClean="0">
                          <a:latin typeface="Cambria Math" panose="02040503050406030204" pitchFamily="18" charset="0"/>
                          <a:ea typeface="Cambria Math" panose="02040503050406030204" pitchFamily="18" charset="0"/>
                        </a:rPr>
                        <m:t>=</m:t>
                      </m:r>
                      <m:f>
                        <m:fPr>
                          <m:ctrlPr>
                            <a:rPr lang="fr-FR" i="1">
                              <a:latin typeface="Cambria Math" panose="02040503050406030204" pitchFamily="18" charset="0"/>
                            </a:rPr>
                          </m:ctrlPr>
                        </m:fPr>
                        <m:num>
                          <m:sSub>
                            <m:sSubPr>
                              <m:ctrlPr>
                                <a:rPr lang="fr-FR" i="1">
                                  <a:solidFill>
                                    <a:schemeClr val="accent5">
                                      <a:lumMod val="75000"/>
                                    </a:schemeClr>
                                  </a:solidFill>
                                  <a:latin typeface="Cambria Math" panose="02040503050406030204" pitchFamily="18" charset="0"/>
                                </a:rPr>
                              </m:ctrlPr>
                            </m:sSubPr>
                            <m:e>
                              <m:r>
                                <a:rPr lang="fr-FR" i="1">
                                  <a:solidFill>
                                    <a:schemeClr val="accent5">
                                      <a:lumMod val="75000"/>
                                    </a:schemeClr>
                                  </a:solidFill>
                                  <a:latin typeface="Cambria Math" panose="02040503050406030204" pitchFamily="18" charset="0"/>
                                </a:rPr>
                                <m:t>𝐸</m:t>
                              </m:r>
                            </m:e>
                            <m:sub>
                              <m:r>
                                <a:rPr lang="fr-FR" i="1">
                                  <a:solidFill>
                                    <a:schemeClr val="accent5">
                                      <a:lumMod val="75000"/>
                                    </a:schemeClr>
                                  </a:solidFill>
                                  <a:latin typeface="Cambria Math" panose="02040503050406030204" pitchFamily="18" charset="0"/>
                                </a:rPr>
                                <m:t>𝛾</m:t>
                              </m:r>
                            </m:sub>
                          </m:sSub>
                        </m:num>
                        <m:den>
                          <m:sSub>
                            <m:sSubPr>
                              <m:ctrlPr>
                                <a:rPr lang="fr-FR" i="1">
                                  <a:solidFill>
                                    <a:schemeClr val="accent2"/>
                                  </a:solidFill>
                                  <a:latin typeface="Cambria Math" panose="02040503050406030204" pitchFamily="18" charset="0"/>
                                </a:rPr>
                              </m:ctrlPr>
                            </m:sSubPr>
                            <m:e>
                              <m:r>
                                <a:rPr lang="fr-FR" i="1">
                                  <a:solidFill>
                                    <a:schemeClr val="accent2"/>
                                  </a:solidFill>
                                  <a:latin typeface="Cambria Math" panose="02040503050406030204" pitchFamily="18" charset="0"/>
                                </a:rPr>
                                <m:t>𝐸</m:t>
                              </m:r>
                            </m:e>
                            <m:sub>
                              <m:r>
                                <a:rPr lang="en-US" b="0" i="1" smtClean="0">
                                  <a:solidFill>
                                    <a:schemeClr val="accent2"/>
                                  </a:solidFill>
                                  <a:latin typeface="Cambria Math" panose="02040503050406030204" pitchFamily="18" charset="0"/>
                                </a:rPr>
                                <m:t>𝑒</m:t>
                              </m:r>
                            </m:sub>
                          </m:sSub>
                        </m:den>
                      </m:f>
                    </m:oMath>
                  </m:oMathPara>
                </a14:m>
                <a:endParaRPr lang="en-GB" dirty="0"/>
              </a:p>
            </p:txBody>
          </p:sp>
        </mc:Choice>
        <mc:Fallback xmlns="">
          <p:sp>
            <p:nvSpPr>
              <p:cNvPr id="58" name="Rectangle 57"/>
              <p:cNvSpPr>
                <a:spLocks noRot="1" noChangeAspect="1" noMove="1" noResize="1" noEditPoints="1" noAdjustHandles="1" noChangeArrowheads="1" noChangeShapeType="1" noTextEdit="1"/>
              </p:cNvSpPr>
              <p:nvPr/>
            </p:nvSpPr>
            <p:spPr>
              <a:xfrm>
                <a:off x="6727328" y="1984623"/>
                <a:ext cx="918072" cy="665503"/>
              </a:xfrm>
              <a:prstGeom prst="rect">
                <a:avLst/>
              </a:prstGeom>
              <a:blipFill>
                <a:blip r:embed="rId4"/>
                <a:stretch>
                  <a:fillRect/>
                </a:stretch>
              </a:blipFill>
            </p:spPr>
            <p:txBody>
              <a:bodyPr/>
              <a:lstStyle/>
              <a:p>
                <a:r>
                  <a:rPr lang="en-US">
                    <a:noFill/>
                  </a:rPr>
                  <a:t> </a:t>
                </a:r>
              </a:p>
            </p:txBody>
          </p:sp>
        </mc:Fallback>
      </mc:AlternateContent>
      <p:sp>
        <p:nvSpPr>
          <p:cNvPr id="26" name="Rectangle 25">
            <a:extLst>
              <a:ext uri="{FF2B5EF4-FFF2-40B4-BE49-F238E27FC236}">
                <a16:creationId xmlns:a16="http://schemas.microsoft.com/office/drawing/2014/main" id="{165AE82B-AC7E-8140-914F-B54E71DE2F72}"/>
              </a:ext>
            </a:extLst>
          </p:cNvPr>
          <p:cNvSpPr/>
          <p:nvPr/>
        </p:nvSpPr>
        <p:spPr>
          <a:xfrm rot="5400000">
            <a:off x="5777904" y="3084409"/>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 P.M Lewis et al. First measurements of beam backgrounds at SuperKEKB. </a:t>
            </a:r>
            <a:r>
              <a:rPr lang="en-US" sz="1200" dirty="0" err="1">
                <a:solidFill>
                  <a:schemeClr val="tx2">
                    <a:lumMod val="60000"/>
                    <a:lumOff val="40000"/>
                  </a:schemeClr>
                </a:solidFill>
              </a:rPr>
              <a:t>NiMA</a:t>
            </a:r>
            <a:r>
              <a:rPr lang="en-US" sz="1200" dirty="0">
                <a:solidFill>
                  <a:schemeClr val="tx2">
                    <a:lumMod val="60000"/>
                    <a:lumOff val="40000"/>
                  </a:schemeClr>
                </a:solidFill>
              </a:rPr>
              <a:t> 914 (2019) 69</a:t>
            </a:r>
          </a:p>
        </p:txBody>
      </p:sp>
    </p:spTree>
    <p:extLst>
      <p:ext uri="{BB962C8B-B14F-4D97-AF65-F5344CB8AC3E}">
        <p14:creationId xmlns:p14="http://schemas.microsoft.com/office/powerpoint/2010/main" val="225265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371F64-62A2-E14A-A242-9EE230373643}"/>
              </a:ext>
            </a:extLst>
          </p:cNvPr>
          <p:cNvSpPr>
            <a:spLocks noGrp="1"/>
          </p:cNvSpPr>
          <p:nvPr>
            <p:ph type="title"/>
          </p:nvPr>
        </p:nvSpPr>
        <p:spPr/>
        <p:txBody>
          <a:bodyPr>
            <a:normAutofit fontScale="90000"/>
          </a:bodyPr>
          <a:lstStyle/>
          <a:p>
            <a:r>
              <a:rPr lang="fr-FR" dirty="0" err="1"/>
              <a:t>Bremstrahlung</a:t>
            </a:r>
            <a:r>
              <a:rPr lang="fr-FR" dirty="0"/>
              <a:t> </a:t>
            </a:r>
            <a:r>
              <a:rPr lang="fr-FR" dirty="0" err="1"/>
              <a:t>luminosity</a:t>
            </a:r>
            <a:endParaRPr lang="fr-FR" dirty="0"/>
          </a:p>
        </p:txBody>
      </p:sp>
      <p:sp>
        <p:nvSpPr>
          <p:cNvPr id="12" name="TextBox 11"/>
          <p:cNvSpPr txBox="1"/>
          <p:nvPr/>
        </p:nvSpPr>
        <p:spPr>
          <a:xfrm>
            <a:off x="371475" y="1087297"/>
            <a:ext cx="8401050" cy="646331"/>
          </a:xfrm>
          <a:prstGeom prst="rect">
            <a:avLst/>
          </a:prstGeom>
          <a:noFill/>
        </p:spPr>
        <p:txBody>
          <a:bodyPr wrap="square" rtlCol="0">
            <a:spAutoFit/>
          </a:bodyPr>
          <a:lstStyle/>
          <a:p>
            <a:r>
              <a:rPr lang="en-US" dirty="0">
                <a:solidFill>
                  <a:schemeClr val="accent3">
                    <a:lumMod val="75000"/>
                  </a:schemeClr>
                </a:solidFill>
              </a:rPr>
              <a:t>Luminosity of the collision between the electron bunch and the gas particles in the beam pipe of length L: </a:t>
            </a:r>
          </a:p>
        </p:txBody>
      </p:sp>
      <mc:AlternateContent xmlns:mc="http://schemas.openxmlformats.org/markup-compatibility/2006" xmlns:a14="http://schemas.microsoft.com/office/drawing/2010/main">
        <mc:Choice Requires="a14">
          <p:sp>
            <p:nvSpPr>
              <p:cNvPr id="9" name="TextBox 8"/>
              <p:cNvSpPr txBox="1"/>
              <p:nvPr/>
            </p:nvSpPr>
            <p:spPr>
              <a:xfrm>
                <a:off x="1356705" y="5541353"/>
                <a:ext cx="2447090" cy="6562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𝐿</m:t>
                          </m:r>
                        </m:e>
                        <m:sub>
                          <m:r>
                            <a:rPr lang="en-US" b="0" i="1" smtClean="0">
                              <a:solidFill>
                                <a:schemeClr val="accent3">
                                  <a:lumMod val="75000"/>
                                </a:schemeClr>
                              </a:solidFill>
                              <a:latin typeface="Cambria Math" panose="02040503050406030204" pitchFamily="18" charset="0"/>
                            </a:rPr>
                            <m:t>𝑏𝑟𝑒𝑚</m:t>
                          </m:r>
                        </m:sub>
                      </m:sSub>
                      <m:r>
                        <a:rPr lang="en-US" b="0" i="1" smtClean="0">
                          <a:solidFill>
                            <a:schemeClr val="accent3">
                              <a:lumMod val="75000"/>
                            </a:schemeClr>
                          </a:solidFill>
                          <a:latin typeface="Cambria Math" panose="02040503050406030204" pitchFamily="18" charset="0"/>
                        </a:rPr>
                        <m:t>=</m:t>
                      </m:r>
                      <m:r>
                        <a:rPr lang="en-US" b="0" i="1" smtClean="0">
                          <a:solidFill>
                            <a:schemeClr val="accent3">
                              <a:lumMod val="75000"/>
                            </a:schemeClr>
                          </a:solidFill>
                          <a:latin typeface="Cambria Math" panose="02040503050406030204" pitchFamily="18" charset="0"/>
                          <a:ea typeface="Cambria Math" panose="02040503050406030204" pitchFamily="18" charset="0"/>
                        </a:rPr>
                        <m:t>𝛽</m:t>
                      </m:r>
                      <m:r>
                        <a:rPr lang="en-US" b="0" i="1" smtClean="0">
                          <a:solidFill>
                            <a:schemeClr val="accent3">
                              <a:lumMod val="75000"/>
                            </a:schemeClr>
                          </a:solidFill>
                          <a:latin typeface="Cambria Math" panose="02040503050406030204" pitchFamily="18" charset="0"/>
                          <a:ea typeface="Cambria Math" panose="02040503050406030204" pitchFamily="18" charset="0"/>
                        </a:rPr>
                        <m:t> </m:t>
                      </m:r>
                      <m:sSub>
                        <m:sSubPr>
                          <m:ctrlPr>
                            <a:rPr lang="en-US" b="0" i="1" smtClean="0">
                              <a:solidFill>
                                <a:schemeClr val="accent3">
                                  <a:lumMod val="75000"/>
                                </a:schemeClr>
                              </a:solidFill>
                              <a:latin typeface="Cambria Math" panose="02040503050406030204" pitchFamily="18" charset="0"/>
                              <a:ea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ea typeface="Cambria Math" panose="02040503050406030204" pitchFamily="18" charset="0"/>
                            </a:rPr>
                            <m:t>𝑁</m:t>
                          </m:r>
                        </m:e>
                        <m:sub>
                          <m:r>
                            <a:rPr lang="en-US" b="0" i="1" smtClean="0">
                              <a:solidFill>
                                <a:schemeClr val="accent3">
                                  <a:lumMod val="75000"/>
                                </a:schemeClr>
                              </a:solidFill>
                              <a:latin typeface="Cambria Math" panose="02040503050406030204" pitchFamily="18" charset="0"/>
                              <a:ea typeface="Cambria Math" panose="02040503050406030204" pitchFamily="18" charset="0"/>
                            </a:rPr>
                            <m:t>𝑒</m:t>
                          </m:r>
                        </m:sub>
                      </m:sSub>
                      <m:f>
                        <m:fPr>
                          <m:ctrlPr>
                            <a:rPr lang="en-US" b="0" i="1" smtClean="0">
                              <a:solidFill>
                                <a:schemeClr val="accent3">
                                  <a:lumMod val="75000"/>
                                </a:schemeClr>
                              </a:solidFill>
                              <a:latin typeface="Cambria Math" panose="02040503050406030204" pitchFamily="18" charset="0"/>
                              <a:ea typeface="Cambria Math" panose="02040503050406030204" pitchFamily="18" charset="0"/>
                            </a:rPr>
                          </m:ctrlPr>
                        </m:fPr>
                        <m:num>
                          <m:r>
                            <a:rPr lang="en-US" b="0" i="1" smtClean="0">
                              <a:solidFill>
                                <a:schemeClr val="accent3">
                                  <a:lumMod val="75000"/>
                                </a:schemeClr>
                              </a:solidFill>
                              <a:latin typeface="Cambria Math" panose="02040503050406030204" pitchFamily="18" charset="0"/>
                              <a:ea typeface="Cambria Math" panose="02040503050406030204" pitchFamily="18" charset="0"/>
                            </a:rPr>
                            <m:t>𝐿</m:t>
                          </m:r>
                          <m:r>
                            <a:rPr lang="en-US" b="0" i="1" smtClean="0">
                              <a:solidFill>
                                <a:schemeClr val="accent3">
                                  <a:lumMod val="75000"/>
                                </a:schemeClr>
                              </a:solidFill>
                              <a:latin typeface="Cambria Math" panose="02040503050406030204" pitchFamily="18" charset="0"/>
                              <a:ea typeface="Cambria Math" panose="02040503050406030204" pitchFamily="18" charset="0"/>
                            </a:rPr>
                            <m:t> </m:t>
                          </m:r>
                          <m:r>
                            <a:rPr lang="en-US" b="0" i="1" smtClean="0">
                              <a:solidFill>
                                <a:schemeClr val="accent3">
                                  <a:lumMod val="75000"/>
                                </a:schemeClr>
                              </a:solidFill>
                              <a:latin typeface="Cambria Math" panose="02040503050406030204" pitchFamily="18" charset="0"/>
                              <a:ea typeface="Cambria Math" panose="02040503050406030204" pitchFamily="18" charset="0"/>
                            </a:rPr>
                            <m:t>𝑃</m:t>
                          </m:r>
                        </m:num>
                        <m:den>
                          <m:sSub>
                            <m:sSubPr>
                              <m:ctrlPr>
                                <a:rPr lang="en-US" b="0" i="1" smtClean="0">
                                  <a:solidFill>
                                    <a:schemeClr val="accent3">
                                      <a:lumMod val="75000"/>
                                    </a:schemeClr>
                                  </a:solidFill>
                                  <a:latin typeface="Cambria Math" panose="02040503050406030204" pitchFamily="18" charset="0"/>
                                  <a:ea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ea typeface="Cambria Math" panose="02040503050406030204" pitchFamily="18" charset="0"/>
                                </a:rPr>
                                <m:t>𝑘</m:t>
                              </m:r>
                            </m:e>
                            <m:sub>
                              <m:r>
                                <a:rPr lang="en-US" b="0" i="1" smtClean="0">
                                  <a:solidFill>
                                    <a:schemeClr val="accent3">
                                      <a:lumMod val="75000"/>
                                    </a:schemeClr>
                                  </a:solidFill>
                                  <a:latin typeface="Cambria Math" panose="02040503050406030204" pitchFamily="18" charset="0"/>
                                  <a:ea typeface="Cambria Math" panose="02040503050406030204" pitchFamily="18" charset="0"/>
                                </a:rPr>
                                <m:t>𝐵</m:t>
                              </m:r>
                            </m:sub>
                          </m:sSub>
                          <m:r>
                            <a:rPr lang="en-US" b="0" i="1" smtClean="0">
                              <a:solidFill>
                                <a:schemeClr val="accent3">
                                  <a:lumMod val="75000"/>
                                </a:schemeClr>
                              </a:solidFill>
                              <a:latin typeface="Cambria Math" panose="02040503050406030204" pitchFamily="18" charset="0"/>
                              <a:ea typeface="Cambria Math" panose="02040503050406030204" pitchFamily="18" charset="0"/>
                            </a:rPr>
                            <m:t>𝑇</m:t>
                          </m:r>
                        </m:den>
                      </m:f>
                      <m:r>
                        <a:rPr lang="en-US" b="0" i="1" smtClean="0">
                          <a:solidFill>
                            <a:schemeClr val="accent3">
                              <a:lumMod val="75000"/>
                            </a:schemeClr>
                          </a:solidFill>
                          <a:latin typeface="Cambria Math" panose="02040503050406030204" pitchFamily="18" charset="0"/>
                        </a:rPr>
                        <m:t> </m:t>
                      </m:r>
                    </m:oMath>
                  </m:oMathPara>
                </a14:m>
                <a:endParaRPr lang="en-US" dirty="0">
                  <a:solidFill>
                    <a:schemeClr val="accent3">
                      <a:lumMod val="75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56705" y="5541353"/>
                <a:ext cx="2447090" cy="656205"/>
              </a:xfrm>
              <a:prstGeom prst="rect">
                <a:avLst/>
              </a:prstGeom>
              <a:blipFill>
                <a:blip r:embed="rId2"/>
                <a:stretch>
                  <a:fillRect/>
                </a:stretch>
              </a:blipFill>
            </p:spPr>
            <p:txBody>
              <a:bodyPr/>
              <a:lstStyle/>
              <a:p>
                <a:r>
                  <a:rPr lang="fr-FR">
                    <a:noFill/>
                  </a:rPr>
                  <a:t> </a:t>
                </a:r>
              </a:p>
            </p:txBody>
          </p:sp>
        </mc:Fallback>
      </mc:AlternateContent>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751" y="3548625"/>
            <a:ext cx="4393524" cy="2910846"/>
          </a:xfrm>
          <a:prstGeom prst="rect">
            <a:avLst/>
          </a:prstGeom>
        </p:spPr>
      </p:pic>
      <p:sp>
        <p:nvSpPr>
          <p:cNvPr id="28" name="TextBox 27"/>
          <p:cNvSpPr txBox="1"/>
          <p:nvPr/>
        </p:nvSpPr>
        <p:spPr>
          <a:xfrm>
            <a:off x="5048703" y="3768065"/>
            <a:ext cx="2560246" cy="646331"/>
          </a:xfrm>
          <a:prstGeom prst="rect">
            <a:avLst/>
          </a:prstGeom>
          <a:noFill/>
        </p:spPr>
        <p:txBody>
          <a:bodyPr wrap="square" rtlCol="0">
            <a:spAutoFit/>
          </a:bodyPr>
          <a:lstStyle/>
          <a:p>
            <a:r>
              <a:rPr lang="en-US" dirty="0">
                <a:solidFill>
                  <a:schemeClr val="accent3">
                    <a:lumMod val="75000"/>
                  </a:schemeClr>
                </a:solidFill>
              </a:rPr>
              <a:t>Number of photons for P=10</a:t>
            </a:r>
            <a:r>
              <a:rPr lang="en-US" baseline="30000" dirty="0">
                <a:solidFill>
                  <a:schemeClr val="accent3">
                    <a:lumMod val="75000"/>
                  </a:schemeClr>
                </a:solidFill>
              </a:rPr>
              <a:t>-7</a:t>
            </a:r>
            <a:r>
              <a:rPr lang="en-US" dirty="0">
                <a:solidFill>
                  <a:schemeClr val="accent3">
                    <a:lumMod val="75000"/>
                  </a:schemeClr>
                </a:solidFill>
              </a:rPr>
              <a:t>Pa:</a:t>
            </a:r>
          </a:p>
        </p:txBody>
      </p:sp>
      <mc:AlternateContent xmlns:mc="http://schemas.openxmlformats.org/markup-compatibility/2006" xmlns:a14="http://schemas.microsoft.com/office/drawing/2010/main">
        <mc:Choice Requires="a14">
          <p:sp>
            <p:nvSpPr>
              <p:cNvPr id="13" name="TextBox 12"/>
              <p:cNvSpPr txBox="1"/>
              <p:nvPr/>
            </p:nvSpPr>
            <p:spPr>
              <a:xfrm>
                <a:off x="6634877" y="2135683"/>
                <a:ext cx="2717017" cy="1477328"/>
              </a:xfrm>
              <a:prstGeom prst="rect">
                <a:avLst/>
              </a:prstGeom>
              <a:noFill/>
            </p:spPr>
            <p:txBody>
              <a:bodyPr wrap="square" rtlCol="0">
                <a:spAutoFit/>
              </a:bodyPr>
              <a:lstStyle/>
              <a:p>
                <a:r>
                  <a:rPr lang="en-US" dirty="0">
                    <a:solidFill>
                      <a:schemeClr val="accent3">
                        <a:lumMod val="75000"/>
                      </a:schemeClr>
                    </a:solidFill>
                  </a:rPr>
                  <a:t>L=30m</a:t>
                </a:r>
              </a:p>
              <a:p>
                <a:r>
                  <a:rPr lang="en-US" dirty="0">
                    <a:solidFill>
                      <a:schemeClr val="accent3">
                        <a:lumMod val="75000"/>
                      </a:schemeClr>
                    </a:solidFill>
                  </a:rPr>
                  <a:t>P&lt;</a:t>
                </a:r>
                <a14:m>
                  <m:oMath xmlns:m="http://schemas.openxmlformats.org/officeDocument/2006/math">
                    <m:sSup>
                      <m:sSupPr>
                        <m:ctrlPr>
                          <a:rPr lang="en-US" i="1" smtClean="0">
                            <a:solidFill>
                              <a:schemeClr val="accent3">
                                <a:lumMod val="75000"/>
                              </a:schemeClr>
                            </a:solidFill>
                            <a:latin typeface="Cambria Math" panose="02040503050406030204" pitchFamily="18" charset="0"/>
                          </a:rPr>
                        </m:ctrlPr>
                      </m:sSupPr>
                      <m:e>
                        <m:r>
                          <a:rPr lang="en-US" b="0" i="1" smtClean="0">
                            <a:solidFill>
                              <a:schemeClr val="accent3">
                                <a:lumMod val="75000"/>
                              </a:schemeClr>
                            </a:solidFill>
                            <a:latin typeface="Cambria Math" panose="02040503050406030204" pitchFamily="18" charset="0"/>
                          </a:rPr>
                          <m:t>10</m:t>
                        </m:r>
                      </m:e>
                      <m:sup>
                        <m:r>
                          <a:rPr lang="en-US" b="0" i="1" smtClean="0">
                            <a:solidFill>
                              <a:schemeClr val="accent3">
                                <a:lumMod val="75000"/>
                              </a:schemeClr>
                            </a:solidFill>
                            <a:latin typeface="Cambria Math" panose="02040503050406030204" pitchFamily="18" charset="0"/>
                          </a:rPr>
                          <m:t>−7</m:t>
                        </m:r>
                      </m:sup>
                    </m:sSup>
                    <m:r>
                      <a:rPr lang="en-US" b="0" i="1" smtClean="0">
                        <a:solidFill>
                          <a:schemeClr val="accent3">
                            <a:lumMod val="75000"/>
                          </a:schemeClr>
                        </a:solidFill>
                        <a:latin typeface="Cambria Math" panose="02040503050406030204" pitchFamily="18" charset="0"/>
                      </a:rPr>
                      <m:t>𝑃𝑎</m:t>
                    </m:r>
                  </m:oMath>
                </a14:m>
                <a:endParaRPr lang="en-US" b="0" dirty="0">
                  <a:solidFill>
                    <a:schemeClr val="accent3">
                      <a:lumMod val="75000"/>
                    </a:schemeClr>
                  </a:solidFill>
                </a:endParaRPr>
              </a:p>
              <a:p>
                <a:r>
                  <a:rPr lang="en-US" dirty="0">
                    <a:solidFill>
                      <a:schemeClr val="accent3">
                        <a:lumMod val="75000"/>
                      </a:schemeClr>
                    </a:solidFill>
                  </a:rPr>
                  <a:t>T=300K</a:t>
                </a:r>
              </a:p>
              <a:p>
                <a14:m>
                  <m:oMath xmlns:m="http://schemas.openxmlformats.org/officeDocument/2006/math">
                    <m:sSub>
                      <m:sSubPr>
                        <m:ctrlPr>
                          <a:rPr lang="en-US" i="1">
                            <a:solidFill>
                              <a:schemeClr val="accent3">
                                <a:lumMod val="75000"/>
                              </a:schemeClr>
                            </a:solidFill>
                            <a:latin typeface="Cambria Math" panose="02040503050406030204" pitchFamily="18" charset="0"/>
                            <a:ea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𝑁</m:t>
                        </m:r>
                      </m:e>
                      <m:sub>
                        <m:r>
                          <a:rPr lang="en-US" i="1">
                            <a:solidFill>
                              <a:schemeClr val="accent3">
                                <a:lumMod val="75000"/>
                              </a:schemeClr>
                            </a:solidFill>
                            <a:latin typeface="Cambria Math" panose="02040503050406030204" pitchFamily="18" charset="0"/>
                            <a:ea typeface="Cambria Math" panose="02040503050406030204" pitchFamily="18" charset="0"/>
                          </a:rPr>
                          <m:t>𝑒</m:t>
                        </m:r>
                      </m:sub>
                    </m:sSub>
                  </m:oMath>
                </a14:m>
                <a:r>
                  <a:rPr lang="en-US" dirty="0">
                    <a:solidFill>
                      <a:schemeClr val="accent3">
                        <a:lumMod val="75000"/>
                      </a:schemeClr>
                    </a:solidFill>
                  </a:rPr>
                  <a:t>=10nC</a:t>
                </a:r>
              </a:p>
              <a:p>
                <a:endParaRPr lang="en-US" dirty="0">
                  <a:solidFill>
                    <a:schemeClr val="accent3">
                      <a:lumMod val="75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634877" y="2135683"/>
                <a:ext cx="2717017" cy="1477328"/>
              </a:xfrm>
              <a:prstGeom prst="rect">
                <a:avLst/>
              </a:prstGeom>
              <a:blipFill>
                <a:blip r:embed="rId4"/>
                <a:stretch>
                  <a:fillRect l="-1395" t="-1724"/>
                </a:stretch>
              </a:blipFill>
            </p:spPr>
            <p:txBody>
              <a:bodyPr/>
              <a:lstStyle/>
              <a:p>
                <a:r>
                  <a:rPr lang="fr-FR">
                    <a:noFill/>
                  </a:rPr>
                  <a:t> </a:t>
                </a:r>
              </a:p>
            </p:txBody>
          </p:sp>
        </mc:Fallback>
      </mc:AlternateContent>
      <p:sp>
        <p:nvSpPr>
          <p:cNvPr id="14" name="Date Placeholder 13"/>
          <p:cNvSpPr>
            <a:spLocks noGrp="1"/>
          </p:cNvSpPr>
          <p:nvPr>
            <p:ph type="dt" sz="half" idx="10"/>
          </p:nvPr>
        </p:nvSpPr>
        <p:spPr/>
        <p:txBody>
          <a:bodyPr/>
          <a:lstStyle/>
          <a:p>
            <a:r>
              <a:rPr lang="en-US"/>
              <a:t>16/07/2021</a:t>
            </a:r>
            <a:endParaRPr lang="fr-FR"/>
          </a:p>
        </p:txBody>
      </p:sp>
      <p:sp>
        <p:nvSpPr>
          <p:cNvPr id="15" name="Footer Placeholder 1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17" name="Slide Number Placeholder 16"/>
          <p:cNvSpPr>
            <a:spLocks noGrp="1"/>
          </p:cNvSpPr>
          <p:nvPr>
            <p:ph type="sldNum" sz="quarter" idx="12"/>
          </p:nvPr>
        </p:nvSpPr>
        <p:spPr/>
        <p:txBody>
          <a:bodyPr/>
          <a:lstStyle/>
          <a:p>
            <a:fld id="{6324D5D7-7619-544E-85E6-FE67B0DC27B1}" type="slidenum">
              <a:rPr lang="fr-FR" smtClean="0"/>
              <a:t>14</a:t>
            </a:fld>
            <a:endParaRPr lang="fr-FR"/>
          </a:p>
        </p:txBody>
      </p:sp>
      <p:sp>
        <p:nvSpPr>
          <p:cNvPr id="19" name="Flowchart: Magnetic Disk 18"/>
          <p:cNvSpPr/>
          <p:nvPr/>
        </p:nvSpPr>
        <p:spPr>
          <a:xfrm rot="16200000">
            <a:off x="1891850" y="3120396"/>
            <a:ext cx="550005" cy="154171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flipV="1">
            <a:off x="2031612" y="371413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flipV="1">
            <a:off x="2184012" y="386653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flipV="1">
            <a:off x="2336412" y="4018937"/>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flipV="1">
            <a:off x="2450712" y="3779645"/>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flipV="1">
            <a:off x="2534531" y="3952731"/>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flipV="1">
            <a:off x="1971921" y="3999604"/>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36231" y="3777646"/>
            <a:ext cx="401318" cy="2193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1455030" y="4323285"/>
            <a:ext cx="133350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914912" y="4322939"/>
            <a:ext cx="529451" cy="369332"/>
          </a:xfrm>
          <a:prstGeom prst="rect">
            <a:avLst/>
          </a:prstGeom>
          <a:noFill/>
        </p:spPr>
        <p:txBody>
          <a:bodyPr wrap="square" rtlCol="0">
            <a:spAutoFit/>
          </a:bodyPr>
          <a:lstStyle/>
          <a:p>
            <a:r>
              <a:rPr lang="en-US" dirty="0">
                <a:solidFill>
                  <a:schemeClr val="accent3">
                    <a:lumMod val="75000"/>
                  </a:schemeClr>
                </a:solidFill>
              </a:rPr>
              <a:t>L</a:t>
            </a:r>
          </a:p>
        </p:txBody>
      </p:sp>
      <p:sp>
        <p:nvSpPr>
          <p:cNvPr id="31" name="TextBox 30"/>
          <p:cNvSpPr txBox="1"/>
          <p:nvPr/>
        </p:nvSpPr>
        <p:spPr>
          <a:xfrm>
            <a:off x="434726" y="4012727"/>
            <a:ext cx="1320800" cy="369332"/>
          </a:xfrm>
          <a:prstGeom prst="rect">
            <a:avLst/>
          </a:prstGeom>
          <a:noFill/>
        </p:spPr>
        <p:txBody>
          <a:bodyPr wrap="square" rtlCol="0">
            <a:spAutoFit/>
          </a:bodyPr>
          <a:lstStyle/>
          <a:p>
            <a:r>
              <a:rPr lang="en-US" dirty="0">
                <a:solidFill>
                  <a:schemeClr val="accent3">
                    <a:lumMod val="75000"/>
                  </a:schemeClr>
                </a:solidFill>
              </a:rPr>
              <a:t>e- bunch</a:t>
            </a:r>
          </a:p>
        </p:txBody>
      </p:sp>
      <p:sp>
        <p:nvSpPr>
          <p:cNvPr id="33" name="TextBox 32"/>
          <p:cNvSpPr txBox="1"/>
          <p:nvPr/>
        </p:nvSpPr>
        <p:spPr>
          <a:xfrm>
            <a:off x="551534" y="4707863"/>
            <a:ext cx="3099685" cy="923330"/>
          </a:xfrm>
          <a:prstGeom prst="rect">
            <a:avLst/>
          </a:prstGeom>
          <a:noFill/>
        </p:spPr>
        <p:txBody>
          <a:bodyPr wrap="square" rtlCol="0">
            <a:spAutoFit/>
          </a:bodyPr>
          <a:lstStyle/>
          <a:p>
            <a:r>
              <a:rPr lang="en-US" dirty="0">
                <a:solidFill>
                  <a:srgbClr val="FF0000"/>
                </a:solidFill>
              </a:rPr>
              <a:t>gas particles uniformly distributed in the beam pipe, having pressure P</a:t>
            </a:r>
          </a:p>
        </p:txBody>
      </p:sp>
      <p:cxnSp>
        <p:nvCxnSpPr>
          <p:cNvPr id="50" name="Straight Arrow Connector 49"/>
          <p:cNvCxnSpPr>
            <a:stCxn id="23" idx="6"/>
          </p:cNvCxnSpPr>
          <p:nvPr/>
        </p:nvCxnSpPr>
        <p:spPr>
          <a:xfrm>
            <a:off x="1137549" y="3887314"/>
            <a:ext cx="4499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499581" y="3641646"/>
            <a:ext cx="174626" cy="369332"/>
          </a:xfrm>
          <a:prstGeom prst="rect">
            <a:avLst/>
          </a:prstGeom>
          <a:noFill/>
        </p:spPr>
        <p:txBody>
          <a:bodyPr wrap="square" rtlCol="0">
            <a:spAutoFit/>
          </a:bodyPr>
          <a:lstStyle/>
          <a:p>
            <a:r>
              <a:rPr lang="en-US" dirty="0">
                <a:solidFill>
                  <a:srgbClr val="FF0000"/>
                </a:solidFill>
              </a:rPr>
              <a:t>P</a:t>
            </a:r>
          </a:p>
        </p:txBody>
      </p:sp>
      <p:pic>
        <p:nvPicPr>
          <p:cNvPr id="5" name="Image 4">
            <a:extLst>
              <a:ext uri="{FF2B5EF4-FFF2-40B4-BE49-F238E27FC236}">
                <a16:creationId xmlns:a16="http://schemas.microsoft.com/office/drawing/2014/main" id="{202F236F-DD38-E34E-BF38-279C38F6A1DB}"/>
              </a:ext>
            </a:extLst>
          </p:cNvPr>
          <p:cNvPicPr>
            <a:picLocks noChangeAspect="1"/>
          </p:cNvPicPr>
          <p:nvPr/>
        </p:nvPicPr>
        <p:blipFill rotWithShape="1">
          <a:blip r:embed="rId5"/>
          <a:srcRect t="49274"/>
          <a:stretch/>
        </p:blipFill>
        <p:spPr>
          <a:xfrm>
            <a:off x="189420" y="1751220"/>
            <a:ext cx="5484189" cy="1518408"/>
          </a:xfrm>
          <a:prstGeom prst="rect">
            <a:avLst/>
          </a:prstGeom>
        </p:spPr>
      </p:pic>
      <p:sp>
        <p:nvSpPr>
          <p:cNvPr id="26" name="TextBox 25"/>
          <p:cNvSpPr txBox="1"/>
          <p:nvPr/>
        </p:nvSpPr>
        <p:spPr>
          <a:xfrm>
            <a:off x="5728528" y="47566"/>
            <a:ext cx="3551031" cy="461665"/>
          </a:xfrm>
          <a:prstGeom prst="rect">
            <a:avLst/>
          </a:prstGeom>
          <a:noFill/>
        </p:spPr>
        <p:txBody>
          <a:bodyPr wrap="square" rtlCol="0">
            <a:spAutoFit/>
          </a:bodyPr>
          <a:lstStyle/>
          <a:p>
            <a:r>
              <a:rPr lang="en-US" sz="1200" dirty="0"/>
              <a:t>Following e-mail exchange with </a:t>
            </a:r>
            <a:r>
              <a:rPr lang="en-US" sz="1200" dirty="0" err="1"/>
              <a:t>Andrii</a:t>
            </a:r>
            <a:r>
              <a:rPr lang="en-US" sz="1200" dirty="0"/>
              <a:t> </a:t>
            </a:r>
            <a:r>
              <a:rPr lang="en-US" sz="1200" dirty="0" err="1"/>
              <a:t>Natochi</a:t>
            </a:r>
            <a:r>
              <a:rPr lang="en-US" sz="1200" dirty="0"/>
              <a:t>.</a:t>
            </a:r>
          </a:p>
          <a:p>
            <a:r>
              <a:rPr lang="en-US" sz="1200" dirty="0"/>
              <a:t>Any mistake reflects </a:t>
            </a:r>
            <a:r>
              <a:rPr lang="en-US" sz="1200" u="sng" dirty="0"/>
              <a:t>our</a:t>
            </a:r>
            <a:r>
              <a:rPr lang="en-US" sz="1200" dirty="0"/>
              <a:t> misunderstanding.</a:t>
            </a:r>
          </a:p>
        </p:txBody>
      </p:sp>
    </p:spTree>
    <p:extLst>
      <p:ext uri="{BB962C8B-B14F-4D97-AF65-F5344CB8AC3E}">
        <p14:creationId xmlns:p14="http://schemas.microsoft.com/office/powerpoint/2010/main" val="1862818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C969E-12BC-E647-A621-3790ED2BBA46}"/>
              </a:ext>
            </a:extLst>
          </p:cNvPr>
          <p:cNvSpPr>
            <a:spLocks noGrp="1"/>
          </p:cNvSpPr>
          <p:nvPr>
            <p:ph type="title"/>
          </p:nvPr>
        </p:nvSpPr>
        <p:spPr/>
        <p:txBody>
          <a:bodyPr>
            <a:normAutofit fontScale="90000"/>
          </a:bodyPr>
          <a:lstStyle/>
          <a:p>
            <a:r>
              <a:rPr lang="fr-FR" dirty="0" err="1"/>
              <a:t>Energy</a:t>
            </a:r>
            <a:r>
              <a:rPr lang="fr-FR" dirty="0"/>
              <a:t> </a:t>
            </a:r>
            <a:r>
              <a:rPr lang="fr-FR" dirty="0" err="1"/>
              <a:t>spectrum</a:t>
            </a:r>
            <a:endParaRPr lang="fr-FR" dirty="0"/>
          </a:p>
        </p:txBody>
      </p:sp>
      <p:sp>
        <p:nvSpPr>
          <p:cNvPr id="4" name="Espace réservé de la date 3">
            <a:extLst>
              <a:ext uri="{FF2B5EF4-FFF2-40B4-BE49-F238E27FC236}">
                <a16:creationId xmlns:a16="http://schemas.microsoft.com/office/drawing/2014/main" id="{D4CB433D-6EDE-834A-9B9F-A25CE553067D}"/>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E96546C3-E050-664E-BB7D-D2A1D1C4DA5A}"/>
              </a:ext>
            </a:extLst>
          </p:cNvPr>
          <p:cNvSpPr>
            <a:spLocks noGrp="1"/>
          </p:cNvSpPr>
          <p:nvPr>
            <p:ph type="ftr" sz="quarter" idx="11"/>
          </p:nvPr>
        </p:nvSpPr>
        <p:spPr/>
        <p:txBody>
          <a:bodyPr/>
          <a:lstStyle/>
          <a:p>
            <a:r>
              <a:rPr lang="en-US" dirty="0"/>
              <a:t>Systematic effects simulation studies for an electron beam </a:t>
            </a:r>
            <a:r>
              <a:rPr lang="en-US" dirty="0" err="1"/>
              <a:t>polarimeter</a:t>
            </a:r>
            <a:r>
              <a:rPr lang="en-US" dirty="0"/>
              <a:t> for SuperKEKB </a:t>
            </a:r>
            <a:endParaRPr lang="fr-FR" dirty="0"/>
          </a:p>
        </p:txBody>
      </p:sp>
      <p:sp>
        <p:nvSpPr>
          <p:cNvPr id="6" name="Espace réservé du numéro de diapositive 5">
            <a:extLst>
              <a:ext uri="{FF2B5EF4-FFF2-40B4-BE49-F238E27FC236}">
                <a16:creationId xmlns:a16="http://schemas.microsoft.com/office/drawing/2014/main" id="{D0BF8FF6-852D-924D-81DD-5C74401D70C0}"/>
              </a:ext>
            </a:extLst>
          </p:cNvPr>
          <p:cNvSpPr>
            <a:spLocks noGrp="1"/>
          </p:cNvSpPr>
          <p:nvPr>
            <p:ph type="sldNum" sz="quarter" idx="12"/>
          </p:nvPr>
        </p:nvSpPr>
        <p:spPr/>
        <p:txBody>
          <a:bodyPr/>
          <a:lstStyle/>
          <a:p>
            <a:fld id="{6324D5D7-7619-544E-85E6-FE67B0DC27B1}" type="slidenum">
              <a:rPr lang="fr-FR" smtClean="0"/>
              <a:t>15</a:t>
            </a:fld>
            <a:endParaRPr lang="fr-F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6542"/>
            <a:ext cx="4447277" cy="23897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101" y="3727438"/>
            <a:ext cx="4914900" cy="2641000"/>
          </a:xfrm>
          <a:prstGeom prst="rect">
            <a:avLst/>
          </a:prstGeom>
        </p:spPr>
      </p:pic>
      <p:sp>
        <p:nvSpPr>
          <p:cNvPr id="11" name="TextBox 10"/>
          <p:cNvSpPr txBox="1"/>
          <p:nvPr/>
        </p:nvSpPr>
        <p:spPr>
          <a:xfrm>
            <a:off x="-31832" y="952134"/>
            <a:ext cx="4795243" cy="923330"/>
          </a:xfrm>
          <a:prstGeom prst="rect">
            <a:avLst/>
          </a:prstGeom>
          <a:noFill/>
        </p:spPr>
        <p:txBody>
          <a:bodyPr wrap="square" rtlCol="0">
            <a:spAutoFit/>
          </a:bodyPr>
          <a:lstStyle/>
          <a:p>
            <a:r>
              <a:rPr lang="en-US" dirty="0"/>
              <a:t>At low energy: we see an increase of the number of photons emitted with bremsstrahlung radiation for a beam gas of effective z=7 </a:t>
            </a:r>
          </a:p>
        </p:txBody>
      </p:sp>
      <p:sp>
        <p:nvSpPr>
          <p:cNvPr id="12" name="TextBox 11"/>
          <p:cNvSpPr txBox="1"/>
          <p:nvPr/>
        </p:nvSpPr>
        <p:spPr>
          <a:xfrm>
            <a:off x="265043" y="5008029"/>
            <a:ext cx="3964057" cy="1200329"/>
          </a:xfrm>
          <a:prstGeom prst="rect">
            <a:avLst/>
          </a:prstGeom>
          <a:noFill/>
        </p:spPr>
        <p:txBody>
          <a:bodyPr wrap="square" rtlCol="0">
            <a:spAutoFit/>
          </a:bodyPr>
          <a:lstStyle/>
          <a:p>
            <a:r>
              <a:rPr lang="en-US" dirty="0"/>
              <a:t>At high energy, we see photons emitted with bremsstrahlung radiation for a beam gas of effective z=7 </a:t>
            </a:r>
          </a:p>
          <a:p>
            <a:r>
              <a:rPr lang="en-US" dirty="0"/>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1636" y="233130"/>
            <a:ext cx="4422272" cy="2376287"/>
          </a:xfrm>
          <a:prstGeom prst="rect">
            <a:avLst/>
          </a:prstGeom>
        </p:spPr>
      </p:pic>
      <p:sp>
        <p:nvSpPr>
          <p:cNvPr id="14" name="Ellipse 27">
            <a:extLst>
              <a:ext uri="{FF2B5EF4-FFF2-40B4-BE49-F238E27FC236}">
                <a16:creationId xmlns:a16="http://schemas.microsoft.com/office/drawing/2014/main" id="{326651D2-A778-8345-B7FF-25ED4B2CFD7F}"/>
              </a:ext>
            </a:extLst>
          </p:cNvPr>
          <p:cNvSpPr/>
          <p:nvPr/>
        </p:nvSpPr>
        <p:spPr>
          <a:xfrm>
            <a:off x="4928865" y="784387"/>
            <a:ext cx="368475" cy="17156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Straight Arrow Connector 15"/>
          <p:cNvCxnSpPr>
            <a:stCxn id="14" idx="2"/>
          </p:cNvCxnSpPr>
          <p:nvPr/>
        </p:nvCxnSpPr>
        <p:spPr>
          <a:xfrm flipH="1">
            <a:off x="3924300" y="1642202"/>
            <a:ext cx="1004565" cy="350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Ellipse 27">
            <a:extLst>
              <a:ext uri="{FF2B5EF4-FFF2-40B4-BE49-F238E27FC236}">
                <a16:creationId xmlns:a16="http://schemas.microsoft.com/office/drawing/2014/main" id="{326651D2-A778-8345-B7FF-25ED4B2CFD7F}"/>
              </a:ext>
            </a:extLst>
          </p:cNvPr>
          <p:cNvSpPr/>
          <p:nvPr/>
        </p:nvSpPr>
        <p:spPr>
          <a:xfrm rot="16200000">
            <a:off x="7107556" y="1058547"/>
            <a:ext cx="501218" cy="260052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Straight Arrow Connector 18"/>
          <p:cNvCxnSpPr/>
          <p:nvPr/>
        </p:nvCxnSpPr>
        <p:spPr>
          <a:xfrm flipH="1">
            <a:off x="7062028" y="2738939"/>
            <a:ext cx="557144" cy="8148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798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C969E-12BC-E647-A621-3790ED2BBA46}"/>
              </a:ext>
            </a:extLst>
          </p:cNvPr>
          <p:cNvSpPr>
            <a:spLocks noGrp="1"/>
          </p:cNvSpPr>
          <p:nvPr>
            <p:ph type="title"/>
          </p:nvPr>
        </p:nvSpPr>
        <p:spPr/>
        <p:txBody>
          <a:bodyPr>
            <a:normAutofit fontScale="90000"/>
          </a:bodyPr>
          <a:lstStyle/>
          <a:p>
            <a:r>
              <a:rPr lang="fr-FR" dirty="0"/>
              <a:t>Synchrotron radiation</a:t>
            </a:r>
          </a:p>
        </p:txBody>
      </p:sp>
      <p:sp>
        <p:nvSpPr>
          <p:cNvPr id="4" name="Espace réservé de la date 3">
            <a:extLst>
              <a:ext uri="{FF2B5EF4-FFF2-40B4-BE49-F238E27FC236}">
                <a16:creationId xmlns:a16="http://schemas.microsoft.com/office/drawing/2014/main" id="{D4CB433D-6EDE-834A-9B9F-A25CE553067D}"/>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E96546C3-E050-664E-BB7D-D2A1D1C4DA5A}"/>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D0BF8FF6-852D-924D-81DD-5C74401D70C0}"/>
              </a:ext>
            </a:extLst>
          </p:cNvPr>
          <p:cNvSpPr>
            <a:spLocks noGrp="1"/>
          </p:cNvSpPr>
          <p:nvPr>
            <p:ph type="sldNum" sz="quarter" idx="12"/>
          </p:nvPr>
        </p:nvSpPr>
        <p:spPr/>
        <p:txBody>
          <a:bodyPr/>
          <a:lstStyle/>
          <a:p>
            <a:fld id="{6324D5D7-7619-544E-85E6-FE67B0DC27B1}" type="slidenum">
              <a:rPr lang="fr-FR" smtClean="0"/>
              <a:t>16</a:t>
            </a:fld>
            <a:endParaRPr lang="fr-FR"/>
          </a:p>
        </p:txBody>
      </p:sp>
      <mc:AlternateContent xmlns:mc="http://schemas.openxmlformats.org/markup-compatibility/2006" xmlns:a14="http://schemas.microsoft.com/office/drawing/2010/main">
        <mc:Choice Requires="a14">
          <p:sp>
            <p:nvSpPr>
              <p:cNvPr id="7" name="TextBox 6"/>
              <p:cNvSpPr txBox="1"/>
              <p:nvPr/>
            </p:nvSpPr>
            <p:spPr>
              <a:xfrm>
                <a:off x="4231421" y="961484"/>
                <a:ext cx="2067617" cy="567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𝛾</m:t>
                          </m:r>
                        </m:e>
                        <m:sup>
                          <m:r>
                            <a:rPr lang="en-US" b="0" i="1" smtClean="0">
                              <a:latin typeface="Cambria Math" panose="02040503050406030204" pitchFamily="18" charset="0"/>
                            </a:rPr>
                            <m:t>3</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𝑐</m:t>
                          </m:r>
                        </m:num>
                        <m:den>
                          <m:r>
                            <a:rPr lang="en-US" b="0" i="1" smtClean="0">
                              <a:latin typeface="Cambria Math" panose="02040503050406030204" pitchFamily="18" charset="0"/>
                              <a:ea typeface="Cambria Math" panose="02040503050406030204" pitchFamily="18" charset="0"/>
                            </a:rPr>
                            <m:t>𝜌</m:t>
                          </m:r>
                        </m:den>
                      </m:f>
                      <m:r>
                        <a:rPr lang="en-US" b="0" i="1" smtClean="0">
                          <a:latin typeface="Cambria Math" panose="02040503050406030204" pitchFamily="18" charset="0"/>
                        </a:rPr>
                        <m:t> ~ 5</m:t>
                      </m:r>
                      <m:r>
                        <a:rPr lang="en-US" b="0" i="1" smtClean="0">
                          <a:latin typeface="Cambria Math" panose="02040503050406030204" pitchFamily="18" charset="0"/>
                        </a:rPr>
                        <m:t>𝑘𝑒𝑉</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4231421" y="961484"/>
                <a:ext cx="2067617" cy="567271"/>
              </a:xfrm>
              <a:prstGeom prst="rect">
                <a:avLst/>
              </a:prstGeom>
              <a:blipFill>
                <a:blip r:embed="rId2"/>
                <a:stretch>
                  <a:fillRect/>
                </a:stretch>
              </a:blipFill>
            </p:spPr>
            <p:txBody>
              <a:bodyPr/>
              <a:lstStyle/>
              <a:p>
                <a:r>
                  <a:rPr lang="en-US">
                    <a:noFill/>
                  </a:rPr>
                  <a:t> </a:t>
                </a:r>
              </a:p>
            </p:txBody>
          </p:sp>
        </mc:Fallback>
      </mc:AlternateContent>
      <p:sp>
        <p:nvSpPr>
          <p:cNvPr id="8" name="TextBox 7"/>
          <p:cNvSpPr txBox="1"/>
          <p:nvPr/>
        </p:nvSpPr>
        <p:spPr>
          <a:xfrm>
            <a:off x="21214" y="1073789"/>
            <a:ext cx="6911365" cy="369332"/>
          </a:xfrm>
          <a:prstGeom prst="rect">
            <a:avLst/>
          </a:prstGeom>
          <a:noFill/>
        </p:spPr>
        <p:txBody>
          <a:bodyPr wrap="square" rtlCol="0">
            <a:spAutoFit/>
          </a:bodyPr>
          <a:lstStyle/>
          <a:p>
            <a:r>
              <a:rPr lang="en-US" dirty="0">
                <a:ea typeface="Cambria Math" panose="02040503050406030204" pitchFamily="18" charset="0"/>
              </a:rPr>
              <a:t>“Critical energy” of synchrotron radiation:</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21214" y="1435749"/>
                <a:ext cx="3015249" cy="369332"/>
              </a:xfrm>
              <a:prstGeom prst="rect">
                <a:avLst/>
              </a:prstGeom>
            </p:spPr>
            <p:txBody>
              <a:bodyPr wrap="none">
                <a:spAutoFit/>
              </a:bodyPr>
              <a:lstStyle/>
              <a:p>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fr-FR" dirty="0"/>
                  <a:t>: radius of </a:t>
                </a:r>
                <a:r>
                  <a:rPr lang="fr-FR" dirty="0" err="1"/>
                  <a:t>curvature</a:t>
                </a:r>
                <a:r>
                  <a:rPr lang="fr-FR" dirty="0"/>
                  <a:t> ~ 146 m</a:t>
                </a:r>
              </a:p>
            </p:txBody>
          </p:sp>
        </mc:Choice>
        <mc:Fallback xmlns="">
          <p:sp>
            <p:nvSpPr>
              <p:cNvPr id="9" name="Rectangle 8"/>
              <p:cNvSpPr>
                <a:spLocks noRot="1" noChangeAspect="1" noMove="1" noResize="1" noEditPoints="1" noAdjustHandles="1" noChangeArrowheads="1" noChangeShapeType="1" noTextEdit="1"/>
              </p:cNvSpPr>
              <p:nvPr/>
            </p:nvSpPr>
            <p:spPr>
              <a:xfrm>
                <a:off x="21214" y="1435749"/>
                <a:ext cx="3015249" cy="369332"/>
              </a:xfrm>
              <a:prstGeom prst="rect">
                <a:avLst/>
              </a:prstGeom>
              <a:blipFill>
                <a:blip r:embed="rId3"/>
                <a:stretch>
                  <a:fillRect t="-10000" r="-808" b="-26667"/>
                </a:stretch>
              </a:blipFill>
            </p:spPr>
            <p:txBody>
              <a:bodyPr/>
              <a:lstStyle/>
              <a:p>
                <a:r>
                  <a:rPr lang="en-US">
                    <a:noFill/>
                  </a:rPr>
                  <a:t> </a:t>
                </a:r>
              </a:p>
            </p:txBody>
          </p:sp>
        </mc:Fallback>
      </mc:AlternateContent>
      <p:sp>
        <p:nvSpPr>
          <p:cNvPr id="10" name="TextBox 9"/>
          <p:cNvSpPr txBox="1"/>
          <p:nvPr/>
        </p:nvSpPr>
        <p:spPr>
          <a:xfrm>
            <a:off x="109856" y="4949461"/>
            <a:ext cx="9094640" cy="369332"/>
          </a:xfrm>
          <a:prstGeom prst="rect">
            <a:avLst/>
          </a:prstGeom>
          <a:noFill/>
        </p:spPr>
        <p:txBody>
          <a:bodyPr wrap="square" rtlCol="0">
            <a:spAutoFit/>
          </a:bodyPr>
          <a:lstStyle/>
          <a:p>
            <a:r>
              <a:rPr lang="en-US" dirty="0"/>
              <a:t>Solution: put a ~1 mm lead plate in front of the detector to get rid of synchrotron radiation</a:t>
            </a:r>
          </a:p>
        </p:txBody>
      </p:sp>
      <mc:AlternateContent xmlns:mc="http://schemas.openxmlformats.org/markup-compatibility/2006" xmlns:a14="http://schemas.microsoft.com/office/drawing/2010/main">
        <mc:Choice Requires="a14">
          <p:sp>
            <p:nvSpPr>
              <p:cNvPr id="11" name="TextBox 10"/>
              <p:cNvSpPr txBox="1"/>
              <p:nvPr/>
            </p:nvSpPr>
            <p:spPr>
              <a:xfrm>
                <a:off x="-291985" y="2607105"/>
                <a:ext cx="4949161" cy="10953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𝑡𝑜𝑡</m:t>
                          </m:r>
                          <m:r>
                            <a:rPr lang="en-US" b="0" i="1" smtClean="0">
                              <a:latin typeface="Cambria Math" panose="02040503050406030204" pitchFamily="18" charset="0"/>
                            </a:rPr>
                            <m:t> </m:t>
                          </m:r>
                          <m:r>
                            <a:rPr lang="en-US" b="0" i="1" smtClean="0">
                              <a:latin typeface="Cambria Math" panose="02040503050406030204" pitchFamily="18" charset="0"/>
                            </a:rPr>
                            <m:t>𝑠𝑦𝑛𝑐</m:t>
                          </m:r>
                        </m:sub>
                      </m:sSub>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b="0" i="1" smtClean="0">
                                  <a:latin typeface="Cambria Math" panose="02040503050406030204" pitchFamily="18" charset="0"/>
                                </a:rPr>
                                <m:t>𝑋</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0</m:t>
                              </m:r>
                            </m:sub>
                          </m:sSub>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3</m:t>
                              </m:r>
                              <m:r>
                                <a:rPr lang="en-US" b="0" i="1" smtClean="0">
                                  <a:latin typeface="Cambria Math" panose="02040503050406030204" pitchFamily="18" charset="0"/>
                                  <a:ea typeface="Cambria Math" panose="02040503050406030204" pitchFamily="18" charset="0"/>
                                </a:rPr>
                                <m:t>𝜋</m:t>
                              </m:r>
                            </m:num>
                            <m:den>
                              <m:r>
                                <a:rPr lang="en-US" b="0" i="1" smtClean="0">
                                  <a:latin typeface="Cambria Math" panose="02040503050406030204" pitchFamily="18" charset="0"/>
                                </a:rPr>
                                <m:t>2</m:t>
                              </m:r>
                            </m:den>
                          </m:f>
                        </m:e>
                      </m:rad>
                      <m:r>
                        <a:rPr lang="en-US" b="0" i="1" smtClean="0">
                          <a:latin typeface="Cambria Math" panose="02040503050406030204" pitchFamily="18" charset="0"/>
                          <a:ea typeface="Cambria Math" panose="02040503050406030204" pitchFamily="18" charset="0"/>
                        </a:rPr>
                        <m:t>𝛼𝛾</m:t>
                      </m:r>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𝑐</m:t>
                          </m:r>
                        </m:sub>
                      </m:sSub>
                      <m:r>
                        <m:rPr>
                          <m:nor/>
                        </m:rPr>
                        <a:rPr lang="el-GR"/>
                        <m:t>Γ</m:t>
                      </m:r>
                      <m:r>
                        <m:rPr>
                          <m:nor/>
                        </m:rPr>
                        <a:rPr lang="en-US" b="0" i="0" smtClean="0"/>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𝑐</m:t>
                              </m:r>
                            </m:sub>
                          </m:sSub>
                        </m:den>
                      </m:f>
                      <m:r>
                        <m:rPr>
                          <m:nor/>
                        </m:rPr>
                        <a:rPr lang="en-US" b="0" i="0" smtClean="0"/>
                        <m:t>)</m:t>
                      </m:r>
                      <m:f>
                        <m:fPr>
                          <m:ctrlPr>
                            <a:rPr lang="en-US" b="0" i="1" smtClean="0">
                              <a:latin typeface="Cambria Math" panose="02040503050406030204" pitchFamily="18" charset="0"/>
                            </a:rPr>
                          </m:ctrlPr>
                        </m:fPr>
                        <m:num>
                          <m:r>
                            <a:rPr lang="en-US" b="0" i="1" smtClean="0">
                              <a:latin typeface="Cambria Math" panose="02040503050406030204" pitchFamily="18" charset="0"/>
                            </a:rPr>
                            <m:t>𝐿</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𝜋𝜌</m:t>
                          </m:r>
                        </m:den>
                      </m:f>
                    </m:oMath>
                  </m:oMathPara>
                </a14:m>
                <a:endParaRPr lang="en-US" b="0" dirty="0"/>
              </a:p>
              <a:p>
                <a:r>
                  <a:rPr lang="en-US" dirty="0"/>
                  <a:t>                                          ~200keV</a:t>
                </a:r>
              </a:p>
            </p:txBody>
          </p:sp>
        </mc:Choice>
        <mc:Fallback xmlns="">
          <p:sp>
            <p:nvSpPr>
              <p:cNvPr id="11" name="TextBox 10"/>
              <p:cNvSpPr txBox="1">
                <a:spLocks noRot="1" noChangeAspect="1" noMove="1" noResize="1" noEditPoints="1" noAdjustHandles="1" noChangeArrowheads="1" noChangeShapeType="1" noTextEdit="1"/>
              </p:cNvSpPr>
              <p:nvPr/>
            </p:nvSpPr>
            <p:spPr>
              <a:xfrm>
                <a:off x="-291985" y="2607105"/>
                <a:ext cx="4949161" cy="1095364"/>
              </a:xfrm>
              <a:prstGeom prst="rect">
                <a:avLst/>
              </a:prstGeom>
              <a:blipFill>
                <a:blip r:embed="rId4"/>
                <a:stretch>
                  <a:fillRect b="-12291"/>
                </a:stretch>
              </a:blipFill>
            </p:spPr>
            <p:txBody>
              <a:bodyPr/>
              <a:lstStyle/>
              <a:p>
                <a:r>
                  <a:rPr lang="en-US">
                    <a:noFill/>
                  </a:rPr>
                  <a:t> </a:t>
                </a:r>
              </a:p>
            </p:txBody>
          </p:sp>
        </mc:Fallback>
      </mc:AlternateContent>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398" y="1830481"/>
            <a:ext cx="4671842" cy="2386702"/>
          </a:xfrm>
          <a:prstGeom prst="rect">
            <a:avLst/>
          </a:prstGeom>
        </p:spPr>
      </p:pic>
      <p:sp>
        <p:nvSpPr>
          <p:cNvPr id="16" name="TextBox 15"/>
          <p:cNvSpPr txBox="1"/>
          <p:nvPr/>
        </p:nvSpPr>
        <p:spPr>
          <a:xfrm>
            <a:off x="21214" y="2103353"/>
            <a:ext cx="3987936" cy="646331"/>
          </a:xfrm>
          <a:prstGeom prst="rect">
            <a:avLst/>
          </a:prstGeom>
          <a:noFill/>
        </p:spPr>
        <p:txBody>
          <a:bodyPr wrap="square" rtlCol="0">
            <a:spAutoFit/>
          </a:bodyPr>
          <a:lstStyle/>
          <a:p>
            <a:r>
              <a:rPr lang="en-US" dirty="0"/>
              <a:t>Total radiated energy by synchrotron radiation:</a:t>
            </a:r>
          </a:p>
        </p:txBody>
      </p:sp>
      <p:cxnSp>
        <p:nvCxnSpPr>
          <p:cNvPr id="20" name="Straight Arrow Connector 19"/>
          <p:cNvCxnSpPr>
            <a:cxnSpLocks/>
          </p:cNvCxnSpPr>
          <p:nvPr/>
        </p:nvCxnSpPr>
        <p:spPr>
          <a:xfrm flipV="1">
            <a:off x="6557945" y="2491991"/>
            <a:ext cx="0" cy="1419609"/>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32100" y="3568700"/>
            <a:ext cx="368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3193795" y="3377388"/>
                <a:ext cx="1317076" cy="369332"/>
              </a:xfrm>
              <a:prstGeom prst="rect">
                <a:avLst/>
              </a:prstGeom>
              <a:noFill/>
            </p:spPr>
            <p:txBody>
              <a:bodyPr wrap="square" rtlCol="0">
                <a:spAutoFit/>
              </a:bodyPr>
              <a:lstStyle/>
              <a:p>
                <a:r>
                  <a:rPr lang="en-US" dirty="0"/>
                  <a:t>1</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𝑔</m:t>
                        </m:r>
                        <m:r>
                          <a:rPr lang="en-US" b="0" i="1" dirty="0" smtClean="0">
                            <a:latin typeface="Cambria Math" panose="02040503050406030204" pitchFamily="18" charset="0"/>
                          </a:rPr>
                          <m:t> </m:t>
                        </m:r>
                        <m:r>
                          <a:rPr lang="en-US" b="0" i="1" dirty="0" smtClean="0">
                            <a:latin typeface="Cambria Math" panose="02040503050406030204" pitchFamily="18" charset="0"/>
                          </a:rPr>
                          <m:t>𝑐𝑚</m:t>
                        </m:r>
                      </m:e>
                      <m:sup>
                        <m:r>
                          <a:rPr lang="en-US" b="0" i="1" dirty="0" smtClean="0">
                            <a:latin typeface="Cambria Math" panose="02040503050406030204" pitchFamily="18" charset="0"/>
                          </a:rPr>
                          <m:t>−2</m:t>
                        </m:r>
                      </m:sup>
                    </m:sSup>
                  </m:oMath>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a:off x="3193795" y="3377388"/>
                <a:ext cx="1317076" cy="369332"/>
              </a:xfrm>
              <a:prstGeom prst="rect">
                <a:avLst/>
              </a:prstGeom>
              <a:blipFill>
                <a:blip r:embed="rId6"/>
                <a:stretch>
                  <a:fillRect l="-4167"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09856" y="4027478"/>
                <a:ext cx="3742450" cy="369332"/>
              </a:xfrm>
              <a:prstGeom prst="rect">
                <a:avLst/>
              </a:prstGeom>
              <a:noFill/>
            </p:spPr>
            <p:txBody>
              <a:bodyPr wrap="square" rtlCol="0">
                <a:spAutoFit/>
              </a:bodyPr>
              <a:lstStyle/>
              <a:p>
                <a:r>
                  <a:rPr lang="en-US" dirty="0"/>
                  <a:t>Density of lead: 11.34</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𝑔</m:t>
                        </m:r>
                        <m:r>
                          <a:rPr lang="en-US" i="1" dirty="0">
                            <a:latin typeface="Cambria Math" panose="02040503050406030204" pitchFamily="18" charset="0"/>
                          </a:rPr>
                          <m:t> </m:t>
                        </m:r>
                        <m:r>
                          <a:rPr lang="en-US" i="1" dirty="0">
                            <a:latin typeface="Cambria Math" panose="02040503050406030204" pitchFamily="18" charset="0"/>
                          </a:rPr>
                          <m:t>𝑐𝑚</m:t>
                        </m:r>
                      </m:e>
                      <m:sup>
                        <m:r>
                          <a:rPr lang="en-US" i="1" dirty="0">
                            <a:latin typeface="Cambria Math" panose="02040503050406030204" pitchFamily="18" charset="0"/>
                          </a:rPr>
                          <m:t>−</m:t>
                        </m:r>
                        <m:r>
                          <a:rPr lang="en-US" b="0" i="1" dirty="0" smtClean="0">
                            <a:latin typeface="Cambria Math" panose="02040503050406030204" pitchFamily="18" charset="0"/>
                          </a:rPr>
                          <m:t>3</m:t>
                        </m:r>
                      </m:sup>
                    </m:sSup>
                  </m:oMath>
                </a14:m>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109856" y="4027478"/>
                <a:ext cx="3742450" cy="369332"/>
              </a:xfrm>
              <a:prstGeom prst="rect">
                <a:avLst/>
              </a:prstGeom>
              <a:blipFill>
                <a:blip r:embed="rId7"/>
                <a:stretch>
                  <a:fillRect l="-1303" t="-10000" b="-26667"/>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165AE82B-AC7E-8140-914F-B54E71DE2F72}"/>
              </a:ext>
            </a:extLst>
          </p:cNvPr>
          <p:cNvSpPr/>
          <p:nvPr/>
        </p:nvSpPr>
        <p:spPr>
          <a:xfrm rot="5400000">
            <a:off x="5777748" y="3084406"/>
            <a:ext cx="6445802" cy="276999"/>
          </a:xfrm>
          <a:prstGeom prst="rect">
            <a:avLst/>
          </a:prstGeom>
          <a:gradFill flip="none" rotWithShape="1">
            <a:gsLst>
              <a:gs pos="0">
                <a:schemeClr val="accent3">
                  <a:alpha val="50000"/>
                </a:schemeClr>
              </a:gs>
              <a:gs pos="100000">
                <a:schemeClr val="bg1"/>
              </a:gs>
            </a:gsLst>
            <a:lin ang="5400000" scaled="1"/>
            <a:tileRect/>
          </a:gradFill>
        </p:spPr>
        <p:txBody>
          <a:bodyPr wrap="square">
            <a:spAutoFit/>
          </a:bodyPr>
          <a:lstStyle/>
          <a:p>
            <a:pPr algn="ctr"/>
            <a:r>
              <a:rPr lang="en-US" sz="1200" dirty="0">
                <a:solidFill>
                  <a:schemeClr val="tx2">
                    <a:lumMod val="60000"/>
                    <a:lumOff val="40000"/>
                  </a:schemeClr>
                </a:solidFill>
              </a:rPr>
              <a:t>Jackson Book, Classical Electrodynamics</a:t>
            </a:r>
          </a:p>
        </p:txBody>
      </p:sp>
    </p:spTree>
    <p:extLst>
      <p:ext uri="{BB962C8B-B14F-4D97-AF65-F5344CB8AC3E}">
        <p14:creationId xmlns:p14="http://schemas.microsoft.com/office/powerpoint/2010/main" val="136033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69EA2C-A205-FC4E-8AE3-C5206F582604}"/>
              </a:ext>
            </a:extLst>
          </p:cNvPr>
          <p:cNvSpPr>
            <a:spLocks noGrp="1"/>
          </p:cNvSpPr>
          <p:nvPr>
            <p:ph type="title"/>
          </p:nvPr>
        </p:nvSpPr>
        <p:spPr/>
        <p:txBody>
          <a:bodyPr>
            <a:normAutofit fontScale="90000"/>
          </a:bodyPr>
          <a:lstStyle/>
          <a:p>
            <a:r>
              <a:rPr lang="fr-FR" dirty="0" err="1"/>
              <a:t>Summary</a:t>
            </a:r>
            <a:r>
              <a:rPr lang="fr-FR" dirty="0"/>
              <a:t> and </a:t>
            </a:r>
            <a:r>
              <a:rPr lang="fr-FR" dirty="0" err="1"/>
              <a:t>next</a:t>
            </a:r>
            <a:r>
              <a:rPr lang="fr-FR" dirty="0"/>
              <a:t> </a:t>
            </a:r>
            <a:r>
              <a:rPr lang="fr-FR" dirty="0" err="1"/>
              <a:t>steps</a:t>
            </a:r>
            <a:endParaRPr lang="fr-FR" dirty="0"/>
          </a:p>
        </p:txBody>
      </p:sp>
      <p:sp>
        <p:nvSpPr>
          <p:cNvPr id="4" name="Espace réservé de la date 3">
            <a:extLst>
              <a:ext uri="{FF2B5EF4-FFF2-40B4-BE49-F238E27FC236}">
                <a16:creationId xmlns:a16="http://schemas.microsoft.com/office/drawing/2014/main" id="{653185E1-3407-A14D-81F3-B36D61625FBA}"/>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7B0A9104-9DC7-DB49-98BC-68D4BEA24DC6}"/>
              </a:ext>
            </a:extLst>
          </p:cNvPr>
          <p:cNvSpPr>
            <a:spLocks noGrp="1"/>
          </p:cNvSpPr>
          <p:nvPr>
            <p:ph type="ftr" sz="quarter" idx="11"/>
          </p:nvPr>
        </p:nvSpPr>
        <p:spPr/>
        <p:txBody>
          <a:bodyPr/>
          <a:lstStyle/>
          <a:p>
            <a:r>
              <a:rPr lang="en-US" dirty="0"/>
              <a:t>Systematic effects simulation studies for an electron beam </a:t>
            </a:r>
            <a:r>
              <a:rPr lang="en-US" dirty="0" err="1"/>
              <a:t>polarimeter</a:t>
            </a:r>
            <a:r>
              <a:rPr lang="en-US" dirty="0"/>
              <a:t> for SuperKEKB </a:t>
            </a:r>
            <a:endParaRPr lang="fr-FR" dirty="0"/>
          </a:p>
        </p:txBody>
      </p:sp>
      <p:sp>
        <p:nvSpPr>
          <p:cNvPr id="6" name="Espace réservé du numéro de diapositive 5">
            <a:extLst>
              <a:ext uri="{FF2B5EF4-FFF2-40B4-BE49-F238E27FC236}">
                <a16:creationId xmlns:a16="http://schemas.microsoft.com/office/drawing/2014/main" id="{54087BAB-1BAD-AA4A-9B8A-C47C39B64CC8}"/>
              </a:ext>
            </a:extLst>
          </p:cNvPr>
          <p:cNvSpPr>
            <a:spLocks noGrp="1"/>
          </p:cNvSpPr>
          <p:nvPr>
            <p:ph type="sldNum" sz="quarter" idx="12"/>
          </p:nvPr>
        </p:nvSpPr>
        <p:spPr/>
        <p:txBody>
          <a:bodyPr/>
          <a:lstStyle/>
          <a:p>
            <a:fld id="{6324D5D7-7619-544E-85E6-FE67B0DC27B1}" type="slidenum">
              <a:rPr lang="fr-FR" smtClean="0"/>
              <a:t>17</a:t>
            </a:fld>
            <a:endParaRPr lang="fr-FR"/>
          </a:p>
        </p:txBody>
      </p:sp>
      <mc:AlternateContent xmlns:mc="http://schemas.openxmlformats.org/markup-compatibility/2006" xmlns:a14="http://schemas.microsoft.com/office/drawing/2010/main">
        <mc:Choice Requires="a14">
          <p:sp>
            <p:nvSpPr>
              <p:cNvPr id="7" name="Text Box 18">
                <a:extLst>
                  <a:ext uri="{FF2B5EF4-FFF2-40B4-BE49-F238E27FC236}">
                    <a16:creationId xmlns:a16="http://schemas.microsoft.com/office/drawing/2014/main" id="{EF37840A-27A1-CA4A-8686-184CCD6EAAD3}"/>
                  </a:ext>
                </a:extLst>
              </p:cNvPr>
              <p:cNvSpPr txBox="1">
                <a:spLocks noChangeArrowheads="1"/>
              </p:cNvSpPr>
              <p:nvPr/>
            </p:nvSpPr>
            <p:spPr bwMode="auto">
              <a:xfrm>
                <a:off x="584607" y="1287179"/>
                <a:ext cx="8436396" cy="3754874"/>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Main lessons:</a:t>
                </a:r>
              </a:p>
              <a:p>
                <a:pPr marL="742950" lvl="1" indent="-285750">
                  <a:buFont typeface="Arial" panose="020B0604020202020204" pitchFamily="34" charset="0"/>
                  <a:buChar char="•"/>
                </a:pPr>
                <a:r>
                  <a:rPr lang="en-US" sz="1400" dirty="0">
                    <a:solidFill>
                      <a:schemeClr val="accent5">
                        <a:lumMod val="75000"/>
                      </a:schemeClr>
                    </a:solidFill>
                  </a:rPr>
                  <a:t>A 2 mm misalignment of the detector </a:t>
                </a:r>
                <a:r>
                  <a:rPr lang="en-US" sz="1400" dirty="0">
                    <a:solidFill>
                      <a:schemeClr val="accent5">
                        <a:lumMod val="75000"/>
                      </a:schemeClr>
                    </a:solidFill>
                    <a:sym typeface="Wingdings" pitchFamily="2" charset="2"/>
                  </a:rPr>
                  <a:t> </a:t>
                </a:r>
                <a:r>
                  <a:rPr lang="en-US" sz="1400" dirty="0">
                    <a:solidFill>
                      <a:schemeClr val="accent5">
                        <a:lumMod val="75000"/>
                      </a:schemeClr>
                    </a:solidFill>
                  </a:rPr>
                  <a:t>a 0.4% bias on longitudinal polarization</a:t>
                </a:r>
              </a:p>
              <a:p>
                <a:pPr marL="742950" lvl="1" indent="-285750">
                  <a:buFont typeface="Arial" panose="020B0604020202020204" pitchFamily="34" charset="0"/>
                  <a:buChar char="•"/>
                </a:pPr>
                <a:r>
                  <a:rPr lang="en-US" sz="1400" dirty="0">
                    <a:solidFill>
                      <a:schemeClr val="accent5">
                        <a:lumMod val="75000"/>
                      </a:schemeClr>
                    </a:solidFill>
                  </a:rPr>
                  <a:t>Average deposited energy in detector is hardly varying with misalignment</a:t>
                </a:r>
              </a:p>
              <a:p>
                <a:pPr marL="742950" lvl="1" indent="-285750">
                  <a:buFont typeface="Arial" panose="020B0604020202020204" pitchFamily="34" charset="0"/>
                  <a:buChar char="•"/>
                </a:pPr>
                <a:r>
                  <a:rPr lang="en-US" sz="1400" dirty="0">
                    <a:solidFill>
                      <a:schemeClr val="accent5">
                        <a:lumMod val="75000"/>
                      </a:schemeClr>
                    </a:solidFill>
                  </a:rPr>
                  <a:t>Extraction of </a:t>
                </a:r>
                <a:r>
                  <a:rPr lang="en-US" sz="1400" dirty="0" err="1">
                    <a:solidFill>
                      <a:schemeClr val="accent5">
                        <a:lumMod val="75000"/>
                      </a:schemeClr>
                    </a:solidFill>
                  </a:rPr>
                  <a:t>Pz</a:t>
                </a:r>
                <a:r>
                  <a:rPr lang="en-US" sz="1400" dirty="0">
                    <a:solidFill>
                      <a:schemeClr val="accent5">
                        <a:lumMod val="75000"/>
                      </a:schemeClr>
                    </a:solidFill>
                  </a:rPr>
                  <a:t> is immune (as expected) against transverse electron polarization</a:t>
                </a:r>
              </a:p>
              <a:p>
                <a:pPr marL="742950" lvl="1" indent="-285750">
                  <a:buFont typeface="Arial" panose="020B0604020202020204" pitchFamily="34" charset="0"/>
                  <a:buChar char="•"/>
                </a:pPr>
                <a:r>
                  <a:rPr lang="en-US" sz="1400" dirty="0">
                    <a:solidFill>
                      <a:schemeClr val="accent5">
                        <a:lumMod val="75000"/>
                      </a:schemeClr>
                    </a:solidFill>
                  </a:rPr>
                  <a:t>Extraction of </a:t>
                </a:r>
                <a:r>
                  <a:rPr lang="en-US" sz="1400" dirty="0" err="1">
                    <a:solidFill>
                      <a:schemeClr val="accent5">
                        <a:lumMod val="75000"/>
                      </a:schemeClr>
                    </a:solidFill>
                  </a:rPr>
                  <a:t>Pz</a:t>
                </a:r>
                <a:r>
                  <a:rPr lang="en-US" sz="1400" dirty="0">
                    <a:solidFill>
                      <a:schemeClr val="accent5">
                        <a:lumMod val="75000"/>
                      </a:schemeClr>
                    </a:solidFill>
                  </a:rPr>
                  <a:t> is immune (as expected) against linear laser polarization (as soon as the circular polarization is perfectly known)</a:t>
                </a:r>
              </a:p>
              <a:p>
                <a:pPr marL="742950" lvl="1" indent="-285750">
                  <a:buFont typeface="Arial" panose="020B0604020202020204" pitchFamily="34" charset="0"/>
                  <a:buChar char="•"/>
                </a:pPr>
                <a:r>
                  <a:rPr lang="en-US" sz="1400" dirty="0">
                    <a:solidFill>
                      <a:schemeClr val="accent5">
                        <a:lumMod val="75000"/>
                      </a:schemeClr>
                    </a:solidFill>
                  </a:rPr>
                  <a:t>Beam displacement and emittance growth at injection do not affect the energy spectrum of photons significantly (within statistical fluctuations)</a:t>
                </a:r>
              </a:p>
              <a:p>
                <a:pPr marL="742950" lvl="1" indent="-285750">
                  <a:buFont typeface="Arial" panose="020B0604020202020204" pitchFamily="34" charset="0"/>
                  <a:buChar char="•"/>
                </a:pPr>
                <a:r>
                  <a:rPr lang="en-US" sz="1400" dirty="0">
                    <a:solidFill>
                      <a:schemeClr val="accent5">
                        <a:lumMod val="75000"/>
                      </a:schemeClr>
                    </a:solidFill>
                  </a:rPr>
                  <a:t>Background contributions seem anecdotic, even bremsstrahlung. May require further consolidation when a location is decided</a:t>
                </a:r>
              </a:p>
              <a:p>
                <a:endParaRPr lang="en-US" sz="1400" dirty="0">
                  <a:solidFill>
                    <a:schemeClr val="tx2">
                      <a:lumMod val="60000"/>
                      <a:lumOff val="40000"/>
                    </a:schemeClr>
                  </a:solidFill>
                </a:endParaRPr>
              </a:p>
              <a:p>
                <a:r>
                  <a:rPr lang="en-US" sz="1400" dirty="0">
                    <a:solidFill>
                      <a:schemeClr val="tx2">
                        <a:lumMod val="60000"/>
                        <a:lumOff val="40000"/>
                      </a:schemeClr>
                    </a:solidFill>
                  </a:rPr>
                  <a:t>Next steps:</a:t>
                </a:r>
              </a:p>
              <a:p>
                <a:pPr marL="742950" lvl="1" indent="-285750">
                  <a:buFont typeface="Arial" panose="020B0604020202020204" pitchFamily="34" charset="0"/>
                  <a:buChar char="•"/>
                </a:pPr>
                <a:r>
                  <a:rPr lang="en-US" sz="1400" dirty="0">
                    <a:solidFill>
                      <a:schemeClr val="accent5">
                        <a:lumMod val="75000"/>
                      </a:schemeClr>
                    </a:solidFill>
                    <a:sym typeface="Wingdings" pitchFamily="2" charset="2"/>
                  </a:rPr>
                  <a:t>Include Bremsstrahlung in the fit</a:t>
                </a:r>
              </a:p>
              <a:p>
                <a:pPr marL="742950" lvl="1" indent="-285750">
                  <a:buFont typeface="Arial" panose="020B0604020202020204" pitchFamily="34" charset="0"/>
                  <a:buChar char="•"/>
                </a:pPr>
                <a:r>
                  <a:rPr lang="en-US" sz="1400" dirty="0">
                    <a:solidFill>
                      <a:schemeClr val="accent5">
                        <a:lumMod val="75000"/>
                      </a:schemeClr>
                    </a:solidFill>
                    <a:sym typeface="Wingdings" pitchFamily="2" charset="2"/>
                  </a:rPr>
                  <a:t>Test the concept of a </a:t>
                </a:r>
                <a14:m>
                  <m:oMath xmlns:m="http://schemas.openxmlformats.org/officeDocument/2006/math">
                    <m:r>
                      <a:rPr lang="en-US" sz="1400" i="1">
                        <a:solidFill>
                          <a:schemeClr val="accent5">
                            <a:lumMod val="75000"/>
                          </a:schemeClr>
                        </a:solidFill>
                        <a:latin typeface="Cambria Math" panose="02040503050406030204" pitchFamily="18" charset="0"/>
                      </a:rPr>
                      <m:t>𝐵𝑎</m:t>
                    </m:r>
                    <m:sSub>
                      <m:sSubPr>
                        <m:ctrlPr>
                          <a:rPr lang="en-US" sz="1400" i="1">
                            <a:solidFill>
                              <a:schemeClr val="accent5">
                                <a:lumMod val="75000"/>
                              </a:schemeClr>
                            </a:solidFill>
                            <a:latin typeface="Cambria Math" panose="02040503050406030204" pitchFamily="18" charset="0"/>
                          </a:rPr>
                        </m:ctrlPr>
                      </m:sSubPr>
                      <m:e>
                        <m:r>
                          <a:rPr lang="en-US" sz="1400" i="1">
                            <a:solidFill>
                              <a:schemeClr val="accent5">
                                <a:lumMod val="75000"/>
                              </a:schemeClr>
                            </a:solidFill>
                            <a:latin typeface="Cambria Math" panose="02040503050406030204" pitchFamily="18" charset="0"/>
                          </a:rPr>
                          <m:t>𝐹</m:t>
                        </m:r>
                      </m:e>
                      <m:sub>
                        <m:r>
                          <a:rPr lang="en-US" sz="1400" i="1">
                            <a:solidFill>
                              <a:schemeClr val="accent5">
                                <a:lumMod val="75000"/>
                              </a:schemeClr>
                            </a:solidFill>
                            <a:latin typeface="Cambria Math" panose="02040503050406030204" pitchFamily="18" charset="0"/>
                          </a:rPr>
                          <m:t>2</m:t>
                        </m:r>
                      </m:sub>
                    </m:sSub>
                  </m:oMath>
                </a14:m>
                <a:r>
                  <a:rPr lang="en-US" sz="1400" dirty="0">
                    <a:solidFill>
                      <a:schemeClr val="accent5">
                        <a:lumMod val="75000"/>
                      </a:schemeClr>
                    </a:solidFill>
                    <a:sym typeface="Wingdings" pitchFamily="2" charset="2"/>
                  </a:rPr>
                  <a:t> detector</a:t>
                </a:r>
              </a:p>
              <a:p>
                <a:pPr marL="742950" lvl="1" indent="-285750">
                  <a:buFont typeface="Arial" panose="020B0604020202020204" pitchFamily="34" charset="0"/>
                  <a:buChar char="•"/>
                </a:pPr>
                <a:r>
                  <a:rPr lang="en-US" sz="1400" dirty="0">
                    <a:solidFill>
                      <a:schemeClr val="accent5">
                        <a:lumMod val="75000"/>
                      </a:schemeClr>
                    </a:solidFill>
                    <a:sym typeface="Wingdings" pitchFamily="2" charset="2"/>
                  </a:rPr>
                  <a:t>Start mounting a laser R&amp;D setup</a:t>
                </a:r>
              </a:p>
              <a:p>
                <a:pPr marL="742950" lvl="1" indent="-285750">
                  <a:buFont typeface="Arial" panose="020B0604020202020204" pitchFamily="34" charset="0"/>
                  <a:buChar char="•"/>
                </a:pPr>
                <a:r>
                  <a:rPr lang="en-US" sz="1400" dirty="0">
                    <a:solidFill>
                      <a:schemeClr val="accent5">
                        <a:lumMod val="75000"/>
                      </a:schemeClr>
                    </a:solidFill>
                    <a:sym typeface="Wingdings" pitchFamily="2" charset="2"/>
                  </a:rPr>
                  <a:t>Costing exercise for the laser system</a:t>
                </a:r>
              </a:p>
              <a:p>
                <a:endParaRPr lang="en-US" sz="1400" dirty="0">
                  <a:solidFill>
                    <a:schemeClr val="tx2">
                      <a:lumMod val="60000"/>
                      <a:lumOff val="40000"/>
                    </a:schemeClr>
                  </a:solidFill>
                </a:endParaRPr>
              </a:p>
            </p:txBody>
          </p:sp>
        </mc:Choice>
        <mc:Fallback xmlns="">
          <p:sp>
            <p:nvSpPr>
              <p:cNvPr id="7" name="Text Box 18">
                <a:extLst>
                  <a:ext uri="{FF2B5EF4-FFF2-40B4-BE49-F238E27FC236}">
                    <a16:creationId xmlns:a16="http://schemas.microsoft.com/office/drawing/2014/main" id="{EF37840A-27A1-CA4A-8686-184CCD6EAAD3}"/>
                  </a:ext>
                </a:extLst>
              </p:cNvPr>
              <p:cNvSpPr txBox="1">
                <a:spLocks noRot="1" noChangeAspect="1" noMove="1" noResize="1" noEditPoints="1" noAdjustHandles="1" noChangeArrowheads="1" noChangeShapeType="1" noTextEdit="1"/>
              </p:cNvSpPr>
              <p:nvPr/>
            </p:nvSpPr>
            <p:spPr bwMode="auto">
              <a:xfrm>
                <a:off x="584607" y="1287179"/>
                <a:ext cx="8436396" cy="3754874"/>
              </a:xfrm>
              <a:prstGeom prst="rect">
                <a:avLst/>
              </a:prstGeom>
              <a:blipFill>
                <a:blip r:embed="rId2"/>
                <a:stretch>
                  <a:fillRect l="-217" t="-325"/>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39182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FDF703-E478-AF47-B6BF-189765F417C6}"/>
              </a:ext>
            </a:extLst>
          </p:cNvPr>
          <p:cNvSpPr>
            <a:spLocks noGrp="1"/>
          </p:cNvSpPr>
          <p:nvPr>
            <p:ph type="title"/>
          </p:nvPr>
        </p:nvSpPr>
        <p:spPr/>
        <p:txBody>
          <a:bodyPr>
            <a:normAutofit fontScale="90000"/>
          </a:bodyPr>
          <a:lstStyle/>
          <a:p>
            <a:r>
              <a:rPr lang="fr-FR" dirty="0"/>
              <a:t>Compton on </a:t>
            </a:r>
            <a:r>
              <a:rPr lang="fr-FR" dirty="0" err="1"/>
              <a:t>blackbody</a:t>
            </a:r>
            <a:endParaRPr lang="fr-FR" dirty="0"/>
          </a:p>
        </p:txBody>
      </p:sp>
      <p:sp>
        <p:nvSpPr>
          <p:cNvPr id="4" name="Espace réservé de la date 3">
            <a:extLst>
              <a:ext uri="{FF2B5EF4-FFF2-40B4-BE49-F238E27FC236}">
                <a16:creationId xmlns:a16="http://schemas.microsoft.com/office/drawing/2014/main" id="{D3105BA3-5C91-AA42-B468-50F5FCAFFD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EDAAA07E-8FC1-734F-89EF-7AC2961AEA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A8FEF65C-DD87-C446-8660-324302C3F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7" name="TextBox 6"/>
          <p:cNvSpPr txBox="1"/>
          <p:nvPr/>
        </p:nvSpPr>
        <p:spPr>
          <a:xfrm>
            <a:off x="723900" y="1316672"/>
            <a:ext cx="49149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beam pipe emits photons through blackbody radiation, these photons scatter on the electron beam and the scattered photons contribute in the background effects and have an impact on the energy spectrum.   </a:t>
            </a:r>
          </a:p>
        </p:txBody>
      </p:sp>
      <mc:AlternateContent xmlns:mc="http://schemas.openxmlformats.org/markup-compatibility/2006" xmlns:a14="http://schemas.microsoft.com/office/drawing/2010/main">
        <mc:Choice Requires="a14">
          <p:sp>
            <p:nvSpPr>
              <p:cNvPr id="8" name="TextBox 7"/>
              <p:cNvSpPr txBox="1"/>
              <p:nvPr/>
            </p:nvSpPr>
            <p:spPr>
              <a:xfrm>
                <a:off x="5918200" y="1524561"/>
                <a:ext cx="2933700" cy="8573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blackbody energy spectrum: </a:t>
                </a:r>
                <a14:m>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𝑑𝑛</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sub>
                        </m:sSub>
                      </m:den>
                    </m:f>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𝐸</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𝜆</m:t>
                            </m:r>
                          </m:sub>
                          <m: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sup>
                        </m:sSubSup>
                      </m:num>
                      <m:den>
                        <m:sSup>
                          <m:sSup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𝜆</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𝑘</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𝐵</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sup>
                        </m:sSup>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m:t>
                        </m:r>
                      </m:den>
                    </m:f>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918200" y="1524561"/>
                <a:ext cx="2933700" cy="857351"/>
              </a:xfrm>
              <a:prstGeom prst="rect">
                <a:avLst/>
              </a:prstGeom>
              <a:blipFill>
                <a:blip r:embed="rId2"/>
                <a:stretch>
                  <a:fillRect l="-1871" t="-3546"/>
                </a:stretch>
              </a:blipFill>
            </p:spPr>
            <p:txBody>
              <a:bodyPr/>
              <a:lstStyle/>
              <a:p>
                <a:r>
                  <a:rPr lang="en-US">
                    <a:noFill/>
                  </a:rPr>
                  <a:t> </a:t>
                </a:r>
              </a:p>
            </p:txBody>
          </p:sp>
        </mc:Fallback>
      </mc:AlternateContent>
    </p:spTree>
    <p:extLst>
      <p:ext uri="{BB962C8B-B14F-4D97-AF65-F5344CB8AC3E}">
        <p14:creationId xmlns:p14="http://schemas.microsoft.com/office/powerpoint/2010/main" val="2788148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Basic </a:t>
            </a:r>
            <a:r>
              <a:rPr lang="fr-FR" dirty="0" err="1"/>
              <a:t>Alignment</a:t>
            </a:r>
            <a:r>
              <a:rPr lang="fr-FR" dirty="0"/>
              <a:t> of detector</a:t>
            </a:r>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dirty="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dirty="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97" y="1625601"/>
            <a:ext cx="8196324" cy="4454524"/>
          </a:xfrm>
          <a:prstGeom prst="rect">
            <a:avLst/>
          </a:prstGeom>
        </p:spPr>
      </p:pic>
      <p:sp>
        <p:nvSpPr>
          <p:cNvPr id="8" name="TextBox 7"/>
          <p:cNvSpPr txBox="1"/>
          <p:nvPr/>
        </p:nvSpPr>
        <p:spPr>
          <a:xfrm>
            <a:off x="628650" y="959894"/>
            <a:ext cx="5899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Deposited energy in the detector with misalignment :</a:t>
            </a:r>
          </a:p>
        </p:txBody>
      </p:sp>
    </p:spTree>
    <p:extLst>
      <p:ext uri="{BB962C8B-B14F-4D97-AF65-F5344CB8AC3E}">
        <p14:creationId xmlns:p14="http://schemas.microsoft.com/office/powerpoint/2010/main" val="3853188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B720D1-8AD7-D647-A227-658D9C205CFC}"/>
              </a:ext>
            </a:extLst>
          </p:cNvPr>
          <p:cNvSpPr>
            <a:spLocks noGrp="1"/>
          </p:cNvSpPr>
          <p:nvPr>
            <p:ph type="title"/>
          </p:nvPr>
        </p:nvSpPr>
        <p:spPr/>
        <p:txBody>
          <a:bodyPr>
            <a:normAutofit fontScale="90000"/>
          </a:bodyPr>
          <a:lstStyle/>
          <a:p>
            <a:r>
              <a:rPr lang="fr-FR" dirty="0"/>
              <a:t>Introduction</a:t>
            </a:r>
          </a:p>
        </p:txBody>
      </p:sp>
      <p:sp>
        <p:nvSpPr>
          <p:cNvPr id="4" name="Espace réservé de la date 3">
            <a:extLst>
              <a:ext uri="{FF2B5EF4-FFF2-40B4-BE49-F238E27FC236}">
                <a16:creationId xmlns:a16="http://schemas.microsoft.com/office/drawing/2014/main" id="{A1B5AC4D-D3DA-BD4F-8FF9-A42A8F676862}"/>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B85077A3-B64A-8A48-992A-80E3CF3CD974}"/>
              </a:ext>
            </a:extLst>
          </p:cNvPr>
          <p:cNvSpPr>
            <a:spLocks noGrp="1"/>
          </p:cNvSpPr>
          <p:nvPr>
            <p:ph type="ftr" sz="quarter" idx="11"/>
          </p:nvPr>
        </p:nvSpPr>
        <p:spPr/>
        <p:txBody>
          <a:bodyPr/>
          <a:lstStyle/>
          <a:p>
            <a:r>
              <a:rPr lang="en-US"/>
              <a:t>Systematic effects simulation studies for an electron beam polarimeter for SuperKEKB </a:t>
            </a:r>
            <a:endParaRPr lang="fr-FR" dirty="0"/>
          </a:p>
        </p:txBody>
      </p:sp>
      <p:sp>
        <p:nvSpPr>
          <p:cNvPr id="6" name="Espace réservé du numéro de diapositive 5">
            <a:extLst>
              <a:ext uri="{FF2B5EF4-FFF2-40B4-BE49-F238E27FC236}">
                <a16:creationId xmlns:a16="http://schemas.microsoft.com/office/drawing/2014/main" id="{DFF6A156-96AC-CF4C-9016-F99BFB1B1783}"/>
              </a:ext>
            </a:extLst>
          </p:cNvPr>
          <p:cNvSpPr>
            <a:spLocks noGrp="1"/>
          </p:cNvSpPr>
          <p:nvPr>
            <p:ph type="sldNum" sz="quarter" idx="12"/>
          </p:nvPr>
        </p:nvSpPr>
        <p:spPr/>
        <p:txBody>
          <a:bodyPr/>
          <a:lstStyle/>
          <a:p>
            <a:fld id="{6324D5D7-7619-544E-85E6-FE67B0DC27B1}" type="slidenum">
              <a:rPr lang="fr-FR" smtClean="0"/>
              <a:t>2</a:t>
            </a:fld>
            <a:endParaRPr lang="fr-FR"/>
          </a:p>
        </p:txBody>
      </p:sp>
      <p:sp>
        <p:nvSpPr>
          <p:cNvPr id="7" name="Text Box 18">
            <a:extLst>
              <a:ext uri="{FF2B5EF4-FFF2-40B4-BE49-F238E27FC236}">
                <a16:creationId xmlns:a16="http://schemas.microsoft.com/office/drawing/2014/main" id="{D2A84E3F-72F7-6A49-B335-9F5E6EB4B228}"/>
              </a:ext>
            </a:extLst>
          </p:cNvPr>
          <p:cNvSpPr txBox="1">
            <a:spLocks noChangeArrowheads="1"/>
          </p:cNvSpPr>
          <p:nvPr/>
        </p:nvSpPr>
        <p:spPr bwMode="auto">
          <a:xfrm>
            <a:off x="584607" y="1287179"/>
            <a:ext cx="8436396" cy="2677656"/>
          </a:xfrm>
          <a:prstGeom prst="rect">
            <a:avLst/>
          </a:prstGeom>
          <a:noFill/>
          <a:ln w="9525">
            <a:noFill/>
            <a:miter lim="800000"/>
            <a:headEnd/>
            <a:tailEnd/>
          </a:ln>
        </p:spPr>
        <p:txBody>
          <a:bodyPr wrap="square">
            <a:spAutoFit/>
          </a:bodyPr>
          <a:lstStyle/>
          <a:p>
            <a:r>
              <a:rPr lang="en-US" sz="1400" dirty="0">
                <a:solidFill>
                  <a:schemeClr val="tx2">
                    <a:lumMod val="60000"/>
                    <a:lumOff val="40000"/>
                  </a:schemeClr>
                </a:solidFill>
              </a:rPr>
              <a:t>Current status:</a:t>
            </a:r>
          </a:p>
          <a:p>
            <a:r>
              <a:rPr lang="en-US" sz="1400" dirty="0">
                <a:solidFill>
                  <a:schemeClr val="tx2">
                    <a:lumMod val="60000"/>
                    <a:lumOff val="40000"/>
                  </a:schemeClr>
                </a:solidFill>
              </a:rPr>
              <a:t>Several sensitivity studies shown in the past</a:t>
            </a:r>
          </a:p>
          <a:p>
            <a:r>
              <a:rPr lang="en-US" sz="1400" dirty="0">
                <a:solidFill>
                  <a:schemeClr val="tx2">
                    <a:lumMod val="60000"/>
                    <a:lumOff val="40000"/>
                  </a:schemeClr>
                </a:solidFill>
              </a:rPr>
              <a:t>Look-up tables (LUTs) introduced to fasten the fit procedure</a:t>
            </a:r>
          </a:p>
          <a:p>
            <a:endParaRPr lang="en-US" sz="1400" dirty="0">
              <a:solidFill>
                <a:schemeClr val="tx2">
                  <a:lumMod val="60000"/>
                  <a:lumOff val="40000"/>
                </a:schemeClr>
              </a:solidFill>
            </a:endParaRPr>
          </a:p>
          <a:p>
            <a:endParaRPr lang="en-US" sz="1400" dirty="0">
              <a:solidFill>
                <a:schemeClr val="tx2">
                  <a:lumMod val="60000"/>
                  <a:lumOff val="40000"/>
                </a:schemeClr>
              </a:solidFill>
            </a:endParaRPr>
          </a:p>
          <a:p>
            <a:r>
              <a:rPr lang="en-US" sz="1400" dirty="0">
                <a:solidFill>
                  <a:schemeClr val="tx2">
                    <a:lumMod val="60000"/>
                    <a:lumOff val="40000"/>
                  </a:schemeClr>
                </a:solidFill>
              </a:rPr>
              <a:t>Purpose of today’s presentation:</a:t>
            </a:r>
          </a:p>
          <a:p>
            <a:pPr marL="514350" indent="-514350">
              <a:buFont typeface="+mj-lt"/>
              <a:buAutoNum type="alphaLcParenR"/>
            </a:pPr>
            <a:r>
              <a:rPr lang="en-US" sz="1400" dirty="0">
                <a:solidFill>
                  <a:schemeClr val="accent3"/>
                </a:solidFill>
              </a:rPr>
              <a:t>Reminder of Compton scattering and cross section</a:t>
            </a:r>
          </a:p>
          <a:p>
            <a:pPr marL="514350" indent="-514350">
              <a:buFont typeface="+mj-lt"/>
              <a:buAutoNum type="alphaLcParenR"/>
            </a:pPr>
            <a:r>
              <a:rPr lang="en-US" sz="1400" dirty="0">
                <a:solidFill>
                  <a:schemeClr val="accent3"/>
                </a:solidFill>
              </a:rPr>
              <a:t>MC sensitivity studies reviewed with LUTs</a:t>
            </a:r>
          </a:p>
          <a:p>
            <a:pPr marL="514350" indent="-514350">
              <a:buFont typeface="+mj-lt"/>
              <a:buAutoNum type="alphaLcParenR"/>
            </a:pPr>
            <a:r>
              <a:rPr lang="en-US" sz="1400" dirty="0">
                <a:solidFill>
                  <a:schemeClr val="accent3"/>
                </a:solidFill>
              </a:rPr>
              <a:t>Detector misalignment </a:t>
            </a:r>
          </a:p>
          <a:p>
            <a:pPr marL="514350" indent="-514350">
              <a:buFont typeface="+mj-lt"/>
              <a:buAutoNum type="alphaLcParenR"/>
            </a:pPr>
            <a:r>
              <a:rPr lang="en-US" sz="1400" dirty="0">
                <a:solidFill>
                  <a:schemeClr val="accent3"/>
                </a:solidFill>
              </a:rPr>
              <a:t>Beam jittering related to top-up injection</a:t>
            </a:r>
          </a:p>
          <a:p>
            <a:pPr marL="514350" indent="-514350">
              <a:buFont typeface="+mj-lt"/>
              <a:buAutoNum type="alphaLcParenR"/>
            </a:pPr>
            <a:r>
              <a:rPr lang="en-US" sz="1400" dirty="0">
                <a:solidFill>
                  <a:schemeClr val="accent3"/>
                </a:solidFill>
              </a:rPr>
              <a:t>Backgrounds</a:t>
            </a:r>
          </a:p>
          <a:p>
            <a:endParaRPr lang="en-US" sz="1400" dirty="0">
              <a:solidFill>
                <a:schemeClr val="tx2">
                  <a:lumMod val="60000"/>
                  <a:lumOff val="40000"/>
                </a:schemeClr>
              </a:solidFill>
            </a:endParaRPr>
          </a:p>
        </p:txBody>
      </p:sp>
    </p:spTree>
    <p:extLst>
      <p:ext uri="{BB962C8B-B14F-4D97-AF65-F5344CB8AC3E}">
        <p14:creationId xmlns:p14="http://schemas.microsoft.com/office/powerpoint/2010/main" val="3258185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F92D01-6C29-0844-9042-090A54CF083A}"/>
              </a:ext>
            </a:extLst>
          </p:cNvPr>
          <p:cNvSpPr>
            <a:spLocks noGrp="1"/>
          </p:cNvSpPr>
          <p:nvPr>
            <p:ph type="title"/>
          </p:nvPr>
        </p:nvSpPr>
        <p:spPr/>
        <p:txBody>
          <a:bodyPr>
            <a:normAutofit fontScale="90000"/>
          </a:bodyPr>
          <a:lstStyle/>
          <a:p>
            <a:r>
              <a:rPr lang="fr-FR" dirty="0" err="1"/>
              <a:t>Jitter</a:t>
            </a:r>
            <a:r>
              <a:rPr lang="fr-FR" dirty="0"/>
              <a:t> issues</a:t>
            </a:r>
          </a:p>
        </p:txBody>
      </p:sp>
      <p:sp>
        <p:nvSpPr>
          <p:cNvPr id="4" name="Espace réservé de la date 3">
            <a:extLst>
              <a:ext uri="{FF2B5EF4-FFF2-40B4-BE49-F238E27FC236}">
                <a16:creationId xmlns:a16="http://schemas.microsoft.com/office/drawing/2014/main" id="{F721D720-8373-4B40-9F05-AA0BAA4BC9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dirty="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51544C50-00BC-5F49-B10A-CCB07A40A1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45B22688-9D53-F745-984C-889E55F57F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1" y="1778000"/>
            <a:ext cx="6303120" cy="4167797"/>
          </a:xfrm>
          <a:prstGeom prst="rect">
            <a:avLst/>
          </a:prstGeom>
        </p:spPr>
      </p:pic>
      <p:sp>
        <p:nvSpPr>
          <p:cNvPr id="13" name="TextBox 12"/>
          <p:cNvSpPr txBox="1"/>
          <p:nvPr/>
        </p:nvSpPr>
        <p:spPr>
          <a:xfrm>
            <a:off x="635278" y="978808"/>
            <a:ext cx="52829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Misalignment of the e beam: (w/o emittance growth)</a:t>
            </a:r>
          </a:p>
        </p:txBody>
      </p:sp>
    </p:spTree>
    <p:extLst>
      <p:ext uri="{BB962C8B-B14F-4D97-AF65-F5344CB8AC3E}">
        <p14:creationId xmlns:p14="http://schemas.microsoft.com/office/powerpoint/2010/main" val="2436080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9600D-CEB3-714B-AA2F-6819F81B6801}"/>
              </a:ext>
            </a:extLst>
          </p:cNvPr>
          <p:cNvSpPr>
            <a:spLocks noGrp="1"/>
          </p:cNvSpPr>
          <p:nvPr>
            <p:ph type="title"/>
          </p:nvPr>
        </p:nvSpPr>
        <p:spPr>
          <a:xfrm>
            <a:off x="628653" y="365129"/>
            <a:ext cx="8392353" cy="509517"/>
          </a:xfrm>
        </p:spPr>
        <p:txBody>
          <a:bodyPr>
            <a:normAutofit fontScale="90000"/>
          </a:bodyPr>
          <a:lstStyle/>
          <a:p>
            <a:r>
              <a:rPr lang="fr-FR" dirty="0" err="1"/>
              <a:t>Jitter</a:t>
            </a:r>
            <a:r>
              <a:rPr lang="fr-FR" dirty="0"/>
              <a:t> issues </a:t>
            </a:r>
          </a:p>
        </p:txBody>
      </p:sp>
      <p:sp>
        <p:nvSpPr>
          <p:cNvPr id="4" name="Espace réservé de la date 3">
            <a:extLst>
              <a:ext uri="{FF2B5EF4-FFF2-40B4-BE49-F238E27FC236}">
                <a16:creationId xmlns:a16="http://schemas.microsoft.com/office/drawing/2014/main" id="{FDDAD5EB-CE09-5A4B-BD84-8A787FA8A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E15EEA4C-1746-044A-96F4-A99EA1BF20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83D3D043-65B7-BF49-B198-8EAC11FBF5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3" name="TextBox 2"/>
          <p:cNvSpPr txBox="1"/>
          <p:nvPr/>
        </p:nvSpPr>
        <p:spPr>
          <a:xfrm>
            <a:off x="508000" y="1128461"/>
            <a:ext cx="7150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Taking into consideration misalignment on e- beam + Emittance growth :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3" y="1764308"/>
            <a:ext cx="2746219" cy="20243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696" y="1751608"/>
            <a:ext cx="2974704" cy="20243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3" y="4226033"/>
            <a:ext cx="2787647" cy="17044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696" y="4167658"/>
            <a:ext cx="2974704" cy="1755287"/>
          </a:xfrm>
          <a:prstGeom prst="rect">
            <a:avLst/>
          </a:prstGeom>
        </p:spPr>
      </p:pic>
    </p:spTree>
    <p:extLst>
      <p:ext uri="{BB962C8B-B14F-4D97-AF65-F5344CB8AC3E}">
        <p14:creationId xmlns:p14="http://schemas.microsoft.com/office/powerpoint/2010/main" val="3074713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94D7C42-A99F-C042-A64B-ECF5D5F109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A5BEA3FC-3BAC-2E4C-B3DB-792F22E4C2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78363AC-9F59-A94A-994B-2A50628893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3" name="Title 2"/>
          <p:cNvSpPr>
            <a:spLocks noGrp="1"/>
          </p:cNvSpPr>
          <p:nvPr>
            <p:ph type="title"/>
          </p:nvPr>
        </p:nvSpPr>
        <p:spPr/>
        <p:txBody>
          <a:bodyPr>
            <a:normAutofit fontScale="90000"/>
          </a:bodyPr>
          <a:lstStyle/>
          <a:p>
            <a:r>
              <a:rPr lang="en-US" dirty="0"/>
              <a:t>Jitter issues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89" y="1844976"/>
            <a:ext cx="4473848" cy="304452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476" y="1801484"/>
            <a:ext cx="4691524" cy="3192655"/>
          </a:xfrm>
          <a:prstGeom prst="rect">
            <a:avLst/>
          </a:prstGeom>
        </p:spPr>
      </p:pic>
      <p:sp>
        <p:nvSpPr>
          <p:cNvPr id="2" name="Rectangle 1"/>
          <p:cNvSpPr/>
          <p:nvPr/>
        </p:nvSpPr>
        <p:spPr>
          <a:xfrm>
            <a:off x="628650" y="1021935"/>
            <a:ext cx="73810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Taking into consideration misalignment on e- beam + Emittance growth : </a:t>
            </a:r>
          </a:p>
        </p:txBody>
      </p:sp>
    </p:spTree>
    <p:extLst>
      <p:ext uri="{BB962C8B-B14F-4D97-AF65-F5344CB8AC3E}">
        <p14:creationId xmlns:p14="http://schemas.microsoft.com/office/powerpoint/2010/main" val="1784644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6E4CB-C2BF-6349-8344-9C3F1CC42BC3}"/>
              </a:ext>
            </a:extLst>
          </p:cNvPr>
          <p:cNvSpPr>
            <a:spLocks noGrp="1"/>
          </p:cNvSpPr>
          <p:nvPr>
            <p:ph type="title"/>
          </p:nvPr>
        </p:nvSpPr>
        <p:spPr/>
        <p:txBody>
          <a:bodyPr>
            <a:normAutofit fontScale="90000"/>
          </a:bodyPr>
          <a:lstStyle/>
          <a:p>
            <a:r>
              <a:rPr lang="fr-FR" dirty="0" err="1"/>
              <a:t>Jitter</a:t>
            </a:r>
            <a:r>
              <a:rPr lang="fr-FR" dirty="0"/>
              <a:t> issues</a:t>
            </a:r>
          </a:p>
        </p:txBody>
      </p:sp>
      <p:sp>
        <p:nvSpPr>
          <p:cNvPr id="4" name="Espace réservé de la date 3">
            <a:extLst>
              <a:ext uri="{FF2B5EF4-FFF2-40B4-BE49-F238E27FC236}">
                <a16:creationId xmlns:a16="http://schemas.microsoft.com/office/drawing/2014/main" id="{44079AE5-5B8F-6F4E-848B-B34C2CC3C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05F2F04C-0A42-024B-B728-F986197B1D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D122DFCE-78EE-AF45-B51B-20DAEE1D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38" y="1555573"/>
            <a:ext cx="3942635" cy="268302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713185"/>
            <a:ext cx="4015512" cy="2732619"/>
          </a:xfrm>
          <a:prstGeom prst="rect">
            <a:avLst/>
          </a:prstGeom>
        </p:spPr>
      </p:pic>
      <p:sp>
        <p:nvSpPr>
          <p:cNvPr id="7" name="Rectangle 6"/>
          <p:cNvSpPr/>
          <p:nvPr/>
        </p:nvSpPr>
        <p:spPr>
          <a:xfrm>
            <a:off x="743228" y="1030444"/>
            <a:ext cx="70672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Taking into consideration misalignment on e- beam + Emittance growth : </a:t>
            </a:r>
          </a:p>
        </p:txBody>
      </p:sp>
      <p:sp>
        <p:nvSpPr>
          <p:cNvPr id="9" name="TextBox 8"/>
          <p:cNvSpPr txBox="1"/>
          <p:nvPr/>
        </p:nvSpPr>
        <p:spPr>
          <a:xfrm>
            <a:off x="4481317" y="2202871"/>
            <a:ext cx="4267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97FD5">
                    <a:lumMod val="75000"/>
                  </a:srgbClr>
                </a:solidFill>
                <a:effectLst/>
                <a:uLnTx/>
                <a:uFillTx/>
                <a:latin typeface="Calibri" panose="020F0502020204030204"/>
                <a:ea typeface="+mn-ea"/>
                <a:cs typeface="+mn-cs"/>
              </a:rPr>
              <a:t>xpos</a:t>
            </a: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 and </a:t>
            </a:r>
            <a:r>
              <a:rPr kumimoji="0" lang="en-US" sz="1800" b="0" i="0" u="none" strike="noStrike" kern="1200" cap="none" spc="0" normalizeH="0" baseline="0" noProof="0" dirty="0" err="1">
                <a:ln>
                  <a:noFill/>
                </a:ln>
                <a:solidFill>
                  <a:srgbClr val="297FD5">
                    <a:lumMod val="75000"/>
                  </a:srgbClr>
                </a:solidFill>
                <a:effectLst/>
                <a:uLnTx/>
                <a:uFillTx/>
                <a:latin typeface="Calibri" panose="020F0502020204030204"/>
                <a:ea typeface="+mn-ea"/>
                <a:cs typeface="+mn-cs"/>
              </a:rPr>
              <a:t>ypos</a:t>
            </a: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 are the positions of electrons inside the bunch on the x and y axis </a:t>
            </a:r>
          </a:p>
        </p:txBody>
      </p:sp>
    </p:spTree>
    <p:extLst>
      <p:ext uri="{BB962C8B-B14F-4D97-AF65-F5344CB8AC3E}">
        <p14:creationId xmlns:p14="http://schemas.microsoft.com/office/powerpoint/2010/main" val="1334178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6E4CB-C2BF-6349-8344-9C3F1CC42BC3}"/>
              </a:ext>
            </a:extLst>
          </p:cNvPr>
          <p:cNvSpPr>
            <a:spLocks noGrp="1"/>
          </p:cNvSpPr>
          <p:nvPr>
            <p:ph type="title"/>
          </p:nvPr>
        </p:nvSpPr>
        <p:spPr/>
        <p:txBody>
          <a:bodyPr>
            <a:normAutofit fontScale="90000"/>
          </a:bodyPr>
          <a:lstStyle/>
          <a:p>
            <a:r>
              <a:rPr lang="fr-FR" dirty="0" err="1"/>
              <a:t>Jitter</a:t>
            </a:r>
            <a:r>
              <a:rPr lang="fr-FR" dirty="0"/>
              <a:t> issues</a:t>
            </a:r>
          </a:p>
        </p:txBody>
      </p:sp>
      <p:sp>
        <p:nvSpPr>
          <p:cNvPr id="4" name="Espace réservé de la date 3">
            <a:extLst>
              <a:ext uri="{FF2B5EF4-FFF2-40B4-BE49-F238E27FC236}">
                <a16:creationId xmlns:a16="http://schemas.microsoft.com/office/drawing/2014/main" id="{44079AE5-5B8F-6F4E-848B-B34C2CC3C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16/07/2021</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05F2F04C-0A42-024B-B728-F986197B1D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rPr>
              <a:t>Systematic effects simulation studies for an electron beam polarimeter for SuperKEKB </a:t>
            </a:r>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D122DFCE-78EE-AF45-B51B-20DAEE1D46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4D5D7-7619-544E-85E6-FE67B0DC27B1}" type="slidenum">
              <a:rPr kumimoji="0" lang="fr-FR" sz="1200" b="0" i="0" u="none" strike="noStrike" kern="1200" cap="none" spc="0" normalizeH="0" baseline="0" noProof="0" smtClean="0">
                <a:ln>
                  <a:noFill/>
                </a:ln>
                <a:solidFill>
                  <a:srgbClr val="7F8FA9">
                    <a:lumMod val="20000"/>
                    <a:lumOff val="8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srgbClr val="7F8FA9">
                  <a:lumMod val="20000"/>
                  <a:lumOff val="80000"/>
                </a:srgbClr>
              </a:solidFill>
              <a:effectLst/>
              <a:uLnTx/>
              <a:uFillTx/>
              <a:latin typeface="Calibri" panose="020F0502020204030204"/>
              <a:ea typeface="+mn-ea"/>
              <a:cs typeface="+mn-cs"/>
            </a:endParaRPr>
          </a:p>
        </p:txBody>
      </p:sp>
      <p:sp>
        <p:nvSpPr>
          <p:cNvPr id="7" name="Rectangle 6"/>
          <p:cNvSpPr/>
          <p:nvPr/>
        </p:nvSpPr>
        <p:spPr>
          <a:xfrm>
            <a:off x="743228" y="1095343"/>
            <a:ext cx="70672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97FD5">
                    <a:lumMod val="75000"/>
                  </a:srgbClr>
                </a:solidFill>
                <a:effectLst/>
                <a:uLnTx/>
                <a:uFillTx/>
                <a:latin typeface="Calibri" panose="020F0502020204030204"/>
                <a:ea typeface="+mn-ea"/>
                <a:cs typeface="+mn-cs"/>
              </a:rPr>
              <a:t>Comparison: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64" y="1806533"/>
            <a:ext cx="6314936" cy="4297412"/>
          </a:xfrm>
          <a:prstGeom prst="rect">
            <a:avLst/>
          </a:prstGeom>
        </p:spPr>
      </p:pic>
    </p:spTree>
    <p:extLst>
      <p:ext uri="{BB962C8B-B14F-4D97-AF65-F5344CB8AC3E}">
        <p14:creationId xmlns:p14="http://schemas.microsoft.com/office/powerpoint/2010/main" val="357042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6E4CB-C2BF-6349-8344-9C3F1CC42BC3}"/>
              </a:ext>
            </a:extLst>
          </p:cNvPr>
          <p:cNvSpPr>
            <a:spLocks noGrp="1"/>
          </p:cNvSpPr>
          <p:nvPr>
            <p:ph type="title"/>
          </p:nvPr>
        </p:nvSpPr>
        <p:spPr/>
        <p:txBody>
          <a:bodyPr>
            <a:normAutofit fontScale="90000"/>
          </a:bodyPr>
          <a:lstStyle/>
          <a:p>
            <a:r>
              <a:rPr lang="fr-FR" dirty="0" err="1"/>
              <a:t>Jitter</a:t>
            </a:r>
            <a:r>
              <a:rPr lang="fr-FR" dirty="0"/>
              <a:t> issues</a:t>
            </a:r>
          </a:p>
        </p:txBody>
      </p:sp>
      <p:sp>
        <p:nvSpPr>
          <p:cNvPr id="4" name="Espace réservé de la date 3">
            <a:extLst>
              <a:ext uri="{FF2B5EF4-FFF2-40B4-BE49-F238E27FC236}">
                <a16:creationId xmlns:a16="http://schemas.microsoft.com/office/drawing/2014/main" id="{44079AE5-5B8F-6F4E-848B-B34C2CC3C14E}"/>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05F2F04C-0A42-024B-B728-F986197B1D52}"/>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D122DFCE-78EE-AF45-B51B-20DAEE1D46D7}"/>
              </a:ext>
            </a:extLst>
          </p:cNvPr>
          <p:cNvSpPr>
            <a:spLocks noGrp="1"/>
          </p:cNvSpPr>
          <p:nvPr>
            <p:ph type="sldNum" sz="quarter" idx="12"/>
          </p:nvPr>
        </p:nvSpPr>
        <p:spPr/>
        <p:txBody>
          <a:bodyPr/>
          <a:lstStyle/>
          <a:p>
            <a:fld id="{6324D5D7-7619-544E-85E6-FE67B0DC27B1}" type="slidenum">
              <a:rPr lang="fr-FR" smtClean="0"/>
              <a:t>25</a:t>
            </a:fld>
            <a:endParaRPr lang="fr-F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093415"/>
            <a:ext cx="4578179" cy="3115523"/>
          </a:xfrm>
          <a:prstGeom prst="rect">
            <a:avLst/>
          </a:prstGeom>
        </p:spPr>
      </p:pic>
      <p:sp>
        <p:nvSpPr>
          <p:cNvPr id="7" name="Rectangle 6"/>
          <p:cNvSpPr/>
          <p:nvPr/>
        </p:nvSpPr>
        <p:spPr>
          <a:xfrm>
            <a:off x="743228" y="1030444"/>
            <a:ext cx="7067272" cy="369332"/>
          </a:xfrm>
          <a:prstGeom prst="rect">
            <a:avLst/>
          </a:prstGeom>
        </p:spPr>
        <p:txBody>
          <a:bodyPr wrap="square">
            <a:spAutoFit/>
          </a:bodyPr>
          <a:lstStyle/>
          <a:p>
            <a:r>
              <a:rPr lang="en-US" dirty="0">
                <a:solidFill>
                  <a:schemeClr val="accent3">
                    <a:lumMod val="75000"/>
                  </a:schemeClr>
                </a:solidFill>
              </a:rPr>
              <a:t>Taking into consideration misalignment on e- beam + Emittance growth : </a:t>
            </a:r>
          </a:p>
        </p:txBody>
      </p:sp>
      <p:sp>
        <p:nvSpPr>
          <p:cNvPr id="9" name="TextBox 8"/>
          <p:cNvSpPr txBox="1"/>
          <p:nvPr/>
        </p:nvSpPr>
        <p:spPr>
          <a:xfrm>
            <a:off x="743228" y="1296672"/>
            <a:ext cx="4267200" cy="646331"/>
          </a:xfrm>
          <a:prstGeom prst="rect">
            <a:avLst/>
          </a:prstGeom>
          <a:noFill/>
        </p:spPr>
        <p:txBody>
          <a:bodyPr wrap="square" rtlCol="0">
            <a:spAutoFit/>
          </a:bodyPr>
          <a:lstStyle/>
          <a:p>
            <a:r>
              <a:rPr lang="en-US" dirty="0" err="1">
                <a:solidFill>
                  <a:schemeClr val="accent3">
                    <a:lumMod val="75000"/>
                  </a:schemeClr>
                </a:solidFill>
              </a:rPr>
              <a:t>xpos</a:t>
            </a:r>
            <a:r>
              <a:rPr lang="en-US" dirty="0">
                <a:solidFill>
                  <a:schemeClr val="accent3">
                    <a:lumMod val="75000"/>
                  </a:schemeClr>
                </a:solidFill>
              </a:rPr>
              <a:t>: the positions of electrons inside the bunch on the x axis </a:t>
            </a:r>
          </a:p>
        </p:txBody>
      </p:sp>
    </p:spTree>
    <p:extLst>
      <p:ext uri="{BB962C8B-B14F-4D97-AF65-F5344CB8AC3E}">
        <p14:creationId xmlns:p14="http://schemas.microsoft.com/office/powerpoint/2010/main" val="1942827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Misalignments on the detector</a:t>
            </a:r>
          </a:p>
        </p:txBody>
      </p:sp>
      <p:sp>
        <p:nvSpPr>
          <p:cNvPr id="4" name="Date Placeholder 3"/>
          <p:cNvSpPr>
            <a:spLocks noGrp="1"/>
          </p:cNvSpPr>
          <p:nvPr>
            <p:ph type="dt" sz="half" idx="10"/>
          </p:nvPr>
        </p:nvSpPr>
        <p:spPr/>
        <p:txBody>
          <a:bodyPr/>
          <a:lstStyle/>
          <a:p>
            <a:r>
              <a:rPr lang="en-US"/>
              <a:t>16/07/2021</a:t>
            </a:r>
            <a:endParaRPr lang="fr-FR"/>
          </a:p>
        </p:txBody>
      </p:sp>
      <p:sp>
        <p:nvSpPr>
          <p:cNvPr id="5" name="Footer Placeholder 4"/>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Slide Number Placeholder 5"/>
          <p:cNvSpPr>
            <a:spLocks noGrp="1"/>
          </p:cNvSpPr>
          <p:nvPr>
            <p:ph type="sldNum" sz="quarter" idx="12"/>
          </p:nvPr>
        </p:nvSpPr>
        <p:spPr/>
        <p:txBody>
          <a:bodyPr/>
          <a:lstStyle/>
          <a:p>
            <a:fld id="{6324D5D7-7619-544E-85E6-FE67B0DC27B1}" type="slidenum">
              <a:rPr lang="fr-FR" smtClean="0"/>
              <a:t>26</a:t>
            </a:fld>
            <a:endParaRPr lang="fr-FR"/>
          </a:p>
        </p:txBody>
      </p:sp>
      <p:sp>
        <p:nvSpPr>
          <p:cNvPr id="8" name="Cube 7"/>
          <p:cNvSpPr/>
          <p:nvPr/>
        </p:nvSpPr>
        <p:spPr>
          <a:xfrm rot="10800000">
            <a:off x="4076700" y="1624776"/>
            <a:ext cx="1422400" cy="63500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2121040" y="1942277"/>
            <a:ext cx="2069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739970" y="1547030"/>
            <a:ext cx="2717800" cy="369332"/>
          </a:xfrm>
          <a:prstGeom prst="rect">
            <a:avLst/>
          </a:prstGeom>
          <a:noFill/>
        </p:spPr>
        <p:txBody>
          <a:bodyPr wrap="square" rtlCol="0">
            <a:spAutoFit/>
          </a:bodyPr>
          <a:lstStyle/>
          <a:p>
            <a:r>
              <a:rPr lang="en-US" dirty="0">
                <a:solidFill>
                  <a:schemeClr val="accent3">
                    <a:lumMod val="75000"/>
                  </a:schemeClr>
                </a:solidFill>
              </a:rPr>
              <a:t>Perfectly aligned beam</a:t>
            </a:r>
          </a:p>
        </p:txBody>
      </p:sp>
      <p:sp>
        <p:nvSpPr>
          <p:cNvPr id="17" name="TextBox 16"/>
          <p:cNvSpPr txBox="1"/>
          <p:nvPr/>
        </p:nvSpPr>
        <p:spPr>
          <a:xfrm>
            <a:off x="527155" y="3761260"/>
            <a:ext cx="1892230" cy="369332"/>
          </a:xfrm>
          <a:prstGeom prst="rect">
            <a:avLst/>
          </a:prstGeom>
          <a:noFill/>
        </p:spPr>
        <p:txBody>
          <a:bodyPr wrap="square" rtlCol="0">
            <a:spAutoFit/>
          </a:bodyPr>
          <a:lstStyle/>
          <a:p>
            <a:r>
              <a:rPr lang="en-US" dirty="0">
                <a:solidFill>
                  <a:srgbClr val="FF0000"/>
                </a:solidFill>
              </a:rPr>
              <a:t>Misalignment</a:t>
            </a:r>
            <a:r>
              <a:rPr lang="en-US" dirty="0"/>
              <a:t> </a:t>
            </a:r>
          </a:p>
        </p:txBody>
      </p:sp>
      <p:cxnSp>
        <p:nvCxnSpPr>
          <p:cNvPr id="19" name="Straight Arrow Connector 18"/>
          <p:cNvCxnSpPr/>
          <p:nvPr/>
        </p:nvCxnSpPr>
        <p:spPr>
          <a:xfrm>
            <a:off x="501790" y="4130592"/>
            <a:ext cx="0" cy="2794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400" y="4085626"/>
            <a:ext cx="450850" cy="369332"/>
          </a:xfrm>
          <a:prstGeom prst="rect">
            <a:avLst/>
          </a:prstGeom>
          <a:noFill/>
        </p:spPr>
        <p:txBody>
          <a:bodyPr wrap="square" rtlCol="0">
            <a:spAutoFit/>
          </a:bodyPr>
          <a:lstStyle/>
          <a:p>
            <a:r>
              <a:rPr lang="en-US" dirty="0">
                <a:solidFill>
                  <a:srgbClr val="FF0000"/>
                </a:solidFill>
              </a:rPr>
              <a:t>dx</a:t>
            </a:r>
          </a:p>
        </p:txBody>
      </p:sp>
      <p:sp>
        <p:nvSpPr>
          <p:cNvPr id="23" name="Cube 22"/>
          <p:cNvSpPr/>
          <p:nvPr/>
        </p:nvSpPr>
        <p:spPr>
          <a:xfrm rot="10800000">
            <a:off x="2540000" y="4021530"/>
            <a:ext cx="1422400" cy="63500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584340" y="4339031"/>
            <a:ext cx="2069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4340" y="4177502"/>
            <a:ext cx="20699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575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C745E-C735-2043-A657-5FC5D8A7F802}"/>
              </a:ext>
            </a:extLst>
          </p:cNvPr>
          <p:cNvSpPr>
            <a:spLocks noGrp="1"/>
          </p:cNvSpPr>
          <p:nvPr>
            <p:ph type="title"/>
          </p:nvPr>
        </p:nvSpPr>
        <p:spPr/>
        <p:txBody>
          <a:bodyPr>
            <a:normAutofit fontScale="90000"/>
          </a:bodyPr>
          <a:lstStyle/>
          <a:p>
            <a:r>
              <a:rPr lang="fr-FR" dirty="0"/>
              <a:t>Compton </a:t>
            </a:r>
            <a:r>
              <a:rPr lang="fr-FR" dirty="0" err="1"/>
              <a:t>backscattering</a:t>
            </a:r>
            <a:endParaRPr lang="fr-FR" dirty="0"/>
          </a:p>
        </p:txBody>
      </p:sp>
      <p:sp>
        <p:nvSpPr>
          <p:cNvPr id="4" name="Espace réservé de la date 3">
            <a:extLst>
              <a:ext uri="{FF2B5EF4-FFF2-40B4-BE49-F238E27FC236}">
                <a16:creationId xmlns:a16="http://schemas.microsoft.com/office/drawing/2014/main" id="{8841E52D-587D-2845-95C1-528953DDFF9D}"/>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E1425E26-C429-754C-A668-2B5B28CACBF9}"/>
              </a:ext>
            </a:extLst>
          </p:cNvPr>
          <p:cNvSpPr>
            <a:spLocks noGrp="1"/>
          </p:cNvSpPr>
          <p:nvPr>
            <p:ph type="ftr" sz="quarter" idx="11"/>
          </p:nvPr>
        </p:nvSpPr>
        <p:spPr/>
        <p:txBody>
          <a:bodyPr/>
          <a:lstStyle/>
          <a:p>
            <a:r>
              <a:rPr lang="en-US"/>
              <a:t>Systematic effects simulation studies for an electron beam polarimeter for SuperKEKB </a:t>
            </a:r>
            <a:endParaRPr lang="fr-FR" dirty="0"/>
          </a:p>
        </p:txBody>
      </p:sp>
      <p:sp>
        <p:nvSpPr>
          <p:cNvPr id="6" name="Espace réservé du numéro de diapositive 5">
            <a:extLst>
              <a:ext uri="{FF2B5EF4-FFF2-40B4-BE49-F238E27FC236}">
                <a16:creationId xmlns:a16="http://schemas.microsoft.com/office/drawing/2014/main" id="{FD0162B0-4FE5-5A4F-9A6C-605DC24346F9}"/>
              </a:ext>
            </a:extLst>
          </p:cNvPr>
          <p:cNvSpPr>
            <a:spLocks noGrp="1"/>
          </p:cNvSpPr>
          <p:nvPr>
            <p:ph type="sldNum" sz="quarter" idx="12"/>
          </p:nvPr>
        </p:nvSpPr>
        <p:spPr/>
        <p:txBody>
          <a:bodyPr/>
          <a:lstStyle/>
          <a:p>
            <a:fld id="{6324D5D7-7619-544E-85E6-FE67B0DC27B1}" type="slidenum">
              <a:rPr lang="fr-FR" smtClean="0"/>
              <a:t>3</a:t>
            </a:fld>
            <a:endParaRPr lang="fr-FR"/>
          </a:p>
        </p:txBody>
      </p:sp>
      <p:grpSp>
        <p:nvGrpSpPr>
          <p:cNvPr id="25" name="Groupe 44">
            <a:extLst>
              <a:ext uri="{FF2B5EF4-FFF2-40B4-BE49-F238E27FC236}">
                <a16:creationId xmlns:a16="http://schemas.microsoft.com/office/drawing/2014/main" id="{B4F36D42-F82E-DC41-91FC-9954B8D87B76}"/>
              </a:ext>
            </a:extLst>
          </p:cNvPr>
          <p:cNvGrpSpPr/>
          <p:nvPr/>
        </p:nvGrpSpPr>
        <p:grpSpPr>
          <a:xfrm>
            <a:off x="308235" y="2497958"/>
            <a:ext cx="4389369" cy="1519095"/>
            <a:chOff x="2342924" y="2160309"/>
            <a:chExt cx="4200550" cy="2571261"/>
          </a:xfrm>
        </p:grpSpPr>
        <p:sp>
          <p:nvSpPr>
            <p:cNvPr id="29" name="Triangle 45">
              <a:extLst>
                <a:ext uri="{FF2B5EF4-FFF2-40B4-BE49-F238E27FC236}">
                  <a16:creationId xmlns:a16="http://schemas.microsoft.com/office/drawing/2014/main" id="{629F6080-3ADD-0346-93DE-A6837F86CC29}"/>
                </a:ext>
              </a:extLst>
            </p:cNvPr>
            <p:cNvSpPr/>
            <p:nvPr/>
          </p:nvSpPr>
          <p:spPr>
            <a:xfrm rot="16200000">
              <a:off x="4676838" y="3064356"/>
              <a:ext cx="758854" cy="1659248"/>
            </a:xfrm>
            <a:prstGeom prst="triangle">
              <a:avLst/>
            </a:prstGeom>
            <a:gradFill flip="none" rotWithShape="1">
              <a:gsLst>
                <a:gs pos="0">
                  <a:schemeClr val="accent5">
                    <a:lumMod val="77000"/>
                  </a:schemeClr>
                </a:gs>
                <a:gs pos="48000">
                  <a:schemeClr val="accent3">
                    <a:alpha val="5000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Connecteur droit avec flèche 46">
              <a:extLst>
                <a:ext uri="{FF2B5EF4-FFF2-40B4-BE49-F238E27FC236}">
                  <a16:creationId xmlns:a16="http://schemas.microsoft.com/office/drawing/2014/main" id="{99192E89-1514-5644-A787-F2762A3B8C7A}"/>
                </a:ext>
              </a:extLst>
            </p:cNvPr>
            <p:cNvCxnSpPr/>
            <p:nvPr/>
          </p:nvCxnSpPr>
          <p:spPr>
            <a:xfrm>
              <a:off x="2655042" y="3905952"/>
              <a:ext cx="3888432" cy="0"/>
            </a:xfrm>
            <a:prstGeom prst="straightConnector1">
              <a:avLst/>
            </a:prstGeom>
            <a:ln w="38100">
              <a:solidFill>
                <a:schemeClr val="accent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Connecteur droit avec flèche 47">
              <a:extLst>
                <a:ext uri="{FF2B5EF4-FFF2-40B4-BE49-F238E27FC236}">
                  <a16:creationId xmlns:a16="http://schemas.microsoft.com/office/drawing/2014/main" id="{2CE0A1BF-64F0-7D41-94D6-BE1B3C47A6EC}"/>
                </a:ext>
              </a:extLst>
            </p:cNvPr>
            <p:cNvCxnSpPr/>
            <p:nvPr/>
          </p:nvCxnSpPr>
          <p:spPr>
            <a:xfrm>
              <a:off x="2786939" y="3905952"/>
              <a:ext cx="1439702" cy="0"/>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48">
              <a:extLst>
                <a:ext uri="{FF2B5EF4-FFF2-40B4-BE49-F238E27FC236}">
                  <a16:creationId xmlns:a16="http://schemas.microsoft.com/office/drawing/2014/main" id="{2187B346-9238-DE42-BB5F-AA284B724137}"/>
                </a:ext>
              </a:extLst>
            </p:cNvPr>
            <p:cNvCxnSpPr/>
            <p:nvPr/>
          </p:nvCxnSpPr>
          <p:spPr>
            <a:xfrm flipH="1">
              <a:off x="4226644" y="2794474"/>
              <a:ext cx="876670" cy="111147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49">
              <a:extLst>
                <a:ext uri="{FF2B5EF4-FFF2-40B4-BE49-F238E27FC236}">
                  <a16:creationId xmlns:a16="http://schemas.microsoft.com/office/drawing/2014/main" id="{B5F786A6-EB2B-D840-A044-FF970D720A1D}"/>
                </a:ext>
              </a:extLst>
            </p:cNvPr>
            <p:cNvCxnSpPr/>
            <p:nvPr/>
          </p:nvCxnSpPr>
          <p:spPr>
            <a:xfrm>
              <a:off x="4226644" y="3905952"/>
              <a:ext cx="1027758" cy="616714"/>
            </a:xfrm>
            <a:prstGeom prst="straightConnector1">
              <a:avLst/>
            </a:prstGeom>
            <a:ln w="38100">
              <a:solidFill>
                <a:schemeClr val="accent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Connecteur droit avec flèche 50">
              <a:extLst>
                <a:ext uri="{FF2B5EF4-FFF2-40B4-BE49-F238E27FC236}">
                  <a16:creationId xmlns:a16="http://schemas.microsoft.com/office/drawing/2014/main" id="{991EA455-F20C-D840-A310-E6A178772699}"/>
                </a:ext>
              </a:extLst>
            </p:cNvPr>
            <p:cNvCxnSpPr>
              <a:cxnSpLocks/>
            </p:cNvCxnSpPr>
            <p:nvPr/>
          </p:nvCxnSpPr>
          <p:spPr>
            <a:xfrm flipV="1">
              <a:off x="4229343" y="3350213"/>
              <a:ext cx="2170114" cy="555740"/>
            </a:xfrm>
            <a:prstGeom prst="straightConnector1">
              <a:avLst/>
            </a:prstGeom>
            <a:ln w="38100">
              <a:solidFill>
                <a:schemeClr val="accent5">
                  <a:lumMod val="75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ZoneTexte 51">
              <a:extLst>
                <a:ext uri="{FF2B5EF4-FFF2-40B4-BE49-F238E27FC236}">
                  <a16:creationId xmlns:a16="http://schemas.microsoft.com/office/drawing/2014/main" id="{7F3548BE-274A-3C47-88A2-248244E50585}"/>
                </a:ext>
              </a:extLst>
            </p:cNvPr>
            <p:cNvSpPr txBox="1"/>
            <p:nvPr/>
          </p:nvSpPr>
          <p:spPr>
            <a:xfrm>
              <a:off x="4383234" y="2160309"/>
              <a:ext cx="966756" cy="625141"/>
            </a:xfrm>
            <a:prstGeom prst="rect">
              <a:avLst/>
            </a:prstGeom>
            <a:noFill/>
            <a:ln>
              <a:noFill/>
            </a:ln>
          </p:spPr>
          <p:txBody>
            <a:bodyPr wrap="none" rtlCol="0">
              <a:spAutoFit/>
            </a:bodyPr>
            <a:lstStyle/>
            <a:p>
              <a:r>
                <a:rPr lang="fr-FR" dirty="0">
                  <a:solidFill>
                    <a:schemeClr val="accent6">
                      <a:lumMod val="75000"/>
                    </a:schemeClr>
                  </a:solidFill>
                </a:rPr>
                <a:t>laser (E</a:t>
              </a:r>
              <a:r>
                <a:rPr lang="el-GR" baseline="-25000" dirty="0">
                  <a:solidFill>
                    <a:schemeClr val="accent6">
                      <a:lumMod val="75000"/>
                    </a:schemeClr>
                  </a:solidFill>
                </a:rPr>
                <a:t>λ</a:t>
              </a:r>
              <a:r>
                <a:rPr lang="fr-FR" dirty="0">
                  <a:solidFill>
                    <a:schemeClr val="accent6">
                      <a:lumMod val="75000"/>
                    </a:schemeClr>
                  </a:solidFill>
                </a:rPr>
                <a:t>)</a:t>
              </a:r>
            </a:p>
          </p:txBody>
        </p:sp>
        <p:sp>
          <p:nvSpPr>
            <p:cNvPr id="38" name="Arc 37">
              <a:extLst>
                <a:ext uri="{FF2B5EF4-FFF2-40B4-BE49-F238E27FC236}">
                  <a16:creationId xmlns:a16="http://schemas.microsoft.com/office/drawing/2014/main" id="{53744652-2AF3-4045-BAB8-650373B62357}"/>
                </a:ext>
              </a:extLst>
            </p:cNvPr>
            <p:cNvSpPr/>
            <p:nvPr/>
          </p:nvSpPr>
          <p:spPr>
            <a:xfrm>
              <a:off x="4383234" y="3514555"/>
              <a:ext cx="281745" cy="391398"/>
            </a:xfrm>
            <a:prstGeom prst="arc">
              <a:avLst>
                <a:gd name="adj1" fmla="val 16200000"/>
                <a:gd name="adj2" fmla="val 4010144"/>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39" name="ZoneTexte 53">
                  <a:extLst>
                    <a:ext uri="{FF2B5EF4-FFF2-40B4-BE49-F238E27FC236}">
                      <a16:creationId xmlns:a16="http://schemas.microsoft.com/office/drawing/2014/main" id="{8D2512AD-9214-374D-A45A-EAAE8BD299BB}"/>
                    </a:ext>
                  </a:extLst>
                </p:cNvPr>
                <p:cNvSpPr txBox="1"/>
                <p:nvPr/>
              </p:nvSpPr>
              <p:spPr>
                <a:xfrm>
                  <a:off x="4646820" y="3129410"/>
                  <a:ext cx="446531" cy="625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i="1">
                                <a:solidFill>
                                  <a:schemeClr val="accent6">
                                    <a:lumMod val="75000"/>
                                  </a:schemeClr>
                                </a:solidFill>
                                <a:latin typeface="Cambria Math" panose="02040503050406030204" pitchFamily="18" charset="0"/>
                              </a:rPr>
                            </m:ctrlPr>
                          </m:sSubPr>
                          <m:e>
                            <m:r>
                              <a:rPr lang="fr-FR" i="1">
                                <a:solidFill>
                                  <a:schemeClr val="accent6">
                                    <a:lumMod val="75000"/>
                                  </a:schemeClr>
                                </a:solidFill>
                                <a:latin typeface="Cambria Math" panose="02040503050406030204" pitchFamily="18" charset="0"/>
                                <a:ea typeface="Cambria Math" panose="02040503050406030204" pitchFamily="18" charset="0"/>
                              </a:rPr>
                              <m:t>𝜃</m:t>
                            </m:r>
                          </m:e>
                          <m:sub>
                            <m:r>
                              <a:rPr lang="fr-FR" i="1">
                                <a:solidFill>
                                  <a:schemeClr val="accent6">
                                    <a:lumMod val="75000"/>
                                  </a:schemeClr>
                                </a:solidFill>
                                <a:latin typeface="Cambria Math" panose="02040503050406030204" pitchFamily="18" charset="0"/>
                              </a:rPr>
                              <m:t>0</m:t>
                            </m:r>
                          </m:sub>
                        </m:sSub>
                      </m:oMath>
                    </m:oMathPara>
                  </a14:m>
                  <a:endParaRPr lang="fr-FR" dirty="0">
                    <a:solidFill>
                      <a:schemeClr val="accent6">
                        <a:lumMod val="75000"/>
                      </a:schemeClr>
                    </a:solidFill>
                  </a:endParaRPr>
                </a:p>
              </p:txBody>
            </p:sp>
          </mc:Choice>
          <mc:Fallback xmlns="">
            <p:sp>
              <p:nvSpPr>
                <p:cNvPr id="54" name="ZoneTexte 53">
                  <a:extLst>
                    <a:ext uri="{FF2B5EF4-FFF2-40B4-BE49-F238E27FC236}">
                      <a16:creationId xmlns:a16="http://schemas.microsoft.com/office/drawing/2014/main" id="{8D2512AD-9214-374D-A45A-EAAE8BD299BB}"/>
                    </a:ext>
                  </a:extLst>
                </p:cNvPr>
                <p:cNvSpPr txBox="1">
                  <a:spLocks noRot="1" noChangeAspect="1" noMove="1" noResize="1" noEditPoints="1" noAdjustHandles="1" noChangeArrowheads="1" noChangeShapeType="1" noTextEdit="1"/>
                </p:cNvSpPr>
                <p:nvPr/>
              </p:nvSpPr>
              <p:spPr>
                <a:xfrm>
                  <a:off x="4646820" y="3129410"/>
                  <a:ext cx="446531" cy="625141"/>
                </a:xfrm>
                <a:prstGeom prst="rect">
                  <a:avLst/>
                </a:prstGeom>
                <a:blipFill>
                  <a:blip r:embed="rId3"/>
                  <a:stretch>
                    <a:fillRect/>
                  </a:stretch>
                </a:blipFill>
              </p:spPr>
              <p:txBody>
                <a:bodyPr/>
                <a:lstStyle/>
                <a:p>
                  <a:r>
                    <a:rPr lang="en-US">
                      <a:noFill/>
                    </a:rPr>
                    <a:t> </a:t>
                  </a:r>
                </a:p>
              </p:txBody>
            </p:sp>
          </mc:Fallback>
        </mc:AlternateContent>
        <p:sp>
          <p:nvSpPr>
            <p:cNvPr id="40" name="Arc 39">
              <a:extLst>
                <a:ext uri="{FF2B5EF4-FFF2-40B4-BE49-F238E27FC236}">
                  <a16:creationId xmlns:a16="http://schemas.microsoft.com/office/drawing/2014/main" id="{1D286F91-511D-1D49-BDB3-6FD50D1BDF86}"/>
                </a:ext>
              </a:extLst>
            </p:cNvPr>
            <p:cNvSpPr/>
            <p:nvPr/>
          </p:nvSpPr>
          <p:spPr>
            <a:xfrm>
              <a:off x="5733874" y="3507899"/>
              <a:ext cx="227559" cy="425598"/>
            </a:xfrm>
            <a:prstGeom prst="arc">
              <a:avLst>
                <a:gd name="adj1" fmla="val 16200000"/>
                <a:gd name="adj2" fmla="val 4010144"/>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schemeClr val="accent5">
                    <a:lumMod val="75000"/>
                  </a:schemeClr>
                </a:solidFill>
              </a:endParaRPr>
            </a:p>
          </p:txBody>
        </p:sp>
        <p:sp>
          <p:nvSpPr>
            <p:cNvPr id="41" name="ZoneTexte 55">
              <a:extLst>
                <a:ext uri="{FF2B5EF4-FFF2-40B4-BE49-F238E27FC236}">
                  <a16:creationId xmlns:a16="http://schemas.microsoft.com/office/drawing/2014/main" id="{0DF0F8AD-A913-5F4E-BA35-0F5AF83DC3D7}"/>
                </a:ext>
              </a:extLst>
            </p:cNvPr>
            <p:cNvSpPr txBox="1"/>
            <p:nvPr/>
          </p:nvSpPr>
          <p:spPr>
            <a:xfrm>
              <a:off x="5970902" y="3401075"/>
              <a:ext cx="294844" cy="625141"/>
            </a:xfrm>
            <a:prstGeom prst="rect">
              <a:avLst/>
            </a:prstGeom>
            <a:noFill/>
          </p:spPr>
          <p:txBody>
            <a:bodyPr wrap="none" rtlCol="0">
              <a:spAutoFit/>
            </a:bodyPr>
            <a:lstStyle/>
            <a:p>
              <a:r>
                <a:rPr lang="el-GR" dirty="0">
                  <a:solidFill>
                    <a:schemeClr val="accent5">
                      <a:lumMod val="75000"/>
                    </a:schemeClr>
                  </a:solidFill>
                </a:rPr>
                <a:t>θ</a:t>
              </a:r>
              <a:endParaRPr lang="fr-FR" dirty="0">
                <a:solidFill>
                  <a:schemeClr val="accent5">
                    <a:lumMod val="75000"/>
                  </a:schemeClr>
                </a:solidFill>
              </a:endParaRPr>
            </a:p>
          </p:txBody>
        </p:sp>
        <mc:AlternateContent xmlns:mc="http://schemas.openxmlformats.org/markup-compatibility/2006" xmlns:a14="http://schemas.microsoft.com/office/drawing/2010/main">
          <mc:Choice Requires="a14">
            <p:sp>
              <p:nvSpPr>
                <p:cNvPr id="42" name="ZoneTexte 56">
                  <a:extLst>
                    <a:ext uri="{FF2B5EF4-FFF2-40B4-BE49-F238E27FC236}">
                      <a16:creationId xmlns:a16="http://schemas.microsoft.com/office/drawing/2014/main" id="{B885FEA0-123B-C64D-A4AC-689E8B7BF9CC}"/>
                    </a:ext>
                  </a:extLst>
                </p:cNvPr>
                <p:cNvSpPr txBox="1"/>
                <p:nvPr/>
              </p:nvSpPr>
              <p:spPr>
                <a:xfrm>
                  <a:off x="2342924" y="4106429"/>
                  <a:ext cx="2386066" cy="625141"/>
                </a:xfrm>
                <a:prstGeom prst="rect">
                  <a:avLst/>
                </a:prstGeom>
                <a:noFill/>
                <a:ln w="38100">
                  <a:noFill/>
                </a:ln>
              </p:spPr>
              <p:txBody>
                <a:bodyPr wrap="square" rtlCol="0">
                  <a:spAutoFit/>
                </a:bodyPr>
                <a:lstStyle/>
                <a:p>
                  <a:r>
                    <a:rPr lang="fr-FR" dirty="0">
                      <a:solidFill>
                        <a:schemeClr val="accent1"/>
                      </a:solidFill>
                    </a:rPr>
                    <a:t>e</a:t>
                  </a:r>
                  <a:r>
                    <a:rPr lang="fr-FR" baseline="30000" dirty="0">
                      <a:solidFill>
                        <a:schemeClr val="accent1"/>
                      </a:solidFill>
                    </a:rPr>
                    <a:t>-</a:t>
                  </a:r>
                  <a:r>
                    <a:rPr lang="fr-FR" dirty="0">
                      <a:solidFill>
                        <a:schemeClr val="accent1"/>
                      </a:solidFill>
                    </a:rPr>
                    <a:t> </a:t>
                  </a:r>
                  <a:r>
                    <a:rPr lang="fr-FR" dirty="0" err="1">
                      <a:solidFill>
                        <a:schemeClr val="accent1"/>
                      </a:solidFill>
                    </a:rPr>
                    <a:t>beam</a:t>
                  </a:r>
                  <a:r>
                    <a:rPr lang="fr-FR" dirty="0">
                      <a:solidFill>
                        <a:schemeClr val="accent1"/>
                      </a:solidFill>
                    </a:rPr>
                    <a:t> </a:t>
                  </a:r>
                  <a14:m>
                    <m:oMath xmlns:m="http://schemas.openxmlformats.org/officeDocument/2006/math">
                      <m:r>
                        <a:rPr lang="fr-FR" i="1">
                          <a:solidFill>
                            <a:schemeClr val="accent1"/>
                          </a:solidFill>
                          <a:latin typeface="Cambria Math"/>
                        </a:rPr>
                        <m:t>𝐸</m:t>
                      </m:r>
                      <m:r>
                        <a:rPr lang="fr-FR" i="1" baseline="-25000" smtClean="0">
                          <a:solidFill>
                            <a:schemeClr val="accent1"/>
                          </a:solidFill>
                          <a:latin typeface="Cambria Math"/>
                        </a:rPr>
                        <m:t>𝑒</m:t>
                      </m:r>
                    </m:oMath>
                  </a14:m>
                  <a:endParaRPr lang="fr-FR" dirty="0">
                    <a:solidFill>
                      <a:schemeClr val="accent1"/>
                    </a:solidFill>
                    <a:ea typeface="Cambria Math"/>
                  </a:endParaRPr>
                </a:p>
              </p:txBody>
            </p:sp>
          </mc:Choice>
          <mc:Fallback xmlns="">
            <p:sp>
              <p:nvSpPr>
                <p:cNvPr id="57" name="ZoneTexte 56">
                  <a:extLst>
                    <a:ext uri="{FF2B5EF4-FFF2-40B4-BE49-F238E27FC236}">
                      <a16:creationId xmlns:a16="http://schemas.microsoft.com/office/drawing/2014/main" id="{B885FEA0-123B-C64D-A4AC-689E8B7BF9CC}"/>
                    </a:ext>
                  </a:extLst>
                </p:cNvPr>
                <p:cNvSpPr txBox="1">
                  <a:spLocks noRot="1" noChangeAspect="1" noMove="1" noResize="1" noEditPoints="1" noAdjustHandles="1" noChangeArrowheads="1" noChangeShapeType="1" noTextEdit="1"/>
                </p:cNvSpPr>
                <p:nvPr/>
              </p:nvSpPr>
              <p:spPr>
                <a:xfrm>
                  <a:off x="2342924" y="4106429"/>
                  <a:ext cx="2386066" cy="625141"/>
                </a:xfrm>
                <a:prstGeom prst="rect">
                  <a:avLst/>
                </a:prstGeom>
                <a:blipFill>
                  <a:blip r:embed="rId4"/>
                  <a:stretch>
                    <a:fillRect l="-1956" t="-10000" b="-26667"/>
                  </a:stretch>
                </a:blipFill>
                <a:ln w="38100">
                  <a:noFill/>
                </a:ln>
              </p:spPr>
              <p:txBody>
                <a:bodyPr/>
                <a:lstStyle/>
                <a:p>
                  <a:r>
                    <a:rPr lang="en-US">
                      <a:noFill/>
                    </a:rPr>
                    <a:t> </a:t>
                  </a:r>
                </a:p>
              </p:txBody>
            </p:sp>
          </mc:Fallback>
        </mc:AlternateContent>
      </p:grpSp>
      <p:pic>
        <p:nvPicPr>
          <p:cNvPr id="43" name="Image 30">
            <a:extLst>
              <a:ext uri="{FF2B5EF4-FFF2-40B4-BE49-F238E27FC236}">
                <a16:creationId xmlns:a16="http://schemas.microsoft.com/office/drawing/2014/main" id="{81E7D4A5-A932-BD4E-9BA8-63DE85E2FE2E}"/>
              </a:ext>
            </a:extLst>
          </p:cNvPr>
          <p:cNvPicPr>
            <a:picLocks noChangeAspect="1"/>
          </p:cNvPicPr>
          <p:nvPr/>
        </p:nvPicPr>
        <p:blipFill>
          <a:blip r:embed="rId5"/>
          <a:stretch>
            <a:fillRect/>
          </a:stretch>
        </p:blipFill>
        <p:spPr>
          <a:xfrm>
            <a:off x="5297197" y="874647"/>
            <a:ext cx="3218153" cy="1480328"/>
          </a:xfrm>
          <a:prstGeom prst="rect">
            <a:avLst/>
          </a:prstGeom>
        </p:spPr>
      </p:pic>
      <p:sp>
        <p:nvSpPr>
          <p:cNvPr id="44" name="Rectangle 43">
            <a:extLst>
              <a:ext uri="{FF2B5EF4-FFF2-40B4-BE49-F238E27FC236}">
                <a16:creationId xmlns:a16="http://schemas.microsoft.com/office/drawing/2014/main" id="{737D79BD-E2A1-6248-A7EF-956E012CA141}"/>
              </a:ext>
            </a:extLst>
          </p:cNvPr>
          <p:cNvSpPr/>
          <p:nvPr/>
        </p:nvSpPr>
        <p:spPr>
          <a:xfrm>
            <a:off x="5356509" y="2901224"/>
            <a:ext cx="3996827" cy="1077218"/>
          </a:xfrm>
          <a:prstGeom prst="rect">
            <a:avLst/>
          </a:prstGeom>
        </p:spPr>
        <p:txBody>
          <a:bodyPr wrap="square">
            <a:spAutoFit/>
          </a:bodyPr>
          <a:lstStyle/>
          <a:p>
            <a:pPr marL="285744" indent="-285744">
              <a:buFont typeface="Arial" panose="020B0604020202020204" pitchFamily="34" charset="0"/>
              <a:buChar char="•"/>
            </a:pPr>
            <a:r>
              <a:rPr lang="fr-FR" sz="1600" dirty="0">
                <a:solidFill>
                  <a:schemeClr val="accent1"/>
                </a:solidFill>
              </a:rPr>
              <a:t>Initial </a:t>
            </a:r>
            <a:r>
              <a:rPr lang="fr-FR" sz="1600" dirty="0" err="1">
                <a:solidFill>
                  <a:schemeClr val="accent1"/>
                </a:solidFill>
              </a:rPr>
              <a:t>electron</a:t>
            </a:r>
            <a:r>
              <a:rPr lang="fr-FR" sz="1600" dirty="0">
                <a:solidFill>
                  <a:schemeClr val="accent1"/>
                </a:solidFill>
              </a:rPr>
              <a:t> </a:t>
            </a:r>
            <a:r>
              <a:rPr lang="fr-FR" sz="1600" dirty="0" err="1">
                <a:solidFill>
                  <a:schemeClr val="accent1"/>
                </a:solidFill>
              </a:rPr>
              <a:t>energy</a:t>
            </a:r>
            <a:r>
              <a:rPr lang="fr-FR" sz="1600" dirty="0">
                <a:solidFill>
                  <a:schemeClr val="accent1"/>
                </a:solidFill>
              </a:rPr>
              <a:t> (7 </a:t>
            </a:r>
            <a:r>
              <a:rPr lang="fr-FR" sz="1600" dirty="0" err="1">
                <a:solidFill>
                  <a:schemeClr val="accent1"/>
                </a:solidFill>
              </a:rPr>
              <a:t>GeV</a:t>
            </a:r>
            <a:r>
              <a:rPr lang="fr-FR" sz="1600" dirty="0">
                <a:solidFill>
                  <a:schemeClr val="accent1"/>
                </a:solidFill>
              </a:rPr>
              <a:t>)</a:t>
            </a:r>
          </a:p>
          <a:p>
            <a:pPr marL="285744" indent="-285744">
              <a:buFont typeface="Arial" panose="020B0604020202020204" pitchFamily="34" charset="0"/>
              <a:buChar char="•"/>
            </a:pPr>
            <a:r>
              <a:rPr lang="fr-FR" sz="1600" dirty="0">
                <a:solidFill>
                  <a:schemeClr val="accent6">
                    <a:lumMod val="75000"/>
                  </a:schemeClr>
                </a:solidFill>
              </a:rPr>
              <a:t>Initial photon </a:t>
            </a:r>
            <a:r>
              <a:rPr lang="fr-FR" sz="1600" dirty="0" err="1">
                <a:solidFill>
                  <a:schemeClr val="accent6">
                    <a:lumMod val="75000"/>
                  </a:schemeClr>
                </a:solidFill>
              </a:rPr>
              <a:t>energy</a:t>
            </a:r>
            <a:r>
              <a:rPr lang="fr-FR" sz="1600" dirty="0">
                <a:solidFill>
                  <a:schemeClr val="accent6">
                    <a:lumMod val="75000"/>
                  </a:schemeClr>
                </a:solidFill>
              </a:rPr>
              <a:t> (2.4eV at 515nm)</a:t>
            </a:r>
          </a:p>
          <a:p>
            <a:pPr marL="285744" indent="-285744">
              <a:buFont typeface="Arial" panose="020B0604020202020204" pitchFamily="34" charset="0"/>
              <a:buChar char="•"/>
            </a:pPr>
            <a:r>
              <a:rPr lang="fr-FR" sz="1600" dirty="0" err="1">
                <a:solidFill>
                  <a:schemeClr val="accent6">
                    <a:lumMod val="75000"/>
                  </a:schemeClr>
                </a:solidFill>
              </a:rPr>
              <a:t>Crossing</a:t>
            </a:r>
            <a:r>
              <a:rPr lang="fr-FR" sz="1600" dirty="0">
                <a:solidFill>
                  <a:schemeClr val="accent6">
                    <a:lumMod val="75000"/>
                  </a:schemeClr>
                </a:solidFill>
              </a:rPr>
              <a:t> angle of </a:t>
            </a:r>
            <a:r>
              <a:rPr lang="fr-FR" sz="1600" dirty="0" err="1">
                <a:solidFill>
                  <a:schemeClr val="accent6">
                    <a:lumMod val="75000"/>
                  </a:schemeClr>
                </a:solidFill>
              </a:rPr>
              <a:t>beams</a:t>
            </a:r>
            <a:endParaRPr lang="fr-FR" sz="1600" dirty="0">
              <a:solidFill>
                <a:schemeClr val="accent6">
                  <a:lumMod val="75000"/>
                </a:schemeClr>
              </a:solidFill>
            </a:endParaRPr>
          </a:p>
          <a:p>
            <a:pPr marL="285744" indent="-285744">
              <a:buFont typeface="Arial" panose="020B0604020202020204" pitchFamily="34" charset="0"/>
              <a:buChar char="•"/>
            </a:pPr>
            <a:r>
              <a:rPr lang="fr-FR" sz="1600" dirty="0" err="1">
                <a:solidFill>
                  <a:schemeClr val="accent5">
                    <a:lumMod val="75000"/>
                  </a:schemeClr>
                </a:solidFill>
              </a:rPr>
              <a:t>Emitted</a:t>
            </a:r>
            <a:r>
              <a:rPr lang="fr-FR" sz="1600" dirty="0">
                <a:solidFill>
                  <a:schemeClr val="accent5">
                    <a:lumMod val="75000"/>
                  </a:schemeClr>
                </a:solidFill>
              </a:rPr>
              <a:t> photon </a:t>
            </a:r>
            <a:r>
              <a:rPr lang="fr-FR" sz="1600" dirty="0" err="1">
                <a:solidFill>
                  <a:schemeClr val="accent5">
                    <a:lumMod val="75000"/>
                  </a:schemeClr>
                </a:solidFill>
              </a:rPr>
              <a:t>energy</a:t>
            </a:r>
            <a:endParaRPr lang="en-GB" sz="1600" dirty="0">
              <a:solidFill>
                <a:schemeClr val="accent5">
                  <a:lumMod val="75000"/>
                </a:schemeClr>
              </a:solidFill>
            </a:endParaRPr>
          </a:p>
        </p:txBody>
      </p:sp>
      <mc:AlternateContent xmlns:mc="http://schemas.openxmlformats.org/markup-compatibility/2006" xmlns:a14="http://schemas.microsoft.com/office/drawing/2010/main">
        <mc:Choice Requires="a14">
          <p:sp>
            <p:nvSpPr>
              <p:cNvPr id="3" name="TextBox 2"/>
              <p:cNvSpPr txBox="1"/>
              <p:nvPr/>
            </p:nvSpPr>
            <p:spPr>
              <a:xfrm>
                <a:off x="3944928" y="2527227"/>
                <a:ext cx="1669346" cy="668516"/>
              </a:xfrm>
              <a:prstGeom prst="rect">
                <a:avLst/>
              </a:prstGeom>
              <a:noFill/>
            </p:spPr>
            <p:txBody>
              <a:bodyPr wrap="square" rtlCol="0">
                <a:spAutoFit/>
              </a:bodyPr>
              <a:lstStyle/>
              <a:p>
                <a:r>
                  <a:rPr lang="en-US" dirty="0">
                    <a:solidFill>
                      <a:schemeClr val="accent5">
                        <a:lumMod val="75000"/>
                      </a:schemeClr>
                    </a:solidFill>
                  </a:rPr>
                  <a:t>scattered photons (</a:t>
                </a:r>
                <a14:m>
                  <m:oMath xmlns:m="http://schemas.openxmlformats.org/officeDocument/2006/math">
                    <m:sSub>
                      <m:sSubPr>
                        <m:ctrlPr>
                          <a:rPr lang="fr-FR" i="1">
                            <a:solidFill>
                              <a:schemeClr val="accent5">
                                <a:lumMod val="75000"/>
                              </a:schemeClr>
                            </a:solidFill>
                            <a:latin typeface="Cambria Math" panose="02040503050406030204" pitchFamily="18" charset="0"/>
                          </a:rPr>
                        </m:ctrlPr>
                      </m:sSubPr>
                      <m:e>
                        <m:r>
                          <a:rPr lang="fr-FR" i="1">
                            <a:solidFill>
                              <a:schemeClr val="accent5">
                                <a:lumMod val="75000"/>
                              </a:schemeClr>
                            </a:solidFill>
                            <a:latin typeface="Cambria Math" panose="02040503050406030204" pitchFamily="18" charset="0"/>
                          </a:rPr>
                          <m:t>𝐸</m:t>
                        </m:r>
                      </m:e>
                      <m:sub>
                        <m:r>
                          <a:rPr lang="fr-FR" i="1">
                            <a:solidFill>
                              <a:schemeClr val="accent5">
                                <a:lumMod val="75000"/>
                              </a:schemeClr>
                            </a:solidFill>
                            <a:latin typeface="Cambria Math" panose="02040503050406030204" pitchFamily="18" charset="0"/>
                          </a:rPr>
                          <m:t>𝛾</m:t>
                        </m:r>
                      </m:sub>
                    </m:sSub>
                  </m:oMath>
                </a14:m>
                <a:r>
                  <a:rPr lang="en-US" dirty="0">
                    <a:solidFill>
                      <a:schemeClr val="accent5">
                        <a:lumMod val="75000"/>
                      </a:schemeClr>
                    </a:solidFill>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3944928" y="2527227"/>
                <a:ext cx="1669346" cy="668516"/>
              </a:xfrm>
              <a:prstGeom prst="rect">
                <a:avLst/>
              </a:prstGeom>
              <a:blipFill>
                <a:blip r:embed="rId6"/>
                <a:stretch>
                  <a:fillRect l="-2920" t="-5505" b="-11927"/>
                </a:stretch>
              </a:blipFill>
            </p:spPr>
            <p:txBody>
              <a:bodyPr/>
              <a:lstStyle/>
              <a:p>
                <a:r>
                  <a:rPr lang="en-US">
                    <a:noFill/>
                  </a:rPr>
                  <a:t> </a:t>
                </a:r>
              </a:p>
            </p:txBody>
          </p:sp>
        </mc:Fallback>
      </mc:AlternateContent>
    </p:spTree>
    <p:extLst>
      <p:ext uri="{BB962C8B-B14F-4D97-AF65-F5344CB8AC3E}">
        <p14:creationId xmlns:p14="http://schemas.microsoft.com/office/powerpoint/2010/main" val="176025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C745E-C735-2043-A657-5FC5D8A7F802}"/>
              </a:ext>
            </a:extLst>
          </p:cNvPr>
          <p:cNvSpPr>
            <a:spLocks noGrp="1"/>
          </p:cNvSpPr>
          <p:nvPr>
            <p:ph type="title"/>
          </p:nvPr>
        </p:nvSpPr>
        <p:spPr/>
        <p:txBody>
          <a:bodyPr>
            <a:normAutofit fontScale="90000"/>
          </a:bodyPr>
          <a:lstStyle/>
          <a:p>
            <a:r>
              <a:rPr lang="fr-FR" dirty="0"/>
              <a:t>Compton </a:t>
            </a:r>
            <a:r>
              <a:rPr lang="fr-FR" dirty="0" err="1"/>
              <a:t>backscattering</a:t>
            </a:r>
            <a:endParaRPr lang="fr-FR" dirty="0"/>
          </a:p>
        </p:txBody>
      </p:sp>
      <p:sp>
        <p:nvSpPr>
          <p:cNvPr id="4" name="Espace réservé de la date 3">
            <a:extLst>
              <a:ext uri="{FF2B5EF4-FFF2-40B4-BE49-F238E27FC236}">
                <a16:creationId xmlns:a16="http://schemas.microsoft.com/office/drawing/2014/main" id="{8841E52D-587D-2845-95C1-528953DDFF9D}"/>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E1425E26-C429-754C-A668-2B5B28CACBF9}"/>
              </a:ext>
            </a:extLst>
          </p:cNvPr>
          <p:cNvSpPr>
            <a:spLocks noGrp="1"/>
          </p:cNvSpPr>
          <p:nvPr>
            <p:ph type="ftr" sz="quarter" idx="11"/>
          </p:nvPr>
        </p:nvSpPr>
        <p:spPr/>
        <p:txBody>
          <a:bodyPr/>
          <a:lstStyle/>
          <a:p>
            <a:r>
              <a:rPr lang="en-US"/>
              <a:t>Systematic effects simulation studies for an electron beam polarimeter for SuperKEKB </a:t>
            </a:r>
            <a:endParaRPr lang="fr-FR" dirty="0"/>
          </a:p>
        </p:txBody>
      </p:sp>
      <p:sp>
        <p:nvSpPr>
          <p:cNvPr id="6" name="Espace réservé du numéro de diapositive 5">
            <a:extLst>
              <a:ext uri="{FF2B5EF4-FFF2-40B4-BE49-F238E27FC236}">
                <a16:creationId xmlns:a16="http://schemas.microsoft.com/office/drawing/2014/main" id="{FD0162B0-4FE5-5A4F-9A6C-605DC24346F9}"/>
              </a:ext>
            </a:extLst>
          </p:cNvPr>
          <p:cNvSpPr>
            <a:spLocks noGrp="1"/>
          </p:cNvSpPr>
          <p:nvPr>
            <p:ph type="sldNum" sz="quarter" idx="12"/>
          </p:nvPr>
        </p:nvSpPr>
        <p:spPr/>
        <p:txBody>
          <a:bodyPr/>
          <a:lstStyle/>
          <a:p>
            <a:fld id="{6324D5D7-7619-544E-85E6-FE67B0DC27B1}" type="slidenum">
              <a:rPr lang="fr-FR" smtClean="0"/>
              <a:t>4</a:t>
            </a:fld>
            <a:endParaRPr lang="fr-FR"/>
          </a:p>
        </p:txBody>
      </p:sp>
      <p:sp>
        <p:nvSpPr>
          <p:cNvPr id="7" name="ZoneTexte 6">
            <a:extLst>
              <a:ext uri="{FF2B5EF4-FFF2-40B4-BE49-F238E27FC236}">
                <a16:creationId xmlns:a16="http://schemas.microsoft.com/office/drawing/2014/main" id="{7CBE6B51-0499-C04A-B1C6-2FC077444199}"/>
              </a:ext>
            </a:extLst>
          </p:cNvPr>
          <p:cNvSpPr txBox="1"/>
          <p:nvPr/>
        </p:nvSpPr>
        <p:spPr>
          <a:xfrm>
            <a:off x="18350" y="2459839"/>
            <a:ext cx="8812300" cy="369332"/>
          </a:xfrm>
          <a:prstGeom prst="rect">
            <a:avLst/>
          </a:prstGeom>
          <a:noFill/>
        </p:spPr>
        <p:txBody>
          <a:bodyPr wrap="square" rtlCol="0">
            <a:spAutoFit/>
          </a:bodyPr>
          <a:lstStyle/>
          <a:p>
            <a:pPr algn="ctr"/>
            <a:r>
              <a:rPr lang="en-GB" i="1" dirty="0">
                <a:solidFill>
                  <a:schemeClr val="accent1"/>
                </a:solidFill>
              </a:rPr>
              <a:t>The Compton cross-section averaged over scattered particles spins:</a:t>
            </a:r>
          </a:p>
        </p:txBody>
      </p:sp>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AEB5838A-5ECB-EA48-8718-5A6046FDCBCC}"/>
                  </a:ext>
                </a:extLst>
              </p:cNvPr>
              <p:cNvSpPr txBox="1"/>
              <p:nvPr/>
            </p:nvSpPr>
            <p:spPr>
              <a:xfrm>
                <a:off x="3686453" y="1380593"/>
                <a:ext cx="773571" cy="57342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𝑦</m:t>
                      </m:r>
                      <m:r>
                        <a:rPr lang="fr-FR" i="1" smtClean="0">
                          <a:latin typeface="Cambria Math" panose="02040503050406030204" pitchFamily="18" charset="0"/>
                          <a:ea typeface="Cambria Math" panose="02040503050406030204" pitchFamily="18" charset="0"/>
                        </a:rPr>
                        <m:t>=</m:t>
                      </m:r>
                      <m:f>
                        <m:fPr>
                          <m:ctrlPr>
                            <a:rPr lang="fr-FR" i="1">
                              <a:latin typeface="Cambria Math" panose="02040503050406030204" pitchFamily="18" charset="0"/>
                            </a:rPr>
                          </m:ctrlPr>
                        </m:fPr>
                        <m:num>
                          <m:sSub>
                            <m:sSubPr>
                              <m:ctrlPr>
                                <a:rPr lang="fr-FR" i="1">
                                  <a:solidFill>
                                    <a:schemeClr val="accent5">
                                      <a:lumMod val="75000"/>
                                    </a:schemeClr>
                                  </a:solidFill>
                                  <a:latin typeface="Cambria Math" panose="02040503050406030204" pitchFamily="18" charset="0"/>
                                </a:rPr>
                              </m:ctrlPr>
                            </m:sSubPr>
                            <m:e>
                              <m:r>
                                <a:rPr lang="fr-FR" i="1">
                                  <a:solidFill>
                                    <a:schemeClr val="accent5">
                                      <a:lumMod val="75000"/>
                                    </a:schemeClr>
                                  </a:solidFill>
                                  <a:latin typeface="Cambria Math" panose="02040503050406030204" pitchFamily="18" charset="0"/>
                                </a:rPr>
                                <m:t>𝐸</m:t>
                              </m:r>
                            </m:e>
                            <m:sub>
                              <m:r>
                                <a:rPr lang="fr-FR" i="1">
                                  <a:solidFill>
                                    <a:schemeClr val="accent5">
                                      <a:lumMod val="75000"/>
                                    </a:schemeClr>
                                  </a:solidFill>
                                  <a:latin typeface="Cambria Math" panose="02040503050406030204" pitchFamily="18" charset="0"/>
                                </a:rPr>
                                <m:t>𝛾</m:t>
                              </m:r>
                            </m:sub>
                          </m:sSub>
                        </m:num>
                        <m:den>
                          <m:sSub>
                            <m:sSubPr>
                              <m:ctrlPr>
                                <a:rPr lang="fr-FR" i="1">
                                  <a:solidFill>
                                    <a:schemeClr val="accent2"/>
                                  </a:solidFill>
                                  <a:latin typeface="Cambria Math" panose="02040503050406030204" pitchFamily="18" charset="0"/>
                                </a:rPr>
                              </m:ctrlPr>
                            </m:sSubPr>
                            <m:e>
                              <m:r>
                                <a:rPr lang="fr-FR" i="1">
                                  <a:solidFill>
                                    <a:schemeClr val="accent2"/>
                                  </a:solidFill>
                                  <a:latin typeface="Cambria Math" panose="02040503050406030204" pitchFamily="18" charset="0"/>
                                </a:rPr>
                                <m:t>𝐸</m:t>
                              </m:r>
                            </m:e>
                            <m:sub>
                              <m:r>
                                <a:rPr lang="en-US" b="0" i="1" smtClean="0">
                                  <a:solidFill>
                                    <a:schemeClr val="accent2"/>
                                  </a:solidFill>
                                  <a:latin typeface="Cambria Math" panose="02040503050406030204" pitchFamily="18" charset="0"/>
                                </a:rPr>
                                <m:t>𝑒</m:t>
                              </m:r>
                            </m:sub>
                          </m:sSub>
                        </m:den>
                      </m:f>
                    </m:oMath>
                  </m:oMathPara>
                </a14:m>
                <a:endParaRPr lang="en-GB" dirty="0"/>
              </a:p>
            </p:txBody>
          </p:sp>
        </mc:Choice>
        <mc:Fallback xmlns="">
          <p:sp>
            <p:nvSpPr>
              <p:cNvPr id="19" name="ZoneTexte 18">
                <a:extLst>
                  <a:ext uri="{FF2B5EF4-FFF2-40B4-BE49-F238E27FC236}">
                    <a16:creationId xmlns:a16="http://schemas.microsoft.com/office/drawing/2014/main" id="{AEB5838A-5ECB-EA48-8718-5A6046FDCBCC}"/>
                  </a:ext>
                </a:extLst>
              </p:cNvPr>
              <p:cNvSpPr txBox="1">
                <a:spLocks noRot="1" noChangeAspect="1" noMove="1" noResize="1" noEditPoints="1" noAdjustHandles="1" noChangeArrowheads="1" noChangeShapeType="1" noTextEdit="1"/>
              </p:cNvSpPr>
              <p:nvPr/>
            </p:nvSpPr>
            <p:spPr>
              <a:xfrm>
                <a:off x="3686453" y="1380593"/>
                <a:ext cx="773571" cy="57342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ZoneTexte 19">
                <a:extLst>
                  <a:ext uri="{FF2B5EF4-FFF2-40B4-BE49-F238E27FC236}">
                    <a16:creationId xmlns:a16="http://schemas.microsoft.com/office/drawing/2014/main" id="{51052AB3-583E-BE42-BACB-C8B9501B0B59}"/>
                  </a:ext>
                </a:extLst>
              </p:cNvPr>
              <p:cNvSpPr txBox="1"/>
              <p:nvPr/>
            </p:nvSpPr>
            <p:spPr>
              <a:xfrm>
                <a:off x="576982" y="1411680"/>
                <a:ext cx="2526407" cy="5203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fr-FR" i="1" smtClean="0">
                          <a:latin typeface="Cambria Math" panose="02040503050406030204" pitchFamily="18" charset="0"/>
                          <a:ea typeface="Cambria Math" panose="02040503050406030204" pitchFamily="18" charset="0"/>
                        </a:rPr>
                        <m:t>𝑥</m:t>
                      </m:r>
                      <m:r>
                        <a:rPr lang="fr-FR" i="1" smtClean="0">
                          <a:latin typeface="Cambria Math" panose="02040503050406030204" pitchFamily="18" charset="0"/>
                          <a:ea typeface="Cambria Math" panose="02040503050406030204" pitchFamily="18" charset="0"/>
                        </a:rPr>
                        <m:t>=</m:t>
                      </m:r>
                      <m:f>
                        <m:fPr>
                          <m:ctrlPr>
                            <a:rPr lang="fr-FR" i="1">
                              <a:latin typeface="Cambria Math" panose="02040503050406030204" pitchFamily="18" charset="0"/>
                            </a:rPr>
                          </m:ctrlPr>
                        </m:fPr>
                        <m:num>
                          <m:r>
                            <a:rPr lang="fr-FR" i="1">
                              <a:latin typeface="Cambria Math" panose="02040503050406030204" pitchFamily="18" charset="0"/>
                            </a:rPr>
                            <m:t>2</m:t>
                          </m:r>
                          <m:sSub>
                            <m:sSubPr>
                              <m:ctrlPr>
                                <a:rPr lang="fr-FR" i="1">
                                  <a:solidFill>
                                    <a:schemeClr val="accent2"/>
                                  </a:solidFill>
                                  <a:latin typeface="Cambria Math" panose="02040503050406030204" pitchFamily="18" charset="0"/>
                                </a:rPr>
                              </m:ctrlPr>
                            </m:sSubPr>
                            <m:e>
                              <m:r>
                                <a:rPr lang="fr-FR" i="1">
                                  <a:solidFill>
                                    <a:schemeClr val="accent2"/>
                                  </a:solidFill>
                                  <a:latin typeface="Cambria Math" panose="02040503050406030204" pitchFamily="18" charset="0"/>
                                </a:rPr>
                                <m:t>𝐸</m:t>
                              </m:r>
                            </m:e>
                            <m:sub>
                              <m:r>
                                <a:rPr lang="en-US" b="0" i="1" smtClean="0">
                                  <a:solidFill>
                                    <a:schemeClr val="accent2"/>
                                  </a:solidFill>
                                  <a:latin typeface="Cambria Math" panose="02040503050406030204" pitchFamily="18" charset="0"/>
                                </a:rPr>
                                <m:t>𝑒</m:t>
                              </m:r>
                            </m:sub>
                          </m:sSub>
                          <m:r>
                            <m:rPr>
                              <m:nor/>
                            </m:rPr>
                            <a:rPr lang="fr-FR" dirty="0">
                              <a:solidFill>
                                <a:schemeClr val="accent6">
                                  <a:lumMod val="75000"/>
                                </a:schemeClr>
                              </a:solidFill>
                            </a:rPr>
                            <m:t>E</m:t>
                          </m:r>
                          <m:r>
                            <m:rPr>
                              <m:nor/>
                            </m:rPr>
                            <a:rPr lang="el-GR" baseline="-25000" dirty="0">
                              <a:solidFill>
                                <a:schemeClr val="accent6">
                                  <a:lumMod val="75000"/>
                                </a:schemeClr>
                              </a:solidFill>
                            </a:rPr>
                            <m:t>λ</m:t>
                          </m:r>
                        </m:num>
                        <m:den>
                          <m:sSup>
                            <m:sSupPr>
                              <m:ctrlPr>
                                <a:rPr lang="fr-FR" i="1">
                                  <a:latin typeface="Cambria Math" panose="02040503050406030204" pitchFamily="18" charset="0"/>
                                  <a:ea typeface="Cambria Math" panose="02040503050406030204" pitchFamily="18" charset="0"/>
                                </a:rPr>
                              </m:ctrlPr>
                            </m:sSupPr>
                            <m:e>
                              <m:r>
                                <a:rPr lang="fr-FR" i="1">
                                  <a:latin typeface="Cambria Math" panose="02040503050406030204" pitchFamily="18" charset="0"/>
                                  <a:ea typeface="Cambria Math" panose="02040503050406030204" pitchFamily="18" charset="0"/>
                                </a:rPr>
                                <m:t>𝑚</m:t>
                              </m:r>
                            </m:e>
                            <m:sup>
                              <m:r>
                                <a:rPr lang="fr-FR" i="1">
                                  <a:latin typeface="Cambria Math" panose="02040503050406030204" pitchFamily="18" charset="0"/>
                                  <a:ea typeface="Cambria Math" panose="02040503050406030204" pitchFamily="18" charset="0"/>
                                </a:rPr>
                                <m:t>2</m:t>
                              </m:r>
                            </m:sup>
                          </m:sSup>
                        </m:den>
                      </m:f>
                      <m:d>
                        <m:dPr>
                          <m:ctrlPr>
                            <a:rPr lang="fr-FR" i="1">
                              <a:latin typeface="Cambria Math" panose="02040503050406030204" pitchFamily="18" charset="0"/>
                            </a:rPr>
                          </m:ctrlPr>
                        </m:dPr>
                        <m:e>
                          <m:r>
                            <a:rPr lang="fr-FR" i="1">
                              <a:latin typeface="Cambria Math" panose="02040503050406030204" pitchFamily="18" charset="0"/>
                            </a:rPr>
                            <m:t>1+</m:t>
                          </m:r>
                          <m:func>
                            <m:funcPr>
                              <m:ctrlPr>
                                <a:rPr lang="fr-FR" i="1">
                                  <a:latin typeface="Cambria Math" panose="02040503050406030204" pitchFamily="18" charset="0"/>
                                </a:rPr>
                              </m:ctrlPr>
                            </m:funcPr>
                            <m:fName>
                              <m:r>
                                <m:rPr>
                                  <m:sty m:val="p"/>
                                </m:rPr>
                                <a:rPr lang="fr-FR">
                                  <a:latin typeface="Cambria Math" panose="02040503050406030204" pitchFamily="18" charset="0"/>
                                </a:rPr>
                                <m:t>cos</m:t>
                              </m:r>
                            </m:fName>
                            <m:e>
                              <m:sSub>
                                <m:sSubPr>
                                  <m:ctrlPr>
                                    <a:rPr lang="fr-FR" i="1">
                                      <a:solidFill>
                                        <a:schemeClr val="accent6">
                                          <a:lumMod val="75000"/>
                                        </a:schemeClr>
                                      </a:solidFill>
                                      <a:latin typeface="Cambria Math" panose="02040503050406030204" pitchFamily="18" charset="0"/>
                                    </a:rPr>
                                  </m:ctrlPr>
                                </m:sSubPr>
                                <m:e>
                                  <m:r>
                                    <a:rPr lang="fr-FR" i="1">
                                      <a:solidFill>
                                        <a:schemeClr val="accent6">
                                          <a:lumMod val="75000"/>
                                        </a:schemeClr>
                                      </a:solidFill>
                                      <a:latin typeface="Cambria Math" panose="02040503050406030204" pitchFamily="18" charset="0"/>
                                    </a:rPr>
                                    <m:t>𝜃</m:t>
                                  </m:r>
                                </m:e>
                                <m:sub>
                                  <m:r>
                                    <a:rPr lang="fr-FR" i="1">
                                      <a:solidFill>
                                        <a:schemeClr val="accent6">
                                          <a:lumMod val="75000"/>
                                        </a:schemeClr>
                                      </a:solidFill>
                                      <a:latin typeface="Cambria Math" panose="02040503050406030204" pitchFamily="18" charset="0"/>
                                    </a:rPr>
                                    <m:t>0</m:t>
                                  </m:r>
                                </m:sub>
                              </m:sSub>
                            </m:e>
                          </m:func>
                        </m:e>
                      </m:d>
                    </m:oMath>
                  </m:oMathPara>
                </a14:m>
                <a:endParaRPr lang="en-GB" dirty="0"/>
              </a:p>
            </p:txBody>
          </p:sp>
        </mc:Choice>
        <mc:Fallback xmlns="">
          <p:sp>
            <p:nvSpPr>
              <p:cNvPr id="20" name="ZoneTexte 19">
                <a:extLst>
                  <a:ext uri="{FF2B5EF4-FFF2-40B4-BE49-F238E27FC236}">
                    <a16:creationId xmlns:a16="http://schemas.microsoft.com/office/drawing/2014/main" id="{51052AB3-583E-BE42-BACB-C8B9501B0B59}"/>
                  </a:ext>
                </a:extLst>
              </p:cNvPr>
              <p:cNvSpPr txBox="1">
                <a:spLocks noRot="1" noChangeAspect="1" noMove="1" noResize="1" noEditPoints="1" noAdjustHandles="1" noChangeArrowheads="1" noChangeShapeType="1" noTextEdit="1"/>
              </p:cNvSpPr>
              <p:nvPr/>
            </p:nvSpPr>
            <p:spPr>
              <a:xfrm>
                <a:off x="576982" y="1411680"/>
                <a:ext cx="2526407" cy="520399"/>
              </a:xfrm>
              <a:prstGeom prst="rect">
                <a:avLst/>
              </a:prstGeom>
              <a:blipFill>
                <a:blip r:embed="rId3"/>
                <a:stretch>
                  <a:fillRect/>
                </a:stretch>
              </a:blipFill>
            </p:spPr>
            <p:txBody>
              <a:bodyPr/>
              <a:lstStyle/>
              <a:p>
                <a:r>
                  <a:rPr lang="en-US">
                    <a:noFill/>
                  </a:rPr>
                  <a:t> </a:t>
                </a:r>
              </a:p>
            </p:txBody>
          </p:sp>
        </mc:Fallback>
      </mc:AlternateContent>
      <p:grpSp>
        <p:nvGrpSpPr>
          <p:cNvPr id="30" name="Groupe 29">
            <a:extLst>
              <a:ext uri="{FF2B5EF4-FFF2-40B4-BE49-F238E27FC236}">
                <a16:creationId xmlns:a16="http://schemas.microsoft.com/office/drawing/2014/main" id="{4608219B-23AC-5A43-AEB4-CEF4B928FF86}"/>
              </a:ext>
            </a:extLst>
          </p:cNvPr>
          <p:cNvGrpSpPr/>
          <p:nvPr/>
        </p:nvGrpSpPr>
        <p:grpSpPr>
          <a:xfrm>
            <a:off x="28356" y="3238634"/>
            <a:ext cx="9087287" cy="1867701"/>
            <a:chOff x="56713" y="1819185"/>
            <a:chExt cx="9087286" cy="1867702"/>
          </a:xfrm>
        </p:grpSpPr>
        <p:sp>
          <p:nvSpPr>
            <p:cNvPr id="10" name="Rectangle 9">
              <a:extLst>
                <a:ext uri="{FF2B5EF4-FFF2-40B4-BE49-F238E27FC236}">
                  <a16:creationId xmlns:a16="http://schemas.microsoft.com/office/drawing/2014/main" id="{B8004403-2F9F-F54B-AA57-3DF7C4791321}"/>
                </a:ext>
              </a:extLst>
            </p:cNvPr>
            <p:cNvSpPr/>
            <p:nvPr/>
          </p:nvSpPr>
          <p:spPr>
            <a:xfrm>
              <a:off x="71594" y="2434751"/>
              <a:ext cx="1179057" cy="91358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ZoneTexte 10">
              <a:extLst>
                <a:ext uri="{FF2B5EF4-FFF2-40B4-BE49-F238E27FC236}">
                  <a16:creationId xmlns:a16="http://schemas.microsoft.com/office/drawing/2014/main" id="{F4DB7A5C-86EC-2B44-B5F4-18BBC33A35A3}"/>
                </a:ext>
              </a:extLst>
            </p:cNvPr>
            <p:cNvSpPr txBox="1"/>
            <p:nvPr/>
          </p:nvSpPr>
          <p:spPr>
            <a:xfrm rot="20138442">
              <a:off x="56713" y="1819185"/>
              <a:ext cx="1316339" cy="461665"/>
            </a:xfrm>
            <a:prstGeom prst="rect">
              <a:avLst/>
            </a:prstGeom>
            <a:noFill/>
          </p:spPr>
          <p:txBody>
            <a:bodyPr wrap="square" rtlCol="0">
              <a:spAutoFit/>
            </a:bodyPr>
            <a:lstStyle/>
            <a:p>
              <a:pPr algn="ctr"/>
              <a:r>
                <a:rPr lang="en-GB" sz="1200" i="1" dirty="0">
                  <a:solidFill>
                    <a:schemeClr val="accent1"/>
                  </a:solidFill>
                </a:rPr>
                <a:t>Differential cross-section</a:t>
              </a:r>
            </a:p>
          </p:txBody>
        </p:sp>
        <p:sp>
          <p:nvSpPr>
            <p:cNvPr id="12" name="Rectangle 11">
              <a:extLst>
                <a:ext uri="{FF2B5EF4-FFF2-40B4-BE49-F238E27FC236}">
                  <a16:creationId xmlns:a16="http://schemas.microsoft.com/office/drawing/2014/main" id="{8F8FF217-1AF9-4A4D-91D0-31CA01C8423A}"/>
                </a:ext>
              </a:extLst>
            </p:cNvPr>
            <p:cNvSpPr/>
            <p:nvPr/>
          </p:nvSpPr>
          <p:spPr>
            <a:xfrm>
              <a:off x="1409667" y="2434751"/>
              <a:ext cx="3473833" cy="913581"/>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ZoneTexte 12">
              <a:extLst>
                <a:ext uri="{FF2B5EF4-FFF2-40B4-BE49-F238E27FC236}">
                  <a16:creationId xmlns:a16="http://schemas.microsoft.com/office/drawing/2014/main" id="{6E790318-BF4F-4041-B273-96DE8EBC587C}"/>
                </a:ext>
              </a:extLst>
            </p:cNvPr>
            <p:cNvSpPr txBox="1"/>
            <p:nvPr/>
          </p:nvSpPr>
          <p:spPr>
            <a:xfrm>
              <a:off x="1296812" y="3338867"/>
              <a:ext cx="3699544" cy="338554"/>
            </a:xfrm>
            <a:prstGeom prst="rect">
              <a:avLst/>
            </a:prstGeom>
            <a:noFill/>
          </p:spPr>
          <p:txBody>
            <a:bodyPr wrap="square" rtlCol="0">
              <a:spAutoFit/>
            </a:bodyPr>
            <a:lstStyle/>
            <a:p>
              <a:pPr algn="ctr"/>
              <a:r>
                <a:rPr lang="en-GB" sz="1600" i="1" dirty="0">
                  <a:solidFill>
                    <a:schemeClr val="accent2"/>
                  </a:solidFill>
                </a:rPr>
                <a:t>Electron beam polarization independent</a:t>
              </a:r>
            </a:p>
          </p:txBody>
        </p:sp>
        <p:sp>
          <p:nvSpPr>
            <p:cNvPr id="17" name="Rectangle 16">
              <a:extLst>
                <a:ext uri="{FF2B5EF4-FFF2-40B4-BE49-F238E27FC236}">
                  <a16:creationId xmlns:a16="http://schemas.microsoft.com/office/drawing/2014/main" id="{25A9E043-6FF3-CF41-9C3D-046F66D8307D}"/>
                </a:ext>
              </a:extLst>
            </p:cNvPr>
            <p:cNvSpPr/>
            <p:nvPr/>
          </p:nvSpPr>
          <p:spPr>
            <a:xfrm>
              <a:off x="4983983" y="2440066"/>
              <a:ext cx="4160016" cy="913581"/>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ZoneTexte 17">
              <a:extLst>
                <a:ext uri="{FF2B5EF4-FFF2-40B4-BE49-F238E27FC236}">
                  <a16:creationId xmlns:a16="http://schemas.microsoft.com/office/drawing/2014/main" id="{0D73B4D8-EDA3-1E40-8BCF-0FD49687405E}"/>
                </a:ext>
              </a:extLst>
            </p:cNvPr>
            <p:cNvSpPr txBox="1"/>
            <p:nvPr/>
          </p:nvSpPr>
          <p:spPr>
            <a:xfrm>
              <a:off x="4762919" y="3348333"/>
              <a:ext cx="4381080" cy="338554"/>
            </a:xfrm>
            <a:prstGeom prst="rect">
              <a:avLst/>
            </a:prstGeom>
            <a:noFill/>
          </p:spPr>
          <p:txBody>
            <a:bodyPr wrap="square" rtlCol="0">
              <a:spAutoFit/>
            </a:bodyPr>
            <a:lstStyle/>
            <a:p>
              <a:pPr algn="ctr"/>
              <a:r>
                <a:rPr lang="en-GB" sz="1600" i="1" dirty="0">
                  <a:solidFill>
                    <a:schemeClr val="accent5"/>
                  </a:solidFill>
                </a:rPr>
                <a:t>Electron beam polarization dependent</a:t>
              </a:r>
            </a:p>
          </p:txBody>
        </p:sp>
        <p:sp>
          <p:nvSpPr>
            <p:cNvPr id="21" name="Rectangle 20">
              <a:extLst>
                <a:ext uri="{FF2B5EF4-FFF2-40B4-BE49-F238E27FC236}">
                  <a16:creationId xmlns:a16="http://schemas.microsoft.com/office/drawing/2014/main" id="{4B402CD6-FEDD-DF4B-A46D-E9BFAADD300C}"/>
                </a:ext>
              </a:extLst>
            </p:cNvPr>
            <p:cNvSpPr/>
            <p:nvPr/>
          </p:nvSpPr>
          <p:spPr>
            <a:xfrm>
              <a:off x="4451420" y="2473543"/>
              <a:ext cx="432080" cy="884255"/>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9" name="ZoneTexte 8">
                  <a:extLst>
                    <a:ext uri="{FF2B5EF4-FFF2-40B4-BE49-F238E27FC236}">
                      <a16:creationId xmlns:a16="http://schemas.microsoft.com/office/drawing/2014/main" id="{908D5C52-7D3E-F046-9CF9-533A85CC0E81}"/>
                    </a:ext>
                  </a:extLst>
                </p:cNvPr>
                <p:cNvSpPr txBox="1"/>
                <p:nvPr/>
              </p:nvSpPr>
              <p:spPr>
                <a:xfrm>
                  <a:off x="71594" y="2707160"/>
                  <a:ext cx="9072405" cy="4140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fr-FR" sz="1300" i="1" smtClean="0">
                                <a:latin typeface="Cambria Math" panose="02040503050406030204" pitchFamily="18" charset="0"/>
                              </a:rPr>
                            </m:ctrlPr>
                          </m:fPr>
                          <m:num>
                            <m:r>
                              <a:rPr lang="fr-FR" sz="1300" i="1">
                                <a:latin typeface="Cambria Math" panose="02040503050406030204" pitchFamily="18" charset="0"/>
                              </a:rPr>
                              <m:t>𝑑</m:t>
                            </m:r>
                            <m:r>
                              <a:rPr lang="fr-FR" sz="1300" i="1">
                                <a:latin typeface="Cambria Math" panose="02040503050406030204" pitchFamily="18" charset="0"/>
                                <a:ea typeface="Cambria Math" panose="02040503050406030204" pitchFamily="18" charset="0"/>
                              </a:rPr>
                              <m:t>𝜎</m:t>
                            </m:r>
                          </m:num>
                          <m:den>
                            <m:r>
                              <a:rPr lang="fr-FR" sz="1300" i="1">
                                <a:latin typeface="Cambria Math" panose="02040503050406030204" pitchFamily="18" charset="0"/>
                              </a:rPr>
                              <m:t>𝑑𝑦𝑑</m:t>
                            </m:r>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𝑜𝑏𝑠</m:t>
                                </m:r>
                              </m:sub>
                            </m:sSub>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r>
                          <a:rPr lang="fr-FR" sz="1300" i="1">
                            <a:latin typeface="Cambria Math" panose="02040503050406030204" pitchFamily="18" charset="0"/>
                          </a:rPr>
                          <m:t>=</m:t>
                        </m:r>
                        <m:f>
                          <m:fPr>
                            <m:ctrlPr>
                              <a:rPr lang="fr-FR" sz="1300" i="1">
                                <a:latin typeface="Cambria Math" panose="02040503050406030204" pitchFamily="18" charset="0"/>
                              </a:rPr>
                            </m:ctrlPr>
                          </m:fPr>
                          <m:num>
                            <m:r>
                              <a:rPr lang="fr-FR" sz="1300" i="1">
                                <a:latin typeface="Cambria Math" panose="02040503050406030204" pitchFamily="18" charset="0"/>
                              </a:rPr>
                              <m:t>𝑑</m:t>
                            </m:r>
                            <m:sSub>
                              <m:sSubPr>
                                <m:ctrlPr>
                                  <a:rPr lang="fr-FR" sz="1300" i="1">
                                    <a:latin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𝜎</m:t>
                                </m:r>
                              </m:e>
                              <m:sub>
                                <m:r>
                                  <a:rPr lang="fr-FR" sz="1300" i="1">
                                    <a:latin typeface="Cambria Math" panose="02040503050406030204" pitchFamily="18" charset="0"/>
                                  </a:rPr>
                                  <m:t>0</m:t>
                                </m:r>
                              </m:sub>
                            </m:sSub>
                          </m:num>
                          <m:den>
                            <m:r>
                              <a:rPr lang="fr-FR" sz="1300" i="1">
                                <a:latin typeface="Cambria Math" panose="02040503050406030204" pitchFamily="18" charset="0"/>
                              </a:rPr>
                              <m:t>𝑑𝑦</m:t>
                            </m:r>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r>
                          <a:rPr lang="fr-FR" sz="1300" i="1">
                            <a:latin typeface="Cambria Math" panose="02040503050406030204" pitchFamily="18" charset="0"/>
                          </a:rPr>
                          <m:t>+</m:t>
                        </m:r>
                        <m:f>
                          <m:fPr>
                            <m:ctrlPr>
                              <a:rPr lang="fr-FR" sz="1300" i="1">
                                <a:latin typeface="Cambria Math" panose="02040503050406030204" pitchFamily="18" charset="0"/>
                              </a:rPr>
                            </m:ctrlPr>
                          </m:fPr>
                          <m:num>
                            <m:r>
                              <a:rPr lang="fr-FR" sz="1300" i="1">
                                <a:latin typeface="Cambria Math" panose="02040503050406030204" pitchFamily="18" charset="0"/>
                              </a:rPr>
                              <m:t>𝑑</m:t>
                            </m:r>
                            <m:sSub>
                              <m:sSubPr>
                                <m:ctrlPr>
                                  <a:rPr lang="fr-FR" sz="1300" i="1">
                                    <a:latin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𝜎</m:t>
                                </m:r>
                              </m:e>
                              <m:sub>
                                <m:r>
                                  <a:rPr lang="fr-FR" sz="1300" i="1">
                                    <a:latin typeface="Cambria Math" panose="02040503050406030204" pitchFamily="18" charset="0"/>
                                    <a:ea typeface="Cambria Math" panose="02040503050406030204" pitchFamily="18" charset="0"/>
                                  </a:rPr>
                                  <m:t>⊥</m:t>
                                </m:r>
                              </m:sub>
                            </m:sSub>
                          </m:num>
                          <m:den>
                            <m:r>
                              <a:rPr lang="fr-FR" sz="1300" i="1">
                                <a:latin typeface="Cambria Math" panose="02040503050406030204" pitchFamily="18" charset="0"/>
                              </a:rPr>
                              <m:t>𝑑𝑦</m:t>
                            </m:r>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func>
                          <m:funcPr>
                            <m:ctrlPr>
                              <a:rPr lang="fr-FR" sz="1300" i="1">
                                <a:latin typeface="Cambria Math" panose="02040503050406030204" pitchFamily="18" charset="0"/>
                              </a:rPr>
                            </m:ctrlPr>
                          </m:funcPr>
                          <m:fName>
                            <m:r>
                              <m:rPr>
                                <m:sty m:val="p"/>
                              </m:rPr>
                              <a:rPr lang="fr-FR" sz="1300">
                                <a:latin typeface="Cambria Math" panose="02040503050406030204" pitchFamily="18" charset="0"/>
                              </a:rPr>
                              <m:t>cos</m:t>
                            </m:r>
                          </m:fName>
                          <m:e>
                            <m:d>
                              <m:dPr>
                                <m:ctrlPr>
                                  <a:rPr lang="fr-FR" sz="1300" i="1">
                                    <a:latin typeface="Cambria Math" panose="02040503050406030204" pitchFamily="18" charset="0"/>
                                  </a:rPr>
                                </m:ctrlPr>
                              </m:dPr>
                              <m:e>
                                <m:r>
                                  <a:rPr lang="fr-FR" sz="1300" i="1">
                                    <a:latin typeface="Cambria Math" panose="02040503050406030204" pitchFamily="18" charset="0"/>
                                  </a:rPr>
                                  <m:t>2</m:t>
                                </m:r>
                                <m:d>
                                  <m:dPr>
                                    <m:ctrlPr>
                                      <a:rPr lang="fr-FR" sz="1300" i="1">
                                        <a:latin typeface="Cambria Math" panose="02040503050406030204" pitchFamily="18" charset="0"/>
                                      </a:rPr>
                                    </m:ctrlPr>
                                  </m:dPr>
                                  <m:e>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𝑜𝑏𝑠</m:t>
                                        </m:r>
                                      </m:sub>
                                    </m:sSub>
                                    <m:r>
                                      <a:rPr lang="fr-FR" sz="1300" i="1">
                                        <a:latin typeface="Cambria Math" panose="02040503050406030204" pitchFamily="18" charset="0"/>
                                        <a:ea typeface="Cambria Math" panose="02040503050406030204" pitchFamily="18" charset="0"/>
                                      </a:rPr>
                                      <m:t>−</m:t>
                                    </m:r>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𝑙𝑎𝑠</m:t>
                                        </m:r>
                                      </m:sub>
                                    </m:sSub>
                                  </m:e>
                                </m:d>
                              </m:e>
                            </m:d>
                          </m:e>
                        </m:func>
                        <m:sSubSup>
                          <m:sSubSupPr>
                            <m:ctrlPr>
                              <a:rPr lang="fr-FR" sz="1300" i="1">
                                <a:latin typeface="Cambria Math" panose="02040503050406030204" pitchFamily="18" charset="0"/>
                                <a:ea typeface="Cambria Math" panose="02040503050406030204" pitchFamily="18" charset="0"/>
                              </a:rPr>
                            </m:ctrlPr>
                          </m:sSubSupPr>
                          <m:e>
                            <m:r>
                              <a:rPr lang="fr-FR" sz="1300" i="1">
                                <a:latin typeface="Cambria Math" panose="02040503050406030204" pitchFamily="18" charset="0"/>
                                <a:ea typeface="Cambria Math" panose="02040503050406030204" pitchFamily="18" charset="0"/>
                              </a:rPr>
                              <m:t>𝒫</m:t>
                            </m:r>
                          </m:e>
                          <m:sub>
                            <m:r>
                              <a:rPr lang="fr-FR" sz="1300" i="1">
                                <a:latin typeface="Cambria Math" panose="02040503050406030204" pitchFamily="18" charset="0"/>
                                <a:ea typeface="Cambria Math" panose="02040503050406030204" pitchFamily="18" charset="0"/>
                              </a:rPr>
                              <m:t>⊥</m:t>
                            </m:r>
                          </m:sub>
                          <m:sup>
                            <m:r>
                              <a:rPr lang="fr-FR" sz="1300" i="1">
                                <a:latin typeface="Cambria Math" panose="02040503050406030204" pitchFamily="18" charset="0"/>
                                <a:ea typeface="Cambria Math" panose="02040503050406030204" pitchFamily="18" charset="0"/>
                              </a:rPr>
                              <m:t>𝑙𝑎𝑠</m:t>
                            </m:r>
                          </m:sup>
                        </m:sSubSup>
                        <m:r>
                          <a:rPr lang="fr-FR" sz="1300" i="1">
                            <a:latin typeface="Cambria Math" panose="02040503050406030204" pitchFamily="18" charset="0"/>
                          </a:rPr>
                          <m:t>+</m:t>
                        </m:r>
                        <m:f>
                          <m:fPr>
                            <m:ctrlPr>
                              <a:rPr lang="fr-FR" sz="1300" i="1">
                                <a:latin typeface="Cambria Math" panose="02040503050406030204" pitchFamily="18" charset="0"/>
                              </a:rPr>
                            </m:ctrlPr>
                          </m:fPr>
                          <m:num>
                            <m:r>
                              <a:rPr lang="fr-FR" sz="1300" i="1">
                                <a:latin typeface="Cambria Math" panose="02040503050406030204" pitchFamily="18" charset="0"/>
                              </a:rPr>
                              <m:t>𝑑</m:t>
                            </m:r>
                            <m:sSub>
                              <m:sSubPr>
                                <m:ctrlPr>
                                  <a:rPr lang="fr-FR" sz="1300" i="1">
                                    <a:latin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𝜎</m:t>
                                </m:r>
                              </m:e>
                              <m:sub>
                                <m:r>
                                  <a:rPr lang="fr-FR" sz="1300" i="1">
                                    <a:latin typeface="Cambria Math" panose="02040503050406030204" pitchFamily="18" charset="0"/>
                                    <a:ea typeface="Cambria Math" panose="02040503050406030204" pitchFamily="18" charset="0"/>
                                  </a:rPr>
                                  <m:t>∥</m:t>
                                </m:r>
                              </m:sub>
                            </m:sSub>
                          </m:num>
                          <m:den>
                            <m:r>
                              <a:rPr lang="fr-FR" sz="1300" i="1">
                                <a:latin typeface="Cambria Math" panose="02040503050406030204" pitchFamily="18" charset="0"/>
                              </a:rPr>
                              <m:t>𝑑𝑦</m:t>
                            </m:r>
                          </m:den>
                        </m:f>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sSubSup>
                          <m:sSubSupPr>
                            <m:ctrlPr>
                              <a:rPr lang="fr-FR" sz="1300" i="1">
                                <a:latin typeface="Cambria Math" panose="02040503050406030204" pitchFamily="18" charset="0"/>
                                <a:ea typeface="Cambria Math" panose="02040503050406030204" pitchFamily="18" charset="0"/>
                              </a:rPr>
                            </m:ctrlPr>
                          </m:sSubSupPr>
                          <m:e>
                            <m:r>
                              <a:rPr lang="fr-FR" sz="1300" i="1">
                                <a:latin typeface="Cambria Math" panose="02040503050406030204" pitchFamily="18" charset="0"/>
                                <a:ea typeface="Cambria Math" panose="02040503050406030204" pitchFamily="18" charset="0"/>
                              </a:rPr>
                              <m:t>𝒫</m:t>
                            </m:r>
                          </m:e>
                          <m:sub>
                            <m:r>
                              <a:rPr lang="en-US" sz="1300" b="0" i="1" smtClean="0">
                                <a:latin typeface="Cambria Math" panose="02040503050406030204" pitchFamily="18" charset="0"/>
                                <a:ea typeface="Cambria Math" panose="02040503050406030204" pitchFamily="18" charset="0"/>
                              </a:rPr>
                              <m:t>𝑙𝑎𝑠</m:t>
                            </m:r>
                          </m:sub>
                          <m:sup>
                            <m:r>
                              <a:rPr lang="en-US" sz="1300" b="0" i="1" smtClean="0">
                                <a:latin typeface="Cambria Math" panose="02040503050406030204" pitchFamily="18" charset="0"/>
                                <a:ea typeface="Cambria Math" panose="02040503050406030204" pitchFamily="18" charset="0"/>
                              </a:rPr>
                              <m:t>𝑐𝑖𝑟𝑐</m:t>
                            </m:r>
                          </m:sup>
                        </m:sSubSup>
                        <m:r>
                          <a:rPr lang="fr-FR" sz="1300" i="1">
                            <a:latin typeface="Cambria Math" panose="02040503050406030204" pitchFamily="18" charset="0"/>
                          </a:rPr>
                          <m:t>(</m:t>
                        </m:r>
                        <m:sSub>
                          <m:sSubPr>
                            <m:ctrlPr>
                              <a:rPr lang="fr-FR" sz="1300" i="1">
                                <a:latin typeface="Cambria Math" panose="02040503050406030204" pitchFamily="18" charset="0"/>
                              </a:rPr>
                            </m:ctrlPr>
                          </m:sSubPr>
                          <m:e>
                            <m:r>
                              <a:rPr lang="fr-FR" sz="1300" i="1">
                                <a:latin typeface="Cambria Math" panose="02040503050406030204" pitchFamily="18" charset="0"/>
                              </a:rPr>
                              <m:t>𝑃</m:t>
                            </m:r>
                          </m:e>
                          <m:sub>
                            <m:r>
                              <a:rPr lang="fr-FR" sz="1300" i="1">
                                <a:latin typeface="Cambria Math" panose="02040503050406030204" pitchFamily="18" charset="0"/>
                              </a:rPr>
                              <m:t>𝑇</m:t>
                            </m:r>
                          </m:sub>
                        </m:sSub>
                        <m:sSub>
                          <m:sSubPr>
                            <m:ctrlPr>
                              <a:rPr lang="fr-FR" sz="1300" i="1">
                                <a:latin typeface="Cambria Math" panose="02040503050406030204" pitchFamily="18" charset="0"/>
                              </a:rPr>
                            </m:ctrlPr>
                          </m:sSubPr>
                          <m:e>
                            <m:r>
                              <a:rPr lang="fr-FR" sz="1300" i="1">
                                <a:latin typeface="Cambria Math" panose="02040503050406030204" pitchFamily="18" charset="0"/>
                              </a:rPr>
                              <m:t>𝑓</m:t>
                            </m:r>
                          </m:e>
                          <m:sub>
                            <m:r>
                              <a:rPr lang="fr-FR" sz="1300" i="1">
                                <a:latin typeface="Cambria Math" panose="02040503050406030204" pitchFamily="18" charset="0"/>
                              </a:rPr>
                              <m:t>𝑇</m:t>
                            </m:r>
                          </m:sub>
                        </m:sSub>
                        <m:d>
                          <m:dPr>
                            <m:ctrlPr>
                              <a:rPr lang="fr-FR" sz="1300" i="1">
                                <a:latin typeface="Cambria Math" panose="02040503050406030204" pitchFamily="18" charset="0"/>
                              </a:rPr>
                            </m:ctrlPr>
                          </m:dPr>
                          <m:e>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e>
                        </m:d>
                        <m:func>
                          <m:funcPr>
                            <m:ctrlPr>
                              <a:rPr lang="fr-FR" sz="1300" i="1">
                                <a:latin typeface="Cambria Math" panose="02040503050406030204" pitchFamily="18" charset="0"/>
                              </a:rPr>
                            </m:ctrlPr>
                          </m:funcPr>
                          <m:fName>
                            <m:r>
                              <m:rPr>
                                <m:sty m:val="p"/>
                              </m:rPr>
                              <a:rPr lang="fr-FR" sz="1300">
                                <a:latin typeface="Cambria Math" panose="02040503050406030204" pitchFamily="18" charset="0"/>
                              </a:rPr>
                              <m:t>cos</m:t>
                            </m:r>
                          </m:fName>
                          <m:e>
                            <m:d>
                              <m:dPr>
                                <m:ctrlPr>
                                  <a:rPr lang="fr-FR" sz="1300" i="1">
                                    <a:latin typeface="Cambria Math" panose="02040503050406030204" pitchFamily="18" charset="0"/>
                                  </a:rPr>
                                </m:ctrlPr>
                              </m:dPr>
                              <m:e>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𝑜𝑏𝑠</m:t>
                                    </m:r>
                                  </m:sub>
                                </m:sSub>
                                <m:r>
                                  <a:rPr lang="fr-FR" sz="1300" i="1">
                                    <a:latin typeface="Cambria Math" panose="02040503050406030204" pitchFamily="18" charset="0"/>
                                    <a:ea typeface="Cambria Math" panose="02040503050406030204" pitchFamily="18" charset="0"/>
                                  </a:rPr>
                                  <m:t>−</m:t>
                                </m:r>
                                <m:sSub>
                                  <m:sSubPr>
                                    <m:ctrlPr>
                                      <a:rPr lang="fr-FR" sz="1300" i="1">
                                        <a:latin typeface="Cambria Math" panose="02040503050406030204" pitchFamily="18" charset="0"/>
                                        <a:ea typeface="Cambria Math" panose="02040503050406030204" pitchFamily="18" charset="0"/>
                                      </a:rPr>
                                    </m:ctrlPr>
                                  </m:sSubPr>
                                  <m:e>
                                    <m:r>
                                      <a:rPr lang="fr-FR" sz="1300" i="1">
                                        <a:latin typeface="Cambria Math" panose="02040503050406030204" pitchFamily="18" charset="0"/>
                                        <a:ea typeface="Cambria Math" panose="02040503050406030204" pitchFamily="18" charset="0"/>
                                      </a:rPr>
                                      <m:t>𝜑</m:t>
                                    </m:r>
                                  </m:e>
                                  <m:sub>
                                    <m:r>
                                      <a:rPr lang="fr-FR" sz="1300" i="1">
                                        <a:latin typeface="Cambria Math" panose="02040503050406030204" pitchFamily="18" charset="0"/>
                                        <a:ea typeface="Cambria Math" panose="02040503050406030204" pitchFamily="18" charset="0"/>
                                      </a:rPr>
                                      <m:t>𝑒𝑙𝑒𝑐</m:t>
                                    </m:r>
                                  </m:sub>
                                </m:sSub>
                              </m:e>
                            </m:d>
                          </m:e>
                        </m:func>
                        <m:r>
                          <a:rPr lang="fr-FR" sz="1300" i="1">
                            <a:latin typeface="Cambria Math" panose="02040503050406030204" pitchFamily="18" charset="0"/>
                          </a:rPr>
                          <m:t>+</m:t>
                        </m:r>
                        <m:sSub>
                          <m:sSubPr>
                            <m:ctrlPr>
                              <a:rPr lang="fr-FR" sz="1300" i="1">
                                <a:latin typeface="Cambria Math" panose="02040503050406030204" pitchFamily="18" charset="0"/>
                              </a:rPr>
                            </m:ctrlPr>
                          </m:sSubPr>
                          <m:e>
                            <m:r>
                              <a:rPr lang="fr-FR" sz="1300" i="1">
                                <a:latin typeface="Cambria Math" panose="02040503050406030204" pitchFamily="18" charset="0"/>
                              </a:rPr>
                              <m:t>𝑃</m:t>
                            </m:r>
                          </m:e>
                          <m:sub>
                            <m:r>
                              <a:rPr lang="en-US" sz="1300" b="0" i="1" smtClean="0">
                                <a:latin typeface="Cambria Math" panose="02040503050406030204" pitchFamily="18" charset="0"/>
                              </a:rPr>
                              <m:t>𝑍</m:t>
                            </m:r>
                          </m:sub>
                        </m:sSub>
                        <m:sSub>
                          <m:sSubPr>
                            <m:ctrlPr>
                              <a:rPr lang="fr-FR" sz="1300" i="1">
                                <a:latin typeface="Cambria Math" panose="02040503050406030204" pitchFamily="18" charset="0"/>
                              </a:rPr>
                            </m:ctrlPr>
                          </m:sSubPr>
                          <m:e>
                            <m:r>
                              <a:rPr lang="fr-FR" sz="1300" i="1">
                                <a:latin typeface="Cambria Math" panose="02040503050406030204" pitchFamily="18" charset="0"/>
                              </a:rPr>
                              <m:t>𝑓</m:t>
                            </m:r>
                          </m:e>
                          <m:sub>
                            <m:r>
                              <a:rPr lang="fr-FR" sz="1300" i="1">
                                <a:latin typeface="Cambria Math" panose="02040503050406030204" pitchFamily="18" charset="0"/>
                              </a:rPr>
                              <m:t>𝐿</m:t>
                            </m:r>
                          </m:sub>
                        </m:sSub>
                        <m:r>
                          <a:rPr lang="fr-FR" sz="1300" i="1">
                            <a:latin typeface="Cambria Math" panose="02040503050406030204" pitchFamily="18" charset="0"/>
                          </a:rPr>
                          <m:t>(</m:t>
                        </m:r>
                        <m:r>
                          <a:rPr lang="fr-FR" sz="1300" i="1">
                            <a:latin typeface="Cambria Math" panose="02040503050406030204" pitchFamily="18" charset="0"/>
                          </a:rPr>
                          <m:t>𝑥</m:t>
                        </m:r>
                        <m:r>
                          <a:rPr lang="fr-FR" sz="1300" i="1">
                            <a:latin typeface="Cambria Math" panose="02040503050406030204" pitchFamily="18" charset="0"/>
                          </a:rPr>
                          <m:t>,</m:t>
                        </m:r>
                        <m:r>
                          <a:rPr lang="fr-FR" sz="1300" i="1">
                            <a:latin typeface="Cambria Math" panose="02040503050406030204" pitchFamily="18" charset="0"/>
                          </a:rPr>
                          <m:t>𝑦</m:t>
                        </m:r>
                        <m:r>
                          <a:rPr lang="fr-FR" sz="1300" i="1">
                            <a:latin typeface="Cambria Math" panose="02040503050406030204" pitchFamily="18" charset="0"/>
                          </a:rPr>
                          <m:t>))</m:t>
                        </m:r>
                      </m:oMath>
                    </m:oMathPara>
                  </a14:m>
                  <a:endParaRPr lang="en-GB" sz="1300" dirty="0"/>
                </a:p>
              </p:txBody>
            </p:sp>
          </mc:Choice>
          <mc:Fallback xmlns="">
            <p:sp>
              <p:nvSpPr>
                <p:cNvPr id="9" name="ZoneTexte 8">
                  <a:extLst>
                    <a:ext uri="{FF2B5EF4-FFF2-40B4-BE49-F238E27FC236}">
                      <a16:creationId xmlns:a16="http://schemas.microsoft.com/office/drawing/2014/main" id="{908D5C52-7D3E-F046-9CF9-533A85CC0E81}"/>
                    </a:ext>
                  </a:extLst>
                </p:cNvPr>
                <p:cNvSpPr txBox="1">
                  <a:spLocks noRot="1" noChangeAspect="1" noMove="1" noResize="1" noEditPoints="1" noAdjustHandles="1" noChangeArrowheads="1" noChangeShapeType="1" noTextEdit="1"/>
                </p:cNvSpPr>
                <p:nvPr/>
              </p:nvSpPr>
              <p:spPr>
                <a:xfrm>
                  <a:off x="71594" y="2707160"/>
                  <a:ext cx="9072405" cy="414024"/>
                </a:xfrm>
                <a:prstGeom prst="rect">
                  <a:avLst/>
                </a:prstGeom>
                <a:blipFill>
                  <a:blip r:embed="rId4"/>
                  <a:stretch>
                    <a:fillRect t="-1471" b="-17647"/>
                  </a:stretch>
                </a:blipFill>
              </p:spPr>
              <p:txBody>
                <a:bodyPr/>
                <a:lstStyle/>
                <a:p>
                  <a:r>
                    <a:rPr lang="en-US">
                      <a:noFill/>
                    </a:rPr>
                    <a:t> </a:t>
                  </a:r>
                </a:p>
              </p:txBody>
            </p:sp>
          </mc:Fallback>
        </mc:AlternateContent>
        <p:sp>
          <p:nvSpPr>
            <p:cNvPr id="22" name="ZoneTexte 21">
              <a:extLst>
                <a:ext uri="{FF2B5EF4-FFF2-40B4-BE49-F238E27FC236}">
                  <a16:creationId xmlns:a16="http://schemas.microsoft.com/office/drawing/2014/main" id="{6345AF43-F6A4-F544-9EF6-7F7520DB70B8}"/>
                </a:ext>
              </a:extLst>
            </p:cNvPr>
            <p:cNvSpPr txBox="1"/>
            <p:nvPr/>
          </p:nvSpPr>
          <p:spPr>
            <a:xfrm>
              <a:off x="962893" y="1828705"/>
              <a:ext cx="3699544" cy="461665"/>
            </a:xfrm>
            <a:prstGeom prst="rect">
              <a:avLst/>
            </a:prstGeom>
            <a:noFill/>
          </p:spPr>
          <p:txBody>
            <a:bodyPr wrap="square" rtlCol="0">
              <a:spAutoFit/>
            </a:bodyPr>
            <a:lstStyle/>
            <a:p>
              <a:pPr algn="ctr"/>
              <a:r>
                <a:rPr lang="en-GB" sz="1200" i="1" dirty="0">
                  <a:solidFill>
                    <a:schemeClr val="accent6">
                      <a:lumMod val="75000"/>
                    </a:schemeClr>
                  </a:solidFill>
                </a:rPr>
                <a:t>Transverse laser polarisation: nuisance parameter to minimize and keep under control </a:t>
              </a:r>
            </a:p>
          </p:txBody>
        </p:sp>
        <p:cxnSp>
          <p:nvCxnSpPr>
            <p:cNvPr id="24" name="Connecteur droit avec flèche 23">
              <a:extLst>
                <a:ext uri="{FF2B5EF4-FFF2-40B4-BE49-F238E27FC236}">
                  <a16:creationId xmlns:a16="http://schemas.microsoft.com/office/drawing/2014/main" id="{7F23252A-58A9-4642-8EB2-01734DF41F53}"/>
                </a:ext>
              </a:extLst>
            </p:cNvPr>
            <p:cNvCxnSpPr>
              <a:cxnSpLocks/>
            </p:cNvCxnSpPr>
            <p:nvPr/>
          </p:nvCxnSpPr>
          <p:spPr>
            <a:xfrm>
              <a:off x="3908809" y="2160396"/>
              <a:ext cx="321547" cy="274355"/>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15AA948-9371-254B-9DF8-E71F42DF7678}"/>
                </a:ext>
              </a:extLst>
            </p:cNvPr>
            <p:cNvSpPr/>
            <p:nvPr/>
          </p:nvSpPr>
          <p:spPr>
            <a:xfrm>
              <a:off x="5928528" y="2449413"/>
              <a:ext cx="2190540" cy="884255"/>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6919D253-F99B-094B-BE3F-F6A3EA5AAFCE}"/>
                </a:ext>
              </a:extLst>
            </p:cNvPr>
            <p:cNvSpPr txBox="1"/>
            <p:nvPr/>
          </p:nvSpPr>
          <p:spPr>
            <a:xfrm>
              <a:off x="4551903" y="1828705"/>
              <a:ext cx="3699544" cy="461665"/>
            </a:xfrm>
            <a:prstGeom prst="rect">
              <a:avLst/>
            </a:prstGeom>
            <a:noFill/>
          </p:spPr>
          <p:txBody>
            <a:bodyPr wrap="square" rtlCol="0">
              <a:spAutoFit/>
            </a:bodyPr>
            <a:lstStyle/>
            <a:p>
              <a:pPr algn="ctr"/>
              <a:r>
                <a:rPr lang="en-GB" sz="1200" i="1" dirty="0">
                  <a:solidFill>
                    <a:srgbClr val="7030A0"/>
                  </a:solidFill>
                </a:rPr>
                <a:t>Transverse electron beam polarisation: intervenes as an asymmetry in the transverse plane</a:t>
              </a:r>
            </a:p>
          </p:txBody>
        </p:sp>
        <p:cxnSp>
          <p:nvCxnSpPr>
            <p:cNvPr id="28" name="Connecteur droit avec flèche 27">
              <a:extLst>
                <a:ext uri="{FF2B5EF4-FFF2-40B4-BE49-F238E27FC236}">
                  <a16:creationId xmlns:a16="http://schemas.microsoft.com/office/drawing/2014/main" id="{B4F8E68C-97B6-E24C-BD17-259A1D0B9368}"/>
                </a:ext>
              </a:extLst>
            </p:cNvPr>
            <p:cNvCxnSpPr>
              <a:cxnSpLocks/>
            </p:cNvCxnSpPr>
            <p:nvPr/>
          </p:nvCxnSpPr>
          <p:spPr>
            <a:xfrm>
              <a:off x="7497820" y="2160396"/>
              <a:ext cx="321547" cy="27435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1850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Toy-MC </a:t>
            </a:r>
            <a:r>
              <a:rPr lang="fr-FR" dirty="0" err="1"/>
              <a:t>sensitivity</a:t>
            </a:r>
            <a:r>
              <a:rPr lang="fr-FR" dirty="0"/>
              <a:t> </a:t>
            </a:r>
            <a:r>
              <a:rPr lang="fr-FR" dirty="0" err="1"/>
              <a:t>studies</a:t>
            </a:r>
            <a:r>
              <a:rPr lang="fr-FR" dirty="0"/>
              <a:t> </a:t>
            </a:r>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en-US"/>
              <a:t>16/07/2021</a:t>
            </a:r>
            <a:endParaRPr lang="fr-FR" dirty="0"/>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en-US" dirty="0"/>
              <a:t>Systematic effects simulation studies for an electron beam </a:t>
            </a:r>
            <a:r>
              <a:rPr lang="en-US" dirty="0" err="1"/>
              <a:t>polarimeter</a:t>
            </a:r>
            <a:r>
              <a:rPr lang="en-US" dirty="0"/>
              <a:t> for SuperKEKB </a:t>
            </a:r>
            <a:endParaRPr lang="fr-FR" dirty="0"/>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5</a:t>
            </a:fld>
            <a:endParaRPr lang="fr-FR"/>
          </a:p>
        </p:txBody>
      </p:sp>
      <mc:AlternateContent xmlns:mc="http://schemas.openxmlformats.org/markup-compatibility/2006" xmlns:a14="http://schemas.microsoft.com/office/drawing/2010/main">
        <mc:Choice Requires="a14">
          <p:sp>
            <p:nvSpPr>
              <p:cNvPr id="26" name="Text Box 18">
                <a:extLst>
                  <a:ext uri="{FF2B5EF4-FFF2-40B4-BE49-F238E27FC236}">
                    <a16:creationId xmlns:a16="http://schemas.microsoft.com/office/drawing/2014/main" id="{7FAE4B81-565C-9F40-A00C-0142653C7351}"/>
                  </a:ext>
                </a:extLst>
              </p:cNvPr>
              <p:cNvSpPr txBox="1">
                <a:spLocks noChangeArrowheads="1"/>
              </p:cNvSpPr>
              <p:nvPr/>
            </p:nvSpPr>
            <p:spPr bwMode="auto">
              <a:xfrm>
                <a:off x="539750" y="1421863"/>
                <a:ext cx="3430108" cy="2101281"/>
              </a:xfrm>
              <a:prstGeom prst="rect">
                <a:avLst/>
              </a:prstGeom>
              <a:noFill/>
              <a:ln w="9525">
                <a:noFill/>
                <a:miter lim="800000"/>
                <a:headEnd/>
                <a:tailEnd/>
              </a:ln>
            </p:spPr>
            <p:txBody>
              <a:bodyPr wrap="square">
                <a:spAutoFit/>
              </a:bodyPr>
              <a:lstStyle/>
              <a:p>
                <a:r>
                  <a:rPr lang="en-US" sz="1600" dirty="0">
                    <a:solidFill>
                      <a:schemeClr val="tx2">
                        <a:lumMod val="60000"/>
                        <a:lumOff val="40000"/>
                      </a:schemeClr>
                    </a:solidFill>
                  </a:rPr>
                  <a:t> Assumptions:</a:t>
                </a:r>
              </a:p>
              <a:p>
                <a:pPr marL="285750" indent="-285750">
                  <a:buFont typeface="Arial" panose="020B0604020202020204" pitchFamily="34" charset="0"/>
                  <a:buChar char="•"/>
                </a:pPr>
                <a:r>
                  <a:rPr lang="en-US" sz="1600" dirty="0">
                    <a:solidFill>
                      <a:schemeClr val="accent5">
                        <a:lumMod val="75000"/>
                      </a:schemeClr>
                    </a:solidFill>
                  </a:rPr>
                  <a:t>1min data taking (</a:t>
                </a:r>
                <a14:m>
                  <m:oMath xmlns:m="http://schemas.openxmlformats.org/officeDocument/2006/math">
                    <m:sSup>
                      <m:sSupPr>
                        <m:ctrlPr>
                          <a:rPr lang="en-US" sz="1600" i="1" smtClean="0">
                            <a:solidFill>
                              <a:schemeClr val="accent5">
                                <a:lumMod val="75000"/>
                              </a:schemeClr>
                            </a:solidFill>
                            <a:latin typeface="Cambria Math" panose="02040503050406030204" pitchFamily="18" charset="0"/>
                          </a:rPr>
                        </m:ctrlPr>
                      </m:sSupPr>
                      <m:e>
                        <m:r>
                          <a:rPr lang="en-US" sz="1600" b="0" i="1" smtClean="0">
                            <a:solidFill>
                              <a:schemeClr val="accent5">
                                <a:lumMod val="75000"/>
                              </a:schemeClr>
                            </a:solidFill>
                            <a:latin typeface="Cambria Math" panose="02040503050406030204" pitchFamily="18" charset="0"/>
                          </a:rPr>
                          <m:t>6 10</m:t>
                        </m:r>
                      </m:e>
                      <m:sup>
                        <m:r>
                          <a:rPr lang="en-US" sz="1600" b="0" i="1" smtClean="0">
                            <a:solidFill>
                              <a:schemeClr val="accent5">
                                <a:lumMod val="75000"/>
                              </a:schemeClr>
                            </a:solidFill>
                            <a:latin typeface="Cambria Math" panose="02040503050406030204" pitchFamily="18" charset="0"/>
                          </a:rPr>
                          <m:t>6</m:t>
                        </m:r>
                      </m:sup>
                    </m:sSup>
                  </m:oMath>
                </a14:m>
                <a:r>
                  <a:rPr lang="en-US" sz="1600" dirty="0">
                    <a:solidFill>
                      <a:schemeClr val="accent5">
                        <a:lumMod val="75000"/>
                      </a:schemeClr>
                    </a:solidFill>
                  </a:rPr>
                  <a:t> turns)</a:t>
                </a:r>
              </a:p>
              <a:p>
                <a:pPr marL="285750" indent="-285750">
                  <a:buFont typeface="Arial" panose="020B0604020202020204" pitchFamily="34" charset="0"/>
                  <a:buChar char="•"/>
                </a:pPr>
                <a:r>
                  <a:rPr lang="en-US" sz="1600" dirty="0">
                    <a:solidFill>
                      <a:schemeClr val="accent5">
                        <a:lumMod val="75000"/>
                      </a:schemeClr>
                    </a:solidFill>
                  </a:rPr>
                  <a:t>Laser:   </a:t>
                </a:r>
                <a14:m>
                  <m:oMath xmlns:m="http://schemas.openxmlformats.org/officeDocument/2006/math">
                    <m:sSubSup>
                      <m:sSubSupPr>
                        <m:ctrlPr>
                          <a:rPr lang="fr-FR" sz="1600" i="1">
                            <a:solidFill>
                              <a:schemeClr val="accent5">
                                <a:lumMod val="75000"/>
                              </a:schemeClr>
                            </a:solidFill>
                            <a:latin typeface="Cambria Math" panose="02040503050406030204" pitchFamily="18" charset="0"/>
                            <a:ea typeface="Cambria Math" panose="02040503050406030204" pitchFamily="18" charset="0"/>
                          </a:rPr>
                        </m:ctrlPr>
                      </m:sSubSupPr>
                      <m:e>
                        <m:r>
                          <a:rPr lang="fr-FR" sz="1600" i="1">
                            <a:solidFill>
                              <a:schemeClr val="accent5">
                                <a:lumMod val="75000"/>
                              </a:schemeClr>
                            </a:solidFill>
                            <a:latin typeface="Cambria Math" panose="02040503050406030204" pitchFamily="18" charset="0"/>
                            <a:ea typeface="Cambria Math" panose="02040503050406030204" pitchFamily="18" charset="0"/>
                          </a:rPr>
                          <m:t>𝒫</m:t>
                        </m:r>
                      </m:e>
                      <m:sub>
                        <m:r>
                          <a:rPr lang="en-US" sz="1600" b="0" i="1" smtClean="0">
                            <a:solidFill>
                              <a:schemeClr val="accent5">
                                <a:lumMod val="75000"/>
                              </a:schemeClr>
                            </a:solidFill>
                            <a:latin typeface="Cambria Math" panose="02040503050406030204" pitchFamily="18" charset="0"/>
                            <a:ea typeface="Cambria Math" panose="02040503050406030204" pitchFamily="18" charset="0"/>
                          </a:rPr>
                          <m:t>𝑙𝑎𝑠</m:t>
                        </m:r>
                      </m:sub>
                      <m:sup>
                        <m:r>
                          <a:rPr lang="en-US" sz="1600" b="0" i="1" smtClean="0">
                            <a:solidFill>
                              <a:schemeClr val="accent5">
                                <a:lumMod val="75000"/>
                              </a:schemeClr>
                            </a:solidFill>
                            <a:latin typeface="Cambria Math" panose="02040503050406030204" pitchFamily="18" charset="0"/>
                            <a:ea typeface="Cambria Math" panose="02040503050406030204" pitchFamily="18" charset="0"/>
                          </a:rPr>
                          <m:t>𝑐𝑖𝑟𝑐</m:t>
                        </m:r>
                      </m:sup>
                    </m:sSubSup>
                  </m:oMath>
                </a14:m>
                <a:r>
                  <a:rPr lang="en-US" sz="1600" dirty="0">
                    <a:solidFill>
                      <a:schemeClr val="accent5">
                        <a:lumMod val="75000"/>
                      </a:schemeClr>
                    </a:solidFill>
                  </a:rPr>
                  <a:t>= -1, </a:t>
                </a:r>
                <a14:m>
                  <m:oMath xmlns:m="http://schemas.openxmlformats.org/officeDocument/2006/math">
                    <m:sSubSup>
                      <m:sSubSupPr>
                        <m:ctrlPr>
                          <a:rPr lang="fr-FR" sz="1600" i="1">
                            <a:solidFill>
                              <a:schemeClr val="accent5">
                                <a:lumMod val="75000"/>
                              </a:schemeClr>
                            </a:solidFill>
                            <a:latin typeface="Cambria Math" panose="02040503050406030204" pitchFamily="18" charset="0"/>
                            <a:ea typeface="Cambria Math" panose="02040503050406030204" pitchFamily="18" charset="0"/>
                          </a:rPr>
                        </m:ctrlPr>
                      </m:sSubSupPr>
                      <m:e>
                        <m:r>
                          <a:rPr lang="fr-FR" sz="1600" i="1">
                            <a:solidFill>
                              <a:schemeClr val="accent5">
                                <a:lumMod val="75000"/>
                              </a:schemeClr>
                            </a:solidFill>
                            <a:latin typeface="Cambria Math" panose="02040503050406030204" pitchFamily="18" charset="0"/>
                            <a:ea typeface="Cambria Math" panose="02040503050406030204" pitchFamily="18" charset="0"/>
                          </a:rPr>
                          <m:t>𝒫</m:t>
                        </m:r>
                      </m:e>
                      <m:sub>
                        <m:r>
                          <a:rPr lang="en-US" sz="1600" b="0" i="1" smtClean="0">
                            <a:solidFill>
                              <a:schemeClr val="accent5">
                                <a:lumMod val="75000"/>
                              </a:schemeClr>
                            </a:solidFill>
                            <a:latin typeface="Cambria Math" panose="02040503050406030204" pitchFamily="18" charset="0"/>
                            <a:ea typeface="Cambria Math" panose="02040503050406030204" pitchFamily="18" charset="0"/>
                          </a:rPr>
                          <m:t>𝑙𝑎𝑠</m:t>
                        </m:r>
                      </m:sub>
                      <m:sup>
                        <m:r>
                          <a:rPr lang="fr-FR" sz="1600" i="1">
                            <a:solidFill>
                              <a:schemeClr val="accent5">
                                <a:lumMod val="75000"/>
                              </a:schemeClr>
                            </a:solidFill>
                            <a:latin typeface="Cambria Math" panose="02040503050406030204" pitchFamily="18" charset="0"/>
                            <a:ea typeface="Cambria Math" panose="02040503050406030204" pitchFamily="18" charset="0"/>
                          </a:rPr>
                          <m:t>𝑙</m:t>
                        </m:r>
                        <m:r>
                          <a:rPr lang="en-US" sz="1600" b="0" i="1" smtClean="0">
                            <a:solidFill>
                              <a:schemeClr val="accent5">
                                <a:lumMod val="75000"/>
                              </a:schemeClr>
                            </a:solidFill>
                            <a:latin typeface="Cambria Math" panose="02040503050406030204" pitchFamily="18" charset="0"/>
                            <a:ea typeface="Cambria Math" panose="02040503050406030204" pitchFamily="18" charset="0"/>
                          </a:rPr>
                          <m:t>𝑖𝑛</m:t>
                        </m:r>
                      </m:sup>
                    </m:sSubSup>
                  </m:oMath>
                </a14:m>
                <a:r>
                  <a:rPr lang="en-US" sz="1600" dirty="0">
                    <a:solidFill>
                      <a:schemeClr val="accent5">
                        <a:lumMod val="75000"/>
                      </a:schemeClr>
                    </a:solidFill>
                  </a:rPr>
                  <a:t> = 0  </a:t>
                </a:r>
              </a:p>
              <a:p>
                <a:r>
                  <a:rPr lang="en-US" sz="1600" dirty="0">
                    <a:solidFill>
                      <a:schemeClr val="accent5">
                        <a:lumMod val="75000"/>
                      </a:schemeClr>
                    </a:solidFill>
                  </a:rPr>
                  <a:t>                    </a:t>
                </a:r>
                <a:r>
                  <a:rPr lang="el-GR" sz="1600" dirty="0">
                    <a:solidFill>
                      <a:schemeClr val="accent5">
                        <a:lumMod val="75000"/>
                      </a:schemeClr>
                    </a:solidFill>
                  </a:rPr>
                  <a:t>λ</a:t>
                </a:r>
                <a:r>
                  <a:rPr lang="en-US" sz="1600" dirty="0">
                    <a:solidFill>
                      <a:schemeClr val="accent5">
                        <a:lumMod val="75000"/>
                      </a:schemeClr>
                    </a:solidFill>
                  </a:rPr>
                  <a:t> = 515 nm</a:t>
                </a:r>
              </a:p>
              <a:p>
                <a:r>
                  <a:rPr lang="en-US" sz="1600" dirty="0">
                    <a:solidFill>
                      <a:schemeClr val="accent5">
                        <a:lumMod val="75000"/>
                      </a:schemeClr>
                    </a:solidFill>
                  </a:rPr>
                  <a:t>                    P = 5W @ 250MHz</a:t>
                </a:r>
              </a:p>
              <a:p>
                <a:r>
                  <a:rPr lang="en-US" sz="1600" dirty="0">
                    <a:solidFill>
                      <a:schemeClr val="accent5">
                        <a:lumMod val="75000"/>
                      </a:schemeClr>
                    </a:solidFill>
                  </a:rPr>
                  <a:t> </a:t>
                </a:r>
                <a14:m>
                  <m:oMath xmlns:m="http://schemas.openxmlformats.org/officeDocument/2006/math">
                    <m:r>
                      <a:rPr lang="en-US" sz="1600" b="0" i="0" smtClean="0">
                        <a:solidFill>
                          <a:schemeClr val="accent5">
                            <a:lumMod val="75000"/>
                          </a:schemeClr>
                        </a:solidFill>
                        <a:latin typeface="Cambria Math" panose="02040503050406030204" pitchFamily="18" charset="0"/>
                      </a:rPr>
                      <m:t>                   </m:t>
                    </m:r>
                    <m:sSub>
                      <m:sSubPr>
                        <m:ctrlPr>
                          <a:rPr lang="en-US" sz="1600" i="1">
                            <a:solidFill>
                              <a:schemeClr val="accent5">
                                <a:lumMod val="75000"/>
                              </a:schemeClr>
                            </a:solidFill>
                            <a:latin typeface="Cambria Math" panose="02040503050406030204" pitchFamily="18" charset="0"/>
                          </a:rPr>
                        </m:ctrlPr>
                      </m:sSubPr>
                      <m:e>
                        <m:r>
                          <a:rPr lang="en-US" sz="1600" i="1">
                            <a:solidFill>
                              <a:schemeClr val="accent5">
                                <a:lumMod val="75000"/>
                              </a:schemeClr>
                            </a:solidFill>
                            <a:latin typeface="Cambria Math" panose="02040503050406030204" pitchFamily="18" charset="0"/>
                            <a:ea typeface="Cambria Math" panose="02040503050406030204" pitchFamily="18" charset="0"/>
                          </a:rPr>
                          <m:t>𝜎</m:t>
                        </m:r>
                      </m:e>
                      <m:sub>
                        <m:r>
                          <a:rPr lang="en-US" sz="1600" i="1">
                            <a:solidFill>
                              <a:schemeClr val="accent5">
                                <a:lumMod val="75000"/>
                              </a:schemeClr>
                            </a:solidFill>
                            <a:latin typeface="Cambria Math" panose="02040503050406030204" pitchFamily="18" charset="0"/>
                          </a:rPr>
                          <m:t>𝑥</m:t>
                        </m:r>
                      </m:sub>
                    </m:sSub>
                    <m:r>
                      <a:rPr lang="en-US" sz="1600" b="0" i="1" smtClean="0">
                        <a:solidFill>
                          <a:schemeClr val="accent5">
                            <a:lumMod val="75000"/>
                          </a:schemeClr>
                        </a:solidFill>
                        <a:latin typeface="Cambria Math" panose="02040503050406030204" pitchFamily="18" charset="0"/>
                      </a:rPr>
                      <m:t>=200</m:t>
                    </m:r>
                    <m:r>
                      <a:rPr lang="en-US" sz="1600" i="1">
                        <a:solidFill>
                          <a:schemeClr val="accent5">
                            <a:lumMod val="75000"/>
                          </a:schemeClr>
                        </a:solidFill>
                        <a:latin typeface="Cambria Math" panose="02040503050406030204" pitchFamily="18" charset="0"/>
                        <a:ea typeface="Cambria Math" panose="02040503050406030204" pitchFamily="18" charset="0"/>
                      </a:rPr>
                      <m:t>𝜇</m:t>
                    </m:r>
                    <m:r>
                      <a:rPr lang="en-US" sz="1600" i="1">
                        <a:solidFill>
                          <a:schemeClr val="accent5">
                            <a:lumMod val="75000"/>
                          </a:schemeClr>
                        </a:solidFill>
                        <a:latin typeface="Cambria Math" panose="02040503050406030204" pitchFamily="18" charset="0"/>
                        <a:ea typeface="Cambria Math" panose="02040503050406030204" pitchFamily="18" charset="0"/>
                      </a:rPr>
                      <m:t>𝑚</m:t>
                    </m:r>
                    <m:r>
                      <a:rPr lang="en-US" sz="1600" i="1">
                        <a:solidFill>
                          <a:schemeClr val="accent5">
                            <a:lumMod val="75000"/>
                          </a:schemeClr>
                        </a:solidFill>
                        <a:latin typeface="Cambria Math" panose="02040503050406030204" pitchFamily="18" charset="0"/>
                        <a:ea typeface="Cambria Math" panose="02040503050406030204" pitchFamily="18" charset="0"/>
                      </a:rPr>
                      <m:t>, </m:t>
                    </m:r>
                    <m:sSub>
                      <m:sSubPr>
                        <m:ctrlPr>
                          <a:rPr lang="en-US" sz="1600" i="1">
                            <a:solidFill>
                              <a:schemeClr val="accent5">
                                <a:lumMod val="75000"/>
                              </a:schemeClr>
                            </a:solidFill>
                            <a:latin typeface="Cambria Math" panose="02040503050406030204" pitchFamily="18" charset="0"/>
                            <a:ea typeface="Cambria Math" panose="02040503050406030204" pitchFamily="18" charset="0"/>
                          </a:rPr>
                        </m:ctrlPr>
                      </m:sSubPr>
                      <m:e>
                        <m:r>
                          <a:rPr lang="en-US" sz="1600" i="1">
                            <a:solidFill>
                              <a:schemeClr val="accent5">
                                <a:lumMod val="75000"/>
                              </a:schemeClr>
                            </a:solidFill>
                            <a:latin typeface="Cambria Math" panose="02040503050406030204" pitchFamily="18" charset="0"/>
                            <a:ea typeface="Cambria Math" panose="02040503050406030204" pitchFamily="18" charset="0"/>
                          </a:rPr>
                          <m:t>𝜎</m:t>
                        </m:r>
                      </m:e>
                      <m:sub>
                        <m:r>
                          <a:rPr lang="en-US" sz="1600" i="1">
                            <a:solidFill>
                              <a:schemeClr val="accent5">
                                <a:lumMod val="75000"/>
                              </a:schemeClr>
                            </a:solidFill>
                            <a:latin typeface="Cambria Math" panose="02040503050406030204" pitchFamily="18" charset="0"/>
                            <a:ea typeface="Cambria Math" panose="02040503050406030204" pitchFamily="18" charset="0"/>
                          </a:rPr>
                          <m:t>𝑦</m:t>
                        </m:r>
                      </m:sub>
                    </m:sSub>
                    <m:r>
                      <a:rPr lang="en-US" sz="1600" i="1">
                        <a:solidFill>
                          <a:schemeClr val="accent5">
                            <a:lumMod val="75000"/>
                          </a:schemeClr>
                        </a:solidFill>
                        <a:latin typeface="Cambria Math" panose="02040503050406030204" pitchFamily="18" charset="0"/>
                        <a:ea typeface="Cambria Math" panose="02040503050406030204" pitchFamily="18" charset="0"/>
                      </a:rPr>
                      <m:t>=</m:t>
                    </m:r>
                    <m:r>
                      <a:rPr lang="en-US" sz="1600" b="0" i="1" smtClean="0">
                        <a:solidFill>
                          <a:schemeClr val="accent5">
                            <a:lumMod val="75000"/>
                          </a:schemeClr>
                        </a:solidFill>
                        <a:latin typeface="Cambria Math" panose="02040503050406030204" pitchFamily="18" charset="0"/>
                        <a:ea typeface="Cambria Math" panose="02040503050406030204" pitchFamily="18" charset="0"/>
                      </a:rPr>
                      <m:t>200</m:t>
                    </m:r>
                    <m:r>
                      <a:rPr lang="en-US" sz="1600" i="1">
                        <a:solidFill>
                          <a:schemeClr val="accent5">
                            <a:lumMod val="75000"/>
                          </a:schemeClr>
                        </a:solidFill>
                        <a:latin typeface="Cambria Math" panose="02040503050406030204" pitchFamily="18" charset="0"/>
                        <a:ea typeface="Cambria Math" panose="02040503050406030204" pitchFamily="18" charset="0"/>
                      </a:rPr>
                      <m:t>𝜇</m:t>
                    </m:r>
                    <m:r>
                      <a:rPr lang="en-US" sz="1600" i="1">
                        <a:solidFill>
                          <a:schemeClr val="accent5">
                            <a:lumMod val="75000"/>
                          </a:schemeClr>
                        </a:solidFill>
                        <a:latin typeface="Cambria Math" panose="02040503050406030204" pitchFamily="18" charset="0"/>
                        <a:ea typeface="Cambria Math" panose="02040503050406030204" pitchFamily="18" charset="0"/>
                      </a:rPr>
                      <m:t>𝑚</m:t>
                    </m:r>
                  </m:oMath>
                </a14:m>
                <a:endParaRPr lang="en-US" sz="1600" dirty="0">
                  <a:solidFill>
                    <a:schemeClr val="accent5">
                      <a:lumMod val="75000"/>
                    </a:schemeClr>
                  </a:solidFill>
                </a:endParaRPr>
              </a:p>
              <a:p>
                <a:r>
                  <a:rPr lang="en-US" sz="1600" dirty="0">
                    <a:solidFill>
                      <a:schemeClr val="accent5">
                        <a:lumMod val="75000"/>
                      </a:schemeClr>
                    </a:solidFill>
                  </a:rPr>
                  <a:t>                   </a:t>
                </a:r>
              </a:p>
              <a:p>
                <a:r>
                  <a:rPr lang="en-US" sz="1600" dirty="0">
                    <a:solidFill>
                      <a:schemeClr val="accent5">
                        <a:lumMod val="75000"/>
                      </a:schemeClr>
                    </a:solidFill>
                  </a:rPr>
                  <a:t>                    </a:t>
                </a:r>
              </a:p>
            </p:txBody>
          </p:sp>
        </mc:Choice>
        <mc:Fallback xmlns="">
          <p:sp>
            <p:nvSpPr>
              <p:cNvPr id="26" name="Text Box 18">
                <a:extLst>
                  <a:ext uri="{FF2B5EF4-FFF2-40B4-BE49-F238E27FC236}">
                    <a16:creationId xmlns:a16="http://schemas.microsoft.com/office/drawing/2014/main" id="{7FAE4B81-565C-9F40-A00C-0142653C7351}"/>
                  </a:ext>
                </a:extLst>
              </p:cNvPr>
              <p:cNvSpPr txBox="1">
                <a:spLocks noRot="1" noChangeAspect="1" noMove="1" noResize="1" noEditPoints="1" noAdjustHandles="1" noChangeArrowheads="1" noChangeShapeType="1" noTextEdit="1"/>
              </p:cNvSpPr>
              <p:nvPr/>
            </p:nvSpPr>
            <p:spPr bwMode="auto">
              <a:xfrm>
                <a:off x="539750" y="1421863"/>
                <a:ext cx="3430108" cy="2101281"/>
              </a:xfrm>
              <a:prstGeom prst="rect">
                <a:avLst/>
              </a:prstGeom>
              <a:blipFill>
                <a:blip r:embed="rId2"/>
                <a:stretch>
                  <a:fillRect l="-712" t="-87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822000" y="1884100"/>
                <a:ext cx="4144064" cy="850426"/>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75000"/>
                      </a:schemeClr>
                    </a:solidFill>
                  </a:rPr>
                  <a:t>Electron beam: </a:t>
                </a:r>
                <a14:m>
                  <m:oMath xmlns:m="http://schemas.openxmlformats.org/officeDocument/2006/math">
                    <m:r>
                      <a:rPr lang="fr-FR" sz="1600" i="1">
                        <a:solidFill>
                          <a:schemeClr val="accent5">
                            <a:lumMod val="75000"/>
                          </a:schemeClr>
                        </a:solidFill>
                        <a:latin typeface="Cambria Math" panose="02040503050406030204" pitchFamily="18" charset="0"/>
                        <a:ea typeface="Cambria Math" panose="02040503050406030204" pitchFamily="18" charset="0"/>
                      </a:rPr>
                      <m:t> </m:t>
                    </m:r>
                    <m:sSub>
                      <m:sSubPr>
                        <m:ctrlPr>
                          <a:rPr lang="fr-FR" sz="1600" i="1" smtClean="0">
                            <a:solidFill>
                              <a:schemeClr val="accent5">
                                <a:lumMod val="75000"/>
                              </a:schemeClr>
                            </a:solidFill>
                            <a:latin typeface="Cambria Math" panose="02040503050406030204" pitchFamily="18" charset="0"/>
                            <a:ea typeface="Cambria Math" panose="02040503050406030204" pitchFamily="18" charset="0"/>
                          </a:rPr>
                        </m:ctrlPr>
                      </m:sSubPr>
                      <m:e>
                        <m:r>
                          <a:rPr lang="fr-FR" sz="1600" i="1">
                            <a:solidFill>
                              <a:schemeClr val="accent5">
                                <a:lumMod val="75000"/>
                              </a:schemeClr>
                            </a:solidFill>
                            <a:latin typeface="Cambria Math" panose="02040503050406030204" pitchFamily="18" charset="0"/>
                            <a:ea typeface="Cambria Math" panose="02040503050406030204" pitchFamily="18" charset="0"/>
                          </a:rPr>
                          <m:t>𝒫</m:t>
                        </m:r>
                      </m:e>
                      <m:sub>
                        <m:r>
                          <a:rPr lang="en-US" sz="1600" b="0" i="1" smtClean="0">
                            <a:solidFill>
                              <a:schemeClr val="accent5">
                                <a:lumMod val="75000"/>
                              </a:schemeClr>
                            </a:solidFill>
                            <a:latin typeface="Cambria Math" panose="02040503050406030204" pitchFamily="18" charset="0"/>
                            <a:ea typeface="Cambria Math" panose="02040503050406030204" pitchFamily="18" charset="0"/>
                          </a:rPr>
                          <m:t>𝑍</m:t>
                        </m:r>
                      </m:sub>
                    </m:sSub>
                    <m:r>
                      <a:rPr lang="en-US" sz="1600" b="0" i="1" smtClean="0">
                        <a:solidFill>
                          <a:schemeClr val="accent5">
                            <a:lumMod val="75000"/>
                          </a:schemeClr>
                        </a:solidFill>
                        <a:latin typeface="Cambria Math" panose="02040503050406030204" pitchFamily="18" charset="0"/>
                        <a:ea typeface="Cambria Math" panose="02040503050406030204" pitchFamily="18" charset="0"/>
                      </a:rPr>
                      <m:t>=0.7,  </m:t>
                    </m:r>
                    <m:sSub>
                      <m:sSubPr>
                        <m:ctrlPr>
                          <a:rPr lang="fr-FR" sz="1600" i="1">
                            <a:solidFill>
                              <a:schemeClr val="accent5">
                                <a:lumMod val="75000"/>
                              </a:schemeClr>
                            </a:solidFill>
                            <a:latin typeface="Cambria Math" panose="02040503050406030204" pitchFamily="18" charset="0"/>
                            <a:ea typeface="Cambria Math" panose="02040503050406030204" pitchFamily="18" charset="0"/>
                          </a:rPr>
                        </m:ctrlPr>
                      </m:sSubPr>
                      <m:e>
                        <m:r>
                          <a:rPr lang="fr-FR" sz="1600" i="1">
                            <a:solidFill>
                              <a:schemeClr val="accent5">
                                <a:lumMod val="75000"/>
                              </a:schemeClr>
                            </a:solidFill>
                            <a:latin typeface="Cambria Math" panose="02040503050406030204" pitchFamily="18" charset="0"/>
                            <a:ea typeface="Cambria Math" panose="02040503050406030204" pitchFamily="18" charset="0"/>
                          </a:rPr>
                          <m:t>𝒫</m:t>
                        </m:r>
                      </m:e>
                      <m:sub>
                        <m:r>
                          <a:rPr lang="en-US" sz="1600" b="0" i="1" smtClean="0">
                            <a:solidFill>
                              <a:schemeClr val="accent5">
                                <a:lumMod val="75000"/>
                              </a:schemeClr>
                            </a:solidFill>
                            <a:latin typeface="Cambria Math" panose="02040503050406030204" pitchFamily="18" charset="0"/>
                            <a:ea typeface="Cambria Math" panose="02040503050406030204" pitchFamily="18" charset="0"/>
                          </a:rPr>
                          <m:t>𝑇</m:t>
                        </m:r>
                      </m:sub>
                    </m:sSub>
                  </m:oMath>
                </a14:m>
                <a:r>
                  <a:rPr lang="en-US" sz="1600" dirty="0">
                    <a:solidFill>
                      <a:schemeClr val="accent5">
                        <a:lumMod val="75000"/>
                      </a:schemeClr>
                    </a:solidFill>
                  </a:rPr>
                  <a:t>= 0</a:t>
                </a:r>
              </a:p>
              <a:p>
                <a:r>
                  <a:rPr lang="en-US" sz="1600" dirty="0">
                    <a:solidFill>
                      <a:schemeClr val="accent5">
                        <a:lumMod val="75000"/>
                      </a:schemeClr>
                    </a:solidFill>
                  </a:rPr>
                  <a:t>                                    </a:t>
                </a:r>
                <a14:m>
                  <m:oMath xmlns:m="http://schemas.openxmlformats.org/officeDocument/2006/math">
                    <m:sSub>
                      <m:sSubPr>
                        <m:ctrlPr>
                          <a:rPr lang="en-US" sz="1600" i="1" smtClean="0">
                            <a:solidFill>
                              <a:schemeClr val="accent5">
                                <a:lumMod val="75000"/>
                              </a:schemeClr>
                            </a:solidFill>
                            <a:latin typeface="Cambria Math" panose="02040503050406030204" pitchFamily="18" charset="0"/>
                          </a:rPr>
                        </m:ctrlPr>
                      </m:sSubPr>
                      <m:e>
                        <m:r>
                          <a:rPr lang="en-US" sz="1600" b="0" i="1" smtClean="0">
                            <a:solidFill>
                              <a:schemeClr val="accent5">
                                <a:lumMod val="75000"/>
                              </a:schemeClr>
                            </a:solidFill>
                            <a:latin typeface="Cambria Math" panose="02040503050406030204" pitchFamily="18" charset="0"/>
                          </a:rPr>
                          <m:t>𝑄</m:t>
                        </m:r>
                      </m:e>
                      <m:sub>
                        <m:r>
                          <a:rPr lang="en-US" sz="1600" b="0" i="1" smtClean="0">
                            <a:solidFill>
                              <a:schemeClr val="accent5">
                                <a:lumMod val="75000"/>
                              </a:schemeClr>
                            </a:solidFill>
                            <a:latin typeface="Cambria Math" panose="02040503050406030204" pitchFamily="18" charset="0"/>
                          </a:rPr>
                          <m:t>𝑒</m:t>
                        </m:r>
                      </m:sub>
                    </m:sSub>
                    <m:r>
                      <a:rPr lang="en-US" sz="1600" b="0" i="1" smtClean="0">
                        <a:solidFill>
                          <a:schemeClr val="accent5">
                            <a:lumMod val="75000"/>
                          </a:schemeClr>
                        </a:solidFill>
                        <a:latin typeface="Cambria Math" panose="02040503050406030204" pitchFamily="18" charset="0"/>
                      </a:rPr>
                      <m:t>=10 </m:t>
                    </m:r>
                    <m:r>
                      <a:rPr lang="en-US" sz="1600" b="0" i="1" smtClean="0">
                        <a:solidFill>
                          <a:schemeClr val="accent5">
                            <a:lumMod val="75000"/>
                          </a:schemeClr>
                        </a:solidFill>
                        <a:latin typeface="Cambria Math" panose="02040503050406030204" pitchFamily="18" charset="0"/>
                      </a:rPr>
                      <m:t>𝑛𝐶</m:t>
                    </m:r>
                  </m:oMath>
                </a14:m>
                <a:r>
                  <a:rPr lang="en-US" sz="1600" dirty="0">
                    <a:solidFill>
                      <a:schemeClr val="accent5">
                        <a:lumMod val="75000"/>
                      </a:schemeClr>
                    </a:solidFill>
                  </a:rPr>
                  <a:t>                              </a:t>
                </a:r>
                <a14:m>
                  <m:oMath xmlns:m="http://schemas.openxmlformats.org/officeDocument/2006/math">
                    <m:r>
                      <a:rPr lang="en-US" sz="1600" b="0" i="0" smtClean="0">
                        <a:solidFill>
                          <a:schemeClr val="accent5">
                            <a:lumMod val="75000"/>
                          </a:schemeClr>
                        </a:solidFill>
                        <a:latin typeface="Cambria Math" panose="02040503050406030204" pitchFamily="18" charset="0"/>
                      </a:rPr>
                      <m:t>                                     </m:t>
                    </m:r>
                    <m:sSub>
                      <m:sSubPr>
                        <m:ctrlPr>
                          <a:rPr lang="en-US" sz="1600" i="1" smtClean="0">
                            <a:solidFill>
                              <a:schemeClr val="accent5">
                                <a:lumMod val="75000"/>
                              </a:schemeClr>
                            </a:solidFill>
                            <a:latin typeface="Cambria Math" panose="02040503050406030204" pitchFamily="18" charset="0"/>
                          </a:rPr>
                        </m:ctrlPr>
                      </m:sSubPr>
                      <m:e>
                        <m:r>
                          <a:rPr lang="en-US" sz="1600" i="1" smtClean="0">
                            <a:solidFill>
                              <a:schemeClr val="accent5">
                                <a:lumMod val="75000"/>
                              </a:schemeClr>
                            </a:solidFill>
                            <a:latin typeface="Cambria Math" panose="02040503050406030204" pitchFamily="18" charset="0"/>
                            <a:ea typeface="Cambria Math" panose="02040503050406030204" pitchFamily="18" charset="0"/>
                          </a:rPr>
                          <m:t>𝜎</m:t>
                        </m:r>
                      </m:e>
                      <m:sub>
                        <m:r>
                          <a:rPr lang="en-US" sz="1600" b="0" i="1" smtClean="0">
                            <a:solidFill>
                              <a:schemeClr val="accent5">
                                <a:lumMod val="75000"/>
                              </a:schemeClr>
                            </a:solidFill>
                            <a:latin typeface="Cambria Math" panose="02040503050406030204" pitchFamily="18" charset="0"/>
                          </a:rPr>
                          <m:t>𝑥</m:t>
                        </m:r>
                      </m:sub>
                    </m:sSub>
                    <m:r>
                      <a:rPr lang="en-US" sz="1600" b="0" i="1" smtClean="0">
                        <a:solidFill>
                          <a:schemeClr val="accent5">
                            <a:lumMod val="75000"/>
                          </a:schemeClr>
                        </a:solidFill>
                        <a:latin typeface="Cambria Math" panose="02040503050406030204" pitchFamily="18" charset="0"/>
                      </a:rPr>
                      <m:t>=170</m:t>
                    </m:r>
                    <m:r>
                      <a:rPr lang="en-US" sz="1600" b="0" i="1" smtClean="0">
                        <a:solidFill>
                          <a:schemeClr val="accent5">
                            <a:lumMod val="75000"/>
                          </a:schemeClr>
                        </a:solidFill>
                        <a:latin typeface="Cambria Math" panose="02040503050406030204" pitchFamily="18" charset="0"/>
                        <a:ea typeface="Cambria Math" panose="02040503050406030204" pitchFamily="18" charset="0"/>
                      </a:rPr>
                      <m:t>𝜇</m:t>
                    </m:r>
                    <m:r>
                      <a:rPr lang="en-US" sz="1600" b="0" i="1" smtClean="0">
                        <a:solidFill>
                          <a:schemeClr val="accent5">
                            <a:lumMod val="75000"/>
                          </a:schemeClr>
                        </a:solidFill>
                        <a:latin typeface="Cambria Math" panose="02040503050406030204" pitchFamily="18" charset="0"/>
                        <a:ea typeface="Cambria Math" panose="02040503050406030204" pitchFamily="18" charset="0"/>
                      </a:rPr>
                      <m:t>𝑚</m:t>
                    </m:r>
                    <m:r>
                      <a:rPr lang="en-US" sz="1600" b="0" i="1" smtClean="0">
                        <a:solidFill>
                          <a:schemeClr val="accent5">
                            <a:lumMod val="75000"/>
                          </a:schemeClr>
                        </a:solidFill>
                        <a:latin typeface="Cambria Math" panose="02040503050406030204" pitchFamily="18" charset="0"/>
                        <a:ea typeface="Cambria Math" panose="02040503050406030204" pitchFamily="18" charset="0"/>
                      </a:rPr>
                      <m:t>, </m:t>
                    </m:r>
                    <m:sSub>
                      <m:sSubPr>
                        <m:ctrlPr>
                          <a:rPr lang="en-US" sz="1600" b="0" i="1" smtClean="0">
                            <a:solidFill>
                              <a:schemeClr val="accent5">
                                <a:lumMod val="75000"/>
                              </a:schemeClr>
                            </a:solidFill>
                            <a:latin typeface="Cambria Math" panose="02040503050406030204" pitchFamily="18" charset="0"/>
                            <a:ea typeface="Cambria Math" panose="02040503050406030204" pitchFamily="18" charset="0"/>
                          </a:rPr>
                        </m:ctrlPr>
                      </m:sSubPr>
                      <m:e>
                        <m:r>
                          <a:rPr lang="en-US" sz="1600" b="0" i="1" smtClean="0">
                            <a:solidFill>
                              <a:schemeClr val="accent5">
                                <a:lumMod val="75000"/>
                              </a:schemeClr>
                            </a:solidFill>
                            <a:latin typeface="Cambria Math" panose="02040503050406030204" pitchFamily="18" charset="0"/>
                            <a:ea typeface="Cambria Math" panose="02040503050406030204" pitchFamily="18" charset="0"/>
                          </a:rPr>
                          <m:t>𝜎</m:t>
                        </m:r>
                      </m:e>
                      <m:sub>
                        <m:r>
                          <a:rPr lang="en-US" sz="1600" b="0" i="1" smtClean="0">
                            <a:solidFill>
                              <a:schemeClr val="accent5">
                                <a:lumMod val="75000"/>
                              </a:schemeClr>
                            </a:solidFill>
                            <a:latin typeface="Cambria Math" panose="02040503050406030204" pitchFamily="18" charset="0"/>
                            <a:ea typeface="Cambria Math" panose="02040503050406030204" pitchFamily="18" charset="0"/>
                          </a:rPr>
                          <m:t>𝑦</m:t>
                        </m:r>
                      </m:sub>
                    </m:sSub>
                    <m:r>
                      <a:rPr lang="en-US" sz="1600" b="0" i="1" smtClean="0">
                        <a:solidFill>
                          <a:schemeClr val="accent5">
                            <a:lumMod val="75000"/>
                          </a:schemeClr>
                        </a:solidFill>
                        <a:latin typeface="Cambria Math" panose="02040503050406030204" pitchFamily="18" charset="0"/>
                        <a:ea typeface="Cambria Math" panose="02040503050406030204" pitchFamily="18" charset="0"/>
                      </a:rPr>
                      <m:t>=5</m:t>
                    </m:r>
                    <m:r>
                      <a:rPr lang="en-US" sz="1600" b="0" i="1" smtClean="0">
                        <a:solidFill>
                          <a:schemeClr val="accent5">
                            <a:lumMod val="75000"/>
                          </a:schemeClr>
                        </a:solidFill>
                        <a:latin typeface="Cambria Math" panose="02040503050406030204" pitchFamily="18" charset="0"/>
                        <a:ea typeface="Cambria Math" panose="02040503050406030204" pitchFamily="18" charset="0"/>
                      </a:rPr>
                      <m:t>𝜇</m:t>
                    </m:r>
                    <m:r>
                      <a:rPr lang="en-US" sz="1600" b="0" i="1" smtClean="0">
                        <a:solidFill>
                          <a:schemeClr val="accent5">
                            <a:lumMod val="75000"/>
                          </a:schemeClr>
                        </a:solidFill>
                        <a:latin typeface="Cambria Math" panose="02040503050406030204" pitchFamily="18" charset="0"/>
                        <a:ea typeface="Cambria Math" panose="02040503050406030204" pitchFamily="18" charset="0"/>
                      </a:rPr>
                      <m:t>𝑚</m:t>
                    </m:r>
                  </m:oMath>
                </a14:m>
                <a:endParaRPr lang="en-US" sz="1600" dirty="0">
                  <a:solidFill>
                    <a:schemeClr val="accent5">
                      <a:lumMod val="75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822000" y="1884100"/>
                <a:ext cx="4144064" cy="850426"/>
              </a:xfrm>
              <a:prstGeom prst="rect">
                <a:avLst/>
              </a:prstGeom>
              <a:blipFill>
                <a:blip r:embed="rId3"/>
                <a:stretch>
                  <a:fillRect l="-588" t="-2143" b="-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31883" y="2945130"/>
                <a:ext cx="4099752" cy="2177647"/>
              </a:xfrm>
              <a:prstGeom prst="rect">
                <a:avLst/>
              </a:prstGeom>
              <a:noFill/>
            </p:spPr>
            <p:txBody>
              <a:bodyPr wrap="square" rtlCol="0">
                <a:spAutoFit/>
              </a:bodyPr>
              <a:lstStyle/>
              <a:p>
                <a:r>
                  <a:rPr lang="en-US" sz="1600" dirty="0">
                    <a:solidFill>
                      <a:schemeClr val="tx2">
                        <a:lumMod val="60000"/>
                        <a:lumOff val="40000"/>
                      </a:schemeClr>
                    </a:solidFill>
                  </a:rPr>
                  <a:t>Detector’s geometry:</a:t>
                </a:r>
              </a:p>
              <a:p>
                <a:pPr marL="285750" indent="-285750">
                  <a:buFont typeface="Arial" panose="020B0604020202020204" pitchFamily="34" charset="0"/>
                  <a:buChar char="•"/>
                </a:pPr>
                <a14:m>
                  <m:oMath xmlns:m="http://schemas.openxmlformats.org/officeDocument/2006/math">
                    <m:r>
                      <a:rPr lang="en-US" sz="1600" b="0" i="1" smtClean="0">
                        <a:solidFill>
                          <a:schemeClr val="accent5">
                            <a:lumMod val="75000"/>
                          </a:schemeClr>
                        </a:solidFill>
                        <a:latin typeface="Cambria Math" panose="02040503050406030204" pitchFamily="18" charset="0"/>
                      </a:rPr>
                      <m:t>𝐵𝑎</m:t>
                    </m:r>
                    <m:sSub>
                      <m:sSubPr>
                        <m:ctrlPr>
                          <a:rPr lang="en-US" sz="1600" b="0" i="1" smtClean="0">
                            <a:solidFill>
                              <a:schemeClr val="accent5">
                                <a:lumMod val="75000"/>
                              </a:schemeClr>
                            </a:solidFill>
                            <a:latin typeface="Cambria Math" panose="02040503050406030204" pitchFamily="18" charset="0"/>
                          </a:rPr>
                        </m:ctrlPr>
                      </m:sSubPr>
                      <m:e>
                        <m:r>
                          <a:rPr lang="en-US" sz="1600" b="0" i="1" smtClean="0">
                            <a:solidFill>
                              <a:schemeClr val="accent5">
                                <a:lumMod val="75000"/>
                              </a:schemeClr>
                            </a:solidFill>
                            <a:latin typeface="Cambria Math" panose="02040503050406030204" pitchFamily="18" charset="0"/>
                          </a:rPr>
                          <m:t>𝐹</m:t>
                        </m:r>
                      </m:e>
                      <m:sub>
                        <m:r>
                          <a:rPr lang="en-US" sz="1600" b="0" i="1" smtClean="0">
                            <a:solidFill>
                              <a:schemeClr val="accent5">
                                <a:lumMod val="75000"/>
                              </a:schemeClr>
                            </a:solidFill>
                            <a:latin typeface="Cambria Math" panose="02040503050406030204" pitchFamily="18" charset="0"/>
                          </a:rPr>
                          <m:t>2</m:t>
                        </m:r>
                      </m:sub>
                    </m:sSub>
                  </m:oMath>
                </a14:m>
                <a:r>
                  <a:rPr lang="en-US" sz="1600" dirty="0">
                    <a:solidFill>
                      <a:schemeClr val="accent5">
                        <a:lumMod val="75000"/>
                      </a:schemeClr>
                    </a:solidFill>
                  </a:rPr>
                  <a:t> Crystal size: 2.5cm </a:t>
                </a:r>
              </a:p>
              <a:p>
                <a:pPr marL="285750" indent="-285750">
                  <a:buFont typeface="Arial" panose="020B0604020202020204" pitchFamily="34" charset="0"/>
                  <a:buChar char="•"/>
                </a:pPr>
                <a:r>
                  <a:rPr lang="en-US" sz="1600" dirty="0">
                    <a:solidFill>
                      <a:schemeClr val="accent5">
                        <a:lumMod val="75000"/>
                      </a:schemeClr>
                    </a:solidFill>
                  </a:rPr>
                  <a:t>L = 30 m</a:t>
                </a:r>
              </a:p>
              <a:p>
                <a:pPr marL="285750" indent="-285750">
                  <a:buFont typeface="Arial" panose="020B0604020202020204" pitchFamily="34" charset="0"/>
                  <a:buChar char="•"/>
                </a:pPr>
                <a:r>
                  <a:rPr lang="en-US" sz="1600" dirty="0">
                    <a:solidFill>
                      <a:schemeClr val="accent5">
                        <a:lumMod val="75000"/>
                      </a:schemeClr>
                    </a:solidFill>
                  </a:rPr>
                  <a:t>Resolution: </a:t>
                </a:r>
                <a14:m>
                  <m:oMath xmlns:m="http://schemas.openxmlformats.org/officeDocument/2006/math">
                    <m:sSub>
                      <m:sSubPr>
                        <m:ctrlPr>
                          <a:rPr lang="en-US" sz="1600" b="0" i="1" smtClean="0">
                            <a:solidFill>
                              <a:schemeClr val="accent5">
                                <a:lumMod val="75000"/>
                              </a:schemeClr>
                            </a:solidFill>
                            <a:latin typeface="Cambria Math" panose="02040503050406030204" pitchFamily="18" charset="0"/>
                          </a:rPr>
                        </m:ctrlPr>
                      </m:sSubPr>
                      <m:e>
                        <m:r>
                          <a:rPr lang="en-US" sz="1600" b="0" i="1" smtClean="0">
                            <a:solidFill>
                              <a:schemeClr val="accent5">
                                <a:lumMod val="75000"/>
                              </a:schemeClr>
                            </a:solidFill>
                            <a:latin typeface="Cambria Math" panose="02040503050406030204" pitchFamily="18" charset="0"/>
                            <a:ea typeface="Cambria Math" panose="02040503050406030204" pitchFamily="18" charset="0"/>
                          </a:rPr>
                          <m:t>𝜎</m:t>
                        </m:r>
                      </m:e>
                      <m:sub>
                        <m:r>
                          <a:rPr lang="en-US" sz="1600" b="0" i="1" smtClean="0">
                            <a:solidFill>
                              <a:schemeClr val="accent5">
                                <a:lumMod val="75000"/>
                              </a:schemeClr>
                            </a:solidFill>
                            <a:latin typeface="Cambria Math" panose="02040503050406030204" pitchFamily="18" charset="0"/>
                          </a:rPr>
                          <m:t>𝐸</m:t>
                        </m:r>
                      </m:sub>
                    </m:sSub>
                    <m:r>
                      <a:rPr lang="en-US" sz="1600" b="0" i="1" smtClean="0">
                        <a:solidFill>
                          <a:schemeClr val="accent5">
                            <a:lumMod val="75000"/>
                          </a:schemeClr>
                        </a:solidFill>
                        <a:latin typeface="Cambria Math" panose="02040503050406030204" pitchFamily="18" charset="0"/>
                      </a:rPr>
                      <m:t> ~ </m:t>
                    </m:r>
                    <m:r>
                      <a:rPr lang="en-US" sz="1600" b="0" i="1" smtClean="0">
                        <a:solidFill>
                          <a:schemeClr val="accent5">
                            <a:lumMod val="75000"/>
                          </a:schemeClr>
                        </a:solidFill>
                        <a:latin typeface="Cambria Math" panose="02040503050406030204" pitchFamily="18" charset="0"/>
                      </a:rPr>
                      <m:t>𝐴</m:t>
                    </m:r>
                    <m:rad>
                      <m:radPr>
                        <m:degHide m:val="on"/>
                        <m:ctrlPr>
                          <a:rPr lang="en-US" sz="1600" b="0" i="1" smtClean="0">
                            <a:solidFill>
                              <a:schemeClr val="accent5">
                                <a:lumMod val="75000"/>
                              </a:schemeClr>
                            </a:solidFill>
                            <a:latin typeface="Cambria Math" panose="02040503050406030204" pitchFamily="18" charset="0"/>
                          </a:rPr>
                        </m:ctrlPr>
                      </m:radPr>
                      <m:deg/>
                      <m:e>
                        <m:r>
                          <a:rPr lang="en-US" sz="1600" b="0" i="1" smtClean="0">
                            <a:solidFill>
                              <a:schemeClr val="accent5">
                                <a:lumMod val="75000"/>
                              </a:schemeClr>
                            </a:solidFill>
                            <a:latin typeface="Cambria Math" panose="02040503050406030204" pitchFamily="18" charset="0"/>
                          </a:rPr>
                          <m:t>𝐸</m:t>
                        </m:r>
                      </m:e>
                    </m:rad>
                  </m:oMath>
                </a14:m>
                <a:endParaRPr lang="en-US" sz="1600" b="0" dirty="0">
                  <a:solidFill>
                    <a:schemeClr val="accent5">
                      <a:lumMod val="75000"/>
                    </a:schemeClr>
                  </a:solidFill>
                </a:endParaRPr>
              </a:p>
              <a:p>
                <a:pPr marL="285750" indent="-285750">
                  <a:buFont typeface="Arial" panose="020B0604020202020204" pitchFamily="34" charset="0"/>
                  <a:buChar char="•"/>
                </a:pPr>
                <a14:m>
                  <m:oMath xmlns:m="http://schemas.openxmlformats.org/officeDocument/2006/math">
                    <m:r>
                      <m:rPr>
                        <m:sty m:val="p"/>
                      </m:rPr>
                      <a:rPr lang="en-US" sz="1600" b="0" i="0" smtClean="0">
                        <a:solidFill>
                          <a:schemeClr val="accent5">
                            <a:lumMod val="75000"/>
                          </a:schemeClr>
                        </a:solidFill>
                        <a:latin typeface="Cambria Math" panose="02040503050406030204" pitchFamily="18" charset="0"/>
                      </a:rPr>
                      <m:t>miscalibration</m:t>
                    </m:r>
                    <m:r>
                      <a:rPr lang="en-US" sz="1600" b="0" i="0" smtClean="0">
                        <a:solidFill>
                          <a:schemeClr val="accent5">
                            <a:lumMod val="75000"/>
                          </a:schemeClr>
                        </a:solidFill>
                        <a:latin typeface="Cambria Math" panose="02040503050406030204" pitchFamily="18" charset="0"/>
                      </a:rPr>
                      <m:t> </m:t>
                    </m:r>
                    <m:r>
                      <m:rPr>
                        <m:sty m:val="p"/>
                      </m:rPr>
                      <a:rPr lang="en-US" sz="1600" b="0" i="0" smtClean="0">
                        <a:solidFill>
                          <a:schemeClr val="accent5">
                            <a:lumMod val="75000"/>
                          </a:schemeClr>
                        </a:solidFill>
                        <a:latin typeface="Cambria Math" panose="02040503050406030204" pitchFamily="18" charset="0"/>
                      </a:rPr>
                      <m:t>scale</m:t>
                    </m:r>
                    <m:r>
                      <a:rPr lang="en-US" sz="1600" b="0" i="1" smtClean="0">
                        <a:solidFill>
                          <a:schemeClr val="accent5">
                            <a:lumMod val="75000"/>
                          </a:schemeClr>
                        </a:solidFill>
                        <a:latin typeface="Cambria Math" panose="02040503050406030204" pitchFamily="18" charset="0"/>
                      </a:rPr>
                      <m:t>~1.1</m:t>
                    </m:r>
                  </m:oMath>
                </a14:m>
                <a:endParaRPr lang="en-US" sz="1600" dirty="0">
                  <a:solidFill>
                    <a:schemeClr val="accent5">
                      <a:lumMod val="75000"/>
                    </a:schemeClr>
                  </a:solidFill>
                </a:endParaRPr>
              </a:p>
              <a:p>
                <a:pPr marL="285750" indent="-285750">
                  <a:buFont typeface="Arial" panose="020B0604020202020204" pitchFamily="34" charset="0"/>
                  <a:buChar char="•"/>
                </a:pPr>
                <a:endParaRPr lang="en-US" dirty="0">
                  <a:solidFill>
                    <a:schemeClr val="accent5">
                      <a:lumMod val="75000"/>
                    </a:schemeClr>
                  </a:solidFill>
                </a:endParaRPr>
              </a:p>
              <a:p>
                <a:pPr marL="285750" indent="-285750">
                  <a:buFont typeface="Arial" panose="020B0604020202020204" pitchFamily="34" charset="0"/>
                  <a:buChar char="•"/>
                </a:pPr>
                <a:endParaRPr lang="en-US" dirty="0">
                  <a:solidFill>
                    <a:schemeClr val="accent5">
                      <a:lumMod val="75000"/>
                    </a:schemeClr>
                  </a:solidFill>
                </a:endParaRPr>
              </a:p>
              <a:p>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31883" y="2945130"/>
                <a:ext cx="4099752" cy="2177647"/>
              </a:xfrm>
              <a:prstGeom prst="rect">
                <a:avLst/>
              </a:prstGeom>
              <a:blipFill>
                <a:blip r:embed="rId4"/>
                <a:stretch>
                  <a:fillRect l="-743" t="-840"/>
                </a:stretch>
              </a:blipFill>
            </p:spPr>
            <p:txBody>
              <a:bodyPr/>
              <a:lstStyle/>
              <a:p>
                <a:r>
                  <a:rPr lang="en-US">
                    <a:noFill/>
                  </a:rPr>
                  <a:t> </a:t>
                </a:r>
              </a:p>
            </p:txBody>
          </p:sp>
        </mc:Fallback>
      </mc:AlternateContent>
      <p:sp>
        <p:nvSpPr>
          <p:cNvPr id="3" name="ZoneTexte 2">
            <a:extLst>
              <a:ext uri="{FF2B5EF4-FFF2-40B4-BE49-F238E27FC236}">
                <a16:creationId xmlns:a16="http://schemas.microsoft.com/office/drawing/2014/main" id="{A1F37502-DF18-5743-9A39-F6BF79369092}"/>
              </a:ext>
            </a:extLst>
          </p:cNvPr>
          <p:cNvSpPr txBox="1"/>
          <p:nvPr/>
        </p:nvSpPr>
        <p:spPr>
          <a:xfrm>
            <a:off x="5123057" y="3041111"/>
            <a:ext cx="3392293" cy="646331"/>
          </a:xfrm>
          <a:prstGeom prst="rect">
            <a:avLst/>
          </a:prstGeom>
          <a:noFill/>
        </p:spPr>
        <p:txBody>
          <a:bodyPr wrap="square" rtlCol="0">
            <a:spAutoFit/>
          </a:bodyPr>
          <a:lstStyle/>
          <a:p>
            <a:r>
              <a:rPr lang="fr-FR" dirty="0" err="1">
                <a:solidFill>
                  <a:schemeClr val="tx2">
                    <a:lumMod val="60000"/>
                    <a:lumOff val="40000"/>
                  </a:schemeClr>
                </a:solidFill>
              </a:rPr>
              <a:t>We</a:t>
            </a:r>
            <a:r>
              <a:rPr lang="fr-FR" dirty="0">
                <a:solidFill>
                  <a:schemeClr val="tx2">
                    <a:lumMod val="60000"/>
                    <a:lumOff val="40000"/>
                  </a:schemeClr>
                </a:solidFill>
              </a:rPr>
              <a:t> </a:t>
            </a:r>
            <a:r>
              <a:rPr lang="fr-FR" dirty="0" err="1">
                <a:solidFill>
                  <a:schemeClr val="tx2">
                    <a:lumMod val="60000"/>
                    <a:lumOff val="40000"/>
                  </a:schemeClr>
                </a:solidFill>
              </a:rPr>
              <a:t>concentrate</a:t>
            </a:r>
            <a:r>
              <a:rPr lang="fr-FR" dirty="0">
                <a:solidFill>
                  <a:schemeClr val="tx2">
                    <a:lumMod val="60000"/>
                    <a:lumOff val="40000"/>
                  </a:schemeClr>
                </a:solidFill>
              </a:rPr>
              <a:t> on photon </a:t>
            </a:r>
            <a:r>
              <a:rPr lang="fr-FR" dirty="0" err="1">
                <a:solidFill>
                  <a:schemeClr val="tx2">
                    <a:lumMod val="60000"/>
                    <a:lumOff val="40000"/>
                  </a:schemeClr>
                </a:solidFill>
              </a:rPr>
              <a:t>detection</a:t>
            </a:r>
            <a:r>
              <a:rPr lang="fr-FR" dirty="0">
                <a:solidFill>
                  <a:schemeClr val="tx2">
                    <a:lumMod val="60000"/>
                    <a:lumOff val="40000"/>
                  </a:schemeClr>
                </a:solidFill>
              </a:rPr>
              <a:t> </a:t>
            </a:r>
            <a:r>
              <a:rPr lang="fr-FR" dirty="0" err="1">
                <a:solidFill>
                  <a:schemeClr val="tx2">
                    <a:lumMod val="60000"/>
                    <a:lumOff val="40000"/>
                  </a:schemeClr>
                </a:solidFill>
              </a:rPr>
              <a:t>only</a:t>
            </a:r>
            <a:endParaRPr lang="fr-FR" dirty="0">
              <a:solidFill>
                <a:schemeClr val="tx2">
                  <a:lumMod val="60000"/>
                  <a:lumOff val="40000"/>
                </a:schemeClr>
              </a:solidFill>
            </a:endParaRPr>
          </a:p>
        </p:txBody>
      </p:sp>
      <p:sp>
        <p:nvSpPr>
          <p:cNvPr id="7" name="TextBox 6"/>
          <p:cNvSpPr txBox="1"/>
          <p:nvPr/>
        </p:nvSpPr>
        <p:spPr>
          <a:xfrm>
            <a:off x="152815" y="992906"/>
            <a:ext cx="8957641" cy="369332"/>
          </a:xfrm>
          <a:prstGeom prst="rect">
            <a:avLst/>
          </a:prstGeom>
          <a:noFill/>
        </p:spPr>
        <p:txBody>
          <a:bodyPr wrap="square" rtlCol="0">
            <a:spAutoFit/>
          </a:bodyPr>
          <a:lstStyle/>
          <a:p>
            <a:r>
              <a:rPr lang="en-US" dirty="0"/>
              <a:t>We simulate the e-/laser interaction and we try to extract the polarization of the electrons</a:t>
            </a:r>
          </a:p>
        </p:txBody>
      </p:sp>
      <mc:AlternateContent xmlns:mc="http://schemas.openxmlformats.org/markup-compatibility/2006" xmlns:a14="http://schemas.microsoft.com/office/drawing/2010/main">
        <mc:Choice Requires="a14">
          <p:sp>
            <p:nvSpPr>
              <p:cNvPr id="13" name="TextBox 12"/>
              <p:cNvSpPr txBox="1"/>
              <p:nvPr/>
            </p:nvSpPr>
            <p:spPr>
              <a:xfrm>
                <a:off x="241300" y="4413399"/>
                <a:ext cx="8902700" cy="690830"/>
              </a:xfrm>
              <a:prstGeom prst="rect">
                <a:avLst/>
              </a:prstGeom>
              <a:noFill/>
            </p:spPr>
            <p:txBody>
              <a:bodyPr wrap="square" rtlCol="0">
                <a:spAutoFit/>
              </a:bodyPr>
              <a:lstStyle/>
              <a:p>
                <a:r>
                  <a:rPr lang="fr-FR" dirty="0">
                    <a:solidFill>
                      <a:schemeClr val="tx1"/>
                    </a:solidFill>
                  </a:rPr>
                  <a:t>Fixed </a:t>
                </a:r>
                <a:r>
                  <a:rPr lang="fr-FR" dirty="0" err="1">
                    <a:solidFill>
                      <a:schemeClr val="tx1"/>
                    </a:solidFill>
                  </a:rPr>
                  <a:t>parameters</a:t>
                </a:r>
                <a:r>
                  <a:rPr lang="fr-FR" dirty="0">
                    <a:solidFill>
                      <a:schemeClr val="tx1"/>
                    </a:solidFill>
                  </a:rPr>
                  <a:t>: </a:t>
                </a:r>
                <a:r>
                  <a:rPr lang="en-US" dirty="0">
                    <a:solidFill>
                      <a:schemeClr val="tx1"/>
                    </a:solidFill>
                  </a:rPr>
                  <a:t>e- beam energy and spread, detector energy resolution, </a:t>
                </a:r>
                <a14:m>
                  <m:oMath xmlns:m="http://schemas.openxmlformats.org/officeDocument/2006/math">
                    <m:sSub>
                      <m:sSubPr>
                        <m:ctrlPr>
                          <a:rPr lang="fr-FR" i="1" smtClean="0">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𝒫</m:t>
                        </m:r>
                      </m:e>
                      <m:sub>
                        <m:r>
                          <a:rPr lang="en-US" i="1">
                            <a:solidFill>
                              <a:schemeClr val="tx1"/>
                            </a:solidFill>
                            <a:latin typeface="Cambria Math" panose="02040503050406030204" pitchFamily="18" charset="0"/>
                            <a:ea typeface="Cambria Math" panose="02040503050406030204" pitchFamily="18" charset="0"/>
                          </a:rPr>
                          <m:t>𝑇</m:t>
                        </m:r>
                      </m:sub>
                    </m:sSub>
                    <m:r>
                      <a:rPr lang="en-US" b="0" i="1" smtClean="0">
                        <a:solidFill>
                          <a:schemeClr val="tx1"/>
                        </a:solidFill>
                        <a:latin typeface="Cambria Math" panose="02040503050406030204" pitchFamily="18" charset="0"/>
                        <a:ea typeface="Cambria Math" panose="02040503050406030204" pitchFamily="18" charset="0"/>
                      </a:rPr>
                      <m:t>=0</m:t>
                    </m:r>
                  </m:oMath>
                </a14:m>
                <a:r>
                  <a:rPr lang="en-US" dirty="0">
                    <a:solidFill>
                      <a:schemeClr val="tx1"/>
                    </a:solidFill>
                  </a:rPr>
                  <a:t>, </a:t>
                </a:r>
                <a14:m>
                  <m:oMath xmlns:m="http://schemas.openxmlformats.org/officeDocument/2006/math">
                    <m:sSubSup>
                      <m:sSubSupPr>
                        <m:ctrlPr>
                          <a:rPr lang="fr-FR" i="1">
                            <a:solidFill>
                              <a:schemeClr val="tx1"/>
                            </a:solidFill>
                            <a:latin typeface="Cambria Math" panose="02040503050406030204" pitchFamily="18" charset="0"/>
                            <a:ea typeface="Cambria Math" panose="02040503050406030204" pitchFamily="18" charset="0"/>
                          </a:rPr>
                        </m:ctrlPr>
                      </m:sSubSupPr>
                      <m:e>
                        <m:r>
                          <a:rPr lang="fr-FR" i="1">
                            <a:solidFill>
                              <a:schemeClr val="tx1"/>
                            </a:solidFill>
                            <a:latin typeface="Cambria Math" panose="02040503050406030204" pitchFamily="18" charset="0"/>
                            <a:ea typeface="Cambria Math" panose="02040503050406030204" pitchFamily="18" charset="0"/>
                          </a:rPr>
                          <m:t>𝒫</m:t>
                        </m:r>
                      </m:e>
                      <m:sub>
                        <m:r>
                          <a:rPr lang="en-US" i="1">
                            <a:solidFill>
                              <a:schemeClr val="tx1"/>
                            </a:solidFill>
                            <a:latin typeface="Cambria Math" panose="02040503050406030204" pitchFamily="18" charset="0"/>
                            <a:ea typeface="Cambria Math" panose="02040503050406030204" pitchFamily="18" charset="0"/>
                          </a:rPr>
                          <m:t>𝑙𝑎𝑠</m:t>
                        </m:r>
                      </m:sub>
                      <m:sup>
                        <m:r>
                          <a:rPr lang="en-US" i="1">
                            <a:solidFill>
                              <a:schemeClr val="tx1"/>
                            </a:solidFill>
                            <a:latin typeface="Cambria Math" panose="02040503050406030204" pitchFamily="18" charset="0"/>
                            <a:ea typeface="Cambria Math" panose="02040503050406030204" pitchFamily="18" charset="0"/>
                          </a:rPr>
                          <m:t>𝑐𝑖𝑟𝑐</m:t>
                        </m:r>
                      </m:sup>
                    </m:sSubSup>
                  </m:oMath>
                </a14:m>
                <a:r>
                  <a:rPr lang="en-US" dirty="0">
                    <a:solidFill>
                      <a:schemeClr val="tx1"/>
                    </a:solidFill>
                  </a:rPr>
                  <a:t> , </a:t>
                </a:r>
                <a14:m>
                  <m:oMath xmlns:m="http://schemas.openxmlformats.org/officeDocument/2006/math">
                    <m:sSubSup>
                      <m:sSubSupPr>
                        <m:ctrlPr>
                          <a:rPr lang="fr-FR" i="1">
                            <a:solidFill>
                              <a:schemeClr val="tx1"/>
                            </a:solidFill>
                            <a:latin typeface="Cambria Math" panose="02040503050406030204" pitchFamily="18" charset="0"/>
                            <a:ea typeface="Cambria Math" panose="02040503050406030204" pitchFamily="18" charset="0"/>
                          </a:rPr>
                        </m:ctrlPr>
                      </m:sSubSupPr>
                      <m:e>
                        <m:r>
                          <a:rPr lang="fr-FR" i="1">
                            <a:solidFill>
                              <a:schemeClr val="tx1"/>
                            </a:solidFill>
                            <a:latin typeface="Cambria Math" panose="02040503050406030204" pitchFamily="18" charset="0"/>
                            <a:ea typeface="Cambria Math" panose="02040503050406030204" pitchFamily="18" charset="0"/>
                          </a:rPr>
                          <m:t>𝒫</m:t>
                        </m:r>
                      </m:e>
                      <m:sub>
                        <m:r>
                          <a:rPr lang="en-US" i="1">
                            <a:solidFill>
                              <a:schemeClr val="tx1"/>
                            </a:solidFill>
                            <a:latin typeface="Cambria Math" panose="02040503050406030204" pitchFamily="18" charset="0"/>
                            <a:ea typeface="Cambria Math" panose="02040503050406030204" pitchFamily="18" charset="0"/>
                          </a:rPr>
                          <m:t>𝑙𝑎𝑠</m:t>
                        </m:r>
                      </m:sub>
                      <m:sup>
                        <m:r>
                          <a:rPr lang="fr-FR" i="1">
                            <a:solidFill>
                              <a:schemeClr val="tx1"/>
                            </a:solidFill>
                            <a:latin typeface="Cambria Math" panose="02040503050406030204" pitchFamily="18" charset="0"/>
                            <a:ea typeface="Cambria Math" panose="02040503050406030204" pitchFamily="18" charset="0"/>
                          </a:rPr>
                          <m:t>𝑙</m:t>
                        </m:r>
                        <m:r>
                          <a:rPr lang="en-US" i="1">
                            <a:solidFill>
                              <a:schemeClr val="tx1"/>
                            </a:solidFill>
                            <a:latin typeface="Cambria Math" panose="02040503050406030204" pitchFamily="18" charset="0"/>
                            <a:ea typeface="Cambria Math" panose="02040503050406030204" pitchFamily="18" charset="0"/>
                          </a:rPr>
                          <m:t>𝑖𝑛</m:t>
                        </m:r>
                      </m:sup>
                    </m:sSubSup>
                  </m:oMath>
                </a14:m>
                <a:r>
                  <a:rPr lang="en-US" dirty="0">
                    <a:solidFill>
                      <a:schemeClr val="tx1"/>
                    </a:solidFill>
                  </a:rPr>
                  <a:t>=0</a:t>
                </a:r>
              </a:p>
            </p:txBody>
          </p:sp>
        </mc:Choice>
        <mc:Fallback xmlns="">
          <p:sp>
            <p:nvSpPr>
              <p:cNvPr id="13" name="TextBox 12"/>
              <p:cNvSpPr txBox="1">
                <a:spLocks noRot="1" noChangeAspect="1" noMove="1" noResize="1" noEditPoints="1" noAdjustHandles="1" noChangeArrowheads="1" noChangeShapeType="1" noTextEdit="1"/>
              </p:cNvSpPr>
              <p:nvPr/>
            </p:nvSpPr>
            <p:spPr>
              <a:xfrm>
                <a:off x="241300" y="4413399"/>
                <a:ext cx="8902700" cy="690830"/>
              </a:xfrm>
              <a:prstGeom prst="rect">
                <a:avLst/>
              </a:prstGeom>
              <a:blipFill>
                <a:blip r:embed="rId5"/>
                <a:stretch>
                  <a:fillRect l="-616" t="-1770" b="-132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235643" y="5245100"/>
                <a:ext cx="8172450" cy="646331"/>
              </a:xfrm>
              <a:prstGeom prst="rect">
                <a:avLst/>
              </a:prstGeom>
              <a:noFill/>
            </p:spPr>
            <p:txBody>
              <a:bodyPr wrap="square" rtlCol="0">
                <a:spAutoFit/>
              </a:bodyPr>
              <a:lstStyle/>
              <a:p>
                <a:r>
                  <a:rPr lang="en-US" dirty="0"/>
                  <a:t>Fitted parameters: </a:t>
                </a:r>
                <a14:m>
                  <m:oMath xmlns:m="http://schemas.openxmlformats.org/officeDocument/2006/math">
                    <m:sSub>
                      <m:sSubPr>
                        <m:ctrlPr>
                          <a:rPr lang="fr-FR" i="1" smtClean="0">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𝒫</m:t>
                        </m:r>
                      </m:e>
                      <m:sub>
                        <m:r>
                          <a:rPr lang="en-US" i="1">
                            <a:solidFill>
                              <a:schemeClr val="tx1"/>
                            </a:solidFill>
                            <a:latin typeface="Cambria Math" panose="02040503050406030204" pitchFamily="18" charset="0"/>
                            <a:ea typeface="Cambria Math" panose="02040503050406030204" pitchFamily="18" charset="0"/>
                          </a:rPr>
                          <m:t>𝑍</m:t>
                        </m:r>
                      </m:sub>
                    </m:sSub>
                  </m:oMath>
                </a14:m>
                <a:r>
                  <a:rPr lang="en-US" dirty="0"/>
                  <a:t>, </a:t>
                </a:r>
                <a:r>
                  <a:rPr lang="en-US" dirty="0" err="1"/>
                  <a:t>miscalibration</a:t>
                </a:r>
                <a:r>
                  <a:rPr lang="en-US" dirty="0"/>
                  <a:t> scale, relative scale of each contribution (1 or 2 Compton photons)  </a:t>
                </a:r>
              </a:p>
            </p:txBody>
          </p:sp>
        </mc:Choice>
        <mc:Fallback xmlns="">
          <p:sp>
            <p:nvSpPr>
              <p:cNvPr id="14" name="TextBox 13"/>
              <p:cNvSpPr txBox="1">
                <a:spLocks noRot="1" noChangeAspect="1" noMove="1" noResize="1" noEditPoints="1" noAdjustHandles="1" noChangeArrowheads="1" noChangeShapeType="1" noTextEdit="1"/>
              </p:cNvSpPr>
              <p:nvPr/>
            </p:nvSpPr>
            <p:spPr>
              <a:xfrm>
                <a:off x="235643" y="5245100"/>
                <a:ext cx="8172450" cy="646331"/>
              </a:xfrm>
              <a:prstGeom prst="rect">
                <a:avLst/>
              </a:prstGeom>
              <a:blipFill>
                <a:blip r:embed="rId6"/>
                <a:stretch>
                  <a:fillRect l="-672"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219389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7278C-D02A-724C-A462-55E372BE2067}"/>
              </a:ext>
            </a:extLst>
          </p:cNvPr>
          <p:cNvSpPr>
            <a:spLocks noGrp="1"/>
          </p:cNvSpPr>
          <p:nvPr>
            <p:ph type="title"/>
          </p:nvPr>
        </p:nvSpPr>
        <p:spPr>
          <a:xfrm>
            <a:off x="628650" y="353637"/>
            <a:ext cx="7886700" cy="509517"/>
          </a:xfrm>
        </p:spPr>
        <p:txBody>
          <a:bodyPr>
            <a:normAutofit fontScale="90000"/>
          </a:bodyPr>
          <a:lstStyle/>
          <a:p>
            <a:r>
              <a:rPr lang="fr-FR" dirty="0"/>
              <a:t>Toy-MC </a:t>
            </a:r>
            <a:r>
              <a:rPr lang="fr-FR" dirty="0" err="1"/>
              <a:t>sensitivity</a:t>
            </a:r>
            <a:r>
              <a:rPr lang="fr-FR" dirty="0"/>
              <a:t> </a:t>
            </a:r>
            <a:r>
              <a:rPr lang="fr-FR" dirty="0" err="1"/>
              <a:t>studies</a:t>
            </a:r>
            <a:r>
              <a:rPr lang="fr-FR" dirty="0"/>
              <a:t> </a:t>
            </a:r>
          </a:p>
        </p:txBody>
      </p:sp>
      <p:sp>
        <p:nvSpPr>
          <p:cNvPr id="4" name="Espace réservé de la date 3">
            <a:extLst>
              <a:ext uri="{FF2B5EF4-FFF2-40B4-BE49-F238E27FC236}">
                <a16:creationId xmlns:a16="http://schemas.microsoft.com/office/drawing/2014/main" id="{E96D3E40-B243-C048-BE68-FB4A7BABB53F}"/>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59066916-AC82-444F-817C-B3E70FC5CF5F}"/>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C10439DB-D4E7-0147-B632-E5BE6DF3DA6A}"/>
              </a:ext>
            </a:extLst>
          </p:cNvPr>
          <p:cNvSpPr>
            <a:spLocks noGrp="1"/>
          </p:cNvSpPr>
          <p:nvPr>
            <p:ph type="sldNum" sz="quarter" idx="12"/>
          </p:nvPr>
        </p:nvSpPr>
        <p:spPr/>
        <p:txBody>
          <a:bodyPr/>
          <a:lstStyle/>
          <a:p>
            <a:fld id="{6324D5D7-7619-544E-85E6-FE67B0DC27B1}" type="slidenum">
              <a:rPr lang="fr-FR" smtClean="0"/>
              <a:t>6</a:t>
            </a:fld>
            <a:endParaRPr lang="fr-FR"/>
          </a:p>
        </p:txBody>
      </p:sp>
      <mc:AlternateContent xmlns:mc="http://schemas.openxmlformats.org/markup-compatibility/2006" xmlns:a14="http://schemas.microsoft.com/office/drawing/2010/main">
        <mc:Choice Requires="a14">
          <p:sp>
            <p:nvSpPr>
              <p:cNvPr id="8" name="TextBox 7"/>
              <p:cNvSpPr txBox="1"/>
              <p:nvPr/>
            </p:nvSpPr>
            <p:spPr>
              <a:xfrm>
                <a:off x="694400" y="1259805"/>
                <a:ext cx="2619571" cy="7677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accent3">
                              <a:lumMod val="75000"/>
                            </a:schemeClr>
                          </a:solidFill>
                          <a:latin typeface="Cambria Math" panose="02040503050406030204" pitchFamily="18" charset="0"/>
                        </a:rPr>
                        <m:t>𝑃𝑢𝑙𝑙</m:t>
                      </m:r>
                      <m:r>
                        <a:rPr lang="en-US" sz="1600" b="0" i="1" smtClean="0">
                          <a:solidFill>
                            <a:schemeClr val="accent3">
                              <a:lumMod val="75000"/>
                            </a:schemeClr>
                          </a:solidFill>
                          <a:latin typeface="Cambria Math" panose="02040503050406030204" pitchFamily="18" charset="0"/>
                        </a:rPr>
                        <m:t>(</m:t>
                      </m:r>
                      <m:sSub>
                        <m:sSubPr>
                          <m:ctrlPr>
                            <a:rPr lang="en-US" sz="1600" i="1">
                              <a:solidFill>
                                <a:schemeClr val="accent3">
                                  <a:lumMod val="75000"/>
                                </a:schemeClr>
                              </a:solidFill>
                              <a:latin typeface="Cambria Math" panose="02040503050406030204" pitchFamily="18" charset="0"/>
                            </a:rPr>
                          </m:ctrlPr>
                        </m:sSubPr>
                        <m:e>
                          <m:r>
                            <a:rPr lang="en-US" sz="1600" i="1">
                              <a:solidFill>
                                <a:schemeClr val="accent3">
                                  <a:lumMod val="75000"/>
                                </a:schemeClr>
                              </a:solidFill>
                              <a:latin typeface="Cambria Math" panose="02040503050406030204" pitchFamily="18" charset="0"/>
                            </a:rPr>
                            <m:t>𝑃</m:t>
                          </m:r>
                        </m:e>
                        <m:sub>
                          <m:r>
                            <a:rPr lang="en-US" sz="1600" i="1">
                              <a:solidFill>
                                <a:schemeClr val="accent3">
                                  <a:lumMod val="75000"/>
                                </a:schemeClr>
                              </a:solidFill>
                              <a:latin typeface="Cambria Math" panose="02040503050406030204" pitchFamily="18" charset="0"/>
                            </a:rPr>
                            <m:t>𝑍</m:t>
                          </m:r>
                        </m:sub>
                      </m:sSub>
                      <m:r>
                        <a:rPr lang="en-US" sz="1600" b="0" i="1" smtClean="0">
                          <a:solidFill>
                            <a:schemeClr val="accent3">
                              <a:lumMod val="75000"/>
                            </a:schemeClr>
                          </a:solidFill>
                          <a:latin typeface="Cambria Math" panose="02040503050406030204" pitchFamily="18" charset="0"/>
                        </a:rPr>
                        <m:t>)=</m:t>
                      </m:r>
                      <m:f>
                        <m:fPr>
                          <m:ctrlPr>
                            <a:rPr lang="en-US" sz="1600" b="0" i="1" smtClean="0">
                              <a:solidFill>
                                <a:schemeClr val="accent3">
                                  <a:lumMod val="75000"/>
                                </a:schemeClr>
                              </a:solidFill>
                              <a:latin typeface="Cambria Math" panose="02040503050406030204" pitchFamily="18" charset="0"/>
                            </a:rPr>
                          </m:ctrlPr>
                        </m:fPr>
                        <m:num>
                          <m:sSubSup>
                            <m:sSubSupPr>
                              <m:ctrlPr>
                                <a:rPr lang="en-US" sz="1600" b="0" i="1" smtClean="0">
                                  <a:solidFill>
                                    <a:schemeClr val="accent3">
                                      <a:lumMod val="75000"/>
                                    </a:schemeClr>
                                  </a:solidFill>
                                  <a:latin typeface="Cambria Math" panose="02040503050406030204" pitchFamily="18" charset="0"/>
                                </a:rPr>
                              </m:ctrlPr>
                            </m:sSubSupPr>
                            <m:e>
                              <m:r>
                                <a:rPr lang="en-US" sz="1600" b="0" i="1" smtClean="0">
                                  <a:solidFill>
                                    <a:schemeClr val="accent3">
                                      <a:lumMod val="75000"/>
                                    </a:schemeClr>
                                  </a:solidFill>
                                  <a:latin typeface="Cambria Math" panose="02040503050406030204" pitchFamily="18" charset="0"/>
                                </a:rPr>
                                <m:t>𝑃</m:t>
                              </m:r>
                            </m:e>
                            <m:sub>
                              <m:r>
                                <a:rPr lang="en-US" sz="1600" b="0" i="1" smtClean="0">
                                  <a:solidFill>
                                    <a:schemeClr val="accent3">
                                      <a:lumMod val="75000"/>
                                    </a:schemeClr>
                                  </a:solidFill>
                                  <a:latin typeface="Cambria Math" panose="02040503050406030204" pitchFamily="18" charset="0"/>
                                </a:rPr>
                                <m:t>𝑍</m:t>
                              </m:r>
                            </m:sub>
                            <m:sup>
                              <m:r>
                                <a:rPr lang="en-US" sz="1600" b="0" i="1" smtClean="0">
                                  <a:solidFill>
                                    <a:schemeClr val="accent3">
                                      <a:lumMod val="75000"/>
                                    </a:schemeClr>
                                  </a:solidFill>
                                  <a:latin typeface="Cambria Math" panose="02040503050406030204" pitchFamily="18" charset="0"/>
                                </a:rPr>
                                <m:t>𝑔𝑒𝑛</m:t>
                              </m:r>
                            </m:sup>
                          </m:sSubSup>
                          <m:r>
                            <a:rPr lang="en-US" sz="1600" b="0" i="1" smtClean="0">
                              <a:solidFill>
                                <a:schemeClr val="accent3">
                                  <a:lumMod val="75000"/>
                                </a:schemeClr>
                              </a:solidFill>
                              <a:latin typeface="Cambria Math" panose="02040503050406030204" pitchFamily="18" charset="0"/>
                            </a:rPr>
                            <m:t>−</m:t>
                          </m:r>
                          <m:sSubSup>
                            <m:sSubSupPr>
                              <m:ctrlPr>
                                <a:rPr lang="en-US" sz="1600" b="0" i="1" smtClean="0">
                                  <a:solidFill>
                                    <a:schemeClr val="accent3">
                                      <a:lumMod val="75000"/>
                                    </a:schemeClr>
                                  </a:solidFill>
                                  <a:latin typeface="Cambria Math" panose="02040503050406030204" pitchFamily="18" charset="0"/>
                                </a:rPr>
                              </m:ctrlPr>
                            </m:sSubSupPr>
                            <m:e>
                              <m:r>
                                <a:rPr lang="en-US" sz="1600" b="0" i="1" smtClean="0">
                                  <a:solidFill>
                                    <a:schemeClr val="accent3">
                                      <a:lumMod val="75000"/>
                                    </a:schemeClr>
                                  </a:solidFill>
                                  <a:latin typeface="Cambria Math" panose="02040503050406030204" pitchFamily="18" charset="0"/>
                                </a:rPr>
                                <m:t>𝑃</m:t>
                              </m:r>
                            </m:e>
                            <m:sub>
                              <m:r>
                                <a:rPr lang="en-US" sz="1600" b="0" i="1" smtClean="0">
                                  <a:solidFill>
                                    <a:schemeClr val="accent3">
                                      <a:lumMod val="75000"/>
                                    </a:schemeClr>
                                  </a:solidFill>
                                  <a:latin typeface="Cambria Math" panose="02040503050406030204" pitchFamily="18" charset="0"/>
                                </a:rPr>
                                <m:t>𝑍</m:t>
                              </m:r>
                            </m:sub>
                            <m:sup>
                              <m:r>
                                <a:rPr lang="en-US" sz="1600" b="0" i="1" smtClean="0">
                                  <a:solidFill>
                                    <a:schemeClr val="accent3">
                                      <a:lumMod val="75000"/>
                                    </a:schemeClr>
                                  </a:solidFill>
                                  <a:latin typeface="Cambria Math" panose="02040503050406030204" pitchFamily="18" charset="0"/>
                                </a:rPr>
                                <m:t>𝑓𝑖𝑡</m:t>
                              </m:r>
                            </m:sup>
                          </m:sSubSup>
                        </m:num>
                        <m:den>
                          <m:sSubSup>
                            <m:sSubSupPr>
                              <m:ctrlPr>
                                <a:rPr lang="en-US" sz="1600" b="0" i="1" smtClean="0">
                                  <a:solidFill>
                                    <a:schemeClr val="accent3">
                                      <a:lumMod val="75000"/>
                                    </a:schemeClr>
                                  </a:solidFill>
                                  <a:latin typeface="Cambria Math" panose="02040503050406030204" pitchFamily="18" charset="0"/>
                                </a:rPr>
                              </m:ctrlPr>
                            </m:sSubSupPr>
                            <m:e>
                              <m:r>
                                <a:rPr lang="en-US" sz="1600" b="0" i="1" smtClean="0">
                                  <a:solidFill>
                                    <a:schemeClr val="accent3">
                                      <a:lumMod val="75000"/>
                                    </a:schemeClr>
                                  </a:solidFill>
                                  <a:latin typeface="Cambria Math" panose="02040503050406030204" pitchFamily="18" charset="0"/>
                                  <a:ea typeface="Cambria Math" panose="02040503050406030204" pitchFamily="18" charset="0"/>
                                </a:rPr>
                                <m:t>𝜎</m:t>
                              </m:r>
                            </m:e>
                            <m:sub>
                              <m:sSub>
                                <m:sSubPr>
                                  <m:ctrlPr>
                                    <a:rPr lang="en-US" sz="1600" b="0" i="1" smtClean="0">
                                      <a:solidFill>
                                        <a:schemeClr val="accent3">
                                          <a:lumMod val="75000"/>
                                        </a:schemeClr>
                                      </a:solidFill>
                                      <a:latin typeface="Cambria Math" panose="02040503050406030204" pitchFamily="18" charset="0"/>
                                    </a:rPr>
                                  </m:ctrlPr>
                                </m:sSubPr>
                                <m:e>
                                  <m:r>
                                    <a:rPr lang="en-US" sz="1600" b="0" i="1" smtClean="0">
                                      <a:solidFill>
                                        <a:schemeClr val="accent3">
                                          <a:lumMod val="75000"/>
                                        </a:schemeClr>
                                      </a:solidFill>
                                      <a:latin typeface="Cambria Math" panose="02040503050406030204" pitchFamily="18" charset="0"/>
                                    </a:rPr>
                                    <m:t>𝑃</m:t>
                                  </m:r>
                                </m:e>
                                <m:sub>
                                  <m:r>
                                    <a:rPr lang="en-US" sz="1600" b="0" i="1" smtClean="0">
                                      <a:solidFill>
                                        <a:schemeClr val="accent3">
                                          <a:lumMod val="75000"/>
                                        </a:schemeClr>
                                      </a:solidFill>
                                      <a:latin typeface="Cambria Math" panose="02040503050406030204" pitchFamily="18" charset="0"/>
                                    </a:rPr>
                                    <m:t>𝑍</m:t>
                                  </m:r>
                                </m:sub>
                              </m:sSub>
                            </m:sub>
                            <m:sup>
                              <m:r>
                                <a:rPr lang="en-US" sz="1600" b="0" i="1" smtClean="0">
                                  <a:solidFill>
                                    <a:schemeClr val="accent3">
                                      <a:lumMod val="75000"/>
                                    </a:schemeClr>
                                  </a:solidFill>
                                  <a:latin typeface="Cambria Math" panose="02040503050406030204" pitchFamily="18" charset="0"/>
                                </a:rPr>
                                <m:t>𝑓𝑖𝑡</m:t>
                              </m:r>
                            </m:sup>
                          </m:sSubSup>
                        </m:den>
                      </m:f>
                    </m:oMath>
                  </m:oMathPara>
                </a14:m>
                <a:endParaRPr lang="en-US" sz="1600" dirty="0">
                  <a:solidFill>
                    <a:schemeClr val="accent3">
                      <a:lumMod val="75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94400" y="1259805"/>
                <a:ext cx="2619571" cy="767774"/>
              </a:xfrm>
              <a:prstGeom prst="rect">
                <a:avLst/>
              </a:prstGeom>
              <a:blipFill>
                <a:blip r:embed="rId2"/>
                <a:stretch>
                  <a:fillRect/>
                </a:stretch>
              </a:blipFill>
            </p:spPr>
            <p:txBody>
              <a:bodyPr/>
              <a:lstStyle/>
              <a:p>
                <a:r>
                  <a:rPr lang="fr-FR">
                    <a:noFill/>
                  </a:rPr>
                  <a:t> </a:t>
                </a:r>
              </a:p>
            </p:txBody>
          </p:sp>
        </mc:Fallback>
      </mc:AlternateContent>
      <p:sp>
        <p:nvSpPr>
          <p:cNvPr id="3" name="TextBox 2"/>
          <p:cNvSpPr txBox="1"/>
          <p:nvPr/>
        </p:nvSpPr>
        <p:spPr>
          <a:xfrm>
            <a:off x="4572000" y="1011455"/>
            <a:ext cx="4229100" cy="369332"/>
          </a:xfrm>
          <a:prstGeom prst="rect">
            <a:avLst/>
          </a:prstGeom>
          <a:noFill/>
        </p:spPr>
        <p:txBody>
          <a:bodyPr wrap="square" rtlCol="0">
            <a:spAutoFit/>
          </a:bodyPr>
          <a:lstStyle/>
          <a:p>
            <a:r>
              <a:rPr lang="en-US" dirty="0">
                <a:solidFill>
                  <a:schemeClr val="accent3">
                    <a:lumMod val="75000"/>
                  </a:schemeClr>
                </a:solidFill>
              </a:rPr>
              <a:t>dx and </a:t>
            </a:r>
            <a:r>
              <a:rPr lang="en-US" dirty="0" err="1">
                <a:solidFill>
                  <a:schemeClr val="accent3">
                    <a:lumMod val="75000"/>
                  </a:schemeClr>
                </a:solidFill>
              </a:rPr>
              <a:t>dy</a:t>
            </a:r>
            <a:r>
              <a:rPr lang="en-US" dirty="0">
                <a:solidFill>
                  <a:schemeClr val="accent3">
                    <a:lumMod val="75000"/>
                  </a:schemeClr>
                </a:solidFill>
              </a:rPr>
              <a:t>: misalignments on the detector   </a:t>
            </a:r>
          </a:p>
        </p:txBody>
      </p:sp>
      <p:sp>
        <p:nvSpPr>
          <p:cNvPr id="47" name="Rectangle 46"/>
          <p:cNvSpPr/>
          <p:nvPr/>
        </p:nvSpPr>
        <p:spPr>
          <a:xfrm>
            <a:off x="2339289" y="2684114"/>
            <a:ext cx="812800" cy="26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16">
            <a:extLst>
              <a:ext uri="{FF2B5EF4-FFF2-40B4-BE49-F238E27FC236}">
                <a16:creationId xmlns:a16="http://schemas.microsoft.com/office/drawing/2014/main" id="{0C1DF045-49B6-0144-9166-0554EF40BE49}"/>
              </a:ext>
            </a:extLst>
          </p:cNvPr>
          <p:cNvSpPr txBox="1"/>
          <p:nvPr/>
        </p:nvSpPr>
        <p:spPr>
          <a:xfrm>
            <a:off x="5285653" y="1259349"/>
            <a:ext cx="1892230" cy="369332"/>
          </a:xfrm>
          <a:prstGeom prst="rect">
            <a:avLst/>
          </a:prstGeom>
          <a:noFill/>
        </p:spPr>
        <p:txBody>
          <a:bodyPr wrap="square" rtlCol="0">
            <a:spAutoFit/>
          </a:bodyPr>
          <a:lstStyle/>
          <a:p>
            <a:r>
              <a:rPr lang="en-US" dirty="0">
                <a:solidFill>
                  <a:srgbClr val="FF0000"/>
                </a:solidFill>
              </a:rPr>
              <a:t>Misalignment</a:t>
            </a:r>
            <a:r>
              <a:rPr lang="en-US" dirty="0"/>
              <a:t> </a:t>
            </a:r>
          </a:p>
        </p:txBody>
      </p:sp>
      <p:cxnSp>
        <p:nvCxnSpPr>
          <p:cNvPr id="23" name="Straight Arrow Connector 18">
            <a:extLst>
              <a:ext uri="{FF2B5EF4-FFF2-40B4-BE49-F238E27FC236}">
                <a16:creationId xmlns:a16="http://schemas.microsoft.com/office/drawing/2014/main" id="{E0B6E9CF-D9CE-3C40-A401-3105AC880230}"/>
              </a:ext>
            </a:extLst>
          </p:cNvPr>
          <p:cNvCxnSpPr/>
          <p:nvPr/>
        </p:nvCxnSpPr>
        <p:spPr>
          <a:xfrm>
            <a:off x="5260288" y="1628681"/>
            <a:ext cx="0" cy="2794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0">
            <a:extLst>
              <a:ext uri="{FF2B5EF4-FFF2-40B4-BE49-F238E27FC236}">
                <a16:creationId xmlns:a16="http://schemas.microsoft.com/office/drawing/2014/main" id="{A3280688-534F-F949-BECC-7497E46FD82B}"/>
              </a:ext>
            </a:extLst>
          </p:cNvPr>
          <p:cNvSpPr txBox="1"/>
          <p:nvPr/>
        </p:nvSpPr>
        <p:spPr>
          <a:xfrm>
            <a:off x="4783898" y="1583715"/>
            <a:ext cx="450850" cy="369332"/>
          </a:xfrm>
          <a:prstGeom prst="rect">
            <a:avLst/>
          </a:prstGeom>
          <a:noFill/>
        </p:spPr>
        <p:txBody>
          <a:bodyPr wrap="square" rtlCol="0">
            <a:spAutoFit/>
          </a:bodyPr>
          <a:lstStyle/>
          <a:p>
            <a:r>
              <a:rPr lang="en-US" dirty="0">
                <a:solidFill>
                  <a:srgbClr val="FF0000"/>
                </a:solidFill>
              </a:rPr>
              <a:t>dx</a:t>
            </a:r>
          </a:p>
        </p:txBody>
      </p:sp>
      <p:sp>
        <p:nvSpPr>
          <p:cNvPr id="26" name="Cube 25">
            <a:extLst>
              <a:ext uri="{FF2B5EF4-FFF2-40B4-BE49-F238E27FC236}">
                <a16:creationId xmlns:a16="http://schemas.microsoft.com/office/drawing/2014/main" id="{D6A71381-ECBC-1E4A-8459-36958F28786C}"/>
              </a:ext>
            </a:extLst>
          </p:cNvPr>
          <p:cNvSpPr/>
          <p:nvPr/>
        </p:nvSpPr>
        <p:spPr>
          <a:xfrm rot="10800000">
            <a:off x="7298498" y="1519619"/>
            <a:ext cx="1422400" cy="63500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3">
            <a:extLst>
              <a:ext uri="{FF2B5EF4-FFF2-40B4-BE49-F238E27FC236}">
                <a16:creationId xmlns:a16="http://schemas.microsoft.com/office/drawing/2014/main" id="{BB3F231D-A1C9-844E-A06C-F39D960EFD68}"/>
              </a:ext>
            </a:extLst>
          </p:cNvPr>
          <p:cNvCxnSpPr/>
          <p:nvPr/>
        </p:nvCxnSpPr>
        <p:spPr>
          <a:xfrm>
            <a:off x="5342838" y="1837120"/>
            <a:ext cx="20699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5">
            <a:extLst>
              <a:ext uri="{FF2B5EF4-FFF2-40B4-BE49-F238E27FC236}">
                <a16:creationId xmlns:a16="http://schemas.microsoft.com/office/drawing/2014/main" id="{A2A24982-AFC2-394C-863C-A40FFFA63400}"/>
              </a:ext>
            </a:extLst>
          </p:cNvPr>
          <p:cNvCxnSpPr/>
          <p:nvPr/>
        </p:nvCxnSpPr>
        <p:spPr>
          <a:xfrm>
            <a:off x="5342838" y="1675591"/>
            <a:ext cx="20699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21496" y="2069179"/>
            <a:ext cx="1045402" cy="369332"/>
          </a:xfrm>
          <a:prstGeom prst="rect">
            <a:avLst/>
          </a:prstGeom>
          <a:noFill/>
        </p:spPr>
        <p:txBody>
          <a:bodyPr wrap="square" rtlCol="0">
            <a:spAutoFit/>
          </a:bodyPr>
          <a:lstStyle/>
          <a:p>
            <a:r>
              <a:rPr lang="en-US" dirty="0"/>
              <a:t>Top view</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 y="2679700"/>
            <a:ext cx="9224567" cy="3606164"/>
          </a:xfrm>
          <a:prstGeom prst="rect">
            <a:avLst/>
          </a:prstGeom>
        </p:spPr>
      </p:pic>
      <p:sp>
        <p:nvSpPr>
          <p:cNvPr id="30" name="Rectangle 29">
            <a:extLst>
              <a:ext uri="{FF2B5EF4-FFF2-40B4-BE49-F238E27FC236}">
                <a16:creationId xmlns:a16="http://schemas.microsoft.com/office/drawing/2014/main" id="{207363C0-66FC-3943-8D65-531442CB09AE}"/>
              </a:ext>
            </a:extLst>
          </p:cNvPr>
          <p:cNvSpPr/>
          <p:nvPr/>
        </p:nvSpPr>
        <p:spPr>
          <a:xfrm>
            <a:off x="63364" y="3803091"/>
            <a:ext cx="9021005" cy="247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1813E5B-C4E3-6243-B3EC-363379CCDDD7}"/>
              </a:ext>
            </a:extLst>
          </p:cNvPr>
          <p:cNvSpPr/>
          <p:nvPr/>
        </p:nvSpPr>
        <p:spPr>
          <a:xfrm>
            <a:off x="61497" y="5114460"/>
            <a:ext cx="9021005" cy="2476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2250389" y="2684114"/>
            <a:ext cx="838200" cy="275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090995" y="2631310"/>
            <a:ext cx="1136565" cy="477696"/>
          </a:xfrm>
          <a:prstGeom prst="rect">
            <a:avLst/>
          </a:prstGeom>
          <a:noFill/>
        </p:spPr>
        <p:txBody>
          <a:bodyPr wrap="square" rtlCol="0">
            <a:spAutoFit/>
          </a:bodyPr>
          <a:lstStyle/>
          <a:p>
            <a:pPr algn="ctr"/>
            <a:r>
              <a:rPr lang="en-US" sz="1200" dirty="0" err="1">
                <a:latin typeface="Yu Gothic UI" panose="020B0500000000000000" pitchFamily="34" charset="-128"/>
                <a:ea typeface="Yu Gothic UI" panose="020B0500000000000000" pitchFamily="34" charset="-128"/>
              </a:rPr>
              <a:t>Miscalibration</a:t>
            </a:r>
            <a:r>
              <a:rPr lang="en-US" sz="1200" dirty="0">
                <a:latin typeface="Yu Gothic UI" panose="020B0500000000000000" pitchFamily="34" charset="-128"/>
                <a:ea typeface="Yu Gothic UI" panose="020B0500000000000000" pitchFamily="34" charset="-128"/>
              </a:rPr>
              <a:t> scale</a:t>
            </a:r>
          </a:p>
        </p:txBody>
      </p:sp>
    </p:spTree>
    <p:extLst>
      <p:ext uri="{BB962C8B-B14F-4D97-AF65-F5344CB8AC3E}">
        <p14:creationId xmlns:p14="http://schemas.microsoft.com/office/powerpoint/2010/main" val="409696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2482EC-D8BC-2347-8349-9EF8C7A22320}"/>
              </a:ext>
            </a:extLst>
          </p:cNvPr>
          <p:cNvSpPr>
            <a:spLocks noGrp="1"/>
          </p:cNvSpPr>
          <p:nvPr>
            <p:ph type="title"/>
          </p:nvPr>
        </p:nvSpPr>
        <p:spPr/>
        <p:txBody>
          <a:bodyPr>
            <a:normAutofit fontScale="90000"/>
          </a:bodyPr>
          <a:lstStyle/>
          <a:p>
            <a:r>
              <a:rPr lang="fr-FR" dirty="0"/>
              <a:t>Basic </a:t>
            </a:r>
            <a:r>
              <a:rPr lang="fr-FR" dirty="0" err="1"/>
              <a:t>Alignment</a:t>
            </a:r>
            <a:r>
              <a:rPr lang="fr-FR" dirty="0"/>
              <a:t> of detector</a:t>
            </a:r>
          </a:p>
        </p:txBody>
      </p:sp>
      <p:sp>
        <p:nvSpPr>
          <p:cNvPr id="4" name="Espace réservé de la date 3">
            <a:extLst>
              <a:ext uri="{FF2B5EF4-FFF2-40B4-BE49-F238E27FC236}">
                <a16:creationId xmlns:a16="http://schemas.microsoft.com/office/drawing/2014/main" id="{2AD88FAD-48A7-2442-9F50-F796B3E5AB73}"/>
              </a:ext>
            </a:extLst>
          </p:cNvPr>
          <p:cNvSpPr>
            <a:spLocks noGrp="1"/>
          </p:cNvSpPr>
          <p:nvPr>
            <p:ph type="dt" sz="half" idx="10"/>
          </p:nvPr>
        </p:nvSpPr>
        <p:spPr/>
        <p:txBody>
          <a:bodyPr/>
          <a:lstStyle/>
          <a:p>
            <a:r>
              <a:rPr lang="en-US"/>
              <a:t>16/07/2021</a:t>
            </a:r>
            <a:endParaRPr lang="fr-FR" dirty="0"/>
          </a:p>
        </p:txBody>
      </p:sp>
      <p:sp>
        <p:nvSpPr>
          <p:cNvPr id="5" name="Espace réservé du pied de page 4">
            <a:extLst>
              <a:ext uri="{FF2B5EF4-FFF2-40B4-BE49-F238E27FC236}">
                <a16:creationId xmlns:a16="http://schemas.microsoft.com/office/drawing/2014/main" id="{F09BF8A8-2724-DE4F-9558-78BB90DBB885}"/>
              </a:ext>
            </a:extLst>
          </p:cNvPr>
          <p:cNvSpPr>
            <a:spLocks noGrp="1"/>
          </p:cNvSpPr>
          <p:nvPr>
            <p:ph type="ftr" sz="quarter" idx="11"/>
          </p:nvPr>
        </p:nvSpPr>
        <p:spPr/>
        <p:txBody>
          <a:bodyPr/>
          <a:lstStyle/>
          <a:p>
            <a:r>
              <a:rPr lang="en-US"/>
              <a:t>Systematic effects simulation studies for an electron beam polarimeter for SuperKEKB </a:t>
            </a:r>
            <a:endParaRPr lang="fr-FR" dirty="0"/>
          </a:p>
        </p:txBody>
      </p:sp>
      <p:sp>
        <p:nvSpPr>
          <p:cNvPr id="6" name="Espace réservé du numéro de diapositive 5">
            <a:extLst>
              <a:ext uri="{FF2B5EF4-FFF2-40B4-BE49-F238E27FC236}">
                <a16:creationId xmlns:a16="http://schemas.microsoft.com/office/drawing/2014/main" id="{7F061522-D31E-7743-A271-64CFEBA54A43}"/>
              </a:ext>
            </a:extLst>
          </p:cNvPr>
          <p:cNvSpPr>
            <a:spLocks noGrp="1"/>
          </p:cNvSpPr>
          <p:nvPr>
            <p:ph type="sldNum" sz="quarter" idx="12"/>
          </p:nvPr>
        </p:nvSpPr>
        <p:spPr/>
        <p:txBody>
          <a:bodyPr/>
          <a:lstStyle/>
          <a:p>
            <a:fld id="{6324D5D7-7619-544E-85E6-FE67B0DC27B1}" type="slidenum">
              <a:rPr lang="fr-FR" smtClean="0"/>
              <a:t>7</a:t>
            </a:fld>
            <a:endParaRPr lang="fr-F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831" y="1511302"/>
            <a:ext cx="8513306" cy="4626797"/>
          </a:xfrm>
          <a:prstGeom prst="rect">
            <a:avLst/>
          </a:prstGeom>
        </p:spPr>
      </p:pic>
      <p:sp>
        <p:nvSpPr>
          <p:cNvPr id="10" name="Rectangle 9"/>
          <p:cNvSpPr/>
          <p:nvPr/>
        </p:nvSpPr>
        <p:spPr>
          <a:xfrm>
            <a:off x="2549945" y="1555714"/>
            <a:ext cx="4381500" cy="291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831" y="1924507"/>
            <a:ext cx="42545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120487" y="2079596"/>
            <a:ext cx="1536698" cy="400110"/>
          </a:xfrm>
          <a:prstGeom prst="rect">
            <a:avLst/>
          </a:prstGeom>
          <a:noFill/>
        </p:spPr>
        <p:txBody>
          <a:bodyPr wrap="square" rtlCol="0">
            <a:spAutoFit/>
          </a:bodyPr>
          <a:lstStyle/>
          <a:p>
            <a:r>
              <a:rPr lang="en-US" sz="2000" dirty="0"/>
              <a:t>E tot (GeV)</a:t>
            </a:r>
          </a:p>
        </p:txBody>
      </p:sp>
      <p:sp>
        <p:nvSpPr>
          <p:cNvPr id="14" name="Rectangle 13"/>
          <p:cNvSpPr/>
          <p:nvPr/>
        </p:nvSpPr>
        <p:spPr>
          <a:xfrm>
            <a:off x="7537043" y="5833846"/>
            <a:ext cx="897698" cy="21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364093" y="5819208"/>
            <a:ext cx="1574800" cy="400110"/>
          </a:xfrm>
          <a:prstGeom prst="rect">
            <a:avLst/>
          </a:prstGeom>
          <a:noFill/>
        </p:spPr>
        <p:txBody>
          <a:bodyPr wrap="square" rtlCol="0">
            <a:spAutoFit/>
          </a:bodyPr>
          <a:lstStyle/>
          <a:p>
            <a:r>
              <a:rPr lang="en-US" sz="2000" dirty="0"/>
              <a:t>dx (mm)</a:t>
            </a:r>
          </a:p>
        </p:txBody>
      </p:sp>
      <p:sp>
        <p:nvSpPr>
          <p:cNvPr id="16" name="TextBox 15"/>
          <p:cNvSpPr txBox="1"/>
          <p:nvPr/>
        </p:nvSpPr>
        <p:spPr>
          <a:xfrm>
            <a:off x="355599" y="909383"/>
            <a:ext cx="8665405" cy="646331"/>
          </a:xfrm>
          <a:prstGeom prst="rect">
            <a:avLst/>
          </a:prstGeom>
          <a:noFill/>
        </p:spPr>
        <p:txBody>
          <a:bodyPr wrap="square" rtlCol="0">
            <a:spAutoFit/>
          </a:bodyPr>
          <a:lstStyle/>
          <a:p>
            <a:r>
              <a:rPr lang="en-US" dirty="0">
                <a:solidFill>
                  <a:schemeClr val="accent3">
                    <a:lumMod val="75000"/>
                  </a:schemeClr>
                </a:solidFill>
              </a:rPr>
              <a:t>Mean energy deposited in the detector per bunch-crossing as function of the misalignment of the detector: </a:t>
            </a:r>
          </a:p>
        </p:txBody>
      </p:sp>
      <p:cxnSp>
        <p:nvCxnSpPr>
          <p:cNvPr id="18" name="Straight Arrow Connector 17"/>
          <p:cNvCxnSpPr/>
          <p:nvPr/>
        </p:nvCxnSpPr>
        <p:spPr>
          <a:xfrm flipH="1">
            <a:off x="885817" y="3048000"/>
            <a:ext cx="2917" cy="5334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0" y="3146611"/>
                <a:ext cx="854495" cy="369332"/>
              </a:xfrm>
              <a:prstGeom prst="rect">
                <a:avLst/>
              </a:prstGeom>
              <a:noFill/>
              <a:ln>
                <a:solidFill>
                  <a:srgbClr val="FF0000"/>
                </a:solidFill>
              </a:ln>
            </p:spPr>
            <p:txBody>
              <a:bodyPr wrap="square" rtlCol="0">
                <a:spAutoFit/>
              </a:bodyPr>
              <a:lstStyle/>
              <a:p>
                <a14:m>
                  <m:oMath xmlns:m="http://schemas.openxmlformats.org/officeDocument/2006/math">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10</m:t>
                        </m:r>
                      </m:e>
                      <m:sup>
                        <m:r>
                          <a:rPr lang="en-US" b="0" i="1" smtClean="0">
                            <a:solidFill>
                              <a:srgbClr val="FF0000"/>
                            </a:solidFill>
                            <a:latin typeface="Cambria Math" panose="02040503050406030204" pitchFamily="18" charset="0"/>
                          </a:rPr>
                          <m:t>−4</m:t>
                        </m:r>
                      </m:sup>
                    </m:sSup>
                  </m:oMath>
                </a14:m>
                <a:r>
                  <a:rPr lang="en-US" dirty="0">
                    <a:solidFill>
                      <a:srgbClr val="FF0000"/>
                    </a:solidFill>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0" y="3146611"/>
                <a:ext cx="854495" cy="369332"/>
              </a:xfrm>
              <a:prstGeom prst="rect">
                <a:avLst/>
              </a:prstGeom>
              <a:blipFill>
                <a:blip r:embed="rId3"/>
                <a:stretch>
                  <a:fillRect t="-6349" b="-22222"/>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230645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4313D-DEBE-AE49-A7F9-E52AC49CD183}"/>
              </a:ext>
            </a:extLst>
          </p:cNvPr>
          <p:cNvSpPr>
            <a:spLocks noGrp="1"/>
          </p:cNvSpPr>
          <p:nvPr>
            <p:ph type="title"/>
          </p:nvPr>
        </p:nvSpPr>
        <p:spPr>
          <a:xfrm>
            <a:off x="641550" y="364594"/>
            <a:ext cx="7886700" cy="509517"/>
          </a:xfrm>
        </p:spPr>
        <p:txBody>
          <a:bodyPr>
            <a:normAutofit fontScale="90000"/>
          </a:bodyPr>
          <a:lstStyle/>
          <a:p>
            <a:r>
              <a:rPr lang="fr-FR" dirty="0" err="1"/>
              <a:t>Beam</a:t>
            </a:r>
            <a:r>
              <a:rPr lang="fr-FR" dirty="0"/>
              <a:t> </a:t>
            </a:r>
            <a:r>
              <a:rPr lang="fr-FR" dirty="0" err="1"/>
              <a:t>jitters</a:t>
            </a:r>
            <a:r>
              <a:rPr lang="fr-FR" dirty="0"/>
              <a:t> at injection</a:t>
            </a:r>
          </a:p>
        </p:txBody>
      </p:sp>
      <p:sp>
        <p:nvSpPr>
          <p:cNvPr id="4" name="Espace réservé de la date 3">
            <a:extLst>
              <a:ext uri="{FF2B5EF4-FFF2-40B4-BE49-F238E27FC236}">
                <a16:creationId xmlns:a16="http://schemas.microsoft.com/office/drawing/2014/main" id="{6CA6C0AF-8646-E848-9ED1-97AA8D77D469}"/>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0CF12F82-E7BB-4348-A9AE-40E986B155FC}"/>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C61277A9-23E6-B942-8683-A7903BD7988F}"/>
              </a:ext>
            </a:extLst>
          </p:cNvPr>
          <p:cNvSpPr>
            <a:spLocks noGrp="1"/>
          </p:cNvSpPr>
          <p:nvPr>
            <p:ph type="sldNum" sz="quarter" idx="12"/>
          </p:nvPr>
        </p:nvSpPr>
        <p:spPr/>
        <p:txBody>
          <a:bodyPr/>
          <a:lstStyle/>
          <a:p>
            <a:fld id="{6324D5D7-7619-544E-85E6-FE67B0DC27B1}" type="slidenum">
              <a:rPr lang="fr-FR" smtClean="0"/>
              <a:t>8</a:t>
            </a:fld>
            <a:endParaRPr lang="fr-FR"/>
          </a:p>
        </p:txBody>
      </p:sp>
      <p:sp>
        <p:nvSpPr>
          <p:cNvPr id="3" name="TextBox 2"/>
          <p:cNvSpPr txBox="1"/>
          <p:nvPr/>
        </p:nvSpPr>
        <p:spPr>
          <a:xfrm>
            <a:off x="844352" y="3650521"/>
            <a:ext cx="4051300" cy="646331"/>
          </a:xfrm>
          <a:prstGeom prst="rect">
            <a:avLst/>
          </a:prstGeom>
          <a:noFill/>
        </p:spPr>
        <p:txBody>
          <a:bodyPr wrap="square" rtlCol="0">
            <a:spAutoFit/>
          </a:bodyPr>
          <a:lstStyle/>
          <a:p>
            <a:r>
              <a:rPr lang="en-US" dirty="0"/>
              <a:t>Shift of the center of gravity of e bunch:</a:t>
            </a:r>
          </a:p>
          <a:p>
            <a:r>
              <a:rPr lang="en-US" dirty="0"/>
              <a:t>Damped by the feedback in ~100turns</a:t>
            </a:r>
          </a:p>
        </p:txBody>
      </p:sp>
      <p:sp>
        <p:nvSpPr>
          <p:cNvPr id="8" name="Flowchart: Connector 7"/>
          <p:cNvSpPr/>
          <p:nvPr/>
        </p:nvSpPr>
        <p:spPr>
          <a:xfrm>
            <a:off x="4411869" y="1893423"/>
            <a:ext cx="1181100" cy="1168400"/>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accent3"/>
              </a:solidFill>
            </a:endParaRPr>
          </a:p>
        </p:txBody>
      </p:sp>
      <p:sp>
        <p:nvSpPr>
          <p:cNvPr id="9" name="TextBox 8"/>
          <p:cNvSpPr txBox="1"/>
          <p:nvPr/>
        </p:nvSpPr>
        <p:spPr>
          <a:xfrm>
            <a:off x="3605147" y="1700289"/>
            <a:ext cx="962025" cy="646331"/>
          </a:xfrm>
          <a:prstGeom prst="rect">
            <a:avLst/>
          </a:prstGeom>
          <a:noFill/>
        </p:spPr>
        <p:txBody>
          <a:bodyPr wrap="square" rtlCol="0">
            <a:spAutoFit/>
          </a:bodyPr>
          <a:lstStyle/>
          <a:p>
            <a:r>
              <a:rPr lang="en-US" dirty="0">
                <a:solidFill>
                  <a:schemeClr val="bg2">
                    <a:lumMod val="75000"/>
                  </a:schemeClr>
                </a:solidFill>
              </a:rPr>
              <a:t>laser beam</a:t>
            </a:r>
          </a:p>
        </p:txBody>
      </p:sp>
      <p:sp>
        <p:nvSpPr>
          <p:cNvPr id="10" name="Flowchart: Connector 9"/>
          <p:cNvSpPr/>
          <p:nvPr/>
        </p:nvSpPr>
        <p:spPr>
          <a:xfrm>
            <a:off x="4751594" y="2231991"/>
            <a:ext cx="501650" cy="491265"/>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605147" y="2839932"/>
            <a:ext cx="1050925" cy="646331"/>
          </a:xfrm>
          <a:prstGeom prst="rect">
            <a:avLst/>
          </a:prstGeom>
          <a:noFill/>
        </p:spPr>
        <p:txBody>
          <a:bodyPr wrap="square" rtlCol="0">
            <a:spAutoFit/>
          </a:bodyPr>
          <a:lstStyle/>
          <a:p>
            <a:r>
              <a:rPr lang="en-US" dirty="0">
                <a:solidFill>
                  <a:srgbClr val="002060"/>
                </a:solidFill>
              </a:rPr>
              <a:t>electron beam </a:t>
            </a:r>
          </a:p>
        </p:txBody>
      </p:sp>
      <p:cxnSp>
        <p:nvCxnSpPr>
          <p:cNvPr id="19" name="Straight Arrow Connector 18"/>
          <p:cNvCxnSpPr/>
          <p:nvPr/>
        </p:nvCxnSpPr>
        <p:spPr>
          <a:xfrm>
            <a:off x="4270581" y="2153728"/>
            <a:ext cx="385491" cy="78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411869" y="2476894"/>
            <a:ext cx="590550" cy="686203"/>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Connector 23"/>
          <p:cNvSpPr/>
          <p:nvPr/>
        </p:nvSpPr>
        <p:spPr>
          <a:xfrm>
            <a:off x="1418901" y="4298667"/>
            <a:ext cx="1181100" cy="1168400"/>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accent3"/>
              </a:solidFill>
            </a:endParaRPr>
          </a:p>
        </p:txBody>
      </p:sp>
      <p:sp>
        <p:nvSpPr>
          <p:cNvPr id="25" name="Flowchart: Connector 24"/>
          <p:cNvSpPr/>
          <p:nvPr/>
        </p:nvSpPr>
        <p:spPr>
          <a:xfrm>
            <a:off x="1758626" y="4637235"/>
            <a:ext cx="501650" cy="491265"/>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2098351" y="4321503"/>
            <a:ext cx="501650" cy="491265"/>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1936426" y="4879877"/>
            <a:ext cx="4730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p:cNvSpPr txBox="1"/>
              <p:nvPr/>
            </p:nvSpPr>
            <p:spPr>
              <a:xfrm>
                <a:off x="1985639" y="4990066"/>
                <a:ext cx="73977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b="0" i="1" dirty="0" smtClean="0">
                              <a:latin typeface="Cambria Math" panose="02040503050406030204" pitchFamily="18" charset="0"/>
                            </a:rPr>
                            <m:t>𝑑𝑥</m:t>
                          </m:r>
                        </m:e>
                        <m:sub>
                          <m:r>
                            <a:rPr lang="en-US" sz="2400" b="0" i="1" dirty="0" smtClean="0">
                              <a:latin typeface="Cambria Math" panose="02040503050406030204" pitchFamily="18" charset="0"/>
                            </a:rPr>
                            <m:t>𝐸</m:t>
                          </m:r>
                        </m:sub>
                      </m:sSub>
                    </m:oMath>
                  </m:oMathPara>
                </a14:m>
                <a:endParaRPr lang="en-US" sz="2400" dirty="0"/>
              </a:p>
            </p:txBody>
          </p:sp>
        </mc:Choice>
        <mc:Fallback xmlns="">
          <p:sp>
            <p:nvSpPr>
              <p:cNvPr id="40" name="TextBox 39"/>
              <p:cNvSpPr txBox="1">
                <a:spLocks noRot="1" noChangeAspect="1" noMove="1" noResize="1" noEditPoints="1" noAdjustHandles="1" noChangeArrowheads="1" noChangeShapeType="1" noTextEdit="1"/>
              </p:cNvSpPr>
              <p:nvPr/>
            </p:nvSpPr>
            <p:spPr>
              <a:xfrm>
                <a:off x="1985639" y="4990066"/>
                <a:ext cx="739775" cy="461665"/>
              </a:xfrm>
              <a:prstGeom prst="rect">
                <a:avLst/>
              </a:prstGeom>
              <a:blipFill>
                <a:blip r:embed="rId2"/>
                <a:stretch>
                  <a:fillRect b="-2703"/>
                </a:stretch>
              </a:blipFill>
            </p:spPr>
            <p:txBody>
              <a:bodyPr/>
              <a:lstStyle/>
              <a:p>
                <a:r>
                  <a:rPr lang="fr-FR">
                    <a:noFill/>
                  </a:rPr>
                  <a:t> </a:t>
                </a:r>
              </a:p>
            </p:txBody>
          </p:sp>
        </mc:Fallback>
      </mc:AlternateContent>
      <p:cxnSp>
        <p:nvCxnSpPr>
          <p:cNvPr id="52" name="Straight Arrow Connector 51"/>
          <p:cNvCxnSpPr/>
          <p:nvPr/>
        </p:nvCxnSpPr>
        <p:spPr>
          <a:xfrm>
            <a:off x="2355527" y="4556711"/>
            <a:ext cx="0" cy="3484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p:cNvSpPr txBox="1"/>
              <p:nvPr/>
            </p:nvSpPr>
            <p:spPr>
              <a:xfrm>
                <a:off x="2506211" y="4436514"/>
                <a:ext cx="75956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latin typeface="Cambria Math" panose="02040503050406030204" pitchFamily="18" charset="0"/>
                            </a:rPr>
                          </m:ctrlPr>
                        </m:sSubPr>
                        <m:e>
                          <m:r>
                            <a:rPr lang="en-US" sz="2400" i="1" dirty="0">
                              <a:latin typeface="Cambria Math" panose="02040503050406030204" pitchFamily="18" charset="0"/>
                            </a:rPr>
                            <m:t>𝑑</m:t>
                          </m:r>
                          <m:r>
                            <a:rPr lang="en-US" sz="2400" b="0" i="1" dirty="0" smtClean="0">
                              <a:latin typeface="Cambria Math" panose="02040503050406030204" pitchFamily="18" charset="0"/>
                            </a:rPr>
                            <m:t>𝑦</m:t>
                          </m:r>
                        </m:e>
                        <m:sub>
                          <m:r>
                            <a:rPr lang="en-US" sz="2400" i="1" dirty="0">
                              <a:latin typeface="Cambria Math" panose="02040503050406030204" pitchFamily="18" charset="0"/>
                            </a:rPr>
                            <m:t>𝐸</m:t>
                          </m:r>
                        </m:sub>
                      </m:sSub>
                    </m:oMath>
                  </m:oMathPara>
                </a14:m>
                <a:endParaRPr lang="en-US" sz="2400" dirty="0"/>
              </a:p>
            </p:txBody>
          </p:sp>
        </mc:Choice>
        <mc:Fallback xmlns="">
          <p:sp>
            <p:nvSpPr>
              <p:cNvPr id="56" name="TextBox 55"/>
              <p:cNvSpPr txBox="1">
                <a:spLocks noRot="1" noChangeAspect="1" noMove="1" noResize="1" noEditPoints="1" noAdjustHandles="1" noChangeArrowheads="1" noChangeShapeType="1" noTextEdit="1"/>
              </p:cNvSpPr>
              <p:nvPr/>
            </p:nvSpPr>
            <p:spPr>
              <a:xfrm>
                <a:off x="2506211" y="4436514"/>
                <a:ext cx="759567" cy="461665"/>
              </a:xfrm>
              <a:prstGeom prst="rect">
                <a:avLst/>
              </a:prstGeom>
              <a:blipFill>
                <a:blip r:embed="rId3"/>
                <a:stretch>
                  <a:fillRect b="-7895"/>
                </a:stretch>
              </a:blipFill>
            </p:spPr>
            <p:txBody>
              <a:bodyPr/>
              <a:lstStyle/>
              <a:p>
                <a:r>
                  <a:rPr lang="fr-FR">
                    <a:noFill/>
                  </a:rPr>
                  <a:t> </a:t>
                </a:r>
              </a:p>
            </p:txBody>
          </p:sp>
        </mc:Fallback>
      </mc:AlternateContent>
      <p:sp>
        <p:nvSpPr>
          <p:cNvPr id="57" name="TextBox 56"/>
          <p:cNvSpPr txBox="1"/>
          <p:nvPr/>
        </p:nvSpPr>
        <p:spPr>
          <a:xfrm>
            <a:off x="5235377" y="3653599"/>
            <a:ext cx="4166530" cy="923330"/>
          </a:xfrm>
          <a:prstGeom prst="rect">
            <a:avLst/>
          </a:prstGeom>
          <a:noFill/>
        </p:spPr>
        <p:txBody>
          <a:bodyPr wrap="square" rtlCol="0">
            <a:spAutoFit/>
          </a:bodyPr>
          <a:lstStyle/>
          <a:p>
            <a:r>
              <a:rPr lang="en-US" dirty="0"/>
              <a:t>Emittance growth:</a:t>
            </a:r>
          </a:p>
          <a:p>
            <a:r>
              <a:rPr lang="en-US" dirty="0"/>
              <a:t>Damped by radiation in ~10000turns</a:t>
            </a:r>
          </a:p>
          <a:p>
            <a:endParaRPr lang="en-US" dirty="0"/>
          </a:p>
        </p:txBody>
      </p:sp>
      <p:sp>
        <p:nvSpPr>
          <p:cNvPr id="66" name="Flowchart: Connector 65"/>
          <p:cNvSpPr/>
          <p:nvPr/>
        </p:nvSpPr>
        <p:spPr>
          <a:xfrm>
            <a:off x="6237233" y="4323309"/>
            <a:ext cx="1181100" cy="1168400"/>
          </a:xfrm>
          <a:prstGeom prst="flowChartConnec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accent3"/>
              </a:solidFill>
            </a:endParaRPr>
          </a:p>
        </p:txBody>
      </p:sp>
      <p:sp>
        <p:nvSpPr>
          <p:cNvPr id="67" name="Flowchart: Connector 66"/>
          <p:cNvSpPr/>
          <p:nvPr/>
        </p:nvSpPr>
        <p:spPr>
          <a:xfrm>
            <a:off x="6576958" y="4661877"/>
            <a:ext cx="501650" cy="491265"/>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p:cNvSpPr/>
          <p:nvPr/>
        </p:nvSpPr>
        <p:spPr>
          <a:xfrm>
            <a:off x="6576958" y="4484320"/>
            <a:ext cx="501650" cy="491265"/>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p:cNvSpPr/>
          <p:nvPr/>
        </p:nvSpPr>
        <p:spPr>
          <a:xfrm>
            <a:off x="6504060" y="4484320"/>
            <a:ext cx="677465" cy="677448"/>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78100" y="5817533"/>
            <a:ext cx="7213600" cy="369332"/>
          </a:xfrm>
          <a:prstGeom prst="rect">
            <a:avLst/>
          </a:prstGeom>
          <a:noFill/>
        </p:spPr>
        <p:txBody>
          <a:bodyPr wrap="square" rtlCol="0">
            <a:spAutoFit/>
          </a:bodyPr>
          <a:lstStyle/>
          <a:p>
            <a:r>
              <a:rPr lang="en-US" dirty="0">
                <a:solidFill>
                  <a:schemeClr val="accent3">
                    <a:lumMod val="75000"/>
                  </a:schemeClr>
                </a:solidFill>
              </a:rPr>
              <a:t>Goal: study the jitters and their impact on the sensitivity of the polarimetry   </a:t>
            </a:r>
          </a:p>
        </p:txBody>
      </p:sp>
      <p:sp>
        <p:nvSpPr>
          <p:cNvPr id="11" name="TextBox 10"/>
          <p:cNvSpPr txBox="1"/>
          <p:nvPr/>
        </p:nvSpPr>
        <p:spPr>
          <a:xfrm>
            <a:off x="5592969" y="72959"/>
            <a:ext cx="3551031" cy="461665"/>
          </a:xfrm>
          <a:prstGeom prst="rect">
            <a:avLst/>
          </a:prstGeom>
          <a:noFill/>
        </p:spPr>
        <p:txBody>
          <a:bodyPr wrap="square" rtlCol="0">
            <a:spAutoFit/>
          </a:bodyPr>
          <a:lstStyle/>
          <a:p>
            <a:r>
              <a:rPr lang="en-US" sz="1200" dirty="0"/>
              <a:t>Following e-mail exchange with </a:t>
            </a:r>
            <a:r>
              <a:rPr lang="en-US" sz="1200" dirty="0" err="1"/>
              <a:t>Oide</a:t>
            </a:r>
            <a:r>
              <a:rPr lang="en-US" sz="1200" dirty="0"/>
              <a:t>-san.</a:t>
            </a:r>
          </a:p>
          <a:p>
            <a:r>
              <a:rPr lang="en-US" sz="1200" dirty="0"/>
              <a:t>Any mistake reflects </a:t>
            </a:r>
            <a:r>
              <a:rPr lang="en-US" sz="1200" u="sng" dirty="0"/>
              <a:t>our</a:t>
            </a:r>
            <a:r>
              <a:rPr lang="en-US" sz="1200" dirty="0"/>
              <a:t> misunderstanding.</a:t>
            </a:r>
          </a:p>
        </p:txBody>
      </p:sp>
      <p:sp>
        <p:nvSpPr>
          <p:cNvPr id="27" name="TextBox 10">
            <a:extLst>
              <a:ext uri="{FF2B5EF4-FFF2-40B4-BE49-F238E27FC236}">
                <a16:creationId xmlns:a16="http://schemas.microsoft.com/office/drawing/2014/main" id="{EC4DBABC-ABBD-944D-A738-DB5A43900577}"/>
              </a:ext>
            </a:extLst>
          </p:cNvPr>
          <p:cNvSpPr txBox="1"/>
          <p:nvPr/>
        </p:nvSpPr>
        <p:spPr>
          <a:xfrm>
            <a:off x="177275" y="1137521"/>
            <a:ext cx="6715894" cy="369332"/>
          </a:xfrm>
          <a:prstGeom prst="rect">
            <a:avLst/>
          </a:prstGeom>
          <a:noFill/>
        </p:spPr>
        <p:txBody>
          <a:bodyPr wrap="square" rtlCol="0">
            <a:spAutoFit/>
          </a:bodyPr>
          <a:lstStyle/>
          <a:p>
            <a:r>
              <a:rPr lang="en-US" dirty="0"/>
              <a:t>Injection of fresh electrons affects the beam dynamics in two ways:</a:t>
            </a:r>
          </a:p>
        </p:txBody>
      </p:sp>
    </p:spTree>
    <p:extLst>
      <p:ext uri="{BB962C8B-B14F-4D97-AF65-F5344CB8AC3E}">
        <p14:creationId xmlns:p14="http://schemas.microsoft.com/office/powerpoint/2010/main" val="2936548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79A63-3E4C-0D4C-B95D-98B33DFA2A97}"/>
              </a:ext>
            </a:extLst>
          </p:cNvPr>
          <p:cNvSpPr>
            <a:spLocks noGrp="1"/>
          </p:cNvSpPr>
          <p:nvPr>
            <p:ph type="title"/>
          </p:nvPr>
        </p:nvSpPr>
        <p:spPr>
          <a:xfrm>
            <a:off x="628650" y="298047"/>
            <a:ext cx="7886700" cy="509517"/>
          </a:xfrm>
        </p:spPr>
        <p:txBody>
          <a:bodyPr>
            <a:normAutofit fontScale="90000"/>
          </a:bodyPr>
          <a:lstStyle/>
          <a:p>
            <a:r>
              <a:rPr lang="fr-FR" dirty="0"/>
              <a:t>Center of </a:t>
            </a:r>
            <a:r>
              <a:rPr lang="fr-FR" dirty="0" err="1"/>
              <a:t>gravity</a:t>
            </a:r>
            <a:endParaRPr lang="fr-FR" dirty="0"/>
          </a:p>
        </p:txBody>
      </p:sp>
      <p:sp>
        <p:nvSpPr>
          <p:cNvPr id="4" name="Espace réservé de la date 3">
            <a:extLst>
              <a:ext uri="{FF2B5EF4-FFF2-40B4-BE49-F238E27FC236}">
                <a16:creationId xmlns:a16="http://schemas.microsoft.com/office/drawing/2014/main" id="{C2D1B7C7-554E-5741-88CE-79CA5F3C7883}"/>
              </a:ext>
            </a:extLst>
          </p:cNvPr>
          <p:cNvSpPr>
            <a:spLocks noGrp="1"/>
          </p:cNvSpPr>
          <p:nvPr>
            <p:ph type="dt" sz="half" idx="10"/>
          </p:nvPr>
        </p:nvSpPr>
        <p:spPr/>
        <p:txBody>
          <a:bodyPr/>
          <a:lstStyle/>
          <a:p>
            <a:r>
              <a:rPr lang="en-US"/>
              <a:t>16/07/2021</a:t>
            </a:r>
            <a:endParaRPr lang="fr-FR"/>
          </a:p>
        </p:txBody>
      </p:sp>
      <p:sp>
        <p:nvSpPr>
          <p:cNvPr id="5" name="Espace réservé du pied de page 4">
            <a:extLst>
              <a:ext uri="{FF2B5EF4-FFF2-40B4-BE49-F238E27FC236}">
                <a16:creationId xmlns:a16="http://schemas.microsoft.com/office/drawing/2014/main" id="{7C6F3D11-F419-EE41-9674-B8582E3DEE6F}"/>
              </a:ext>
            </a:extLst>
          </p:cNvPr>
          <p:cNvSpPr>
            <a:spLocks noGrp="1"/>
          </p:cNvSpPr>
          <p:nvPr>
            <p:ph type="ftr" sz="quarter" idx="11"/>
          </p:nvPr>
        </p:nvSpPr>
        <p:spPr/>
        <p:txBody>
          <a:bodyPr/>
          <a:lstStyle/>
          <a:p>
            <a:r>
              <a:rPr lang="en-US"/>
              <a:t>Systematic effects simulation studies for an electron beam polarimeter for SuperKEKB </a:t>
            </a:r>
            <a:endParaRPr lang="fr-FR"/>
          </a:p>
        </p:txBody>
      </p:sp>
      <p:sp>
        <p:nvSpPr>
          <p:cNvPr id="6" name="Espace réservé du numéro de diapositive 5">
            <a:extLst>
              <a:ext uri="{FF2B5EF4-FFF2-40B4-BE49-F238E27FC236}">
                <a16:creationId xmlns:a16="http://schemas.microsoft.com/office/drawing/2014/main" id="{45C6D2C6-921F-D54B-BCA7-B2B20623541A}"/>
              </a:ext>
            </a:extLst>
          </p:cNvPr>
          <p:cNvSpPr>
            <a:spLocks noGrp="1"/>
          </p:cNvSpPr>
          <p:nvPr>
            <p:ph type="sldNum" sz="quarter" idx="12"/>
          </p:nvPr>
        </p:nvSpPr>
        <p:spPr/>
        <p:txBody>
          <a:bodyPr/>
          <a:lstStyle/>
          <a:p>
            <a:fld id="{6324D5D7-7619-544E-85E6-FE67B0DC27B1}" type="slidenum">
              <a:rPr lang="fr-FR" smtClean="0"/>
              <a:t>9</a:t>
            </a:fld>
            <a:endParaRPr lang="fr-FR"/>
          </a:p>
        </p:txBody>
      </p:sp>
      <mc:AlternateContent xmlns:mc="http://schemas.openxmlformats.org/markup-compatibility/2006" xmlns:a14="http://schemas.microsoft.com/office/drawing/2010/main">
        <mc:Choice Requires="a14">
          <p:sp>
            <p:nvSpPr>
              <p:cNvPr id="7" name="Text Box 18">
                <a:extLst>
                  <a:ext uri="{FF2B5EF4-FFF2-40B4-BE49-F238E27FC236}">
                    <a16:creationId xmlns:a16="http://schemas.microsoft.com/office/drawing/2014/main" id="{C46BCF8A-D6C6-E648-B8FA-DF2A9717B9D1}"/>
                  </a:ext>
                </a:extLst>
              </p:cNvPr>
              <p:cNvSpPr txBox="1">
                <a:spLocks noChangeArrowheads="1"/>
              </p:cNvSpPr>
              <p:nvPr/>
            </p:nvSpPr>
            <p:spPr bwMode="auto">
              <a:xfrm>
                <a:off x="0" y="973001"/>
                <a:ext cx="5543142" cy="2106731"/>
              </a:xfrm>
              <a:prstGeom prst="rect">
                <a:avLst/>
              </a:prstGeom>
              <a:noFill/>
              <a:ln w="9525">
                <a:noFill/>
                <a:miter lim="800000"/>
                <a:headEnd/>
                <a:tailEnd/>
              </a:ln>
            </p:spPr>
            <p:txBody>
              <a:bodyPr wrap="square">
                <a:spAutoFit/>
              </a:bodyPr>
              <a:lstStyle/>
              <a:p>
                <a:r>
                  <a:rPr lang="en-US" dirty="0">
                    <a:solidFill>
                      <a:schemeClr val="accent3">
                        <a:lumMod val="75000"/>
                      </a:schemeClr>
                    </a:solidFill>
                  </a:rPr>
                  <a:t>Displacement of electron beam: </a:t>
                </a:r>
              </a:p>
              <a:p>
                <a:r>
                  <a:rPr lang="en-US" dirty="0">
                    <a:solidFill>
                      <a:schemeClr val="accent3">
                        <a:lumMod val="75000"/>
                      </a:schemeClr>
                    </a:solidFill>
                  </a:rPr>
                  <a:t>Proposed model of </a:t>
                </a:r>
                <a14:m>
                  <m:oMath xmlns:m="http://schemas.openxmlformats.org/officeDocument/2006/math">
                    <m:r>
                      <a:rPr lang="en-US" i="1">
                        <a:solidFill>
                          <a:schemeClr val="accent3">
                            <a:lumMod val="75000"/>
                          </a:schemeClr>
                        </a:solidFill>
                        <a:latin typeface="Cambria Math" panose="02040503050406030204" pitchFamily="18" charset="0"/>
                      </a:rPr>
                      <m:t>𝑑</m:t>
                    </m:r>
                    <m:sSub>
                      <m:sSubPr>
                        <m:ctrlPr>
                          <a:rPr lang="en-US" i="1">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𝑥</m:t>
                        </m:r>
                      </m:e>
                      <m:sub>
                        <m:r>
                          <a:rPr lang="en-US" i="1">
                            <a:solidFill>
                              <a:schemeClr val="accent3">
                                <a:lumMod val="75000"/>
                              </a:schemeClr>
                            </a:solidFill>
                            <a:latin typeface="Cambria Math" panose="02040503050406030204" pitchFamily="18" charset="0"/>
                          </a:rPr>
                          <m:t>𝐸</m:t>
                        </m:r>
                      </m:sub>
                    </m:sSub>
                  </m:oMath>
                </a14:m>
                <a:r>
                  <a:rPr lang="en-US" dirty="0">
                    <a:solidFill>
                      <a:schemeClr val="accent3">
                        <a:lumMod val="75000"/>
                      </a:schemeClr>
                    </a:solidFill>
                  </a:rPr>
                  <a:t>, </a:t>
                </a:r>
                <a14:m>
                  <m:oMath xmlns:m="http://schemas.openxmlformats.org/officeDocument/2006/math">
                    <m:r>
                      <a:rPr lang="en-US" i="1">
                        <a:solidFill>
                          <a:schemeClr val="accent3">
                            <a:lumMod val="75000"/>
                          </a:schemeClr>
                        </a:solidFill>
                        <a:latin typeface="Cambria Math" panose="02040503050406030204" pitchFamily="18" charset="0"/>
                      </a:rPr>
                      <m:t>𝑑</m:t>
                    </m:r>
                    <m:sSub>
                      <m:sSubPr>
                        <m:ctrlPr>
                          <a:rPr lang="en-US" i="1">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𝑦</m:t>
                        </m:r>
                      </m:e>
                      <m:sub>
                        <m:r>
                          <a:rPr lang="en-US" i="1">
                            <a:solidFill>
                              <a:schemeClr val="accent3">
                                <a:lumMod val="75000"/>
                              </a:schemeClr>
                            </a:solidFill>
                            <a:latin typeface="Cambria Math" panose="02040503050406030204" pitchFamily="18" charset="0"/>
                          </a:rPr>
                          <m:t>𝐸</m:t>
                        </m:r>
                      </m:sub>
                    </m:sSub>
                  </m:oMath>
                </a14:m>
                <a:r>
                  <a:rPr lang="en-US" dirty="0">
                    <a:solidFill>
                      <a:schemeClr val="accent3">
                        <a:lumMod val="75000"/>
                      </a:schemeClr>
                    </a:solidFill>
                  </a:rPr>
                  <a:t> the center of gravity shift:</a:t>
                </a:r>
              </a:p>
              <a:p>
                <a14:m>
                  <m:oMath xmlns:m="http://schemas.openxmlformats.org/officeDocument/2006/math">
                    <m:r>
                      <a:rPr lang="en-US" b="0" i="1" smtClean="0">
                        <a:solidFill>
                          <a:schemeClr val="accent3">
                            <a:lumMod val="75000"/>
                          </a:schemeClr>
                        </a:solidFill>
                        <a:latin typeface="Cambria Math" panose="02040503050406030204" pitchFamily="18" charset="0"/>
                      </a:rPr>
                      <m:t>𝑑</m:t>
                    </m:r>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𝑖</m:t>
                        </m:r>
                      </m:e>
                      <m:sub>
                        <m:r>
                          <a:rPr lang="en-US" b="0" i="1" smtClean="0">
                            <a:solidFill>
                              <a:schemeClr val="accent3">
                                <a:lumMod val="75000"/>
                              </a:schemeClr>
                            </a:solidFill>
                            <a:latin typeface="Cambria Math" panose="02040503050406030204" pitchFamily="18" charset="0"/>
                          </a:rPr>
                          <m:t>𝐸</m:t>
                        </m:r>
                      </m:sub>
                    </m:sSub>
                    <m:d>
                      <m:dPr>
                        <m:ctrlPr>
                          <a:rPr lang="en-US" b="0" i="1" smtClean="0">
                            <a:solidFill>
                              <a:schemeClr val="accent3">
                                <a:lumMod val="75000"/>
                              </a:schemeClr>
                            </a:solidFill>
                            <a:latin typeface="Cambria Math" panose="02040503050406030204" pitchFamily="18" charset="0"/>
                          </a:rPr>
                        </m:ctrlPr>
                      </m:dPr>
                      <m:e>
                        <m:r>
                          <a:rPr lang="en-US" b="0" i="1" smtClean="0">
                            <a:solidFill>
                              <a:schemeClr val="accent3">
                                <a:lumMod val="75000"/>
                              </a:schemeClr>
                            </a:solidFill>
                            <a:latin typeface="Cambria Math" panose="02040503050406030204" pitchFamily="18" charset="0"/>
                          </a:rPr>
                          <m:t>𝑡</m:t>
                        </m:r>
                      </m:e>
                    </m:d>
                    <m:r>
                      <a:rPr lang="en-US" i="1">
                        <a:solidFill>
                          <a:schemeClr val="accent3">
                            <a:lumMod val="75000"/>
                          </a:schemeClr>
                        </a:solidFill>
                        <a:latin typeface="Cambria Math" panose="02040503050406030204" pitchFamily="18" charset="0"/>
                      </a:rPr>
                      <m:t>=3 </m:t>
                    </m:r>
                    <m:sSub>
                      <m:sSubPr>
                        <m:ctrlPr>
                          <a:rPr lang="en-US" i="1">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ea typeface="Cambria Math" panose="02040503050406030204" pitchFamily="18" charset="0"/>
                          </a:rPr>
                          <m:t>𝜎</m:t>
                        </m:r>
                      </m:e>
                      <m:sub>
                        <m:r>
                          <a:rPr lang="en-US" b="0" i="1" smtClean="0">
                            <a:solidFill>
                              <a:schemeClr val="accent3">
                                <a:lumMod val="75000"/>
                              </a:schemeClr>
                            </a:solidFill>
                            <a:latin typeface="Cambria Math" panose="02040503050406030204" pitchFamily="18" charset="0"/>
                            <a:ea typeface="Cambria Math" panose="02040503050406030204" pitchFamily="18" charset="0"/>
                          </a:rPr>
                          <m:t>𝑖</m:t>
                        </m:r>
                        <m:r>
                          <a:rPr lang="en-US" i="1">
                            <a:solidFill>
                              <a:schemeClr val="accent3">
                                <a:lumMod val="75000"/>
                              </a:schemeClr>
                            </a:solidFill>
                            <a:latin typeface="Cambria Math" panose="02040503050406030204" pitchFamily="18" charset="0"/>
                          </a:rPr>
                          <m:t> </m:t>
                        </m:r>
                      </m:sub>
                    </m:sSub>
                    <m:sSup>
                      <m:sSupPr>
                        <m:ctrlPr>
                          <a:rPr lang="en-US" i="1">
                            <a:solidFill>
                              <a:schemeClr val="accent3">
                                <a:lumMod val="75000"/>
                              </a:schemeClr>
                            </a:solidFill>
                            <a:latin typeface="Cambria Math" panose="02040503050406030204" pitchFamily="18" charset="0"/>
                          </a:rPr>
                        </m:ctrlPr>
                      </m:sSupPr>
                      <m:e>
                        <m:r>
                          <a:rPr lang="en-US" i="1">
                            <a:solidFill>
                              <a:schemeClr val="accent3">
                                <a:lumMod val="75000"/>
                              </a:schemeClr>
                            </a:solidFill>
                            <a:latin typeface="Cambria Math" panose="02040503050406030204" pitchFamily="18" charset="0"/>
                          </a:rPr>
                          <m:t>𝑒</m:t>
                        </m:r>
                      </m:e>
                      <m:sup>
                        <m:f>
                          <m:fPr>
                            <m:ctrlPr>
                              <a:rPr lang="en-US" i="1">
                                <a:solidFill>
                                  <a:schemeClr val="accent3">
                                    <a:lumMod val="75000"/>
                                  </a:schemeClr>
                                </a:solidFill>
                                <a:latin typeface="Cambria Math" panose="02040503050406030204" pitchFamily="18" charset="0"/>
                              </a:rPr>
                            </m:ctrlPr>
                          </m:fPr>
                          <m:num>
                            <m:r>
                              <a:rPr lang="en-US" i="1">
                                <a:solidFill>
                                  <a:schemeClr val="accent3">
                                    <a:lumMod val="75000"/>
                                  </a:schemeClr>
                                </a:solidFill>
                                <a:latin typeface="Cambria Math" panose="02040503050406030204" pitchFamily="18" charset="0"/>
                              </a:rPr>
                              <m:t>−</m:t>
                            </m:r>
                            <m:r>
                              <a:rPr lang="en-US" b="0" i="1" smtClean="0">
                                <a:solidFill>
                                  <a:schemeClr val="accent3">
                                    <a:lumMod val="75000"/>
                                  </a:schemeClr>
                                </a:solidFill>
                                <a:latin typeface="Cambria Math" panose="02040503050406030204" pitchFamily="18" charset="0"/>
                              </a:rPr>
                              <m:t>𝑡𝑢𝑟𝑛</m:t>
                            </m:r>
                          </m:num>
                          <m:den>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𝑁</m:t>
                                </m:r>
                              </m:e>
                              <m:sub>
                                <m:r>
                                  <a:rPr lang="en-US" b="0" i="1" smtClean="0">
                                    <a:solidFill>
                                      <a:schemeClr val="accent3">
                                        <a:lumMod val="75000"/>
                                      </a:schemeClr>
                                    </a:solidFill>
                                    <a:latin typeface="Cambria Math" panose="02040503050406030204" pitchFamily="18" charset="0"/>
                                  </a:rPr>
                                  <m:t>1</m:t>
                                </m:r>
                              </m:sub>
                            </m:sSub>
                          </m:den>
                        </m:f>
                      </m:sup>
                    </m:sSup>
                  </m:oMath>
                </a14:m>
                <a:r>
                  <a:rPr lang="en-US" b="0" dirty="0">
                    <a:solidFill>
                      <a:schemeClr val="accent3">
                        <a:lumMod val="75000"/>
                      </a:schemeClr>
                    </a:solidFill>
                    <a:latin typeface="Cambria Math" panose="02040503050406030204" pitchFamily="18" charset="0"/>
                  </a:rPr>
                  <a:t> (i=</a:t>
                </a:r>
                <a:r>
                  <a:rPr lang="en-US" b="0" dirty="0" err="1">
                    <a:solidFill>
                      <a:schemeClr val="accent3">
                        <a:lumMod val="75000"/>
                      </a:schemeClr>
                    </a:solidFill>
                    <a:latin typeface="Cambria Math" panose="02040503050406030204" pitchFamily="18" charset="0"/>
                  </a:rPr>
                  <a:t>x,y</a:t>
                </a:r>
                <a:r>
                  <a:rPr lang="en-US" b="0" dirty="0">
                    <a:solidFill>
                      <a:schemeClr val="accent3">
                        <a:lumMod val="75000"/>
                      </a:schemeClr>
                    </a:solidFill>
                    <a:latin typeface="Cambria Math" panose="02040503050406030204" pitchFamily="18" charset="0"/>
                  </a:rPr>
                  <a:t>) </a:t>
                </a:r>
                <a14:m>
                  <m:oMath xmlns:m="http://schemas.openxmlformats.org/officeDocument/2006/math">
                    <m:sSub>
                      <m:sSubPr>
                        <m:ctrlPr>
                          <a:rPr lang="en-US" i="1" smtClean="0">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rPr>
                          <m:t>𝑁</m:t>
                        </m:r>
                      </m:e>
                      <m:sub>
                        <m:r>
                          <a:rPr lang="en-US" i="1">
                            <a:solidFill>
                              <a:schemeClr val="accent3">
                                <a:lumMod val="75000"/>
                              </a:schemeClr>
                            </a:solidFill>
                            <a:latin typeface="Cambria Math" panose="02040503050406030204" pitchFamily="18" charset="0"/>
                          </a:rPr>
                          <m:t>1</m:t>
                        </m:r>
                      </m:sub>
                    </m:sSub>
                  </m:oMath>
                </a14:m>
                <a:r>
                  <a:rPr lang="en-US" dirty="0">
                    <a:solidFill>
                      <a:schemeClr val="accent3">
                        <a:lumMod val="75000"/>
                      </a:schemeClr>
                    </a:solidFill>
                  </a:rPr>
                  <a:t>=100</a:t>
                </a:r>
              </a:p>
              <a:p>
                <a:endParaRPr lang="en-US" b="0" dirty="0">
                  <a:solidFill>
                    <a:schemeClr val="accent3">
                      <a:lumMod val="75000"/>
                    </a:schemeClr>
                  </a:solidFill>
                  <a:latin typeface="Cambria Math" panose="02040503050406030204" pitchFamily="18" charset="0"/>
                </a:endParaRPr>
              </a:p>
              <a:p>
                <a:endParaRPr lang="en-US" i="1" dirty="0">
                  <a:solidFill>
                    <a:schemeClr val="accent3">
                      <a:lumMod val="75000"/>
                    </a:schemeClr>
                  </a:solidFill>
                  <a:latin typeface="Cambria Math" panose="02040503050406030204" pitchFamily="18" charset="0"/>
                  <a:ea typeface="Cambria Math" panose="02040503050406030204" pitchFamily="18" charset="0"/>
                </a:endParaRPr>
              </a:p>
              <a:p>
                <a:endParaRPr lang="en-US" dirty="0">
                  <a:solidFill>
                    <a:schemeClr val="tx1"/>
                  </a:solidFill>
                </a:endParaRPr>
              </a:p>
              <a:p>
                <a:pPr marL="742932" lvl="1" indent="-285744">
                  <a:buFont typeface="Arial" panose="020B0604020202020204" pitchFamily="34" charset="0"/>
                  <a:buChar char="•"/>
                </a:pPr>
                <a:endParaRPr lang="en-US" sz="1400" dirty="0">
                  <a:solidFill>
                    <a:schemeClr val="tx1"/>
                  </a:solidFill>
                </a:endParaRPr>
              </a:p>
            </p:txBody>
          </p:sp>
        </mc:Choice>
        <mc:Fallback xmlns="">
          <p:sp>
            <p:nvSpPr>
              <p:cNvPr id="7" name="Text Box 18">
                <a:extLst>
                  <a:ext uri="{FF2B5EF4-FFF2-40B4-BE49-F238E27FC236}">
                    <a16:creationId xmlns:a16="http://schemas.microsoft.com/office/drawing/2014/main" id="{C46BCF8A-D6C6-E648-B8FA-DF2A9717B9D1}"/>
                  </a:ext>
                </a:extLst>
              </p:cNvPr>
              <p:cNvSpPr txBox="1">
                <a:spLocks noRot="1" noChangeAspect="1" noMove="1" noResize="1" noEditPoints="1" noAdjustHandles="1" noChangeArrowheads="1" noChangeShapeType="1" noTextEdit="1"/>
              </p:cNvSpPr>
              <p:nvPr/>
            </p:nvSpPr>
            <p:spPr bwMode="auto">
              <a:xfrm>
                <a:off x="0" y="973001"/>
                <a:ext cx="5543142" cy="2106731"/>
              </a:xfrm>
              <a:prstGeom prst="rect">
                <a:avLst/>
              </a:prstGeom>
              <a:blipFill>
                <a:blip r:embed="rId2"/>
                <a:stretch>
                  <a:fillRect l="-880" t="-1739"/>
                </a:stretch>
              </a:blipFill>
              <a:ln w="9525">
                <a:noFill/>
                <a:miter lim="800000"/>
                <a:headEnd/>
                <a:tailEnd/>
              </a:ln>
            </p:spPr>
            <p:txBody>
              <a:bodyPr/>
              <a:lstStyle/>
              <a:p>
                <a:r>
                  <a:rPr lang="en-US">
                    <a:noFill/>
                  </a:rPr>
                  <a:t> </a:t>
                </a:r>
              </a:p>
            </p:txBody>
          </p:sp>
        </mc:Fallback>
      </mc:AlternateContent>
      <p:sp>
        <p:nvSpPr>
          <p:cNvPr id="3" name="TextBox 2"/>
          <p:cNvSpPr txBox="1"/>
          <p:nvPr/>
        </p:nvSpPr>
        <p:spPr>
          <a:xfrm>
            <a:off x="15103" y="2710400"/>
            <a:ext cx="5219293" cy="369332"/>
          </a:xfrm>
          <a:prstGeom prst="rect">
            <a:avLst/>
          </a:prstGeom>
          <a:noFill/>
        </p:spPr>
        <p:txBody>
          <a:bodyPr wrap="square" rtlCol="0">
            <a:spAutoFit/>
          </a:bodyPr>
          <a:lstStyle/>
          <a:p>
            <a:r>
              <a:rPr lang="en-US" dirty="0">
                <a:solidFill>
                  <a:schemeClr val="accent3">
                    <a:lumMod val="75000"/>
                  </a:schemeClr>
                </a:solidFill>
              </a:rPr>
              <a:t>Luminosity formula with the center of gravity shift: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396" y="64241"/>
            <a:ext cx="4140202" cy="281747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54989"/>
            <a:ext cx="4152900" cy="282611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6749" y="3031617"/>
            <a:ext cx="7228236" cy="74857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930" y="4655285"/>
            <a:ext cx="5293070" cy="692476"/>
          </a:xfrm>
          <a:prstGeom prst="rect">
            <a:avLst/>
          </a:prstGeom>
        </p:spPr>
      </p:pic>
      <p:sp>
        <p:nvSpPr>
          <p:cNvPr id="17" name="Rectangle 16"/>
          <p:cNvSpPr/>
          <p:nvPr/>
        </p:nvSpPr>
        <p:spPr>
          <a:xfrm>
            <a:off x="5252563" y="284695"/>
            <a:ext cx="229386" cy="4787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rot="16200000">
                <a:off x="4744833" y="485173"/>
                <a:ext cx="1104900"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smtClean="0">
                          <a:solidFill>
                            <a:schemeClr val="tx1"/>
                          </a:solidFill>
                          <a:latin typeface="Cambria Math" panose="02040503050406030204" pitchFamily="18" charset="0"/>
                        </a:rPr>
                        <m:t>𝑑</m:t>
                      </m:r>
                      <m:sSub>
                        <m:sSubPr>
                          <m:ctrlPr>
                            <a:rPr lang="en-US" sz="1600" i="1">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𝑥</m:t>
                          </m:r>
                        </m:e>
                        <m:sub>
                          <m:r>
                            <a:rPr lang="en-US" sz="1600" i="1">
                              <a:solidFill>
                                <a:schemeClr val="tx1"/>
                              </a:solidFill>
                              <a:latin typeface="Cambria Math" panose="02040503050406030204" pitchFamily="18" charset="0"/>
                            </a:rPr>
                            <m:t>𝐸</m:t>
                          </m:r>
                        </m:sub>
                      </m:sSub>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𝑚𝑚</m:t>
                      </m:r>
                      <m:r>
                        <a:rPr lang="en-US" sz="1600" b="0" i="1" smtClean="0">
                          <a:solidFill>
                            <a:schemeClr val="tx1"/>
                          </a:solidFill>
                          <a:latin typeface="Cambria Math" panose="02040503050406030204" pitchFamily="18" charset="0"/>
                        </a:rPr>
                        <m:t>)</m:t>
                      </m:r>
                    </m:oMath>
                  </m:oMathPara>
                </a14:m>
                <a:endParaRPr lang="en-US" sz="1600"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rot="16200000">
                <a:off x="4744833" y="485173"/>
                <a:ext cx="1104900" cy="338554"/>
              </a:xfrm>
              <a:prstGeom prst="rect">
                <a:avLst/>
              </a:prstGeom>
              <a:blipFill>
                <a:blip r:embed="rId7"/>
                <a:stretch>
                  <a:fillRect r="-8929"/>
                </a:stretch>
              </a:blipFill>
            </p:spPr>
            <p:txBody>
              <a:bodyPr/>
              <a:lstStyle/>
              <a:p>
                <a:r>
                  <a:rPr lang="en-US">
                    <a:noFill/>
                  </a:rPr>
                  <a:t> </a:t>
                </a:r>
              </a:p>
            </p:txBody>
          </p:sp>
        </mc:Fallback>
      </mc:AlternateContent>
      <p:sp>
        <p:nvSpPr>
          <p:cNvPr id="19" name="Rectangle 18"/>
          <p:cNvSpPr/>
          <p:nvPr/>
        </p:nvSpPr>
        <p:spPr>
          <a:xfrm>
            <a:off x="6372908" y="102000"/>
            <a:ext cx="1945872" cy="1826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90793" y="2722448"/>
            <a:ext cx="628650"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716515" y="2662580"/>
            <a:ext cx="1943100" cy="338554"/>
          </a:xfrm>
          <a:prstGeom prst="rect">
            <a:avLst/>
          </a:prstGeom>
          <a:noFill/>
        </p:spPr>
        <p:txBody>
          <a:bodyPr wrap="square" rtlCol="0">
            <a:spAutoFit/>
          </a:bodyPr>
          <a:lstStyle/>
          <a:p>
            <a:r>
              <a:rPr lang="en-US" sz="1600" dirty="0"/>
              <a:t>turn number</a:t>
            </a:r>
          </a:p>
        </p:txBody>
      </p:sp>
    </p:spTree>
    <p:extLst>
      <p:ext uri="{BB962C8B-B14F-4D97-AF65-F5344CB8AC3E}">
        <p14:creationId xmlns:p14="http://schemas.microsoft.com/office/powerpoint/2010/main" val="1277752588"/>
      </p:ext>
    </p:extLst>
  </p:cSld>
  <p:clrMapOvr>
    <a:masterClrMapping/>
  </p:clrMapOvr>
</p:sld>
</file>

<file path=ppt/theme/theme1.xml><?xml version="1.0" encoding="utf-8"?>
<a:theme xmlns:a="http://schemas.openxmlformats.org/drawingml/2006/main" name="Thème Off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 id="{FBF67BF5-E241-D94D-A1E0-A0EA0C623EF9}" vid="{4197D68A-286D-DD47-B0B2-A034CCFF114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27237</TotalTime>
  <Words>1585</Words>
  <Application>Microsoft Macintosh PowerPoint</Application>
  <PresentationFormat>Affichage à l'écran (4:3)</PresentationFormat>
  <Paragraphs>263</Paragraphs>
  <Slides>26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26</vt:i4>
      </vt:variant>
    </vt:vector>
  </HeadingPairs>
  <TitlesOfParts>
    <vt:vector size="32" baseType="lpstr">
      <vt:lpstr>Yu Gothic UI</vt:lpstr>
      <vt:lpstr>Arial</vt:lpstr>
      <vt:lpstr>Calibri</vt:lpstr>
      <vt:lpstr>Cambria Math</vt:lpstr>
      <vt:lpstr>Wingdings</vt:lpstr>
      <vt:lpstr>Thème Office</vt:lpstr>
      <vt:lpstr>Systematic effects simulation studies for an electron beam polarimeter for SuperKEKB  </vt:lpstr>
      <vt:lpstr>Introduction</vt:lpstr>
      <vt:lpstr>Compton backscattering</vt:lpstr>
      <vt:lpstr>Compton backscattering</vt:lpstr>
      <vt:lpstr>Toy-MC sensitivity studies </vt:lpstr>
      <vt:lpstr>Toy-MC sensitivity studies </vt:lpstr>
      <vt:lpstr>Basic Alignment of detector</vt:lpstr>
      <vt:lpstr>Beam jitters at injection</vt:lpstr>
      <vt:lpstr>Center of gravity</vt:lpstr>
      <vt:lpstr>Emittance growth</vt:lpstr>
      <vt:lpstr>Effect on energy spectrum</vt:lpstr>
      <vt:lpstr>Backgrounds</vt:lpstr>
      <vt:lpstr>Bremstrahlung</vt:lpstr>
      <vt:lpstr>Bremstrahlung luminosity</vt:lpstr>
      <vt:lpstr>Energy spectrum</vt:lpstr>
      <vt:lpstr>Synchrotron radiation</vt:lpstr>
      <vt:lpstr>Summary and next steps</vt:lpstr>
      <vt:lpstr>Compton on blackbody</vt:lpstr>
      <vt:lpstr>Basic Alignment of detector</vt:lpstr>
      <vt:lpstr>Jitter issues</vt:lpstr>
      <vt:lpstr>Jitter issues </vt:lpstr>
      <vt:lpstr>Jitter issues </vt:lpstr>
      <vt:lpstr>Jitter issues</vt:lpstr>
      <vt:lpstr>Jitter issues</vt:lpstr>
      <vt:lpstr>Jitter issues</vt:lpstr>
      <vt:lpstr>Misalignments on the detector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thoughts towards Compton polarimtry for ‘Chiral BELLE2’</dc:title>
  <dc:creator>Aurélien Martens</dc:creator>
  <cp:lastModifiedBy>martens</cp:lastModifiedBy>
  <cp:revision>336</cp:revision>
  <cp:lastPrinted>2021-07-16T12:40:26Z</cp:lastPrinted>
  <dcterms:created xsi:type="dcterms:W3CDTF">2019-09-23T10:30:56Z</dcterms:created>
  <dcterms:modified xsi:type="dcterms:W3CDTF">2021-07-16T12:43:44Z</dcterms:modified>
</cp:coreProperties>
</file>