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0" r:id="rId2"/>
    <p:sldMasterId id="2147484058" r:id="rId3"/>
    <p:sldMasterId id="2147484070" r:id="rId4"/>
    <p:sldMasterId id="2147484215" r:id="rId5"/>
    <p:sldMasterId id="2147484513" r:id="rId6"/>
    <p:sldMasterId id="2147485020" r:id="rId7"/>
    <p:sldMasterId id="2147485219" r:id="rId8"/>
  </p:sldMasterIdLst>
  <p:notesMasterIdLst>
    <p:notesMasterId r:id="rId120"/>
  </p:notesMasterIdLst>
  <p:handoutMasterIdLst>
    <p:handoutMasterId r:id="rId121"/>
  </p:handoutMasterIdLst>
  <p:sldIdLst>
    <p:sldId id="306" r:id="rId9"/>
    <p:sldId id="372" r:id="rId10"/>
    <p:sldId id="310" r:id="rId11"/>
    <p:sldId id="358" r:id="rId12"/>
    <p:sldId id="386" r:id="rId13"/>
    <p:sldId id="388" r:id="rId14"/>
    <p:sldId id="391" r:id="rId15"/>
    <p:sldId id="383" r:id="rId16"/>
    <p:sldId id="392" r:id="rId17"/>
    <p:sldId id="329" r:id="rId18"/>
    <p:sldId id="337" r:id="rId19"/>
    <p:sldId id="394" r:id="rId20"/>
    <p:sldId id="455" r:id="rId21"/>
    <p:sldId id="395" r:id="rId22"/>
    <p:sldId id="403" r:id="rId23"/>
    <p:sldId id="396" r:id="rId24"/>
    <p:sldId id="459" r:id="rId25"/>
    <p:sldId id="414" r:id="rId26"/>
    <p:sldId id="460" r:id="rId27"/>
    <p:sldId id="397" r:id="rId28"/>
    <p:sldId id="461" r:id="rId29"/>
    <p:sldId id="462" r:id="rId30"/>
    <p:sldId id="398" r:id="rId31"/>
    <p:sldId id="463" r:id="rId32"/>
    <p:sldId id="415" r:id="rId33"/>
    <p:sldId id="399" r:id="rId34"/>
    <p:sldId id="400" r:id="rId35"/>
    <p:sldId id="404" r:id="rId36"/>
    <p:sldId id="401" r:id="rId37"/>
    <p:sldId id="407" r:id="rId38"/>
    <p:sldId id="405" r:id="rId39"/>
    <p:sldId id="406" r:id="rId40"/>
    <p:sldId id="464" r:id="rId41"/>
    <p:sldId id="465" r:id="rId42"/>
    <p:sldId id="475" r:id="rId43"/>
    <p:sldId id="466" r:id="rId44"/>
    <p:sldId id="467" r:id="rId45"/>
    <p:sldId id="468" r:id="rId46"/>
    <p:sldId id="469" r:id="rId47"/>
    <p:sldId id="470" r:id="rId48"/>
    <p:sldId id="471" r:id="rId49"/>
    <p:sldId id="473" r:id="rId50"/>
    <p:sldId id="472" r:id="rId51"/>
    <p:sldId id="409" r:id="rId52"/>
    <p:sldId id="411" r:id="rId53"/>
    <p:sldId id="412" r:id="rId54"/>
    <p:sldId id="413" r:id="rId55"/>
    <p:sldId id="451" r:id="rId56"/>
    <p:sldId id="416" r:id="rId57"/>
    <p:sldId id="424" r:id="rId58"/>
    <p:sldId id="425" r:id="rId59"/>
    <p:sldId id="476" r:id="rId60"/>
    <p:sldId id="482" r:id="rId61"/>
    <p:sldId id="478" r:id="rId62"/>
    <p:sldId id="479" r:id="rId63"/>
    <p:sldId id="480" r:id="rId64"/>
    <p:sldId id="483" r:id="rId65"/>
    <p:sldId id="481" r:id="rId66"/>
    <p:sldId id="419" r:id="rId67"/>
    <p:sldId id="417" r:id="rId68"/>
    <p:sldId id="418" r:id="rId69"/>
    <p:sldId id="484" r:id="rId70"/>
    <p:sldId id="427" r:id="rId71"/>
    <p:sldId id="428" r:id="rId72"/>
    <p:sldId id="429" r:id="rId73"/>
    <p:sldId id="430" r:id="rId74"/>
    <p:sldId id="431" r:id="rId75"/>
    <p:sldId id="494" r:id="rId76"/>
    <p:sldId id="432" r:id="rId77"/>
    <p:sldId id="433" r:id="rId78"/>
    <p:sldId id="420" r:id="rId79"/>
    <p:sldId id="434" r:id="rId80"/>
    <p:sldId id="435" r:id="rId81"/>
    <p:sldId id="438" r:id="rId82"/>
    <p:sldId id="444" r:id="rId83"/>
    <p:sldId id="452" r:id="rId84"/>
    <p:sldId id="457" r:id="rId85"/>
    <p:sldId id="445" r:id="rId86"/>
    <p:sldId id="446" r:id="rId87"/>
    <p:sldId id="447" r:id="rId88"/>
    <p:sldId id="448" r:id="rId89"/>
    <p:sldId id="449" r:id="rId90"/>
    <p:sldId id="450" r:id="rId91"/>
    <p:sldId id="474" r:id="rId92"/>
    <p:sldId id="453" r:id="rId93"/>
    <p:sldId id="361" r:id="rId94"/>
    <p:sldId id="356" r:id="rId95"/>
    <p:sldId id="339" r:id="rId96"/>
    <p:sldId id="363" r:id="rId97"/>
    <p:sldId id="364" r:id="rId98"/>
    <p:sldId id="365" r:id="rId99"/>
    <p:sldId id="342" r:id="rId100"/>
    <p:sldId id="485" r:id="rId101"/>
    <p:sldId id="486" r:id="rId102"/>
    <p:sldId id="487" r:id="rId103"/>
    <p:sldId id="488" r:id="rId104"/>
    <p:sldId id="489" r:id="rId105"/>
    <p:sldId id="490" r:id="rId106"/>
    <p:sldId id="491" r:id="rId107"/>
    <p:sldId id="492" r:id="rId108"/>
    <p:sldId id="493" r:id="rId109"/>
    <p:sldId id="495" r:id="rId110"/>
    <p:sldId id="345" r:id="rId111"/>
    <p:sldId id="346" r:id="rId112"/>
    <p:sldId id="376" r:id="rId113"/>
    <p:sldId id="375" r:id="rId114"/>
    <p:sldId id="441" r:id="rId115"/>
    <p:sldId id="442" r:id="rId116"/>
    <p:sldId id="443" r:id="rId117"/>
    <p:sldId id="456" r:id="rId118"/>
    <p:sldId id="458" r:id="rId119"/>
  </p:sldIdLst>
  <p:sldSz cx="9144000" cy="6858000" type="screen4x3"/>
  <p:notesSz cx="9939338" cy="6805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FF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FF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FF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FF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FF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rgbClr val="0000FF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rgbClr val="0000FF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rgbClr val="0000FF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rgbClr val="0000FF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66"/>
    <a:srgbClr val="CCFF99"/>
    <a:srgbClr val="0000FF"/>
    <a:srgbClr val="FF6600"/>
    <a:srgbClr val="663300"/>
    <a:srgbClr val="FFFFCC"/>
    <a:srgbClr val="00FF00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1" autoAdjust="0"/>
    <p:restoredTop sz="91941" autoAdjust="0"/>
  </p:normalViewPr>
  <p:slideViewPr>
    <p:cSldViewPr snapToGrid="0">
      <p:cViewPr varScale="1">
        <p:scale>
          <a:sx n="74" d="100"/>
          <a:sy n="74" d="100"/>
        </p:scale>
        <p:origin x="60" y="20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32"/>
    </p:cViewPr>
  </p:sorterViewPr>
  <p:notesViewPr>
    <p:cSldViewPr snapToGrid="0">
      <p:cViewPr varScale="1">
        <p:scale>
          <a:sx n="81" d="100"/>
          <a:sy n="81" d="100"/>
        </p:scale>
        <p:origin x="-1968" y="-72"/>
      </p:cViewPr>
      <p:guideLst>
        <p:guide orient="horz" pos="2144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16" Type="http://schemas.openxmlformats.org/officeDocument/2006/relationships/slide" Target="slides/slide108.xml"/><Relationship Id="rId124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11" Type="http://schemas.openxmlformats.org/officeDocument/2006/relationships/slide" Target="slides/slide10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4" Type="http://schemas.openxmlformats.org/officeDocument/2006/relationships/image" Target="../media/image18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32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91" tIns="45936" rIns="91891" bIns="45936" numCol="1" anchor="t" anchorCtr="0" compatLnSpc="1">
            <a:prstTxWarp prst="textNoShape">
              <a:avLst/>
            </a:prstTxWarp>
          </a:bodyPr>
          <a:lstStyle>
            <a:lvl1pPr defTabSz="931286" eaLnBrk="1" hangingPunct="1">
              <a:spcBef>
                <a:spcPct val="50000"/>
              </a:spcBef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132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91" tIns="45936" rIns="91891" bIns="45936" numCol="1" anchor="t" anchorCtr="0" compatLnSpc="1">
            <a:prstTxWarp prst="textNoShape">
              <a:avLst/>
            </a:prstTxWarp>
          </a:bodyPr>
          <a:lstStyle>
            <a:lvl1pPr algn="r" defTabSz="931286" eaLnBrk="1" hangingPunct="1">
              <a:spcBef>
                <a:spcPct val="50000"/>
              </a:spcBef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43132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91" tIns="45936" rIns="91891" bIns="45936" numCol="1" anchor="b" anchorCtr="0" compatLnSpc="1">
            <a:prstTxWarp prst="textNoShape">
              <a:avLst/>
            </a:prstTxWarp>
          </a:bodyPr>
          <a:lstStyle>
            <a:lvl1pPr defTabSz="931286" eaLnBrk="1" hangingPunct="1">
              <a:spcBef>
                <a:spcPct val="50000"/>
              </a:spcBef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6477000"/>
            <a:ext cx="43132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91" tIns="45936" rIns="91891" bIns="4593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spcBef>
                <a:spcPct val="50000"/>
              </a:spcBef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E8DB28-4130-4419-BBC3-1023B53272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079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32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91" tIns="45936" rIns="91891" bIns="45936" numCol="1" anchor="t" anchorCtr="0" compatLnSpc="1">
            <a:prstTxWarp prst="textNoShape">
              <a:avLst/>
            </a:prstTxWarp>
          </a:bodyPr>
          <a:lstStyle>
            <a:lvl1pPr defTabSz="931286" eaLnBrk="1" hangingPunct="1">
              <a:spcBef>
                <a:spcPct val="50000"/>
              </a:spcBef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132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91" tIns="45936" rIns="91891" bIns="45936" numCol="1" anchor="t" anchorCtr="0" compatLnSpc="1">
            <a:prstTxWarp prst="textNoShape">
              <a:avLst/>
            </a:prstTxWarp>
          </a:bodyPr>
          <a:lstStyle>
            <a:lvl1pPr algn="r" defTabSz="931286" eaLnBrk="1" hangingPunct="1">
              <a:spcBef>
                <a:spcPct val="50000"/>
              </a:spcBef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811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267075" y="520700"/>
            <a:ext cx="3405188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9688" y="3235325"/>
            <a:ext cx="7319962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91" tIns="45936" rIns="91891" bIns="45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43132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91" tIns="45936" rIns="91891" bIns="45936" numCol="1" anchor="b" anchorCtr="0" compatLnSpc="1">
            <a:prstTxWarp prst="textNoShape">
              <a:avLst/>
            </a:prstTxWarp>
          </a:bodyPr>
          <a:lstStyle>
            <a:lvl1pPr defTabSz="931286" eaLnBrk="1" hangingPunct="1">
              <a:spcBef>
                <a:spcPct val="50000"/>
              </a:spcBef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77000"/>
            <a:ext cx="43132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91" tIns="45936" rIns="91891" bIns="4593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spcBef>
                <a:spcPct val="50000"/>
              </a:spcBef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ACA4F1-89B2-4FD6-81A4-1E3CB5E1A7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7970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30275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30275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30275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30275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95544922-0898-4D94-89A9-EB2322B4E3C7}" type="slidenum">
              <a:rPr lang="en-US" altLang="ja-JP" sz="1800" smtClean="0">
                <a:solidFill>
                  <a:schemeClr val="tx1"/>
                </a:solidFill>
              </a:rPr>
              <a:pPr/>
              <a:t>1</a:t>
            </a:fld>
            <a:endParaRPr lang="en-US" altLang="ja-JP" sz="1800" smtClean="0">
              <a:solidFill>
                <a:schemeClr val="tx1"/>
              </a:solidFill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787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/>
              <a:t>1</a:t>
            </a:r>
            <a:r>
              <a:rPr lang="en-US" altLang="ja-JP" baseline="30000" smtClean="0"/>
              <a:t>st</a:t>
            </a:r>
            <a:r>
              <a:rPr lang="en-US" altLang="ja-JP" smtClean="0"/>
              <a:t> Observation of Y(4S):  PRL 45, 219 (1980)  CLEO D.Andrews et al.</a:t>
            </a:r>
          </a:p>
          <a:p>
            <a:r>
              <a:rPr lang="en-US" altLang="ja-JP" smtClean="0"/>
              <a:t>1</a:t>
            </a:r>
            <a:r>
              <a:rPr lang="en-US" altLang="ja-JP" baseline="30000" smtClean="0"/>
              <a:t>st</a:t>
            </a:r>
            <a:r>
              <a:rPr lang="en-US" altLang="ja-JP" smtClean="0"/>
              <a:t> Observation (reconstruction) of B-meson: PRL 50, 881 (1983) CLEO S.Behrends et al.</a:t>
            </a:r>
          </a:p>
        </p:txBody>
      </p:sp>
      <p:sp>
        <p:nvSpPr>
          <p:cNvPr id="2201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30275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30275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30275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30275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363CD3CA-B384-4530-BC0A-2BC32A1F5AC7}" type="slidenum">
              <a:rPr lang="en-US" altLang="ja-JP" sz="1800" smtClean="0">
                <a:solidFill>
                  <a:schemeClr val="tx1"/>
                </a:solidFill>
              </a:rPr>
              <a:pPr/>
              <a:t>8</a:t>
            </a:fld>
            <a:endParaRPr lang="en-US" altLang="ja-JP" sz="1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>
              <a:spcBef>
                <a:spcPct val="50000"/>
              </a:spcBef>
            </a:pPr>
            <a:fld id="{64FCC549-65AD-499D-9A38-22CF4F25ED7E}" type="slidenum">
              <a:rPr lang="en-US" altLang="ja-JP" smtClean="0">
                <a:latin typeface="Arial" pitchFamily="34" charset="0"/>
                <a:ea typeface="ＭＳ Ｐゴシック" pitchFamily="50" charset="-128"/>
              </a:rPr>
              <a:pPr>
                <a:spcBef>
                  <a:spcPct val="50000"/>
                </a:spcBef>
              </a:pPr>
              <a:t>13</a:t>
            </a:fld>
            <a:endParaRPr lang="en-US" altLang="ja-JP" smtClean="0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7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2232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30275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30275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30275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30275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C44E92A0-E730-4925-A125-2262BDD678B6}" type="slidenum">
              <a:rPr lang="en-US" altLang="ja-JP" sz="1100" smtClean="0">
                <a:solidFill>
                  <a:schemeClr val="tx1"/>
                </a:solidFill>
              </a:rPr>
              <a:pPr/>
              <a:t>59</a:t>
            </a:fld>
            <a:endParaRPr lang="en-US" altLang="ja-JP" sz="11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60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CA4F1-89B2-4FD6-81A4-1E3CB5E1A733}" type="slidenum">
              <a:rPr lang="en-US" altLang="ja-JP" smtClean="0"/>
              <a:pPr>
                <a:defRPr/>
              </a:pPr>
              <a:t>75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213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CA4F1-89B2-4FD6-81A4-1E3CB5E1A733}" type="slidenum">
              <a:rPr lang="en-US" altLang="ja-JP" smtClean="0"/>
              <a:pPr>
                <a:defRPr/>
              </a:pPr>
              <a:t>79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322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CA4F1-89B2-4FD6-81A4-1E3CB5E1A733}" type="slidenum">
              <a:rPr lang="en-US" altLang="ja-JP" smtClean="0"/>
              <a:pPr>
                <a:defRPr/>
              </a:pPr>
              <a:t>80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215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243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48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43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43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105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F44F-C094-4219-8EDF-1D2CCB4B2D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690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CD2C-C7F2-4D9E-B6C2-76AA1E0FD7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399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06384-7719-4DB3-BCCC-E170ADE5B7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800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443CF-5D20-4D24-A3B5-D07FC3EAD4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1823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1DB-D91C-4361-915D-6A5FDE8C25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5780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DAF3-E4A6-41EA-8440-7A420CE280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4967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F0021-F481-4AA4-A74E-E853AB37BB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2274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1009E-A736-4A6D-972C-683A0FE2F5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167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3266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4C2E-1B25-4BD3-B0EE-2C164977AF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2611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A5C27-2D11-4D67-9877-4DE851E592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617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43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43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9D199-15B1-4CA2-BE55-5AD31FEFEC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911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22BA37-2008-4136-998E-4BB39A4CA2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5076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CECF76-85F4-4412-A71D-DF06B77321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0471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DD8B68-BE5E-4F0C-842A-5C39FDAA40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3578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AFC2D3-9EB1-4BA0-BE14-27EB7D9006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9303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D58002-85DF-4D69-81D9-0283A9D081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6079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7E6C9E-521C-4793-B852-AF5054BDE3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4808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94F6BD-8659-47AC-8CEB-8EE46357A5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278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1619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3402B9-877B-4497-8E7B-F535A50D76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0259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5F2333-02F4-4EED-8CA1-2AEEAB9FD4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2792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394A57-AB59-44A4-9F77-702FC06D5B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9846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436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436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DC1931-C668-475F-B2AC-600F381B1D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7438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B4FD3B-7716-44F0-87A8-A45D0CD578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7951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1D9460-E8B5-4D4D-A5A8-DE5C24109A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183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836C5D-A8B4-41BF-9ED7-332AA61151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0746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ADD873-BBCA-4689-A7EA-78E1C9BC96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2743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A08D45-A1B1-464B-90A4-1D98D8BE1F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7906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C3C2AA-488E-4932-A8AF-85CE3B64FA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973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2367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C4944D-AD82-49F0-BE8B-EFB8129DDE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8739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413AF5-A7FF-426B-BC1B-1C4E9B7CC8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8599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5493CD-06C0-473B-BB1B-0D52647723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4458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DD8952-55F4-4849-BEA4-C73843B762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6984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436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436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B0325D-48DD-4C22-9CE7-534A322AA7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7131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2892E2-B50F-4496-ADF4-97EFF43E72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7581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8B2CFC-FE15-4F54-9500-E0CE1AD591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3432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EC5FA5-0732-44E7-9F0F-1C66275601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1455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E7EEE2-3EF1-4DC1-B9CB-1D064DBEFA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12715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10E170-6912-4182-A168-2843A0BF8B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494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2382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</p:spTree>
    <p:extLst>
      <p:ext uri="{BB962C8B-B14F-4D97-AF65-F5344CB8AC3E}">
        <p14:creationId xmlns:p14="http://schemas.microsoft.com/office/powerpoint/2010/main" val="12280548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5FE0EF-8A58-48AE-8FFA-75412F4BBA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7675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6069B0-22DE-4EDB-AE6A-2B46475BFF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9375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522212-E8ED-46A5-A271-ABDC6EE5E3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64348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01D7AB-C72E-4C56-9DEB-C67EE9C612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57415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436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436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4376A3-9B82-4C3D-A46E-98B34F998F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0648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453D02-F55D-48B5-86B4-526A81C166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14742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A7879E-186B-470B-B290-5E4A69AEBC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0802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EBB41C0-175A-45E5-9461-D6877B544C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7703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338E4E-81BE-4B0E-AAFB-D93ECFF8CD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158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12"/>
          <p:cNvSpPr>
            <a:spLocks noGrp="1"/>
          </p:cNvSpPr>
          <p:nvPr>
            <p:ph type="sldNum" sz="quarter" idx="4"/>
          </p:nvPr>
        </p:nvSpPr>
        <p:spPr>
          <a:xfrm>
            <a:off x="6553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6FB6EB-3024-443E-A752-C7FBC30D8EC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20793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F78E39-74A9-4CFC-9DAD-8E5FB7F378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0369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9A79FF-E4B4-49CA-868A-554BCA83EB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63938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901C8F-6444-4A55-8E60-0AC26CA6FD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4079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C2DBD6-1728-4963-B55D-5B19B8B2D4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96138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5BA5C8-3EBE-40D1-9C33-CC2CFE54F6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1918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57A91F-4126-40EA-BCC4-633E5B4876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59471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436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436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615CB8-21A6-4242-80BC-2EED99A350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0399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A984297-2744-46EA-8240-F85AA6C72A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6363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8B03FCF-8626-4D27-BD72-8153D18412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6674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43323FB-074D-4871-B678-2915400919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519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12"/>
          <p:cNvSpPr>
            <a:spLocks noGrp="1"/>
          </p:cNvSpPr>
          <p:nvPr>
            <p:ph type="sldNum" sz="quarter" idx="4"/>
          </p:nvPr>
        </p:nvSpPr>
        <p:spPr>
          <a:xfrm>
            <a:off x="6553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6FB6EB-3024-443E-A752-C7FBC30D8EC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34522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56F22BB-AE6F-4D37-9EC1-C8C02EFBAF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3809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40F2EE8-FD1F-44CF-9086-9882DACC59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6104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4B39DCD-EB59-4603-B2F2-3D6BACFFF7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72101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630D026-2571-47BF-8988-8ABF1EF0FB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62726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0F11EDD-CF2E-4023-A6EB-3FB3C0F697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21635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78118F9-BE7D-436A-9445-0ABCE1AAD7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58066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02FB2E7-4574-459A-9FDA-AB920D03B4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100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436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436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 altLang="ja-JP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12B0439-7270-4175-ABF0-C2CD2D3EE4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24490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468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5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69978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093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602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07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107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417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857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064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208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43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43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37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826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04800" y="1524000"/>
            <a:ext cx="83820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176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382000" cy="457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563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grpSp>
        <p:nvGrpSpPr>
          <p:cNvPr id="1030" name="Group 32"/>
          <p:cNvGrpSpPr>
            <a:grpSpLocks/>
          </p:cNvGrpSpPr>
          <p:nvPr/>
        </p:nvGrpSpPr>
        <p:grpSpPr bwMode="auto">
          <a:xfrm>
            <a:off x="304800" y="914400"/>
            <a:ext cx="8458200" cy="57150"/>
            <a:chOff x="192" y="576"/>
            <a:chExt cx="5328" cy="36"/>
          </a:xfrm>
        </p:grpSpPr>
        <p:sp>
          <p:nvSpPr>
            <p:cNvPr id="1036" name="Line 27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7" name="Line 26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031" name="Group 33"/>
          <p:cNvGrpSpPr>
            <a:grpSpLocks/>
          </p:cNvGrpSpPr>
          <p:nvPr/>
        </p:nvGrpSpPr>
        <p:grpSpPr bwMode="auto">
          <a:xfrm>
            <a:off x="304800" y="6419850"/>
            <a:ext cx="8458200" cy="57150"/>
            <a:chOff x="192" y="576"/>
            <a:chExt cx="5328" cy="36"/>
          </a:xfrm>
        </p:grpSpPr>
        <p:sp>
          <p:nvSpPr>
            <p:cNvPr id="1034" name="Line 34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5" name="Line 35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" name="スライド番号プレースホルダ 12"/>
          <p:cNvSpPr>
            <a:spLocks noGrp="1"/>
          </p:cNvSpPr>
          <p:nvPr>
            <p:ph type="sldNum" sz="quarter" idx="4"/>
          </p:nvPr>
        </p:nvSpPr>
        <p:spPr>
          <a:xfrm>
            <a:off x="6553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6FB6EB-3024-443E-A752-C7FBC30D8EC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33" name="Picture 29" descr="kek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6"/>
          <a:stretch>
            <a:fillRect/>
          </a:stretch>
        </p:blipFill>
        <p:spPr bwMode="auto">
          <a:xfrm>
            <a:off x="122238" y="6440488"/>
            <a:ext cx="5969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マスタータイトルの書式設定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382000" cy="457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563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grpSp>
        <p:nvGrpSpPr>
          <p:cNvPr id="2054" name="Group 11"/>
          <p:cNvGrpSpPr>
            <a:grpSpLocks/>
          </p:cNvGrpSpPr>
          <p:nvPr userDrawn="1"/>
        </p:nvGrpSpPr>
        <p:grpSpPr bwMode="auto">
          <a:xfrm>
            <a:off x="304800" y="914400"/>
            <a:ext cx="8458200" cy="57150"/>
            <a:chOff x="192" y="576"/>
            <a:chExt cx="5328" cy="36"/>
          </a:xfrm>
        </p:grpSpPr>
        <p:sp>
          <p:nvSpPr>
            <p:cNvPr id="2059" name="Line 12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60" name="Line 13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055" name="Group 15"/>
          <p:cNvGrpSpPr>
            <a:grpSpLocks/>
          </p:cNvGrpSpPr>
          <p:nvPr userDrawn="1"/>
        </p:nvGrpSpPr>
        <p:grpSpPr bwMode="auto">
          <a:xfrm>
            <a:off x="304800" y="6419850"/>
            <a:ext cx="8458200" cy="57150"/>
            <a:chOff x="192" y="576"/>
            <a:chExt cx="5328" cy="36"/>
          </a:xfrm>
        </p:grpSpPr>
        <p:sp>
          <p:nvSpPr>
            <p:cNvPr id="2057" name="Line 16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58" name="Line 17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095BAA80-F91C-4B0B-8A96-FC2C1E6A1D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22" r:id="rId3"/>
    <p:sldLayoutId id="2147485123" r:id="rId4"/>
    <p:sldLayoutId id="2147485124" r:id="rId5"/>
    <p:sldLayoutId id="2147485125" r:id="rId6"/>
    <p:sldLayoutId id="2147485126" r:id="rId7"/>
    <p:sldLayoutId id="2147485127" r:id="rId8"/>
    <p:sldLayoutId id="2147485128" r:id="rId9"/>
    <p:sldLayoutId id="2147485129" r:id="rId10"/>
    <p:sldLayoutId id="21474851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マスタータイトルの書式設定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382000" cy="457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563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 b="0"/>
          </a:p>
        </p:txBody>
      </p:sp>
      <p:grpSp>
        <p:nvGrpSpPr>
          <p:cNvPr id="4102" name="Group 11"/>
          <p:cNvGrpSpPr>
            <a:grpSpLocks/>
          </p:cNvGrpSpPr>
          <p:nvPr userDrawn="1"/>
        </p:nvGrpSpPr>
        <p:grpSpPr bwMode="auto">
          <a:xfrm>
            <a:off x="304800" y="914400"/>
            <a:ext cx="8458200" cy="57150"/>
            <a:chOff x="192" y="576"/>
            <a:chExt cx="5328" cy="36"/>
          </a:xfrm>
        </p:grpSpPr>
        <p:sp>
          <p:nvSpPr>
            <p:cNvPr id="4107" name="Line 12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08" name="Line 13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103" name="Group 15"/>
          <p:cNvGrpSpPr>
            <a:grpSpLocks/>
          </p:cNvGrpSpPr>
          <p:nvPr userDrawn="1"/>
        </p:nvGrpSpPr>
        <p:grpSpPr bwMode="auto">
          <a:xfrm>
            <a:off x="304800" y="6419850"/>
            <a:ext cx="8458200" cy="57150"/>
            <a:chOff x="192" y="576"/>
            <a:chExt cx="5328" cy="36"/>
          </a:xfrm>
        </p:grpSpPr>
        <p:sp>
          <p:nvSpPr>
            <p:cNvPr id="4105" name="Line 16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06" name="Line 17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30EDEFEE-386F-47B5-96EC-D05C4EE3F9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3" r:id="rId1"/>
    <p:sldLayoutId id="2147485154" r:id="rId2"/>
    <p:sldLayoutId id="2147485155" r:id="rId3"/>
    <p:sldLayoutId id="2147485156" r:id="rId4"/>
    <p:sldLayoutId id="2147485157" r:id="rId5"/>
    <p:sldLayoutId id="2147485158" r:id="rId6"/>
    <p:sldLayoutId id="2147485159" r:id="rId7"/>
    <p:sldLayoutId id="2147485160" r:id="rId8"/>
    <p:sldLayoutId id="2147485161" r:id="rId9"/>
    <p:sldLayoutId id="2147485162" r:id="rId10"/>
    <p:sldLayoutId id="214748516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マスタータイトルの書式設定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382000" cy="457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563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 b="0"/>
          </a:p>
        </p:txBody>
      </p:sp>
      <p:grpSp>
        <p:nvGrpSpPr>
          <p:cNvPr id="5126" name="Group 11"/>
          <p:cNvGrpSpPr>
            <a:grpSpLocks/>
          </p:cNvGrpSpPr>
          <p:nvPr userDrawn="1"/>
        </p:nvGrpSpPr>
        <p:grpSpPr bwMode="auto">
          <a:xfrm>
            <a:off x="304800" y="914400"/>
            <a:ext cx="8458200" cy="57150"/>
            <a:chOff x="192" y="576"/>
            <a:chExt cx="5328" cy="36"/>
          </a:xfrm>
        </p:grpSpPr>
        <p:sp>
          <p:nvSpPr>
            <p:cNvPr id="5131" name="Line 12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32" name="Line 13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127" name="Group 15"/>
          <p:cNvGrpSpPr>
            <a:grpSpLocks/>
          </p:cNvGrpSpPr>
          <p:nvPr userDrawn="1"/>
        </p:nvGrpSpPr>
        <p:grpSpPr bwMode="auto">
          <a:xfrm>
            <a:off x="304800" y="6419850"/>
            <a:ext cx="8458200" cy="57150"/>
            <a:chOff x="192" y="576"/>
            <a:chExt cx="5328" cy="36"/>
          </a:xfrm>
        </p:grpSpPr>
        <p:sp>
          <p:nvSpPr>
            <p:cNvPr id="5129" name="Line 16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30" name="Line 17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CBB96EFE-DD04-4577-822A-12FF4755E2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マスタータイトルの書式設定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382000" cy="457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563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 b="0"/>
          </a:p>
        </p:txBody>
      </p:sp>
      <p:grpSp>
        <p:nvGrpSpPr>
          <p:cNvPr id="7174" name="Group 11"/>
          <p:cNvGrpSpPr>
            <a:grpSpLocks/>
          </p:cNvGrpSpPr>
          <p:nvPr userDrawn="1"/>
        </p:nvGrpSpPr>
        <p:grpSpPr bwMode="auto">
          <a:xfrm>
            <a:off x="304800" y="914400"/>
            <a:ext cx="8458200" cy="57150"/>
            <a:chOff x="192" y="576"/>
            <a:chExt cx="5328" cy="36"/>
          </a:xfrm>
        </p:grpSpPr>
        <p:sp>
          <p:nvSpPr>
            <p:cNvPr id="7179" name="Line 12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80" name="Line 13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175" name="Group 15"/>
          <p:cNvGrpSpPr>
            <a:grpSpLocks/>
          </p:cNvGrpSpPr>
          <p:nvPr userDrawn="1"/>
        </p:nvGrpSpPr>
        <p:grpSpPr bwMode="auto">
          <a:xfrm>
            <a:off x="304800" y="6419850"/>
            <a:ext cx="8458200" cy="57150"/>
            <a:chOff x="192" y="576"/>
            <a:chExt cx="5328" cy="36"/>
          </a:xfrm>
        </p:grpSpPr>
        <p:sp>
          <p:nvSpPr>
            <p:cNvPr id="7177" name="Line 16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78" name="Line 17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AA15B773-90B5-4DCF-A58A-631323DC34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マスタータイトルの書式設定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382000" cy="457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563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 b="0"/>
          </a:p>
        </p:txBody>
      </p:sp>
      <p:grpSp>
        <p:nvGrpSpPr>
          <p:cNvPr id="8198" name="Group 11"/>
          <p:cNvGrpSpPr>
            <a:grpSpLocks/>
          </p:cNvGrpSpPr>
          <p:nvPr userDrawn="1"/>
        </p:nvGrpSpPr>
        <p:grpSpPr bwMode="auto">
          <a:xfrm>
            <a:off x="304800" y="914400"/>
            <a:ext cx="8458200" cy="57150"/>
            <a:chOff x="192" y="576"/>
            <a:chExt cx="5328" cy="36"/>
          </a:xfrm>
        </p:grpSpPr>
        <p:sp>
          <p:nvSpPr>
            <p:cNvPr id="8203" name="Line 12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04" name="Line 13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8199" name="Group 15"/>
          <p:cNvGrpSpPr>
            <a:grpSpLocks/>
          </p:cNvGrpSpPr>
          <p:nvPr userDrawn="1"/>
        </p:nvGrpSpPr>
        <p:grpSpPr bwMode="auto">
          <a:xfrm>
            <a:off x="304800" y="6419850"/>
            <a:ext cx="8458200" cy="57150"/>
            <a:chOff x="192" y="576"/>
            <a:chExt cx="5328" cy="36"/>
          </a:xfrm>
        </p:grpSpPr>
        <p:sp>
          <p:nvSpPr>
            <p:cNvPr id="8201" name="Line 16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02" name="Line 17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E972823D-4F7F-462A-8401-4A82C28447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7" r:id="rId1"/>
    <p:sldLayoutId id="2147485198" r:id="rId2"/>
    <p:sldLayoutId id="2147485199" r:id="rId3"/>
    <p:sldLayoutId id="2147485200" r:id="rId4"/>
    <p:sldLayoutId id="2147485201" r:id="rId5"/>
    <p:sldLayoutId id="2147485202" r:id="rId6"/>
    <p:sldLayoutId id="2147485203" r:id="rId7"/>
    <p:sldLayoutId id="2147485204" r:id="rId8"/>
    <p:sldLayoutId id="2147485205" r:id="rId9"/>
    <p:sldLayoutId id="2147485206" r:id="rId10"/>
    <p:sldLayoutId id="214748520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マスタータイトルの書式設定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382000" cy="457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563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 b="0"/>
          </a:p>
        </p:txBody>
      </p:sp>
      <p:grpSp>
        <p:nvGrpSpPr>
          <p:cNvPr id="9222" name="Group 11"/>
          <p:cNvGrpSpPr>
            <a:grpSpLocks/>
          </p:cNvGrpSpPr>
          <p:nvPr userDrawn="1"/>
        </p:nvGrpSpPr>
        <p:grpSpPr bwMode="auto">
          <a:xfrm>
            <a:off x="304800" y="914400"/>
            <a:ext cx="8458200" cy="57150"/>
            <a:chOff x="192" y="576"/>
            <a:chExt cx="5328" cy="36"/>
          </a:xfrm>
        </p:grpSpPr>
        <p:sp>
          <p:nvSpPr>
            <p:cNvPr id="9227" name="Line 12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28" name="Line 13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223" name="Group 15"/>
          <p:cNvGrpSpPr>
            <a:grpSpLocks/>
          </p:cNvGrpSpPr>
          <p:nvPr userDrawn="1"/>
        </p:nvGrpSpPr>
        <p:grpSpPr bwMode="auto">
          <a:xfrm>
            <a:off x="304800" y="6419850"/>
            <a:ext cx="8458200" cy="57150"/>
            <a:chOff x="192" y="576"/>
            <a:chExt cx="5328" cy="36"/>
          </a:xfrm>
        </p:grpSpPr>
        <p:sp>
          <p:nvSpPr>
            <p:cNvPr id="9225" name="Line 16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26" name="Line 17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70F64EB1-BA30-4110-8649-0EF4423036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09" r:id="rId2"/>
    <p:sldLayoutId id="2147485210" r:id="rId3"/>
    <p:sldLayoutId id="2147485211" r:id="rId4"/>
    <p:sldLayoutId id="2147485212" r:id="rId5"/>
    <p:sldLayoutId id="2147485213" r:id="rId6"/>
    <p:sldLayoutId id="2147485214" r:id="rId7"/>
    <p:sldLayoutId id="2147485215" r:id="rId8"/>
    <p:sldLayoutId id="2147485216" r:id="rId9"/>
    <p:sldLayoutId id="2147485217" r:id="rId10"/>
    <p:sldLayoutId id="21474852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マスタータイトルの書式設定</a:t>
            </a:r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382000" cy="457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b="1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563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 b="1"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0" name="Group 30"/>
          <p:cNvGrpSpPr>
            <a:grpSpLocks/>
          </p:cNvGrpSpPr>
          <p:nvPr/>
        </p:nvGrpSpPr>
        <p:grpSpPr bwMode="auto">
          <a:xfrm>
            <a:off x="304800" y="914400"/>
            <a:ext cx="8458200" cy="57150"/>
            <a:chOff x="192" y="576"/>
            <a:chExt cx="5328" cy="36"/>
          </a:xfrm>
        </p:grpSpPr>
        <p:sp>
          <p:nvSpPr>
            <p:cNvPr id="1036" name="Line 31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1037" name="Line 32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031" name="Picture 33" descr="B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725"/>
            <a:ext cx="9747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34"/>
          <p:cNvGrpSpPr>
            <a:grpSpLocks/>
          </p:cNvGrpSpPr>
          <p:nvPr/>
        </p:nvGrpSpPr>
        <p:grpSpPr bwMode="auto">
          <a:xfrm>
            <a:off x="304800" y="6419850"/>
            <a:ext cx="8458200" cy="57150"/>
            <a:chOff x="192" y="576"/>
            <a:chExt cx="5328" cy="36"/>
          </a:xfrm>
        </p:grpSpPr>
        <p:sp>
          <p:nvSpPr>
            <p:cNvPr id="1034" name="Line 35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Line 36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スライド番号プレースホルダ 12"/>
          <p:cNvSpPr>
            <a:spLocks noGrp="1"/>
          </p:cNvSpPr>
          <p:nvPr>
            <p:ph type="sldNum" sz="quarter" idx="4"/>
          </p:nvPr>
        </p:nvSpPr>
        <p:spPr>
          <a:xfrm>
            <a:off x="6594475" y="6438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117703-B4F4-4320-965A-EFEF5737C0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473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  <p:sldLayoutId id="214748523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7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4.emf"/><Relationship Id="rId7" Type="http://schemas.openxmlformats.org/officeDocument/2006/relationships/image" Target="../media/image2.png"/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7.emf"/><Relationship Id="rId5" Type="http://schemas.openxmlformats.org/officeDocument/2006/relationships/image" Target="../media/image166.emf"/><Relationship Id="rId10" Type="http://schemas.openxmlformats.org/officeDocument/2006/relationships/image" Target="../media/image170.emf"/><Relationship Id="rId4" Type="http://schemas.openxmlformats.org/officeDocument/2006/relationships/image" Target="../media/image165.emf"/><Relationship Id="rId9" Type="http://schemas.openxmlformats.org/officeDocument/2006/relationships/image" Target="../media/image169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9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3.emf"/><Relationship Id="rId4" Type="http://schemas.openxmlformats.org/officeDocument/2006/relationships/image" Target="../media/image182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90.png"/><Relationship Id="rId7" Type="http://schemas.openxmlformats.org/officeDocument/2006/relationships/image" Target="../media/image187.wmf"/><Relationship Id="rId12" Type="http://schemas.openxmlformats.org/officeDocument/2006/relationships/image" Target="../media/image189.wmf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186.wmf"/><Relationship Id="rId10" Type="http://schemas.openxmlformats.org/officeDocument/2006/relationships/image" Target="../media/image188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emf"/><Relationship Id="rId3" Type="http://schemas.openxmlformats.org/officeDocument/2006/relationships/tags" Target="../tags/tag2.xml"/><Relationship Id="rId7" Type="http://schemas.openxmlformats.org/officeDocument/2006/relationships/image" Target="../media/image19.gif"/><Relationship Id="rId12" Type="http://schemas.openxmlformats.org/officeDocument/2006/relationships/oleObject" Target="../embeddings/oleObject3.bin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23.png"/><Relationship Id="rId5" Type="http://schemas.openxmlformats.org/officeDocument/2006/relationships/tags" Target="../tags/tag4.xml"/><Relationship Id="rId10" Type="http://schemas.openxmlformats.org/officeDocument/2006/relationships/image" Target="../media/image22.png"/><Relationship Id="rId4" Type="http://schemas.openxmlformats.org/officeDocument/2006/relationships/tags" Target="../tags/tag3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5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2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6.png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0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63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.png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3.png"/><Relationship Id="rId5" Type="http://schemas.openxmlformats.org/officeDocument/2006/relationships/image" Target="../media/image2.png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www.dex.ne.jp/mantan/search/std2_search_preview.jhtml?start=39&amp;lastServiceTime=1091629566859&amp;number=37" TargetMode="Externa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78.jpeg"/><Relationship Id="rId4" Type="http://schemas.openxmlformats.org/officeDocument/2006/relationships/hyperlink" Target="http://www.dex.ne.jp/mantan/search/std2_search_preview.jhtml?start=10&amp;lastServiceTime=1090676093961&amp;number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0.png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8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90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image" Target="../media/image102.emf"/><Relationship Id="rId3" Type="http://schemas.openxmlformats.org/officeDocument/2006/relationships/image" Target="../media/image95.emf"/><Relationship Id="rId7" Type="http://schemas.openxmlformats.org/officeDocument/2006/relationships/image" Target="../media/image96.emf"/><Relationship Id="rId12" Type="http://schemas.openxmlformats.org/officeDocument/2006/relationships/image" Target="../media/image101.e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png"/><Relationship Id="rId11" Type="http://schemas.openxmlformats.org/officeDocument/2006/relationships/image" Target="../media/image100.emf"/><Relationship Id="rId5" Type="http://schemas.openxmlformats.org/officeDocument/2006/relationships/image" Target="../media/image94.wmf"/><Relationship Id="rId10" Type="http://schemas.openxmlformats.org/officeDocument/2006/relationships/image" Target="../media/image99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98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4.emf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06.emf"/><Relationship Id="rId4" Type="http://schemas.openxmlformats.org/officeDocument/2006/relationships/image" Target="../media/image105.emf"/><Relationship Id="rId9" Type="http://schemas.openxmlformats.org/officeDocument/2006/relationships/image" Target="../media/image108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3.png"/><Relationship Id="rId7" Type="http://schemas.openxmlformats.org/officeDocument/2006/relationships/image" Target="../media/image10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3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10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www.dex.ne.jp/mantan/search/std2_search_preview.jhtml?start=39&amp;lastServiceTime=1091629566859&amp;number=37" TargetMode="Externa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27.png"/><Relationship Id="rId4" Type="http://schemas.openxmlformats.org/officeDocument/2006/relationships/hyperlink" Target="http://www.gachon.jp/dl/modules/xoopsgallery/view_photo.php?set_albumName=album12&amp;id=fuyu_0030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www.dex.ne.jp/mantan/search/std2_search_preview.jhtml?start=10&amp;lastServiceTime=1090676093961&amp;number=1" TargetMode="Externa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32.w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5.pn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34.png"/><Relationship Id="rId10" Type="http://schemas.openxmlformats.org/officeDocument/2006/relationships/image" Target="../media/image137.png"/><Relationship Id="rId4" Type="http://schemas.openxmlformats.org/officeDocument/2006/relationships/image" Target="../media/image133.png"/><Relationship Id="rId9" Type="http://schemas.openxmlformats.org/officeDocument/2006/relationships/image" Target="../media/image1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.png"/><Relationship Id="rId4" Type="http://schemas.openxmlformats.org/officeDocument/2006/relationships/image" Target="../media/image1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.png"/><Relationship Id="rId4" Type="http://schemas.openxmlformats.org/officeDocument/2006/relationships/image" Target="../media/image142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5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5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86044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  </a:t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100356" name="Rectangle 29"/>
          <p:cNvSpPr>
            <a:spLocks noChangeArrowheads="1"/>
          </p:cNvSpPr>
          <p:nvPr/>
        </p:nvSpPr>
        <p:spPr bwMode="auto">
          <a:xfrm>
            <a:off x="5410200" y="2590800"/>
            <a:ext cx="35845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00357" name="Text Box 33"/>
          <p:cNvSpPr txBox="1">
            <a:spLocks noChangeArrowheads="1"/>
          </p:cNvSpPr>
          <p:nvPr/>
        </p:nvSpPr>
        <p:spPr bwMode="auto">
          <a:xfrm>
            <a:off x="4962525" y="60325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i="1" dirty="0" err="1">
                <a:solidFill>
                  <a:srgbClr val="009900"/>
                </a:solidFill>
              </a:rPr>
              <a:t>Y.Sakai</a:t>
            </a:r>
            <a:r>
              <a:rPr lang="en-US" altLang="ja-JP" sz="2000" b="1" i="1" dirty="0">
                <a:solidFill>
                  <a:srgbClr val="009900"/>
                </a:solidFill>
              </a:rPr>
              <a:t> (</a:t>
            </a:r>
            <a:r>
              <a:rPr lang="en-US" altLang="ja-JP" sz="2000" b="1" i="1" dirty="0" smtClean="0">
                <a:solidFill>
                  <a:srgbClr val="009900"/>
                </a:solidFill>
              </a:rPr>
              <a:t>KEK Emeritus)</a:t>
            </a:r>
            <a:endParaRPr lang="en-US" altLang="ja-JP" sz="2400" b="1" i="1" dirty="0">
              <a:solidFill>
                <a:srgbClr val="FFFF00"/>
              </a:solidFill>
            </a:endParaRPr>
          </a:p>
        </p:txBody>
      </p:sp>
      <p:sp>
        <p:nvSpPr>
          <p:cNvPr id="100358" name="Text Box 37"/>
          <p:cNvSpPr txBox="1">
            <a:spLocks noChangeArrowheads="1"/>
          </p:cNvSpPr>
          <p:nvPr/>
        </p:nvSpPr>
        <p:spPr bwMode="auto">
          <a:xfrm>
            <a:off x="344488" y="60817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 b="1" i="1" dirty="0" smtClean="0">
                <a:solidFill>
                  <a:srgbClr val="CC0000"/>
                </a:solidFill>
              </a:rPr>
              <a:t>29 October 2019</a:t>
            </a:r>
            <a:endParaRPr lang="en-US" altLang="ja-JP" sz="1800" b="1" i="1" dirty="0">
              <a:solidFill>
                <a:srgbClr val="CC0000"/>
              </a:solidFill>
            </a:endParaRPr>
          </a:p>
        </p:txBody>
      </p:sp>
      <p:sp>
        <p:nvSpPr>
          <p:cNvPr id="88072" name="Text Box 43"/>
          <p:cNvSpPr txBox="1">
            <a:spLocks noChangeArrowheads="1"/>
          </p:cNvSpPr>
          <p:nvPr/>
        </p:nvSpPr>
        <p:spPr bwMode="auto">
          <a:xfrm>
            <a:off x="1003300" y="1954213"/>
            <a:ext cx="653576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Time-dependent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CP Violation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 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analysis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of </a:t>
            </a:r>
            <a:r>
              <a:rPr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B 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meson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Experiment (I: Belle)</a:t>
            </a:r>
            <a:endParaRPr lang="ja-JP" alt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CP Violation in SM</a:t>
            </a:r>
            <a:endParaRPr lang="ja-JP" altLang="en-US" dirty="0" smtClean="0"/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228600" y="2743200"/>
            <a:ext cx="3054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3 types of CP Violation</a:t>
            </a:r>
            <a:endParaRPr lang="ja-JP" altLang="en-US" sz="2400"/>
          </a:p>
        </p:txBody>
      </p:sp>
      <p:sp>
        <p:nvSpPr>
          <p:cNvPr id="128005" name="Text Box 4"/>
          <p:cNvSpPr txBox="1">
            <a:spLocks noChangeArrowheads="1"/>
          </p:cNvSpPr>
          <p:nvPr/>
        </p:nvSpPr>
        <p:spPr bwMode="auto">
          <a:xfrm>
            <a:off x="288925" y="1108075"/>
            <a:ext cx="290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CP</a:t>
            </a:r>
            <a:r>
              <a:rPr lang="ja-JP" altLang="en-US" sz="2400"/>
              <a:t> </a:t>
            </a:r>
            <a:r>
              <a:rPr lang="en-US" altLang="ja-JP" sz="2400"/>
              <a:t>Violation</a:t>
            </a:r>
            <a:r>
              <a:rPr lang="ja-JP" altLang="en-US" sz="2400"/>
              <a:t>：</a:t>
            </a:r>
            <a:r>
              <a:rPr lang="en-US" altLang="ja-JP" sz="2400"/>
              <a:t>look for</a:t>
            </a:r>
            <a:endParaRPr lang="ja-JP" altLang="en-US" sz="2400"/>
          </a:p>
        </p:txBody>
      </p:sp>
      <p:sp>
        <p:nvSpPr>
          <p:cNvPr id="128006" name="Text Box 5"/>
          <p:cNvSpPr txBox="1">
            <a:spLocks noChangeArrowheads="1"/>
          </p:cNvSpPr>
          <p:nvPr/>
        </p:nvSpPr>
        <p:spPr bwMode="auto">
          <a:xfrm>
            <a:off x="746125" y="1584325"/>
            <a:ext cx="7773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CC00CC"/>
                </a:solidFill>
              </a:rPr>
              <a:t>（</a:t>
            </a:r>
            <a:r>
              <a:rPr lang="en-US" altLang="ja-JP" sz="2800">
                <a:solidFill>
                  <a:srgbClr val="CC00CC"/>
                </a:solidFill>
              </a:rPr>
              <a:t>Behavior of Particle</a:t>
            </a:r>
            <a:r>
              <a:rPr lang="ja-JP" altLang="en-US" sz="2800">
                <a:solidFill>
                  <a:srgbClr val="CC00CC"/>
                </a:solidFill>
              </a:rPr>
              <a:t>） </a:t>
            </a:r>
            <a:r>
              <a:rPr lang="en-US" altLang="ja-JP" sz="2800">
                <a:solidFill>
                  <a:srgbClr val="CC00CC"/>
                </a:solidFill>
                <a:latin typeface="Symbol" pitchFamily="18" charset="2"/>
              </a:rPr>
              <a:t>¹</a:t>
            </a:r>
            <a:r>
              <a:rPr lang="en-US" altLang="ja-JP" sz="2800">
                <a:solidFill>
                  <a:srgbClr val="CC00CC"/>
                </a:solidFill>
              </a:rPr>
              <a:t> </a:t>
            </a:r>
            <a:r>
              <a:rPr lang="ja-JP" altLang="en-US" sz="2800">
                <a:solidFill>
                  <a:srgbClr val="CC00CC"/>
                </a:solidFill>
              </a:rPr>
              <a:t>（</a:t>
            </a:r>
            <a:r>
              <a:rPr lang="en-US" altLang="ja-JP" sz="2800">
                <a:solidFill>
                  <a:srgbClr val="CC00CC"/>
                </a:solidFill>
              </a:rPr>
              <a:t>Behavior of Anti-particle</a:t>
            </a:r>
            <a:r>
              <a:rPr lang="ja-JP" altLang="en-US" sz="2800">
                <a:solidFill>
                  <a:srgbClr val="CC00CC"/>
                </a:solidFill>
              </a:rPr>
              <a:t>）</a:t>
            </a:r>
          </a:p>
        </p:txBody>
      </p:sp>
      <p:sp>
        <p:nvSpPr>
          <p:cNvPr id="128007" name="Text Box 20"/>
          <p:cNvSpPr txBox="1">
            <a:spLocks noChangeArrowheads="1"/>
          </p:cNvSpPr>
          <p:nvPr/>
        </p:nvSpPr>
        <p:spPr bwMode="auto">
          <a:xfrm>
            <a:off x="1508125" y="2154238"/>
            <a:ext cx="6386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Particle experiment:</a:t>
            </a:r>
            <a:r>
              <a:rPr lang="ja-JP" altLang="en-US" sz="2400"/>
              <a:t> </a:t>
            </a:r>
            <a:r>
              <a:rPr lang="en-US" altLang="ja-JP" sz="2400"/>
              <a:t>investigate Decays of particle</a:t>
            </a:r>
            <a:endParaRPr lang="ja-JP" altLang="en-US" sz="2400"/>
          </a:p>
        </p:txBody>
      </p:sp>
      <p:sp>
        <p:nvSpPr>
          <p:cNvPr id="128008" name="Text Box 21"/>
          <p:cNvSpPr txBox="1">
            <a:spLocks noChangeArrowheads="1"/>
          </p:cNvSpPr>
          <p:nvPr/>
        </p:nvSpPr>
        <p:spPr bwMode="auto">
          <a:xfrm>
            <a:off x="669925" y="3197225"/>
            <a:ext cx="5287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FF"/>
                </a:solidFill>
              </a:rPr>
              <a:t>1. Direct</a:t>
            </a:r>
            <a:r>
              <a:rPr lang="ja-JP" altLang="en-US" sz="2800" b="1">
                <a:solidFill>
                  <a:srgbClr val="0000FF"/>
                </a:solidFill>
              </a:rPr>
              <a:t>　</a:t>
            </a:r>
            <a:r>
              <a:rPr lang="en-US" altLang="ja-JP" sz="2800" b="1">
                <a:solidFill>
                  <a:srgbClr val="0000FF"/>
                </a:solidFill>
              </a:rPr>
              <a:t>CPV</a:t>
            </a:r>
            <a:r>
              <a:rPr lang="ja-JP" altLang="en-US" sz="2400"/>
              <a:t>： </a:t>
            </a:r>
            <a:r>
              <a:rPr lang="en-US" altLang="ja-JP" sz="2400"/>
              <a:t>|A(P→</a:t>
            </a:r>
            <a:r>
              <a:rPr lang="en-US" altLang="ja-JP" sz="2400" i="1"/>
              <a:t>f</a:t>
            </a:r>
            <a:r>
              <a:rPr lang="en-US" altLang="ja-JP" sz="2400"/>
              <a:t>)| </a:t>
            </a:r>
            <a:r>
              <a:rPr lang="en-US" altLang="ja-JP" sz="2400">
                <a:solidFill>
                  <a:srgbClr val="000000"/>
                </a:solidFill>
                <a:latin typeface="Symbol" pitchFamily="18" charset="2"/>
              </a:rPr>
              <a:t>¹</a:t>
            </a:r>
            <a:r>
              <a:rPr lang="en-US" altLang="ja-JP" sz="2400"/>
              <a:t> |A(P→</a:t>
            </a:r>
            <a:r>
              <a:rPr lang="en-US" altLang="ja-JP" sz="2400" i="1"/>
              <a:t>f</a:t>
            </a:r>
            <a:r>
              <a:rPr lang="en-US" altLang="ja-JP" sz="2400"/>
              <a:t>)| </a:t>
            </a:r>
          </a:p>
        </p:txBody>
      </p:sp>
      <p:sp>
        <p:nvSpPr>
          <p:cNvPr id="128009" name="Text Box 22"/>
          <p:cNvSpPr txBox="1">
            <a:spLocks noChangeArrowheads="1"/>
          </p:cNvSpPr>
          <p:nvPr/>
        </p:nvSpPr>
        <p:spPr bwMode="auto">
          <a:xfrm>
            <a:off x="5440363" y="30480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</a:p>
        </p:txBody>
      </p:sp>
      <p:sp>
        <p:nvSpPr>
          <p:cNvPr id="128010" name="Text Box 23"/>
          <p:cNvSpPr txBox="1">
            <a:spLocks noChangeArrowheads="1"/>
          </p:cNvSpPr>
          <p:nvPr/>
        </p:nvSpPr>
        <p:spPr bwMode="auto">
          <a:xfrm>
            <a:off x="4678363" y="30480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</a:p>
        </p:txBody>
      </p:sp>
      <p:sp>
        <p:nvSpPr>
          <p:cNvPr id="128011" name="Text Box 24"/>
          <p:cNvSpPr txBox="1">
            <a:spLocks noChangeArrowheads="1"/>
          </p:cNvSpPr>
          <p:nvPr/>
        </p:nvSpPr>
        <p:spPr bwMode="auto">
          <a:xfrm>
            <a:off x="669925" y="3730625"/>
            <a:ext cx="5926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FF"/>
                </a:solidFill>
              </a:rPr>
              <a:t>2. Indirect CPV</a:t>
            </a:r>
            <a:r>
              <a:rPr lang="en-US" altLang="ja-JP" sz="2400"/>
              <a:t> (CPV in mixing) : |</a:t>
            </a:r>
            <a:r>
              <a:rPr lang="en-US" altLang="ja-JP" sz="2400" i="1"/>
              <a:t>q/p</a:t>
            </a:r>
            <a:r>
              <a:rPr lang="en-US" altLang="ja-JP" sz="2400"/>
              <a:t>| </a:t>
            </a:r>
            <a:r>
              <a:rPr lang="en-US" altLang="ja-JP" sz="2400">
                <a:solidFill>
                  <a:srgbClr val="000000"/>
                </a:solidFill>
                <a:latin typeface="Symbol" pitchFamily="18" charset="2"/>
              </a:rPr>
              <a:t>¹</a:t>
            </a:r>
            <a:r>
              <a:rPr lang="en-US" altLang="ja-JP" sz="2400"/>
              <a:t> 1</a:t>
            </a:r>
          </a:p>
        </p:txBody>
      </p:sp>
      <p:sp>
        <p:nvSpPr>
          <p:cNvPr id="128012" name="Text Box 25"/>
          <p:cNvSpPr txBox="1">
            <a:spLocks noChangeArrowheads="1"/>
          </p:cNvSpPr>
          <p:nvPr/>
        </p:nvSpPr>
        <p:spPr bwMode="auto">
          <a:xfrm>
            <a:off x="669925" y="4340225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FF"/>
                </a:solidFill>
              </a:rPr>
              <a:t>3. Mixing induced CPV</a:t>
            </a:r>
            <a:r>
              <a:rPr lang="en-US" altLang="ja-JP" sz="2400"/>
              <a:t> (interference of mixing &amp; decay):</a:t>
            </a:r>
          </a:p>
        </p:txBody>
      </p:sp>
      <p:graphicFrame>
        <p:nvGraphicFramePr>
          <p:cNvPr id="128013" name="Object 26"/>
          <p:cNvGraphicFramePr>
            <a:graphicFrameLocks noChangeAspect="1"/>
          </p:cNvGraphicFramePr>
          <p:nvPr/>
        </p:nvGraphicFramePr>
        <p:xfrm>
          <a:off x="3352800" y="4806950"/>
          <a:ext cx="1676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8" name="Equation" r:id="rId3" imgW="1003300" imgH="457200" progId="Equation.DSMT36">
                  <p:embed/>
                </p:oleObj>
              </mc:Choice>
              <mc:Fallback>
                <p:oleObj name="Equation" r:id="rId3" imgW="1003300" imgH="457200" progId="Equation.DSMT36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06950"/>
                        <a:ext cx="1676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4" name="Text Box 27"/>
          <p:cNvSpPr txBox="1">
            <a:spLocks noChangeArrowheads="1"/>
          </p:cNvSpPr>
          <p:nvPr/>
        </p:nvSpPr>
        <p:spPr bwMode="auto">
          <a:xfrm>
            <a:off x="2473325" y="4899025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Im</a:t>
            </a:r>
            <a:r>
              <a:rPr lang="en-US" altLang="ja-JP" sz="2400">
                <a:latin typeface="Symbol" pitchFamily="18" charset="2"/>
              </a:rPr>
              <a:t>l</a:t>
            </a:r>
            <a:r>
              <a:rPr lang="en-US" altLang="ja-JP" sz="2400"/>
              <a:t> =</a:t>
            </a:r>
          </a:p>
        </p:txBody>
      </p:sp>
      <p:sp>
        <p:nvSpPr>
          <p:cNvPr id="128015" name="Text Box 28"/>
          <p:cNvSpPr txBox="1">
            <a:spLocks noChangeArrowheads="1"/>
          </p:cNvSpPr>
          <p:nvPr/>
        </p:nvSpPr>
        <p:spPr bwMode="auto">
          <a:xfrm>
            <a:off x="517525" y="5576888"/>
            <a:ext cx="786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6600"/>
                </a:solidFill>
              </a:rPr>
              <a:t>All are caused by the Complex Phase of CKM matrix</a:t>
            </a:r>
            <a:endParaRPr lang="ja-JP" altLang="en-US" sz="2800">
              <a:solidFill>
                <a:srgbClr val="FF6600"/>
              </a:solidFill>
            </a:endParaRPr>
          </a:p>
        </p:txBody>
      </p:sp>
      <p:sp>
        <p:nvSpPr>
          <p:cNvPr id="128016" name="Text Box 29"/>
          <p:cNvSpPr txBox="1">
            <a:spLocks noChangeArrowheads="1"/>
          </p:cNvSpPr>
          <p:nvPr/>
        </p:nvSpPr>
        <p:spPr bwMode="auto">
          <a:xfrm>
            <a:off x="2014538" y="5984875"/>
            <a:ext cx="6145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[CP is conserved in Strong and EM interactions]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669925" y="4340225"/>
            <a:ext cx="7924800" cy="1231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smtClean="0"/>
              <a:t>DCPV check</a:t>
            </a:r>
            <a:endParaRPr lang="ja-JP" altLang="en-US" b="1" smtClean="0"/>
          </a:p>
        </p:txBody>
      </p:sp>
      <p:sp>
        <p:nvSpPr>
          <p:cNvPr id="84995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1331913" y="1244600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time-integrated fit</a:t>
            </a:r>
          </a:p>
        </p:txBody>
      </p:sp>
      <p:graphicFrame>
        <p:nvGraphicFramePr>
          <p:cNvPr id="84997" name="Object 4"/>
          <p:cNvGraphicFramePr>
            <a:graphicFrameLocks noChangeAspect="1"/>
          </p:cNvGraphicFramePr>
          <p:nvPr/>
        </p:nvGraphicFramePr>
        <p:xfrm>
          <a:off x="4059238" y="1173163"/>
          <a:ext cx="31765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6" name="数式" r:id="rId3" imgW="1168400" imgH="228600" progId="Equation.3">
                  <p:embed/>
                </p:oleObj>
              </mc:Choice>
              <mc:Fallback>
                <p:oleObj name="数式" r:id="rId3" imgW="116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1173163"/>
                        <a:ext cx="3176587" cy="622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8" name="Picture 7" descr="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97125"/>
            <a:ext cx="371316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8" descr="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397125"/>
            <a:ext cx="37115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Text Box 9"/>
          <p:cNvSpPr txBox="1">
            <a:spLocks noChangeArrowheads="1"/>
          </p:cNvSpPr>
          <p:nvPr/>
        </p:nvSpPr>
        <p:spPr bwMode="auto">
          <a:xfrm>
            <a:off x="2555875" y="5926138"/>
            <a:ext cx="453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P(K)&lt;0.4 &amp; good tag</a:t>
            </a:r>
          </a:p>
        </p:txBody>
      </p:sp>
      <p:sp>
        <p:nvSpPr>
          <p:cNvPr id="85001" name="Text Box 10"/>
          <p:cNvSpPr txBox="1">
            <a:spLocks noChangeArrowheads="1"/>
          </p:cNvSpPr>
          <p:nvPr/>
        </p:nvSpPr>
        <p:spPr bwMode="auto">
          <a:xfrm>
            <a:off x="2987675" y="1965325"/>
            <a:ext cx="410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 projection onto P(K)&lt;0.4</a:t>
            </a:r>
          </a:p>
        </p:txBody>
      </p:sp>
      <p:sp>
        <p:nvSpPr>
          <p:cNvPr id="85002" name="Text Box 11"/>
          <p:cNvSpPr txBox="1">
            <a:spLocks noChangeArrowheads="1"/>
          </p:cNvSpPr>
          <p:nvPr/>
        </p:nvSpPr>
        <p:spPr bwMode="auto">
          <a:xfrm>
            <a:off x="2268538" y="3189288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280±20 </a:t>
            </a:r>
            <a:r>
              <a:rPr lang="en-US" altLang="ja-JP" sz="200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p</a:t>
            </a:r>
            <a:r>
              <a:rPr lang="en-US" altLang="ja-JP" sz="2000" baseline="30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lang="en-US" altLang="ja-JP" sz="200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p</a:t>
            </a:r>
            <a:r>
              <a:rPr lang="en-US" altLang="ja-JP" sz="2000" baseline="30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−</a:t>
            </a:r>
          </a:p>
        </p:txBody>
      </p:sp>
      <p:graphicFrame>
        <p:nvGraphicFramePr>
          <p:cNvPr id="85003" name="Object 5"/>
          <p:cNvGraphicFramePr>
            <a:graphicFrameLocks noChangeAspect="1"/>
          </p:cNvGraphicFramePr>
          <p:nvPr/>
        </p:nvGraphicFramePr>
        <p:xfrm>
          <a:off x="4514850" y="35131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7" name="数式" r:id="rId7" imgW="114151" imgH="215619" progId="Equation.3">
                  <p:embed/>
                </p:oleObj>
              </mc:Choice>
              <mc:Fallback>
                <p:oleObj name="数式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5131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4" name="Text Box 13"/>
          <p:cNvSpPr txBox="1">
            <a:spLocks noChangeArrowheads="1"/>
          </p:cNvSpPr>
          <p:nvPr/>
        </p:nvSpPr>
        <p:spPr bwMode="auto">
          <a:xfrm>
            <a:off x="6157913" y="3163888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169±16 </a:t>
            </a:r>
            <a:r>
              <a:rPr lang="en-US" altLang="ja-JP" sz="200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p</a:t>
            </a:r>
            <a:r>
              <a:rPr lang="en-US" altLang="ja-JP" sz="2000" baseline="30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lang="en-US" altLang="ja-JP" sz="200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p</a:t>
            </a:r>
            <a:r>
              <a:rPr lang="en-US" altLang="ja-JP" sz="2000" baseline="30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−</a:t>
            </a:r>
          </a:p>
        </p:txBody>
      </p:sp>
      <p:grpSp>
        <p:nvGrpSpPr>
          <p:cNvPr id="85005" name="Group 18"/>
          <p:cNvGrpSpPr>
            <a:grpSpLocks/>
          </p:cNvGrpSpPr>
          <p:nvPr/>
        </p:nvGrpSpPr>
        <p:grpSpPr bwMode="auto">
          <a:xfrm>
            <a:off x="7453313" y="1174750"/>
            <a:ext cx="1408112" cy="461963"/>
            <a:chOff x="113" y="754"/>
            <a:chExt cx="887" cy="291"/>
          </a:xfrm>
        </p:grpSpPr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113" y="754"/>
              <a:ext cx="887" cy="291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400" kern="0" dirty="0">
                  <a:solidFill>
                    <a:srgbClr val="FF0000"/>
                  </a:solidFill>
                </a:rPr>
                <a:t>535M BB</a:t>
              </a:r>
              <a:endParaRPr kumimoji="0" lang="en-US" altLang="ja-JP" sz="2400" kern="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839" y="799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smtClean="0"/>
              <a:t>Validity Check</a:t>
            </a:r>
            <a:endParaRPr lang="ja-JP" altLang="en-US" b="1" smtClean="0"/>
          </a:p>
        </p:txBody>
      </p:sp>
      <p:sp>
        <p:nvSpPr>
          <p:cNvPr id="86019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pic>
        <p:nvPicPr>
          <p:cNvPr id="86020" name="Picture 5" descr="apipi-sub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139825"/>
            <a:ext cx="3997325" cy="405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6" descr="spipi-sub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125538"/>
            <a:ext cx="4068763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3390900" y="49784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</a:t>
            </a:r>
            <a:r>
              <a:rPr lang="en-US" altLang="ja-JP" sz="2000" baseline="-2500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pp</a:t>
            </a: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6557963" y="505142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</a:t>
            </a:r>
            <a:r>
              <a:rPr lang="en-US" altLang="ja-JP" sz="2000" baseline="-2500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pp</a:t>
            </a:r>
          </a:p>
        </p:txBody>
      </p:sp>
      <p:sp>
        <p:nvSpPr>
          <p:cNvPr id="86024" name="Text Box 12"/>
          <p:cNvSpPr txBox="1">
            <a:spLocks noChangeArrowheads="1"/>
          </p:cNvSpPr>
          <p:nvPr/>
        </p:nvSpPr>
        <p:spPr bwMode="auto">
          <a:xfrm>
            <a:off x="366713" y="2616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r=1</a:t>
            </a:r>
          </a:p>
        </p:txBody>
      </p:sp>
      <p:sp>
        <p:nvSpPr>
          <p:cNvPr id="86025" name="Text Box 13"/>
          <p:cNvSpPr txBox="1">
            <a:spLocks noChangeArrowheads="1"/>
          </p:cNvSpPr>
          <p:nvPr/>
        </p:nvSpPr>
        <p:spPr bwMode="auto">
          <a:xfrm>
            <a:off x="365125" y="2386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r=2</a:t>
            </a:r>
          </a:p>
        </p:txBody>
      </p:sp>
      <p:sp>
        <p:nvSpPr>
          <p:cNvPr id="86026" name="Text Box 14"/>
          <p:cNvSpPr txBox="1">
            <a:spLocks noChangeArrowheads="1"/>
          </p:cNvSpPr>
          <p:nvPr/>
        </p:nvSpPr>
        <p:spPr bwMode="auto">
          <a:xfrm>
            <a:off x="365125" y="21701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r=3</a:t>
            </a:r>
          </a:p>
        </p:txBody>
      </p:sp>
      <p:sp>
        <p:nvSpPr>
          <p:cNvPr id="86027" name="Text Box 15"/>
          <p:cNvSpPr txBox="1">
            <a:spLocks noChangeArrowheads="1"/>
          </p:cNvSpPr>
          <p:nvPr/>
        </p:nvSpPr>
        <p:spPr bwMode="auto">
          <a:xfrm>
            <a:off x="365125" y="19542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r=4</a:t>
            </a:r>
          </a:p>
        </p:txBody>
      </p:sp>
      <p:sp>
        <p:nvSpPr>
          <p:cNvPr id="86028" name="Text Box 16"/>
          <p:cNvSpPr txBox="1">
            <a:spLocks noChangeArrowheads="1"/>
          </p:cNvSpPr>
          <p:nvPr/>
        </p:nvSpPr>
        <p:spPr bwMode="auto">
          <a:xfrm>
            <a:off x="365125" y="17018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r=5</a:t>
            </a:r>
          </a:p>
        </p:txBody>
      </p:sp>
      <p:sp>
        <p:nvSpPr>
          <p:cNvPr id="86029" name="Text Box 17"/>
          <p:cNvSpPr txBox="1">
            <a:spLocks noChangeArrowheads="1"/>
          </p:cNvSpPr>
          <p:nvPr/>
        </p:nvSpPr>
        <p:spPr bwMode="auto">
          <a:xfrm>
            <a:off x="365125" y="145097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r=6</a:t>
            </a:r>
          </a:p>
        </p:txBody>
      </p:sp>
      <p:sp>
        <p:nvSpPr>
          <p:cNvPr id="86030" name="Text Box 18"/>
          <p:cNvSpPr txBox="1">
            <a:spLocks noChangeArrowheads="1"/>
          </p:cNvSpPr>
          <p:nvPr/>
        </p:nvSpPr>
        <p:spPr bwMode="auto">
          <a:xfrm>
            <a:off x="179388" y="2833688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LR&lt;0.85</a:t>
            </a:r>
          </a:p>
        </p:txBody>
      </p:sp>
      <p:sp>
        <p:nvSpPr>
          <p:cNvPr id="86031" name="Text Box 19"/>
          <p:cNvSpPr txBox="1">
            <a:spLocks noChangeArrowheads="1"/>
          </p:cNvSpPr>
          <p:nvPr/>
        </p:nvSpPr>
        <p:spPr bwMode="auto">
          <a:xfrm>
            <a:off x="192088" y="307816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LR&gt;0.85</a:t>
            </a:r>
          </a:p>
        </p:txBody>
      </p:sp>
      <p:sp>
        <p:nvSpPr>
          <p:cNvPr id="86032" name="Text Box 20"/>
          <p:cNvSpPr txBox="1">
            <a:spLocks noChangeArrowheads="1"/>
          </p:cNvSpPr>
          <p:nvPr/>
        </p:nvSpPr>
        <p:spPr bwMode="auto">
          <a:xfrm>
            <a:off x="249238" y="329406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E&lt;2</a:t>
            </a:r>
            <a:r>
              <a:rPr lang="en-US" altLang="ja-JP" sz="200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s</a:t>
            </a:r>
          </a:p>
        </p:txBody>
      </p:sp>
      <p:sp>
        <p:nvSpPr>
          <p:cNvPr id="86033" name="Text Box 21"/>
          <p:cNvSpPr txBox="1">
            <a:spLocks noChangeArrowheads="1"/>
          </p:cNvSpPr>
          <p:nvPr/>
        </p:nvSpPr>
        <p:spPr bwMode="auto">
          <a:xfrm>
            <a:off x="249238" y="3538538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E&lt;1</a:t>
            </a:r>
            <a:r>
              <a:rPr lang="en-US" altLang="ja-JP" sz="200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s</a:t>
            </a:r>
          </a:p>
        </p:txBody>
      </p:sp>
      <p:sp>
        <p:nvSpPr>
          <p:cNvPr id="86034" name="Text Box 22"/>
          <p:cNvSpPr txBox="1">
            <a:spLocks noChangeArrowheads="1"/>
          </p:cNvSpPr>
          <p:nvPr/>
        </p:nvSpPr>
        <p:spPr bwMode="auto">
          <a:xfrm>
            <a:off x="220663" y="3783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E&lt;0</a:t>
            </a:r>
            <a:endParaRPr lang="en-US" altLang="ja-JP" sz="2000">
              <a:latin typeface="Symbol" panose="05050102010706020507" pitchFamily="18" charset="2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6035" name="Text Box 23"/>
          <p:cNvSpPr txBox="1">
            <a:spLocks noChangeArrowheads="1"/>
          </p:cNvSpPr>
          <p:nvPr/>
        </p:nvSpPr>
        <p:spPr bwMode="auto">
          <a:xfrm>
            <a:off x="222250" y="4013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E&gt;0</a:t>
            </a:r>
            <a:endParaRPr lang="en-US" altLang="ja-JP" sz="2000">
              <a:latin typeface="Symbol" panose="05050102010706020507" pitchFamily="18" charset="2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6036" name="Text Box 24"/>
          <p:cNvSpPr txBox="1">
            <a:spLocks noChangeArrowheads="1"/>
          </p:cNvSpPr>
          <p:nvPr/>
        </p:nvSpPr>
        <p:spPr bwMode="auto">
          <a:xfrm>
            <a:off x="220663" y="424497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multi</a:t>
            </a:r>
          </a:p>
        </p:txBody>
      </p:sp>
      <p:sp>
        <p:nvSpPr>
          <p:cNvPr id="86037" name="Text Box 25"/>
          <p:cNvSpPr txBox="1">
            <a:spLocks noChangeArrowheads="1"/>
          </p:cNvSpPr>
          <p:nvPr/>
        </p:nvSpPr>
        <p:spPr bwMode="auto">
          <a:xfrm>
            <a:off x="234950" y="4446588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single</a:t>
            </a:r>
          </a:p>
        </p:txBody>
      </p:sp>
      <p:grpSp>
        <p:nvGrpSpPr>
          <p:cNvPr id="86038" name="Group 18"/>
          <p:cNvGrpSpPr>
            <a:grpSpLocks/>
          </p:cNvGrpSpPr>
          <p:nvPr/>
        </p:nvGrpSpPr>
        <p:grpSpPr bwMode="auto">
          <a:xfrm>
            <a:off x="7354888" y="411163"/>
            <a:ext cx="1408112" cy="461962"/>
            <a:chOff x="113" y="754"/>
            <a:chExt cx="887" cy="291"/>
          </a:xfrm>
        </p:grpSpPr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113" y="754"/>
              <a:ext cx="887" cy="291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400" kern="0" dirty="0">
                  <a:solidFill>
                    <a:srgbClr val="FF0000"/>
                  </a:solidFill>
                </a:rPr>
                <a:t>535M BB</a:t>
              </a:r>
              <a:endParaRPr kumimoji="0" lang="en-US" altLang="ja-JP" sz="2400" kern="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839" y="799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1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K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dirty="0" smtClean="0"/>
              <a:t>K</a:t>
            </a:r>
            <a:r>
              <a:rPr kumimoji="1" lang="en-US" altLang="ja-JP" baseline="-25000" dirty="0" smtClean="0"/>
              <a:t>S</a:t>
            </a:r>
            <a:r>
              <a:rPr kumimoji="1" lang="en-US" altLang="ja-JP" dirty="0" smtClean="0"/>
              <a:t> Time Dep. </a:t>
            </a:r>
            <a:r>
              <a:rPr kumimoji="1" lang="en-US" altLang="ja-JP" dirty="0" err="1" smtClean="0"/>
              <a:t>Dalitz</a:t>
            </a:r>
            <a:r>
              <a:rPr kumimoji="1" lang="en-US" altLang="ja-JP" dirty="0" smtClean="0"/>
              <a:t> CPV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102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99" y="1455314"/>
            <a:ext cx="2213150" cy="21334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827" y="1491214"/>
            <a:ext cx="2192658" cy="209758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299" y="1548524"/>
            <a:ext cx="2233642" cy="207706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89" y="4233656"/>
            <a:ext cx="2620333" cy="198558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9226" y="4239590"/>
            <a:ext cx="2604240" cy="197965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547018" y="1481071"/>
            <a:ext cx="13933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latin typeface="Symbol" panose="05050102010706020507" pitchFamily="18" charset="2"/>
              </a:rPr>
              <a:t>f</a:t>
            </a:r>
            <a:r>
              <a:rPr kumimoji="1" lang="en-US" altLang="ja-JP" sz="2400" i="1" dirty="0" err="1" smtClean="0"/>
              <a:t>K</a:t>
            </a:r>
            <a:r>
              <a:rPr kumimoji="1" lang="en-US" altLang="ja-JP" sz="2400" i="1" baseline="-25000" dirty="0" err="1" smtClean="0"/>
              <a:t>S</a:t>
            </a:r>
            <a:endParaRPr kumimoji="1" lang="en-US" altLang="ja-JP" sz="2400" i="1" baseline="-25000" dirty="0" smtClean="0"/>
          </a:p>
          <a:p>
            <a:r>
              <a:rPr lang="en-US" altLang="ja-JP" sz="2400" i="1" dirty="0"/>
              <a:t>f</a:t>
            </a:r>
            <a:r>
              <a:rPr lang="en-US" altLang="ja-JP" sz="2400" i="1" baseline="-25000" dirty="0" smtClean="0"/>
              <a:t>0</a:t>
            </a:r>
            <a:r>
              <a:rPr lang="en-US" altLang="ja-JP" sz="2400" i="1" dirty="0" smtClean="0"/>
              <a:t>(980)K</a:t>
            </a:r>
            <a:r>
              <a:rPr lang="en-US" altLang="ja-JP" sz="2400" i="1" baseline="-25000" dirty="0" smtClean="0"/>
              <a:t>S</a:t>
            </a:r>
          </a:p>
          <a:p>
            <a:r>
              <a:rPr kumimoji="1" lang="en-US" altLang="ja-JP" sz="2400" i="1" dirty="0" err="1" smtClean="0"/>
              <a:t>f</a:t>
            </a:r>
            <a:r>
              <a:rPr kumimoji="1" lang="en-US" altLang="ja-JP" sz="2400" i="1" baseline="-25000" dirty="0" err="1" smtClean="0"/>
              <a:t>X</a:t>
            </a:r>
            <a:r>
              <a:rPr kumimoji="1" lang="en-US" altLang="ja-JP" sz="2400" i="1" dirty="0" err="1" smtClean="0"/>
              <a:t>K</a:t>
            </a:r>
            <a:r>
              <a:rPr kumimoji="1" lang="en-US" altLang="ja-JP" sz="2400" i="1" baseline="-25000" dirty="0" err="1" smtClean="0"/>
              <a:t>S</a:t>
            </a:r>
            <a:endParaRPr kumimoji="1" lang="en-US" altLang="ja-JP" sz="2400" i="1" baseline="-25000" dirty="0" smtClean="0"/>
          </a:p>
          <a:p>
            <a:r>
              <a:rPr lang="en-US" altLang="ja-JP" sz="2400" i="1" dirty="0" smtClean="0">
                <a:latin typeface="Symbol" panose="05050102010706020507" pitchFamily="18" charset="2"/>
              </a:rPr>
              <a:t>c</a:t>
            </a:r>
            <a:r>
              <a:rPr lang="en-US" altLang="ja-JP" sz="2400" i="1" baseline="-25000" dirty="0" smtClean="0"/>
              <a:t>c0</a:t>
            </a:r>
            <a:r>
              <a:rPr lang="en-US" altLang="ja-JP" sz="2400" i="1" dirty="0" smtClean="0"/>
              <a:t>K</a:t>
            </a:r>
            <a:r>
              <a:rPr lang="en-US" altLang="ja-JP" sz="2400" i="1" baseline="-25000" dirty="0" smtClean="0"/>
              <a:t>S</a:t>
            </a:r>
            <a:endParaRPr kumimoji="1" lang="en-US" altLang="ja-JP" sz="2400" i="1" baseline="-25000" dirty="0" smtClean="0"/>
          </a:p>
          <a:p>
            <a:r>
              <a:rPr lang="en-US" altLang="ja-JP" sz="2400" i="1" dirty="0" smtClean="0"/>
              <a:t>NR</a:t>
            </a:r>
            <a:endParaRPr kumimoji="1" lang="ja-JP" altLang="en-US" sz="2400" i="1" dirty="0"/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21728" y="3609809"/>
            <a:ext cx="1423987" cy="461963"/>
            <a:chOff x="113" y="754"/>
            <a:chExt cx="897" cy="291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13" y="754"/>
              <a:ext cx="897" cy="291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 dirty="0" smtClean="0">
                  <a:solidFill>
                    <a:srgbClr val="FF0000"/>
                  </a:solidFill>
                </a:rPr>
                <a:t>657M </a:t>
              </a:r>
              <a:r>
                <a:rPr lang="en-US" altLang="ja-JP" sz="2400" b="1" dirty="0">
                  <a:solidFill>
                    <a:srgbClr val="FF0000"/>
                  </a:solidFill>
                </a:rPr>
                <a:t>BB</a:t>
              </a:r>
              <a:endParaRPr lang="en-US" altLang="ja-JP" sz="24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839" y="799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4" name="Picture 14" descr="B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1" y="3111091"/>
            <a:ext cx="576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50289" y="4110115"/>
            <a:ext cx="1473480" cy="40132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2800" b="1" i="1" dirty="0" smtClean="0">
                <a:solidFill>
                  <a:schemeClr val="tx2"/>
                </a:solidFill>
                <a:latin typeface="Symbol" pitchFamily="18" charset="2"/>
              </a:rPr>
              <a:t>f</a:t>
            </a:r>
            <a:r>
              <a:rPr lang="en-US" altLang="ja-JP" sz="2800" b="1" i="1" dirty="0" smtClean="0">
                <a:solidFill>
                  <a:schemeClr val="tx2"/>
                </a:solidFill>
              </a:rPr>
              <a:t>K</a:t>
            </a:r>
            <a:r>
              <a:rPr lang="en-US" altLang="ja-JP" sz="2800" b="1" i="1" baseline="30000" dirty="0" smtClean="0">
                <a:solidFill>
                  <a:schemeClr val="tx2"/>
                </a:solidFill>
              </a:rPr>
              <a:t>0 </a:t>
            </a:r>
            <a:r>
              <a:rPr lang="en-US" altLang="ja-JP" sz="2000" b="1" i="1" dirty="0" smtClean="0">
                <a:solidFill>
                  <a:schemeClr val="tx2"/>
                </a:solidFill>
              </a:rPr>
              <a:t>region</a:t>
            </a:r>
            <a:endParaRPr lang="en-US" altLang="ja-JP" sz="2000" b="1" i="1" dirty="0">
              <a:solidFill>
                <a:schemeClr val="tx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34260" y="3627431"/>
            <a:ext cx="385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solutions </a:t>
            </a:r>
            <a:r>
              <a:rPr lang="en-US" altLang="ja-JP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 </a:t>
            </a:r>
            <a:r>
              <a:rPr lang="en-US" altLang="ja-JP" sz="2400" dirty="0" smtClean="0">
                <a:solidFill>
                  <a:srgbClr val="0066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ja-JP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(-2lnL) &lt;10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0892" y="4153669"/>
            <a:ext cx="2667000" cy="44767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7781" y="4684881"/>
            <a:ext cx="2332194" cy="108668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3538" y="5847432"/>
            <a:ext cx="2332195" cy="253773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909995" y="972631"/>
            <a:ext cx="747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 with |A| and phase (CPV) free for each component</a:t>
            </a:r>
            <a:endParaRPr kumimoji="1" lang="ja-JP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r>
              <a:rPr lang="en-US" altLang="ja-JP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  <a:r>
              <a:rPr lang="en-US" altLang="ja-JP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(general)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900" name="Text Box 3"/>
          <p:cNvSpPr txBox="1">
            <a:spLocks noChangeArrowheads="1"/>
          </p:cNvSpPr>
          <p:nvPr/>
        </p:nvSpPr>
        <p:spPr bwMode="auto">
          <a:xfrm>
            <a:off x="295275" y="1066800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chemeClr val="accent2"/>
                </a:solidFill>
              </a:rPr>
              <a:t>B  :</a:t>
            </a:r>
            <a:endParaRPr lang="ja-JP" altLang="en-US" sz="2400"/>
          </a:p>
        </p:txBody>
      </p:sp>
      <p:sp>
        <p:nvSpPr>
          <p:cNvPr id="208901" name="Rectangle 4"/>
          <p:cNvSpPr>
            <a:spLocks noChangeArrowheads="1"/>
          </p:cNvSpPr>
          <p:nvPr/>
        </p:nvSpPr>
        <p:spPr bwMode="auto">
          <a:xfrm>
            <a:off x="539750" y="1076325"/>
            <a:ext cx="2921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chemeClr val="accent2"/>
                </a:solidFill>
                <a:latin typeface="Comic Sans MS" pitchFamily="66" charset="0"/>
              </a:rPr>
              <a:t>0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chemeClr val="accent2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08902" name="Text Box 5"/>
          <p:cNvSpPr txBox="1">
            <a:spLocks noChangeArrowheads="1"/>
          </p:cNvSpPr>
          <p:nvPr/>
        </p:nvSpPr>
        <p:spPr bwMode="auto">
          <a:xfrm>
            <a:off x="838200" y="1447800"/>
            <a:ext cx="319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Mixing  q/p </a:t>
            </a:r>
            <a:r>
              <a:rPr lang="ja-JP" altLang="en-US" sz="2400"/>
              <a:t> </a:t>
            </a:r>
            <a:r>
              <a:rPr lang="en-US" altLang="ja-JP" sz="2400"/>
              <a:t>phase = 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ja-JP" altLang="en-US" sz="2400" baseline="-25000">
                <a:solidFill>
                  <a:srgbClr val="0000FF"/>
                </a:solidFill>
              </a:rPr>
              <a:t>１</a:t>
            </a:r>
            <a:r>
              <a:rPr lang="ja-JP" altLang="en-US" sz="2400"/>
              <a:t> 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838200" y="1752600"/>
            <a:ext cx="4440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Decay amplitude phase = </a:t>
            </a:r>
            <a:r>
              <a:rPr lang="en-US" altLang="ja-JP" sz="2400">
                <a:solidFill>
                  <a:srgbClr val="009900"/>
                </a:solidFill>
              </a:rPr>
              <a:t>0, </a:t>
            </a: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f</a:t>
            </a:r>
            <a:r>
              <a:rPr lang="ja-JP" altLang="en-US" sz="2400" baseline="-25000">
                <a:solidFill>
                  <a:srgbClr val="009900"/>
                </a:solidFill>
              </a:rPr>
              <a:t>１</a:t>
            </a:r>
            <a:r>
              <a:rPr lang="en-US" altLang="ja-JP" sz="2400">
                <a:solidFill>
                  <a:srgbClr val="009900"/>
                </a:solidFill>
              </a:rPr>
              <a:t>, </a:t>
            </a: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f</a:t>
            </a:r>
            <a:r>
              <a:rPr lang="en-US" altLang="ja-JP" sz="2400" baseline="-25000">
                <a:solidFill>
                  <a:srgbClr val="009900"/>
                </a:solidFill>
              </a:rPr>
              <a:t>3</a:t>
            </a:r>
            <a:r>
              <a:rPr lang="en-US" altLang="ja-JP" sz="2400"/>
              <a:t>,</a:t>
            </a:r>
          </a:p>
        </p:txBody>
      </p:sp>
      <p:sp>
        <p:nvSpPr>
          <p:cNvPr id="208904" name="Text Box 9"/>
          <p:cNvSpPr txBox="1">
            <a:spLocks noChangeArrowheads="1"/>
          </p:cNvSpPr>
          <p:nvPr/>
        </p:nvSpPr>
        <p:spPr bwMode="auto">
          <a:xfrm>
            <a:off x="1227138" y="2209800"/>
            <a:ext cx="7497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Can not measure 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en-US" altLang="ja-JP" sz="2400" baseline="-25000">
                <a:solidFill>
                  <a:srgbClr val="0000FF"/>
                </a:solidFill>
              </a:rPr>
              <a:t>3</a:t>
            </a:r>
            <a:r>
              <a:rPr lang="en-US" altLang="ja-JP" sz="2400"/>
              <a:t> by Mixing Induced CPV</a:t>
            </a:r>
            <a:r>
              <a:rPr lang="ja-JP" altLang="en-US" sz="2400"/>
              <a:t> </a:t>
            </a:r>
            <a:r>
              <a:rPr lang="en-US" altLang="ja-JP" sz="2400"/>
              <a:t>in simple way</a:t>
            </a:r>
            <a:endParaRPr lang="ja-JP" altLang="en-US" sz="2400"/>
          </a:p>
        </p:txBody>
      </p:sp>
      <p:sp>
        <p:nvSpPr>
          <p:cNvPr id="208905" name="AutoShape 10"/>
          <p:cNvSpPr>
            <a:spLocks noChangeArrowheads="1"/>
          </p:cNvSpPr>
          <p:nvPr/>
        </p:nvSpPr>
        <p:spPr bwMode="auto">
          <a:xfrm>
            <a:off x="762000" y="22860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208906" name="Text Box 11"/>
          <p:cNvSpPr txBox="1">
            <a:spLocks noChangeArrowheads="1"/>
          </p:cNvSpPr>
          <p:nvPr/>
        </p:nvSpPr>
        <p:spPr bwMode="auto">
          <a:xfrm>
            <a:off x="533400" y="3089275"/>
            <a:ext cx="50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   :</a:t>
            </a:r>
            <a:endParaRPr lang="ja-JP" altLang="en-US" sz="2400"/>
          </a:p>
        </p:txBody>
      </p:sp>
      <p:grpSp>
        <p:nvGrpSpPr>
          <p:cNvPr id="208907" name="Group 14"/>
          <p:cNvGrpSpPr>
            <a:grpSpLocks/>
          </p:cNvGrpSpPr>
          <p:nvPr/>
        </p:nvGrpSpPr>
        <p:grpSpPr bwMode="auto">
          <a:xfrm>
            <a:off x="304800" y="3048000"/>
            <a:ext cx="533400" cy="533400"/>
            <a:chOff x="2160" y="2160"/>
            <a:chExt cx="336" cy="336"/>
          </a:xfrm>
        </p:grpSpPr>
        <p:sp>
          <p:nvSpPr>
            <p:cNvPr id="208993" name="Rectangle 12"/>
            <p:cNvSpPr>
              <a:spLocks noChangeArrowheads="1"/>
            </p:cNvSpPr>
            <p:nvPr/>
          </p:nvSpPr>
          <p:spPr bwMode="auto">
            <a:xfrm>
              <a:off x="2160" y="2169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08994" name="Rectangle 13"/>
            <p:cNvSpPr>
              <a:spLocks noChangeArrowheads="1"/>
            </p:cNvSpPr>
            <p:nvPr/>
          </p:nvSpPr>
          <p:spPr bwMode="auto">
            <a:xfrm>
              <a:off x="2312" y="2160"/>
              <a:ext cx="18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chemeClr val="accent2"/>
                  </a:solidFill>
                  <a:latin typeface="Comic Sans MS" pitchFamily="66" charset="0"/>
                </a:rPr>
                <a:t>0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400" b="1">
                  <a:solidFill>
                    <a:schemeClr val="accent2"/>
                  </a:solidFill>
                  <a:latin typeface="Comic Sans MS" pitchFamily="66" charset="0"/>
                </a:rPr>
                <a:t>ｓ</a:t>
              </a:r>
            </a:p>
          </p:txBody>
        </p:sp>
      </p:grpSp>
      <p:sp>
        <p:nvSpPr>
          <p:cNvPr id="208908" name="Text Box 15"/>
          <p:cNvSpPr txBox="1">
            <a:spLocks noChangeArrowheads="1"/>
          </p:cNvSpPr>
          <p:nvPr/>
        </p:nvSpPr>
        <p:spPr bwMode="auto">
          <a:xfrm>
            <a:off x="533400" y="3505200"/>
            <a:ext cx="304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Mixing  q/p </a:t>
            </a:r>
            <a:r>
              <a:rPr lang="ja-JP" altLang="en-US" sz="2400"/>
              <a:t> </a:t>
            </a:r>
            <a:r>
              <a:rPr lang="en-US" altLang="ja-JP" sz="2400"/>
              <a:t>phase = 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0</a:t>
            </a:r>
            <a:r>
              <a:rPr lang="en-US" altLang="ja-JP" sz="2400"/>
              <a:t> </a:t>
            </a:r>
          </a:p>
        </p:txBody>
      </p:sp>
      <p:sp>
        <p:nvSpPr>
          <p:cNvPr id="208909" name="Text Box 16"/>
          <p:cNvSpPr txBox="1">
            <a:spLocks noChangeArrowheads="1"/>
          </p:cNvSpPr>
          <p:nvPr/>
        </p:nvSpPr>
        <p:spPr bwMode="auto">
          <a:xfrm>
            <a:off x="533400" y="3886200"/>
            <a:ext cx="3608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Decay amplitude phase = </a:t>
            </a: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f</a:t>
            </a:r>
            <a:r>
              <a:rPr lang="en-US" altLang="ja-JP" sz="2400" baseline="-2500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08910" name="AutoShape 17"/>
          <p:cNvSpPr>
            <a:spLocks noChangeArrowheads="1"/>
          </p:cNvSpPr>
          <p:nvPr/>
        </p:nvSpPr>
        <p:spPr bwMode="auto">
          <a:xfrm>
            <a:off x="685800" y="44196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208911" name="Text Box 18"/>
          <p:cNvSpPr txBox="1">
            <a:spLocks noChangeArrowheads="1"/>
          </p:cNvSpPr>
          <p:nvPr/>
        </p:nvSpPr>
        <p:spPr bwMode="auto">
          <a:xfrm>
            <a:off x="1203325" y="4378325"/>
            <a:ext cx="339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Mixing Induced CPV = 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en-US" altLang="ja-JP" sz="2400" baseline="-25000">
                <a:solidFill>
                  <a:srgbClr val="0000FF"/>
                </a:solidFill>
              </a:rPr>
              <a:t>3</a:t>
            </a:r>
          </a:p>
        </p:txBody>
      </p:sp>
      <p:grpSp>
        <p:nvGrpSpPr>
          <p:cNvPr id="208912" name="Group 19"/>
          <p:cNvGrpSpPr>
            <a:grpSpLocks/>
          </p:cNvGrpSpPr>
          <p:nvPr/>
        </p:nvGrpSpPr>
        <p:grpSpPr bwMode="auto">
          <a:xfrm>
            <a:off x="6248400" y="3200400"/>
            <a:ext cx="2057400" cy="1543050"/>
            <a:chOff x="4224" y="1248"/>
            <a:chExt cx="1296" cy="972"/>
          </a:xfrm>
        </p:grpSpPr>
        <p:grpSp>
          <p:nvGrpSpPr>
            <p:cNvPr id="208949" name="Group 20"/>
            <p:cNvGrpSpPr>
              <a:grpSpLocks/>
            </p:cNvGrpSpPr>
            <p:nvPr/>
          </p:nvGrpSpPr>
          <p:grpSpPr bwMode="auto">
            <a:xfrm>
              <a:off x="4416" y="1567"/>
              <a:ext cx="958" cy="345"/>
              <a:chOff x="2928" y="2208"/>
              <a:chExt cx="1661" cy="528"/>
            </a:xfrm>
          </p:grpSpPr>
          <p:grpSp>
            <p:nvGrpSpPr>
              <p:cNvPr id="208973" name="Group 21"/>
              <p:cNvGrpSpPr>
                <a:grpSpLocks/>
              </p:cNvGrpSpPr>
              <p:nvPr/>
            </p:nvGrpSpPr>
            <p:grpSpPr bwMode="auto">
              <a:xfrm>
                <a:off x="2928" y="2208"/>
                <a:ext cx="557" cy="0"/>
                <a:chOff x="864" y="2448"/>
                <a:chExt cx="557" cy="0"/>
              </a:xfrm>
            </p:grpSpPr>
            <p:sp>
              <p:nvSpPr>
                <p:cNvPr id="208991" name="Line 22"/>
                <p:cNvSpPr>
                  <a:spLocks noChangeShapeType="1"/>
                </p:cNvSpPr>
                <p:nvPr/>
              </p:nvSpPr>
              <p:spPr bwMode="auto">
                <a:xfrm>
                  <a:off x="864" y="2448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8992" name="Line 23"/>
                <p:cNvSpPr>
                  <a:spLocks noChangeShapeType="1"/>
                </p:cNvSpPr>
                <p:nvPr/>
              </p:nvSpPr>
              <p:spPr bwMode="auto">
                <a:xfrm>
                  <a:off x="1200" y="2448"/>
                  <a:ext cx="221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08974" name="Group 24"/>
              <p:cNvGrpSpPr>
                <a:grpSpLocks/>
              </p:cNvGrpSpPr>
              <p:nvPr/>
            </p:nvGrpSpPr>
            <p:grpSpPr bwMode="auto">
              <a:xfrm>
                <a:off x="3485" y="2208"/>
                <a:ext cx="557" cy="0"/>
                <a:chOff x="864" y="2448"/>
                <a:chExt cx="557" cy="0"/>
              </a:xfrm>
            </p:grpSpPr>
            <p:sp>
              <p:nvSpPr>
                <p:cNvPr id="208989" name="Line 25"/>
                <p:cNvSpPr>
                  <a:spLocks noChangeShapeType="1"/>
                </p:cNvSpPr>
                <p:nvPr/>
              </p:nvSpPr>
              <p:spPr bwMode="auto">
                <a:xfrm>
                  <a:off x="864" y="2448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8990" name="Line 26"/>
                <p:cNvSpPr>
                  <a:spLocks noChangeShapeType="1"/>
                </p:cNvSpPr>
                <p:nvPr/>
              </p:nvSpPr>
              <p:spPr bwMode="auto">
                <a:xfrm>
                  <a:off x="1200" y="2448"/>
                  <a:ext cx="221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08975" name="Group 27"/>
              <p:cNvGrpSpPr>
                <a:grpSpLocks/>
              </p:cNvGrpSpPr>
              <p:nvPr/>
            </p:nvGrpSpPr>
            <p:grpSpPr bwMode="auto">
              <a:xfrm>
                <a:off x="4013" y="2208"/>
                <a:ext cx="557" cy="0"/>
                <a:chOff x="864" y="2448"/>
                <a:chExt cx="557" cy="0"/>
              </a:xfrm>
            </p:grpSpPr>
            <p:sp>
              <p:nvSpPr>
                <p:cNvPr id="208987" name="Line 28"/>
                <p:cNvSpPr>
                  <a:spLocks noChangeShapeType="1"/>
                </p:cNvSpPr>
                <p:nvPr/>
              </p:nvSpPr>
              <p:spPr bwMode="auto">
                <a:xfrm>
                  <a:off x="864" y="2448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8988" name="Line 29"/>
                <p:cNvSpPr>
                  <a:spLocks noChangeShapeType="1"/>
                </p:cNvSpPr>
                <p:nvPr/>
              </p:nvSpPr>
              <p:spPr bwMode="auto">
                <a:xfrm>
                  <a:off x="1200" y="2448"/>
                  <a:ext cx="221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08976" name="Freeform 30"/>
              <p:cNvSpPr>
                <a:spLocks/>
              </p:cNvSpPr>
              <p:nvPr/>
            </p:nvSpPr>
            <p:spPr bwMode="auto">
              <a:xfrm rot="5400000">
                <a:off x="3216" y="2448"/>
                <a:ext cx="528" cy="48"/>
              </a:xfrm>
              <a:custGeom>
                <a:avLst/>
                <a:gdLst>
                  <a:gd name="T0" fmla="*/ 0 w 1440"/>
                  <a:gd name="T1" fmla="*/ 0 h 288"/>
                  <a:gd name="T2" fmla="*/ 0 w 1440"/>
                  <a:gd name="T3" fmla="*/ 0 h 288"/>
                  <a:gd name="T4" fmla="*/ 0 w 1440"/>
                  <a:gd name="T5" fmla="*/ 0 h 288"/>
                  <a:gd name="T6" fmla="*/ 0 w 1440"/>
                  <a:gd name="T7" fmla="*/ 0 h 288"/>
                  <a:gd name="T8" fmla="*/ 0 w 1440"/>
                  <a:gd name="T9" fmla="*/ 0 h 288"/>
                  <a:gd name="T10" fmla="*/ 0 w 1440"/>
                  <a:gd name="T11" fmla="*/ 0 h 288"/>
                  <a:gd name="T12" fmla="*/ 0 w 1440"/>
                  <a:gd name="T13" fmla="*/ 0 h 288"/>
                  <a:gd name="T14" fmla="*/ 0 w 1440"/>
                  <a:gd name="T15" fmla="*/ 0 h 288"/>
                  <a:gd name="T16" fmla="*/ 0 w 1440"/>
                  <a:gd name="T17" fmla="*/ 0 h 288"/>
                  <a:gd name="T18" fmla="*/ 0 w 1440"/>
                  <a:gd name="T19" fmla="*/ 0 h 288"/>
                  <a:gd name="T20" fmla="*/ 0 w 1440"/>
                  <a:gd name="T21" fmla="*/ 0 h 2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40"/>
                  <a:gd name="T34" fmla="*/ 0 h 288"/>
                  <a:gd name="T35" fmla="*/ 1440 w 1440"/>
                  <a:gd name="T36" fmla="*/ 288 h 2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40" h="288">
                    <a:moveTo>
                      <a:pt x="0" y="144"/>
                    </a:moveTo>
                    <a:cubicBezTo>
                      <a:pt x="48" y="72"/>
                      <a:pt x="96" y="0"/>
                      <a:pt x="144" y="0"/>
                    </a:cubicBezTo>
                    <a:cubicBezTo>
                      <a:pt x="192" y="0"/>
                      <a:pt x="240" y="96"/>
                      <a:pt x="288" y="144"/>
                    </a:cubicBezTo>
                    <a:cubicBezTo>
                      <a:pt x="336" y="192"/>
                      <a:pt x="384" y="288"/>
                      <a:pt x="432" y="288"/>
                    </a:cubicBezTo>
                    <a:cubicBezTo>
                      <a:pt x="480" y="288"/>
                      <a:pt x="528" y="192"/>
                      <a:pt x="576" y="144"/>
                    </a:cubicBezTo>
                    <a:cubicBezTo>
                      <a:pt x="624" y="96"/>
                      <a:pt x="672" y="0"/>
                      <a:pt x="720" y="0"/>
                    </a:cubicBezTo>
                    <a:cubicBezTo>
                      <a:pt x="768" y="0"/>
                      <a:pt x="816" y="96"/>
                      <a:pt x="864" y="144"/>
                    </a:cubicBezTo>
                    <a:cubicBezTo>
                      <a:pt x="912" y="192"/>
                      <a:pt x="960" y="288"/>
                      <a:pt x="1008" y="288"/>
                    </a:cubicBezTo>
                    <a:cubicBezTo>
                      <a:pt x="1056" y="288"/>
                      <a:pt x="1104" y="192"/>
                      <a:pt x="1152" y="144"/>
                    </a:cubicBezTo>
                    <a:cubicBezTo>
                      <a:pt x="1200" y="96"/>
                      <a:pt x="1248" y="0"/>
                      <a:pt x="1296" y="0"/>
                    </a:cubicBezTo>
                    <a:cubicBezTo>
                      <a:pt x="1344" y="0"/>
                      <a:pt x="1392" y="72"/>
                      <a:pt x="1440" y="144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977" name="Freeform 31"/>
              <p:cNvSpPr>
                <a:spLocks/>
              </p:cNvSpPr>
              <p:nvPr/>
            </p:nvSpPr>
            <p:spPr bwMode="auto">
              <a:xfrm rot="5400000">
                <a:off x="3792" y="2448"/>
                <a:ext cx="528" cy="48"/>
              </a:xfrm>
              <a:custGeom>
                <a:avLst/>
                <a:gdLst>
                  <a:gd name="T0" fmla="*/ 0 w 1440"/>
                  <a:gd name="T1" fmla="*/ 0 h 288"/>
                  <a:gd name="T2" fmla="*/ 0 w 1440"/>
                  <a:gd name="T3" fmla="*/ 0 h 288"/>
                  <a:gd name="T4" fmla="*/ 0 w 1440"/>
                  <a:gd name="T5" fmla="*/ 0 h 288"/>
                  <a:gd name="T6" fmla="*/ 0 w 1440"/>
                  <a:gd name="T7" fmla="*/ 0 h 288"/>
                  <a:gd name="T8" fmla="*/ 0 w 1440"/>
                  <a:gd name="T9" fmla="*/ 0 h 288"/>
                  <a:gd name="T10" fmla="*/ 0 w 1440"/>
                  <a:gd name="T11" fmla="*/ 0 h 288"/>
                  <a:gd name="T12" fmla="*/ 0 w 1440"/>
                  <a:gd name="T13" fmla="*/ 0 h 288"/>
                  <a:gd name="T14" fmla="*/ 0 w 1440"/>
                  <a:gd name="T15" fmla="*/ 0 h 288"/>
                  <a:gd name="T16" fmla="*/ 0 w 1440"/>
                  <a:gd name="T17" fmla="*/ 0 h 288"/>
                  <a:gd name="T18" fmla="*/ 0 w 1440"/>
                  <a:gd name="T19" fmla="*/ 0 h 288"/>
                  <a:gd name="T20" fmla="*/ 0 w 1440"/>
                  <a:gd name="T21" fmla="*/ 0 h 2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40"/>
                  <a:gd name="T34" fmla="*/ 0 h 288"/>
                  <a:gd name="T35" fmla="*/ 1440 w 1440"/>
                  <a:gd name="T36" fmla="*/ 288 h 2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40" h="288">
                    <a:moveTo>
                      <a:pt x="0" y="144"/>
                    </a:moveTo>
                    <a:cubicBezTo>
                      <a:pt x="48" y="72"/>
                      <a:pt x="96" y="0"/>
                      <a:pt x="144" y="0"/>
                    </a:cubicBezTo>
                    <a:cubicBezTo>
                      <a:pt x="192" y="0"/>
                      <a:pt x="240" y="96"/>
                      <a:pt x="288" y="144"/>
                    </a:cubicBezTo>
                    <a:cubicBezTo>
                      <a:pt x="336" y="192"/>
                      <a:pt x="384" y="288"/>
                      <a:pt x="432" y="288"/>
                    </a:cubicBezTo>
                    <a:cubicBezTo>
                      <a:pt x="480" y="288"/>
                      <a:pt x="528" y="192"/>
                      <a:pt x="576" y="144"/>
                    </a:cubicBezTo>
                    <a:cubicBezTo>
                      <a:pt x="624" y="96"/>
                      <a:pt x="672" y="0"/>
                      <a:pt x="720" y="0"/>
                    </a:cubicBezTo>
                    <a:cubicBezTo>
                      <a:pt x="768" y="0"/>
                      <a:pt x="816" y="96"/>
                      <a:pt x="864" y="144"/>
                    </a:cubicBezTo>
                    <a:cubicBezTo>
                      <a:pt x="912" y="192"/>
                      <a:pt x="960" y="288"/>
                      <a:pt x="1008" y="288"/>
                    </a:cubicBezTo>
                    <a:cubicBezTo>
                      <a:pt x="1056" y="288"/>
                      <a:pt x="1104" y="192"/>
                      <a:pt x="1152" y="144"/>
                    </a:cubicBezTo>
                    <a:cubicBezTo>
                      <a:pt x="1200" y="96"/>
                      <a:pt x="1248" y="0"/>
                      <a:pt x="1296" y="0"/>
                    </a:cubicBezTo>
                    <a:cubicBezTo>
                      <a:pt x="1344" y="0"/>
                      <a:pt x="1392" y="72"/>
                      <a:pt x="1440" y="144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08978" name="Group 32"/>
              <p:cNvGrpSpPr>
                <a:grpSpLocks/>
              </p:cNvGrpSpPr>
              <p:nvPr/>
            </p:nvGrpSpPr>
            <p:grpSpPr bwMode="auto">
              <a:xfrm rot="10800000">
                <a:off x="2947" y="2736"/>
                <a:ext cx="557" cy="0"/>
                <a:chOff x="864" y="2448"/>
                <a:chExt cx="557" cy="0"/>
              </a:xfrm>
            </p:grpSpPr>
            <p:sp>
              <p:nvSpPr>
                <p:cNvPr id="208985" name="Line 33"/>
                <p:cNvSpPr>
                  <a:spLocks noChangeShapeType="1"/>
                </p:cNvSpPr>
                <p:nvPr/>
              </p:nvSpPr>
              <p:spPr bwMode="auto">
                <a:xfrm>
                  <a:off x="864" y="2448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8986" name="Line 34"/>
                <p:cNvSpPr>
                  <a:spLocks noChangeShapeType="1"/>
                </p:cNvSpPr>
                <p:nvPr/>
              </p:nvSpPr>
              <p:spPr bwMode="auto">
                <a:xfrm>
                  <a:off x="1200" y="2448"/>
                  <a:ext cx="221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08979" name="Group 35"/>
              <p:cNvGrpSpPr>
                <a:grpSpLocks/>
              </p:cNvGrpSpPr>
              <p:nvPr/>
            </p:nvGrpSpPr>
            <p:grpSpPr bwMode="auto">
              <a:xfrm rot="10800000">
                <a:off x="3504" y="2736"/>
                <a:ext cx="557" cy="0"/>
                <a:chOff x="864" y="2448"/>
                <a:chExt cx="557" cy="0"/>
              </a:xfrm>
            </p:grpSpPr>
            <p:sp>
              <p:nvSpPr>
                <p:cNvPr id="208983" name="Line 36"/>
                <p:cNvSpPr>
                  <a:spLocks noChangeShapeType="1"/>
                </p:cNvSpPr>
                <p:nvPr/>
              </p:nvSpPr>
              <p:spPr bwMode="auto">
                <a:xfrm>
                  <a:off x="864" y="2448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8984" name="Line 37"/>
                <p:cNvSpPr>
                  <a:spLocks noChangeShapeType="1"/>
                </p:cNvSpPr>
                <p:nvPr/>
              </p:nvSpPr>
              <p:spPr bwMode="auto">
                <a:xfrm>
                  <a:off x="1200" y="2448"/>
                  <a:ext cx="221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08980" name="Group 38"/>
              <p:cNvGrpSpPr>
                <a:grpSpLocks/>
              </p:cNvGrpSpPr>
              <p:nvPr/>
            </p:nvGrpSpPr>
            <p:grpSpPr bwMode="auto">
              <a:xfrm rot="10800000">
                <a:off x="4032" y="2736"/>
                <a:ext cx="557" cy="0"/>
                <a:chOff x="864" y="2448"/>
                <a:chExt cx="557" cy="0"/>
              </a:xfrm>
            </p:grpSpPr>
            <p:sp>
              <p:nvSpPr>
                <p:cNvPr id="208981" name="Line 39"/>
                <p:cNvSpPr>
                  <a:spLocks noChangeShapeType="1"/>
                </p:cNvSpPr>
                <p:nvPr/>
              </p:nvSpPr>
              <p:spPr bwMode="auto">
                <a:xfrm>
                  <a:off x="864" y="2448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8982" name="Line 40"/>
                <p:cNvSpPr>
                  <a:spLocks noChangeShapeType="1"/>
                </p:cNvSpPr>
                <p:nvPr/>
              </p:nvSpPr>
              <p:spPr bwMode="auto">
                <a:xfrm>
                  <a:off x="1200" y="2448"/>
                  <a:ext cx="221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208950" name="Text Box 41"/>
            <p:cNvSpPr txBox="1">
              <a:spLocks noChangeArrowheads="1"/>
            </p:cNvSpPr>
            <p:nvPr/>
          </p:nvSpPr>
          <p:spPr bwMode="auto">
            <a:xfrm>
              <a:off x="4464" y="1632"/>
              <a:ext cx="1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08951" name="Text Box 42"/>
            <p:cNvSpPr txBox="1">
              <a:spLocks noChangeArrowheads="1"/>
            </p:cNvSpPr>
            <p:nvPr/>
          </p:nvSpPr>
          <p:spPr bwMode="auto">
            <a:xfrm>
              <a:off x="5063" y="1632"/>
              <a:ext cx="1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08952" name="Text Box 43"/>
            <p:cNvSpPr txBox="1">
              <a:spLocks noChangeArrowheads="1"/>
            </p:cNvSpPr>
            <p:nvPr/>
          </p:nvSpPr>
          <p:spPr bwMode="auto">
            <a:xfrm>
              <a:off x="4224" y="1472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s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08953" name="Text Box 44"/>
            <p:cNvSpPr txBox="1">
              <a:spLocks noChangeArrowheads="1"/>
            </p:cNvSpPr>
            <p:nvPr/>
          </p:nvSpPr>
          <p:spPr bwMode="auto">
            <a:xfrm>
              <a:off x="4224" y="1826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08954" name="Line 45"/>
            <p:cNvSpPr>
              <a:spLocks noChangeShapeType="1"/>
            </p:cNvSpPr>
            <p:nvPr/>
          </p:nvSpPr>
          <p:spPr bwMode="auto">
            <a:xfrm>
              <a:off x="4303" y="1833"/>
              <a:ext cx="5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955" name="Text Box 46"/>
            <p:cNvSpPr txBox="1">
              <a:spLocks noChangeArrowheads="1"/>
            </p:cNvSpPr>
            <p:nvPr/>
          </p:nvSpPr>
          <p:spPr bwMode="auto">
            <a:xfrm>
              <a:off x="4848" y="1968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08956" name="Line 47"/>
            <p:cNvSpPr>
              <a:spLocks noChangeShapeType="1"/>
            </p:cNvSpPr>
            <p:nvPr/>
          </p:nvSpPr>
          <p:spPr bwMode="auto">
            <a:xfrm>
              <a:off x="4898" y="2007"/>
              <a:ext cx="89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957" name="Text Box 48"/>
            <p:cNvSpPr txBox="1">
              <a:spLocks noChangeArrowheads="1"/>
            </p:cNvSpPr>
            <p:nvPr/>
          </p:nvSpPr>
          <p:spPr bwMode="auto">
            <a:xfrm>
              <a:off x="4845" y="1250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08958" name="Text Box 49"/>
            <p:cNvSpPr txBox="1">
              <a:spLocks noChangeArrowheads="1"/>
            </p:cNvSpPr>
            <p:nvPr/>
          </p:nvSpPr>
          <p:spPr bwMode="auto">
            <a:xfrm>
              <a:off x="5371" y="1472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08959" name="Text Box 50"/>
            <p:cNvSpPr txBox="1">
              <a:spLocks noChangeArrowheads="1"/>
            </p:cNvSpPr>
            <p:nvPr/>
          </p:nvSpPr>
          <p:spPr bwMode="auto">
            <a:xfrm>
              <a:off x="5361" y="1818"/>
              <a:ext cx="1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s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08960" name="Line 51"/>
            <p:cNvSpPr>
              <a:spLocks noChangeShapeType="1"/>
            </p:cNvSpPr>
            <p:nvPr/>
          </p:nvSpPr>
          <p:spPr bwMode="auto">
            <a:xfrm>
              <a:off x="5435" y="1818"/>
              <a:ext cx="5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961" name="Text Box 52"/>
            <p:cNvSpPr txBox="1">
              <a:spLocks noChangeArrowheads="1"/>
            </p:cNvSpPr>
            <p:nvPr/>
          </p:nvSpPr>
          <p:spPr bwMode="auto">
            <a:xfrm>
              <a:off x="4560" y="1248"/>
              <a:ext cx="3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FF0000"/>
                  </a:solidFill>
                </a:rPr>
                <a:t>V</a:t>
              </a:r>
              <a:r>
                <a:rPr lang="en-US" altLang="ja-JP" sz="2000" b="1" baseline="-25000">
                  <a:solidFill>
                    <a:srgbClr val="FF0000"/>
                  </a:solidFill>
                </a:rPr>
                <a:t>ts</a:t>
              </a:r>
            </a:p>
          </p:txBody>
        </p:sp>
        <p:sp>
          <p:nvSpPr>
            <p:cNvPr id="208962" name="Text Box 53"/>
            <p:cNvSpPr txBox="1">
              <a:spLocks noChangeArrowheads="1"/>
            </p:cNvSpPr>
            <p:nvPr/>
          </p:nvSpPr>
          <p:spPr bwMode="auto">
            <a:xfrm>
              <a:off x="5014" y="1970"/>
              <a:ext cx="3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FF0000"/>
                  </a:solidFill>
                </a:rPr>
                <a:t>V</a:t>
              </a:r>
              <a:r>
                <a:rPr lang="en-US" altLang="ja-JP" sz="2000" b="1" baseline="-25000">
                  <a:solidFill>
                    <a:srgbClr val="FF0000"/>
                  </a:solidFill>
                </a:rPr>
                <a:t>ts</a:t>
              </a:r>
            </a:p>
          </p:txBody>
        </p:sp>
        <p:grpSp>
          <p:nvGrpSpPr>
            <p:cNvPr id="208963" name="Group 54"/>
            <p:cNvGrpSpPr>
              <a:grpSpLocks/>
            </p:cNvGrpSpPr>
            <p:nvPr/>
          </p:nvGrpSpPr>
          <p:grpSpPr bwMode="auto">
            <a:xfrm>
              <a:off x="4627" y="1970"/>
              <a:ext cx="325" cy="250"/>
              <a:chOff x="3745" y="3017"/>
              <a:chExt cx="564" cy="333"/>
            </a:xfrm>
          </p:grpSpPr>
          <p:sp>
            <p:nvSpPr>
              <p:cNvPr id="208971" name="Text Box 55"/>
              <p:cNvSpPr txBox="1">
                <a:spLocks noChangeArrowheads="1"/>
              </p:cNvSpPr>
              <p:nvPr/>
            </p:nvSpPr>
            <p:spPr bwMode="auto">
              <a:xfrm>
                <a:off x="3745" y="3017"/>
                <a:ext cx="56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FF0000"/>
                    </a:solidFill>
                  </a:rPr>
                  <a:t>V</a:t>
                </a:r>
                <a:r>
                  <a:rPr lang="en-US" altLang="ja-JP" sz="2000" b="1" baseline="-25000">
                    <a:solidFill>
                      <a:srgbClr val="FF0000"/>
                    </a:solidFill>
                  </a:rPr>
                  <a:t>tb</a:t>
                </a:r>
              </a:p>
            </p:txBody>
          </p:sp>
          <p:sp>
            <p:nvSpPr>
              <p:cNvPr id="208972" name="Text Box 56"/>
              <p:cNvSpPr txBox="1">
                <a:spLocks noChangeArrowheads="1"/>
              </p:cNvSpPr>
              <p:nvPr/>
            </p:nvSpPr>
            <p:spPr bwMode="auto">
              <a:xfrm>
                <a:off x="3879" y="3022"/>
                <a:ext cx="33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baseline="30000">
                    <a:solidFill>
                      <a:srgbClr val="FF3300"/>
                    </a:solidFill>
                    <a:sym typeface="Symbol" pitchFamily="18" charset="2"/>
                  </a:rPr>
                  <a:t> *</a:t>
                </a:r>
              </a:p>
            </p:txBody>
          </p:sp>
        </p:grpSp>
        <p:grpSp>
          <p:nvGrpSpPr>
            <p:cNvPr id="208964" name="Group 57"/>
            <p:cNvGrpSpPr>
              <a:grpSpLocks/>
            </p:cNvGrpSpPr>
            <p:nvPr/>
          </p:nvGrpSpPr>
          <p:grpSpPr bwMode="auto">
            <a:xfrm>
              <a:off x="4987" y="1250"/>
              <a:ext cx="325" cy="250"/>
              <a:chOff x="3745" y="3016"/>
              <a:chExt cx="564" cy="323"/>
            </a:xfrm>
          </p:grpSpPr>
          <p:sp>
            <p:nvSpPr>
              <p:cNvPr id="208969" name="Text Box 58"/>
              <p:cNvSpPr txBox="1">
                <a:spLocks noChangeArrowheads="1"/>
              </p:cNvSpPr>
              <p:nvPr/>
            </p:nvSpPr>
            <p:spPr bwMode="auto">
              <a:xfrm>
                <a:off x="3745" y="3016"/>
                <a:ext cx="564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FF0000"/>
                    </a:solidFill>
                  </a:rPr>
                  <a:t>V</a:t>
                </a:r>
                <a:r>
                  <a:rPr lang="en-US" altLang="ja-JP" sz="2000" b="1" baseline="-25000">
                    <a:solidFill>
                      <a:srgbClr val="FF0000"/>
                    </a:solidFill>
                  </a:rPr>
                  <a:t>tb</a:t>
                </a:r>
              </a:p>
            </p:txBody>
          </p:sp>
          <p:sp>
            <p:nvSpPr>
              <p:cNvPr id="208970" name="Text Box 59"/>
              <p:cNvSpPr txBox="1">
                <a:spLocks noChangeArrowheads="1"/>
              </p:cNvSpPr>
              <p:nvPr/>
            </p:nvSpPr>
            <p:spPr bwMode="auto">
              <a:xfrm>
                <a:off x="3879" y="3021"/>
                <a:ext cx="336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baseline="30000">
                    <a:solidFill>
                      <a:srgbClr val="FF3300"/>
                    </a:solidFill>
                    <a:sym typeface="Symbol" pitchFamily="18" charset="2"/>
                  </a:rPr>
                  <a:t> *</a:t>
                </a:r>
              </a:p>
            </p:txBody>
          </p:sp>
        </p:grpSp>
        <p:sp>
          <p:nvSpPr>
            <p:cNvPr id="208965" name="Oval 60"/>
            <p:cNvSpPr>
              <a:spLocks noChangeArrowheads="1"/>
            </p:cNvSpPr>
            <p:nvPr/>
          </p:nvSpPr>
          <p:spPr bwMode="auto">
            <a:xfrm>
              <a:off x="4719" y="1536"/>
              <a:ext cx="46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208966" name="Oval 61"/>
            <p:cNvSpPr>
              <a:spLocks noChangeArrowheads="1"/>
            </p:cNvSpPr>
            <p:nvPr/>
          </p:nvSpPr>
          <p:spPr bwMode="auto">
            <a:xfrm>
              <a:off x="5042" y="1536"/>
              <a:ext cx="46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208967" name="Oval 62"/>
            <p:cNvSpPr>
              <a:spLocks noChangeArrowheads="1"/>
            </p:cNvSpPr>
            <p:nvPr/>
          </p:nvSpPr>
          <p:spPr bwMode="auto">
            <a:xfrm>
              <a:off x="4710" y="1880"/>
              <a:ext cx="46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208968" name="Oval 63"/>
            <p:cNvSpPr>
              <a:spLocks noChangeArrowheads="1"/>
            </p:cNvSpPr>
            <p:nvPr/>
          </p:nvSpPr>
          <p:spPr bwMode="auto">
            <a:xfrm>
              <a:off x="5042" y="1880"/>
              <a:ext cx="46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</p:grpSp>
      <p:grpSp>
        <p:nvGrpSpPr>
          <p:cNvPr id="208913" name="Group 100"/>
          <p:cNvGrpSpPr>
            <a:grpSpLocks/>
          </p:cNvGrpSpPr>
          <p:nvPr/>
        </p:nvGrpSpPr>
        <p:grpSpPr bwMode="auto">
          <a:xfrm>
            <a:off x="5715000" y="3657600"/>
            <a:ext cx="533400" cy="533400"/>
            <a:chOff x="2160" y="2160"/>
            <a:chExt cx="336" cy="336"/>
          </a:xfrm>
        </p:grpSpPr>
        <p:sp>
          <p:nvSpPr>
            <p:cNvPr id="208947" name="Rectangle 101"/>
            <p:cNvSpPr>
              <a:spLocks noChangeArrowheads="1"/>
            </p:cNvSpPr>
            <p:nvPr/>
          </p:nvSpPr>
          <p:spPr bwMode="auto">
            <a:xfrm>
              <a:off x="2160" y="2169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08948" name="Rectangle 102"/>
            <p:cNvSpPr>
              <a:spLocks noChangeArrowheads="1"/>
            </p:cNvSpPr>
            <p:nvPr/>
          </p:nvSpPr>
          <p:spPr bwMode="auto">
            <a:xfrm>
              <a:off x="2312" y="2160"/>
              <a:ext cx="18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chemeClr val="accent2"/>
                  </a:solidFill>
                  <a:latin typeface="Comic Sans MS" pitchFamily="66" charset="0"/>
                </a:rPr>
                <a:t>0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400">
                  <a:solidFill>
                    <a:schemeClr val="accent2"/>
                  </a:solidFill>
                  <a:latin typeface="Comic Sans MS" pitchFamily="66" charset="0"/>
                </a:rPr>
                <a:t>ｓ</a:t>
              </a:r>
              <a:endParaRPr lang="ja-JP" altLang="en-US" sz="14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8914" name="Group 103"/>
          <p:cNvGrpSpPr>
            <a:grpSpLocks/>
          </p:cNvGrpSpPr>
          <p:nvPr/>
        </p:nvGrpSpPr>
        <p:grpSpPr bwMode="auto">
          <a:xfrm>
            <a:off x="5486400" y="4724400"/>
            <a:ext cx="3317875" cy="1679575"/>
            <a:chOff x="192" y="3016"/>
            <a:chExt cx="2090" cy="1058"/>
          </a:xfrm>
        </p:grpSpPr>
        <p:sp>
          <p:nvSpPr>
            <p:cNvPr id="208924" name="Line 104"/>
            <p:cNvSpPr>
              <a:spLocks noChangeShapeType="1"/>
            </p:cNvSpPr>
            <p:nvPr/>
          </p:nvSpPr>
          <p:spPr bwMode="auto">
            <a:xfrm>
              <a:off x="692" y="3477"/>
              <a:ext cx="448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925" name="Line 105"/>
            <p:cNvSpPr>
              <a:spLocks noChangeShapeType="1"/>
            </p:cNvSpPr>
            <p:nvPr/>
          </p:nvSpPr>
          <p:spPr bwMode="auto">
            <a:xfrm flipV="1">
              <a:off x="1140" y="3215"/>
              <a:ext cx="599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926" name="Line 106"/>
            <p:cNvSpPr>
              <a:spLocks noChangeShapeType="1"/>
            </p:cNvSpPr>
            <p:nvPr/>
          </p:nvSpPr>
          <p:spPr bwMode="auto">
            <a:xfrm>
              <a:off x="692" y="3746"/>
              <a:ext cx="486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927" name="Line 107"/>
            <p:cNvSpPr>
              <a:spLocks noChangeShapeType="1"/>
            </p:cNvSpPr>
            <p:nvPr/>
          </p:nvSpPr>
          <p:spPr bwMode="auto">
            <a:xfrm>
              <a:off x="1178" y="3753"/>
              <a:ext cx="561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928" name="Line 108"/>
            <p:cNvSpPr>
              <a:spLocks noChangeShapeType="1"/>
            </p:cNvSpPr>
            <p:nvPr/>
          </p:nvSpPr>
          <p:spPr bwMode="auto">
            <a:xfrm>
              <a:off x="1140" y="3484"/>
              <a:ext cx="300" cy="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929" name="Line 109"/>
            <p:cNvSpPr>
              <a:spLocks noChangeShapeType="1"/>
            </p:cNvSpPr>
            <p:nvPr/>
          </p:nvSpPr>
          <p:spPr bwMode="auto">
            <a:xfrm flipV="1">
              <a:off x="1440" y="3446"/>
              <a:ext cx="336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930" name="Line 110"/>
            <p:cNvSpPr>
              <a:spLocks noChangeShapeType="1"/>
            </p:cNvSpPr>
            <p:nvPr/>
          </p:nvSpPr>
          <p:spPr bwMode="auto">
            <a:xfrm>
              <a:off x="1440" y="3600"/>
              <a:ext cx="299" cy="1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931" name="Text Box 111"/>
            <p:cNvSpPr txBox="1">
              <a:spLocks noChangeArrowheads="1"/>
            </p:cNvSpPr>
            <p:nvPr/>
          </p:nvSpPr>
          <p:spPr bwMode="auto">
            <a:xfrm>
              <a:off x="450" y="3309"/>
              <a:ext cx="2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400"/>
                <a:t>ｂ</a:t>
              </a:r>
            </a:p>
          </p:txBody>
        </p:sp>
        <p:sp>
          <p:nvSpPr>
            <p:cNvPr id="208932" name="Text Box 112"/>
            <p:cNvSpPr txBox="1">
              <a:spLocks noChangeArrowheads="1"/>
            </p:cNvSpPr>
            <p:nvPr/>
          </p:nvSpPr>
          <p:spPr bwMode="auto">
            <a:xfrm>
              <a:off x="450" y="3601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ＭＳ Ｐゴシック" pitchFamily="50" charset="-128"/>
                </a:rPr>
                <a:t>s</a:t>
              </a:r>
              <a:endParaRPr lang="en-US" altLang="ja-JP" sz="2400"/>
            </a:p>
          </p:txBody>
        </p:sp>
        <p:sp>
          <p:nvSpPr>
            <p:cNvPr id="208933" name="Text Box 113"/>
            <p:cNvSpPr txBox="1">
              <a:spLocks noChangeArrowheads="1"/>
            </p:cNvSpPr>
            <p:nvPr/>
          </p:nvSpPr>
          <p:spPr bwMode="auto">
            <a:xfrm>
              <a:off x="1775" y="30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ＭＳ Ｐゴシック" pitchFamily="50" charset="-128"/>
                </a:rPr>
                <a:t>u</a:t>
              </a:r>
              <a:endParaRPr lang="en-US" altLang="ja-JP" sz="2400"/>
            </a:p>
          </p:txBody>
        </p:sp>
        <p:sp>
          <p:nvSpPr>
            <p:cNvPr id="208934" name="Text Box 114"/>
            <p:cNvSpPr txBox="1">
              <a:spLocks noChangeArrowheads="1"/>
            </p:cNvSpPr>
            <p:nvPr/>
          </p:nvSpPr>
          <p:spPr bwMode="auto">
            <a:xfrm>
              <a:off x="1776" y="33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ＭＳ Ｐゴシック" pitchFamily="50" charset="-128"/>
                </a:rPr>
                <a:t>u</a:t>
              </a:r>
              <a:endParaRPr lang="en-US" altLang="ja-JP" sz="2400"/>
            </a:p>
          </p:txBody>
        </p:sp>
        <p:sp>
          <p:nvSpPr>
            <p:cNvPr id="208935" name="Text Box 115"/>
            <p:cNvSpPr txBox="1">
              <a:spLocks noChangeArrowheads="1"/>
            </p:cNvSpPr>
            <p:nvPr/>
          </p:nvSpPr>
          <p:spPr bwMode="auto">
            <a:xfrm>
              <a:off x="1795" y="3786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ＭＳ Ｐゴシック" pitchFamily="50" charset="-128"/>
                </a:rPr>
                <a:t>s</a:t>
              </a:r>
              <a:endParaRPr lang="en-US" altLang="ja-JP" sz="2400"/>
            </a:p>
          </p:txBody>
        </p:sp>
        <p:sp>
          <p:nvSpPr>
            <p:cNvPr id="208936" name="Text Box 116"/>
            <p:cNvSpPr txBox="1">
              <a:spLocks noChangeArrowheads="1"/>
            </p:cNvSpPr>
            <p:nvPr/>
          </p:nvSpPr>
          <p:spPr bwMode="auto">
            <a:xfrm>
              <a:off x="1791" y="3594"/>
              <a:ext cx="2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ＭＳ Ｐゴシック" pitchFamily="50" charset="-128"/>
                </a:rPr>
                <a:t>d</a:t>
              </a:r>
              <a:endParaRPr lang="en-US" altLang="ja-JP" sz="2400"/>
            </a:p>
          </p:txBody>
        </p:sp>
        <p:sp>
          <p:nvSpPr>
            <p:cNvPr id="208937" name="Text Box 117"/>
            <p:cNvSpPr txBox="1">
              <a:spLocks noChangeArrowheads="1"/>
            </p:cNvSpPr>
            <p:nvPr/>
          </p:nvSpPr>
          <p:spPr bwMode="auto">
            <a:xfrm>
              <a:off x="1756" y="3016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400"/>
                <a:t>ー</a:t>
              </a:r>
            </a:p>
          </p:txBody>
        </p:sp>
        <p:sp>
          <p:nvSpPr>
            <p:cNvPr id="208938" name="Text Box 118"/>
            <p:cNvSpPr txBox="1">
              <a:spLocks noChangeArrowheads="1"/>
            </p:cNvSpPr>
            <p:nvPr/>
          </p:nvSpPr>
          <p:spPr bwMode="auto">
            <a:xfrm>
              <a:off x="420" y="3215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400"/>
                <a:t>ー</a:t>
              </a:r>
            </a:p>
          </p:txBody>
        </p:sp>
        <p:sp>
          <p:nvSpPr>
            <p:cNvPr id="208939" name="Text Box 119"/>
            <p:cNvSpPr txBox="1">
              <a:spLocks noChangeArrowheads="1"/>
            </p:cNvSpPr>
            <p:nvPr/>
          </p:nvSpPr>
          <p:spPr bwMode="auto">
            <a:xfrm>
              <a:off x="1766" y="3523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400"/>
                <a:t>ー</a:t>
              </a:r>
            </a:p>
          </p:txBody>
        </p:sp>
        <p:sp>
          <p:nvSpPr>
            <p:cNvPr id="208940" name="Text Box 120"/>
            <p:cNvSpPr txBox="1">
              <a:spLocks noChangeArrowheads="1"/>
            </p:cNvSpPr>
            <p:nvPr/>
          </p:nvSpPr>
          <p:spPr bwMode="auto">
            <a:xfrm>
              <a:off x="192" y="3531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ja-JP" sz="2400" b="1" i="1" baseline="30000">
                <a:solidFill>
                  <a:schemeClr val="accent2"/>
                </a:solidFill>
              </a:endParaRPr>
            </a:p>
          </p:txBody>
        </p:sp>
        <p:sp>
          <p:nvSpPr>
            <p:cNvPr id="208941" name="Text Box 121"/>
            <p:cNvSpPr txBox="1">
              <a:spLocks noChangeArrowheads="1"/>
            </p:cNvSpPr>
            <p:nvPr/>
          </p:nvSpPr>
          <p:spPr bwMode="auto">
            <a:xfrm>
              <a:off x="1963" y="3216"/>
              <a:ext cx="2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 i="1">
                  <a:solidFill>
                    <a:schemeClr val="accent2"/>
                  </a:solidFill>
                  <a:latin typeface="Symbol" pitchFamily="18" charset="2"/>
                </a:rPr>
                <a:t>r</a:t>
              </a:r>
              <a:r>
                <a:rPr lang="en-US" altLang="ja-JP" sz="2400" b="1" i="1" baseline="30000">
                  <a:solidFill>
                    <a:schemeClr val="accent2"/>
                  </a:solidFill>
                  <a:latin typeface="Symbol" pitchFamily="18" charset="2"/>
                </a:rPr>
                <a:t>0</a:t>
              </a:r>
              <a:endParaRPr lang="en-US" altLang="ja-JP" sz="2400" b="1" i="1">
                <a:solidFill>
                  <a:schemeClr val="accent2"/>
                </a:solidFill>
                <a:latin typeface="Symbol" pitchFamily="18" charset="2"/>
              </a:endParaRPr>
            </a:p>
          </p:txBody>
        </p:sp>
        <p:sp>
          <p:nvSpPr>
            <p:cNvPr id="208942" name="Text Box 122"/>
            <p:cNvSpPr txBox="1">
              <a:spLocks noChangeArrowheads="1"/>
            </p:cNvSpPr>
            <p:nvPr/>
          </p:nvSpPr>
          <p:spPr bwMode="auto">
            <a:xfrm>
              <a:off x="1963" y="3708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 i="1">
                  <a:solidFill>
                    <a:schemeClr val="accent2"/>
                  </a:solidFill>
                </a:rPr>
                <a:t>Ks</a:t>
              </a:r>
            </a:p>
          </p:txBody>
        </p:sp>
        <p:sp>
          <p:nvSpPr>
            <p:cNvPr id="208943" name="Text Box 123"/>
            <p:cNvSpPr txBox="1">
              <a:spLocks noChangeArrowheads="1"/>
            </p:cNvSpPr>
            <p:nvPr/>
          </p:nvSpPr>
          <p:spPr bwMode="auto">
            <a:xfrm>
              <a:off x="1200" y="3487"/>
              <a:ext cx="3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 i="1">
                  <a:solidFill>
                    <a:srgbClr val="FF0000"/>
                  </a:solidFill>
                </a:rPr>
                <a:t>V</a:t>
              </a:r>
              <a:r>
                <a:rPr lang="en-US" altLang="ja-JP" sz="2400" b="1" i="1" baseline="-25000">
                  <a:solidFill>
                    <a:srgbClr val="FF0000"/>
                  </a:solidFill>
                </a:rPr>
                <a:t>ud</a:t>
              </a:r>
            </a:p>
          </p:txBody>
        </p:sp>
        <p:sp>
          <p:nvSpPr>
            <p:cNvPr id="208944" name="Text Box 124"/>
            <p:cNvSpPr txBox="1">
              <a:spLocks noChangeArrowheads="1"/>
            </p:cNvSpPr>
            <p:nvPr/>
          </p:nvSpPr>
          <p:spPr bwMode="auto">
            <a:xfrm>
              <a:off x="1793" y="3708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ja-JP" sz="2400"/>
            </a:p>
          </p:txBody>
        </p:sp>
        <p:sp>
          <p:nvSpPr>
            <p:cNvPr id="208945" name="Oval 125"/>
            <p:cNvSpPr>
              <a:spLocks noChangeArrowheads="1"/>
            </p:cNvSpPr>
            <p:nvPr/>
          </p:nvSpPr>
          <p:spPr bwMode="auto">
            <a:xfrm>
              <a:off x="950" y="3135"/>
              <a:ext cx="261" cy="269"/>
            </a:xfrm>
            <a:prstGeom prst="ellips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208946" name="Text Box 126"/>
            <p:cNvSpPr txBox="1">
              <a:spLocks noChangeArrowheads="1"/>
            </p:cNvSpPr>
            <p:nvPr/>
          </p:nvSpPr>
          <p:spPr bwMode="auto">
            <a:xfrm>
              <a:off x="912" y="3135"/>
              <a:ext cx="3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 i="1">
                  <a:solidFill>
                    <a:srgbClr val="FF0000"/>
                  </a:solidFill>
                </a:rPr>
                <a:t>V</a:t>
              </a:r>
              <a:r>
                <a:rPr lang="en-US" altLang="ja-JP" sz="2400" b="1" i="1" baseline="-25000">
                  <a:solidFill>
                    <a:srgbClr val="FF0000"/>
                  </a:solidFill>
                </a:rPr>
                <a:t>ub</a:t>
              </a:r>
            </a:p>
          </p:txBody>
        </p:sp>
      </p:grpSp>
      <p:grpSp>
        <p:nvGrpSpPr>
          <p:cNvPr id="208915" name="Group 128"/>
          <p:cNvGrpSpPr>
            <a:grpSpLocks/>
          </p:cNvGrpSpPr>
          <p:nvPr/>
        </p:nvGrpSpPr>
        <p:grpSpPr bwMode="auto">
          <a:xfrm>
            <a:off x="5486400" y="5334000"/>
            <a:ext cx="533400" cy="533400"/>
            <a:chOff x="2160" y="2160"/>
            <a:chExt cx="336" cy="336"/>
          </a:xfrm>
        </p:grpSpPr>
        <p:sp>
          <p:nvSpPr>
            <p:cNvPr id="208922" name="Rectangle 129"/>
            <p:cNvSpPr>
              <a:spLocks noChangeArrowheads="1"/>
            </p:cNvSpPr>
            <p:nvPr/>
          </p:nvSpPr>
          <p:spPr bwMode="auto">
            <a:xfrm>
              <a:off x="2160" y="2169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>
                  <a:solidFill>
                    <a:schemeClr val="accent2"/>
                  </a:solidFill>
                </a:rPr>
                <a:t>B</a:t>
              </a:r>
              <a:endParaRPr lang="en-US" altLang="ja-JP" sz="2800" b="1">
                <a:solidFill>
                  <a:schemeClr val="accent2"/>
                </a:solidFill>
              </a:endParaRPr>
            </a:p>
          </p:txBody>
        </p:sp>
        <p:sp>
          <p:nvSpPr>
            <p:cNvPr id="208923" name="Rectangle 130"/>
            <p:cNvSpPr>
              <a:spLocks noChangeArrowheads="1"/>
            </p:cNvSpPr>
            <p:nvPr/>
          </p:nvSpPr>
          <p:spPr bwMode="auto">
            <a:xfrm>
              <a:off x="2312" y="2160"/>
              <a:ext cx="18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chemeClr val="accent2"/>
                  </a:solidFill>
                  <a:latin typeface="Comic Sans MS" pitchFamily="66" charset="0"/>
                </a:rPr>
                <a:t>0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400">
                  <a:solidFill>
                    <a:schemeClr val="accent2"/>
                  </a:solidFill>
                  <a:latin typeface="Comic Sans MS" pitchFamily="66" charset="0"/>
                </a:rPr>
                <a:t>ｓ</a:t>
              </a:r>
            </a:p>
          </p:txBody>
        </p:sp>
      </p:grpSp>
      <p:sp>
        <p:nvSpPr>
          <p:cNvPr id="208916" name="Text Box 131"/>
          <p:cNvSpPr txBox="1">
            <a:spLocks noChangeArrowheads="1"/>
          </p:cNvSpPr>
          <p:nvPr/>
        </p:nvSpPr>
        <p:spPr bwMode="auto">
          <a:xfrm>
            <a:off x="381000" y="4953000"/>
            <a:ext cx="5057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Problem at B-Factory</a:t>
            </a:r>
            <a:r>
              <a:rPr lang="ja-JP" altLang="en-US" sz="2400"/>
              <a:t>： </a:t>
            </a:r>
            <a:r>
              <a:rPr lang="en-US" altLang="ja-JP" sz="2400"/>
              <a:t>run at Y(5S)</a:t>
            </a:r>
            <a:endParaRPr lang="ja-JP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/>
              <a:t>           </a:t>
            </a:r>
            <a:r>
              <a:rPr lang="en-US" altLang="ja-JP" sz="2400"/>
              <a:t>Too rapid oscillation to measure</a:t>
            </a:r>
            <a:endParaRPr lang="ja-JP" altLang="en-US" sz="2400"/>
          </a:p>
        </p:txBody>
      </p:sp>
      <p:sp>
        <p:nvSpPr>
          <p:cNvPr id="208917" name="Text Box 132"/>
          <p:cNvSpPr txBox="1">
            <a:spLocks noChangeArrowheads="1"/>
          </p:cNvSpPr>
          <p:nvPr/>
        </p:nvSpPr>
        <p:spPr bwMode="auto">
          <a:xfrm>
            <a:off x="1547813" y="5791200"/>
            <a:ext cx="1576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</a:rPr>
              <a:t>|V</a:t>
            </a:r>
            <a:r>
              <a:rPr lang="en-US" altLang="ja-JP" sz="2400" baseline="-25000">
                <a:solidFill>
                  <a:srgbClr val="009900"/>
                </a:solidFill>
              </a:rPr>
              <a:t>ts</a:t>
            </a:r>
            <a:r>
              <a:rPr lang="en-US" altLang="ja-JP" sz="2400">
                <a:solidFill>
                  <a:srgbClr val="009900"/>
                </a:solidFill>
              </a:rPr>
              <a:t>V</a:t>
            </a:r>
            <a:r>
              <a:rPr lang="en-US" altLang="ja-JP" sz="2400" baseline="-25000">
                <a:solidFill>
                  <a:srgbClr val="009900"/>
                </a:solidFill>
              </a:rPr>
              <a:t>tb</a:t>
            </a:r>
            <a:r>
              <a:rPr lang="en-US" altLang="ja-JP" sz="2400">
                <a:solidFill>
                  <a:srgbClr val="009900"/>
                </a:solidFill>
              </a:rPr>
              <a:t>|</a:t>
            </a:r>
            <a:r>
              <a:rPr lang="en-US" altLang="ja-JP" sz="2400" baseline="30000">
                <a:solidFill>
                  <a:srgbClr val="009900"/>
                </a:solidFill>
              </a:rPr>
              <a:t>2</a:t>
            </a:r>
            <a:r>
              <a:rPr lang="en-US" altLang="ja-JP" sz="2400">
                <a:solidFill>
                  <a:srgbClr val="009900"/>
                </a:solidFill>
              </a:rPr>
              <a:t>~</a:t>
            </a: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l</a:t>
            </a:r>
            <a:r>
              <a:rPr lang="en-US" altLang="ja-JP" sz="2400" baseline="30000">
                <a:solidFill>
                  <a:srgbClr val="009900"/>
                </a:solidFill>
              </a:rPr>
              <a:t>4</a:t>
            </a:r>
            <a:endParaRPr lang="en-US" altLang="ja-JP" sz="2400">
              <a:solidFill>
                <a:srgbClr val="009900"/>
              </a:solidFill>
            </a:endParaRPr>
          </a:p>
        </p:txBody>
      </p:sp>
      <p:sp>
        <p:nvSpPr>
          <p:cNvPr id="208918" name="Text Box 133"/>
          <p:cNvSpPr txBox="1">
            <a:spLocks noChangeArrowheads="1"/>
          </p:cNvSpPr>
          <p:nvPr/>
        </p:nvSpPr>
        <p:spPr bwMode="auto">
          <a:xfrm>
            <a:off x="6289675" y="5992813"/>
            <a:ext cx="649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A50021"/>
                </a:solidFill>
              </a:rPr>
              <a:t>Tree</a:t>
            </a:r>
            <a:endParaRPr lang="en-US" altLang="ja-JP" sz="2400"/>
          </a:p>
        </p:txBody>
      </p:sp>
      <p:sp>
        <p:nvSpPr>
          <p:cNvPr id="208919" name="Text Box 134"/>
          <p:cNvSpPr txBox="1">
            <a:spLocks noChangeArrowheads="1"/>
          </p:cNvSpPr>
          <p:nvPr/>
        </p:nvSpPr>
        <p:spPr bwMode="auto">
          <a:xfrm>
            <a:off x="3506788" y="5791200"/>
            <a:ext cx="1598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</a:rPr>
              <a:t>|V</a:t>
            </a:r>
            <a:r>
              <a:rPr lang="en-US" altLang="ja-JP" sz="2400" baseline="-25000">
                <a:solidFill>
                  <a:srgbClr val="009900"/>
                </a:solidFill>
              </a:rPr>
              <a:t>td</a:t>
            </a:r>
            <a:r>
              <a:rPr lang="en-US" altLang="ja-JP" sz="2400">
                <a:solidFill>
                  <a:srgbClr val="009900"/>
                </a:solidFill>
              </a:rPr>
              <a:t>V</a:t>
            </a:r>
            <a:r>
              <a:rPr lang="en-US" altLang="ja-JP" sz="2400" baseline="-25000">
                <a:solidFill>
                  <a:srgbClr val="009900"/>
                </a:solidFill>
              </a:rPr>
              <a:t>tb</a:t>
            </a:r>
            <a:r>
              <a:rPr lang="en-US" altLang="ja-JP" sz="2400">
                <a:solidFill>
                  <a:srgbClr val="009900"/>
                </a:solidFill>
              </a:rPr>
              <a:t>|</a:t>
            </a:r>
            <a:r>
              <a:rPr lang="en-US" altLang="ja-JP" sz="2400" baseline="30000">
                <a:solidFill>
                  <a:srgbClr val="009900"/>
                </a:solidFill>
              </a:rPr>
              <a:t>2</a:t>
            </a:r>
            <a:r>
              <a:rPr lang="en-US" altLang="ja-JP" sz="2400">
                <a:solidFill>
                  <a:srgbClr val="009900"/>
                </a:solidFill>
              </a:rPr>
              <a:t>~</a:t>
            </a: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l</a:t>
            </a:r>
            <a:r>
              <a:rPr lang="en-US" altLang="ja-JP" sz="2400" baseline="30000">
                <a:solidFill>
                  <a:srgbClr val="009900"/>
                </a:solidFill>
              </a:rPr>
              <a:t>6</a:t>
            </a:r>
            <a:endParaRPr lang="en-US" altLang="ja-JP" sz="2400">
              <a:solidFill>
                <a:srgbClr val="009900"/>
              </a:solidFill>
            </a:endParaRPr>
          </a:p>
        </p:txBody>
      </p:sp>
      <p:sp>
        <p:nvSpPr>
          <p:cNvPr id="208920" name="Text Box 135"/>
          <p:cNvSpPr txBox="1">
            <a:spLocks noChangeArrowheads="1"/>
          </p:cNvSpPr>
          <p:nvPr/>
        </p:nvSpPr>
        <p:spPr bwMode="auto">
          <a:xfrm>
            <a:off x="3108325" y="581183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</a:rPr>
              <a:t>≫</a:t>
            </a:r>
          </a:p>
        </p:txBody>
      </p:sp>
      <p:sp>
        <p:nvSpPr>
          <p:cNvPr id="208921" name="Rectangle 2"/>
          <p:cNvSpPr>
            <a:spLocks noChangeArrowheads="1"/>
          </p:cNvSpPr>
          <p:nvPr/>
        </p:nvSpPr>
        <p:spPr bwMode="auto">
          <a:xfrm>
            <a:off x="1533525" y="6280150"/>
            <a:ext cx="2684463" cy="46196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ja-JP" sz="2400">
                <a:solidFill>
                  <a:srgbClr val="C00000"/>
                </a:solidFill>
              </a:rPr>
              <a:t>possible at LHCb</a:t>
            </a:r>
            <a:endParaRPr lang="ja-JP" altLang="en-US" sz="280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103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grpSp>
        <p:nvGrpSpPr>
          <p:cNvPr id="209923" name="Group 74"/>
          <p:cNvGrpSpPr>
            <a:grpSpLocks/>
          </p:cNvGrpSpPr>
          <p:nvPr/>
        </p:nvGrpSpPr>
        <p:grpSpPr bwMode="auto">
          <a:xfrm>
            <a:off x="5410200" y="4132263"/>
            <a:ext cx="3567113" cy="1908175"/>
            <a:chOff x="2727" y="1313"/>
            <a:chExt cx="2541" cy="1300"/>
          </a:xfrm>
        </p:grpSpPr>
        <p:grpSp>
          <p:nvGrpSpPr>
            <p:cNvPr id="210042" name="Group 29"/>
            <p:cNvGrpSpPr>
              <a:grpSpLocks/>
            </p:cNvGrpSpPr>
            <p:nvPr/>
          </p:nvGrpSpPr>
          <p:grpSpPr bwMode="auto">
            <a:xfrm>
              <a:off x="2960" y="1728"/>
              <a:ext cx="192" cy="271"/>
              <a:chOff x="3168" y="2774"/>
              <a:chExt cx="192" cy="271"/>
            </a:xfrm>
          </p:grpSpPr>
          <p:sp>
            <p:nvSpPr>
              <p:cNvPr id="210075" name="Text Box 30"/>
              <p:cNvSpPr txBox="1">
                <a:spLocks noChangeArrowheads="1"/>
              </p:cNvSpPr>
              <p:nvPr/>
            </p:nvSpPr>
            <p:spPr bwMode="auto">
              <a:xfrm>
                <a:off x="3168" y="2774"/>
                <a:ext cx="19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chemeClr val="accent2"/>
                    </a:solidFill>
                    <a:latin typeface="Comic Sans MS" pitchFamily="66" charset="0"/>
                  </a:rPr>
                  <a:t>b</a:t>
                </a:r>
                <a:endParaRPr lang="en-US" altLang="ja-JP" sz="28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076" name="Line 31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10043" name="Text Box 32"/>
            <p:cNvSpPr txBox="1">
              <a:spLocks noChangeArrowheads="1"/>
            </p:cNvSpPr>
            <p:nvPr/>
          </p:nvSpPr>
          <p:spPr bwMode="auto">
            <a:xfrm>
              <a:off x="4592" y="1680"/>
              <a:ext cx="192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  <a:latin typeface="ＭＳ Ｐゴシック" pitchFamily="50" charset="-128"/>
                </a:rPr>
                <a:t>c</a:t>
              </a:r>
              <a:endParaRPr lang="en-US" altLang="ja-JP" sz="28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210044" name="Group 33"/>
            <p:cNvGrpSpPr>
              <a:grpSpLocks/>
            </p:cNvGrpSpPr>
            <p:nvPr/>
          </p:nvGrpSpPr>
          <p:grpSpPr bwMode="auto">
            <a:xfrm>
              <a:off x="4592" y="1488"/>
              <a:ext cx="192" cy="271"/>
              <a:chOff x="2448" y="1824"/>
              <a:chExt cx="192" cy="271"/>
            </a:xfrm>
          </p:grpSpPr>
          <p:sp>
            <p:nvSpPr>
              <p:cNvPr id="210073" name="Text Box 34"/>
              <p:cNvSpPr txBox="1">
                <a:spLocks noChangeArrowheads="1"/>
              </p:cNvSpPr>
              <p:nvPr/>
            </p:nvSpPr>
            <p:spPr bwMode="auto">
              <a:xfrm>
                <a:off x="2448" y="1824"/>
                <a:ext cx="19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chemeClr val="accent2"/>
                    </a:solidFill>
                    <a:latin typeface="Comic Sans MS" pitchFamily="66" charset="0"/>
                  </a:rPr>
                  <a:t>u</a:t>
                </a:r>
                <a:endParaRPr lang="en-US" altLang="ja-JP" sz="28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074" name="Line 35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10045" name="Line 36"/>
            <p:cNvSpPr>
              <a:spLocks noChangeShapeType="1"/>
            </p:cNvSpPr>
            <p:nvPr/>
          </p:nvSpPr>
          <p:spPr bwMode="auto">
            <a:xfrm>
              <a:off x="3152" y="1680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046" name="Line 37"/>
            <p:cNvSpPr>
              <a:spLocks noChangeShapeType="1"/>
            </p:cNvSpPr>
            <p:nvPr/>
          </p:nvSpPr>
          <p:spPr bwMode="auto">
            <a:xfrm>
              <a:off x="3488" y="1680"/>
              <a:ext cx="110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047" name="Freeform 38"/>
            <p:cNvSpPr>
              <a:spLocks/>
            </p:cNvSpPr>
            <p:nvPr/>
          </p:nvSpPr>
          <p:spPr bwMode="auto">
            <a:xfrm rot="3005786">
              <a:off x="3584" y="1848"/>
              <a:ext cx="504" cy="72"/>
            </a:xfrm>
            <a:custGeom>
              <a:avLst/>
              <a:gdLst>
                <a:gd name="T0" fmla="*/ 0 w 1440"/>
                <a:gd name="T1" fmla="*/ 0 h 288"/>
                <a:gd name="T2" fmla="*/ 0 w 1440"/>
                <a:gd name="T3" fmla="*/ 0 h 288"/>
                <a:gd name="T4" fmla="*/ 0 w 1440"/>
                <a:gd name="T5" fmla="*/ 0 h 288"/>
                <a:gd name="T6" fmla="*/ 0 w 1440"/>
                <a:gd name="T7" fmla="*/ 0 h 288"/>
                <a:gd name="T8" fmla="*/ 0 w 1440"/>
                <a:gd name="T9" fmla="*/ 0 h 288"/>
                <a:gd name="T10" fmla="*/ 0 w 1440"/>
                <a:gd name="T11" fmla="*/ 0 h 288"/>
                <a:gd name="T12" fmla="*/ 0 w 1440"/>
                <a:gd name="T13" fmla="*/ 0 h 288"/>
                <a:gd name="T14" fmla="*/ 0 w 1440"/>
                <a:gd name="T15" fmla="*/ 0 h 288"/>
                <a:gd name="T16" fmla="*/ 0 w 1440"/>
                <a:gd name="T17" fmla="*/ 0 h 288"/>
                <a:gd name="T18" fmla="*/ 0 w 1440"/>
                <a:gd name="T19" fmla="*/ 0 h 288"/>
                <a:gd name="T20" fmla="*/ 0 w 1440"/>
                <a:gd name="T21" fmla="*/ 0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0"/>
                <a:gd name="T34" fmla="*/ 0 h 288"/>
                <a:gd name="T35" fmla="*/ 1440 w 1440"/>
                <a:gd name="T36" fmla="*/ 288 h 2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0" h="288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96"/>
                    <a:pt x="288" y="144"/>
                  </a:cubicBezTo>
                  <a:cubicBezTo>
                    <a:pt x="336" y="192"/>
                    <a:pt x="384" y="288"/>
                    <a:pt x="432" y="288"/>
                  </a:cubicBezTo>
                  <a:cubicBezTo>
                    <a:pt x="480" y="288"/>
                    <a:pt x="528" y="192"/>
                    <a:pt x="576" y="144"/>
                  </a:cubicBezTo>
                  <a:cubicBezTo>
                    <a:pt x="624" y="96"/>
                    <a:pt x="672" y="0"/>
                    <a:pt x="720" y="0"/>
                  </a:cubicBezTo>
                  <a:cubicBezTo>
                    <a:pt x="768" y="0"/>
                    <a:pt x="816" y="96"/>
                    <a:pt x="864" y="144"/>
                  </a:cubicBezTo>
                  <a:cubicBezTo>
                    <a:pt x="912" y="192"/>
                    <a:pt x="960" y="288"/>
                    <a:pt x="1008" y="288"/>
                  </a:cubicBezTo>
                  <a:cubicBezTo>
                    <a:pt x="1056" y="288"/>
                    <a:pt x="1104" y="192"/>
                    <a:pt x="1152" y="144"/>
                  </a:cubicBezTo>
                  <a:cubicBezTo>
                    <a:pt x="1200" y="96"/>
                    <a:pt x="1248" y="0"/>
                    <a:pt x="1296" y="0"/>
                  </a:cubicBezTo>
                  <a:cubicBezTo>
                    <a:pt x="1344" y="0"/>
                    <a:pt x="1392" y="72"/>
                    <a:pt x="1440" y="14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10048" name="Group 39"/>
            <p:cNvGrpSpPr>
              <a:grpSpLocks/>
            </p:cNvGrpSpPr>
            <p:nvPr/>
          </p:nvGrpSpPr>
          <p:grpSpPr bwMode="auto">
            <a:xfrm>
              <a:off x="3152" y="2467"/>
              <a:ext cx="395" cy="1"/>
              <a:chOff x="421" y="1631"/>
              <a:chExt cx="395" cy="1"/>
            </a:xfrm>
          </p:grpSpPr>
          <p:sp>
            <p:nvSpPr>
              <p:cNvPr id="210071" name="Line 40"/>
              <p:cNvSpPr>
                <a:spLocks noChangeShapeType="1"/>
              </p:cNvSpPr>
              <p:nvPr/>
            </p:nvSpPr>
            <p:spPr bwMode="auto">
              <a:xfrm rot="10800000">
                <a:off x="57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72" name="Line 41"/>
              <p:cNvSpPr>
                <a:spLocks noChangeShapeType="1"/>
              </p:cNvSpPr>
              <p:nvPr/>
            </p:nvSpPr>
            <p:spPr bwMode="auto">
              <a:xfrm rot="10800000">
                <a:off x="421" y="1631"/>
                <a:ext cx="155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0049" name="Group 42"/>
            <p:cNvGrpSpPr>
              <a:grpSpLocks/>
            </p:cNvGrpSpPr>
            <p:nvPr/>
          </p:nvGrpSpPr>
          <p:grpSpPr bwMode="auto">
            <a:xfrm rot="9597764">
              <a:off x="3968" y="1920"/>
              <a:ext cx="624" cy="48"/>
              <a:chOff x="864" y="2448"/>
              <a:chExt cx="557" cy="0"/>
            </a:xfrm>
          </p:grpSpPr>
          <p:sp>
            <p:nvSpPr>
              <p:cNvPr id="210069" name="Line 43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70" name="Line 44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0050" name="Group 45"/>
            <p:cNvGrpSpPr>
              <a:grpSpLocks/>
            </p:cNvGrpSpPr>
            <p:nvPr/>
          </p:nvGrpSpPr>
          <p:grpSpPr bwMode="auto">
            <a:xfrm rot="1194515">
              <a:off x="3968" y="2160"/>
              <a:ext cx="624" cy="48"/>
              <a:chOff x="864" y="2448"/>
              <a:chExt cx="557" cy="0"/>
            </a:xfrm>
          </p:grpSpPr>
          <p:sp>
            <p:nvSpPr>
              <p:cNvPr id="210067" name="Line 46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68" name="Line 47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10051" name="Text Box 48"/>
            <p:cNvSpPr txBox="1">
              <a:spLocks noChangeArrowheads="1"/>
            </p:cNvSpPr>
            <p:nvPr/>
          </p:nvSpPr>
          <p:spPr bwMode="auto">
            <a:xfrm>
              <a:off x="3542" y="1862"/>
              <a:ext cx="31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  <a:endParaRPr lang="en-US" altLang="ja-JP" sz="28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210052" name="Group 49"/>
            <p:cNvGrpSpPr>
              <a:grpSpLocks/>
            </p:cNvGrpSpPr>
            <p:nvPr/>
          </p:nvGrpSpPr>
          <p:grpSpPr bwMode="auto">
            <a:xfrm>
              <a:off x="3728" y="2033"/>
              <a:ext cx="469" cy="354"/>
              <a:chOff x="3744" y="2945"/>
              <a:chExt cx="469" cy="354"/>
            </a:xfrm>
          </p:grpSpPr>
          <p:sp>
            <p:nvSpPr>
              <p:cNvPr id="210065" name="Text Box 50"/>
              <p:cNvSpPr txBox="1">
                <a:spLocks noChangeArrowheads="1"/>
              </p:cNvSpPr>
              <p:nvPr/>
            </p:nvSpPr>
            <p:spPr bwMode="auto">
              <a:xfrm>
                <a:off x="3744" y="2945"/>
                <a:ext cx="469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800" b="1">
                    <a:solidFill>
                      <a:srgbClr val="FF3300"/>
                    </a:solidFill>
                    <a:latin typeface="Comic Sans MS" pitchFamily="66" charset="0"/>
                  </a:rPr>
                  <a:t>V</a:t>
                </a:r>
                <a:r>
                  <a:rPr lang="en-US" altLang="ja-JP" sz="2800" b="1" baseline="-25000">
                    <a:solidFill>
                      <a:srgbClr val="FF3300"/>
                    </a:solidFill>
                    <a:latin typeface="ＭＳ Ｐゴシック" pitchFamily="50" charset="-128"/>
                  </a:rPr>
                  <a:t>cs</a:t>
                </a:r>
                <a:endParaRPr lang="en-US" altLang="ja-JP" sz="2800" b="1" baseline="-25000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066" name="Text Box 51"/>
              <p:cNvSpPr txBox="1">
                <a:spLocks noChangeArrowheads="1"/>
              </p:cNvSpPr>
              <p:nvPr/>
            </p:nvSpPr>
            <p:spPr bwMode="auto">
              <a:xfrm>
                <a:off x="3887" y="2960"/>
                <a:ext cx="218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800" b="1" baseline="30000">
                    <a:solidFill>
                      <a:srgbClr val="FF3300"/>
                    </a:solidFill>
                    <a:latin typeface="Comic Sans MS" pitchFamily="66" charset="0"/>
                    <a:sym typeface="Symbol" pitchFamily="18" charset="2"/>
                  </a:rPr>
                  <a:t></a:t>
                </a:r>
                <a:endParaRPr lang="en-US" altLang="ja-JP" sz="2800" b="1" baseline="30000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0053" name="Text Box 52"/>
            <p:cNvSpPr txBox="1">
              <a:spLocks noChangeArrowheads="1"/>
            </p:cNvSpPr>
            <p:nvPr/>
          </p:nvSpPr>
          <p:spPr bwMode="auto">
            <a:xfrm>
              <a:off x="3533" y="1313"/>
              <a:ext cx="475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rgbClr val="FF0000"/>
                  </a:solidFill>
                  <a:latin typeface="Comic Sans MS" pitchFamily="66" charset="0"/>
                </a:rPr>
                <a:t>V</a:t>
              </a:r>
              <a:r>
                <a:rPr lang="en-US" altLang="ja-JP" sz="2800" b="1" baseline="-25000">
                  <a:solidFill>
                    <a:srgbClr val="FF0000"/>
                  </a:solidFill>
                  <a:latin typeface="ＭＳ Ｐゴシック" pitchFamily="50" charset="-128"/>
                </a:rPr>
                <a:t>u</a:t>
              </a:r>
              <a:r>
                <a:rPr lang="en-US" altLang="ja-JP" sz="2400" b="1" baseline="-25000">
                  <a:solidFill>
                    <a:srgbClr val="FF0000"/>
                  </a:solidFill>
                  <a:latin typeface="Comic Sans MS" pitchFamily="66" charset="0"/>
                </a:rPr>
                <a:t>b</a:t>
              </a:r>
              <a:endParaRPr lang="en-US" altLang="ja-JP" sz="2800" b="1" baseline="-250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10054" name="Line 53"/>
            <p:cNvSpPr>
              <a:spLocks noChangeShapeType="1"/>
            </p:cNvSpPr>
            <p:nvPr/>
          </p:nvSpPr>
          <p:spPr bwMode="auto">
            <a:xfrm>
              <a:off x="3536" y="2471"/>
              <a:ext cx="10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10055" name="Group 60"/>
            <p:cNvGrpSpPr>
              <a:grpSpLocks/>
            </p:cNvGrpSpPr>
            <p:nvPr/>
          </p:nvGrpSpPr>
          <p:grpSpPr bwMode="auto">
            <a:xfrm>
              <a:off x="2727" y="1900"/>
              <a:ext cx="380" cy="466"/>
              <a:chOff x="2880" y="2428"/>
              <a:chExt cx="380" cy="466"/>
            </a:xfrm>
          </p:grpSpPr>
          <p:sp>
            <p:nvSpPr>
              <p:cNvPr id="210063" name="Text Box 61"/>
              <p:cNvSpPr txBox="1">
                <a:spLocks noChangeArrowheads="1"/>
              </p:cNvSpPr>
              <p:nvPr/>
            </p:nvSpPr>
            <p:spPr bwMode="auto">
              <a:xfrm>
                <a:off x="2880" y="2462"/>
                <a:ext cx="300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800" b="1">
                    <a:solidFill>
                      <a:schemeClr val="accent2"/>
                    </a:solidFill>
                  </a:rPr>
                  <a:t>B</a:t>
                </a:r>
                <a:endParaRPr lang="en-US" altLang="ja-JP" sz="2800" b="1" baseline="30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064" name="Text Box 62"/>
              <p:cNvSpPr txBox="1">
                <a:spLocks noChangeArrowheads="1"/>
              </p:cNvSpPr>
              <p:nvPr/>
            </p:nvSpPr>
            <p:spPr bwMode="auto">
              <a:xfrm>
                <a:off x="3041" y="2428"/>
                <a:ext cx="219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1600" b="1">
                    <a:solidFill>
                      <a:schemeClr val="accent2"/>
                    </a:solidFill>
                    <a:latin typeface="Comic Sans MS" pitchFamily="66" charset="0"/>
                  </a:rPr>
                  <a:t>+</a:t>
                </a:r>
                <a:endParaRPr lang="en-US" altLang="ja-JP" sz="2800" b="1">
                  <a:solidFill>
                    <a:schemeClr val="accent2"/>
                  </a:solidFill>
                  <a:latin typeface="Comic Sans MS" pitchFamily="66" charset="0"/>
                </a:endParaRPr>
              </a:p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endParaRPr lang="en-US" altLang="ja-JP" sz="2800" b="1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0056" name="Group 63"/>
            <p:cNvGrpSpPr>
              <a:grpSpLocks/>
            </p:cNvGrpSpPr>
            <p:nvPr/>
          </p:nvGrpSpPr>
          <p:grpSpPr bwMode="auto">
            <a:xfrm>
              <a:off x="4609" y="2112"/>
              <a:ext cx="191" cy="354"/>
              <a:chOff x="2017" y="2102"/>
              <a:chExt cx="191" cy="354"/>
            </a:xfrm>
          </p:grpSpPr>
          <p:sp>
            <p:nvSpPr>
              <p:cNvPr id="210061" name="Text Box 64"/>
              <p:cNvSpPr txBox="1">
                <a:spLocks noChangeArrowheads="1"/>
              </p:cNvSpPr>
              <p:nvPr/>
            </p:nvSpPr>
            <p:spPr bwMode="auto">
              <a:xfrm>
                <a:off x="2017" y="2102"/>
                <a:ext cx="191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800" b="1">
                    <a:solidFill>
                      <a:schemeClr val="accent2"/>
                    </a:solidFill>
                    <a:latin typeface="ＭＳ Ｐゴシック" pitchFamily="50" charset="-128"/>
                  </a:rPr>
                  <a:t>s</a:t>
                </a:r>
                <a:endParaRPr lang="en-US" altLang="ja-JP" sz="28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062" name="Line 65"/>
              <p:cNvSpPr>
                <a:spLocks noChangeShapeType="1"/>
              </p:cNvSpPr>
              <p:nvPr/>
            </p:nvSpPr>
            <p:spPr bwMode="auto">
              <a:xfrm>
                <a:off x="2064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10057" name="Text Box 66"/>
            <p:cNvSpPr txBox="1">
              <a:spLocks noChangeArrowheads="1"/>
            </p:cNvSpPr>
            <p:nvPr/>
          </p:nvSpPr>
          <p:spPr bwMode="auto">
            <a:xfrm>
              <a:off x="4848" y="2217"/>
              <a:ext cx="42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  <a:latin typeface="Symbol" pitchFamily="18" charset="2"/>
                </a:rPr>
                <a:t>K</a:t>
              </a:r>
              <a:r>
                <a:rPr lang="en-US" altLang="ja-JP" sz="2800" b="1" baseline="30000">
                  <a:solidFill>
                    <a:schemeClr val="accent2"/>
                  </a:solidFill>
                  <a:latin typeface="Comic Sans MS" pitchFamily="66" charset="0"/>
                </a:rPr>
                <a:t>+</a:t>
              </a:r>
            </a:p>
          </p:txBody>
        </p:sp>
        <p:sp>
          <p:nvSpPr>
            <p:cNvPr id="210058" name="Text Box 67"/>
            <p:cNvSpPr txBox="1">
              <a:spLocks noChangeArrowheads="1"/>
            </p:cNvSpPr>
            <p:nvPr/>
          </p:nvSpPr>
          <p:spPr bwMode="auto">
            <a:xfrm>
              <a:off x="4800" y="1593"/>
              <a:ext cx="40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</a:rPr>
                <a:t>D</a:t>
              </a:r>
              <a:r>
                <a:rPr lang="en-US" altLang="ja-JP" sz="2800" b="1" baseline="30000">
                  <a:solidFill>
                    <a:schemeClr val="accent2"/>
                  </a:solidFill>
                </a:rPr>
                <a:t>0</a:t>
              </a:r>
              <a:endParaRPr lang="en-US" altLang="ja-JP" sz="2800" b="1" baseline="30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10059" name="Text Box 71"/>
            <p:cNvSpPr txBox="1">
              <a:spLocks noChangeArrowheads="1"/>
            </p:cNvSpPr>
            <p:nvPr/>
          </p:nvSpPr>
          <p:spPr bwMode="auto">
            <a:xfrm>
              <a:off x="2976" y="2343"/>
              <a:ext cx="192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u</a:t>
              </a:r>
              <a:endParaRPr lang="en-US" altLang="ja-JP" sz="28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10060" name="Text Box 72"/>
            <p:cNvSpPr txBox="1">
              <a:spLocks noChangeArrowheads="1"/>
            </p:cNvSpPr>
            <p:nvPr/>
          </p:nvSpPr>
          <p:spPr bwMode="auto">
            <a:xfrm>
              <a:off x="4608" y="2342"/>
              <a:ext cx="19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u</a:t>
              </a:r>
              <a:endParaRPr lang="en-US" altLang="ja-JP" sz="28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sp>
        <p:nvSpPr>
          <p:cNvPr id="326729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i="1" dirty="0">
                <a:latin typeface="Symbol" pitchFamily="18" charset="2"/>
              </a:rPr>
              <a:t>f</a:t>
            </a:r>
            <a:r>
              <a:rPr lang="en-US" altLang="ja-JP" i="1" baseline="-25000" dirty="0"/>
              <a:t>3</a:t>
            </a:r>
            <a:r>
              <a:rPr lang="en-US" altLang="ja-JP" dirty="0"/>
              <a:t> </a:t>
            </a:r>
            <a:r>
              <a:rPr lang="en-US" altLang="ja-JP" dirty="0" smtClean="0"/>
              <a:t>measurement: GLW</a:t>
            </a:r>
          </a:p>
        </p:txBody>
      </p:sp>
      <p:sp>
        <p:nvSpPr>
          <p:cNvPr id="209925" name="Text Box 76"/>
          <p:cNvSpPr txBox="1">
            <a:spLocks noChangeArrowheads="1"/>
          </p:cNvSpPr>
          <p:nvPr/>
        </p:nvSpPr>
        <p:spPr bwMode="auto">
          <a:xfrm>
            <a:off x="288925" y="1558925"/>
            <a:ext cx="146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B</a:t>
            </a:r>
            <a:r>
              <a:rPr lang="en-US" altLang="ja-JP" sz="2400" baseline="30000"/>
              <a:t>+</a:t>
            </a:r>
            <a:r>
              <a:rPr lang="en-US" altLang="ja-JP" sz="2400"/>
              <a:t>→D</a:t>
            </a:r>
            <a:r>
              <a:rPr lang="en-US" altLang="ja-JP" sz="2400" baseline="30000"/>
              <a:t>0</a:t>
            </a:r>
            <a:r>
              <a:rPr lang="en-US" altLang="ja-JP" sz="2400"/>
              <a:t>K</a:t>
            </a:r>
            <a:r>
              <a:rPr lang="en-US" altLang="ja-JP" sz="2400" baseline="30000"/>
              <a:t>+</a:t>
            </a:r>
          </a:p>
        </p:txBody>
      </p:sp>
      <p:sp>
        <p:nvSpPr>
          <p:cNvPr id="209926" name="Text Box 77"/>
          <p:cNvSpPr txBox="1">
            <a:spLocks noChangeArrowheads="1"/>
          </p:cNvSpPr>
          <p:nvPr/>
        </p:nvSpPr>
        <p:spPr bwMode="auto">
          <a:xfrm>
            <a:off x="555625" y="1905000"/>
            <a:ext cx="165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 = |A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|e</a:t>
            </a:r>
            <a:r>
              <a:rPr lang="en-US" altLang="ja-JP" sz="2400" baseline="30000">
                <a:solidFill>
                  <a:srgbClr val="0000FF"/>
                </a:solidFill>
              </a:rPr>
              <a:t>i</a:t>
            </a:r>
            <a:r>
              <a:rPr lang="en-US" altLang="ja-JP" sz="2400" baseline="30000">
                <a:solidFill>
                  <a:srgbClr val="0000FF"/>
                </a:solidFill>
                <a:latin typeface="Symbol" pitchFamily="18" charset="2"/>
              </a:rPr>
              <a:t>d</a:t>
            </a:r>
            <a:endParaRPr lang="en-US" altLang="ja-JP" sz="2400">
              <a:solidFill>
                <a:srgbClr val="0000FF"/>
              </a:solidFill>
            </a:endParaRPr>
          </a:p>
        </p:txBody>
      </p:sp>
      <p:grpSp>
        <p:nvGrpSpPr>
          <p:cNvPr id="209927" name="Group 81"/>
          <p:cNvGrpSpPr>
            <a:grpSpLocks/>
          </p:cNvGrpSpPr>
          <p:nvPr/>
        </p:nvGrpSpPr>
        <p:grpSpPr bwMode="auto">
          <a:xfrm>
            <a:off x="5257800" y="1846263"/>
            <a:ext cx="3678238" cy="1947862"/>
            <a:chOff x="3168" y="768"/>
            <a:chExt cx="2462" cy="1374"/>
          </a:xfrm>
        </p:grpSpPr>
        <p:grpSp>
          <p:nvGrpSpPr>
            <p:cNvPr id="210006" name="Group 3"/>
            <p:cNvGrpSpPr>
              <a:grpSpLocks/>
            </p:cNvGrpSpPr>
            <p:nvPr/>
          </p:nvGrpSpPr>
          <p:grpSpPr bwMode="auto">
            <a:xfrm>
              <a:off x="3408" y="1295"/>
              <a:ext cx="191" cy="280"/>
              <a:chOff x="3168" y="2773"/>
              <a:chExt cx="191" cy="280"/>
            </a:xfrm>
          </p:grpSpPr>
          <p:sp>
            <p:nvSpPr>
              <p:cNvPr id="210040" name="Text Box 4"/>
              <p:cNvSpPr txBox="1">
                <a:spLocks noChangeArrowheads="1"/>
              </p:cNvSpPr>
              <p:nvPr/>
            </p:nvSpPr>
            <p:spPr bwMode="auto">
              <a:xfrm>
                <a:off x="3168" y="2773"/>
                <a:ext cx="191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chemeClr val="accent2"/>
                    </a:solidFill>
                    <a:latin typeface="Comic Sans MS" pitchFamily="66" charset="0"/>
                  </a:rPr>
                  <a:t>b</a:t>
                </a:r>
                <a:endParaRPr lang="en-US" altLang="ja-JP" sz="20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041" name="Line 5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10007" name="Text Box 6"/>
            <p:cNvSpPr txBox="1">
              <a:spLocks noChangeArrowheads="1"/>
            </p:cNvSpPr>
            <p:nvPr/>
          </p:nvSpPr>
          <p:spPr bwMode="auto">
            <a:xfrm>
              <a:off x="5039" y="1142"/>
              <a:ext cx="19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u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10008" name="Line 7"/>
            <p:cNvSpPr>
              <a:spLocks noChangeShapeType="1"/>
            </p:cNvSpPr>
            <p:nvPr/>
          </p:nvSpPr>
          <p:spPr bwMode="auto">
            <a:xfrm>
              <a:off x="3600" y="1459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009" name="Line 8"/>
            <p:cNvSpPr>
              <a:spLocks noChangeShapeType="1"/>
            </p:cNvSpPr>
            <p:nvPr/>
          </p:nvSpPr>
          <p:spPr bwMode="auto">
            <a:xfrm>
              <a:off x="3936" y="1459"/>
              <a:ext cx="110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010" name="Freeform 9"/>
            <p:cNvSpPr>
              <a:spLocks/>
            </p:cNvSpPr>
            <p:nvPr/>
          </p:nvSpPr>
          <p:spPr bwMode="auto">
            <a:xfrm rot="-2505317">
              <a:off x="4032" y="1272"/>
              <a:ext cx="504" cy="72"/>
            </a:xfrm>
            <a:custGeom>
              <a:avLst/>
              <a:gdLst>
                <a:gd name="T0" fmla="*/ 0 w 1440"/>
                <a:gd name="T1" fmla="*/ 0 h 288"/>
                <a:gd name="T2" fmla="*/ 0 w 1440"/>
                <a:gd name="T3" fmla="*/ 0 h 288"/>
                <a:gd name="T4" fmla="*/ 0 w 1440"/>
                <a:gd name="T5" fmla="*/ 0 h 288"/>
                <a:gd name="T6" fmla="*/ 0 w 1440"/>
                <a:gd name="T7" fmla="*/ 0 h 288"/>
                <a:gd name="T8" fmla="*/ 0 w 1440"/>
                <a:gd name="T9" fmla="*/ 0 h 288"/>
                <a:gd name="T10" fmla="*/ 0 w 1440"/>
                <a:gd name="T11" fmla="*/ 0 h 288"/>
                <a:gd name="T12" fmla="*/ 0 w 1440"/>
                <a:gd name="T13" fmla="*/ 0 h 288"/>
                <a:gd name="T14" fmla="*/ 0 w 1440"/>
                <a:gd name="T15" fmla="*/ 0 h 288"/>
                <a:gd name="T16" fmla="*/ 0 w 1440"/>
                <a:gd name="T17" fmla="*/ 0 h 288"/>
                <a:gd name="T18" fmla="*/ 0 w 1440"/>
                <a:gd name="T19" fmla="*/ 0 h 288"/>
                <a:gd name="T20" fmla="*/ 0 w 1440"/>
                <a:gd name="T21" fmla="*/ 0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0"/>
                <a:gd name="T34" fmla="*/ 0 h 288"/>
                <a:gd name="T35" fmla="*/ 1440 w 1440"/>
                <a:gd name="T36" fmla="*/ 288 h 2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0" h="288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96"/>
                    <a:pt x="288" y="144"/>
                  </a:cubicBezTo>
                  <a:cubicBezTo>
                    <a:pt x="336" y="192"/>
                    <a:pt x="384" y="288"/>
                    <a:pt x="432" y="288"/>
                  </a:cubicBezTo>
                  <a:cubicBezTo>
                    <a:pt x="480" y="288"/>
                    <a:pt x="528" y="192"/>
                    <a:pt x="576" y="144"/>
                  </a:cubicBezTo>
                  <a:cubicBezTo>
                    <a:pt x="624" y="96"/>
                    <a:pt x="672" y="0"/>
                    <a:pt x="720" y="0"/>
                  </a:cubicBezTo>
                  <a:cubicBezTo>
                    <a:pt x="768" y="0"/>
                    <a:pt x="816" y="96"/>
                    <a:pt x="864" y="144"/>
                  </a:cubicBezTo>
                  <a:cubicBezTo>
                    <a:pt x="912" y="192"/>
                    <a:pt x="960" y="288"/>
                    <a:pt x="1008" y="288"/>
                  </a:cubicBezTo>
                  <a:cubicBezTo>
                    <a:pt x="1056" y="288"/>
                    <a:pt x="1104" y="192"/>
                    <a:pt x="1152" y="144"/>
                  </a:cubicBezTo>
                  <a:cubicBezTo>
                    <a:pt x="1200" y="96"/>
                    <a:pt x="1248" y="0"/>
                    <a:pt x="1296" y="0"/>
                  </a:cubicBezTo>
                  <a:cubicBezTo>
                    <a:pt x="1344" y="0"/>
                    <a:pt x="1392" y="72"/>
                    <a:pt x="1440" y="14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10011" name="Group 10"/>
            <p:cNvGrpSpPr>
              <a:grpSpLocks/>
            </p:cNvGrpSpPr>
            <p:nvPr/>
          </p:nvGrpSpPr>
          <p:grpSpPr bwMode="auto">
            <a:xfrm>
              <a:off x="3600" y="1987"/>
              <a:ext cx="395" cy="1"/>
              <a:chOff x="421" y="1631"/>
              <a:chExt cx="395" cy="1"/>
            </a:xfrm>
          </p:grpSpPr>
          <p:sp>
            <p:nvSpPr>
              <p:cNvPr id="210038" name="Line 11"/>
              <p:cNvSpPr>
                <a:spLocks noChangeShapeType="1"/>
              </p:cNvSpPr>
              <p:nvPr/>
            </p:nvSpPr>
            <p:spPr bwMode="auto">
              <a:xfrm rot="10800000">
                <a:off x="57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39" name="Line 12"/>
              <p:cNvSpPr>
                <a:spLocks noChangeShapeType="1"/>
              </p:cNvSpPr>
              <p:nvPr/>
            </p:nvSpPr>
            <p:spPr bwMode="auto">
              <a:xfrm rot="10800000">
                <a:off x="421" y="1631"/>
                <a:ext cx="155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0012" name="Group 13"/>
            <p:cNvGrpSpPr>
              <a:grpSpLocks/>
            </p:cNvGrpSpPr>
            <p:nvPr/>
          </p:nvGrpSpPr>
          <p:grpSpPr bwMode="auto">
            <a:xfrm rot="10200000">
              <a:off x="4416" y="1056"/>
              <a:ext cx="624" cy="48"/>
              <a:chOff x="864" y="2448"/>
              <a:chExt cx="557" cy="0"/>
            </a:xfrm>
          </p:grpSpPr>
          <p:sp>
            <p:nvSpPr>
              <p:cNvPr id="210036" name="Line 14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37" name="Line 15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0013" name="Group 16"/>
            <p:cNvGrpSpPr>
              <a:grpSpLocks/>
            </p:cNvGrpSpPr>
            <p:nvPr/>
          </p:nvGrpSpPr>
          <p:grpSpPr bwMode="auto">
            <a:xfrm rot="600000">
              <a:off x="4416" y="1200"/>
              <a:ext cx="624" cy="48"/>
              <a:chOff x="864" y="2448"/>
              <a:chExt cx="557" cy="0"/>
            </a:xfrm>
          </p:grpSpPr>
          <p:sp>
            <p:nvSpPr>
              <p:cNvPr id="210034" name="Line 17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035" name="Line 18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10014" name="Text Box 19"/>
            <p:cNvSpPr txBox="1">
              <a:spLocks noChangeArrowheads="1"/>
            </p:cNvSpPr>
            <p:nvPr/>
          </p:nvSpPr>
          <p:spPr bwMode="auto">
            <a:xfrm>
              <a:off x="3989" y="1094"/>
              <a:ext cx="30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</a:p>
          </p:txBody>
        </p:sp>
        <p:grpSp>
          <p:nvGrpSpPr>
            <p:cNvPr id="210015" name="Group 20"/>
            <p:cNvGrpSpPr>
              <a:grpSpLocks/>
            </p:cNvGrpSpPr>
            <p:nvPr/>
          </p:nvGrpSpPr>
          <p:grpSpPr bwMode="auto">
            <a:xfrm>
              <a:off x="3168" y="1507"/>
              <a:ext cx="357" cy="380"/>
              <a:chOff x="2880" y="2448"/>
              <a:chExt cx="357" cy="380"/>
            </a:xfrm>
          </p:grpSpPr>
          <p:sp>
            <p:nvSpPr>
              <p:cNvPr id="210032" name="Text Box 21"/>
              <p:cNvSpPr txBox="1">
                <a:spLocks noChangeArrowheads="1"/>
              </p:cNvSpPr>
              <p:nvPr/>
            </p:nvSpPr>
            <p:spPr bwMode="auto">
              <a:xfrm>
                <a:off x="2880" y="2462"/>
                <a:ext cx="28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800" b="1">
                    <a:solidFill>
                      <a:schemeClr val="accent2"/>
                    </a:solidFill>
                  </a:rPr>
                  <a:t>B</a:t>
                </a:r>
                <a:endParaRPr lang="en-US" altLang="ja-JP" sz="2800" b="1" baseline="30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033" name="Text Box 22"/>
              <p:cNvSpPr txBox="1">
                <a:spLocks noChangeArrowheads="1"/>
              </p:cNvSpPr>
              <p:nvPr/>
            </p:nvSpPr>
            <p:spPr bwMode="auto">
              <a:xfrm>
                <a:off x="3042" y="2448"/>
                <a:ext cx="195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chemeClr val="accent2"/>
                    </a:solidFill>
                    <a:latin typeface="Comic Sans MS" pitchFamily="66" charset="0"/>
                  </a:rPr>
                  <a:t>+</a:t>
                </a:r>
              </a:p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endParaRPr lang="en-US" altLang="ja-JP" sz="1400" b="1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0016" name="Text Box 23"/>
            <p:cNvSpPr txBox="1">
              <a:spLocks noChangeArrowheads="1"/>
            </p:cNvSpPr>
            <p:nvPr/>
          </p:nvSpPr>
          <p:spPr bwMode="auto">
            <a:xfrm>
              <a:off x="5236" y="959"/>
              <a:ext cx="39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  <a:latin typeface="Symbol" pitchFamily="18" charset="2"/>
                </a:rPr>
                <a:t>K</a:t>
              </a:r>
              <a:r>
                <a:rPr lang="en-US" altLang="ja-JP" sz="2800" b="1" baseline="30000">
                  <a:solidFill>
                    <a:schemeClr val="accent2"/>
                  </a:solidFill>
                  <a:latin typeface="Comic Sans MS" pitchFamily="66" charset="0"/>
                </a:rPr>
                <a:t>+</a:t>
              </a:r>
            </a:p>
          </p:txBody>
        </p:sp>
        <p:grpSp>
          <p:nvGrpSpPr>
            <p:cNvPr id="210017" name="Group 24"/>
            <p:cNvGrpSpPr>
              <a:grpSpLocks/>
            </p:cNvGrpSpPr>
            <p:nvPr/>
          </p:nvGrpSpPr>
          <p:grpSpPr bwMode="auto">
            <a:xfrm>
              <a:off x="4175" y="768"/>
              <a:ext cx="397" cy="323"/>
              <a:chOff x="3743" y="2976"/>
              <a:chExt cx="397" cy="323"/>
            </a:xfrm>
          </p:grpSpPr>
          <p:sp>
            <p:nvSpPr>
              <p:cNvPr id="210030" name="Text Box 25"/>
              <p:cNvSpPr txBox="1">
                <a:spLocks noChangeArrowheads="1"/>
              </p:cNvSpPr>
              <p:nvPr/>
            </p:nvSpPr>
            <p:spPr bwMode="auto">
              <a:xfrm>
                <a:off x="3743" y="2976"/>
                <a:ext cx="397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rgbClr val="FF3300"/>
                    </a:solidFill>
                    <a:latin typeface="Comic Sans MS" pitchFamily="66" charset="0"/>
                  </a:rPr>
                  <a:t>V</a:t>
                </a:r>
                <a:r>
                  <a:rPr lang="en-US" altLang="ja-JP" sz="2400" b="1" baseline="-25000">
                    <a:solidFill>
                      <a:srgbClr val="FF3300"/>
                    </a:solidFill>
                    <a:latin typeface="Comic Sans MS" pitchFamily="66" charset="0"/>
                  </a:rPr>
                  <a:t>u</a:t>
                </a:r>
                <a:r>
                  <a:rPr lang="en-US" altLang="ja-JP" sz="2400" b="1" baseline="-25000">
                    <a:solidFill>
                      <a:srgbClr val="FF3300"/>
                    </a:solidFill>
                    <a:latin typeface="ＭＳ Ｐゴシック" pitchFamily="50" charset="-128"/>
                  </a:rPr>
                  <a:t>s</a:t>
                </a:r>
                <a:endParaRPr lang="en-US" altLang="ja-JP" sz="2400" b="1" baseline="-25000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031" name="Text Box 26"/>
              <p:cNvSpPr txBox="1">
                <a:spLocks noChangeArrowheads="1"/>
              </p:cNvSpPr>
              <p:nvPr/>
            </p:nvSpPr>
            <p:spPr bwMode="auto">
              <a:xfrm>
                <a:off x="3888" y="2983"/>
                <a:ext cx="191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baseline="30000">
                    <a:solidFill>
                      <a:srgbClr val="FF3300"/>
                    </a:solidFill>
                    <a:latin typeface="Comic Sans MS" pitchFamily="66" charset="0"/>
                    <a:sym typeface="Symbol" pitchFamily="18" charset="2"/>
                  </a:rPr>
                  <a:t></a:t>
                </a:r>
                <a:endParaRPr lang="en-US" altLang="ja-JP" sz="2400" b="1" baseline="30000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0018" name="Text Box 27"/>
            <p:cNvSpPr txBox="1">
              <a:spLocks noChangeArrowheads="1"/>
            </p:cNvSpPr>
            <p:nvPr/>
          </p:nvSpPr>
          <p:spPr bwMode="auto">
            <a:xfrm>
              <a:off x="3931" y="1440"/>
              <a:ext cx="41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FF0000"/>
                  </a:solidFill>
                  <a:latin typeface="Comic Sans MS" pitchFamily="66" charset="0"/>
                </a:rPr>
                <a:t>V</a:t>
              </a:r>
              <a:r>
                <a:rPr lang="en-US" altLang="ja-JP" sz="2400" b="1" baseline="-25000">
                  <a:solidFill>
                    <a:srgbClr val="FF0000"/>
                  </a:solidFill>
                  <a:latin typeface="ＭＳ Ｐゴシック" pitchFamily="50" charset="-128"/>
                </a:rPr>
                <a:t>c</a:t>
              </a:r>
              <a:r>
                <a:rPr lang="en-US" altLang="ja-JP" sz="2400" b="1" baseline="-25000">
                  <a:solidFill>
                    <a:srgbClr val="FF00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210019" name="Line 28"/>
            <p:cNvSpPr>
              <a:spLocks noChangeShapeType="1"/>
            </p:cNvSpPr>
            <p:nvPr/>
          </p:nvSpPr>
          <p:spPr bwMode="auto">
            <a:xfrm>
              <a:off x="3984" y="1991"/>
              <a:ext cx="10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10020" name="Group 54"/>
            <p:cNvGrpSpPr>
              <a:grpSpLocks/>
            </p:cNvGrpSpPr>
            <p:nvPr/>
          </p:nvGrpSpPr>
          <p:grpSpPr bwMode="auto">
            <a:xfrm>
              <a:off x="5039" y="1344"/>
              <a:ext cx="193" cy="322"/>
              <a:chOff x="2015" y="1344"/>
              <a:chExt cx="193" cy="322"/>
            </a:xfrm>
          </p:grpSpPr>
          <p:sp>
            <p:nvSpPr>
              <p:cNvPr id="210028" name="Text Box 55"/>
              <p:cNvSpPr txBox="1">
                <a:spLocks noChangeArrowheads="1"/>
              </p:cNvSpPr>
              <p:nvPr/>
            </p:nvSpPr>
            <p:spPr bwMode="auto">
              <a:xfrm>
                <a:off x="2015" y="1344"/>
                <a:ext cx="193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chemeClr val="accent2"/>
                    </a:solidFill>
                    <a:latin typeface="ＭＳ Ｐゴシック" pitchFamily="50" charset="-128"/>
                  </a:rPr>
                  <a:t>c</a:t>
                </a:r>
                <a:endParaRPr lang="en-US" altLang="ja-JP" sz="20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029" name="Line 56"/>
              <p:cNvSpPr>
                <a:spLocks noChangeShapeType="1"/>
              </p:cNvSpPr>
              <p:nvPr/>
            </p:nvSpPr>
            <p:spPr bwMode="auto">
              <a:xfrm>
                <a:off x="2064" y="144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0021" name="Group 57"/>
            <p:cNvGrpSpPr>
              <a:grpSpLocks/>
            </p:cNvGrpSpPr>
            <p:nvPr/>
          </p:nvGrpSpPr>
          <p:grpSpPr bwMode="auto">
            <a:xfrm>
              <a:off x="5039" y="864"/>
              <a:ext cx="193" cy="323"/>
              <a:chOff x="2015" y="2102"/>
              <a:chExt cx="193" cy="323"/>
            </a:xfrm>
          </p:grpSpPr>
          <p:sp>
            <p:nvSpPr>
              <p:cNvPr id="210026" name="Text Box 58"/>
              <p:cNvSpPr txBox="1">
                <a:spLocks noChangeArrowheads="1"/>
              </p:cNvSpPr>
              <p:nvPr/>
            </p:nvSpPr>
            <p:spPr bwMode="auto">
              <a:xfrm>
                <a:off x="2015" y="2102"/>
                <a:ext cx="193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chemeClr val="accent2"/>
                    </a:solidFill>
                    <a:latin typeface="ＭＳ Ｐゴシック" pitchFamily="50" charset="-128"/>
                  </a:rPr>
                  <a:t>s</a:t>
                </a:r>
                <a:endParaRPr lang="en-US" altLang="ja-JP" sz="20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027" name="Line 59"/>
              <p:cNvSpPr>
                <a:spLocks noChangeShapeType="1"/>
              </p:cNvSpPr>
              <p:nvPr/>
            </p:nvSpPr>
            <p:spPr bwMode="auto">
              <a:xfrm>
                <a:off x="2064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10022" name="Text Box 68"/>
            <p:cNvSpPr txBox="1">
              <a:spLocks noChangeArrowheads="1"/>
            </p:cNvSpPr>
            <p:nvPr/>
          </p:nvSpPr>
          <p:spPr bwMode="auto">
            <a:xfrm>
              <a:off x="5232" y="1584"/>
              <a:ext cx="36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</a:rPr>
                <a:t>D</a:t>
              </a:r>
              <a:r>
                <a:rPr lang="en-US" altLang="ja-JP" sz="2400" b="1" baseline="300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210023" name="Text Box 69"/>
            <p:cNvSpPr txBox="1">
              <a:spLocks noChangeArrowheads="1"/>
            </p:cNvSpPr>
            <p:nvPr/>
          </p:nvSpPr>
          <p:spPr bwMode="auto">
            <a:xfrm>
              <a:off x="5039" y="1862"/>
              <a:ext cx="19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u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10024" name="Text Box 70"/>
            <p:cNvSpPr txBox="1">
              <a:spLocks noChangeArrowheads="1"/>
            </p:cNvSpPr>
            <p:nvPr/>
          </p:nvSpPr>
          <p:spPr bwMode="auto">
            <a:xfrm>
              <a:off x="3408" y="1824"/>
              <a:ext cx="19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u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10025" name="Rectangle 79"/>
            <p:cNvSpPr>
              <a:spLocks noChangeArrowheads="1"/>
            </p:cNvSpPr>
            <p:nvPr/>
          </p:nvSpPr>
          <p:spPr bwMode="auto">
            <a:xfrm>
              <a:off x="5232" y="1440"/>
              <a:ext cx="25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209928" name="Rectangle 80"/>
          <p:cNvSpPr>
            <a:spLocks noChangeArrowheads="1"/>
          </p:cNvSpPr>
          <p:nvPr/>
        </p:nvSpPr>
        <p:spPr bwMode="auto">
          <a:xfrm>
            <a:off x="914400" y="13716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</a:p>
        </p:txBody>
      </p:sp>
      <p:sp>
        <p:nvSpPr>
          <p:cNvPr id="209929" name="Text Box 82"/>
          <p:cNvSpPr txBox="1">
            <a:spLocks noChangeArrowheads="1"/>
          </p:cNvSpPr>
          <p:nvPr/>
        </p:nvSpPr>
        <p:spPr bwMode="auto">
          <a:xfrm>
            <a:off x="2689225" y="1905000"/>
            <a:ext cx="165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 = |A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|e</a:t>
            </a:r>
            <a:r>
              <a:rPr lang="en-US" altLang="ja-JP" sz="2400" baseline="30000">
                <a:solidFill>
                  <a:srgbClr val="0000FF"/>
                </a:solidFill>
              </a:rPr>
              <a:t>i</a:t>
            </a:r>
            <a:r>
              <a:rPr lang="en-US" altLang="ja-JP" sz="2400" baseline="30000">
                <a:solidFill>
                  <a:srgbClr val="0000FF"/>
                </a:solidFill>
                <a:latin typeface="Symbol" pitchFamily="18" charset="2"/>
              </a:rPr>
              <a:t>d</a:t>
            </a:r>
            <a:endParaRPr lang="en-US" altLang="ja-JP" sz="2400">
              <a:solidFill>
                <a:srgbClr val="0000FF"/>
              </a:solidFill>
            </a:endParaRPr>
          </a:p>
        </p:txBody>
      </p:sp>
      <p:sp>
        <p:nvSpPr>
          <p:cNvPr id="209930" name="Text Box 83"/>
          <p:cNvSpPr txBox="1">
            <a:spLocks noChangeArrowheads="1"/>
          </p:cNvSpPr>
          <p:nvPr/>
        </p:nvSpPr>
        <p:spPr bwMode="auto">
          <a:xfrm>
            <a:off x="288925" y="2438400"/>
            <a:ext cx="146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B</a:t>
            </a:r>
            <a:r>
              <a:rPr lang="en-US" altLang="ja-JP" sz="2400" baseline="30000"/>
              <a:t>+</a:t>
            </a:r>
            <a:r>
              <a:rPr lang="en-US" altLang="ja-JP" sz="2400"/>
              <a:t>→D</a:t>
            </a:r>
            <a:r>
              <a:rPr lang="en-US" altLang="ja-JP" sz="2400" baseline="30000"/>
              <a:t>0</a:t>
            </a:r>
            <a:r>
              <a:rPr lang="en-US" altLang="ja-JP" sz="2400"/>
              <a:t>K</a:t>
            </a:r>
            <a:r>
              <a:rPr lang="en-US" altLang="ja-JP" sz="2400" baseline="30000"/>
              <a:t>+</a:t>
            </a:r>
          </a:p>
        </p:txBody>
      </p:sp>
      <p:sp>
        <p:nvSpPr>
          <p:cNvPr id="209931" name="Text Box 84"/>
          <p:cNvSpPr txBox="1">
            <a:spLocks noChangeArrowheads="1"/>
          </p:cNvSpPr>
          <p:nvPr/>
        </p:nvSpPr>
        <p:spPr bwMode="auto">
          <a:xfrm>
            <a:off x="533400" y="2819400"/>
            <a:ext cx="207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 = |A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|e</a:t>
            </a:r>
            <a:r>
              <a:rPr lang="en-US" altLang="ja-JP" sz="2400" baseline="30000">
                <a:solidFill>
                  <a:srgbClr val="0000FF"/>
                </a:solidFill>
              </a:rPr>
              <a:t>i</a:t>
            </a:r>
            <a:r>
              <a:rPr lang="en-US" altLang="ja-JP" sz="2400" baseline="30000">
                <a:solidFill>
                  <a:srgbClr val="0000FF"/>
                </a:solidFill>
                <a:latin typeface="Symbol" pitchFamily="18" charset="2"/>
              </a:rPr>
              <a:t>d </a:t>
            </a:r>
            <a:r>
              <a:rPr lang="en-US" altLang="ja-JP" sz="2400">
                <a:solidFill>
                  <a:srgbClr val="0000FF"/>
                </a:solidFill>
              </a:rPr>
              <a:t>e</a:t>
            </a:r>
            <a:r>
              <a:rPr lang="en-US" altLang="ja-JP" sz="2400" baseline="30000">
                <a:solidFill>
                  <a:srgbClr val="0000FF"/>
                </a:solidFill>
              </a:rPr>
              <a:t>i</a:t>
            </a:r>
            <a:r>
              <a:rPr lang="en-US" altLang="ja-JP" sz="2400" baseline="30000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en-US" altLang="ja-JP" sz="1800" baseline="30000">
                <a:solidFill>
                  <a:srgbClr val="0000FF"/>
                </a:solidFill>
                <a:latin typeface="Symbol" pitchFamily="18" charset="2"/>
              </a:rPr>
              <a:t>3</a:t>
            </a:r>
            <a:endParaRPr lang="en-US" altLang="ja-JP" sz="2400" baseline="3000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209932" name="Rectangle 85"/>
          <p:cNvSpPr>
            <a:spLocks noChangeArrowheads="1"/>
          </p:cNvSpPr>
          <p:nvPr/>
        </p:nvSpPr>
        <p:spPr bwMode="auto">
          <a:xfrm>
            <a:off x="795338" y="19192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33" name="Text Box 86"/>
          <p:cNvSpPr txBox="1">
            <a:spLocks noChangeArrowheads="1"/>
          </p:cNvSpPr>
          <p:nvPr/>
        </p:nvSpPr>
        <p:spPr bwMode="auto">
          <a:xfrm>
            <a:off x="2689225" y="2819400"/>
            <a:ext cx="214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 = |A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|e</a:t>
            </a:r>
            <a:r>
              <a:rPr lang="en-US" altLang="ja-JP" sz="2400" baseline="30000">
                <a:solidFill>
                  <a:srgbClr val="0000FF"/>
                </a:solidFill>
              </a:rPr>
              <a:t>i</a:t>
            </a:r>
            <a:r>
              <a:rPr lang="en-US" altLang="ja-JP" sz="2400" baseline="30000">
                <a:solidFill>
                  <a:srgbClr val="0000FF"/>
                </a:solidFill>
                <a:latin typeface="Symbol" pitchFamily="18" charset="2"/>
              </a:rPr>
              <a:t>d </a:t>
            </a:r>
            <a:r>
              <a:rPr lang="en-US" altLang="ja-JP" sz="2400">
                <a:solidFill>
                  <a:srgbClr val="0000FF"/>
                </a:solidFill>
              </a:rPr>
              <a:t>e</a:t>
            </a:r>
            <a:r>
              <a:rPr lang="en-US" altLang="ja-JP" sz="2400" baseline="30000">
                <a:solidFill>
                  <a:srgbClr val="0000FF"/>
                </a:solidFill>
              </a:rPr>
              <a:t>-i</a:t>
            </a:r>
            <a:r>
              <a:rPr lang="en-US" altLang="ja-JP" sz="2400" baseline="30000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en-US" altLang="ja-JP" sz="1800" baseline="30000">
                <a:solidFill>
                  <a:srgbClr val="0000FF"/>
                </a:solidFill>
                <a:latin typeface="Symbol" pitchFamily="18" charset="2"/>
              </a:rPr>
              <a:t>3</a:t>
            </a:r>
          </a:p>
        </p:txBody>
      </p:sp>
      <p:sp>
        <p:nvSpPr>
          <p:cNvPr id="209934" name="Rectangle 87"/>
          <p:cNvSpPr>
            <a:spLocks noChangeArrowheads="1"/>
          </p:cNvSpPr>
          <p:nvPr/>
        </p:nvSpPr>
        <p:spPr bwMode="auto">
          <a:xfrm>
            <a:off x="1557338" y="19192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35" name="Rectangle 88"/>
          <p:cNvSpPr>
            <a:spLocks noChangeArrowheads="1"/>
          </p:cNvSpPr>
          <p:nvPr/>
        </p:nvSpPr>
        <p:spPr bwMode="auto">
          <a:xfrm>
            <a:off x="2743200" y="17526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36" name="Rectangle 89"/>
          <p:cNvSpPr>
            <a:spLocks noChangeArrowheads="1"/>
          </p:cNvSpPr>
          <p:nvPr/>
        </p:nvSpPr>
        <p:spPr bwMode="auto">
          <a:xfrm>
            <a:off x="3459163" y="17526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37" name="Rectangle 90"/>
          <p:cNvSpPr>
            <a:spLocks noChangeArrowheads="1"/>
          </p:cNvSpPr>
          <p:nvPr/>
        </p:nvSpPr>
        <p:spPr bwMode="auto">
          <a:xfrm>
            <a:off x="2890838" y="19050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38" name="Rectangle 91"/>
          <p:cNvSpPr>
            <a:spLocks noChangeArrowheads="1"/>
          </p:cNvSpPr>
          <p:nvPr/>
        </p:nvSpPr>
        <p:spPr bwMode="auto">
          <a:xfrm>
            <a:off x="3657600" y="19192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39" name="Rectangle 92"/>
          <p:cNvSpPr>
            <a:spLocks noChangeArrowheads="1"/>
          </p:cNvSpPr>
          <p:nvPr/>
        </p:nvSpPr>
        <p:spPr bwMode="auto">
          <a:xfrm>
            <a:off x="1900238" y="17668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40" name="Rectangle 93"/>
          <p:cNvSpPr>
            <a:spLocks noChangeArrowheads="1"/>
          </p:cNvSpPr>
          <p:nvPr/>
        </p:nvSpPr>
        <p:spPr bwMode="auto">
          <a:xfrm>
            <a:off x="4038600" y="17668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41" name="Text Box 94"/>
          <p:cNvSpPr txBox="1">
            <a:spLocks noChangeArrowheads="1"/>
          </p:cNvSpPr>
          <p:nvPr/>
        </p:nvSpPr>
        <p:spPr bwMode="auto">
          <a:xfrm>
            <a:off x="2727325" y="152400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C.C.</a:t>
            </a:r>
          </a:p>
        </p:txBody>
      </p:sp>
      <p:sp>
        <p:nvSpPr>
          <p:cNvPr id="209942" name="Rectangle 95"/>
          <p:cNvSpPr>
            <a:spLocks noChangeArrowheads="1"/>
          </p:cNvSpPr>
          <p:nvPr/>
        </p:nvSpPr>
        <p:spPr bwMode="auto">
          <a:xfrm>
            <a:off x="2697163" y="26670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43" name="Rectangle 96"/>
          <p:cNvSpPr>
            <a:spLocks noChangeArrowheads="1"/>
          </p:cNvSpPr>
          <p:nvPr/>
        </p:nvSpPr>
        <p:spPr bwMode="auto">
          <a:xfrm>
            <a:off x="3459163" y="26670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44" name="Text Box 97"/>
          <p:cNvSpPr txBox="1">
            <a:spLocks noChangeArrowheads="1"/>
          </p:cNvSpPr>
          <p:nvPr/>
        </p:nvSpPr>
        <p:spPr bwMode="auto">
          <a:xfrm>
            <a:off x="304800" y="3352800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B</a:t>
            </a:r>
            <a:r>
              <a:rPr lang="en-US" altLang="ja-JP" sz="2400" baseline="30000"/>
              <a:t>+</a:t>
            </a:r>
            <a:r>
              <a:rPr lang="en-US" altLang="ja-JP" sz="2400"/>
              <a:t>→D</a:t>
            </a:r>
            <a:r>
              <a:rPr lang="en-US" altLang="ja-JP" sz="2400" baseline="-25000"/>
              <a:t>CP</a:t>
            </a:r>
            <a:r>
              <a:rPr lang="en-US" altLang="ja-JP" sz="2400"/>
              <a:t>K</a:t>
            </a:r>
            <a:r>
              <a:rPr lang="en-US" altLang="ja-JP" sz="2400" baseline="30000"/>
              <a:t>+</a:t>
            </a:r>
          </a:p>
        </p:txBody>
      </p:sp>
      <p:sp>
        <p:nvSpPr>
          <p:cNvPr id="209945" name="Text Box 99"/>
          <p:cNvSpPr txBox="1">
            <a:spLocks noChangeArrowheads="1"/>
          </p:cNvSpPr>
          <p:nvPr/>
        </p:nvSpPr>
        <p:spPr bwMode="auto">
          <a:xfrm>
            <a:off x="228600" y="3810000"/>
            <a:ext cx="2530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1600" baseline="-25000">
                <a:solidFill>
                  <a:srgbClr val="0000FF"/>
                </a:solidFill>
              </a:rPr>
              <a:t>CP</a:t>
            </a:r>
            <a:r>
              <a:rPr lang="en-US" altLang="ja-JP" sz="2400">
                <a:solidFill>
                  <a:srgbClr val="0000FF"/>
                </a:solidFill>
              </a:rPr>
              <a:t>=(A</a:t>
            </a:r>
            <a:r>
              <a:rPr lang="en-US" altLang="ja-JP" sz="2400" baseline="-25000">
                <a:solidFill>
                  <a:srgbClr val="0000FF"/>
                </a:solidFill>
              </a:rPr>
              <a:t>D </a:t>
            </a:r>
            <a:r>
              <a:rPr lang="en-US" altLang="ja-JP" sz="2400" b="1">
                <a:solidFill>
                  <a:srgbClr val="0000FF"/>
                </a:solidFill>
                <a:sym typeface="Symbol" pitchFamily="18" charset="2"/>
              </a:rPr>
              <a:t></a:t>
            </a:r>
            <a:r>
              <a:rPr lang="en-US" altLang="ja-JP" sz="2400">
                <a:solidFill>
                  <a:srgbClr val="0000FF"/>
                </a:solidFill>
              </a:rPr>
              <a:t>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)/  2</a:t>
            </a:r>
          </a:p>
        </p:txBody>
      </p:sp>
      <p:grpSp>
        <p:nvGrpSpPr>
          <p:cNvPr id="209946" name="Group 100"/>
          <p:cNvGrpSpPr>
            <a:grpSpLocks/>
          </p:cNvGrpSpPr>
          <p:nvPr/>
        </p:nvGrpSpPr>
        <p:grpSpPr bwMode="auto">
          <a:xfrm>
            <a:off x="2193925" y="3883025"/>
            <a:ext cx="420688" cy="314325"/>
            <a:chOff x="3143" y="3120"/>
            <a:chExt cx="409" cy="294"/>
          </a:xfrm>
        </p:grpSpPr>
        <p:sp>
          <p:nvSpPr>
            <p:cNvPr id="210002" name="Line 101"/>
            <p:cNvSpPr>
              <a:spLocks noChangeShapeType="1"/>
            </p:cNvSpPr>
            <p:nvPr/>
          </p:nvSpPr>
          <p:spPr bwMode="auto">
            <a:xfrm flipV="1">
              <a:off x="3143" y="3306"/>
              <a:ext cx="28" cy="16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003" name="Line 102"/>
            <p:cNvSpPr>
              <a:spLocks noChangeShapeType="1"/>
            </p:cNvSpPr>
            <p:nvPr/>
          </p:nvSpPr>
          <p:spPr bwMode="auto">
            <a:xfrm>
              <a:off x="3171" y="3310"/>
              <a:ext cx="42" cy="104"/>
            </a:xfrm>
            <a:prstGeom prst="line">
              <a:avLst/>
            </a:prstGeom>
            <a:noFill/>
            <a:ln w="301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004" name="Line 103"/>
            <p:cNvSpPr>
              <a:spLocks noChangeShapeType="1"/>
            </p:cNvSpPr>
            <p:nvPr/>
          </p:nvSpPr>
          <p:spPr bwMode="auto">
            <a:xfrm flipV="1">
              <a:off x="3209" y="3120"/>
              <a:ext cx="55" cy="294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005" name="Line 104"/>
            <p:cNvSpPr>
              <a:spLocks noChangeShapeType="1"/>
            </p:cNvSpPr>
            <p:nvPr/>
          </p:nvSpPr>
          <p:spPr bwMode="auto">
            <a:xfrm>
              <a:off x="3272" y="3120"/>
              <a:ext cx="28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9947" name="Rectangle 105"/>
          <p:cNvSpPr>
            <a:spLocks noChangeArrowheads="1"/>
          </p:cNvSpPr>
          <p:nvPr/>
        </p:nvSpPr>
        <p:spPr bwMode="auto">
          <a:xfrm>
            <a:off x="1447800" y="38100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48" name="Text Box 106"/>
          <p:cNvSpPr txBox="1">
            <a:spLocks noChangeArrowheads="1"/>
          </p:cNvSpPr>
          <p:nvPr/>
        </p:nvSpPr>
        <p:spPr bwMode="auto">
          <a:xfrm>
            <a:off x="2741613" y="3810000"/>
            <a:ext cx="245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1600" baseline="-25000">
                <a:solidFill>
                  <a:srgbClr val="0000FF"/>
                </a:solidFill>
              </a:rPr>
              <a:t>CP</a:t>
            </a:r>
            <a:r>
              <a:rPr lang="en-US" altLang="ja-JP" sz="2400">
                <a:solidFill>
                  <a:srgbClr val="0000FF"/>
                </a:solidFill>
              </a:rPr>
              <a:t>=(A</a:t>
            </a:r>
            <a:r>
              <a:rPr lang="en-US" altLang="ja-JP" sz="2400" baseline="-25000">
                <a:solidFill>
                  <a:srgbClr val="0000FF"/>
                </a:solidFill>
              </a:rPr>
              <a:t>D </a:t>
            </a:r>
            <a:r>
              <a:rPr lang="en-US" altLang="ja-JP" sz="2400" b="1">
                <a:solidFill>
                  <a:srgbClr val="0000FF"/>
                </a:solidFill>
                <a:sym typeface="Symbol" pitchFamily="18" charset="2"/>
              </a:rPr>
              <a:t></a:t>
            </a:r>
            <a:r>
              <a:rPr lang="en-US" altLang="ja-JP" sz="2400">
                <a:solidFill>
                  <a:srgbClr val="0000FF"/>
                </a:solidFill>
              </a:rPr>
              <a:t>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)/  2</a:t>
            </a:r>
          </a:p>
        </p:txBody>
      </p:sp>
      <p:grpSp>
        <p:nvGrpSpPr>
          <p:cNvPr id="209949" name="Group 107"/>
          <p:cNvGrpSpPr>
            <a:grpSpLocks/>
          </p:cNvGrpSpPr>
          <p:nvPr/>
        </p:nvGrpSpPr>
        <p:grpSpPr bwMode="auto">
          <a:xfrm>
            <a:off x="4706938" y="3883025"/>
            <a:ext cx="420687" cy="314325"/>
            <a:chOff x="3143" y="3120"/>
            <a:chExt cx="409" cy="294"/>
          </a:xfrm>
        </p:grpSpPr>
        <p:sp>
          <p:nvSpPr>
            <p:cNvPr id="209998" name="Line 108"/>
            <p:cNvSpPr>
              <a:spLocks noChangeShapeType="1"/>
            </p:cNvSpPr>
            <p:nvPr/>
          </p:nvSpPr>
          <p:spPr bwMode="auto">
            <a:xfrm flipV="1">
              <a:off x="3143" y="3306"/>
              <a:ext cx="28" cy="16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9999" name="Line 109"/>
            <p:cNvSpPr>
              <a:spLocks noChangeShapeType="1"/>
            </p:cNvSpPr>
            <p:nvPr/>
          </p:nvSpPr>
          <p:spPr bwMode="auto">
            <a:xfrm>
              <a:off x="3171" y="3310"/>
              <a:ext cx="42" cy="104"/>
            </a:xfrm>
            <a:prstGeom prst="line">
              <a:avLst/>
            </a:prstGeom>
            <a:noFill/>
            <a:ln w="301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000" name="Line 110"/>
            <p:cNvSpPr>
              <a:spLocks noChangeShapeType="1"/>
            </p:cNvSpPr>
            <p:nvPr/>
          </p:nvSpPr>
          <p:spPr bwMode="auto">
            <a:xfrm flipV="1">
              <a:off x="3209" y="3120"/>
              <a:ext cx="55" cy="294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001" name="Line 111"/>
            <p:cNvSpPr>
              <a:spLocks noChangeShapeType="1"/>
            </p:cNvSpPr>
            <p:nvPr/>
          </p:nvSpPr>
          <p:spPr bwMode="auto">
            <a:xfrm>
              <a:off x="3272" y="3120"/>
              <a:ext cx="28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9950" name="Rectangle 112"/>
          <p:cNvSpPr>
            <a:spLocks noChangeArrowheads="1"/>
          </p:cNvSpPr>
          <p:nvPr/>
        </p:nvSpPr>
        <p:spPr bwMode="auto">
          <a:xfrm>
            <a:off x="3941763" y="38242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51" name="Rectangle 113"/>
          <p:cNvSpPr>
            <a:spLocks noChangeArrowheads="1"/>
          </p:cNvSpPr>
          <p:nvPr/>
        </p:nvSpPr>
        <p:spPr bwMode="auto">
          <a:xfrm>
            <a:off x="1252538" y="38211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52" name="Rectangle 114"/>
          <p:cNvSpPr>
            <a:spLocks noChangeArrowheads="1"/>
          </p:cNvSpPr>
          <p:nvPr/>
        </p:nvSpPr>
        <p:spPr bwMode="auto">
          <a:xfrm>
            <a:off x="3756025" y="382111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53" name="Rectangle 115"/>
          <p:cNvSpPr>
            <a:spLocks noChangeArrowheads="1"/>
          </p:cNvSpPr>
          <p:nvPr/>
        </p:nvSpPr>
        <p:spPr bwMode="auto">
          <a:xfrm>
            <a:off x="2763838" y="36576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54" name="Rectangle 116"/>
          <p:cNvSpPr>
            <a:spLocks noChangeArrowheads="1"/>
          </p:cNvSpPr>
          <p:nvPr/>
        </p:nvSpPr>
        <p:spPr bwMode="auto">
          <a:xfrm>
            <a:off x="3579813" y="36576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55" name="Rectangle 117"/>
          <p:cNvSpPr>
            <a:spLocks noChangeArrowheads="1"/>
          </p:cNvSpPr>
          <p:nvPr/>
        </p:nvSpPr>
        <p:spPr bwMode="auto">
          <a:xfrm>
            <a:off x="4146550" y="36576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56" name="Line 118"/>
          <p:cNvSpPr>
            <a:spLocks noChangeShapeType="1"/>
          </p:cNvSpPr>
          <p:nvPr/>
        </p:nvSpPr>
        <p:spPr bwMode="auto">
          <a:xfrm>
            <a:off x="442913" y="4724400"/>
            <a:ext cx="3810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957" name="Line 119"/>
          <p:cNvSpPr>
            <a:spLocks noChangeShapeType="1"/>
          </p:cNvSpPr>
          <p:nvPr/>
        </p:nvSpPr>
        <p:spPr bwMode="auto">
          <a:xfrm>
            <a:off x="823913" y="56388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958" name="Line 121"/>
          <p:cNvSpPr>
            <a:spLocks noChangeShapeType="1"/>
          </p:cNvSpPr>
          <p:nvPr/>
        </p:nvSpPr>
        <p:spPr bwMode="auto">
          <a:xfrm>
            <a:off x="442913" y="4724400"/>
            <a:ext cx="19812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959" name="Line 122"/>
          <p:cNvSpPr>
            <a:spLocks noChangeShapeType="1"/>
          </p:cNvSpPr>
          <p:nvPr/>
        </p:nvSpPr>
        <p:spPr bwMode="auto">
          <a:xfrm>
            <a:off x="2881313" y="56388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960" name="Line 123"/>
          <p:cNvSpPr>
            <a:spLocks noChangeShapeType="1"/>
          </p:cNvSpPr>
          <p:nvPr/>
        </p:nvSpPr>
        <p:spPr bwMode="auto">
          <a:xfrm flipV="1">
            <a:off x="2881313" y="4648200"/>
            <a:ext cx="914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961" name="Line 124"/>
          <p:cNvSpPr>
            <a:spLocks noChangeShapeType="1"/>
          </p:cNvSpPr>
          <p:nvPr/>
        </p:nvSpPr>
        <p:spPr bwMode="auto">
          <a:xfrm>
            <a:off x="3795713" y="4648200"/>
            <a:ext cx="609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962" name="Text Box 125"/>
          <p:cNvSpPr txBox="1">
            <a:spLocks noChangeArrowheads="1"/>
          </p:cNvSpPr>
          <p:nvPr/>
        </p:nvSpPr>
        <p:spPr bwMode="auto">
          <a:xfrm>
            <a:off x="1036638" y="5603875"/>
            <a:ext cx="671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|A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|</a:t>
            </a:r>
          </a:p>
        </p:txBody>
      </p:sp>
      <p:sp>
        <p:nvSpPr>
          <p:cNvPr id="209963" name="Text Box 126"/>
          <p:cNvSpPr txBox="1">
            <a:spLocks noChangeArrowheads="1"/>
          </p:cNvSpPr>
          <p:nvPr/>
        </p:nvSpPr>
        <p:spPr bwMode="auto">
          <a:xfrm>
            <a:off x="0" y="5105400"/>
            <a:ext cx="671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|A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|</a:t>
            </a:r>
          </a:p>
        </p:txBody>
      </p:sp>
      <p:sp>
        <p:nvSpPr>
          <p:cNvPr id="209964" name="Text Box 127"/>
          <p:cNvSpPr txBox="1">
            <a:spLocks noChangeArrowheads="1"/>
          </p:cNvSpPr>
          <p:nvPr/>
        </p:nvSpPr>
        <p:spPr bwMode="auto">
          <a:xfrm>
            <a:off x="2590800" y="4724400"/>
            <a:ext cx="671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|A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|</a:t>
            </a:r>
          </a:p>
        </p:txBody>
      </p:sp>
      <p:sp>
        <p:nvSpPr>
          <p:cNvPr id="209965" name="Text Box 128"/>
          <p:cNvSpPr txBox="1">
            <a:spLocks noChangeArrowheads="1"/>
          </p:cNvSpPr>
          <p:nvPr/>
        </p:nvSpPr>
        <p:spPr bwMode="auto">
          <a:xfrm>
            <a:off x="3338513" y="5562600"/>
            <a:ext cx="671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|A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|</a:t>
            </a:r>
          </a:p>
        </p:txBody>
      </p:sp>
      <p:sp>
        <p:nvSpPr>
          <p:cNvPr id="209966" name="Text Box 130"/>
          <p:cNvSpPr txBox="1">
            <a:spLocks noChangeArrowheads="1"/>
          </p:cNvSpPr>
          <p:nvPr/>
        </p:nvSpPr>
        <p:spPr bwMode="auto">
          <a:xfrm>
            <a:off x="1379538" y="4659313"/>
            <a:ext cx="84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|A</a:t>
            </a:r>
            <a:r>
              <a:rPr lang="en-US" altLang="ja-JP" sz="2400" baseline="-25000">
                <a:solidFill>
                  <a:srgbClr val="0000FF"/>
                </a:solidFill>
              </a:rPr>
              <a:t>D</a:t>
            </a:r>
            <a:r>
              <a:rPr lang="en-US" altLang="ja-JP" sz="1600" baseline="-25000">
                <a:solidFill>
                  <a:srgbClr val="0000FF"/>
                </a:solidFill>
              </a:rPr>
              <a:t>CP</a:t>
            </a:r>
            <a:r>
              <a:rPr lang="en-US" altLang="ja-JP" sz="2400">
                <a:solidFill>
                  <a:srgbClr val="0000FF"/>
                </a:solidFill>
              </a:rPr>
              <a:t>|</a:t>
            </a:r>
          </a:p>
        </p:txBody>
      </p:sp>
      <p:grpSp>
        <p:nvGrpSpPr>
          <p:cNvPr id="209967" name="グループ化 160"/>
          <p:cNvGrpSpPr>
            <a:grpSpLocks/>
          </p:cNvGrpSpPr>
          <p:nvPr/>
        </p:nvGrpSpPr>
        <p:grpSpPr bwMode="auto">
          <a:xfrm>
            <a:off x="4333875" y="4549775"/>
            <a:ext cx="842963" cy="609600"/>
            <a:chOff x="4086225" y="4572000"/>
            <a:chExt cx="842963" cy="609600"/>
          </a:xfrm>
        </p:grpSpPr>
        <p:sp>
          <p:nvSpPr>
            <p:cNvPr id="209996" name="Text Box 129"/>
            <p:cNvSpPr txBox="1">
              <a:spLocks noChangeArrowheads="1"/>
            </p:cNvSpPr>
            <p:nvPr/>
          </p:nvSpPr>
          <p:spPr bwMode="auto">
            <a:xfrm>
              <a:off x="4086225" y="4724400"/>
              <a:ext cx="8429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FF"/>
                  </a:solidFill>
                </a:rPr>
                <a:t>|A</a:t>
              </a:r>
              <a:r>
                <a:rPr lang="en-US" altLang="ja-JP" sz="2400" baseline="-25000">
                  <a:solidFill>
                    <a:srgbClr val="0000FF"/>
                  </a:solidFill>
                </a:rPr>
                <a:t>D</a:t>
              </a:r>
              <a:r>
                <a:rPr lang="en-US" altLang="ja-JP" sz="1600" baseline="-25000">
                  <a:solidFill>
                    <a:srgbClr val="0000FF"/>
                  </a:solidFill>
                </a:rPr>
                <a:t>CP</a:t>
              </a:r>
              <a:r>
                <a:rPr lang="en-US" altLang="ja-JP" sz="2400">
                  <a:solidFill>
                    <a:srgbClr val="0000FF"/>
                  </a:solidFill>
                </a:rPr>
                <a:t>|</a:t>
              </a:r>
            </a:p>
          </p:txBody>
        </p:sp>
        <p:sp>
          <p:nvSpPr>
            <p:cNvPr id="209997" name="Rectangle 131"/>
            <p:cNvSpPr>
              <a:spLocks noChangeArrowheads="1"/>
            </p:cNvSpPr>
            <p:nvPr/>
          </p:nvSpPr>
          <p:spPr bwMode="auto">
            <a:xfrm>
              <a:off x="4153085" y="4572000"/>
              <a:ext cx="3508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FF"/>
                  </a:solidFill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209968" name="Rectangle 132"/>
          <p:cNvSpPr>
            <a:spLocks noChangeArrowheads="1"/>
          </p:cNvSpPr>
          <p:nvPr/>
        </p:nvSpPr>
        <p:spPr bwMode="auto">
          <a:xfrm>
            <a:off x="3414713" y="54102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69" name="Rectangle 133"/>
          <p:cNvSpPr>
            <a:spLocks noChangeArrowheads="1"/>
          </p:cNvSpPr>
          <p:nvPr/>
        </p:nvSpPr>
        <p:spPr bwMode="auto">
          <a:xfrm>
            <a:off x="2682875" y="45720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70" name="Rectangle 134"/>
          <p:cNvSpPr>
            <a:spLocks noChangeArrowheads="1"/>
          </p:cNvSpPr>
          <p:nvPr/>
        </p:nvSpPr>
        <p:spPr bwMode="auto">
          <a:xfrm>
            <a:off x="3638550" y="55768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71" name="Rectangle 135"/>
          <p:cNvSpPr>
            <a:spLocks noChangeArrowheads="1"/>
          </p:cNvSpPr>
          <p:nvPr/>
        </p:nvSpPr>
        <p:spPr bwMode="auto">
          <a:xfrm>
            <a:off x="1352550" y="56388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09972" name="Text Box 136"/>
          <p:cNvSpPr txBox="1">
            <a:spLocks noChangeArrowheads="1"/>
          </p:cNvSpPr>
          <p:nvPr/>
        </p:nvSpPr>
        <p:spPr bwMode="auto">
          <a:xfrm>
            <a:off x="212725" y="5826125"/>
            <a:ext cx="91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FF"/>
                </a:solidFill>
                <a:latin typeface="Symbol" pitchFamily="18" charset="2"/>
              </a:rPr>
              <a:t>|D+f</a:t>
            </a:r>
            <a:r>
              <a:rPr lang="en-US" altLang="ja-JP" sz="2400" baseline="-25000">
                <a:solidFill>
                  <a:srgbClr val="FF00FF"/>
                </a:solidFill>
                <a:latin typeface="Symbol" pitchFamily="18" charset="2"/>
              </a:rPr>
              <a:t>3</a:t>
            </a:r>
            <a:r>
              <a:rPr lang="en-US" altLang="ja-JP" sz="2400">
                <a:solidFill>
                  <a:srgbClr val="FF00FF"/>
                </a:solidFill>
                <a:latin typeface="Symbol" pitchFamily="18" charset="2"/>
              </a:rPr>
              <a:t>|</a:t>
            </a:r>
          </a:p>
        </p:txBody>
      </p:sp>
      <p:sp>
        <p:nvSpPr>
          <p:cNvPr id="209973" name="Text Box 137"/>
          <p:cNvSpPr txBox="1">
            <a:spLocks noChangeArrowheads="1"/>
          </p:cNvSpPr>
          <p:nvPr/>
        </p:nvSpPr>
        <p:spPr bwMode="auto">
          <a:xfrm>
            <a:off x="2555875" y="5791200"/>
            <a:ext cx="91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FF"/>
                </a:solidFill>
                <a:latin typeface="Symbol" pitchFamily="18" charset="2"/>
              </a:rPr>
              <a:t>|D-f</a:t>
            </a:r>
            <a:r>
              <a:rPr lang="en-US" altLang="ja-JP" sz="2400" baseline="-25000">
                <a:solidFill>
                  <a:srgbClr val="FF00FF"/>
                </a:solidFill>
                <a:latin typeface="Symbol" pitchFamily="18" charset="2"/>
              </a:rPr>
              <a:t>3</a:t>
            </a:r>
            <a:r>
              <a:rPr lang="en-US" altLang="ja-JP" sz="2400">
                <a:solidFill>
                  <a:srgbClr val="FF00FF"/>
                </a:solidFill>
                <a:latin typeface="Symbol" pitchFamily="18" charset="2"/>
              </a:rPr>
              <a:t>|</a:t>
            </a:r>
          </a:p>
        </p:txBody>
      </p:sp>
      <p:sp>
        <p:nvSpPr>
          <p:cNvPr id="209974" name="Arc 138"/>
          <p:cNvSpPr>
            <a:spLocks/>
          </p:cNvSpPr>
          <p:nvPr/>
        </p:nvSpPr>
        <p:spPr bwMode="auto">
          <a:xfrm>
            <a:off x="762000" y="5410200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975" name="Arc 139"/>
          <p:cNvSpPr>
            <a:spLocks/>
          </p:cNvSpPr>
          <p:nvPr/>
        </p:nvSpPr>
        <p:spPr bwMode="auto">
          <a:xfrm>
            <a:off x="3124200" y="5410200"/>
            <a:ext cx="152400" cy="22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976" name="Line 140"/>
          <p:cNvSpPr>
            <a:spLocks noChangeShapeType="1"/>
          </p:cNvSpPr>
          <p:nvPr/>
        </p:nvSpPr>
        <p:spPr bwMode="auto">
          <a:xfrm flipV="1">
            <a:off x="685800" y="5562600"/>
            <a:ext cx="228600" cy="3048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977" name="Line 141"/>
          <p:cNvSpPr>
            <a:spLocks noChangeShapeType="1"/>
          </p:cNvSpPr>
          <p:nvPr/>
        </p:nvSpPr>
        <p:spPr bwMode="auto">
          <a:xfrm flipV="1">
            <a:off x="2895600" y="5562600"/>
            <a:ext cx="228600" cy="3048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978" name="Text Box 142"/>
          <p:cNvSpPr txBox="1">
            <a:spLocks noChangeArrowheads="1"/>
          </p:cNvSpPr>
          <p:nvPr/>
        </p:nvSpPr>
        <p:spPr bwMode="auto">
          <a:xfrm>
            <a:off x="3641725" y="60198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(</a:t>
            </a:r>
            <a:r>
              <a:rPr lang="en-US" altLang="ja-JP" sz="2400">
                <a:latin typeface="Symbol" pitchFamily="18" charset="2"/>
              </a:rPr>
              <a:t>D=d-d</a:t>
            </a:r>
            <a:r>
              <a:rPr lang="en-US" altLang="ja-JP" sz="2400"/>
              <a:t>)</a:t>
            </a:r>
          </a:p>
        </p:txBody>
      </p:sp>
      <p:sp>
        <p:nvSpPr>
          <p:cNvPr id="209979" name="Rectangle 143"/>
          <p:cNvSpPr>
            <a:spLocks noChangeArrowheads="1"/>
          </p:cNvSpPr>
          <p:nvPr/>
        </p:nvSpPr>
        <p:spPr bwMode="auto">
          <a:xfrm>
            <a:off x="4114800" y="58674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</a:p>
        </p:txBody>
      </p:sp>
      <p:sp>
        <p:nvSpPr>
          <p:cNvPr id="209980" name="Text Box 144"/>
          <p:cNvSpPr txBox="1">
            <a:spLocks noChangeArrowheads="1"/>
          </p:cNvSpPr>
          <p:nvPr/>
        </p:nvSpPr>
        <p:spPr bwMode="auto">
          <a:xfrm>
            <a:off x="136525" y="928688"/>
            <a:ext cx="7373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CC"/>
                </a:solidFill>
              </a:rPr>
              <a:t>(1a) GLW method: </a:t>
            </a:r>
            <a:r>
              <a:rPr lang="en-US" altLang="ja-JP" sz="2800" b="1" i="1">
                <a:solidFill>
                  <a:srgbClr val="CC00CC"/>
                </a:solidFill>
              </a:rPr>
              <a:t>f</a:t>
            </a:r>
            <a:r>
              <a:rPr lang="en-US" altLang="ja-JP" sz="2800" b="1" baseline="-25000">
                <a:solidFill>
                  <a:srgbClr val="CC00CC"/>
                </a:solidFill>
              </a:rPr>
              <a:t>com</a:t>
            </a:r>
            <a:r>
              <a:rPr lang="en-US" altLang="ja-JP" sz="2800" b="1">
                <a:solidFill>
                  <a:srgbClr val="CC00CC"/>
                </a:solidFill>
              </a:rPr>
              <a:t> = D</a:t>
            </a:r>
            <a:r>
              <a:rPr lang="en-US" altLang="ja-JP" sz="2800" b="1" baseline="-25000">
                <a:solidFill>
                  <a:srgbClr val="CC00CC"/>
                </a:solidFill>
              </a:rPr>
              <a:t>CP</a:t>
            </a:r>
            <a:r>
              <a:rPr lang="en-US" altLang="ja-JP" sz="2400"/>
              <a:t>  </a:t>
            </a:r>
            <a:r>
              <a:rPr lang="en-US" altLang="ja-JP" sz="2000"/>
              <a:t>[Gronau,London,Weiler]</a:t>
            </a:r>
            <a:endParaRPr lang="en-US" altLang="ja-JP" sz="2400"/>
          </a:p>
        </p:txBody>
      </p:sp>
      <p:sp>
        <p:nvSpPr>
          <p:cNvPr id="209981" name="Text Box 7"/>
          <p:cNvSpPr txBox="1">
            <a:spLocks noChangeArrowheads="1"/>
          </p:cNvSpPr>
          <p:nvPr/>
        </p:nvSpPr>
        <p:spPr bwMode="auto">
          <a:xfrm>
            <a:off x="6207125" y="1365250"/>
            <a:ext cx="260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006600"/>
                </a:solidFill>
              </a:rPr>
              <a:t>[PLB 253,483; 265,172(’91)]</a:t>
            </a:r>
          </a:p>
        </p:txBody>
      </p:sp>
      <p:grpSp>
        <p:nvGrpSpPr>
          <p:cNvPr id="209982" name="グループ化 152"/>
          <p:cNvGrpSpPr>
            <a:grpSpLocks/>
          </p:cNvGrpSpPr>
          <p:nvPr/>
        </p:nvGrpSpPr>
        <p:grpSpPr bwMode="auto">
          <a:xfrm>
            <a:off x="1119188" y="4694238"/>
            <a:ext cx="388937" cy="401637"/>
            <a:chOff x="774547" y="4307700"/>
            <a:chExt cx="388992" cy="400110"/>
          </a:xfrm>
        </p:grpSpPr>
        <p:grpSp>
          <p:nvGrpSpPr>
            <p:cNvPr id="209990" name="Group 100"/>
            <p:cNvGrpSpPr>
              <a:grpSpLocks/>
            </p:cNvGrpSpPr>
            <p:nvPr/>
          </p:nvGrpSpPr>
          <p:grpSpPr bwMode="auto">
            <a:xfrm>
              <a:off x="774547" y="4356848"/>
              <a:ext cx="348769" cy="258184"/>
              <a:chOff x="3143" y="3120"/>
              <a:chExt cx="340" cy="294"/>
            </a:xfrm>
          </p:grpSpPr>
          <p:sp>
            <p:nvSpPr>
              <p:cNvPr id="209992" name="Line 101"/>
              <p:cNvSpPr>
                <a:spLocks noChangeShapeType="1"/>
              </p:cNvSpPr>
              <p:nvPr/>
            </p:nvSpPr>
            <p:spPr bwMode="auto">
              <a:xfrm flipV="1">
                <a:off x="3143" y="3306"/>
                <a:ext cx="28" cy="16"/>
              </a:xfrm>
              <a:prstGeom prst="line">
                <a:avLst/>
              </a:pr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93" name="Line 102"/>
              <p:cNvSpPr>
                <a:spLocks noChangeShapeType="1"/>
              </p:cNvSpPr>
              <p:nvPr/>
            </p:nvSpPr>
            <p:spPr bwMode="auto">
              <a:xfrm>
                <a:off x="3171" y="3310"/>
                <a:ext cx="42" cy="104"/>
              </a:xfrm>
              <a:prstGeom prst="line">
                <a:avLst/>
              </a:prstGeom>
              <a:noFill/>
              <a:ln w="3016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94" name="Line 103"/>
              <p:cNvSpPr>
                <a:spLocks noChangeShapeType="1"/>
              </p:cNvSpPr>
              <p:nvPr/>
            </p:nvSpPr>
            <p:spPr bwMode="auto">
              <a:xfrm flipV="1">
                <a:off x="3209" y="3120"/>
                <a:ext cx="55" cy="294"/>
              </a:xfrm>
              <a:prstGeom prst="line">
                <a:avLst/>
              </a:pr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95" name="Line 104"/>
              <p:cNvSpPr>
                <a:spLocks noChangeShapeType="1"/>
              </p:cNvSpPr>
              <p:nvPr/>
            </p:nvSpPr>
            <p:spPr bwMode="auto">
              <a:xfrm>
                <a:off x="3272" y="3120"/>
                <a:ext cx="211" cy="0"/>
              </a:xfrm>
              <a:prstGeom prst="line">
                <a:avLst/>
              </a:pr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09991" name="正方形/長方形 151"/>
            <p:cNvSpPr>
              <a:spLocks noChangeArrowheads="1"/>
            </p:cNvSpPr>
            <p:nvPr/>
          </p:nvSpPr>
          <p:spPr bwMode="auto">
            <a:xfrm>
              <a:off x="850633" y="4307700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FF"/>
                  </a:solidFill>
                </a:rPr>
                <a:t>2</a:t>
              </a:r>
              <a:endParaRPr lang="en-US" altLang="ja-JP" sz="2400">
                <a:solidFill>
                  <a:srgbClr val="0000FF"/>
                </a:solidFill>
              </a:endParaRPr>
            </a:p>
          </p:txBody>
        </p:sp>
      </p:grpSp>
      <p:grpSp>
        <p:nvGrpSpPr>
          <p:cNvPr id="209983" name="グループ化 161"/>
          <p:cNvGrpSpPr>
            <a:grpSpLocks/>
          </p:cNvGrpSpPr>
          <p:nvPr/>
        </p:nvGrpSpPr>
        <p:grpSpPr bwMode="auto">
          <a:xfrm>
            <a:off x="4068763" y="4760913"/>
            <a:ext cx="388937" cy="400050"/>
            <a:chOff x="774547" y="4307700"/>
            <a:chExt cx="388992" cy="400110"/>
          </a:xfrm>
        </p:grpSpPr>
        <p:grpSp>
          <p:nvGrpSpPr>
            <p:cNvPr id="209984" name="Group 100"/>
            <p:cNvGrpSpPr>
              <a:grpSpLocks/>
            </p:cNvGrpSpPr>
            <p:nvPr/>
          </p:nvGrpSpPr>
          <p:grpSpPr bwMode="auto">
            <a:xfrm>
              <a:off x="774529" y="4356869"/>
              <a:ext cx="348767" cy="258186"/>
              <a:chOff x="3143" y="3120"/>
              <a:chExt cx="340" cy="294"/>
            </a:xfrm>
          </p:grpSpPr>
          <p:sp>
            <p:nvSpPr>
              <p:cNvPr id="209986" name="Line 101"/>
              <p:cNvSpPr>
                <a:spLocks noChangeShapeType="1"/>
              </p:cNvSpPr>
              <p:nvPr/>
            </p:nvSpPr>
            <p:spPr bwMode="auto">
              <a:xfrm flipV="1">
                <a:off x="3143" y="3306"/>
                <a:ext cx="28" cy="16"/>
              </a:xfrm>
              <a:prstGeom prst="line">
                <a:avLst/>
              </a:pr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87" name="Line 102"/>
              <p:cNvSpPr>
                <a:spLocks noChangeShapeType="1"/>
              </p:cNvSpPr>
              <p:nvPr/>
            </p:nvSpPr>
            <p:spPr bwMode="auto">
              <a:xfrm>
                <a:off x="3171" y="3310"/>
                <a:ext cx="42" cy="104"/>
              </a:xfrm>
              <a:prstGeom prst="line">
                <a:avLst/>
              </a:prstGeom>
              <a:noFill/>
              <a:ln w="3016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88" name="Line 103"/>
              <p:cNvSpPr>
                <a:spLocks noChangeShapeType="1"/>
              </p:cNvSpPr>
              <p:nvPr/>
            </p:nvSpPr>
            <p:spPr bwMode="auto">
              <a:xfrm flipV="1">
                <a:off x="3209" y="3120"/>
                <a:ext cx="55" cy="294"/>
              </a:xfrm>
              <a:prstGeom prst="line">
                <a:avLst/>
              </a:pr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989" name="Line 104"/>
              <p:cNvSpPr>
                <a:spLocks noChangeShapeType="1"/>
              </p:cNvSpPr>
              <p:nvPr/>
            </p:nvSpPr>
            <p:spPr bwMode="auto">
              <a:xfrm>
                <a:off x="3272" y="3120"/>
                <a:ext cx="211" cy="0"/>
              </a:xfrm>
              <a:prstGeom prst="line">
                <a:avLst/>
              </a:pr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09985" name="正方形/長方形 163"/>
            <p:cNvSpPr>
              <a:spLocks noChangeArrowheads="1"/>
            </p:cNvSpPr>
            <p:nvPr/>
          </p:nvSpPr>
          <p:spPr bwMode="auto">
            <a:xfrm>
              <a:off x="850633" y="4307700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FF"/>
                  </a:solidFill>
                </a:rPr>
                <a:t>2</a:t>
              </a:r>
              <a:endParaRPr lang="en-US" altLang="ja-JP" sz="2400">
                <a:solidFill>
                  <a:srgbClr val="0000FF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104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i="1" dirty="0">
                <a:latin typeface="Symbol" pitchFamily="18" charset="2"/>
              </a:rPr>
              <a:t>f</a:t>
            </a:r>
            <a:r>
              <a:rPr lang="en-US" altLang="ja-JP" i="1" baseline="-25000" dirty="0"/>
              <a:t>3</a:t>
            </a:r>
            <a:r>
              <a:rPr lang="en-US" altLang="ja-JP" dirty="0"/>
              <a:t> </a:t>
            </a:r>
            <a:r>
              <a:rPr lang="en-US" altLang="ja-JP" dirty="0" smtClean="0"/>
              <a:t>measurement: GLW</a:t>
            </a:r>
            <a:endParaRPr lang="en-US" dirty="0"/>
          </a:p>
        </p:txBody>
      </p:sp>
      <p:sp>
        <p:nvSpPr>
          <p:cNvPr id="210947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210948" name="正方形/長方形 4"/>
          <p:cNvSpPr>
            <a:spLocks noChangeArrowheads="1"/>
          </p:cNvSpPr>
          <p:nvPr/>
        </p:nvSpPr>
        <p:spPr bwMode="auto">
          <a:xfrm>
            <a:off x="442913" y="1133475"/>
            <a:ext cx="5719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latin typeface="Arial" pitchFamily="34" charset="0"/>
                <a:cs typeface="Arial" pitchFamily="34" charset="0"/>
              </a:rPr>
              <a:t>How to obtain </a:t>
            </a:r>
            <a:r>
              <a:rPr lang="en-US" altLang="ja-JP" sz="2800">
                <a:latin typeface="Symbol" pitchFamily="18" charset="2"/>
                <a:cs typeface="Arial" pitchFamily="34" charset="0"/>
              </a:rPr>
              <a:t>f</a:t>
            </a:r>
            <a:r>
              <a:rPr lang="en-US" altLang="ja-JP" sz="2800" baseline="-25000">
                <a:latin typeface="Symbol" pitchFamily="18" charset="2"/>
                <a:cs typeface="Arial" pitchFamily="34" charset="0"/>
              </a:rPr>
              <a:t>3</a:t>
            </a:r>
            <a:r>
              <a:rPr lang="ja-JP" altLang="en-US" sz="2800"/>
              <a:t> </a:t>
            </a:r>
            <a:r>
              <a:rPr lang="en-US" altLang="ja-JP" sz="2800"/>
              <a:t>from measurements</a:t>
            </a:r>
            <a:endParaRPr lang="en-US" altLang="ja-JP" sz="2800">
              <a:solidFill>
                <a:srgbClr val="0000FF"/>
              </a:solidFill>
            </a:endParaRPr>
          </a:p>
        </p:txBody>
      </p:sp>
      <p:grpSp>
        <p:nvGrpSpPr>
          <p:cNvPr id="210949" name="グループ化 7"/>
          <p:cNvGrpSpPr>
            <a:grpSpLocks/>
          </p:cNvGrpSpPr>
          <p:nvPr/>
        </p:nvGrpSpPr>
        <p:grpSpPr bwMode="auto">
          <a:xfrm>
            <a:off x="2141538" y="3941763"/>
            <a:ext cx="2166937" cy="461962"/>
            <a:chOff x="2237590" y="4227755"/>
            <a:chExt cx="2168222" cy="461665"/>
          </a:xfrm>
        </p:grpSpPr>
        <p:sp>
          <p:nvSpPr>
            <p:cNvPr id="210958" name="テキスト ボックス 5"/>
            <p:cNvSpPr txBox="1">
              <a:spLocks noChangeArrowheads="1"/>
            </p:cNvSpPr>
            <p:nvPr/>
          </p:nvSpPr>
          <p:spPr bwMode="auto">
            <a:xfrm>
              <a:off x="2237590" y="4227755"/>
              <a:ext cx="21682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i="1">
                  <a:solidFill>
                    <a:srgbClr val="0000FF"/>
                  </a:solidFill>
                </a:rPr>
                <a:t>r</a:t>
              </a:r>
              <a:r>
                <a:rPr lang="en-US" altLang="ja-JP" sz="2400" i="1" baseline="-25000">
                  <a:solidFill>
                    <a:srgbClr val="0000FF"/>
                  </a:solidFill>
                </a:rPr>
                <a:t>B</a:t>
              </a:r>
              <a:r>
                <a:rPr lang="en-US" altLang="ja-JP" sz="2400">
                  <a:solidFill>
                    <a:srgbClr val="0000FF"/>
                  </a:solidFill>
                </a:rPr>
                <a:t> </a:t>
              </a:r>
              <a:r>
                <a:rPr lang="en-US" altLang="ja-JP" sz="2400">
                  <a:solidFill>
                    <a:srgbClr val="0000FF"/>
                  </a:solidFill>
                  <a:latin typeface="Symbol" pitchFamily="18" charset="2"/>
                </a:rPr>
                <a:t>= </a:t>
              </a:r>
              <a:r>
                <a:rPr lang="en-US" altLang="ja-JP" sz="2400">
                  <a:solidFill>
                    <a:srgbClr val="0000FF"/>
                  </a:solidFill>
                </a:rPr>
                <a:t>|A</a:t>
              </a:r>
              <a:r>
                <a:rPr lang="en-US" altLang="ja-JP" sz="2400" baseline="-25000">
                  <a:solidFill>
                    <a:srgbClr val="0000FF"/>
                  </a:solidFill>
                </a:rPr>
                <a:t>D</a:t>
              </a:r>
              <a:r>
                <a:rPr lang="en-US" altLang="ja-JP" sz="2400">
                  <a:solidFill>
                    <a:srgbClr val="0000FF"/>
                  </a:solidFill>
                </a:rPr>
                <a:t>|/| A</a:t>
              </a:r>
              <a:r>
                <a:rPr lang="en-US" altLang="ja-JP" sz="2400" baseline="-25000">
                  <a:solidFill>
                    <a:srgbClr val="0000FF"/>
                  </a:solidFill>
                </a:rPr>
                <a:t>D </a:t>
              </a:r>
              <a:r>
                <a:rPr lang="en-US" altLang="ja-JP" sz="2400">
                  <a:solidFill>
                    <a:srgbClr val="0000FF"/>
                  </a:solidFill>
                </a:rPr>
                <a:t>|  </a:t>
              </a:r>
            </a:p>
          </p:txBody>
        </p:sp>
        <p:sp>
          <p:nvSpPr>
            <p:cNvPr id="210959" name="Rectangle 85"/>
            <p:cNvSpPr>
              <a:spLocks noChangeArrowheads="1"/>
            </p:cNvSpPr>
            <p:nvPr/>
          </p:nvSpPr>
          <p:spPr bwMode="auto">
            <a:xfrm>
              <a:off x="3710661" y="4232182"/>
              <a:ext cx="309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0000FF"/>
                  </a:solidFill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210950" name="Text Box 142"/>
          <p:cNvSpPr txBox="1">
            <a:spLocks noChangeArrowheads="1"/>
          </p:cNvSpPr>
          <p:nvPr/>
        </p:nvSpPr>
        <p:spPr bwMode="auto">
          <a:xfrm>
            <a:off x="4664075" y="3959225"/>
            <a:ext cx="1849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(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/>
              <a:t>’ </a:t>
            </a:r>
            <a:r>
              <a:rPr lang="en-US" altLang="ja-JP" sz="2400">
                <a:latin typeface="Symbol" pitchFamily="18" charset="2"/>
              </a:rPr>
              <a:t>= D =d-d</a:t>
            </a:r>
            <a:r>
              <a:rPr lang="en-US" altLang="ja-JP" sz="2400"/>
              <a:t>)</a:t>
            </a:r>
          </a:p>
        </p:txBody>
      </p:sp>
      <p:sp>
        <p:nvSpPr>
          <p:cNvPr id="210951" name="Text Box 142"/>
          <p:cNvSpPr txBox="1">
            <a:spLocks noChangeArrowheads="1"/>
          </p:cNvSpPr>
          <p:nvPr/>
        </p:nvSpPr>
        <p:spPr bwMode="auto">
          <a:xfrm>
            <a:off x="2135188" y="4454525"/>
            <a:ext cx="3979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D</a:t>
            </a:r>
            <a:r>
              <a:rPr lang="en-US" altLang="ja-JP" sz="2400" baseline="-25000"/>
              <a:t>1,2 </a:t>
            </a:r>
            <a:r>
              <a:rPr lang="en-US" altLang="ja-JP" sz="2400"/>
              <a:t>: D</a:t>
            </a:r>
            <a:r>
              <a:rPr lang="en-US" altLang="ja-JP" sz="2400" baseline="-25000"/>
              <a:t>CP  </a:t>
            </a:r>
            <a:r>
              <a:rPr lang="en-US" altLang="ja-JP" sz="2400"/>
              <a:t>decay to </a:t>
            </a:r>
            <a:r>
              <a:rPr lang="ja-JP" altLang="en-US" sz="2400"/>
              <a:t>ＣＰ</a:t>
            </a:r>
            <a:r>
              <a:rPr lang="en-US" altLang="ja-JP" sz="2400"/>
              <a:t>=+1, </a:t>
            </a:r>
            <a:r>
              <a:rPr lang="en-US" altLang="ja-JP" sz="2400">
                <a:latin typeface="Symbol" pitchFamily="18" charset="2"/>
              </a:rPr>
              <a:t>-</a:t>
            </a:r>
            <a:r>
              <a:rPr lang="en-US" altLang="ja-JP" sz="2400"/>
              <a:t>1</a:t>
            </a:r>
          </a:p>
        </p:txBody>
      </p:sp>
      <p:sp>
        <p:nvSpPr>
          <p:cNvPr id="64521" name="正方形/長方形 10"/>
          <p:cNvSpPr>
            <a:spLocks noChangeArrowheads="1"/>
          </p:cNvSpPr>
          <p:nvPr/>
        </p:nvSpPr>
        <p:spPr bwMode="auto">
          <a:xfrm>
            <a:off x="788988" y="5430838"/>
            <a:ext cx="8002587" cy="9540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measurements</a:t>
            </a:r>
            <a:r>
              <a:rPr lang="ja-JP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>
                <a:sym typeface="Symbol" pitchFamily="18" charset="2"/>
              </a:rPr>
              <a:t> </a:t>
            </a:r>
            <a:r>
              <a:rPr lang="ja-JP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３ </a:t>
            </a:r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unknowns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can determine unknowns </a:t>
            </a:r>
            <a:r>
              <a:rPr lang="ja-JP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（</a:t>
            </a:r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but, 4 fold ambiguity)</a:t>
            </a:r>
            <a:endParaRPr lang="en-US" dirty="0"/>
          </a:p>
        </p:txBody>
      </p:sp>
      <p:sp>
        <p:nvSpPr>
          <p:cNvPr id="210953" name="正方形/長方形 11"/>
          <p:cNvSpPr>
            <a:spLocks noChangeArrowheads="1"/>
          </p:cNvSpPr>
          <p:nvPr/>
        </p:nvSpPr>
        <p:spPr bwMode="auto">
          <a:xfrm>
            <a:off x="1585913" y="4873625"/>
            <a:ext cx="4213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800" b="1" i="1">
                <a:solidFill>
                  <a:srgbClr val="006600"/>
                </a:solidFill>
              </a:rPr>
              <a:t>Constraint:  A</a:t>
            </a:r>
            <a:r>
              <a:rPr kumimoji="0" lang="en-US" altLang="ja-JP" sz="2800" b="1" baseline="-25000">
                <a:solidFill>
                  <a:srgbClr val="006600"/>
                </a:solidFill>
              </a:rPr>
              <a:t>1</a:t>
            </a:r>
            <a:r>
              <a:rPr kumimoji="0" lang="en-US" altLang="ja-JP" sz="2800" b="1" i="1">
                <a:solidFill>
                  <a:srgbClr val="006600"/>
                </a:solidFill>
              </a:rPr>
              <a:t>R</a:t>
            </a:r>
            <a:r>
              <a:rPr kumimoji="0" lang="en-US" altLang="ja-JP" sz="2800" b="1" baseline="-25000">
                <a:solidFill>
                  <a:srgbClr val="006600"/>
                </a:solidFill>
              </a:rPr>
              <a:t>1 </a:t>
            </a:r>
            <a:r>
              <a:rPr kumimoji="0" lang="en-US" altLang="ja-JP" sz="2800" b="1">
                <a:solidFill>
                  <a:srgbClr val="006600"/>
                </a:solidFill>
              </a:rPr>
              <a:t>= </a:t>
            </a:r>
            <a:r>
              <a:rPr kumimoji="0" lang="en-US" altLang="ja-JP" sz="2800" b="1">
                <a:solidFill>
                  <a:srgbClr val="006600"/>
                </a:solidFill>
                <a:latin typeface="Symbol" pitchFamily="18" charset="2"/>
              </a:rPr>
              <a:t>- </a:t>
            </a:r>
            <a:r>
              <a:rPr kumimoji="0" lang="en-US" altLang="ja-JP" sz="2800" b="1" i="1">
                <a:solidFill>
                  <a:srgbClr val="006600"/>
                </a:solidFill>
              </a:rPr>
              <a:t>A</a:t>
            </a:r>
            <a:r>
              <a:rPr kumimoji="0" lang="en-US" altLang="ja-JP" sz="2800" b="1" baseline="-25000">
                <a:solidFill>
                  <a:srgbClr val="006600"/>
                </a:solidFill>
              </a:rPr>
              <a:t>2</a:t>
            </a:r>
            <a:r>
              <a:rPr kumimoji="0" lang="en-US" altLang="ja-JP" sz="2800" b="1" i="1">
                <a:solidFill>
                  <a:srgbClr val="006600"/>
                </a:solidFill>
              </a:rPr>
              <a:t>R</a:t>
            </a:r>
            <a:r>
              <a:rPr kumimoji="0" lang="en-US" altLang="ja-JP" sz="2800" b="1" baseline="-25000">
                <a:solidFill>
                  <a:srgbClr val="006600"/>
                </a:solidFill>
              </a:rPr>
              <a:t>2</a:t>
            </a:r>
            <a:r>
              <a:rPr kumimoji="0" lang="en-US" altLang="ja-JP" sz="2800" b="1">
                <a:solidFill>
                  <a:srgbClr val="006600"/>
                </a:solidFill>
              </a:rPr>
              <a:t> </a:t>
            </a:r>
            <a:endParaRPr lang="en-US" altLang="ja-JP" sz="2800">
              <a:solidFill>
                <a:srgbClr val="0000FF"/>
              </a:solidFill>
            </a:endParaRPr>
          </a:p>
        </p:txBody>
      </p:sp>
      <p:grpSp>
        <p:nvGrpSpPr>
          <p:cNvPr id="210954" name="グループ化 17"/>
          <p:cNvGrpSpPr>
            <a:grpSpLocks/>
          </p:cNvGrpSpPr>
          <p:nvPr/>
        </p:nvGrpSpPr>
        <p:grpSpPr bwMode="auto">
          <a:xfrm>
            <a:off x="793750" y="1700213"/>
            <a:ext cx="7046913" cy="2111375"/>
            <a:chOff x="793002" y="1700481"/>
            <a:chExt cx="7046913" cy="2111375"/>
          </a:xfrm>
        </p:grpSpPr>
        <p:pic>
          <p:nvPicPr>
            <p:cNvPr id="21095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02" y="1700481"/>
              <a:ext cx="7046913" cy="211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0956" name="正方形/長方形 13"/>
            <p:cNvSpPr>
              <a:spLocks noChangeArrowheads="1"/>
            </p:cNvSpPr>
            <p:nvPr/>
          </p:nvSpPr>
          <p:spPr bwMode="auto">
            <a:xfrm>
              <a:off x="5961590" y="2836904"/>
              <a:ext cx="32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ym typeface="Symbol" pitchFamily="18" charset="2"/>
                </a:rPr>
                <a:t></a:t>
              </a:r>
              <a:endParaRPr lang="en-US" altLang="ja-JP" sz="2000" b="1"/>
            </a:p>
          </p:txBody>
        </p:sp>
        <p:sp>
          <p:nvSpPr>
            <p:cNvPr id="210957" name="テキスト ボックス 16"/>
            <p:cNvSpPr txBox="1">
              <a:spLocks noChangeArrowheads="1"/>
            </p:cNvSpPr>
            <p:nvPr/>
          </p:nvSpPr>
          <p:spPr bwMode="auto">
            <a:xfrm>
              <a:off x="5825448" y="200345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latin typeface="Arial" pitchFamily="34" charset="0"/>
                  <a:cs typeface="Arial" pitchFamily="34" charset="0"/>
                </a:rPr>
                <a:t>_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105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i="1" dirty="0">
                <a:latin typeface="Symbol" pitchFamily="18" charset="2"/>
              </a:rPr>
              <a:t>f</a:t>
            </a:r>
            <a:r>
              <a:rPr lang="en-US" altLang="ja-JP" i="1" baseline="-25000" dirty="0"/>
              <a:t>3</a:t>
            </a:r>
            <a:r>
              <a:rPr lang="en-US" altLang="ja-JP" dirty="0"/>
              <a:t> </a:t>
            </a:r>
            <a:r>
              <a:rPr lang="en-US" altLang="ja-JP" dirty="0" smtClean="0"/>
              <a:t>measurement: ADS</a:t>
            </a:r>
            <a:endParaRPr lang="en-US" dirty="0"/>
          </a:p>
        </p:txBody>
      </p:sp>
      <p:sp>
        <p:nvSpPr>
          <p:cNvPr id="211971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211972" name="Text Box 144"/>
          <p:cNvSpPr txBox="1">
            <a:spLocks noChangeArrowheads="1"/>
          </p:cNvSpPr>
          <p:nvPr/>
        </p:nvSpPr>
        <p:spPr bwMode="auto">
          <a:xfrm>
            <a:off x="136525" y="1014413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CC"/>
                </a:solidFill>
              </a:rPr>
              <a:t>(1b) ADS method: </a:t>
            </a:r>
            <a:r>
              <a:rPr lang="en-US" altLang="ja-JP" sz="2800" b="1" i="1">
                <a:solidFill>
                  <a:srgbClr val="CC00CC"/>
                </a:solidFill>
              </a:rPr>
              <a:t>f</a:t>
            </a:r>
            <a:r>
              <a:rPr lang="en-US" altLang="ja-JP" sz="2800" b="1" baseline="-25000">
                <a:solidFill>
                  <a:srgbClr val="CC00CC"/>
                </a:solidFill>
              </a:rPr>
              <a:t>com</a:t>
            </a:r>
            <a:r>
              <a:rPr lang="en-US" altLang="ja-JP" sz="2800" b="1">
                <a:solidFill>
                  <a:srgbClr val="CC00CC"/>
                </a:solidFill>
              </a:rPr>
              <a:t> = D</a:t>
            </a:r>
            <a:r>
              <a:rPr lang="en-US" altLang="ja-JP" sz="2800" b="1" baseline="-25000">
                <a:solidFill>
                  <a:srgbClr val="CC00CC"/>
                </a:solidFill>
              </a:rPr>
              <a:t>DCS</a:t>
            </a:r>
            <a:r>
              <a:rPr lang="en-US" altLang="ja-JP" sz="2400"/>
              <a:t>  </a:t>
            </a:r>
            <a:r>
              <a:rPr lang="en-US" altLang="ja-JP" sz="2000"/>
              <a:t>[Atowood, Dunietz, Soni]</a:t>
            </a:r>
            <a:endParaRPr lang="en-US" altLang="ja-JP" sz="2400"/>
          </a:p>
        </p:txBody>
      </p:sp>
      <p:sp>
        <p:nvSpPr>
          <p:cNvPr id="211973" name="Text Box 11"/>
          <p:cNvSpPr txBox="1">
            <a:spLocks noChangeArrowheads="1"/>
          </p:cNvSpPr>
          <p:nvPr/>
        </p:nvSpPr>
        <p:spPr bwMode="auto">
          <a:xfrm>
            <a:off x="6464300" y="1425575"/>
            <a:ext cx="2024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006600"/>
                </a:solidFill>
              </a:rPr>
              <a:t>[PRL 91,171801(’03)]</a:t>
            </a:r>
          </a:p>
        </p:txBody>
      </p:sp>
      <p:sp>
        <p:nvSpPr>
          <p:cNvPr id="211974" name="Text Box 12"/>
          <p:cNvSpPr txBox="1">
            <a:spLocks noChangeArrowheads="1"/>
          </p:cNvSpPr>
          <p:nvPr/>
        </p:nvSpPr>
        <p:spPr bwMode="auto">
          <a:xfrm>
            <a:off x="354013" y="1674813"/>
            <a:ext cx="5748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FF"/>
                </a:solidFill>
              </a:rPr>
              <a:t>ex) </a:t>
            </a:r>
            <a:r>
              <a:rPr lang="en-US" altLang="ja-JP" sz="2800" i="1">
                <a:solidFill>
                  <a:srgbClr val="0000FF"/>
                </a:solidFill>
              </a:rPr>
              <a:t>B</a:t>
            </a:r>
            <a:r>
              <a:rPr lang="en-US" altLang="ja-JP" sz="2800" i="1" baseline="30000">
                <a:solidFill>
                  <a:srgbClr val="0000FF"/>
                </a:solidFill>
              </a:rPr>
              <a:t>+</a:t>
            </a:r>
            <a:r>
              <a:rPr lang="en-US" altLang="ja-JP" sz="2800" i="1">
                <a:solidFill>
                  <a:srgbClr val="0000FF"/>
                </a:solidFill>
                <a:sym typeface="Symbol" pitchFamily="18" charset="2"/>
              </a:rPr>
              <a:t> </a:t>
            </a:r>
            <a:r>
              <a:rPr lang="en-US" altLang="ja-JP" sz="2800" i="1">
                <a:solidFill>
                  <a:srgbClr val="0000FF"/>
                </a:solidFill>
              </a:rPr>
              <a:t>D</a:t>
            </a:r>
            <a:r>
              <a:rPr lang="en-US" altLang="ja-JP" sz="2800" i="1" baseline="30000">
                <a:solidFill>
                  <a:srgbClr val="0000FF"/>
                </a:solidFill>
              </a:rPr>
              <a:t>0</a:t>
            </a:r>
            <a:r>
              <a:rPr lang="en-US" altLang="ja-JP" sz="2800">
                <a:solidFill>
                  <a:srgbClr val="0000FF"/>
                </a:solidFill>
                <a:sym typeface="Symbol" pitchFamily="18" charset="2"/>
              </a:rPr>
              <a:t>[</a:t>
            </a:r>
            <a:r>
              <a:rPr lang="en-US" altLang="ja-JP" sz="2800">
                <a:solidFill>
                  <a:srgbClr val="0000FF"/>
                </a:solidFill>
                <a:latin typeface="Symbol" pitchFamily="18" charset="2"/>
              </a:rPr>
              <a:t>K</a:t>
            </a:r>
            <a:r>
              <a:rPr lang="en-US" altLang="ja-JP" sz="2800" baseline="30000">
                <a:solidFill>
                  <a:srgbClr val="0000FF"/>
                </a:solidFill>
              </a:rPr>
              <a:t>-</a:t>
            </a:r>
            <a:r>
              <a:rPr lang="en-US" altLang="ja-JP" sz="280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2800" baseline="30000">
                <a:solidFill>
                  <a:srgbClr val="0000FF"/>
                </a:solidFill>
              </a:rPr>
              <a:t>+</a:t>
            </a:r>
            <a:r>
              <a:rPr lang="en-US" altLang="ja-JP" sz="2800">
                <a:solidFill>
                  <a:srgbClr val="0000FF"/>
                </a:solidFill>
              </a:rPr>
              <a:t>] </a:t>
            </a:r>
            <a:r>
              <a:rPr lang="en-US" altLang="ja-JP" sz="2800">
                <a:solidFill>
                  <a:srgbClr val="0000FF"/>
                </a:solidFill>
                <a:latin typeface="Symbol" pitchFamily="18" charset="2"/>
              </a:rPr>
              <a:t>K</a:t>
            </a:r>
            <a:r>
              <a:rPr lang="en-US" altLang="ja-JP" sz="2800" baseline="30000">
                <a:solidFill>
                  <a:srgbClr val="0000FF"/>
                </a:solidFill>
              </a:rPr>
              <a:t>+</a:t>
            </a:r>
            <a:r>
              <a:rPr lang="en-US" altLang="ja-JP" sz="2800">
                <a:solidFill>
                  <a:srgbClr val="0000FF"/>
                </a:solidFill>
              </a:rPr>
              <a:t> &amp; </a:t>
            </a:r>
            <a:r>
              <a:rPr lang="en-US" altLang="ja-JP" sz="2800" i="1">
                <a:solidFill>
                  <a:srgbClr val="0000FF"/>
                </a:solidFill>
              </a:rPr>
              <a:t>D</a:t>
            </a:r>
            <a:r>
              <a:rPr lang="en-US" altLang="ja-JP" sz="2800" i="1" baseline="30000">
                <a:solidFill>
                  <a:srgbClr val="0000FF"/>
                </a:solidFill>
              </a:rPr>
              <a:t>0</a:t>
            </a:r>
            <a:r>
              <a:rPr lang="en-US" altLang="ja-JP" sz="2800">
                <a:solidFill>
                  <a:srgbClr val="0000FF"/>
                </a:solidFill>
                <a:latin typeface="Symbol" pitchFamily="18" charset="2"/>
              </a:rPr>
              <a:t>[K</a:t>
            </a:r>
            <a:r>
              <a:rPr lang="en-US" altLang="ja-JP" sz="2800" baseline="30000">
                <a:solidFill>
                  <a:srgbClr val="0000FF"/>
                </a:solidFill>
              </a:rPr>
              <a:t>-</a:t>
            </a:r>
            <a:r>
              <a:rPr lang="en-US" altLang="ja-JP" sz="280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2800" baseline="30000">
                <a:solidFill>
                  <a:srgbClr val="0000FF"/>
                </a:solidFill>
              </a:rPr>
              <a:t>+</a:t>
            </a:r>
            <a:r>
              <a:rPr lang="en-US" altLang="ja-JP" sz="2800">
                <a:solidFill>
                  <a:srgbClr val="0000FF"/>
                </a:solidFill>
              </a:rPr>
              <a:t>] </a:t>
            </a:r>
            <a:r>
              <a:rPr lang="en-US" altLang="ja-JP" sz="2800">
                <a:solidFill>
                  <a:srgbClr val="0000FF"/>
                </a:solidFill>
                <a:latin typeface="Symbol" pitchFamily="18" charset="2"/>
              </a:rPr>
              <a:t>K</a:t>
            </a:r>
            <a:r>
              <a:rPr lang="en-US" altLang="ja-JP" sz="2800" baseline="30000">
                <a:solidFill>
                  <a:srgbClr val="0000FF"/>
                </a:solidFill>
              </a:rPr>
              <a:t>+</a:t>
            </a:r>
            <a:r>
              <a:rPr lang="en-US" altLang="ja-JP" sz="280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211975" name="Rectangle 14"/>
          <p:cNvSpPr>
            <a:spLocks noChangeArrowheads="1"/>
          </p:cNvSpPr>
          <p:nvPr/>
        </p:nvSpPr>
        <p:spPr bwMode="auto">
          <a:xfrm>
            <a:off x="3984625" y="130492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i="1">
                <a:solidFill>
                  <a:srgbClr val="0000FF"/>
                </a:solidFill>
              </a:rPr>
              <a:t>_</a:t>
            </a:r>
          </a:p>
        </p:txBody>
      </p:sp>
      <p:pic>
        <p:nvPicPr>
          <p:cNvPr id="2119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278063"/>
            <a:ext cx="48148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957638"/>
            <a:ext cx="48228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8" name="テキスト ボックス 12"/>
          <p:cNvSpPr txBox="1">
            <a:spLocks noChangeArrowheads="1"/>
          </p:cNvSpPr>
          <p:nvPr/>
        </p:nvSpPr>
        <p:spPr bwMode="auto">
          <a:xfrm>
            <a:off x="979488" y="2324100"/>
            <a:ext cx="593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CF</a:t>
            </a:r>
          </a:p>
        </p:txBody>
      </p:sp>
      <p:sp>
        <p:nvSpPr>
          <p:cNvPr id="211979" name="テキスト ボックス 13"/>
          <p:cNvSpPr txBox="1">
            <a:spLocks noChangeArrowheads="1"/>
          </p:cNvSpPr>
          <p:nvPr/>
        </p:nvSpPr>
        <p:spPr bwMode="auto">
          <a:xfrm>
            <a:off x="3573463" y="2282825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DCS</a:t>
            </a:r>
          </a:p>
        </p:txBody>
      </p:sp>
      <p:sp>
        <p:nvSpPr>
          <p:cNvPr id="211980" name="テキスト ボックス 14"/>
          <p:cNvSpPr txBox="1">
            <a:spLocks noChangeArrowheads="1"/>
          </p:cNvSpPr>
          <p:nvPr/>
        </p:nvSpPr>
        <p:spPr bwMode="auto">
          <a:xfrm>
            <a:off x="1131888" y="357346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</a:t>
            </a:r>
          </a:p>
        </p:txBody>
      </p:sp>
      <p:sp>
        <p:nvSpPr>
          <p:cNvPr id="211981" name="テキスト ボックス 15"/>
          <p:cNvSpPr txBox="1">
            <a:spLocks noChangeArrowheads="1"/>
          </p:cNvSpPr>
          <p:nvPr/>
        </p:nvSpPr>
        <p:spPr bwMode="auto">
          <a:xfrm>
            <a:off x="3584575" y="3659188"/>
            <a:ext cx="595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CF</a:t>
            </a:r>
          </a:p>
        </p:txBody>
      </p:sp>
      <p:pic>
        <p:nvPicPr>
          <p:cNvPr id="21198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30"/>
          <a:stretch>
            <a:fillRect/>
          </a:stretch>
        </p:blipFill>
        <p:spPr bwMode="auto">
          <a:xfrm>
            <a:off x="7021513" y="5135563"/>
            <a:ext cx="1854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2"/>
          <a:stretch>
            <a:fillRect/>
          </a:stretch>
        </p:blipFill>
        <p:spPr bwMode="auto">
          <a:xfrm>
            <a:off x="7229475" y="5729288"/>
            <a:ext cx="1646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1984" name="グループ化 25"/>
          <p:cNvGrpSpPr>
            <a:grpSpLocks/>
          </p:cNvGrpSpPr>
          <p:nvPr/>
        </p:nvGrpSpPr>
        <p:grpSpPr bwMode="auto">
          <a:xfrm>
            <a:off x="676275" y="5221288"/>
            <a:ext cx="6053138" cy="495300"/>
            <a:chOff x="676275" y="5222081"/>
            <a:chExt cx="6053097" cy="494992"/>
          </a:xfrm>
        </p:grpSpPr>
        <p:pic>
          <p:nvPicPr>
            <p:cNvPr id="211993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" y="5250348"/>
              <a:ext cx="59626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994" name="正方形/長方形 24"/>
            <p:cNvSpPr>
              <a:spLocks noChangeArrowheads="1"/>
            </p:cNvSpPr>
            <p:nvPr/>
          </p:nvSpPr>
          <p:spPr bwMode="auto">
            <a:xfrm>
              <a:off x="6465346" y="5346551"/>
              <a:ext cx="182880" cy="26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800">
                <a:solidFill>
                  <a:srgbClr val="0000FF"/>
                </a:solidFill>
              </a:endParaRPr>
            </a:p>
          </p:txBody>
        </p:sp>
        <p:sp>
          <p:nvSpPr>
            <p:cNvPr id="211995" name="正方形/長方形 22"/>
            <p:cNvSpPr>
              <a:spLocks noChangeArrowheads="1"/>
            </p:cNvSpPr>
            <p:nvPr/>
          </p:nvSpPr>
          <p:spPr bwMode="auto">
            <a:xfrm>
              <a:off x="6326698" y="5222081"/>
              <a:ext cx="4026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i="1">
                  <a:latin typeface="Symbol" pitchFamily="18" charset="2"/>
                  <a:cs typeface="Arial" pitchFamily="34" charset="0"/>
                </a:rPr>
                <a:t>f</a:t>
              </a:r>
              <a:r>
                <a:rPr lang="en-US" altLang="ja-JP" sz="2000" baseline="-25000">
                  <a:latin typeface="Symbol" pitchFamily="18" charset="2"/>
                  <a:cs typeface="Arial" pitchFamily="34" charset="0"/>
                </a:rPr>
                <a:t>3</a:t>
              </a:r>
              <a:endParaRPr lang="en-US" altLang="ja-JP" sz="2000">
                <a:solidFill>
                  <a:srgbClr val="0000FF"/>
                </a:solidFill>
              </a:endParaRPr>
            </a:p>
          </p:txBody>
        </p:sp>
      </p:grpSp>
      <p:grpSp>
        <p:nvGrpSpPr>
          <p:cNvPr id="211985" name="グループ化 29"/>
          <p:cNvGrpSpPr>
            <a:grpSpLocks/>
          </p:cNvGrpSpPr>
          <p:nvPr/>
        </p:nvGrpSpPr>
        <p:grpSpPr bwMode="auto">
          <a:xfrm>
            <a:off x="668338" y="5695950"/>
            <a:ext cx="5419725" cy="420688"/>
            <a:chOff x="668040" y="5695437"/>
            <a:chExt cx="5419725" cy="421070"/>
          </a:xfrm>
        </p:grpSpPr>
        <p:pic>
          <p:nvPicPr>
            <p:cNvPr id="21199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040" y="5754557"/>
              <a:ext cx="54197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991" name="正方形/長方形 28"/>
            <p:cNvSpPr>
              <a:spLocks noChangeArrowheads="1"/>
            </p:cNvSpPr>
            <p:nvPr/>
          </p:nvSpPr>
          <p:spPr bwMode="auto">
            <a:xfrm>
              <a:off x="4991548" y="5798372"/>
              <a:ext cx="193638" cy="301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800">
                <a:solidFill>
                  <a:srgbClr val="0000FF"/>
                </a:solidFill>
              </a:endParaRPr>
            </a:p>
          </p:txBody>
        </p:sp>
        <p:sp>
          <p:nvSpPr>
            <p:cNvPr id="211992" name="正方形/長方形 27"/>
            <p:cNvSpPr>
              <a:spLocks noChangeArrowheads="1"/>
            </p:cNvSpPr>
            <p:nvPr/>
          </p:nvSpPr>
          <p:spPr bwMode="auto">
            <a:xfrm>
              <a:off x="4863661" y="5695437"/>
              <a:ext cx="4026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i="1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f</a:t>
              </a:r>
              <a:r>
                <a:rPr lang="en-US" altLang="ja-JP" sz="2000" baseline="-2500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3</a:t>
              </a:r>
              <a:endParaRPr lang="en-US" altLang="ja-JP" sz="2000">
                <a:solidFill>
                  <a:srgbClr val="0000FF"/>
                </a:solidFill>
              </a:endParaRPr>
            </a:p>
          </p:txBody>
        </p:sp>
      </p:grpSp>
      <p:sp>
        <p:nvSpPr>
          <p:cNvPr id="211986" name="フリーフォーム 35"/>
          <p:cNvSpPr>
            <a:spLocks noChangeArrowheads="1"/>
          </p:cNvSpPr>
          <p:nvPr/>
        </p:nvSpPr>
        <p:spPr bwMode="auto">
          <a:xfrm>
            <a:off x="5788025" y="3087688"/>
            <a:ext cx="396875" cy="1290637"/>
          </a:xfrm>
          <a:custGeom>
            <a:avLst/>
            <a:gdLst>
              <a:gd name="T0" fmla="*/ 0 w 541468"/>
              <a:gd name="T1" fmla="*/ 0 h 1290917"/>
              <a:gd name="T2" fmla="*/ 2011 w 541468"/>
              <a:gd name="T3" fmla="*/ 621648 h 1290917"/>
              <a:gd name="T4" fmla="*/ 81 w 541468"/>
              <a:gd name="T5" fmla="*/ 1286165 h 1290917"/>
              <a:gd name="T6" fmla="*/ 0 60000 65536"/>
              <a:gd name="T7" fmla="*/ 0 60000 65536"/>
              <a:gd name="T8" fmla="*/ 0 60000 65536"/>
              <a:gd name="T9" fmla="*/ 0 w 541468"/>
              <a:gd name="T10" fmla="*/ 0 h 1290917"/>
              <a:gd name="T11" fmla="*/ 541468 w 541468"/>
              <a:gd name="T12" fmla="*/ 1290917 h 12909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1468" h="1290917">
                <a:moveTo>
                  <a:pt x="0" y="0"/>
                </a:moveTo>
                <a:cubicBezTo>
                  <a:pt x="267148" y="204395"/>
                  <a:pt x="534296" y="408790"/>
                  <a:pt x="537882" y="623943"/>
                </a:cubicBezTo>
                <a:cubicBezTo>
                  <a:pt x="541468" y="839096"/>
                  <a:pt x="281491" y="1065006"/>
                  <a:pt x="21515" y="1290917"/>
                </a:cubicBezTo>
              </a:path>
            </a:pathLst>
          </a:custGeom>
          <a:noFill/>
          <a:ln w="28575" algn="ctr">
            <a:solidFill>
              <a:srgbClr val="CC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987" name="正方形/長方形 36"/>
          <p:cNvSpPr>
            <a:spLocks noChangeArrowheads="1"/>
          </p:cNvSpPr>
          <p:nvPr/>
        </p:nvSpPr>
        <p:spPr bwMode="auto">
          <a:xfrm>
            <a:off x="6289675" y="2651125"/>
            <a:ext cx="2436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7030A0"/>
                </a:solidFill>
              </a:rPr>
              <a:t>2 </a:t>
            </a:r>
            <a:r>
              <a:rPr lang="en-US" altLang="ja-JP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amplitudes 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Similar in size</a:t>
            </a:r>
            <a:endParaRPr lang="en-US" altLang="ja-JP" sz="2400">
              <a:solidFill>
                <a:srgbClr val="7030A0"/>
              </a:solidFill>
            </a:endParaRPr>
          </a:p>
        </p:txBody>
      </p:sp>
      <p:sp>
        <p:nvSpPr>
          <p:cNvPr id="211988" name="正方形/長方形 37"/>
          <p:cNvSpPr>
            <a:spLocks noChangeArrowheads="1"/>
          </p:cNvSpPr>
          <p:nvPr/>
        </p:nvSpPr>
        <p:spPr bwMode="auto">
          <a:xfrm>
            <a:off x="6689725" y="3738563"/>
            <a:ext cx="1827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Large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Interference</a:t>
            </a:r>
          </a:p>
        </p:txBody>
      </p:sp>
      <p:sp>
        <p:nvSpPr>
          <p:cNvPr id="211989" name="下矢印 38"/>
          <p:cNvSpPr>
            <a:spLocks noChangeArrowheads="1"/>
          </p:cNvSpPr>
          <p:nvPr/>
        </p:nvSpPr>
        <p:spPr bwMode="auto">
          <a:xfrm>
            <a:off x="7304088" y="3529013"/>
            <a:ext cx="204787" cy="279400"/>
          </a:xfrm>
          <a:prstGeom prst="downArrow">
            <a:avLst>
              <a:gd name="adj1" fmla="val 50000"/>
              <a:gd name="adj2" fmla="val 4984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80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106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7250" y="117475"/>
            <a:ext cx="7772400" cy="882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i="1" dirty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altLang="ja-JP" i="1" baseline="-25000" dirty="0">
                <a:solidFill>
                  <a:srgbClr val="000000"/>
                </a:solidFill>
              </a:rPr>
              <a:t>3</a:t>
            </a:r>
            <a:r>
              <a:rPr lang="en-US" altLang="ja-JP" dirty="0">
                <a:solidFill>
                  <a:srgbClr val="000000"/>
                </a:solidFill>
              </a:rPr>
              <a:t> measurement: ADS</a:t>
            </a:r>
            <a:endParaRPr lang="en-US" dirty="0" smtClean="0"/>
          </a:p>
        </p:txBody>
      </p:sp>
      <p:sp>
        <p:nvSpPr>
          <p:cNvPr id="212995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grpSp>
        <p:nvGrpSpPr>
          <p:cNvPr id="212996" name="グループ化 9"/>
          <p:cNvGrpSpPr>
            <a:grpSpLocks/>
          </p:cNvGrpSpPr>
          <p:nvPr/>
        </p:nvGrpSpPr>
        <p:grpSpPr bwMode="auto">
          <a:xfrm>
            <a:off x="214313" y="642938"/>
            <a:ext cx="5289550" cy="900112"/>
            <a:chOff x="285720" y="909623"/>
            <a:chExt cx="5290231" cy="899457"/>
          </a:xfrm>
        </p:grpSpPr>
        <p:sp>
          <p:nvSpPr>
            <p:cNvPr id="213004" name="Text Box 12"/>
            <p:cNvSpPr txBox="1">
              <a:spLocks noChangeArrowheads="1"/>
            </p:cNvSpPr>
            <p:nvPr/>
          </p:nvSpPr>
          <p:spPr bwMode="auto">
            <a:xfrm>
              <a:off x="285720" y="1285860"/>
              <a:ext cx="52902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/>
                <a:t> </a:t>
              </a:r>
              <a:r>
                <a:rPr lang="en-US" altLang="ja-JP" sz="2800" i="1"/>
                <a:t>B</a:t>
              </a:r>
              <a:r>
                <a:rPr lang="en-US" altLang="ja-JP" sz="2800" i="1" baseline="30000"/>
                <a:t>+</a:t>
              </a:r>
              <a:r>
                <a:rPr lang="en-US" altLang="ja-JP" sz="2800" i="1">
                  <a:sym typeface="Symbol" pitchFamily="18" charset="2"/>
                </a:rPr>
                <a:t> </a:t>
              </a:r>
              <a:r>
                <a:rPr lang="en-US" altLang="ja-JP" sz="2800" i="1"/>
                <a:t>D</a:t>
              </a:r>
              <a:r>
                <a:rPr lang="en-US" altLang="ja-JP" sz="2800" i="1" baseline="30000"/>
                <a:t>0</a:t>
              </a:r>
              <a:r>
                <a:rPr lang="en-US" altLang="ja-JP" sz="2800">
                  <a:sym typeface="Symbol" pitchFamily="18" charset="2"/>
                </a:rPr>
                <a:t>[</a:t>
              </a:r>
              <a:r>
                <a:rPr lang="en-US" altLang="ja-JP" sz="2800">
                  <a:latin typeface="Symbol" pitchFamily="18" charset="2"/>
                </a:rPr>
                <a:t>K</a:t>
              </a:r>
              <a:r>
                <a:rPr lang="en-US" altLang="ja-JP" sz="2800" baseline="30000"/>
                <a:t>-</a:t>
              </a:r>
              <a:r>
                <a:rPr lang="en-US" altLang="ja-JP" sz="2800">
                  <a:latin typeface="Symbol" pitchFamily="18" charset="2"/>
                </a:rPr>
                <a:t>p</a:t>
              </a:r>
              <a:r>
                <a:rPr lang="en-US" altLang="ja-JP" sz="2800" baseline="30000"/>
                <a:t>+</a:t>
              </a:r>
              <a:r>
                <a:rPr lang="en-US" altLang="ja-JP" sz="2800"/>
                <a:t>] </a:t>
              </a:r>
              <a:r>
                <a:rPr lang="en-US" altLang="ja-JP" sz="2800">
                  <a:latin typeface="Symbol" pitchFamily="18" charset="2"/>
                </a:rPr>
                <a:t>K</a:t>
              </a:r>
              <a:r>
                <a:rPr lang="en-US" altLang="ja-JP" sz="2800" baseline="30000"/>
                <a:t>+</a:t>
              </a:r>
              <a:r>
                <a:rPr lang="en-US" altLang="ja-JP" sz="2800"/>
                <a:t> &amp; </a:t>
              </a:r>
              <a:r>
                <a:rPr lang="en-US" altLang="ja-JP" sz="2800" i="1"/>
                <a:t>D</a:t>
              </a:r>
              <a:r>
                <a:rPr lang="en-US" altLang="ja-JP" sz="2800" i="1" baseline="30000"/>
                <a:t>0</a:t>
              </a:r>
              <a:r>
                <a:rPr lang="en-US" altLang="ja-JP" sz="2800">
                  <a:latin typeface="Symbol" pitchFamily="18" charset="2"/>
                </a:rPr>
                <a:t>[K</a:t>
              </a:r>
              <a:r>
                <a:rPr lang="en-US" altLang="ja-JP" sz="2800" baseline="30000"/>
                <a:t>-</a:t>
              </a:r>
              <a:r>
                <a:rPr lang="en-US" altLang="ja-JP" sz="2800">
                  <a:latin typeface="Symbol" pitchFamily="18" charset="2"/>
                </a:rPr>
                <a:t>p</a:t>
              </a:r>
              <a:r>
                <a:rPr lang="en-US" altLang="ja-JP" sz="2800" baseline="30000"/>
                <a:t>+</a:t>
              </a:r>
              <a:r>
                <a:rPr lang="en-US" altLang="ja-JP" sz="2800"/>
                <a:t>] </a:t>
              </a:r>
              <a:r>
                <a:rPr lang="en-US" altLang="ja-JP" sz="2800">
                  <a:latin typeface="Symbol" pitchFamily="18" charset="2"/>
                </a:rPr>
                <a:t>K</a:t>
              </a:r>
              <a:r>
                <a:rPr lang="en-US" altLang="ja-JP" sz="2800" baseline="30000"/>
                <a:t>+</a:t>
              </a:r>
              <a:r>
                <a:rPr lang="en-US" altLang="ja-JP" sz="2800"/>
                <a:t>  </a:t>
              </a:r>
            </a:p>
          </p:txBody>
        </p:sp>
        <p:sp>
          <p:nvSpPr>
            <p:cNvPr id="213005" name="Rectangle 14"/>
            <p:cNvSpPr>
              <a:spLocks noChangeArrowheads="1"/>
            </p:cNvSpPr>
            <p:nvPr/>
          </p:nvSpPr>
          <p:spPr bwMode="auto">
            <a:xfrm>
              <a:off x="3428992" y="909623"/>
              <a:ext cx="36195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i="1"/>
                <a:t>_</a:t>
              </a:r>
            </a:p>
          </p:txBody>
        </p:sp>
      </p:grpSp>
      <p:grpSp>
        <p:nvGrpSpPr>
          <p:cNvPr id="212997" name="Group 19"/>
          <p:cNvGrpSpPr>
            <a:grpSpLocks/>
          </p:cNvGrpSpPr>
          <p:nvPr/>
        </p:nvGrpSpPr>
        <p:grpSpPr bwMode="auto">
          <a:xfrm>
            <a:off x="7286625" y="1857375"/>
            <a:ext cx="1408113" cy="461963"/>
            <a:chOff x="113" y="754"/>
            <a:chExt cx="887" cy="291"/>
          </a:xfrm>
        </p:grpSpPr>
        <p:sp>
          <p:nvSpPr>
            <p:cNvPr id="213002" name="Text Box 20"/>
            <p:cNvSpPr txBox="1">
              <a:spLocks noChangeArrowheads="1"/>
            </p:cNvSpPr>
            <p:nvPr/>
          </p:nvSpPr>
          <p:spPr bwMode="auto">
            <a:xfrm>
              <a:off x="113" y="754"/>
              <a:ext cx="887" cy="291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</a:rPr>
                <a:t>772M BB</a:t>
              </a:r>
              <a:endParaRPr lang="en-US" altLang="ja-JP" sz="2400" baseline="30000">
                <a:solidFill>
                  <a:srgbClr val="FF0000"/>
                </a:solidFill>
              </a:endParaRPr>
            </a:p>
          </p:txBody>
        </p:sp>
        <p:sp>
          <p:nvSpPr>
            <p:cNvPr id="213003" name="Line 21"/>
            <p:cNvSpPr>
              <a:spLocks noChangeShapeType="1"/>
            </p:cNvSpPr>
            <p:nvPr/>
          </p:nvSpPr>
          <p:spPr bwMode="auto">
            <a:xfrm>
              <a:off x="788" y="799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12998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87513"/>
            <a:ext cx="646588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9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2540000"/>
            <a:ext cx="15811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0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730750"/>
            <a:ext cx="75993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001" name="正方形/長方形 22"/>
          <p:cNvSpPr>
            <a:spLocks noChangeArrowheads="1"/>
          </p:cNvSpPr>
          <p:nvPr/>
        </p:nvSpPr>
        <p:spPr bwMode="auto">
          <a:xfrm>
            <a:off x="5789613" y="5895975"/>
            <a:ext cx="2763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[PRL 106,231803 (2011)]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107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ADS method: </a:t>
            </a:r>
            <a:r>
              <a:rPr lang="en-US" altLang="ja-JP" dirty="0" err="1" smtClean="0"/>
              <a:t>LHCb</a:t>
            </a:r>
            <a:endParaRPr lang="ja-JP" altLang="en-US" dirty="0"/>
          </a:p>
        </p:txBody>
      </p:sp>
      <p:sp>
        <p:nvSpPr>
          <p:cNvPr id="214019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489700"/>
            <a:ext cx="5638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grpSp>
        <p:nvGrpSpPr>
          <p:cNvPr id="214020" name="グループ化 6"/>
          <p:cNvGrpSpPr>
            <a:grpSpLocks/>
          </p:cNvGrpSpPr>
          <p:nvPr/>
        </p:nvGrpSpPr>
        <p:grpSpPr bwMode="auto">
          <a:xfrm>
            <a:off x="492125" y="1173163"/>
            <a:ext cx="8137525" cy="1960562"/>
            <a:chOff x="-47161" y="2398680"/>
            <a:chExt cx="8933762" cy="2480594"/>
          </a:xfrm>
        </p:grpSpPr>
        <p:pic>
          <p:nvPicPr>
            <p:cNvPr id="214029" name="図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99" y="2398680"/>
              <a:ext cx="8629202" cy="206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030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99" y="4446794"/>
              <a:ext cx="8629202" cy="43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031" name="図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161" y="2630190"/>
              <a:ext cx="304560" cy="1679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4021" name="正方形/長方形 22"/>
          <p:cNvSpPr>
            <a:spLocks noChangeArrowheads="1"/>
          </p:cNvSpPr>
          <p:nvPr/>
        </p:nvSpPr>
        <p:spPr bwMode="auto">
          <a:xfrm>
            <a:off x="5988050" y="1177925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[PLB 712, 203 (2012)]</a:t>
            </a:r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1057275" y="3046413"/>
            <a:ext cx="5545138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Observation of ADS signal(~10</a:t>
            </a:r>
            <a:r>
              <a:rPr lang="en-US" altLang="ja-JP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!</a:t>
            </a:r>
          </a:p>
        </p:txBody>
      </p:sp>
      <p:sp>
        <p:nvSpPr>
          <p:cNvPr id="214023" name="テキスト ボックス 9"/>
          <p:cNvSpPr txBox="1">
            <a:spLocks noChangeArrowheads="1"/>
          </p:cNvSpPr>
          <p:nvPr/>
        </p:nvSpPr>
        <p:spPr bwMode="auto">
          <a:xfrm>
            <a:off x="1881188" y="1289050"/>
            <a:ext cx="1049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1 fb</a:t>
            </a:r>
            <a:r>
              <a:rPr lang="en-US" altLang="ja-JP" sz="2800" baseline="30000">
                <a:solidFill>
                  <a:srgbClr val="CC00CC"/>
                </a:solidFill>
                <a:latin typeface="Symbol" pitchFamily="18" charset="2"/>
                <a:cs typeface="Arial" pitchFamily="34" charset="0"/>
              </a:rPr>
              <a:t>-</a:t>
            </a:r>
            <a:r>
              <a:rPr lang="en-US" altLang="ja-JP" sz="2800" baseline="3000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ja-JP" altLang="en-US" sz="2800" baseline="3000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4024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565650"/>
            <a:ext cx="842803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5" name="テキスト ボックス 9"/>
          <p:cNvSpPr txBox="1">
            <a:spLocks noChangeArrowheads="1"/>
          </p:cNvSpPr>
          <p:nvPr/>
        </p:nvSpPr>
        <p:spPr bwMode="auto">
          <a:xfrm>
            <a:off x="2074863" y="4741863"/>
            <a:ext cx="1049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3 fb</a:t>
            </a:r>
            <a:r>
              <a:rPr lang="en-US" altLang="ja-JP" sz="2800" baseline="30000">
                <a:solidFill>
                  <a:srgbClr val="CC00CC"/>
                </a:solidFill>
                <a:latin typeface="Symbol" pitchFamily="18" charset="2"/>
                <a:cs typeface="Arial" pitchFamily="34" charset="0"/>
              </a:rPr>
              <a:t>-</a:t>
            </a:r>
            <a:r>
              <a:rPr lang="en-US" altLang="ja-JP" sz="2800" baseline="3000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ja-JP" altLang="en-US" sz="2800" baseline="3000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026" name="正方形/長方形 22"/>
          <p:cNvSpPr>
            <a:spLocks noChangeArrowheads="1"/>
          </p:cNvSpPr>
          <p:nvPr/>
        </p:nvSpPr>
        <p:spPr bwMode="auto">
          <a:xfrm>
            <a:off x="6380163" y="4233863"/>
            <a:ext cx="264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[PLB 760, 117 (2016)]</a:t>
            </a:r>
          </a:p>
        </p:txBody>
      </p:sp>
      <p:sp>
        <p:nvSpPr>
          <p:cNvPr id="214027" name="右カーブ矢印 4"/>
          <p:cNvSpPr>
            <a:spLocks noChangeArrowheads="1"/>
          </p:cNvSpPr>
          <p:nvPr/>
        </p:nvSpPr>
        <p:spPr bwMode="auto">
          <a:xfrm>
            <a:off x="390525" y="2978150"/>
            <a:ext cx="481013" cy="1574800"/>
          </a:xfrm>
          <a:prstGeom prst="curvedRightArrow">
            <a:avLst>
              <a:gd name="adj1" fmla="val 25055"/>
              <a:gd name="adj2" fmla="val 50094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214028" name="正方形/長方形 6"/>
          <p:cNvSpPr>
            <a:spLocks noChangeArrowheads="1"/>
          </p:cNvSpPr>
          <p:nvPr/>
        </p:nvSpPr>
        <p:spPr bwMode="auto">
          <a:xfrm>
            <a:off x="1122363" y="3692525"/>
            <a:ext cx="5100637" cy="83185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ja-JP" sz="2400" baseline="-2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ADS</a:t>
            </a:r>
            <a:r>
              <a:rPr lang="en-US" altLang="ja-JP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= −0.40 ± 0.06 ± 0.01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Large CPV (&gt;5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US" altLang="ja-JP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Observation !)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108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98500"/>
            <a:ext cx="4646612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ADS Results: Summary</a:t>
            </a:r>
          </a:p>
        </p:txBody>
      </p:sp>
      <p:sp>
        <p:nvSpPr>
          <p:cNvPr id="215044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pic>
        <p:nvPicPr>
          <p:cNvPr id="215045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698500"/>
            <a:ext cx="45434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角丸四角形 4"/>
          <p:cNvSpPr>
            <a:spLocks noChangeArrowheads="1"/>
          </p:cNvSpPr>
          <p:nvPr/>
        </p:nvSpPr>
        <p:spPr bwMode="auto">
          <a:xfrm>
            <a:off x="685800" y="2268538"/>
            <a:ext cx="3889375" cy="1968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215047" name="角丸四角形 10"/>
          <p:cNvSpPr>
            <a:spLocks noChangeArrowheads="1"/>
          </p:cNvSpPr>
          <p:nvPr/>
        </p:nvSpPr>
        <p:spPr bwMode="auto">
          <a:xfrm>
            <a:off x="5254625" y="2293938"/>
            <a:ext cx="3679825" cy="1968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109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Mixing induced CPV </a:t>
            </a:r>
            <a:r>
              <a:rPr lang="en-US" altLang="ja-JP" sz="2000" smtClean="0"/>
              <a:t>(1)</a:t>
            </a:r>
          </a:p>
        </p:txBody>
      </p:sp>
      <p:grpSp>
        <p:nvGrpSpPr>
          <p:cNvPr id="137220" name="Group 4"/>
          <p:cNvGrpSpPr>
            <a:grpSpLocks/>
          </p:cNvGrpSpPr>
          <p:nvPr/>
        </p:nvGrpSpPr>
        <p:grpSpPr bwMode="auto">
          <a:xfrm>
            <a:off x="4270375" y="1139825"/>
            <a:ext cx="4721225" cy="1085850"/>
            <a:chOff x="862" y="718"/>
            <a:chExt cx="2974" cy="684"/>
          </a:xfrm>
        </p:grpSpPr>
        <p:sp>
          <p:nvSpPr>
            <p:cNvPr id="137286" name="Oval 5"/>
            <p:cNvSpPr>
              <a:spLocks noChangeArrowheads="1"/>
            </p:cNvSpPr>
            <p:nvPr/>
          </p:nvSpPr>
          <p:spPr bwMode="auto">
            <a:xfrm>
              <a:off x="862" y="718"/>
              <a:ext cx="312" cy="292"/>
            </a:xfrm>
            <a:prstGeom prst="ellipse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37287" name="Oval 6"/>
            <p:cNvSpPr>
              <a:spLocks noChangeArrowheads="1"/>
            </p:cNvSpPr>
            <p:nvPr/>
          </p:nvSpPr>
          <p:spPr bwMode="auto">
            <a:xfrm>
              <a:off x="1267" y="1040"/>
              <a:ext cx="312" cy="291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37288" name="Line 7"/>
            <p:cNvSpPr>
              <a:spLocks noChangeShapeType="1"/>
            </p:cNvSpPr>
            <p:nvPr/>
          </p:nvSpPr>
          <p:spPr bwMode="auto">
            <a:xfrm>
              <a:off x="1192" y="869"/>
              <a:ext cx="619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89" name="Line 8"/>
            <p:cNvSpPr>
              <a:spLocks noChangeShapeType="1"/>
            </p:cNvSpPr>
            <p:nvPr/>
          </p:nvSpPr>
          <p:spPr bwMode="auto">
            <a:xfrm flipV="1">
              <a:off x="1540" y="955"/>
              <a:ext cx="296" cy="2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90" name="Oval 9"/>
            <p:cNvSpPr>
              <a:spLocks noChangeArrowheads="1"/>
            </p:cNvSpPr>
            <p:nvPr/>
          </p:nvSpPr>
          <p:spPr bwMode="auto">
            <a:xfrm>
              <a:off x="1817" y="764"/>
              <a:ext cx="342" cy="319"/>
            </a:xfrm>
            <a:prstGeom prst="ellipse">
              <a:avLst/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37291" name="Text Box 10"/>
            <p:cNvSpPr txBox="1">
              <a:spLocks noChangeArrowheads="1"/>
            </p:cNvSpPr>
            <p:nvPr/>
          </p:nvSpPr>
          <p:spPr bwMode="auto">
            <a:xfrm>
              <a:off x="1840" y="748"/>
              <a:ext cx="3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400" b="1" i="1">
                  <a:solidFill>
                    <a:srgbClr val="006600"/>
                  </a:solidFill>
                  <a:ea typeface="Osaka" charset="-128"/>
                </a:rPr>
                <a:t>f</a:t>
              </a:r>
              <a:r>
                <a:rPr lang="en-US" altLang="ja-JP" sz="2400" b="1" i="1" baseline="-25000">
                  <a:solidFill>
                    <a:srgbClr val="006600"/>
                  </a:solidFill>
                  <a:ea typeface="Osaka" charset="-128"/>
                </a:rPr>
                <a:t>CP</a:t>
              </a:r>
              <a:endParaRPr lang="ja-JP" altLang="en-US" sz="2400" b="1" i="1" baseline="-25000">
                <a:solidFill>
                  <a:srgbClr val="006600"/>
                </a:solidFill>
                <a:ea typeface="Osaka" charset="-128"/>
              </a:endParaRPr>
            </a:p>
          </p:txBody>
        </p:sp>
        <p:sp>
          <p:nvSpPr>
            <p:cNvPr id="137292" name="Text Box 11"/>
            <p:cNvSpPr txBox="1">
              <a:spLocks noChangeArrowheads="1"/>
            </p:cNvSpPr>
            <p:nvPr/>
          </p:nvSpPr>
          <p:spPr bwMode="auto">
            <a:xfrm>
              <a:off x="904" y="748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400" b="1">
                  <a:solidFill>
                    <a:srgbClr val="FF3300"/>
                  </a:solidFill>
                  <a:ea typeface="Osaka" charset="-128"/>
                </a:rPr>
                <a:t>B</a:t>
              </a:r>
              <a:r>
                <a:rPr lang="en-US" altLang="ja-JP" sz="2400" b="1" baseline="30000">
                  <a:solidFill>
                    <a:srgbClr val="FF3300"/>
                  </a:solidFill>
                  <a:ea typeface="Osaka" charset="-128"/>
                </a:rPr>
                <a:t>0</a:t>
              </a:r>
              <a:endParaRPr lang="en-US" altLang="ja-JP" sz="2400" b="1">
                <a:solidFill>
                  <a:srgbClr val="FF3300"/>
                </a:solidFill>
                <a:latin typeface="Comic Sans MS" pitchFamily="66" charset="0"/>
                <a:ea typeface="Osaka" charset="-128"/>
              </a:endParaRPr>
            </a:p>
          </p:txBody>
        </p:sp>
        <p:sp>
          <p:nvSpPr>
            <p:cNvPr id="137293" name="Text Box 12"/>
            <p:cNvSpPr txBox="1">
              <a:spLocks noChangeArrowheads="1"/>
            </p:cNvSpPr>
            <p:nvPr/>
          </p:nvSpPr>
          <p:spPr bwMode="auto">
            <a:xfrm>
              <a:off x="1295" y="1074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400" b="1">
                  <a:solidFill>
                    <a:schemeClr val="accent2"/>
                  </a:solidFill>
                  <a:ea typeface="Osaka" charset="-128"/>
                </a:rPr>
                <a:t>B</a:t>
              </a:r>
              <a:r>
                <a:rPr lang="en-US" altLang="ja-JP" sz="2400" b="1" baseline="30000">
                  <a:solidFill>
                    <a:schemeClr val="accent2"/>
                  </a:solidFill>
                  <a:ea typeface="Osaka" charset="-128"/>
                </a:rPr>
                <a:t>0</a:t>
              </a:r>
              <a:endParaRPr lang="en-US" altLang="ja-JP" sz="1400" b="1">
                <a:solidFill>
                  <a:schemeClr val="accent2"/>
                </a:solidFill>
                <a:latin typeface="Comic Sans MS" pitchFamily="66" charset="0"/>
                <a:ea typeface="Osaka" charset="-128"/>
              </a:endParaRPr>
            </a:p>
          </p:txBody>
        </p:sp>
        <p:sp>
          <p:nvSpPr>
            <p:cNvPr id="137294" name="Line 13"/>
            <p:cNvSpPr>
              <a:spLocks noChangeShapeType="1"/>
            </p:cNvSpPr>
            <p:nvPr/>
          </p:nvSpPr>
          <p:spPr bwMode="auto">
            <a:xfrm>
              <a:off x="1076" y="997"/>
              <a:ext cx="193" cy="1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95" name="Line 14"/>
            <p:cNvSpPr>
              <a:spLocks noChangeShapeType="1"/>
            </p:cNvSpPr>
            <p:nvPr/>
          </p:nvSpPr>
          <p:spPr bwMode="auto">
            <a:xfrm>
              <a:off x="1345" y="1098"/>
              <a:ext cx="12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296" name="Text Box 15"/>
            <p:cNvSpPr txBox="1">
              <a:spLocks noChangeArrowheads="1"/>
            </p:cNvSpPr>
            <p:nvPr/>
          </p:nvSpPr>
          <p:spPr bwMode="auto">
            <a:xfrm>
              <a:off x="2244" y="765"/>
              <a:ext cx="2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600" b="1">
                  <a:solidFill>
                    <a:srgbClr val="FF0000"/>
                  </a:solidFill>
                </a:rPr>
                <a:t>=</a:t>
              </a:r>
              <a:endParaRPr lang="en-US" altLang="ja-JP" b="1">
                <a:solidFill>
                  <a:srgbClr val="FF0000"/>
                </a:solidFill>
              </a:endParaRPr>
            </a:p>
          </p:txBody>
        </p:sp>
        <p:sp>
          <p:nvSpPr>
            <p:cNvPr id="137297" name="Line 16"/>
            <p:cNvSpPr>
              <a:spLocks noChangeShapeType="1"/>
            </p:cNvSpPr>
            <p:nvPr/>
          </p:nvSpPr>
          <p:spPr bwMode="auto">
            <a:xfrm flipH="1">
              <a:off x="2352" y="864"/>
              <a:ext cx="77" cy="21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98" name="Oval 17"/>
            <p:cNvSpPr>
              <a:spLocks noChangeArrowheads="1"/>
            </p:cNvSpPr>
            <p:nvPr/>
          </p:nvSpPr>
          <p:spPr bwMode="auto">
            <a:xfrm>
              <a:off x="2916" y="1083"/>
              <a:ext cx="312" cy="292"/>
            </a:xfrm>
            <a:prstGeom prst="ellipse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37299" name="Oval 18"/>
            <p:cNvSpPr>
              <a:spLocks noChangeArrowheads="1"/>
            </p:cNvSpPr>
            <p:nvPr/>
          </p:nvSpPr>
          <p:spPr bwMode="auto">
            <a:xfrm>
              <a:off x="2505" y="783"/>
              <a:ext cx="311" cy="291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37300" name="Line 19"/>
            <p:cNvSpPr>
              <a:spLocks noChangeShapeType="1"/>
            </p:cNvSpPr>
            <p:nvPr/>
          </p:nvSpPr>
          <p:spPr bwMode="auto">
            <a:xfrm>
              <a:off x="2837" y="934"/>
              <a:ext cx="61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301" name="Line 20"/>
            <p:cNvSpPr>
              <a:spLocks noChangeShapeType="1"/>
            </p:cNvSpPr>
            <p:nvPr/>
          </p:nvSpPr>
          <p:spPr bwMode="auto">
            <a:xfrm flipV="1">
              <a:off x="3185" y="1020"/>
              <a:ext cx="296" cy="1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302" name="Text Box 21"/>
            <p:cNvSpPr txBox="1">
              <a:spLocks noChangeArrowheads="1"/>
            </p:cNvSpPr>
            <p:nvPr/>
          </p:nvSpPr>
          <p:spPr bwMode="auto">
            <a:xfrm>
              <a:off x="2958" y="1114"/>
              <a:ext cx="3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400" b="1">
                  <a:solidFill>
                    <a:srgbClr val="FF3300"/>
                  </a:solidFill>
                  <a:ea typeface="Osaka" charset="-128"/>
                </a:rPr>
                <a:t>B</a:t>
              </a:r>
              <a:r>
                <a:rPr lang="en-US" altLang="ja-JP" sz="2400" b="1" baseline="30000">
                  <a:solidFill>
                    <a:srgbClr val="FF3300"/>
                  </a:solidFill>
                  <a:ea typeface="Osaka" charset="-128"/>
                </a:rPr>
                <a:t>0</a:t>
              </a:r>
              <a:endParaRPr lang="en-US" altLang="ja-JP" sz="2400" b="1">
                <a:solidFill>
                  <a:srgbClr val="FF3300"/>
                </a:solidFill>
                <a:latin typeface="Comic Sans MS" pitchFamily="66" charset="0"/>
                <a:ea typeface="Osaka" charset="-128"/>
              </a:endParaRPr>
            </a:p>
          </p:txBody>
        </p:sp>
        <p:sp>
          <p:nvSpPr>
            <p:cNvPr id="137303" name="Text Box 22"/>
            <p:cNvSpPr txBox="1">
              <a:spLocks noChangeArrowheads="1"/>
            </p:cNvSpPr>
            <p:nvPr/>
          </p:nvSpPr>
          <p:spPr bwMode="auto">
            <a:xfrm>
              <a:off x="2533" y="817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400" b="1">
                  <a:solidFill>
                    <a:schemeClr val="accent2"/>
                  </a:solidFill>
                  <a:ea typeface="Osaka" charset="-128"/>
                </a:rPr>
                <a:t>B</a:t>
              </a:r>
              <a:r>
                <a:rPr lang="en-US" altLang="ja-JP" sz="2400" b="1" baseline="30000">
                  <a:solidFill>
                    <a:schemeClr val="accent2"/>
                  </a:solidFill>
                  <a:ea typeface="Osaka" charset="-128"/>
                </a:rPr>
                <a:t>0</a:t>
              </a:r>
              <a:endParaRPr lang="en-US" altLang="ja-JP" sz="2400" b="1">
                <a:solidFill>
                  <a:schemeClr val="accent2"/>
                </a:solidFill>
                <a:latin typeface="Comic Sans MS" pitchFamily="66" charset="0"/>
                <a:ea typeface="Osaka" charset="-128"/>
              </a:endParaRPr>
            </a:p>
          </p:txBody>
        </p:sp>
        <p:sp>
          <p:nvSpPr>
            <p:cNvPr id="137304" name="Line 23"/>
            <p:cNvSpPr>
              <a:spLocks noChangeShapeType="1"/>
            </p:cNvSpPr>
            <p:nvPr/>
          </p:nvSpPr>
          <p:spPr bwMode="auto">
            <a:xfrm>
              <a:off x="2721" y="1063"/>
              <a:ext cx="193" cy="1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305" name="Line 24"/>
            <p:cNvSpPr>
              <a:spLocks noChangeShapeType="1"/>
            </p:cNvSpPr>
            <p:nvPr/>
          </p:nvSpPr>
          <p:spPr bwMode="auto">
            <a:xfrm>
              <a:off x="2583" y="841"/>
              <a:ext cx="12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306" name="Oval 25"/>
            <p:cNvSpPr>
              <a:spLocks noChangeArrowheads="1"/>
            </p:cNvSpPr>
            <p:nvPr/>
          </p:nvSpPr>
          <p:spPr bwMode="auto">
            <a:xfrm>
              <a:off x="3456" y="779"/>
              <a:ext cx="341" cy="318"/>
            </a:xfrm>
            <a:prstGeom prst="ellipse">
              <a:avLst/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37307" name="Text Box 26"/>
            <p:cNvSpPr txBox="1">
              <a:spLocks noChangeArrowheads="1"/>
            </p:cNvSpPr>
            <p:nvPr/>
          </p:nvSpPr>
          <p:spPr bwMode="auto">
            <a:xfrm>
              <a:off x="3479" y="763"/>
              <a:ext cx="3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400" b="1" i="1">
                  <a:solidFill>
                    <a:srgbClr val="006600"/>
                  </a:solidFill>
                  <a:ea typeface="Osaka" charset="-128"/>
                </a:rPr>
                <a:t>f</a:t>
              </a:r>
              <a:r>
                <a:rPr lang="en-US" altLang="ja-JP" sz="2400" b="1" i="1" baseline="-25000">
                  <a:solidFill>
                    <a:srgbClr val="006600"/>
                  </a:solidFill>
                  <a:ea typeface="Osaka" charset="-128"/>
                </a:rPr>
                <a:t>CP</a:t>
              </a:r>
              <a:endParaRPr lang="ja-JP" altLang="en-US" sz="2400" b="1" i="1" baseline="-25000">
                <a:solidFill>
                  <a:srgbClr val="006600"/>
                </a:solidFill>
                <a:ea typeface="Osaka" charset="-128"/>
              </a:endParaRPr>
            </a:p>
          </p:txBody>
        </p:sp>
      </p:grpSp>
      <p:sp>
        <p:nvSpPr>
          <p:cNvPr id="137221" name="Text Box 27"/>
          <p:cNvSpPr txBox="1">
            <a:spLocks noChangeArrowheads="1"/>
          </p:cNvSpPr>
          <p:nvPr/>
        </p:nvSpPr>
        <p:spPr bwMode="auto">
          <a:xfrm>
            <a:off x="212725" y="2971800"/>
            <a:ext cx="448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Decay rates: using Mixing formula</a:t>
            </a:r>
            <a:endParaRPr lang="ja-JP" altLang="en-US" sz="1600"/>
          </a:p>
        </p:txBody>
      </p:sp>
      <p:sp>
        <p:nvSpPr>
          <p:cNvPr id="137222" name="Text Box 28"/>
          <p:cNvSpPr txBox="1">
            <a:spLocks noChangeArrowheads="1"/>
          </p:cNvSpPr>
          <p:nvPr/>
        </p:nvSpPr>
        <p:spPr bwMode="auto">
          <a:xfrm>
            <a:off x="533400" y="3352800"/>
            <a:ext cx="710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G</a:t>
            </a:r>
            <a:r>
              <a:rPr lang="en-US" altLang="ja-JP" sz="2400"/>
              <a:t>(B</a:t>
            </a:r>
            <a:r>
              <a:rPr lang="en-US" altLang="ja-JP" sz="2400" baseline="30000"/>
              <a:t>0</a:t>
            </a:r>
            <a:r>
              <a:rPr lang="en-US" altLang="ja-JP" sz="2400"/>
              <a:t>→ </a:t>
            </a:r>
            <a:r>
              <a:rPr lang="en-US" altLang="ja-JP" sz="2400" i="1"/>
              <a:t>f</a:t>
            </a:r>
            <a:r>
              <a:rPr lang="en-US" altLang="ja-JP" sz="2400" baseline="-25000"/>
              <a:t>CP</a:t>
            </a:r>
            <a:r>
              <a:rPr lang="en-US" altLang="ja-JP" sz="2400"/>
              <a:t>) = |〈 </a:t>
            </a:r>
            <a:r>
              <a:rPr lang="en-US" altLang="ja-JP" sz="2400" i="1"/>
              <a:t>f</a:t>
            </a:r>
            <a:r>
              <a:rPr lang="en-US" altLang="ja-JP" sz="2400" baseline="-25000"/>
              <a:t>CP</a:t>
            </a:r>
            <a:r>
              <a:rPr lang="en-US" altLang="ja-JP" sz="2400"/>
              <a:t> |B</a:t>
            </a:r>
            <a:r>
              <a:rPr lang="en-US" altLang="ja-JP" sz="2400" baseline="30000"/>
              <a:t>0</a:t>
            </a:r>
            <a:r>
              <a:rPr lang="en-US" altLang="ja-JP" sz="2400"/>
              <a:t>(t)〉|</a:t>
            </a:r>
            <a:r>
              <a:rPr lang="en-US" altLang="ja-JP" sz="2400" baseline="30000"/>
              <a:t>2</a:t>
            </a:r>
            <a:r>
              <a:rPr lang="en-US" altLang="ja-JP" sz="2400"/>
              <a:t> = e</a:t>
            </a:r>
            <a:r>
              <a:rPr lang="en-US" altLang="ja-JP" sz="2400" baseline="30000"/>
              <a:t>-t/</a:t>
            </a:r>
            <a:r>
              <a:rPr lang="en-US" altLang="ja-JP" sz="2400" baseline="30000">
                <a:latin typeface="Symbol" pitchFamily="18" charset="2"/>
              </a:rPr>
              <a:t>t</a:t>
            </a:r>
            <a:r>
              <a:rPr lang="en-US" altLang="ja-JP" sz="2400" baseline="30000"/>
              <a:t> </a:t>
            </a:r>
            <a:r>
              <a:rPr lang="en-US" altLang="ja-JP" sz="2400"/>
              <a:t>|A|</a:t>
            </a:r>
            <a:r>
              <a:rPr lang="en-US" altLang="ja-JP" sz="2400" baseline="30000"/>
              <a:t>2</a:t>
            </a:r>
            <a:r>
              <a:rPr lang="en-US" altLang="ja-JP" sz="2400"/>
              <a:t>[1+Im</a:t>
            </a:r>
            <a:r>
              <a:rPr lang="en-US" altLang="ja-JP" sz="2400">
                <a:latin typeface="Symbol" pitchFamily="18" charset="2"/>
              </a:rPr>
              <a:t>l </a:t>
            </a:r>
            <a:r>
              <a:rPr lang="en-US" altLang="ja-JP" sz="2400"/>
              <a:t>sin(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/>
              <a:t>m</a:t>
            </a:r>
            <a:r>
              <a:rPr lang="ja-JP" altLang="en-US" sz="2400"/>
              <a:t>･</a:t>
            </a:r>
            <a:r>
              <a:rPr lang="en-US" altLang="ja-JP" sz="2400"/>
              <a:t>t)]</a:t>
            </a:r>
          </a:p>
        </p:txBody>
      </p:sp>
      <p:sp>
        <p:nvSpPr>
          <p:cNvPr id="137223" name="Text Box 30"/>
          <p:cNvSpPr txBox="1">
            <a:spLocks noChangeArrowheads="1"/>
          </p:cNvSpPr>
          <p:nvPr/>
        </p:nvSpPr>
        <p:spPr bwMode="auto">
          <a:xfrm>
            <a:off x="533400" y="3810000"/>
            <a:ext cx="710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G</a:t>
            </a:r>
            <a:r>
              <a:rPr lang="en-US" altLang="ja-JP" sz="2400"/>
              <a:t>(B</a:t>
            </a:r>
            <a:r>
              <a:rPr lang="en-US" altLang="ja-JP" sz="2400" baseline="30000"/>
              <a:t>0</a:t>
            </a:r>
            <a:r>
              <a:rPr lang="en-US" altLang="ja-JP" sz="2400"/>
              <a:t>→ </a:t>
            </a:r>
            <a:r>
              <a:rPr lang="en-US" altLang="ja-JP" sz="2400" i="1"/>
              <a:t>f</a:t>
            </a:r>
            <a:r>
              <a:rPr lang="en-US" altLang="ja-JP" sz="2400" baseline="-25000"/>
              <a:t>CP</a:t>
            </a:r>
            <a:r>
              <a:rPr lang="en-US" altLang="ja-JP" sz="2400"/>
              <a:t>) = |〈 </a:t>
            </a:r>
            <a:r>
              <a:rPr lang="en-US" altLang="ja-JP" sz="2400" i="1"/>
              <a:t>f</a:t>
            </a:r>
            <a:r>
              <a:rPr lang="en-US" altLang="ja-JP" sz="2400" baseline="-25000"/>
              <a:t>CP</a:t>
            </a:r>
            <a:r>
              <a:rPr lang="en-US" altLang="ja-JP" sz="2400"/>
              <a:t> |B</a:t>
            </a:r>
            <a:r>
              <a:rPr lang="en-US" altLang="ja-JP" sz="2400" baseline="30000"/>
              <a:t>0</a:t>
            </a:r>
            <a:r>
              <a:rPr lang="en-US" altLang="ja-JP" sz="2400"/>
              <a:t>(t)〉|</a:t>
            </a:r>
            <a:r>
              <a:rPr lang="en-US" altLang="ja-JP" sz="2400" baseline="30000"/>
              <a:t>2</a:t>
            </a:r>
            <a:r>
              <a:rPr lang="en-US" altLang="ja-JP" sz="2400"/>
              <a:t> = e</a:t>
            </a:r>
            <a:r>
              <a:rPr lang="en-US" altLang="ja-JP" sz="2400" baseline="30000"/>
              <a:t>-t/</a:t>
            </a:r>
            <a:r>
              <a:rPr lang="en-US" altLang="ja-JP" sz="2400" baseline="30000">
                <a:latin typeface="Symbol" pitchFamily="18" charset="2"/>
              </a:rPr>
              <a:t>t</a:t>
            </a:r>
            <a:r>
              <a:rPr lang="en-US" altLang="ja-JP" sz="2400" baseline="30000"/>
              <a:t> </a:t>
            </a:r>
            <a:r>
              <a:rPr lang="en-US" altLang="ja-JP" sz="2400"/>
              <a:t>|A|</a:t>
            </a:r>
            <a:r>
              <a:rPr lang="en-US" altLang="ja-JP" sz="2400" baseline="30000"/>
              <a:t>2</a:t>
            </a:r>
            <a:r>
              <a:rPr lang="en-US" altLang="ja-JP" sz="2400"/>
              <a:t>[1</a:t>
            </a:r>
            <a:r>
              <a:rPr lang="en-US" altLang="ja-JP" sz="2400">
                <a:latin typeface="Symbol" pitchFamily="18" charset="2"/>
              </a:rPr>
              <a:t>-</a:t>
            </a:r>
            <a:r>
              <a:rPr lang="en-US" altLang="ja-JP" sz="2400"/>
              <a:t>Im</a:t>
            </a:r>
            <a:r>
              <a:rPr lang="en-US" altLang="ja-JP" sz="2400">
                <a:latin typeface="Symbol" pitchFamily="18" charset="2"/>
              </a:rPr>
              <a:t>l </a:t>
            </a:r>
            <a:r>
              <a:rPr lang="en-US" altLang="ja-JP" sz="2400"/>
              <a:t>sin(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/>
              <a:t>m</a:t>
            </a:r>
            <a:r>
              <a:rPr lang="ja-JP" altLang="en-US" sz="2400"/>
              <a:t>･</a:t>
            </a:r>
            <a:r>
              <a:rPr lang="en-US" altLang="ja-JP" sz="2400"/>
              <a:t>t)]</a:t>
            </a:r>
          </a:p>
        </p:txBody>
      </p:sp>
      <p:sp>
        <p:nvSpPr>
          <p:cNvPr id="137224" name="Rectangle 31"/>
          <p:cNvSpPr>
            <a:spLocks noChangeArrowheads="1"/>
          </p:cNvSpPr>
          <p:nvPr/>
        </p:nvSpPr>
        <p:spPr bwMode="auto">
          <a:xfrm>
            <a:off x="838200" y="36576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</a:p>
        </p:txBody>
      </p:sp>
      <p:sp>
        <p:nvSpPr>
          <p:cNvPr id="137225" name="Rectangle 32"/>
          <p:cNvSpPr>
            <a:spLocks noChangeArrowheads="1"/>
          </p:cNvSpPr>
          <p:nvPr/>
        </p:nvSpPr>
        <p:spPr bwMode="auto">
          <a:xfrm>
            <a:off x="3078163" y="36576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</a:p>
        </p:txBody>
      </p:sp>
      <p:sp>
        <p:nvSpPr>
          <p:cNvPr id="137226" name="Text Box 35"/>
          <p:cNvSpPr txBox="1">
            <a:spLocks noChangeArrowheads="1"/>
          </p:cNvSpPr>
          <p:nvPr/>
        </p:nvSpPr>
        <p:spPr bwMode="auto">
          <a:xfrm>
            <a:off x="1127125" y="42465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ja-JP" sz="2400"/>
          </a:p>
        </p:txBody>
      </p:sp>
      <p:sp>
        <p:nvSpPr>
          <p:cNvPr id="137227" name="Text Box 36"/>
          <p:cNvSpPr txBox="1">
            <a:spLocks noChangeArrowheads="1"/>
          </p:cNvSpPr>
          <p:nvPr/>
        </p:nvSpPr>
        <p:spPr bwMode="auto">
          <a:xfrm>
            <a:off x="1050925" y="43227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ja-JP" sz="2400"/>
          </a:p>
        </p:txBody>
      </p:sp>
      <p:sp>
        <p:nvSpPr>
          <p:cNvPr id="137228" name="Text Box 37"/>
          <p:cNvSpPr txBox="1">
            <a:spLocks noChangeArrowheads="1"/>
          </p:cNvSpPr>
          <p:nvPr/>
        </p:nvSpPr>
        <p:spPr bwMode="auto">
          <a:xfrm>
            <a:off x="1050925" y="4260850"/>
            <a:ext cx="551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〈 </a:t>
            </a:r>
            <a:r>
              <a:rPr lang="en-US" altLang="ja-JP" sz="2400" i="1"/>
              <a:t>f</a:t>
            </a:r>
            <a:r>
              <a:rPr lang="en-US" altLang="ja-JP" sz="2400" baseline="-25000"/>
              <a:t>CP</a:t>
            </a:r>
            <a:r>
              <a:rPr lang="en-US" altLang="ja-JP" sz="2400"/>
              <a:t> |B</a:t>
            </a:r>
            <a:r>
              <a:rPr lang="en-US" altLang="ja-JP" sz="2400" baseline="30000"/>
              <a:t>0</a:t>
            </a:r>
            <a:r>
              <a:rPr lang="en-US" altLang="ja-JP" sz="2400"/>
              <a:t>〉=A, 〈 </a:t>
            </a:r>
            <a:r>
              <a:rPr lang="en-US" altLang="ja-JP" sz="2400" i="1"/>
              <a:t>f</a:t>
            </a:r>
            <a:r>
              <a:rPr lang="en-US" altLang="ja-JP" sz="2400" baseline="-25000"/>
              <a:t>CP</a:t>
            </a:r>
            <a:r>
              <a:rPr lang="en-US" altLang="ja-JP" sz="2400"/>
              <a:t> |B</a:t>
            </a:r>
            <a:r>
              <a:rPr lang="en-US" altLang="ja-JP" sz="2400" baseline="30000"/>
              <a:t>0</a:t>
            </a:r>
            <a:r>
              <a:rPr lang="en-US" altLang="ja-JP" sz="2400"/>
              <a:t>〉=A, </a:t>
            </a:r>
            <a:r>
              <a:rPr lang="ja-JP" altLang="en-US" sz="2400"/>
              <a:t>　</a:t>
            </a:r>
            <a:r>
              <a:rPr lang="en-US" altLang="ja-JP" sz="2400">
                <a:latin typeface="Symbol" pitchFamily="18" charset="2"/>
              </a:rPr>
              <a:t>l</a:t>
            </a:r>
            <a:r>
              <a:rPr lang="en-US" altLang="ja-JP" sz="2400"/>
              <a:t> =(q/p)(A/A)</a:t>
            </a:r>
          </a:p>
        </p:txBody>
      </p:sp>
      <p:sp>
        <p:nvSpPr>
          <p:cNvPr id="137229" name="Text Box 38"/>
          <p:cNvSpPr txBox="1">
            <a:spLocks noChangeArrowheads="1"/>
          </p:cNvSpPr>
          <p:nvPr/>
        </p:nvSpPr>
        <p:spPr bwMode="auto">
          <a:xfrm>
            <a:off x="1127125" y="4800600"/>
            <a:ext cx="648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(|A|=|A| and |q/p|=1 assumed: no CPV in A/mixing)</a:t>
            </a:r>
          </a:p>
        </p:txBody>
      </p:sp>
      <p:sp>
        <p:nvSpPr>
          <p:cNvPr id="137230" name="Rectangle 39"/>
          <p:cNvSpPr>
            <a:spLocks noChangeArrowheads="1"/>
          </p:cNvSpPr>
          <p:nvPr/>
        </p:nvSpPr>
        <p:spPr bwMode="auto">
          <a:xfrm>
            <a:off x="3459163" y="4073525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</a:p>
        </p:txBody>
      </p:sp>
      <p:sp>
        <p:nvSpPr>
          <p:cNvPr id="137231" name="Rectangle 40"/>
          <p:cNvSpPr>
            <a:spLocks noChangeArrowheads="1"/>
          </p:cNvSpPr>
          <p:nvPr/>
        </p:nvSpPr>
        <p:spPr bwMode="auto">
          <a:xfrm>
            <a:off x="4114800" y="4073525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</a:p>
        </p:txBody>
      </p:sp>
      <p:sp>
        <p:nvSpPr>
          <p:cNvPr id="137232" name="Rectangle 41"/>
          <p:cNvSpPr>
            <a:spLocks noChangeArrowheads="1"/>
          </p:cNvSpPr>
          <p:nvPr/>
        </p:nvSpPr>
        <p:spPr bwMode="auto">
          <a:xfrm>
            <a:off x="5821363" y="4073525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</a:p>
        </p:txBody>
      </p:sp>
      <p:sp>
        <p:nvSpPr>
          <p:cNvPr id="137233" name="Rectangle 42"/>
          <p:cNvSpPr>
            <a:spLocks noChangeArrowheads="1"/>
          </p:cNvSpPr>
          <p:nvPr/>
        </p:nvSpPr>
        <p:spPr bwMode="auto">
          <a:xfrm>
            <a:off x="1858963" y="4606925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</a:p>
        </p:txBody>
      </p:sp>
      <p:grpSp>
        <p:nvGrpSpPr>
          <p:cNvPr id="137234" name="Group 97"/>
          <p:cNvGrpSpPr>
            <a:grpSpLocks/>
          </p:cNvGrpSpPr>
          <p:nvPr/>
        </p:nvGrpSpPr>
        <p:grpSpPr bwMode="auto">
          <a:xfrm>
            <a:off x="457200" y="5334000"/>
            <a:ext cx="7869238" cy="1071563"/>
            <a:chOff x="288" y="3360"/>
            <a:chExt cx="4957" cy="675"/>
          </a:xfrm>
        </p:grpSpPr>
        <p:sp>
          <p:nvSpPr>
            <p:cNvPr id="137241" name="Line 43"/>
            <p:cNvSpPr>
              <a:spLocks noChangeShapeType="1"/>
            </p:cNvSpPr>
            <p:nvPr/>
          </p:nvSpPr>
          <p:spPr bwMode="auto">
            <a:xfrm>
              <a:off x="1129" y="3367"/>
              <a:ext cx="24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242" name="Line 44"/>
            <p:cNvSpPr>
              <a:spLocks noChangeShapeType="1"/>
            </p:cNvSpPr>
            <p:nvPr/>
          </p:nvSpPr>
          <p:spPr bwMode="auto">
            <a:xfrm>
              <a:off x="1152" y="3728"/>
              <a:ext cx="24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243" name="Line 45"/>
            <p:cNvSpPr>
              <a:spLocks noChangeShapeType="1"/>
            </p:cNvSpPr>
            <p:nvPr/>
          </p:nvSpPr>
          <p:spPr bwMode="auto">
            <a:xfrm>
              <a:off x="908" y="3678"/>
              <a:ext cx="257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244" name="Rectangle 46"/>
            <p:cNvSpPr>
              <a:spLocks noChangeArrowheads="1"/>
            </p:cNvSpPr>
            <p:nvPr/>
          </p:nvSpPr>
          <p:spPr bwMode="auto">
            <a:xfrm>
              <a:off x="3403" y="3751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)</a:t>
              </a:r>
              <a:endParaRPr lang="en-US" altLang="ja-JP" sz="2400"/>
            </a:p>
          </p:txBody>
        </p:sp>
        <p:sp>
          <p:nvSpPr>
            <p:cNvPr id="137245" name="Rectangle 47"/>
            <p:cNvSpPr>
              <a:spLocks noChangeArrowheads="1"/>
            </p:cNvSpPr>
            <p:nvPr/>
          </p:nvSpPr>
          <p:spPr bwMode="auto">
            <a:xfrm>
              <a:off x="3027" y="3751"/>
              <a:ext cx="18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 i="1">
                  <a:solidFill>
                    <a:srgbClr val="000000"/>
                  </a:solidFill>
                </a:rPr>
                <a:t> f</a:t>
              </a:r>
              <a:endParaRPr lang="en-US" altLang="ja-JP" sz="2400"/>
            </a:p>
          </p:txBody>
        </p:sp>
        <p:sp>
          <p:nvSpPr>
            <p:cNvPr id="137246" name="Rectangle 48"/>
            <p:cNvSpPr>
              <a:spLocks noChangeArrowheads="1"/>
            </p:cNvSpPr>
            <p:nvPr/>
          </p:nvSpPr>
          <p:spPr bwMode="auto">
            <a:xfrm>
              <a:off x="2526" y="3751"/>
              <a:ext cx="13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B</a:t>
              </a:r>
              <a:endParaRPr lang="en-US" altLang="ja-JP" sz="2400"/>
            </a:p>
          </p:txBody>
        </p:sp>
        <p:sp>
          <p:nvSpPr>
            <p:cNvPr id="137247" name="Rectangle 49"/>
            <p:cNvSpPr>
              <a:spLocks noChangeArrowheads="1"/>
            </p:cNvSpPr>
            <p:nvPr/>
          </p:nvSpPr>
          <p:spPr bwMode="auto">
            <a:xfrm>
              <a:off x="2443" y="3751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(</a:t>
              </a:r>
              <a:endParaRPr lang="en-US" altLang="ja-JP" sz="2400"/>
            </a:p>
          </p:txBody>
        </p:sp>
        <p:sp>
          <p:nvSpPr>
            <p:cNvPr id="137248" name="Rectangle 50"/>
            <p:cNvSpPr>
              <a:spLocks noChangeArrowheads="1"/>
            </p:cNvSpPr>
            <p:nvPr/>
          </p:nvSpPr>
          <p:spPr bwMode="auto">
            <a:xfrm>
              <a:off x="2022" y="3751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)</a:t>
              </a:r>
              <a:endParaRPr lang="en-US" altLang="ja-JP" sz="2400"/>
            </a:p>
          </p:txBody>
        </p:sp>
        <p:sp>
          <p:nvSpPr>
            <p:cNvPr id="137249" name="Rectangle 51"/>
            <p:cNvSpPr>
              <a:spLocks noChangeArrowheads="1"/>
            </p:cNvSpPr>
            <p:nvPr/>
          </p:nvSpPr>
          <p:spPr bwMode="auto">
            <a:xfrm>
              <a:off x="1144" y="3751"/>
              <a:ext cx="13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B</a:t>
              </a:r>
              <a:endParaRPr lang="en-US" altLang="ja-JP" sz="2400"/>
            </a:p>
          </p:txBody>
        </p:sp>
        <p:sp>
          <p:nvSpPr>
            <p:cNvPr id="137250" name="Rectangle 52"/>
            <p:cNvSpPr>
              <a:spLocks noChangeArrowheads="1"/>
            </p:cNvSpPr>
            <p:nvPr/>
          </p:nvSpPr>
          <p:spPr bwMode="auto">
            <a:xfrm>
              <a:off x="1062" y="3751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(</a:t>
              </a:r>
              <a:endParaRPr lang="en-US" altLang="ja-JP" sz="2400"/>
            </a:p>
          </p:txBody>
        </p:sp>
        <p:sp>
          <p:nvSpPr>
            <p:cNvPr id="137251" name="Rectangle 53"/>
            <p:cNvSpPr>
              <a:spLocks noChangeArrowheads="1"/>
            </p:cNvSpPr>
            <p:nvPr/>
          </p:nvSpPr>
          <p:spPr bwMode="auto">
            <a:xfrm>
              <a:off x="3401" y="3386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)</a:t>
              </a:r>
              <a:endParaRPr lang="en-US" altLang="ja-JP" sz="2400"/>
            </a:p>
          </p:txBody>
        </p:sp>
        <p:sp>
          <p:nvSpPr>
            <p:cNvPr id="137252" name="Rectangle 54"/>
            <p:cNvSpPr>
              <a:spLocks noChangeArrowheads="1"/>
            </p:cNvSpPr>
            <p:nvPr/>
          </p:nvSpPr>
          <p:spPr bwMode="auto">
            <a:xfrm>
              <a:off x="3074" y="3386"/>
              <a:ext cx="15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 i="1">
                  <a:solidFill>
                    <a:srgbClr val="000000"/>
                  </a:solidFill>
                </a:rPr>
                <a:t> f</a:t>
              </a:r>
              <a:endParaRPr lang="en-US" altLang="ja-JP" sz="2400"/>
            </a:p>
          </p:txBody>
        </p:sp>
        <p:sp>
          <p:nvSpPr>
            <p:cNvPr id="137253" name="Rectangle 55"/>
            <p:cNvSpPr>
              <a:spLocks noChangeArrowheads="1"/>
            </p:cNvSpPr>
            <p:nvPr/>
          </p:nvSpPr>
          <p:spPr bwMode="auto">
            <a:xfrm>
              <a:off x="2524" y="3386"/>
              <a:ext cx="13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B</a:t>
              </a:r>
              <a:endParaRPr lang="en-US" altLang="ja-JP" sz="2400"/>
            </a:p>
          </p:txBody>
        </p:sp>
        <p:sp>
          <p:nvSpPr>
            <p:cNvPr id="137254" name="Rectangle 56"/>
            <p:cNvSpPr>
              <a:spLocks noChangeArrowheads="1"/>
            </p:cNvSpPr>
            <p:nvPr/>
          </p:nvSpPr>
          <p:spPr bwMode="auto">
            <a:xfrm>
              <a:off x="2441" y="3386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(</a:t>
              </a:r>
              <a:endParaRPr lang="en-US" altLang="ja-JP" sz="2400"/>
            </a:p>
          </p:txBody>
        </p:sp>
        <p:sp>
          <p:nvSpPr>
            <p:cNvPr id="137255" name="Rectangle 57"/>
            <p:cNvSpPr>
              <a:spLocks noChangeArrowheads="1"/>
            </p:cNvSpPr>
            <p:nvPr/>
          </p:nvSpPr>
          <p:spPr bwMode="auto">
            <a:xfrm>
              <a:off x="2024" y="3386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)</a:t>
              </a:r>
              <a:endParaRPr lang="en-US" altLang="ja-JP" sz="2400"/>
            </a:p>
          </p:txBody>
        </p:sp>
        <p:sp>
          <p:nvSpPr>
            <p:cNvPr id="137256" name="Rectangle 58"/>
            <p:cNvSpPr>
              <a:spLocks noChangeArrowheads="1"/>
            </p:cNvSpPr>
            <p:nvPr/>
          </p:nvSpPr>
          <p:spPr bwMode="auto">
            <a:xfrm>
              <a:off x="1662" y="3386"/>
              <a:ext cx="28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 i="1">
                  <a:solidFill>
                    <a:srgbClr val="000000"/>
                  </a:solidFill>
                </a:rPr>
                <a:t> f</a:t>
              </a:r>
              <a:endParaRPr lang="en-US" altLang="ja-JP" sz="2400"/>
            </a:p>
          </p:txBody>
        </p:sp>
        <p:sp>
          <p:nvSpPr>
            <p:cNvPr id="137257" name="Rectangle 59"/>
            <p:cNvSpPr>
              <a:spLocks noChangeArrowheads="1"/>
            </p:cNvSpPr>
            <p:nvPr/>
          </p:nvSpPr>
          <p:spPr bwMode="auto">
            <a:xfrm>
              <a:off x="1146" y="3386"/>
              <a:ext cx="13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B</a:t>
              </a:r>
              <a:endParaRPr lang="en-US" altLang="ja-JP" sz="2400"/>
            </a:p>
          </p:txBody>
        </p:sp>
        <p:sp>
          <p:nvSpPr>
            <p:cNvPr id="137258" name="Rectangle 60"/>
            <p:cNvSpPr>
              <a:spLocks noChangeArrowheads="1"/>
            </p:cNvSpPr>
            <p:nvPr/>
          </p:nvSpPr>
          <p:spPr bwMode="auto">
            <a:xfrm>
              <a:off x="1064" y="3386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(</a:t>
              </a:r>
              <a:endParaRPr lang="en-US" altLang="ja-JP" sz="2400"/>
            </a:p>
          </p:txBody>
        </p:sp>
        <p:sp>
          <p:nvSpPr>
            <p:cNvPr id="137259" name="Rectangle 61"/>
            <p:cNvSpPr>
              <a:spLocks noChangeArrowheads="1"/>
            </p:cNvSpPr>
            <p:nvPr/>
          </p:nvSpPr>
          <p:spPr bwMode="auto">
            <a:xfrm>
              <a:off x="288" y="3531"/>
              <a:ext cx="14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A</a:t>
              </a:r>
              <a:endParaRPr lang="en-US" altLang="ja-JP" sz="2400"/>
            </a:p>
          </p:txBody>
        </p:sp>
        <p:sp>
          <p:nvSpPr>
            <p:cNvPr id="137260" name="Rectangle 62"/>
            <p:cNvSpPr>
              <a:spLocks noChangeArrowheads="1"/>
            </p:cNvSpPr>
            <p:nvPr/>
          </p:nvSpPr>
          <p:spPr bwMode="auto">
            <a:xfrm>
              <a:off x="3192" y="3891"/>
              <a:ext cx="1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CP</a:t>
              </a:r>
              <a:endParaRPr lang="en-US" altLang="ja-JP" sz="2400"/>
            </a:p>
          </p:txBody>
        </p:sp>
        <p:sp>
          <p:nvSpPr>
            <p:cNvPr id="137261" name="Rectangle 63"/>
            <p:cNvSpPr>
              <a:spLocks noChangeArrowheads="1"/>
            </p:cNvSpPr>
            <p:nvPr/>
          </p:nvSpPr>
          <p:spPr bwMode="auto">
            <a:xfrm>
              <a:off x="2689" y="3732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0</a:t>
              </a:r>
              <a:endParaRPr lang="en-US" altLang="ja-JP" sz="2400"/>
            </a:p>
          </p:txBody>
        </p:sp>
        <p:sp>
          <p:nvSpPr>
            <p:cNvPr id="137262" name="Rectangle 64"/>
            <p:cNvSpPr>
              <a:spLocks noChangeArrowheads="1"/>
            </p:cNvSpPr>
            <p:nvPr/>
          </p:nvSpPr>
          <p:spPr bwMode="auto">
            <a:xfrm>
              <a:off x="2687" y="3891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d</a:t>
              </a:r>
              <a:endParaRPr lang="en-US" altLang="ja-JP" sz="2400"/>
            </a:p>
          </p:txBody>
        </p:sp>
        <p:sp>
          <p:nvSpPr>
            <p:cNvPr id="137263" name="Rectangle 65"/>
            <p:cNvSpPr>
              <a:spLocks noChangeArrowheads="1"/>
            </p:cNvSpPr>
            <p:nvPr/>
          </p:nvSpPr>
          <p:spPr bwMode="auto">
            <a:xfrm>
              <a:off x="1811" y="3891"/>
              <a:ext cx="1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CP</a:t>
              </a:r>
              <a:endParaRPr lang="en-US" altLang="ja-JP" sz="2400"/>
            </a:p>
          </p:txBody>
        </p:sp>
        <p:sp>
          <p:nvSpPr>
            <p:cNvPr id="137264" name="Rectangle 66"/>
            <p:cNvSpPr>
              <a:spLocks noChangeArrowheads="1"/>
            </p:cNvSpPr>
            <p:nvPr/>
          </p:nvSpPr>
          <p:spPr bwMode="auto">
            <a:xfrm>
              <a:off x="1308" y="3732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0</a:t>
              </a:r>
              <a:endParaRPr lang="en-US" altLang="ja-JP" sz="2400"/>
            </a:p>
          </p:txBody>
        </p:sp>
        <p:sp>
          <p:nvSpPr>
            <p:cNvPr id="137265" name="Rectangle 67"/>
            <p:cNvSpPr>
              <a:spLocks noChangeArrowheads="1"/>
            </p:cNvSpPr>
            <p:nvPr/>
          </p:nvSpPr>
          <p:spPr bwMode="auto">
            <a:xfrm>
              <a:off x="1307" y="3891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d</a:t>
              </a:r>
              <a:endParaRPr lang="en-US" altLang="ja-JP" sz="2400"/>
            </a:p>
          </p:txBody>
        </p:sp>
        <p:sp>
          <p:nvSpPr>
            <p:cNvPr id="137266" name="Rectangle 68"/>
            <p:cNvSpPr>
              <a:spLocks noChangeArrowheads="1"/>
            </p:cNvSpPr>
            <p:nvPr/>
          </p:nvSpPr>
          <p:spPr bwMode="auto">
            <a:xfrm>
              <a:off x="3190" y="3526"/>
              <a:ext cx="1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CP</a:t>
              </a:r>
              <a:endParaRPr lang="en-US" altLang="ja-JP" sz="2400"/>
            </a:p>
          </p:txBody>
        </p:sp>
        <p:sp>
          <p:nvSpPr>
            <p:cNvPr id="137267" name="Rectangle 69"/>
            <p:cNvSpPr>
              <a:spLocks noChangeArrowheads="1"/>
            </p:cNvSpPr>
            <p:nvPr/>
          </p:nvSpPr>
          <p:spPr bwMode="auto">
            <a:xfrm>
              <a:off x="2687" y="336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0</a:t>
              </a:r>
              <a:endParaRPr lang="en-US" altLang="ja-JP" sz="2400"/>
            </a:p>
          </p:txBody>
        </p:sp>
        <p:sp>
          <p:nvSpPr>
            <p:cNvPr id="137268" name="Rectangle 70"/>
            <p:cNvSpPr>
              <a:spLocks noChangeArrowheads="1"/>
            </p:cNvSpPr>
            <p:nvPr/>
          </p:nvSpPr>
          <p:spPr bwMode="auto">
            <a:xfrm>
              <a:off x="2685" y="3526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d</a:t>
              </a:r>
              <a:endParaRPr lang="en-US" altLang="ja-JP" sz="2400"/>
            </a:p>
          </p:txBody>
        </p:sp>
        <p:sp>
          <p:nvSpPr>
            <p:cNvPr id="137269" name="Rectangle 71"/>
            <p:cNvSpPr>
              <a:spLocks noChangeArrowheads="1"/>
            </p:cNvSpPr>
            <p:nvPr/>
          </p:nvSpPr>
          <p:spPr bwMode="auto">
            <a:xfrm>
              <a:off x="1813" y="3526"/>
              <a:ext cx="1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CP</a:t>
              </a:r>
              <a:endParaRPr lang="en-US" altLang="ja-JP" sz="2400"/>
            </a:p>
          </p:txBody>
        </p:sp>
        <p:sp>
          <p:nvSpPr>
            <p:cNvPr id="137270" name="Rectangle 72"/>
            <p:cNvSpPr>
              <a:spLocks noChangeArrowheads="1"/>
            </p:cNvSpPr>
            <p:nvPr/>
          </p:nvSpPr>
          <p:spPr bwMode="auto">
            <a:xfrm>
              <a:off x="1310" y="336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0</a:t>
              </a:r>
              <a:endParaRPr lang="en-US" altLang="ja-JP" sz="2400"/>
            </a:p>
          </p:txBody>
        </p:sp>
        <p:sp>
          <p:nvSpPr>
            <p:cNvPr id="137271" name="Rectangle 73"/>
            <p:cNvSpPr>
              <a:spLocks noChangeArrowheads="1"/>
            </p:cNvSpPr>
            <p:nvPr/>
          </p:nvSpPr>
          <p:spPr bwMode="auto">
            <a:xfrm>
              <a:off x="1308" y="3526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d</a:t>
              </a:r>
              <a:endParaRPr lang="en-US" altLang="ja-JP" sz="2400"/>
            </a:p>
          </p:txBody>
        </p:sp>
        <p:sp>
          <p:nvSpPr>
            <p:cNvPr id="137272" name="Rectangle 74"/>
            <p:cNvSpPr>
              <a:spLocks noChangeArrowheads="1"/>
            </p:cNvSpPr>
            <p:nvPr/>
          </p:nvSpPr>
          <p:spPr bwMode="auto">
            <a:xfrm>
              <a:off x="465" y="3682"/>
              <a:ext cx="1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CP</a:t>
              </a:r>
              <a:endParaRPr lang="en-US" altLang="ja-JP" sz="2400"/>
            </a:p>
          </p:txBody>
        </p:sp>
        <p:sp>
          <p:nvSpPr>
            <p:cNvPr id="137273" name="Rectangle 75"/>
            <p:cNvSpPr>
              <a:spLocks noChangeArrowheads="1"/>
            </p:cNvSpPr>
            <p:nvPr/>
          </p:nvSpPr>
          <p:spPr bwMode="auto">
            <a:xfrm>
              <a:off x="2837" y="3726"/>
              <a:ext cx="19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altLang="ja-JP" sz="2400"/>
            </a:p>
          </p:txBody>
        </p:sp>
        <p:sp>
          <p:nvSpPr>
            <p:cNvPr id="137274" name="Rectangle 76"/>
            <p:cNvSpPr>
              <a:spLocks noChangeArrowheads="1"/>
            </p:cNvSpPr>
            <p:nvPr/>
          </p:nvSpPr>
          <p:spPr bwMode="auto">
            <a:xfrm>
              <a:off x="2300" y="3726"/>
              <a:ext cx="12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ja-JP" sz="2400"/>
            </a:p>
          </p:txBody>
        </p:sp>
        <p:sp>
          <p:nvSpPr>
            <p:cNvPr id="137275" name="Rectangle 77"/>
            <p:cNvSpPr>
              <a:spLocks noChangeArrowheads="1"/>
            </p:cNvSpPr>
            <p:nvPr/>
          </p:nvSpPr>
          <p:spPr bwMode="auto">
            <a:xfrm>
              <a:off x="2132" y="3726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altLang="ja-JP" sz="2400"/>
            </a:p>
          </p:txBody>
        </p:sp>
        <p:sp>
          <p:nvSpPr>
            <p:cNvPr id="137276" name="Rectangle 78"/>
            <p:cNvSpPr>
              <a:spLocks noChangeArrowheads="1"/>
            </p:cNvSpPr>
            <p:nvPr/>
          </p:nvSpPr>
          <p:spPr bwMode="auto">
            <a:xfrm>
              <a:off x="1456" y="3726"/>
              <a:ext cx="19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altLang="ja-JP" sz="2400"/>
            </a:p>
          </p:txBody>
        </p:sp>
        <p:sp>
          <p:nvSpPr>
            <p:cNvPr id="137277" name="Rectangle 79"/>
            <p:cNvSpPr>
              <a:spLocks noChangeArrowheads="1"/>
            </p:cNvSpPr>
            <p:nvPr/>
          </p:nvSpPr>
          <p:spPr bwMode="auto">
            <a:xfrm>
              <a:off x="919" y="3726"/>
              <a:ext cx="12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ja-JP" sz="2400"/>
            </a:p>
          </p:txBody>
        </p:sp>
        <p:sp>
          <p:nvSpPr>
            <p:cNvPr id="137278" name="Rectangle 80"/>
            <p:cNvSpPr>
              <a:spLocks noChangeArrowheads="1"/>
            </p:cNvSpPr>
            <p:nvPr/>
          </p:nvSpPr>
          <p:spPr bwMode="auto">
            <a:xfrm>
              <a:off x="2836" y="3360"/>
              <a:ext cx="19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altLang="ja-JP" sz="2400"/>
            </a:p>
          </p:txBody>
        </p:sp>
        <p:sp>
          <p:nvSpPr>
            <p:cNvPr id="137279" name="Rectangle 81"/>
            <p:cNvSpPr>
              <a:spLocks noChangeArrowheads="1"/>
            </p:cNvSpPr>
            <p:nvPr/>
          </p:nvSpPr>
          <p:spPr bwMode="auto">
            <a:xfrm>
              <a:off x="2298" y="3360"/>
              <a:ext cx="12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ja-JP" sz="2400"/>
            </a:p>
          </p:txBody>
        </p:sp>
        <p:sp>
          <p:nvSpPr>
            <p:cNvPr id="137280" name="Rectangle 82"/>
            <p:cNvSpPr>
              <a:spLocks noChangeArrowheads="1"/>
            </p:cNvSpPr>
            <p:nvPr/>
          </p:nvSpPr>
          <p:spPr bwMode="auto">
            <a:xfrm>
              <a:off x="2134" y="3360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altLang="ja-JP" sz="2400"/>
            </a:p>
          </p:txBody>
        </p:sp>
        <p:sp>
          <p:nvSpPr>
            <p:cNvPr id="137281" name="Rectangle 83"/>
            <p:cNvSpPr>
              <a:spLocks noChangeArrowheads="1"/>
            </p:cNvSpPr>
            <p:nvPr/>
          </p:nvSpPr>
          <p:spPr bwMode="auto">
            <a:xfrm>
              <a:off x="1458" y="3360"/>
              <a:ext cx="19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altLang="ja-JP" sz="2400"/>
            </a:p>
          </p:txBody>
        </p:sp>
        <p:sp>
          <p:nvSpPr>
            <p:cNvPr id="137282" name="Rectangle 84"/>
            <p:cNvSpPr>
              <a:spLocks noChangeArrowheads="1"/>
            </p:cNvSpPr>
            <p:nvPr/>
          </p:nvSpPr>
          <p:spPr bwMode="auto">
            <a:xfrm>
              <a:off x="921" y="3360"/>
              <a:ext cx="12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ja-JP" sz="2400"/>
            </a:p>
          </p:txBody>
        </p:sp>
        <p:sp>
          <p:nvSpPr>
            <p:cNvPr id="137283" name="Rectangle 85"/>
            <p:cNvSpPr>
              <a:spLocks noChangeArrowheads="1"/>
            </p:cNvSpPr>
            <p:nvPr/>
          </p:nvSpPr>
          <p:spPr bwMode="auto">
            <a:xfrm>
              <a:off x="721" y="3505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altLang="ja-JP" sz="2400"/>
            </a:p>
          </p:txBody>
        </p:sp>
        <p:sp>
          <p:nvSpPr>
            <p:cNvPr id="137284" name="Rectangle 86"/>
            <p:cNvSpPr>
              <a:spLocks noChangeArrowheads="1"/>
            </p:cNvSpPr>
            <p:nvPr/>
          </p:nvSpPr>
          <p:spPr bwMode="auto">
            <a:xfrm>
              <a:off x="1662" y="3739"/>
              <a:ext cx="28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 i="1">
                  <a:solidFill>
                    <a:srgbClr val="000000"/>
                  </a:solidFill>
                </a:rPr>
                <a:t> f</a:t>
              </a:r>
              <a:endParaRPr lang="en-US" altLang="ja-JP" sz="2400"/>
            </a:p>
          </p:txBody>
        </p:sp>
        <p:sp>
          <p:nvSpPr>
            <p:cNvPr id="137285" name="Rectangle 87"/>
            <p:cNvSpPr>
              <a:spLocks noChangeArrowheads="1"/>
            </p:cNvSpPr>
            <p:nvPr/>
          </p:nvSpPr>
          <p:spPr bwMode="auto">
            <a:xfrm>
              <a:off x="3489" y="3504"/>
              <a:ext cx="17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rgbClr val="FF0000"/>
                  </a:solidFill>
                </a:rPr>
                <a:t>= </a:t>
              </a:r>
              <a:r>
                <a:rPr lang="en-US" altLang="ja-JP" sz="2800" b="1">
                  <a:solidFill>
                    <a:srgbClr val="FF0000"/>
                  </a:solidFill>
                  <a:latin typeface="Symbol" pitchFamily="18" charset="2"/>
                </a:rPr>
                <a:t>-</a:t>
              </a:r>
              <a:r>
                <a:rPr lang="en-US" altLang="ja-JP" sz="2800" b="1">
                  <a:solidFill>
                    <a:srgbClr val="FF0000"/>
                  </a:solidFill>
                </a:rPr>
                <a:t>Im</a:t>
              </a:r>
              <a:r>
                <a:rPr lang="en-US" altLang="ja-JP" sz="2800" b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sz="2800" b="1" baseline="-25000">
                  <a:solidFill>
                    <a:srgbClr val="FF0000"/>
                  </a:solidFill>
                </a:rPr>
                <a:t> </a:t>
              </a:r>
              <a:r>
                <a:rPr lang="en-US" altLang="ja-JP" sz="2800"/>
                <a:t>sin(</a:t>
              </a:r>
              <a:r>
                <a:rPr lang="en-US" altLang="ja-JP" sz="2800">
                  <a:latin typeface="Symbol" pitchFamily="18" charset="2"/>
                </a:rPr>
                <a:t>D</a:t>
              </a:r>
              <a:r>
                <a:rPr lang="en-US" altLang="ja-JP" sz="2800"/>
                <a:t>m</a:t>
              </a:r>
              <a:r>
                <a:rPr lang="ja-JP" altLang="en-US" sz="2800"/>
                <a:t>･</a:t>
              </a:r>
              <a:r>
                <a:rPr lang="en-US" altLang="ja-JP" sz="2800"/>
                <a:t>t)</a:t>
              </a:r>
            </a:p>
          </p:txBody>
        </p:sp>
      </p:grpSp>
      <p:sp>
        <p:nvSpPr>
          <p:cNvPr id="137235" name="Text Box 89"/>
          <p:cNvSpPr txBox="1">
            <a:spLocks noChangeArrowheads="1"/>
          </p:cNvSpPr>
          <p:nvPr/>
        </p:nvSpPr>
        <p:spPr bwMode="auto">
          <a:xfrm>
            <a:off x="212725" y="1057275"/>
            <a:ext cx="38052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Final sate: CP</a:t>
            </a:r>
            <a:r>
              <a:rPr lang="ja-JP" altLang="en-US" sz="2800"/>
              <a:t> </a:t>
            </a:r>
            <a:r>
              <a:rPr lang="en-US" altLang="ja-JP" sz="2800"/>
              <a:t>eigenstate</a:t>
            </a:r>
            <a:endParaRPr lang="ja-JP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/>
              <a:t> 　</a:t>
            </a:r>
            <a:r>
              <a:rPr lang="en-US" altLang="ja-JP" sz="2400"/>
              <a:t>can decay from both B</a:t>
            </a:r>
            <a:r>
              <a:rPr lang="en-US" altLang="ja-JP" sz="2400" baseline="30000"/>
              <a:t>0</a:t>
            </a:r>
            <a:r>
              <a:rPr lang="en-US" altLang="ja-JP" sz="2400"/>
              <a:t>,</a:t>
            </a:r>
            <a:r>
              <a:rPr lang="en-US" altLang="ja-JP" sz="2400" baseline="30000"/>
              <a:t> </a:t>
            </a:r>
            <a:r>
              <a:rPr lang="en-US" altLang="ja-JP" sz="2400"/>
              <a:t>B</a:t>
            </a:r>
            <a:r>
              <a:rPr lang="en-US" altLang="ja-JP" sz="2400" baseline="30000"/>
              <a:t>0</a:t>
            </a:r>
            <a:endParaRPr lang="ja-JP" altLang="en-US" sz="2400"/>
          </a:p>
        </p:txBody>
      </p:sp>
      <p:sp>
        <p:nvSpPr>
          <p:cNvPr id="137236" name="Text Box 91"/>
          <p:cNvSpPr txBox="1">
            <a:spLocks noChangeArrowheads="1"/>
          </p:cNvSpPr>
          <p:nvPr/>
        </p:nvSpPr>
        <p:spPr bwMode="auto">
          <a:xfrm>
            <a:off x="212725" y="2022475"/>
            <a:ext cx="6035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Direct decay and decay via Mixing</a:t>
            </a:r>
            <a:endParaRPr lang="ja-JP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/>
              <a:t>　</a:t>
            </a:r>
            <a:r>
              <a:rPr lang="en-US" altLang="ja-JP" sz="2400"/>
              <a:t>2 decay amplitudes </a:t>
            </a:r>
            <a:r>
              <a:rPr lang="ja-JP" altLang="en-US" sz="2400"/>
              <a:t>→ </a:t>
            </a:r>
            <a:r>
              <a:rPr lang="en-US" altLang="ja-JP" sz="2400"/>
              <a:t>CPV via Interference</a:t>
            </a:r>
            <a:endParaRPr lang="ja-JP" altLang="en-US" sz="2400"/>
          </a:p>
        </p:txBody>
      </p:sp>
      <p:sp>
        <p:nvSpPr>
          <p:cNvPr id="137237" name="Text Box 93"/>
          <p:cNvSpPr txBox="1">
            <a:spLocks noChangeArrowheads="1"/>
          </p:cNvSpPr>
          <p:nvPr/>
        </p:nvSpPr>
        <p:spPr bwMode="auto">
          <a:xfrm>
            <a:off x="6105525" y="2438400"/>
            <a:ext cx="2820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[Sanda,Carter,Bigi 1980]</a:t>
            </a:r>
          </a:p>
        </p:txBody>
      </p:sp>
      <p:sp>
        <p:nvSpPr>
          <p:cNvPr id="137238" name="Rectangle 94"/>
          <p:cNvSpPr>
            <a:spLocks noChangeArrowheads="1"/>
          </p:cNvSpPr>
          <p:nvPr/>
        </p:nvSpPr>
        <p:spPr bwMode="auto">
          <a:xfrm>
            <a:off x="3092450" y="130175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</a:p>
        </p:txBody>
      </p:sp>
      <p:sp>
        <p:nvSpPr>
          <p:cNvPr id="137239" name="AutoShape 95"/>
          <p:cNvSpPr>
            <a:spLocks noChangeArrowheads="1"/>
          </p:cNvSpPr>
          <p:nvPr/>
        </p:nvSpPr>
        <p:spPr bwMode="auto">
          <a:xfrm>
            <a:off x="6172200" y="6110288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37240" name="Text Box 96"/>
          <p:cNvSpPr txBox="1">
            <a:spLocks noChangeArrowheads="1"/>
          </p:cNvSpPr>
          <p:nvPr/>
        </p:nvSpPr>
        <p:spPr bwMode="auto">
          <a:xfrm>
            <a:off x="6637338" y="5927725"/>
            <a:ext cx="243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  <a:latin typeface="Symbol" pitchFamily="18" charset="2"/>
              </a:rPr>
              <a:t>¹</a:t>
            </a:r>
            <a:r>
              <a:rPr lang="en-US" altLang="ja-JP" sz="2400" b="1">
                <a:solidFill>
                  <a:srgbClr val="FF0000"/>
                </a:solidFill>
              </a:rPr>
              <a:t> 0</a:t>
            </a:r>
            <a:r>
              <a:rPr lang="ja-JP" altLang="en-US" sz="2400" b="1">
                <a:solidFill>
                  <a:srgbClr val="FF0000"/>
                </a:solidFill>
              </a:rPr>
              <a:t>：</a:t>
            </a:r>
            <a:r>
              <a:rPr lang="en-US" altLang="ja-JP" sz="2400" b="1">
                <a:solidFill>
                  <a:srgbClr val="FF0000"/>
                </a:solidFill>
              </a:rPr>
              <a:t>CP</a:t>
            </a:r>
            <a:r>
              <a:rPr lang="ja-JP" altLang="en-US" sz="2400" b="1">
                <a:solidFill>
                  <a:srgbClr val="FF0000"/>
                </a:solidFill>
              </a:rPr>
              <a:t> </a:t>
            </a:r>
            <a:r>
              <a:rPr lang="en-US" altLang="ja-JP" sz="2400" b="1">
                <a:solidFill>
                  <a:srgbClr val="FF0000"/>
                </a:solidFill>
              </a:rPr>
              <a:t>Violation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Measurement of CKM</a:t>
            </a:r>
            <a:endParaRPr lang="ja-JP" altLang="en-US" smtClean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9B910-3D0F-40DD-8728-ABDD20784794}" type="slidenum">
              <a:rPr lang="en-US" altLang="ja-JP">
                <a:solidFill>
                  <a:srgbClr val="0000FF"/>
                </a:solidFill>
              </a:rPr>
              <a:pPr>
                <a:defRPr/>
              </a:pPr>
              <a:t>110</a:t>
            </a:fld>
            <a:endParaRPr lang="en-US" altLang="ja-JP">
              <a:solidFill>
                <a:srgbClr val="0000FF"/>
              </a:solidFill>
            </a:endParaRPr>
          </a:p>
        </p:txBody>
      </p:sp>
      <p:sp>
        <p:nvSpPr>
          <p:cNvPr id="216068" name="Line 6"/>
          <p:cNvSpPr>
            <a:spLocks noChangeShapeType="1"/>
          </p:cNvSpPr>
          <p:nvPr/>
        </p:nvSpPr>
        <p:spPr bwMode="auto">
          <a:xfrm>
            <a:off x="3609975" y="2462213"/>
            <a:ext cx="30480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6069" name="Line 7"/>
          <p:cNvSpPr>
            <a:spLocks noChangeShapeType="1"/>
          </p:cNvSpPr>
          <p:nvPr/>
        </p:nvSpPr>
        <p:spPr bwMode="auto">
          <a:xfrm flipH="1">
            <a:off x="2924175" y="2462213"/>
            <a:ext cx="6858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6070" name="Line 8"/>
          <p:cNvSpPr>
            <a:spLocks noChangeShapeType="1"/>
          </p:cNvSpPr>
          <p:nvPr/>
        </p:nvSpPr>
        <p:spPr bwMode="auto">
          <a:xfrm>
            <a:off x="2924175" y="4214813"/>
            <a:ext cx="3733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6071" name="Text Box 9"/>
          <p:cNvSpPr txBox="1">
            <a:spLocks noChangeArrowheads="1"/>
          </p:cNvSpPr>
          <p:nvPr/>
        </p:nvSpPr>
        <p:spPr bwMode="auto">
          <a:xfrm>
            <a:off x="5407025" y="3573463"/>
            <a:ext cx="530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009900"/>
                </a:solidFill>
                <a:sym typeface="Symbol" pitchFamily="18" charset="2"/>
              </a:rPr>
              <a:t></a:t>
            </a:r>
            <a:r>
              <a:rPr lang="en-US" altLang="ja-JP" b="1" baseline="-25000">
                <a:solidFill>
                  <a:srgbClr val="009900"/>
                </a:solidFill>
                <a:sym typeface="Symbol" pitchFamily="18" charset="2"/>
              </a:rPr>
              <a:t>1</a:t>
            </a:r>
            <a:endParaRPr lang="en-US" altLang="ja-JP" b="1">
              <a:solidFill>
                <a:srgbClr val="009900"/>
              </a:solidFill>
            </a:endParaRPr>
          </a:p>
        </p:txBody>
      </p:sp>
      <p:sp>
        <p:nvSpPr>
          <p:cNvPr id="216072" name="Text Box 10"/>
          <p:cNvSpPr txBox="1">
            <a:spLocks noChangeArrowheads="1"/>
          </p:cNvSpPr>
          <p:nvPr/>
        </p:nvSpPr>
        <p:spPr bwMode="auto">
          <a:xfrm>
            <a:off x="3536950" y="2538413"/>
            <a:ext cx="530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009900"/>
                </a:solidFill>
                <a:sym typeface="Symbol" pitchFamily="18" charset="2"/>
              </a:rPr>
              <a:t></a:t>
            </a:r>
            <a:r>
              <a:rPr lang="en-US" altLang="ja-JP" b="1" baseline="-25000">
                <a:solidFill>
                  <a:srgbClr val="009900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216073" name="Text Box 11"/>
          <p:cNvSpPr txBox="1">
            <a:spLocks noChangeArrowheads="1"/>
          </p:cNvSpPr>
          <p:nvPr/>
        </p:nvSpPr>
        <p:spPr bwMode="auto">
          <a:xfrm>
            <a:off x="3079750" y="3559175"/>
            <a:ext cx="530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009900"/>
                </a:solidFill>
                <a:sym typeface="Symbol" pitchFamily="18" charset="2"/>
              </a:rPr>
              <a:t></a:t>
            </a:r>
            <a:r>
              <a:rPr lang="en-US" altLang="ja-JP" b="1" baseline="-25000">
                <a:solidFill>
                  <a:srgbClr val="009900"/>
                </a:solidFill>
                <a:sym typeface="Symbol" pitchFamily="18" charset="2"/>
              </a:rPr>
              <a:t>3</a:t>
            </a:r>
          </a:p>
        </p:txBody>
      </p:sp>
      <p:sp>
        <p:nvSpPr>
          <p:cNvPr id="216074" name="Rectangle 13"/>
          <p:cNvSpPr>
            <a:spLocks noChangeArrowheads="1"/>
          </p:cNvSpPr>
          <p:nvPr/>
        </p:nvSpPr>
        <p:spPr bwMode="auto">
          <a:xfrm>
            <a:off x="4498975" y="2452688"/>
            <a:ext cx="109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rgbClr val="CC0000"/>
                </a:solidFill>
              </a:rPr>
              <a:t>V</a:t>
            </a:r>
            <a:r>
              <a:rPr lang="en-US" altLang="ja-JP" sz="2400" b="1" i="1" baseline="-25000">
                <a:solidFill>
                  <a:srgbClr val="CC0000"/>
                </a:solidFill>
              </a:rPr>
              <a:t>td </a:t>
            </a:r>
            <a:r>
              <a:rPr lang="en-US" altLang="ja-JP" sz="2400" b="1" i="1">
                <a:solidFill>
                  <a:srgbClr val="CC0000"/>
                </a:solidFill>
              </a:rPr>
              <a:t>V</a:t>
            </a:r>
            <a:r>
              <a:rPr lang="en-US" altLang="ja-JP" sz="2400" b="1" i="1" baseline="-25000">
                <a:solidFill>
                  <a:srgbClr val="CC0000"/>
                </a:solidFill>
              </a:rPr>
              <a:t>tb</a:t>
            </a:r>
          </a:p>
        </p:txBody>
      </p:sp>
      <p:sp>
        <p:nvSpPr>
          <p:cNvPr id="216075" name="Rectangle 14"/>
          <p:cNvSpPr>
            <a:spLocks noChangeArrowheads="1"/>
          </p:cNvSpPr>
          <p:nvPr/>
        </p:nvSpPr>
        <p:spPr bwMode="auto">
          <a:xfrm>
            <a:off x="3990975" y="4229100"/>
            <a:ext cx="1171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rgbClr val="CC0000"/>
                </a:solidFill>
              </a:rPr>
              <a:t>V</a:t>
            </a:r>
            <a:r>
              <a:rPr lang="en-US" altLang="ja-JP" sz="2400" b="1" i="1" baseline="-25000">
                <a:solidFill>
                  <a:srgbClr val="CC0000"/>
                </a:solidFill>
              </a:rPr>
              <a:t>cd </a:t>
            </a:r>
            <a:r>
              <a:rPr lang="en-US" altLang="ja-JP" sz="2400" b="1" i="1">
                <a:solidFill>
                  <a:srgbClr val="CC0000"/>
                </a:solidFill>
              </a:rPr>
              <a:t>V</a:t>
            </a:r>
            <a:r>
              <a:rPr lang="en-US" altLang="ja-JP" sz="2400" b="1" i="1" baseline="-25000">
                <a:solidFill>
                  <a:srgbClr val="CC0000"/>
                </a:solidFill>
              </a:rPr>
              <a:t>cb</a:t>
            </a:r>
          </a:p>
        </p:txBody>
      </p:sp>
      <p:sp>
        <p:nvSpPr>
          <p:cNvPr id="216076" name="Rectangle 15"/>
          <p:cNvSpPr>
            <a:spLocks noChangeArrowheads="1"/>
          </p:cNvSpPr>
          <p:nvPr/>
        </p:nvSpPr>
        <p:spPr bwMode="auto">
          <a:xfrm>
            <a:off x="2238375" y="2538413"/>
            <a:ext cx="1228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rgbClr val="CC0000"/>
                </a:solidFill>
              </a:rPr>
              <a:t>V</a:t>
            </a:r>
            <a:r>
              <a:rPr lang="en-US" altLang="ja-JP" sz="2400" b="1" i="1" baseline="-25000">
                <a:solidFill>
                  <a:srgbClr val="CC0000"/>
                </a:solidFill>
              </a:rPr>
              <a:t>ud </a:t>
            </a:r>
            <a:r>
              <a:rPr lang="en-US" altLang="ja-JP" sz="2400" b="1" i="1">
                <a:solidFill>
                  <a:srgbClr val="CC0000"/>
                </a:solidFill>
              </a:rPr>
              <a:t>V</a:t>
            </a:r>
            <a:r>
              <a:rPr lang="en-US" altLang="ja-JP" sz="2400" b="1" i="1" baseline="-25000">
                <a:solidFill>
                  <a:srgbClr val="CC0000"/>
                </a:solidFill>
              </a:rPr>
              <a:t>ub</a:t>
            </a:r>
          </a:p>
        </p:txBody>
      </p:sp>
      <p:sp>
        <p:nvSpPr>
          <p:cNvPr id="216077" name="Rectangle 16"/>
          <p:cNvSpPr>
            <a:spLocks noChangeArrowheads="1"/>
          </p:cNvSpPr>
          <p:nvPr/>
        </p:nvSpPr>
        <p:spPr bwMode="auto">
          <a:xfrm>
            <a:off x="3076575" y="24622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 baseline="-2500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216078" name="Rectangle 17"/>
          <p:cNvSpPr>
            <a:spLocks noChangeArrowheads="1"/>
          </p:cNvSpPr>
          <p:nvPr/>
        </p:nvSpPr>
        <p:spPr bwMode="auto">
          <a:xfrm>
            <a:off x="4829175" y="41386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 baseline="-2500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216079" name="Rectangle 18"/>
          <p:cNvSpPr>
            <a:spLocks noChangeArrowheads="1"/>
          </p:cNvSpPr>
          <p:nvPr/>
        </p:nvSpPr>
        <p:spPr bwMode="auto">
          <a:xfrm>
            <a:off x="5286375" y="23860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 baseline="-2500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216080" name="Rectangle 31"/>
          <p:cNvSpPr>
            <a:spLocks noChangeArrowheads="1"/>
          </p:cNvSpPr>
          <p:nvPr/>
        </p:nvSpPr>
        <p:spPr bwMode="auto">
          <a:xfrm>
            <a:off x="3852863" y="2922588"/>
            <a:ext cx="646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9900"/>
                </a:solidFill>
                <a:sym typeface="Symbol" pitchFamily="18" charset="2"/>
              </a:rPr>
              <a:t>(</a:t>
            </a:r>
            <a:r>
              <a:rPr lang="en-US" altLang="ja-JP" sz="2400" b="1">
                <a:solidFill>
                  <a:srgbClr val="009900"/>
                </a:solidFill>
                <a:latin typeface="Symbol" pitchFamily="18" charset="2"/>
                <a:sym typeface="Symbol" pitchFamily="18" charset="2"/>
              </a:rPr>
              <a:t>a)</a:t>
            </a:r>
          </a:p>
        </p:txBody>
      </p:sp>
      <p:sp>
        <p:nvSpPr>
          <p:cNvPr id="216081" name="Rectangle 32"/>
          <p:cNvSpPr>
            <a:spLocks noChangeArrowheads="1"/>
          </p:cNvSpPr>
          <p:nvPr/>
        </p:nvSpPr>
        <p:spPr bwMode="auto">
          <a:xfrm>
            <a:off x="4937125" y="3630613"/>
            <a:ext cx="6175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9900"/>
                </a:solidFill>
                <a:sym typeface="Symbol" pitchFamily="18" charset="2"/>
              </a:rPr>
              <a:t>(</a:t>
            </a:r>
            <a:r>
              <a:rPr lang="en-US" altLang="ja-JP" sz="2400" b="1">
                <a:solidFill>
                  <a:srgbClr val="009900"/>
                </a:solidFill>
                <a:latin typeface="Symbol" pitchFamily="18" charset="2"/>
                <a:sym typeface="Symbol" pitchFamily="18" charset="2"/>
              </a:rPr>
              <a:t>b)</a:t>
            </a:r>
          </a:p>
        </p:txBody>
      </p:sp>
      <p:sp>
        <p:nvSpPr>
          <p:cNvPr id="216082" name="Rectangle 33"/>
          <p:cNvSpPr>
            <a:spLocks noChangeArrowheads="1"/>
          </p:cNvSpPr>
          <p:nvPr/>
        </p:nvSpPr>
        <p:spPr bwMode="auto">
          <a:xfrm>
            <a:off x="3419475" y="3595688"/>
            <a:ext cx="568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9900"/>
                </a:solidFill>
                <a:sym typeface="Symbol" pitchFamily="18" charset="2"/>
              </a:rPr>
              <a:t>(</a:t>
            </a:r>
            <a:r>
              <a:rPr lang="en-US" altLang="ja-JP" sz="2400" b="1">
                <a:solidFill>
                  <a:srgbClr val="009900"/>
                </a:solidFill>
                <a:latin typeface="Symbol" pitchFamily="18" charset="2"/>
                <a:sym typeface="Symbol" pitchFamily="18" charset="2"/>
              </a:rPr>
              <a:t>g)</a:t>
            </a:r>
          </a:p>
        </p:txBody>
      </p:sp>
      <p:sp>
        <p:nvSpPr>
          <p:cNvPr id="216083" name="Text Box 34"/>
          <p:cNvSpPr txBox="1">
            <a:spLocks noChangeArrowheads="1"/>
          </p:cNvSpPr>
          <p:nvPr/>
        </p:nvSpPr>
        <p:spPr bwMode="auto">
          <a:xfrm>
            <a:off x="3441700" y="1119188"/>
            <a:ext cx="5387975" cy="5842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sz="3200" b="1">
                <a:solidFill>
                  <a:srgbClr val="FF00FF"/>
                </a:solidFill>
              </a:rPr>
              <a:t> </a:t>
            </a:r>
            <a:r>
              <a:rPr lang="en-US" altLang="ja-JP" sz="3200" b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Complete test of KM &amp; SM</a:t>
            </a:r>
            <a:endParaRPr lang="ja-JP" altLang="en-US" sz="3200" b="1">
              <a:solidFill>
                <a:srgbClr val="FF00FF"/>
              </a:solidFill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1187450" y="5903913"/>
            <a:ext cx="6992938" cy="46196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sz="2400" b="1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B experiments can provide all measurements !</a:t>
            </a:r>
          </a:p>
        </p:txBody>
      </p:sp>
      <p:sp>
        <p:nvSpPr>
          <p:cNvPr id="216085" name="Text Box 37"/>
          <p:cNvSpPr txBox="1">
            <a:spLocks noChangeArrowheads="1"/>
          </p:cNvSpPr>
          <p:nvPr/>
        </p:nvSpPr>
        <p:spPr bwMode="auto">
          <a:xfrm>
            <a:off x="301625" y="1093788"/>
            <a:ext cx="2471738" cy="8302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itchFamily="34" charset="0"/>
                <a:cs typeface="Arial" pitchFamily="34" charset="0"/>
              </a:rPr>
              <a:t>Determination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itchFamily="34" charset="0"/>
                <a:cs typeface="Arial" pitchFamily="34" charset="0"/>
              </a:rPr>
              <a:t>of UT</a:t>
            </a:r>
            <a:endParaRPr lang="ja-JP" alt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5732463" y="2757488"/>
            <a:ext cx="2235200" cy="827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5702300" y="2786063"/>
            <a:ext cx="229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chemeClr val="accent2"/>
                </a:solidFill>
              </a:rPr>
              <a:t>B</a:t>
            </a:r>
            <a:r>
              <a:rPr lang="en-US" altLang="ja-JP" sz="2400" b="1" i="1" baseline="30000">
                <a:solidFill>
                  <a:schemeClr val="accent2"/>
                </a:solidFill>
              </a:rPr>
              <a:t>0</a:t>
            </a:r>
            <a:r>
              <a:rPr lang="en-US" altLang="ja-JP" sz="2400" b="1" i="1">
                <a:solidFill>
                  <a:schemeClr val="accent2"/>
                </a:solidFill>
              </a:rPr>
              <a:t>-mixing </a:t>
            </a:r>
            <a:r>
              <a:rPr lang="en-US" altLang="ja-JP" sz="2400" b="1">
                <a:solidFill>
                  <a:schemeClr val="accent2"/>
                </a:solidFill>
              </a:rPr>
              <a:t>(</a:t>
            </a:r>
            <a:r>
              <a:rPr lang="en-US" altLang="ja-JP" sz="2400" b="1" i="1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altLang="ja-JP" sz="2400" b="1" i="1">
                <a:solidFill>
                  <a:schemeClr val="accent2"/>
                </a:solidFill>
              </a:rPr>
              <a:t>m</a:t>
            </a:r>
            <a:r>
              <a:rPr lang="en-US" altLang="ja-JP" sz="2400" b="1" i="1" baseline="-25000">
                <a:solidFill>
                  <a:schemeClr val="accent2"/>
                </a:solidFill>
              </a:rPr>
              <a:t>d</a:t>
            </a:r>
            <a:r>
              <a:rPr lang="en-US" altLang="ja-JP" sz="2400" b="1">
                <a:solidFill>
                  <a:schemeClr val="accent2"/>
                </a:solidFill>
              </a:rPr>
              <a:t>)</a:t>
            </a:r>
            <a:endParaRPr lang="en-US" altLang="ja-JP" sz="2400" b="1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715000" y="3143250"/>
            <a:ext cx="120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chemeClr val="accent2"/>
                </a:solidFill>
              </a:rPr>
              <a:t>B</a:t>
            </a:r>
            <a:r>
              <a:rPr lang="en-US" altLang="ja-JP" sz="2400" b="1">
                <a:solidFill>
                  <a:schemeClr val="accent2"/>
                </a:solidFill>
                <a:sym typeface="Symbol" pitchFamily="18" charset="2"/>
              </a:rPr>
              <a:t></a:t>
            </a:r>
            <a:r>
              <a:rPr lang="en-US" altLang="ja-JP" sz="2400" b="1">
                <a:solidFill>
                  <a:schemeClr val="accent2"/>
                </a:solidFill>
              </a:rPr>
              <a:t> </a:t>
            </a:r>
            <a:r>
              <a:rPr lang="en-US" altLang="ja-JP" sz="2400" b="1">
                <a:solidFill>
                  <a:schemeClr val="accent2"/>
                </a:solidFill>
                <a:latin typeface="Symbol" pitchFamily="18" charset="2"/>
              </a:rPr>
              <a:t>rg</a:t>
            </a:r>
          </a:p>
        </p:txBody>
      </p:sp>
      <p:sp>
        <p:nvSpPr>
          <p:cNvPr id="216089" name="正方形/長方形 43"/>
          <p:cNvSpPr>
            <a:spLocks noChangeArrowheads="1"/>
          </p:cNvSpPr>
          <p:nvPr/>
        </p:nvSpPr>
        <p:spPr bwMode="auto">
          <a:xfrm>
            <a:off x="2911475" y="1814513"/>
            <a:ext cx="2241550" cy="449262"/>
          </a:xfrm>
          <a:prstGeom prst="rect">
            <a:avLst/>
          </a:prstGeom>
          <a:solidFill>
            <a:srgbClr val="FFCC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16090" name="正方形/長方形 42"/>
          <p:cNvSpPr>
            <a:spLocks noChangeArrowheads="1"/>
          </p:cNvSpPr>
          <p:nvPr/>
        </p:nvSpPr>
        <p:spPr bwMode="auto">
          <a:xfrm>
            <a:off x="5776913" y="4340225"/>
            <a:ext cx="2365375" cy="942975"/>
          </a:xfrm>
          <a:prstGeom prst="rect">
            <a:avLst/>
          </a:prstGeom>
          <a:solidFill>
            <a:srgbClr val="FFCC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16091" name="正方形/長方形 41"/>
          <p:cNvSpPr>
            <a:spLocks noChangeArrowheads="1"/>
          </p:cNvSpPr>
          <p:nvPr/>
        </p:nvSpPr>
        <p:spPr bwMode="auto">
          <a:xfrm>
            <a:off x="892175" y="3911600"/>
            <a:ext cx="1828800" cy="942975"/>
          </a:xfrm>
          <a:prstGeom prst="rect">
            <a:avLst/>
          </a:prstGeom>
          <a:solidFill>
            <a:srgbClr val="FFCC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8" name="正方形/長方形 27"/>
          <p:cNvSpPr/>
          <p:nvPr/>
        </p:nvSpPr>
        <p:spPr bwMode="auto">
          <a:xfrm>
            <a:off x="3273425" y="4752975"/>
            <a:ext cx="1828800" cy="944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9" name="正方形/長方形 28"/>
          <p:cNvSpPr/>
          <p:nvPr/>
        </p:nvSpPr>
        <p:spPr bwMode="auto">
          <a:xfrm>
            <a:off x="377825" y="2466975"/>
            <a:ext cx="1828800" cy="944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16094" name="Text Box 18"/>
          <p:cNvSpPr txBox="1">
            <a:spLocks noChangeArrowheads="1"/>
          </p:cNvSpPr>
          <p:nvPr/>
        </p:nvSpPr>
        <p:spPr bwMode="auto">
          <a:xfrm>
            <a:off x="5803900" y="4351338"/>
            <a:ext cx="2238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B</a:t>
            </a:r>
            <a:r>
              <a:rPr lang="en-US" altLang="ja-JP" sz="2400" b="1" baseline="30000">
                <a:solidFill>
                  <a:srgbClr val="FF0000"/>
                </a:solidFill>
              </a:rPr>
              <a:t>0</a:t>
            </a:r>
            <a:r>
              <a:rPr lang="en-US" altLang="ja-JP" sz="2400" b="1">
                <a:solidFill>
                  <a:srgbClr val="FF0000"/>
                </a:solidFill>
              </a:rPr>
              <a:t> </a:t>
            </a:r>
            <a:r>
              <a:rPr lang="en-US" altLang="ja-JP" sz="2400" b="1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en-US" altLang="ja-JP" sz="2400" b="1">
                <a:solidFill>
                  <a:srgbClr val="FF0000"/>
                </a:solidFill>
              </a:rPr>
              <a:t> (cc)K</a:t>
            </a:r>
            <a:r>
              <a:rPr lang="en-US" altLang="ja-JP" sz="2400" b="1" baseline="30000">
                <a:solidFill>
                  <a:srgbClr val="FF0000"/>
                </a:solidFill>
              </a:rPr>
              <a:t>(*)0</a:t>
            </a:r>
            <a:endParaRPr lang="en-US" altLang="ja-JP" sz="2400" b="1">
              <a:solidFill>
                <a:srgbClr val="FF0000"/>
              </a:solidFill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819775" y="4762500"/>
            <a:ext cx="2635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9900"/>
                </a:solidFill>
              </a:rPr>
              <a:t>B</a:t>
            </a:r>
            <a:r>
              <a:rPr lang="en-US" altLang="ja-JP" sz="2400" b="1" baseline="30000">
                <a:solidFill>
                  <a:srgbClr val="009900"/>
                </a:solidFill>
              </a:rPr>
              <a:t>0</a:t>
            </a:r>
            <a:r>
              <a:rPr lang="en-US" altLang="ja-JP" sz="2400" b="1">
                <a:solidFill>
                  <a:srgbClr val="009900"/>
                </a:solidFill>
              </a:rPr>
              <a:t> </a:t>
            </a:r>
            <a:r>
              <a:rPr lang="en-US" altLang="ja-JP" sz="2400" b="1">
                <a:solidFill>
                  <a:srgbClr val="009900"/>
                </a:solidFill>
                <a:sym typeface="Symbol" pitchFamily="18" charset="2"/>
              </a:rPr>
              <a:t></a:t>
            </a:r>
            <a:r>
              <a:rPr lang="en-US" altLang="ja-JP" sz="2400" b="1">
                <a:solidFill>
                  <a:srgbClr val="009900"/>
                </a:solidFill>
              </a:rPr>
              <a:t> D</a:t>
            </a:r>
            <a:r>
              <a:rPr lang="en-US" altLang="ja-JP" sz="2400" b="1" baseline="30000">
                <a:solidFill>
                  <a:srgbClr val="009900"/>
                </a:solidFill>
              </a:rPr>
              <a:t>*+</a:t>
            </a:r>
            <a:r>
              <a:rPr lang="en-US" altLang="ja-JP" sz="2400" b="1">
                <a:solidFill>
                  <a:srgbClr val="009900"/>
                </a:solidFill>
              </a:rPr>
              <a:t>D</a:t>
            </a:r>
            <a:r>
              <a:rPr lang="en-US" altLang="ja-JP" sz="2400" b="1" baseline="30000">
                <a:solidFill>
                  <a:srgbClr val="009900"/>
                </a:solidFill>
              </a:rPr>
              <a:t>(*)-</a:t>
            </a:r>
            <a:r>
              <a:rPr lang="en-US" altLang="ja-JP" sz="2400" b="1">
                <a:solidFill>
                  <a:srgbClr val="009900"/>
                </a:solidFill>
              </a:rPr>
              <a:t>(K)</a:t>
            </a:r>
            <a:endParaRPr lang="en-US" altLang="ja-JP" sz="2400" b="1" baseline="30000">
              <a:solidFill>
                <a:srgbClr val="009900"/>
              </a:solidFill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3440113" y="5214938"/>
            <a:ext cx="1817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chemeClr val="accent2"/>
                </a:solidFill>
              </a:rPr>
              <a:t>B </a:t>
            </a:r>
            <a:r>
              <a:rPr lang="en-US" altLang="ja-JP" sz="2400" b="1">
                <a:solidFill>
                  <a:schemeClr val="accent2"/>
                </a:solidFill>
                <a:sym typeface="Symbol" pitchFamily="18" charset="2"/>
              </a:rPr>
              <a:t></a:t>
            </a:r>
            <a:r>
              <a:rPr lang="en-US" altLang="ja-JP" sz="2400" b="1">
                <a:solidFill>
                  <a:schemeClr val="accent2"/>
                </a:solidFill>
              </a:rPr>
              <a:t> D</a:t>
            </a:r>
            <a:r>
              <a:rPr lang="en-US" altLang="ja-JP" sz="2400" b="1" baseline="30000">
                <a:solidFill>
                  <a:schemeClr val="accent2"/>
                </a:solidFill>
              </a:rPr>
              <a:t>(*)</a:t>
            </a:r>
            <a:r>
              <a:rPr lang="en-US" altLang="ja-JP" sz="2400" b="1" i="1">
                <a:solidFill>
                  <a:schemeClr val="accent2"/>
                </a:solidFill>
              </a:rPr>
              <a:t>l </a:t>
            </a:r>
            <a:r>
              <a:rPr lang="en-US" altLang="ja-JP" sz="2400" b="1">
                <a:solidFill>
                  <a:schemeClr val="accent2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3419475" y="4710113"/>
            <a:ext cx="1579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chemeClr val="accent2"/>
                </a:solidFill>
              </a:rPr>
              <a:t>b</a:t>
            </a:r>
            <a:r>
              <a:rPr lang="en-US" altLang="ja-JP" sz="2400" i="1"/>
              <a:t> </a:t>
            </a:r>
            <a:r>
              <a:rPr lang="en-US" altLang="ja-JP" sz="2400" b="1">
                <a:solidFill>
                  <a:schemeClr val="accent2"/>
                </a:solidFill>
                <a:sym typeface="Symbol" pitchFamily="18" charset="2"/>
              </a:rPr>
              <a:t></a:t>
            </a:r>
            <a:r>
              <a:rPr lang="en-US" altLang="ja-JP" sz="2400" b="1">
                <a:solidFill>
                  <a:schemeClr val="accent2"/>
                </a:solidFill>
              </a:rPr>
              <a:t> </a:t>
            </a:r>
            <a:r>
              <a:rPr lang="en-US" altLang="ja-JP" sz="2400" b="1" i="1">
                <a:solidFill>
                  <a:schemeClr val="accent2"/>
                </a:solidFill>
              </a:rPr>
              <a:t>c</a:t>
            </a:r>
            <a:r>
              <a:rPr lang="en-US" altLang="ja-JP" sz="2400" b="1">
                <a:solidFill>
                  <a:schemeClr val="accent2"/>
                </a:solidFill>
              </a:rPr>
              <a:t> </a:t>
            </a:r>
            <a:r>
              <a:rPr lang="en-US" altLang="ja-JP" sz="2400" b="1" i="1">
                <a:solidFill>
                  <a:schemeClr val="accent2"/>
                </a:solidFill>
              </a:rPr>
              <a:t>l</a:t>
            </a:r>
            <a:r>
              <a:rPr lang="en-US" altLang="ja-JP" sz="2400" b="1" i="1" baseline="30000">
                <a:solidFill>
                  <a:schemeClr val="accent2"/>
                </a:solidFill>
                <a:latin typeface="Symbol" pitchFamily="18" charset="2"/>
              </a:rPr>
              <a:t>-</a:t>
            </a:r>
            <a:r>
              <a:rPr lang="en-US" altLang="ja-JP" sz="2400" b="1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altLang="ja-JP" sz="2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927100" y="3924300"/>
            <a:ext cx="190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rgbClr val="009900"/>
                </a:solidFill>
              </a:rPr>
              <a:t>B</a:t>
            </a:r>
            <a:r>
              <a:rPr lang="en-US" altLang="ja-JP" sz="2400" b="1" i="1" baseline="30000">
                <a:solidFill>
                  <a:srgbClr val="009900"/>
                </a:solidFill>
                <a:latin typeface="Symbol" pitchFamily="18" charset="2"/>
              </a:rPr>
              <a:t>-</a:t>
            </a:r>
            <a:r>
              <a:rPr lang="en-US" altLang="ja-JP" sz="2400" b="1" i="1">
                <a:solidFill>
                  <a:srgbClr val="009900"/>
                </a:solidFill>
              </a:rPr>
              <a:t> </a:t>
            </a:r>
            <a:r>
              <a:rPr lang="en-US" altLang="ja-JP" sz="2400" b="1" i="1">
                <a:solidFill>
                  <a:srgbClr val="009900"/>
                </a:solidFill>
                <a:sym typeface="Symbol" pitchFamily="18" charset="2"/>
              </a:rPr>
              <a:t></a:t>
            </a:r>
            <a:r>
              <a:rPr lang="en-US" altLang="ja-JP" sz="2400" b="1" i="1">
                <a:solidFill>
                  <a:srgbClr val="009900"/>
                </a:solidFill>
              </a:rPr>
              <a:t> D</a:t>
            </a:r>
            <a:r>
              <a:rPr lang="en-US" altLang="ja-JP" sz="2400" b="1" i="1" baseline="-25000">
                <a:solidFill>
                  <a:srgbClr val="009900"/>
                </a:solidFill>
              </a:rPr>
              <a:t>com</a:t>
            </a:r>
            <a:r>
              <a:rPr lang="en-US" altLang="ja-JP" sz="2400" b="1" i="1">
                <a:solidFill>
                  <a:srgbClr val="009900"/>
                </a:solidFill>
              </a:rPr>
              <a:t>K</a:t>
            </a:r>
            <a:r>
              <a:rPr lang="en-US" altLang="ja-JP" sz="2400" b="1" i="1" baseline="30000">
                <a:solidFill>
                  <a:srgbClr val="0099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900113" y="4395788"/>
            <a:ext cx="1735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rgbClr val="009900"/>
                </a:solidFill>
              </a:rPr>
              <a:t>B</a:t>
            </a:r>
            <a:r>
              <a:rPr lang="en-US" altLang="ja-JP" sz="2400" b="1" i="1" baseline="30000">
                <a:solidFill>
                  <a:srgbClr val="009900"/>
                </a:solidFill>
              </a:rPr>
              <a:t>0</a:t>
            </a:r>
            <a:r>
              <a:rPr lang="en-US" altLang="ja-JP" sz="2400" b="1" i="1">
                <a:solidFill>
                  <a:srgbClr val="009900"/>
                </a:solidFill>
                <a:sym typeface="Symbol" pitchFamily="18" charset="2"/>
              </a:rPr>
              <a:t></a:t>
            </a:r>
            <a:r>
              <a:rPr lang="en-US" altLang="ja-JP" sz="2400" b="1" i="1">
                <a:solidFill>
                  <a:srgbClr val="009900"/>
                </a:solidFill>
              </a:rPr>
              <a:t> D</a:t>
            </a:r>
            <a:r>
              <a:rPr lang="en-US" altLang="ja-JP" sz="2400" b="1" i="1" baseline="30000">
                <a:solidFill>
                  <a:srgbClr val="009900"/>
                </a:solidFill>
              </a:rPr>
              <a:t>(*)+</a:t>
            </a:r>
            <a:r>
              <a:rPr lang="en-US" altLang="ja-JP" sz="2400" b="1" i="1">
                <a:solidFill>
                  <a:srgbClr val="009900"/>
                </a:solidFill>
                <a:latin typeface="Symbol" pitchFamily="18" charset="2"/>
              </a:rPr>
              <a:t>p</a:t>
            </a:r>
            <a:r>
              <a:rPr lang="en-US" altLang="ja-JP" sz="2400" b="1" i="1" baseline="30000">
                <a:solidFill>
                  <a:srgbClr val="0099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539750" y="2909888"/>
            <a:ext cx="1811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chemeClr val="accent2"/>
                </a:solidFill>
              </a:rPr>
              <a:t>B</a:t>
            </a:r>
            <a:r>
              <a:rPr lang="en-US" altLang="ja-JP" sz="2400" b="1">
                <a:solidFill>
                  <a:schemeClr val="accent2"/>
                </a:solidFill>
                <a:sym typeface="Symbol" pitchFamily="18" charset="2"/>
              </a:rPr>
              <a:t></a:t>
            </a:r>
            <a:r>
              <a:rPr lang="en-US" altLang="ja-JP" sz="2400" b="1">
                <a:solidFill>
                  <a:schemeClr val="accent2"/>
                </a:solidFill>
              </a:rPr>
              <a:t> </a:t>
            </a:r>
            <a:r>
              <a:rPr lang="en-US" altLang="ja-JP" sz="2400" b="1">
                <a:solidFill>
                  <a:schemeClr val="accent2"/>
                </a:solidFill>
                <a:latin typeface="Symbol" pitchFamily="18" charset="2"/>
              </a:rPr>
              <a:t>p/r </a:t>
            </a:r>
            <a:r>
              <a:rPr lang="en-US" altLang="ja-JP" sz="2400" b="1" i="1">
                <a:solidFill>
                  <a:schemeClr val="accent2"/>
                </a:solidFill>
              </a:rPr>
              <a:t>l </a:t>
            </a:r>
            <a:r>
              <a:rPr lang="en-US" altLang="ja-JP" sz="2400" b="1">
                <a:solidFill>
                  <a:schemeClr val="accent2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539750" y="2476500"/>
            <a:ext cx="1581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chemeClr val="accent2"/>
                </a:solidFill>
              </a:rPr>
              <a:t>b</a:t>
            </a:r>
            <a:r>
              <a:rPr lang="en-US" altLang="ja-JP" sz="2400" b="1">
                <a:solidFill>
                  <a:schemeClr val="accent2"/>
                </a:solidFill>
                <a:sym typeface="Symbol" pitchFamily="18" charset="2"/>
              </a:rPr>
              <a:t></a:t>
            </a:r>
            <a:r>
              <a:rPr lang="en-US" altLang="ja-JP" sz="2400" b="1">
                <a:solidFill>
                  <a:schemeClr val="accent2"/>
                </a:solidFill>
              </a:rPr>
              <a:t> </a:t>
            </a:r>
            <a:r>
              <a:rPr lang="en-US" altLang="ja-JP" sz="2400" b="1" i="1">
                <a:solidFill>
                  <a:schemeClr val="accent2"/>
                </a:solidFill>
              </a:rPr>
              <a:t>u</a:t>
            </a:r>
            <a:r>
              <a:rPr lang="en-US" altLang="ja-JP" sz="2400" b="1">
                <a:solidFill>
                  <a:schemeClr val="accent2"/>
                </a:solidFill>
              </a:rPr>
              <a:t> </a:t>
            </a:r>
            <a:r>
              <a:rPr lang="en-US" altLang="ja-JP" sz="2400" b="1" i="1">
                <a:solidFill>
                  <a:schemeClr val="accent2"/>
                </a:solidFill>
              </a:rPr>
              <a:t>l</a:t>
            </a:r>
            <a:r>
              <a:rPr lang="en-US" altLang="ja-JP" sz="2400" b="1" i="1" baseline="30000">
                <a:solidFill>
                  <a:schemeClr val="accent2"/>
                </a:solidFill>
                <a:latin typeface="Symbol" pitchFamily="18" charset="2"/>
              </a:rPr>
              <a:t>-</a:t>
            </a:r>
            <a:r>
              <a:rPr lang="en-US" altLang="ja-JP" sz="2400" b="1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altLang="ja-JP" sz="2400"/>
              <a:t> 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2995613" y="1806575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B</a:t>
            </a:r>
            <a:r>
              <a:rPr lang="en-US" altLang="ja-JP" sz="2400" b="1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en-US" altLang="ja-JP" sz="2400" b="1">
                <a:solidFill>
                  <a:srgbClr val="FF0000"/>
                </a:solidFill>
              </a:rPr>
              <a:t> </a:t>
            </a:r>
            <a:r>
              <a:rPr lang="en-US" altLang="ja-JP" sz="2400" b="1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altLang="ja-JP" sz="2400" b="1">
                <a:solidFill>
                  <a:srgbClr val="009900"/>
                </a:solidFill>
              </a:rPr>
              <a:t>,</a:t>
            </a:r>
            <a:r>
              <a:rPr lang="en-US" altLang="ja-JP" sz="2400" b="1">
                <a:solidFill>
                  <a:srgbClr val="009900"/>
                </a:solidFill>
                <a:latin typeface="Symbol" pitchFamily="18" charset="2"/>
              </a:rPr>
              <a:t> rp, rr</a:t>
            </a:r>
          </a:p>
        </p:txBody>
      </p:sp>
      <p:sp>
        <p:nvSpPr>
          <p:cNvPr id="216103" name="正方形/長方形 37"/>
          <p:cNvSpPr>
            <a:spLocks noChangeArrowheads="1"/>
          </p:cNvSpPr>
          <p:nvPr/>
        </p:nvSpPr>
        <p:spPr bwMode="auto">
          <a:xfrm>
            <a:off x="5613400" y="5359400"/>
            <a:ext cx="2846388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Over constraint !</a:t>
            </a:r>
            <a:endParaRPr lang="ja-JP" altLang="en-US" sz="2800" b="1">
              <a:solidFill>
                <a:srgbClr val="FF0000"/>
              </a:solidFill>
            </a:endParaRPr>
          </a:p>
        </p:txBody>
      </p:sp>
      <p:sp>
        <p:nvSpPr>
          <p:cNvPr id="216104" name="Oval 11"/>
          <p:cNvSpPr>
            <a:spLocks noChangeArrowheads="1"/>
          </p:cNvSpPr>
          <p:nvPr/>
        </p:nvSpPr>
        <p:spPr bwMode="auto">
          <a:xfrm>
            <a:off x="4859338" y="3649663"/>
            <a:ext cx="1081087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2400">
              <a:solidFill>
                <a:srgbClr val="FF0000"/>
              </a:solidFill>
            </a:endParaRPr>
          </a:p>
        </p:txBody>
      </p:sp>
      <p:sp>
        <p:nvSpPr>
          <p:cNvPr id="216105" name="Oval 11"/>
          <p:cNvSpPr>
            <a:spLocks noChangeArrowheads="1"/>
          </p:cNvSpPr>
          <p:nvPr/>
        </p:nvSpPr>
        <p:spPr bwMode="auto">
          <a:xfrm>
            <a:off x="2995613" y="3605213"/>
            <a:ext cx="1081087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2400">
              <a:solidFill>
                <a:srgbClr val="FF0000"/>
              </a:solidFill>
            </a:endParaRPr>
          </a:p>
        </p:txBody>
      </p:sp>
      <p:sp>
        <p:nvSpPr>
          <p:cNvPr id="216106" name="Oval 11"/>
          <p:cNvSpPr>
            <a:spLocks noChangeArrowheads="1"/>
          </p:cNvSpPr>
          <p:nvPr/>
        </p:nvSpPr>
        <p:spPr bwMode="auto">
          <a:xfrm rot="2161628">
            <a:off x="3448050" y="2757488"/>
            <a:ext cx="1081088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240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SM CPV: too small</a:t>
            </a:r>
            <a:endParaRPr lang="ja-JP" altLang="en-US" smtClean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C55B-B984-4523-883D-3891112EE01B}" type="slidenum">
              <a:rPr lang="en-US" altLang="ja-JP">
                <a:solidFill>
                  <a:srgbClr val="0000FF"/>
                </a:solidFill>
              </a:rPr>
              <a:pPr>
                <a:defRPr/>
              </a:pPr>
              <a:t>111</a:t>
            </a:fld>
            <a:endParaRPr lang="en-US" altLang="ja-JP">
              <a:solidFill>
                <a:srgbClr val="0000FF"/>
              </a:solidFill>
            </a:endParaRPr>
          </a:p>
        </p:txBody>
      </p:sp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927350"/>
            <a:ext cx="82121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7093" name="Object 2"/>
          <p:cNvGraphicFramePr>
            <a:graphicFrameLocks noChangeAspect="1"/>
          </p:cNvGraphicFramePr>
          <p:nvPr/>
        </p:nvGraphicFramePr>
        <p:xfrm>
          <a:off x="1658938" y="1255713"/>
          <a:ext cx="29368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86" name="方程式" r:id="rId4" imgW="1270000" imgH="368300" progId="Equation.3">
                  <p:embed/>
                </p:oleObj>
              </mc:Choice>
              <mc:Fallback>
                <p:oleObj name="方程式" r:id="rId4" imgW="12700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1255713"/>
                        <a:ext cx="2936875" cy="8540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B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4" name="Text Box 3"/>
          <p:cNvSpPr txBox="1">
            <a:spLocks noChangeArrowheads="1"/>
          </p:cNvSpPr>
          <p:nvPr/>
        </p:nvSpPr>
        <p:spPr bwMode="auto">
          <a:xfrm>
            <a:off x="2828925" y="1771650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00FF"/>
                </a:solidFill>
              </a:rPr>
              <a:t>WMAP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159375" y="1393825"/>
            <a:ext cx="2420938" cy="1023938"/>
            <a:chOff x="3223" y="741"/>
            <a:chExt cx="1525" cy="645"/>
          </a:xfrm>
        </p:grpSpPr>
        <p:graphicFrame>
          <p:nvGraphicFramePr>
            <p:cNvPr id="217120" name="Object 3"/>
            <p:cNvGraphicFramePr>
              <a:graphicFrameLocks noChangeAspect="1"/>
            </p:cNvGraphicFramePr>
            <p:nvPr/>
          </p:nvGraphicFramePr>
          <p:xfrm>
            <a:off x="3401" y="741"/>
            <a:ext cx="1202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87" name="方程式" r:id="rId6" imgW="825500" imgH="203200" progId="Equation.3">
                    <p:embed/>
                  </p:oleObj>
                </mc:Choice>
                <mc:Fallback>
                  <p:oleObj name="方程式" r:id="rId6" imgW="825500" imgH="203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1" y="741"/>
                          <a:ext cx="1202" cy="297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EAB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7121" name="Text Box 5"/>
            <p:cNvSpPr txBox="1">
              <a:spLocks noChangeArrowheads="1"/>
            </p:cNvSpPr>
            <p:nvPr/>
          </p:nvSpPr>
          <p:spPr bwMode="auto">
            <a:xfrm>
              <a:off x="3223" y="1098"/>
              <a:ext cx="15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00FF"/>
                  </a:solidFill>
                </a:rPr>
                <a:t>Too Small in SM</a:t>
              </a:r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8788" y="2420938"/>
            <a:ext cx="82407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Comic Sans MS" pitchFamily="66" charset="0"/>
              </a:rPr>
              <a:t>Why?  Jarlskog Invariant in SM        </a:t>
            </a:r>
            <a:r>
              <a:rPr lang="en-US" altLang="zh-TW" sz="2000">
                <a:solidFill>
                  <a:srgbClr val="0000FF"/>
                </a:solidFill>
                <a:latin typeface="Comic Sans MS" pitchFamily="66" charset="0"/>
              </a:rPr>
              <a:t>(need 3 generation in KM)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809625" y="3676650"/>
            <a:ext cx="6853238" cy="508000"/>
            <a:chOff x="483" y="2179"/>
            <a:chExt cx="4317" cy="320"/>
          </a:xfrm>
        </p:grpSpPr>
        <p:pic>
          <p:nvPicPr>
            <p:cNvPr id="217117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" y="2189"/>
              <a:ext cx="1349" cy="31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7118" name="Rectangle 11"/>
            <p:cNvSpPr>
              <a:spLocks noChangeArrowheads="1"/>
            </p:cNvSpPr>
            <p:nvPr/>
          </p:nvSpPr>
          <p:spPr bwMode="auto">
            <a:xfrm>
              <a:off x="483" y="2179"/>
              <a:ext cx="225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>
                  <a:solidFill>
                    <a:srgbClr val="0000FF"/>
                  </a:solidFill>
                  <a:latin typeface="Comic Sans MS" pitchFamily="66" charset="0"/>
                </a:rPr>
                <a:t>Normalize by </a:t>
              </a:r>
              <a:r>
                <a:rPr lang="en-US" altLang="zh-TW" sz="2600" i="1">
                  <a:solidFill>
                    <a:srgbClr val="0000FF"/>
                  </a:solidFill>
                </a:rPr>
                <a:t>T</a:t>
              </a:r>
              <a:r>
                <a:rPr lang="en-US" altLang="zh-TW" sz="2200">
                  <a:solidFill>
                    <a:srgbClr val="0000FF"/>
                  </a:solidFill>
                  <a:latin typeface="Comic Sans MS" pitchFamily="66" charset="0"/>
                </a:rPr>
                <a:t> ~ 100 GeV</a:t>
              </a:r>
            </a:p>
          </p:txBody>
        </p:sp>
        <p:sp>
          <p:nvSpPr>
            <p:cNvPr id="217119" name="AutoShape 12"/>
            <p:cNvSpPr>
              <a:spLocks noChangeArrowheads="1"/>
            </p:cNvSpPr>
            <p:nvPr/>
          </p:nvSpPr>
          <p:spPr bwMode="auto">
            <a:xfrm>
              <a:off x="2845" y="2263"/>
              <a:ext cx="480" cy="126"/>
            </a:xfrm>
            <a:prstGeom prst="rightArrow">
              <a:avLst>
                <a:gd name="adj1" fmla="val 50000"/>
                <a:gd name="adj2" fmla="val 95238"/>
              </a:avLst>
            </a:prstGeom>
            <a:solidFill>
              <a:srgbClr val="CCFFCC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/>
            </a:p>
          </p:txBody>
        </p:sp>
      </p:grp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 flipH="1" flipV="1">
            <a:off x="7364413" y="1630363"/>
            <a:ext cx="312737" cy="2308225"/>
          </a:xfrm>
          <a:prstGeom prst="curvedConnector3">
            <a:avLst>
              <a:gd name="adj1" fmla="val -68528"/>
            </a:avLst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573463" y="2998788"/>
            <a:ext cx="1181100" cy="48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7104063" y="2986088"/>
            <a:ext cx="1181100" cy="48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839788" y="4908550"/>
            <a:ext cx="6831012" cy="1439863"/>
            <a:chOff x="529" y="3092"/>
            <a:chExt cx="4303" cy="907"/>
          </a:xfrm>
        </p:grpSpPr>
        <p:grpSp>
          <p:nvGrpSpPr>
            <p:cNvPr id="217107" name="Group 17"/>
            <p:cNvGrpSpPr>
              <a:grpSpLocks/>
            </p:cNvGrpSpPr>
            <p:nvPr/>
          </p:nvGrpSpPr>
          <p:grpSpPr bwMode="auto">
            <a:xfrm>
              <a:off x="529" y="3691"/>
              <a:ext cx="4303" cy="308"/>
              <a:chOff x="969" y="3491"/>
              <a:chExt cx="4303" cy="308"/>
            </a:xfrm>
          </p:grpSpPr>
          <p:sp>
            <p:nvSpPr>
              <p:cNvPr id="217111" name="Line 18"/>
              <p:cNvSpPr>
                <a:spLocks noChangeShapeType="1"/>
              </p:cNvSpPr>
              <p:nvPr/>
            </p:nvSpPr>
            <p:spPr bwMode="auto">
              <a:xfrm flipV="1">
                <a:off x="977" y="3491"/>
                <a:ext cx="168" cy="3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112" name="Line 19"/>
              <p:cNvSpPr>
                <a:spLocks noChangeShapeType="1"/>
              </p:cNvSpPr>
              <p:nvPr/>
            </p:nvSpPr>
            <p:spPr bwMode="auto">
              <a:xfrm>
                <a:off x="1145" y="3491"/>
                <a:ext cx="833" cy="3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113" name="Line 20"/>
              <p:cNvSpPr>
                <a:spLocks noChangeShapeType="1"/>
              </p:cNvSpPr>
              <p:nvPr/>
            </p:nvSpPr>
            <p:spPr bwMode="auto">
              <a:xfrm>
                <a:off x="977" y="3796"/>
                <a:ext cx="100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114" name="Line 21"/>
              <p:cNvSpPr>
                <a:spLocks noChangeShapeType="1"/>
              </p:cNvSpPr>
              <p:nvPr/>
            </p:nvSpPr>
            <p:spPr bwMode="auto">
              <a:xfrm>
                <a:off x="1023" y="3711"/>
                <a:ext cx="424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115" name="Line 22"/>
              <p:cNvSpPr>
                <a:spLocks noChangeShapeType="1"/>
              </p:cNvSpPr>
              <p:nvPr/>
            </p:nvSpPr>
            <p:spPr bwMode="auto">
              <a:xfrm flipV="1">
                <a:off x="977" y="3720"/>
                <a:ext cx="44" cy="7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116" name="Line 23"/>
              <p:cNvSpPr>
                <a:spLocks noChangeShapeType="1"/>
              </p:cNvSpPr>
              <p:nvPr/>
            </p:nvSpPr>
            <p:spPr bwMode="auto">
              <a:xfrm flipV="1">
                <a:off x="969" y="3715"/>
                <a:ext cx="4285" cy="8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aphicFrame>
          <p:nvGraphicFramePr>
            <p:cNvPr id="217108" name="Object 4"/>
            <p:cNvGraphicFramePr>
              <a:graphicFrameLocks noChangeAspect="1"/>
            </p:cNvGraphicFramePr>
            <p:nvPr/>
          </p:nvGraphicFramePr>
          <p:xfrm>
            <a:off x="692" y="3226"/>
            <a:ext cx="1006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88" name="方程式" r:id="rId9" imgW="799753" imgH="253890" progId="Equation.3">
                    <p:embed/>
                  </p:oleObj>
                </mc:Choice>
                <mc:Fallback>
                  <p:oleObj name="方程式" r:id="rId9" imgW="799753" imgH="25389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" y="3226"/>
                          <a:ext cx="1006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EAB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7109" name="Rectangle 25"/>
            <p:cNvSpPr>
              <a:spLocks noChangeArrowheads="1"/>
            </p:cNvSpPr>
            <p:nvPr/>
          </p:nvSpPr>
          <p:spPr bwMode="auto">
            <a:xfrm>
              <a:off x="1770" y="3250"/>
              <a:ext cx="297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>
                  <a:solidFill>
                    <a:srgbClr val="0000FF"/>
                  </a:solidFill>
                  <a:latin typeface="Comic Sans MS" pitchFamily="66" charset="0"/>
                </a:rPr>
                <a:t>is common (unique) area of triangle</a:t>
              </a:r>
            </a:p>
          </p:txBody>
        </p:sp>
        <p:sp>
          <p:nvSpPr>
            <p:cNvPr id="217110" name="Rectangle 26"/>
            <p:cNvSpPr>
              <a:spLocks noChangeArrowheads="1"/>
            </p:cNvSpPr>
            <p:nvPr/>
          </p:nvSpPr>
          <p:spPr bwMode="auto">
            <a:xfrm>
              <a:off x="2790" y="3092"/>
              <a:ext cx="5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/>
                <a:t>in SM</a:t>
              </a:r>
            </a:p>
          </p:txBody>
        </p:sp>
      </p:grp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4767263" y="2960688"/>
            <a:ext cx="2324100" cy="5461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5576888" y="4195763"/>
            <a:ext cx="206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Comic Sans MS" pitchFamily="66" charset="0"/>
              </a:rPr>
              <a:t>masses too small</a:t>
            </a:r>
            <a:r>
              <a:rPr lang="en-US" altLang="zh-TW" sz="1600">
                <a:solidFill>
                  <a:srgbClr val="FF0000"/>
                </a:solidFill>
                <a:latin typeface="Comic Sans MS" pitchFamily="66" charset="0"/>
              </a:rPr>
              <a:t> !</a:t>
            </a: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371725" y="5629275"/>
            <a:ext cx="1738313" cy="4889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>
                <a:solidFill>
                  <a:srgbClr val="0000FF"/>
                </a:solidFill>
                <a:latin typeface="Comic Sans MS" pitchFamily="66" charset="0"/>
                <a:ea typeface="Arial Unicode MS" pitchFamily="50" charset="-128"/>
                <a:cs typeface="Arial Unicode MS" pitchFamily="50" charset="-128"/>
              </a:rPr>
              <a:t>CPV Phase</a:t>
            </a:r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85725" y="1304925"/>
          <a:ext cx="90011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89" name="方程式" r:id="rId11" imgW="457200" imgH="381000" progId="Equation.3">
                  <p:embed/>
                </p:oleObj>
              </mc:Choice>
              <mc:Fallback>
                <p:oleObj name="方程式" r:id="rId11" imgW="457200" imgH="38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1304925"/>
                        <a:ext cx="900113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B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106" name="正方形/長方形 32"/>
          <p:cNvSpPr>
            <a:spLocks noChangeArrowheads="1"/>
          </p:cNvSpPr>
          <p:nvPr/>
        </p:nvSpPr>
        <p:spPr bwMode="auto">
          <a:xfrm>
            <a:off x="7842250" y="595630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[W.S.Hou]</a:t>
            </a:r>
            <a:endParaRPr lang="ja-JP" altLang="en-US" sz="2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29" grpId="0" animBg="1"/>
      <p:bldP spid="30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276860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Discovery of CP Violation</a:t>
            </a:r>
            <a:br>
              <a:rPr lang="en-US" altLang="ja-JP" dirty="0" smtClean="0"/>
            </a:br>
            <a:r>
              <a:rPr lang="en-US" altLang="ja-JP" dirty="0" smtClean="0"/>
              <a:t> in B decays</a:t>
            </a:r>
            <a:br>
              <a:rPr lang="en-US" altLang="ja-JP" dirty="0" smtClean="0"/>
            </a:br>
            <a:r>
              <a:rPr lang="en-US" altLang="ja-JP" dirty="0" smtClean="0"/>
              <a:t>at B-Factories</a:t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4029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5" name="Rectangle 4"/>
          <p:cNvSpPr/>
          <p:nvPr/>
        </p:nvSpPr>
        <p:spPr>
          <a:xfrm>
            <a:off x="1974850" y="4262438"/>
            <a:ext cx="5446713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4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ＭＳ Ｐゴシック"/>
                <a:cs typeface="+mj-cs"/>
              </a:rPr>
              <a:t>Time-dependent CPV </a:t>
            </a:r>
            <a:endParaRPr lang="ja-JP" altLang="en-US" dirty="0"/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3014663" y="5032375"/>
            <a:ext cx="3614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FF"/>
                </a:solidFill>
              </a:rPr>
              <a:t>(Mixing-induced CPV) </a:t>
            </a: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r1011_f4_e2820_vtx_x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908050"/>
            <a:ext cx="4246563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AutoShape 3"/>
          <p:cNvSpPr>
            <a:spLocks noChangeArrowheads="1"/>
          </p:cNvSpPr>
          <p:nvPr/>
        </p:nvSpPr>
        <p:spPr bwMode="auto">
          <a:xfrm rot="-5400000">
            <a:off x="4175918" y="-931068"/>
            <a:ext cx="792163" cy="9144000"/>
          </a:xfrm>
          <a:prstGeom prst="can">
            <a:avLst>
              <a:gd name="adj" fmla="val 42645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/>
          </a:p>
        </p:txBody>
      </p:sp>
      <p:sp>
        <p:nvSpPr>
          <p:cNvPr id="219140" name="Oval 4"/>
          <p:cNvSpPr>
            <a:spLocks noChangeArrowheads="1"/>
          </p:cNvSpPr>
          <p:nvPr/>
        </p:nvSpPr>
        <p:spPr bwMode="auto">
          <a:xfrm>
            <a:off x="179388" y="3573463"/>
            <a:ext cx="647700" cy="2159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4000">
              <a:solidFill>
                <a:schemeClr val="tx2"/>
              </a:solidFill>
            </a:endParaRP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468313" y="3644900"/>
            <a:ext cx="835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9142" name="Oval 6"/>
          <p:cNvSpPr>
            <a:spLocks noChangeArrowheads="1"/>
          </p:cNvSpPr>
          <p:nvPr/>
        </p:nvSpPr>
        <p:spPr bwMode="auto">
          <a:xfrm>
            <a:off x="8408988" y="3586163"/>
            <a:ext cx="647700" cy="215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/>
          </a:p>
        </p:txBody>
      </p:sp>
      <p:sp>
        <p:nvSpPr>
          <p:cNvPr id="219143" name="Oval 7"/>
          <p:cNvSpPr>
            <a:spLocks noChangeArrowheads="1"/>
          </p:cNvSpPr>
          <p:nvPr/>
        </p:nvSpPr>
        <p:spPr bwMode="auto">
          <a:xfrm>
            <a:off x="4284663" y="3573463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19144" name="Oval 8"/>
          <p:cNvSpPr>
            <a:spLocks noChangeArrowheads="1"/>
          </p:cNvSpPr>
          <p:nvPr/>
        </p:nvSpPr>
        <p:spPr bwMode="auto">
          <a:xfrm>
            <a:off x="4284663" y="3500438"/>
            <a:ext cx="360362" cy="3587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19145" name="Oval 9"/>
          <p:cNvSpPr>
            <a:spLocks noChangeArrowheads="1"/>
          </p:cNvSpPr>
          <p:nvPr/>
        </p:nvSpPr>
        <p:spPr bwMode="auto">
          <a:xfrm>
            <a:off x="5003800" y="3573463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/>
          </a:p>
        </p:txBody>
      </p:sp>
      <p:sp>
        <p:nvSpPr>
          <p:cNvPr id="219146" name="Oval 10"/>
          <p:cNvSpPr>
            <a:spLocks noChangeArrowheads="1"/>
          </p:cNvSpPr>
          <p:nvPr/>
        </p:nvSpPr>
        <p:spPr bwMode="auto">
          <a:xfrm>
            <a:off x="5003800" y="3573463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/>
          </a:p>
        </p:txBody>
      </p:sp>
      <p:sp>
        <p:nvSpPr>
          <p:cNvPr id="219147" name="Oval 11"/>
          <p:cNvSpPr>
            <a:spLocks noChangeArrowheads="1"/>
          </p:cNvSpPr>
          <p:nvPr/>
        </p:nvSpPr>
        <p:spPr bwMode="auto">
          <a:xfrm>
            <a:off x="4932363" y="3644900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/>
          </a:p>
        </p:txBody>
      </p:sp>
      <p:sp>
        <p:nvSpPr>
          <p:cNvPr id="219148" name="Oval 12"/>
          <p:cNvSpPr>
            <a:spLocks noChangeArrowheads="1"/>
          </p:cNvSpPr>
          <p:nvPr/>
        </p:nvSpPr>
        <p:spPr bwMode="auto">
          <a:xfrm>
            <a:off x="5003800" y="3644900"/>
            <a:ext cx="215900" cy="215900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/>
          </a:p>
        </p:txBody>
      </p:sp>
      <p:sp>
        <p:nvSpPr>
          <p:cNvPr id="219149" name="Oval 13"/>
          <p:cNvSpPr>
            <a:spLocks noChangeArrowheads="1"/>
          </p:cNvSpPr>
          <p:nvPr/>
        </p:nvSpPr>
        <p:spPr bwMode="auto">
          <a:xfrm>
            <a:off x="5867400" y="357346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/>
          </a:p>
        </p:txBody>
      </p:sp>
      <p:sp>
        <p:nvSpPr>
          <p:cNvPr id="219150" name="Oval 14"/>
          <p:cNvSpPr>
            <a:spLocks noChangeArrowheads="1"/>
          </p:cNvSpPr>
          <p:nvPr/>
        </p:nvSpPr>
        <p:spPr bwMode="auto">
          <a:xfrm>
            <a:off x="6877050" y="4292600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/>
          </a:p>
        </p:txBody>
      </p:sp>
      <p:sp>
        <p:nvSpPr>
          <p:cNvPr id="219151" name="Oval 15"/>
          <p:cNvSpPr>
            <a:spLocks noChangeArrowheads="1"/>
          </p:cNvSpPr>
          <p:nvPr/>
        </p:nvSpPr>
        <p:spPr bwMode="auto">
          <a:xfrm>
            <a:off x="6804025" y="436562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7950" y="2611438"/>
            <a:ext cx="8567738" cy="461962"/>
            <a:chOff x="68" y="1645"/>
            <a:chExt cx="5397" cy="291"/>
          </a:xfrm>
        </p:grpSpPr>
        <p:sp>
          <p:nvSpPr>
            <p:cNvPr id="141338" name="Text Box 17"/>
            <p:cNvSpPr txBox="1">
              <a:spLocks noChangeArrowheads="1"/>
            </p:cNvSpPr>
            <p:nvPr/>
          </p:nvSpPr>
          <p:spPr bwMode="auto">
            <a:xfrm>
              <a:off x="68" y="1645"/>
              <a:ext cx="9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3333CC"/>
                  </a:solidFill>
                </a:rPr>
                <a:t>e</a:t>
              </a:r>
              <a:r>
                <a:rPr lang="en-US" altLang="ja-JP" sz="2400" b="1" baseline="30000">
                  <a:solidFill>
                    <a:srgbClr val="3333CC"/>
                  </a:solidFill>
                  <a:latin typeface="Symbol" pitchFamily="18" charset="2"/>
                </a:rPr>
                <a:t>-</a:t>
              </a:r>
              <a:r>
                <a:rPr lang="ja-JP" altLang="en-US" sz="2400" b="1">
                  <a:solidFill>
                    <a:srgbClr val="3333CC"/>
                  </a:solidFill>
                </a:rPr>
                <a:t>（８ＧｅＶ）</a:t>
              </a:r>
            </a:p>
          </p:txBody>
        </p:sp>
        <p:sp>
          <p:nvSpPr>
            <p:cNvPr id="141339" name="Line 18"/>
            <p:cNvSpPr>
              <a:spLocks noChangeShapeType="1"/>
            </p:cNvSpPr>
            <p:nvPr/>
          </p:nvSpPr>
          <p:spPr bwMode="auto">
            <a:xfrm>
              <a:off x="295" y="1933"/>
              <a:ext cx="10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340" name="Text Box 19"/>
            <p:cNvSpPr txBox="1">
              <a:spLocks noChangeArrowheads="1"/>
            </p:cNvSpPr>
            <p:nvPr/>
          </p:nvSpPr>
          <p:spPr bwMode="auto">
            <a:xfrm>
              <a:off x="4222" y="1645"/>
              <a:ext cx="12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3333CC"/>
                  </a:solidFill>
                </a:rPr>
                <a:t>e</a:t>
              </a:r>
              <a:r>
                <a:rPr lang="en-US" altLang="ja-JP" sz="2400" b="1" baseline="30000">
                  <a:solidFill>
                    <a:srgbClr val="3333CC"/>
                  </a:solidFill>
                  <a:latin typeface="Symbol" pitchFamily="18" charset="2"/>
                </a:rPr>
                <a:t>+ </a:t>
              </a:r>
              <a:r>
                <a:rPr lang="ja-JP" altLang="en-US" sz="2400" b="1">
                  <a:solidFill>
                    <a:srgbClr val="3333CC"/>
                  </a:solidFill>
                </a:rPr>
                <a:t>（３</a:t>
              </a:r>
              <a:r>
                <a:rPr lang="en-US" altLang="ja-JP" sz="2400" b="1">
                  <a:solidFill>
                    <a:srgbClr val="3333CC"/>
                  </a:solidFill>
                </a:rPr>
                <a:t>.</a:t>
              </a:r>
              <a:r>
                <a:rPr lang="ja-JP" altLang="en-US" sz="2400" b="1">
                  <a:solidFill>
                    <a:srgbClr val="3333CC"/>
                  </a:solidFill>
                </a:rPr>
                <a:t>５ＧｅＶ）</a:t>
              </a:r>
            </a:p>
          </p:txBody>
        </p:sp>
        <p:sp>
          <p:nvSpPr>
            <p:cNvPr id="141341" name="Line 20"/>
            <p:cNvSpPr>
              <a:spLocks noChangeShapeType="1"/>
            </p:cNvSpPr>
            <p:nvPr/>
          </p:nvSpPr>
          <p:spPr bwMode="auto">
            <a:xfrm flipH="1">
              <a:off x="4377" y="1933"/>
              <a:ext cx="10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709863" y="4149725"/>
            <a:ext cx="1501775" cy="935038"/>
            <a:chOff x="1707" y="2614"/>
            <a:chExt cx="946" cy="589"/>
          </a:xfrm>
        </p:grpSpPr>
        <p:sp>
          <p:nvSpPr>
            <p:cNvPr id="141334" name="Text Box 22"/>
            <p:cNvSpPr txBox="1">
              <a:spLocks noChangeArrowheads="1"/>
            </p:cNvSpPr>
            <p:nvPr/>
          </p:nvSpPr>
          <p:spPr bwMode="auto">
            <a:xfrm>
              <a:off x="1707" y="2953"/>
              <a:ext cx="9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8000"/>
                  </a:solidFill>
                </a:rPr>
                <a:t>10.58GeV/c</a:t>
              </a:r>
              <a:r>
                <a:rPr lang="en-US" altLang="ja-JP" sz="2000" baseline="30000">
                  <a:solidFill>
                    <a:srgbClr val="008000"/>
                  </a:solidFill>
                </a:rPr>
                <a:t>2</a:t>
              </a:r>
            </a:p>
          </p:txBody>
        </p:sp>
        <p:grpSp>
          <p:nvGrpSpPr>
            <p:cNvPr id="141335" name="Group 23"/>
            <p:cNvGrpSpPr>
              <a:grpSpLocks/>
            </p:cNvGrpSpPr>
            <p:nvPr/>
          </p:nvGrpSpPr>
          <p:grpSpPr bwMode="auto">
            <a:xfrm>
              <a:off x="1836" y="2614"/>
              <a:ext cx="761" cy="362"/>
              <a:chOff x="1895" y="1570"/>
              <a:chExt cx="761" cy="362"/>
            </a:xfrm>
          </p:grpSpPr>
          <p:sp>
            <p:nvSpPr>
              <p:cNvPr id="141336" name="Oval 24"/>
              <p:cNvSpPr>
                <a:spLocks noChangeArrowheads="1"/>
              </p:cNvSpPr>
              <p:nvPr/>
            </p:nvSpPr>
            <p:spPr bwMode="auto">
              <a:xfrm>
                <a:off x="1895" y="1570"/>
                <a:ext cx="726" cy="362"/>
              </a:xfrm>
              <a:prstGeom prst="ellips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ja-JP" sz="2400"/>
              </a:p>
            </p:txBody>
          </p:sp>
          <p:sp>
            <p:nvSpPr>
              <p:cNvPr id="141337" name="Text Box 25"/>
              <p:cNvSpPr txBox="1">
                <a:spLocks noChangeArrowheads="1"/>
              </p:cNvSpPr>
              <p:nvPr/>
            </p:nvSpPr>
            <p:spPr bwMode="auto">
              <a:xfrm>
                <a:off x="1996" y="1570"/>
                <a:ext cx="66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dirty="0">
                    <a:sym typeface="Symbol" panose="05050102010706020507" pitchFamily="18" charset="2"/>
                  </a:rPr>
                  <a:t></a:t>
                </a:r>
                <a:r>
                  <a:rPr lang="en-US" altLang="ja-JP" sz="2400" b="1" dirty="0" smtClean="0">
                    <a:solidFill>
                      <a:srgbClr val="220011"/>
                    </a:solidFill>
                    <a:latin typeface="Euclid"/>
                  </a:rPr>
                  <a:t>(4</a:t>
                </a:r>
                <a:r>
                  <a:rPr lang="en-US" altLang="ja-JP" sz="2400" b="1" i="1" dirty="0" smtClean="0">
                    <a:solidFill>
                      <a:srgbClr val="220011"/>
                    </a:solidFill>
                    <a:latin typeface="Euclid"/>
                  </a:rPr>
                  <a:t>S</a:t>
                </a:r>
                <a:r>
                  <a:rPr lang="ja-JP" altLang="en-US" sz="2400" b="1" i="1" dirty="0">
                    <a:solidFill>
                      <a:srgbClr val="220011"/>
                    </a:solidFill>
                    <a:latin typeface="Euclid"/>
                  </a:rPr>
                  <a:t> </a:t>
                </a:r>
                <a:r>
                  <a:rPr lang="en-US" altLang="ja-JP" sz="2400" b="1" dirty="0" smtClean="0">
                    <a:solidFill>
                      <a:srgbClr val="220011"/>
                    </a:solidFill>
                    <a:latin typeface="Euclid"/>
                  </a:rPr>
                  <a:t>)</a:t>
                </a:r>
                <a:endParaRPr lang="en-US" altLang="ja-JP" sz="2400" b="1" dirty="0">
                  <a:solidFill>
                    <a:srgbClr val="220011"/>
                  </a:solidFill>
                  <a:latin typeface="Euclid"/>
                </a:endParaRPr>
              </a:p>
            </p:txBody>
          </p:sp>
        </p:grpSp>
      </p:grpSp>
      <p:sp>
        <p:nvSpPr>
          <p:cNvPr id="219184" name="AutoShape 48"/>
          <p:cNvSpPr>
            <a:spLocks/>
          </p:cNvSpPr>
          <p:nvPr/>
        </p:nvSpPr>
        <p:spPr bwMode="auto">
          <a:xfrm>
            <a:off x="1016000" y="5454650"/>
            <a:ext cx="4140200" cy="990600"/>
          </a:xfrm>
          <a:prstGeom prst="borderCallout3">
            <a:avLst>
              <a:gd name="adj1" fmla="val 11537"/>
              <a:gd name="adj2" fmla="val 101843"/>
              <a:gd name="adj3" fmla="val 11537"/>
              <a:gd name="adj4" fmla="val 109931"/>
              <a:gd name="adj5" fmla="val -79167"/>
              <a:gd name="adj6" fmla="val 109931"/>
              <a:gd name="adj7" fmla="val -169870"/>
              <a:gd name="adj8" fmla="val 105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latin typeface="Arial" pitchFamily="34" charset="0"/>
                <a:cs typeface="Arial" pitchFamily="34" charset="0"/>
              </a:rPr>
              <a:t>B and B-bar meson pairs are produced</a:t>
            </a:r>
            <a:endParaRPr lang="ja-JP" alt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9185" name="AutoShape 49"/>
          <p:cNvSpPr>
            <a:spLocks/>
          </p:cNvSpPr>
          <p:nvPr/>
        </p:nvSpPr>
        <p:spPr bwMode="auto">
          <a:xfrm>
            <a:off x="827088" y="5462588"/>
            <a:ext cx="4319587" cy="1350962"/>
          </a:xfrm>
          <a:prstGeom prst="borderCallout3">
            <a:avLst>
              <a:gd name="adj1" fmla="val 8458"/>
              <a:gd name="adj2" fmla="val 101764"/>
              <a:gd name="adj3" fmla="val 8458"/>
              <a:gd name="adj4" fmla="val 109519"/>
              <a:gd name="adj5" fmla="val -58051"/>
              <a:gd name="adj6" fmla="val 109519"/>
              <a:gd name="adj7" fmla="val -124560"/>
              <a:gd name="adj8" fmla="val 105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latin typeface="Arial" pitchFamily="34" charset="0"/>
                <a:cs typeface="Arial" pitchFamily="34" charset="0"/>
              </a:rPr>
              <a:t>Flight a short length, then decay into light stable particles</a:t>
            </a:r>
            <a:endParaRPr lang="ja-JP" alt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9186" name="Text Box 50"/>
          <p:cNvSpPr txBox="1">
            <a:spLocks noChangeArrowheads="1"/>
          </p:cNvSpPr>
          <p:nvPr/>
        </p:nvSpPr>
        <p:spPr bwMode="auto">
          <a:xfrm>
            <a:off x="0" y="1268413"/>
            <a:ext cx="5083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itchFamily="34" charset="0"/>
                <a:cs typeface="Arial" pitchFamily="34" charset="0"/>
              </a:rPr>
              <a:t>Best condition</a:t>
            </a:r>
            <a:r>
              <a:rPr lang="ja-JP" altLang="en-US" sz="2400">
                <a:latin typeface="Arial" pitchFamily="34" charset="0"/>
                <a:cs typeface="Arial" pitchFamily="34" charset="0"/>
              </a:rPr>
              <a:t>（</a:t>
            </a:r>
            <a:r>
              <a:rPr lang="en-US" altLang="ja-JP" sz="2400">
                <a:latin typeface="Arial" pitchFamily="34" charset="0"/>
                <a:cs typeface="Arial" pitchFamily="34" charset="0"/>
              </a:rPr>
              <a:t>2.1X</a:t>
            </a:r>
            <a:r>
              <a:rPr lang="ja-JP" altLang="en-US" sz="2400">
                <a:latin typeface="Arial" pitchFamily="34" charset="0"/>
                <a:cs typeface="Arial" pitchFamily="34" charset="0"/>
              </a:rPr>
              <a:t>１０</a:t>
            </a:r>
            <a:r>
              <a:rPr lang="ja-JP" altLang="en-US" sz="2400" baseline="30000">
                <a:latin typeface="Arial" pitchFamily="34" charset="0"/>
                <a:cs typeface="Arial" pitchFamily="34" charset="0"/>
              </a:rPr>
              <a:t>３４</a:t>
            </a:r>
            <a:r>
              <a:rPr lang="ja-JP" altLang="en-US" sz="2400">
                <a:latin typeface="Arial" pitchFamily="34" charset="0"/>
                <a:cs typeface="Arial" pitchFamily="34" charset="0"/>
              </a:rPr>
              <a:t>／</a:t>
            </a:r>
            <a:r>
              <a:rPr lang="en-US" altLang="ja-JP" sz="2400">
                <a:latin typeface="Arial" pitchFamily="34" charset="0"/>
                <a:cs typeface="Arial" pitchFamily="34" charset="0"/>
              </a:rPr>
              <a:t>cm</a:t>
            </a:r>
            <a:r>
              <a:rPr lang="ja-JP" altLang="en-US" sz="2400" baseline="30000">
                <a:latin typeface="Arial" pitchFamily="34" charset="0"/>
                <a:cs typeface="Arial" pitchFamily="34" charset="0"/>
              </a:rPr>
              <a:t>２</a:t>
            </a:r>
            <a:r>
              <a:rPr lang="ja-JP" altLang="en-US" sz="2400">
                <a:latin typeface="Arial" pitchFamily="34" charset="0"/>
                <a:cs typeface="Arial" pitchFamily="34" charset="0"/>
              </a:rPr>
              <a:t>／</a:t>
            </a:r>
            <a:r>
              <a:rPr lang="en-US" altLang="ja-JP" sz="2400">
                <a:latin typeface="Arial" pitchFamily="34" charset="0"/>
                <a:cs typeface="Arial" pitchFamily="34" charset="0"/>
              </a:rPr>
              <a:t>s</a:t>
            </a:r>
            <a:r>
              <a:rPr lang="ja-JP" altLang="en-US" sz="2400">
                <a:latin typeface="Arial" pitchFamily="34" charset="0"/>
                <a:cs typeface="Arial" pitchFamily="34" charset="0"/>
              </a:rPr>
              <a:t>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itchFamily="34" charset="0"/>
                <a:cs typeface="Arial" pitchFamily="34" charset="0"/>
              </a:rPr>
              <a:t>Produce 20 pairs/s</a:t>
            </a:r>
            <a:endParaRPr lang="ja-JP" alt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1120775" y="152400"/>
            <a:ext cx="7772400" cy="8826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ja-JP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B-mesons at B-Factory</a:t>
            </a:r>
            <a:endParaRPr lang="en-US" sz="4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9711E-6 L 0.32691 -0.0053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-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68208E-6 L -0.57309 -0.0071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63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00509 L 0.0592 0.00556 " pathEditMode="relative" rAng="0" ptsTypes="AA">
                                      <p:cBhvr>
                                        <p:cTn id="30" dur="12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53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01574 L 0.14983 -0.01042 " pathEditMode="relative" rAng="0" ptsTypes="AA">
                                      <p:cBhvr>
                                        <p:cTn id="32" dur="2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2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948E-6 L 0.10226 -0.54127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1041 L 0.16146 -0.53618 " pathEditMode="fixed" rAng="0" ptsTypes="AA">
                                      <p:cBhvr>
                                        <p:cTn id="70" dur="3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2732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6.35838E-7 L 0.22447 0.3304 " pathEditMode="fixed" rAng="0" ptsTypes="AA">
                                      <p:cBhvr>
                                        <p:cTn id="72" dur="30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650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4624E-7 L 0.44097 0.24647 " pathEditMode="fixed" rAng="0" ptsTypes="AA">
                                      <p:cBhvr>
                                        <p:cTn id="74" dur="30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1232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23 L 0.21667 -0.53618 " pathEditMode="fixed" rAng="0" ptsTypes="AA">
                                      <p:cBhvr>
                                        <p:cTn id="76" dur="30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679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532 L 0.23611 0.22566 " pathEditMode="fixed" rAng="0" ptsTypes="AA">
                                      <p:cBhvr>
                                        <p:cTn id="78" dur="3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1153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1595 L -0.25191 -0.66751 " pathEditMode="fixed" rAng="0" ptsTypes="AA">
                                      <p:cBhvr>
                                        <p:cTn id="80" dur="3000" fill="hold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-32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nimBg="1"/>
      <p:bldP spid="219142" grpId="0" animBg="1"/>
      <p:bldP spid="219143" grpId="0" animBg="1"/>
      <p:bldP spid="219143" grpId="1" animBg="1"/>
      <p:bldP spid="219143" grpId="2" animBg="1"/>
      <p:bldP spid="219143" grpId="3" animBg="1"/>
      <p:bldP spid="219144" grpId="0" animBg="1"/>
      <p:bldP spid="219144" grpId="1" animBg="1"/>
      <p:bldP spid="219144" grpId="2" animBg="1"/>
      <p:bldP spid="219144" grpId="3" animBg="1"/>
      <p:bldP spid="219145" grpId="0" animBg="1"/>
      <p:bldP spid="219145" grpId="1" animBg="1"/>
      <p:bldP spid="219145" grpId="2" animBg="1"/>
      <p:bldP spid="219146" grpId="0" animBg="1"/>
      <p:bldP spid="219146" grpId="1" animBg="1"/>
      <p:bldP spid="219146" grpId="2" animBg="1"/>
      <p:bldP spid="219147" grpId="0" animBg="1"/>
      <p:bldP spid="219147" grpId="1" animBg="1"/>
      <p:bldP spid="219147" grpId="2" animBg="1"/>
      <p:bldP spid="219148" grpId="0" animBg="1"/>
      <p:bldP spid="219148" grpId="1" animBg="1"/>
      <p:bldP spid="219148" grpId="2" animBg="1"/>
      <p:bldP spid="219149" grpId="0" animBg="1"/>
      <p:bldP spid="219149" grpId="1" animBg="1"/>
      <p:bldP spid="219149" grpId="2" animBg="1"/>
      <p:bldP spid="219150" grpId="0" animBg="1"/>
      <p:bldP spid="219150" grpId="1" animBg="1"/>
      <p:bldP spid="219150" grpId="2" animBg="1"/>
      <p:bldP spid="219151" grpId="0" animBg="1"/>
      <p:bldP spid="219151" grpId="1" animBg="1"/>
      <p:bldP spid="219151" grpId="2" animBg="1"/>
      <p:bldP spid="219184" grpId="0" animBg="1"/>
      <p:bldP spid="219185" grpId="0" animBg="1"/>
      <p:bldP spid="2191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1400" b="0" smtClean="0">
              <a:solidFill>
                <a:srgbClr val="000000"/>
              </a:solidFill>
            </a:endParaRPr>
          </a:p>
        </p:txBody>
      </p:sp>
      <p:sp>
        <p:nvSpPr>
          <p:cNvPr id="6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688BEE82-99EE-4612-962A-300DAC51D11B}" type="slidenum">
              <a:rPr kumimoji="0" lang="en-US" altLang="ja-JP" sz="14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14</a:t>
            </a:fld>
            <a:endParaRPr kumimoji="0" lang="en-US" altLang="ja-JP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Time-dep CPV Measurement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957263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4400" b="1">
              <a:solidFill>
                <a:srgbClr val="000000"/>
              </a:solidFill>
            </a:endParaRP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4400" b="1">
              <a:solidFill>
                <a:srgbClr val="000000"/>
              </a:solidFill>
            </a:endParaRP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4400" b="1">
              <a:solidFill>
                <a:srgbClr val="000000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836613" y="152400"/>
            <a:ext cx="77724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44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42345" name="Group 9"/>
          <p:cNvGrpSpPr>
            <a:grpSpLocks/>
          </p:cNvGrpSpPr>
          <p:nvPr/>
        </p:nvGrpSpPr>
        <p:grpSpPr bwMode="auto">
          <a:xfrm>
            <a:off x="66675" y="1066800"/>
            <a:ext cx="9077325" cy="2590800"/>
            <a:chOff x="42" y="672"/>
            <a:chExt cx="5718" cy="1632"/>
          </a:xfrm>
        </p:grpSpPr>
        <p:sp>
          <p:nvSpPr>
            <p:cNvPr id="142367" name="Rectangle 10"/>
            <p:cNvSpPr>
              <a:spLocks noChangeArrowheads="1"/>
            </p:cNvSpPr>
            <p:nvPr/>
          </p:nvSpPr>
          <p:spPr bwMode="auto">
            <a:xfrm>
              <a:off x="1165" y="1316"/>
              <a:ext cx="2592" cy="94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42368" name="Rectangle 11"/>
            <p:cNvSpPr>
              <a:spLocks noChangeArrowheads="1"/>
            </p:cNvSpPr>
            <p:nvPr/>
          </p:nvSpPr>
          <p:spPr bwMode="auto">
            <a:xfrm>
              <a:off x="2555" y="672"/>
              <a:ext cx="1355" cy="8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42369" name="Rectangle 12"/>
            <p:cNvSpPr>
              <a:spLocks noChangeArrowheads="1"/>
            </p:cNvSpPr>
            <p:nvPr/>
          </p:nvSpPr>
          <p:spPr bwMode="auto">
            <a:xfrm>
              <a:off x="3974" y="801"/>
              <a:ext cx="1666" cy="150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42370" name="Line 13"/>
            <p:cNvSpPr>
              <a:spLocks noChangeShapeType="1"/>
            </p:cNvSpPr>
            <p:nvPr/>
          </p:nvSpPr>
          <p:spPr bwMode="auto">
            <a:xfrm flipV="1">
              <a:off x="2382" y="1101"/>
              <a:ext cx="328" cy="34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71" name="Line 14"/>
            <p:cNvSpPr>
              <a:spLocks noChangeShapeType="1"/>
            </p:cNvSpPr>
            <p:nvPr/>
          </p:nvSpPr>
          <p:spPr bwMode="auto">
            <a:xfrm flipV="1">
              <a:off x="42" y="1617"/>
              <a:ext cx="60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72" name="Line 15"/>
            <p:cNvSpPr>
              <a:spLocks noChangeShapeType="1"/>
            </p:cNvSpPr>
            <p:nvPr/>
          </p:nvSpPr>
          <p:spPr bwMode="auto">
            <a:xfrm flipH="1">
              <a:off x="697" y="1617"/>
              <a:ext cx="328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73" name="Line 16"/>
            <p:cNvSpPr>
              <a:spLocks noChangeShapeType="1"/>
            </p:cNvSpPr>
            <p:nvPr/>
          </p:nvSpPr>
          <p:spPr bwMode="auto">
            <a:xfrm flipV="1">
              <a:off x="697" y="1445"/>
              <a:ext cx="1779" cy="17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74" name="Line 17"/>
            <p:cNvSpPr>
              <a:spLocks noChangeShapeType="1"/>
            </p:cNvSpPr>
            <p:nvPr/>
          </p:nvSpPr>
          <p:spPr bwMode="auto">
            <a:xfrm>
              <a:off x="697" y="1617"/>
              <a:ext cx="2902" cy="86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75" name="Line 18"/>
            <p:cNvSpPr>
              <a:spLocks noChangeShapeType="1"/>
            </p:cNvSpPr>
            <p:nvPr/>
          </p:nvSpPr>
          <p:spPr bwMode="auto">
            <a:xfrm flipV="1">
              <a:off x="2382" y="1273"/>
              <a:ext cx="796" cy="172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76" name="Line 19"/>
            <p:cNvSpPr>
              <a:spLocks noChangeShapeType="1"/>
            </p:cNvSpPr>
            <p:nvPr/>
          </p:nvSpPr>
          <p:spPr bwMode="auto">
            <a:xfrm flipV="1">
              <a:off x="2429" y="1445"/>
              <a:ext cx="702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77" name="Text Box 20"/>
            <p:cNvSpPr txBox="1">
              <a:spLocks noChangeArrowheads="1"/>
            </p:cNvSpPr>
            <p:nvPr/>
          </p:nvSpPr>
          <p:spPr bwMode="auto">
            <a:xfrm>
              <a:off x="2695" y="672"/>
              <a:ext cx="1195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009900"/>
                  </a:solidFill>
                </a:rPr>
                <a:t>Flavor-tag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009900"/>
                  </a:solidFill>
                </a:rPr>
                <a:t>(B</a:t>
              </a:r>
              <a:r>
                <a:rPr lang="en-US" altLang="ja-JP" sz="2800" b="1" i="1" baseline="30000">
                  <a:solidFill>
                    <a:srgbClr val="009900"/>
                  </a:solidFill>
                </a:rPr>
                <a:t>0</a:t>
              </a:r>
              <a:r>
                <a:rPr lang="en-US" altLang="ja-JP" sz="2800" b="1" i="1">
                  <a:solidFill>
                    <a:srgbClr val="009900"/>
                  </a:solidFill>
                </a:rPr>
                <a:t> or B</a:t>
              </a:r>
              <a:r>
                <a:rPr lang="en-US" altLang="ja-JP" sz="2800" b="1" i="1" baseline="30000">
                  <a:solidFill>
                    <a:srgbClr val="009900"/>
                  </a:solidFill>
                </a:rPr>
                <a:t>0</a:t>
              </a:r>
              <a:r>
                <a:rPr lang="en-US" altLang="ja-JP" sz="2800" b="1" i="1">
                  <a:solidFill>
                    <a:srgbClr val="009900"/>
                  </a:solidFill>
                </a:rPr>
                <a:t> ?)</a:t>
              </a:r>
            </a:p>
          </p:txBody>
        </p:sp>
        <p:sp>
          <p:nvSpPr>
            <p:cNvPr id="142378" name="Line 21"/>
            <p:cNvSpPr>
              <a:spLocks noChangeShapeType="1"/>
            </p:cNvSpPr>
            <p:nvPr/>
          </p:nvSpPr>
          <p:spPr bwMode="auto">
            <a:xfrm flipV="1">
              <a:off x="3365" y="973"/>
              <a:ext cx="234" cy="0"/>
            </a:xfrm>
            <a:prstGeom prst="line">
              <a:avLst/>
            </a:prstGeom>
            <a:noFill/>
            <a:ln w="349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79" name="Line 22"/>
            <p:cNvSpPr>
              <a:spLocks noChangeShapeType="1"/>
            </p:cNvSpPr>
            <p:nvPr/>
          </p:nvSpPr>
          <p:spPr bwMode="auto">
            <a:xfrm flipV="1">
              <a:off x="3599" y="1187"/>
              <a:ext cx="936" cy="516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80" name="Line 23"/>
            <p:cNvSpPr>
              <a:spLocks noChangeShapeType="1"/>
            </p:cNvSpPr>
            <p:nvPr/>
          </p:nvSpPr>
          <p:spPr bwMode="auto">
            <a:xfrm flipV="1">
              <a:off x="3646" y="1531"/>
              <a:ext cx="1170" cy="172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81" name="Line 24"/>
            <p:cNvSpPr>
              <a:spLocks noChangeShapeType="1"/>
            </p:cNvSpPr>
            <p:nvPr/>
          </p:nvSpPr>
          <p:spPr bwMode="auto">
            <a:xfrm>
              <a:off x="3599" y="1703"/>
              <a:ext cx="609" cy="172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82" name="Line 25"/>
            <p:cNvSpPr>
              <a:spLocks noChangeShapeType="1"/>
            </p:cNvSpPr>
            <p:nvPr/>
          </p:nvSpPr>
          <p:spPr bwMode="auto">
            <a:xfrm>
              <a:off x="4208" y="1875"/>
              <a:ext cx="608" cy="386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83" name="Line 26"/>
            <p:cNvSpPr>
              <a:spLocks noChangeShapeType="1"/>
            </p:cNvSpPr>
            <p:nvPr/>
          </p:nvSpPr>
          <p:spPr bwMode="auto">
            <a:xfrm>
              <a:off x="4255" y="1875"/>
              <a:ext cx="561" cy="0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84" name="Text Box 27"/>
            <p:cNvSpPr txBox="1">
              <a:spLocks noChangeArrowheads="1"/>
            </p:cNvSpPr>
            <p:nvPr/>
          </p:nvSpPr>
          <p:spPr bwMode="auto">
            <a:xfrm>
              <a:off x="4398" y="1198"/>
              <a:ext cx="9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3333FF"/>
                  </a:solidFill>
                </a:rPr>
                <a:t>J/</a:t>
              </a:r>
              <a:r>
                <a:rPr lang="en-US" altLang="ja-JP" sz="2800" b="1" i="1">
                  <a:solidFill>
                    <a:srgbClr val="3333FF"/>
                  </a:solidFill>
                  <a:sym typeface="Symbol" pitchFamily="18" charset="2"/>
                </a:rPr>
                <a:t>(</a:t>
              </a:r>
              <a:r>
                <a:rPr lang="en-US" altLang="ja-JP" sz="2800" b="1" i="1">
                  <a:solidFill>
                    <a:srgbClr val="3333FF"/>
                  </a:solidFill>
                  <a:latin typeface="Symbol" pitchFamily="18" charset="2"/>
                  <a:sym typeface="Symbol" pitchFamily="18" charset="2"/>
                </a:rPr>
                <a:t>f,h</a:t>
              </a:r>
              <a:r>
                <a:rPr lang="en-US" altLang="ja-JP" sz="2800" b="1">
                  <a:solidFill>
                    <a:srgbClr val="3333FF"/>
                  </a:solidFill>
                  <a:sym typeface="Symbol" pitchFamily="18" charset="2"/>
                </a:rPr>
                <a:t>’)</a:t>
              </a:r>
              <a:endParaRPr lang="en-US" altLang="ja-JP" sz="2800" b="1">
                <a:solidFill>
                  <a:srgbClr val="3333FF"/>
                </a:solidFill>
              </a:endParaRPr>
            </a:p>
          </p:txBody>
        </p:sp>
        <p:sp>
          <p:nvSpPr>
            <p:cNvPr id="142385" name="Text Box 28"/>
            <p:cNvSpPr txBox="1">
              <a:spLocks noChangeArrowheads="1"/>
            </p:cNvSpPr>
            <p:nvPr/>
          </p:nvSpPr>
          <p:spPr bwMode="auto">
            <a:xfrm>
              <a:off x="4723" y="1917"/>
              <a:ext cx="3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3333FF"/>
                  </a:solidFill>
                </a:rPr>
                <a:t>K</a:t>
              </a:r>
              <a:r>
                <a:rPr lang="en-US" altLang="ja-JP" sz="2800" b="1" i="1" baseline="-25000">
                  <a:solidFill>
                    <a:srgbClr val="3333FF"/>
                  </a:solidFill>
                </a:rPr>
                <a:t>S</a:t>
              </a:r>
              <a:endParaRPr lang="en-US" altLang="ja-JP" sz="2800" b="1" i="1">
                <a:solidFill>
                  <a:srgbClr val="3333FF"/>
                </a:solidFill>
              </a:endParaRPr>
            </a:p>
          </p:txBody>
        </p:sp>
        <p:sp>
          <p:nvSpPr>
            <p:cNvPr id="142386" name="Line 29"/>
            <p:cNvSpPr>
              <a:spLocks noChangeShapeType="1"/>
            </p:cNvSpPr>
            <p:nvPr/>
          </p:nvSpPr>
          <p:spPr bwMode="auto">
            <a:xfrm>
              <a:off x="2382" y="1445"/>
              <a:ext cx="0" cy="6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87" name="Text Box 30"/>
            <p:cNvSpPr txBox="1">
              <a:spLocks noChangeArrowheads="1"/>
            </p:cNvSpPr>
            <p:nvPr/>
          </p:nvSpPr>
          <p:spPr bwMode="auto">
            <a:xfrm>
              <a:off x="182" y="1617"/>
              <a:ext cx="2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CC0000"/>
                  </a:solidFill>
                </a:rPr>
                <a:t>e</a:t>
              </a:r>
              <a:r>
                <a:rPr lang="en-US" altLang="ja-JP" sz="2800" b="1" i="1" baseline="30000">
                  <a:solidFill>
                    <a:srgbClr val="CC0000"/>
                  </a:solidFill>
                  <a:sym typeface="Symbol" pitchFamily="18" charset="2"/>
                </a:rPr>
                <a:t></a:t>
              </a:r>
              <a:endParaRPr lang="en-US" altLang="ja-JP" sz="2800" b="1" i="1" baseline="30000">
                <a:solidFill>
                  <a:srgbClr val="CC0000"/>
                </a:solidFill>
              </a:endParaRPr>
            </a:p>
          </p:txBody>
        </p:sp>
        <p:sp>
          <p:nvSpPr>
            <p:cNvPr id="142388" name="Text Box 31"/>
            <p:cNvSpPr txBox="1">
              <a:spLocks noChangeArrowheads="1"/>
            </p:cNvSpPr>
            <p:nvPr/>
          </p:nvSpPr>
          <p:spPr bwMode="auto">
            <a:xfrm>
              <a:off x="791" y="1316"/>
              <a:ext cx="2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3333FF"/>
                  </a:solidFill>
                </a:rPr>
                <a:t>e</a:t>
              </a:r>
              <a:r>
                <a:rPr lang="en-US" altLang="ja-JP" sz="2800" b="1" i="1" baseline="30000">
                  <a:solidFill>
                    <a:srgbClr val="3333FF"/>
                  </a:solidFill>
                  <a:sym typeface="Symbol" pitchFamily="18" charset="2"/>
                </a:rPr>
                <a:t></a:t>
              </a:r>
              <a:endParaRPr lang="en-US" altLang="ja-JP" sz="2800" b="1" i="1" baseline="30000">
                <a:solidFill>
                  <a:srgbClr val="3333FF"/>
                </a:solidFill>
              </a:endParaRPr>
            </a:p>
          </p:txBody>
        </p:sp>
        <p:sp>
          <p:nvSpPr>
            <p:cNvPr id="142389" name="Text Box 32"/>
            <p:cNvSpPr txBox="1">
              <a:spLocks noChangeArrowheads="1"/>
            </p:cNvSpPr>
            <p:nvPr/>
          </p:nvSpPr>
          <p:spPr bwMode="auto">
            <a:xfrm>
              <a:off x="2911" y="1789"/>
              <a:ext cx="40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ja-JP" sz="2800" b="1">
                  <a:solidFill>
                    <a:srgbClr val="CC0000"/>
                  </a:solidFill>
                  <a:sym typeface="Symbol" pitchFamily="18" charset="2"/>
                </a:rPr>
                <a:t>z</a:t>
              </a:r>
              <a:endParaRPr lang="en-US" altLang="ja-JP" sz="2800" b="1">
                <a:solidFill>
                  <a:srgbClr val="CC0000"/>
                </a:solidFill>
              </a:endParaRPr>
            </a:p>
          </p:txBody>
        </p:sp>
        <p:sp>
          <p:nvSpPr>
            <p:cNvPr id="142390" name="Line 33"/>
            <p:cNvSpPr>
              <a:spLocks noChangeShapeType="1"/>
            </p:cNvSpPr>
            <p:nvPr/>
          </p:nvSpPr>
          <p:spPr bwMode="auto">
            <a:xfrm>
              <a:off x="3599" y="1703"/>
              <a:ext cx="0" cy="4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91" name="Line 34"/>
            <p:cNvSpPr>
              <a:spLocks noChangeShapeType="1"/>
            </p:cNvSpPr>
            <p:nvPr/>
          </p:nvSpPr>
          <p:spPr bwMode="auto">
            <a:xfrm>
              <a:off x="2382" y="1445"/>
              <a:ext cx="609" cy="172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92" name="Text Box 35"/>
            <p:cNvSpPr txBox="1">
              <a:spLocks noChangeArrowheads="1"/>
            </p:cNvSpPr>
            <p:nvPr/>
          </p:nvSpPr>
          <p:spPr bwMode="auto">
            <a:xfrm>
              <a:off x="2148" y="1660"/>
              <a:ext cx="52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b="1" i="1">
                  <a:solidFill>
                    <a:srgbClr val="CC0000"/>
                  </a:solidFill>
                </a:rPr>
                <a:t>t=0</a:t>
              </a:r>
            </a:p>
          </p:txBody>
        </p:sp>
        <p:sp>
          <p:nvSpPr>
            <p:cNvPr id="142393" name="Text Box 36"/>
            <p:cNvSpPr txBox="1">
              <a:spLocks noChangeArrowheads="1"/>
            </p:cNvSpPr>
            <p:nvPr/>
          </p:nvSpPr>
          <p:spPr bwMode="auto">
            <a:xfrm>
              <a:off x="5184" y="1484"/>
              <a:ext cx="5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ja-JP" sz="3600" b="1" i="1">
                  <a:solidFill>
                    <a:srgbClr val="3333FF"/>
                  </a:solidFill>
                </a:rPr>
                <a:t>f</a:t>
              </a:r>
              <a:r>
                <a:rPr lang="en-US" altLang="ja-JP" sz="3600" b="1" i="1" baseline="-25000">
                  <a:solidFill>
                    <a:srgbClr val="3333FF"/>
                  </a:solidFill>
                </a:rPr>
                <a:t>CP</a:t>
              </a:r>
            </a:p>
          </p:txBody>
        </p:sp>
        <p:sp>
          <p:nvSpPr>
            <p:cNvPr id="142394" name="Line 37"/>
            <p:cNvSpPr>
              <a:spLocks noChangeShapeType="1"/>
            </p:cNvSpPr>
            <p:nvPr/>
          </p:nvSpPr>
          <p:spPr bwMode="auto">
            <a:xfrm>
              <a:off x="2382" y="2046"/>
              <a:ext cx="1217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395" name="Text Box 38"/>
            <p:cNvSpPr txBox="1">
              <a:spLocks noChangeArrowheads="1"/>
            </p:cNvSpPr>
            <p:nvPr/>
          </p:nvSpPr>
          <p:spPr bwMode="auto">
            <a:xfrm>
              <a:off x="1165" y="1875"/>
              <a:ext cx="115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b="1" i="1">
                  <a:solidFill>
                    <a:srgbClr val="CC0000"/>
                  </a:solidFill>
                </a:rPr>
                <a:t>Vertexing</a:t>
              </a:r>
            </a:p>
          </p:txBody>
        </p:sp>
        <p:sp>
          <p:nvSpPr>
            <p:cNvPr id="142396" name="Oval 39"/>
            <p:cNvSpPr>
              <a:spLocks noChangeArrowheads="1"/>
            </p:cNvSpPr>
            <p:nvPr/>
          </p:nvSpPr>
          <p:spPr bwMode="auto">
            <a:xfrm>
              <a:off x="2289" y="1359"/>
              <a:ext cx="187" cy="172"/>
            </a:xfrm>
            <a:prstGeom prst="ellips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42397" name="Oval 40"/>
            <p:cNvSpPr>
              <a:spLocks noChangeArrowheads="1"/>
            </p:cNvSpPr>
            <p:nvPr/>
          </p:nvSpPr>
          <p:spPr bwMode="auto">
            <a:xfrm>
              <a:off x="3506" y="1617"/>
              <a:ext cx="187" cy="172"/>
            </a:xfrm>
            <a:prstGeom prst="ellips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42398" name="Text Box 41"/>
            <p:cNvSpPr txBox="1">
              <a:spLocks noChangeArrowheads="1"/>
            </p:cNvSpPr>
            <p:nvPr/>
          </p:nvSpPr>
          <p:spPr bwMode="auto">
            <a:xfrm>
              <a:off x="4021" y="852"/>
              <a:ext cx="1521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3333FF"/>
                  </a:solidFill>
                </a:rPr>
                <a:t>Reconstruction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3333FF"/>
                  </a:solidFill>
                </a:rPr>
                <a:t>                      </a:t>
              </a:r>
            </a:p>
          </p:txBody>
        </p:sp>
      </p:grpSp>
      <p:sp>
        <p:nvSpPr>
          <p:cNvPr id="142346" name="Text Box 42"/>
          <p:cNvSpPr txBox="1">
            <a:spLocks noChangeArrowheads="1"/>
          </p:cNvSpPr>
          <p:nvPr/>
        </p:nvSpPr>
        <p:spPr bwMode="auto">
          <a:xfrm>
            <a:off x="7585075" y="4252913"/>
            <a:ext cx="1350963" cy="968375"/>
          </a:xfrm>
          <a:prstGeom prst="rect">
            <a:avLst/>
          </a:prstGeom>
          <a:noFill/>
          <a:ln w="222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Extract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CPV</a:t>
            </a:r>
          </a:p>
        </p:txBody>
      </p:sp>
      <p:sp>
        <p:nvSpPr>
          <p:cNvPr id="142347" name="AutoShape 43"/>
          <p:cNvSpPr>
            <a:spLocks noChangeArrowheads="1"/>
          </p:cNvSpPr>
          <p:nvPr/>
        </p:nvSpPr>
        <p:spPr bwMode="auto">
          <a:xfrm>
            <a:off x="6705600" y="4557713"/>
            <a:ext cx="762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2348" name="Text Box 44"/>
          <p:cNvSpPr txBox="1">
            <a:spLocks noChangeArrowheads="1"/>
          </p:cNvSpPr>
          <p:nvPr/>
        </p:nvSpPr>
        <p:spPr bwMode="auto">
          <a:xfrm>
            <a:off x="6815138" y="4114800"/>
            <a:ext cx="500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fit</a:t>
            </a:r>
          </a:p>
        </p:txBody>
      </p:sp>
      <p:grpSp>
        <p:nvGrpSpPr>
          <p:cNvPr id="142349" name="Group 46"/>
          <p:cNvGrpSpPr>
            <a:grpSpLocks/>
          </p:cNvGrpSpPr>
          <p:nvPr/>
        </p:nvGrpSpPr>
        <p:grpSpPr bwMode="auto">
          <a:xfrm>
            <a:off x="381000" y="3789363"/>
            <a:ext cx="6207125" cy="2206625"/>
            <a:chOff x="240" y="2387"/>
            <a:chExt cx="3910" cy="1390"/>
          </a:xfrm>
        </p:grpSpPr>
        <p:grpSp>
          <p:nvGrpSpPr>
            <p:cNvPr id="142354" name="Group 47"/>
            <p:cNvGrpSpPr>
              <a:grpSpLocks/>
            </p:cNvGrpSpPr>
            <p:nvPr/>
          </p:nvGrpSpPr>
          <p:grpSpPr bwMode="auto">
            <a:xfrm>
              <a:off x="240" y="2387"/>
              <a:ext cx="3910" cy="1390"/>
              <a:chOff x="240" y="2387"/>
              <a:chExt cx="3910" cy="1390"/>
            </a:xfrm>
          </p:grpSpPr>
          <p:graphicFrame>
            <p:nvGraphicFramePr>
              <p:cNvPr id="142356" name="Object 48"/>
              <p:cNvGraphicFramePr>
                <a:graphicFrameLocks noChangeAspect="1"/>
              </p:cNvGraphicFramePr>
              <p:nvPr/>
            </p:nvGraphicFramePr>
            <p:xfrm>
              <a:off x="240" y="2387"/>
              <a:ext cx="3910" cy="11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2441" name="Artwork" r:id="rId3" imgW="9927762" imgH="6813640" progId="Adobe.Illustrator.9">
                      <p:embed/>
                    </p:oleObj>
                  </mc:Choice>
                  <mc:Fallback>
                    <p:oleObj name="Artwork" r:id="rId3" imgW="9927762" imgH="6813640" progId="Adobe.Illustrator.9">
                      <p:embed/>
                      <p:pic>
                        <p:nvPicPr>
                          <p:cNvPr id="0" name="Object 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" y="2387"/>
                            <a:ext cx="3910" cy="11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2357" name="Text Box 49"/>
              <p:cNvSpPr txBox="1">
                <a:spLocks noChangeArrowheads="1"/>
              </p:cNvSpPr>
              <p:nvPr/>
            </p:nvSpPr>
            <p:spPr bwMode="auto">
              <a:xfrm>
                <a:off x="939" y="2566"/>
                <a:ext cx="692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ja-JP" sz="2800" b="1" i="1">
                    <a:solidFill>
                      <a:srgbClr val="3333FF"/>
                    </a:solidFill>
                  </a:rPr>
                  <a:t>B</a:t>
                </a:r>
                <a:r>
                  <a:rPr lang="en-US" altLang="ja-JP" sz="2800" b="1" i="1" baseline="30000">
                    <a:solidFill>
                      <a:srgbClr val="3333FF"/>
                    </a:solidFill>
                  </a:rPr>
                  <a:t>0</a:t>
                </a:r>
              </a:p>
            </p:txBody>
          </p:sp>
          <p:sp>
            <p:nvSpPr>
              <p:cNvPr id="142358" name="Text Box 50"/>
              <p:cNvSpPr txBox="1">
                <a:spLocks noChangeArrowheads="1"/>
              </p:cNvSpPr>
              <p:nvPr/>
            </p:nvSpPr>
            <p:spPr bwMode="auto">
              <a:xfrm>
                <a:off x="3462" y="2653"/>
                <a:ext cx="620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ja-JP" sz="2800" b="1" i="1">
                    <a:solidFill>
                      <a:srgbClr val="FF0000"/>
                    </a:solidFill>
                  </a:rPr>
                  <a:t>B</a:t>
                </a:r>
                <a:r>
                  <a:rPr lang="en-US" altLang="ja-JP" sz="2800" b="1" i="1" baseline="3000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142359" name="Line 51"/>
              <p:cNvSpPr>
                <a:spLocks noChangeShapeType="1"/>
              </p:cNvSpPr>
              <p:nvPr/>
            </p:nvSpPr>
            <p:spPr bwMode="auto">
              <a:xfrm flipH="1">
                <a:off x="2712" y="2784"/>
                <a:ext cx="712" cy="175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360" name="Line 52"/>
              <p:cNvSpPr>
                <a:spLocks noChangeShapeType="1"/>
              </p:cNvSpPr>
              <p:nvPr/>
            </p:nvSpPr>
            <p:spPr bwMode="auto">
              <a:xfrm>
                <a:off x="1202" y="2795"/>
                <a:ext cx="697" cy="151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361" name="Line 53"/>
              <p:cNvSpPr>
                <a:spLocks noChangeShapeType="1"/>
              </p:cNvSpPr>
              <p:nvPr/>
            </p:nvSpPr>
            <p:spPr bwMode="auto">
              <a:xfrm>
                <a:off x="3543" y="2701"/>
                <a:ext cx="285" cy="1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362" name="Text Box 54"/>
              <p:cNvSpPr txBox="1">
                <a:spLocks noChangeArrowheads="1"/>
              </p:cNvSpPr>
              <p:nvPr/>
            </p:nvSpPr>
            <p:spPr bwMode="auto">
              <a:xfrm>
                <a:off x="665" y="2828"/>
                <a:ext cx="759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ja-JP" sz="2800" b="1" i="1">
                    <a:solidFill>
                      <a:srgbClr val="009900"/>
                    </a:solidFill>
                  </a:rPr>
                  <a:t>B</a:t>
                </a:r>
                <a:r>
                  <a:rPr lang="en-US" altLang="ja-JP" sz="2800" b="1" i="1" baseline="30000">
                    <a:solidFill>
                      <a:srgbClr val="009900"/>
                    </a:solidFill>
                  </a:rPr>
                  <a:t>0</a:t>
                </a:r>
                <a:r>
                  <a:rPr lang="en-US" altLang="ja-JP" sz="2800" b="1" i="1">
                    <a:solidFill>
                      <a:srgbClr val="009900"/>
                    </a:solidFill>
                  </a:rPr>
                  <a:t>-tag</a:t>
                </a:r>
                <a:endParaRPr lang="en-US" altLang="ja-JP" sz="2800" b="1" i="1" baseline="30000">
                  <a:solidFill>
                    <a:srgbClr val="009900"/>
                  </a:solidFill>
                </a:endParaRPr>
              </a:p>
            </p:txBody>
          </p:sp>
          <p:sp>
            <p:nvSpPr>
              <p:cNvPr id="142363" name="Line 55"/>
              <p:cNvSpPr>
                <a:spLocks noChangeShapeType="1"/>
              </p:cNvSpPr>
              <p:nvPr/>
            </p:nvSpPr>
            <p:spPr bwMode="auto">
              <a:xfrm flipV="1">
                <a:off x="746" y="2871"/>
                <a:ext cx="203" cy="5"/>
              </a:xfrm>
              <a:prstGeom prst="line">
                <a:avLst/>
              </a:prstGeom>
              <a:noFill/>
              <a:ln w="3175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364" name="Text Box 56"/>
              <p:cNvSpPr txBox="1">
                <a:spLocks noChangeArrowheads="1"/>
              </p:cNvSpPr>
              <p:nvPr/>
            </p:nvSpPr>
            <p:spPr bwMode="auto">
              <a:xfrm>
                <a:off x="3323" y="2868"/>
                <a:ext cx="759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ja-JP" sz="2800" b="1" i="1">
                    <a:solidFill>
                      <a:srgbClr val="009900"/>
                    </a:solidFill>
                  </a:rPr>
                  <a:t>B</a:t>
                </a:r>
                <a:r>
                  <a:rPr lang="en-US" altLang="ja-JP" sz="2800" b="1" i="1" baseline="30000">
                    <a:solidFill>
                      <a:srgbClr val="009900"/>
                    </a:solidFill>
                  </a:rPr>
                  <a:t>0</a:t>
                </a:r>
                <a:r>
                  <a:rPr lang="en-US" altLang="ja-JP" sz="2800" b="1" i="1">
                    <a:solidFill>
                      <a:srgbClr val="009900"/>
                    </a:solidFill>
                  </a:rPr>
                  <a:t>-tag</a:t>
                </a:r>
                <a:endParaRPr lang="en-US" altLang="ja-JP" sz="2800" b="1" i="1" baseline="30000">
                  <a:solidFill>
                    <a:srgbClr val="009900"/>
                  </a:solidFill>
                </a:endParaRPr>
              </a:p>
            </p:txBody>
          </p:sp>
          <p:sp>
            <p:nvSpPr>
              <p:cNvPr id="142365" name="Rectangle 57"/>
              <p:cNvSpPr>
                <a:spLocks noChangeArrowheads="1"/>
              </p:cNvSpPr>
              <p:nvPr/>
            </p:nvSpPr>
            <p:spPr bwMode="auto">
              <a:xfrm>
                <a:off x="2018" y="3475"/>
                <a:ext cx="590" cy="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66" name="Text Box 58"/>
              <p:cNvSpPr txBox="1">
                <a:spLocks noChangeArrowheads="1"/>
              </p:cNvSpPr>
              <p:nvPr/>
            </p:nvSpPr>
            <p:spPr bwMode="auto">
              <a:xfrm>
                <a:off x="1566" y="3412"/>
                <a:ext cx="166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b="1">
                    <a:solidFill>
                      <a:srgbClr val="800080"/>
                    </a:solidFill>
                    <a:latin typeface="Symbol" pitchFamily="18" charset="2"/>
                  </a:rPr>
                  <a:t>D</a:t>
                </a:r>
                <a:r>
                  <a:rPr lang="en-US" altLang="ja-JP" b="1">
                    <a:solidFill>
                      <a:srgbClr val="800080"/>
                    </a:solidFill>
                    <a:latin typeface="Times" pitchFamily="18" charset="0"/>
                  </a:rPr>
                  <a:t>t</a:t>
                </a:r>
                <a:r>
                  <a:rPr lang="en-US" altLang="ja-JP" b="1">
                    <a:solidFill>
                      <a:srgbClr val="000000"/>
                    </a:solidFill>
                    <a:latin typeface="Times" pitchFamily="18" charset="0"/>
                  </a:rPr>
                  <a:t> </a:t>
                </a:r>
                <a:r>
                  <a:rPr lang="en-US" altLang="ja-JP" b="1">
                    <a:solidFill>
                      <a:srgbClr val="000000"/>
                    </a:solidFill>
                    <a:latin typeface="Times" pitchFamily="18" charset="0"/>
                    <a:sym typeface="Symbol" pitchFamily="18" charset="2"/>
                  </a:rPr>
                  <a:t> </a:t>
                </a:r>
                <a:r>
                  <a:rPr lang="en-US" altLang="ja-JP" b="1">
                    <a:solidFill>
                      <a:srgbClr val="CC0000"/>
                    </a:solidFill>
                    <a:latin typeface="Times" pitchFamily="18" charset="0"/>
                    <a:sym typeface="Symbol" pitchFamily="18" charset="2"/>
                  </a:rPr>
                  <a:t>z</a:t>
                </a:r>
                <a:r>
                  <a:rPr lang="en-US" altLang="ja-JP" b="1">
                    <a:solidFill>
                      <a:srgbClr val="000000"/>
                    </a:solidFill>
                    <a:latin typeface="Times" pitchFamily="18" charset="0"/>
                    <a:sym typeface="Symbol" pitchFamily="18" charset="2"/>
                  </a:rPr>
                  <a:t>/</a:t>
                </a:r>
                <a:r>
                  <a:rPr lang="en-US" altLang="ja-JP" b="1">
                    <a:solidFill>
                      <a:srgbClr val="000000"/>
                    </a:solidFill>
                    <a:latin typeface="Times" pitchFamily="18" charset="0"/>
                  </a:rPr>
                  <a:t>c</a:t>
                </a:r>
                <a:r>
                  <a:rPr lang="en-US" altLang="ja-JP" b="1">
                    <a:solidFill>
                      <a:srgbClr val="000000"/>
                    </a:solidFill>
                    <a:latin typeface="Symbol" pitchFamily="18" charset="2"/>
                  </a:rPr>
                  <a:t>bg</a:t>
                </a:r>
                <a:endParaRPr lang="en-US" altLang="ja-JP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2355" name="Line 59"/>
            <p:cNvSpPr>
              <a:spLocks noChangeShapeType="1"/>
            </p:cNvSpPr>
            <p:nvPr/>
          </p:nvSpPr>
          <p:spPr bwMode="auto">
            <a:xfrm flipV="1">
              <a:off x="2290" y="2387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2350" name="Text Box 60"/>
          <p:cNvSpPr txBox="1">
            <a:spLocks noChangeArrowheads="1"/>
          </p:cNvSpPr>
          <p:nvPr/>
        </p:nvSpPr>
        <p:spPr bwMode="auto">
          <a:xfrm>
            <a:off x="4949825" y="1989138"/>
            <a:ext cx="112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en-US" altLang="ja-JP" sz="2000" baseline="-25000">
                <a:solidFill>
                  <a:srgbClr val="000000"/>
                </a:solidFill>
              </a:rPr>
              <a:t>eff </a:t>
            </a:r>
            <a:r>
              <a:rPr lang="en-US" altLang="ja-JP" sz="2000">
                <a:solidFill>
                  <a:srgbClr val="000000"/>
                </a:solidFill>
              </a:rPr>
              <a:t>~30%</a:t>
            </a:r>
          </a:p>
        </p:txBody>
      </p:sp>
      <p:sp>
        <p:nvSpPr>
          <p:cNvPr id="142351" name="Text Box 61"/>
          <p:cNvSpPr txBox="1">
            <a:spLocks noChangeArrowheads="1"/>
          </p:cNvSpPr>
          <p:nvPr/>
        </p:nvSpPr>
        <p:spPr bwMode="auto">
          <a:xfrm>
            <a:off x="4211638" y="3357563"/>
            <a:ext cx="1228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altLang="ja-JP" sz="2000" baseline="-250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000" baseline="-25000">
                <a:solidFill>
                  <a:srgbClr val="000000"/>
                </a:solidFill>
              </a:rPr>
              <a:t>t</a:t>
            </a:r>
            <a:r>
              <a:rPr lang="en-US" altLang="ja-JP" sz="2000">
                <a:solidFill>
                  <a:srgbClr val="000000"/>
                </a:solidFill>
              </a:rPr>
              <a:t>~140ps</a:t>
            </a:r>
          </a:p>
        </p:txBody>
      </p:sp>
      <p:sp>
        <p:nvSpPr>
          <p:cNvPr id="142352" name="Text Box 62"/>
          <p:cNvSpPr txBox="1">
            <a:spLocks noChangeArrowheads="1"/>
          </p:cNvSpPr>
          <p:nvPr/>
        </p:nvSpPr>
        <p:spPr bwMode="auto">
          <a:xfrm>
            <a:off x="5391150" y="5589588"/>
            <a:ext cx="2520950" cy="749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4400"/>
                </a:solidFill>
                <a:latin typeface="Symbol" pitchFamily="18" charset="2"/>
              </a:rPr>
              <a:t>bg</a:t>
            </a:r>
            <a:r>
              <a:rPr lang="en-US" altLang="ja-JP" sz="2400" b="1">
                <a:solidFill>
                  <a:srgbClr val="004400"/>
                </a:solidFill>
              </a:rPr>
              <a:t>=0.425 (KEKB)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4400"/>
                </a:solidFill>
                <a:latin typeface="Symbol" pitchFamily="18" charset="2"/>
              </a:rPr>
              <a:t>       </a:t>
            </a:r>
            <a:r>
              <a:rPr lang="en-US" altLang="ja-JP" sz="2400" b="1">
                <a:solidFill>
                  <a:srgbClr val="004400"/>
                </a:solidFill>
              </a:rPr>
              <a:t>0.56  (PEP-II)</a:t>
            </a:r>
          </a:p>
        </p:txBody>
      </p:sp>
      <p:sp>
        <p:nvSpPr>
          <p:cNvPr id="142353" name="Text Box 45"/>
          <p:cNvSpPr txBox="1">
            <a:spLocks noChangeArrowheads="1"/>
          </p:cNvSpPr>
          <p:nvPr/>
        </p:nvSpPr>
        <p:spPr bwMode="auto">
          <a:xfrm>
            <a:off x="533400" y="6308725"/>
            <a:ext cx="5822950" cy="4572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663300"/>
                </a:solidFill>
              </a:rPr>
              <a:t>same analysis method applied for all modes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1400" b="0" smtClean="0">
              <a:solidFill>
                <a:srgbClr val="0000FF"/>
              </a:solidFill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6D2CB385-C3AC-46CE-AB64-11A033FDBA50}" type="slidenum">
              <a:rPr kumimoji="0" lang="en-US" altLang="ja-JP" sz="1400" smtClean="0">
                <a:solidFill>
                  <a:srgbClr val="0000F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15</a:t>
            </a:fld>
            <a:endParaRPr kumimoji="0" lang="en-US" altLang="ja-JP" sz="140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CPV in B</a:t>
            </a:r>
          </a:p>
        </p:txBody>
      </p:sp>
      <p:pic>
        <p:nvPicPr>
          <p:cNvPr id="143365" name="Picture 47" descr="cp_anime0_300m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3213"/>
            <a:ext cx="49339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6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125913"/>
            <a:ext cx="4246562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7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343025"/>
            <a:ext cx="12271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8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333500"/>
            <a:ext cx="12271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9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908175"/>
            <a:ext cx="122396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70" name="Text Box 52"/>
          <p:cNvSpPr txBox="1">
            <a:spLocks noChangeArrowheads="1"/>
          </p:cNvSpPr>
          <p:nvPr/>
        </p:nvSpPr>
        <p:spPr bwMode="auto">
          <a:xfrm>
            <a:off x="346075" y="3089275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0000FF"/>
                </a:solidFill>
              </a:rPr>
              <a:t>made by H. Miyake</a:t>
            </a:r>
          </a:p>
        </p:txBody>
      </p:sp>
      <p:sp>
        <p:nvSpPr>
          <p:cNvPr id="143371" name="Rectangle 53"/>
          <p:cNvSpPr>
            <a:spLocks noChangeArrowheads="1"/>
          </p:cNvSpPr>
          <p:nvPr/>
        </p:nvSpPr>
        <p:spPr bwMode="auto">
          <a:xfrm>
            <a:off x="83185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3600" b="1" baseline="30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43372" name="Text Box 54"/>
          <p:cNvSpPr txBox="1">
            <a:spLocks noChangeArrowheads="1"/>
          </p:cNvSpPr>
          <p:nvPr/>
        </p:nvSpPr>
        <p:spPr bwMode="auto">
          <a:xfrm>
            <a:off x="4565650" y="5962650"/>
            <a:ext cx="1385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(</a:t>
            </a:r>
            <a:r>
              <a:rPr lang="en-US" altLang="ja-JP" sz="2800">
                <a:solidFill>
                  <a:srgbClr val="0000FF"/>
                </a:solidFill>
                <a:latin typeface="Monotype Corsiva" pitchFamily="66" charset="0"/>
              </a:rPr>
              <a:t>A</a:t>
            </a:r>
            <a:r>
              <a:rPr lang="en-US" altLang="ja-JP" sz="2400">
                <a:solidFill>
                  <a:srgbClr val="0000FF"/>
                </a:solidFill>
              </a:rPr>
              <a:t> = 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altLang="ja-JP" sz="2400">
                <a:solidFill>
                  <a:srgbClr val="0000FF"/>
                </a:solidFill>
              </a:rPr>
              <a:t>C</a:t>
            </a:r>
            <a:r>
              <a:rPr lang="en-US" altLang="ja-JP" sz="2400">
                <a:solidFill>
                  <a:srgbClr val="0000FF"/>
                </a:solidFill>
                <a:latin typeface="Lucida Calligraphy" pitchFamily="66" charset="0"/>
              </a:rPr>
              <a:t> </a:t>
            </a:r>
            <a:r>
              <a:rPr lang="en-US" altLang="ja-JP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3373" name="Text Box 55"/>
          <p:cNvSpPr txBox="1">
            <a:spLocks noChangeArrowheads="1"/>
          </p:cNvSpPr>
          <p:nvPr/>
        </p:nvSpPr>
        <p:spPr bwMode="auto">
          <a:xfrm>
            <a:off x="250825" y="5905500"/>
            <a:ext cx="2500313" cy="4064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3" dist="109250" dir="12932261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</a:rPr>
              <a:t>Mixing-induced CPV</a:t>
            </a:r>
          </a:p>
        </p:txBody>
      </p:sp>
      <p:sp>
        <p:nvSpPr>
          <p:cNvPr id="143374" name="Text Box 56"/>
          <p:cNvSpPr txBox="1">
            <a:spLocks noChangeArrowheads="1"/>
          </p:cNvSpPr>
          <p:nvPr/>
        </p:nvSpPr>
        <p:spPr bwMode="auto">
          <a:xfrm>
            <a:off x="3097213" y="5905500"/>
            <a:ext cx="1457325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3" dist="109250" dir="12932261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4400"/>
                </a:solidFill>
              </a:rPr>
              <a:t>Direct CPV</a:t>
            </a:r>
          </a:p>
        </p:txBody>
      </p:sp>
      <p:sp>
        <p:nvSpPr>
          <p:cNvPr id="143375" name="Text Box 58"/>
          <p:cNvSpPr txBox="1">
            <a:spLocks noChangeArrowheads="1"/>
          </p:cNvSpPr>
          <p:nvPr/>
        </p:nvSpPr>
        <p:spPr bwMode="auto">
          <a:xfrm>
            <a:off x="7770813" y="1127125"/>
            <a:ext cx="1071562" cy="137318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FF"/>
                </a:solidFill>
              </a:rPr>
              <a:t>Sanda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FF"/>
                </a:solidFill>
              </a:rPr>
              <a:t>Bigi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FF"/>
                </a:solidFill>
              </a:rPr>
              <a:t>Carter</a:t>
            </a:r>
          </a:p>
        </p:txBody>
      </p:sp>
      <p:sp>
        <p:nvSpPr>
          <p:cNvPr id="143376" name="Text Box 88"/>
          <p:cNvSpPr txBox="1">
            <a:spLocks noChangeArrowheads="1"/>
          </p:cNvSpPr>
          <p:nvPr/>
        </p:nvSpPr>
        <p:spPr bwMode="auto">
          <a:xfrm>
            <a:off x="3929063" y="2962275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altLang="ja-JP" sz="2400" b="1">
                <a:solidFill>
                  <a:srgbClr val="0000FF"/>
                </a:solidFill>
              </a:rPr>
              <a:t>t</a:t>
            </a:r>
          </a:p>
        </p:txBody>
      </p:sp>
      <p:grpSp>
        <p:nvGrpSpPr>
          <p:cNvPr id="143377" name="Group 89"/>
          <p:cNvGrpSpPr>
            <a:grpSpLocks/>
          </p:cNvGrpSpPr>
          <p:nvPr/>
        </p:nvGrpSpPr>
        <p:grpSpPr bwMode="auto">
          <a:xfrm>
            <a:off x="304800" y="914400"/>
            <a:ext cx="8458200" cy="57150"/>
            <a:chOff x="192" y="576"/>
            <a:chExt cx="5328" cy="36"/>
          </a:xfrm>
        </p:grpSpPr>
        <p:sp>
          <p:nvSpPr>
            <p:cNvPr id="143403" name="Line 90"/>
            <p:cNvSpPr>
              <a:spLocks noChangeShapeType="1"/>
            </p:cNvSpPr>
            <p:nvPr/>
          </p:nvSpPr>
          <p:spPr bwMode="auto">
            <a:xfrm>
              <a:off x="192" y="576"/>
              <a:ext cx="532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404" name="Line 91"/>
            <p:cNvSpPr>
              <a:spLocks noChangeShapeType="1"/>
            </p:cNvSpPr>
            <p:nvPr/>
          </p:nvSpPr>
          <p:spPr bwMode="auto">
            <a:xfrm>
              <a:off x="192" y="612"/>
              <a:ext cx="5328" cy="0"/>
            </a:xfrm>
            <a:prstGeom prst="line">
              <a:avLst/>
            </a:prstGeom>
            <a:noFill/>
            <a:ln w="793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43378" name="Rectangle 92"/>
          <p:cNvSpPr>
            <a:spLocks noChangeArrowheads="1"/>
          </p:cNvSpPr>
          <p:nvPr/>
        </p:nvSpPr>
        <p:spPr bwMode="auto">
          <a:xfrm>
            <a:off x="323850" y="169863"/>
            <a:ext cx="8462963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4400" b="1">
                <a:solidFill>
                  <a:schemeClr val="tx2"/>
                </a:solidFill>
              </a:rPr>
              <a:t>CPV in B: Time-dependent CPV </a:t>
            </a:r>
            <a:endParaRPr lang="en-US" altLang="ja-JP" sz="4400" b="1" baseline="30000">
              <a:solidFill>
                <a:schemeClr val="tx2"/>
              </a:solidFill>
              <a:latin typeface="Symbol" pitchFamily="18" charset="2"/>
            </a:endParaRPr>
          </a:p>
        </p:txBody>
      </p:sp>
      <p:grpSp>
        <p:nvGrpSpPr>
          <p:cNvPr id="143379" name="Group 102"/>
          <p:cNvGrpSpPr>
            <a:grpSpLocks/>
          </p:cNvGrpSpPr>
          <p:nvPr/>
        </p:nvGrpSpPr>
        <p:grpSpPr bwMode="auto">
          <a:xfrm>
            <a:off x="4427538" y="3573463"/>
            <a:ext cx="2043112" cy="822325"/>
            <a:chOff x="3770" y="2296"/>
            <a:chExt cx="1287" cy="518"/>
          </a:xfrm>
        </p:grpSpPr>
        <p:sp>
          <p:nvSpPr>
            <p:cNvPr id="143400" name="Text Box 94"/>
            <p:cNvSpPr txBox="1">
              <a:spLocks noChangeArrowheads="1"/>
            </p:cNvSpPr>
            <p:nvPr/>
          </p:nvSpPr>
          <p:spPr bwMode="auto">
            <a:xfrm>
              <a:off x="4250" y="2296"/>
              <a:ext cx="80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FF0000"/>
                  </a:solidFill>
                </a:rPr>
                <a:t>  2</a:t>
              </a:r>
              <a:r>
                <a:rPr lang="en-US" altLang="ja-JP" sz="2400" b="1" i="1">
                  <a:solidFill>
                    <a:srgbClr val="FF0000"/>
                  </a:solidFill>
                </a:rPr>
                <a:t>Im</a:t>
              </a:r>
              <a:r>
                <a:rPr lang="en-US" altLang="ja-JP" sz="2400" b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sz="2400" b="1" i="1" baseline="-25000">
                  <a:solidFill>
                    <a:srgbClr val="FF0000"/>
                  </a:solidFill>
                </a:rPr>
                <a:t>CP</a:t>
              </a:r>
              <a:endParaRPr lang="en-US" altLang="ja-JP" sz="2400" b="1">
                <a:solidFill>
                  <a:srgbClr val="FF0000"/>
                </a:solidFill>
                <a:latin typeface="Symbol" pitchFamily="18" charset="2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FF0000"/>
                  </a:solidFill>
                  <a:latin typeface="Symbol" pitchFamily="18" charset="2"/>
                </a:rPr>
                <a:t>1+ |l</a:t>
              </a:r>
              <a:r>
                <a:rPr lang="en-US" altLang="ja-JP" sz="2400" b="1" i="1" baseline="-25000">
                  <a:solidFill>
                    <a:srgbClr val="FF0000"/>
                  </a:solidFill>
                </a:rPr>
                <a:t>CP </a:t>
              </a:r>
              <a:r>
                <a:rPr lang="en-US" altLang="ja-JP" sz="2400" b="1">
                  <a:solidFill>
                    <a:srgbClr val="FF0000"/>
                  </a:solidFill>
                  <a:latin typeface="Symbol" pitchFamily="18" charset="2"/>
                </a:rPr>
                <a:t>|</a:t>
              </a:r>
              <a:r>
                <a:rPr lang="en-US" altLang="ja-JP" sz="2400" b="1" baseline="30000">
                  <a:solidFill>
                    <a:srgbClr val="FF00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143401" name="Text Box 95"/>
            <p:cNvSpPr txBox="1">
              <a:spLocks noChangeArrowheads="1"/>
            </p:cNvSpPr>
            <p:nvPr/>
          </p:nvSpPr>
          <p:spPr bwMode="auto">
            <a:xfrm>
              <a:off x="3770" y="2417"/>
              <a:ext cx="4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rgbClr val="FF0000"/>
                  </a:solidFill>
                  <a:latin typeface="Monotype Corsiva" pitchFamily="66" charset="0"/>
                </a:rPr>
                <a:t>S </a:t>
              </a:r>
              <a:r>
                <a:rPr lang="en-US" altLang="ja-JP" sz="2400" b="1">
                  <a:solidFill>
                    <a:srgbClr val="FF0000"/>
                  </a:solidFill>
                </a:rPr>
                <a:t> =</a:t>
              </a:r>
            </a:p>
          </p:txBody>
        </p:sp>
        <p:sp>
          <p:nvSpPr>
            <p:cNvPr id="143402" name="Line 96"/>
            <p:cNvSpPr>
              <a:spLocks noChangeShapeType="1"/>
            </p:cNvSpPr>
            <p:nvPr/>
          </p:nvSpPr>
          <p:spPr bwMode="auto">
            <a:xfrm>
              <a:off x="4292" y="2562"/>
              <a:ext cx="7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43380" name="Group 101"/>
          <p:cNvGrpSpPr>
            <a:grpSpLocks/>
          </p:cNvGrpSpPr>
          <p:nvPr/>
        </p:nvGrpSpPr>
        <p:grpSpPr bwMode="auto">
          <a:xfrm>
            <a:off x="4427538" y="4508500"/>
            <a:ext cx="2093912" cy="822325"/>
            <a:chOff x="3787" y="3067"/>
            <a:chExt cx="1319" cy="518"/>
          </a:xfrm>
        </p:grpSpPr>
        <p:sp>
          <p:nvSpPr>
            <p:cNvPr id="143397" name="Text Box 98"/>
            <p:cNvSpPr txBox="1">
              <a:spLocks noChangeArrowheads="1"/>
            </p:cNvSpPr>
            <p:nvPr/>
          </p:nvSpPr>
          <p:spPr bwMode="auto">
            <a:xfrm>
              <a:off x="4267" y="3067"/>
              <a:ext cx="83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004E00"/>
                  </a:solidFill>
                  <a:latin typeface="Symbol" pitchFamily="18" charset="2"/>
                </a:rPr>
                <a:t>|l</a:t>
              </a:r>
              <a:r>
                <a:rPr lang="en-US" altLang="ja-JP" sz="2400" b="1" i="1" baseline="-25000">
                  <a:solidFill>
                    <a:srgbClr val="004E00"/>
                  </a:solidFill>
                </a:rPr>
                <a:t>CP </a:t>
              </a:r>
              <a:r>
                <a:rPr lang="en-US" altLang="ja-JP" sz="2400" b="1">
                  <a:solidFill>
                    <a:srgbClr val="004E00"/>
                  </a:solidFill>
                  <a:latin typeface="Symbol" pitchFamily="18" charset="2"/>
                </a:rPr>
                <a:t>|</a:t>
              </a:r>
              <a:r>
                <a:rPr lang="en-US" altLang="ja-JP" sz="2400" b="1" baseline="30000">
                  <a:solidFill>
                    <a:srgbClr val="004E00"/>
                  </a:solidFill>
                  <a:latin typeface="Symbol" pitchFamily="18" charset="2"/>
                </a:rPr>
                <a:t>2 </a:t>
              </a:r>
              <a:r>
                <a:rPr lang="en-US" altLang="ja-JP" sz="2400" b="1">
                  <a:solidFill>
                    <a:srgbClr val="004E00"/>
                  </a:solidFill>
                  <a:latin typeface="Symbol" pitchFamily="18" charset="2"/>
                </a:rPr>
                <a:t>-1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004E00"/>
                  </a:solidFill>
                  <a:latin typeface="Symbol" pitchFamily="18" charset="2"/>
                </a:rPr>
                <a:t>|l</a:t>
              </a:r>
              <a:r>
                <a:rPr lang="en-US" altLang="ja-JP" sz="2400" b="1" i="1" baseline="-25000">
                  <a:solidFill>
                    <a:srgbClr val="004E00"/>
                  </a:solidFill>
                </a:rPr>
                <a:t>CP </a:t>
              </a:r>
              <a:r>
                <a:rPr lang="en-US" altLang="ja-JP" sz="2400" b="1">
                  <a:solidFill>
                    <a:srgbClr val="004E00"/>
                  </a:solidFill>
                  <a:latin typeface="Symbol" pitchFamily="18" charset="2"/>
                </a:rPr>
                <a:t>|</a:t>
              </a:r>
              <a:r>
                <a:rPr lang="en-US" altLang="ja-JP" sz="2400" b="1" baseline="30000">
                  <a:solidFill>
                    <a:srgbClr val="004E00"/>
                  </a:solidFill>
                  <a:latin typeface="Symbol" pitchFamily="18" charset="2"/>
                </a:rPr>
                <a:t>2 </a:t>
              </a:r>
              <a:r>
                <a:rPr lang="en-US" altLang="ja-JP" sz="2400" b="1">
                  <a:solidFill>
                    <a:srgbClr val="004E00"/>
                  </a:solidFill>
                  <a:latin typeface="Symbol" pitchFamily="18" charset="2"/>
                </a:rPr>
                <a:t>+1 </a:t>
              </a:r>
            </a:p>
          </p:txBody>
        </p:sp>
        <p:sp>
          <p:nvSpPr>
            <p:cNvPr id="143398" name="Text Box 99"/>
            <p:cNvSpPr txBox="1">
              <a:spLocks noChangeArrowheads="1"/>
            </p:cNvSpPr>
            <p:nvPr/>
          </p:nvSpPr>
          <p:spPr bwMode="auto">
            <a:xfrm>
              <a:off x="3787" y="3192"/>
              <a:ext cx="4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rgbClr val="004E00"/>
                  </a:solidFill>
                  <a:latin typeface="Monotype Corsiva" pitchFamily="66" charset="0"/>
                </a:rPr>
                <a:t>A </a:t>
              </a:r>
              <a:r>
                <a:rPr lang="en-US" altLang="ja-JP" sz="2400" b="1">
                  <a:solidFill>
                    <a:srgbClr val="004E00"/>
                  </a:solidFill>
                </a:rPr>
                <a:t> =</a:t>
              </a:r>
            </a:p>
          </p:txBody>
        </p:sp>
        <p:sp>
          <p:nvSpPr>
            <p:cNvPr id="143399" name="Line 100"/>
            <p:cNvSpPr>
              <a:spLocks noChangeShapeType="1"/>
            </p:cNvSpPr>
            <p:nvPr/>
          </p:nvSpPr>
          <p:spPr bwMode="auto">
            <a:xfrm flipV="1">
              <a:off x="4274" y="3339"/>
              <a:ext cx="783" cy="16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43381" name="Group 117"/>
          <p:cNvGrpSpPr>
            <a:grpSpLocks/>
          </p:cNvGrpSpPr>
          <p:nvPr/>
        </p:nvGrpSpPr>
        <p:grpSpPr bwMode="auto">
          <a:xfrm>
            <a:off x="6946900" y="3357563"/>
            <a:ext cx="1544638" cy="917575"/>
            <a:chOff x="3061" y="2807"/>
            <a:chExt cx="973" cy="578"/>
          </a:xfrm>
        </p:grpSpPr>
        <p:sp>
          <p:nvSpPr>
            <p:cNvPr id="143391" name="Text Box 104"/>
            <p:cNvSpPr txBox="1">
              <a:spLocks noChangeArrowheads="1"/>
            </p:cNvSpPr>
            <p:nvPr/>
          </p:nvSpPr>
          <p:spPr bwMode="auto">
            <a:xfrm>
              <a:off x="3585" y="2807"/>
              <a:ext cx="22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 i="1">
                  <a:solidFill>
                    <a:schemeClr val="accent2"/>
                  </a:solidFill>
                </a:rPr>
                <a:t>q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 i="1">
                  <a:solidFill>
                    <a:schemeClr val="accent2"/>
                  </a:solidFill>
                </a:rPr>
                <a:t>p</a:t>
              </a:r>
              <a:endParaRPr lang="en-US" altLang="ja-JP" sz="2400" b="1">
                <a:solidFill>
                  <a:schemeClr val="accent2"/>
                </a:solidFill>
              </a:endParaRPr>
            </a:p>
          </p:txBody>
        </p:sp>
        <p:sp>
          <p:nvSpPr>
            <p:cNvPr id="143392" name="Text Box 105"/>
            <p:cNvSpPr txBox="1">
              <a:spLocks noChangeArrowheads="1"/>
            </p:cNvSpPr>
            <p:nvPr/>
          </p:nvSpPr>
          <p:spPr bwMode="auto">
            <a:xfrm>
              <a:off x="3061" y="2961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chemeClr val="accent2"/>
                  </a:solidFill>
                  <a:latin typeface="Symbol" pitchFamily="18" charset="2"/>
                </a:rPr>
                <a:t>l</a:t>
              </a:r>
              <a:r>
                <a:rPr lang="en-US" altLang="ja-JP" sz="2400" b="1" i="1" baseline="-25000">
                  <a:solidFill>
                    <a:schemeClr val="accent2"/>
                  </a:solidFill>
                </a:rPr>
                <a:t>CP</a:t>
              </a:r>
              <a:r>
                <a:rPr lang="en-US" altLang="ja-JP" sz="2400" b="1">
                  <a:solidFill>
                    <a:schemeClr val="accent2"/>
                  </a:solidFill>
                </a:rPr>
                <a:t> = </a:t>
              </a:r>
            </a:p>
          </p:txBody>
        </p:sp>
        <p:sp>
          <p:nvSpPr>
            <p:cNvPr id="143393" name="Line 106"/>
            <p:cNvSpPr>
              <a:spLocks noChangeShapeType="1"/>
            </p:cNvSpPr>
            <p:nvPr/>
          </p:nvSpPr>
          <p:spPr bwMode="auto">
            <a:xfrm>
              <a:off x="3613" y="3116"/>
              <a:ext cx="16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394" name="Line 107"/>
            <p:cNvSpPr>
              <a:spLocks noChangeShapeType="1"/>
            </p:cNvSpPr>
            <p:nvPr/>
          </p:nvSpPr>
          <p:spPr bwMode="auto">
            <a:xfrm>
              <a:off x="3820" y="3116"/>
              <a:ext cx="16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395" name="Text Box 108"/>
            <p:cNvSpPr txBox="1">
              <a:spLocks noChangeArrowheads="1"/>
            </p:cNvSpPr>
            <p:nvPr/>
          </p:nvSpPr>
          <p:spPr bwMode="auto">
            <a:xfrm>
              <a:off x="3778" y="2867"/>
              <a:ext cx="25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chemeClr val="accent2"/>
                  </a:solidFill>
                </a:rPr>
                <a:t>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43396" name="Line 109"/>
            <p:cNvSpPr>
              <a:spLocks noChangeShapeType="1"/>
            </p:cNvSpPr>
            <p:nvPr/>
          </p:nvSpPr>
          <p:spPr bwMode="auto">
            <a:xfrm>
              <a:off x="3861" y="2897"/>
              <a:ext cx="8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143382" name="Object 111"/>
          <p:cNvGraphicFramePr>
            <a:graphicFrameLocks noChangeAspect="1"/>
          </p:cNvGraphicFramePr>
          <p:nvPr/>
        </p:nvGraphicFramePr>
        <p:xfrm>
          <a:off x="7267575" y="4694238"/>
          <a:ext cx="14160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7" name="数式" r:id="rId12" imgW="666688" imgH="400185" progId="Equation.3">
                  <p:embed/>
                </p:oleObj>
              </mc:Choice>
              <mc:Fallback>
                <p:oleObj name="数式" r:id="rId12" imgW="666688" imgH="400185" progId="Equation.3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4694238"/>
                        <a:ext cx="14160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3" name="AutoShape 112"/>
          <p:cNvSpPr>
            <a:spLocks noChangeArrowheads="1"/>
          </p:cNvSpPr>
          <p:nvPr/>
        </p:nvSpPr>
        <p:spPr bwMode="auto">
          <a:xfrm>
            <a:off x="7123113" y="4797425"/>
            <a:ext cx="1695450" cy="792163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43384" name="Text Box 113"/>
          <p:cNvSpPr txBox="1">
            <a:spLocks noChangeArrowheads="1"/>
          </p:cNvSpPr>
          <p:nvPr/>
        </p:nvSpPr>
        <p:spPr bwMode="auto">
          <a:xfrm>
            <a:off x="7019925" y="4221163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mixing</a:t>
            </a:r>
          </a:p>
        </p:txBody>
      </p:sp>
      <p:sp>
        <p:nvSpPr>
          <p:cNvPr id="143385" name="Text Box 114"/>
          <p:cNvSpPr txBox="1">
            <a:spLocks noChangeArrowheads="1"/>
          </p:cNvSpPr>
          <p:nvPr/>
        </p:nvSpPr>
        <p:spPr bwMode="auto">
          <a:xfrm>
            <a:off x="6227763" y="5848350"/>
            <a:ext cx="2220912" cy="74930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993300"/>
                </a:solidFill>
              </a:rPr>
              <a:t>A=A: No DCPV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993300"/>
                </a:solidFill>
              </a:rPr>
              <a:t> sin-term only</a:t>
            </a:r>
          </a:p>
        </p:txBody>
      </p:sp>
      <p:sp>
        <p:nvSpPr>
          <p:cNvPr id="143386" name="Rectangle 116"/>
          <p:cNvSpPr>
            <a:spLocks noChangeArrowheads="1"/>
          </p:cNvSpPr>
          <p:nvPr/>
        </p:nvSpPr>
        <p:spPr bwMode="auto">
          <a:xfrm flipV="1">
            <a:off x="6611938" y="5851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993300"/>
                </a:solidFill>
              </a:rPr>
              <a:t>_</a:t>
            </a:r>
          </a:p>
        </p:txBody>
      </p:sp>
      <p:sp>
        <p:nvSpPr>
          <p:cNvPr id="143387" name="Text Box 118"/>
          <p:cNvSpPr txBox="1">
            <a:spLocks noChangeArrowheads="1"/>
          </p:cNvSpPr>
          <p:nvPr/>
        </p:nvSpPr>
        <p:spPr bwMode="auto">
          <a:xfrm>
            <a:off x="8170863" y="4221163"/>
            <a:ext cx="893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CC"/>
                </a:solidFill>
              </a:rPr>
              <a:t>decay</a:t>
            </a:r>
          </a:p>
        </p:txBody>
      </p:sp>
      <p:sp>
        <p:nvSpPr>
          <p:cNvPr id="143388" name="Line 119"/>
          <p:cNvSpPr>
            <a:spLocks noChangeShapeType="1"/>
          </p:cNvSpPr>
          <p:nvPr/>
        </p:nvSpPr>
        <p:spPr bwMode="auto">
          <a:xfrm flipH="1">
            <a:off x="7451725" y="4581525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389" name="Line 120"/>
          <p:cNvSpPr>
            <a:spLocks noChangeShapeType="1"/>
          </p:cNvSpPr>
          <p:nvPr/>
        </p:nvSpPr>
        <p:spPr bwMode="auto">
          <a:xfrm flipH="1">
            <a:off x="7667625" y="4076700"/>
            <a:ext cx="14287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390" name="Line 121"/>
          <p:cNvSpPr>
            <a:spLocks noChangeShapeType="1"/>
          </p:cNvSpPr>
          <p:nvPr/>
        </p:nvSpPr>
        <p:spPr bwMode="auto">
          <a:xfrm>
            <a:off x="8459788" y="4149725"/>
            <a:ext cx="144462" cy="2159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1400" b="0" smtClean="0">
              <a:solidFill>
                <a:srgbClr val="0000FF"/>
              </a:solidFill>
            </a:endParaRPr>
          </a:p>
        </p:txBody>
      </p:sp>
      <p:sp>
        <p:nvSpPr>
          <p:cNvPr id="9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A777187-35E0-4EDE-816C-04EB5C468240}" type="slidenum">
              <a:rPr kumimoji="0" lang="en-US" altLang="ja-JP" sz="1400" smtClean="0">
                <a:solidFill>
                  <a:srgbClr val="0000F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16</a:t>
            </a:fld>
            <a:endParaRPr kumimoji="0" lang="en-US" altLang="ja-JP" sz="140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i="1" smtClean="0">
                <a:latin typeface="Symbol" pitchFamily="18" charset="2"/>
              </a:rPr>
              <a:t>f</a:t>
            </a:r>
            <a:r>
              <a:rPr lang="en-US" altLang="ja-JP" i="1" baseline="-25000" smtClean="0"/>
              <a:t>1</a:t>
            </a:r>
            <a:r>
              <a:rPr lang="en-US" altLang="ja-JP" smtClean="0"/>
              <a:t> Measurement </a:t>
            </a:r>
          </a:p>
        </p:txBody>
      </p:sp>
      <p:sp>
        <p:nvSpPr>
          <p:cNvPr id="144389" name="Rectangle 6"/>
          <p:cNvSpPr>
            <a:spLocks noChangeArrowheads="1"/>
          </p:cNvSpPr>
          <p:nvPr/>
        </p:nvSpPr>
        <p:spPr bwMode="auto">
          <a:xfrm>
            <a:off x="685800" y="314325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4400" b="1">
              <a:solidFill>
                <a:schemeClr val="tx2"/>
              </a:solidFill>
            </a:endParaRPr>
          </a:p>
        </p:txBody>
      </p:sp>
      <p:grpSp>
        <p:nvGrpSpPr>
          <p:cNvPr id="107527" name="Group 7"/>
          <p:cNvGrpSpPr>
            <a:grpSpLocks/>
          </p:cNvGrpSpPr>
          <p:nvPr/>
        </p:nvGrpSpPr>
        <p:grpSpPr bwMode="auto">
          <a:xfrm>
            <a:off x="4584700" y="1341438"/>
            <a:ext cx="4113213" cy="2220912"/>
            <a:chOff x="3493" y="567"/>
            <a:chExt cx="2857" cy="1542"/>
          </a:xfrm>
        </p:grpSpPr>
        <p:sp>
          <p:nvSpPr>
            <p:cNvPr id="144448" name="Rectangle 8"/>
            <p:cNvSpPr>
              <a:spLocks noChangeArrowheads="1"/>
            </p:cNvSpPr>
            <p:nvPr/>
          </p:nvSpPr>
          <p:spPr bwMode="auto">
            <a:xfrm>
              <a:off x="3493" y="703"/>
              <a:ext cx="2767" cy="140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grpSp>
          <p:nvGrpSpPr>
            <p:cNvPr id="144449" name="Group 9"/>
            <p:cNvGrpSpPr>
              <a:grpSpLocks/>
            </p:cNvGrpSpPr>
            <p:nvPr/>
          </p:nvGrpSpPr>
          <p:grpSpPr bwMode="auto">
            <a:xfrm>
              <a:off x="3493" y="567"/>
              <a:ext cx="2857" cy="1451"/>
              <a:chOff x="3493" y="567"/>
              <a:chExt cx="2857" cy="1451"/>
            </a:xfrm>
          </p:grpSpPr>
          <p:grpSp>
            <p:nvGrpSpPr>
              <p:cNvPr id="144450" name="Group 10"/>
              <p:cNvGrpSpPr>
                <a:grpSpLocks/>
              </p:cNvGrpSpPr>
              <p:nvPr/>
            </p:nvGrpSpPr>
            <p:grpSpPr bwMode="auto">
              <a:xfrm>
                <a:off x="3991" y="567"/>
                <a:ext cx="1543" cy="1448"/>
                <a:chOff x="4354" y="657"/>
                <a:chExt cx="1543" cy="1448"/>
              </a:xfrm>
            </p:grpSpPr>
            <p:sp>
              <p:nvSpPr>
                <p:cNvPr id="14445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670" y="657"/>
                  <a:ext cx="227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82930" tIns="41465" rIns="82930" bIns="41465" anchor="ctr" anchorCtr="1">
                  <a:spAutoFit/>
                </a:bodyPr>
                <a:lstStyle>
                  <a:lvl1pPr defTabSz="828675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defTabSz="828675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defTabSz="828675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defTabSz="828675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defTabSz="828675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kumimoji="0" lang="en-US" altLang="ja-JP" sz="2900">
                      <a:latin typeface="Helvetica" pitchFamily="34" charset="0"/>
                    </a:rPr>
                    <a:t>_</a:t>
                  </a:r>
                </a:p>
              </p:txBody>
            </p:sp>
            <p:grpSp>
              <p:nvGrpSpPr>
                <p:cNvPr id="144458" name="Group 12"/>
                <p:cNvGrpSpPr>
                  <a:grpSpLocks/>
                </p:cNvGrpSpPr>
                <p:nvPr/>
              </p:nvGrpSpPr>
              <p:grpSpPr bwMode="auto">
                <a:xfrm>
                  <a:off x="4354" y="793"/>
                  <a:ext cx="1542" cy="1312"/>
                  <a:chOff x="2767" y="703"/>
                  <a:chExt cx="1542" cy="1312"/>
                </a:xfrm>
              </p:grpSpPr>
              <p:grpSp>
                <p:nvGrpSpPr>
                  <p:cNvPr id="144459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767" y="703"/>
                    <a:ext cx="227" cy="1085"/>
                    <a:chOff x="2585" y="703"/>
                    <a:chExt cx="227" cy="1085"/>
                  </a:xfrm>
                </p:grpSpPr>
                <p:sp>
                  <p:nvSpPr>
                    <p:cNvPr id="144479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85" y="1466"/>
                      <a:ext cx="227" cy="3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B8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82930" tIns="41465" rIns="82930" bIns="41465" anchor="ctr" anchorCtr="1">
                      <a:spAutoFit/>
                    </a:bodyPr>
                    <a:lstStyle>
                      <a:lvl1pPr defTabSz="828675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828675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828675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828675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828675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kumimoji="0" lang="en-US" altLang="ja-JP" sz="2500" b="1">
                          <a:latin typeface="Helvetica" pitchFamily="34" charset="0"/>
                        </a:rPr>
                        <a:t>d</a:t>
                      </a:r>
                    </a:p>
                  </p:txBody>
                </p:sp>
                <p:sp>
                  <p:nvSpPr>
                    <p:cNvPr id="144480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85" y="994"/>
                      <a:ext cx="227" cy="3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B8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82930" tIns="41465" rIns="82930" bIns="41465" anchor="ctr" anchorCtr="1">
                      <a:spAutoFit/>
                    </a:bodyPr>
                    <a:lstStyle>
                      <a:lvl1pPr defTabSz="828675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828675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828675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828675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828675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kumimoji="0" lang="en-US" altLang="ja-JP" sz="2500" b="1">
                          <a:latin typeface="Helvetica" pitchFamily="34" charset="0"/>
                        </a:rPr>
                        <a:t>b</a:t>
                      </a:r>
                    </a:p>
                  </p:txBody>
                </p:sp>
                <p:sp>
                  <p:nvSpPr>
                    <p:cNvPr id="144481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85" y="703"/>
                      <a:ext cx="227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B8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82930" tIns="41465" rIns="82930" bIns="41465" anchor="ctr" anchorCtr="1">
                      <a:spAutoFit/>
                    </a:bodyPr>
                    <a:lstStyle>
                      <a:lvl1pPr defTabSz="828675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828675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828675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828675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828675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828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kumimoji="0" lang="en-US" altLang="ja-JP" sz="2900">
                          <a:latin typeface="Helvetica" pitchFamily="34" charset="0"/>
                        </a:rPr>
                        <a:t>_</a:t>
                      </a:r>
                    </a:p>
                  </p:txBody>
                </p:sp>
              </p:grpSp>
              <p:sp>
                <p:nvSpPr>
                  <p:cNvPr id="14446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993" y="1156"/>
                    <a:ext cx="54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46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994" y="1655"/>
                    <a:ext cx="68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46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38" y="975"/>
                    <a:ext cx="544" cy="18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46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674" y="1655"/>
                    <a:ext cx="408" cy="18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464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9" y="1293"/>
                    <a:ext cx="363" cy="13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465" name="Freeform 22"/>
                  <p:cNvSpPr>
                    <a:spLocks/>
                  </p:cNvSpPr>
                  <p:nvPr/>
                </p:nvSpPr>
                <p:spPr bwMode="auto">
                  <a:xfrm rot="8400000">
                    <a:off x="3599" y="1119"/>
                    <a:ext cx="89" cy="310"/>
                  </a:xfrm>
                  <a:custGeom>
                    <a:avLst/>
                    <a:gdLst>
                      <a:gd name="T0" fmla="*/ 0 w 211"/>
                      <a:gd name="T1" fmla="*/ 0 h 317"/>
                      <a:gd name="T2" fmla="*/ 0 w 211"/>
                      <a:gd name="T3" fmla="*/ 39 h 317"/>
                      <a:gd name="T4" fmla="*/ 1 w 211"/>
                      <a:gd name="T5" fmla="*/ 79 h 317"/>
                      <a:gd name="T6" fmla="*/ 0 w 211"/>
                      <a:gd name="T7" fmla="*/ 118 h 317"/>
                      <a:gd name="T8" fmla="*/ 1 w 211"/>
                      <a:gd name="T9" fmla="*/ 157 h 317"/>
                      <a:gd name="T10" fmla="*/ 0 w 211"/>
                      <a:gd name="T11" fmla="*/ 198 h 317"/>
                      <a:gd name="T12" fmla="*/ 1 w 211"/>
                      <a:gd name="T13" fmla="*/ 238 h 317"/>
                      <a:gd name="T14" fmla="*/ 0 w 211"/>
                      <a:gd name="T15" fmla="*/ 277 h 3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1" h="317">
                        <a:moveTo>
                          <a:pt x="106" y="0"/>
                        </a:moveTo>
                        <a:cubicBezTo>
                          <a:pt x="53" y="15"/>
                          <a:pt x="0" y="30"/>
                          <a:pt x="15" y="45"/>
                        </a:cubicBezTo>
                        <a:cubicBezTo>
                          <a:pt x="30" y="60"/>
                          <a:pt x="196" y="76"/>
                          <a:pt x="196" y="91"/>
                        </a:cubicBezTo>
                        <a:cubicBezTo>
                          <a:pt x="196" y="106"/>
                          <a:pt x="15" y="121"/>
                          <a:pt x="15" y="136"/>
                        </a:cubicBezTo>
                        <a:cubicBezTo>
                          <a:pt x="15" y="151"/>
                          <a:pt x="196" y="166"/>
                          <a:pt x="196" y="181"/>
                        </a:cubicBezTo>
                        <a:cubicBezTo>
                          <a:pt x="196" y="196"/>
                          <a:pt x="15" y="212"/>
                          <a:pt x="15" y="227"/>
                        </a:cubicBezTo>
                        <a:cubicBezTo>
                          <a:pt x="15" y="242"/>
                          <a:pt x="181" y="257"/>
                          <a:pt x="196" y="272"/>
                        </a:cubicBezTo>
                        <a:cubicBezTo>
                          <a:pt x="211" y="287"/>
                          <a:pt x="158" y="302"/>
                          <a:pt x="106" y="317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B8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46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765" y="1428"/>
                    <a:ext cx="317" cy="18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46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2" y="796"/>
                    <a:ext cx="227" cy="3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B8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82930" tIns="41465" rIns="82930" bIns="41465" anchor="ctr" anchorCtr="1">
                    <a:spAutoFit/>
                  </a:bodyPr>
                  <a:lstStyle>
                    <a:lvl1pPr defTabSz="828675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defTabSz="828675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defTabSz="828675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defTabSz="828675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defTabSz="828675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kumimoji="0" lang="en-US" altLang="ja-JP" sz="2500" b="1">
                        <a:latin typeface="Helvetica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44468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2" y="1103"/>
                    <a:ext cx="227" cy="3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B8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82930" tIns="41465" rIns="82930" bIns="41465" anchor="ctr" anchorCtr="1">
                    <a:spAutoFit/>
                  </a:bodyPr>
                  <a:lstStyle>
                    <a:lvl1pPr defTabSz="828675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defTabSz="828675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defTabSz="828675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defTabSz="828675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defTabSz="828675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kumimoji="0" lang="en-US" altLang="ja-JP" sz="2500" b="1">
                        <a:latin typeface="Helvetica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44469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2" y="1421"/>
                    <a:ext cx="227" cy="3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B8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82930" tIns="41465" rIns="82930" bIns="41465" anchor="ctr" anchorCtr="1">
                    <a:spAutoFit/>
                  </a:bodyPr>
                  <a:lstStyle>
                    <a:lvl1pPr defTabSz="828675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defTabSz="828675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defTabSz="828675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defTabSz="828675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defTabSz="828675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kumimoji="0" lang="en-US" altLang="ja-JP" sz="2500" b="1">
                        <a:latin typeface="Helvetica" pitchFamily="34" charset="0"/>
                      </a:rPr>
                      <a:t>s</a:t>
                    </a:r>
                  </a:p>
                </p:txBody>
              </p:sp>
              <p:sp>
                <p:nvSpPr>
                  <p:cNvPr id="144470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2" y="1693"/>
                    <a:ext cx="227" cy="3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B8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82930" tIns="41465" rIns="82930" bIns="41465" anchor="ctr" anchorCtr="1">
                    <a:spAutoFit/>
                  </a:bodyPr>
                  <a:lstStyle>
                    <a:lvl1pPr defTabSz="828675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defTabSz="828675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defTabSz="828675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defTabSz="828675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defTabSz="828675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kumimoji="0" lang="en-US" altLang="ja-JP" sz="2500" b="1">
                        <a:latin typeface="Helvetica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144471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2" y="1200"/>
                    <a:ext cx="227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B8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82930" tIns="41465" rIns="82930" bIns="41465" anchor="ctr" anchorCtr="1">
                    <a:spAutoFit/>
                  </a:bodyPr>
                  <a:lstStyle>
                    <a:lvl1pPr defTabSz="828675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defTabSz="828675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defTabSz="828675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defTabSz="828675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defTabSz="828675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defTabSz="8286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kumimoji="0" lang="en-US" altLang="ja-JP" sz="2900">
                        <a:latin typeface="Helvetica" pitchFamily="34" charset="0"/>
                      </a:rPr>
                      <a:t>_</a:t>
                    </a:r>
                  </a:p>
                </p:txBody>
              </p:sp>
              <p:sp>
                <p:nvSpPr>
                  <p:cNvPr id="144472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0" y="1156"/>
                    <a:ext cx="284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14" tIns="45707" rIns="91414" bIns="45707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ja-JP" sz="2200" b="1">
                        <a:latin typeface="Helvetica" pitchFamily="34" charset="0"/>
                      </a:rPr>
                      <a:t>w</a:t>
                    </a:r>
                  </a:p>
                </p:txBody>
              </p:sp>
              <p:sp>
                <p:nvSpPr>
                  <p:cNvPr id="144473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75" y="1156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474" name="Line 31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3175" y="1655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475" name="Line 32"/>
                  <p:cNvSpPr>
                    <a:spLocks noChangeShapeType="1"/>
                  </p:cNvSpPr>
                  <p:nvPr/>
                </p:nvSpPr>
                <p:spPr bwMode="auto">
                  <a:xfrm rot="1800000" flipH="1">
                    <a:off x="3853" y="1751"/>
                    <a:ext cx="136" cy="2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476" name="Line 33"/>
                  <p:cNvSpPr>
                    <a:spLocks noChangeShapeType="1"/>
                  </p:cNvSpPr>
                  <p:nvPr/>
                </p:nvSpPr>
                <p:spPr bwMode="auto">
                  <a:xfrm rot="1800000" flipH="1">
                    <a:off x="3749" y="974"/>
                    <a:ext cx="149" cy="16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477" name="Line 34"/>
                  <p:cNvSpPr>
                    <a:spLocks noChangeShapeType="1"/>
                  </p:cNvSpPr>
                  <p:nvPr/>
                </p:nvSpPr>
                <p:spPr bwMode="auto">
                  <a:xfrm rot="1800000" flipH="1">
                    <a:off x="3848" y="1523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478" name="Line 35"/>
                  <p:cNvSpPr>
                    <a:spLocks noChangeShapeType="1"/>
                  </p:cNvSpPr>
                  <p:nvPr/>
                </p:nvSpPr>
                <p:spPr bwMode="auto">
                  <a:xfrm rot="1800000" flipV="1">
                    <a:off x="3846" y="1289"/>
                    <a:ext cx="110" cy="13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144451" name="AutoShape 36"/>
              <p:cNvSpPr>
                <a:spLocks/>
              </p:cNvSpPr>
              <p:nvPr/>
            </p:nvSpPr>
            <p:spPr bwMode="auto">
              <a:xfrm>
                <a:off x="3900" y="975"/>
                <a:ext cx="91" cy="771"/>
              </a:xfrm>
              <a:prstGeom prst="leftBracket">
                <a:avLst>
                  <a:gd name="adj" fmla="val 70604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  <p:sp>
            <p:nvSpPr>
              <p:cNvPr id="144452" name="Text Box 37"/>
              <p:cNvSpPr txBox="1">
                <a:spLocks noChangeArrowheads="1"/>
              </p:cNvSpPr>
              <p:nvPr/>
            </p:nvSpPr>
            <p:spPr bwMode="auto">
              <a:xfrm>
                <a:off x="3493" y="1156"/>
                <a:ext cx="45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930" tIns="41465" rIns="82930" bIns="41465">
                <a:spAutoFit/>
              </a:bodyPr>
              <a:lstStyle>
                <a:lvl1pPr defTabSz="828675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828675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828675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828675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828675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kumimoji="0" lang="en-US" altLang="ja-JP" sz="3300" b="1">
                    <a:solidFill>
                      <a:srgbClr val="0000FF"/>
                    </a:solidFill>
                    <a:latin typeface="Times" pitchFamily="18" charset="0"/>
                  </a:rPr>
                  <a:t>B</a:t>
                </a:r>
                <a:r>
                  <a:rPr kumimoji="0" lang="en-US" altLang="ja-JP" sz="3300" b="1" baseline="30000">
                    <a:solidFill>
                      <a:srgbClr val="0000FF"/>
                    </a:solidFill>
                    <a:latin typeface="Times" pitchFamily="18" charset="0"/>
                  </a:rPr>
                  <a:t>0</a:t>
                </a:r>
              </a:p>
            </p:txBody>
          </p:sp>
          <p:sp>
            <p:nvSpPr>
              <p:cNvPr id="144453" name="AutoShape 38"/>
              <p:cNvSpPr>
                <a:spLocks/>
              </p:cNvSpPr>
              <p:nvPr/>
            </p:nvSpPr>
            <p:spPr bwMode="auto">
              <a:xfrm>
                <a:off x="5533" y="793"/>
                <a:ext cx="91" cy="590"/>
              </a:xfrm>
              <a:prstGeom prst="rightBracket">
                <a:avLst>
                  <a:gd name="adj" fmla="val 54029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  <p:sp>
            <p:nvSpPr>
              <p:cNvPr id="144454" name="AutoShape 39"/>
              <p:cNvSpPr>
                <a:spLocks/>
              </p:cNvSpPr>
              <p:nvPr/>
            </p:nvSpPr>
            <p:spPr bwMode="auto">
              <a:xfrm>
                <a:off x="5533" y="1428"/>
                <a:ext cx="91" cy="590"/>
              </a:xfrm>
              <a:prstGeom prst="rightBracket">
                <a:avLst>
                  <a:gd name="adj" fmla="val 54029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  <p:sp>
            <p:nvSpPr>
              <p:cNvPr id="144455" name="Text Box 40"/>
              <p:cNvSpPr txBox="1">
                <a:spLocks noChangeArrowheads="1"/>
              </p:cNvSpPr>
              <p:nvPr/>
            </p:nvSpPr>
            <p:spPr bwMode="auto">
              <a:xfrm>
                <a:off x="5579" y="885"/>
                <a:ext cx="679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930" tIns="41465" rIns="82930" bIns="41465">
                <a:spAutoFit/>
              </a:bodyPr>
              <a:lstStyle>
                <a:lvl1pPr defTabSz="828675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828675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828675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828675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828675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kumimoji="0" lang="en-US" altLang="ja-JP" sz="3300" b="1" i="1">
                    <a:solidFill>
                      <a:srgbClr val="FF0000"/>
                    </a:solidFill>
                    <a:latin typeface="Times" pitchFamily="18" charset="0"/>
                  </a:rPr>
                  <a:t>J/</a:t>
                </a:r>
                <a:r>
                  <a:rPr kumimoji="0" lang="en-US" altLang="ja-JP" sz="3300" b="1" i="1">
                    <a:solidFill>
                      <a:srgbClr val="FF0000"/>
                    </a:solidFill>
                    <a:latin typeface="Symbol" pitchFamily="18" charset="2"/>
                  </a:rPr>
                  <a:t>y</a:t>
                </a:r>
              </a:p>
            </p:txBody>
          </p:sp>
          <p:sp>
            <p:nvSpPr>
              <p:cNvPr id="144456" name="Text Box 41"/>
              <p:cNvSpPr txBox="1">
                <a:spLocks noChangeArrowheads="1"/>
              </p:cNvSpPr>
              <p:nvPr/>
            </p:nvSpPr>
            <p:spPr bwMode="auto">
              <a:xfrm>
                <a:off x="5624" y="1523"/>
                <a:ext cx="72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930" tIns="41465" rIns="82930" bIns="41465">
                <a:spAutoFit/>
              </a:bodyPr>
              <a:lstStyle>
                <a:lvl1pPr defTabSz="828675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828675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828675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828675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828675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kumimoji="0" lang="en-US" altLang="ja-JP" sz="3300" b="1" i="1">
                    <a:solidFill>
                      <a:srgbClr val="FF0000"/>
                    </a:solidFill>
                    <a:latin typeface="Times" pitchFamily="18" charset="0"/>
                  </a:rPr>
                  <a:t>K</a:t>
                </a:r>
                <a:r>
                  <a:rPr kumimoji="0" lang="en-US" altLang="ja-JP" sz="3300" b="1" i="1" baseline="30000">
                    <a:solidFill>
                      <a:srgbClr val="FF0000"/>
                    </a:solidFill>
                    <a:latin typeface="Times" pitchFamily="18" charset="0"/>
                  </a:rPr>
                  <a:t>0</a:t>
                </a:r>
              </a:p>
            </p:txBody>
          </p:sp>
        </p:grpSp>
      </p:grpSp>
      <p:sp>
        <p:nvSpPr>
          <p:cNvPr id="107562" name="Rectangle 42"/>
          <p:cNvSpPr>
            <a:spLocks noChangeArrowheads="1"/>
          </p:cNvSpPr>
          <p:nvPr/>
        </p:nvSpPr>
        <p:spPr bwMode="auto">
          <a:xfrm>
            <a:off x="2894013" y="5426075"/>
            <a:ext cx="57102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0" tIns="0" rIns="82930" bIns="41465" anchorCtr="1"/>
          <a:lstStyle>
            <a:lvl1pPr defTabSz="8286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 b="1">
                <a:latin typeface="Symbol" pitchFamily="18" charset="2"/>
              </a:rPr>
              <a:t>x</a:t>
            </a:r>
            <a:r>
              <a:rPr kumimoji="0" lang="en-US" altLang="ja-JP" sz="2400" i="1" baseline="-25000">
                <a:latin typeface="Times" pitchFamily="18" charset="0"/>
              </a:rPr>
              <a:t>CP</a:t>
            </a:r>
            <a:r>
              <a:rPr kumimoji="0" lang="en-US" altLang="ja-JP" sz="2400" i="1" baseline="-25000">
                <a:latin typeface="Arial Narrow" pitchFamily="34" charset="0"/>
              </a:rPr>
              <a:t>  </a:t>
            </a:r>
            <a:r>
              <a:rPr kumimoji="0" lang="en-US" altLang="ja-JP" sz="2400">
                <a:latin typeface="Arial Narrow" pitchFamily="34" charset="0"/>
              </a:rPr>
              <a:t>:</a:t>
            </a:r>
            <a:r>
              <a:rPr kumimoji="0" lang="en-US" altLang="ja-JP" sz="2400" i="1">
                <a:latin typeface="Arial Narrow" pitchFamily="34" charset="0"/>
              </a:rPr>
              <a:t> CP eigenvalue</a:t>
            </a:r>
            <a:endParaRPr kumimoji="0" lang="en-US" altLang="ja-JP" sz="2400" i="1" baseline="-25000">
              <a:latin typeface="Times" pitchFamily="18" charset="0"/>
            </a:endParaRPr>
          </a:p>
        </p:txBody>
      </p:sp>
      <p:sp>
        <p:nvSpPr>
          <p:cNvPr id="144392" name="Rectangle 43"/>
          <p:cNvSpPr>
            <a:spLocks noChangeArrowheads="1"/>
          </p:cNvSpPr>
          <p:nvPr/>
        </p:nvSpPr>
        <p:spPr bwMode="auto">
          <a:xfrm>
            <a:off x="390525" y="1687513"/>
            <a:ext cx="3984625" cy="1828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44393" name="Text Box 44"/>
          <p:cNvSpPr txBox="1">
            <a:spLocks noChangeArrowheads="1"/>
          </p:cNvSpPr>
          <p:nvPr/>
        </p:nvSpPr>
        <p:spPr bwMode="auto">
          <a:xfrm>
            <a:off x="2611438" y="2981325"/>
            <a:ext cx="84931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0" tIns="41465" rIns="82930" bIns="41465">
            <a:spAutoFit/>
          </a:bodyPr>
          <a:lstStyle>
            <a:lvl1pPr defTabSz="8286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ja-JP" sz="2500" b="1" i="1">
                <a:solidFill>
                  <a:srgbClr val="FF0000"/>
                </a:solidFill>
                <a:latin typeface="Helvetica" pitchFamily="34" charset="0"/>
              </a:rPr>
              <a:t>V*</a:t>
            </a:r>
            <a:r>
              <a:rPr kumimoji="0" lang="en-US" altLang="ja-JP" sz="2500" b="1" i="1" baseline="-25000">
                <a:solidFill>
                  <a:srgbClr val="FF0000"/>
                </a:solidFill>
                <a:latin typeface="Helvetica" pitchFamily="34" charset="0"/>
              </a:rPr>
              <a:t>td</a:t>
            </a:r>
          </a:p>
        </p:txBody>
      </p:sp>
      <p:sp>
        <p:nvSpPr>
          <p:cNvPr id="144394" name="Text Box 45"/>
          <p:cNvSpPr txBox="1">
            <a:spLocks noChangeArrowheads="1"/>
          </p:cNvSpPr>
          <p:nvPr/>
        </p:nvSpPr>
        <p:spPr bwMode="auto">
          <a:xfrm>
            <a:off x="1631950" y="1687513"/>
            <a:ext cx="7921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0" tIns="41465" rIns="82930" bIns="41465">
            <a:spAutoFit/>
          </a:bodyPr>
          <a:lstStyle>
            <a:lvl1pPr defTabSz="8286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ja-JP" sz="2500" b="1" i="1">
                <a:solidFill>
                  <a:srgbClr val="FF0000"/>
                </a:solidFill>
                <a:latin typeface="Helvetica" pitchFamily="34" charset="0"/>
              </a:rPr>
              <a:t>V*</a:t>
            </a:r>
            <a:r>
              <a:rPr kumimoji="0" lang="en-US" altLang="ja-JP" sz="2500" b="1" i="1" baseline="-25000">
                <a:solidFill>
                  <a:srgbClr val="FF0000"/>
                </a:solidFill>
                <a:latin typeface="Helvetica" pitchFamily="34" charset="0"/>
              </a:rPr>
              <a:t>td</a:t>
            </a:r>
          </a:p>
        </p:txBody>
      </p:sp>
      <p:grpSp>
        <p:nvGrpSpPr>
          <p:cNvPr id="144395" name="Group 46"/>
          <p:cNvGrpSpPr>
            <a:grpSpLocks/>
          </p:cNvGrpSpPr>
          <p:nvPr/>
        </p:nvGrpSpPr>
        <p:grpSpPr bwMode="auto">
          <a:xfrm>
            <a:off x="323850" y="1557338"/>
            <a:ext cx="4116388" cy="1562100"/>
            <a:chOff x="-46" y="703"/>
            <a:chExt cx="2858" cy="1085"/>
          </a:xfrm>
        </p:grpSpPr>
        <p:sp>
          <p:nvSpPr>
            <p:cNvPr id="144422" name="Text Box 47"/>
            <p:cNvSpPr txBox="1">
              <a:spLocks noChangeArrowheads="1"/>
            </p:cNvSpPr>
            <p:nvPr/>
          </p:nvSpPr>
          <p:spPr bwMode="auto">
            <a:xfrm>
              <a:off x="499" y="70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930" tIns="41465" rIns="82930" bIns="41465" anchor="ctr" anchorCtr="1">
              <a:spAutoFit/>
            </a:bodyPr>
            <a:lstStyle>
              <a:lvl1pPr defTabSz="828675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defTabSz="828675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ja-JP" sz="2900">
                  <a:latin typeface="Helvetica" pitchFamily="34" charset="0"/>
                </a:rPr>
                <a:t>_</a:t>
              </a:r>
            </a:p>
          </p:txBody>
        </p:sp>
        <p:sp>
          <p:nvSpPr>
            <p:cNvPr id="144423" name="Text Box 48"/>
            <p:cNvSpPr txBox="1">
              <a:spLocks noChangeArrowheads="1"/>
            </p:cNvSpPr>
            <p:nvPr/>
          </p:nvSpPr>
          <p:spPr bwMode="auto">
            <a:xfrm>
              <a:off x="2086" y="70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930" tIns="41465" rIns="82930" bIns="41465" anchor="ctr" anchorCtr="1">
              <a:spAutoFit/>
            </a:bodyPr>
            <a:lstStyle>
              <a:lvl1pPr defTabSz="828675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defTabSz="828675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ja-JP" sz="2900">
                  <a:latin typeface="Helvetica" pitchFamily="34" charset="0"/>
                </a:rPr>
                <a:t>_</a:t>
              </a:r>
            </a:p>
          </p:txBody>
        </p:sp>
        <p:grpSp>
          <p:nvGrpSpPr>
            <p:cNvPr id="144424" name="Group 49"/>
            <p:cNvGrpSpPr>
              <a:grpSpLocks/>
            </p:cNvGrpSpPr>
            <p:nvPr/>
          </p:nvGrpSpPr>
          <p:grpSpPr bwMode="auto">
            <a:xfrm>
              <a:off x="499" y="922"/>
              <a:ext cx="1814" cy="866"/>
              <a:chOff x="499" y="922"/>
              <a:chExt cx="1814" cy="866"/>
            </a:xfrm>
          </p:grpSpPr>
          <p:sp>
            <p:nvSpPr>
              <p:cNvPr id="144431" name="Line 50"/>
              <p:cNvSpPr>
                <a:spLocks noChangeShapeType="1"/>
              </p:cNvSpPr>
              <p:nvPr/>
            </p:nvSpPr>
            <p:spPr bwMode="auto">
              <a:xfrm>
                <a:off x="726" y="1156"/>
                <a:ext cx="13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432" name="Line 51"/>
              <p:cNvSpPr>
                <a:spLocks noChangeShapeType="1"/>
              </p:cNvSpPr>
              <p:nvPr/>
            </p:nvSpPr>
            <p:spPr bwMode="auto">
              <a:xfrm>
                <a:off x="726" y="1653"/>
                <a:ext cx="13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433" name="Freeform 52"/>
              <p:cNvSpPr>
                <a:spLocks/>
              </p:cNvSpPr>
              <p:nvPr/>
            </p:nvSpPr>
            <p:spPr bwMode="auto">
              <a:xfrm>
                <a:off x="1088" y="1156"/>
                <a:ext cx="46" cy="499"/>
              </a:xfrm>
              <a:custGeom>
                <a:avLst/>
                <a:gdLst>
                  <a:gd name="T0" fmla="*/ 0 w 99"/>
                  <a:gd name="T1" fmla="*/ 0 h 998"/>
                  <a:gd name="T2" fmla="*/ 0 w 99"/>
                  <a:gd name="T3" fmla="*/ 2 h 998"/>
                  <a:gd name="T4" fmla="*/ 1 w 99"/>
                  <a:gd name="T5" fmla="*/ 3 h 998"/>
                  <a:gd name="T6" fmla="*/ 0 w 99"/>
                  <a:gd name="T7" fmla="*/ 5 h 998"/>
                  <a:gd name="T8" fmla="*/ 1 w 99"/>
                  <a:gd name="T9" fmla="*/ 6 h 998"/>
                  <a:gd name="T10" fmla="*/ 0 w 99"/>
                  <a:gd name="T11" fmla="*/ 8 h 998"/>
                  <a:gd name="T12" fmla="*/ 1 w 99"/>
                  <a:gd name="T13" fmla="*/ 9 h 998"/>
                  <a:gd name="T14" fmla="*/ 0 w 99"/>
                  <a:gd name="T15" fmla="*/ 10 h 998"/>
                  <a:gd name="T16" fmla="*/ 1 w 99"/>
                  <a:gd name="T17" fmla="*/ 12 h 998"/>
                  <a:gd name="T18" fmla="*/ 0 w 99"/>
                  <a:gd name="T19" fmla="*/ 13 h 998"/>
                  <a:gd name="T20" fmla="*/ 1 w 99"/>
                  <a:gd name="T21" fmla="*/ 15 h 998"/>
                  <a:gd name="T22" fmla="*/ 0 w 99"/>
                  <a:gd name="T23" fmla="*/ 16 h 9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9" h="998">
                    <a:moveTo>
                      <a:pt x="53" y="0"/>
                    </a:moveTo>
                    <a:cubicBezTo>
                      <a:pt x="26" y="30"/>
                      <a:pt x="0" y="61"/>
                      <a:pt x="8" y="91"/>
                    </a:cubicBezTo>
                    <a:cubicBezTo>
                      <a:pt x="16" y="121"/>
                      <a:pt x="99" y="152"/>
                      <a:pt x="99" y="182"/>
                    </a:cubicBezTo>
                    <a:cubicBezTo>
                      <a:pt x="99" y="212"/>
                      <a:pt x="8" y="242"/>
                      <a:pt x="8" y="272"/>
                    </a:cubicBezTo>
                    <a:cubicBezTo>
                      <a:pt x="8" y="302"/>
                      <a:pt x="99" y="333"/>
                      <a:pt x="99" y="363"/>
                    </a:cubicBezTo>
                    <a:cubicBezTo>
                      <a:pt x="99" y="393"/>
                      <a:pt x="8" y="424"/>
                      <a:pt x="8" y="454"/>
                    </a:cubicBezTo>
                    <a:cubicBezTo>
                      <a:pt x="8" y="484"/>
                      <a:pt x="99" y="515"/>
                      <a:pt x="99" y="545"/>
                    </a:cubicBezTo>
                    <a:cubicBezTo>
                      <a:pt x="99" y="575"/>
                      <a:pt x="8" y="605"/>
                      <a:pt x="8" y="635"/>
                    </a:cubicBezTo>
                    <a:cubicBezTo>
                      <a:pt x="8" y="665"/>
                      <a:pt x="99" y="696"/>
                      <a:pt x="99" y="726"/>
                    </a:cubicBezTo>
                    <a:cubicBezTo>
                      <a:pt x="99" y="756"/>
                      <a:pt x="8" y="787"/>
                      <a:pt x="8" y="817"/>
                    </a:cubicBezTo>
                    <a:cubicBezTo>
                      <a:pt x="8" y="847"/>
                      <a:pt x="99" y="877"/>
                      <a:pt x="99" y="907"/>
                    </a:cubicBezTo>
                    <a:cubicBezTo>
                      <a:pt x="99" y="937"/>
                      <a:pt x="53" y="967"/>
                      <a:pt x="8" y="99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434" name="Text Box 53"/>
              <p:cNvSpPr txBox="1">
                <a:spLocks noChangeArrowheads="1"/>
              </p:cNvSpPr>
              <p:nvPr/>
            </p:nvSpPr>
            <p:spPr bwMode="auto">
              <a:xfrm>
                <a:off x="1315" y="1113"/>
                <a:ext cx="227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930" tIns="41465" rIns="82930" bIns="41465" anchor="ctr" anchorCtr="1">
                <a:spAutoFit/>
              </a:bodyPr>
              <a:lstStyle>
                <a:lvl1pPr defTabSz="828675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828675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828675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828675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828675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kumimoji="0" lang="en-US" altLang="ja-JP" sz="2500" b="1">
                    <a:latin typeface="Helvetica" pitchFamily="34" charset="0"/>
                  </a:rPr>
                  <a:t>t</a:t>
                </a:r>
              </a:p>
            </p:txBody>
          </p:sp>
          <p:sp>
            <p:nvSpPr>
              <p:cNvPr id="144435" name="Text Box 54"/>
              <p:cNvSpPr txBox="1">
                <a:spLocks noChangeArrowheads="1"/>
              </p:cNvSpPr>
              <p:nvPr/>
            </p:nvSpPr>
            <p:spPr bwMode="auto">
              <a:xfrm>
                <a:off x="2086" y="1466"/>
                <a:ext cx="227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930" tIns="41465" rIns="82930" bIns="41465" anchor="ctr" anchorCtr="1">
                <a:spAutoFit/>
              </a:bodyPr>
              <a:lstStyle>
                <a:lvl1pPr defTabSz="828675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828675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828675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828675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828675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kumimoji="0" lang="en-US" altLang="ja-JP" sz="2500" b="1">
                    <a:latin typeface="Helvetica" pitchFamily="34" charset="0"/>
                  </a:rPr>
                  <a:t>d</a:t>
                </a:r>
              </a:p>
            </p:txBody>
          </p:sp>
          <p:sp>
            <p:nvSpPr>
              <p:cNvPr id="144436" name="Text Box 55"/>
              <p:cNvSpPr txBox="1">
                <a:spLocks noChangeArrowheads="1"/>
              </p:cNvSpPr>
              <p:nvPr/>
            </p:nvSpPr>
            <p:spPr bwMode="auto">
              <a:xfrm>
                <a:off x="1315" y="1376"/>
                <a:ext cx="227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930" tIns="41465" rIns="82930" bIns="41465" anchor="ctr" anchorCtr="1">
                <a:spAutoFit/>
              </a:bodyPr>
              <a:lstStyle>
                <a:lvl1pPr defTabSz="828675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828675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828675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828675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828675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kumimoji="0" lang="en-US" altLang="ja-JP" sz="2500" b="1">
                    <a:latin typeface="Helvetica" pitchFamily="34" charset="0"/>
                  </a:rPr>
                  <a:t>t</a:t>
                </a:r>
              </a:p>
            </p:txBody>
          </p:sp>
          <p:sp>
            <p:nvSpPr>
              <p:cNvPr id="144437" name="Text Box 56"/>
              <p:cNvSpPr txBox="1">
                <a:spLocks noChangeArrowheads="1"/>
              </p:cNvSpPr>
              <p:nvPr/>
            </p:nvSpPr>
            <p:spPr bwMode="auto">
              <a:xfrm>
                <a:off x="2086" y="994"/>
                <a:ext cx="227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930" tIns="41465" rIns="82930" bIns="41465" anchor="ctr" anchorCtr="1">
                <a:spAutoFit/>
              </a:bodyPr>
              <a:lstStyle>
                <a:lvl1pPr defTabSz="828675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828675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828675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828675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828675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kumimoji="0" lang="en-US" altLang="ja-JP" sz="2500" b="1">
                    <a:latin typeface="Helvetica" pitchFamily="34" charset="0"/>
                  </a:rPr>
                  <a:t>b</a:t>
                </a:r>
              </a:p>
            </p:txBody>
          </p:sp>
          <p:sp>
            <p:nvSpPr>
              <p:cNvPr id="144438" name="Text Box 57"/>
              <p:cNvSpPr txBox="1">
                <a:spLocks noChangeArrowheads="1"/>
              </p:cNvSpPr>
              <p:nvPr/>
            </p:nvSpPr>
            <p:spPr bwMode="auto">
              <a:xfrm>
                <a:off x="499" y="1466"/>
                <a:ext cx="227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930" tIns="41465" rIns="82930" bIns="41465" anchor="ctr" anchorCtr="1">
                <a:spAutoFit/>
              </a:bodyPr>
              <a:lstStyle>
                <a:lvl1pPr defTabSz="828675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828675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828675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828675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828675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kumimoji="0" lang="en-US" altLang="ja-JP" sz="2500" b="1">
                    <a:latin typeface="Helvetica" pitchFamily="34" charset="0"/>
                  </a:rPr>
                  <a:t>b</a:t>
                </a:r>
              </a:p>
            </p:txBody>
          </p:sp>
          <p:sp>
            <p:nvSpPr>
              <p:cNvPr id="144439" name="Text Box 58"/>
              <p:cNvSpPr txBox="1">
                <a:spLocks noChangeArrowheads="1"/>
              </p:cNvSpPr>
              <p:nvPr/>
            </p:nvSpPr>
            <p:spPr bwMode="auto">
              <a:xfrm>
                <a:off x="499" y="994"/>
                <a:ext cx="227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930" tIns="41465" rIns="82930" bIns="41465" anchor="ctr" anchorCtr="1">
                <a:spAutoFit/>
              </a:bodyPr>
              <a:lstStyle>
                <a:lvl1pPr defTabSz="828675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828675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828675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828675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828675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kumimoji="0" lang="en-US" altLang="ja-JP" sz="2500" b="1">
                    <a:latin typeface="Helvetica" pitchFamily="34" charset="0"/>
                  </a:rPr>
                  <a:t>d</a:t>
                </a:r>
              </a:p>
            </p:txBody>
          </p:sp>
          <p:sp>
            <p:nvSpPr>
              <p:cNvPr id="144440" name="Text Box 59"/>
              <p:cNvSpPr txBox="1">
                <a:spLocks noChangeArrowheads="1"/>
              </p:cNvSpPr>
              <p:nvPr/>
            </p:nvSpPr>
            <p:spPr bwMode="auto">
              <a:xfrm>
                <a:off x="1315" y="922"/>
                <a:ext cx="227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930" tIns="41465" rIns="82930" bIns="41465" anchor="ctr" anchorCtr="1">
                <a:spAutoFit/>
              </a:bodyPr>
              <a:lstStyle>
                <a:lvl1pPr defTabSz="828675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828675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828675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828675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828675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kumimoji="0" lang="en-US" altLang="ja-JP" sz="2500">
                    <a:latin typeface="Helvetica" pitchFamily="34" charset="0"/>
                  </a:rPr>
                  <a:t>_</a:t>
                </a:r>
              </a:p>
            </p:txBody>
          </p:sp>
          <p:sp>
            <p:nvSpPr>
              <p:cNvPr id="144441" name="Freeform 60"/>
              <p:cNvSpPr>
                <a:spLocks/>
              </p:cNvSpPr>
              <p:nvPr/>
            </p:nvSpPr>
            <p:spPr bwMode="auto">
              <a:xfrm>
                <a:off x="1724" y="1156"/>
                <a:ext cx="45" cy="499"/>
              </a:xfrm>
              <a:custGeom>
                <a:avLst/>
                <a:gdLst>
                  <a:gd name="T0" fmla="*/ 0 w 99"/>
                  <a:gd name="T1" fmla="*/ 0 h 998"/>
                  <a:gd name="T2" fmla="*/ 0 w 99"/>
                  <a:gd name="T3" fmla="*/ 2 h 998"/>
                  <a:gd name="T4" fmla="*/ 1 w 99"/>
                  <a:gd name="T5" fmla="*/ 3 h 998"/>
                  <a:gd name="T6" fmla="*/ 0 w 99"/>
                  <a:gd name="T7" fmla="*/ 5 h 998"/>
                  <a:gd name="T8" fmla="*/ 1 w 99"/>
                  <a:gd name="T9" fmla="*/ 6 h 998"/>
                  <a:gd name="T10" fmla="*/ 0 w 99"/>
                  <a:gd name="T11" fmla="*/ 8 h 998"/>
                  <a:gd name="T12" fmla="*/ 1 w 99"/>
                  <a:gd name="T13" fmla="*/ 9 h 998"/>
                  <a:gd name="T14" fmla="*/ 0 w 99"/>
                  <a:gd name="T15" fmla="*/ 10 h 998"/>
                  <a:gd name="T16" fmla="*/ 1 w 99"/>
                  <a:gd name="T17" fmla="*/ 12 h 998"/>
                  <a:gd name="T18" fmla="*/ 0 w 99"/>
                  <a:gd name="T19" fmla="*/ 13 h 998"/>
                  <a:gd name="T20" fmla="*/ 1 w 99"/>
                  <a:gd name="T21" fmla="*/ 15 h 998"/>
                  <a:gd name="T22" fmla="*/ 0 w 99"/>
                  <a:gd name="T23" fmla="*/ 16 h 9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9" h="998">
                    <a:moveTo>
                      <a:pt x="53" y="0"/>
                    </a:moveTo>
                    <a:cubicBezTo>
                      <a:pt x="26" y="30"/>
                      <a:pt x="0" y="61"/>
                      <a:pt x="8" y="91"/>
                    </a:cubicBezTo>
                    <a:cubicBezTo>
                      <a:pt x="16" y="121"/>
                      <a:pt x="99" y="152"/>
                      <a:pt x="99" y="182"/>
                    </a:cubicBezTo>
                    <a:cubicBezTo>
                      <a:pt x="99" y="212"/>
                      <a:pt x="8" y="242"/>
                      <a:pt x="8" y="272"/>
                    </a:cubicBezTo>
                    <a:cubicBezTo>
                      <a:pt x="8" y="302"/>
                      <a:pt x="99" y="333"/>
                      <a:pt x="99" y="363"/>
                    </a:cubicBezTo>
                    <a:cubicBezTo>
                      <a:pt x="99" y="393"/>
                      <a:pt x="8" y="424"/>
                      <a:pt x="8" y="454"/>
                    </a:cubicBezTo>
                    <a:cubicBezTo>
                      <a:pt x="8" y="484"/>
                      <a:pt x="99" y="515"/>
                      <a:pt x="99" y="545"/>
                    </a:cubicBezTo>
                    <a:cubicBezTo>
                      <a:pt x="99" y="575"/>
                      <a:pt x="8" y="605"/>
                      <a:pt x="8" y="635"/>
                    </a:cubicBezTo>
                    <a:cubicBezTo>
                      <a:pt x="8" y="665"/>
                      <a:pt x="99" y="696"/>
                      <a:pt x="99" y="726"/>
                    </a:cubicBezTo>
                    <a:cubicBezTo>
                      <a:pt x="99" y="756"/>
                      <a:pt x="8" y="787"/>
                      <a:pt x="8" y="817"/>
                    </a:cubicBezTo>
                    <a:cubicBezTo>
                      <a:pt x="8" y="847"/>
                      <a:pt x="99" y="877"/>
                      <a:pt x="99" y="907"/>
                    </a:cubicBezTo>
                    <a:cubicBezTo>
                      <a:pt x="99" y="937"/>
                      <a:pt x="53" y="967"/>
                      <a:pt x="8" y="99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442" name="Text Box 61"/>
              <p:cNvSpPr txBox="1">
                <a:spLocks noChangeArrowheads="1"/>
              </p:cNvSpPr>
              <p:nvPr/>
            </p:nvSpPr>
            <p:spPr bwMode="auto">
              <a:xfrm>
                <a:off x="1762" y="1247"/>
                <a:ext cx="283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>
                <a:spAutoFit/>
              </a:bodyPr>
              <a:lstStyle>
                <a:lvl1pPr defTabSz="911225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911225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911225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911225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911225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200" b="1">
                    <a:latin typeface="Helvetica" pitchFamily="34" charset="0"/>
                  </a:rPr>
                  <a:t>w</a:t>
                </a:r>
              </a:p>
            </p:txBody>
          </p:sp>
          <p:sp>
            <p:nvSpPr>
              <p:cNvPr id="144443" name="Text Box 62"/>
              <p:cNvSpPr txBox="1">
                <a:spLocks noChangeArrowheads="1"/>
              </p:cNvSpPr>
              <p:nvPr/>
            </p:nvSpPr>
            <p:spPr bwMode="auto">
              <a:xfrm>
                <a:off x="816" y="1271"/>
                <a:ext cx="284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>
                <a:spAutoFit/>
              </a:bodyPr>
              <a:lstStyle>
                <a:lvl1pPr defTabSz="911225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911225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911225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911225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911225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200" b="1">
                    <a:latin typeface="Helvetica" pitchFamily="34" charset="0"/>
                  </a:rPr>
                  <a:t>w</a:t>
                </a:r>
              </a:p>
            </p:txBody>
          </p:sp>
          <p:sp>
            <p:nvSpPr>
              <p:cNvPr id="144444" name="Line 63"/>
              <p:cNvSpPr>
                <a:spLocks noChangeShapeType="1"/>
              </p:cNvSpPr>
              <p:nvPr/>
            </p:nvSpPr>
            <p:spPr bwMode="auto">
              <a:xfrm flipH="1">
                <a:off x="862" y="1156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445" name="Line 64"/>
              <p:cNvSpPr>
                <a:spLocks noChangeShapeType="1"/>
              </p:cNvSpPr>
              <p:nvPr/>
            </p:nvSpPr>
            <p:spPr bwMode="auto">
              <a:xfrm flipH="1">
                <a:off x="1860" y="115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446" name="Line 65"/>
              <p:cNvSpPr>
                <a:spLocks noChangeShapeType="1"/>
              </p:cNvSpPr>
              <p:nvPr/>
            </p:nvSpPr>
            <p:spPr bwMode="auto">
              <a:xfrm rot="10800000" flipH="1">
                <a:off x="862" y="1655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447" name="Line 66"/>
              <p:cNvSpPr>
                <a:spLocks noChangeShapeType="1"/>
              </p:cNvSpPr>
              <p:nvPr/>
            </p:nvSpPr>
            <p:spPr bwMode="auto">
              <a:xfrm rot="10800000" flipH="1">
                <a:off x="1860" y="1655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44425" name="AutoShape 67"/>
            <p:cNvSpPr>
              <a:spLocks/>
            </p:cNvSpPr>
            <p:nvPr/>
          </p:nvSpPr>
          <p:spPr bwMode="auto">
            <a:xfrm>
              <a:off x="408" y="975"/>
              <a:ext cx="91" cy="771"/>
            </a:xfrm>
            <a:prstGeom prst="leftBracket">
              <a:avLst>
                <a:gd name="adj" fmla="val 70604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44426" name="Text Box 68"/>
            <p:cNvSpPr txBox="1">
              <a:spLocks noChangeArrowheads="1"/>
            </p:cNvSpPr>
            <p:nvPr/>
          </p:nvSpPr>
          <p:spPr bwMode="auto">
            <a:xfrm>
              <a:off x="2359" y="1157"/>
              <a:ext cx="45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930" tIns="41465" rIns="82930" bIns="41465">
              <a:spAutoFit/>
            </a:bodyPr>
            <a:lstStyle>
              <a:lvl1pPr defTabSz="828675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defTabSz="828675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ja-JP" sz="3300" b="1">
                  <a:solidFill>
                    <a:srgbClr val="0000FF"/>
                  </a:solidFill>
                  <a:latin typeface="Times" pitchFamily="18" charset="0"/>
                </a:rPr>
                <a:t>B</a:t>
              </a:r>
              <a:r>
                <a:rPr kumimoji="0" lang="en-US" altLang="ja-JP" sz="3300" b="1" baseline="30000">
                  <a:solidFill>
                    <a:srgbClr val="0000FF"/>
                  </a:solidFill>
                  <a:latin typeface="Times" pitchFamily="18" charset="0"/>
                </a:rPr>
                <a:t>0</a:t>
              </a:r>
            </a:p>
          </p:txBody>
        </p:sp>
        <p:sp>
          <p:nvSpPr>
            <p:cNvPr id="144427" name="AutoShape 69"/>
            <p:cNvSpPr>
              <a:spLocks/>
            </p:cNvSpPr>
            <p:nvPr/>
          </p:nvSpPr>
          <p:spPr bwMode="auto">
            <a:xfrm>
              <a:off x="2268" y="975"/>
              <a:ext cx="91" cy="771"/>
            </a:xfrm>
            <a:prstGeom prst="rightBracket">
              <a:avLst>
                <a:gd name="adj" fmla="val 70604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grpSp>
          <p:nvGrpSpPr>
            <p:cNvPr id="144428" name="Group 70"/>
            <p:cNvGrpSpPr>
              <a:grpSpLocks/>
            </p:cNvGrpSpPr>
            <p:nvPr/>
          </p:nvGrpSpPr>
          <p:grpSpPr bwMode="auto">
            <a:xfrm>
              <a:off x="-46" y="884"/>
              <a:ext cx="499" cy="725"/>
              <a:chOff x="-46" y="884"/>
              <a:chExt cx="499" cy="725"/>
            </a:xfrm>
          </p:grpSpPr>
          <p:sp>
            <p:nvSpPr>
              <p:cNvPr id="144429" name="Text Box 71"/>
              <p:cNvSpPr txBox="1">
                <a:spLocks noChangeArrowheads="1"/>
              </p:cNvSpPr>
              <p:nvPr/>
            </p:nvSpPr>
            <p:spPr bwMode="auto">
              <a:xfrm>
                <a:off x="0" y="1202"/>
                <a:ext cx="45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930" tIns="41465" rIns="82930" bIns="41465">
                <a:spAutoFit/>
              </a:bodyPr>
              <a:lstStyle>
                <a:lvl1pPr defTabSz="828675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828675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828675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828675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828675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kumimoji="0" lang="en-US" altLang="ja-JP" sz="3300" b="1">
                    <a:solidFill>
                      <a:srgbClr val="0000FF"/>
                    </a:solidFill>
                    <a:latin typeface="Times" pitchFamily="18" charset="0"/>
                  </a:rPr>
                  <a:t>B</a:t>
                </a:r>
                <a:r>
                  <a:rPr kumimoji="0" lang="en-US" altLang="ja-JP" sz="3300" b="1" baseline="30000">
                    <a:solidFill>
                      <a:srgbClr val="0000FF"/>
                    </a:solidFill>
                    <a:latin typeface="Times" pitchFamily="18" charset="0"/>
                  </a:rPr>
                  <a:t>0</a:t>
                </a:r>
              </a:p>
            </p:txBody>
          </p:sp>
          <p:sp>
            <p:nvSpPr>
              <p:cNvPr id="144430" name="Text Box 72"/>
              <p:cNvSpPr txBox="1">
                <a:spLocks noChangeArrowheads="1"/>
              </p:cNvSpPr>
              <p:nvPr/>
            </p:nvSpPr>
            <p:spPr bwMode="auto">
              <a:xfrm>
                <a:off x="-46" y="884"/>
                <a:ext cx="45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930" tIns="41465" rIns="82930" bIns="41465">
                <a:spAutoFit/>
              </a:bodyPr>
              <a:lstStyle>
                <a:lvl1pPr defTabSz="828675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828675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828675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828675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828675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kumimoji="0" lang="en-US" altLang="ja-JP" sz="3300" b="1">
                    <a:solidFill>
                      <a:srgbClr val="0000FF"/>
                    </a:solidFill>
                    <a:latin typeface="Times" pitchFamily="18" charset="0"/>
                  </a:rPr>
                  <a:t>_</a:t>
                </a:r>
                <a:endParaRPr kumimoji="0" lang="en-US" altLang="ja-JP" sz="3300" b="1" baseline="30000">
                  <a:solidFill>
                    <a:srgbClr val="0000FF"/>
                  </a:solidFill>
                  <a:latin typeface="Times" pitchFamily="18" charset="0"/>
                </a:endParaRPr>
              </a:p>
            </p:txBody>
          </p:sp>
        </p:grpSp>
      </p:grpSp>
      <p:grpSp>
        <p:nvGrpSpPr>
          <p:cNvPr id="107593" name="Group 73"/>
          <p:cNvGrpSpPr>
            <a:grpSpLocks/>
          </p:cNvGrpSpPr>
          <p:nvPr/>
        </p:nvGrpSpPr>
        <p:grpSpPr bwMode="auto">
          <a:xfrm>
            <a:off x="3271838" y="4368800"/>
            <a:ext cx="5853112" cy="862013"/>
            <a:chOff x="1245" y="3430"/>
            <a:chExt cx="3687" cy="543"/>
          </a:xfrm>
        </p:grpSpPr>
        <p:sp>
          <p:nvSpPr>
            <p:cNvPr id="144417" name="Text Box 74"/>
            <p:cNvSpPr txBox="1">
              <a:spLocks noChangeArrowheads="1"/>
            </p:cNvSpPr>
            <p:nvPr/>
          </p:nvSpPr>
          <p:spPr bwMode="auto">
            <a:xfrm>
              <a:off x="1532" y="3430"/>
              <a:ext cx="34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>
              <a:spAutoFit/>
            </a:bodyPr>
            <a:lstStyle>
              <a:lvl1pPr defTabSz="911225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defTabSz="911225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defTabSz="911225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defTabSz="911225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defTabSz="911225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Times" pitchFamily="18" charset="0"/>
                </a:rPr>
                <a:t>= </a:t>
              </a:r>
              <a:r>
                <a:rPr lang="en-US" altLang="ja-JP" sz="2800" b="1">
                  <a:solidFill>
                    <a:srgbClr val="FF0000"/>
                  </a:solidFill>
                  <a:latin typeface="Symbol" pitchFamily="18" charset="2"/>
                </a:rPr>
                <a:t>- x</a:t>
              </a:r>
              <a:r>
                <a:rPr lang="en-US" altLang="ja-JP" sz="2800" i="1" baseline="-25000">
                  <a:solidFill>
                    <a:srgbClr val="FF0000"/>
                  </a:solidFill>
                  <a:latin typeface="Times" pitchFamily="18" charset="0"/>
                </a:rPr>
                <a:t>cp</a:t>
              </a:r>
              <a:r>
                <a:rPr lang="en-US" altLang="ja-JP" sz="2800" b="1">
                  <a:solidFill>
                    <a:srgbClr val="FF0000"/>
                  </a:solidFill>
                  <a:latin typeface="Times" pitchFamily="18" charset="0"/>
                </a:rPr>
                <a:t>sin2</a:t>
              </a:r>
              <a:r>
                <a:rPr lang="en-US" altLang="ja-JP" sz="2800" b="1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r>
                <a:rPr lang="en-US" altLang="ja-JP" sz="2800" b="1" baseline="-25000">
                  <a:solidFill>
                    <a:srgbClr val="FF0000"/>
                  </a:solidFill>
                  <a:latin typeface="Times" pitchFamily="18" charset="0"/>
                </a:rPr>
                <a:t>1</a:t>
              </a:r>
              <a:r>
                <a:rPr lang="en-US" altLang="ja-JP" sz="2400">
                  <a:latin typeface="Times" pitchFamily="18" charset="0"/>
                </a:rPr>
                <a:t> sin(</a:t>
              </a:r>
              <a:r>
                <a:rPr lang="en-US" altLang="ja-JP" sz="2400">
                  <a:latin typeface="Symbol" pitchFamily="18" charset="2"/>
                </a:rPr>
                <a:t>D</a:t>
              </a:r>
              <a:r>
                <a:rPr lang="en-US" altLang="ja-JP" sz="2400">
                  <a:latin typeface="Times" pitchFamily="18" charset="0"/>
                </a:rPr>
                <a:t>m</a:t>
              </a:r>
              <a:r>
                <a:rPr lang="en-US" altLang="ja-JP" sz="2400">
                  <a:latin typeface="Symbol" pitchFamily="18" charset="2"/>
                </a:rPr>
                <a:t>D</a:t>
              </a:r>
              <a:r>
                <a:rPr lang="en-US" altLang="ja-JP" sz="2400">
                  <a:latin typeface="Times" pitchFamily="18" charset="0"/>
                </a:rPr>
                <a:t>t) +</a:t>
              </a:r>
              <a:r>
                <a:rPr lang="en-US" altLang="ja-JP" sz="2800" b="1">
                  <a:solidFill>
                    <a:srgbClr val="0000FF"/>
                  </a:solidFill>
                  <a:latin typeface="Times" pitchFamily="18" charset="0"/>
                </a:rPr>
                <a:t>A</a:t>
              </a:r>
              <a:r>
                <a:rPr lang="en-US" altLang="ja-JP" sz="2400">
                  <a:latin typeface="Times" pitchFamily="18" charset="0"/>
                </a:rPr>
                <a:t> cos (</a:t>
              </a:r>
              <a:r>
                <a:rPr lang="en-US" altLang="ja-JP" sz="2400">
                  <a:latin typeface="Symbol" pitchFamily="18" charset="2"/>
                </a:rPr>
                <a:t>D</a:t>
              </a:r>
              <a:r>
                <a:rPr lang="en-US" altLang="ja-JP" sz="2400">
                  <a:latin typeface="Times" pitchFamily="18" charset="0"/>
                </a:rPr>
                <a:t>m</a:t>
              </a:r>
              <a:r>
                <a:rPr lang="en-US" altLang="ja-JP" sz="2400">
                  <a:latin typeface="Symbol" pitchFamily="18" charset="2"/>
                </a:rPr>
                <a:t>D</a:t>
              </a:r>
              <a:r>
                <a:rPr lang="en-US" altLang="ja-JP" sz="2400">
                  <a:latin typeface="Times" pitchFamily="18" charset="0"/>
                </a:rPr>
                <a:t>t) </a:t>
              </a:r>
            </a:p>
          </p:txBody>
        </p:sp>
        <p:sp>
          <p:nvSpPr>
            <p:cNvPr id="144418" name="Rectangle 75"/>
            <p:cNvSpPr>
              <a:spLocks noChangeArrowheads="1"/>
            </p:cNvSpPr>
            <p:nvPr/>
          </p:nvSpPr>
          <p:spPr bwMode="auto">
            <a:xfrm>
              <a:off x="1245" y="3474"/>
              <a:ext cx="14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11225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defTabSz="911225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defTabSz="911225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defTabSz="911225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defTabSz="911225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Times" pitchFamily="18" charset="0"/>
                </a:rPr>
                <a:t>A</a:t>
              </a:r>
              <a:endParaRPr lang="en-US" altLang="ja-JP" sz="2400">
                <a:latin typeface="Times" pitchFamily="18" charset="0"/>
              </a:endParaRPr>
            </a:p>
          </p:txBody>
        </p:sp>
        <p:sp>
          <p:nvSpPr>
            <p:cNvPr id="144419" name="Rectangle 76"/>
            <p:cNvSpPr>
              <a:spLocks noChangeArrowheads="1"/>
            </p:cNvSpPr>
            <p:nvPr/>
          </p:nvSpPr>
          <p:spPr bwMode="auto">
            <a:xfrm>
              <a:off x="1410" y="3604"/>
              <a:ext cx="13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11225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defTabSz="911225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defTabSz="911225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defTabSz="911225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defTabSz="911225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300" b="1">
                  <a:solidFill>
                    <a:srgbClr val="000000"/>
                  </a:solidFill>
                  <a:latin typeface="Times" pitchFamily="18" charset="0"/>
                </a:rPr>
                <a:t>CP</a:t>
              </a:r>
              <a:endParaRPr lang="en-US" altLang="ja-JP" sz="2000">
                <a:latin typeface="Times" pitchFamily="18" charset="0"/>
              </a:endParaRPr>
            </a:p>
          </p:txBody>
        </p:sp>
        <p:sp>
          <p:nvSpPr>
            <p:cNvPr id="144420" name="Text Box 77"/>
            <p:cNvSpPr txBox="1">
              <a:spLocks noChangeArrowheads="1"/>
            </p:cNvSpPr>
            <p:nvPr/>
          </p:nvSpPr>
          <p:spPr bwMode="auto">
            <a:xfrm>
              <a:off x="1550" y="3723"/>
              <a:ext cx="15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>
              <a:spAutoFit/>
            </a:bodyPr>
            <a:lstStyle>
              <a:lvl1pPr defTabSz="911225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defTabSz="911225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defTabSz="911225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defTabSz="911225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defTabSz="911225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FF0000"/>
                  </a:solidFill>
                  <a:latin typeface="Times" pitchFamily="18" charset="0"/>
                </a:rPr>
                <a:t>Mixing induced CPV</a:t>
              </a:r>
            </a:p>
          </p:txBody>
        </p:sp>
        <p:sp>
          <p:nvSpPr>
            <p:cNvPr id="144421" name="Text Box 78"/>
            <p:cNvSpPr txBox="1">
              <a:spLocks noChangeArrowheads="1"/>
            </p:cNvSpPr>
            <p:nvPr/>
          </p:nvSpPr>
          <p:spPr bwMode="auto">
            <a:xfrm>
              <a:off x="3465" y="3723"/>
              <a:ext cx="9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>
              <a:spAutoFit/>
            </a:bodyPr>
            <a:lstStyle>
              <a:lvl1pPr defTabSz="911225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defTabSz="911225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defTabSz="911225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defTabSz="911225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defTabSz="911225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0000FF"/>
                  </a:solidFill>
                  <a:latin typeface="Times" pitchFamily="18" charset="0"/>
                </a:rPr>
                <a:t>Direct CPV</a:t>
              </a:r>
            </a:p>
          </p:txBody>
        </p:sp>
      </p:grpSp>
      <p:sp>
        <p:nvSpPr>
          <p:cNvPr id="107599" name="Rectangle 79"/>
          <p:cNvSpPr>
            <a:spLocks noChangeArrowheads="1"/>
          </p:cNvSpPr>
          <p:nvPr/>
        </p:nvSpPr>
        <p:spPr bwMode="auto">
          <a:xfrm>
            <a:off x="7596188" y="5375275"/>
            <a:ext cx="860425" cy="3810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12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122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122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122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500" b="1">
                <a:solidFill>
                  <a:srgbClr val="0000CC"/>
                </a:solidFill>
                <a:latin typeface="Times" pitchFamily="18" charset="0"/>
              </a:rPr>
              <a:t>A </a:t>
            </a:r>
            <a:r>
              <a:rPr lang="en-US" altLang="ja-JP" sz="2400" b="1">
                <a:solidFill>
                  <a:srgbClr val="0000CC"/>
                </a:solidFill>
                <a:latin typeface="Symbol" pitchFamily="18" charset="2"/>
              </a:rPr>
              <a:t>@ </a:t>
            </a:r>
            <a:r>
              <a:rPr lang="en-US" altLang="ja-JP" sz="2500" b="1">
                <a:solidFill>
                  <a:srgbClr val="0000CC"/>
                </a:solidFill>
                <a:latin typeface="Times" pitchFamily="18" charset="0"/>
              </a:rPr>
              <a:t>0</a:t>
            </a:r>
          </a:p>
        </p:txBody>
      </p:sp>
      <p:sp>
        <p:nvSpPr>
          <p:cNvPr id="107600" name="Rectangle 80"/>
          <p:cNvSpPr>
            <a:spLocks noChangeArrowheads="1"/>
          </p:cNvSpPr>
          <p:nvPr/>
        </p:nvSpPr>
        <p:spPr bwMode="auto">
          <a:xfrm>
            <a:off x="6872288" y="4295775"/>
            <a:ext cx="2087562" cy="9350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grpSp>
        <p:nvGrpSpPr>
          <p:cNvPr id="144399" name="Group 81"/>
          <p:cNvGrpSpPr>
            <a:grpSpLocks/>
          </p:cNvGrpSpPr>
          <p:nvPr/>
        </p:nvGrpSpPr>
        <p:grpSpPr bwMode="auto">
          <a:xfrm>
            <a:off x="34925" y="3646488"/>
            <a:ext cx="3529013" cy="2249487"/>
            <a:chOff x="3407" y="2694"/>
            <a:chExt cx="2240" cy="1370"/>
          </a:xfrm>
        </p:grpSpPr>
        <p:sp>
          <p:nvSpPr>
            <p:cNvPr id="144405" name="Line 82"/>
            <p:cNvSpPr>
              <a:spLocks noChangeShapeType="1"/>
            </p:cNvSpPr>
            <p:nvPr/>
          </p:nvSpPr>
          <p:spPr bwMode="auto">
            <a:xfrm>
              <a:off x="4271" y="2694"/>
              <a:ext cx="1376" cy="1099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406" name="Line 83"/>
            <p:cNvSpPr>
              <a:spLocks noChangeShapeType="1"/>
            </p:cNvSpPr>
            <p:nvPr/>
          </p:nvSpPr>
          <p:spPr bwMode="auto">
            <a:xfrm flipH="1">
              <a:off x="3839" y="2694"/>
              <a:ext cx="432" cy="1104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407" name="Line 84"/>
            <p:cNvSpPr>
              <a:spLocks noChangeShapeType="1"/>
            </p:cNvSpPr>
            <p:nvPr/>
          </p:nvSpPr>
          <p:spPr bwMode="auto">
            <a:xfrm flipV="1">
              <a:off x="3839" y="3793"/>
              <a:ext cx="1808" cy="5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408" name="Text Box 85"/>
            <p:cNvSpPr txBox="1">
              <a:spLocks noChangeArrowheads="1"/>
            </p:cNvSpPr>
            <p:nvPr/>
          </p:nvSpPr>
          <p:spPr bwMode="auto">
            <a:xfrm>
              <a:off x="4937" y="3429"/>
              <a:ext cx="571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b="1">
                  <a:solidFill>
                    <a:srgbClr val="FF0000"/>
                  </a:solidFill>
                  <a:sym typeface="Symbol" pitchFamily="18" charset="2"/>
                </a:rPr>
                <a:t></a:t>
              </a:r>
              <a:r>
                <a:rPr lang="en-US" altLang="ja-JP" b="1" baseline="-25000">
                  <a:solidFill>
                    <a:srgbClr val="FF0000"/>
                  </a:solidFill>
                  <a:sym typeface="Symbol" pitchFamily="18" charset="2"/>
                </a:rPr>
                <a:t>1</a:t>
              </a:r>
              <a:r>
                <a:rPr lang="en-US" altLang="ja-JP" sz="2400" b="1">
                  <a:solidFill>
                    <a:srgbClr val="FF0000"/>
                  </a:solidFill>
                  <a:latin typeface="Symbol" pitchFamily="18" charset="2"/>
                  <a:sym typeface="Symbol" pitchFamily="18" charset="2"/>
                </a:rPr>
                <a:t>(b)</a:t>
              </a:r>
              <a:endParaRPr lang="en-US" altLang="ja-JP" sz="2400" b="1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144409" name="Text Box 86"/>
            <p:cNvSpPr txBox="1">
              <a:spLocks noChangeArrowheads="1"/>
            </p:cNvSpPr>
            <p:nvPr/>
          </p:nvSpPr>
          <p:spPr bwMode="auto">
            <a:xfrm>
              <a:off x="4111" y="2795"/>
              <a:ext cx="588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b="1">
                  <a:solidFill>
                    <a:srgbClr val="006600"/>
                  </a:solidFill>
                  <a:sym typeface="Symbol" pitchFamily="18" charset="2"/>
                </a:rPr>
                <a:t></a:t>
              </a:r>
              <a:r>
                <a:rPr lang="en-US" altLang="ja-JP" b="1" baseline="-25000">
                  <a:solidFill>
                    <a:srgbClr val="006600"/>
                  </a:solidFill>
                  <a:sym typeface="Symbol" pitchFamily="18" charset="2"/>
                </a:rPr>
                <a:t>2</a:t>
              </a:r>
              <a:r>
                <a:rPr lang="en-US" altLang="ja-JP" sz="2400" b="1">
                  <a:solidFill>
                    <a:srgbClr val="006600"/>
                  </a:solidFill>
                  <a:latin typeface="Symbol" pitchFamily="18" charset="2"/>
                  <a:sym typeface="Symbol" pitchFamily="18" charset="2"/>
                </a:rPr>
                <a:t>(a)</a:t>
              </a:r>
            </a:p>
          </p:txBody>
        </p:sp>
        <p:sp>
          <p:nvSpPr>
            <p:cNvPr id="144410" name="Text Box 87"/>
            <p:cNvSpPr txBox="1">
              <a:spLocks noChangeArrowheads="1"/>
            </p:cNvSpPr>
            <p:nvPr/>
          </p:nvSpPr>
          <p:spPr bwMode="auto">
            <a:xfrm>
              <a:off x="3937" y="3384"/>
              <a:ext cx="545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b="1">
                  <a:solidFill>
                    <a:srgbClr val="006600"/>
                  </a:solidFill>
                  <a:sym typeface="Symbol" pitchFamily="18" charset="2"/>
                </a:rPr>
                <a:t></a:t>
              </a:r>
              <a:r>
                <a:rPr lang="en-US" altLang="ja-JP" b="1" baseline="-25000">
                  <a:solidFill>
                    <a:srgbClr val="006600"/>
                  </a:solidFill>
                  <a:sym typeface="Symbol" pitchFamily="18" charset="2"/>
                </a:rPr>
                <a:t>3</a:t>
              </a:r>
              <a:r>
                <a:rPr lang="en-US" altLang="ja-JP" sz="2400" b="1">
                  <a:solidFill>
                    <a:srgbClr val="006600"/>
                  </a:solidFill>
                  <a:latin typeface="Symbol" pitchFamily="18" charset="2"/>
                  <a:sym typeface="Symbol" pitchFamily="18" charset="2"/>
                </a:rPr>
                <a:t>(g)</a:t>
              </a:r>
            </a:p>
          </p:txBody>
        </p:sp>
        <p:sp>
          <p:nvSpPr>
            <p:cNvPr id="144411" name="Rectangle 88"/>
            <p:cNvSpPr>
              <a:spLocks noChangeArrowheads="1"/>
            </p:cNvSpPr>
            <p:nvPr/>
          </p:nvSpPr>
          <p:spPr bwMode="auto">
            <a:xfrm>
              <a:off x="4831" y="2875"/>
              <a:ext cx="693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td </a:t>
              </a: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tb</a:t>
              </a:r>
            </a:p>
          </p:txBody>
        </p:sp>
        <p:sp>
          <p:nvSpPr>
            <p:cNvPr id="144412" name="Rectangle 89"/>
            <p:cNvSpPr>
              <a:spLocks noChangeArrowheads="1"/>
            </p:cNvSpPr>
            <p:nvPr/>
          </p:nvSpPr>
          <p:spPr bwMode="auto">
            <a:xfrm>
              <a:off x="4349" y="3748"/>
              <a:ext cx="868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cd </a:t>
              </a: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cb</a:t>
              </a:r>
            </a:p>
          </p:txBody>
        </p:sp>
        <p:sp>
          <p:nvSpPr>
            <p:cNvPr id="144413" name="Rectangle 90"/>
            <p:cNvSpPr>
              <a:spLocks noChangeArrowheads="1"/>
            </p:cNvSpPr>
            <p:nvPr/>
          </p:nvSpPr>
          <p:spPr bwMode="auto">
            <a:xfrm>
              <a:off x="3407" y="2742"/>
              <a:ext cx="78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ud </a:t>
              </a: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ub</a:t>
              </a:r>
            </a:p>
          </p:txBody>
        </p:sp>
        <p:sp>
          <p:nvSpPr>
            <p:cNvPr id="144414" name="Rectangle 91"/>
            <p:cNvSpPr>
              <a:spLocks noChangeArrowheads="1"/>
            </p:cNvSpPr>
            <p:nvPr/>
          </p:nvSpPr>
          <p:spPr bwMode="auto">
            <a:xfrm>
              <a:off x="3935" y="2694"/>
              <a:ext cx="19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 baseline="-25000">
                  <a:solidFill>
                    <a:srgbClr val="CC0000"/>
                  </a:solidFill>
                </a:rPr>
                <a:t>*</a:t>
              </a:r>
            </a:p>
          </p:txBody>
        </p:sp>
        <p:sp>
          <p:nvSpPr>
            <p:cNvPr id="144415" name="Rectangle 92"/>
            <p:cNvSpPr>
              <a:spLocks noChangeArrowheads="1"/>
            </p:cNvSpPr>
            <p:nvPr/>
          </p:nvSpPr>
          <p:spPr bwMode="auto">
            <a:xfrm>
              <a:off x="4847" y="3749"/>
              <a:ext cx="19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 baseline="-25000">
                  <a:solidFill>
                    <a:srgbClr val="CC0000"/>
                  </a:solidFill>
                </a:rPr>
                <a:t>*</a:t>
              </a:r>
            </a:p>
          </p:txBody>
        </p:sp>
        <p:sp>
          <p:nvSpPr>
            <p:cNvPr id="144416" name="Rectangle 93"/>
            <p:cNvSpPr>
              <a:spLocks noChangeArrowheads="1"/>
            </p:cNvSpPr>
            <p:nvPr/>
          </p:nvSpPr>
          <p:spPr bwMode="auto">
            <a:xfrm>
              <a:off x="5327" y="2827"/>
              <a:ext cx="19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 baseline="-25000">
                  <a:solidFill>
                    <a:srgbClr val="CC0000"/>
                  </a:solidFill>
                </a:rPr>
                <a:t>*</a:t>
              </a:r>
            </a:p>
          </p:txBody>
        </p:sp>
      </p:grpSp>
      <p:sp>
        <p:nvSpPr>
          <p:cNvPr id="144400" name="Oval 94"/>
          <p:cNvSpPr>
            <a:spLocks noChangeArrowheads="1"/>
          </p:cNvSpPr>
          <p:nvPr/>
        </p:nvSpPr>
        <p:spPr bwMode="auto">
          <a:xfrm>
            <a:off x="2051050" y="5375275"/>
            <a:ext cx="647700" cy="6477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44401" name="Oval 95"/>
          <p:cNvSpPr>
            <a:spLocks noChangeArrowheads="1"/>
          </p:cNvSpPr>
          <p:nvPr/>
        </p:nvSpPr>
        <p:spPr bwMode="auto">
          <a:xfrm>
            <a:off x="2268538" y="3862388"/>
            <a:ext cx="647700" cy="649287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44402" name="AutoShape 96"/>
          <p:cNvSpPr>
            <a:spLocks noChangeArrowheads="1"/>
          </p:cNvSpPr>
          <p:nvPr/>
        </p:nvSpPr>
        <p:spPr bwMode="auto">
          <a:xfrm rot="-5400000">
            <a:off x="2340769" y="3502819"/>
            <a:ext cx="431800" cy="287338"/>
          </a:xfrm>
          <a:prstGeom prst="leftArrow">
            <a:avLst>
              <a:gd name="adj1" fmla="val 50000"/>
              <a:gd name="adj2" fmla="val 37569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07617" name="Text Box 97"/>
          <p:cNvSpPr txBox="1">
            <a:spLocks noChangeArrowheads="1"/>
          </p:cNvSpPr>
          <p:nvPr/>
        </p:nvSpPr>
        <p:spPr bwMode="auto">
          <a:xfrm>
            <a:off x="3436938" y="5927725"/>
            <a:ext cx="4821237" cy="4191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rgbClr val="FF0000"/>
                </a:solidFill>
              </a:rPr>
              <a:t>First observed CPV in B (2001)</a:t>
            </a:r>
          </a:p>
        </p:txBody>
      </p:sp>
      <p:sp>
        <p:nvSpPr>
          <p:cNvPr id="144404" name="Text Box 98"/>
          <p:cNvSpPr txBox="1">
            <a:spLocks noChangeArrowheads="1"/>
          </p:cNvSpPr>
          <p:nvPr/>
        </p:nvSpPr>
        <p:spPr bwMode="auto">
          <a:xfrm>
            <a:off x="5940425" y="1630363"/>
            <a:ext cx="7921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0" tIns="41465" rIns="82930" bIns="41465">
            <a:spAutoFit/>
          </a:bodyPr>
          <a:lstStyle>
            <a:lvl1pPr defTabSz="8286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ja-JP" sz="2500" b="1" i="1">
                <a:solidFill>
                  <a:srgbClr val="FF0000"/>
                </a:solidFill>
                <a:latin typeface="Helvetica" pitchFamily="34" charset="0"/>
              </a:rPr>
              <a:t>V*</a:t>
            </a:r>
            <a:r>
              <a:rPr kumimoji="0" lang="en-US" altLang="ja-JP" sz="2500" b="1" i="1" baseline="-25000">
                <a:solidFill>
                  <a:srgbClr val="FF0000"/>
                </a:solidFill>
                <a:latin typeface="Helvetica" pitchFamily="34" charset="0"/>
              </a:rPr>
              <a:t>cb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62" grpId="0"/>
      <p:bldP spid="107599" grpId="0" animBg="1"/>
      <p:bldP spid="107600" grpId="0" animBg="1"/>
      <p:bldP spid="1076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1747" name="Rectangle 43"/>
          <p:cNvSpPr>
            <a:spLocks noChangeArrowheads="1"/>
          </p:cNvSpPr>
          <p:nvPr/>
        </p:nvSpPr>
        <p:spPr bwMode="auto">
          <a:xfrm>
            <a:off x="5638800" y="3733800"/>
            <a:ext cx="3276600" cy="2209800"/>
          </a:xfrm>
          <a:prstGeom prst="rect">
            <a:avLst/>
          </a:prstGeom>
          <a:solidFill>
            <a:srgbClr val="CCFF66"/>
          </a:solidFill>
          <a:ln w="254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685800"/>
          </a:xfrm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ja-JP" b="1" i="1" smtClean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US" altLang="ja-JP" b="1" i="1" baseline="-25000" smtClean="0">
                <a:solidFill>
                  <a:srgbClr val="000000"/>
                </a:solidFill>
              </a:rPr>
              <a:t>1</a:t>
            </a:r>
            <a:r>
              <a:rPr lang="en-US" altLang="ja-JP" b="1" smtClean="0">
                <a:solidFill>
                  <a:srgbClr val="000000"/>
                </a:solidFill>
              </a:rPr>
              <a:t> Measurement </a:t>
            </a:r>
            <a:endParaRPr lang="en-US" altLang="ja-JP" sz="3600" b="1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5559425" y="2590800"/>
            <a:ext cx="35845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800"/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6868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5943600" y="1985963"/>
            <a:ext cx="381000" cy="8382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5410200" y="50371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b="1">
              <a:solidFill>
                <a:srgbClr val="009900"/>
              </a:solidFill>
            </a:endParaRPr>
          </a:p>
        </p:txBody>
      </p:sp>
      <p:sp>
        <p:nvSpPr>
          <p:cNvPr id="31753" name="Oval 10"/>
          <p:cNvSpPr>
            <a:spLocks noChangeArrowheads="1"/>
          </p:cNvSpPr>
          <p:nvPr/>
        </p:nvSpPr>
        <p:spPr bwMode="auto">
          <a:xfrm>
            <a:off x="7315200" y="1981200"/>
            <a:ext cx="1371600" cy="685800"/>
          </a:xfrm>
          <a:prstGeom prst="ellipse">
            <a:avLst/>
          </a:prstGeom>
          <a:noFill/>
          <a:ln w="254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31754" name="Text Box 25"/>
          <p:cNvSpPr txBox="1">
            <a:spLocks noChangeArrowheads="1"/>
          </p:cNvSpPr>
          <p:nvPr/>
        </p:nvSpPr>
        <p:spPr bwMode="auto">
          <a:xfrm>
            <a:off x="228600" y="958850"/>
            <a:ext cx="5141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 i="1">
                <a:solidFill>
                  <a:srgbClr val="800080"/>
                </a:solidFill>
              </a:rPr>
              <a:t>At the </a:t>
            </a:r>
            <a:r>
              <a:rPr lang="en-US" altLang="ja-JP" sz="3600" b="1">
                <a:solidFill>
                  <a:srgbClr val="800080"/>
                </a:solidFill>
                <a:latin typeface="Symbol" panose="05050102010706020507" pitchFamily="18" charset="2"/>
              </a:rPr>
              <a:t>U</a:t>
            </a:r>
            <a:r>
              <a:rPr lang="en-US" altLang="ja-JP" sz="3600" b="1" i="1">
                <a:solidFill>
                  <a:srgbClr val="800080"/>
                </a:solidFill>
              </a:rPr>
              <a:t>(4S): t    </a:t>
            </a:r>
            <a:r>
              <a:rPr lang="en-US" altLang="ja-JP" sz="3600" b="1" i="1">
                <a:solidFill>
                  <a:srgbClr val="80008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3600" b="1" i="1">
                <a:solidFill>
                  <a:srgbClr val="800080"/>
                </a:solidFill>
              </a:rPr>
              <a:t>t = t   - t</a:t>
            </a:r>
          </a:p>
        </p:txBody>
      </p:sp>
      <p:sp>
        <p:nvSpPr>
          <p:cNvPr id="31755" name="Line 26"/>
          <p:cNvSpPr>
            <a:spLocks noChangeShapeType="1"/>
          </p:cNvSpPr>
          <p:nvPr/>
        </p:nvSpPr>
        <p:spPr bwMode="auto">
          <a:xfrm>
            <a:off x="3200400" y="1295400"/>
            <a:ext cx="304800" cy="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6" name="Text Box 29"/>
          <p:cNvSpPr txBox="1">
            <a:spLocks noChangeArrowheads="1"/>
          </p:cNvSpPr>
          <p:nvPr/>
        </p:nvSpPr>
        <p:spPr bwMode="auto">
          <a:xfrm>
            <a:off x="6575425" y="46323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2800"/>
          </a:p>
        </p:txBody>
      </p:sp>
      <p:sp>
        <p:nvSpPr>
          <p:cNvPr id="31757" name="Text Box 30"/>
          <p:cNvSpPr txBox="1">
            <a:spLocks noChangeArrowheads="1"/>
          </p:cNvSpPr>
          <p:nvPr/>
        </p:nvSpPr>
        <p:spPr bwMode="auto">
          <a:xfrm>
            <a:off x="5237163" y="1263650"/>
            <a:ext cx="554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990099"/>
                </a:solidFill>
              </a:rPr>
              <a:t>tag</a:t>
            </a:r>
          </a:p>
        </p:txBody>
      </p:sp>
      <p:sp>
        <p:nvSpPr>
          <p:cNvPr id="31758" name="Text Box 31"/>
          <p:cNvSpPr txBox="1">
            <a:spLocks noChangeArrowheads="1"/>
          </p:cNvSpPr>
          <p:nvPr/>
        </p:nvSpPr>
        <p:spPr bwMode="auto">
          <a:xfrm>
            <a:off x="4475163" y="1263650"/>
            <a:ext cx="630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990099"/>
                </a:solidFill>
              </a:rPr>
              <a:t>CP</a:t>
            </a:r>
          </a:p>
        </p:txBody>
      </p:sp>
      <p:sp>
        <p:nvSpPr>
          <p:cNvPr id="31759" name="Text Box 33"/>
          <p:cNvSpPr txBox="1">
            <a:spLocks noChangeArrowheads="1"/>
          </p:cNvSpPr>
          <p:nvPr/>
        </p:nvSpPr>
        <p:spPr bwMode="auto">
          <a:xfrm>
            <a:off x="5775325" y="3748088"/>
            <a:ext cx="2928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Asym. in two ways</a:t>
            </a:r>
          </a:p>
        </p:txBody>
      </p:sp>
      <p:sp>
        <p:nvSpPr>
          <p:cNvPr id="31760" name="Text Box 34"/>
          <p:cNvSpPr txBox="1">
            <a:spLocks noChangeArrowheads="1"/>
          </p:cNvSpPr>
          <p:nvPr/>
        </p:nvSpPr>
        <p:spPr bwMode="auto">
          <a:xfrm>
            <a:off x="6194425" y="4283075"/>
            <a:ext cx="739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800" b="1" i="1">
                <a:solidFill>
                  <a:srgbClr val="3333FF"/>
                </a:solidFill>
              </a:rPr>
              <a:t>B</a:t>
            </a:r>
            <a:r>
              <a:rPr lang="en-US" altLang="ja-JP" sz="2800" b="1" i="1" baseline="30000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31761" name="Text Box 35"/>
          <p:cNvSpPr txBox="1">
            <a:spLocks noChangeArrowheads="1"/>
          </p:cNvSpPr>
          <p:nvPr/>
        </p:nvSpPr>
        <p:spPr bwMode="auto">
          <a:xfrm>
            <a:off x="7261225" y="4305300"/>
            <a:ext cx="663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800" b="1" i="1">
                <a:solidFill>
                  <a:srgbClr val="FF0000"/>
                </a:solidFill>
              </a:rPr>
              <a:t>B</a:t>
            </a:r>
            <a:r>
              <a:rPr lang="en-US" altLang="ja-JP" sz="2800" b="1" i="1" baseline="30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762" name="Line 36"/>
          <p:cNvSpPr>
            <a:spLocks noChangeShapeType="1"/>
          </p:cNvSpPr>
          <p:nvPr/>
        </p:nvSpPr>
        <p:spPr bwMode="auto">
          <a:xfrm>
            <a:off x="7391400" y="4389438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63" name="Rectangle 37"/>
          <p:cNvSpPr>
            <a:spLocks noChangeArrowheads="1"/>
          </p:cNvSpPr>
          <p:nvPr/>
        </p:nvSpPr>
        <p:spPr bwMode="auto">
          <a:xfrm>
            <a:off x="6191250" y="4640263"/>
            <a:ext cx="59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 i="1">
                <a:solidFill>
                  <a:srgbClr val="80008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3600" b="1" i="1">
                <a:solidFill>
                  <a:srgbClr val="800080"/>
                </a:solidFill>
              </a:rPr>
              <a:t>t</a:t>
            </a:r>
          </a:p>
        </p:txBody>
      </p:sp>
      <p:sp>
        <p:nvSpPr>
          <p:cNvPr id="31764" name="Rectangle 38"/>
          <p:cNvSpPr>
            <a:spLocks noChangeArrowheads="1"/>
          </p:cNvSpPr>
          <p:nvPr/>
        </p:nvSpPr>
        <p:spPr bwMode="auto">
          <a:xfrm>
            <a:off x="7258050" y="4640263"/>
            <a:ext cx="74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 i="1">
                <a:solidFill>
                  <a:srgbClr val="800080"/>
                </a:solidFill>
              </a:rPr>
              <a:t>-</a:t>
            </a:r>
            <a:r>
              <a:rPr lang="en-US" altLang="ja-JP" sz="3600" b="1" i="1">
                <a:solidFill>
                  <a:srgbClr val="80008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3600" b="1" i="1">
                <a:solidFill>
                  <a:srgbClr val="800080"/>
                </a:solidFill>
              </a:rPr>
              <a:t>t</a:t>
            </a:r>
          </a:p>
        </p:txBody>
      </p:sp>
      <p:sp>
        <p:nvSpPr>
          <p:cNvPr id="31765" name="Line 39"/>
          <p:cNvSpPr>
            <a:spLocks noChangeShapeType="1"/>
          </p:cNvSpPr>
          <p:nvPr/>
        </p:nvSpPr>
        <p:spPr bwMode="auto">
          <a:xfrm>
            <a:off x="6781800" y="459581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66" name="Line 40"/>
          <p:cNvSpPr>
            <a:spLocks noChangeShapeType="1"/>
          </p:cNvSpPr>
          <p:nvPr/>
        </p:nvSpPr>
        <p:spPr bwMode="auto">
          <a:xfrm>
            <a:off x="6781800" y="505301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67" name="Text Box 41"/>
          <p:cNvSpPr txBox="1">
            <a:spLocks noChangeArrowheads="1"/>
          </p:cNvSpPr>
          <p:nvPr/>
        </p:nvSpPr>
        <p:spPr bwMode="auto">
          <a:xfrm>
            <a:off x="5851525" y="5334000"/>
            <a:ext cx="299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6600"/>
                </a:solidFill>
              </a:rPr>
              <a:t>Systematics cancel</a:t>
            </a:r>
          </a:p>
        </p:txBody>
      </p:sp>
      <p:sp>
        <p:nvSpPr>
          <p:cNvPr id="31768" name="Text Box 42"/>
          <p:cNvSpPr txBox="1">
            <a:spLocks noChangeArrowheads="1"/>
          </p:cNvSpPr>
          <p:nvPr/>
        </p:nvSpPr>
        <p:spPr bwMode="auto">
          <a:xfrm>
            <a:off x="5334000" y="3138488"/>
            <a:ext cx="33639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8000"/>
                </a:solidFill>
              </a:rPr>
              <a:t>Decay time evolution</a:t>
            </a:r>
          </a:p>
        </p:txBody>
      </p:sp>
      <p:sp>
        <p:nvSpPr>
          <p:cNvPr id="31769" name="Line 44"/>
          <p:cNvSpPr>
            <a:spLocks noChangeShapeType="1"/>
          </p:cNvSpPr>
          <p:nvPr/>
        </p:nvSpPr>
        <p:spPr bwMode="auto">
          <a:xfrm>
            <a:off x="8001000" y="2667000"/>
            <a:ext cx="0" cy="533400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31770" name="Group 45"/>
          <p:cNvGrpSpPr>
            <a:grpSpLocks/>
          </p:cNvGrpSpPr>
          <p:nvPr/>
        </p:nvGrpSpPr>
        <p:grpSpPr bwMode="auto">
          <a:xfrm>
            <a:off x="395288" y="3141663"/>
            <a:ext cx="4694237" cy="3311525"/>
            <a:chOff x="240" y="2387"/>
            <a:chExt cx="3910" cy="1242"/>
          </a:xfrm>
        </p:grpSpPr>
        <p:grpSp>
          <p:nvGrpSpPr>
            <p:cNvPr id="31771" name="Group 46"/>
            <p:cNvGrpSpPr>
              <a:grpSpLocks/>
            </p:cNvGrpSpPr>
            <p:nvPr/>
          </p:nvGrpSpPr>
          <p:grpSpPr bwMode="auto">
            <a:xfrm>
              <a:off x="240" y="2387"/>
              <a:ext cx="3910" cy="1242"/>
              <a:chOff x="240" y="2387"/>
              <a:chExt cx="3910" cy="1242"/>
            </a:xfrm>
          </p:grpSpPr>
          <p:graphicFrame>
            <p:nvGraphicFramePr>
              <p:cNvPr id="31773" name="Object 47"/>
              <p:cNvGraphicFramePr>
                <a:graphicFrameLocks noChangeAspect="1"/>
              </p:cNvGraphicFramePr>
              <p:nvPr/>
            </p:nvGraphicFramePr>
            <p:xfrm>
              <a:off x="240" y="2387"/>
              <a:ext cx="3910" cy="11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140" name="Artwork" r:id="rId4" imgW="9927762" imgH="6813640" progId="Adobe.Illustrator.9">
                      <p:embed/>
                    </p:oleObj>
                  </mc:Choice>
                  <mc:Fallback>
                    <p:oleObj name="Artwork" r:id="rId4" imgW="9927762" imgH="6813640" progId="Adobe.Illustrator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" y="2387"/>
                            <a:ext cx="3910" cy="11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774" name="Text Box 48"/>
              <p:cNvSpPr txBox="1">
                <a:spLocks noChangeArrowheads="1"/>
              </p:cNvSpPr>
              <p:nvPr/>
            </p:nvSpPr>
            <p:spPr bwMode="auto">
              <a:xfrm>
                <a:off x="939" y="2566"/>
                <a:ext cx="6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ja-JP" sz="2800" b="1" i="1">
                    <a:solidFill>
                      <a:srgbClr val="3333FF"/>
                    </a:solidFill>
                  </a:rPr>
                  <a:t>B</a:t>
                </a:r>
                <a:r>
                  <a:rPr lang="en-US" altLang="ja-JP" sz="2800" b="1" i="1" baseline="30000">
                    <a:solidFill>
                      <a:srgbClr val="3333FF"/>
                    </a:solidFill>
                  </a:rPr>
                  <a:t>0</a:t>
                </a:r>
              </a:p>
            </p:txBody>
          </p:sp>
          <p:sp>
            <p:nvSpPr>
              <p:cNvPr id="31775" name="Text Box 49"/>
              <p:cNvSpPr txBox="1">
                <a:spLocks noChangeArrowheads="1"/>
              </p:cNvSpPr>
              <p:nvPr/>
            </p:nvSpPr>
            <p:spPr bwMode="auto">
              <a:xfrm>
                <a:off x="3462" y="2653"/>
                <a:ext cx="62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ja-JP" sz="2800" b="1" i="1">
                    <a:solidFill>
                      <a:srgbClr val="FF0000"/>
                    </a:solidFill>
                  </a:rPr>
                  <a:t>B</a:t>
                </a:r>
                <a:r>
                  <a:rPr lang="en-US" altLang="ja-JP" sz="2800" b="1" i="1" baseline="3000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31776" name="Line 50"/>
              <p:cNvSpPr>
                <a:spLocks noChangeShapeType="1"/>
              </p:cNvSpPr>
              <p:nvPr/>
            </p:nvSpPr>
            <p:spPr bwMode="auto">
              <a:xfrm flipH="1">
                <a:off x="2712" y="2784"/>
                <a:ext cx="712" cy="175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77" name="Line 51"/>
              <p:cNvSpPr>
                <a:spLocks noChangeShapeType="1"/>
              </p:cNvSpPr>
              <p:nvPr/>
            </p:nvSpPr>
            <p:spPr bwMode="auto">
              <a:xfrm>
                <a:off x="1202" y="2795"/>
                <a:ext cx="697" cy="151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78" name="Line 52"/>
              <p:cNvSpPr>
                <a:spLocks noChangeShapeType="1"/>
              </p:cNvSpPr>
              <p:nvPr/>
            </p:nvSpPr>
            <p:spPr bwMode="auto">
              <a:xfrm>
                <a:off x="3543" y="2701"/>
                <a:ext cx="285" cy="1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79" name="Text Box 53"/>
              <p:cNvSpPr txBox="1">
                <a:spLocks noChangeArrowheads="1"/>
              </p:cNvSpPr>
              <p:nvPr/>
            </p:nvSpPr>
            <p:spPr bwMode="auto">
              <a:xfrm>
                <a:off x="665" y="2828"/>
                <a:ext cx="75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ja-JP" sz="2800" b="1" i="1">
                    <a:solidFill>
                      <a:srgbClr val="009900"/>
                    </a:solidFill>
                  </a:rPr>
                  <a:t>B</a:t>
                </a:r>
                <a:r>
                  <a:rPr lang="en-US" altLang="ja-JP" sz="2800" b="1" i="1" baseline="30000">
                    <a:solidFill>
                      <a:srgbClr val="009900"/>
                    </a:solidFill>
                  </a:rPr>
                  <a:t>0</a:t>
                </a:r>
                <a:r>
                  <a:rPr lang="en-US" altLang="ja-JP" sz="2800" b="1" i="1">
                    <a:solidFill>
                      <a:srgbClr val="009900"/>
                    </a:solidFill>
                  </a:rPr>
                  <a:t>-tag</a:t>
                </a:r>
                <a:endParaRPr lang="en-US" altLang="ja-JP" sz="2800" b="1" i="1" baseline="30000">
                  <a:solidFill>
                    <a:srgbClr val="009900"/>
                  </a:solidFill>
                </a:endParaRPr>
              </a:p>
            </p:txBody>
          </p:sp>
          <p:sp>
            <p:nvSpPr>
              <p:cNvPr id="31780" name="Line 54"/>
              <p:cNvSpPr>
                <a:spLocks noChangeShapeType="1"/>
              </p:cNvSpPr>
              <p:nvPr/>
            </p:nvSpPr>
            <p:spPr bwMode="auto">
              <a:xfrm flipV="1">
                <a:off x="746" y="2871"/>
                <a:ext cx="203" cy="5"/>
              </a:xfrm>
              <a:prstGeom prst="line">
                <a:avLst/>
              </a:prstGeom>
              <a:noFill/>
              <a:ln w="317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81" name="Text Box 55"/>
              <p:cNvSpPr txBox="1">
                <a:spLocks noChangeArrowheads="1"/>
              </p:cNvSpPr>
              <p:nvPr/>
            </p:nvSpPr>
            <p:spPr bwMode="auto">
              <a:xfrm>
                <a:off x="3323" y="2868"/>
                <a:ext cx="75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ja-JP" sz="2800" b="1" i="1">
                    <a:solidFill>
                      <a:srgbClr val="009900"/>
                    </a:solidFill>
                  </a:rPr>
                  <a:t>B</a:t>
                </a:r>
                <a:r>
                  <a:rPr lang="en-US" altLang="ja-JP" sz="2800" b="1" i="1" baseline="30000">
                    <a:solidFill>
                      <a:srgbClr val="009900"/>
                    </a:solidFill>
                  </a:rPr>
                  <a:t>0</a:t>
                </a:r>
                <a:r>
                  <a:rPr lang="en-US" altLang="ja-JP" sz="2800" b="1" i="1">
                    <a:solidFill>
                      <a:srgbClr val="009900"/>
                    </a:solidFill>
                  </a:rPr>
                  <a:t>-tag</a:t>
                </a:r>
                <a:endParaRPr lang="en-US" altLang="ja-JP" sz="2800" b="1" i="1" baseline="30000">
                  <a:solidFill>
                    <a:srgbClr val="009900"/>
                  </a:solidFill>
                </a:endParaRPr>
              </a:p>
            </p:txBody>
          </p:sp>
          <p:sp>
            <p:nvSpPr>
              <p:cNvPr id="31782" name="Rectangle 56"/>
              <p:cNvSpPr>
                <a:spLocks noChangeArrowheads="1"/>
              </p:cNvSpPr>
              <p:nvPr/>
            </p:nvSpPr>
            <p:spPr bwMode="auto">
              <a:xfrm>
                <a:off x="2018" y="3475"/>
                <a:ext cx="590" cy="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ja-JP" sz="2000"/>
              </a:p>
            </p:txBody>
          </p:sp>
          <p:sp>
            <p:nvSpPr>
              <p:cNvPr id="31783" name="Text Box 57"/>
              <p:cNvSpPr txBox="1">
                <a:spLocks noChangeArrowheads="1"/>
              </p:cNvSpPr>
              <p:nvPr/>
            </p:nvSpPr>
            <p:spPr bwMode="auto">
              <a:xfrm>
                <a:off x="1566" y="3412"/>
                <a:ext cx="166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b="1">
                    <a:solidFill>
                      <a:srgbClr val="800080"/>
                    </a:solidFill>
                    <a:latin typeface="Symbol" panose="05050102010706020507" pitchFamily="18" charset="2"/>
                  </a:rPr>
                  <a:t>      D</a:t>
                </a:r>
                <a:r>
                  <a:rPr lang="en-US" altLang="ja-JP" b="1">
                    <a:solidFill>
                      <a:srgbClr val="800080"/>
                    </a:solidFill>
                    <a:latin typeface="Times" panose="02020603050405020304" pitchFamily="18" charset="0"/>
                  </a:rPr>
                  <a:t>t</a:t>
                </a:r>
                <a:r>
                  <a:rPr lang="en-US" altLang="ja-JP" b="1">
                    <a:latin typeface="Times" panose="02020603050405020304" pitchFamily="18" charset="0"/>
                  </a:rPr>
                  <a:t> </a:t>
                </a:r>
                <a:endParaRPr lang="en-US" altLang="ja-JP" b="1"/>
              </a:p>
            </p:txBody>
          </p:sp>
        </p:grpSp>
        <p:sp>
          <p:nvSpPr>
            <p:cNvPr id="31772" name="Line 58"/>
            <p:cNvSpPr>
              <a:spLocks noChangeShapeType="1"/>
            </p:cNvSpPr>
            <p:nvPr/>
          </p:nvSpPr>
          <p:spPr bwMode="auto">
            <a:xfrm flipV="1">
              <a:off x="2290" y="2387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70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82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Analysis Procedure: sin2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f</a:t>
            </a:r>
            <a:r>
              <a:rPr lang="en-US" altLang="ja-JP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endParaRPr lang="ja-JP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1275" y="1181100"/>
            <a:ext cx="503555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800" b="1" dirty="0" smtClean="0">
                <a:solidFill>
                  <a:srgbClr val="0000CC"/>
                </a:solidFill>
                <a:latin typeface="Comic Sans MS" pitchFamily="66" charset="0"/>
              </a:rPr>
              <a:t>1.Reconstruct B</a:t>
            </a:r>
            <a:r>
              <a:rPr lang="en-US" altLang="ja-JP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altLang="ja-JP" sz="2800" b="1" dirty="0" smtClean="0">
                <a:solidFill>
                  <a:srgbClr val="0000CC"/>
                </a:solidFill>
                <a:latin typeface="Comic Sans MS" pitchFamily="66" charset="0"/>
              </a:rPr>
              <a:t>CP decays</a:t>
            </a:r>
            <a:endParaRPr lang="ja-JP" altLang="en-US" sz="2800" b="1" dirty="0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45413" name="AutoShape 5"/>
          <p:cNvSpPr>
            <a:spLocks noChangeArrowheads="1"/>
          </p:cNvSpPr>
          <p:nvPr/>
        </p:nvSpPr>
        <p:spPr bwMode="auto">
          <a:xfrm>
            <a:off x="41275" y="2324100"/>
            <a:ext cx="3908425" cy="6096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9900"/>
                </a:solidFill>
                <a:latin typeface="Comic Sans MS" pitchFamily="66" charset="0"/>
              </a:rPr>
              <a:t>2.Determine B</a:t>
            </a:r>
            <a:r>
              <a:rPr lang="ja-JP" altLang="en-US" sz="2800" b="1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altLang="ja-JP" sz="2800" b="1">
                <a:solidFill>
                  <a:srgbClr val="009900"/>
                </a:solidFill>
                <a:latin typeface="Comic Sans MS" pitchFamily="66" charset="0"/>
              </a:rPr>
              <a:t>or</a:t>
            </a:r>
            <a:r>
              <a:rPr lang="ja-JP" altLang="en-US" sz="2800" b="1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altLang="ja-JP" sz="2800" b="1">
                <a:solidFill>
                  <a:srgbClr val="009900"/>
                </a:solidFill>
                <a:latin typeface="Comic Sans MS" pitchFamily="66" charset="0"/>
              </a:rPr>
              <a:t>B</a:t>
            </a:r>
            <a:endParaRPr lang="ja-JP" altLang="en-US" sz="2800" b="1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41275" y="3543300"/>
            <a:ext cx="4926013" cy="609600"/>
          </a:xfrm>
          <a:prstGeom prst="flowChartAlternateProcess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00"/>
                </a:solidFill>
                <a:latin typeface="Comic Sans MS" pitchFamily="66" charset="0"/>
              </a:rPr>
              <a:t>3.Measure decay time diff.</a:t>
            </a:r>
            <a:endParaRPr lang="ja-JP" altLang="en-US" sz="2800" b="1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>
            <a:off x="41275" y="4794250"/>
            <a:ext cx="5035550" cy="609600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66FF33"/>
                </a:solidFill>
                <a:latin typeface="Comic Sans MS" pitchFamily="66" charset="0"/>
              </a:rPr>
              <a:t>4.Measure CP asym.:ML fit</a:t>
            </a:r>
            <a:endParaRPr lang="ja-JP" altLang="en-US" sz="2800" b="1">
              <a:solidFill>
                <a:srgbClr val="66FF33"/>
              </a:solidFill>
              <a:latin typeface="Comic Sans MS" pitchFamily="66" charset="0"/>
            </a:endParaRPr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>
            <a:off x="223838" y="19431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145417" name="AutoShape 9"/>
          <p:cNvSpPr>
            <a:spLocks noChangeArrowheads="1"/>
          </p:cNvSpPr>
          <p:nvPr/>
        </p:nvSpPr>
        <p:spPr bwMode="auto">
          <a:xfrm>
            <a:off x="223838" y="30861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145418" name="AutoShape 10"/>
          <p:cNvSpPr>
            <a:spLocks noChangeArrowheads="1"/>
          </p:cNvSpPr>
          <p:nvPr/>
        </p:nvSpPr>
        <p:spPr bwMode="auto">
          <a:xfrm>
            <a:off x="223838" y="43053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744538" y="1790700"/>
            <a:ext cx="2945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solidFill>
                  <a:srgbClr val="800080"/>
                </a:solidFill>
                <a:latin typeface="Comic Sans MS" pitchFamily="66" charset="0"/>
              </a:rPr>
              <a:t>Signal </a:t>
            </a:r>
            <a:r>
              <a:rPr lang="en-US" altLang="ja-JP" sz="2400" b="1" dirty="0" err="1" smtClean="0">
                <a:solidFill>
                  <a:srgbClr val="800080"/>
                </a:solidFill>
                <a:latin typeface="Comic Sans MS" pitchFamily="66" charset="0"/>
              </a:rPr>
              <a:t>fraction:f</a:t>
            </a:r>
            <a:r>
              <a:rPr lang="en-US" altLang="ja-JP" sz="2400" b="1" baseline="-25000" dirty="0" err="1" smtClean="0">
                <a:solidFill>
                  <a:srgbClr val="800080"/>
                </a:solidFill>
                <a:latin typeface="Comic Sans MS" pitchFamily="66" charset="0"/>
              </a:rPr>
              <a:t>sig</a:t>
            </a:r>
            <a:endParaRPr lang="en-US" altLang="ja-JP" sz="2400" b="1" baseline="-25000" dirty="0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744538" y="2933700"/>
            <a:ext cx="355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800080"/>
                </a:solidFill>
                <a:latin typeface="Comic Sans MS" pitchFamily="66" charset="0"/>
              </a:rPr>
              <a:t>Wrong tag fraction:</a:t>
            </a:r>
            <a:r>
              <a:rPr lang="en-US" altLang="ja-JP" sz="2400" b="1">
                <a:solidFill>
                  <a:srgbClr val="800080"/>
                </a:solidFill>
                <a:latin typeface="Symbol" pitchFamily="18" charset="2"/>
              </a:rPr>
              <a:t>w</a:t>
            </a:r>
            <a:endParaRPr lang="en-US" altLang="ja-JP" sz="2400" b="1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885825" y="4152900"/>
            <a:ext cx="323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800080"/>
                </a:solidFill>
                <a:latin typeface="Comic Sans MS" pitchFamily="66" charset="0"/>
              </a:rPr>
              <a:t>Time resolution: R</a:t>
            </a:r>
            <a:r>
              <a:rPr lang="en-US" altLang="ja-JP" sz="2400" b="1" baseline="-25000">
                <a:solidFill>
                  <a:srgbClr val="800080"/>
                </a:solidFill>
                <a:latin typeface="Comic Sans MS" pitchFamily="66" charset="0"/>
              </a:rPr>
              <a:t>res</a:t>
            </a:r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1528763" y="5740400"/>
            <a:ext cx="3163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rgbClr val="FF0000"/>
                </a:solidFill>
                <a:latin typeface="Comic Sans MS" pitchFamily="66" charset="0"/>
              </a:rPr>
              <a:t>sin2</a:t>
            </a:r>
            <a:r>
              <a:rPr lang="en-US" altLang="ja-JP" sz="3600" b="1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altLang="ja-JP" sz="3600" b="1" baseline="-250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altLang="ja-JP" sz="3600" b="1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en-US" altLang="ja-JP" sz="2400" b="1">
                <a:solidFill>
                  <a:srgbClr val="FF0000"/>
                </a:solidFill>
                <a:latin typeface="Comic Sans MS" pitchFamily="66" charset="0"/>
              </a:rPr>
              <a:t>and</a:t>
            </a:r>
            <a:r>
              <a:rPr lang="en-US" altLang="ja-JP" sz="3600" b="1">
                <a:solidFill>
                  <a:srgbClr val="FF0000"/>
                </a:solidFill>
                <a:latin typeface="Comic Sans MS" pitchFamily="66" charset="0"/>
              </a:rPr>
              <a:t> A)</a:t>
            </a:r>
            <a:endParaRPr lang="en-US" altLang="ja-JP" sz="3600" b="1" baseline="-25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>
            <a:off x="2292350" y="548005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grpSp>
        <p:nvGrpSpPr>
          <p:cNvPr id="145424" name="Group 18"/>
          <p:cNvGrpSpPr>
            <a:grpSpLocks/>
          </p:cNvGrpSpPr>
          <p:nvPr/>
        </p:nvGrpSpPr>
        <p:grpSpPr bwMode="auto">
          <a:xfrm>
            <a:off x="4606925" y="1177925"/>
            <a:ext cx="4360863" cy="2254250"/>
            <a:chOff x="2946" y="666"/>
            <a:chExt cx="2747" cy="1420"/>
          </a:xfrm>
        </p:grpSpPr>
        <p:sp>
          <p:nvSpPr>
            <p:cNvPr id="145440" name="Line 19"/>
            <p:cNvSpPr>
              <a:spLocks noChangeShapeType="1"/>
            </p:cNvSpPr>
            <p:nvPr/>
          </p:nvSpPr>
          <p:spPr bwMode="auto">
            <a:xfrm flipV="1">
              <a:off x="3820" y="1127"/>
              <a:ext cx="524" cy="24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41" name="Line 20"/>
            <p:cNvSpPr>
              <a:spLocks noChangeShapeType="1"/>
            </p:cNvSpPr>
            <p:nvPr/>
          </p:nvSpPr>
          <p:spPr bwMode="auto">
            <a:xfrm flipV="1">
              <a:off x="3022" y="1459"/>
              <a:ext cx="303" cy="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42" name="Line 21"/>
            <p:cNvSpPr>
              <a:spLocks noChangeShapeType="1"/>
            </p:cNvSpPr>
            <p:nvPr/>
          </p:nvSpPr>
          <p:spPr bwMode="auto">
            <a:xfrm flipH="1" flipV="1">
              <a:off x="3323" y="1459"/>
              <a:ext cx="224" cy="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43" name="Line 22"/>
            <p:cNvSpPr>
              <a:spLocks noChangeShapeType="1"/>
            </p:cNvSpPr>
            <p:nvPr/>
          </p:nvSpPr>
          <p:spPr bwMode="auto">
            <a:xfrm flipV="1">
              <a:off x="3323" y="1367"/>
              <a:ext cx="490" cy="9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44" name="Line 23"/>
            <p:cNvSpPr>
              <a:spLocks noChangeShapeType="1"/>
            </p:cNvSpPr>
            <p:nvPr/>
          </p:nvSpPr>
          <p:spPr bwMode="auto">
            <a:xfrm>
              <a:off x="3323" y="1459"/>
              <a:ext cx="1395" cy="10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45" name="Line 24"/>
            <p:cNvSpPr>
              <a:spLocks noChangeShapeType="1"/>
            </p:cNvSpPr>
            <p:nvPr/>
          </p:nvSpPr>
          <p:spPr bwMode="auto">
            <a:xfrm flipV="1">
              <a:off x="3820" y="1223"/>
              <a:ext cx="613" cy="14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46" name="Line 25"/>
            <p:cNvSpPr>
              <a:spLocks noChangeShapeType="1"/>
            </p:cNvSpPr>
            <p:nvPr/>
          </p:nvSpPr>
          <p:spPr bwMode="auto">
            <a:xfrm flipV="1">
              <a:off x="3868" y="1367"/>
              <a:ext cx="565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47" name="Text Box 26"/>
            <p:cNvSpPr txBox="1">
              <a:spLocks noChangeArrowheads="1"/>
            </p:cNvSpPr>
            <p:nvPr/>
          </p:nvSpPr>
          <p:spPr bwMode="auto">
            <a:xfrm>
              <a:off x="3612" y="666"/>
              <a:ext cx="8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009900"/>
                  </a:solidFill>
                  <a:latin typeface="Comic Sans MS" pitchFamily="66" charset="0"/>
                </a:rPr>
                <a:t>B</a:t>
              </a:r>
              <a:r>
                <a:rPr lang="ja-JP" altLang="en-US" sz="2000" b="1">
                  <a:solidFill>
                    <a:srgbClr val="009900"/>
                  </a:solidFill>
                  <a:latin typeface="Comic Sans MS" pitchFamily="66" charset="0"/>
                </a:rPr>
                <a:t> </a:t>
              </a:r>
              <a:r>
                <a:rPr lang="en-US" altLang="ja-JP" sz="2000" b="1">
                  <a:solidFill>
                    <a:srgbClr val="009900"/>
                  </a:solidFill>
                  <a:latin typeface="Comic Sans MS" pitchFamily="66" charset="0"/>
                </a:rPr>
                <a:t>or</a:t>
              </a:r>
              <a:r>
                <a:rPr lang="ja-JP" altLang="en-US" sz="2000" b="1">
                  <a:solidFill>
                    <a:srgbClr val="009900"/>
                  </a:solidFill>
                  <a:latin typeface="Comic Sans MS" pitchFamily="66" charset="0"/>
                </a:rPr>
                <a:t> </a:t>
              </a:r>
              <a:r>
                <a:rPr lang="en-US" altLang="ja-JP" sz="2000" b="1">
                  <a:solidFill>
                    <a:srgbClr val="009900"/>
                  </a:solidFill>
                  <a:latin typeface="Comic Sans MS" pitchFamily="66" charset="0"/>
                </a:rPr>
                <a:t>B</a:t>
              </a:r>
              <a:r>
                <a:rPr lang="ja-JP" altLang="en-US" sz="2000" b="1">
                  <a:solidFill>
                    <a:srgbClr val="009900"/>
                  </a:solidFill>
                  <a:latin typeface="Comic Sans MS" pitchFamily="66" charset="0"/>
                </a:rPr>
                <a:t> </a:t>
              </a:r>
              <a:r>
                <a:rPr lang="en-US" altLang="ja-JP" sz="2000" b="1">
                  <a:solidFill>
                    <a:srgbClr val="009900"/>
                  </a:solidFill>
                  <a:latin typeface="Comic Sans MS" pitchFamily="66" charset="0"/>
                </a:rPr>
                <a:t>? </a:t>
              </a:r>
              <a:endParaRPr lang="ja-JP" altLang="en-US" sz="2000" b="1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145448" name="Line 27"/>
            <p:cNvSpPr>
              <a:spLocks noChangeShapeType="1"/>
            </p:cNvSpPr>
            <p:nvPr/>
          </p:nvSpPr>
          <p:spPr bwMode="auto">
            <a:xfrm flipV="1">
              <a:off x="4694" y="1271"/>
              <a:ext cx="513" cy="288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49" name="Line 28"/>
            <p:cNvSpPr>
              <a:spLocks noChangeShapeType="1"/>
            </p:cNvSpPr>
            <p:nvPr/>
          </p:nvSpPr>
          <p:spPr bwMode="auto">
            <a:xfrm flipV="1">
              <a:off x="4709" y="1463"/>
              <a:ext cx="543" cy="96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50" name="Line 29"/>
            <p:cNvSpPr>
              <a:spLocks noChangeShapeType="1"/>
            </p:cNvSpPr>
            <p:nvPr/>
          </p:nvSpPr>
          <p:spPr bwMode="auto">
            <a:xfrm>
              <a:off x="4670" y="1559"/>
              <a:ext cx="292" cy="192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51" name="Line 30"/>
            <p:cNvSpPr>
              <a:spLocks noChangeShapeType="1"/>
            </p:cNvSpPr>
            <p:nvPr/>
          </p:nvSpPr>
          <p:spPr bwMode="auto">
            <a:xfrm>
              <a:off x="4986" y="1751"/>
              <a:ext cx="266" cy="192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52" name="Line 31"/>
            <p:cNvSpPr>
              <a:spLocks noChangeShapeType="1"/>
            </p:cNvSpPr>
            <p:nvPr/>
          </p:nvSpPr>
          <p:spPr bwMode="auto">
            <a:xfrm>
              <a:off x="4986" y="1751"/>
              <a:ext cx="310" cy="0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53" name="Text Box 32"/>
            <p:cNvSpPr txBox="1">
              <a:spLocks noChangeArrowheads="1"/>
            </p:cNvSpPr>
            <p:nvPr/>
          </p:nvSpPr>
          <p:spPr bwMode="auto">
            <a:xfrm>
              <a:off x="5222" y="1261"/>
              <a:ext cx="4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3333FF"/>
                  </a:solidFill>
                  <a:latin typeface="Comic Sans MS" pitchFamily="66" charset="0"/>
                </a:rPr>
                <a:t>J/</a:t>
              </a:r>
              <a:r>
                <a:rPr lang="en-US" altLang="ja-JP" sz="2000" b="1">
                  <a:solidFill>
                    <a:srgbClr val="3333FF"/>
                  </a:solidFill>
                  <a:latin typeface="Symbol" pitchFamily="18" charset="2"/>
                  <a:sym typeface="Symbol" pitchFamily="18" charset="2"/>
                </a:rPr>
                <a:t></a:t>
              </a:r>
              <a:endParaRPr lang="en-US" altLang="ja-JP" sz="2000" b="1">
                <a:solidFill>
                  <a:srgbClr val="3333FF"/>
                </a:solidFill>
                <a:latin typeface="Symbol" pitchFamily="18" charset="2"/>
              </a:endParaRPr>
            </a:p>
          </p:txBody>
        </p:sp>
        <p:sp>
          <p:nvSpPr>
            <p:cNvPr id="145454" name="Text Box 33"/>
            <p:cNvSpPr txBox="1">
              <a:spLocks noChangeArrowheads="1"/>
            </p:cNvSpPr>
            <p:nvPr/>
          </p:nvSpPr>
          <p:spPr bwMode="auto">
            <a:xfrm>
              <a:off x="5296" y="1733"/>
              <a:ext cx="2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3333FF"/>
                  </a:solidFill>
                  <a:latin typeface="Comic Sans MS" pitchFamily="66" charset="0"/>
                </a:rPr>
                <a:t>K</a:t>
              </a:r>
              <a:r>
                <a:rPr lang="en-US" altLang="ja-JP" sz="2000" b="1" baseline="-25000">
                  <a:solidFill>
                    <a:srgbClr val="3333FF"/>
                  </a:solidFill>
                  <a:latin typeface="Comic Sans MS" pitchFamily="66" charset="0"/>
                </a:rPr>
                <a:t>S</a:t>
              </a:r>
              <a:endParaRPr lang="en-US" altLang="ja-JP" sz="2000" b="1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  <p:sp>
          <p:nvSpPr>
            <p:cNvPr id="145455" name="Line 34"/>
            <p:cNvSpPr>
              <a:spLocks noChangeShapeType="1"/>
            </p:cNvSpPr>
            <p:nvPr/>
          </p:nvSpPr>
          <p:spPr bwMode="auto">
            <a:xfrm>
              <a:off x="3813" y="1223"/>
              <a:ext cx="0" cy="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56" name="Text Box 35"/>
            <p:cNvSpPr txBox="1">
              <a:spLocks noChangeArrowheads="1"/>
            </p:cNvSpPr>
            <p:nvPr/>
          </p:nvSpPr>
          <p:spPr bwMode="auto">
            <a:xfrm>
              <a:off x="3015" y="1455"/>
              <a:ext cx="2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 i="1">
                  <a:solidFill>
                    <a:srgbClr val="CC0000"/>
                  </a:solidFill>
                  <a:latin typeface="Comic Sans MS" pitchFamily="66" charset="0"/>
                </a:rPr>
                <a:t>e</a:t>
              </a:r>
              <a:r>
                <a:rPr lang="en-US" altLang="ja-JP" sz="2400" b="1" i="1" baseline="30000">
                  <a:solidFill>
                    <a:srgbClr val="CC0000"/>
                  </a:solidFill>
                  <a:latin typeface="Comic Sans MS" pitchFamily="66" charset="0"/>
                  <a:sym typeface="Symbol" pitchFamily="18" charset="2"/>
                </a:rPr>
                <a:t></a:t>
              </a:r>
              <a:endParaRPr lang="en-US" altLang="ja-JP" sz="2400" b="1" i="1" baseline="30000">
                <a:solidFill>
                  <a:srgbClr val="CC0000"/>
                </a:solidFill>
                <a:latin typeface="Comic Sans MS" pitchFamily="66" charset="0"/>
              </a:endParaRPr>
            </a:p>
          </p:txBody>
        </p:sp>
        <p:sp>
          <p:nvSpPr>
            <p:cNvPr id="145457" name="Text Box 36"/>
            <p:cNvSpPr txBox="1">
              <a:spLocks noChangeArrowheads="1"/>
            </p:cNvSpPr>
            <p:nvPr/>
          </p:nvSpPr>
          <p:spPr bwMode="auto">
            <a:xfrm>
              <a:off x="3345" y="1455"/>
              <a:ext cx="2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 i="1">
                  <a:solidFill>
                    <a:srgbClr val="3333FF"/>
                  </a:solidFill>
                  <a:latin typeface="Comic Sans MS" pitchFamily="66" charset="0"/>
                </a:rPr>
                <a:t>e</a:t>
              </a:r>
              <a:r>
                <a:rPr lang="en-US" altLang="ja-JP" sz="2400" b="1" i="1" baseline="30000">
                  <a:solidFill>
                    <a:srgbClr val="3333FF"/>
                  </a:solidFill>
                  <a:latin typeface="Comic Sans MS" pitchFamily="66" charset="0"/>
                  <a:sym typeface="Symbol" pitchFamily="18" charset="2"/>
                </a:rPr>
                <a:t></a:t>
              </a:r>
              <a:endParaRPr lang="en-US" altLang="ja-JP" sz="2400" b="1" i="1" baseline="30000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  <p:sp>
          <p:nvSpPr>
            <p:cNvPr id="145458" name="Text Box 37"/>
            <p:cNvSpPr txBox="1">
              <a:spLocks noChangeArrowheads="1"/>
            </p:cNvSpPr>
            <p:nvPr/>
          </p:nvSpPr>
          <p:spPr bwMode="auto">
            <a:xfrm>
              <a:off x="4098" y="1511"/>
              <a:ext cx="3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ja-JP" sz="2400" b="1">
                  <a:solidFill>
                    <a:srgbClr val="CC0000"/>
                  </a:solidFill>
                  <a:sym typeface="Symbol" pitchFamily="18" charset="2"/>
                </a:rPr>
                <a:t></a:t>
              </a:r>
              <a:r>
                <a:rPr lang="en-US" altLang="ja-JP" sz="2400" b="1">
                  <a:solidFill>
                    <a:srgbClr val="CC0000"/>
                  </a:solidFill>
                  <a:latin typeface="Comic Sans MS" pitchFamily="66" charset="0"/>
                  <a:sym typeface="Symbol" pitchFamily="18" charset="2"/>
                </a:rPr>
                <a:t>z</a:t>
              </a:r>
              <a:endParaRPr lang="en-US" altLang="ja-JP" sz="2400" b="1">
                <a:solidFill>
                  <a:srgbClr val="CC0000"/>
                </a:solidFill>
                <a:latin typeface="Comic Sans MS" pitchFamily="66" charset="0"/>
              </a:endParaRPr>
            </a:p>
          </p:txBody>
        </p:sp>
        <p:sp>
          <p:nvSpPr>
            <p:cNvPr id="145459" name="Line 38"/>
            <p:cNvSpPr>
              <a:spLocks noChangeShapeType="1"/>
            </p:cNvSpPr>
            <p:nvPr/>
          </p:nvSpPr>
          <p:spPr bwMode="auto">
            <a:xfrm>
              <a:off x="4676" y="1511"/>
              <a:ext cx="0" cy="5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60" name="Line 39"/>
            <p:cNvSpPr>
              <a:spLocks noChangeShapeType="1"/>
            </p:cNvSpPr>
            <p:nvPr/>
          </p:nvSpPr>
          <p:spPr bwMode="auto">
            <a:xfrm>
              <a:off x="3820" y="1367"/>
              <a:ext cx="480" cy="96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61" name="Text Box 40"/>
            <p:cNvSpPr txBox="1">
              <a:spLocks noChangeArrowheads="1"/>
            </p:cNvSpPr>
            <p:nvPr/>
          </p:nvSpPr>
          <p:spPr bwMode="auto">
            <a:xfrm>
              <a:off x="3655" y="1463"/>
              <a:ext cx="5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CC0000"/>
                  </a:solidFill>
                  <a:latin typeface="Comic Sans MS" pitchFamily="66" charset="0"/>
                </a:rPr>
                <a:t>t=0</a:t>
              </a:r>
            </a:p>
          </p:txBody>
        </p:sp>
        <p:sp>
          <p:nvSpPr>
            <p:cNvPr id="145462" name="Line 41"/>
            <p:cNvSpPr>
              <a:spLocks noChangeShapeType="1"/>
            </p:cNvSpPr>
            <p:nvPr/>
          </p:nvSpPr>
          <p:spPr bwMode="auto">
            <a:xfrm>
              <a:off x="3832" y="1799"/>
              <a:ext cx="84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63" name="Text Box 42"/>
            <p:cNvSpPr txBox="1">
              <a:spLocks noChangeArrowheads="1"/>
            </p:cNvSpPr>
            <p:nvPr/>
          </p:nvSpPr>
          <p:spPr bwMode="auto">
            <a:xfrm>
              <a:off x="3792" y="1834"/>
              <a:ext cx="10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CC0000"/>
                  </a:solidFill>
                  <a:latin typeface="Comic Sans MS" pitchFamily="66" charset="0"/>
                </a:rPr>
                <a:t>Vertex diff.</a:t>
              </a:r>
              <a:endParaRPr lang="ja-JP" altLang="en-US" sz="2000" b="1">
                <a:solidFill>
                  <a:srgbClr val="CC0000"/>
                </a:solidFill>
                <a:latin typeface="Comic Sans MS" pitchFamily="66" charset="0"/>
              </a:endParaRPr>
            </a:p>
          </p:txBody>
        </p:sp>
        <p:sp>
          <p:nvSpPr>
            <p:cNvPr id="145464" name="Oval 43"/>
            <p:cNvSpPr>
              <a:spLocks noChangeArrowheads="1"/>
            </p:cNvSpPr>
            <p:nvPr/>
          </p:nvSpPr>
          <p:spPr bwMode="auto">
            <a:xfrm>
              <a:off x="3724" y="1271"/>
              <a:ext cx="192" cy="192"/>
            </a:xfrm>
            <a:prstGeom prst="ellips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  <p:sp>
          <p:nvSpPr>
            <p:cNvPr id="145465" name="Oval 44"/>
            <p:cNvSpPr>
              <a:spLocks noChangeArrowheads="1"/>
            </p:cNvSpPr>
            <p:nvPr/>
          </p:nvSpPr>
          <p:spPr bwMode="auto">
            <a:xfrm>
              <a:off x="4598" y="1463"/>
              <a:ext cx="192" cy="192"/>
            </a:xfrm>
            <a:prstGeom prst="ellips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  <p:sp>
          <p:nvSpPr>
            <p:cNvPr id="145466" name="Text Box 45"/>
            <p:cNvSpPr txBox="1">
              <a:spLocks noChangeArrowheads="1"/>
            </p:cNvSpPr>
            <p:nvPr/>
          </p:nvSpPr>
          <p:spPr bwMode="auto">
            <a:xfrm>
              <a:off x="4541" y="781"/>
              <a:ext cx="115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3333FF"/>
                  </a:solidFill>
                  <a:latin typeface="Comic Sans MS" pitchFamily="66" charset="0"/>
                </a:rPr>
                <a:t>Decay to CP</a:t>
              </a:r>
              <a:r>
                <a:rPr lang="ja-JP" altLang="en-US" sz="2000" b="1">
                  <a:solidFill>
                    <a:srgbClr val="3333FF"/>
                  </a:solidFill>
                  <a:latin typeface="Comic Sans MS" pitchFamily="66" charset="0"/>
                </a:rPr>
                <a:t> </a:t>
              </a:r>
              <a:r>
                <a:rPr lang="en-US" altLang="ja-JP" sz="2000" b="1">
                  <a:solidFill>
                    <a:srgbClr val="3333FF"/>
                  </a:solidFill>
                  <a:latin typeface="Comic Sans MS" pitchFamily="66" charset="0"/>
                </a:rPr>
                <a:t>eigenstate</a:t>
              </a:r>
              <a:endParaRPr lang="ja-JP" altLang="en-US" sz="2000" b="1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  <p:sp>
          <p:nvSpPr>
            <p:cNvPr id="145467" name="Text Box 46"/>
            <p:cNvSpPr txBox="1">
              <a:spLocks noChangeArrowheads="1"/>
            </p:cNvSpPr>
            <p:nvPr/>
          </p:nvSpPr>
          <p:spPr bwMode="auto">
            <a:xfrm>
              <a:off x="2946" y="1110"/>
              <a:ext cx="6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chemeClr val="accent2"/>
                  </a:solidFill>
                  <a:latin typeface="Symbol" pitchFamily="18" charset="2"/>
                  <a:sym typeface="Symbol" pitchFamily="18" charset="2"/>
                </a:rPr>
                <a:t></a:t>
              </a:r>
              <a:r>
                <a:rPr lang="en-US" altLang="ja-JP" sz="2400" b="1">
                  <a:solidFill>
                    <a:schemeClr val="accent2"/>
                  </a:solidFill>
                  <a:latin typeface="Comic Sans MS" pitchFamily="66" charset="0"/>
                </a:rPr>
                <a:t>(4S)</a:t>
              </a:r>
            </a:p>
          </p:txBody>
        </p:sp>
      </p:grpSp>
      <p:grpSp>
        <p:nvGrpSpPr>
          <p:cNvPr id="145425" name="Group 73"/>
          <p:cNvGrpSpPr>
            <a:grpSpLocks/>
          </p:cNvGrpSpPr>
          <p:nvPr/>
        </p:nvGrpSpPr>
        <p:grpSpPr bwMode="auto">
          <a:xfrm>
            <a:off x="5508625" y="3656013"/>
            <a:ext cx="3109913" cy="2725737"/>
            <a:chOff x="3470" y="2303"/>
            <a:chExt cx="1959" cy="1717"/>
          </a:xfrm>
        </p:grpSpPr>
        <p:graphicFrame>
          <p:nvGraphicFramePr>
            <p:cNvPr id="145428" name="Object 61"/>
            <p:cNvGraphicFramePr>
              <a:graphicFrameLocks noChangeAspect="1"/>
            </p:cNvGraphicFramePr>
            <p:nvPr/>
          </p:nvGraphicFramePr>
          <p:xfrm>
            <a:off x="3470" y="2303"/>
            <a:ext cx="1959" cy="1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10" name="Artwork" r:id="rId3" imgW="9927762" imgH="6813640" progId="Adobe.Illustrator.9">
                    <p:embed/>
                  </p:oleObj>
                </mc:Choice>
                <mc:Fallback>
                  <p:oleObj name="Artwork" r:id="rId3" imgW="9927762" imgH="6813640" progId="Adobe.Illustrator.9">
                    <p:embed/>
                    <p:pic>
                      <p:nvPicPr>
                        <p:cNvPr id="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" y="2303"/>
                          <a:ext cx="1959" cy="15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29" name="Text Box 62"/>
            <p:cNvSpPr txBox="1">
              <a:spLocks noChangeArrowheads="1"/>
            </p:cNvSpPr>
            <p:nvPr/>
          </p:nvSpPr>
          <p:spPr bwMode="auto">
            <a:xfrm>
              <a:off x="3820" y="2539"/>
              <a:ext cx="34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ja-JP" sz="2800" b="1" i="1">
                  <a:solidFill>
                    <a:srgbClr val="3333FF"/>
                  </a:solidFill>
                </a:rPr>
                <a:t>B</a:t>
              </a:r>
              <a:r>
                <a:rPr lang="en-US" altLang="ja-JP" sz="2800" b="1" i="1" baseline="30000">
                  <a:solidFill>
                    <a:srgbClr val="3333FF"/>
                  </a:solidFill>
                </a:rPr>
                <a:t>0</a:t>
              </a:r>
            </a:p>
          </p:txBody>
        </p:sp>
        <p:sp>
          <p:nvSpPr>
            <p:cNvPr id="145430" name="Text Box 63"/>
            <p:cNvSpPr txBox="1">
              <a:spLocks noChangeArrowheads="1"/>
            </p:cNvSpPr>
            <p:nvPr/>
          </p:nvSpPr>
          <p:spPr bwMode="auto">
            <a:xfrm>
              <a:off x="5037" y="2654"/>
              <a:ext cx="383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ja-JP" sz="2800" b="1" i="1">
                  <a:solidFill>
                    <a:srgbClr val="FF0000"/>
                  </a:solidFill>
                </a:rPr>
                <a:t>B</a:t>
              </a:r>
              <a:r>
                <a:rPr lang="en-US" altLang="ja-JP" sz="2800" b="1" i="1" baseline="30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45431" name="Line 64"/>
            <p:cNvSpPr>
              <a:spLocks noChangeShapeType="1"/>
            </p:cNvSpPr>
            <p:nvPr/>
          </p:nvSpPr>
          <p:spPr bwMode="auto">
            <a:xfrm flipH="1">
              <a:off x="4709" y="2827"/>
              <a:ext cx="356" cy="23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32" name="Line 65"/>
            <p:cNvSpPr>
              <a:spLocks noChangeShapeType="1"/>
            </p:cNvSpPr>
            <p:nvPr/>
          </p:nvSpPr>
          <p:spPr bwMode="auto">
            <a:xfrm>
              <a:off x="3952" y="2841"/>
              <a:ext cx="349" cy="199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33" name="Line 66"/>
            <p:cNvSpPr>
              <a:spLocks noChangeShapeType="1"/>
            </p:cNvSpPr>
            <p:nvPr/>
          </p:nvSpPr>
          <p:spPr bwMode="auto">
            <a:xfrm>
              <a:off x="5125" y="2717"/>
              <a:ext cx="143" cy="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34" name="Text Box 67"/>
            <p:cNvSpPr txBox="1">
              <a:spLocks noChangeArrowheads="1"/>
            </p:cNvSpPr>
            <p:nvPr/>
          </p:nvSpPr>
          <p:spPr bwMode="auto">
            <a:xfrm>
              <a:off x="3651" y="2931"/>
              <a:ext cx="38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ja-JP" sz="2400" b="1" i="1">
                  <a:solidFill>
                    <a:srgbClr val="009900"/>
                  </a:solidFill>
                </a:rPr>
                <a:t>B</a:t>
              </a:r>
              <a:r>
                <a:rPr lang="en-US" altLang="ja-JP" sz="2400" b="1" i="1" baseline="30000">
                  <a:solidFill>
                    <a:srgbClr val="009900"/>
                  </a:solidFill>
                </a:rPr>
                <a:t>0</a:t>
              </a:r>
              <a:r>
                <a:rPr lang="en-US" altLang="ja-JP" sz="2400" b="1" i="1">
                  <a:solidFill>
                    <a:srgbClr val="009900"/>
                  </a:solidFill>
                </a:rPr>
                <a:t>-tag</a:t>
              </a:r>
              <a:endParaRPr lang="en-US" altLang="ja-JP" sz="2400" b="1" i="1" baseline="30000">
                <a:solidFill>
                  <a:srgbClr val="009900"/>
                </a:solidFill>
              </a:endParaRPr>
            </a:p>
          </p:txBody>
        </p:sp>
        <p:sp>
          <p:nvSpPr>
            <p:cNvPr id="145435" name="Line 68"/>
            <p:cNvSpPr>
              <a:spLocks noChangeShapeType="1"/>
            </p:cNvSpPr>
            <p:nvPr/>
          </p:nvSpPr>
          <p:spPr bwMode="auto">
            <a:xfrm flipV="1">
              <a:off x="3724" y="2941"/>
              <a:ext cx="101" cy="7"/>
            </a:xfrm>
            <a:prstGeom prst="line">
              <a:avLst/>
            </a:prstGeom>
            <a:noFill/>
            <a:ln w="317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36" name="Text Box 69"/>
            <p:cNvSpPr txBox="1">
              <a:spLocks noChangeArrowheads="1"/>
            </p:cNvSpPr>
            <p:nvPr/>
          </p:nvSpPr>
          <p:spPr bwMode="auto">
            <a:xfrm>
              <a:off x="5015" y="3014"/>
              <a:ext cx="38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ja-JP" sz="2400" b="1" i="1">
                  <a:solidFill>
                    <a:srgbClr val="009900"/>
                  </a:solidFill>
                </a:rPr>
                <a:t>B</a:t>
              </a:r>
              <a:r>
                <a:rPr lang="en-US" altLang="ja-JP" sz="2400" b="1" i="1" baseline="30000">
                  <a:solidFill>
                    <a:srgbClr val="009900"/>
                  </a:solidFill>
                </a:rPr>
                <a:t>0</a:t>
              </a:r>
              <a:r>
                <a:rPr lang="en-US" altLang="ja-JP" sz="2400" b="1" i="1">
                  <a:solidFill>
                    <a:srgbClr val="009900"/>
                  </a:solidFill>
                </a:rPr>
                <a:t>-tag</a:t>
              </a:r>
              <a:endParaRPr lang="en-US" altLang="ja-JP" sz="2400" b="1" i="1" baseline="30000">
                <a:solidFill>
                  <a:srgbClr val="009900"/>
                </a:solidFill>
              </a:endParaRPr>
            </a:p>
          </p:txBody>
        </p:sp>
        <p:sp>
          <p:nvSpPr>
            <p:cNvPr id="145437" name="Rectangle 70"/>
            <p:cNvSpPr>
              <a:spLocks noChangeArrowheads="1"/>
            </p:cNvSpPr>
            <p:nvPr/>
          </p:nvSpPr>
          <p:spPr bwMode="auto">
            <a:xfrm>
              <a:off x="4361" y="3738"/>
              <a:ext cx="295" cy="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  <p:sp>
          <p:nvSpPr>
            <p:cNvPr id="145438" name="Text Box 71"/>
            <p:cNvSpPr txBox="1">
              <a:spLocks noChangeArrowheads="1"/>
            </p:cNvSpPr>
            <p:nvPr/>
          </p:nvSpPr>
          <p:spPr bwMode="auto">
            <a:xfrm>
              <a:off x="4316" y="3655"/>
              <a:ext cx="8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b="1">
                  <a:solidFill>
                    <a:srgbClr val="800080"/>
                  </a:solidFill>
                  <a:latin typeface="Symbol" pitchFamily="18" charset="2"/>
                </a:rPr>
                <a:t>D</a:t>
              </a:r>
              <a:r>
                <a:rPr lang="en-US" altLang="ja-JP" b="1">
                  <a:solidFill>
                    <a:srgbClr val="800080"/>
                  </a:solidFill>
                  <a:latin typeface="Times" pitchFamily="18" charset="0"/>
                </a:rPr>
                <a:t>t</a:t>
              </a:r>
              <a:r>
                <a:rPr lang="en-US" altLang="ja-JP" b="1">
                  <a:latin typeface="Times" pitchFamily="18" charset="0"/>
                </a:rPr>
                <a:t> </a:t>
              </a:r>
              <a:endParaRPr lang="en-US" altLang="ja-JP" b="1"/>
            </a:p>
          </p:txBody>
        </p:sp>
        <p:sp>
          <p:nvSpPr>
            <p:cNvPr id="145439" name="Line 72"/>
            <p:cNvSpPr>
              <a:spLocks noChangeShapeType="1"/>
            </p:cNvSpPr>
            <p:nvPr/>
          </p:nvSpPr>
          <p:spPr bwMode="auto">
            <a:xfrm flipV="1">
              <a:off x="4497" y="2303"/>
              <a:ext cx="0" cy="1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5426" name="Rectangle 2"/>
          <p:cNvSpPr>
            <a:spLocks noChangeArrowheads="1"/>
          </p:cNvSpPr>
          <p:nvPr/>
        </p:nvSpPr>
        <p:spPr bwMode="auto">
          <a:xfrm>
            <a:off x="3248025" y="2003425"/>
            <a:ext cx="40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9900"/>
                </a:solidFill>
                <a:latin typeface="Comic Sans MS" pitchFamily="66" charset="0"/>
              </a:rPr>
              <a:t>_</a:t>
            </a: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45427" name="Rectangle 4"/>
          <p:cNvSpPr>
            <a:spLocks noChangeArrowheads="1"/>
          </p:cNvSpPr>
          <p:nvPr/>
        </p:nvSpPr>
        <p:spPr bwMode="auto">
          <a:xfrm>
            <a:off x="6299200" y="895350"/>
            <a:ext cx="344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9900"/>
                </a:solidFill>
                <a:latin typeface="Comic Sans MS" pitchFamily="66" charset="0"/>
              </a:rPr>
              <a:t>_</a:t>
            </a:r>
            <a:endParaRPr lang="ja-JP" altLang="en-US" sz="200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B2CFC-FE15-4F54-9500-E0CE1AD59138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CP Eigenstate Decays</a:t>
            </a:r>
            <a:endParaRPr lang="en-US" altLang="ja-JP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831975" y="4433888"/>
            <a:ext cx="7089775" cy="16764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831975" y="2071688"/>
            <a:ext cx="7089775" cy="22860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 b="1">
              <a:solidFill>
                <a:schemeClr val="accent2"/>
              </a:solidFill>
              <a:sym typeface="Wingdings" panose="05000000000000000000" pitchFamily="2" charset="2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5337175" y="2300288"/>
            <a:ext cx="35845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28600" y="1139825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rgbClr val="CC0000"/>
                </a:solidFill>
                <a:latin typeface="Comic Sans MS" panose="030F0702030302020204" pitchFamily="66" charset="0"/>
              </a:rPr>
              <a:t>Can use ~all </a:t>
            </a:r>
            <a:r>
              <a:rPr lang="en-US" altLang="ja-JP" b="1">
                <a:solidFill>
                  <a:srgbClr val="006600"/>
                </a:solidFill>
                <a:latin typeface="Comic Sans MS" panose="030F0702030302020204" pitchFamily="66" charset="0"/>
              </a:rPr>
              <a:t>low-background ccK</a:t>
            </a:r>
            <a:r>
              <a:rPr lang="en-US" altLang="ja-JP" b="1" baseline="30000">
                <a:solidFill>
                  <a:srgbClr val="006600"/>
                </a:solidFill>
                <a:latin typeface="Comic Sans MS" panose="030F0702030302020204" pitchFamily="66" charset="0"/>
              </a:rPr>
              <a:t>0</a:t>
            </a:r>
            <a:r>
              <a:rPr lang="en-US" altLang="ja-JP" b="1">
                <a:solidFill>
                  <a:srgbClr val="006600"/>
                </a:solidFill>
                <a:latin typeface="Comic Sans MS" panose="030F0702030302020204" pitchFamily="66" charset="0"/>
              </a:rPr>
              <a:t> modes 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60375" y="2071688"/>
            <a:ext cx="70866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/>
              <a:t>B</a:t>
            </a:r>
            <a:r>
              <a:rPr lang="en-US" altLang="ja-JP" sz="3600" b="1" baseline="-25000"/>
              <a:t>CP</a:t>
            </a:r>
            <a:r>
              <a:rPr lang="en-US" altLang="ja-JP" sz="3600" b="1"/>
              <a:t> </a:t>
            </a:r>
            <a:r>
              <a:rPr lang="en-US" altLang="ja-JP" sz="3600" b="1">
                <a:sym typeface="Symbol" panose="05050102010706020507" pitchFamily="18" charset="2"/>
              </a:rPr>
              <a:t></a:t>
            </a:r>
            <a:r>
              <a:rPr lang="en-US" altLang="ja-JP" sz="3600">
                <a:sym typeface="Symbol" panose="05050102010706020507" pitchFamily="18" charset="2"/>
              </a:rPr>
              <a:t> </a:t>
            </a: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J/ K</a:t>
            </a:r>
            <a:r>
              <a:rPr lang="en-US" altLang="ja-JP" sz="3600" b="1" baseline="-25000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(</a:t>
            </a:r>
            <a:r>
              <a:rPr lang="en-US" altLang="ja-JP" sz="3600" b="1" baseline="3000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lang="en-US" altLang="ja-JP" sz="3600" b="1" i="1" baseline="30000">
                <a:solidFill>
                  <a:srgbClr val="0000FF"/>
                </a:solidFill>
                <a:sym typeface="Symbol" panose="05050102010706020507" pitchFamily="18" charset="2"/>
              </a:rPr>
              <a:t> </a:t>
            </a:r>
            <a:r>
              <a:rPr lang="en-US" altLang="ja-JP" b="1" i="1">
                <a:solidFill>
                  <a:srgbClr val="0000FF"/>
                </a:solidFill>
                <a:sym typeface="Symbol" panose="05050102010706020507" pitchFamily="18" charset="2"/>
              </a:rPr>
              <a:t>&amp;</a:t>
            </a:r>
            <a:r>
              <a:rPr lang="en-US" altLang="ja-JP" sz="3600" b="1" i="1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lang="en-US" altLang="ja-JP" sz="3600" b="1" baseline="30000">
                <a:solidFill>
                  <a:srgbClr val="0000FF"/>
                </a:solidFill>
                <a:sym typeface="Symbol" panose="05050102010706020507" pitchFamily="18" charset="2"/>
              </a:rPr>
              <a:t>0</a:t>
            </a: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lang="en-US" altLang="ja-JP" sz="3600" b="1" baseline="30000">
                <a:solidFill>
                  <a:srgbClr val="0000FF"/>
                </a:solidFill>
                <a:sym typeface="Symbol" panose="05050102010706020507" pitchFamily="18" charset="2"/>
              </a:rPr>
              <a:t>0</a:t>
            </a: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) </a:t>
            </a:r>
            <a:endParaRPr lang="en-US" altLang="ja-JP" sz="3600" b="1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            (2S)(</a:t>
            </a:r>
            <a:r>
              <a:rPr lang="en-US" altLang="ja-JP" sz="3600" b="1" i="1">
                <a:solidFill>
                  <a:srgbClr val="0000FF"/>
                </a:solidFill>
                <a:sym typeface="Symbol" panose="05050102010706020507" pitchFamily="18" charset="2"/>
              </a:rPr>
              <a:t>l</a:t>
            </a:r>
            <a:r>
              <a:rPr lang="en-US" altLang="ja-JP" sz="3600" b="1" i="1" baseline="3000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ja-JP" sz="3600" b="1" i="1">
                <a:solidFill>
                  <a:srgbClr val="0000FF"/>
                </a:solidFill>
                <a:sym typeface="Symbol" panose="05050102010706020507" pitchFamily="18" charset="2"/>
              </a:rPr>
              <a:t>l</a:t>
            </a:r>
            <a:r>
              <a:rPr lang="en-US" altLang="ja-JP" sz="3600" b="1" i="1" baseline="30000">
                <a:solidFill>
                  <a:srgbClr val="0000FF"/>
                </a:solidFill>
                <a:sym typeface="Symbol" panose="05050102010706020507" pitchFamily="18" charset="2"/>
              </a:rPr>
              <a:t> </a:t>
            </a:r>
            <a:r>
              <a:rPr lang="en-US" altLang="ja-JP" b="1" i="1">
                <a:solidFill>
                  <a:srgbClr val="0000FF"/>
                </a:solidFill>
                <a:sym typeface="Symbol" panose="05050102010706020507" pitchFamily="18" charset="2"/>
              </a:rPr>
              <a:t>&amp;</a:t>
            </a:r>
            <a:r>
              <a:rPr lang="en-US" altLang="ja-JP" sz="3600" b="1" i="1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ja-JP" sz="3600" b="1">
                <a:solidFill>
                  <a:srgbClr val="0000FF"/>
                </a:solidFill>
              </a:rPr>
              <a:t>J/</a:t>
            </a: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</a:t>
            </a:r>
            <a:r>
              <a:rPr lang="en-US" altLang="ja-JP" sz="3600" b="1" baseline="3000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lang="en-US" altLang="ja-JP" sz="3600" b="1" i="1" baseline="30000">
                <a:solidFill>
                  <a:srgbClr val="0000FF"/>
                </a:solidFill>
                <a:sym typeface="Symbol" panose="05050102010706020507" pitchFamily="18" charset="2"/>
              </a:rPr>
              <a:t></a:t>
            </a: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)</a:t>
            </a:r>
            <a:r>
              <a:rPr lang="en-US" altLang="ja-JP" sz="3600" b="1" i="1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K</a:t>
            </a:r>
            <a:r>
              <a:rPr lang="en-US" altLang="ja-JP" sz="3600" b="1" baseline="-25000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            </a:t>
            </a:r>
            <a:r>
              <a:rPr lang="en-US" altLang="ja-JP" sz="3600" b="1" baseline="-25000">
                <a:solidFill>
                  <a:srgbClr val="0000FF"/>
                </a:solidFill>
                <a:sym typeface="Symbol" panose="05050102010706020507" pitchFamily="18" charset="2"/>
              </a:rPr>
              <a:t>c1</a:t>
            </a: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(</a:t>
            </a:r>
            <a:r>
              <a:rPr lang="en-US" altLang="ja-JP" sz="3600" b="1">
                <a:solidFill>
                  <a:srgbClr val="0000FF"/>
                </a:solidFill>
              </a:rPr>
              <a:t>J/</a:t>
            </a: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) K</a:t>
            </a:r>
            <a:r>
              <a:rPr lang="en-US" altLang="ja-JP" sz="3600" b="1" baseline="-25000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            </a:t>
            </a:r>
            <a:r>
              <a:rPr lang="en-US" altLang="ja-JP" sz="3600" b="1" baseline="-2500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(</a:t>
            </a:r>
            <a:r>
              <a:rPr lang="en-US" altLang="ja-JP" b="1">
                <a:solidFill>
                  <a:srgbClr val="0000FF"/>
                </a:solidFill>
                <a:sym typeface="Symbol" panose="05050102010706020507" pitchFamily="18" charset="2"/>
              </a:rPr>
              <a:t>K</a:t>
            </a:r>
            <a:r>
              <a:rPr lang="en-US" altLang="ja-JP" b="1" baseline="-25000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altLang="ja-JP" b="1">
                <a:solidFill>
                  <a:srgbClr val="0000FF"/>
                </a:solidFill>
                <a:sym typeface="Symbol" panose="05050102010706020507" pitchFamily="18" charset="2"/>
              </a:rPr>
              <a:t>K</a:t>
            </a:r>
            <a:r>
              <a:rPr lang="en-US" altLang="ja-JP" b="1" baseline="3000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+</a:t>
            </a:r>
            <a:r>
              <a:rPr lang="en-US" altLang="ja-JP" b="1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lang="en-US" altLang="ja-JP" b="1" baseline="3000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-</a:t>
            </a:r>
            <a:r>
              <a:rPr lang="en-US" altLang="ja-JP" b="1">
                <a:solidFill>
                  <a:srgbClr val="0000FF"/>
                </a:solidFill>
                <a:sym typeface="Symbol" panose="05050102010706020507" pitchFamily="18" charset="2"/>
              </a:rPr>
              <a:t>, K</a:t>
            </a:r>
            <a:r>
              <a:rPr lang="en-US" altLang="ja-JP" b="1" baseline="3000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ja-JP" b="1">
                <a:solidFill>
                  <a:srgbClr val="0000FF"/>
                </a:solidFill>
                <a:sym typeface="Symbol" panose="05050102010706020507" pitchFamily="18" charset="2"/>
              </a:rPr>
              <a:t>K</a:t>
            </a:r>
            <a:r>
              <a:rPr lang="en-US" altLang="ja-JP" b="1" baseline="3000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-</a:t>
            </a:r>
            <a:r>
              <a:rPr lang="en-US" altLang="ja-JP" b="1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lang="en-US" altLang="ja-JP" b="1" baseline="3000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0</a:t>
            </a:r>
            <a:r>
              <a:rPr lang="en-US" altLang="ja-JP" b="1">
                <a:solidFill>
                  <a:srgbClr val="0000FF"/>
                </a:solidFill>
                <a:sym typeface="Symbol" panose="05050102010706020507" pitchFamily="18" charset="2"/>
              </a:rPr>
              <a:t>,pp</a:t>
            </a: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)K</a:t>
            </a:r>
            <a:r>
              <a:rPr lang="en-US" altLang="ja-JP" sz="3600" b="1" baseline="-25000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800" b="1" baseline="-2500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>
                <a:sym typeface="Symbol" panose="05050102010706020507" pitchFamily="18" charset="2"/>
              </a:rPr>
              <a:t>           </a:t>
            </a:r>
            <a:r>
              <a:rPr lang="en-US" altLang="ja-JP" sz="3600" b="1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ja-JP" sz="3600" b="1">
                <a:solidFill>
                  <a:srgbClr val="FF0000"/>
                </a:solidFill>
              </a:rPr>
              <a:t>J/</a:t>
            </a:r>
            <a:r>
              <a:rPr lang="en-US" altLang="ja-JP" sz="3600" b="1">
                <a:solidFill>
                  <a:srgbClr val="FF0000"/>
                </a:solidFill>
                <a:sym typeface="Symbol" panose="05050102010706020507" pitchFamily="18" charset="2"/>
              </a:rPr>
              <a:t> K</a:t>
            </a:r>
            <a:r>
              <a:rPr lang="en-US" altLang="ja-JP" sz="3600" b="1" baseline="-20000">
                <a:solidFill>
                  <a:srgbClr val="FF0000"/>
                </a:solidFill>
                <a:sym typeface="Symbol" panose="05050102010706020507" pitchFamily="18" charset="2"/>
              </a:rPr>
              <a:t>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 baseline="-20000">
                <a:solidFill>
                  <a:srgbClr val="FF0000"/>
                </a:solidFill>
                <a:sym typeface="Symbol" panose="05050102010706020507" pitchFamily="18" charset="2"/>
              </a:rPr>
              <a:t>                  </a:t>
            </a:r>
          </a:p>
        </p:txBody>
      </p:sp>
      <p:sp>
        <p:nvSpPr>
          <p:cNvPr id="34826" name="AutoShape 10"/>
          <p:cNvSpPr>
            <a:spLocks/>
          </p:cNvSpPr>
          <p:nvPr/>
        </p:nvSpPr>
        <p:spPr bwMode="auto">
          <a:xfrm>
            <a:off x="7062788" y="2300288"/>
            <a:ext cx="533400" cy="1981200"/>
          </a:xfrm>
          <a:prstGeom prst="rightBrace">
            <a:avLst>
              <a:gd name="adj1" fmla="val 30952"/>
              <a:gd name="adj2" fmla="val 50000"/>
            </a:avLst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623175" y="2986088"/>
            <a:ext cx="144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 i="1">
                <a:solidFill>
                  <a:srgbClr val="0000FF"/>
                </a:solidFill>
                <a:latin typeface="Symbol" panose="05050102010706020507" pitchFamily="18" charset="2"/>
              </a:rPr>
              <a:t>x </a:t>
            </a:r>
            <a:r>
              <a:rPr lang="en-US" altLang="ja-JP" b="1" i="1" baseline="-25000">
                <a:solidFill>
                  <a:srgbClr val="0000FF"/>
                </a:solidFill>
              </a:rPr>
              <a:t>f</a:t>
            </a:r>
            <a:r>
              <a:rPr lang="en-US" altLang="ja-JP" b="1" i="1">
                <a:solidFill>
                  <a:srgbClr val="0000FF"/>
                </a:solidFill>
              </a:rPr>
              <a:t> =</a:t>
            </a:r>
            <a:r>
              <a:rPr lang="en-US" altLang="ja-JP" b="1" i="1">
                <a:solidFill>
                  <a:srgbClr val="0000FF"/>
                </a:solidFill>
                <a:latin typeface="Comic Sans MS" panose="030F0702030302020204" pitchFamily="66" charset="0"/>
              </a:rPr>
              <a:t>-</a:t>
            </a:r>
            <a:r>
              <a:rPr lang="en-US" altLang="ja-JP" b="1" i="1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endParaRPr lang="en-US" altLang="ja-JP" b="1" i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623175" y="454025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 i="1">
                <a:solidFill>
                  <a:srgbClr val="FF0000"/>
                </a:solidFill>
                <a:latin typeface="Symbol" panose="05050102010706020507" pitchFamily="18" charset="2"/>
              </a:rPr>
              <a:t>x </a:t>
            </a:r>
            <a:r>
              <a:rPr lang="en-US" altLang="ja-JP" b="1" i="1" baseline="-25000">
                <a:solidFill>
                  <a:srgbClr val="FF0000"/>
                </a:solidFill>
              </a:rPr>
              <a:t>f</a:t>
            </a:r>
            <a:r>
              <a:rPr lang="en-US" altLang="ja-JP" b="1" i="1">
                <a:solidFill>
                  <a:srgbClr val="FF0000"/>
                </a:solidFill>
              </a:rPr>
              <a:t>=</a:t>
            </a:r>
            <a:r>
              <a:rPr lang="en-US" altLang="ja-JP" b="1" i="1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+1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990600" y="0"/>
            <a:ext cx="77724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 b="1">
              <a:solidFill>
                <a:schemeClr val="tx2"/>
              </a:solidFill>
            </a:endParaRPr>
          </a:p>
        </p:txBody>
      </p:sp>
      <p:sp>
        <p:nvSpPr>
          <p:cNvPr id="34830" name="AutoShape 14"/>
          <p:cNvSpPr>
            <a:spLocks/>
          </p:cNvSpPr>
          <p:nvPr/>
        </p:nvSpPr>
        <p:spPr bwMode="auto">
          <a:xfrm>
            <a:off x="7013575" y="4510088"/>
            <a:ext cx="533400" cy="609600"/>
          </a:xfrm>
          <a:prstGeom prst="rightBrace">
            <a:avLst>
              <a:gd name="adj1" fmla="val 9524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 rot="-1664051">
            <a:off x="152400" y="3198813"/>
            <a:ext cx="1481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009900"/>
                </a:solidFill>
              </a:rPr>
              <a:t>CP odd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 rot="-1877068">
            <a:off x="206375" y="4662488"/>
            <a:ext cx="162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b="1">
                <a:solidFill>
                  <a:srgbClr val="009900"/>
                </a:solidFill>
              </a:rPr>
              <a:t>CP even</a:t>
            </a: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V="1">
            <a:off x="6557963" y="1285875"/>
            <a:ext cx="228600" cy="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1831975" y="5119688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3600" b="1">
                <a:solidFill>
                  <a:srgbClr val="FF9933"/>
                </a:solidFill>
              </a:rPr>
              <a:t>J/</a:t>
            </a:r>
            <a:r>
              <a:rPr lang="en-US" altLang="ja-JP" sz="3600" b="1">
                <a:solidFill>
                  <a:srgbClr val="FF9933"/>
                </a:solidFill>
                <a:sym typeface="Symbol" panose="05050102010706020507" pitchFamily="18" charset="2"/>
              </a:rPr>
              <a:t> K*</a:t>
            </a:r>
            <a:r>
              <a:rPr lang="en-US" altLang="ja-JP" sz="3600" b="1" baseline="30000">
                <a:solidFill>
                  <a:srgbClr val="FF9933"/>
                </a:solidFill>
                <a:sym typeface="Symbol" panose="05050102010706020507" pitchFamily="18" charset="2"/>
              </a:rPr>
              <a:t>0</a:t>
            </a:r>
            <a:r>
              <a:rPr lang="en-US" altLang="ja-JP" sz="3600" b="1">
                <a:solidFill>
                  <a:srgbClr val="FF9933"/>
                </a:solidFill>
                <a:sym typeface="Symbol" panose="05050102010706020507" pitchFamily="18" charset="2"/>
              </a:rPr>
              <a:t> (K</a:t>
            </a:r>
            <a:r>
              <a:rPr lang="en-US" altLang="ja-JP" sz="3600" b="1" baseline="-20000">
                <a:solidFill>
                  <a:srgbClr val="FF9933"/>
                </a:solidFill>
                <a:sym typeface="Symbol" panose="05050102010706020507" pitchFamily="18" charset="2"/>
              </a:rPr>
              <a:t>S</a:t>
            </a:r>
            <a:r>
              <a:rPr lang="en-US" altLang="ja-JP" sz="3600" b="1">
                <a:solidFill>
                  <a:srgbClr val="FF9933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ja-JP" sz="3600" b="1" baseline="30000">
                <a:solidFill>
                  <a:srgbClr val="FF9933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0</a:t>
            </a:r>
            <a:r>
              <a:rPr lang="en-US" altLang="ja-JP" sz="3600" b="1">
                <a:solidFill>
                  <a:srgbClr val="FF9933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)          </a:t>
            </a:r>
            <a:r>
              <a:rPr lang="en-US" altLang="ja-JP" sz="3600" b="1">
                <a:solidFill>
                  <a:srgbClr val="FF9933"/>
                </a:solidFill>
                <a:sym typeface="Symbol" panose="05050102010706020507" pitchFamily="18" charset="2"/>
              </a:rPr>
              <a:t>(81%  </a:t>
            </a:r>
            <a:r>
              <a:rPr lang="en-US" altLang="ja-JP" b="1" i="1">
                <a:solidFill>
                  <a:srgbClr val="FF9933"/>
                </a:solidFill>
                <a:latin typeface="Symbol" panose="05050102010706020507" pitchFamily="18" charset="2"/>
              </a:rPr>
              <a:t>x</a:t>
            </a:r>
            <a:r>
              <a:rPr lang="en-US" altLang="ja-JP" b="1" i="1" baseline="-25000">
                <a:solidFill>
                  <a:srgbClr val="FF9933"/>
                </a:solidFill>
              </a:rPr>
              <a:t>f </a:t>
            </a:r>
            <a:r>
              <a:rPr lang="en-US" altLang="ja-JP" b="1" i="1">
                <a:solidFill>
                  <a:srgbClr val="FF9933"/>
                </a:solidFill>
              </a:rPr>
              <a:t>=</a:t>
            </a:r>
            <a:r>
              <a:rPr lang="en-US" altLang="ja-JP" b="1" i="1">
                <a:solidFill>
                  <a:srgbClr val="FF99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+1</a:t>
            </a:r>
            <a:r>
              <a:rPr lang="en-US" altLang="ja-JP" sz="3600" b="1">
                <a:solidFill>
                  <a:srgbClr val="FF9933"/>
                </a:solidFill>
                <a:sym typeface="Symbol" panose="05050102010706020507" pitchFamily="18" charset="2"/>
              </a:rPr>
              <a:t>)</a:t>
            </a:r>
            <a:endParaRPr lang="en-US" altLang="ja-JP" sz="3600" b="1" baseline="-20000">
              <a:solidFill>
                <a:srgbClr val="FF9933"/>
              </a:solidFill>
              <a:sym typeface="Symbol" panose="05050102010706020507" pitchFamily="18" charset="2"/>
            </a:endParaRP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380038" y="5653088"/>
            <a:ext cx="3538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990000"/>
                </a:solidFill>
              </a:rPr>
              <a:t>［ </a:t>
            </a:r>
            <a:r>
              <a:rPr lang="en-US" altLang="ja-JP" sz="2800">
                <a:solidFill>
                  <a:srgbClr val="990000"/>
                </a:solidFill>
              </a:rPr>
              <a:t>full angular analysis ]</a:t>
            </a:r>
          </a:p>
        </p:txBody>
      </p:sp>
      <p:sp>
        <p:nvSpPr>
          <p:cNvPr id="34836" name="Rectangle 22"/>
          <p:cNvSpPr>
            <a:spLocks noChangeArrowheads="1"/>
          </p:cNvSpPr>
          <p:nvPr/>
        </p:nvSpPr>
        <p:spPr bwMode="auto">
          <a:xfrm>
            <a:off x="6035675" y="3579813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rgbClr val="0000FF"/>
                </a:solidFill>
                <a:sym typeface="Symbol" panose="05050102010706020507" pitchFamily="18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179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6413" y="152400"/>
            <a:ext cx="7951787" cy="88265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CPV in B: Kobayashi-</a:t>
            </a:r>
            <a:r>
              <a:rPr lang="en-US" altLang="ja-JP" dirty="0" err="1" smtClean="0"/>
              <a:t>Maskawa</a:t>
            </a:r>
            <a:endParaRPr lang="ja-JP" altLang="en-US" dirty="0"/>
          </a:p>
        </p:txBody>
      </p:sp>
      <p:sp>
        <p:nvSpPr>
          <p:cNvPr id="101379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67346" r="6770"/>
          <a:stretch>
            <a:fillRect/>
          </a:stretch>
        </p:blipFill>
        <p:spPr bwMode="auto">
          <a:xfrm>
            <a:off x="0" y="3632200"/>
            <a:ext cx="56927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3" descr="kobayashi_maskawa_02_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044575"/>
            <a:ext cx="393065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Nobel Prize® medal - registered trademark of the Nobel Foun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700213"/>
            <a:ext cx="18446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3" name="テキスト ボックス 6"/>
          <p:cNvSpPr txBox="1">
            <a:spLocks noChangeArrowheads="1"/>
          </p:cNvSpPr>
          <p:nvPr/>
        </p:nvSpPr>
        <p:spPr bwMode="auto">
          <a:xfrm>
            <a:off x="4291013" y="1046163"/>
            <a:ext cx="4546600" cy="584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FF0000"/>
                </a:solidFill>
                <a:latin typeface="Airal"/>
              </a:rPr>
              <a:t>2008 Physics Nobel Prize</a:t>
            </a:r>
            <a:endParaRPr lang="ja-JP" altLang="en-US">
              <a:solidFill>
                <a:srgbClr val="FF0000"/>
              </a:solidFill>
              <a:latin typeface="Airal"/>
            </a:endParaRPr>
          </a:p>
        </p:txBody>
      </p:sp>
      <p:sp>
        <p:nvSpPr>
          <p:cNvPr id="101384" name="正方形/長方形 7"/>
          <p:cNvSpPr>
            <a:spLocks noChangeArrowheads="1"/>
          </p:cNvSpPr>
          <p:nvPr/>
        </p:nvSpPr>
        <p:spPr bwMode="auto">
          <a:xfrm>
            <a:off x="6208713" y="186055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FF0000"/>
                </a:solidFill>
                <a:latin typeface="Airal"/>
              </a:rPr>
              <a:t>ＣＰ </a:t>
            </a:r>
            <a:r>
              <a:rPr lang="en-US" altLang="ja-JP">
                <a:solidFill>
                  <a:srgbClr val="FF0000"/>
                </a:solidFill>
                <a:latin typeface="Airal"/>
              </a:rPr>
              <a:t>Violation</a:t>
            </a:r>
            <a:r>
              <a:rPr lang="ja-JP" altLang="en-US">
                <a:solidFill>
                  <a:srgbClr val="FF0000"/>
                </a:solidFill>
                <a:latin typeface="Airal"/>
              </a:rPr>
              <a:t>：　</a:t>
            </a:r>
          </a:p>
        </p:txBody>
      </p:sp>
      <p:sp>
        <p:nvSpPr>
          <p:cNvPr id="101385" name="正方形/長方形 8"/>
          <p:cNvSpPr>
            <a:spLocks noChangeArrowheads="1"/>
          </p:cNvSpPr>
          <p:nvPr/>
        </p:nvSpPr>
        <p:spPr bwMode="auto">
          <a:xfrm>
            <a:off x="6416675" y="2362200"/>
            <a:ext cx="2513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7030A0"/>
                </a:solidFill>
                <a:latin typeface="Airal"/>
              </a:rPr>
              <a:t>One of Mystery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7030A0"/>
                </a:solidFill>
                <a:latin typeface="Airal"/>
              </a:rPr>
              <a:t>of the SM</a:t>
            </a:r>
            <a:endParaRPr lang="ja-JP" altLang="en-US" sz="2800">
              <a:solidFill>
                <a:srgbClr val="7030A0"/>
              </a:solidFill>
              <a:latin typeface="Airal"/>
            </a:endParaRPr>
          </a:p>
        </p:txBody>
      </p:sp>
      <p:sp>
        <p:nvSpPr>
          <p:cNvPr id="101386" name="テキスト ボックス 9"/>
          <p:cNvSpPr txBox="1">
            <a:spLocks noChangeArrowheads="1"/>
          </p:cNvSpPr>
          <p:nvPr/>
        </p:nvSpPr>
        <p:spPr bwMode="auto">
          <a:xfrm>
            <a:off x="6208713" y="5218113"/>
            <a:ext cx="22161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6600"/>
                </a:solidFill>
                <a:latin typeface="Airal"/>
              </a:rPr>
              <a:t>Validation by </a:t>
            </a:r>
          </a:p>
          <a:p>
            <a:pPr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6600"/>
                </a:solidFill>
                <a:latin typeface="Airal"/>
              </a:rPr>
              <a:t>B-Factory</a:t>
            </a:r>
          </a:p>
          <a:p>
            <a:pPr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6600"/>
                </a:solidFill>
                <a:latin typeface="Airal"/>
              </a:rPr>
              <a:t>Experiments</a:t>
            </a:r>
          </a:p>
        </p:txBody>
      </p:sp>
      <p:sp>
        <p:nvSpPr>
          <p:cNvPr id="89099" name="正方形/長方形 10"/>
          <p:cNvSpPr>
            <a:spLocks noChangeArrowheads="1"/>
          </p:cNvSpPr>
          <p:nvPr/>
        </p:nvSpPr>
        <p:spPr bwMode="auto">
          <a:xfrm>
            <a:off x="5975350" y="3490913"/>
            <a:ext cx="2846388" cy="13843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800" dirty="0" smtClean="0">
                <a:solidFill>
                  <a:srgbClr val="0000CC"/>
                </a:solidFill>
                <a:latin typeface="Airal"/>
              </a:rPr>
              <a:t>caused by Single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800" dirty="0" smtClean="0">
                <a:solidFill>
                  <a:srgbClr val="0000CC"/>
                </a:solidFill>
                <a:latin typeface="Airal"/>
              </a:rPr>
              <a:t>Complex Phase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800" dirty="0" smtClean="0">
                <a:solidFill>
                  <a:srgbClr val="0000CC"/>
                </a:solidFill>
                <a:latin typeface="Airal"/>
              </a:rPr>
              <a:t>in C</a:t>
            </a:r>
            <a:r>
              <a:rPr lang="ja-JP" altLang="en-US" sz="2800" dirty="0" smtClean="0">
                <a:solidFill>
                  <a:srgbClr val="0000CC"/>
                </a:solidFill>
                <a:latin typeface="Airal"/>
              </a:rPr>
              <a:t>ＫＭ </a:t>
            </a:r>
            <a:r>
              <a:rPr lang="en-US" altLang="ja-JP" sz="2800" dirty="0" smtClean="0">
                <a:solidFill>
                  <a:srgbClr val="0000CC"/>
                </a:solidFill>
                <a:latin typeface="Airal"/>
              </a:rPr>
              <a:t>matrix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1400" b="0" smtClean="0">
              <a:solidFill>
                <a:srgbClr val="0000FF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976D46A-F535-4974-A0BA-69BC41A856FB}" type="slidenum">
              <a:rPr kumimoji="0" lang="en-US" altLang="ja-JP" sz="1400" smtClean="0">
                <a:solidFill>
                  <a:srgbClr val="0000F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20</a:t>
            </a:fld>
            <a:endParaRPr kumimoji="0" lang="en-US" altLang="ja-JP" sz="1400" smtClean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146436" name="Picture 5" descr="jpsiks_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25538"/>
            <a:ext cx="5610225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Oval 19"/>
          <p:cNvSpPr>
            <a:spLocks noChangeArrowheads="1"/>
          </p:cNvSpPr>
          <p:nvPr/>
        </p:nvSpPr>
        <p:spPr bwMode="auto">
          <a:xfrm>
            <a:off x="4041775" y="3335338"/>
            <a:ext cx="319088" cy="3143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46438" name="Oval 20"/>
          <p:cNvSpPr>
            <a:spLocks noChangeArrowheads="1"/>
          </p:cNvSpPr>
          <p:nvPr/>
        </p:nvSpPr>
        <p:spPr bwMode="auto">
          <a:xfrm>
            <a:off x="4441825" y="4044950"/>
            <a:ext cx="320675" cy="3159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46439" name="Oval 23"/>
          <p:cNvSpPr>
            <a:spLocks noChangeArrowheads="1"/>
          </p:cNvSpPr>
          <p:nvPr/>
        </p:nvSpPr>
        <p:spPr bwMode="auto">
          <a:xfrm>
            <a:off x="3632200" y="3492500"/>
            <a:ext cx="320675" cy="631825"/>
          </a:xfrm>
          <a:prstGeom prst="ellips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2800">
              <a:solidFill>
                <a:srgbClr val="33CC33"/>
              </a:solidFill>
            </a:endParaRP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69863"/>
            <a:ext cx="5616575" cy="882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ja-JP" i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ja-JP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i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J/</a:t>
            </a:r>
            <a:r>
              <a:rPr lang="en-US" altLang="ja-JP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Wingdings" pitchFamily="2" charset="2"/>
              </a:rPr>
              <a:t>y</a:t>
            </a:r>
            <a:r>
              <a:rPr lang="en-US" altLang="ja-JP" i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K</a:t>
            </a:r>
            <a:r>
              <a:rPr lang="en-US" altLang="ja-JP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</a:t>
            </a:r>
            <a:r>
              <a:rPr lang="en-US" altLang="ja-JP" i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: Signals</a:t>
            </a:r>
          </a:p>
        </p:txBody>
      </p:sp>
      <p:pic>
        <p:nvPicPr>
          <p:cNvPr id="146441" name="Picture 6" descr="kshort_5_7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16288"/>
            <a:ext cx="281940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381000" y="3309938"/>
            <a:ext cx="1871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339966"/>
                </a:solidFill>
                <a:sym typeface="Symbol" pitchFamily="18" charset="2"/>
              </a:rPr>
              <a:t>K</a:t>
            </a:r>
            <a:r>
              <a:rPr lang="en-US" altLang="ja-JP" sz="2800" b="1" baseline="-25000">
                <a:solidFill>
                  <a:srgbClr val="339966"/>
                </a:solidFill>
                <a:sym typeface="Symbol" pitchFamily="18" charset="2"/>
              </a:rPr>
              <a:t>s</a:t>
            </a:r>
            <a:r>
              <a:rPr lang="en-US" altLang="ja-JP" sz="2800" b="1">
                <a:solidFill>
                  <a:srgbClr val="339966"/>
                </a:solidFill>
                <a:sym typeface="Symbol" pitchFamily="18" charset="2"/>
              </a:rPr>
              <a:t></a:t>
            </a:r>
            <a:r>
              <a:rPr lang="en-US" altLang="ja-JP" sz="2800" b="1" baseline="30000">
                <a:solidFill>
                  <a:srgbClr val="339966"/>
                </a:solidFill>
                <a:sym typeface="Symbol" pitchFamily="18" charset="2"/>
              </a:rPr>
              <a:t>+</a:t>
            </a:r>
            <a:r>
              <a:rPr lang="en-US" altLang="ja-JP" sz="2800" b="1">
                <a:solidFill>
                  <a:srgbClr val="339966"/>
                </a:solidFill>
                <a:sym typeface="Symbol" pitchFamily="18" charset="2"/>
              </a:rPr>
              <a:t></a:t>
            </a:r>
            <a:r>
              <a:rPr lang="en-US" altLang="ja-JP" sz="2800" b="1" i="1" baseline="30000">
                <a:solidFill>
                  <a:srgbClr val="339966"/>
                </a:solidFill>
                <a:sym typeface="Symbol" pitchFamily="18" charset="2"/>
              </a:rPr>
              <a:t></a:t>
            </a:r>
            <a:r>
              <a:rPr lang="en-US" altLang="ja-JP" i="1" baseline="30000">
                <a:solidFill>
                  <a:srgbClr val="0000FF"/>
                </a:solidFill>
                <a:sym typeface="Symbol" pitchFamily="18" charset="2"/>
              </a:rPr>
              <a:t> </a:t>
            </a:r>
            <a:endParaRPr lang="en-US" altLang="ja-JP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33400" y="405765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CC0000"/>
                </a:solidFill>
                <a:sym typeface="Symbol" pitchFamily="18" charset="2"/>
              </a:rPr>
              <a:t></a:t>
            </a:r>
            <a:r>
              <a:rPr lang="en-US" altLang="ja-JP" sz="2400" b="1">
                <a:solidFill>
                  <a:srgbClr val="CC0000"/>
                </a:solidFill>
              </a:rPr>
              <a:t>~4MeV/c</a:t>
            </a:r>
            <a:r>
              <a:rPr lang="en-US" altLang="ja-JP" sz="2400" b="1" baseline="30000">
                <a:solidFill>
                  <a:srgbClr val="CC0000"/>
                </a:solidFill>
              </a:rPr>
              <a:t>2</a:t>
            </a:r>
            <a:endParaRPr lang="en-US" altLang="ja-JP" sz="20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3336925" y="1889125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400" b="1" i="1">
              <a:solidFill>
                <a:srgbClr val="0000FF"/>
              </a:solidFill>
            </a:endParaRPr>
          </a:p>
        </p:txBody>
      </p:sp>
      <p:pic>
        <p:nvPicPr>
          <p:cNvPr id="14644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628650"/>
            <a:ext cx="33972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7251700" y="704850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  <a:sym typeface="Symbol" pitchFamily="18" charset="2"/>
              </a:rPr>
              <a:t>J/</a:t>
            </a:r>
            <a:r>
              <a:rPr lang="en-US" altLang="ja-JP" sz="24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altLang="ja-JP" sz="2400" b="1" i="1" baseline="30000">
                <a:solidFill>
                  <a:srgbClr val="0000FF"/>
                </a:solidFill>
                <a:sym typeface="Symbol" pitchFamily="18" charset="2"/>
              </a:rPr>
              <a:t>+</a:t>
            </a:r>
            <a:r>
              <a:rPr lang="en-US" altLang="ja-JP" sz="24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altLang="ja-JP" sz="2400" b="1" i="1" baseline="30000">
                <a:solidFill>
                  <a:srgbClr val="0000FF"/>
                </a:solidFill>
                <a:sym typeface="Symbol" pitchFamily="18" charset="2"/>
              </a:rPr>
              <a:t></a:t>
            </a: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7467600" y="230505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  <a:sym typeface="Symbol" pitchFamily="18" charset="2"/>
              </a:rPr>
              <a:t>J/e</a:t>
            </a:r>
            <a:r>
              <a:rPr lang="en-US" altLang="ja-JP" sz="2400" b="1" i="1" baseline="30000">
                <a:solidFill>
                  <a:srgbClr val="0000FF"/>
                </a:solidFill>
                <a:sym typeface="Symbol" pitchFamily="18" charset="2"/>
              </a:rPr>
              <a:t>+</a:t>
            </a:r>
            <a:r>
              <a:rPr lang="en-US" altLang="ja-JP" sz="2400" b="1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en-US" altLang="ja-JP" sz="2400" b="1" baseline="30000">
                <a:solidFill>
                  <a:srgbClr val="0000FF"/>
                </a:solidFill>
                <a:sym typeface="Symbol" pitchFamily="18" charset="2"/>
              </a:rPr>
              <a:t></a:t>
            </a:r>
          </a:p>
        </p:txBody>
      </p:sp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6096000" y="2914650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CC0000"/>
                </a:solidFill>
                <a:sym typeface="Symbol" pitchFamily="18" charset="2"/>
              </a:rPr>
              <a:t></a:t>
            </a:r>
            <a:r>
              <a:rPr lang="en-US" altLang="ja-JP" sz="2400" b="1">
                <a:solidFill>
                  <a:srgbClr val="CC0000"/>
                </a:solidFill>
              </a:rPr>
              <a:t>~11 </a:t>
            </a:r>
            <a:r>
              <a:rPr lang="en-US" altLang="ja-JP" sz="2000" b="1">
                <a:solidFill>
                  <a:srgbClr val="CC0000"/>
                </a:solidFill>
              </a:rPr>
              <a:t>MeV/c</a:t>
            </a:r>
            <a:r>
              <a:rPr lang="en-US" altLang="ja-JP" sz="2000" b="1" baseline="30000">
                <a:solidFill>
                  <a:srgbClr val="CC0000"/>
                </a:solidFill>
              </a:rPr>
              <a:t>2</a:t>
            </a:r>
            <a:endParaRPr lang="en-US" altLang="ja-JP" sz="24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46449" name="Text Box 17"/>
          <p:cNvSpPr txBox="1">
            <a:spLocks noChangeArrowheads="1"/>
          </p:cNvSpPr>
          <p:nvPr/>
        </p:nvSpPr>
        <p:spPr bwMode="auto">
          <a:xfrm>
            <a:off x="6096000" y="146685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 b="1">
                <a:solidFill>
                  <a:srgbClr val="CC0000"/>
                </a:solidFill>
                <a:sym typeface="Symbol" pitchFamily="18" charset="2"/>
              </a:rPr>
              <a:t></a:t>
            </a:r>
            <a:r>
              <a:rPr lang="en-US" altLang="ja-JP" sz="2400" b="1">
                <a:solidFill>
                  <a:srgbClr val="CC0000"/>
                </a:solidFill>
              </a:rPr>
              <a:t>~10 </a:t>
            </a:r>
            <a:r>
              <a:rPr lang="en-US" altLang="ja-JP" sz="2000" b="1">
                <a:solidFill>
                  <a:srgbClr val="CC0000"/>
                </a:solidFill>
              </a:rPr>
              <a:t>MeV/c</a:t>
            </a:r>
            <a:r>
              <a:rPr lang="en-US" altLang="ja-JP" sz="2000" b="1" baseline="30000">
                <a:solidFill>
                  <a:srgbClr val="CC0000"/>
                </a:solidFill>
              </a:rPr>
              <a:t>2</a:t>
            </a:r>
            <a:endParaRPr lang="en-US" altLang="ja-JP" sz="2400" b="1" baseline="30000">
              <a:solidFill>
                <a:srgbClr val="CC0000"/>
              </a:solidFill>
            </a:endParaRPr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304800" y="1700213"/>
            <a:ext cx="425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rgbClr val="0000FF"/>
                </a:solidFill>
              </a:rPr>
              <a:t>B</a:t>
            </a:r>
            <a:r>
              <a:rPr lang="en-US" altLang="ja-JP" sz="3600" b="1" baseline="30000">
                <a:solidFill>
                  <a:srgbClr val="0000FF"/>
                </a:solidFill>
              </a:rPr>
              <a:t>0</a:t>
            </a:r>
            <a:r>
              <a:rPr lang="en-US" altLang="ja-JP" sz="3600" b="1">
                <a:solidFill>
                  <a:srgbClr val="0000FF"/>
                </a:solidFill>
              </a:rPr>
              <a:t> </a:t>
            </a:r>
            <a:r>
              <a:rPr lang="en-US" altLang="ja-JP" sz="3600" b="1">
                <a:solidFill>
                  <a:srgbClr val="0000FF"/>
                </a:solidFill>
                <a:sym typeface="Symbol" pitchFamily="18" charset="2"/>
              </a:rPr>
              <a:t> J/ K</a:t>
            </a:r>
            <a:r>
              <a:rPr lang="en-US" altLang="ja-JP" sz="3600" b="1" baseline="-25000">
                <a:solidFill>
                  <a:srgbClr val="0000FF"/>
                </a:solidFill>
                <a:sym typeface="Symbol" pitchFamily="18" charset="2"/>
              </a:rPr>
              <a:t>s</a:t>
            </a:r>
            <a:r>
              <a:rPr lang="en-US" altLang="ja-JP" sz="3600">
                <a:solidFill>
                  <a:srgbClr val="0000FF"/>
                </a:solidFill>
                <a:sym typeface="Symbol" pitchFamily="18" charset="2"/>
              </a:rPr>
              <a:t>(</a:t>
            </a:r>
            <a:r>
              <a:rPr lang="en-US" altLang="ja-JP" sz="3600" baseline="30000">
                <a:solidFill>
                  <a:srgbClr val="0000FF"/>
                </a:solidFill>
                <a:sym typeface="Symbol" pitchFamily="18" charset="2"/>
              </a:rPr>
              <a:t>+</a:t>
            </a:r>
            <a:r>
              <a:rPr lang="en-US" altLang="ja-JP" sz="360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altLang="ja-JP" sz="3600" i="1" baseline="30000">
                <a:solidFill>
                  <a:srgbClr val="0000FF"/>
                </a:solidFill>
                <a:sym typeface="Symbol" pitchFamily="18" charset="2"/>
              </a:rPr>
              <a:t> </a:t>
            </a:r>
            <a:r>
              <a:rPr lang="en-US" altLang="ja-JP" sz="3600">
                <a:solidFill>
                  <a:srgbClr val="0000FF"/>
                </a:solidFill>
                <a:sym typeface="Symbol" pitchFamily="18" charset="2"/>
              </a:rPr>
              <a:t>)</a:t>
            </a:r>
            <a:endParaRPr lang="en-US" altLang="ja-JP" sz="160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46451" name="Line 22"/>
          <p:cNvSpPr>
            <a:spLocks noChangeShapeType="1"/>
          </p:cNvSpPr>
          <p:nvPr/>
        </p:nvSpPr>
        <p:spPr bwMode="auto">
          <a:xfrm flipV="1">
            <a:off x="4716463" y="2133600"/>
            <a:ext cx="1439862" cy="19431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2" name="Line 24"/>
          <p:cNvSpPr>
            <a:spLocks noChangeShapeType="1"/>
          </p:cNvSpPr>
          <p:nvPr/>
        </p:nvSpPr>
        <p:spPr bwMode="auto">
          <a:xfrm flipH="1">
            <a:off x="2268538" y="3887788"/>
            <a:ext cx="1363662" cy="3937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3" name="Line 21"/>
          <p:cNvSpPr>
            <a:spLocks noChangeShapeType="1"/>
          </p:cNvSpPr>
          <p:nvPr/>
        </p:nvSpPr>
        <p:spPr bwMode="auto">
          <a:xfrm flipV="1">
            <a:off x="4360863" y="2151063"/>
            <a:ext cx="1763712" cy="1262062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4" name="Rectangle 27"/>
          <p:cNvSpPr>
            <a:spLocks noChangeArrowheads="1"/>
          </p:cNvSpPr>
          <p:nvPr/>
        </p:nvSpPr>
        <p:spPr bwMode="auto">
          <a:xfrm>
            <a:off x="5446713" y="5667375"/>
            <a:ext cx="2941637" cy="64135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rgbClr val="FF9933"/>
                </a:solidFill>
                <a:latin typeface="Comic Sans MS" pitchFamily="66" charset="0"/>
              </a:rPr>
              <a:t>Golden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smtClean="0">
                <a:latin typeface="Symbol" panose="05050102010706020507" pitchFamily="18" charset="2"/>
              </a:rPr>
              <a:t>y</a:t>
            </a:r>
            <a:r>
              <a:rPr lang="en-US" altLang="ja-JP" b="1" smtClean="0"/>
              <a:t>’ and </a:t>
            </a:r>
            <a:r>
              <a:rPr lang="en-US" altLang="ja-JP" b="1" smtClean="0">
                <a:latin typeface="Symbol" panose="05050102010706020507" pitchFamily="18" charset="2"/>
              </a:rPr>
              <a:t>c</a:t>
            </a:r>
            <a:r>
              <a:rPr lang="en-US" altLang="ja-JP" b="1" baseline="-25000" smtClean="0"/>
              <a:t>c1</a:t>
            </a:r>
            <a:endParaRPr lang="en-US" altLang="ja-JP" b="1" smtClean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522663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73538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1219200" y="1149350"/>
            <a:ext cx="30956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en-US" altLang="ja-JP" sz="2800" b="1">
                <a:solidFill>
                  <a:srgbClr val="FF0000"/>
                </a:solidFill>
                <a:latin typeface="Comic Sans MS" panose="030F0702030302020204" pitchFamily="66" charset="0"/>
              </a:rPr>
              <a:t>’</a:t>
            </a:r>
            <a:r>
              <a:rPr lang="en-US" altLang="ja-JP" sz="2800" b="1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</a:t>
            </a:r>
            <a:r>
              <a:rPr lang="en-US" altLang="ja-JP" sz="2800" b="1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m</a:t>
            </a:r>
            <a:r>
              <a:rPr lang="en-US" altLang="ja-JP" sz="2800" b="1" baseline="3000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</a:t>
            </a:r>
            <a:r>
              <a:rPr lang="en-US" altLang="ja-JP" sz="2800" b="1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m</a:t>
            </a:r>
            <a:r>
              <a:rPr lang="en-US" altLang="ja-JP" sz="2800" b="1" baseline="3000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  <a:r>
              <a:rPr lang="en-US" altLang="ja-JP" sz="2800" b="1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,e</a:t>
            </a:r>
            <a:r>
              <a:rPr lang="en-US" altLang="ja-JP" sz="2800" b="1" baseline="3000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</a:t>
            </a:r>
            <a:r>
              <a:rPr lang="en-US" altLang="ja-JP" sz="2800" b="1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e</a:t>
            </a:r>
            <a:r>
              <a:rPr lang="en-US" altLang="ja-JP" sz="2800" b="1" baseline="3000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en-US" altLang="ja-JP" sz="2400" b="1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=12.1 MeV/c</a:t>
            </a:r>
            <a:r>
              <a:rPr lang="en-US" altLang="ja-JP" sz="2400" b="1" baseline="3000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5257800" y="1066800"/>
            <a:ext cx="33083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US" altLang="ja-JP" sz="2800" b="1" baseline="-25000">
                <a:solidFill>
                  <a:srgbClr val="FF0000"/>
                </a:solidFill>
                <a:latin typeface="Comic Sans MS" panose="030F0702030302020204" pitchFamily="66" charset="0"/>
              </a:rPr>
              <a:t>c1</a:t>
            </a:r>
            <a:r>
              <a:rPr lang="en-US" altLang="ja-JP" sz="2800" b="1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en-US" altLang="ja-JP" sz="2800" b="1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US" altLang="ja-JP" sz="2800" b="1" baseline="-25000">
                <a:solidFill>
                  <a:srgbClr val="FF0000"/>
                </a:solidFill>
                <a:latin typeface="Comic Sans MS" panose="030F0702030302020204" pitchFamily="66" charset="0"/>
              </a:rPr>
              <a:t>c2</a:t>
            </a:r>
            <a:r>
              <a:rPr lang="en-US" altLang="ja-JP" sz="2800" b="1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</a:t>
            </a:r>
            <a:r>
              <a:rPr lang="en-US" altLang="ja-JP" sz="2800" b="1">
                <a:solidFill>
                  <a:srgbClr val="FF0000"/>
                </a:solidFill>
                <a:latin typeface="Comic Sans MS" panose="030F0702030302020204" pitchFamily="66" charset="0"/>
              </a:rPr>
              <a:t>J/</a:t>
            </a:r>
            <a:r>
              <a:rPr lang="en-US" altLang="ja-JP" sz="2800" b="1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en-US" altLang="ja-JP" sz="2800" b="1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n-US" altLang="ja-JP" sz="2800" b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endParaRPr lang="en-US" altLang="ja-JP" sz="2800" b="1" baseline="30000">
              <a:solidFill>
                <a:srgbClr val="FF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en-US" altLang="ja-JP" sz="2400" b="1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=7.0 MeV/c</a:t>
            </a:r>
            <a:r>
              <a:rPr lang="en-US" altLang="ja-JP" sz="2400" b="1" baseline="3000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02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8915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smtClean="0">
                <a:latin typeface="Symbol" panose="05050102010706020507" pitchFamily="18" charset="2"/>
              </a:rPr>
              <a:t>p</a:t>
            </a:r>
            <a:r>
              <a:rPr lang="en-US" altLang="ja-JP" b="1" baseline="30000" smtClean="0"/>
              <a:t>0</a:t>
            </a:r>
            <a:r>
              <a:rPr lang="en-US" altLang="ja-JP" b="1" smtClean="0"/>
              <a:t> and Ks(→ </a:t>
            </a:r>
            <a:r>
              <a:rPr lang="en-US" altLang="ja-JP" b="1" smtClean="0">
                <a:latin typeface="Symbol" panose="05050102010706020507" pitchFamily="18" charset="2"/>
              </a:rPr>
              <a:t>p</a:t>
            </a:r>
            <a:r>
              <a:rPr lang="en-US" altLang="ja-JP" b="1" baseline="30000" smtClean="0"/>
              <a:t>0 </a:t>
            </a:r>
            <a:r>
              <a:rPr lang="en-US" altLang="ja-JP" b="1" smtClean="0">
                <a:latin typeface="Symbol" panose="05050102010706020507" pitchFamily="18" charset="2"/>
              </a:rPr>
              <a:t>p</a:t>
            </a:r>
            <a:r>
              <a:rPr lang="en-US" altLang="ja-JP" b="1" baseline="30000" smtClean="0"/>
              <a:t>0</a:t>
            </a:r>
            <a:r>
              <a:rPr lang="en-US" altLang="ja-JP" b="1" smtClean="0"/>
              <a:t>)</a:t>
            </a:r>
          </a:p>
        </p:txBody>
      </p:sp>
      <p:pic>
        <p:nvPicPr>
          <p:cNvPr id="38916" name="Picture 3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2672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3077"/>
          <p:cNvSpPr txBox="1">
            <a:spLocks noChangeArrowheads="1"/>
          </p:cNvSpPr>
          <p:nvPr/>
        </p:nvSpPr>
        <p:spPr bwMode="auto">
          <a:xfrm>
            <a:off x="4343400" y="5029200"/>
            <a:ext cx="3783013" cy="473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6600"/>
                </a:solidFill>
                <a:latin typeface="Comic Sans MS" panose="030F0702030302020204" pitchFamily="66" charset="0"/>
              </a:rPr>
              <a:t>M(K</a:t>
            </a:r>
            <a:r>
              <a:rPr lang="en-US" altLang="ja-JP" sz="2800" b="1" baseline="-25000">
                <a:solidFill>
                  <a:srgbClr val="006600"/>
                </a:solidFill>
                <a:latin typeface="Comic Sans MS" panose="030F0702030302020204" pitchFamily="66" charset="0"/>
              </a:rPr>
              <a:t>S</a:t>
            </a:r>
            <a:r>
              <a:rPr lang="en-US" altLang="ja-JP" sz="2800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</a:t>
            </a:r>
            <a:r>
              <a:rPr lang="en-US" altLang="ja-JP" sz="2800" b="1">
                <a:solidFill>
                  <a:srgbClr val="006600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800" b="1" baseline="30000">
                <a:solidFill>
                  <a:srgbClr val="006600"/>
                </a:solidFill>
                <a:latin typeface="Comic Sans MS" panose="030F0702030302020204" pitchFamily="66" charset="0"/>
              </a:rPr>
              <a:t>0</a:t>
            </a:r>
            <a:r>
              <a:rPr lang="en-US" altLang="ja-JP" sz="2800" b="1">
                <a:solidFill>
                  <a:srgbClr val="006600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800" b="1" baseline="30000">
                <a:solidFill>
                  <a:srgbClr val="006600"/>
                </a:solidFill>
                <a:latin typeface="Comic Sans MS" panose="030F0702030302020204" pitchFamily="66" charset="0"/>
              </a:rPr>
              <a:t>0</a:t>
            </a:r>
            <a:r>
              <a:rPr lang="en-US" altLang="ja-JP" sz="2800" b="1">
                <a:solidFill>
                  <a:srgbClr val="006600"/>
                </a:solidFill>
                <a:latin typeface="Comic Sans MS" panose="030F0702030302020204" pitchFamily="66" charset="0"/>
              </a:rPr>
              <a:t>) (GeV/c</a:t>
            </a:r>
            <a:r>
              <a:rPr lang="en-US" altLang="ja-JP" sz="2800" b="1" baseline="30000">
                <a:solidFill>
                  <a:srgbClr val="006600"/>
                </a:solidFill>
                <a:latin typeface="Comic Sans MS" panose="030F0702030302020204" pitchFamily="66" charset="0"/>
              </a:rPr>
              <a:t>2</a:t>
            </a:r>
            <a:r>
              <a:rPr lang="en-US" altLang="ja-JP" sz="2800" b="1">
                <a:solidFill>
                  <a:srgbClr val="0066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8918" name="Text Box 3078"/>
          <p:cNvSpPr txBox="1">
            <a:spLocks noChangeArrowheads="1"/>
          </p:cNvSpPr>
          <p:nvPr/>
        </p:nvSpPr>
        <p:spPr bwMode="auto">
          <a:xfrm>
            <a:off x="4919663" y="3694113"/>
            <a:ext cx="408305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800" b="1" baseline="-2500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altLang="ja-JP" sz="2800" b="1">
                <a:solidFill>
                  <a:srgbClr val="FF0000"/>
                </a:solidFill>
                <a:latin typeface="Comic Sans MS" panose="030F0702030302020204" pitchFamily="66" charset="0"/>
              </a:rPr>
              <a:t>=9.3 MeV/c</a:t>
            </a:r>
            <a:r>
              <a:rPr lang="en-US" altLang="ja-JP" sz="2800" b="1" baseline="300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in inclusive J/</a:t>
            </a:r>
            <a:r>
              <a:rPr lang="en-US" altLang="ja-JP" sz="2800" b="1">
                <a:solidFill>
                  <a:schemeClr val="accent2"/>
                </a:solidFill>
                <a:latin typeface="Symbol" panose="05050102010706020507" pitchFamily="18" charset="2"/>
              </a:rPr>
              <a:t>y</a:t>
            </a:r>
            <a:r>
              <a:rPr lang="en-US" altLang="ja-JP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 events</a:t>
            </a:r>
          </a:p>
        </p:txBody>
      </p:sp>
      <p:pic>
        <p:nvPicPr>
          <p:cNvPr id="38919" name="Picture 3079" descr="pi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990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3080"/>
          <p:cNvSpPr>
            <a:spLocks noChangeArrowheads="1"/>
          </p:cNvSpPr>
          <p:nvPr/>
        </p:nvSpPr>
        <p:spPr bwMode="auto">
          <a:xfrm>
            <a:off x="1143000" y="2133600"/>
            <a:ext cx="541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FF33CC"/>
                </a:solidFill>
                <a:latin typeface="Symbol" panose="05050102010706020507" pitchFamily="18" charset="2"/>
              </a:rPr>
              <a:t>p</a:t>
            </a:r>
            <a:r>
              <a:rPr lang="en-US" altLang="ja-JP" baseline="30000">
                <a:solidFill>
                  <a:srgbClr val="FF33CC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197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1400" b="0" smtClean="0">
              <a:solidFill>
                <a:srgbClr val="0000FF"/>
              </a:solidFill>
            </a:endParaRPr>
          </a:p>
        </p:txBody>
      </p:sp>
      <p:sp>
        <p:nvSpPr>
          <p:cNvPr id="147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solidFill>
                  <a:srgbClr val="003300"/>
                </a:solidFill>
              </a:rPr>
              <a:t>B-meson Reconstruction</a:t>
            </a:r>
          </a:p>
        </p:txBody>
      </p:sp>
      <p:pic>
        <p:nvPicPr>
          <p:cNvPr id="147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43000"/>
            <a:ext cx="50958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1" name="Rectangle 6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4400" b="1">
              <a:solidFill>
                <a:srgbClr val="003300"/>
              </a:solidFill>
            </a:endParaRPr>
          </a:p>
        </p:txBody>
      </p:sp>
      <p:sp>
        <p:nvSpPr>
          <p:cNvPr id="147462" name="Text Box 7"/>
          <p:cNvSpPr txBox="1">
            <a:spLocks noChangeArrowheads="1"/>
          </p:cNvSpPr>
          <p:nvPr/>
        </p:nvSpPr>
        <p:spPr bwMode="auto">
          <a:xfrm>
            <a:off x="1203325" y="31448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ja-JP" sz="2400">
              <a:solidFill>
                <a:srgbClr val="0000FF"/>
              </a:solidFill>
            </a:endParaRPr>
          </a:p>
        </p:txBody>
      </p:sp>
      <p:graphicFrame>
        <p:nvGraphicFramePr>
          <p:cNvPr id="147463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4" name="Text Box 9"/>
          <p:cNvSpPr txBox="1">
            <a:spLocks noChangeArrowheads="1"/>
          </p:cNvSpPr>
          <p:nvPr/>
        </p:nvSpPr>
        <p:spPr bwMode="auto">
          <a:xfrm>
            <a:off x="381000" y="33528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 i="1">
                <a:solidFill>
                  <a:srgbClr val="3333FF"/>
                </a:solidFill>
              </a:rPr>
              <a:t>Energy difference:</a:t>
            </a:r>
          </a:p>
        </p:txBody>
      </p:sp>
      <p:sp>
        <p:nvSpPr>
          <p:cNvPr id="147465" name="Text Box 10"/>
          <p:cNvSpPr txBox="1">
            <a:spLocks noChangeArrowheads="1"/>
          </p:cNvSpPr>
          <p:nvPr/>
        </p:nvSpPr>
        <p:spPr bwMode="auto">
          <a:xfrm>
            <a:off x="381000" y="47244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 i="1">
                <a:solidFill>
                  <a:srgbClr val="3333FF"/>
                </a:solidFill>
              </a:rPr>
              <a:t>Beam-constrained mass:</a:t>
            </a:r>
          </a:p>
        </p:txBody>
      </p:sp>
      <p:sp>
        <p:nvSpPr>
          <p:cNvPr id="147466" name="Line 11"/>
          <p:cNvSpPr>
            <a:spLocks noChangeShapeType="1"/>
          </p:cNvSpPr>
          <p:nvPr/>
        </p:nvSpPr>
        <p:spPr bwMode="auto">
          <a:xfrm flipV="1">
            <a:off x="3886200" y="2438400"/>
            <a:ext cx="1143000" cy="114300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7467" name="Text Box 12"/>
          <p:cNvSpPr txBox="1">
            <a:spLocks noChangeArrowheads="1"/>
          </p:cNvSpPr>
          <p:nvPr/>
        </p:nvSpPr>
        <p:spPr bwMode="auto">
          <a:xfrm>
            <a:off x="974725" y="3921125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ja-JP" sz="2400" b="1" i="1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47468" name="Text Box 13"/>
          <p:cNvSpPr txBox="1">
            <a:spLocks noChangeArrowheads="1"/>
          </p:cNvSpPr>
          <p:nvPr/>
        </p:nvSpPr>
        <p:spPr bwMode="auto">
          <a:xfrm>
            <a:off x="1470025" y="4335463"/>
            <a:ext cx="249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 b="1" i="1">
                <a:solidFill>
                  <a:srgbClr val="0000FF"/>
                </a:solidFill>
                <a:latin typeface="Symbol" pitchFamily="18" charset="2"/>
              </a:rPr>
              <a:t>    </a:t>
            </a:r>
          </a:p>
        </p:txBody>
      </p:sp>
      <p:sp>
        <p:nvSpPr>
          <p:cNvPr id="147469" name="Text Box 14"/>
          <p:cNvSpPr txBox="1">
            <a:spLocks noChangeArrowheads="1"/>
          </p:cNvSpPr>
          <p:nvPr/>
        </p:nvSpPr>
        <p:spPr bwMode="auto">
          <a:xfrm>
            <a:off x="1828800" y="4038600"/>
            <a:ext cx="275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ja-JP" sz="2400" b="1" i="1">
              <a:solidFill>
                <a:srgbClr val="0000FF"/>
              </a:solidFill>
              <a:latin typeface="Symbol" pitchFamily="18" charset="2"/>
            </a:endParaRPr>
          </a:p>
        </p:txBody>
      </p:sp>
      <p:graphicFrame>
        <p:nvGraphicFramePr>
          <p:cNvPr id="147470" name="Object 15"/>
          <p:cNvGraphicFramePr>
            <a:graphicFrameLocks noChangeAspect="1"/>
          </p:cNvGraphicFramePr>
          <p:nvPr/>
        </p:nvGraphicFramePr>
        <p:xfrm>
          <a:off x="381000" y="5257800"/>
          <a:ext cx="51816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5" name="Equation" r:id="rId6" imgW="2070100" imgH="304800" progId="Equation.3">
                  <p:embed/>
                </p:oleObj>
              </mc:Choice>
              <mc:Fallback>
                <p:oleObj name="Equation" r:id="rId6" imgW="2070100" imgH="304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257800"/>
                        <a:ext cx="51816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1" name="Object 16"/>
          <p:cNvGraphicFramePr>
            <a:graphicFrameLocks noChangeAspect="1"/>
          </p:cNvGraphicFramePr>
          <p:nvPr/>
        </p:nvGraphicFramePr>
        <p:xfrm>
          <a:off x="533400" y="3965575"/>
          <a:ext cx="48006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6" name="Equation" r:id="rId8" imgW="1587500" imgH="241300" progId="Equation.3">
                  <p:embed/>
                </p:oleObj>
              </mc:Choice>
              <mc:Fallback>
                <p:oleObj name="Equation" r:id="rId8" imgW="1587500" imgH="241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5575"/>
                        <a:ext cx="48006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2" name="Text Box 17"/>
          <p:cNvSpPr txBox="1">
            <a:spLocks noChangeArrowheads="1"/>
          </p:cNvSpPr>
          <p:nvPr/>
        </p:nvSpPr>
        <p:spPr bwMode="auto">
          <a:xfrm>
            <a:off x="179388" y="1412875"/>
            <a:ext cx="30162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66"/>
                </a:solidFill>
              </a:rPr>
              <a:t>Utilize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66"/>
                </a:solidFill>
              </a:rPr>
              <a:t>special Kinematics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66"/>
                </a:solidFill>
              </a:rPr>
              <a:t>at Y(4S)</a:t>
            </a:r>
          </a:p>
        </p:txBody>
      </p:sp>
      <p:sp>
        <p:nvSpPr>
          <p:cNvPr id="147473" name="Text Box 18"/>
          <p:cNvSpPr txBox="1">
            <a:spLocks noChangeArrowheads="1"/>
          </p:cNvSpPr>
          <p:nvPr/>
        </p:nvSpPr>
        <p:spPr bwMode="auto">
          <a:xfrm>
            <a:off x="341313" y="5326063"/>
            <a:ext cx="77470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i="1">
                <a:solidFill>
                  <a:srgbClr val="0000FF"/>
                </a:solidFill>
              </a:rPr>
              <a:t>M</a:t>
            </a:r>
            <a:r>
              <a:rPr lang="en-US" altLang="ja-JP" baseline="-25000">
                <a:solidFill>
                  <a:srgbClr val="0000FF"/>
                </a:solidFill>
              </a:rPr>
              <a:t>bc</a:t>
            </a:r>
          </a:p>
        </p:txBody>
      </p:sp>
      <p:sp>
        <p:nvSpPr>
          <p:cNvPr id="147474" name="Line 27"/>
          <p:cNvSpPr>
            <a:spLocks noChangeShapeType="1"/>
          </p:cNvSpPr>
          <p:nvPr/>
        </p:nvSpPr>
        <p:spPr bwMode="auto">
          <a:xfrm flipV="1">
            <a:off x="4953000" y="5105400"/>
            <a:ext cx="2895600" cy="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47475" name="Picture 28" descr="B-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3644900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76" name="Rectangle 26"/>
          <p:cNvSpPr>
            <a:spLocks noChangeArrowheads="1"/>
          </p:cNvSpPr>
          <p:nvPr/>
        </p:nvSpPr>
        <p:spPr bwMode="auto">
          <a:xfrm>
            <a:off x="6010275" y="3789363"/>
            <a:ext cx="25939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altLang="ja-JP" sz="2800" b="1" i="1" baseline="30000">
                <a:solidFill>
                  <a:srgbClr val="000000"/>
                </a:solidFill>
                <a:latin typeface="Arial" pitchFamily="34" charset="0"/>
              </a:rPr>
              <a:t>0</a:t>
            </a:r>
            <a:r>
              <a:rPr lang="en-US" altLang="ja-JP" sz="2800" b="1" i="1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 J/</a:t>
            </a:r>
            <a:r>
              <a:rPr lang="en-US" altLang="ja-JP" sz="2800" b="1" i="1">
                <a:solidFill>
                  <a:srgbClr val="00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en-US" altLang="ja-JP" sz="2800" b="1" i="1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 K</a:t>
            </a:r>
            <a:r>
              <a:rPr lang="en-US" altLang="ja-JP" sz="2800" b="1" i="1" baseline="-2500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S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35CF910-2F55-4FFD-BB45-84DD798EBE30}" type="slidenum">
              <a:rPr kumimoji="0" lang="en-US" altLang="ja-JP" sz="1400" smtClean="0">
                <a:solidFill>
                  <a:srgbClr val="0000F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23</a:t>
            </a:fld>
            <a:endParaRPr kumimoji="0" lang="en-US" altLang="ja-JP" sz="1400" smtClean="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フッター プレースホルダー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1400" smtClean="0"/>
              <a:t>                                                               </a:t>
            </a:r>
            <a:endParaRPr lang="ja-JP" altLang="en-US" sz="1400" smtClean="0"/>
          </a:p>
        </p:txBody>
      </p:sp>
      <p:sp>
        <p:nvSpPr>
          <p:cNvPr id="4096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882650"/>
          </a:xfrm>
        </p:spPr>
        <p:txBody>
          <a:bodyPr/>
          <a:lstStyle/>
          <a:p>
            <a:r>
              <a:rPr lang="en-US" altLang="ja-JP" sz="4000" b="1" smtClean="0"/>
              <a:t>All Charmonium Ks/K* modes</a:t>
            </a:r>
          </a:p>
        </p:txBody>
      </p:sp>
      <p:graphicFrame>
        <p:nvGraphicFramePr>
          <p:cNvPr id="4096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579093"/>
              </p:ext>
            </p:extLst>
          </p:nvPr>
        </p:nvGraphicFramePr>
        <p:xfrm>
          <a:off x="5334000" y="1712913"/>
          <a:ext cx="3433763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4" name="Artwork" r:id="rId3" imgW="6378750" imgH="8426250" progId="Adobe.Illustrator.10">
                  <p:embed/>
                </p:oleObj>
              </mc:Choice>
              <mc:Fallback>
                <p:oleObj name="Artwork" r:id="rId3" imgW="6378750" imgH="8426250" progId="Adobe.Illustrator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12913"/>
                        <a:ext cx="3433763" cy="453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1030"/>
          <p:cNvSpPr txBox="1">
            <a:spLocks noChangeArrowheads="1"/>
          </p:cNvSpPr>
          <p:nvPr/>
        </p:nvSpPr>
        <p:spPr bwMode="auto">
          <a:xfrm>
            <a:off x="2057400" y="99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u="sng"/>
              <a:t>Belle 2002</a:t>
            </a:r>
            <a:endParaRPr lang="en-US" altLang="ja-JP" sz="2400" b="1"/>
          </a:p>
        </p:txBody>
      </p:sp>
      <p:pic>
        <p:nvPicPr>
          <p:cNvPr id="40966" name="Picture 10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77950"/>
            <a:ext cx="51181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914400" y="1557338"/>
            <a:ext cx="3116263" cy="476250"/>
          </a:xfrm>
          <a:prstGeom prst="rect">
            <a:avLst/>
          </a:prstGeom>
          <a:solidFill>
            <a:srgbClr val="CCFF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ja-JP" sz="2400"/>
              <a:t>1895(CP</a:t>
            </a:r>
            <a:r>
              <a:rPr kumimoji="0" lang="en-US" altLang="ja-JP" sz="2400">
                <a:latin typeface="Symbol" panose="05050102010706020507" pitchFamily="18" charset="2"/>
              </a:rPr>
              <a:t>-</a:t>
            </a:r>
            <a:r>
              <a:rPr kumimoji="0" lang="en-US" altLang="ja-JP" sz="2400"/>
              <a:t>) +101 events</a:t>
            </a:r>
          </a:p>
        </p:txBody>
      </p:sp>
      <p:sp>
        <p:nvSpPr>
          <p:cNvPr id="40968" name="Text Box 17"/>
          <p:cNvSpPr txBox="1">
            <a:spLocks noChangeArrowheads="1"/>
          </p:cNvSpPr>
          <p:nvPr/>
        </p:nvSpPr>
        <p:spPr bwMode="auto">
          <a:xfrm>
            <a:off x="5232400" y="1052513"/>
            <a:ext cx="349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ja-JP" sz="2400" b="1">
                <a:solidFill>
                  <a:srgbClr val="FF0000"/>
                </a:solidFill>
              </a:rPr>
              <a:t>78 fb</a:t>
            </a:r>
            <a:r>
              <a:rPr kumimoji="0" lang="en-US" altLang="ja-JP" sz="2400" b="1" baseline="30000">
                <a:solidFill>
                  <a:srgbClr val="FF0000"/>
                </a:solidFill>
              </a:rPr>
              <a:t>-1 </a:t>
            </a:r>
            <a:r>
              <a:rPr kumimoji="0" lang="en-US" altLang="ja-JP" sz="2400" b="1">
                <a:solidFill>
                  <a:srgbClr val="FF0000"/>
                </a:solidFill>
              </a:rPr>
              <a:t>, 85 x 10</a:t>
            </a:r>
            <a:r>
              <a:rPr kumimoji="0" lang="en-US" altLang="ja-JP" sz="2400" b="1" baseline="30000">
                <a:solidFill>
                  <a:srgbClr val="FF0000"/>
                </a:solidFill>
              </a:rPr>
              <a:t>6</a:t>
            </a:r>
            <a:r>
              <a:rPr kumimoji="0" lang="en-US" altLang="ja-JP" sz="2400" b="1">
                <a:solidFill>
                  <a:srgbClr val="FF0000"/>
                </a:solidFill>
              </a:rPr>
              <a:t> BB pairs</a:t>
            </a:r>
          </a:p>
        </p:txBody>
      </p:sp>
      <p:pic>
        <p:nvPicPr>
          <p:cNvPr id="9" name="Picture 22" descr="B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712913"/>
            <a:ext cx="5540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5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828800"/>
            <a:ext cx="475615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152400"/>
            <a:ext cx="7772400" cy="882650"/>
          </a:xfrm>
        </p:spPr>
        <p:txBody>
          <a:bodyPr/>
          <a:lstStyle/>
          <a:p>
            <a:pPr eaLnBrk="1" hangingPunct="1"/>
            <a:r>
              <a:rPr lang="en-US" altLang="ja-JP" sz="4000" smtClean="0"/>
              <a:t>All Charmonium Ks/K* modes</a:t>
            </a:r>
          </a:p>
        </p:txBody>
      </p:sp>
      <p:sp>
        <p:nvSpPr>
          <p:cNvPr id="148485" name="Text Box 6"/>
          <p:cNvSpPr txBox="1">
            <a:spLocks noChangeArrowheads="1"/>
          </p:cNvSpPr>
          <p:nvPr/>
        </p:nvSpPr>
        <p:spPr bwMode="auto">
          <a:xfrm>
            <a:off x="2057400" y="990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u="sng"/>
              <a:t>Belle 2012</a:t>
            </a:r>
            <a:endParaRPr lang="en-US" altLang="ja-JP" sz="2400" b="1"/>
          </a:p>
        </p:txBody>
      </p:sp>
      <p:sp>
        <p:nvSpPr>
          <p:cNvPr id="148486" name="Text Box 16"/>
          <p:cNvSpPr txBox="1">
            <a:spLocks noChangeArrowheads="1"/>
          </p:cNvSpPr>
          <p:nvPr/>
        </p:nvSpPr>
        <p:spPr bwMode="auto">
          <a:xfrm>
            <a:off x="1071563" y="1479550"/>
            <a:ext cx="2928937" cy="460375"/>
          </a:xfrm>
          <a:prstGeom prst="rect">
            <a:avLst/>
          </a:prstGeom>
          <a:solidFill>
            <a:srgbClr val="CCFF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ja-JP" sz="2400">
                <a:latin typeface="Arial" pitchFamily="34" charset="0"/>
                <a:cs typeface="Arial" pitchFamily="34" charset="0"/>
              </a:rPr>
              <a:t>15,560(CP-)  events</a:t>
            </a:r>
          </a:p>
        </p:txBody>
      </p:sp>
      <p:sp>
        <p:nvSpPr>
          <p:cNvPr id="148487" name="Text Box 17"/>
          <p:cNvSpPr txBox="1">
            <a:spLocks noChangeArrowheads="1"/>
          </p:cNvSpPr>
          <p:nvPr/>
        </p:nvSpPr>
        <p:spPr bwMode="auto">
          <a:xfrm>
            <a:off x="5029200" y="1128713"/>
            <a:ext cx="3810000" cy="4572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ja-JP" sz="2400" b="1">
                <a:solidFill>
                  <a:srgbClr val="FF0000"/>
                </a:solidFill>
              </a:rPr>
              <a:t>771 fb</a:t>
            </a:r>
            <a:r>
              <a:rPr kumimoji="0" lang="en-US" altLang="ja-JP" sz="2400" b="1" baseline="30000">
                <a:solidFill>
                  <a:srgbClr val="FF0000"/>
                </a:solidFill>
              </a:rPr>
              <a:t>-1 </a:t>
            </a:r>
            <a:r>
              <a:rPr kumimoji="0" lang="en-US" altLang="ja-JP" sz="2400" b="1">
                <a:solidFill>
                  <a:srgbClr val="FF0000"/>
                </a:solidFill>
              </a:rPr>
              <a:t>, 772 x 10</a:t>
            </a:r>
            <a:r>
              <a:rPr kumimoji="0" lang="en-US" altLang="ja-JP" sz="2400" b="1" baseline="30000">
                <a:solidFill>
                  <a:srgbClr val="FF0000"/>
                </a:solidFill>
              </a:rPr>
              <a:t>6</a:t>
            </a:r>
            <a:r>
              <a:rPr kumimoji="0" lang="en-US" altLang="ja-JP" sz="2400" b="1">
                <a:solidFill>
                  <a:srgbClr val="FF0000"/>
                </a:solidFill>
              </a:rPr>
              <a:t> BB pairs</a:t>
            </a:r>
          </a:p>
        </p:txBody>
      </p:sp>
      <p:grpSp>
        <p:nvGrpSpPr>
          <p:cNvPr id="148488" name="グループ化 7"/>
          <p:cNvGrpSpPr>
            <a:grpSpLocks/>
          </p:cNvGrpSpPr>
          <p:nvPr/>
        </p:nvGrpSpPr>
        <p:grpSpPr bwMode="auto">
          <a:xfrm>
            <a:off x="4738688" y="2090738"/>
            <a:ext cx="4251325" cy="3352800"/>
            <a:chOff x="4738731" y="1624664"/>
            <a:chExt cx="4250777" cy="2734800"/>
          </a:xfrm>
        </p:grpSpPr>
        <p:pic>
          <p:nvPicPr>
            <p:cNvPr id="148491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731" y="1651337"/>
              <a:ext cx="2639520" cy="267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92" name="図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188" y="1624664"/>
              <a:ext cx="1624320" cy="273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8489" name="テキスト ボックス 8"/>
          <p:cNvSpPr txBox="1">
            <a:spLocks noChangeArrowheads="1"/>
          </p:cNvSpPr>
          <p:nvPr/>
        </p:nvSpPr>
        <p:spPr bwMode="auto">
          <a:xfrm>
            <a:off x="5753100" y="1765300"/>
            <a:ext cx="21097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Full Data sample</a:t>
            </a:r>
            <a:endParaRPr lang="ja-JP" altLang="en-US" sz="20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490" name="テキスト ボックス 17"/>
          <p:cNvSpPr txBox="1">
            <a:spLocks noChangeArrowheads="1"/>
          </p:cNvSpPr>
          <p:nvPr/>
        </p:nvSpPr>
        <p:spPr bwMode="auto">
          <a:xfrm>
            <a:off x="5626100" y="5661025"/>
            <a:ext cx="312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[PRL 108, 171802 (2012)]</a:t>
            </a:r>
            <a:endParaRPr lang="ja-JP" altLang="en-US" sz="200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B2CFC-FE15-4F54-9500-E0CE1AD59138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  <p:pic>
        <p:nvPicPr>
          <p:cNvPr id="14" name="Picture 22" descr="B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965325"/>
            <a:ext cx="5540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1585913"/>
            <a:ext cx="4225925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1400" b="0" smtClean="0">
              <a:solidFill>
                <a:srgbClr val="0000FF"/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BEE1E2F-9AC7-4831-888F-BCA245D146B5}" type="slidenum">
              <a:rPr kumimoji="0" lang="en-US" altLang="ja-JP" sz="1400" smtClean="0">
                <a:solidFill>
                  <a:srgbClr val="0000F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26</a:t>
            </a:fld>
            <a:endParaRPr kumimoji="0" lang="en-US" altLang="ja-JP" sz="140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ja-JP" i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J/</a:t>
            </a:r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Wingdings" pitchFamily="2" charset="2"/>
              </a:rPr>
              <a:t>y</a:t>
            </a:r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K</a:t>
            </a:r>
            <a:r>
              <a:rPr lang="en-US" altLang="ja-JP" i="1" baseline="-2500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L</a:t>
            </a:r>
            <a:r>
              <a:rPr lang="en-US" altLang="ja-JP" i="1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: Signals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algn="ctr"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ja-JP" i="1" smtClean="0"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sp>
        <p:nvSpPr>
          <p:cNvPr id="149511" name="Rectangle 8"/>
          <p:cNvSpPr>
            <a:spLocks noChangeArrowheads="1"/>
          </p:cNvSpPr>
          <p:nvPr/>
        </p:nvSpPr>
        <p:spPr bwMode="auto">
          <a:xfrm>
            <a:off x="5508625" y="5661025"/>
            <a:ext cx="30241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 err="1">
                <a:solidFill>
                  <a:srgbClr val="7030A0"/>
                </a:solidFill>
                <a:latin typeface="Arial" pitchFamily="34" charset="0"/>
              </a:rPr>
              <a:t>p</a:t>
            </a:r>
            <a:r>
              <a:rPr lang="en-US" altLang="ja-JP" sz="2000" b="1" baseline="-25000" dirty="0" err="1">
                <a:solidFill>
                  <a:srgbClr val="7030A0"/>
                </a:solidFill>
                <a:latin typeface="Arial" pitchFamily="34" charset="0"/>
              </a:rPr>
              <a:t>KL</a:t>
            </a:r>
            <a:r>
              <a:rPr lang="en-US" altLang="ja-JP" sz="2000" b="1" dirty="0">
                <a:solidFill>
                  <a:srgbClr val="7030A0"/>
                </a:solidFill>
                <a:latin typeface="Bradley Hand ITC" pitchFamily="66" charset="0"/>
              </a:rPr>
              <a:t> </a:t>
            </a:r>
            <a:r>
              <a:rPr lang="en-US" altLang="ja-JP" sz="2000" dirty="0">
                <a:solidFill>
                  <a:srgbClr val="7030A0"/>
                </a:solidFill>
                <a:latin typeface="Airal"/>
              </a:rPr>
              <a:t>information is poor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7030A0"/>
                </a:solidFill>
                <a:latin typeface="Bradley Hand ITC" pitchFamily="66" charset="0"/>
                <a:sym typeface="Wingdings" pitchFamily="2" charset="2"/>
              </a:rPr>
              <a:t> </a:t>
            </a:r>
            <a:r>
              <a:rPr lang="en-US" altLang="ja-JP" sz="2000" dirty="0">
                <a:solidFill>
                  <a:srgbClr val="7030A0"/>
                </a:solidFill>
                <a:latin typeface="Airal"/>
                <a:sym typeface="Wingdings" pitchFamily="2" charset="2"/>
              </a:rPr>
              <a:t>lower purity</a:t>
            </a:r>
            <a:endParaRPr lang="en-US" altLang="ja-JP" sz="2000" dirty="0">
              <a:solidFill>
                <a:srgbClr val="7030A0"/>
              </a:solidFill>
              <a:latin typeface="Airal"/>
            </a:endParaRPr>
          </a:p>
        </p:txBody>
      </p:sp>
      <p:grpSp>
        <p:nvGrpSpPr>
          <p:cNvPr id="149512" name="Group 11"/>
          <p:cNvGrpSpPr>
            <a:grpSpLocks/>
          </p:cNvGrpSpPr>
          <p:nvPr/>
        </p:nvGrpSpPr>
        <p:grpSpPr bwMode="auto">
          <a:xfrm>
            <a:off x="5316538" y="1116013"/>
            <a:ext cx="1423987" cy="461962"/>
            <a:chOff x="113" y="754"/>
            <a:chExt cx="897" cy="291"/>
          </a:xfrm>
        </p:grpSpPr>
        <p:sp>
          <p:nvSpPr>
            <p:cNvPr id="149525" name="Text Box 12"/>
            <p:cNvSpPr txBox="1">
              <a:spLocks noChangeArrowheads="1"/>
            </p:cNvSpPr>
            <p:nvPr/>
          </p:nvSpPr>
          <p:spPr bwMode="auto">
            <a:xfrm>
              <a:off x="113" y="754"/>
              <a:ext cx="897" cy="291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FF0000"/>
                  </a:solidFill>
                </a:rPr>
                <a:t>772M BB</a:t>
              </a:r>
              <a:endParaRPr lang="en-US" altLang="ja-JP" sz="2400" b="1" baseline="30000">
                <a:solidFill>
                  <a:srgbClr val="FF0000"/>
                </a:solidFill>
              </a:endParaRPr>
            </a:p>
          </p:txBody>
        </p:sp>
        <p:sp>
          <p:nvSpPr>
            <p:cNvPr id="149526" name="Line 13"/>
            <p:cNvSpPr>
              <a:spLocks noChangeShapeType="1"/>
            </p:cNvSpPr>
            <p:nvPr/>
          </p:nvSpPr>
          <p:spPr bwMode="auto">
            <a:xfrm>
              <a:off x="839" y="799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9513" name="Group 14"/>
          <p:cNvGrpSpPr>
            <a:grpSpLocks/>
          </p:cNvGrpSpPr>
          <p:nvPr/>
        </p:nvGrpSpPr>
        <p:grpSpPr bwMode="auto">
          <a:xfrm>
            <a:off x="250825" y="1268413"/>
            <a:ext cx="4221163" cy="4422775"/>
            <a:chOff x="2352" y="672"/>
            <a:chExt cx="3414" cy="3367"/>
          </a:xfrm>
        </p:grpSpPr>
        <p:pic>
          <p:nvPicPr>
            <p:cNvPr id="149520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672"/>
              <a:ext cx="3414" cy="3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9521" name="Oval 16"/>
            <p:cNvSpPr>
              <a:spLocks noChangeArrowheads="1"/>
            </p:cNvSpPr>
            <p:nvPr/>
          </p:nvSpPr>
          <p:spPr bwMode="auto">
            <a:xfrm>
              <a:off x="4656" y="2832"/>
              <a:ext cx="336" cy="384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49522" name="Line 17"/>
            <p:cNvSpPr>
              <a:spLocks noChangeShapeType="1"/>
            </p:cNvSpPr>
            <p:nvPr/>
          </p:nvSpPr>
          <p:spPr bwMode="auto">
            <a:xfrm>
              <a:off x="4032" y="2352"/>
              <a:ext cx="720" cy="62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9523" name="Text Box 18"/>
            <p:cNvSpPr txBox="1">
              <a:spLocks noChangeArrowheads="1"/>
            </p:cNvSpPr>
            <p:nvPr/>
          </p:nvSpPr>
          <p:spPr bwMode="auto">
            <a:xfrm>
              <a:off x="2736" y="2362"/>
              <a:ext cx="421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en-US" altLang="ja-JP" sz="2800" b="1" baseline="30000">
                  <a:solidFill>
                    <a:srgbClr val="FF0000"/>
                  </a:solidFill>
                  <a:latin typeface="Symbol" pitchFamily="18" charset="2"/>
                </a:rPr>
                <a:t>+</a:t>
              </a:r>
              <a:endParaRPr lang="en-US" altLang="ja-JP" sz="2400">
                <a:solidFill>
                  <a:srgbClr val="0000FF"/>
                </a:solidFill>
              </a:endParaRPr>
            </a:p>
          </p:txBody>
        </p:sp>
        <p:sp>
          <p:nvSpPr>
            <p:cNvPr id="149524" name="Text Box 19"/>
            <p:cNvSpPr txBox="1">
              <a:spLocks noChangeArrowheads="1"/>
            </p:cNvSpPr>
            <p:nvPr/>
          </p:nvSpPr>
          <p:spPr bwMode="auto">
            <a:xfrm>
              <a:off x="4856" y="1401"/>
              <a:ext cx="421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en-US" altLang="ja-JP" sz="2800" b="1" baseline="30000">
                  <a:solidFill>
                    <a:srgbClr val="FF0000"/>
                  </a:solidFill>
                  <a:latin typeface="Symbol" pitchFamily="18" charset="2"/>
                </a:rPr>
                <a:t>-</a:t>
              </a:r>
              <a:endParaRPr lang="en-US" altLang="ja-JP" sz="2400">
                <a:solidFill>
                  <a:srgbClr val="0000FF"/>
                </a:solidFill>
              </a:endParaRPr>
            </a:p>
          </p:txBody>
        </p:sp>
      </p:grp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3316288" y="4752975"/>
            <a:ext cx="677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K</a:t>
            </a:r>
            <a:r>
              <a:rPr lang="en-US" altLang="ja-JP" sz="3200" b="1" baseline="-24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L</a:t>
            </a:r>
          </a:p>
        </p:txBody>
      </p:sp>
      <p:sp>
        <p:nvSpPr>
          <p:cNvPr id="149515" name="Text Box 21"/>
          <p:cNvSpPr txBox="1">
            <a:spLocks noChangeArrowheads="1"/>
          </p:cNvSpPr>
          <p:nvPr/>
        </p:nvSpPr>
        <p:spPr bwMode="auto">
          <a:xfrm>
            <a:off x="635000" y="5691188"/>
            <a:ext cx="35036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3300"/>
                </a:solidFill>
              </a:rPr>
              <a:t> </a:t>
            </a:r>
            <a:r>
              <a:rPr lang="en-US" altLang="ja-JP" sz="2800">
                <a:solidFill>
                  <a:srgbClr val="003300"/>
                </a:solidFill>
                <a:sym typeface="Symbol" pitchFamily="18" charset="2"/>
              </a:rPr>
              <a:t>K</a:t>
            </a:r>
            <a:r>
              <a:rPr lang="en-US" altLang="ja-JP" sz="2800" baseline="-25000">
                <a:solidFill>
                  <a:srgbClr val="003300"/>
                </a:solidFill>
                <a:sym typeface="Symbol" pitchFamily="18" charset="2"/>
              </a:rPr>
              <a:t>L</a:t>
            </a:r>
            <a:r>
              <a:rPr lang="en-US" altLang="ja-JP" sz="2800">
                <a:solidFill>
                  <a:srgbClr val="003300"/>
                </a:solidFill>
              </a:rPr>
              <a:t> direction + 2-body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3300"/>
                </a:solidFill>
              </a:rPr>
              <a:t>  decay kinematics</a:t>
            </a:r>
          </a:p>
        </p:txBody>
      </p:sp>
      <p:pic>
        <p:nvPicPr>
          <p:cNvPr id="149516" name="Picture 22" descr="B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1741488"/>
            <a:ext cx="5540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7" name="Rectangle 24"/>
          <p:cNvSpPr>
            <a:spLocks noChangeArrowheads="1"/>
          </p:cNvSpPr>
          <p:nvPr/>
        </p:nvSpPr>
        <p:spPr bwMode="auto">
          <a:xfrm>
            <a:off x="6731000" y="3360738"/>
            <a:ext cx="17287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Arial" pitchFamily="34" charset="0"/>
              </a:rPr>
              <a:t>Nsig = 10,040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Arial" pitchFamily="34" charset="0"/>
              </a:rPr>
              <a:t>Purity 63 %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Arial" pitchFamily="34" charset="0"/>
              </a:rPr>
              <a:t>CP even</a:t>
            </a:r>
          </a:p>
        </p:txBody>
      </p:sp>
      <p:sp>
        <p:nvSpPr>
          <p:cNvPr id="149518" name="Line 25"/>
          <p:cNvSpPr>
            <a:spLocks noChangeShapeType="1"/>
          </p:cNvSpPr>
          <p:nvPr/>
        </p:nvSpPr>
        <p:spPr bwMode="auto">
          <a:xfrm>
            <a:off x="5651500" y="2687638"/>
            <a:ext cx="0" cy="23034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9519" name="Line 26"/>
          <p:cNvSpPr>
            <a:spLocks noChangeShapeType="1"/>
          </p:cNvSpPr>
          <p:nvPr/>
        </p:nvSpPr>
        <p:spPr bwMode="auto">
          <a:xfrm>
            <a:off x="6121400" y="2687638"/>
            <a:ext cx="0" cy="23034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1400" b="0" smtClean="0">
              <a:solidFill>
                <a:srgbClr val="0000FF"/>
              </a:solidFill>
            </a:endParaRPr>
          </a:p>
        </p:txBody>
      </p:sp>
      <p:sp>
        <p:nvSpPr>
          <p:cNvPr id="6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5B2EC22-2FD3-4F78-9294-97714ACC63D8}" type="slidenum">
              <a:rPr kumimoji="0" lang="en-US" altLang="ja-JP" sz="1400" smtClean="0">
                <a:solidFill>
                  <a:srgbClr val="0000F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27</a:t>
            </a:fld>
            <a:endParaRPr kumimoji="0" lang="en-US" altLang="ja-JP" sz="140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Flavor Tagging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algn="ctr"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ja-JP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0534" name="Line 4"/>
          <p:cNvSpPr>
            <a:spLocks noChangeShapeType="1"/>
          </p:cNvSpPr>
          <p:nvPr/>
        </p:nvSpPr>
        <p:spPr bwMode="auto">
          <a:xfrm>
            <a:off x="2174875" y="2517775"/>
            <a:ext cx="369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535" name="Line 5"/>
          <p:cNvSpPr>
            <a:spLocks noChangeShapeType="1"/>
          </p:cNvSpPr>
          <p:nvPr/>
        </p:nvSpPr>
        <p:spPr bwMode="auto">
          <a:xfrm flipH="1">
            <a:off x="3033713" y="1450975"/>
            <a:ext cx="395287" cy="623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536" name="Line 6"/>
          <p:cNvSpPr>
            <a:spLocks noChangeShapeType="1"/>
          </p:cNvSpPr>
          <p:nvPr/>
        </p:nvSpPr>
        <p:spPr bwMode="auto">
          <a:xfrm flipV="1">
            <a:off x="3033713" y="1831975"/>
            <a:ext cx="547687" cy="2428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537" name="Text Box 7"/>
          <p:cNvSpPr txBox="1">
            <a:spLocks noChangeArrowheads="1"/>
          </p:cNvSpPr>
          <p:nvPr/>
        </p:nvSpPr>
        <p:spPr bwMode="auto">
          <a:xfrm>
            <a:off x="1681163" y="2262188"/>
            <a:ext cx="398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FF"/>
                </a:solidFill>
                <a:latin typeface="Arial" pitchFamily="34" charset="0"/>
              </a:rPr>
              <a:t>ｂ</a:t>
            </a:r>
          </a:p>
        </p:txBody>
      </p:sp>
      <p:sp>
        <p:nvSpPr>
          <p:cNvPr id="150538" name="Text Box 8"/>
          <p:cNvSpPr txBox="1">
            <a:spLocks noChangeArrowheads="1"/>
          </p:cNvSpPr>
          <p:nvPr/>
        </p:nvSpPr>
        <p:spPr bwMode="auto">
          <a:xfrm>
            <a:off x="1681163" y="2670175"/>
            <a:ext cx="398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FF"/>
                </a:solidFill>
                <a:latin typeface="Arial" pitchFamily="34" charset="0"/>
              </a:rPr>
              <a:t>ｄ</a:t>
            </a:r>
          </a:p>
        </p:txBody>
      </p:sp>
      <p:sp>
        <p:nvSpPr>
          <p:cNvPr id="150539" name="Text Box 10"/>
          <p:cNvSpPr txBox="1">
            <a:spLocks noChangeArrowheads="1"/>
          </p:cNvSpPr>
          <p:nvPr/>
        </p:nvSpPr>
        <p:spPr bwMode="auto">
          <a:xfrm>
            <a:off x="1011238" y="2547938"/>
            <a:ext cx="588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 i="1">
                <a:solidFill>
                  <a:schemeClr val="accent2"/>
                </a:solidFill>
              </a:rPr>
              <a:t>B</a:t>
            </a:r>
            <a:r>
              <a:rPr lang="en-US" altLang="ja-JP" b="1" i="1" baseline="300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50540" name="Text Box 11"/>
          <p:cNvSpPr txBox="1">
            <a:spLocks noChangeArrowheads="1"/>
          </p:cNvSpPr>
          <p:nvPr/>
        </p:nvSpPr>
        <p:spPr bwMode="auto">
          <a:xfrm>
            <a:off x="5994400" y="2227263"/>
            <a:ext cx="387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FF"/>
                </a:solidFill>
              </a:rPr>
              <a:t>ｓ</a:t>
            </a:r>
          </a:p>
        </p:txBody>
      </p:sp>
      <p:sp>
        <p:nvSpPr>
          <p:cNvPr id="150541" name="Text Box 12"/>
          <p:cNvSpPr txBox="1">
            <a:spLocks noChangeArrowheads="1"/>
          </p:cNvSpPr>
          <p:nvPr/>
        </p:nvSpPr>
        <p:spPr bwMode="auto">
          <a:xfrm>
            <a:off x="3903663" y="1146175"/>
            <a:ext cx="33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  <a:latin typeface="ＭＳ Ｐゴシック" pitchFamily="50" charset="-128"/>
              </a:rPr>
              <a:t>u</a:t>
            </a:r>
            <a:endParaRPr lang="en-US" altLang="ja-JP" sz="2400">
              <a:solidFill>
                <a:srgbClr val="0000FF"/>
              </a:solidFill>
            </a:endParaRPr>
          </a:p>
        </p:txBody>
      </p:sp>
      <p:sp>
        <p:nvSpPr>
          <p:cNvPr id="150542" name="Text Box 13"/>
          <p:cNvSpPr txBox="1">
            <a:spLocks noChangeArrowheads="1"/>
          </p:cNvSpPr>
          <p:nvPr/>
        </p:nvSpPr>
        <p:spPr bwMode="auto">
          <a:xfrm>
            <a:off x="3632200" y="2060575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FF"/>
                </a:solidFill>
              </a:rPr>
              <a:t>ｃ</a:t>
            </a:r>
          </a:p>
        </p:txBody>
      </p: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7065963" y="2365375"/>
            <a:ext cx="428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rgbClr val="FF0000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6477000" y="2365375"/>
            <a:ext cx="55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rgbClr val="FF0000"/>
                </a:solidFill>
              </a:rPr>
              <a:t>K</a:t>
            </a:r>
            <a:r>
              <a:rPr lang="en-US" altLang="ja-JP" sz="2800" b="1" i="1" baseline="30000">
                <a:solidFill>
                  <a:srgbClr val="FF0000"/>
                </a:solidFill>
              </a:rPr>
              <a:t>+</a:t>
            </a:r>
            <a:endParaRPr lang="en-US" altLang="ja-JP" sz="2800" b="1" i="1">
              <a:solidFill>
                <a:srgbClr val="FF0000"/>
              </a:solidFill>
            </a:endParaRPr>
          </a:p>
        </p:txBody>
      </p:sp>
      <p:sp>
        <p:nvSpPr>
          <p:cNvPr id="150545" name="Text Box 17"/>
          <p:cNvSpPr txBox="1">
            <a:spLocks noChangeArrowheads="1"/>
          </p:cNvSpPr>
          <p:nvPr/>
        </p:nvSpPr>
        <p:spPr bwMode="auto">
          <a:xfrm>
            <a:off x="3910013" y="1517650"/>
            <a:ext cx="33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ＭＳ Ｐゴシック" pitchFamily="50" charset="-128"/>
              </a:rPr>
              <a:t>d</a:t>
            </a:r>
            <a:endParaRPr lang="en-US" altLang="ja-JP" sz="2400">
              <a:solidFill>
                <a:srgbClr val="0000FF"/>
              </a:solidFill>
            </a:endParaRPr>
          </a:p>
        </p:txBody>
      </p:sp>
      <p:sp>
        <p:nvSpPr>
          <p:cNvPr id="150546" name="Text Box 18"/>
          <p:cNvSpPr txBox="1">
            <a:spLocks noChangeArrowheads="1"/>
          </p:cNvSpPr>
          <p:nvPr/>
        </p:nvSpPr>
        <p:spPr bwMode="auto">
          <a:xfrm>
            <a:off x="3865563" y="1374775"/>
            <a:ext cx="47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FF"/>
                </a:solidFill>
              </a:rPr>
              <a:t>ー</a:t>
            </a:r>
          </a:p>
        </p:txBody>
      </p:sp>
      <p:sp>
        <p:nvSpPr>
          <p:cNvPr id="150547" name="Text Box 19"/>
          <p:cNvSpPr txBox="1">
            <a:spLocks noChangeArrowheads="1"/>
          </p:cNvSpPr>
          <p:nvPr/>
        </p:nvSpPr>
        <p:spPr bwMode="auto">
          <a:xfrm>
            <a:off x="6011863" y="19891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_</a:t>
            </a:r>
          </a:p>
        </p:txBody>
      </p:sp>
      <p:sp>
        <p:nvSpPr>
          <p:cNvPr id="150548" name="Line 20"/>
          <p:cNvSpPr>
            <a:spLocks noChangeShapeType="1"/>
          </p:cNvSpPr>
          <p:nvPr/>
        </p:nvSpPr>
        <p:spPr bwMode="auto">
          <a:xfrm flipH="1">
            <a:off x="2743200" y="2060575"/>
            <a:ext cx="3048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2400300" y="1984375"/>
            <a:ext cx="57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rgbClr val="0000FF"/>
                </a:solidFill>
              </a:rPr>
              <a:t>W</a:t>
            </a:r>
            <a:r>
              <a:rPr lang="en-US" altLang="ja-JP" sz="2400" b="1" i="1" baseline="3000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0550" name="Text Box 22"/>
          <p:cNvSpPr txBox="1">
            <a:spLocks noChangeArrowheads="1"/>
          </p:cNvSpPr>
          <p:nvPr/>
        </p:nvSpPr>
        <p:spPr bwMode="auto">
          <a:xfrm>
            <a:off x="3489325" y="1136650"/>
            <a:ext cx="419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rgbClr val="FF0000"/>
                </a:solidFill>
              </a:rPr>
              <a:t>l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endParaRPr lang="en-US" altLang="ja-JP" sz="2800">
              <a:solidFill>
                <a:srgbClr val="FF0000"/>
              </a:solidFill>
            </a:endParaRPr>
          </a:p>
        </p:txBody>
      </p:sp>
      <p:sp>
        <p:nvSpPr>
          <p:cNvPr id="150551" name="Line 23"/>
          <p:cNvSpPr>
            <a:spLocks noChangeShapeType="1"/>
          </p:cNvSpPr>
          <p:nvPr/>
        </p:nvSpPr>
        <p:spPr bwMode="auto">
          <a:xfrm flipH="1">
            <a:off x="5353050" y="1460500"/>
            <a:ext cx="395288" cy="623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552" name="Line 24"/>
          <p:cNvSpPr>
            <a:spLocks noChangeShapeType="1"/>
          </p:cNvSpPr>
          <p:nvPr/>
        </p:nvSpPr>
        <p:spPr bwMode="auto">
          <a:xfrm flipV="1">
            <a:off x="5353050" y="1841500"/>
            <a:ext cx="547688" cy="2428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553" name="Line 25"/>
          <p:cNvSpPr>
            <a:spLocks noChangeShapeType="1"/>
          </p:cNvSpPr>
          <p:nvPr/>
        </p:nvSpPr>
        <p:spPr bwMode="auto">
          <a:xfrm flipH="1">
            <a:off x="5062538" y="2070100"/>
            <a:ext cx="3048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0554" name="Text Box 26"/>
          <p:cNvSpPr txBox="1">
            <a:spLocks noChangeArrowheads="1"/>
          </p:cNvSpPr>
          <p:nvPr/>
        </p:nvSpPr>
        <p:spPr bwMode="auto">
          <a:xfrm>
            <a:off x="4719638" y="19939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rgbClr val="0000FF"/>
                </a:solidFill>
              </a:rPr>
              <a:t>W</a:t>
            </a:r>
            <a:r>
              <a:rPr lang="en-US" altLang="ja-JP" sz="2400" b="1" i="1" baseline="300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150555" name="Text Box 27"/>
          <p:cNvSpPr txBox="1">
            <a:spLocks noChangeArrowheads="1"/>
          </p:cNvSpPr>
          <p:nvPr/>
        </p:nvSpPr>
        <p:spPr bwMode="auto">
          <a:xfrm>
            <a:off x="5808663" y="1146175"/>
            <a:ext cx="363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rgbClr val="FF0000"/>
                </a:solidFill>
              </a:rPr>
              <a:t>l</a:t>
            </a:r>
            <a:r>
              <a:rPr lang="en-US" altLang="ja-JP" sz="2800" baseline="30000">
                <a:solidFill>
                  <a:srgbClr val="FF0000"/>
                </a:solidFill>
              </a:rPr>
              <a:t>-</a:t>
            </a:r>
            <a:endParaRPr lang="en-US" altLang="ja-JP" sz="2800">
              <a:solidFill>
                <a:srgbClr val="FF0000"/>
              </a:solidFill>
            </a:endParaRPr>
          </a:p>
        </p:txBody>
      </p:sp>
      <p:sp>
        <p:nvSpPr>
          <p:cNvPr id="150556" name="Text Box 28"/>
          <p:cNvSpPr txBox="1">
            <a:spLocks noChangeArrowheads="1"/>
          </p:cNvSpPr>
          <p:nvPr/>
        </p:nvSpPr>
        <p:spPr bwMode="auto">
          <a:xfrm>
            <a:off x="3505200" y="15621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altLang="ja-JP" sz="2800">
              <a:solidFill>
                <a:srgbClr val="0000FF"/>
              </a:solidFill>
            </a:endParaRPr>
          </a:p>
        </p:txBody>
      </p:sp>
      <p:sp>
        <p:nvSpPr>
          <p:cNvPr id="150557" name="Text Box 29"/>
          <p:cNvSpPr txBox="1">
            <a:spLocks noChangeArrowheads="1"/>
          </p:cNvSpPr>
          <p:nvPr/>
        </p:nvSpPr>
        <p:spPr bwMode="auto">
          <a:xfrm>
            <a:off x="4381500" y="1282700"/>
            <a:ext cx="515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endParaRPr lang="en-US" altLang="ja-JP" sz="2800">
              <a:solidFill>
                <a:srgbClr val="FF0000"/>
              </a:solidFill>
            </a:endParaRPr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>
            <a:off x="2174875" y="2974975"/>
            <a:ext cx="369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559" name="Text Box 31"/>
          <p:cNvSpPr txBox="1">
            <a:spLocks noChangeArrowheads="1"/>
          </p:cNvSpPr>
          <p:nvPr/>
        </p:nvSpPr>
        <p:spPr bwMode="auto">
          <a:xfrm>
            <a:off x="7065963" y="2212975"/>
            <a:ext cx="47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ー</a:t>
            </a:r>
          </a:p>
        </p:txBody>
      </p:sp>
      <p:sp>
        <p:nvSpPr>
          <p:cNvPr id="150560" name="AutoShape 32"/>
          <p:cNvSpPr>
            <a:spLocks/>
          </p:cNvSpPr>
          <p:nvPr/>
        </p:nvSpPr>
        <p:spPr bwMode="auto">
          <a:xfrm>
            <a:off x="4267200" y="1374775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3429000" y="2898775"/>
            <a:ext cx="693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rgbClr val="0000FF"/>
                </a:solidFill>
                <a:sym typeface="Wingdings" pitchFamily="2" charset="2"/>
              </a:rPr>
              <a:t>D</a:t>
            </a:r>
            <a:r>
              <a:rPr lang="en-US" altLang="ja-JP" sz="2800" b="1" i="1" baseline="30000">
                <a:solidFill>
                  <a:srgbClr val="0000FF"/>
                </a:solidFill>
                <a:sym typeface="Wingdings" pitchFamily="2" charset="2"/>
              </a:rPr>
              <a:t>*</a:t>
            </a:r>
            <a:r>
              <a:rPr lang="en-US" altLang="ja-JP" sz="2800" b="1" i="1" baseline="30000">
                <a:solidFill>
                  <a:srgbClr val="0000FF"/>
                </a:solidFill>
                <a:sym typeface="Symbol" pitchFamily="18" charset="2"/>
              </a:rPr>
              <a:t>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 flipV="1">
            <a:off x="3657600" y="3352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563" name="Line 35"/>
          <p:cNvSpPr>
            <a:spLocks noChangeShapeType="1"/>
          </p:cNvSpPr>
          <p:nvPr/>
        </p:nvSpPr>
        <p:spPr bwMode="auto">
          <a:xfrm flipV="1">
            <a:off x="3657600" y="35052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564" name="Text Box 36"/>
          <p:cNvSpPr txBox="1">
            <a:spLocks noChangeArrowheads="1"/>
          </p:cNvSpPr>
          <p:nvPr/>
        </p:nvSpPr>
        <p:spPr bwMode="auto">
          <a:xfrm>
            <a:off x="3962400" y="320040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800" baseline="30000">
                <a:solidFill>
                  <a:srgbClr val="FF0000"/>
                </a:solidFill>
              </a:rPr>
              <a:t>-</a:t>
            </a:r>
            <a:endParaRPr lang="en-US" altLang="ja-JP" sz="2800">
              <a:solidFill>
                <a:srgbClr val="FF0000"/>
              </a:solidFill>
            </a:endParaRPr>
          </a:p>
        </p:txBody>
      </p:sp>
      <p:sp>
        <p:nvSpPr>
          <p:cNvPr id="150565" name="Oval 37"/>
          <p:cNvSpPr>
            <a:spLocks noChangeArrowheads="1"/>
          </p:cNvSpPr>
          <p:nvPr/>
        </p:nvSpPr>
        <p:spPr bwMode="auto">
          <a:xfrm>
            <a:off x="3352800" y="2441575"/>
            <a:ext cx="228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4191000" y="3417888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b="1" i="1">
                <a:solidFill>
                  <a:srgbClr val="FF0000"/>
                </a:solidFill>
              </a:rPr>
              <a:t>slow</a:t>
            </a:r>
          </a:p>
        </p:txBody>
      </p:sp>
      <p:sp>
        <p:nvSpPr>
          <p:cNvPr id="150567" name="Oval 39"/>
          <p:cNvSpPr>
            <a:spLocks noChangeArrowheads="1"/>
          </p:cNvSpPr>
          <p:nvPr/>
        </p:nvSpPr>
        <p:spPr bwMode="auto">
          <a:xfrm>
            <a:off x="6477000" y="2362200"/>
            <a:ext cx="533400" cy="533400"/>
          </a:xfrm>
          <a:prstGeom prst="ellips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50568" name="Oval 40"/>
          <p:cNvSpPr>
            <a:spLocks noChangeArrowheads="1"/>
          </p:cNvSpPr>
          <p:nvPr/>
        </p:nvSpPr>
        <p:spPr bwMode="auto">
          <a:xfrm>
            <a:off x="5715000" y="1143000"/>
            <a:ext cx="533400" cy="533400"/>
          </a:xfrm>
          <a:prstGeom prst="ellips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50569" name="Oval 41"/>
          <p:cNvSpPr>
            <a:spLocks noChangeArrowheads="1"/>
          </p:cNvSpPr>
          <p:nvPr/>
        </p:nvSpPr>
        <p:spPr bwMode="auto">
          <a:xfrm>
            <a:off x="4343400" y="1295400"/>
            <a:ext cx="533400" cy="533400"/>
          </a:xfrm>
          <a:prstGeom prst="ellips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50570" name="Oval 42"/>
          <p:cNvSpPr>
            <a:spLocks noChangeArrowheads="1"/>
          </p:cNvSpPr>
          <p:nvPr/>
        </p:nvSpPr>
        <p:spPr bwMode="auto">
          <a:xfrm>
            <a:off x="3429000" y="1143000"/>
            <a:ext cx="533400" cy="533400"/>
          </a:xfrm>
          <a:prstGeom prst="ellips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50571" name="Oval 43"/>
          <p:cNvSpPr>
            <a:spLocks noChangeArrowheads="1"/>
          </p:cNvSpPr>
          <p:nvPr/>
        </p:nvSpPr>
        <p:spPr bwMode="auto">
          <a:xfrm>
            <a:off x="3962400" y="3262313"/>
            <a:ext cx="685800" cy="533400"/>
          </a:xfrm>
          <a:prstGeom prst="ellips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50572" name="Oval 44"/>
          <p:cNvSpPr>
            <a:spLocks noChangeArrowheads="1"/>
          </p:cNvSpPr>
          <p:nvPr/>
        </p:nvSpPr>
        <p:spPr bwMode="auto">
          <a:xfrm>
            <a:off x="7010400" y="2362200"/>
            <a:ext cx="533400" cy="533400"/>
          </a:xfrm>
          <a:prstGeom prst="ellips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50573" name="Text Box 45"/>
          <p:cNvSpPr txBox="1">
            <a:spLocks noChangeArrowheads="1"/>
          </p:cNvSpPr>
          <p:nvPr/>
        </p:nvSpPr>
        <p:spPr bwMode="auto">
          <a:xfrm>
            <a:off x="898525" y="3790950"/>
            <a:ext cx="6677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6600"/>
                </a:solidFill>
              </a:rPr>
              <a:t>High-p</a:t>
            </a:r>
            <a:r>
              <a:rPr lang="en-US" altLang="ja-JP" sz="2800">
                <a:solidFill>
                  <a:srgbClr val="006600"/>
                </a:solidFill>
              </a:rPr>
              <a:t> (primary), </a:t>
            </a:r>
            <a:r>
              <a:rPr lang="en-US" altLang="ja-JP" sz="2800" b="1">
                <a:solidFill>
                  <a:srgbClr val="006600"/>
                </a:solidFill>
              </a:rPr>
              <a:t>low-p</a:t>
            </a:r>
            <a:r>
              <a:rPr lang="en-US" altLang="ja-JP" sz="2800">
                <a:solidFill>
                  <a:srgbClr val="006600"/>
                </a:solidFill>
              </a:rPr>
              <a:t> (secondary) </a:t>
            </a:r>
            <a:r>
              <a:rPr lang="en-US" altLang="ja-JP" sz="2800" b="1">
                <a:solidFill>
                  <a:srgbClr val="006600"/>
                </a:solidFill>
              </a:rPr>
              <a:t>leptons</a:t>
            </a:r>
            <a:endParaRPr lang="en-US" altLang="ja-JP" sz="2800">
              <a:solidFill>
                <a:srgbClr val="006600"/>
              </a:solidFill>
            </a:endParaRPr>
          </a:p>
        </p:txBody>
      </p:sp>
      <p:sp>
        <p:nvSpPr>
          <p:cNvPr id="150574" name="Text Box 46"/>
          <p:cNvSpPr txBox="1">
            <a:spLocks noChangeArrowheads="1"/>
          </p:cNvSpPr>
          <p:nvPr/>
        </p:nvSpPr>
        <p:spPr bwMode="auto">
          <a:xfrm>
            <a:off x="914400" y="4181475"/>
            <a:ext cx="3859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6600"/>
                </a:solidFill>
              </a:rPr>
              <a:t>Strangeness</a:t>
            </a:r>
            <a:r>
              <a:rPr lang="en-US" altLang="ja-JP" sz="2800">
                <a:solidFill>
                  <a:srgbClr val="006600"/>
                </a:solidFill>
              </a:rPr>
              <a:t> (b </a:t>
            </a:r>
            <a:r>
              <a:rPr lang="en-US" altLang="ja-JP" sz="2800" b="1">
                <a:solidFill>
                  <a:srgbClr val="006600"/>
                </a:solidFill>
                <a:sym typeface="Symbol" pitchFamily="18" charset="2"/>
              </a:rPr>
              <a:t></a:t>
            </a:r>
            <a:r>
              <a:rPr lang="en-US" altLang="ja-JP" sz="2800">
                <a:solidFill>
                  <a:srgbClr val="006600"/>
                </a:solidFill>
              </a:rPr>
              <a:t> c </a:t>
            </a:r>
            <a:r>
              <a:rPr lang="en-US" altLang="ja-JP" sz="2800" b="1">
                <a:solidFill>
                  <a:srgbClr val="006600"/>
                </a:solidFill>
                <a:sym typeface="Symbol" pitchFamily="18" charset="2"/>
              </a:rPr>
              <a:t></a:t>
            </a:r>
            <a:r>
              <a:rPr lang="en-US" altLang="ja-JP" sz="2800">
                <a:solidFill>
                  <a:srgbClr val="006600"/>
                </a:solidFill>
              </a:rPr>
              <a:t> s)</a:t>
            </a:r>
          </a:p>
        </p:txBody>
      </p:sp>
      <p:sp>
        <p:nvSpPr>
          <p:cNvPr id="150575" name="Text Box 47"/>
          <p:cNvSpPr txBox="1">
            <a:spLocks noChangeArrowheads="1"/>
          </p:cNvSpPr>
          <p:nvPr/>
        </p:nvSpPr>
        <p:spPr bwMode="auto">
          <a:xfrm>
            <a:off x="914400" y="4638675"/>
            <a:ext cx="225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6600"/>
                </a:solidFill>
              </a:rPr>
              <a:t>Fast </a:t>
            </a:r>
            <a:r>
              <a:rPr lang="en-US" altLang="ja-JP" sz="2800" b="1">
                <a:solidFill>
                  <a:srgbClr val="006600"/>
                </a:solidFill>
                <a:latin typeface="Symbol" pitchFamily="18" charset="2"/>
              </a:rPr>
              <a:t>p</a:t>
            </a:r>
            <a:r>
              <a:rPr lang="en-US" altLang="ja-JP" sz="2800" b="1">
                <a:solidFill>
                  <a:srgbClr val="006600"/>
                </a:solidFill>
              </a:rPr>
              <a:t>, slow </a:t>
            </a:r>
            <a:r>
              <a:rPr lang="en-US" altLang="ja-JP" sz="2800" b="1">
                <a:solidFill>
                  <a:srgbClr val="006600"/>
                </a:solidFill>
                <a:latin typeface="Symbol" pitchFamily="18" charset="2"/>
              </a:rPr>
              <a:t>p</a:t>
            </a:r>
            <a:endParaRPr lang="en-US" altLang="ja-JP" sz="2800">
              <a:solidFill>
                <a:srgbClr val="006600"/>
              </a:solidFill>
            </a:endParaRPr>
          </a:p>
        </p:txBody>
      </p:sp>
      <p:sp>
        <p:nvSpPr>
          <p:cNvPr id="123952" name="AutoShape 48"/>
          <p:cNvSpPr>
            <a:spLocks noChangeArrowheads="1"/>
          </p:cNvSpPr>
          <p:nvPr/>
        </p:nvSpPr>
        <p:spPr bwMode="auto">
          <a:xfrm>
            <a:off x="609600" y="3952875"/>
            <a:ext cx="228600" cy="228600"/>
          </a:xfrm>
          <a:prstGeom prst="star5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23953" name="AutoShape 49"/>
          <p:cNvSpPr>
            <a:spLocks noChangeArrowheads="1"/>
          </p:cNvSpPr>
          <p:nvPr/>
        </p:nvSpPr>
        <p:spPr bwMode="auto">
          <a:xfrm>
            <a:off x="609600" y="4333875"/>
            <a:ext cx="228600" cy="228600"/>
          </a:xfrm>
          <a:prstGeom prst="star5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23954" name="AutoShape 50"/>
          <p:cNvSpPr>
            <a:spLocks noChangeArrowheads="1"/>
          </p:cNvSpPr>
          <p:nvPr/>
        </p:nvSpPr>
        <p:spPr bwMode="auto">
          <a:xfrm>
            <a:off x="609600" y="4791075"/>
            <a:ext cx="228600" cy="228600"/>
          </a:xfrm>
          <a:prstGeom prst="star5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50579" name="Rectangle 51"/>
          <p:cNvSpPr>
            <a:spLocks noChangeArrowheads="1"/>
          </p:cNvSpPr>
          <p:nvPr/>
        </p:nvSpPr>
        <p:spPr bwMode="auto">
          <a:xfrm>
            <a:off x="3348038" y="5151438"/>
            <a:ext cx="5561012" cy="1258887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50580" name="Text Box 52"/>
          <p:cNvSpPr txBox="1">
            <a:spLocks noChangeArrowheads="1"/>
          </p:cNvSpPr>
          <p:nvPr/>
        </p:nvSpPr>
        <p:spPr bwMode="auto">
          <a:xfrm>
            <a:off x="3436938" y="5080000"/>
            <a:ext cx="54705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FF"/>
                </a:solidFill>
              </a:rPr>
              <a:t>2-stage Multi-dim. Likelihood based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FF"/>
                </a:solidFill>
              </a:rPr>
              <a:t>  method (incl. correlations)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FF"/>
                </a:solidFill>
              </a:rPr>
              <a:t>Neural Network </a:t>
            </a:r>
          </a:p>
        </p:txBody>
      </p:sp>
      <p:sp>
        <p:nvSpPr>
          <p:cNvPr id="150581" name="Text Box 53"/>
          <p:cNvSpPr txBox="1">
            <a:spLocks noChangeArrowheads="1"/>
          </p:cNvSpPr>
          <p:nvPr/>
        </p:nvSpPr>
        <p:spPr bwMode="auto">
          <a:xfrm>
            <a:off x="5905500" y="16764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altLang="ja-JP" sz="2800">
              <a:solidFill>
                <a:srgbClr val="0000FF"/>
              </a:solidFill>
            </a:endParaRPr>
          </a:p>
        </p:txBody>
      </p:sp>
      <p:sp>
        <p:nvSpPr>
          <p:cNvPr id="150582" name="Text Box 54"/>
          <p:cNvSpPr txBox="1">
            <a:spLocks noChangeArrowheads="1"/>
          </p:cNvSpPr>
          <p:nvPr/>
        </p:nvSpPr>
        <p:spPr bwMode="auto">
          <a:xfrm>
            <a:off x="5867400" y="16764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ー</a:t>
            </a:r>
          </a:p>
        </p:txBody>
      </p:sp>
      <p:sp>
        <p:nvSpPr>
          <p:cNvPr id="150583" name="Text Box 55"/>
          <p:cNvSpPr txBox="1">
            <a:spLocks noChangeArrowheads="1"/>
          </p:cNvSpPr>
          <p:nvPr/>
        </p:nvSpPr>
        <p:spPr bwMode="auto">
          <a:xfrm>
            <a:off x="412750" y="5373688"/>
            <a:ext cx="22145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990000"/>
                </a:solidFill>
              </a:rPr>
              <a:t>utilize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990000"/>
                </a:solidFill>
              </a:rPr>
              <a:t>available info.</a:t>
            </a:r>
          </a:p>
        </p:txBody>
      </p:sp>
      <p:sp>
        <p:nvSpPr>
          <p:cNvPr id="150584" name="AutoShape 56"/>
          <p:cNvSpPr>
            <a:spLocks noChangeArrowheads="1"/>
          </p:cNvSpPr>
          <p:nvPr/>
        </p:nvSpPr>
        <p:spPr bwMode="auto">
          <a:xfrm>
            <a:off x="2700338" y="5589588"/>
            <a:ext cx="43180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50585" name="Text Box 57"/>
          <p:cNvSpPr txBox="1">
            <a:spLocks noChangeArrowheads="1"/>
          </p:cNvSpPr>
          <p:nvPr/>
        </p:nvSpPr>
        <p:spPr bwMode="auto">
          <a:xfrm>
            <a:off x="3635375" y="1844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_</a:t>
            </a:r>
          </a:p>
        </p:txBody>
      </p:sp>
      <p:sp>
        <p:nvSpPr>
          <p:cNvPr id="150586" name="Text Box 59"/>
          <p:cNvSpPr txBox="1">
            <a:spLocks noChangeArrowheads="1"/>
          </p:cNvSpPr>
          <p:nvPr/>
        </p:nvSpPr>
        <p:spPr bwMode="auto">
          <a:xfrm>
            <a:off x="1692275" y="19637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_</a:t>
            </a:r>
          </a:p>
        </p:txBody>
      </p:sp>
      <p:pic>
        <p:nvPicPr>
          <p:cNvPr id="150587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6021388"/>
            <a:ext cx="4159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88" name="Picture 61" descr="B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46725"/>
            <a:ext cx="5048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207891" name="Rectangle 19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82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17" charset="-128"/>
              </a:rPr>
              <a:t>2-stage Multi-variable Flavor tagging</a:t>
            </a:r>
          </a:p>
        </p:txBody>
      </p:sp>
      <p:sp>
        <p:nvSpPr>
          <p:cNvPr id="207892" name="Rectangle 20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3200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明朝" pitchFamily="17" charset="-128"/>
            </a:endParaRPr>
          </a:p>
        </p:txBody>
      </p:sp>
      <p:pic>
        <p:nvPicPr>
          <p:cNvPr id="151557" name="Picture 21" descr="mh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50292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8" name="Text Box 22"/>
          <p:cNvSpPr txBox="1">
            <a:spLocks noChangeArrowheads="1"/>
          </p:cNvSpPr>
          <p:nvPr/>
        </p:nvSpPr>
        <p:spPr bwMode="auto">
          <a:xfrm>
            <a:off x="2085975" y="2438400"/>
            <a:ext cx="657225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CC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151559" name="Text Box 23"/>
          <p:cNvSpPr txBox="1">
            <a:spLocks noChangeArrowheads="1"/>
          </p:cNvSpPr>
          <p:nvPr/>
        </p:nvSpPr>
        <p:spPr bwMode="auto">
          <a:xfrm>
            <a:off x="3200400" y="2438400"/>
            <a:ext cx="557213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CC"/>
                </a:solidFill>
              </a:rPr>
              <a:t>K</a:t>
            </a:r>
          </a:p>
        </p:txBody>
      </p:sp>
      <p:sp>
        <p:nvSpPr>
          <p:cNvPr id="151560" name="Rectangle 24"/>
          <p:cNvSpPr>
            <a:spLocks noChangeArrowheads="1"/>
          </p:cNvSpPr>
          <p:nvPr/>
        </p:nvSpPr>
        <p:spPr bwMode="auto">
          <a:xfrm>
            <a:off x="4343400" y="24384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151561" name="Text Box 25"/>
          <p:cNvSpPr txBox="1">
            <a:spLocks noChangeArrowheads="1"/>
          </p:cNvSpPr>
          <p:nvPr/>
        </p:nvSpPr>
        <p:spPr bwMode="auto">
          <a:xfrm>
            <a:off x="4038600" y="24384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CC"/>
                </a:solidFill>
              </a:rPr>
              <a:t>Lepton</a:t>
            </a:r>
          </a:p>
        </p:txBody>
      </p:sp>
      <p:sp>
        <p:nvSpPr>
          <p:cNvPr id="151562" name="AutoShape 26"/>
          <p:cNvSpPr>
            <a:spLocks noChangeArrowheads="1"/>
          </p:cNvSpPr>
          <p:nvPr/>
        </p:nvSpPr>
        <p:spPr bwMode="auto">
          <a:xfrm>
            <a:off x="5029200" y="1371600"/>
            <a:ext cx="3200400" cy="838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CCCCFF"/>
          </a:solidFill>
          <a:ln w="1587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ja-JP" sz="2800"/>
          </a:p>
        </p:txBody>
      </p:sp>
      <p:sp>
        <p:nvSpPr>
          <p:cNvPr id="151563" name="Text Box 27"/>
          <p:cNvSpPr txBox="1">
            <a:spLocks noChangeArrowheads="1"/>
          </p:cNvSpPr>
          <p:nvPr/>
        </p:nvSpPr>
        <p:spPr bwMode="auto">
          <a:xfrm>
            <a:off x="5318125" y="1514475"/>
            <a:ext cx="276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6600"/>
                </a:solidFill>
              </a:rPr>
              <a:t>Q, p*, p</a:t>
            </a:r>
            <a:r>
              <a:rPr lang="en-US" altLang="ja-JP" sz="2800" baseline="-25000">
                <a:solidFill>
                  <a:srgbClr val="006600"/>
                </a:solidFill>
              </a:rPr>
              <a:t>miss</a:t>
            </a:r>
            <a:r>
              <a:rPr lang="en-US" altLang="ja-JP" sz="2800">
                <a:solidFill>
                  <a:srgbClr val="006600"/>
                </a:solidFill>
              </a:rPr>
              <a:t>, e-id,..</a:t>
            </a:r>
          </a:p>
        </p:txBody>
      </p:sp>
      <p:sp>
        <p:nvSpPr>
          <p:cNvPr id="151564" name="AutoShape 28"/>
          <p:cNvSpPr>
            <a:spLocks noChangeArrowheads="1"/>
          </p:cNvSpPr>
          <p:nvPr/>
        </p:nvSpPr>
        <p:spPr bwMode="auto">
          <a:xfrm>
            <a:off x="6096000" y="2362200"/>
            <a:ext cx="381000" cy="914400"/>
          </a:xfrm>
          <a:prstGeom prst="down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151565" name="Text Box 29"/>
          <p:cNvSpPr txBox="1">
            <a:spLocks noChangeArrowheads="1"/>
          </p:cNvSpPr>
          <p:nvPr/>
        </p:nvSpPr>
        <p:spPr bwMode="auto">
          <a:xfrm>
            <a:off x="6553200" y="2528888"/>
            <a:ext cx="2328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9900"/>
                </a:solidFill>
              </a:rPr>
              <a:t>Lookup Table</a:t>
            </a:r>
            <a:endParaRPr lang="en-US" altLang="ja-JP" sz="2800"/>
          </a:p>
        </p:txBody>
      </p:sp>
      <p:sp>
        <p:nvSpPr>
          <p:cNvPr id="151566" name="Text Box 30"/>
          <p:cNvSpPr txBox="1">
            <a:spLocks noChangeArrowheads="1"/>
          </p:cNvSpPr>
          <p:nvPr/>
        </p:nvSpPr>
        <p:spPr bwMode="auto">
          <a:xfrm>
            <a:off x="5851525" y="3375025"/>
            <a:ext cx="9207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FF"/>
                </a:solidFill>
              </a:rPr>
              <a:t>q.r =</a:t>
            </a:r>
          </a:p>
        </p:txBody>
      </p:sp>
      <p:sp>
        <p:nvSpPr>
          <p:cNvPr id="151567" name="Text Box 31"/>
          <p:cNvSpPr txBox="1">
            <a:spLocks noChangeArrowheads="1"/>
          </p:cNvSpPr>
          <p:nvPr/>
        </p:nvSpPr>
        <p:spPr bwMode="auto">
          <a:xfrm>
            <a:off x="6765925" y="3122613"/>
            <a:ext cx="12271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FF"/>
                </a:solidFill>
              </a:rPr>
              <a:t>N</a:t>
            </a:r>
            <a:r>
              <a:rPr lang="en-US" altLang="ja-JP" sz="2800" b="1" baseline="-25000">
                <a:solidFill>
                  <a:srgbClr val="0000FF"/>
                </a:solidFill>
              </a:rPr>
              <a:t>B</a:t>
            </a:r>
            <a:r>
              <a:rPr lang="en-US" altLang="ja-JP" sz="2800" b="1">
                <a:solidFill>
                  <a:srgbClr val="0000FF"/>
                </a:solidFill>
              </a:rPr>
              <a:t>- N</a:t>
            </a:r>
            <a:r>
              <a:rPr lang="en-US" altLang="ja-JP" sz="2800" b="1" baseline="-250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51568" name="Line 32"/>
          <p:cNvSpPr>
            <a:spLocks noChangeShapeType="1"/>
          </p:cNvSpPr>
          <p:nvPr/>
        </p:nvSpPr>
        <p:spPr bwMode="auto">
          <a:xfrm flipV="1">
            <a:off x="7772400" y="3460750"/>
            <a:ext cx="152400" cy="31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1569" name="Text Box 33"/>
          <p:cNvSpPr txBox="1">
            <a:spLocks noChangeArrowheads="1"/>
          </p:cNvSpPr>
          <p:nvPr/>
        </p:nvSpPr>
        <p:spPr bwMode="auto">
          <a:xfrm>
            <a:off x="6781800" y="3589338"/>
            <a:ext cx="13112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FF"/>
                </a:solidFill>
              </a:rPr>
              <a:t>N</a:t>
            </a:r>
            <a:r>
              <a:rPr lang="en-US" altLang="ja-JP" sz="2800" b="1" baseline="-25000">
                <a:solidFill>
                  <a:srgbClr val="0000FF"/>
                </a:solidFill>
              </a:rPr>
              <a:t>B</a:t>
            </a:r>
            <a:r>
              <a:rPr lang="en-US" altLang="ja-JP" sz="2800" b="1">
                <a:solidFill>
                  <a:srgbClr val="0000FF"/>
                </a:solidFill>
              </a:rPr>
              <a:t>+ N</a:t>
            </a:r>
            <a:r>
              <a:rPr lang="en-US" altLang="ja-JP" sz="2800" b="1" baseline="-250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51570" name="Line 34"/>
          <p:cNvSpPr>
            <a:spLocks noChangeShapeType="1"/>
          </p:cNvSpPr>
          <p:nvPr/>
        </p:nvSpPr>
        <p:spPr bwMode="auto">
          <a:xfrm flipV="1">
            <a:off x="7848600" y="3927475"/>
            <a:ext cx="152400" cy="31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1571" name="Line 35"/>
          <p:cNvSpPr>
            <a:spLocks noChangeShapeType="1"/>
          </p:cNvSpPr>
          <p:nvPr/>
        </p:nvSpPr>
        <p:spPr bwMode="auto">
          <a:xfrm>
            <a:off x="6781800" y="3733800"/>
            <a:ext cx="12954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1572" name="Text Box 36"/>
          <p:cNvSpPr txBox="1">
            <a:spLocks noChangeArrowheads="1"/>
          </p:cNvSpPr>
          <p:nvPr/>
        </p:nvSpPr>
        <p:spPr bwMode="auto">
          <a:xfrm>
            <a:off x="6248400" y="43434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2800" b="1">
              <a:solidFill>
                <a:srgbClr val="990099"/>
              </a:solidFill>
              <a:sym typeface="Symbol" pitchFamily="18" charset="2"/>
            </a:endParaRPr>
          </a:p>
        </p:txBody>
      </p:sp>
      <p:sp>
        <p:nvSpPr>
          <p:cNvPr id="151573" name="AutoShape 37"/>
          <p:cNvSpPr>
            <a:spLocks noChangeArrowheads="1"/>
          </p:cNvSpPr>
          <p:nvPr/>
        </p:nvSpPr>
        <p:spPr bwMode="auto">
          <a:xfrm>
            <a:off x="5791200" y="4267200"/>
            <a:ext cx="2819400" cy="1600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CC0000"/>
                </a:solidFill>
              </a:rPr>
              <a:t>q = </a:t>
            </a:r>
            <a:r>
              <a:rPr lang="en-US" altLang="ja-JP" b="1">
                <a:solidFill>
                  <a:srgbClr val="CC0000"/>
                </a:solidFill>
                <a:latin typeface="Symbol" pitchFamily="18" charset="2"/>
              </a:rPr>
              <a:t>+1</a:t>
            </a:r>
            <a:r>
              <a:rPr lang="en-US" altLang="ja-JP" b="1">
                <a:solidFill>
                  <a:srgbClr val="CC0000"/>
                </a:solidFill>
              </a:rPr>
              <a:t> </a:t>
            </a:r>
            <a:r>
              <a:rPr lang="en-US" altLang="ja-JP" b="1">
                <a:solidFill>
                  <a:srgbClr val="CC0000"/>
                </a:solidFill>
                <a:sym typeface="Symbol" pitchFamily="18" charset="2"/>
              </a:rPr>
              <a:t> B</a:t>
            </a:r>
            <a:r>
              <a:rPr lang="en-US" altLang="ja-JP" b="1" baseline="-25000">
                <a:solidFill>
                  <a:srgbClr val="CC0000"/>
                </a:solidFill>
                <a:sym typeface="Symbol" pitchFamily="18" charset="2"/>
              </a:rPr>
              <a:t>tag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CC0000"/>
                </a:solidFill>
                <a:sym typeface="Symbol" pitchFamily="18" charset="2"/>
              </a:rPr>
              <a:t>q =   B</a:t>
            </a:r>
            <a:r>
              <a:rPr lang="en-US" altLang="ja-JP" b="1" baseline="-25000">
                <a:solidFill>
                  <a:srgbClr val="CC0000"/>
                </a:solidFill>
                <a:sym typeface="Symbol" pitchFamily="18" charset="2"/>
              </a:rPr>
              <a:t>tag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CC0000"/>
                </a:solidFill>
                <a:sym typeface="Symbol" pitchFamily="18" charset="2"/>
              </a:rPr>
              <a:t>r=(1-2</a:t>
            </a:r>
            <a:r>
              <a:rPr lang="en-US" altLang="ja-JP" b="1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w</a:t>
            </a:r>
            <a:r>
              <a:rPr lang="en-US" altLang="ja-JP" b="1">
                <a:solidFill>
                  <a:srgbClr val="CC0000"/>
                </a:solidFill>
                <a:sym typeface="Symbol" pitchFamily="18" charset="2"/>
              </a:rPr>
              <a:t>)</a:t>
            </a:r>
            <a:endParaRPr lang="en-US" altLang="ja-JP" b="1" baseline="-25000">
              <a:solidFill>
                <a:srgbClr val="CC0000"/>
              </a:solidFill>
            </a:endParaRPr>
          </a:p>
        </p:txBody>
      </p:sp>
      <p:sp>
        <p:nvSpPr>
          <p:cNvPr id="151574" name="Rectangle 38"/>
          <p:cNvSpPr>
            <a:spLocks noChangeArrowheads="1"/>
          </p:cNvSpPr>
          <p:nvPr/>
        </p:nvSpPr>
        <p:spPr bwMode="auto">
          <a:xfrm>
            <a:off x="3505200" y="57150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151575" name="Text Box 39"/>
          <p:cNvSpPr txBox="1">
            <a:spLocks noChangeArrowheads="1"/>
          </p:cNvSpPr>
          <p:nvPr/>
        </p:nvSpPr>
        <p:spPr bwMode="auto">
          <a:xfrm>
            <a:off x="3540125" y="5410200"/>
            <a:ext cx="727075" cy="614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FF"/>
                </a:solidFill>
              </a:rPr>
              <a:t>q.r </a:t>
            </a:r>
          </a:p>
        </p:txBody>
      </p:sp>
      <p:sp>
        <p:nvSpPr>
          <p:cNvPr id="151576" name="Rectangle 40"/>
          <p:cNvSpPr>
            <a:spLocks noChangeArrowheads="1"/>
          </p:cNvSpPr>
          <p:nvPr/>
        </p:nvSpPr>
        <p:spPr bwMode="auto">
          <a:xfrm>
            <a:off x="762000" y="3962400"/>
            <a:ext cx="4343400" cy="914400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9900"/>
                </a:solidFill>
              </a:rPr>
              <a:t>Event-level LH</a:t>
            </a:r>
            <a:endParaRPr lang="en-US" altLang="ja-JP" sz="2800"/>
          </a:p>
        </p:txBody>
      </p:sp>
      <p:sp>
        <p:nvSpPr>
          <p:cNvPr id="151577" name="Line 41"/>
          <p:cNvSpPr>
            <a:spLocks noChangeShapeType="1"/>
          </p:cNvSpPr>
          <p:nvPr/>
        </p:nvSpPr>
        <p:spPr bwMode="auto">
          <a:xfrm flipV="1">
            <a:off x="4267200" y="5257800"/>
            <a:ext cx="14478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1578" name="Line 42"/>
          <p:cNvSpPr>
            <a:spLocks noChangeShapeType="1"/>
          </p:cNvSpPr>
          <p:nvPr/>
        </p:nvSpPr>
        <p:spPr bwMode="auto">
          <a:xfrm>
            <a:off x="6248400" y="3962400"/>
            <a:ext cx="762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1579" name="Text Box 43"/>
          <p:cNvSpPr txBox="1">
            <a:spLocks noChangeArrowheads="1"/>
          </p:cNvSpPr>
          <p:nvPr/>
        </p:nvSpPr>
        <p:spPr bwMode="auto">
          <a:xfrm>
            <a:off x="3276600" y="4851400"/>
            <a:ext cx="202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9900"/>
                </a:solidFill>
              </a:rPr>
              <a:t>Lookup Table</a:t>
            </a:r>
            <a:endParaRPr lang="en-US" altLang="ja-JP" sz="2400"/>
          </a:p>
        </p:txBody>
      </p:sp>
      <p:sp>
        <p:nvSpPr>
          <p:cNvPr id="151580" name="Text Box 44"/>
          <p:cNvSpPr txBox="1">
            <a:spLocks noChangeArrowheads="1"/>
          </p:cNvSpPr>
          <p:nvPr/>
        </p:nvSpPr>
        <p:spPr bwMode="auto">
          <a:xfrm>
            <a:off x="3116263" y="5927725"/>
            <a:ext cx="4946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chemeClr val="accent2"/>
                </a:solidFill>
                <a:sym typeface="Symbol" pitchFamily="18" charset="2"/>
              </a:rPr>
              <a:t></a:t>
            </a:r>
            <a:r>
              <a:rPr lang="en-US" altLang="ja-JP" sz="2800" b="1">
                <a:solidFill>
                  <a:schemeClr val="accent2"/>
                </a:solidFill>
              </a:rPr>
              <a:t> 6 r-regions (6 tag categories)</a:t>
            </a:r>
            <a:endParaRPr lang="en-US" altLang="ja-JP" sz="2800">
              <a:solidFill>
                <a:schemeClr val="accent2"/>
              </a:solidFill>
            </a:endParaRPr>
          </a:p>
        </p:txBody>
      </p:sp>
      <p:sp>
        <p:nvSpPr>
          <p:cNvPr id="151581" name="Rectangle 45"/>
          <p:cNvSpPr>
            <a:spLocks noChangeArrowheads="1"/>
          </p:cNvSpPr>
          <p:nvPr/>
        </p:nvSpPr>
        <p:spPr bwMode="auto">
          <a:xfrm>
            <a:off x="4343400" y="3200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151582" name="Rectangle 46"/>
          <p:cNvSpPr>
            <a:spLocks noChangeArrowheads="1"/>
          </p:cNvSpPr>
          <p:nvPr/>
        </p:nvSpPr>
        <p:spPr bwMode="auto">
          <a:xfrm>
            <a:off x="4378325" y="3200400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151583" name="Text Box 47"/>
          <p:cNvSpPr txBox="1">
            <a:spLocks noChangeArrowheads="1"/>
          </p:cNvSpPr>
          <p:nvPr/>
        </p:nvSpPr>
        <p:spPr bwMode="auto">
          <a:xfrm>
            <a:off x="533400" y="3098800"/>
            <a:ext cx="218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CC00CC"/>
                </a:solidFill>
              </a:rPr>
              <a:t>Track-level LH</a:t>
            </a:r>
            <a:endParaRPr lang="en-US" altLang="ja-JP" sz="2400" b="1"/>
          </a:p>
        </p:txBody>
      </p:sp>
      <p:sp>
        <p:nvSpPr>
          <p:cNvPr id="151584" name="Text Box 48"/>
          <p:cNvSpPr txBox="1">
            <a:spLocks noChangeArrowheads="1"/>
          </p:cNvSpPr>
          <p:nvPr/>
        </p:nvSpPr>
        <p:spPr bwMode="auto">
          <a:xfrm>
            <a:off x="838200" y="2438400"/>
            <a:ext cx="762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CC"/>
                </a:solidFill>
                <a:latin typeface="Symbol" pitchFamily="18" charset="2"/>
              </a:rPr>
              <a:t>p</a:t>
            </a:r>
            <a:r>
              <a:rPr lang="en-US" altLang="ja-JP" sz="2800" b="1" baseline="-25000">
                <a:solidFill>
                  <a:srgbClr val="CC00CC"/>
                </a:solidFill>
              </a:rPr>
              <a:t>s</a:t>
            </a:r>
            <a:endParaRPr lang="en-US" altLang="ja-JP" sz="2800" b="1">
              <a:solidFill>
                <a:srgbClr val="CC00CC"/>
              </a:solidFill>
              <a:latin typeface="Symbol" pitchFamily="18" charset="2"/>
            </a:endParaRPr>
          </a:p>
        </p:txBody>
      </p:sp>
      <p:sp>
        <p:nvSpPr>
          <p:cNvPr id="151585" name="Rectangle 49"/>
          <p:cNvSpPr>
            <a:spLocks noChangeArrowheads="1"/>
          </p:cNvSpPr>
          <p:nvPr/>
        </p:nvSpPr>
        <p:spPr bwMode="auto">
          <a:xfrm>
            <a:off x="8172450" y="28194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9900"/>
                </a:solidFill>
              </a:rPr>
              <a:t>(MC)</a:t>
            </a:r>
          </a:p>
        </p:txBody>
      </p:sp>
      <p:pic>
        <p:nvPicPr>
          <p:cNvPr id="151586" name="Picture 22" descr="B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057275"/>
            <a:ext cx="554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B2CFC-FE15-4F54-9500-E0CE1AD59138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1400" b="0" smtClean="0">
              <a:solidFill>
                <a:srgbClr val="0000FF"/>
              </a:solidFill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0278471-C6EF-4D36-B0A2-B2E576AB07F3}" type="slidenum">
              <a:rPr kumimoji="0" lang="en-US" altLang="ja-JP" sz="1400" smtClean="0">
                <a:solidFill>
                  <a:srgbClr val="0000F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29</a:t>
            </a:fld>
            <a:endParaRPr kumimoji="0" lang="en-US" altLang="ja-JP" sz="140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52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6629400" cy="882650"/>
          </a:xfrm>
        </p:spPr>
        <p:txBody>
          <a:bodyPr/>
          <a:lstStyle/>
          <a:p>
            <a:pPr eaLnBrk="1" hangingPunct="1"/>
            <a:r>
              <a:rPr lang="en-US" altLang="ja-JP" i="1" smtClean="0">
                <a:solidFill>
                  <a:schemeClr val="tx1"/>
                </a:solidFill>
                <a:latin typeface="Helvetica" pitchFamily="34" charset="0"/>
              </a:rPr>
              <a:t>Vertex Reconstruction</a:t>
            </a:r>
            <a:endParaRPr lang="en-US" altLang="ja-JP" sz="5400" i="1" smtClean="0">
              <a:solidFill>
                <a:schemeClr val="tx1"/>
              </a:solidFill>
              <a:latin typeface="Helvetica" pitchFamily="34" charset="0"/>
            </a:endParaRPr>
          </a:p>
        </p:txBody>
      </p:sp>
      <p:pic>
        <p:nvPicPr>
          <p:cNvPr id="152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5626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79216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3" name="Group 5"/>
          <p:cNvGrpSpPr>
            <a:grpSpLocks/>
          </p:cNvGrpSpPr>
          <p:nvPr/>
        </p:nvGrpSpPr>
        <p:grpSpPr bwMode="auto">
          <a:xfrm>
            <a:off x="3992563" y="3702050"/>
            <a:ext cx="1741487" cy="3155950"/>
            <a:chOff x="2532" y="2200"/>
            <a:chExt cx="1097" cy="1988"/>
          </a:xfrm>
        </p:grpSpPr>
        <p:sp>
          <p:nvSpPr>
            <p:cNvPr id="152600" name="Line 6"/>
            <p:cNvSpPr>
              <a:spLocks noChangeShapeType="1"/>
            </p:cNvSpPr>
            <p:nvPr/>
          </p:nvSpPr>
          <p:spPr bwMode="auto">
            <a:xfrm flipV="1">
              <a:off x="2725" y="2200"/>
              <a:ext cx="885" cy="1116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2601" name="Line 7"/>
            <p:cNvSpPr>
              <a:spLocks noChangeShapeType="1"/>
            </p:cNvSpPr>
            <p:nvPr/>
          </p:nvSpPr>
          <p:spPr bwMode="auto">
            <a:xfrm>
              <a:off x="2719" y="3344"/>
              <a:ext cx="910" cy="844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2602" name="Oval 8"/>
            <p:cNvSpPr>
              <a:spLocks noChangeArrowheads="1"/>
            </p:cNvSpPr>
            <p:nvPr/>
          </p:nvSpPr>
          <p:spPr bwMode="auto">
            <a:xfrm>
              <a:off x="3116" y="2746"/>
              <a:ext cx="77" cy="8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52603" name="Oval 9"/>
            <p:cNvSpPr>
              <a:spLocks noChangeArrowheads="1"/>
            </p:cNvSpPr>
            <p:nvPr/>
          </p:nvSpPr>
          <p:spPr bwMode="auto">
            <a:xfrm>
              <a:off x="3007" y="2884"/>
              <a:ext cx="77" cy="8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52604" name="Oval 10"/>
            <p:cNvSpPr>
              <a:spLocks noChangeArrowheads="1"/>
            </p:cNvSpPr>
            <p:nvPr/>
          </p:nvSpPr>
          <p:spPr bwMode="auto">
            <a:xfrm>
              <a:off x="2891" y="3006"/>
              <a:ext cx="85" cy="7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52605" name="Oval 11"/>
            <p:cNvSpPr>
              <a:spLocks noChangeArrowheads="1"/>
            </p:cNvSpPr>
            <p:nvPr/>
          </p:nvSpPr>
          <p:spPr bwMode="auto">
            <a:xfrm>
              <a:off x="3259" y="3826"/>
              <a:ext cx="77" cy="8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52606" name="Oval 12"/>
            <p:cNvSpPr>
              <a:spLocks noChangeArrowheads="1"/>
            </p:cNvSpPr>
            <p:nvPr/>
          </p:nvSpPr>
          <p:spPr bwMode="auto">
            <a:xfrm>
              <a:off x="3101" y="3691"/>
              <a:ext cx="77" cy="8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52607" name="Oval 13"/>
            <p:cNvSpPr>
              <a:spLocks noChangeArrowheads="1"/>
            </p:cNvSpPr>
            <p:nvPr/>
          </p:nvSpPr>
          <p:spPr bwMode="auto">
            <a:xfrm>
              <a:off x="2949" y="3558"/>
              <a:ext cx="77" cy="8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52608" name="Line 14"/>
            <p:cNvSpPr>
              <a:spLocks noChangeShapeType="1"/>
            </p:cNvSpPr>
            <p:nvPr/>
          </p:nvSpPr>
          <p:spPr bwMode="auto">
            <a:xfrm flipH="1">
              <a:off x="2776" y="2422"/>
              <a:ext cx="536" cy="67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2609" name="Line 15"/>
            <p:cNvSpPr>
              <a:spLocks noChangeShapeType="1"/>
            </p:cNvSpPr>
            <p:nvPr/>
          </p:nvSpPr>
          <p:spPr bwMode="auto">
            <a:xfrm flipH="1" flipV="1">
              <a:off x="2787" y="3515"/>
              <a:ext cx="654" cy="63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2610" name="Line 16"/>
            <p:cNvSpPr>
              <a:spLocks noChangeShapeType="1"/>
            </p:cNvSpPr>
            <p:nvPr/>
          </p:nvSpPr>
          <p:spPr bwMode="auto">
            <a:xfrm flipH="1">
              <a:off x="2532" y="3296"/>
              <a:ext cx="193" cy="865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2611" name="Oval 17"/>
            <p:cNvSpPr>
              <a:spLocks noChangeArrowheads="1"/>
            </p:cNvSpPr>
            <p:nvPr/>
          </p:nvSpPr>
          <p:spPr bwMode="auto">
            <a:xfrm>
              <a:off x="2565" y="3826"/>
              <a:ext cx="77" cy="8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52612" name="Oval 18"/>
            <p:cNvSpPr>
              <a:spLocks noChangeArrowheads="1"/>
            </p:cNvSpPr>
            <p:nvPr/>
          </p:nvSpPr>
          <p:spPr bwMode="auto">
            <a:xfrm>
              <a:off x="2600" y="3682"/>
              <a:ext cx="77" cy="8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52613" name="Oval 19"/>
            <p:cNvSpPr>
              <a:spLocks noChangeArrowheads="1"/>
            </p:cNvSpPr>
            <p:nvPr/>
          </p:nvSpPr>
          <p:spPr bwMode="auto">
            <a:xfrm>
              <a:off x="2615" y="3558"/>
              <a:ext cx="77" cy="8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</p:grpSp>
      <p:sp>
        <p:nvSpPr>
          <p:cNvPr id="152584" name="Rectangle 20"/>
          <p:cNvSpPr>
            <a:spLocks noChangeArrowheads="1"/>
          </p:cNvSpPr>
          <p:nvPr/>
        </p:nvSpPr>
        <p:spPr bwMode="auto">
          <a:xfrm>
            <a:off x="2411413" y="981075"/>
            <a:ext cx="4070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rgbClr val="FF0000"/>
                </a:solidFill>
                <a:latin typeface="Helvetica" pitchFamily="34" charset="0"/>
              </a:rPr>
              <a:t>Silicon Vertex detector</a:t>
            </a:r>
            <a:endParaRPr lang="en-US" altLang="ja-JP" sz="4000" b="1" i="1" baseline="30000">
              <a:solidFill>
                <a:schemeClr val="bg2"/>
              </a:solidFill>
              <a:latin typeface="Helvetica" pitchFamily="34" charset="0"/>
            </a:endParaRPr>
          </a:p>
        </p:txBody>
      </p:sp>
      <p:sp>
        <p:nvSpPr>
          <p:cNvPr id="126997" name="Text Box 21"/>
          <p:cNvSpPr txBox="1">
            <a:spLocks noChangeArrowheads="1"/>
          </p:cNvSpPr>
          <p:nvPr/>
        </p:nvSpPr>
        <p:spPr bwMode="auto">
          <a:xfrm>
            <a:off x="6227763" y="2708275"/>
            <a:ext cx="2522537" cy="9985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altLang="ja-JP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(z</a:t>
            </a:r>
            <a:r>
              <a:rPr lang="en-US" altLang="ja-JP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CP</a:t>
            </a:r>
            <a:r>
              <a:rPr lang="en-US" altLang="ja-JP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~ 75</a:t>
            </a:r>
            <a:r>
              <a:rPr lang="en-US" altLang="ja-JP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altLang="ja-JP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</a:t>
            </a:r>
          </a:p>
          <a:p>
            <a:pPr>
              <a:lnSpc>
                <a:spcPct val="110000"/>
              </a:lnSpc>
              <a:defRPr/>
            </a:pPr>
            <a:r>
              <a:rPr lang="en-US" altLang="ja-JP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altLang="ja-JP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(z</a:t>
            </a:r>
            <a:r>
              <a:rPr lang="en-US" altLang="ja-JP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tag</a:t>
            </a:r>
            <a:r>
              <a:rPr lang="en-US" altLang="ja-JP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~ 140</a:t>
            </a:r>
            <a:r>
              <a:rPr lang="en-US" altLang="ja-JP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altLang="ja-JP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</p:txBody>
      </p:sp>
      <p:grpSp>
        <p:nvGrpSpPr>
          <p:cNvPr id="152586" name="Group 33"/>
          <p:cNvGrpSpPr>
            <a:grpSpLocks/>
          </p:cNvGrpSpPr>
          <p:nvPr/>
        </p:nvGrpSpPr>
        <p:grpSpPr bwMode="auto">
          <a:xfrm>
            <a:off x="6470650" y="1354138"/>
            <a:ext cx="2133600" cy="1138237"/>
            <a:chOff x="85" y="2486"/>
            <a:chExt cx="1344" cy="717"/>
          </a:xfrm>
        </p:grpSpPr>
        <p:sp>
          <p:nvSpPr>
            <p:cNvPr id="152589" name="AutoShape 22"/>
            <p:cNvSpPr>
              <a:spLocks noChangeAspect="1" noChangeArrowheads="1" noTextEdit="1"/>
            </p:cNvSpPr>
            <p:nvPr/>
          </p:nvSpPr>
          <p:spPr bwMode="auto">
            <a:xfrm>
              <a:off x="85" y="2500"/>
              <a:ext cx="1344" cy="703"/>
            </a:xfrm>
            <a:prstGeom prst="rect">
              <a:avLst/>
            </a:prstGeom>
            <a:solidFill>
              <a:srgbClr val="CCFF99"/>
            </a:solidFill>
            <a:ln w="57150" algn="ctr">
              <a:solidFill>
                <a:srgbClr val="33CC33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808080"/>
              </a:outerShdw>
            </a:effec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2590" name="Line 23"/>
            <p:cNvSpPr>
              <a:spLocks noChangeShapeType="1"/>
            </p:cNvSpPr>
            <p:nvPr/>
          </p:nvSpPr>
          <p:spPr bwMode="auto">
            <a:xfrm>
              <a:off x="615" y="2830"/>
              <a:ext cx="76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000" name="Rectangle 24"/>
            <p:cNvSpPr>
              <a:spLocks noChangeArrowheads="1"/>
            </p:cNvSpPr>
            <p:nvPr/>
          </p:nvSpPr>
          <p:spPr bwMode="auto">
            <a:xfrm>
              <a:off x="743" y="2866"/>
              <a:ext cx="47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3100" b="1">
                  <a:solidFill>
                    <a:srgbClr val="000000"/>
                  </a:solidFill>
                </a:rPr>
                <a:t>(     )</a:t>
              </a:r>
              <a:endPara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7001" name="Rectangle 25"/>
            <p:cNvSpPr>
              <a:spLocks noChangeArrowheads="1"/>
            </p:cNvSpPr>
            <p:nvPr/>
          </p:nvSpPr>
          <p:spPr bwMode="auto">
            <a:xfrm>
              <a:off x="1023" y="2514"/>
              <a:ext cx="9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3100" b="1" i="1">
                  <a:solidFill>
                    <a:srgbClr val="000000"/>
                  </a:solidFill>
                </a:rPr>
                <a:t>z</a:t>
              </a:r>
              <a:endPara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7002" name="Rectangle 26"/>
            <p:cNvSpPr>
              <a:spLocks noChangeArrowheads="1"/>
            </p:cNvSpPr>
            <p:nvPr/>
          </p:nvSpPr>
          <p:spPr bwMode="auto">
            <a:xfrm>
              <a:off x="274" y="2672"/>
              <a:ext cx="6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3100" b="1" i="1">
                  <a:solidFill>
                    <a:srgbClr val="000000"/>
                  </a:solidFill>
                </a:rPr>
                <a:t>t</a:t>
              </a:r>
              <a:endPara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7003" name="Rectangle 27"/>
            <p:cNvSpPr>
              <a:spLocks noChangeArrowheads="1"/>
            </p:cNvSpPr>
            <p:nvPr/>
          </p:nvSpPr>
          <p:spPr bwMode="auto">
            <a:xfrm>
              <a:off x="626" y="2866"/>
              <a:ext cx="11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3100" b="1" i="1">
                  <a:solidFill>
                    <a:srgbClr val="000000"/>
                  </a:solidFill>
                </a:rPr>
                <a:t>c</a:t>
              </a:r>
              <a:endPara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7004" name="Rectangle 28"/>
            <p:cNvSpPr>
              <a:spLocks noChangeArrowheads="1"/>
            </p:cNvSpPr>
            <p:nvPr/>
          </p:nvSpPr>
          <p:spPr bwMode="auto">
            <a:xfrm>
              <a:off x="840" y="2838"/>
              <a:ext cx="23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3100" b="1" i="1">
                  <a:solidFill>
                    <a:srgbClr val="000000"/>
                  </a:solidFill>
                  <a:latin typeface="Symbol" pitchFamily="18" charset="2"/>
                </a:rPr>
                <a:t>bg</a:t>
              </a:r>
              <a:endPara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7005" name="Rectangle 29"/>
            <p:cNvSpPr>
              <a:spLocks noChangeArrowheads="1"/>
            </p:cNvSpPr>
            <p:nvPr/>
          </p:nvSpPr>
          <p:spPr bwMode="auto">
            <a:xfrm>
              <a:off x="1220" y="2949"/>
              <a:ext cx="1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¡</a:t>
              </a:r>
              <a:endPara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7006" name="Rectangle 30"/>
            <p:cNvSpPr>
              <a:spLocks noChangeArrowheads="1"/>
            </p:cNvSpPr>
            <p:nvPr/>
          </p:nvSpPr>
          <p:spPr bwMode="auto">
            <a:xfrm>
              <a:off x="871" y="2486"/>
              <a:ext cx="15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3100" b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endPara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7007" name="Rectangle 31"/>
            <p:cNvSpPr>
              <a:spLocks noChangeArrowheads="1"/>
            </p:cNvSpPr>
            <p:nvPr/>
          </p:nvSpPr>
          <p:spPr bwMode="auto">
            <a:xfrm>
              <a:off x="122" y="2644"/>
              <a:ext cx="15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3100" b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endPara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7008" name="Rectangle 32"/>
            <p:cNvSpPr>
              <a:spLocks noChangeArrowheads="1"/>
            </p:cNvSpPr>
            <p:nvPr/>
          </p:nvSpPr>
          <p:spPr bwMode="auto">
            <a:xfrm>
              <a:off x="413" y="2695"/>
              <a:ext cx="14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3100" b="1">
                  <a:solidFill>
                    <a:srgbClr val="000000"/>
                  </a:solidFill>
                </a:rPr>
                <a:t>=</a:t>
              </a:r>
              <a:endParaRPr lang="en-US" altLang="ja-JP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27010" name="Text Box 34"/>
          <p:cNvSpPr txBox="1">
            <a:spLocks noChangeArrowheads="1"/>
          </p:cNvSpPr>
          <p:nvPr/>
        </p:nvSpPr>
        <p:spPr bwMode="auto">
          <a:xfrm>
            <a:off x="6467475" y="3835400"/>
            <a:ext cx="2281238" cy="4572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IP constrained fit</a:t>
            </a:r>
          </a:p>
        </p:txBody>
      </p:sp>
      <p:pic>
        <p:nvPicPr>
          <p:cNvPr id="152588" name="Picture 35" descr="B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720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52400"/>
            <a:ext cx="8715375" cy="882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solidFill>
                  <a:srgbClr val="0000FF"/>
                </a:solidFill>
              </a:rPr>
              <a:t>KEKB/Belle</a:t>
            </a:r>
            <a:r>
              <a:rPr lang="en-US" altLang="ja-JP" sz="2800" i="1" dirty="0" smtClean="0">
                <a:sym typeface="Wingdings" pitchFamily="2" charset="2"/>
              </a:rPr>
              <a:t> </a:t>
            </a:r>
            <a:r>
              <a:rPr lang="en-US" altLang="ja-JP" dirty="0" err="1" smtClean="0">
                <a:solidFill>
                  <a:srgbClr val="0000FF"/>
                </a:solidFill>
              </a:rPr>
              <a:t>SuperKEKB</a:t>
            </a:r>
            <a:r>
              <a:rPr lang="en-US" altLang="ja-JP" dirty="0" smtClean="0">
                <a:solidFill>
                  <a:srgbClr val="0000FF"/>
                </a:solidFill>
              </a:rPr>
              <a:t>/Belle II</a:t>
            </a:r>
            <a:endParaRPr lang="ja-JP" altLang="en-US" dirty="0" smtClean="0">
              <a:solidFill>
                <a:srgbClr val="0000FF"/>
              </a:solidFill>
            </a:endParaRPr>
          </a:p>
        </p:txBody>
      </p:sp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228600" y="722313"/>
            <a:ext cx="538956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rgbClr val="009900"/>
                </a:solidFill>
                <a:latin typeface="ＭＳ Ｐゴシック" pitchFamily="50" charset="-128"/>
              </a:rPr>
              <a:t>KEK B-factory accelerator</a:t>
            </a:r>
            <a:endParaRPr lang="ja-JP" altLang="en-US" sz="2800" b="1">
              <a:solidFill>
                <a:srgbClr val="009900"/>
              </a:solidFill>
              <a:latin typeface="ＭＳ Ｐゴシック" pitchFamily="50" charset="-128"/>
            </a:endParaRPr>
          </a:p>
        </p:txBody>
      </p:sp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250825" y="2105025"/>
            <a:ext cx="1595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  <a:latin typeface="Airal"/>
              </a:rPr>
              <a:t>Main goal</a:t>
            </a:r>
            <a:endParaRPr lang="ja-JP" altLang="en-US" sz="2800" b="1">
              <a:solidFill>
                <a:srgbClr val="FF0000"/>
              </a:solidFill>
              <a:latin typeface="Airal"/>
            </a:endParaRPr>
          </a:p>
        </p:txBody>
      </p:sp>
      <p:grpSp>
        <p:nvGrpSpPr>
          <p:cNvPr id="102406" name="Group 9"/>
          <p:cNvGrpSpPr>
            <a:grpSpLocks/>
          </p:cNvGrpSpPr>
          <p:nvPr/>
        </p:nvGrpSpPr>
        <p:grpSpPr bwMode="auto">
          <a:xfrm>
            <a:off x="3581400" y="2133600"/>
            <a:ext cx="5410200" cy="4267200"/>
            <a:chOff x="96" y="624"/>
            <a:chExt cx="5568" cy="3456"/>
          </a:xfrm>
        </p:grpSpPr>
        <p:pic>
          <p:nvPicPr>
            <p:cNvPr id="10241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24"/>
              <a:ext cx="5568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13" name="Oval 7"/>
            <p:cNvSpPr>
              <a:spLocks noChangeArrowheads="1"/>
            </p:cNvSpPr>
            <p:nvPr/>
          </p:nvSpPr>
          <p:spPr bwMode="auto">
            <a:xfrm>
              <a:off x="912" y="2304"/>
              <a:ext cx="2208" cy="67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02414" name="Line 8"/>
            <p:cNvSpPr>
              <a:spLocks noChangeShapeType="1"/>
            </p:cNvSpPr>
            <p:nvPr/>
          </p:nvSpPr>
          <p:spPr bwMode="auto">
            <a:xfrm>
              <a:off x="1776" y="2976"/>
              <a:ext cx="1104" cy="52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2407" name="Text Box 10"/>
          <p:cNvSpPr txBox="1">
            <a:spLocks noChangeArrowheads="1"/>
          </p:cNvSpPr>
          <p:nvPr/>
        </p:nvSpPr>
        <p:spPr bwMode="auto">
          <a:xfrm>
            <a:off x="304800" y="1614488"/>
            <a:ext cx="469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latin typeface="Symbol" pitchFamily="18" charset="2"/>
              </a:rPr>
              <a:t>（ｅ</a:t>
            </a:r>
            <a:r>
              <a:rPr lang="ja-JP" altLang="en-US" sz="2400" baseline="30000">
                <a:latin typeface="Symbol" pitchFamily="18" charset="2"/>
              </a:rPr>
              <a:t>＋</a:t>
            </a:r>
            <a:r>
              <a:rPr lang="ja-JP" altLang="en-US" sz="2400">
                <a:latin typeface="Symbol" pitchFamily="18" charset="2"/>
              </a:rPr>
              <a:t>ｅ</a:t>
            </a:r>
            <a:r>
              <a:rPr lang="ja-JP" altLang="en-US" sz="2400" baseline="30000">
                <a:latin typeface="Symbol" pitchFamily="18" charset="2"/>
              </a:rPr>
              <a:t>－</a:t>
            </a:r>
            <a:r>
              <a:rPr lang="en-US" altLang="ja-JP" sz="2400">
                <a:latin typeface="Airal"/>
              </a:rPr>
              <a:t>asymmetric energy collider</a:t>
            </a:r>
            <a:r>
              <a:rPr lang="ja-JP" altLang="en-US" sz="2400">
                <a:latin typeface="Symbol" pitchFamily="18" charset="2"/>
              </a:rPr>
              <a:t>）</a:t>
            </a:r>
          </a:p>
        </p:txBody>
      </p:sp>
      <p:sp>
        <p:nvSpPr>
          <p:cNvPr id="102408" name="Text Box 11"/>
          <p:cNvSpPr txBox="1">
            <a:spLocks noChangeArrowheads="1"/>
          </p:cNvSpPr>
          <p:nvPr/>
        </p:nvSpPr>
        <p:spPr bwMode="auto">
          <a:xfrm>
            <a:off x="515938" y="3040063"/>
            <a:ext cx="2886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</a:rPr>
              <a:t>Many other physics</a:t>
            </a:r>
            <a:endParaRPr lang="ja-JP" altLang="en-US" sz="2400" b="1">
              <a:solidFill>
                <a:srgbClr val="0000FF"/>
              </a:solidFill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CC00CC"/>
                </a:solidFill>
              </a:rPr>
              <a:t>（</a:t>
            </a:r>
            <a:r>
              <a:rPr lang="en-US" altLang="ja-JP" sz="2400">
                <a:solidFill>
                  <a:srgbClr val="CC00CC"/>
                </a:solidFill>
              </a:rPr>
              <a:t>Rare B decays,</a:t>
            </a:r>
            <a:endParaRPr lang="ja-JP" altLang="en-US" sz="1600">
              <a:solidFill>
                <a:srgbClr val="CC00CC"/>
              </a:solidFill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CC00CC"/>
                </a:solidFill>
              </a:rPr>
              <a:t>　</a:t>
            </a:r>
            <a:r>
              <a:rPr lang="en-US" altLang="ja-JP" sz="2400">
                <a:solidFill>
                  <a:srgbClr val="CC00CC"/>
                </a:solidFill>
              </a:rPr>
              <a:t>Charm/tau physics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CC00CC"/>
                </a:solidFill>
              </a:rPr>
              <a:t>   New resonances</a:t>
            </a:r>
            <a:r>
              <a:rPr lang="ja-JP" altLang="en-US" sz="2400">
                <a:solidFill>
                  <a:srgbClr val="CC00CC"/>
                </a:solidFill>
              </a:rPr>
              <a:t>！）</a:t>
            </a:r>
          </a:p>
        </p:txBody>
      </p:sp>
      <p:sp>
        <p:nvSpPr>
          <p:cNvPr id="102409" name="Text Box 12"/>
          <p:cNvSpPr txBox="1">
            <a:spLocks noChangeArrowheads="1"/>
          </p:cNvSpPr>
          <p:nvPr/>
        </p:nvSpPr>
        <p:spPr bwMode="auto">
          <a:xfrm>
            <a:off x="5722938" y="1298575"/>
            <a:ext cx="3294062" cy="868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660066"/>
                </a:solidFill>
              </a:rPr>
              <a:t>Luminosity Frontier</a:t>
            </a:r>
            <a:endParaRPr lang="ja-JP" altLang="en-US" sz="2800">
              <a:solidFill>
                <a:srgbClr val="660066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660066"/>
                </a:solidFill>
              </a:rPr>
              <a:t>　</a:t>
            </a:r>
            <a:r>
              <a:rPr lang="en-US" altLang="ja-JP" sz="2800">
                <a:solidFill>
                  <a:srgbClr val="660066"/>
                </a:solidFill>
              </a:rPr>
              <a:t>World highest Lum.</a:t>
            </a:r>
            <a:endParaRPr lang="ja-JP" altLang="en-US" sz="2800">
              <a:solidFill>
                <a:srgbClr val="660066"/>
              </a:solidFill>
            </a:endParaRPr>
          </a:p>
        </p:txBody>
      </p:sp>
      <p:sp>
        <p:nvSpPr>
          <p:cNvPr id="102410" name="Text Box 5"/>
          <p:cNvSpPr txBox="1">
            <a:spLocks noChangeArrowheads="1"/>
          </p:cNvSpPr>
          <p:nvPr/>
        </p:nvSpPr>
        <p:spPr bwMode="auto">
          <a:xfrm>
            <a:off x="228600" y="2452688"/>
            <a:ext cx="4710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FF0000"/>
                </a:solidFill>
                <a:latin typeface="Airal"/>
              </a:rPr>
              <a:t>Study of CPV in B decays</a:t>
            </a:r>
            <a:endParaRPr lang="ja-JP" altLang="en-US" b="1">
              <a:solidFill>
                <a:srgbClr val="FF0000"/>
              </a:solidFill>
              <a:latin typeface="Air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586288"/>
            <a:ext cx="3511550" cy="1570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C00000"/>
                </a:solidFill>
                <a:latin typeface="Airal"/>
              </a:rPr>
              <a:t>Now Upgraded to</a:t>
            </a:r>
          </a:p>
          <a:p>
            <a:pPr>
              <a:defRPr/>
            </a:pPr>
            <a:r>
              <a:rPr lang="en-US" altLang="ja-JP" sz="2400" dirty="0" err="1">
                <a:solidFill>
                  <a:srgbClr val="C00000"/>
                </a:solidFill>
                <a:latin typeface="Airal"/>
              </a:rPr>
              <a:t>SuperKEKB</a:t>
            </a:r>
            <a:r>
              <a:rPr lang="en-US" altLang="ja-JP" sz="2400" dirty="0">
                <a:solidFill>
                  <a:srgbClr val="C00000"/>
                </a:solidFill>
                <a:latin typeface="Airal"/>
              </a:rPr>
              <a:t>/Belle II</a:t>
            </a:r>
          </a:p>
          <a:p>
            <a:pPr>
              <a:defRPr/>
            </a:pPr>
            <a:r>
              <a:rPr lang="en-US" altLang="ja-JP" sz="2400" dirty="0">
                <a:solidFill>
                  <a:srgbClr val="C00000"/>
                </a:solidFill>
                <a:latin typeface="Airal"/>
              </a:rPr>
              <a:t>x40 Peak Luminosity</a:t>
            </a:r>
          </a:p>
          <a:p>
            <a:pPr>
              <a:defRPr/>
            </a:pPr>
            <a:r>
              <a:rPr lang="en-US" altLang="ja-JP" sz="2400" dirty="0">
                <a:solidFill>
                  <a:srgbClr val="C00000"/>
                </a:solidFill>
                <a:latin typeface="Airal"/>
              </a:rPr>
              <a:t>x50 accumulated data</a:t>
            </a:r>
            <a:endParaRPr lang="ja-JP" altLang="en-US" sz="2400" dirty="0">
              <a:solidFill>
                <a:srgbClr val="C00000"/>
              </a:solidFill>
              <a:latin typeface="Air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15360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Theoretical </a:t>
            </a:r>
            <a:r>
              <a:rPr lang="en-US" altLang="ja-JP" sz="3600" smtClean="0"/>
              <a:t>&amp;</a:t>
            </a:r>
            <a:r>
              <a:rPr lang="en-US" altLang="ja-JP" smtClean="0"/>
              <a:t> Observed </a:t>
            </a:r>
            <a:r>
              <a:rPr lang="en-US" altLang="ja-JP" smtClean="0">
                <a:latin typeface="Symbol" pitchFamily="18" charset="2"/>
              </a:rPr>
              <a:t>D</a:t>
            </a:r>
            <a:r>
              <a:rPr lang="en-US" altLang="ja-JP" smtClean="0"/>
              <a:t>T</a:t>
            </a:r>
          </a:p>
        </p:txBody>
      </p:sp>
      <p:pic>
        <p:nvPicPr>
          <p:cNvPr id="15360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229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CP fit : </a:t>
            </a:r>
            <a:r>
              <a:rPr lang="en-US" altLang="ja-JP" sz="3200" smtClean="0"/>
              <a:t>Max. Likelihood Fit</a:t>
            </a:r>
          </a:p>
        </p:txBody>
      </p:sp>
      <p:pic>
        <p:nvPicPr>
          <p:cNvPr id="154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5814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38100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0" name="Text Box 16"/>
          <p:cNvSpPr txBox="1">
            <a:spLocks noChangeArrowheads="1"/>
          </p:cNvSpPr>
          <p:nvPr/>
        </p:nvSpPr>
        <p:spPr bwMode="auto">
          <a:xfrm>
            <a:off x="9421813" y="3679825"/>
            <a:ext cx="920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b="1">
              <a:solidFill>
                <a:srgbClr val="009900"/>
              </a:solidFill>
            </a:endParaRPr>
          </a:p>
        </p:txBody>
      </p:sp>
      <p:pic>
        <p:nvPicPr>
          <p:cNvPr id="154631" name="Picture 1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11864" r="13559" b="11600"/>
          <a:stretch>
            <a:fillRect/>
          </a:stretch>
        </p:blipFill>
        <p:spPr bwMode="auto">
          <a:xfrm>
            <a:off x="6019800" y="1287463"/>
            <a:ext cx="228600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2" name="Freeform 18"/>
          <p:cNvSpPr>
            <a:spLocks/>
          </p:cNvSpPr>
          <p:nvPr/>
        </p:nvSpPr>
        <p:spPr bwMode="auto">
          <a:xfrm>
            <a:off x="7239000" y="1754188"/>
            <a:ext cx="838200" cy="1104900"/>
          </a:xfrm>
          <a:custGeom>
            <a:avLst/>
            <a:gdLst>
              <a:gd name="T0" fmla="*/ 0 w 1056"/>
              <a:gd name="T1" fmla="*/ 0 h 1392"/>
              <a:gd name="T2" fmla="*/ 2147483647 w 1056"/>
              <a:gd name="T3" fmla="*/ 2147483647 h 1392"/>
              <a:gd name="T4" fmla="*/ 2147483647 w 1056"/>
              <a:gd name="T5" fmla="*/ 2147483647 h 1392"/>
              <a:gd name="T6" fmla="*/ 2147483647 w 1056"/>
              <a:gd name="T7" fmla="*/ 2147483647 h 1392"/>
              <a:gd name="T8" fmla="*/ 2147483647 w 1056"/>
              <a:gd name="T9" fmla="*/ 2147483647 h 1392"/>
              <a:gd name="T10" fmla="*/ 2147483647 w 1056"/>
              <a:gd name="T11" fmla="*/ 2147483647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6"/>
              <a:gd name="T19" fmla="*/ 0 h 1392"/>
              <a:gd name="T20" fmla="*/ 1056 w 1056"/>
              <a:gd name="T21" fmla="*/ 1392 h 13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6" h="1392">
                <a:moveTo>
                  <a:pt x="0" y="0"/>
                </a:moveTo>
                <a:cubicBezTo>
                  <a:pt x="48" y="152"/>
                  <a:pt x="96" y="304"/>
                  <a:pt x="144" y="432"/>
                </a:cubicBezTo>
                <a:cubicBezTo>
                  <a:pt x="192" y="560"/>
                  <a:pt x="232" y="656"/>
                  <a:pt x="288" y="768"/>
                </a:cubicBezTo>
                <a:cubicBezTo>
                  <a:pt x="344" y="880"/>
                  <a:pt x="416" y="1016"/>
                  <a:pt x="480" y="1104"/>
                </a:cubicBezTo>
                <a:cubicBezTo>
                  <a:pt x="544" y="1192"/>
                  <a:pt x="576" y="1248"/>
                  <a:pt x="672" y="1296"/>
                </a:cubicBezTo>
                <a:cubicBezTo>
                  <a:pt x="768" y="1344"/>
                  <a:pt x="984" y="1376"/>
                  <a:pt x="1056" y="1392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633" name="Freeform 19"/>
          <p:cNvSpPr>
            <a:spLocks/>
          </p:cNvSpPr>
          <p:nvPr/>
        </p:nvSpPr>
        <p:spPr bwMode="auto">
          <a:xfrm rot="20328">
            <a:off x="6518275" y="1735138"/>
            <a:ext cx="720725" cy="1104900"/>
          </a:xfrm>
          <a:custGeom>
            <a:avLst/>
            <a:gdLst>
              <a:gd name="T0" fmla="*/ 2147483647 w 908"/>
              <a:gd name="T1" fmla="*/ 0 h 1332"/>
              <a:gd name="T2" fmla="*/ 2147483647 w 908"/>
              <a:gd name="T3" fmla="*/ 2147483647 h 1332"/>
              <a:gd name="T4" fmla="*/ 2147483647 w 908"/>
              <a:gd name="T5" fmla="*/ 2147483647 h 1332"/>
              <a:gd name="T6" fmla="*/ 2147483647 w 908"/>
              <a:gd name="T7" fmla="*/ 2147483647 h 1332"/>
              <a:gd name="T8" fmla="*/ 2147483647 w 908"/>
              <a:gd name="T9" fmla="*/ 2147483647 h 1332"/>
              <a:gd name="T10" fmla="*/ 2147483647 w 908"/>
              <a:gd name="T11" fmla="*/ 2147483647 h 1332"/>
              <a:gd name="T12" fmla="*/ 2147483647 w 908"/>
              <a:gd name="T13" fmla="*/ 2147483647 h 1332"/>
              <a:gd name="T14" fmla="*/ 2147483647 w 908"/>
              <a:gd name="T15" fmla="*/ 2147483647 h 1332"/>
              <a:gd name="T16" fmla="*/ 2147483647 w 908"/>
              <a:gd name="T17" fmla="*/ 2147483647 h 1332"/>
              <a:gd name="T18" fmla="*/ 2147483647 w 908"/>
              <a:gd name="T19" fmla="*/ 2147483647 h 1332"/>
              <a:gd name="T20" fmla="*/ 0 w 908"/>
              <a:gd name="T21" fmla="*/ 2147483647 h 13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8"/>
              <a:gd name="T34" fmla="*/ 0 h 1332"/>
              <a:gd name="T35" fmla="*/ 908 w 908"/>
              <a:gd name="T36" fmla="*/ 1332 h 13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8" h="1332">
                <a:moveTo>
                  <a:pt x="908" y="0"/>
                </a:moveTo>
                <a:cubicBezTo>
                  <a:pt x="899" y="80"/>
                  <a:pt x="890" y="161"/>
                  <a:pt x="880" y="240"/>
                </a:cubicBezTo>
                <a:cubicBezTo>
                  <a:pt x="870" y="319"/>
                  <a:pt x="860" y="395"/>
                  <a:pt x="848" y="472"/>
                </a:cubicBezTo>
                <a:cubicBezTo>
                  <a:pt x="836" y="549"/>
                  <a:pt x="826" y="619"/>
                  <a:pt x="808" y="700"/>
                </a:cubicBezTo>
                <a:cubicBezTo>
                  <a:pt x="790" y="781"/>
                  <a:pt x="750" y="923"/>
                  <a:pt x="740" y="960"/>
                </a:cubicBezTo>
                <a:cubicBezTo>
                  <a:pt x="730" y="997"/>
                  <a:pt x="751" y="915"/>
                  <a:pt x="748" y="924"/>
                </a:cubicBezTo>
                <a:cubicBezTo>
                  <a:pt x="745" y="933"/>
                  <a:pt x="737" y="977"/>
                  <a:pt x="720" y="1012"/>
                </a:cubicBezTo>
                <a:cubicBezTo>
                  <a:pt x="703" y="1047"/>
                  <a:pt x="678" y="1095"/>
                  <a:pt x="648" y="1132"/>
                </a:cubicBezTo>
                <a:cubicBezTo>
                  <a:pt x="618" y="1169"/>
                  <a:pt x="583" y="1205"/>
                  <a:pt x="540" y="1232"/>
                </a:cubicBezTo>
                <a:cubicBezTo>
                  <a:pt x="497" y="1259"/>
                  <a:pt x="482" y="1275"/>
                  <a:pt x="392" y="1292"/>
                </a:cubicBezTo>
                <a:cubicBezTo>
                  <a:pt x="302" y="1309"/>
                  <a:pt x="66" y="1323"/>
                  <a:pt x="0" y="1332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634" name="Freeform 20"/>
          <p:cNvSpPr>
            <a:spLocks/>
          </p:cNvSpPr>
          <p:nvPr/>
        </p:nvSpPr>
        <p:spPr bwMode="auto">
          <a:xfrm flipH="1">
            <a:off x="6389688" y="1738313"/>
            <a:ext cx="838200" cy="1104900"/>
          </a:xfrm>
          <a:custGeom>
            <a:avLst/>
            <a:gdLst>
              <a:gd name="T0" fmla="*/ 0 w 1056"/>
              <a:gd name="T1" fmla="*/ 0 h 1392"/>
              <a:gd name="T2" fmla="*/ 2147483647 w 1056"/>
              <a:gd name="T3" fmla="*/ 2147483647 h 1392"/>
              <a:gd name="T4" fmla="*/ 2147483647 w 1056"/>
              <a:gd name="T5" fmla="*/ 2147483647 h 1392"/>
              <a:gd name="T6" fmla="*/ 2147483647 w 1056"/>
              <a:gd name="T7" fmla="*/ 2147483647 h 1392"/>
              <a:gd name="T8" fmla="*/ 2147483647 w 1056"/>
              <a:gd name="T9" fmla="*/ 2147483647 h 1392"/>
              <a:gd name="T10" fmla="*/ 2147483647 w 1056"/>
              <a:gd name="T11" fmla="*/ 2147483647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6"/>
              <a:gd name="T19" fmla="*/ 0 h 1392"/>
              <a:gd name="T20" fmla="*/ 1056 w 1056"/>
              <a:gd name="T21" fmla="*/ 1392 h 13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6" h="1392">
                <a:moveTo>
                  <a:pt x="0" y="0"/>
                </a:moveTo>
                <a:cubicBezTo>
                  <a:pt x="48" y="152"/>
                  <a:pt x="96" y="304"/>
                  <a:pt x="144" y="432"/>
                </a:cubicBezTo>
                <a:cubicBezTo>
                  <a:pt x="192" y="560"/>
                  <a:pt x="232" y="656"/>
                  <a:pt x="288" y="768"/>
                </a:cubicBezTo>
                <a:cubicBezTo>
                  <a:pt x="344" y="880"/>
                  <a:pt x="416" y="1016"/>
                  <a:pt x="480" y="1104"/>
                </a:cubicBezTo>
                <a:cubicBezTo>
                  <a:pt x="544" y="1192"/>
                  <a:pt x="576" y="1248"/>
                  <a:pt x="672" y="1296"/>
                </a:cubicBezTo>
                <a:cubicBezTo>
                  <a:pt x="768" y="1344"/>
                  <a:pt x="984" y="1376"/>
                  <a:pt x="1056" y="1392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635" name="Freeform 21"/>
          <p:cNvSpPr>
            <a:spLocks/>
          </p:cNvSpPr>
          <p:nvPr/>
        </p:nvSpPr>
        <p:spPr bwMode="auto">
          <a:xfrm flipH="1">
            <a:off x="7239000" y="1816100"/>
            <a:ext cx="720725" cy="1057275"/>
          </a:xfrm>
          <a:custGeom>
            <a:avLst/>
            <a:gdLst>
              <a:gd name="T0" fmla="*/ 2147483647 w 908"/>
              <a:gd name="T1" fmla="*/ 0 h 1332"/>
              <a:gd name="T2" fmla="*/ 2147483647 w 908"/>
              <a:gd name="T3" fmla="*/ 2147483647 h 1332"/>
              <a:gd name="T4" fmla="*/ 2147483647 w 908"/>
              <a:gd name="T5" fmla="*/ 2147483647 h 1332"/>
              <a:gd name="T6" fmla="*/ 2147483647 w 908"/>
              <a:gd name="T7" fmla="*/ 2147483647 h 1332"/>
              <a:gd name="T8" fmla="*/ 2147483647 w 908"/>
              <a:gd name="T9" fmla="*/ 2147483647 h 1332"/>
              <a:gd name="T10" fmla="*/ 2147483647 w 908"/>
              <a:gd name="T11" fmla="*/ 2147483647 h 1332"/>
              <a:gd name="T12" fmla="*/ 2147483647 w 908"/>
              <a:gd name="T13" fmla="*/ 2147483647 h 1332"/>
              <a:gd name="T14" fmla="*/ 2147483647 w 908"/>
              <a:gd name="T15" fmla="*/ 2147483647 h 1332"/>
              <a:gd name="T16" fmla="*/ 2147483647 w 908"/>
              <a:gd name="T17" fmla="*/ 2147483647 h 1332"/>
              <a:gd name="T18" fmla="*/ 2147483647 w 908"/>
              <a:gd name="T19" fmla="*/ 2147483647 h 1332"/>
              <a:gd name="T20" fmla="*/ 0 w 908"/>
              <a:gd name="T21" fmla="*/ 2147483647 h 13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8"/>
              <a:gd name="T34" fmla="*/ 0 h 1332"/>
              <a:gd name="T35" fmla="*/ 908 w 908"/>
              <a:gd name="T36" fmla="*/ 1332 h 13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8" h="1332">
                <a:moveTo>
                  <a:pt x="908" y="0"/>
                </a:moveTo>
                <a:cubicBezTo>
                  <a:pt x="899" y="80"/>
                  <a:pt x="890" y="161"/>
                  <a:pt x="880" y="240"/>
                </a:cubicBezTo>
                <a:cubicBezTo>
                  <a:pt x="870" y="319"/>
                  <a:pt x="860" y="395"/>
                  <a:pt x="848" y="472"/>
                </a:cubicBezTo>
                <a:cubicBezTo>
                  <a:pt x="836" y="549"/>
                  <a:pt x="826" y="619"/>
                  <a:pt x="808" y="700"/>
                </a:cubicBezTo>
                <a:cubicBezTo>
                  <a:pt x="790" y="781"/>
                  <a:pt x="750" y="923"/>
                  <a:pt x="740" y="960"/>
                </a:cubicBezTo>
                <a:cubicBezTo>
                  <a:pt x="730" y="997"/>
                  <a:pt x="751" y="915"/>
                  <a:pt x="748" y="924"/>
                </a:cubicBezTo>
                <a:cubicBezTo>
                  <a:pt x="745" y="933"/>
                  <a:pt x="737" y="977"/>
                  <a:pt x="720" y="1012"/>
                </a:cubicBezTo>
                <a:cubicBezTo>
                  <a:pt x="703" y="1047"/>
                  <a:pt x="678" y="1095"/>
                  <a:pt x="648" y="1132"/>
                </a:cubicBezTo>
                <a:cubicBezTo>
                  <a:pt x="618" y="1169"/>
                  <a:pt x="583" y="1205"/>
                  <a:pt x="540" y="1232"/>
                </a:cubicBezTo>
                <a:cubicBezTo>
                  <a:pt x="497" y="1259"/>
                  <a:pt x="482" y="1275"/>
                  <a:pt x="392" y="1292"/>
                </a:cubicBezTo>
                <a:cubicBezTo>
                  <a:pt x="302" y="1309"/>
                  <a:pt x="66" y="1323"/>
                  <a:pt x="0" y="1332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636" name="Text Box 22"/>
          <p:cNvSpPr txBox="1">
            <a:spLocks noChangeArrowheads="1"/>
          </p:cNvSpPr>
          <p:nvPr/>
        </p:nvSpPr>
        <p:spPr bwMode="auto">
          <a:xfrm>
            <a:off x="6308725" y="1577975"/>
            <a:ext cx="6254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800" b="1" i="1">
                <a:solidFill>
                  <a:srgbClr val="3333FF"/>
                </a:solidFill>
              </a:rPr>
              <a:t>B</a:t>
            </a:r>
            <a:r>
              <a:rPr lang="en-US" altLang="ja-JP" sz="2800" b="1" i="1" baseline="30000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154637" name="Text Box 23"/>
          <p:cNvSpPr txBox="1">
            <a:spLocks noChangeArrowheads="1"/>
          </p:cNvSpPr>
          <p:nvPr/>
        </p:nvSpPr>
        <p:spPr bwMode="auto">
          <a:xfrm>
            <a:off x="7848600" y="1730375"/>
            <a:ext cx="7350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800" b="1" i="1">
                <a:solidFill>
                  <a:srgbClr val="FF0000"/>
                </a:solidFill>
              </a:rPr>
              <a:t>B</a:t>
            </a:r>
            <a:r>
              <a:rPr lang="en-US" altLang="ja-JP" sz="2800" b="1" i="1" baseline="30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54638" name="Line 24"/>
          <p:cNvSpPr>
            <a:spLocks noChangeShapeType="1"/>
          </p:cNvSpPr>
          <p:nvPr/>
        </p:nvSpPr>
        <p:spPr bwMode="auto">
          <a:xfrm flipH="1">
            <a:off x="7467600" y="2028825"/>
            <a:ext cx="419100" cy="1905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639" name="Line 25"/>
          <p:cNvSpPr>
            <a:spLocks noChangeShapeType="1"/>
          </p:cNvSpPr>
          <p:nvPr/>
        </p:nvSpPr>
        <p:spPr bwMode="auto">
          <a:xfrm>
            <a:off x="6591300" y="1966913"/>
            <a:ext cx="419100" cy="22860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640" name="Line 26"/>
          <p:cNvSpPr>
            <a:spLocks noChangeShapeType="1"/>
          </p:cNvSpPr>
          <p:nvPr/>
        </p:nvSpPr>
        <p:spPr bwMode="auto">
          <a:xfrm>
            <a:off x="7978775" y="1820863"/>
            <a:ext cx="152400" cy="15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641" name="Text Box 27"/>
          <p:cNvSpPr txBox="1">
            <a:spLocks noChangeArrowheads="1"/>
          </p:cNvSpPr>
          <p:nvPr/>
        </p:nvSpPr>
        <p:spPr bwMode="auto">
          <a:xfrm>
            <a:off x="9498013" y="4433888"/>
            <a:ext cx="1793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800" b="1">
                <a:solidFill>
                  <a:srgbClr val="990099"/>
                </a:solidFill>
              </a:rPr>
              <a:t>t</a:t>
            </a:r>
          </a:p>
        </p:txBody>
      </p:sp>
      <p:pic>
        <p:nvPicPr>
          <p:cNvPr id="154642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863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43" name="Group 29"/>
          <p:cNvGrpSpPr>
            <a:grpSpLocks/>
          </p:cNvGrpSpPr>
          <p:nvPr/>
        </p:nvGrpSpPr>
        <p:grpSpPr bwMode="auto">
          <a:xfrm>
            <a:off x="4327525" y="2184400"/>
            <a:ext cx="1463675" cy="1549400"/>
            <a:chOff x="726" y="895"/>
            <a:chExt cx="4026" cy="2588"/>
          </a:xfrm>
        </p:grpSpPr>
        <p:graphicFrame>
          <p:nvGraphicFramePr>
            <p:cNvPr id="154655" name="Object 1024"/>
            <p:cNvGraphicFramePr>
              <a:graphicFrameLocks noChangeAspect="1"/>
            </p:cNvGraphicFramePr>
            <p:nvPr/>
          </p:nvGraphicFramePr>
          <p:xfrm>
            <a:off x="950" y="906"/>
            <a:ext cx="3802" cy="2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03" name="Artwork" r:id="rId7" imgW="9035592" imgH="6061856" progId="Adobe.Illustrator.9">
                    <p:embed/>
                  </p:oleObj>
                </mc:Choice>
                <mc:Fallback>
                  <p:oleObj name="Artwork" r:id="rId7" imgW="9035592" imgH="6061856" progId="Adobe.Illustrator.9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0" y="906"/>
                          <a:ext cx="3802" cy="2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56" name="Text Box 31"/>
            <p:cNvSpPr txBox="1">
              <a:spLocks noChangeArrowheads="1"/>
            </p:cNvSpPr>
            <p:nvPr/>
          </p:nvSpPr>
          <p:spPr bwMode="auto">
            <a:xfrm>
              <a:off x="3556" y="895"/>
              <a:ext cx="506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400">
                <a:latin typeface="Tahoma" pitchFamily="34" charset="0"/>
              </a:endParaRPr>
            </a:p>
          </p:txBody>
        </p:sp>
        <p:sp>
          <p:nvSpPr>
            <p:cNvPr id="154657" name="Line 32"/>
            <p:cNvSpPr>
              <a:spLocks noChangeShapeType="1"/>
            </p:cNvSpPr>
            <p:nvPr/>
          </p:nvSpPr>
          <p:spPr bwMode="auto">
            <a:xfrm flipH="1" flipV="1">
              <a:off x="2760" y="230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658" name="Line 33"/>
            <p:cNvSpPr>
              <a:spLocks noChangeShapeType="1"/>
            </p:cNvSpPr>
            <p:nvPr/>
          </p:nvSpPr>
          <p:spPr bwMode="auto">
            <a:xfrm>
              <a:off x="2352" y="230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659" name="Text Box 34"/>
            <p:cNvSpPr txBox="1">
              <a:spLocks noChangeArrowheads="1"/>
            </p:cNvSpPr>
            <p:nvPr/>
          </p:nvSpPr>
          <p:spPr bwMode="auto">
            <a:xfrm>
              <a:off x="2599" y="2719"/>
              <a:ext cx="507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400" i="1">
                <a:latin typeface="Tahoma" pitchFamily="34" charset="0"/>
              </a:endParaRPr>
            </a:p>
          </p:txBody>
        </p:sp>
        <p:sp>
          <p:nvSpPr>
            <p:cNvPr id="154660" name="Text Box 35"/>
            <p:cNvSpPr txBox="1">
              <a:spLocks noChangeArrowheads="1"/>
            </p:cNvSpPr>
            <p:nvPr/>
          </p:nvSpPr>
          <p:spPr bwMode="auto">
            <a:xfrm>
              <a:off x="726" y="914"/>
              <a:ext cx="498" cy="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766763">
                <a:spcBef>
                  <a:spcPct val="20000"/>
                </a:spcBef>
                <a:buChar char="•"/>
                <a:tabLst>
                  <a:tab pos="661988" algn="l"/>
                  <a:tab pos="952500" algn="l"/>
                </a:tabLs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defTabSz="766763">
                <a:spcBef>
                  <a:spcPct val="20000"/>
                </a:spcBef>
                <a:buChar char="–"/>
                <a:tabLst>
                  <a:tab pos="661988" algn="l"/>
                  <a:tab pos="952500" algn="l"/>
                </a:tabLs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defTabSz="766763">
                <a:spcBef>
                  <a:spcPct val="20000"/>
                </a:spcBef>
                <a:buChar char="•"/>
                <a:tabLst>
                  <a:tab pos="661988" algn="l"/>
                  <a:tab pos="9525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defTabSz="766763">
                <a:spcBef>
                  <a:spcPct val="20000"/>
                </a:spcBef>
                <a:buChar char="–"/>
                <a:tabLst>
                  <a:tab pos="661988" algn="l"/>
                  <a:tab pos="952500" algn="l"/>
                </a:tabLst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defTabSz="766763">
                <a:spcBef>
                  <a:spcPct val="20000"/>
                </a:spcBef>
                <a:buChar char="»"/>
                <a:tabLst>
                  <a:tab pos="661988" algn="l"/>
                  <a:tab pos="952500" algn="l"/>
                </a:tabLst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61988" algn="l"/>
                  <a:tab pos="952500" algn="l"/>
                </a:tabLst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61988" algn="l"/>
                  <a:tab pos="952500" algn="l"/>
                </a:tabLst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61988" algn="l"/>
                  <a:tab pos="952500" algn="l"/>
                </a:tabLst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61988" algn="l"/>
                  <a:tab pos="952500" algn="l"/>
                </a:tabLst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400">
                <a:latin typeface="Tahoma" pitchFamily="34" charset="0"/>
              </a:endParaRPr>
            </a:p>
          </p:txBody>
        </p:sp>
      </p:grpSp>
      <p:sp>
        <p:nvSpPr>
          <p:cNvPr id="154644" name="Line 36"/>
          <p:cNvSpPr>
            <a:spLocks noChangeShapeType="1"/>
          </p:cNvSpPr>
          <p:nvPr/>
        </p:nvSpPr>
        <p:spPr bwMode="auto">
          <a:xfrm flipH="1">
            <a:off x="3810000" y="1600200"/>
            <a:ext cx="21336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645" name="AutoShape 40"/>
          <p:cNvSpPr>
            <a:spLocks noChangeArrowheads="1"/>
          </p:cNvSpPr>
          <p:nvPr/>
        </p:nvSpPr>
        <p:spPr bwMode="auto">
          <a:xfrm>
            <a:off x="609600" y="1066800"/>
            <a:ext cx="1295400" cy="6858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800080"/>
                </a:solidFill>
              </a:rPr>
              <a:t>raw data</a:t>
            </a:r>
          </a:p>
        </p:txBody>
      </p:sp>
      <p:sp>
        <p:nvSpPr>
          <p:cNvPr id="154646" name="Oval 41"/>
          <p:cNvSpPr>
            <a:spLocks noChangeArrowheads="1"/>
          </p:cNvSpPr>
          <p:nvPr/>
        </p:nvSpPr>
        <p:spPr bwMode="auto">
          <a:xfrm>
            <a:off x="4114800" y="1676400"/>
            <a:ext cx="1828800" cy="533400"/>
          </a:xfrm>
          <a:prstGeom prst="ellipse">
            <a:avLst/>
          </a:prstGeom>
          <a:solidFill>
            <a:srgbClr val="CC0099"/>
          </a:solidFill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>
                <a:sym typeface="Symbol" pitchFamily="18" charset="2"/>
              </a:rPr>
              <a:t>t</a:t>
            </a:r>
            <a:r>
              <a:rPr lang="en-US" altLang="ja-JP" sz="2400"/>
              <a:t> Resolution</a:t>
            </a:r>
          </a:p>
        </p:txBody>
      </p:sp>
      <p:sp>
        <p:nvSpPr>
          <p:cNvPr id="154647" name="AutoShape 42"/>
          <p:cNvSpPr>
            <a:spLocks noChangeArrowheads="1"/>
          </p:cNvSpPr>
          <p:nvPr/>
        </p:nvSpPr>
        <p:spPr bwMode="auto">
          <a:xfrm>
            <a:off x="5867400" y="4191000"/>
            <a:ext cx="2514600" cy="685800"/>
          </a:xfrm>
          <a:prstGeom prst="star32">
            <a:avLst>
              <a:gd name="adj" fmla="val 375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/>
              <a:t>background</a:t>
            </a:r>
          </a:p>
        </p:txBody>
      </p:sp>
      <p:sp>
        <p:nvSpPr>
          <p:cNvPr id="154648" name="AutoShape 45"/>
          <p:cNvSpPr>
            <a:spLocks noChangeArrowheads="1"/>
          </p:cNvSpPr>
          <p:nvPr/>
        </p:nvSpPr>
        <p:spPr bwMode="auto">
          <a:xfrm>
            <a:off x="6248400" y="3048000"/>
            <a:ext cx="23622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Signal True distr.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CC0000"/>
                </a:solidFill>
              </a:rPr>
              <a:t>sin2</a:t>
            </a:r>
            <a:r>
              <a:rPr lang="en-US" altLang="ja-JP" sz="2400" b="1">
                <a:solidFill>
                  <a:srgbClr val="CC0000"/>
                </a:solidFill>
                <a:sym typeface="Symbol" pitchFamily="18" charset="2"/>
              </a:rPr>
              <a:t></a:t>
            </a:r>
            <a:r>
              <a:rPr lang="en-US" altLang="ja-JP" sz="2400" b="1" baseline="-20000">
                <a:solidFill>
                  <a:srgbClr val="CC0000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154649" name="AutoShape 47"/>
          <p:cNvSpPr>
            <a:spLocks noChangeArrowheads="1"/>
          </p:cNvSpPr>
          <p:nvPr/>
        </p:nvSpPr>
        <p:spPr bwMode="auto">
          <a:xfrm>
            <a:off x="685800" y="3429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154650" name="Text Box 48"/>
          <p:cNvSpPr txBox="1">
            <a:spLocks noChangeArrowheads="1"/>
          </p:cNvSpPr>
          <p:nvPr/>
        </p:nvSpPr>
        <p:spPr bwMode="auto">
          <a:xfrm>
            <a:off x="1143000" y="3570288"/>
            <a:ext cx="269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9900"/>
                </a:solidFill>
              </a:rPr>
              <a:t>Max. Likelihood fit</a:t>
            </a:r>
          </a:p>
        </p:txBody>
      </p:sp>
      <p:sp>
        <p:nvSpPr>
          <p:cNvPr id="154651" name="AutoShape 49"/>
          <p:cNvSpPr>
            <a:spLocks noChangeArrowheads="1"/>
          </p:cNvSpPr>
          <p:nvPr/>
        </p:nvSpPr>
        <p:spPr bwMode="auto">
          <a:xfrm>
            <a:off x="3200400" y="4800600"/>
            <a:ext cx="1676400" cy="762000"/>
          </a:xfrm>
          <a:prstGeom prst="flowChartDecision">
            <a:avLst/>
          </a:prstGeom>
          <a:solidFill>
            <a:srgbClr val="CC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CC0000"/>
                </a:solidFill>
              </a:rPr>
              <a:t>sin2</a:t>
            </a:r>
            <a:r>
              <a:rPr lang="en-US" altLang="ja-JP" sz="2400" b="1">
                <a:solidFill>
                  <a:srgbClr val="CC0000"/>
                </a:solidFill>
                <a:sym typeface="Symbol" pitchFamily="18" charset="2"/>
              </a:rPr>
              <a:t></a:t>
            </a:r>
            <a:r>
              <a:rPr lang="en-US" altLang="ja-JP" sz="2400" b="1" baseline="-20000">
                <a:solidFill>
                  <a:srgbClr val="CC0000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154652" name="Line 50"/>
          <p:cNvSpPr>
            <a:spLocks noChangeShapeType="1"/>
          </p:cNvSpPr>
          <p:nvPr/>
        </p:nvSpPr>
        <p:spPr bwMode="auto">
          <a:xfrm flipV="1">
            <a:off x="4343400" y="3733800"/>
            <a:ext cx="2590800" cy="137160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653" name="Line 46"/>
          <p:cNvSpPr>
            <a:spLocks noChangeShapeType="1"/>
          </p:cNvSpPr>
          <p:nvPr/>
        </p:nvSpPr>
        <p:spPr bwMode="auto">
          <a:xfrm flipH="1" flipV="1">
            <a:off x="3810000" y="3276600"/>
            <a:ext cx="2286000" cy="1600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654" name="Oval 51"/>
          <p:cNvSpPr>
            <a:spLocks noChangeArrowheads="1"/>
          </p:cNvSpPr>
          <p:nvPr/>
        </p:nvSpPr>
        <p:spPr bwMode="auto">
          <a:xfrm>
            <a:off x="4191000" y="1066800"/>
            <a:ext cx="16002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/>
              <a:t>Wrong tag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30" name="Line 79"/>
          <p:cNvSpPr>
            <a:spLocks noChangeShapeType="1"/>
          </p:cNvSpPr>
          <p:nvPr/>
        </p:nvSpPr>
        <p:spPr bwMode="auto">
          <a:xfrm flipV="1">
            <a:off x="1975129" y="1752600"/>
            <a:ext cx="0" cy="3048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50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155651" name="Oval 80"/>
          <p:cNvSpPr>
            <a:spLocks noChangeArrowheads="1"/>
          </p:cNvSpPr>
          <p:nvPr/>
        </p:nvSpPr>
        <p:spPr bwMode="auto">
          <a:xfrm>
            <a:off x="3962400" y="2895600"/>
            <a:ext cx="304800" cy="3810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PDF for CP fit : signal</a:t>
            </a:r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5655" name="Rectangle 4"/>
          <p:cNvSpPr>
            <a:spLocks noChangeArrowheads="1"/>
          </p:cNvSpPr>
          <p:nvPr/>
        </p:nvSpPr>
        <p:spPr bwMode="auto">
          <a:xfrm>
            <a:off x="1431925" y="1219200"/>
            <a:ext cx="1571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4500" b="1">
                <a:solidFill>
                  <a:srgbClr val="CC00CC"/>
                </a:solidFill>
                <a:latin typeface="Symbol" pitchFamily="18" charset="2"/>
              </a:rPr>
              <a:t>ò</a:t>
            </a:r>
            <a:endParaRPr lang="en-US" altLang="ja-JP" sz="2800">
              <a:solidFill>
                <a:srgbClr val="CC00CC"/>
              </a:solidFill>
            </a:endParaRPr>
          </a:p>
        </p:txBody>
      </p:sp>
      <p:sp>
        <p:nvSpPr>
          <p:cNvPr id="155662" name="Rectangle 11"/>
          <p:cNvSpPr>
            <a:spLocks noChangeArrowheads="1"/>
          </p:cNvSpPr>
          <p:nvPr/>
        </p:nvSpPr>
        <p:spPr bwMode="auto">
          <a:xfrm>
            <a:off x="1082675" y="1273175"/>
            <a:ext cx="20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000" b="1">
                <a:solidFill>
                  <a:srgbClr val="CC00CC"/>
                </a:solidFill>
                <a:latin typeface="Symbol" pitchFamily="18" charset="2"/>
              </a:rPr>
              <a:t>=</a:t>
            </a:r>
            <a:endParaRPr lang="en-US" altLang="ja-JP" sz="2800">
              <a:solidFill>
                <a:srgbClr val="CC00CC"/>
              </a:solidFill>
            </a:endParaRPr>
          </a:p>
        </p:txBody>
      </p:sp>
      <p:sp>
        <p:nvSpPr>
          <p:cNvPr id="155672" name="Rectangle 21"/>
          <p:cNvSpPr>
            <a:spLocks noChangeArrowheads="1"/>
          </p:cNvSpPr>
          <p:nvPr/>
        </p:nvSpPr>
        <p:spPr bwMode="auto">
          <a:xfrm>
            <a:off x="7607300" y="1339850"/>
            <a:ext cx="233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000" b="1">
                <a:solidFill>
                  <a:srgbClr val="CC00CC"/>
                </a:solidFill>
              </a:rPr>
              <a:t>P</a:t>
            </a:r>
            <a:endParaRPr lang="en-US" altLang="ja-JP" sz="2800">
              <a:solidFill>
                <a:srgbClr val="CC00CC"/>
              </a:solidFill>
            </a:endParaRPr>
          </a:p>
        </p:txBody>
      </p:sp>
      <p:sp>
        <p:nvSpPr>
          <p:cNvPr id="155679" name="Rectangle 28"/>
          <p:cNvSpPr>
            <a:spLocks noChangeArrowheads="1"/>
          </p:cNvSpPr>
          <p:nvPr/>
        </p:nvSpPr>
        <p:spPr bwMode="auto">
          <a:xfrm>
            <a:off x="547688" y="1317625"/>
            <a:ext cx="25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000" b="1">
                <a:solidFill>
                  <a:srgbClr val="CC00CC"/>
                </a:solidFill>
              </a:rPr>
              <a:t>L</a:t>
            </a:r>
            <a:endParaRPr lang="en-US" altLang="ja-JP" sz="2800">
              <a:solidFill>
                <a:srgbClr val="CC00CC"/>
              </a:solidFill>
            </a:endParaRPr>
          </a:p>
        </p:txBody>
      </p:sp>
      <p:sp>
        <p:nvSpPr>
          <p:cNvPr id="155680" name="Rectangle 29"/>
          <p:cNvSpPr>
            <a:spLocks noChangeArrowheads="1"/>
          </p:cNvSpPr>
          <p:nvPr/>
        </p:nvSpPr>
        <p:spPr bwMode="auto">
          <a:xfrm>
            <a:off x="7848600" y="1571625"/>
            <a:ext cx="33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CC00CC"/>
                </a:solidFill>
              </a:rPr>
              <a:t>BG</a:t>
            </a:r>
            <a:endParaRPr lang="en-US" altLang="ja-JP" sz="2800">
              <a:solidFill>
                <a:srgbClr val="CC00CC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918662" y="1288276"/>
            <a:ext cx="410591" cy="508774"/>
            <a:chOff x="7069138" y="1339850"/>
            <a:chExt cx="410591" cy="508774"/>
          </a:xfrm>
        </p:grpSpPr>
        <p:sp>
          <p:nvSpPr>
            <p:cNvPr id="155673" name="Rectangle 22"/>
            <p:cNvSpPr>
              <a:spLocks noChangeArrowheads="1"/>
            </p:cNvSpPr>
            <p:nvPr/>
          </p:nvSpPr>
          <p:spPr bwMode="auto">
            <a:xfrm>
              <a:off x="7069138" y="1339850"/>
              <a:ext cx="22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 i="1" dirty="0">
                  <a:solidFill>
                    <a:srgbClr val="CC00CC"/>
                  </a:solidFill>
                </a:rPr>
                <a:t>f</a:t>
              </a:r>
              <a:endParaRPr lang="en-US" altLang="ja-JP" sz="2800" i="1" dirty="0">
                <a:solidFill>
                  <a:srgbClr val="CC00CC"/>
                </a:solidFill>
              </a:endParaRPr>
            </a:p>
          </p:txBody>
        </p:sp>
        <p:sp>
          <p:nvSpPr>
            <p:cNvPr id="155681" name="Rectangle 30"/>
            <p:cNvSpPr>
              <a:spLocks noChangeArrowheads="1"/>
            </p:cNvSpPr>
            <p:nvPr/>
          </p:nvSpPr>
          <p:spPr bwMode="auto">
            <a:xfrm>
              <a:off x="7210425" y="1571625"/>
              <a:ext cx="2693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 dirty="0" smtClean="0">
                  <a:solidFill>
                    <a:srgbClr val="CC00CC"/>
                  </a:solidFill>
                </a:rPr>
                <a:t>sig</a:t>
              </a:r>
              <a:endParaRPr lang="en-US" altLang="ja-JP" sz="2800" dirty="0">
                <a:solidFill>
                  <a:srgbClr val="CC00CC"/>
                </a:solidFill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367323" y="1257837"/>
            <a:ext cx="3695700" cy="609600"/>
            <a:chOff x="2290049" y="1257837"/>
            <a:chExt cx="3695700" cy="609600"/>
          </a:xfrm>
        </p:grpSpPr>
        <p:sp>
          <p:nvSpPr>
            <p:cNvPr id="155652" name="Oval 81"/>
            <p:cNvSpPr>
              <a:spLocks noChangeArrowheads="1"/>
            </p:cNvSpPr>
            <p:nvPr/>
          </p:nvSpPr>
          <p:spPr bwMode="auto">
            <a:xfrm>
              <a:off x="2691686" y="1257837"/>
              <a:ext cx="2209800" cy="609600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  <p:sp>
          <p:nvSpPr>
            <p:cNvPr id="155656" name="Rectangle 5"/>
            <p:cNvSpPr>
              <a:spLocks noChangeArrowheads="1"/>
            </p:cNvSpPr>
            <p:nvPr/>
          </p:nvSpPr>
          <p:spPr bwMode="auto">
            <a:xfrm>
              <a:off x="5090399" y="1273175"/>
              <a:ext cx="2333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  <a:latin typeface="Symbol" pitchFamily="18" charset="2"/>
                </a:rPr>
                <a:t>D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57" name="Rectangle 6"/>
            <p:cNvSpPr>
              <a:spLocks noChangeArrowheads="1"/>
            </p:cNvSpPr>
            <p:nvPr/>
          </p:nvSpPr>
          <p:spPr bwMode="auto">
            <a:xfrm>
              <a:off x="4137899" y="1273175"/>
              <a:ext cx="2333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  <a:latin typeface="Symbol" pitchFamily="18" charset="2"/>
                </a:rPr>
                <a:t>D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58" name="Rectangle 7"/>
            <p:cNvSpPr>
              <a:spLocks noChangeArrowheads="1"/>
            </p:cNvSpPr>
            <p:nvPr/>
          </p:nvSpPr>
          <p:spPr bwMode="auto">
            <a:xfrm>
              <a:off x="3823574" y="1273175"/>
              <a:ext cx="209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  <a:latin typeface="Symbol" pitchFamily="18" charset="2"/>
                </a:rPr>
                <a:t>-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59" name="Rectangle 8"/>
            <p:cNvSpPr>
              <a:spLocks noChangeArrowheads="1"/>
            </p:cNvSpPr>
            <p:nvPr/>
          </p:nvSpPr>
          <p:spPr bwMode="auto">
            <a:xfrm>
              <a:off x="3326686" y="1273175"/>
              <a:ext cx="2333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  <a:latin typeface="Symbol" pitchFamily="18" charset="2"/>
                </a:rPr>
                <a:t>D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60" name="Rectangle 9"/>
            <p:cNvSpPr>
              <a:spLocks noChangeArrowheads="1"/>
            </p:cNvSpPr>
            <p:nvPr/>
          </p:nvSpPr>
          <p:spPr bwMode="auto">
            <a:xfrm>
              <a:off x="5776199" y="1295400"/>
              <a:ext cx="209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 dirty="0">
                  <a:solidFill>
                    <a:srgbClr val="CC00CC"/>
                  </a:solidFill>
                  <a:latin typeface="Symbol" pitchFamily="18" charset="2"/>
                </a:rPr>
                <a:t>+</a:t>
              </a:r>
              <a:endParaRPr lang="en-US" altLang="ja-JP" sz="2800" dirty="0">
                <a:solidFill>
                  <a:srgbClr val="CC00CC"/>
                </a:solidFill>
              </a:endParaRPr>
            </a:p>
          </p:txBody>
        </p:sp>
        <p:sp>
          <p:nvSpPr>
            <p:cNvPr id="155663" name="Rectangle 12"/>
            <p:cNvSpPr>
              <a:spLocks noChangeArrowheads="1"/>
            </p:cNvSpPr>
            <p:nvPr/>
          </p:nvSpPr>
          <p:spPr bwMode="auto">
            <a:xfrm>
              <a:off x="5506324" y="1317625"/>
              <a:ext cx="1063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</a:rPr>
                <a:t>'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64" name="Rectangle 13"/>
            <p:cNvSpPr>
              <a:spLocks noChangeArrowheads="1"/>
            </p:cNvSpPr>
            <p:nvPr/>
          </p:nvSpPr>
          <p:spPr bwMode="auto">
            <a:xfrm>
              <a:off x="5358686" y="1317625"/>
              <a:ext cx="127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</a:rPr>
                <a:t>t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65" name="Rectangle 14"/>
            <p:cNvSpPr>
              <a:spLocks noChangeArrowheads="1"/>
            </p:cNvSpPr>
            <p:nvPr/>
          </p:nvSpPr>
          <p:spPr bwMode="auto">
            <a:xfrm>
              <a:off x="4849099" y="1317625"/>
              <a:ext cx="2111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</a:rPr>
                <a:t>d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66" name="Rectangle 15"/>
            <p:cNvSpPr>
              <a:spLocks noChangeArrowheads="1"/>
            </p:cNvSpPr>
            <p:nvPr/>
          </p:nvSpPr>
          <p:spPr bwMode="auto">
            <a:xfrm>
              <a:off x="4715749" y="1317625"/>
              <a:ext cx="127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</a:rPr>
                <a:t>)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67" name="Rectangle 16"/>
            <p:cNvSpPr>
              <a:spLocks noChangeArrowheads="1"/>
            </p:cNvSpPr>
            <p:nvPr/>
          </p:nvSpPr>
          <p:spPr bwMode="auto">
            <a:xfrm>
              <a:off x="4553824" y="1317625"/>
              <a:ext cx="1063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</a:rPr>
                <a:t>'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68" name="Rectangle 17"/>
            <p:cNvSpPr>
              <a:spLocks noChangeArrowheads="1"/>
            </p:cNvSpPr>
            <p:nvPr/>
          </p:nvSpPr>
          <p:spPr bwMode="auto">
            <a:xfrm>
              <a:off x="4406186" y="1317625"/>
              <a:ext cx="127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</a:rPr>
                <a:t>t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69" name="Rectangle 18"/>
            <p:cNvSpPr>
              <a:spLocks noChangeArrowheads="1"/>
            </p:cNvSpPr>
            <p:nvPr/>
          </p:nvSpPr>
          <p:spPr bwMode="auto">
            <a:xfrm>
              <a:off x="3594974" y="1317625"/>
              <a:ext cx="127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</a:rPr>
                <a:t>t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70" name="Rectangle 19"/>
            <p:cNvSpPr>
              <a:spLocks noChangeArrowheads="1"/>
            </p:cNvSpPr>
            <p:nvPr/>
          </p:nvSpPr>
          <p:spPr bwMode="auto">
            <a:xfrm>
              <a:off x="3166349" y="1317625"/>
              <a:ext cx="127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</a:rPr>
                <a:t>(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71" name="Rectangle 20"/>
            <p:cNvSpPr>
              <a:spLocks noChangeArrowheads="1"/>
            </p:cNvSpPr>
            <p:nvPr/>
          </p:nvSpPr>
          <p:spPr bwMode="auto">
            <a:xfrm>
              <a:off x="2844086" y="1317625"/>
              <a:ext cx="2746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 dirty="0">
                  <a:solidFill>
                    <a:srgbClr val="CC00CC"/>
                  </a:solidFill>
                </a:rPr>
                <a:t>R</a:t>
              </a:r>
              <a:endParaRPr lang="en-US" altLang="ja-JP" sz="2800" dirty="0">
                <a:solidFill>
                  <a:srgbClr val="CC00CC"/>
                </a:solidFill>
              </a:endParaRPr>
            </a:p>
          </p:txBody>
        </p:sp>
        <p:sp>
          <p:nvSpPr>
            <p:cNvPr id="155674" name="Rectangle 23"/>
            <p:cNvSpPr>
              <a:spLocks noChangeArrowheads="1"/>
            </p:cNvSpPr>
            <p:nvPr/>
          </p:nvSpPr>
          <p:spPr bwMode="auto">
            <a:xfrm>
              <a:off x="2290049" y="1317625"/>
              <a:ext cx="2333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</a:rPr>
                <a:t>P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82" name="Rectangle 31"/>
            <p:cNvSpPr>
              <a:spLocks noChangeArrowheads="1"/>
            </p:cNvSpPr>
            <p:nvPr/>
          </p:nvSpPr>
          <p:spPr bwMode="auto">
            <a:xfrm>
              <a:off x="2482136" y="1549400"/>
              <a:ext cx="2667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CC00CC"/>
                  </a:solidFill>
                </a:rPr>
                <a:t>sig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</p:grpSp>
      <p:sp>
        <p:nvSpPr>
          <p:cNvPr id="155684" name="Rectangle 33"/>
          <p:cNvSpPr>
            <a:spLocks noChangeArrowheads="1"/>
          </p:cNvSpPr>
          <p:nvPr/>
        </p:nvSpPr>
        <p:spPr bwMode="auto">
          <a:xfrm>
            <a:off x="850900" y="15494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CC00CC"/>
                </a:solidFill>
              </a:rPr>
              <a:t>i</a:t>
            </a:r>
            <a:endParaRPr lang="en-US" altLang="ja-JP" sz="2800">
              <a:solidFill>
                <a:srgbClr val="CC00CC"/>
              </a:solidFill>
            </a:endParaRPr>
          </a:p>
        </p:txBody>
      </p:sp>
      <p:sp>
        <p:nvSpPr>
          <p:cNvPr id="155685" name="Line 34"/>
          <p:cNvSpPr>
            <a:spLocks noChangeShapeType="1"/>
          </p:cNvSpPr>
          <p:nvPr/>
        </p:nvSpPr>
        <p:spPr bwMode="auto">
          <a:xfrm>
            <a:off x="1597025" y="2624138"/>
            <a:ext cx="1588" cy="234950"/>
          </a:xfrm>
          <a:prstGeom prst="line">
            <a:avLst/>
          </a:prstGeom>
          <a:noFill/>
          <a:ln w="7938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5686" name="Line 35"/>
          <p:cNvSpPr>
            <a:spLocks noChangeShapeType="1"/>
          </p:cNvSpPr>
          <p:nvPr/>
        </p:nvSpPr>
        <p:spPr bwMode="auto">
          <a:xfrm>
            <a:off x="1838325" y="2624138"/>
            <a:ext cx="1588" cy="234950"/>
          </a:xfrm>
          <a:prstGeom prst="line">
            <a:avLst/>
          </a:prstGeom>
          <a:noFill/>
          <a:ln w="7938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5687" name="Line 36"/>
          <p:cNvSpPr>
            <a:spLocks noChangeShapeType="1"/>
          </p:cNvSpPr>
          <p:nvPr/>
        </p:nvSpPr>
        <p:spPr bwMode="auto">
          <a:xfrm flipH="1">
            <a:off x="1863725" y="2624138"/>
            <a:ext cx="74613" cy="23495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5688" name="Line 37"/>
          <p:cNvSpPr>
            <a:spLocks noChangeShapeType="1"/>
          </p:cNvSpPr>
          <p:nvPr/>
        </p:nvSpPr>
        <p:spPr bwMode="auto">
          <a:xfrm>
            <a:off x="1292225" y="3089275"/>
            <a:ext cx="915988" cy="1588"/>
          </a:xfrm>
          <a:prstGeom prst="line">
            <a:avLst/>
          </a:prstGeom>
          <a:noFill/>
          <a:ln w="14288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5689" name="Rectangle 38"/>
          <p:cNvSpPr>
            <a:spLocks noChangeArrowheads="1"/>
          </p:cNvSpPr>
          <p:nvPr/>
        </p:nvSpPr>
        <p:spPr bwMode="auto">
          <a:xfrm>
            <a:off x="2209800" y="2722563"/>
            <a:ext cx="1476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500" b="1">
                <a:solidFill>
                  <a:srgbClr val="FF0066"/>
                </a:solidFill>
                <a:latin typeface="Symbol" pitchFamily="18" charset="2"/>
              </a:rPr>
              <a:t>[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690" name="Rectangle 39"/>
          <p:cNvSpPr>
            <a:spLocks noChangeArrowheads="1"/>
          </p:cNvSpPr>
          <p:nvPr/>
        </p:nvSpPr>
        <p:spPr bwMode="auto">
          <a:xfrm>
            <a:off x="6583363" y="2722563"/>
            <a:ext cx="1476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500" b="1">
                <a:solidFill>
                  <a:srgbClr val="FF0066"/>
                </a:solidFill>
                <a:latin typeface="Symbol" pitchFamily="18" charset="2"/>
              </a:rPr>
              <a:t>]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691" name="Rectangle 40"/>
          <p:cNvSpPr>
            <a:spLocks noChangeArrowheads="1"/>
          </p:cNvSpPr>
          <p:nvPr/>
        </p:nvSpPr>
        <p:spPr bwMode="auto">
          <a:xfrm>
            <a:off x="6453188" y="2878138"/>
            <a:ext cx="109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t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692" name="Rectangle 41"/>
          <p:cNvSpPr>
            <a:spLocks noChangeArrowheads="1"/>
          </p:cNvSpPr>
          <p:nvPr/>
        </p:nvSpPr>
        <p:spPr bwMode="auto">
          <a:xfrm>
            <a:off x="5965825" y="2878138"/>
            <a:ext cx="27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m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693" name="Rectangle 42"/>
          <p:cNvSpPr>
            <a:spLocks noChangeArrowheads="1"/>
          </p:cNvSpPr>
          <p:nvPr/>
        </p:nvSpPr>
        <p:spPr bwMode="auto">
          <a:xfrm>
            <a:off x="5307013" y="2878138"/>
            <a:ext cx="40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sin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694" name="Rectangle 43"/>
          <p:cNvSpPr>
            <a:spLocks noChangeArrowheads="1"/>
          </p:cNvSpPr>
          <p:nvPr/>
        </p:nvSpPr>
        <p:spPr bwMode="auto">
          <a:xfrm>
            <a:off x="4810125" y="2878138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2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695" name="Rectangle 44"/>
          <p:cNvSpPr>
            <a:spLocks noChangeArrowheads="1"/>
          </p:cNvSpPr>
          <p:nvPr/>
        </p:nvSpPr>
        <p:spPr bwMode="auto">
          <a:xfrm>
            <a:off x="4357688" y="2878138"/>
            <a:ext cx="40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sin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696" name="Rectangle 45"/>
          <p:cNvSpPr>
            <a:spLocks noChangeArrowheads="1"/>
          </p:cNvSpPr>
          <p:nvPr/>
        </p:nvSpPr>
        <p:spPr bwMode="auto">
          <a:xfrm>
            <a:off x="4219575" y="2878138"/>
            <a:ext cx="109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)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697" name="Rectangle 46"/>
          <p:cNvSpPr>
            <a:spLocks noChangeArrowheads="1"/>
          </p:cNvSpPr>
          <p:nvPr/>
        </p:nvSpPr>
        <p:spPr bwMode="auto">
          <a:xfrm>
            <a:off x="3962400" y="2878138"/>
            <a:ext cx="227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  <a:latin typeface="Symbol" pitchFamily="18" charset="2"/>
              </a:rPr>
              <a:t>w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698" name="Rectangle 47"/>
          <p:cNvSpPr>
            <a:spLocks noChangeArrowheads="1"/>
          </p:cNvSpPr>
          <p:nvPr/>
        </p:nvSpPr>
        <p:spPr bwMode="auto">
          <a:xfrm>
            <a:off x="3792538" y="2878138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2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699" name="Rectangle 48"/>
          <p:cNvSpPr>
            <a:spLocks noChangeArrowheads="1"/>
          </p:cNvSpPr>
          <p:nvPr/>
        </p:nvSpPr>
        <p:spPr bwMode="auto">
          <a:xfrm>
            <a:off x="3344863" y="2878138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1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00" name="Rectangle 49"/>
          <p:cNvSpPr>
            <a:spLocks noChangeArrowheads="1"/>
          </p:cNvSpPr>
          <p:nvPr/>
        </p:nvSpPr>
        <p:spPr bwMode="auto">
          <a:xfrm>
            <a:off x="3243263" y="2878138"/>
            <a:ext cx="109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(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01" name="Rectangle 50"/>
          <p:cNvSpPr>
            <a:spLocks noChangeArrowheads="1"/>
          </p:cNvSpPr>
          <p:nvPr/>
        </p:nvSpPr>
        <p:spPr bwMode="auto">
          <a:xfrm>
            <a:off x="3057525" y="2878138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i="1">
                <a:solidFill>
                  <a:srgbClr val="FF0066"/>
                </a:solidFill>
              </a:rPr>
              <a:t>q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02" name="Rectangle 51"/>
          <p:cNvSpPr>
            <a:spLocks noChangeArrowheads="1"/>
          </p:cNvSpPr>
          <p:nvPr/>
        </p:nvSpPr>
        <p:spPr bwMode="auto">
          <a:xfrm>
            <a:off x="2343150" y="2878138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1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03" name="Rectangle 52"/>
          <p:cNvSpPr>
            <a:spLocks noChangeArrowheads="1"/>
          </p:cNvSpPr>
          <p:nvPr/>
        </p:nvSpPr>
        <p:spPr bwMode="auto">
          <a:xfrm>
            <a:off x="1506538" y="3135313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2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04" name="Rectangle 53"/>
          <p:cNvSpPr>
            <a:spLocks noChangeArrowheads="1"/>
          </p:cNvSpPr>
          <p:nvPr/>
        </p:nvSpPr>
        <p:spPr bwMode="auto">
          <a:xfrm>
            <a:off x="1303338" y="2670175"/>
            <a:ext cx="14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e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05" name="Rectangle 54"/>
          <p:cNvSpPr>
            <a:spLocks noChangeArrowheads="1"/>
          </p:cNvSpPr>
          <p:nvPr/>
        </p:nvSpPr>
        <p:spPr bwMode="auto">
          <a:xfrm>
            <a:off x="506413" y="2878138"/>
            <a:ext cx="201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P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06" name="Rectangle 55"/>
          <p:cNvSpPr>
            <a:spLocks noChangeArrowheads="1"/>
          </p:cNvSpPr>
          <p:nvPr/>
        </p:nvSpPr>
        <p:spPr bwMode="auto">
          <a:xfrm>
            <a:off x="5149850" y="3079750"/>
            <a:ext cx="9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>
                <a:solidFill>
                  <a:srgbClr val="FF0066"/>
                </a:solidFill>
              </a:rPr>
              <a:t>1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07" name="Rectangle 56"/>
          <p:cNvSpPr>
            <a:spLocks noChangeArrowheads="1"/>
          </p:cNvSpPr>
          <p:nvPr/>
        </p:nvSpPr>
        <p:spPr bwMode="auto">
          <a:xfrm>
            <a:off x="2962275" y="3079750"/>
            <a:ext cx="63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>
                <a:solidFill>
                  <a:srgbClr val="FF0066"/>
                </a:solidFill>
              </a:rPr>
              <a:t>f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08" name="Rectangle 57"/>
          <p:cNvSpPr>
            <a:spLocks noChangeArrowheads="1"/>
          </p:cNvSpPr>
          <p:nvPr/>
        </p:nvSpPr>
        <p:spPr bwMode="auto">
          <a:xfrm>
            <a:off x="1835150" y="33369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>
                <a:solidFill>
                  <a:srgbClr val="FF0066"/>
                </a:solidFill>
              </a:rPr>
              <a:t>B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09" name="Rectangle 58"/>
          <p:cNvSpPr>
            <a:spLocks noChangeArrowheads="1"/>
          </p:cNvSpPr>
          <p:nvPr/>
        </p:nvSpPr>
        <p:spPr bwMode="auto">
          <a:xfrm>
            <a:off x="1746250" y="2614613"/>
            <a:ext cx="63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>
                <a:solidFill>
                  <a:srgbClr val="FF0066"/>
                </a:solidFill>
              </a:rPr>
              <a:t>t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10" name="Rectangle 59"/>
          <p:cNvSpPr>
            <a:spLocks noChangeArrowheads="1"/>
          </p:cNvSpPr>
          <p:nvPr/>
        </p:nvSpPr>
        <p:spPr bwMode="auto">
          <a:xfrm>
            <a:off x="685800" y="3079750"/>
            <a:ext cx="222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>
                <a:solidFill>
                  <a:srgbClr val="FF0066"/>
                </a:solidFill>
              </a:rPr>
              <a:t>sig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11" name="Rectangle 60"/>
          <p:cNvSpPr>
            <a:spLocks noChangeArrowheads="1"/>
          </p:cNvSpPr>
          <p:nvPr/>
        </p:nvSpPr>
        <p:spPr bwMode="auto">
          <a:xfrm>
            <a:off x="2043113" y="2711450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 b="1">
                <a:solidFill>
                  <a:srgbClr val="FF0066"/>
                </a:solidFill>
              </a:rPr>
              <a:t>B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12" name="Rectangle 61"/>
          <p:cNvSpPr>
            <a:spLocks noChangeArrowheads="1"/>
          </p:cNvSpPr>
          <p:nvPr/>
        </p:nvSpPr>
        <p:spPr bwMode="auto">
          <a:xfrm>
            <a:off x="6248400" y="2841625"/>
            <a:ext cx="201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  <a:latin typeface="Symbol" pitchFamily="18" charset="2"/>
              </a:rPr>
              <a:t>D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13" name="Rectangle 62"/>
          <p:cNvSpPr>
            <a:spLocks noChangeArrowheads="1"/>
          </p:cNvSpPr>
          <p:nvPr/>
        </p:nvSpPr>
        <p:spPr bwMode="auto">
          <a:xfrm>
            <a:off x="5759450" y="2841625"/>
            <a:ext cx="201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  <a:latin typeface="Symbol" pitchFamily="18" charset="2"/>
              </a:rPr>
              <a:t>D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14" name="Rectangle 63"/>
          <p:cNvSpPr>
            <a:spLocks noChangeArrowheads="1"/>
          </p:cNvSpPr>
          <p:nvPr/>
        </p:nvSpPr>
        <p:spPr bwMode="auto">
          <a:xfrm>
            <a:off x="4973638" y="2841625"/>
            <a:ext cx="171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  <a:latin typeface="Symbol" pitchFamily="18" charset="2"/>
              </a:rPr>
              <a:t>f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15" name="Rectangle 64"/>
          <p:cNvSpPr>
            <a:spLocks noChangeArrowheads="1"/>
          </p:cNvSpPr>
          <p:nvPr/>
        </p:nvSpPr>
        <p:spPr bwMode="auto">
          <a:xfrm>
            <a:off x="3551238" y="2841625"/>
            <a:ext cx="18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  <a:latin typeface="Symbol" pitchFamily="18" charset="2"/>
              </a:rPr>
              <a:t>-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16" name="Rectangle 65"/>
          <p:cNvSpPr>
            <a:spLocks noChangeArrowheads="1"/>
          </p:cNvSpPr>
          <p:nvPr/>
        </p:nvSpPr>
        <p:spPr bwMode="auto">
          <a:xfrm>
            <a:off x="2786063" y="2841625"/>
            <a:ext cx="163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  <a:latin typeface="Symbol" pitchFamily="18" charset="2"/>
              </a:rPr>
              <a:t>x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17" name="Rectangle 66"/>
          <p:cNvSpPr>
            <a:spLocks noChangeArrowheads="1"/>
          </p:cNvSpPr>
          <p:nvPr/>
        </p:nvSpPr>
        <p:spPr bwMode="auto">
          <a:xfrm>
            <a:off x="2549525" y="2841625"/>
            <a:ext cx="18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  <a:latin typeface="Symbol" pitchFamily="18" charset="2"/>
              </a:rPr>
              <a:t>-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18" name="Rectangle 67"/>
          <p:cNvSpPr>
            <a:spLocks noChangeArrowheads="1"/>
          </p:cNvSpPr>
          <p:nvPr/>
        </p:nvSpPr>
        <p:spPr bwMode="auto">
          <a:xfrm>
            <a:off x="1676400" y="3098800"/>
            <a:ext cx="144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  <a:latin typeface="Symbol" pitchFamily="18" charset="2"/>
              </a:rPr>
              <a:t>t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19" name="Rectangle 68"/>
          <p:cNvSpPr>
            <a:spLocks noChangeArrowheads="1"/>
          </p:cNvSpPr>
          <p:nvPr/>
        </p:nvSpPr>
        <p:spPr bwMode="auto">
          <a:xfrm>
            <a:off x="1023938" y="2841625"/>
            <a:ext cx="18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  <a:latin typeface="Symbol" pitchFamily="18" charset="2"/>
              </a:rPr>
              <a:t>=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20" name="Rectangle 69"/>
          <p:cNvSpPr>
            <a:spLocks noChangeArrowheads="1"/>
          </p:cNvSpPr>
          <p:nvPr/>
        </p:nvSpPr>
        <p:spPr bwMode="auto">
          <a:xfrm>
            <a:off x="1947863" y="2597150"/>
            <a:ext cx="84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>
                <a:solidFill>
                  <a:srgbClr val="FF0066"/>
                </a:solidFill>
                <a:latin typeface="Symbol" pitchFamily="18" charset="2"/>
              </a:rPr>
              <a:t>t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21" name="Rectangle 70"/>
          <p:cNvSpPr>
            <a:spLocks noChangeArrowheads="1"/>
          </p:cNvSpPr>
          <p:nvPr/>
        </p:nvSpPr>
        <p:spPr bwMode="auto">
          <a:xfrm>
            <a:off x="1627188" y="2597150"/>
            <a:ext cx="1158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>
                <a:solidFill>
                  <a:srgbClr val="FF0066"/>
                </a:solidFill>
                <a:latin typeface="Symbol" pitchFamily="18" charset="2"/>
              </a:rPr>
              <a:t>D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22" name="Rectangle 71"/>
          <p:cNvSpPr>
            <a:spLocks noChangeArrowheads="1"/>
          </p:cNvSpPr>
          <p:nvPr/>
        </p:nvSpPr>
        <p:spPr bwMode="auto">
          <a:xfrm>
            <a:off x="1465263" y="2597150"/>
            <a:ext cx="104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>
                <a:solidFill>
                  <a:srgbClr val="FF0066"/>
                </a:solidFill>
                <a:latin typeface="Symbol" pitchFamily="18" charset="2"/>
              </a:rPr>
              <a:t>-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155723" name="Text Box 72"/>
          <p:cNvSpPr txBox="1">
            <a:spLocks noChangeArrowheads="1"/>
          </p:cNvSpPr>
          <p:nvPr/>
        </p:nvSpPr>
        <p:spPr bwMode="auto">
          <a:xfrm>
            <a:off x="3844864" y="1981200"/>
            <a:ext cx="3141662" cy="476250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9900"/>
                </a:solidFill>
              </a:rPr>
              <a:t>R : resolution function</a:t>
            </a:r>
          </a:p>
        </p:txBody>
      </p:sp>
      <p:sp>
        <p:nvSpPr>
          <p:cNvPr id="155724" name="Line 73"/>
          <p:cNvSpPr>
            <a:spLocks noChangeShapeType="1"/>
          </p:cNvSpPr>
          <p:nvPr/>
        </p:nvSpPr>
        <p:spPr bwMode="auto">
          <a:xfrm flipV="1">
            <a:off x="3962400" y="1752600"/>
            <a:ext cx="0" cy="2286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5" name="Text Box 74"/>
          <p:cNvSpPr txBox="1">
            <a:spLocks noChangeArrowheads="1"/>
          </p:cNvSpPr>
          <p:nvPr/>
        </p:nvSpPr>
        <p:spPr bwMode="auto">
          <a:xfrm>
            <a:off x="168275" y="5334000"/>
            <a:ext cx="4687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rgbClr val="CC00CC"/>
                </a:solidFill>
              </a:rPr>
              <a:t>Unbinned Max. Likelihood Fit</a:t>
            </a:r>
            <a:endParaRPr lang="en-US" altLang="ja-JP" sz="2800"/>
          </a:p>
        </p:txBody>
      </p:sp>
      <p:sp>
        <p:nvSpPr>
          <p:cNvPr id="155726" name="Text Box 75"/>
          <p:cNvSpPr txBox="1">
            <a:spLocks noChangeArrowheads="1"/>
          </p:cNvSpPr>
          <p:nvPr/>
        </p:nvSpPr>
        <p:spPr bwMode="auto">
          <a:xfrm>
            <a:off x="838200" y="3505200"/>
            <a:ext cx="36576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 typeface="Symbol" pitchFamily="18" charset="2"/>
              <a:buChar char="x"/>
            </a:pPr>
            <a:r>
              <a:rPr lang="en-US" altLang="ja-JP" sz="2000" b="1" baseline="-25000">
                <a:solidFill>
                  <a:schemeClr val="accent2"/>
                </a:solidFill>
                <a:latin typeface="Comic Sans MS" pitchFamily="66" charset="0"/>
              </a:rPr>
              <a:t>f </a:t>
            </a:r>
            <a:r>
              <a:rPr lang="en-US" altLang="ja-JP" sz="2000" b="1">
                <a:solidFill>
                  <a:schemeClr val="accent2"/>
                </a:solidFill>
                <a:latin typeface="Comic Sans MS" pitchFamily="66" charset="0"/>
              </a:rPr>
              <a:t>: ±1 for CP= ±1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ja-JP" sz="2000" b="1">
                <a:solidFill>
                  <a:schemeClr val="accent2"/>
                </a:solidFill>
                <a:latin typeface="Comic Sans MS" pitchFamily="66" charset="0"/>
              </a:rPr>
              <a:t>q : B or B</a:t>
            </a:r>
            <a:endParaRPr lang="ja-JP" altLang="en-US" sz="2000" b="1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altLang="ja-JP" sz="2000" b="1">
                <a:solidFill>
                  <a:schemeClr val="accent2"/>
                </a:solidFill>
                <a:latin typeface="Comic Sans MS" pitchFamily="66" charset="0"/>
              </a:rPr>
              <a:t> : </a:t>
            </a:r>
            <a:r>
              <a:rPr lang="en-US" altLang="ja-JP" sz="2000" b="1">
                <a:solidFill>
                  <a:schemeClr val="accent2"/>
                </a:solidFill>
              </a:rPr>
              <a:t>wrong tag fraction</a:t>
            </a:r>
            <a:endParaRPr lang="en-US" altLang="ja-JP" sz="2000" b="1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altLang="ja-JP" sz="2000" b="1">
                <a:solidFill>
                  <a:schemeClr val="accent2"/>
                </a:solidFill>
                <a:latin typeface="Comic Sans MS" pitchFamily="66" charset="0"/>
              </a:rPr>
              <a:t>m</a:t>
            </a:r>
            <a:r>
              <a:rPr lang="en-US" altLang="ja-JP" sz="2000" b="1" baseline="-25000">
                <a:solidFill>
                  <a:schemeClr val="accent2"/>
                </a:solidFill>
                <a:latin typeface="Comic Sans MS" pitchFamily="66" charset="0"/>
              </a:rPr>
              <a:t>B</a:t>
            </a:r>
            <a:r>
              <a:rPr lang="en-US" altLang="ja-JP" sz="2000" b="1">
                <a:solidFill>
                  <a:schemeClr val="accent2"/>
                </a:solidFill>
                <a:latin typeface="Comic Sans MS" pitchFamily="66" charset="0"/>
              </a:rPr>
              <a:t>, </a:t>
            </a:r>
            <a:r>
              <a:rPr lang="en-US" altLang="ja-JP" sz="2000" b="1">
                <a:solidFill>
                  <a:schemeClr val="accent2"/>
                </a:solidFill>
                <a:latin typeface="Symbol" pitchFamily="18" charset="2"/>
              </a:rPr>
              <a:t>t</a:t>
            </a:r>
            <a:r>
              <a:rPr lang="en-US" altLang="ja-JP" sz="2000" b="1" baseline="-25000">
                <a:solidFill>
                  <a:schemeClr val="accent2"/>
                </a:solidFill>
                <a:latin typeface="Comic Sans MS" pitchFamily="66" charset="0"/>
              </a:rPr>
              <a:t>B</a:t>
            </a:r>
            <a:r>
              <a:rPr lang="en-US" altLang="ja-JP" sz="2000" b="1">
                <a:solidFill>
                  <a:schemeClr val="accent2"/>
                </a:solidFill>
                <a:latin typeface="Comic Sans MS" pitchFamily="66" charset="0"/>
              </a:rPr>
              <a:t> : from PDG</a:t>
            </a:r>
            <a:endParaRPr lang="ja-JP" altLang="en-US" sz="28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5727" name="Text Box 76"/>
          <p:cNvSpPr txBox="1">
            <a:spLocks noChangeArrowheads="1"/>
          </p:cNvSpPr>
          <p:nvPr/>
        </p:nvSpPr>
        <p:spPr bwMode="auto">
          <a:xfrm>
            <a:off x="622300" y="5881688"/>
            <a:ext cx="4494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3300"/>
                </a:solidFill>
                <a:latin typeface="Comic Sans MS" pitchFamily="66" charset="0"/>
              </a:rPr>
              <a:t>Free param: sin2</a:t>
            </a:r>
            <a:r>
              <a:rPr lang="en-US" altLang="ja-JP" sz="2800" b="1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altLang="ja-JP" sz="2800" b="1" baseline="-25000">
                <a:solidFill>
                  <a:srgbClr val="FF3300"/>
                </a:solidFill>
                <a:latin typeface="Comic Sans MS" pitchFamily="66" charset="0"/>
              </a:rPr>
              <a:t>1</a:t>
            </a:r>
            <a:r>
              <a:rPr lang="en-US" altLang="ja-JP" sz="2800" b="1">
                <a:solidFill>
                  <a:srgbClr val="FF3300"/>
                </a:solidFill>
                <a:latin typeface="Comic Sans MS" pitchFamily="66" charset="0"/>
              </a:rPr>
              <a:t>, (A)</a:t>
            </a:r>
            <a:r>
              <a:rPr lang="ja-JP" altLang="en-US" sz="2800" b="1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55728" name="Rectangle 77"/>
          <p:cNvSpPr>
            <a:spLocks noChangeArrowheads="1"/>
          </p:cNvSpPr>
          <p:nvPr/>
        </p:nvSpPr>
        <p:spPr bwMode="auto">
          <a:xfrm>
            <a:off x="4608513" y="3694113"/>
            <a:ext cx="4598987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chemeClr val="accent2"/>
                </a:solidFill>
                <a:latin typeface="Comic Sans MS" pitchFamily="66" charset="0"/>
              </a:rPr>
              <a:t>PDF: P</a:t>
            </a:r>
            <a:r>
              <a:rPr lang="en-US" altLang="ja-JP" sz="2000" b="1">
                <a:solidFill>
                  <a:schemeClr val="accent2"/>
                </a:solidFill>
                <a:latin typeface="Comic Sans MS" pitchFamily="66" charset="0"/>
              </a:rPr>
              <a:t>robability </a:t>
            </a:r>
            <a:r>
              <a:rPr lang="en-US" altLang="ja-JP" sz="2400" b="1">
                <a:solidFill>
                  <a:schemeClr val="accent2"/>
                </a:solidFill>
                <a:latin typeface="Comic Sans MS" pitchFamily="66" charset="0"/>
              </a:rPr>
              <a:t>D</a:t>
            </a:r>
            <a:r>
              <a:rPr lang="en-US" altLang="ja-JP" sz="2000" b="1">
                <a:solidFill>
                  <a:schemeClr val="accent2"/>
                </a:solidFill>
                <a:latin typeface="Comic Sans MS" pitchFamily="66" charset="0"/>
              </a:rPr>
              <a:t>ensity </a:t>
            </a:r>
            <a:r>
              <a:rPr lang="en-US" altLang="ja-JP" sz="2400" b="1">
                <a:solidFill>
                  <a:schemeClr val="accent2"/>
                </a:solidFill>
                <a:latin typeface="Comic Sans MS" pitchFamily="66" charset="0"/>
              </a:rPr>
              <a:t>F</a:t>
            </a:r>
            <a:r>
              <a:rPr lang="en-US" altLang="ja-JP" sz="2000" b="1">
                <a:solidFill>
                  <a:schemeClr val="accent2"/>
                </a:solidFill>
                <a:latin typeface="Comic Sans MS" pitchFamily="66" charset="0"/>
              </a:rPr>
              <a:t>unction</a:t>
            </a:r>
            <a:endParaRPr lang="ja-JP" alt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5729" name="Text Box 78"/>
          <p:cNvSpPr txBox="1">
            <a:spLocks noChangeArrowheads="1"/>
          </p:cNvSpPr>
          <p:nvPr/>
        </p:nvSpPr>
        <p:spPr bwMode="auto">
          <a:xfrm>
            <a:off x="1459694" y="2004412"/>
            <a:ext cx="2073003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8000"/>
                </a:solidFill>
              </a:rPr>
              <a:t>s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ignal fraction</a:t>
            </a:r>
            <a:endParaRPr lang="en-US" altLang="ja-JP" sz="2400" b="1" dirty="0">
              <a:solidFill>
                <a:srgbClr val="008000"/>
              </a:solidFill>
            </a:endParaRPr>
          </a:p>
        </p:txBody>
      </p:sp>
      <p:sp>
        <p:nvSpPr>
          <p:cNvPr id="155731" name="Rectangle 42"/>
          <p:cNvSpPr>
            <a:spLocks noChangeArrowheads="1"/>
          </p:cNvSpPr>
          <p:nvPr/>
        </p:nvSpPr>
        <p:spPr bwMode="auto">
          <a:xfrm>
            <a:off x="5827713" y="3251200"/>
            <a:ext cx="2009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66"/>
                </a:solidFill>
              </a:rPr>
              <a:t>(+Acos term)</a:t>
            </a:r>
          </a:p>
        </p:txBody>
      </p:sp>
      <p:sp>
        <p:nvSpPr>
          <p:cNvPr id="155732" name="Rectangle 2"/>
          <p:cNvSpPr>
            <a:spLocks noChangeArrowheads="1"/>
          </p:cNvSpPr>
          <p:nvPr/>
        </p:nvSpPr>
        <p:spPr bwMode="auto">
          <a:xfrm>
            <a:off x="1933575" y="3656013"/>
            <a:ext cx="344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3333CC"/>
                </a:solidFill>
                <a:latin typeface="Comic Sans MS" pitchFamily="66" charset="0"/>
              </a:rPr>
              <a:t>_</a:t>
            </a: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88" name="Rectangle 16"/>
          <p:cNvSpPr>
            <a:spLocks noChangeArrowheads="1"/>
          </p:cNvSpPr>
          <p:nvPr/>
        </p:nvSpPr>
        <p:spPr bwMode="auto">
          <a:xfrm>
            <a:off x="5145088" y="4471988"/>
            <a:ext cx="3838575" cy="1724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Arial Narrow" pitchFamily="34" charset="0"/>
              </a:rPr>
              <a:t>R  and 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altLang="ja-JP" sz="2400">
                <a:solidFill>
                  <a:srgbClr val="0000FF"/>
                </a:solidFill>
                <a:latin typeface="Arial Narrow" pitchFamily="34" charset="0"/>
              </a:rPr>
              <a:t>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Arial Narrow" pitchFamily="34" charset="0"/>
                <a:sym typeface="Wingdings" pitchFamily="2" charset="2"/>
              </a:rPr>
              <a:t>        (1-2w) quality of flavor tagging</a:t>
            </a:r>
            <a:endParaRPr lang="en-US" altLang="ja-JP" sz="2000">
              <a:solidFill>
                <a:srgbClr val="0000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i="1">
                <a:solidFill>
                  <a:srgbClr val="0000FF"/>
                </a:solidFill>
                <a:latin typeface="Arial Narrow" pitchFamily="34" charset="0"/>
              </a:rPr>
              <a:t>  </a:t>
            </a:r>
            <a:r>
              <a:rPr lang="en-US" altLang="ja-JP" sz="2400" i="1">
                <a:solidFill>
                  <a:srgbClr val="0000FF"/>
                </a:solidFill>
                <a:latin typeface="Arial Narrow" pitchFamily="34" charset="0"/>
              </a:rPr>
              <a:t>They are well determined by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>
                <a:solidFill>
                  <a:srgbClr val="0000FF"/>
                </a:solidFill>
                <a:latin typeface="Arial Narrow" pitchFamily="34" charset="0"/>
              </a:rPr>
              <a:t>  Lifetime/Mixing fit using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>
                <a:solidFill>
                  <a:srgbClr val="0000FF"/>
                </a:solidFill>
                <a:latin typeface="Arial Narrow" pitchFamily="34" charset="0"/>
              </a:rPr>
              <a:t>  sample  D</a:t>
            </a:r>
            <a:r>
              <a:rPr lang="en-US" altLang="ja-JP" sz="2400" i="1" baseline="30000">
                <a:solidFill>
                  <a:srgbClr val="0000FF"/>
                </a:solidFill>
                <a:latin typeface="Arial Narrow" pitchFamily="34" charset="0"/>
              </a:rPr>
              <a:t>*</a:t>
            </a:r>
            <a:r>
              <a:rPr lang="en-US" altLang="ja-JP" sz="2400" i="1">
                <a:solidFill>
                  <a:srgbClr val="0000FF"/>
                </a:solidFill>
                <a:latin typeface="Airal"/>
              </a:rPr>
              <a:t>l</a:t>
            </a:r>
            <a:r>
              <a:rPr lang="en-US" altLang="ja-JP" sz="2400" i="1">
                <a:solidFill>
                  <a:srgbClr val="0000FF"/>
                </a:solidFill>
                <a:latin typeface="Symbol" pitchFamily="18" charset="2"/>
              </a:rPr>
              <a:t>n,</a:t>
            </a:r>
            <a:r>
              <a:rPr lang="en-US" altLang="ja-JP" sz="2400" i="1">
                <a:solidFill>
                  <a:srgbClr val="0000FF"/>
                </a:solidFill>
                <a:latin typeface="Arial Narrow" pitchFamily="34" charset="0"/>
              </a:rPr>
              <a:t> D</a:t>
            </a:r>
            <a:r>
              <a:rPr lang="en-US" altLang="ja-JP" sz="2400" i="1" baseline="30000">
                <a:solidFill>
                  <a:srgbClr val="0000FF"/>
                </a:solidFill>
                <a:latin typeface="Arial Narrow" pitchFamily="34" charset="0"/>
              </a:rPr>
              <a:t>(*)</a:t>
            </a:r>
            <a:r>
              <a:rPr lang="en-US" altLang="ja-JP" sz="2400" i="1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2400" i="1">
                <a:solidFill>
                  <a:srgbClr val="0000FF"/>
                </a:solidFill>
                <a:latin typeface="Arial Narrow" pitchFamily="34" charset="0"/>
              </a:rPr>
              <a:t> etc…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  <p:grpSp>
        <p:nvGrpSpPr>
          <p:cNvPr id="4" name="グループ化 3"/>
          <p:cNvGrpSpPr/>
          <p:nvPr/>
        </p:nvGrpSpPr>
        <p:grpSpPr>
          <a:xfrm>
            <a:off x="6134369" y="1260495"/>
            <a:ext cx="1435458" cy="553224"/>
            <a:chOff x="1799867" y="1273175"/>
            <a:chExt cx="1435458" cy="553224"/>
          </a:xfrm>
        </p:grpSpPr>
        <p:sp>
          <p:nvSpPr>
            <p:cNvPr id="155661" name="Rectangle 10"/>
            <p:cNvSpPr>
              <a:spLocks noChangeArrowheads="1"/>
            </p:cNvSpPr>
            <p:nvPr/>
          </p:nvSpPr>
          <p:spPr bwMode="auto">
            <a:xfrm>
              <a:off x="2216150" y="1273175"/>
              <a:ext cx="209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  <a:latin typeface="Symbol" pitchFamily="18" charset="2"/>
                </a:rPr>
                <a:t>-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75" name="Rectangle 24"/>
            <p:cNvSpPr>
              <a:spLocks noChangeArrowheads="1"/>
            </p:cNvSpPr>
            <p:nvPr/>
          </p:nvSpPr>
          <p:spPr bwMode="auto">
            <a:xfrm>
              <a:off x="3108325" y="1317625"/>
              <a:ext cx="127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</a:rPr>
                <a:t>)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76" name="Rectangle 25"/>
            <p:cNvSpPr>
              <a:spLocks noChangeArrowheads="1"/>
            </p:cNvSpPr>
            <p:nvPr/>
          </p:nvSpPr>
          <p:spPr bwMode="auto">
            <a:xfrm>
              <a:off x="2514600" y="1317625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 i="1">
                  <a:solidFill>
                    <a:srgbClr val="CC00CC"/>
                  </a:solidFill>
                </a:rPr>
                <a:t>f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77" name="Rectangle 26"/>
            <p:cNvSpPr>
              <a:spLocks noChangeArrowheads="1"/>
            </p:cNvSpPr>
            <p:nvPr/>
          </p:nvSpPr>
          <p:spPr bwMode="auto">
            <a:xfrm>
              <a:off x="1947863" y="1317625"/>
              <a:ext cx="190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</a:rPr>
                <a:t>1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55683" name="Rectangle 32"/>
            <p:cNvSpPr>
              <a:spLocks noChangeArrowheads="1"/>
            </p:cNvSpPr>
            <p:nvPr/>
          </p:nvSpPr>
          <p:spPr bwMode="auto">
            <a:xfrm>
              <a:off x="2678113" y="1549400"/>
              <a:ext cx="2693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 dirty="0" smtClean="0">
                  <a:solidFill>
                    <a:srgbClr val="CC00CC"/>
                  </a:solidFill>
                </a:rPr>
                <a:t>sig</a:t>
              </a:r>
              <a:endParaRPr lang="en-US" altLang="ja-JP" sz="2800" dirty="0">
                <a:solidFill>
                  <a:srgbClr val="CC00CC"/>
                </a:solidFill>
              </a:endParaRPr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1799867" y="1302598"/>
              <a:ext cx="1282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 dirty="0" smtClean="0">
                  <a:solidFill>
                    <a:srgbClr val="CC00CC"/>
                  </a:solidFill>
                </a:rPr>
                <a:t>(</a:t>
              </a:r>
              <a:endParaRPr lang="en-US" altLang="ja-JP" sz="2800" dirty="0">
                <a:solidFill>
                  <a:srgbClr val="CC00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>
              <a:solidFill>
                <a:srgbClr val="000000"/>
              </a:solidFill>
            </a:endParaRPr>
          </a:p>
        </p:txBody>
      </p:sp>
      <p:sp>
        <p:nvSpPr>
          <p:cNvPr id="3174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882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PDF for CP fit: background</a:t>
            </a:r>
          </a:p>
        </p:txBody>
      </p:sp>
      <p:sp>
        <p:nvSpPr>
          <p:cNvPr id="317443" name="Rectangle 1027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5" name="Line 1058"/>
          <p:cNvSpPr>
            <a:spLocks noChangeShapeType="1"/>
          </p:cNvSpPr>
          <p:nvPr/>
        </p:nvSpPr>
        <p:spPr bwMode="auto">
          <a:xfrm>
            <a:off x="1597025" y="2624138"/>
            <a:ext cx="1588" cy="234950"/>
          </a:xfrm>
          <a:prstGeom prst="line">
            <a:avLst/>
          </a:prstGeom>
          <a:noFill/>
          <a:ln w="7938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51236" name="Line 1059"/>
          <p:cNvSpPr>
            <a:spLocks noChangeShapeType="1"/>
          </p:cNvSpPr>
          <p:nvPr/>
        </p:nvSpPr>
        <p:spPr bwMode="auto">
          <a:xfrm>
            <a:off x="1838325" y="2624138"/>
            <a:ext cx="1588" cy="234950"/>
          </a:xfrm>
          <a:prstGeom prst="line">
            <a:avLst/>
          </a:prstGeom>
          <a:noFill/>
          <a:ln w="7938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51237" name="Line 1060"/>
          <p:cNvSpPr>
            <a:spLocks noChangeShapeType="1"/>
          </p:cNvSpPr>
          <p:nvPr/>
        </p:nvSpPr>
        <p:spPr bwMode="auto">
          <a:xfrm flipH="1">
            <a:off x="1863725" y="2624138"/>
            <a:ext cx="74613" cy="23495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51238" name="Line 1061"/>
          <p:cNvSpPr>
            <a:spLocks noChangeShapeType="1"/>
          </p:cNvSpPr>
          <p:nvPr/>
        </p:nvSpPr>
        <p:spPr bwMode="auto">
          <a:xfrm>
            <a:off x="1292225" y="3089275"/>
            <a:ext cx="915988" cy="1588"/>
          </a:xfrm>
          <a:prstGeom prst="line">
            <a:avLst/>
          </a:prstGeom>
          <a:noFill/>
          <a:ln w="14288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51239" name="Rectangle 1062"/>
          <p:cNvSpPr>
            <a:spLocks noChangeArrowheads="1"/>
          </p:cNvSpPr>
          <p:nvPr/>
        </p:nvSpPr>
        <p:spPr bwMode="auto">
          <a:xfrm>
            <a:off x="2209800" y="2722563"/>
            <a:ext cx="1476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500" b="1" smtClean="0">
                <a:solidFill>
                  <a:srgbClr val="FF0066"/>
                </a:solidFill>
                <a:latin typeface="Symbol" panose="05050102010706020507" pitchFamily="18" charset="2"/>
              </a:rPr>
              <a:t>[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40" name="Rectangle 1063"/>
          <p:cNvSpPr>
            <a:spLocks noChangeArrowheads="1"/>
          </p:cNvSpPr>
          <p:nvPr/>
        </p:nvSpPr>
        <p:spPr bwMode="auto">
          <a:xfrm>
            <a:off x="6583363" y="2722563"/>
            <a:ext cx="1476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500" b="1" smtClean="0">
                <a:solidFill>
                  <a:srgbClr val="FF0066"/>
                </a:solidFill>
                <a:latin typeface="Symbol" panose="05050102010706020507" pitchFamily="18" charset="2"/>
              </a:rPr>
              <a:t>]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41" name="Rectangle 1064"/>
          <p:cNvSpPr>
            <a:spLocks noChangeArrowheads="1"/>
          </p:cNvSpPr>
          <p:nvPr/>
        </p:nvSpPr>
        <p:spPr bwMode="auto">
          <a:xfrm>
            <a:off x="6453188" y="2878138"/>
            <a:ext cx="109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</a:rPr>
              <a:t>t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42" name="Rectangle 1065"/>
          <p:cNvSpPr>
            <a:spLocks noChangeArrowheads="1"/>
          </p:cNvSpPr>
          <p:nvPr/>
        </p:nvSpPr>
        <p:spPr bwMode="auto">
          <a:xfrm>
            <a:off x="5965825" y="2878138"/>
            <a:ext cx="27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</a:rPr>
              <a:t>m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43" name="Rectangle 1066"/>
          <p:cNvSpPr>
            <a:spLocks noChangeArrowheads="1"/>
          </p:cNvSpPr>
          <p:nvPr/>
        </p:nvSpPr>
        <p:spPr bwMode="auto">
          <a:xfrm>
            <a:off x="5307013" y="2878138"/>
            <a:ext cx="40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</a:rPr>
              <a:t>sin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44" name="Rectangle 1067"/>
          <p:cNvSpPr>
            <a:spLocks noChangeArrowheads="1"/>
          </p:cNvSpPr>
          <p:nvPr/>
        </p:nvSpPr>
        <p:spPr bwMode="auto">
          <a:xfrm>
            <a:off x="4810125" y="2878138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</a:rPr>
              <a:t>2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45" name="Rectangle 1068"/>
          <p:cNvSpPr>
            <a:spLocks noChangeArrowheads="1"/>
          </p:cNvSpPr>
          <p:nvPr/>
        </p:nvSpPr>
        <p:spPr bwMode="auto">
          <a:xfrm>
            <a:off x="4357688" y="2878138"/>
            <a:ext cx="40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</a:rPr>
              <a:t>sin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46" name="Rectangle 1069"/>
          <p:cNvSpPr>
            <a:spLocks noChangeArrowheads="1"/>
          </p:cNvSpPr>
          <p:nvPr/>
        </p:nvSpPr>
        <p:spPr bwMode="auto">
          <a:xfrm>
            <a:off x="4219575" y="2878138"/>
            <a:ext cx="109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</a:rPr>
              <a:t>)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47" name="Rectangle 1070"/>
          <p:cNvSpPr>
            <a:spLocks noChangeArrowheads="1"/>
          </p:cNvSpPr>
          <p:nvPr/>
        </p:nvSpPr>
        <p:spPr bwMode="auto">
          <a:xfrm>
            <a:off x="3962400" y="2878138"/>
            <a:ext cx="227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  <a:latin typeface="Symbol" panose="05050102010706020507" pitchFamily="18" charset="2"/>
              </a:rPr>
              <a:t>w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48" name="Rectangle 1071"/>
          <p:cNvSpPr>
            <a:spLocks noChangeArrowheads="1"/>
          </p:cNvSpPr>
          <p:nvPr/>
        </p:nvSpPr>
        <p:spPr bwMode="auto">
          <a:xfrm>
            <a:off x="3792538" y="2878138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</a:rPr>
              <a:t>2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49" name="Rectangle 1072"/>
          <p:cNvSpPr>
            <a:spLocks noChangeArrowheads="1"/>
          </p:cNvSpPr>
          <p:nvPr/>
        </p:nvSpPr>
        <p:spPr bwMode="auto">
          <a:xfrm>
            <a:off x="3344863" y="2878138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</a:rPr>
              <a:t>1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50" name="Rectangle 1073"/>
          <p:cNvSpPr>
            <a:spLocks noChangeArrowheads="1"/>
          </p:cNvSpPr>
          <p:nvPr/>
        </p:nvSpPr>
        <p:spPr bwMode="auto">
          <a:xfrm>
            <a:off x="3243263" y="2878138"/>
            <a:ext cx="109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</a:rPr>
              <a:t>(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51" name="Rectangle 1074"/>
          <p:cNvSpPr>
            <a:spLocks noChangeArrowheads="1"/>
          </p:cNvSpPr>
          <p:nvPr/>
        </p:nvSpPr>
        <p:spPr bwMode="auto">
          <a:xfrm>
            <a:off x="3057525" y="2878138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i="1" smtClean="0">
                <a:solidFill>
                  <a:srgbClr val="FF0066"/>
                </a:solidFill>
              </a:rPr>
              <a:t>q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52" name="Rectangle 1075"/>
          <p:cNvSpPr>
            <a:spLocks noChangeArrowheads="1"/>
          </p:cNvSpPr>
          <p:nvPr/>
        </p:nvSpPr>
        <p:spPr bwMode="auto">
          <a:xfrm>
            <a:off x="2343150" y="2878138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</a:rPr>
              <a:t>1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53" name="Rectangle 1076"/>
          <p:cNvSpPr>
            <a:spLocks noChangeArrowheads="1"/>
          </p:cNvSpPr>
          <p:nvPr/>
        </p:nvSpPr>
        <p:spPr bwMode="auto">
          <a:xfrm>
            <a:off x="1506538" y="3135313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</a:rPr>
              <a:t>2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54" name="Rectangle 1077"/>
          <p:cNvSpPr>
            <a:spLocks noChangeArrowheads="1"/>
          </p:cNvSpPr>
          <p:nvPr/>
        </p:nvSpPr>
        <p:spPr bwMode="auto">
          <a:xfrm>
            <a:off x="1303338" y="2670175"/>
            <a:ext cx="14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</a:rPr>
              <a:t>e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55" name="Rectangle 1078"/>
          <p:cNvSpPr>
            <a:spLocks noChangeArrowheads="1"/>
          </p:cNvSpPr>
          <p:nvPr/>
        </p:nvSpPr>
        <p:spPr bwMode="auto">
          <a:xfrm>
            <a:off x="506413" y="2878138"/>
            <a:ext cx="201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</a:rPr>
              <a:t>P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56" name="Rectangle 1079"/>
          <p:cNvSpPr>
            <a:spLocks noChangeArrowheads="1"/>
          </p:cNvSpPr>
          <p:nvPr/>
        </p:nvSpPr>
        <p:spPr bwMode="auto">
          <a:xfrm>
            <a:off x="5149850" y="3079750"/>
            <a:ext cx="9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FF0066"/>
                </a:solidFill>
              </a:rPr>
              <a:t>1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57" name="Rectangle 1080"/>
          <p:cNvSpPr>
            <a:spLocks noChangeArrowheads="1"/>
          </p:cNvSpPr>
          <p:nvPr/>
        </p:nvSpPr>
        <p:spPr bwMode="auto">
          <a:xfrm>
            <a:off x="2962275" y="3079750"/>
            <a:ext cx="63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FF0066"/>
                </a:solidFill>
              </a:rPr>
              <a:t>f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58" name="Rectangle 1081"/>
          <p:cNvSpPr>
            <a:spLocks noChangeArrowheads="1"/>
          </p:cNvSpPr>
          <p:nvPr/>
        </p:nvSpPr>
        <p:spPr bwMode="auto">
          <a:xfrm>
            <a:off x="1835150" y="33369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FF0066"/>
                </a:solidFill>
              </a:rPr>
              <a:t>B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59" name="Rectangle 1082"/>
          <p:cNvSpPr>
            <a:spLocks noChangeArrowheads="1"/>
          </p:cNvSpPr>
          <p:nvPr/>
        </p:nvSpPr>
        <p:spPr bwMode="auto">
          <a:xfrm>
            <a:off x="1746250" y="2614613"/>
            <a:ext cx="63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FF0066"/>
                </a:solidFill>
              </a:rPr>
              <a:t>t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60" name="Rectangle 1083"/>
          <p:cNvSpPr>
            <a:spLocks noChangeArrowheads="1"/>
          </p:cNvSpPr>
          <p:nvPr/>
        </p:nvSpPr>
        <p:spPr bwMode="auto">
          <a:xfrm>
            <a:off x="685800" y="3079750"/>
            <a:ext cx="222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FF0066"/>
                </a:solidFill>
              </a:rPr>
              <a:t>sig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61" name="Rectangle 1084"/>
          <p:cNvSpPr>
            <a:spLocks noChangeArrowheads="1"/>
          </p:cNvSpPr>
          <p:nvPr/>
        </p:nvSpPr>
        <p:spPr bwMode="auto">
          <a:xfrm>
            <a:off x="2043113" y="2711450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 b="1" smtClean="0">
                <a:solidFill>
                  <a:srgbClr val="FF0066"/>
                </a:solidFill>
              </a:rPr>
              <a:t>B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62" name="Rectangle 1085"/>
          <p:cNvSpPr>
            <a:spLocks noChangeArrowheads="1"/>
          </p:cNvSpPr>
          <p:nvPr/>
        </p:nvSpPr>
        <p:spPr bwMode="auto">
          <a:xfrm>
            <a:off x="6248400" y="2841625"/>
            <a:ext cx="201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  <a:latin typeface="Symbol" panose="05050102010706020507" pitchFamily="18" charset="2"/>
              </a:rPr>
              <a:t>D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63" name="Rectangle 1086"/>
          <p:cNvSpPr>
            <a:spLocks noChangeArrowheads="1"/>
          </p:cNvSpPr>
          <p:nvPr/>
        </p:nvSpPr>
        <p:spPr bwMode="auto">
          <a:xfrm>
            <a:off x="5759450" y="2841625"/>
            <a:ext cx="201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  <a:latin typeface="Symbol" panose="05050102010706020507" pitchFamily="18" charset="2"/>
              </a:rPr>
              <a:t>D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64" name="Rectangle 1087"/>
          <p:cNvSpPr>
            <a:spLocks noChangeArrowheads="1"/>
          </p:cNvSpPr>
          <p:nvPr/>
        </p:nvSpPr>
        <p:spPr bwMode="auto">
          <a:xfrm>
            <a:off x="4973638" y="2841625"/>
            <a:ext cx="171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  <a:latin typeface="Symbol" panose="05050102010706020507" pitchFamily="18" charset="2"/>
              </a:rPr>
              <a:t>f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65" name="Rectangle 1088"/>
          <p:cNvSpPr>
            <a:spLocks noChangeArrowheads="1"/>
          </p:cNvSpPr>
          <p:nvPr/>
        </p:nvSpPr>
        <p:spPr bwMode="auto">
          <a:xfrm>
            <a:off x="3551238" y="2841625"/>
            <a:ext cx="18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  <a:latin typeface="Symbol" panose="05050102010706020507" pitchFamily="18" charset="2"/>
              </a:rPr>
              <a:t>-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66" name="Rectangle 1089"/>
          <p:cNvSpPr>
            <a:spLocks noChangeArrowheads="1"/>
          </p:cNvSpPr>
          <p:nvPr/>
        </p:nvSpPr>
        <p:spPr bwMode="auto">
          <a:xfrm>
            <a:off x="2786063" y="2841625"/>
            <a:ext cx="163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  <a:latin typeface="Symbol" panose="05050102010706020507" pitchFamily="18" charset="2"/>
              </a:rPr>
              <a:t>x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67" name="Rectangle 1090"/>
          <p:cNvSpPr>
            <a:spLocks noChangeArrowheads="1"/>
          </p:cNvSpPr>
          <p:nvPr/>
        </p:nvSpPr>
        <p:spPr bwMode="auto">
          <a:xfrm>
            <a:off x="2549525" y="2841625"/>
            <a:ext cx="18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  <a:latin typeface="Symbol" panose="05050102010706020507" pitchFamily="18" charset="2"/>
              </a:rPr>
              <a:t>-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68" name="Rectangle 1091"/>
          <p:cNvSpPr>
            <a:spLocks noChangeArrowheads="1"/>
          </p:cNvSpPr>
          <p:nvPr/>
        </p:nvSpPr>
        <p:spPr bwMode="auto">
          <a:xfrm>
            <a:off x="1676400" y="3098800"/>
            <a:ext cx="144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  <a:latin typeface="Symbol" panose="05050102010706020507" pitchFamily="18" charset="2"/>
              </a:rPr>
              <a:t>t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69" name="Rectangle 1092"/>
          <p:cNvSpPr>
            <a:spLocks noChangeArrowheads="1"/>
          </p:cNvSpPr>
          <p:nvPr/>
        </p:nvSpPr>
        <p:spPr bwMode="auto">
          <a:xfrm>
            <a:off x="1023938" y="2841625"/>
            <a:ext cx="18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FF0066"/>
                </a:solidFill>
                <a:latin typeface="Symbol" panose="05050102010706020507" pitchFamily="18" charset="2"/>
              </a:rPr>
              <a:t>=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70" name="Rectangle 1093"/>
          <p:cNvSpPr>
            <a:spLocks noChangeArrowheads="1"/>
          </p:cNvSpPr>
          <p:nvPr/>
        </p:nvSpPr>
        <p:spPr bwMode="auto">
          <a:xfrm>
            <a:off x="1947863" y="2597150"/>
            <a:ext cx="84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FF0066"/>
                </a:solidFill>
                <a:latin typeface="Symbol" panose="05050102010706020507" pitchFamily="18" charset="2"/>
              </a:rPr>
              <a:t>t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71" name="Rectangle 1094"/>
          <p:cNvSpPr>
            <a:spLocks noChangeArrowheads="1"/>
          </p:cNvSpPr>
          <p:nvPr/>
        </p:nvSpPr>
        <p:spPr bwMode="auto">
          <a:xfrm>
            <a:off x="1627188" y="2597150"/>
            <a:ext cx="1158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FF0066"/>
                </a:solidFill>
                <a:latin typeface="Symbol" panose="05050102010706020507" pitchFamily="18" charset="2"/>
              </a:rPr>
              <a:t>D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72" name="Rectangle 1095"/>
          <p:cNvSpPr>
            <a:spLocks noChangeArrowheads="1"/>
          </p:cNvSpPr>
          <p:nvPr/>
        </p:nvSpPr>
        <p:spPr bwMode="auto">
          <a:xfrm>
            <a:off x="1465263" y="2597150"/>
            <a:ext cx="104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FF0066"/>
                </a:solidFill>
                <a:latin typeface="Symbol" panose="05050102010706020507" pitchFamily="18" charset="2"/>
              </a:rPr>
              <a:t>-</a:t>
            </a:r>
            <a:endParaRPr lang="en-US" altLang="ja-JP" sz="2800" smtClean="0">
              <a:solidFill>
                <a:srgbClr val="FF0066"/>
              </a:solidFill>
            </a:endParaRPr>
          </a:p>
        </p:txBody>
      </p:sp>
      <p:sp>
        <p:nvSpPr>
          <p:cNvPr id="51273" name="Line 1096"/>
          <p:cNvSpPr>
            <a:spLocks noChangeShapeType="1"/>
          </p:cNvSpPr>
          <p:nvPr/>
        </p:nvSpPr>
        <p:spPr bwMode="auto">
          <a:xfrm>
            <a:off x="2438400" y="3581400"/>
            <a:ext cx="1588" cy="2397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51274" name="Line 1097"/>
          <p:cNvSpPr>
            <a:spLocks noChangeShapeType="1"/>
          </p:cNvSpPr>
          <p:nvPr/>
        </p:nvSpPr>
        <p:spPr bwMode="auto">
          <a:xfrm>
            <a:off x="2662238" y="3581400"/>
            <a:ext cx="1587" cy="2397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51275" name="Line 1098"/>
          <p:cNvSpPr>
            <a:spLocks noChangeShapeType="1"/>
          </p:cNvSpPr>
          <p:nvPr/>
        </p:nvSpPr>
        <p:spPr bwMode="auto">
          <a:xfrm flipH="1">
            <a:off x="2687638" y="3616325"/>
            <a:ext cx="76200" cy="2397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51276" name="Line 1099"/>
          <p:cNvSpPr>
            <a:spLocks noChangeShapeType="1"/>
          </p:cNvSpPr>
          <p:nvPr/>
        </p:nvSpPr>
        <p:spPr bwMode="auto">
          <a:xfrm>
            <a:off x="2105025" y="4090988"/>
            <a:ext cx="1049338" cy="1587"/>
          </a:xfrm>
          <a:prstGeom prst="line">
            <a:avLst/>
          </a:prstGeom>
          <a:noFill/>
          <a:ln w="14288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51277" name="Rectangle 1100"/>
          <p:cNvSpPr>
            <a:spLocks noChangeArrowheads="1"/>
          </p:cNvSpPr>
          <p:nvPr/>
        </p:nvSpPr>
        <p:spPr bwMode="auto">
          <a:xfrm>
            <a:off x="5018088" y="3787775"/>
            <a:ext cx="9350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3333CC"/>
                </a:solidFill>
              </a:rPr>
              <a:t>) ] R</a:t>
            </a:r>
            <a:r>
              <a:rPr lang="en-US" altLang="ja-JP" sz="2600" b="1" baseline="-25000" smtClean="0">
                <a:solidFill>
                  <a:srgbClr val="3333CC"/>
                </a:solidFill>
              </a:rPr>
              <a:t>BG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78" name="Rectangle 1101"/>
          <p:cNvSpPr>
            <a:spLocks noChangeArrowheads="1"/>
          </p:cNvSpPr>
          <p:nvPr/>
        </p:nvSpPr>
        <p:spPr bwMode="auto">
          <a:xfrm>
            <a:off x="4887913" y="3876675"/>
            <a:ext cx="109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3333CC"/>
                </a:solidFill>
              </a:rPr>
              <a:t>t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79" name="Rectangle 1102"/>
          <p:cNvSpPr>
            <a:spLocks noChangeArrowheads="1"/>
          </p:cNvSpPr>
          <p:nvPr/>
        </p:nvSpPr>
        <p:spPr bwMode="auto">
          <a:xfrm>
            <a:off x="4551363" y="3876675"/>
            <a:ext cx="109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3333CC"/>
                </a:solidFill>
              </a:rPr>
              <a:t>(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80" name="Rectangle 1103"/>
          <p:cNvSpPr>
            <a:spLocks noChangeArrowheads="1"/>
          </p:cNvSpPr>
          <p:nvPr/>
        </p:nvSpPr>
        <p:spPr bwMode="auto">
          <a:xfrm>
            <a:off x="4273550" y="3876675"/>
            <a:ext cx="109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3333CC"/>
                </a:solidFill>
              </a:rPr>
              <a:t>)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81" name="Rectangle 1104"/>
          <p:cNvSpPr>
            <a:spLocks noChangeArrowheads="1"/>
          </p:cNvSpPr>
          <p:nvPr/>
        </p:nvSpPr>
        <p:spPr bwMode="auto">
          <a:xfrm>
            <a:off x="3568700" y="3876675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3333CC"/>
                </a:solidFill>
              </a:rPr>
              <a:t>1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82" name="Rectangle 1105"/>
          <p:cNvSpPr>
            <a:spLocks noChangeArrowheads="1"/>
          </p:cNvSpPr>
          <p:nvPr/>
        </p:nvSpPr>
        <p:spPr bwMode="auto">
          <a:xfrm>
            <a:off x="3463925" y="3876675"/>
            <a:ext cx="109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3333CC"/>
                </a:solidFill>
              </a:rPr>
              <a:t>(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83" name="Rectangle 1106"/>
          <p:cNvSpPr>
            <a:spLocks noChangeArrowheads="1"/>
          </p:cNvSpPr>
          <p:nvPr/>
        </p:nvSpPr>
        <p:spPr bwMode="auto">
          <a:xfrm>
            <a:off x="2301875" y="4138613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3333CC"/>
                </a:solidFill>
              </a:rPr>
              <a:t>2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84" name="Rectangle 1107"/>
          <p:cNvSpPr>
            <a:spLocks noChangeArrowheads="1"/>
          </p:cNvSpPr>
          <p:nvPr/>
        </p:nvSpPr>
        <p:spPr bwMode="auto">
          <a:xfrm>
            <a:off x="2117725" y="3663950"/>
            <a:ext cx="14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3333CC"/>
                </a:solidFill>
              </a:rPr>
              <a:t>e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85" name="Rectangle 1108"/>
          <p:cNvSpPr>
            <a:spLocks noChangeArrowheads="1"/>
          </p:cNvSpPr>
          <p:nvPr/>
        </p:nvSpPr>
        <p:spPr bwMode="auto">
          <a:xfrm>
            <a:off x="1828800" y="3876675"/>
            <a:ext cx="22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i="1" smtClean="0">
                <a:solidFill>
                  <a:srgbClr val="3333CC"/>
                </a:solidFill>
              </a:rPr>
              <a:t>f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86" name="Rectangle 1109"/>
          <p:cNvSpPr>
            <a:spLocks noChangeArrowheads="1"/>
          </p:cNvSpPr>
          <p:nvPr/>
        </p:nvSpPr>
        <p:spPr bwMode="auto">
          <a:xfrm>
            <a:off x="508000" y="3876675"/>
            <a:ext cx="201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3333CC"/>
                </a:solidFill>
              </a:rPr>
              <a:t>P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87" name="Rectangle 1110"/>
          <p:cNvSpPr>
            <a:spLocks noChangeArrowheads="1"/>
          </p:cNvSpPr>
          <p:nvPr/>
        </p:nvSpPr>
        <p:spPr bwMode="auto">
          <a:xfrm>
            <a:off x="2635250" y="4343400"/>
            <a:ext cx="274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3333CC"/>
                </a:solidFill>
              </a:rPr>
              <a:t>BG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88" name="Rectangle 1111"/>
          <p:cNvSpPr>
            <a:spLocks noChangeArrowheads="1"/>
          </p:cNvSpPr>
          <p:nvPr/>
        </p:nvSpPr>
        <p:spPr bwMode="auto">
          <a:xfrm>
            <a:off x="2568575" y="3606800"/>
            <a:ext cx="63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3333CC"/>
                </a:solidFill>
              </a:rPr>
              <a:t>t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89" name="Rectangle 1112"/>
          <p:cNvSpPr>
            <a:spLocks noChangeArrowheads="1"/>
          </p:cNvSpPr>
          <p:nvPr/>
        </p:nvSpPr>
        <p:spPr bwMode="auto">
          <a:xfrm>
            <a:off x="685800" y="4081463"/>
            <a:ext cx="274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3333CC"/>
                </a:solidFill>
              </a:rPr>
              <a:t>BG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90" name="Rectangle 1113"/>
          <p:cNvSpPr>
            <a:spLocks noChangeArrowheads="1"/>
          </p:cNvSpPr>
          <p:nvPr/>
        </p:nvSpPr>
        <p:spPr bwMode="auto">
          <a:xfrm>
            <a:off x="2963863" y="3706813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 b="1" smtClean="0">
                <a:solidFill>
                  <a:srgbClr val="3333CC"/>
                </a:solidFill>
              </a:rPr>
              <a:t>G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91" name="Rectangle 1114"/>
          <p:cNvSpPr>
            <a:spLocks noChangeArrowheads="1"/>
          </p:cNvSpPr>
          <p:nvPr/>
        </p:nvSpPr>
        <p:spPr bwMode="auto">
          <a:xfrm>
            <a:off x="2870200" y="3706813"/>
            <a:ext cx="93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 b="1" smtClean="0">
                <a:solidFill>
                  <a:srgbClr val="3333CC"/>
                </a:solidFill>
              </a:rPr>
              <a:t>B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92" name="Rectangle 1115"/>
          <p:cNvSpPr>
            <a:spLocks noChangeArrowheads="1"/>
          </p:cNvSpPr>
          <p:nvPr/>
        </p:nvSpPr>
        <p:spPr bwMode="auto">
          <a:xfrm>
            <a:off x="4676775" y="3836988"/>
            <a:ext cx="201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3333CC"/>
                </a:solidFill>
                <a:latin typeface="Symbol" panose="05050102010706020507" pitchFamily="18" charset="2"/>
              </a:rPr>
              <a:t>D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93" name="Rectangle 1116"/>
          <p:cNvSpPr>
            <a:spLocks noChangeArrowheads="1"/>
          </p:cNvSpPr>
          <p:nvPr/>
        </p:nvSpPr>
        <p:spPr bwMode="auto">
          <a:xfrm>
            <a:off x="4384675" y="3836988"/>
            <a:ext cx="163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3333CC"/>
                </a:solidFill>
                <a:latin typeface="Symbol" panose="05050102010706020507" pitchFamily="18" charset="2"/>
              </a:rPr>
              <a:t>d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94" name="Rectangle 1117"/>
          <p:cNvSpPr>
            <a:spLocks noChangeArrowheads="1"/>
          </p:cNvSpPr>
          <p:nvPr/>
        </p:nvSpPr>
        <p:spPr bwMode="auto">
          <a:xfrm>
            <a:off x="3778250" y="3836988"/>
            <a:ext cx="18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3333CC"/>
                </a:solidFill>
                <a:latin typeface="Symbol" panose="05050102010706020507" pitchFamily="18" charset="2"/>
              </a:rPr>
              <a:t>-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95" name="Rectangle 1118"/>
          <p:cNvSpPr>
            <a:spLocks noChangeArrowheads="1"/>
          </p:cNvSpPr>
          <p:nvPr/>
        </p:nvSpPr>
        <p:spPr bwMode="auto">
          <a:xfrm>
            <a:off x="3222625" y="3836988"/>
            <a:ext cx="18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3333CC"/>
                </a:solidFill>
                <a:latin typeface="Symbol" panose="05050102010706020507" pitchFamily="18" charset="2"/>
              </a:rPr>
              <a:t>+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96" name="Rectangle 1119"/>
          <p:cNvSpPr>
            <a:spLocks noChangeArrowheads="1"/>
          </p:cNvSpPr>
          <p:nvPr/>
        </p:nvSpPr>
        <p:spPr bwMode="auto">
          <a:xfrm>
            <a:off x="2474913" y="4098925"/>
            <a:ext cx="144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3333CC"/>
                </a:solidFill>
                <a:latin typeface="Symbol" panose="05050102010706020507" pitchFamily="18" charset="2"/>
              </a:rPr>
              <a:t>t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97" name="Rectangle 1120"/>
          <p:cNvSpPr>
            <a:spLocks noChangeArrowheads="1"/>
          </p:cNvSpPr>
          <p:nvPr/>
        </p:nvSpPr>
        <p:spPr bwMode="auto">
          <a:xfrm>
            <a:off x="1038225" y="3836988"/>
            <a:ext cx="18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smtClean="0">
                <a:solidFill>
                  <a:srgbClr val="3333CC"/>
                </a:solidFill>
                <a:latin typeface="Symbol" panose="05050102010706020507" pitchFamily="18" charset="2"/>
              </a:rPr>
              <a:t>=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98" name="Rectangle 1121"/>
          <p:cNvSpPr>
            <a:spLocks noChangeArrowheads="1"/>
          </p:cNvSpPr>
          <p:nvPr/>
        </p:nvSpPr>
        <p:spPr bwMode="auto">
          <a:xfrm>
            <a:off x="4141788" y="4062413"/>
            <a:ext cx="84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3333CC"/>
                </a:solidFill>
                <a:latin typeface="Symbol" panose="05050102010706020507" pitchFamily="18" charset="2"/>
              </a:rPr>
              <a:t>t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299" name="Rectangle 1122"/>
          <p:cNvSpPr>
            <a:spLocks noChangeArrowheads="1"/>
          </p:cNvSpPr>
          <p:nvPr/>
        </p:nvSpPr>
        <p:spPr bwMode="auto">
          <a:xfrm>
            <a:off x="2774950" y="3587750"/>
            <a:ext cx="84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3333CC"/>
                </a:solidFill>
                <a:latin typeface="Symbol" panose="05050102010706020507" pitchFamily="18" charset="2"/>
              </a:rPr>
              <a:t>t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300" name="Rectangle 1123"/>
          <p:cNvSpPr>
            <a:spLocks noChangeArrowheads="1"/>
          </p:cNvSpPr>
          <p:nvPr/>
        </p:nvSpPr>
        <p:spPr bwMode="auto">
          <a:xfrm>
            <a:off x="2446338" y="3587750"/>
            <a:ext cx="1158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3333CC"/>
                </a:solidFill>
                <a:latin typeface="Symbol" panose="05050102010706020507" pitchFamily="18" charset="2"/>
              </a:rPr>
              <a:t>D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301" name="Rectangle 1124"/>
          <p:cNvSpPr>
            <a:spLocks noChangeArrowheads="1"/>
          </p:cNvSpPr>
          <p:nvPr/>
        </p:nvSpPr>
        <p:spPr bwMode="auto">
          <a:xfrm>
            <a:off x="2282825" y="3587750"/>
            <a:ext cx="104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3333CC"/>
                </a:solidFill>
                <a:latin typeface="Symbol" panose="05050102010706020507" pitchFamily="18" charset="2"/>
              </a:rPr>
              <a:t>-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302" name="Rectangle 1125"/>
          <p:cNvSpPr>
            <a:spLocks noChangeArrowheads="1"/>
          </p:cNvSpPr>
          <p:nvPr/>
        </p:nvSpPr>
        <p:spPr bwMode="auto">
          <a:xfrm>
            <a:off x="1930400" y="4062413"/>
            <a:ext cx="84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smtClean="0">
                <a:solidFill>
                  <a:srgbClr val="3333CC"/>
                </a:solidFill>
                <a:latin typeface="Symbol" panose="05050102010706020507" pitchFamily="18" charset="2"/>
              </a:rPr>
              <a:t>t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303" name="Text Box 1126"/>
          <p:cNvSpPr txBox="1">
            <a:spLocks noChangeArrowheads="1"/>
          </p:cNvSpPr>
          <p:nvPr/>
        </p:nvSpPr>
        <p:spPr bwMode="auto">
          <a:xfrm>
            <a:off x="1449388" y="1981200"/>
            <a:ext cx="312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smtClean="0">
                <a:solidFill>
                  <a:srgbClr val="009900"/>
                </a:solidFill>
              </a:rPr>
              <a:t>R : resolution function</a:t>
            </a:r>
          </a:p>
        </p:txBody>
      </p:sp>
      <p:sp>
        <p:nvSpPr>
          <p:cNvPr id="51304" name="Rectangle 1128"/>
          <p:cNvSpPr>
            <a:spLocks noChangeArrowheads="1"/>
          </p:cNvSpPr>
          <p:nvPr/>
        </p:nvSpPr>
        <p:spPr bwMode="auto">
          <a:xfrm>
            <a:off x="1366838" y="3787775"/>
            <a:ext cx="1571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4500" b="1" smtClean="0">
                <a:solidFill>
                  <a:srgbClr val="3333CC"/>
                </a:solidFill>
                <a:latin typeface="Symbol" panose="05050102010706020507" pitchFamily="18" charset="2"/>
              </a:rPr>
              <a:t>ò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sp>
        <p:nvSpPr>
          <p:cNvPr id="51305" name="Text Box 1129"/>
          <p:cNvSpPr txBox="1">
            <a:spLocks noChangeArrowheads="1"/>
          </p:cNvSpPr>
          <p:nvPr/>
        </p:nvSpPr>
        <p:spPr bwMode="auto">
          <a:xfrm>
            <a:off x="1508125" y="3787775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smtClean="0">
                <a:solidFill>
                  <a:srgbClr val="3333CC"/>
                </a:solidFill>
              </a:rPr>
              <a:t>[</a:t>
            </a:r>
          </a:p>
        </p:txBody>
      </p:sp>
      <p:sp>
        <p:nvSpPr>
          <p:cNvPr id="51306" name="Rectangle 1130"/>
          <p:cNvSpPr>
            <a:spLocks noChangeArrowheads="1"/>
          </p:cNvSpPr>
          <p:nvPr/>
        </p:nvSpPr>
        <p:spPr bwMode="auto">
          <a:xfrm>
            <a:off x="4038600" y="3863975"/>
            <a:ext cx="22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 i="1" smtClean="0">
                <a:solidFill>
                  <a:srgbClr val="3333CC"/>
                </a:solidFill>
              </a:rPr>
              <a:t>f</a:t>
            </a:r>
            <a:endParaRPr lang="en-US" altLang="ja-JP" sz="2800" smtClean="0">
              <a:solidFill>
                <a:srgbClr val="3333CC"/>
              </a:solidFill>
            </a:endParaRPr>
          </a:p>
        </p:txBody>
      </p:sp>
      <p:graphicFrame>
        <p:nvGraphicFramePr>
          <p:cNvPr id="51307" name="Object 1131"/>
          <p:cNvGraphicFramePr>
            <a:graphicFrameLocks noChangeAspect="1"/>
          </p:cNvGraphicFramePr>
          <p:nvPr/>
        </p:nvGraphicFramePr>
        <p:xfrm>
          <a:off x="6202363" y="3886200"/>
          <a:ext cx="2789237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3" name="Artwork" r:id="rId3" imgW="9272871" imgH="6195083" progId="Adobe.Illustrator.9">
                  <p:embed/>
                </p:oleObj>
              </mc:Choice>
              <mc:Fallback>
                <p:oleObj name="Artwork" r:id="rId3" imgW="9272871" imgH="6195083" progId="Adobe.Illustrator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3" y="3886200"/>
                        <a:ext cx="2789237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8" name="Rectangle 1132"/>
          <p:cNvSpPr>
            <a:spLocks noChangeArrowheads="1"/>
          </p:cNvSpPr>
          <p:nvPr/>
        </p:nvSpPr>
        <p:spPr bwMode="auto">
          <a:xfrm>
            <a:off x="6357938" y="3886200"/>
            <a:ext cx="2590800" cy="1295400"/>
          </a:xfrm>
          <a:prstGeom prst="rect">
            <a:avLst/>
          </a:prstGeom>
          <a:noFill/>
          <a:ln w="22225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 smtClean="0">
              <a:solidFill>
                <a:srgbClr val="000000"/>
              </a:solidFill>
            </a:endParaRPr>
          </a:p>
        </p:txBody>
      </p:sp>
      <p:sp>
        <p:nvSpPr>
          <p:cNvPr id="51309" name="Line 1133"/>
          <p:cNvSpPr>
            <a:spLocks noChangeShapeType="1"/>
          </p:cNvSpPr>
          <p:nvPr/>
        </p:nvSpPr>
        <p:spPr bwMode="auto">
          <a:xfrm flipH="1" flipV="1">
            <a:off x="7160652" y="1905000"/>
            <a:ext cx="0" cy="198120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51310" name="Freeform 1134"/>
          <p:cNvSpPr>
            <a:spLocks/>
          </p:cNvSpPr>
          <p:nvPr/>
        </p:nvSpPr>
        <p:spPr bwMode="auto">
          <a:xfrm>
            <a:off x="4343400" y="4495800"/>
            <a:ext cx="2209800" cy="838200"/>
          </a:xfrm>
          <a:custGeom>
            <a:avLst/>
            <a:gdLst>
              <a:gd name="T0" fmla="*/ 2147483646 w 1392"/>
              <a:gd name="T1" fmla="*/ 2147483646 h 528"/>
              <a:gd name="T2" fmla="*/ 2147483646 w 1392"/>
              <a:gd name="T3" fmla="*/ 2147483646 h 528"/>
              <a:gd name="T4" fmla="*/ 0 w 1392"/>
              <a:gd name="T5" fmla="*/ 0 h 528"/>
              <a:gd name="T6" fmla="*/ 0 60000 65536"/>
              <a:gd name="T7" fmla="*/ 0 60000 65536"/>
              <a:gd name="T8" fmla="*/ 0 60000 65536"/>
              <a:gd name="T9" fmla="*/ 0 w 1392"/>
              <a:gd name="T10" fmla="*/ 0 h 528"/>
              <a:gd name="T11" fmla="*/ 1392 w 1392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528">
                <a:moveTo>
                  <a:pt x="1392" y="528"/>
                </a:moveTo>
                <a:cubicBezTo>
                  <a:pt x="1028" y="500"/>
                  <a:pt x="664" y="472"/>
                  <a:pt x="432" y="384"/>
                </a:cubicBezTo>
                <a:cubicBezTo>
                  <a:pt x="200" y="296"/>
                  <a:pt x="72" y="64"/>
                  <a:pt x="0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51311" name="Text Box 1135"/>
          <p:cNvSpPr txBox="1">
            <a:spLocks noChangeArrowheads="1"/>
          </p:cNvSpPr>
          <p:nvPr/>
        </p:nvSpPr>
        <p:spPr bwMode="auto">
          <a:xfrm>
            <a:off x="7339884" y="2101850"/>
            <a:ext cx="1489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 smtClean="0">
                <a:solidFill>
                  <a:srgbClr val="990033"/>
                </a:solidFill>
              </a:rPr>
              <a:t>(</a:t>
            </a:r>
            <a:r>
              <a:rPr lang="en-US" altLang="ja-JP" sz="2800" dirty="0" err="1" smtClean="0">
                <a:solidFill>
                  <a:srgbClr val="990033"/>
                </a:solidFill>
              </a:rPr>
              <a:t>M</a:t>
            </a:r>
            <a:r>
              <a:rPr lang="en-US" altLang="ja-JP" sz="2800" baseline="-25000" dirty="0" err="1" smtClean="0">
                <a:solidFill>
                  <a:srgbClr val="990033"/>
                </a:solidFill>
              </a:rPr>
              <a:t>bc</a:t>
            </a:r>
            <a:r>
              <a:rPr lang="en-US" altLang="ja-JP" sz="2800" dirty="0" err="1" smtClean="0">
                <a:solidFill>
                  <a:srgbClr val="990033"/>
                </a:solidFill>
              </a:rPr>
              <a:t>,</a:t>
            </a:r>
            <a:r>
              <a:rPr lang="en-US" altLang="ja-JP" sz="2800" dirty="0" err="1" smtClean="0">
                <a:solidFill>
                  <a:srgbClr val="990033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800" dirty="0" err="1" smtClean="0">
                <a:solidFill>
                  <a:srgbClr val="990033"/>
                </a:solidFill>
              </a:rPr>
              <a:t>E</a:t>
            </a:r>
            <a:r>
              <a:rPr lang="en-US" altLang="ja-JP" sz="2800" dirty="0" smtClean="0">
                <a:solidFill>
                  <a:srgbClr val="990033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 smtClean="0">
                <a:solidFill>
                  <a:srgbClr val="990033"/>
                </a:solidFill>
              </a:rPr>
              <a:t> 2D fit</a:t>
            </a:r>
          </a:p>
        </p:txBody>
      </p:sp>
      <p:sp>
        <p:nvSpPr>
          <p:cNvPr id="51312" name="Rectangle 1136"/>
          <p:cNvSpPr>
            <a:spLocks noChangeArrowheads="1"/>
          </p:cNvSpPr>
          <p:nvPr/>
        </p:nvSpPr>
        <p:spPr bwMode="auto">
          <a:xfrm>
            <a:off x="7391400" y="5638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smtClean="0">
                <a:solidFill>
                  <a:srgbClr val="000000"/>
                </a:solidFill>
              </a:rPr>
              <a:t>M</a:t>
            </a:r>
            <a:r>
              <a:rPr lang="en-US" altLang="ja-JP" sz="2400" b="1" baseline="-25000" smtClean="0">
                <a:solidFill>
                  <a:srgbClr val="000000"/>
                </a:solidFill>
              </a:rPr>
              <a:t>bc</a:t>
            </a:r>
          </a:p>
        </p:txBody>
      </p:sp>
      <p:sp>
        <p:nvSpPr>
          <p:cNvPr id="51313" name="Rectangle 1137"/>
          <p:cNvSpPr>
            <a:spLocks noChangeArrowheads="1"/>
          </p:cNvSpPr>
          <p:nvPr/>
        </p:nvSpPr>
        <p:spPr bwMode="auto">
          <a:xfrm>
            <a:off x="5673725" y="4546600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400" b="1" smtClean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1314" name="Rectangle 1138"/>
          <p:cNvSpPr>
            <a:spLocks noChangeArrowheads="1"/>
          </p:cNvSpPr>
          <p:nvPr/>
        </p:nvSpPr>
        <p:spPr bwMode="auto">
          <a:xfrm>
            <a:off x="8382000" y="4495800"/>
            <a:ext cx="533400" cy="457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 smtClean="0">
              <a:solidFill>
                <a:srgbClr val="000000"/>
              </a:solidFill>
            </a:endParaRPr>
          </a:p>
        </p:txBody>
      </p:sp>
      <p:sp>
        <p:nvSpPr>
          <p:cNvPr id="51316" name="Text Box 1140"/>
          <p:cNvSpPr txBox="1">
            <a:spLocks noChangeArrowheads="1"/>
          </p:cNvSpPr>
          <p:nvPr/>
        </p:nvSpPr>
        <p:spPr bwMode="auto">
          <a:xfrm>
            <a:off x="304800" y="5334000"/>
            <a:ext cx="4687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 smtClean="0">
                <a:solidFill>
                  <a:srgbClr val="CC00CC"/>
                </a:solidFill>
              </a:rPr>
              <a:t>Unbinned Max. Likelihood Fit</a:t>
            </a:r>
            <a:endParaRPr lang="en-US" altLang="ja-JP" sz="2800" smtClean="0">
              <a:solidFill>
                <a:srgbClr val="000000"/>
              </a:solidFill>
            </a:endParaRPr>
          </a:p>
        </p:txBody>
      </p:sp>
      <p:sp>
        <p:nvSpPr>
          <p:cNvPr id="51317" name="Text Box 1141"/>
          <p:cNvSpPr txBox="1">
            <a:spLocks noChangeArrowheads="1"/>
          </p:cNvSpPr>
          <p:nvPr/>
        </p:nvSpPr>
        <p:spPr bwMode="auto">
          <a:xfrm>
            <a:off x="7515225" y="3429000"/>
            <a:ext cx="1417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smtClean="0">
                <a:solidFill>
                  <a:srgbClr val="CC99FF"/>
                </a:solidFill>
              </a:rPr>
              <a:t>J/</a:t>
            </a:r>
            <a:r>
              <a:rPr lang="en-US" altLang="ja-JP" sz="2400" b="1" smtClean="0">
                <a:solidFill>
                  <a:srgbClr val="CC99FF"/>
                </a:solidFill>
                <a:latin typeface="Symbol" panose="05050102010706020507" pitchFamily="18" charset="2"/>
              </a:rPr>
              <a:t>y</a:t>
            </a:r>
            <a:r>
              <a:rPr lang="en-US" altLang="ja-JP" sz="2400" b="1" smtClean="0">
                <a:solidFill>
                  <a:srgbClr val="CC99FF"/>
                </a:solidFill>
              </a:rPr>
              <a:t>Ks/K</a:t>
            </a:r>
            <a:r>
              <a:rPr lang="en-US" altLang="ja-JP" sz="2400" b="1" baseline="30000" smtClean="0">
                <a:solidFill>
                  <a:srgbClr val="CC99FF"/>
                </a:solidFill>
                <a:sym typeface="Symbol" panose="05050102010706020507" pitchFamily="18" charset="2"/>
              </a:rPr>
              <a:t></a:t>
            </a:r>
            <a:endParaRPr lang="en-US" altLang="ja-JP" sz="4000" b="1" smtClean="0">
              <a:solidFill>
                <a:srgbClr val="CC0000"/>
              </a:solidFill>
              <a:sym typeface="Symbol" panose="05050102010706020507" pitchFamily="18" charset="2"/>
            </a:endParaRPr>
          </a:p>
        </p:txBody>
      </p:sp>
      <p:sp>
        <p:nvSpPr>
          <p:cNvPr id="51318" name="Text Box 1142"/>
          <p:cNvSpPr txBox="1">
            <a:spLocks noChangeArrowheads="1"/>
          </p:cNvSpPr>
          <p:nvPr/>
        </p:nvSpPr>
        <p:spPr bwMode="auto">
          <a:xfrm>
            <a:off x="914400" y="4724400"/>
            <a:ext cx="3230563" cy="476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smtClean="0">
                <a:solidFill>
                  <a:srgbClr val="0000FF"/>
                </a:solidFill>
              </a:rPr>
              <a:t>Obtain by fit to sideband</a:t>
            </a:r>
          </a:p>
        </p:txBody>
      </p:sp>
      <p:sp>
        <p:nvSpPr>
          <p:cNvPr id="51319" name="Line 1145"/>
          <p:cNvSpPr>
            <a:spLocks noChangeShapeType="1"/>
          </p:cNvSpPr>
          <p:nvPr/>
        </p:nvSpPr>
        <p:spPr bwMode="auto">
          <a:xfrm flipV="1">
            <a:off x="2590800" y="4495800"/>
            <a:ext cx="0" cy="228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51320" name="Line 1146"/>
          <p:cNvSpPr>
            <a:spLocks noChangeShapeType="1"/>
          </p:cNvSpPr>
          <p:nvPr/>
        </p:nvSpPr>
        <p:spPr bwMode="auto">
          <a:xfrm flipV="1">
            <a:off x="3810000" y="4343400"/>
            <a:ext cx="15240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47688" y="1219200"/>
            <a:ext cx="7631112" cy="685800"/>
            <a:chOff x="547688" y="1219200"/>
            <a:chExt cx="7631112" cy="6858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1431925" y="1219200"/>
              <a:ext cx="15716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4500" b="1">
                  <a:solidFill>
                    <a:srgbClr val="CC00CC"/>
                  </a:solidFill>
                  <a:latin typeface="Symbol" pitchFamily="18" charset="2"/>
                </a:rPr>
                <a:t>ò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22" name="Rectangle 11"/>
            <p:cNvSpPr>
              <a:spLocks noChangeArrowheads="1"/>
            </p:cNvSpPr>
            <p:nvPr/>
          </p:nvSpPr>
          <p:spPr bwMode="auto">
            <a:xfrm>
              <a:off x="1082675" y="1273175"/>
              <a:ext cx="209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  <a:latin typeface="Symbol" pitchFamily="18" charset="2"/>
                </a:rPr>
                <a:t>=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23" name="Rectangle 21"/>
            <p:cNvSpPr>
              <a:spLocks noChangeArrowheads="1"/>
            </p:cNvSpPr>
            <p:nvPr/>
          </p:nvSpPr>
          <p:spPr bwMode="auto">
            <a:xfrm>
              <a:off x="7607300" y="1339850"/>
              <a:ext cx="2333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</a:rPr>
                <a:t>P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25" name="Rectangle 28"/>
            <p:cNvSpPr>
              <a:spLocks noChangeArrowheads="1"/>
            </p:cNvSpPr>
            <p:nvPr/>
          </p:nvSpPr>
          <p:spPr bwMode="auto">
            <a:xfrm>
              <a:off x="547688" y="1317625"/>
              <a:ext cx="25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</a:rPr>
                <a:t>L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126" name="Rectangle 29"/>
            <p:cNvSpPr>
              <a:spLocks noChangeArrowheads="1"/>
            </p:cNvSpPr>
            <p:nvPr/>
          </p:nvSpPr>
          <p:spPr bwMode="auto">
            <a:xfrm>
              <a:off x="7848600" y="1571625"/>
              <a:ext cx="330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CC00CC"/>
                  </a:solidFill>
                </a:rPr>
                <a:t>BG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grpSp>
          <p:nvGrpSpPr>
            <p:cNvPr id="127" name="グループ化 126"/>
            <p:cNvGrpSpPr/>
            <p:nvPr/>
          </p:nvGrpSpPr>
          <p:grpSpPr>
            <a:xfrm>
              <a:off x="1918662" y="1288276"/>
              <a:ext cx="410591" cy="508774"/>
              <a:chOff x="7069138" y="1339850"/>
              <a:chExt cx="410591" cy="508774"/>
            </a:xfrm>
          </p:grpSpPr>
          <p:sp>
            <p:nvSpPr>
              <p:cNvPr id="128" name="Rectangle 22"/>
              <p:cNvSpPr>
                <a:spLocks noChangeArrowheads="1"/>
              </p:cNvSpPr>
              <p:nvPr/>
            </p:nvSpPr>
            <p:spPr bwMode="auto">
              <a:xfrm>
                <a:off x="7069138" y="1339850"/>
                <a:ext cx="228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 i="1" dirty="0">
                    <a:solidFill>
                      <a:srgbClr val="CC00CC"/>
                    </a:solidFill>
                  </a:rPr>
                  <a:t>f</a:t>
                </a:r>
                <a:endParaRPr lang="en-US" altLang="ja-JP" sz="2800" i="1" dirty="0">
                  <a:solidFill>
                    <a:srgbClr val="CC00CC"/>
                  </a:solidFill>
                </a:endParaRPr>
              </a:p>
            </p:txBody>
          </p:sp>
          <p:sp>
            <p:nvSpPr>
              <p:cNvPr id="129" name="Rectangle 30"/>
              <p:cNvSpPr>
                <a:spLocks noChangeArrowheads="1"/>
              </p:cNvSpPr>
              <p:nvPr/>
            </p:nvSpPr>
            <p:spPr bwMode="auto">
              <a:xfrm>
                <a:off x="7210425" y="1571625"/>
                <a:ext cx="26930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 b="1" dirty="0" smtClean="0">
                    <a:solidFill>
                      <a:srgbClr val="CC00CC"/>
                    </a:solidFill>
                  </a:rPr>
                  <a:t>sig</a:t>
                </a:r>
                <a:endParaRPr lang="en-US" altLang="ja-JP" sz="2800" dirty="0">
                  <a:solidFill>
                    <a:srgbClr val="CC00CC"/>
                  </a:solidFill>
                </a:endParaRPr>
              </a:p>
            </p:txBody>
          </p:sp>
        </p:grpSp>
        <p:grpSp>
          <p:nvGrpSpPr>
            <p:cNvPr id="130" name="グループ化 129"/>
            <p:cNvGrpSpPr/>
            <p:nvPr/>
          </p:nvGrpSpPr>
          <p:grpSpPr>
            <a:xfrm>
              <a:off x="2367323" y="1257837"/>
              <a:ext cx="3695700" cy="609600"/>
              <a:chOff x="2290049" y="1257837"/>
              <a:chExt cx="3695700" cy="609600"/>
            </a:xfrm>
          </p:grpSpPr>
          <p:sp>
            <p:nvSpPr>
              <p:cNvPr id="131" name="Oval 81"/>
              <p:cNvSpPr>
                <a:spLocks noChangeArrowheads="1"/>
              </p:cNvSpPr>
              <p:nvPr/>
            </p:nvSpPr>
            <p:spPr bwMode="auto">
              <a:xfrm>
                <a:off x="2691686" y="1257837"/>
                <a:ext cx="2209800" cy="609600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ja-JP" sz="2000"/>
              </a:p>
            </p:txBody>
          </p:sp>
          <p:sp>
            <p:nvSpPr>
              <p:cNvPr id="132" name="Rectangle 5"/>
              <p:cNvSpPr>
                <a:spLocks noChangeArrowheads="1"/>
              </p:cNvSpPr>
              <p:nvPr/>
            </p:nvSpPr>
            <p:spPr bwMode="auto">
              <a:xfrm>
                <a:off x="5090399" y="1273175"/>
                <a:ext cx="23336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  <a:latin typeface="Symbol" pitchFamily="18" charset="2"/>
                  </a:rPr>
                  <a:t>D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33" name="Rectangle 6"/>
              <p:cNvSpPr>
                <a:spLocks noChangeArrowheads="1"/>
              </p:cNvSpPr>
              <p:nvPr/>
            </p:nvSpPr>
            <p:spPr bwMode="auto">
              <a:xfrm>
                <a:off x="4137899" y="1273175"/>
                <a:ext cx="23336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  <a:latin typeface="Symbol" pitchFamily="18" charset="2"/>
                  </a:rPr>
                  <a:t>D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34" name="Rectangle 7"/>
              <p:cNvSpPr>
                <a:spLocks noChangeArrowheads="1"/>
              </p:cNvSpPr>
              <p:nvPr/>
            </p:nvSpPr>
            <p:spPr bwMode="auto">
              <a:xfrm>
                <a:off x="3823574" y="1273175"/>
                <a:ext cx="2095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  <a:latin typeface="Symbol" pitchFamily="18" charset="2"/>
                  </a:rPr>
                  <a:t>-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35" name="Rectangle 8"/>
              <p:cNvSpPr>
                <a:spLocks noChangeArrowheads="1"/>
              </p:cNvSpPr>
              <p:nvPr/>
            </p:nvSpPr>
            <p:spPr bwMode="auto">
              <a:xfrm>
                <a:off x="3326686" y="1273175"/>
                <a:ext cx="2333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  <a:latin typeface="Symbol" pitchFamily="18" charset="2"/>
                  </a:rPr>
                  <a:t>D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36" name="Rectangle 9"/>
              <p:cNvSpPr>
                <a:spLocks noChangeArrowheads="1"/>
              </p:cNvSpPr>
              <p:nvPr/>
            </p:nvSpPr>
            <p:spPr bwMode="auto">
              <a:xfrm>
                <a:off x="5776199" y="1295400"/>
                <a:ext cx="2095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 dirty="0">
                    <a:solidFill>
                      <a:srgbClr val="CC00CC"/>
                    </a:solidFill>
                    <a:latin typeface="Symbol" pitchFamily="18" charset="2"/>
                  </a:rPr>
                  <a:t>+</a:t>
                </a:r>
                <a:endParaRPr lang="en-US" altLang="ja-JP" sz="2800" dirty="0">
                  <a:solidFill>
                    <a:srgbClr val="CC00CC"/>
                  </a:solidFill>
                </a:endParaRPr>
              </a:p>
            </p:txBody>
          </p:sp>
          <p:sp>
            <p:nvSpPr>
              <p:cNvPr id="137" name="Rectangle 12"/>
              <p:cNvSpPr>
                <a:spLocks noChangeArrowheads="1"/>
              </p:cNvSpPr>
              <p:nvPr/>
            </p:nvSpPr>
            <p:spPr bwMode="auto">
              <a:xfrm>
                <a:off x="5506324" y="1317625"/>
                <a:ext cx="10636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'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38" name="Rectangle 13"/>
              <p:cNvSpPr>
                <a:spLocks noChangeArrowheads="1"/>
              </p:cNvSpPr>
              <p:nvPr/>
            </p:nvSpPr>
            <p:spPr bwMode="auto">
              <a:xfrm>
                <a:off x="5358686" y="1317625"/>
                <a:ext cx="127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t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39" name="Rectangle 14"/>
              <p:cNvSpPr>
                <a:spLocks noChangeArrowheads="1"/>
              </p:cNvSpPr>
              <p:nvPr/>
            </p:nvSpPr>
            <p:spPr bwMode="auto">
              <a:xfrm>
                <a:off x="4849099" y="1317625"/>
                <a:ext cx="21113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d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4715749" y="1317625"/>
                <a:ext cx="127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)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41" name="Rectangle 16"/>
              <p:cNvSpPr>
                <a:spLocks noChangeArrowheads="1"/>
              </p:cNvSpPr>
              <p:nvPr/>
            </p:nvSpPr>
            <p:spPr bwMode="auto">
              <a:xfrm>
                <a:off x="4553824" y="1317625"/>
                <a:ext cx="10636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'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42" name="Rectangle 17"/>
              <p:cNvSpPr>
                <a:spLocks noChangeArrowheads="1"/>
              </p:cNvSpPr>
              <p:nvPr/>
            </p:nvSpPr>
            <p:spPr bwMode="auto">
              <a:xfrm>
                <a:off x="4406186" y="1317625"/>
                <a:ext cx="127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t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43" name="Rectangle 18"/>
              <p:cNvSpPr>
                <a:spLocks noChangeArrowheads="1"/>
              </p:cNvSpPr>
              <p:nvPr/>
            </p:nvSpPr>
            <p:spPr bwMode="auto">
              <a:xfrm>
                <a:off x="3594974" y="1317625"/>
                <a:ext cx="127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t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44" name="Rectangle 19"/>
              <p:cNvSpPr>
                <a:spLocks noChangeArrowheads="1"/>
              </p:cNvSpPr>
              <p:nvPr/>
            </p:nvSpPr>
            <p:spPr bwMode="auto">
              <a:xfrm>
                <a:off x="3166349" y="1317625"/>
                <a:ext cx="127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(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45" name="Rectangle 20"/>
              <p:cNvSpPr>
                <a:spLocks noChangeArrowheads="1"/>
              </p:cNvSpPr>
              <p:nvPr/>
            </p:nvSpPr>
            <p:spPr bwMode="auto">
              <a:xfrm>
                <a:off x="2844086" y="1317625"/>
                <a:ext cx="2746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 dirty="0">
                    <a:solidFill>
                      <a:srgbClr val="CC00CC"/>
                    </a:solidFill>
                  </a:rPr>
                  <a:t>R</a:t>
                </a:r>
                <a:endParaRPr lang="en-US" altLang="ja-JP" sz="2800" dirty="0">
                  <a:solidFill>
                    <a:srgbClr val="CC00CC"/>
                  </a:solidFill>
                </a:endParaRPr>
              </a:p>
            </p:txBody>
          </p:sp>
          <p:sp>
            <p:nvSpPr>
              <p:cNvPr id="146" name="Rectangle 23"/>
              <p:cNvSpPr>
                <a:spLocks noChangeArrowheads="1"/>
              </p:cNvSpPr>
              <p:nvPr/>
            </p:nvSpPr>
            <p:spPr bwMode="auto">
              <a:xfrm>
                <a:off x="2290049" y="1317625"/>
                <a:ext cx="23336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P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47" name="Rectangle 31"/>
              <p:cNvSpPr>
                <a:spLocks noChangeArrowheads="1"/>
              </p:cNvSpPr>
              <p:nvPr/>
            </p:nvSpPr>
            <p:spPr bwMode="auto">
              <a:xfrm>
                <a:off x="2482136" y="1549400"/>
                <a:ext cx="266700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 b="1">
                    <a:solidFill>
                      <a:srgbClr val="CC00CC"/>
                    </a:solidFill>
                  </a:rPr>
                  <a:t>sig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</p:grpSp>
        <p:sp>
          <p:nvSpPr>
            <p:cNvPr id="148" name="Rectangle 33"/>
            <p:cNvSpPr>
              <a:spLocks noChangeArrowheads="1"/>
            </p:cNvSpPr>
            <p:nvPr/>
          </p:nvSpPr>
          <p:spPr bwMode="auto">
            <a:xfrm>
              <a:off x="850900" y="1549400"/>
              <a:ext cx="635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CC00CC"/>
                  </a:solidFill>
                </a:rPr>
                <a:t>i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grpSp>
          <p:nvGrpSpPr>
            <p:cNvPr id="149" name="グループ化 148"/>
            <p:cNvGrpSpPr/>
            <p:nvPr/>
          </p:nvGrpSpPr>
          <p:grpSpPr>
            <a:xfrm>
              <a:off x="6134369" y="1260495"/>
              <a:ext cx="1435458" cy="553224"/>
              <a:chOff x="1799867" y="1273175"/>
              <a:chExt cx="1435458" cy="553224"/>
            </a:xfrm>
          </p:grpSpPr>
          <p:sp>
            <p:nvSpPr>
              <p:cNvPr id="150" name="Rectangle 10"/>
              <p:cNvSpPr>
                <a:spLocks noChangeArrowheads="1"/>
              </p:cNvSpPr>
              <p:nvPr/>
            </p:nvSpPr>
            <p:spPr bwMode="auto">
              <a:xfrm>
                <a:off x="2216150" y="1273175"/>
                <a:ext cx="2095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  <a:latin typeface="Symbol" pitchFamily="18" charset="2"/>
                  </a:rPr>
                  <a:t>-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51" name="Rectangle 24"/>
              <p:cNvSpPr>
                <a:spLocks noChangeArrowheads="1"/>
              </p:cNvSpPr>
              <p:nvPr/>
            </p:nvSpPr>
            <p:spPr bwMode="auto">
              <a:xfrm>
                <a:off x="3108325" y="1317625"/>
                <a:ext cx="127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)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52" name="Rectangle 25"/>
              <p:cNvSpPr>
                <a:spLocks noChangeArrowheads="1"/>
              </p:cNvSpPr>
              <p:nvPr/>
            </p:nvSpPr>
            <p:spPr bwMode="auto">
              <a:xfrm>
                <a:off x="2514600" y="1317625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 i="1">
                    <a:solidFill>
                      <a:srgbClr val="CC00CC"/>
                    </a:solidFill>
                  </a:rPr>
                  <a:t>f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53" name="Rectangle 26"/>
              <p:cNvSpPr>
                <a:spLocks noChangeArrowheads="1"/>
              </p:cNvSpPr>
              <p:nvPr/>
            </p:nvSpPr>
            <p:spPr bwMode="auto">
              <a:xfrm>
                <a:off x="1947863" y="1317625"/>
                <a:ext cx="1905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1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154" name="Rectangle 32"/>
              <p:cNvSpPr>
                <a:spLocks noChangeArrowheads="1"/>
              </p:cNvSpPr>
              <p:nvPr/>
            </p:nvSpPr>
            <p:spPr bwMode="auto">
              <a:xfrm>
                <a:off x="2678113" y="1549400"/>
                <a:ext cx="26930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 b="1" dirty="0" smtClean="0">
                    <a:solidFill>
                      <a:srgbClr val="CC00CC"/>
                    </a:solidFill>
                  </a:rPr>
                  <a:t>sig</a:t>
                </a:r>
                <a:endParaRPr lang="en-US" altLang="ja-JP" sz="2800" dirty="0">
                  <a:solidFill>
                    <a:srgbClr val="CC00CC"/>
                  </a:solidFill>
                </a:endParaRPr>
              </a:p>
            </p:txBody>
          </p:sp>
          <p:sp>
            <p:nvSpPr>
              <p:cNvPr id="155" name="Rectangle 27"/>
              <p:cNvSpPr>
                <a:spLocks noChangeArrowheads="1"/>
              </p:cNvSpPr>
              <p:nvPr/>
            </p:nvSpPr>
            <p:spPr bwMode="auto">
              <a:xfrm>
                <a:off x="1799867" y="1302598"/>
                <a:ext cx="1282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 dirty="0" smtClean="0">
                    <a:solidFill>
                      <a:srgbClr val="CC00CC"/>
                    </a:solidFill>
                  </a:rPr>
                  <a:t>(</a:t>
                </a:r>
                <a:endParaRPr lang="en-US" altLang="ja-JP" sz="2800" dirty="0">
                  <a:solidFill>
                    <a:srgbClr val="CC00CC"/>
                  </a:solidFill>
                </a:endParaRPr>
              </a:p>
            </p:txBody>
          </p:sp>
        </p:grpSp>
      </p:grpSp>
      <p:sp>
        <p:nvSpPr>
          <p:cNvPr id="51315" name="Line 1139"/>
          <p:cNvSpPr>
            <a:spLocks noChangeShapeType="1"/>
          </p:cNvSpPr>
          <p:nvPr/>
        </p:nvSpPr>
        <p:spPr bwMode="auto">
          <a:xfrm flipV="1">
            <a:off x="3962400" y="1752600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156" name="AutoShape 1030"/>
          <p:cNvSpPr>
            <a:spLocks noChangeArrowheads="1"/>
          </p:cNvSpPr>
          <p:nvPr/>
        </p:nvSpPr>
        <p:spPr bwMode="auto">
          <a:xfrm>
            <a:off x="4775703" y="4434536"/>
            <a:ext cx="184150" cy="184150"/>
          </a:xfrm>
          <a:prstGeom prst="flowChartSummingJunction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</p:spTree>
    <p:extLst>
      <p:ext uri="{BB962C8B-B14F-4D97-AF65-F5344CB8AC3E}">
        <p14:creationId xmlns:p14="http://schemas.microsoft.com/office/powerpoint/2010/main" val="41881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09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Resolution Function </a:t>
            </a:r>
            <a:endParaRPr lang="en-US" altLang="ja-JP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2" name="Rectangle 1027"/>
          <p:cNvSpPr>
            <a:spLocks noChangeArrowheads="1"/>
          </p:cNvSpPr>
          <p:nvPr/>
        </p:nvSpPr>
        <p:spPr bwMode="auto">
          <a:xfrm>
            <a:off x="990600" y="152400"/>
            <a:ext cx="77724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tx2"/>
              </a:solidFill>
            </a:endParaRPr>
          </a:p>
        </p:txBody>
      </p:sp>
      <p:grpSp>
        <p:nvGrpSpPr>
          <p:cNvPr id="53253" name="Group 1028"/>
          <p:cNvGrpSpPr>
            <a:grpSpLocks/>
          </p:cNvGrpSpPr>
          <p:nvPr/>
        </p:nvGrpSpPr>
        <p:grpSpPr bwMode="auto">
          <a:xfrm>
            <a:off x="228600" y="990600"/>
            <a:ext cx="4870450" cy="561975"/>
            <a:chOff x="226" y="624"/>
            <a:chExt cx="3068" cy="354"/>
          </a:xfrm>
        </p:grpSpPr>
        <p:sp>
          <p:nvSpPr>
            <p:cNvPr id="53280" name="Text Box 1029"/>
            <p:cNvSpPr txBox="1">
              <a:spLocks noChangeArrowheads="1"/>
            </p:cNvSpPr>
            <p:nvPr/>
          </p:nvSpPr>
          <p:spPr bwMode="auto">
            <a:xfrm>
              <a:off x="226" y="624"/>
              <a:ext cx="3068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800" b="1"/>
                <a:t>Pdf(</a:t>
              </a:r>
              <a:r>
                <a:rPr lang="en-US" altLang="ja-JP" sz="2800" b="1">
                  <a:latin typeface="Symbol" panose="05050102010706020507" pitchFamily="18" charset="2"/>
                </a:rPr>
                <a:t>D</a:t>
              </a:r>
              <a:r>
                <a:rPr lang="en-US" altLang="ja-JP" sz="2800" b="1"/>
                <a:t>t)</a:t>
              </a:r>
              <a:r>
                <a:rPr lang="en-US" altLang="ja-JP" sz="2800" b="1">
                  <a:solidFill>
                    <a:srgbClr val="3333FF"/>
                  </a:solidFill>
                </a:rPr>
                <a:t> = </a:t>
              </a:r>
              <a:r>
                <a:rPr lang="en-US" altLang="ja-JP" sz="2800" b="1">
                  <a:solidFill>
                    <a:srgbClr val="FF0000"/>
                  </a:solidFill>
                </a:rPr>
                <a:t>P</a:t>
              </a:r>
              <a:r>
                <a:rPr lang="en-US" altLang="ja-JP" sz="2800" b="1" baseline="-25000">
                  <a:solidFill>
                    <a:srgbClr val="FF0000"/>
                  </a:solidFill>
                </a:rPr>
                <a:t>sig</a:t>
              </a:r>
              <a:r>
                <a:rPr lang="en-US" altLang="ja-JP" sz="2800" b="1">
                  <a:solidFill>
                    <a:srgbClr val="FF0000"/>
                  </a:solidFill>
                </a:rPr>
                <a:t>   </a:t>
              </a:r>
              <a:r>
                <a:rPr lang="en-US" altLang="ja-JP" sz="2800" b="1">
                  <a:solidFill>
                    <a:srgbClr val="CC00CC"/>
                  </a:solidFill>
                </a:rPr>
                <a:t>R</a:t>
              </a:r>
              <a:r>
                <a:rPr lang="en-US" altLang="ja-JP" sz="2800" b="1" baseline="-25000">
                  <a:solidFill>
                    <a:srgbClr val="CC00CC"/>
                  </a:solidFill>
                </a:rPr>
                <a:t>sig</a:t>
              </a:r>
              <a:r>
                <a:rPr lang="en-US" altLang="ja-JP" sz="2800" b="1">
                  <a:solidFill>
                    <a:srgbClr val="3333FF"/>
                  </a:solidFill>
                </a:rPr>
                <a:t> + P</a:t>
              </a:r>
              <a:r>
                <a:rPr lang="en-US" altLang="ja-JP" sz="2800" b="1" baseline="-25000">
                  <a:solidFill>
                    <a:srgbClr val="3333FF"/>
                  </a:solidFill>
                </a:rPr>
                <a:t>BG</a:t>
              </a:r>
              <a:r>
                <a:rPr lang="en-US" altLang="ja-JP" sz="2800" b="1">
                  <a:solidFill>
                    <a:srgbClr val="3333FF"/>
                  </a:solidFill>
                </a:rPr>
                <a:t> + </a:t>
              </a:r>
              <a:r>
                <a:rPr lang="en-US" altLang="ja-JP" sz="2800" b="1">
                  <a:solidFill>
                    <a:srgbClr val="00FF00"/>
                  </a:solidFill>
                </a:rPr>
                <a:t>P</a:t>
              </a:r>
              <a:r>
                <a:rPr lang="en-US" altLang="ja-JP" sz="2800" b="1" baseline="-25000">
                  <a:solidFill>
                    <a:srgbClr val="00FF00"/>
                  </a:solidFill>
                </a:rPr>
                <a:t>OL</a:t>
              </a:r>
              <a:endParaRPr lang="en-US" altLang="ja-JP" sz="2800"/>
            </a:p>
          </p:txBody>
        </p:sp>
        <p:sp>
          <p:nvSpPr>
            <p:cNvPr id="53281" name="AutoShape 1030"/>
            <p:cNvSpPr>
              <a:spLocks noChangeArrowheads="1"/>
            </p:cNvSpPr>
            <p:nvPr/>
          </p:nvSpPr>
          <p:spPr bwMode="auto">
            <a:xfrm>
              <a:off x="1564" y="788"/>
              <a:ext cx="116" cy="116"/>
            </a:xfrm>
            <a:prstGeom prst="flowChartSummingJunction">
              <a:avLst/>
            </a:prstGeom>
            <a:noFill/>
            <a:ln w="1587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</p:grpSp>
      <p:grpSp>
        <p:nvGrpSpPr>
          <p:cNvPr id="53254" name="Group 1031"/>
          <p:cNvGrpSpPr>
            <a:grpSpLocks/>
          </p:cNvGrpSpPr>
          <p:nvPr/>
        </p:nvGrpSpPr>
        <p:grpSpPr bwMode="auto">
          <a:xfrm>
            <a:off x="228600" y="1557338"/>
            <a:ext cx="3860800" cy="519112"/>
            <a:chOff x="649" y="981"/>
            <a:chExt cx="2432" cy="327"/>
          </a:xfrm>
        </p:grpSpPr>
        <p:sp>
          <p:nvSpPr>
            <p:cNvPr id="53277" name="Text Box 1032"/>
            <p:cNvSpPr txBox="1">
              <a:spLocks noChangeArrowheads="1"/>
            </p:cNvSpPr>
            <p:nvPr/>
          </p:nvSpPr>
          <p:spPr bwMode="auto">
            <a:xfrm>
              <a:off x="649" y="981"/>
              <a:ext cx="2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rgbClr val="CC00CC"/>
                  </a:solidFill>
                </a:rPr>
                <a:t>R</a:t>
              </a:r>
              <a:r>
                <a:rPr lang="en-US" altLang="ja-JP" sz="2800" b="1" baseline="-25000">
                  <a:solidFill>
                    <a:srgbClr val="CC00CC"/>
                  </a:solidFill>
                </a:rPr>
                <a:t>sig</a:t>
              </a:r>
              <a:r>
                <a:rPr lang="en-US" altLang="ja-JP" sz="2800" b="1">
                  <a:solidFill>
                    <a:srgbClr val="CC00CC"/>
                  </a:solidFill>
                </a:rPr>
                <a:t> = </a:t>
              </a:r>
              <a:r>
                <a:rPr lang="en-US" altLang="ja-JP" sz="2800" b="1" baseline="-25000">
                  <a:solidFill>
                    <a:srgbClr val="CC00CC"/>
                  </a:solidFill>
                </a:rPr>
                <a:t> </a:t>
              </a:r>
              <a:r>
                <a:rPr lang="en-US" altLang="ja-JP" sz="2800" b="1">
                  <a:solidFill>
                    <a:srgbClr val="CC00CC"/>
                  </a:solidFill>
                </a:rPr>
                <a:t>R</a:t>
              </a:r>
              <a:r>
                <a:rPr lang="en-US" altLang="ja-JP" sz="2800" b="1" baseline="-25000">
                  <a:solidFill>
                    <a:srgbClr val="CC00CC"/>
                  </a:solidFill>
                </a:rPr>
                <a:t>det   </a:t>
              </a:r>
              <a:r>
                <a:rPr lang="en-US" altLang="ja-JP" sz="2800" b="1">
                  <a:solidFill>
                    <a:srgbClr val="CC00CC"/>
                  </a:solidFill>
                </a:rPr>
                <a:t>  R</a:t>
              </a:r>
              <a:r>
                <a:rPr lang="en-US" altLang="ja-JP" sz="2800" b="1" baseline="-25000">
                  <a:solidFill>
                    <a:srgbClr val="CC00CC"/>
                  </a:solidFill>
                </a:rPr>
                <a:t>NP</a:t>
              </a:r>
              <a:r>
                <a:rPr lang="en-US" altLang="ja-JP" sz="2800" b="1">
                  <a:solidFill>
                    <a:srgbClr val="CC00CC"/>
                  </a:solidFill>
                </a:rPr>
                <a:t>     R</a:t>
              </a:r>
              <a:r>
                <a:rPr lang="en-US" altLang="ja-JP" sz="2800" b="1" baseline="-25000">
                  <a:solidFill>
                    <a:srgbClr val="CC00CC"/>
                  </a:solidFill>
                </a:rPr>
                <a:t>Kin</a:t>
              </a:r>
              <a:r>
                <a:rPr lang="en-US" altLang="ja-JP" sz="2800" b="1"/>
                <a:t> </a:t>
              </a:r>
            </a:p>
          </p:txBody>
        </p:sp>
        <p:sp>
          <p:nvSpPr>
            <p:cNvPr id="53278" name="AutoShape 1033"/>
            <p:cNvSpPr>
              <a:spLocks noChangeArrowheads="1"/>
            </p:cNvSpPr>
            <p:nvPr/>
          </p:nvSpPr>
          <p:spPr bwMode="auto">
            <a:xfrm>
              <a:off x="1708" y="1111"/>
              <a:ext cx="116" cy="116"/>
            </a:xfrm>
            <a:prstGeom prst="flowChartSummingJunction">
              <a:avLst/>
            </a:prstGeom>
            <a:noFill/>
            <a:ln w="1587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  <p:sp>
          <p:nvSpPr>
            <p:cNvPr id="53279" name="AutoShape 1034"/>
            <p:cNvSpPr>
              <a:spLocks noChangeArrowheads="1"/>
            </p:cNvSpPr>
            <p:nvPr/>
          </p:nvSpPr>
          <p:spPr bwMode="auto">
            <a:xfrm>
              <a:off x="2332" y="1111"/>
              <a:ext cx="116" cy="116"/>
            </a:xfrm>
            <a:prstGeom prst="flowChartSummingJunction">
              <a:avLst/>
            </a:prstGeom>
            <a:noFill/>
            <a:ln w="1587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</p:grpSp>
      <p:sp>
        <p:nvSpPr>
          <p:cNvPr id="53255" name="Rectangle 1035"/>
          <p:cNvSpPr>
            <a:spLocks noChangeArrowheads="1"/>
          </p:cNvSpPr>
          <p:nvPr/>
        </p:nvSpPr>
        <p:spPr bwMode="auto">
          <a:xfrm>
            <a:off x="455613" y="2133600"/>
            <a:ext cx="763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CC"/>
                </a:solidFill>
              </a:rPr>
              <a:t>R</a:t>
            </a:r>
            <a:r>
              <a:rPr lang="en-US" altLang="ja-JP" sz="2800" b="1" baseline="-25000">
                <a:solidFill>
                  <a:srgbClr val="CC00CC"/>
                </a:solidFill>
              </a:rPr>
              <a:t>det</a:t>
            </a:r>
            <a:endParaRPr lang="en-US" altLang="ja-JP" sz="2400" b="1" baseline="-25000">
              <a:solidFill>
                <a:srgbClr val="CC00CC"/>
              </a:solidFill>
            </a:endParaRPr>
          </a:p>
        </p:txBody>
      </p:sp>
      <p:sp>
        <p:nvSpPr>
          <p:cNvPr id="53256" name="Text Box 1036"/>
          <p:cNvSpPr txBox="1">
            <a:spLocks noChangeArrowheads="1"/>
          </p:cNvSpPr>
          <p:nvPr/>
        </p:nvSpPr>
        <p:spPr bwMode="auto">
          <a:xfrm>
            <a:off x="1444625" y="2605088"/>
            <a:ext cx="4651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Multipul track: single Gaussian</a:t>
            </a:r>
          </a:p>
        </p:txBody>
      </p:sp>
      <p:sp>
        <p:nvSpPr>
          <p:cNvPr id="53257" name="Text Box 1037"/>
          <p:cNvSpPr txBox="1">
            <a:spLocks noChangeArrowheads="1"/>
          </p:cNvSpPr>
          <p:nvPr/>
        </p:nvSpPr>
        <p:spPr bwMode="auto">
          <a:xfrm>
            <a:off x="1905000" y="3030538"/>
            <a:ext cx="264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b="1" baseline="-25000">
                <a:solidFill>
                  <a:srgbClr val="00660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400" b="1" baseline="-25000">
                <a:solidFill>
                  <a:srgbClr val="006600"/>
                </a:solidFill>
              </a:rPr>
              <a:t>z</a:t>
            </a:r>
            <a:r>
              <a:rPr lang="en-US" altLang="ja-JP" sz="2400" b="1">
                <a:solidFill>
                  <a:srgbClr val="006600"/>
                </a:solidFill>
              </a:rPr>
              <a:t> = (s</a:t>
            </a:r>
            <a:r>
              <a:rPr lang="en-US" altLang="ja-JP" sz="2400" b="1" baseline="-25000">
                <a:solidFill>
                  <a:srgbClr val="006600"/>
                </a:solidFill>
              </a:rPr>
              <a:t>0</a:t>
            </a:r>
            <a:r>
              <a:rPr lang="en-US" altLang="ja-JP" sz="2400" b="1">
                <a:solidFill>
                  <a:srgbClr val="006600"/>
                </a:solidFill>
              </a:rPr>
              <a:t> + s</a:t>
            </a:r>
            <a:r>
              <a:rPr lang="en-US" altLang="ja-JP" sz="2400" b="1" baseline="-25000">
                <a:solidFill>
                  <a:srgbClr val="006600"/>
                </a:solidFill>
              </a:rPr>
              <a:t>1</a:t>
            </a:r>
            <a:r>
              <a:rPr lang="en-US" altLang="ja-JP" sz="2400" b="1">
                <a:solidFill>
                  <a:srgbClr val="006600"/>
                </a:solidFill>
                <a:latin typeface="Symbol" panose="05050102010706020507" pitchFamily="18" charset="2"/>
              </a:rPr>
              <a:t>x) e</a:t>
            </a:r>
            <a:r>
              <a:rPr lang="en-US" altLang="ja-JP" sz="2400" b="1" baseline="-25000">
                <a:solidFill>
                  <a:srgbClr val="006600"/>
                </a:solidFill>
              </a:rPr>
              <a:t>Zvtx</a:t>
            </a:r>
          </a:p>
        </p:txBody>
      </p:sp>
      <p:sp>
        <p:nvSpPr>
          <p:cNvPr id="53258" name="Text Box 1038"/>
          <p:cNvSpPr txBox="1">
            <a:spLocks noChangeArrowheads="1"/>
          </p:cNvSpPr>
          <p:nvPr/>
        </p:nvSpPr>
        <p:spPr bwMode="auto">
          <a:xfrm>
            <a:off x="4816475" y="3036888"/>
            <a:ext cx="263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6600"/>
                </a:solidFill>
              </a:rPr>
              <a:t>(rec. and asoc. vtx)</a:t>
            </a:r>
          </a:p>
        </p:txBody>
      </p:sp>
      <p:sp>
        <p:nvSpPr>
          <p:cNvPr id="53259" name="Text Box 1039"/>
          <p:cNvSpPr txBox="1">
            <a:spLocks noChangeArrowheads="1"/>
          </p:cNvSpPr>
          <p:nvPr/>
        </p:nvSpPr>
        <p:spPr bwMode="auto">
          <a:xfrm>
            <a:off x="1944688" y="3463925"/>
            <a:ext cx="331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6600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2400" b="1">
                <a:solidFill>
                  <a:srgbClr val="006600"/>
                </a:solidFill>
              </a:rPr>
              <a:t>= (1/n)</a:t>
            </a:r>
            <a:r>
              <a:rPr lang="en-US" altLang="ja-JP" sz="2400" b="1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b="1">
                <a:solidFill>
                  <a:srgbClr val="006600"/>
                </a:solidFill>
              </a:rPr>
              <a:t>(z</a:t>
            </a:r>
            <a:r>
              <a:rPr lang="en-US" altLang="ja-JP" sz="2400" b="1" baseline="-25000">
                <a:solidFill>
                  <a:srgbClr val="006600"/>
                </a:solidFill>
              </a:rPr>
              <a:t>vtx</a:t>
            </a:r>
            <a:r>
              <a:rPr lang="en-US" altLang="ja-JP" sz="2400" b="1">
                <a:solidFill>
                  <a:srgbClr val="006600"/>
                </a:solidFill>
              </a:rPr>
              <a:t>-z</a:t>
            </a:r>
            <a:r>
              <a:rPr lang="en-US" altLang="ja-JP" sz="2400" b="1" baseline="-25000">
                <a:solidFill>
                  <a:srgbClr val="006600"/>
                </a:solidFill>
              </a:rPr>
              <a:t>trk</a:t>
            </a:r>
            <a:r>
              <a:rPr lang="en-US" altLang="ja-JP" sz="2400" b="1">
                <a:solidFill>
                  <a:srgbClr val="006600"/>
                </a:solidFill>
              </a:rPr>
              <a:t>)</a:t>
            </a:r>
            <a:r>
              <a:rPr lang="en-US" altLang="ja-JP" sz="2400" b="1" baseline="30000">
                <a:solidFill>
                  <a:srgbClr val="006600"/>
                </a:solidFill>
              </a:rPr>
              <a:t>2</a:t>
            </a:r>
            <a:r>
              <a:rPr lang="en-US" altLang="ja-JP" sz="2400" b="1">
                <a:solidFill>
                  <a:srgbClr val="006600"/>
                </a:solidFill>
              </a:rPr>
              <a:t>/</a:t>
            </a:r>
            <a:r>
              <a:rPr lang="en-US" altLang="ja-JP" sz="2400" b="1">
                <a:solidFill>
                  <a:srgbClr val="006600"/>
                </a:solidFill>
                <a:latin typeface="Symbol" panose="05050102010706020507" pitchFamily="18" charset="2"/>
              </a:rPr>
              <a:t>e</a:t>
            </a:r>
            <a:r>
              <a:rPr lang="en-US" altLang="ja-JP" sz="2400" b="1" baseline="-25000">
                <a:solidFill>
                  <a:srgbClr val="006600"/>
                </a:solidFill>
              </a:rPr>
              <a:t>Ztrk</a:t>
            </a:r>
            <a:r>
              <a:rPr lang="en-US" altLang="ja-JP" sz="2400" b="1" baseline="30000">
                <a:solidFill>
                  <a:srgbClr val="006600"/>
                </a:solidFill>
              </a:rPr>
              <a:t>2</a:t>
            </a:r>
            <a:endParaRPr lang="en-US" altLang="ja-JP" sz="2400" b="1">
              <a:solidFill>
                <a:srgbClr val="006600"/>
              </a:solidFill>
            </a:endParaRPr>
          </a:p>
        </p:txBody>
      </p:sp>
      <p:sp>
        <p:nvSpPr>
          <p:cNvPr id="53260" name="Text Box 1040"/>
          <p:cNvSpPr txBox="1">
            <a:spLocks noChangeArrowheads="1"/>
          </p:cNvSpPr>
          <p:nvPr/>
        </p:nvSpPr>
        <p:spPr bwMode="auto">
          <a:xfrm>
            <a:off x="5694363" y="3479800"/>
            <a:ext cx="225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6600"/>
                </a:solidFill>
              </a:rPr>
              <a:t>(goodness of fit)</a:t>
            </a:r>
          </a:p>
        </p:txBody>
      </p:sp>
      <p:sp>
        <p:nvSpPr>
          <p:cNvPr id="53261" name="Text Box 1041"/>
          <p:cNvSpPr txBox="1">
            <a:spLocks noChangeArrowheads="1"/>
          </p:cNvSpPr>
          <p:nvPr/>
        </p:nvSpPr>
        <p:spPr bwMode="auto">
          <a:xfrm>
            <a:off x="1431925" y="3952875"/>
            <a:ext cx="6380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Single track: two Gaussians (s</a:t>
            </a:r>
            <a:r>
              <a:rPr lang="en-US" altLang="ja-JP" sz="2800" baseline="-25000"/>
              <a:t>main</a:t>
            </a:r>
            <a:r>
              <a:rPr lang="en-US" altLang="ja-JP" sz="2800"/>
              <a:t>, s</a:t>
            </a:r>
            <a:r>
              <a:rPr lang="en-US" altLang="ja-JP" sz="2800" baseline="-25000"/>
              <a:t>tail</a:t>
            </a:r>
            <a:r>
              <a:rPr lang="en-US" altLang="ja-JP" sz="2800"/>
              <a:t>, </a:t>
            </a:r>
            <a:r>
              <a:rPr lang="en-US" altLang="ja-JP" sz="2800" i="1"/>
              <a:t>f</a:t>
            </a:r>
            <a:r>
              <a:rPr lang="en-US" altLang="ja-JP" sz="2800" baseline="-25000"/>
              <a:t>tail</a:t>
            </a:r>
            <a:r>
              <a:rPr lang="en-US" altLang="ja-JP" sz="2800"/>
              <a:t>,)</a:t>
            </a:r>
          </a:p>
        </p:txBody>
      </p:sp>
      <p:sp>
        <p:nvSpPr>
          <p:cNvPr id="53262" name="Rectangle 1042"/>
          <p:cNvSpPr>
            <a:spLocks noChangeArrowheads="1"/>
          </p:cNvSpPr>
          <p:nvPr/>
        </p:nvSpPr>
        <p:spPr bwMode="auto">
          <a:xfrm>
            <a:off x="457200" y="4471988"/>
            <a:ext cx="763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CC"/>
                </a:solidFill>
              </a:rPr>
              <a:t>R</a:t>
            </a:r>
            <a:r>
              <a:rPr lang="en-US" altLang="ja-JP" sz="2800" b="1" baseline="-25000">
                <a:solidFill>
                  <a:srgbClr val="CC00CC"/>
                </a:solidFill>
              </a:rPr>
              <a:t>NP</a:t>
            </a:r>
          </a:p>
        </p:txBody>
      </p:sp>
      <p:sp>
        <p:nvSpPr>
          <p:cNvPr id="53263" name="Text Box 1043"/>
          <p:cNvSpPr txBox="1">
            <a:spLocks noChangeArrowheads="1"/>
          </p:cNvSpPr>
          <p:nvPr/>
        </p:nvSpPr>
        <p:spPr bwMode="auto">
          <a:xfrm>
            <a:off x="1204913" y="4433888"/>
            <a:ext cx="4498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: </a:t>
            </a:r>
            <a:r>
              <a:rPr lang="en-US" altLang="ja-JP" sz="2800" b="1">
                <a:solidFill>
                  <a:schemeClr val="accent2"/>
                </a:solidFill>
              </a:rPr>
              <a:t>non-primary particle effect</a:t>
            </a:r>
          </a:p>
        </p:txBody>
      </p:sp>
      <p:sp>
        <p:nvSpPr>
          <p:cNvPr id="53264" name="Text Box 1044"/>
          <p:cNvSpPr txBox="1">
            <a:spLocks noChangeArrowheads="1"/>
          </p:cNvSpPr>
          <p:nvPr/>
        </p:nvSpPr>
        <p:spPr bwMode="auto">
          <a:xfrm>
            <a:off x="1660525" y="4867275"/>
            <a:ext cx="6499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Asymmetric exponential </a:t>
            </a:r>
            <a:r>
              <a:rPr lang="en-US" altLang="ja-JP" sz="2400"/>
              <a:t>(</a:t>
            </a:r>
            <a:r>
              <a:rPr lang="en-US" altLang="ja-JP" sz="2400">
                <a:latin typeface="Symbol" panose="05050102010706020507" pitchFamily="18" charset="2"/>
              </a:rPr>
              <a:t>t</a:t>
            </a:r>
            <a:r>
              <a:rPr lang="en-US" altLang="ja-JP" sz="2400" baseline="-25000"/>
              <a:t>BG</a:t>
            </a:r>
            <a:r>
              <a:rPr lang="en-US" altLang="ja-JP" sz="2400"/>
              <a:t> depends on </a:t>
            </a:r>
            <a:r>
              <a:rPr lang="en-US" altLang="ja-JP" sz="2400">
                <a:latin typeface="Symbol" panose="05050102010706020507" pitchFamily="18" charset="2"/>
              </a:rPr>
              <a:t>s</a:t>
            </a:r>
            <a:r>
              <a:rPr lang="en-US" altLang="ja-JP" sz="2400" baseline="-25000">
                <a:latin typeface="Symbol" panose="05050102010706020507" pitchFamily="18" charset="2"/>
              </a:rPr>
              <a:t>D</a:t>
            </a:r>
            <a:r>
              <a:rPr lang="en-US" altLang="ja-JP" sz="2400" baseline="-25000"/>
              <a:t>z</a:t>
            </a:r>
            <a:r>
              <a:rPr lang="en-US" altLang="ja-JP" sz="2400"/>
              <a:t>)</a:t>
            </a:r>
            <a:r>
              <a:rPr lang="en-US" altLang="ja-JP" sz="2800"/>
              <a:t>  </a:t>
            </a:r>
          </a:p>
        </p:txBody>
      </p:sp>
      <p:sp>
        <p:nvSpPr>
          <p:cNvPr id="53265" name="Rectangle 1045"/>
          <p:cNvSpPr>
            <a:spLocks noChangeArrowheads="1"/>
          </p:cNvSpPr>
          <p:nvPr/>
        </p:nvSpPr>
        <p:spPr bwMode="auto">
          <a:xfrm>
            <a:off x="457200" y="5334000"/>
            <a:ext cx="830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CC"/>
                </a:solidFill>
              </a:rPr>
              <a:t>R</a:t>
            </a:r>
            <a:r>
              <a:rPr lang="en-US" altLang="ja-JP" sz="2800" b="1" baseline="-25000">
                <a:solidFill>
                  <a:srgbClr val="CC00CC"/>
                </a:solidFill>
              </a:rPr>
              <a:t>Kin</a:t>
            </a:r>
          </a:p>
        </p:txBody>
      </p:sp>
      <p:sp>
        <p:nvSpPr>
          <p:cNvPr id="53266" name="Text Box 1046"/>
          <p:cNvSpPr txBox="1">
            <a:spLocks noChangeArrowheads="1"/>
          </p:cNvSpPr>
          <p:nvPr/>
        </p:nvSpPr>
        <p:spPr bwMode="auto">
          <a:xfrm>
            <a:off x="1204913" y="5324475"/>
            <a:ext cx="4333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: </a:t>
            </a:r>
            <a:r>
              <a:rPr lang="en-US" altLang="ja-JP" sz="2800" b="1">
                <a:solidFill>
                  <a:schemeClr val="accent2"/>
                </a:solidFill>
              </a:rPr>
              <a:t>effect of B motion in CMS</a:t>
            </a:r>
            <a:endParaRPr lang="en-US" altLang="ja-JP" sz="2800"/>
          </a:p>
        </p:txBody>
      </p:sp>
      <p:sp>
        <p:nvSpPr>
          <p:cNvPr id="53267" name="Text Box 1047"/>
          <p:cNvSpPr txBox="1">
            <a:spLocks noChangeArrowheads="1"/>
          </p:cNvSpPr>
          <p:nvPr/>
        </p:nvSpPr>
        <p:spPr bwMode="auto">
          <a:xfrm>
            <a:off x="1676400" y="5775325"/>
            <a:ext cx="6111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Analytic formula as a function of cos</a:t>
            </a:r>
            <a:r>
              <a:rPr lang="en-US" altLang="ja-JP" sz="2800">
                <a:latin typeface="Symbol" panose="05050102010706020507" pitchFamily="18" charset="2"/>
              </a:rPr>
              <a:t>q</a:t>
            </a:r>
            <a:r>
              <a:rPr lang="en-US" altLang="ja-JP" sz="2800" baseline="-25000"/>
              <a:t>Brec</a:t>
            </a:r>
            <a:endParaRPr lang="en-US" altLang="ja-JP" sz="2800"/>
          </a:p>
        </p:txBody>
      </p:sp>
      <p:sp>
        <p:nvSpPr>
          <p:cNvPr id="53268" name="Text Box 1048"/>
          <p:cNvSpPr txBox="1">
            <a:spLocks noChangeArrowheads="1"/>
          </p:cNvSpPr>
          <p:nvPr/>
        </p:nvSpPr>
        <p:spPr bwMode="auto">
          <a:xfrm>
            <a:off x="1066800" y="2147888"/>
            <a:ext cx="3224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: </a:t>
            </a:r>
            <a:r>
              <a:rPr lang="en-US" altLang="ja-JP" sz="2800" b="1">
                <a:solidFill>
                  <a:schemeClr val="accent2"/>
                </a:solidFill>
              </a:rPr>
              <a:t>detector resolution</a:t>
            </a:r>
            <a:endParaRPr lang="en-US" altLang="ja-JP" sz="2800" b="1"/>
          </a:p>
        </p:txBody>
      </p:sp>
      <p:sp>
        <p:nvSpPr>
          <p:cNvPr id="53269" name="Text Box 1049"/>
          <p:cNvSpPr txBox="1">
            <a:spLocks noChangeArrowheads="1"/>
          </p:cNvSpPr>
          <p:nvPr/>
        </p:nvSpPr>
        <p:spPr bwMode="auto">
          <a:xfrm>
            <a:off x="5349875" y="1066800"/>
            <a:ext cx="314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(</a:t>
            </a:r>
            <a:r>
              <a:rPr lang="en-US" altLang="ja-JP" sz="2400" b="1">
                <a:solidFill>
                  <a:srgbClr val="00FF00"/>
                </a:solidFill>
              </a:rPr>
              <a:t>P</a:t>
            </a:r>
            <a:r>
              <a:rPr lang="en-US" altLang="ja-JP" sz="2400" b="1" baseline="-25000">
                <a:solidFill>
                  <a:srgbClr val="00FF00"/>
                </a:solidFill>
              </a:rPr>
              <a:t>OL </a:t>
            </a:r>
            <a:r>
              <a:rPr lang="en-US" altLang="ja-JP" sz="2400"/>
              <a:t>: outlier, Gaussian)</a:t>
            </a:r>
          </a:p>
        </p:txBody>
      </p:sp>
      <p:sp>
        <p:nvSpPr>
          <p:cNvPr id="53270" name="AutoShape 1050"/>
          <p:cNvSpPr>
            <a:spLocks noChangeArrowheads="1"/>
          </p:cNvSpPr>
          <p:nvPr/>
        </p:nvSpPr>
        <p:spPr bwMode="auto">
          <a:xfrm>
            <a:off x="381000" y="2362200"/>
            <a:ext cx="762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53271" name="AutoShape 1051"/>
          <p:cNvSpPr>
            <a:spLocks noChangeArrowheads="1"/>
          </p:cNvSpPr>
          <p:nvPr/>
        </p:nvSpPr>
        <p:spPr bwMode="auto">
          <a:xfrm>
            <a:off x="381000" y="4648200"/>
            <a:ext cx="762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53272" name="AutoShape 1052"/>
          <p:cNvSpPr>
            <a:spLocks noChangeArrowheads="1"/>
          </p:cNvSpPr>
          <p:nvPr/>
        </p:nvSpPr>
        <p:spPr bwMode="auto">
          <a:xfrm>
            <a:off x="381000" y="5562600"/>
            <a:ext cx="762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53273" name="Text Box 1053"/>
          <p:cNvSpPr txBox="1">
            <a:spLocks noChangeArrowheads="1"/>
          </p:cNvSpPr>
          <p:nvPr/>
        </p:nvSpPr>
        <p:spPr bwMode="auto">
          <a:xfrm>
            <a:off x="6488113" y="1708150"/>
            <a:ext cx="11287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800000"/>
                </a:solidFill>
              </a:rPr>
              <a:t>CP-fit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800000"/>
                </a:solidFill>
              </a:rPr>
              <a:t>Mixing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800000"/>
                </a:solidFill>
              </a:rPr>
              <a:t>lifetime</a:t>
            </a:r>
          </a:p>
        </p:txBody>
      </p:sp>
      <p:sp>
        <p:nvSpPr>
          <p:cNvPr id="53274" name="Text Box 1054"/>
          <p:cNvSpPr txBox="1">
            <a:spLocks noChangeArrowheads="1"/>
          </p:cNvSpPr>
          <p:nvPr/>
        </p:nvSpPr>
        <p:spPr bwMode="auto">
          <a:xfrm>
            <a:off x="7875588" y="1970088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800000"/>
                </a:solidFill>
              </a:rPr>
              <a:t>same</a:t>
            </a:r>
          </a:p>
        </p:txBody>
      </p:sp>
      <p:sp>
        <p:nvSpPr>
          <p:cNvPr id="53275" name="AutoShape 1055"/>
          <p:cNvSpPr>
            <a:spLocks/>
          </p:cNvSpPr>
          <p:nvPr/>
        </p:nvSpPr>
        <p:spPr bwMode="auto">
          <a:xfrm>
            <a:off x="7616825" y="1860550"/>
            <a:ext cx="182563" cy="719138"/>
          </a:xfrm>
          <a:prstGeom prst="rightBrace">
            <a:avLst>
              <a:gd name="adj1" fmla="val 3282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53276" name="Rectangle 1056"/>
          <p:cNvSpPr>
            <a:spLocks noChangeArrowheads="1"/>
          </p:cNvSpPr>
          <p:nvPr/>
        </p:nvSpPr>
        <p:spPr bwMode="auto">
          <a:xfrm>
            <a:off x="6351588" y="1676400"/>
            <a:ext cx="2563812" cy="9794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</p:spTree>
    <p:extLst>
      <p:ext uri="{BB962C8B-B14F-4D97-AF65-F5344CB8AC3E}">
        <p14:creationId xmlns:p14="http://schemas.microsoft.com/office/powerpoint/2010/main" val="30113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09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Resolution Function </a:t>
            </a:r>
            <a:endParaRPr lang="en-US" altLang="ja-JP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2" name="Rectangle 1027"/>
          <p:cNvSpPr>
            <a:spLocks noChangeArrowheads="1"/>
          </p:cNvSpPr>
          <p:nvPr/>
        </p:nvSpPr>
        <p:spPr bwMode="auto">
          <a:xfrm>
            <a:off x="990600" y="152400"/>
            <a:ext cx="77724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tx2"/>
              </a:solidFill>
            </a:endParaRPr>
          </a:p>
        </p:txBody>
      </p:sp>
      <p:grpSp>
        <p:nvGrpSpPr>
          <p:cNvPr id="53253" name="Group 1028"/>
          <p:cNvGrpSpPr>
            <a:grpSpLocks/>
          </p:cNvGrpSpPr>
          <p:nvPr/>
        </p:nvGrpSpPr>
        <p:grpSpPr bwMode="auto">
          <a:xfrm>
            <a:off x="228600" y="990600"/>
            <a:ext cx="4870450" cy="561975"/>
            <a:chOff x="226" y="624"/>
            <a:chExt cx="3068" cy="354"/>
          </a:xfrm>
        </p:grpSpPr>
        <p:sp>
          <p:nvSpPr>
            <p:cNvPr id="53280" name="Text Box 1029"/>
            <p:cNvSpPr txBox="1">
              <a:spLocks noChangeArrowheads="1"/>
            </p:cNvSpPr>
            <p:nvPr/>
          </p:nvSpPr>
          <p:spPr bwMode="auto">
            <a:xfrm>
              <a:off x="226" y="624"/>
              <a:ext cx="3068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800" b="1"/>
                <a:t>Pdf(</a:t>
              </a:r>
              <a:r>
                <a:rPr lang="en-US" altLang="ja-JP" sz="2800" b="1">
                  <a:latin typeface="Symbol" panose="05050102010706020507" pitchFamily="18" charset="2"/>
                </a:rPr>
                <a:t>D</a:t>
              </a:r>
              <a:r>
                <a:rPr lang="en-US" altLang="ja-JP" sz="2800" b="1"/>
                <a:t>t)</a:t>
              </a:r>
              <a:r>
                <a:rPr lang="en-US" altLang="ja-JP" sz="2800" b="1">
                  <a:solidFill>
                    <a:srgbClr val="3333FF"/>
                  </a:solidFill>
                </a:rPr>
                <a:t> = </a:t>
              </a:r>
              <a:r>
                <a:rPr lang="en-US" altLang="ja-JP" sz="2800" b="1">
                  <a:solidFill>
                    <a:srgbClr val="FF0000"/>
                  </a:solidFill>
                </a:rPr>
                <a:t>P</a:t>
              </a:r>
              <a:r>
                <a:rPr lang="en-US" altLang="ja-JP" sz="2800" b="1" baseline="-25000">
                  <a:solidFill>
                    <a:srgbClr val="FF0000"/>
                  </a:solidFill>
                </a:rPr>
                <a:t>sig</a:t>
              </a:r>
              <a:r>
                <a:rPr lang="en-US" altLang="ja-JP" sz="2800" b="1">
                  <a:solidFill>
                    <a:srgbClr val="FF0000"/>
                  </a:solidFill>
                </a:rPr>
                <a:t>   </a:t>
              </a:r>
              <a:r>
                <a:rPr lang="en-US" altLang="ja-JP" sz="2800" b="1">
                  <a:solidFill>
                    <a:srgbClr val="CC00CC"/>
                  </a:solidFill>
                </a:rPr>
                <a:t>R</a:t>
              </a:r>
              <a:r>
                <a:rPr lang="en-US" altLang="ja-JP" sz="2800" b="1" baseline="-25000">
                  <a:solidFill>
                    <a:srgbClr val="CC00CC"/>
                  </a:solidFill>
                </a:rPr>
                <a:t>sig</a:t>
              </a:r>
              <a:r>
                <a:rPr lang="en-US" altLang="ja-JP" sz="2800" b="1">
                  <a:solidFill>
                    <a:srgbClr val="3333FF"/>
                  </a:solidFill>
                </a:rPr>
                <a:t> + P</a:t>
              </a:r>
              <a:r>
                <a:rPr lang="en-US" altLang="ja-JP" sz="2800" b="1" baseline="-25000">
                  <a:solidFill>
                    <a:srgbClr val="3333FF"/>
                  </a:solidFill>
                </a:rPr>
                <a:t>BG</a:t>
              </a:r>
              <a:r>
                <a:rPr lang="en-US" altLang="ja-JP" sz="2800" b="1">
                  <a:solidFill>
                    <a:srgbClr val="3333FF"/>
                  </a:solidFill>
                </a:rPr>
                <a:t> + </a:t>
              </a:r>
              <a:r>
                <a:rPr lang="en-US" altLang="ja-JP" sz="2800" b="1">
                  <a:solidFill>
                    <a:srgbClr val="00FF00"/>
                  </a:solidFill>
                </a:rPr>
                <a:t>P</a:t>
              </a:r>
              <a:r>
                <a:rPr lang="en-US" altLang="ja-JP" sz="2800" b="1" baseline="-25000">
                  <a:solidFill>
                    <a:srgbClr val="00FF00"/>
                  </a:solidFill>
                </a:rPr>
                <a:t>OL</a:t>
              </a:r>
              <a:endParaRPr lang="en-US" altLang="ja-JP" sz="2800"/>
            </a:p>
          </p:txBody>
        </p:sp>
        <p:sp>
          <p:nvSpPr>
            <p:cNvPr id="53281" name="AutoShape 1030"/>
            <p:cNvSpPr>
              <a:spLocks noChangeArrowheads="1"/>
            </p:cNvSpPr>
            <p:nvPr/>
          </p:nvSpPr>
          <p:spPr bwMode="auto">
            <a:xfrm>
              <a:off x="1564" y="788"/>
              <a:ext cx="116" cy="116"/>
            </a:xfrm>
            <a:prstGeom prst="flowChartSummingJunction">
              <a:avLst/>
            </a:prstGeom>
            <a:noFill/>
            <a:ln w="1587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</p:grpSp>
      <p:grpSp>
        <p:nvGrpSpPr>
          <p:cNvPr id="53254" name="Group 1031"/>
          <p:cNvGrpSpPr>
            <a:grpSpLocks/>
          </p:cNvGrpSpPr>
          <p:nvPr/>
        </p:nvGrpSpPr>
        <p:grpSpPr bwMode="auto">
          <a:xfrm>
            <a:off x="228600" y="1557338"/>
            <a:ext cx="3860800" cy="519112"/>
            <a:chOff x="649" y="981"/>
            <a:chExt cx="2432" cy="327"/>
          </a:xfrm>
        </p:grpSpPr>
        <p:sp>
          <p:nvSpPr>
            <p:cNvPr id="53277" name="Text Box 1032"/>
            <p:cNvSpPr txBox="1">
              <a:spLocks noChangeArrowheads="1"/>
            </p:cNvSpPr>
            <p:nvPr/>
          </p:nvSpPr>
          <p:spPr bwMode="auto">
            <a:xfrm>
              <a:off x="649" y="981"/>
              <a:ext cx="2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rgbClr val="CC00CC"/>
                  </a:solidFill>
                </a:rPr>
                <a:t>R</a:t>
              </a:r>
              <a:r>
                <a:rPr lang="en-US" altLang="ja-JP" sz="2800" b="1" baseline="-25000">
                  <a:solidFill>
                    <a:srgbClr val="CC00CC"/>
                  </a:solidFill>
                </a:rPr>
                <a:t>sig</a:t>
              </a:r>
              <a:r>
                <a:rPr lang="en-US" altLang="ja-JP" sz="2800" b="1">
                  <a:solidFill>
                    <a:srgbClr val="CC00CC"/>
                  </a:solidFill>
                </a:rPr>
                <a:t> = </a:t>
              </a:r>
              <a:r>
                <a:rPr lang="en-US" altLang="ja-JP" sz="2800" b="1" baseline="-25000">
                  <a:solidFill>
                    <a:srgbClr val="CC00CC"/>
                  </a:solidFill>
                </a:rPr>
                <a:t> </a:t>
              </a:r>
              <a:r>
                <a:rPr lang="en-US" altLang="ja-JP" sz="2800" b="1">
                  <a:solidFill>
                    <a:srgbClr val="CC00CC"/>
                  </a:solidFill>
                </a:rPr>
                <a:t>R</a:t>
              </a:r>
              <a:r>
                <a:rPr lang="en-US" altLang="ja-JP" sz="2800" b="1" baseline="-25000">
                  <a:solidFill>
                    <a:srgbClr val="CC00CC"/>
                  </a:solidFill>
                </a:rPr>
                <a:t>det   </a:t>
              </a:r>
              <a:r>
                <a:rPr lang="en-US" altLang="ja-JP" sz="2800" b="1">
                  <a:solidFill>
                    <a:srgbClr val="CC00CC"/>
                  </a:solidFill>
                </a:rPr>
                <a:t>  R</a:t>
              </a:r>
              <a:r>
                <a:rPr lang="en-US" altLang="ja-JP" sz="2800" b="1" baseline="-25000">
                  <a:solidFill>
                    <a:srgbClr val="CC00CC"/>
                  </a:solidFill>
                </a:rPr>
                <a:t>NP</a:t>
              </a:r>
              <a:r>
                <a:rPr lang="en-US" altLang="ja-JP" sz="2800" b="1">
                  <a:solidFill>
                    <a:srgbClr val="CC00CC"/>
                  </a:solidFill>
                </a:rPr>
                <a:t>     R</a:t>
              </a:r>
              <a:r>
                <a:rPr lang="en-US" altLang="ja-JP" sz="2800" b="1" baseline="-25000">
                  <a:solidFill>
                    <a:srgbClr val="CC00CC"/>
                  </a:solidFill>
                </a:rPr>
                <a:t>Kin</a:t>
              </a:r>
              <a:r>
                <a:rPr lang="en-US" altLang="ja-JP" sz="2800" b="1"/>
                <a:t> </a:t>
              </a:r>
            </a:p>
          </p:txBody>
        </p:sp>
        <p:sp>
          <p:nvSpPr>
            <p:cNvPr id="53278" name="AutoShape 1033"/>
            <p:cNvSpPr>
              <a:spLocks noChangeArrowheads="1"/>
            </p:cNvSpPr>
            <p:nvPr/>
          </p:nvSpPr>
          <p:spPr bwMode="auto">
            <a:xfrm>
              <a:off x="1708" y="1111"/>
              <a:ext cx="116" cy="116"/>
            </a:xfrm>
            <a:prstGeom prst="flowChartSummingJunction">
              <a:avLst/>
            </a:prstGeom>
            <a:noFill/>
            <a:ln w="1587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  <p:sp>
          <p:nvSpPr>
            <p:cNvPr id="53279" name="AutoShape 1034"/>
            <p:cNvSpPr>
              <a:spLocks noChangeArrowheads="1"/>
            </p:cNvSpPr>
            <p:nvPr/>
          </p:nvSpPr>
          <p:spPr bwMode="auto">
            <a:xfrm>
              <a:off x="2332" y="1111"/>
              <a:ext cx="116" cy="116"/>
            </a:xfrm>
            <a:prstGeom prst="flowChartSummingJunction">
              <a:avLst/>
            </a:prstGeom>
            <a:noFill/>
            <a:ln w="1587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</p:grpSp>
      <p:sp>
        <p:nvSpPr>
          <p:cNvPr id="53255" name="Rectangle 1035"/>
          <p:cNvSpPr>
            <a:spLocks noChangeArrowheads="1"/>
          </p:cNvSpPr>
          <p:nvPr/>
        </p:nvSpPr>
        <p:spPr bwMode="auto">
          <a:xfrm>
            <a:off x="455613" y="2133600"/>
            <a:ext cx="763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CC"/>
                </a:solidFill>
              </a:rPr>
              <a:t>R</a:t>
            </a:r>
            <a:r>
              <a:rPr lang="en-US" altLang="ja-JP" sz="2800" b="1" baseline="-25000">
                <a:solidFill>
                  <a:srgbClr val="CC00CC"/>
                </a:solidFill>
              </a:rPr>
              <a:t>det</a:t>
            </a:r>
            <a:endParaRPr lang="en-US" altLang="ja-JP" sz="2400" b="1" baseline="-25000">
              <a:solidFill>
                <a:srgbClr val="CC00CC"/>
              </a:solidFill>
            </a:endParaRPr>
          </a:p>
        </p:txBody>
      </p:sp>
      <p:sp>
        <p:nvSpPr>
          <p:cNvPr id="53256" name="Text Box 1036"/>
          <p:cNvSpPr txBox="1">
            <a:spLocks noChangeArrowheads="1"/>
          </p:cNvSpPr>
          <p:nvPr/>
        </p:nvSpPr>
        <p:spPr bwMode="auto">
          <a:xfrm>
            <a:off x="1444625" y="2605088"/>
            <a:ext cx="4651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Multipul track: single Gaussian</a:t>
            </a:r>
          </a:p>
        </p:txBody>
      </p:sp>
      <p:sp>
        <p:nvSpPr>
          <p:cNvPr id="53257" name="Text Box 1037"/>
          <p:cNvSpPr txBox="1">
            <a:spLocks noChangeArrowheads="1"/>
          </p:cNvSpPr>
          <p:nvPr/>
        </p:nvSpPr>
        <p:spPr bwMode="auto">
          <a:xfrm>
            <a:off x="1906072" y="3039414"/>
            <a:ext cx="1478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b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400" b="1" baseline="-25000" dirty="0" err="1">
                <a:solidFill>
                  <a:srgbClr val="FF0000"/>
                </a:solidFill>
              </a:rPr>
              <a:t>z</a:t>
            </a:r>
            <a:r>
              <a:rPr lang="en-US" altLang="ja-JP" sz="2400" b="1" dirty="0">
                <a:solidFill>
                  <a:srgbClr val="FF0000"/>
                </a:solidFill>
              </a:rPr>
              <a:t> =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F(h)</a:t>
            </a:r>
            <a:endParaRPr lang="en-US" altLang="ja-JP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53258" name="Text Box 1038"/>
          <p:cNvSpPr txBox="1">
            <a:spLocks noChangeArrowheads="1"/>
          </p:cNvSpPr>
          <p:nvPr/>
        </p:nvSpPr>
        <p:spPr bwMode="auto">
          <a:xfrm>
            <a:off x="4816475" y="3036888"/>
            <a:ext cx="263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6600"/>
                </a:solidFill>
              </a:rPr>
              <a:t>(rec. and </a:t>
            </a:r>
            <a:r>
              <a:rPr lang="en-US" altLang="ja-JP" sz="2400" b="1" dirty="0" err="1">
                <a:solidFill>
                  <a:srgbClr val="006600"/>
                </a:solidFill>
              </a:rPr>
              <a:t>asoc</a:t>
            </a:r>
            <a:r>
              <a:rPr lang="en-US" altLang="ja-JP" sz="2400" b="1" dirty="0">
                <a:solidFill>
                  <a:srgbClr val="006600"/>
                </a:solidFill>
              </a:rPr>
              <a:t>. </a:t>
            </a:r>
            <a:r>
              <a:rPr lang="en-US" altLang="ja-JP" sz="2400" b="1" dirty="0" err="1">
                <a:solidFill>
                  <a:srgbClr val="006600"/>
                </a:solidFill>
              </a:rPr>
              <a:t>vtx</a:t>
            </a:r>
            <a:r>
              <a:rPr lang="en-US" altLang="ja-JP" sz="2400" b="1" dirty="0">
                <a:solidFill>
                  <a:srgbClr val="006600"/>
                </a:solidFill>
              </a:rPr>
              <a:t>)</a:t>
            </a:r>
          </a:p>
        </p:txBody>
      </p:sp>
      <p:sp>
        <p:nvSpPr>
          <p:cNvPr id="53259" name="Text Box 1039"/>
          <p:cNvSpPr txBox="1">
            <a:spLocks noChangeArrowheads="1"/>
          </p:cNvSpPr>
          <p:nvPr/>
        </p:nvSpPr>
        <p:spPr bwMode="auto">
          <a:xfrm>
            <a:off x="1944688" y="3463926"/>
            <a:ext cx="2884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solidFill>
                  <a:srgbClr val="FF0000"/>
                </a:solidFill>
              </a:rPr>
              <a:t>h = (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total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IP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)/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N</a:t>
            </a:r>
            <a:r>
              <a:rPr lang="en-US" altLang="ja-JP" sz="2400" b="1" baseline="-25000" dirty="0" err="1" smtClean="0">
                <a:solidFill>
                  <a:srgbClr val="FF0000"/>
                </a:solidFill>
              </a:rPr>
              <a:t>dof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53260" name="Text Box 1040"/>
          <p:cNvSpPr txBox="1">
            <a:spLocks noChangeArrowheads="1"/>
          </p:cNvSpPr>
          <p:nvPr/>
        </p:nvSpPr>
        <p:spPr bwMode="auto">
          <a:xfrm>
            <a:off x="5694363" y="3479800"/>
            <a:ext cx="225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6600"/>
                </a:solidFill>
              </a:rPr>
              <a:t>(goodness of fit)</a:t>
            </a:r>
          </a:p>
        </p:txBody>
      </p:sp>
      <p:sp>
        <p:nvSpPr>
          <p:cNvPr id="53261" name="Text Box 1041"/>
          <p:cNvSpPr txBox="1">
            <a:spLocks noChangeArrowheads="1"/>
          </p:cNvSpPr>
          <p:nvPr/>
        </p:nvSpPr>
        <p:spPr bwMode="auto">
          <a:xfrm>
            <a:off x="1431925" y="3952875"/>
            <a:ext cx="6380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/>
              <a:t>Single track: two Gaussians (</a:t>
            </a:r>
            <a:r>
              <a:rPr lang="en-US" altLang="ja-JP" sz="2800" dirty="0" err="1"/>
              <a:t>s</a:t>
            </a:r>
            <a:r>
              <a:rPr lang="en-US" altLang="ja-JP" sz="2800" baseline="-25000" dirty="0" err="1"/>
              <a:t>main</a:t>
            </a:r>
            <a:r>
              <a:rPr lang="en-US" altLang="ja-JP" sz="2800" dirty="0"/>
              <a:t>, </a:t>
            </a:r>
            <a:r>
              <a:rPr lang="en-US" altLang="ja-JP" sz="2800" dirty="0" err="1"/>
              <a:t>s</a:t>
            </a:r>
            <a:r>
              <a:rPr lang="en-US" altLang="ja-JP" sz="2800" baseline="-25000" dirty="0" err="1"/>
              <a:t>tail</a:t>
            </a:r>
            <a:r>
              <a:rPr lang="en-US" altLang="ja-JP" sz="2800" dirty="0"/>
              <a:t>, </a:t>
            </a:r>
            <a:r>
              <a:rPr lang="en-US" altLang="ja-JP" sz="2800" i="1" dirty="0" err="1"/>
              <a:t>f</a:t>
            </a:r>
            <a:r>
              <a:rPr lang="en-US" altLang="ja-JP" sz="2800" baseline="-25000" dirty="0" err="1"/>
              <a:t>tail</a:t>
            </a:r>
            <a:r>
              <a:rPr lang="en-US" altLang="ja-JP" sz="2800" dirty="0"/>
              <a:t>,)</a:t>
            </a:r>
          </a:p>
        </p:txBody>
      </p:sp>
      <p:sp>
        <p:nvSpPr>
          <p:cNvPr id="53262" name="Rectangle 1042"/>
          <p:cNvSpPr>
            <a:spLocks noChangeArrowheads="1"/>
          </p:cNvSpPr>
          <p:nvPr/>
        </p:nvSpPr>
        <p:spPr bwMode="auto">
          <a:xfrm>
            <a:off x="457200" y="4471988"/>
            <a:ext cx="763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CC"/>
                </a:solidFill>
              </a:rPr>
              <a:t>R</a:t>
            </a:r>
            <a:r>
              <a:rPr lang="en-US" altLang="ja-JP" sz="2800" b="1" baseline="-25000">
                <a:solidFill>
                  <a:srgbClr val="CC00CC"/>
                </a:solidFill>
              </a:rPr>
              <a:t>NP</a:t>
            </a:r>
          </a:p>
        </p:txBody>
      </p:sp>
      <p:sp>
        <p:nvSpPr>
          <p:cNvPr id="53263" name="Text Box 1043"/>
          <p:cNvSpPr txBox="1">
            <a:spLocks noChangeArrowheads="1"/>
          </p:cNvSpPr>
          <p:nvPr/>
        </p:nvSpPr>
        <p:spPr bwMode="auto">
          <a:xfrm>
            <a:off x="1204913" y="4433888"/>
            <a:ext cx="4498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: </a:t>
            </a:r>
            <a:r>
              <a:rPr lang="en-US" altLang="ja-JP" sz="2800" b="1">
                <a:solidFill>
                  <a:schemeClr val="accent2"/>
                </a:solidFill>
              </a:rPr>
              <a:t>non-primary particle effect</a:t>
            </a:r>
          </a:p>
        </p:txBody>
      </p:sp>
      <p:sp>
        <p:nvSpPr>
          <p:cNvPr id="53264" name="Text Box 1044"/>
          <p:cNvSpPr txBox="1">
            <a:spLocks noChangeArrowheads="1"/>
          </p:cNvSpPr>
          <p:nvPr/>
        </p:nvSpPr>
        <p:spPr bwMode="auto">
          <a:xfrm>
            <a:off x="1660525" y="4867275"/>
            <a:ext cx="6499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Asymmetric exponential </a:t>
            </a:r>
            <a:r>
              <a:rPr lang="en-US" altLang="ja-JP" sz="2400"/>
              <a:t>(</a:t>
            </a:r>
            <a:r>
              <a:rPr lang="en-US" altLang="ja-JP" sz="2400">
                <a:latin typeface="Symbol" panose="05050102010706020507" pitchFamily="18" charset="2"/>
              </a:rPr>
              <a:t>t</a:t>
            </a:r>
            <a:r>
              <a:rPr lang="en-US" altLang="ja-JP" sz="2400" baseline="-25000"/>
              <a:t>BG</a:t>
            </a:r>
            <a:r>
              <a:rPr lang="en-US" altLang="ja-JP" sz="2400"/>
              <a:t> depends on </a:t>
            </a:r>
            <a:r>
              <a:rPr lang="en-US" altLang="ja-JP" sz="2400">
                <a:latin typeface="Symbol" panose="05050102010706020507" pitchFamily="18" charset="2"/>
              </a:rPr>
              <a:t>s</a:t>
            </a:r>
            <a:r>
              <a:rPr lang="en-US" altLang="ja-JP" sz="2400" baseline="-25000">
                <a:latin typeface="Symbol" panose="05050102010706020507" pitchFamily="18" charset="2"/>
              </a:rPr>
              <a:t>D</a:t>
            </a:r>
            <a:r>
              <a:rPr lang="en-US" altLang="ja-JP" sz="2400" baseline="-25000"/>
              <a:t>z</a:t>
            </a:r>
            <a:r>
              <a:rPr lang="en-US" altLang="ja-JP" sz="2400"/>
              <a:t>)</a:t>
            </a:r>
            <a:r>
              <a:rPr lang="en-US" altLang="ja-JP" sz="2800"/>
              <a:t>  </a:t>
            </a:r>
          </a:p>
        </p:txBody>
      </p:sp>
      <p:sp>
        <p:nvSpPr>
          <p:cNvPr id="53265" name="Rectangle 1045"/>
          <p:cNvSpPr>
            <a:spLocks noChangeArrowheads="1"/>
          </p:cNvSpPr>
          <p:nvPr/>
        </p:nvSpPr>
        <p:spPr bwMode="auto">
          <a:xfrm>
            <a:off x="457200" y="5334000"/>
            <a:ext cx="830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CC"/>
                </a:solidFill>
              </a:rPr>
              <a:t>R</a:t>
            </a:r>
            <a:r>
              <a:rPr lang="en-US" altLang="ja-JP" sz="2800" b="1" baseline="-25000">
                <a:solidFill>
                  <a:srgbClr val="CC00CC"/>
                </a:solidFill>
              </a:rPr>
              <a:t>Kin</a:t>
            </a:r>
          </a:p>
        </p:txBody>
      </p:sp>
      <p:sp>
        <p:nvSpPr>
          <p:cNvPr id="53266" name="Text Box 1046"/>
          <p:cNvSpPr txBox="1">
            <a:spLocks noChangeArrowheads="1"/>
          </p:cNvSpPr>
          <p:nvPr/>
        </p:nvSpPr>
        <p:spPr bwMode="auto">
          <a:xfrm>
            <a:off x="1204913" y="5324475"/>
            <a:ext cx="4333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: </a:t>
            </a:r>
            <a:r>
              <a:rPr lang="en-US" altLang="ja-JP" sz="2800" b="1">
                <a:solidFill>
                  <a:schemeClr val="accent2"/>
                </a:solidFill>
              </a:rPr>
              <a:t>effect of B motion in CMS</a:t>
            </a:r>
            <a:endParaRPr lang="en-US" altLang="ja-JP" sz="2800"/>
          </a:p>
        </p:txBody>
      </p:sp>
      <p:sp>
        <p:nvSpPr>
          <p:cNvPr id="53267" name="Text Box 1047"/>
          <p:cNvSpPr txBox="1">
            <a:spLocks noChangeArrowheads="1"/>
          </p:cNvSpPr>
          <p:nvPr/>
        </p:nvSpPr>
        <p:spPr bwMode="auto">
          <a:xfrm>
            <a:off x="1676400" y="5775325"/>
            <a:ext cx="6111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Analytic formula as a function of cos</a:t>
            </a:r>
            <a:r>
              <a:rPr lang="en-US" altLang="ja-JP" sz="2800">
                <a:latin typeface="Symbol" panose="05050102010706020507" pitchFamily="18" charset="2"/>
              </a:rPr>
              <a:t>q</a:t>
            </a:r>
            <a:r>
              <a:rPr lang="en-US" altLang="ja-JP" sz="2800" baseline="-25000"/>
              <a:t>Brec</a:t>
            </a:r>
            <a:endParaRPr lang="en-US" altLang="ja-JP" sz="2800"/>
          </a:p>
        </p:txBody>
      </p:sp>
      <p:sp>
        <p:nvSpPr>
          <p:cNvPr id="53268" name="Text Box 1048"/>
          <p:cNvSpPr txBox="1">
            <a:spLocks noChangeArrowheads="1"/>
          </p:cNvSpPr>
          <p:nvPr/>
        </p:nvSpPr>
        <p:spPr bwMode="auto">
          <a:xfrm>
            <a:off x="1066800" y="2147888"/>
            <a:ext cx="3224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: </a:t>
            </a:r>
            <a:r>
              <a:rPr lang="en-US" altLang="ja-JP" sz="2800" b="1">
                <a:solidFill>
                  <a:schemeClr val="accent2"/>
                </a:solidFill>
              </a:rPr>
              <a:t>detector resolution</a:t>
            </a:r>
            <a:endParaRPr lang="en-US" altLang="ja-JP" sz="2800" b="1"/>
          </a:p>
        </p:txBody>
      </p:sp>
      <p:sp>
        <p:nvSpPr>
          <p:cNvPr id="53269" name="Text Box 1049"/>
          <p:cNvSpPr txBox="1">
            <a:spLocks noChangeArrowheads="1"/>
          </p:cNvSpPr>
          <p:nvPr/>
        </p:nvSpPr>
        <p:spPr bwMode="auto">
          <a:xfrm>
            <a:off x="5349875" y="1066800"/>
            <a:ext cx="314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(</a:t>
            </a:r>
            <a:r>
              <a:rPr lang="en-US" altLang="ja-JP" sz="2400" b="1">
                <a:solidFill>
                  <a:srgbClr val="00FF00"/>
                </a:solidFill>
              </a:rPr>
              <a:t>P</a:t>
            </a:r>
            <a:r>
              <a:rPr lang="en-US" altLang="ja-JP" sz="2400" b="1" baseline="-25000">
                <a:solidFill>
                  <a:srgbClr val="00FF00"/>
                </a:solidFill>
              </a:rPr>
              <a:t>OL </a:t>
            </a:r>
            <a:r>
              <a:rPr lang="en-US" altLang="ja-JP" sz="2400"/>
              <a:t>: outlier, Gaussian)</a:t>
            </a:r>
          </a:p>
        </p:txBody>
      </p:sp>
      <p:sp>
        <p:nvSpPr>
          <p:cNvPr id="53270" name="AutoShape 1050"/>
          <p:cNvSpPr>
            <a:spLocks noChangeArrowheads="1"/>
          </p:cNvSpPr>
          <p:nvPr/>
        </p:nvSpPr>
        <p:spPr bwMode="auto">
          <a:xfrm>
            <a:off x="381000" y="2362200"/>
            <a:ext cx="762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53271" name="AutoShape 1051"/>
          <p:cNvSpPr>
            <a:spLocks noChangeArrowheads="1"/>
          </p:cNvSpPr>
          <p:nvPr/>
        </p:nvSpPr>
        <p:spPr bwMode="auto">
          <a:xfrm>
            <a:off x="381000" y="4648200"/>
            <a:ext cx="762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53272" name="AutoShape 1052"/>
          <p:cNvSpPr>
            <a:spLocks noChangeArrowheads="1"/>
          </p:cNvSpPr>
          <p:nvPr/>
        </p:nvSpPr>
        <p:spPr bwMode="auto">
          <a:xfrm>
            <a:off x="381000" y="5562600"/>
            <a:ext cx="762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53273" name="Text Box 1053"/>
          <p:cNvSpPr txBox="1">
            <a:spLocks noChangeArrowheads="1"/>
          </p:cNvSpPr>
          <p:nvPr/>
        </p:nvSpPr>
        <p:spPr bwMode="auto">
          <a:xfrm>
            <a:off x="6488113" y="1708150"/>
            <a:ext cx="11287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800000"/>
                </a:solidFill>
              </a:rPr>
              <a:t>CP-fit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800000"/>
                </a:solidFill>
              </a:rPr>
              <a:t>Mixing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800000"/>
                </a:solidFill>
              </a:rPr>
              <a:t>lifetime</a:t>
            </a:r>
          </a:p>
        </p:txBody>
      </p:sp>
      <p:sp>
        <p:nvSpPr>
          <p:cNvPr id="53274" name="Text Box 1054"/>
          <p:cNvSpPr txBox="1">
            <a:spLocks noChangeArrowheads="1"/>
          </p:cNvSpPr>
          <p:nvPr/>
        </p:nvSpPr>
        <p:spPr bwMode="auto">
          <a:xfrm>
            <a:off x="7875588" y="1970088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800000"/>
                </a:solidFill>
              </a:rPr>
              <a:t>same</a:t>
            </a:r>
          </a:p>
        </p:txBody>
      </p:sp>
      <p:sp>
        <p:nvSpPr>
          <p:cNvPr id="53275" name="AutoShape 1055"/>
          <p:cNvSpPr>
            <a:spLocks/>
          </p:cNvSpPr>
          <p:nvPr/>
        </p:nvSpPr>
        <p:spPr bwMode="auto">
          <a:xfrm>
            <a:off x="7616825" y="1860550"/>
            <a:ext cx="182563" cy="719138"/>
          </a:xfrm>
          <a:prstGeom prst="rightBrace">
            <a:avLst>
              <a:gd name="adj1" fmla="val 3282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53276" name="Rectangle 1056"/>
          <p:cNvSpPr>
            <a:spLocks noChangeArrowheads="1"/>
          </p:cNvSpPr>
          <p:nvPr/>
        </p:nvSpPr>
        <p:spPr bwMode="auto">
          <a:xfrm>
            <a:off x="6351588" y="1676400"/>
            <a:ext cx="2563812" cy="9794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3" name="正方形/長方形 2"/>
          <p:cNvSpPr/>
          <p:nvPr/>
        </p:nvSpPr>
        <p:spPr>
          <a:xfrm>
            <a:off x="757132" y="3308648"/>
            <a:ext cx="943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2011~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795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2" r="7866" b="5144"/>
          <a:stretch>
            <a:fillRect/>
          </a:stretch>
        </p:blipFill>
        <p:spPr bwMode="auto">
          <a:xfrm>
            <a:off x="4714875" y="3357563"/>
            <a:ext cx="41433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8" r="9454" b="7852"/>
          <a:stretch>
            <a:fillRect/>
          </a:stretch>
        </p:blipFill>
        <p:spPr bwMode="auto">
          <a:xfrm>
            <a:off x="4714875" y="1714500"/>
            <a:ext cx="407193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smtClean="0"/>
              <a:t>Control Sample: Hadronic</a:t>
            </a:r>
            <a:endParaRPr lang="en-US" altLang="ja-JP" sz="3200" b="1" smtClean="0"/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6189663" y="1843088"/>
            <a:ext cx="131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3333FF"/>
                </a:solidFill>
              </a:rPr>
              <a:t>D</a:t>
            </a:r>
            <a:r>
              <a:rPr lang="en-US" altLang="ja-JP" sz="2400" baseline="30000">
                <a:solidFill>
                  <a:srgbClr val="3333FF"/>
                </a:solidFill>
              </a:rPr>
              <a:t>(*)+</a:t>
            </a:r>
            <a:r>
              <a:rPr lang="en-US" altLang="ja-JP" sz="2400">
                <a:solidFill>
                  <a:srgbClr val="3333FF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rgbClr val="3333FF"/>
                </a:solidFill>
              </a:rPr>
              <a:t>-</a:t>
            </a:r>
            <a:r>
              <a:rPr lang="en-US" altLang="ja-JP" sz="2400">
                <a:solidFill>
                  <a:srgbClr val="3333FF"/>
                </a:solidFill>
              </a:rPr>
              <a:t>/</a:t>
            </a:r>
            <a:r>
              <a:rPr lang="en-US" altLang="ja-JP" sz="2400">
                <a:solidFill>
                  <a:srgbClr val="3333FF"/>
                </a:solidFill>
                <a:latin typeface="Symbol" panose="05050102010706020507" pitchFamily="18" charset="2"/>
              </a:rPr>
              <a:t>r</a:t>
            </a:r>
            <a:r>
              <a:rPr lang="en-US" altLang="ja-JP" sz="2400" baseline="30000">
                <a:solidFill>
                  <a:srgbClr val="3333FF"/>
                </a:solidFill>
              </a:rPr>
              <a:t>-</a:t>
            </a:r>
            <a:endParaRPr lang="en-US" altLang="ja-JP" sz="2400">
              <a:solidFill>
                <a:srgbClr val="3333FF"/>
              </a:solidFill>
            </a:endParaRPr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6199188" y="2209800"/>
            <a:ext cx="144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3333FF"/>
                </a:solidFill>
              </a:rPr>
              <a:t>J/</a:t>
            </a:r>
            <a:r>
              <a:rPr lang="en-US" altLang="ja-JP" sz="2400">
                <a:solidFill>
                  <a:srgbClr val="3333FF"/>
                </a:solidFill>
                <a:latin typeface="Symbol" panose="05050102010706020507" pitchFamily="18" charset="2"/>
              </a:rPr>
              <a:t>y</a:t>
            </a:r>
            <a:r>
              <a:rPr lang="en-US" altLang="ja-JP" sz="2400">
                <a:solidFill>
                  <a:srgbClr val="3333FF"/>
                </a:solidFill>
              </a:rPr>
              <a:t>Ks/K</a:t>
            </a:r>
            <a:r>
              <a:rPr lang="en-US" altLang="ja-JP" sz="2400" baseline="30000">
                <a:solidFill>
                  <a:srgbClr val="3333FF"/>
                </a:solidFill>
              </a:rPr>
              <a:t>*0</a:t>
            </a:r>
            <a:endParaRPr lang="en-US" altLang="ja-JP" sz="2400">
              <a:solidFill>
                <a:srgbClr val="3333FF"/>
              </a:solidFill>
            </a:endParaRPr>
          </a:p>
        </p:txBody>
      </p:sp>
      <p:sp>
        <p:nvSpPr>
          <p:cNvPr id="54280" name="Text Box 6"/>
          <p:cNvSpPr txBox="1">
            <a:spLocks noChangeArrowheads="1"/>
          </p:cNvSpPr>
          <p:nvPr/>
        </p:nvSpPr>
        <p:spPr bwMode="auto">
          <a:xfrm>
            <a:off x="5840413" y="2667000"/>
            <a:ext cx="123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9900"/>
                </a:solidFill>
              </a:rPr>
              <a:t>37K ev</a:t>
            </a:r>
          </a:p>
        </p:txBody>
      </p:sp>
      <p:sp>
        <p:nvSpPr>
          <p:cNvPr id="54281" name="Text Box 7"/>
          <p:cNvSpPr txBox="1">
            <a:spLocks noChangeArrowheads="1"/>
          </p:cNvSpPr>
          <p:nvPr/>
        </p:nvSpPr>
        <p:spPr bwMode="auto">
          <a:xfrm>
            <a:off x="6259513" y="3352800"/>
            <a:ext cx="741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3333FF"/>
                </a:solidFill>
              </a:rPr>
              <a:t>D</a:t>
            </a:r>
            <a:r>
              <a:rPr lang="en-US" altLang="ja-JP" sz="2400" baseline="30000">
                <a:solidFill>
                  <a:srgbClr val="3333FF"/>
                </a:solidFill>
              </a:rPr>
              <a:t>0</a:t>
            </a:r>
            <a:r>
              <a:rPr lang="en-US" altLang="ja-JP" sz="2400">
                <a:solidFill>
                  <a:srgbClr val="3333FF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rgbClr val="3333FF"/>
                </a:solidFill>
              </a:rPr>
              <a:t>-</a:t>
            </a:r>
            <a:endParaRPr lang="en-US" altLang="ja-JP" sz="2400">
              <a:solidFill>
                <a:srgbClr val="3333FF"/>
              </a:solidFill>
            </a:endParaRPr>
          </a:p>
        </p:txBody>
      </p:sp>
      <p:sp>
        <p:nvSpPr>
          <p:cNvPr id="54282" name="Text Box 8"/>
          <p:cNvSpPr txBox="1">
            <a:spLocks noChangeArrowheads="1"/>
          </p:cNvSpPr>
          <p:nvPr/>
        </p:nvSpPr>
        <p:spPr bwMode="auto">
          <a:xfrm>
            <a:off x="6257925" y="3733800"/>
            <a:ext cx="88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3333FF"/>
                </a:solidFill>
              </a:rPr>
              <a:t>J/</a:t>
            </a:r>
            <a:r>
              <a:rPr lang="en-US" altLang="ja-JP" sz="2400">
                <a:solidFill>
                  <a:srgbClr val="3333FF"/>
                </a:solidFill>
                <a:latin typeface="Symbol" panose="05050102010706020507" pitchFamily="18" charset="2"/>
              </a:rPr>
              <a:t>y</a:t>
            </a:r>
            <a:r>
              <a:rPr lang="en-US" altLang="ja-JP" sz="2400">
                <a:solidFill>
                  <a:srgbClr val="3333FF"/>
                </a:solidFill>
              </a:rPr>
              <a:t>K</a:t>
            </a:r>
            <a:r>
              <a:rPr lang="en-US" altLang="ja-JP" sz="2400" baseline="30000">
                <a:solidFill>
                  <a:srgbClr val="3333FF"/>
                </a:solidFill>
              </a:rPr>
              <a:t>-</a:t>
            </a:r>
            <a:endParaRPr lang="en-US" altLang="ja-JP" sz="2800">
              <a:solidFill>
                <a:srgbClr val="3333FF"/>
              </a:solidFill>
            </a:endParaRPr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5786438" y="4114800"/>
            <a:ext cx="123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9900"/>
                </a:solidFill>
              </a:rPr>
              <a:t>55K ev</a:t>
            </a:r>
          </a:p>
        </p:txBody>
      </p:sp>
      <p:sp>
        <p:nvSpPr>
          <p:cNvPr id="54284" name="Rectangle 10"/>
          <p:cNvSpPr>
            <a:spLocks noChangeArrowheads="1"/>
          </p:cNvSpPr>
          <p:nvPr/>
        </p:nvSpPr>
        <p:spPr bwMode="auto">
          <a:xfrm>
            <a:off x="6111875" y="5105400"/>
            <a:ext cx="1050925" cy="233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54285" name="Text Box 11"/>
          <p:cNvSpPr txBox="1">
            <a:spLocks noChangeArrowheads="1"/>
          </p:cNvSpPr>
          <p:nvPr/>
        </p:nvSpPr>
        <p:spPr bwMode="auto">
          <a:xfrm>
            <a:off x="6019800" y="50292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M</a:t>
            </a:r>
            <a:r>
              <a:rPr lang="en-US" altLang="ja-JP" sz="1800"/>
              <a:t>bc</a:t>
            </a:r>
            <a:r>
              <a:rPr lang="en-US" altLang="ja-JP" sz="2000"/>
              <a:t> (GeV)</a:t>
            </a:r>
            <a:endParaRPr lang="en-US" altLang="ja-JP" sz="2800"/>
          </a:p>
        </p:txBody>
      </p:sp>
      <p:sp>
        <p:nvSpPr>
          <p:cNvPr id="54286" name="Text Box 13"/>
          <p:cNvSpPr txBox="1">
            <a:spLocks noChangeArrowheads="1"/>
          </p:cNvSpPr>
          <p:nvPr/>
        </p:nvSpPr>
        <p:spPr bwMode="auto">
          <a:xfrm>
            <a:off x="365125" y="1143000"/>
            <a:ext cx="5527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/>
              <a:t>Cabbibo Favored Hadronic Decays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/>
              <a:t>   b → cud,  ccs </a:t>
            </a:r>
          </a:p>
        </p:txBody>
      </p:sp>
      <p:sp>
        <p:nvSpPr>
          <p:cNvPr id="54287" name="Text Box 14"/>
          <p:cNvSpPr txBox="1">
            <a:spLocks noChangeArrowheads="1"/>
          </p:cNvSpPr>
          <p:nvPr/>
        </p:nvSpPr>
        <p:spPr bwMode="auto">
          <a:xfrm>
            <a:off x="1524000" y="1524000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-</a:t>
            </a:r>
          </a:p>
        </p:txBody>
      </p:sp>
      <p:sp>
        <p:nvSpPr>
          <p:cNvPr id="54288" name="Text Box 15"/>
          <p:cNvSpPr txBox="1">
            <a:spLocks noChangeArrowheads="1"/>
          </p:cNvSpPr>
          <p:nvPr/>
        </p:nvSpPr>
        <p:spPr bwMode="auto">
          <a:xfrm>
            <a:off x="2286000" y="1524000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-</a:t>
            </a:r>
          </a:p>
        </p:txBody>
      </p:sp>
      <p:sp>
        <p:nvSpPr>
          <p:cNvPr id="54289" name="Rectangle 16"/>
          <p:cNvSpPr>
            <a:spLocks noChangeArrowheads="1"/>
          </p:cNvSpPr>
          <p:nvPr/>
        </p:nvSpPr>
        <p:spPr bwMode="auto">
          <a:xfrm>
            <a:off x="6324600" y="1143000"/>
            <a:ext cx="224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∫</a:t>
            </a:r>
            <a:r>
              <a:rPr lang="en-US" altLang="ja-JP" sz="2400" i="1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 dt </a:t>
            </a:r>
            <a:r>
              <a:rPr lang="en-US" altLang="ja-JP" sz="2400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 140 fb</a:t>
            </a:r>
            <a:r>
              <a:rPr lang="en-US" altLang="ja-JP" sz="2400" baseline="30000">
                <a:solidFill>
                  <a:srgbClr val="CC00FF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-1</a:t>
            </a:r>
          </a:p>
        </p:txBody>
      </p:sp>
      <p:sp>
        <p:nvSpPr>
          <p:cNvPr id="54290" name="Text Box 17"/>
          <p:cNvSpPr txBox="1">
            <a:spLocks noChangeArrowheads="1"/>
          </p:cNvSpPr>
          <p:nvPr/>
        </p:nvSpPr>
        <p:spPr bwMode="auto">
          <a:xfrm>
            <a:off x="609600" y="2209800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</a:rPr>
              <a:t>D</a:t>
            </a:r>
            <a:r>
              <a:rPr lang="en-US" altLang="ja-JP" sz="2400" baseline="30000">
                <a:solidFill>
                  <a:schemeClr val="accent2"/>
                </a:solidFill>
              </a:rPr>
              <a:t>*+ </a:t>
            </a:r>
            <a:r>
              <a:rPr lang="en-US" altLang="ja-JP" sz="2400">
                <a:solidFill>
                  <a:schemeClr val="accent2"/>
                </a:solidFill>
                <a:sym typeface="Symbol" panose="05050102010706020507" pitchFamily="18" charset="2"/>
              </a:rPr>
              <a:t></a:t>
            </a:r>
            <a:r>
              <a:rPr lang="en-US" altLang="ja-JP" sz="2400" baseline="30000">
                <a:solidFill>
                  <a:schemeClr val="accent2"/>
                </a:solidFill>
              </a:rPr>
              <a:t> </a:t>
            </a:r>
            <a:r>
              <a:rPr lang="en-US" altLang="ja-JP" sz="2400">
                <a:solidFill>
                  <a:schemeClr val="accent2"/>
                </a:solidFill>
              </a:rPr>
              <a:t>D </a:t>
            </a:r>
            <a:r>
              <a:rPr lang="en-US" altLang="ja-JP" sz="2400" baseline="30000">
                <a:solidFill>
                  <a:schemeClr val="accent2"/>
                </a:solidFill>
              </a:rPr>
              <a:t>0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+  </a:t>
            </a:r>
            <a:r>
              <a:rPr lang="en-US" altLang="ja-JP" sz="2400">
                <a:solidFill>
                  <a:schemeClr val="accent2"/>
                </a:solidFill>
              </a:rPr>
              <a:t>(68%)</a:t>
            </a:r>
          </a:p>
        </p:txBody>
      </p:sp>
      <p:sp>
        <p:nvSpPr>
          <p:cNvPr id="54291" name="Text Box 18"/>
          <p:cNvSpPr txBox="1">
            <a:spLocks noChangeArrowheads="1"/>
          </p:cNvSpPr>
          <p:nvPr/>
        </p:nvSpPr>
        <p:spPr bwMode="auto">
          <a:xfrm>
            <a:off x="863600" y="2555875"/>
            <a:ext cx="3105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</a:rPr>
              <a:t>D</a:t>
            </a:r>
            <a:r>
              <a:rPr lang="en-US" altLang="ja-JP" sz="2400" baseline="30000">
                <a:solidFill>
                  <a:schemeClr val="accent2"/>
                </a:solidFill>
              </a:rPr>
              <a:t>0 </a:t>
            </a:r>
            <a:r>
              <a:rPr lang="en-US" altLang="ja-JP" sz="2400">
                <a:solidFill>
                  <a:schemeClr val="accent2"/>
                </a:solidFill>
                <a:sym typeface="Symbol" panose="05050102010706020507" pitchFamily="18" charset="2"/>
              </a:rPr>
              <a:t></a:t>
            </a:r>
            <a:r>
              <a:rPr lang="en-US" altLang="ja-JP" sz="2400" baseline="30000">
                <a:solidFill>
                  <a:schemeClr val="accent2"/>
                </a:solidFill>
              </a:rPr>
              <a:t> </a:t>
            </a:r>
            <a:r>
              <a:rPr lang="en-US" altLang="ja-JP" sz="2400">
                <a:solidFill>
                  <a:schemeClr val="accent2"/>
                </a:solidFill>
              </a:rPr>
              <a:t>K</a:t>
            </a:r>
            <a:r>
              <a:rPr lang="en-US" altLang="ja-JP" sz="2400" baseline="30000">
                <a:solidFill>
                  <a:schemeClr val="accent2"/>
                </a:solidFill>
              </a:rPr>
              <a:t>-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+               </a:t>
            </a:r>
            <a:r>
              <a:rPr lang="en-US" altLang="ja-JP" sz="2400">
                <a:solidFill>
                  <a:schemeClr val="accent2"/>
                </a:solidFill>
              </a:rPr>
              <a:t>(3.8%)</a:t>
            </a:r>
            <a:endParaRPr lang="en-US" altLang="ja-JP" sz="2400" baseline="300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baseline="30000">
                <a:solidFill>
                  <a:schemeClr val="accent2"/>
                </a:solidFill>
              </a:rPr>
              <a:t>             </a:t>
            </a:r>
            <a:r>
              <a:rPr lang="en-US" altLang="ja-JP" sz="2400">
                <a:solidFill>
                  <a:schemeClr val="accent2"/>
                </a:solidFill>
              </a:rPr>
              <a:t> K</a:t>
            </a:r>
            <a:r>
              <a:rPr lang="en-US" altLang="ja-JP" sz="2400" baseline="30000">
                <a:solidFill>
                  <a:schemeClr val="accent2"/>
                </a:solidFill>
              </a:rPr>
              <a:t>-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+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0       </a:t>
            </a:r>
            <a:r>
              <a:rPr lang="en-US" altLang="ja-JP" sz="2400">
                <a:solidFill>
                  <a:schemeClr val="accent2"/>
                </a:solidFill>
              </a:rPr>
              <a:t>(13.1%)</a:t>
            </a:r>
            <a:endParaRPr lang="en-US" altLang="ja-JP" sz="2400" baseline="300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baseline="30000">
                <a:solidFill>
                  <a:schemeClr val="accent2"/>
                </a:solidFill>
              </a:rPr>
              <a:t>               </a:t>
            </a:r>
            <a:r>
              <a:rPr lang="en-US" altLang="ja-JP" sz="2400">
                <a:solidFill>
                  <a:schemeClr val="accent2"/>
                </a:solidFill>
              </a:rPr>
              <a:t>K</a:t>
            </a:r>
            <a:r>
              <a:rPr lang="en-US" altLang="ja-JP" sz="2400" baseline="30000">
                <a:solidFill>
                  <a:schemeClr val="accent2"/>
                </a:solidFill>
              </a:rPr>
              <a:t>-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+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+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-    </a:t>
            </a:r>
            <a:r>
              <a:rPr lang="en-US" altLang="ja-JP" sz="2400">
                <a:solidFill>
                  <a:schemeClr val="accent2"/>
                </a:solidFill>
              </a:rPr>
              <a:t>(7.5%)</a:t>
            </a:r>
          </a:p>
        </p:txBody>
      </p:sp>
      <p:sp>
        <p:nvSpPr>
          <p:cNvPr id="54292" name="Rectangle 19"/>
          <p:cNvSpPr>
            <a:spLocks noChangeArrowheads="1"/>
          </p:cNvSpPr>
          <p:nvPr/>
        </p:nvSpPr>
        <p:spPr bwMode="auto">
          <a:xfrm>
            <a:off x="609600" y="3810000"/>
            <a:ext cx="266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</a:rPr>
              <a:t>D</a:t>
            </a:r>
            <a:r>
              <a:rPr lang="en-US" altLang="ja-JP" sz="2400" baseline="30000">
                <a:solidFill>
                  <a:schemeClr val="accent2"/>
                </a:solidFill>
              </a:rPr>
              <a:t>+ </a:t>
            </a:r>
            <a:r>
              <a:rPr lang="en-US" altLang="ja-JP" sz="2400">
                <a:solidFill>
                  <a:schemeClr val="accent2"/>
                </a:solidFill>
                <a:sym typeface="Symbol" panose="05050102010706020507" pitchFamily="18" charset="2"/>
              </a:rPr>
              <a:t></a:t>
            </a:r>
            <a:r>
              <a:rPr lang="en-US" altLang="ja-JP" sz="2400" baseline="30000">
                <a:solidFill>
                  <a:schemeClr val="accent2"/>
                </a:solidFill>
              </a:rPr>
              <a:t> </a:t>
            </a:r>
            <a:r>
              <a:rPr lang="en-US" altLang="ja-JP" sz="2400">
                <a:solidFill>
                  <a:schemeClr val="accent2"/>
                </a:solidFill>
              </a:rPr>
              <a:t>K</a:t>
            </a:r>
            <a:r>
              <a:rPr lang="en-US" altLang="ja-JP" sz="2400" baseline="30000">
                <a:solidFill>
                  <a:schemeClr val="accent2"/>
                </a:solidFill>
              </a:rPr>
              <a:t>-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+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+ </a:t>
            </a:r>
            <a:r>
              <a:rPr lang="en-US" altLang="ja-JP" sz="2400">
                <a:solidFill>
                  <a:schemeClr val="accent2"/>
                </a:solidFill>
              </a:rPr>
              <a:t>(9.1%)</a:t>
            </a:r>
          </a:p>
        </p:txBody>
      </p:sp>
      <p:grpSp>
        <p:nvGrpSpPr>
          <p:cNvPr id="54293" name="Group 20"/>
          <p:cNvGrpSpPr>
            <a:grpSpLocks/>
          </p:cNvGrpSpPr>
          <p:nvPr/>
        </p:nvGrpSpPr>
        <p:grpSpPr bwMode="auto">
          <a:xfrm>
            <a:off x="2133600" y="4572000"/>
            <a:ext cx="2508250" cy="1752600"/>
            <a:chOff x="3648" y="912"/>
            <a:chExt cx="1727" cy="1200"/>
          </a:xfrm>
        </p:grpSpPr>
        <p:sp>
          <p:nvSpPr>
            <p:cNvPr id="54296" name="Oval 21"/>
            <p:cNvSpPr>
              <a:spLocks noChangeArrowheads="1"/>
            </p:cNvSpPr>
            <p:nvPr/>
          </p:nvSpPr>
          <p:spPr bwMode="auto">
            <a:xfrm>
              <a:off x="3648" y="1392"/>
              <a:ext cx="552" cy="19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  <p:sp>
          <p:nvSpPr>
            <p:cNvPr id="54297" name="Line 22"/>
            <p:cNvSpPr>
              <a:spLocks noChangeShapeType="1"/>
            </p:cNvSpPr>
            <p:nvPr/>
          </p:nvSpPr>
          <p:spPr bwMode="auto">
            <a:xfrm flipV="1">
              <a:off x="3912" y="912"/>
              <a:ext cx="960" cy="576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298" name="Line 23"/>
            <p:cNvSpPr>
              <a:spLocks noChangeShapeType="1"/>
            </p:cNvSpPr>
            <p:nvPr/>
          </p:nvSpPr>
          <p:spPr bwMode="auto">
            <a:xfrm flipV="1">
              <a:off x="3960" y="1296"/>
              <a:ext cx="1200" cy="192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299" name="Line 24"/>
            <p:cNvSpPr>
              <a:spLocks noChangeShapeType="1"/>
            </p:cNvSpPr>
            <p:nvPr/>
          </p:nvSpPr>
          <p:spPr bwMode="auto">
            <a:xfrm>
              <a:off x="3912" y="1488"/>
              <a:ext cx="624" cy="192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300" name="Line 25"/>
            <p:cNvSpPr>
              <a:spLocks noChangeShapeType="1"/>
            </p:cNvSpPr>
            <p:nvPr/>
          </p:nvSpPr>
          <p:spPr bwMode="auto">
            <a:xfrm>
              <a:off x="4536" y="1680"/>
              <a:ext cx="624" cy="432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301" name="Line 26"/>
            <p:cNvSpPr>
              <a:spLocks noChangeShapeType="1"/>
            </p:cNvSpPr>
            <p:nvPr/>
          </p:nvSpPr>
          <p:spPr bwMode="auto">
            <a:xfrm>
              <a:off x="4584" y="1680"/>
              <a:ext cx="576" cy="0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302" name="Oval 27"/>
            <p:cNvSpPr>
              <a:spLocks noChangeArrowheads="1"/>
            </p:cNvSpPr>
            <p:nvPr/>
          </p:nvSpPr>
          <p:spPr bwMode="auto">
            <a:xfrm>
              <a:off x="3888" y="1440"/>
              <a:ext cx="96" cy="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  <p:sp>
          <p:nvSpPr>
            <p:cNvPr id="54303" name="Text Box 28"/>
            <p:cNvSpPr txBox="1">
              <a:spLocks noChangeArrowheads="1"/>
            </p:cNvSpPr>
            <p:nvPr/>
          </p:nvSpPr>
          <p:spPr bwMode="auto">
            <a:xfrm>
              <a:off x="4776" y="912"/>
              <a:ext cx="599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3333FF"/>
                  </a:solidFill>
                </a:rPr>
                <a:t>l</a:t>
              </a:r>
              <a:r>
                <a:rPr lang="en-US" altLang="ja-JP" sz="2800" b="1" i="1">
                  <a:solidFill>
                    <a:srgbClr val="3333FF"/>
                  </a:solidFill>
                  <a:latin typeface="Symbol" panose="05050102010706020507" pitchFamily="18" charset="2"/>
                </a:rPr>
                <a:t>/p/r</a:t>
              </a:r>
              <a:endParaRPr lang="en-US" altLang="ja-JP" sz="2800" b="1">
                <a:solidFill>
                  <a:srgbClr val="3333FF"/>
                </a:solidFill>
              </a:endParaRPr>
            </a:p>
          </p:txBody>
        </p:sp>
        <p:sp>
          <p:nvSpPr>
            <p:cNvPr id="54304" name="Text Box 29"/>
            <p:cNvSpPr txBox="1">
              <a:spLocks noChangeArrowheads="1"/>
            </p:cNvSpPr>
            <p:nvPr/>
          </p:nvSpPr>
          <p:spPr bwMode="auto">
            <a:xfrm>
              <a:off x="5063" y="1728"/>
              <a:ext cx="304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3333FF"/>
                  </a:solidFill>
                </a:rPr>
                <a:t>D</a:t>
              </a:r>
            </a:p>
          </p:txBody>
        </p:sp>
      </p:grpSp>
      <p:sp>
        <p:nvSpPr>
          <p:cNvPr id="54294" name="Text Box 30"/>
          <p:cNvSpPr txBox="1">
            <a:spLocks noChangeArrowheads="1"/>
          </p:cNvSpPr>
          <p:nvPr/>
        </p:nvSpPr>
        <p:spPr bwMode="auto">
          <a:xfrm>
            <a:off x="381000" y="4410075"/>
            <a:ext cx="14874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CC"/>
                </a:solidFill>
              </a:rPr>
              <a:t>Vertex:</a:t>
            </a:r>
            <a:endParaRPr lang="en-US" altLang="ja-JP" sz="2800">
              <a:solidFill>
                <a:srgbClr val="CC00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CC00CC"/>
                </a:solidFill>
              </a:rPr>
              <a:t>  primary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CC00CC"/>
                </a:solidFill>
              </a:rPr>
              <a:t>    +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CC00CC"/>
                </a:solidFill>
              </a:rPr>
              <a:t> pseud-D</a:t>
            </a:r>
          </a:p>
        </p:txBody>
      </p:sp>
      <p:sp>
        <p:nvSpPr>
          <p:cNvPr id="54295" name="Text Box 31"/>
          <p:cNvSpPr txBox="1">
            <a:spLocks noChangeArrowheads="1"/>
          </p:cNvSpPr>
          <p:nvPr/>
        </p:nvSpPr>
        <p:spPr bwMode="auto">
          <a:xfrm>
            <a:off x="4648200" y="5502275"/>
            <a:ext cx="44323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/>
              <a:t>B</a:t>
            </a:r>
            <a:r>
              <a:rPr lang="en-US" altLang="ja-JP" sz="2400" b="1" baseline="30000"/>
              <a:t>0</a:t>
            </a:r>
            <a:r>
              <a:rPr lang="en-US" altLang="ja-JP" sz="2000" b="1"/>
              <a:t>(except J/</a:t>
            </a:r>
            <a:r>
              <a:rPr lang="en-US" altLang="ja-JP" sz="2000" b="1">
                <a:latin typeface="Symbol" panose="05050102010706020507" pitchFamily="18" charset="2"/>
              </a:rPr>
              <a:t>y</a:t>
            </a:r>
            <a:r>
              <a:rPr lang="en-US" altLang="ja-JP" sz="2000" b="1"/>
              <a:t>Ks)</a:t>
            </a:r>
            <a:r>
              <a:rPr lang="en-US" altLang="ja-JP" sz="2400" b="1"/>
              <a:t>: </a:t>
            </a:r>
            <a:r>
              <a:rPr lang="en-US" altLang="ja-JP" sz="2000" b="1"/>
              <a:t>used for</a:t>
            </a:r>
            <a:endParaRPr lang="en-US" altLang="ja-JP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/>
              <a:t>   Flavor-tag/Mixing, Null-Asym.</a:t>
            </a:r>
          </a:p>
        </p:txBody>
      </p:sp>
    </p:spTree>
    <p:extLst>
      <p:ext uri="{BB962C8B-B14F-4D97-AF65-F5344CB8AC3E}">
        <p14:creationId xmlns:p14="http://schemas.microsoft.com/office/powerpoint/2010/main" val="6400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976313" y="152400"/>
            <a:ext cx="7772400" cy="882650"/>
          </a:xfrm>
        </p:spPr>
        <p:txBody>
          <a:bodyPr/>
          <a:lstStyle/>
          <a:p>
            <a:pPr eaLnBrk="1" hangingPunct="1"/>
            <a:r>
              <a:rPr lang="en-US" altLang="ja-JP" b="1" smtClean="0"/>
              <a:t>Control Sample: B</a:t>
            </a:r>
            <a:r>
              <a:rPr lang="en-US" altLang="ja-JP" b="1" baseline="30000" smtClean="0"/>
              <a:t>0</a:t>
            </a:r>
            <a:r>
              <a:rPr lang="en-US" altLang="ja-JP" b="1" smtClean="0"/>
              <a:t>→D</a:t>
            </a:r>
            <a:r>
              <a:rPr lang="en-US" altLang="ja-JP" b="1" baseline="30000" smtClean="0"/>
              <a:t>*+</a:t>
            </a:r>
            <a:r>
              <a:rPr lang="en-US" altLang="ja-JP" b="1" i="1" smtClean="0"/>
              <a:t>l</a:t>
            </a:r>
            <a:r>
              <a:rPr lang="en-US" altLang="ja-JP" b="1" i="1" baseline="30000" smtClean="0">
                <a:latin typeface="Symbol" panose="05050102010706020507" pitchFamily="18" charset="2"/>
              </a:rPr>
              <a:t>-</a:t>
            </a:r>
            <a:r>
              <a:rPr lang="en-US" altLang="ja-JP" b="1" i="1" baseline="30000" smtClean="0"/>
              <a:t> </a:t>
            </a:r>
            <a:r>
              <a:rPr lang="en-US" altLang="ja-JP" b="1" smtClean="0">
                <a:latin typeface="Symbol" panose="05050102010706020507" pitchFamily="18" charset="2"/>
              </a:rPr>
              <a:t>n</a:t>
            </a:r>
            <a:endParaRPr lang="en-US" altLang="ja-JP" b="1" smtClean="0"/>
          </a:p>
        </p:txBody>
      </p:sp>
      <p:sp>
        <p:nvSpPr>
          <p:cNvPr id="55300" name="Text Box 15"/>
          <p:cNvSpPr txBox="1">
            <a:spLocks noChangeArrowheads="1"/>
          </p:cNvSpPr>
          <p:nvPr/>
        </p:nvSpPr>
        <p:spPr bwMode="auto">
          <a:xfrm>
            <a:off x="822325" y="1133475"/>
            <a:ext cx="6326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Flavor-tag(</a:t>
            </a:r>
            <a:r>
              <a:rPr lang="en-US" altLang="ja-JP" sz="2800" i="1"/>
              <a:t>w</a:t>
            </a:r>
            <a:r>
              <a:rPr lang="en-US" altLang="ja-JP" sz="2800"/>
              <a:t>)/Mixing, Null-Asym. Control</a:t>
            </a:r>
          </a:p>
        </p:txBody>
      </p:sp>
      <p:sp>
        <p:nvSpPr>
          <p:cNvPr id="55301" name="Text Box 16"/>
          <p:cNvSpPr txBox="1">
            <a:spLocks noChangeArrowheads="1"/>
          </p:cNvSpPr>
          <p:nvPr/>
        </p:nvSpPr>
        <p:spPr bwMode="auto">
          <a:xfrm>
            <a:off x="5486400" y="2057400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</a:rPr>
              <a:t>D</a:t>
            </a:r>
            <a:r>
              <a:rPr lang="en-US" altLang="ja-JP" sz="2400" baseline="30000">
                <a:solidFill>
                  <a:schemeClr val="accent2"/>
                </a:solidFill>
              </a:rPr>
              <a:t>*+ </a:t>
            </a:r>
            <a:r>
              <a:rPr lang="en-US" altLang="ja-JP" sz="2400">
                <a:solidFill>
                  <a:schemeClr val="accent2"/>
                </a:solidFill>
                <a:sym typeface="Symbol" panose="05050102010706020507" pitchFamily="18" charset="2"/>
              </a:rPr>
              <a:t></a:t>
            </a:r>
            <a:r>
              <a:rPr lang="en-US" altLang="ja-JP" sz="2400" baseline="30000">
                <a:solidFill>
                  <a:schemeClr val="accent2"/>
                </a:solidFill>
              </a:rPr>
              <a:t> </a:t>
            </a:r>
            <a:r>
              <a:rPr lang="en-US" altLang="ja-JP" sz="2400">
                <a:solidFill>
                  <a:schemeClr val="accent2"/>
                </a:solidFill>
              </a:rPr>
              <a:t>D </a:t>
            </a:r>
            <a:r>
              <a:rPr lang="en-US" altLang="ja-JP" sz="2400" baseline="30000">
                <a:solidFill>
                  <a:schemeClr val="accent2"/>
                </a:solidFill>
              </a:rPr>
              <a:t>0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+  </a:t>
            </a:r>
            <a:r>
              <a:rPr lang="en-US" altLang="ja-JP" sz="2400">
                <a:solidFill>
                  <a:schemeClr val="accent2"/>
                </a:solidFill>
              </a:rPr>
              <a:t>(68%)</a:t>
            </a:r>
          </a:p>
        </p:txBody>
      </p:sp>
      <p:sp>
        <p:nvSpPr>
          <p:cNvPr id="55302" name="Text Box 17"/>
          <p:cNvSpPr txBox="1">
            <a:spLocks noChangeArrowheads="1"/>
          </p:cNvSpPr>
          <p:nvPr/>
        </p:nvSpPr>
        <p:spPr bwMode="auto">
          <a:xfrm>
            <a:off x="5740400" y="2403475"/>
            <a:ext cx="3105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</a:rPr>
              <a:t>D</a:t>
            </a:r>
            <a:r>
              <a:rPr lang="en-US" altLang="ja-JP" sz="2400" baseline="30000">
                <a:solidFill>
                  <a:schemeClr val="accent2"/>
                </a:solidFill>
              </a:rPr>
              <a:t>0 </a:t>
            </a:r>
            <a:r>
              <a:rPr lang="en-US" altLang="ja-JP" sz="2400">
                <a:solidFill>
                  <a:schemeClr val="accent2"/>
                </a:solidFill>
                <a:sym typeface="Symbol" panose="05050102010706020507" pitchFamily="18" charset="2"/>
              </a:rPr>
              <a:t></a:t>
            </a:r>
            <a:r>
              <a:rPr lang="en-US" altLang="ja-JP" sz="2400" baseline="30000">
                <a:solidFill>
                  <a:schemeClr val="accent2"/>
                </a:solidFill>
              </a:rPr>
              <a:t> </a:t>
            </a:r>
            <a:r>
              <a:rPr lang="en-US" altLang="ja-JP" sz="2400">
                <a:solidFill>
                  <a:schemeClr val="accent2"/>
                </a:solidFill>
              </a:rPr>
              <a:t>K</a:t>
            </a:r>
            <a:r>
              <a:rPr lang="en-US" altLang="ja-JP" sz="2400" baseline="30000">
                <a:solidFill>
                  <a:schemeClr val="accent2"/>
                </a:solidFill>
              </a:rPr>
              <a:t>-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+               </a:t>
            </a:r>
            <a:r>
              <a:rPr lang="en-US" altLang="ja-JP" sz="2400">
                <a:solidFill>
                  <a:schemeClr val="accent2"/>
                </a:solidFill>
              </a:rPr>
              <a:t>(3.8%)</a:t>
            </a:r>
            <a:endParaRPr lang="en-US" altLang="ja-JP" sz="2400" baseline="300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baseline="30000">
                <a:solidFill>
                  <a:schemeClr val="accent2"/>
                </a:solidFill>
              </a:rPr>
              <a:t>             </a:t>
            </a:r>
            <a:r>
              <a:rPr lang="en-US" altLang="ja-JP" sz="2400">
                <a:solidFill>
                  <a:schemeClr val="accent2"/>
                </a:solidFill>
              </a:rPr>
              <a:t> K</a:t>
            </a:r>
            <a:r>
              <a:rPr lang="en-US" altLang="ja-JP" sz="2400" baseline="30000">
                <a:solidFill>
                  <a:schemeClr val="accent2"/>
                </a:solidFill>
              </a:rPr>
              <a:t>-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+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0       </a:t>
            </a:r>
            <a:r>
              <a:rPr lang="en-US" altLang="ja-JP" sz="2400">
                <a:solidFill>
                  <a:schemeClr val="accent2"/>
                </a:solidFill>
              </a:rPr>
              <a:t>(13.1%)</a:t>
            </a:r>
            <a:endParaRPr lang="en-US" altLang="ja-JP" sz="2400" baseline="300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baseline="30000">
                <a:solidFill>
                  <a:schemeClr val="accent2"/>
                </a:solidFill>
              </a:rPr>
              <a:t>               </a:t>
            </a:r>
            <a:r>
              <a:rPr lang="en-US" altLang="ja-JP" sz="2400">
                <a:solidFill>
                  <a:schemeClr val="accent2"/>
                </a:solidFill>
              </a:rPr>
              <a:t>K</a:t>
            </a:r>
            <a:r>
              <a:rPr lang="en-US" altLang="ja-JP" sz="2400" baseline="30000">
                <a:solidFill>
                  <a:schemeClr val="accent2"/>
                </a:solidFill>
              </a:rPr>
              <a:t>-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+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+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-    </a:t>
            </a:r>
            <a:r>
              <a:rPr lang="en-US" altLang="ja-JP" sz="2400">
                <a:solidFill>
                  <a:schemeClr val="accent2"/>
                </a:solidFill>
              </a:rPr>
              <a:t>(7.5%)</a:t>
            </a:r>
          </a:p>
        </p:txBody>
      </p:sp>
      <p:sp>
        <p:nvSpPr>
          <p:cNvPr id="55303" name="Text Box 25"/>
          <p:cNvSpPr txBox="1">
            <a:spLocks noChangeArrowheads="1"/>
          </p:cNvSpPr>
          <p:nvPr/>
        </p:nvSpPr>
        <p:spPr bwMode="auto">
          <a:xfrm>
            <a:off x="4921250" y="3886200"/>
            <a:ext cx="203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1.4 &lt; p</a:t>
            </a:r>
            <a:r>
              <a:rPr lang="en-US" altLang="ja-JP" sz="2400" i="1" baseline="-25000"/>
              <a:t>l</a:t>
            </a:r>
            <a:r>
              <a:rPr lang="en-US" altLang="ja-JP" sz="2400"/>
              <a:t>* &lt; 2.5,</a:t>
            </a:r>
          </a:p>
        </p:txBody>
      </p:sp>
      <p:sp>
        <p:nvSpPr>
          <p:cNvPr id="55304" name="Rectangle 26"/>
          <p:cNvSpPr>
            <a:spLocks noChangeArrowheads="1"/>
          </p:cNvSpPr>
          <p:nvPr/>
        </p:nvSpPr>
        <p:spPr bwMode="auto">
          <a:xfrm>
            <a:off x="6934200" y="3886200"/>
            <a:ext cx="2211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p</a:t>
            </a:r>
            <a:r>
              <a:rPr lang="en-US" altLang="ja-JP" sz="2400" i="1" baseline="-25000"/>
              <a:t>D</a:t>
            </a:r>
            <a:r>
              <a:rPr lang="en-US" altLang="ja-JP" sz="2400"/>
              <a:t>* &lt; 2.6 GeV/c</a:t>
            </a:r>
          </a:p>
        </p:txBody>
      </p:sp>
      <p:sp>
        <p:nvSpPr>
          <p:cNvPr id="55305" name="Text Box 27"/>
          <p:cNvSpPr txBox="1">
            <a:spLocks noChangeArrowheads="1"/>
          </p:cNvSpPr>
          <p:nvPr/>
        </p:nvSpPr>
        <p:spPr bwMode="auto">
          <a:xfrm>
            <a:off x="6264275" y="4435475"/>
            <a:ext cx="2847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(E</a:t>
            </a:r>
            <a:r>
              <a:rPr lang="en-US" altLang="ja-JP" sz="2400" i="1" baseline="-25000"/>
              <a:t>B</a:t>
            </a:r>
            <a:r>
              <a:rPr lang="en-US" altLang="ja-JP" sz="2400"/>
              <a:t>-E</a:t>
            </a:r>
            <a:r>
              <a:rPr lang="en-US" altLang="ja-JP" sz="2400" i="1" baseline="-25000"/>
              <a:t>D*l</a:t>
            </a:r>
            <a:r>
              <a:rPr lang="en-US" altLang="ja-JP" sz="2400"/>
              <a:t>)</a:t>
            </a:r>
            <a:r>
              <a:rPr lang="en-US" altLang="ja-JP" sz="2400" baseline="30000"/>
              <a:t>2</a:t>
            </a:r>
            <a:r>
              <a:rPr lang="en-US" altLang="ja-JP" sz="2400"/>
              <a:t>-|p</a:t>
            </a:r>
            <a:r>
              <a:rPr lang="en-US" altLang="ja-JP" sz="2400" i="1" baseline="-25000"/>
              <a:t>B</a:t>
            </a:r>
            <a:r>
              <a:rPr lang="en-US" altLang="ja-JP" sz="2400"/>
              <a:t>|</a:t>
            </a:r>
            <a:r>
              <a:rPr lang="en-US" altLang="ja-JP" sz="2400" baseline="30000"/>
              <a:t>2</a:t>
            </a:r>
            <a:r>
              <a:rPr lang="en-US" altLang="ja-JP" sz="2400"/>
              <a:t>-|p</a:t>
            </a:r>
            <a:r>
              <a:rPr lang="en-US" altLang="ja-JP" sz="2400" i="1" baseline="-25000"/>
              <a:t>D*l</a:t>
            </a:r>
            <a:r>
              <a:rPr lang="en-US" altLang="ja-JP" sz="2400"/>
              <a:t> |</a:t>
            </a:r>
            <a:r>
              <a:rPr lang="en-US" altLang="ja-JP" sz="2400" baseline="30000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         2 |p</a:t>
            </a:r>
            <a:r>
              <a:rPr lang="en-US" altLang="ja-JP" sz="2400" i="1" baseline="-25000"/>
              <a:t>B</a:t>
            </a:r>
            <a:r>
              <a:rPr lang="en-US" altLang="ja-JP" sz="2400"/>
              <a:t>||p</a:t>
            </a:r>
            <a:r>
              <a:rPr lang="en-US" altLang="ja-JP" sz="2400" i="1" baseline="-25000"/>
              <a:t>D*l</a:t>
            </a:r>
            <a:r>
              <a:rPr lang="en-US" altLang="ja-JP" sz="2400"/>
              <a:t> |</a:t>
            </a:r>
          </a:p>
        </p:txBody>
      </p:sp>
      <p:sp>
        <p:nvSpPr>
          <p:cNvPr id="55306" name="Text Box 28"/>
          <p:cNvSpPr txBox="1">
            <a:spLocks noChangeArrowheads="1"/>
          </p:cNvSpPr>
          <p:nvPr/>
        </p:nvSpPr>
        <p:spPr bwMode="auto">
          <a:xfrm>
            <a:off x="4800600" y="46228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 i="1"/>
              <a:t>cos</a:t>
            </a:r>
            <a:r>
              <a:rPr lang="en-US" altLang="ja-JP" sz="2400" i="1">
                <a:latin typeface="Symbol" panose="05050102010706020507" pitchFamily="18" charset="2"/>
              </a:rPr>
              <a:t>q</a:t>
            </a:r>
            <a:r>
              <a:rPr lang="en-US" altLang="ja-JP" sz="2400" i="1" baseline="-25000"/>
              <a:t>B,D*l</a:t>
            </a:r>
            <a:r>
              <a:rPr lang="en-US" altLang="ja-JP" sz="2400"/>
              <a:t> =</a:t>
            </a:r>
          </a:p>
        </p:txBody>
      </p:sp>
      <p:sp>
        <p:nvSpPr>
          <p:cNvPr id="55307" name="Line 29"/>
          <p:cNvSpPr>
            <a:spLocks noChangeShapeType="1"/>
          </p:cNvSpPr>
          <p:nvPr/>
        </p:nvSpPr>
        <p:spPr bwMode="auto">
          <a:xfrm>
            <a:off x="6264275" y="4884738"/>
            <a:ext cx="2847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08" name="Text Box 30"/>
          <p:cNvSpPr txBox="1">
            <a:spLocks noChangeArrowheads="1"/>
          </p:cNvSpPr>
          <p:nvPr/>
        </p:nvSpPr>
        <p:spPr bwMode="auto">
          <a:xfrm>
            <a:off x="5089525" y="5334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 b="1" i="1">
                <a:solidFill>
                  <a:srgbClr val="FF00FF"/>
                </a:solidFill>
              </a:rPr>
              <a:t>|cos</a:t>
            </a:r>
            <a:r>
              <a:rPr lang="en-US" altLang="ja-JP" sz="2400" b="1" i="1">
                <a:solidFill>
                  <a:srgbClr val="FF00FF"/>
                </a:solidFill>
                <a:latin typeface="Symbol" panose="05050102010706020507" pitchFamily="18" charset="2"/>
              </a:rPr>
              <a:t>q</a:t>
            </a:r>
            <a:r>
              <a:rPr lang="en-US" altLang="ja-JP" sz="2400" b="1" i="1" baseline="-25000">
                <a:solidFill>
                  <a:srgbClr val="FF00FF"/>
                </a:solidFill>
              </a:rPr>
              <a:t>B,D*l</a:t>
            </a:r>
            <a:r>
              <a:rPr lang="en-US" altLang="ja-JP" sz="2400" b="1">
                <a:solidFill>
                  <a:srgbClr val="FF00FF"/>
                </a:solidFill>
              </a:rPr>
              <a:t> |&lt; 1.1</a:t>
            </a:r>
            <a:r>
              <a:rPr lang="en-US" altLang="ja-JP" sz="2400"/>
              <a:t>  (      </a:t>
            </a:r>
            <a:r>
              <a:rPr lang="en-US" altLang="ja-JP" sz="2400">
                <a:solidFill>
                  <a:srgbClr val="008000"/>
                </a:solidFill>
              </a:rPr>
              <a:t>m</a:t>
            </a:r>
            <a:r>
              <a:rPr lang="en-US" altLang="ja-JP" sz="2400" baseline="-25000">
                <a:solidFill>
                  <a:srgbClr val="008000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400">
                <a:solidFill>
                  <a:srgbClr val="008000"/>
                </a:solidFill>
              </a:rPr>
              <a:t>=0</a:t>
            </a:r>
            <a:r>
              <a:rPr lang="en-US" altLang="ja-JP" sz="2400"/>
              <a:t>)</a:t>
            </a:r>
          </a:p>
        </p:txBody>
      </p:sp>
      <p:sp>
        <p:nvSpPr>
          <p:cNvPr id="55309" name="AutoShape 31"/>
          <p:cNvSpPr>
            <a:spLocks noChangeArrowheads="1"/>
          </p:cNvSpPr>
          <p:nvPr/>
        </p:nvSpPr>
        <p:spPr bwMode="auto">
          <a:xfrm>
            <a:off x="7375525" y="5476875"/>
            <a:ext cx="279400" cy="238125"/>
          </a:xfrm>
          <a:prstGeom prst="leftArrow">
            <a:avLst>
              <a:gd name="adj1" fmla="val 50000"/>
              <a:gd name="adj2" fmla="val 29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grpSp>
        <p:nvGrpSpPr>
          <p:cNvPr id="55310" name="グループ化 33"/>
          <p:cNvGrpSpPr>
            <a:grpSpLocks/>
          </p:cNvGrpSpPr>
          <p:nvPr/>
        </p:nvGrpSpPr>
        <p:grpSpPr bwMode="auto">
          <a:xfrm>
            <a:off x="71438" y="2403475"/>
            <a:ext cx="4786312" cy="3997325"/>
            <a:chOff x="71406" y="2897716"/>
            <a:chExt cx="4786346" cy="3445976"/>
          </a:xfrm>
        </p:grpSpPr>
        <p:pic>
          <p:nvPicPr>
            <p:cNvPr id="55321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903" r="12781" b="546"/>
            <a:stretch>
              <a:fillRect/>
            </a:stretch>
          </p:blipFill>
          <p:spPr bwMode="auto">
            <a:xfrm>
              <a:off x="71406" y="2897716"/>
              <a:ext cx="4786346" cy="344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2" name="正方形/長方形 32"/>
            <p:cNvSpPr>
              <a:spLocks noChangeArrowheads="1"/>
            </p:cNvSpPr>
            <p:nvPr/>
          </p:nvSpPr>
          <p:spPr bwMode="auto">
            <a:xfrm>
              <a:off x="928662" y="3057062"/>
              <a:ext cx="1928826" cy="2357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000"/>
            </a:p>
          </p:txBody>
        </p:sp>
      </p:grpSp>
      <p:sp>
        <p:nvSpPr>
          <p:cNvPr id="55311" name="Text Box 5"/>
          <p:cNvSpPr txBox="1">
            <a:spLocks noChangeArrowheads="1"/>
          </p:cNvSpPr>
          <p:nvPr/>
        </p:nvSpPr>
        <p:spPr bwMode="auto">
          <a:xfrm>
            <a:off x="1854200" y="2674938"/>
            <a:ext cx="1006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Signal</a:t>
            </a:r>
          </a:p>
        </p:txBody>
      </p:sp>
      <p:sp>
        <p:nvSpPr>
          <p:cNvPr id="55312" name="Text Box 7"/>
          <p:cNvSpPr txBox="1">
            <a:spLocks noChangeArrowheads="1"/>
          </p:cNvSpPr>
          <p:nvPr/>
        </p:nvSpPr>
        <p:spPr bwMode="auto">
          <a:xfrm>
            <a:off x="969963" y="4692650"/>
            <a:ext cx="204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</a:rPr>
              <a:t>D</a:t>
            </a:r>
            <a:r>
              <a:rPr lang="en-US" altLang="ja-JP" sz="2400" baseline="30000">
                <a:solidFill>
                  <a:srgbClr val="006600"/>
                </a:solidFill>
              </a:rPr>
              <a:t>**</a:t>
            </a:r>
            <a:r>
              <a:rPr lang="en-US" altLang="ja-JP" sz="2400">
                <a:solidFill>
                  <a:srgbClr val="006600"/>
                </a:solidFill>
              </a:rPr>
              <a:t>background</a:t>
            </a:r>
          </a:p>
        </p:txBody>
      </p:sp>
      <p:sp>
        <p:nvSpPr>
          <p:cNvPr id="55313" name="Text Box 9"/>
          <p:cNvSpPr txBox="1">
            <a:spLocks noChangeArrowheads="1"/>
          </p:cNvSpPr>
          <p:nvPr/>
        </p:nvSpPr>
        <p:spPr bwMode="auto">
          <a:xfrm>
            <a:off x="998538" y="3894138"/>
            <a:ext cx="18351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7030A0"/>
                </a:solidFill>
              </a:rPr>
              <a:t>Other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7030A0"/>
                </a:solidFill>
              </a:rPr>
              <a:t> backgrounds</a:t>
            </a:r>
          </a:p>
        </p:txBody>
      </p:sp>
      <p:sp>
        <p:nvSpPr>
          <p:cNvPr id="55314" name="Text Box 22"/>
          <p:cNvSpPr txBox="1">
            <a:spLocks noChangeArrowheads="1"/>
          </p:cNvSpPr>
          <p:nvPr/>
        </p:nvSpPr>
        <p:spPr bwMode="auto">
          <a:xfrm>
            <a:off x="1227138" y="3044825"/>
            <a:ext cx="16986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85K ev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purity 78%</a:t>
            </a:r>
          </a:p>
        </p:txBody>
      </p:sp>
      <p:cxnSp>
        <p:nvCxnSpPr>
          <p:cNvPr id="55315" name="直線矢印コネクタ 36"/>
          <p:cNvCxnSpPr>
            <a:cxnSpLocks noChangeShapeType="1"/>
            <a:stCxn id="55311" idx="3"/>
          </p:cNvCxnSpPr>
          <p:nvPr/>
        </p:nvCxnSpPr>
        <p:spPr bwMode="auto">
          <a:xfrm>
            <a:off x="2860675" y="2905125"/>
            <a:ext cx="827088" cy="15335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6" name="直線矢印コネクタ 38"/>
          <p:cNvCxnSpPr>
            <a:cxnSpLocks noChangeShapeType="1"/>
          </p:cNvCxnSpPr>
          <p:nvPr/>
        </p:nvCxnSpPr>
        <p:spPr bwMode="auto">
          <a:xfrm rot="16200000" flipH="1">
            <a:off x="2839244" y="4461669"/>
            <a:ext cx="987425" cy="884237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直線矢印コネクタ 40"/>
          <p:cNvCxnSpPr>
            <a:cxnSpLocks noChangeShapeType="1"/>
            <a:stCxn id="55312" idx="3"/>
          </p:cNvCxnSpPr>
          <p:nvPr/>
        </p:nvCxnSpPr>
        <p:spPr bwMode="auto">
          <a:xfrm>
            <a:off x="3016250" y="4921250"/>
            <a:ext cx="523875" cy="682625"/>
          </a:xfrm>
          <a:prstGeom prst="straightConnector1">
            <a:avLst/>
          </a:prstGeom>
          <a:noFill/>
          <a:ln w="9525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8" name="Line 19"/>
          <p:cNvSpPr>
            <a:spLocks noChangeShapeType="1"/>
          </p:cNvSpPr>
          <p:nvPr/>
        </p:nvSpPr>
        <p:spPr bwMode="auto">
          <a:xfrm>
            <a:off x="3327400" y="45720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19" name="Line 20"/>
          <p:cNvSpPr>
            <a:spLocks noChangeShapeType="1"/>
          </p:cNvSpPr>
          <p:nvPr/>
        </p:nvSpPr>
        <p:spPr bwMode="auto">
          <a:xfrm>
            <a:off x="3979863" y="45720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20" name="Rectangle 18"/>
          <p:cNvSpPr>
            <a:spLocks noChangeArrowheads="1"/>
          </p:cNvSpPr>
          <p:nvPr/>
        </p:nvSpPr>
        <p:spPr bwMode="auto">
          <a:xfrm>
            <a:off x="0" y="2057400"/>
            <a:ext cx="224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∫</a:t>
            </a:r>
            <a:r>
              <a:rPr lang="en-US" altLang="ja-JP" sz="2400" i="1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 dt </a:t>
            </a:r>
            <a:r>
              <a:rPr lang="en-US" altLang="ja-JP" sz="2400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 140 fb</a:t>
            </a:r>
            <a:r>
              <a:rPr lang="en-US" altLang="ja-JP" sz="2400" baseline="30000">
                <a:solidFill>
                  <a:srgbClr val="CC00FF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0904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pic>
        <p:nvPicPr>
          <p:cNvPr id="56323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24000"/>
            <a:ext cx="4752975" cy="4713288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922338" y="152400"/>
            <a:ext cx="7772400" cy="882650"/>
          </a:xfrm>
        </p:spPr>
        <p:txBody>
          <a:bodyPr/>
          <a:lstStyle/>
          <a:p>
            <a:pPr eaLnBrk="1" hangingPunct="1"/>
            <a:r>
              <a:rPr lang="en-US" altLang="ja-JP" b="1" smtClean="0"/>
              <a:t>Resolution Func: Lifetime fit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827088" y="1000125"/>
            <a:ext cx="2676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800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∫</a:t>
            </a:r>
            <a:r>
              <a:rPr lang="en-US" altLang="ja-JP" sz="2800" i="1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 dt </a:t>
            </a:r>
            <a:r>
              <a:rPr lang="en-US" altLang="ja-JP" sz="2800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 140 fb</a:t>
            </a:r>
            <a:r>
              <a:rPr lang="en-US" altLang="ja-JP" sz="2800" baseline="30000">
                <a:solidFill>
                  <a:srgbClr val="CC00FF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-1</a:t>
            </a:r>
          </a:p>
        </p:txBody>
      </p:sp>
      <p:sp>
        <p:nvSpPr>
          <p:cNvPr id="56326" name="Rectangle 8"/>
          <p:cNvSpPr>
            <a:spLocks noChangeArrowheads="1"/>
          </p:cNvSpPr>
          <p:nvPr/>
        </p:nvSpPr>
        <p:spPr bwMode="auto">
          <a:xfrm>
            <a:off x="5867400" y="5683250"/>
            <a:ext cx="252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FF"/>
                </a:solidFill>
                <a:latin typeface="Arial" panose="020B0604020202020204" pitchFamily="34" charset="0"/>
              </a:rPr>
              <a:t>Time resolution (rms)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FF"/>
                </a:solidFill>
                <a:latin typeface="Arial" panose="020B0604020202020204" pitchFamily="34" charset="0"/>
              </a:rPr>
              <a:t>1.43 ps</a:t>
            </a:r>
          </a:p>
        </p:txBody>
      </p:sp>
      <p:sp>
        <p:nvSpPr>
          <p:cNvPr id="56327" name="Text Box 12"/>
          <p:cNvSpPr txBox="1">
            <a:spLocks noChangeArrowheads="1"/>
          </p:cNvSpPr>
          <p:nvPr/>
        </p:nvSpPr>
        <p:spPr bwMode="auto">
          <a:xfrm>
            <a:off x="5791200" y="4371975"/>
            <a:ext cx="3352800" cy="1266825"/>
          </a:xfrm>
          <a:prstGeom prst="rect">
            <a:avLst/>
          </a:prstGeom>
          <a:solidFill>
            <a:srgbClr val="FFFF99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Obtain </a:t>
            </a:r>
            <a:r>
              <a:rPr lang="en-US" altLang="ja-JP" sz="2000" b="1">
                <a:solidFill>
                  <a:srgbClr val="FF0000"/>
                </a:solidFill>
              </a:rPr>
              <a:t>(simulteneously)</a:t>
            </a:r>
            <a:endParaRPr lang="en-US" altLang="ja-JP" sz="2800" b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 Lifetime &amp;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 Resolution function</a:t>
            </a:r>
          </a:p>
        </p:txBody>
      </p:sp>
      <p:sp>
        <p:nvSpPr>
          <p:cNvPr id="56328" name="AutoShape 13"/>
          <p:cNvSpPr>
            <a:spLocks noChangeArrowheads="1"/>
          </p:cNvSpPr>
          <p:nvPr/>
        </p:nvSpPr>
        <p:spPr bwMode="auto">
          <a:xfrm>
            <a:off x="5181600" y="4800600"/>
            <a:ext cx="533400" cy="5334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29" name="Text Box 16"/>
          <p:cNvSpPr txBox="1">
            <a:spLocks noChangeArrowheads="1"/>
          </p:cNvSpPr>
          <p:nvPr/>
        </p:nvSpPr>
        <p:spPr bwMode="auto">
          <a:xfrm>
            <a:off x="4067175" y="1196975"/>
            <a:ext cx="4908550" cy="946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/>
              <a:t> B</a:t>
            </a:r>
            <a:r>
              <a:rPr lang="en-US" altLang="ja-JP" sz="2800" baseline="30000"/>
              <a:t>0</a:t>
            </a:r>
            <a:r>
              <a:rPr lang="en-US" altLang="ja-JP" sz="2800"/>
              <a:t>: 124K ev: </a:t>
            </a:r>
            <a:r>
              <a:rPr lang="en-US" altLang="ja-JP" sz="2400">
                <a:solidFill>
                  <a:schemeClr val="accent2"/>
                </a:solidFill>
              </a:rPr>
              <a:t>D*l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400">
                <a:solidFill>
                  <a:schemeClr val="accent2"/>
                </a:solidFill>
              </a:rPr>
              <a:t>, J/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y</a:t>
            </a:r>
            <a:r>
              <a:rPr lang="en-US" altLang="ja-JP" sz="2400">
                <a:solidFill>
                  <a:schemeClr val="accent2"/>
                </a:solidFill>
              </a:rPr>
              <a:t>K*,D</a:t>
            </a:r>
            <a:r>
              <a:rPr lang="en-US" altLang="ja-JP" sz="2400" baseline="30000">
                <a:solidFill>
                  <a:schemeClr val="accent2"/>
                </a:solidFill>
              </a:rPr>
              <a:t>(*)+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p/r</a:t>
            </a:r>
            <a:r>
              <a:rPr lang="en-US" altLang="ja-JP" sz="2400" baseline="30000">
                <a:solidFill>
                  <a:schemeClr val="accent2"/>
                </a:solidFill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/>
              <a:t> B</a:t>
            </a:r>
            <a:r>
              <a:rPr lang="en-US" altLang="ja-JP" sz="2800" b="1" baseline="30000">
                <a:sym typeface="Symbol" panose="05050102010706020507" pitchFamily="18" charset="2"/>
              </a:rPr>
              <a:t></a:t>
            </a:r>
            <a:r>
              <a:rPr lang="en-US" altLang="ja-JP" sz="2800"/>
              <a:t> :  57K ev: </a:t>
            </a:r>
            <a:r>
              <a:rPr lang="en-US" altLang="ja-JP" sz="2400">
                <a:solidFill>
                  <a:schemeClr val="accent2"/>
                </a:solidFill>
              </a:rPr>
              <a:t>J/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y</a:t>
            </a:r>
            <a:r>
              <a:rPr lang="en-US" altLang="ja-JP" sz="2400">
                <a:solidFill>
                  <a:schemeClr val="accent2"/>
                </a:solidFill>
              </a:rPr>
              <a:t>K </a:t>
            </a:r>
            <a:r>
              <a:rPr lang="en-US" altLang="ja-JP" sz="2400" baseline="30000">
                <a:solidFill>
                  <a:schemeClr val="accent2"/>
                </a:solidFill>
              </a:rPr>
              <a:t>-</a:t>
            </a:r>
            <a:r>
              <a:rPr lang="en-US" altLang="ja-JP" sz="2400">
                <a:solidFill>
                  <a:schemeClr val="accent2"/>
                </a:solidFill>
              </a:rPr>
              <a:t>,D</a:t>
            </a:r>
            <a:r>
              <a:rPr lang="en-US" altLang="ja-JP" sz="2400" baseline="30000">
                <a:solidFill>
                  <a:schemeClr val="accent2"/>
                </a:solidFill>
              </a:rPr>
              <a:t>0</a:t>
            </a:r>
            <a:r>
              <a:rPr lang="en-US" altLang="ja-JP" sz="24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solidFill>
                  <a:schemeClr val="accent2"/>
                </a:solidFill>
              </a:rPr>
              <a:t>-</a:t>
            </a:r>
          </a:p>
        </p:txBody>
      </p:sp>
      <p:sp>
        <p:nvSpPr>
          <p:cNvPr id="56330" name="Text Box 19"/>
          <p:cNvSpPr txBox="1">
            <a:spLocks noChangeArrowheads="1"/>
          </p:cNvSpPr>
          <p:nvPr/>
        </p:nvSpPr>
        <p:spPr bwMode="auto">
          <a:xfrm>
            <a:off x="5364163" y="2622550"/>
            <a:ext cx="3540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PDG2003: 1.537</a:t>
            </a:r>
            <a:r>
              <a:rPr lang="en-US" altLang="ja-JP" sz="2800"/>
              <a:t> </a:t>
            </a:r>
            <a:r>
              <a:rPr lang="en-US" altLang="ja-JP" sz="2400" b="1">
                <a:sym typeface="Symbol" panose="05050102010706020507" pitchFamily="18" charset="2"/>
              </a:rPr>
              <a:t></a:t>
            </a:r>
            <a:r>
              <a:rPr lang="en-US" altLang="ja-JP" sz="2400"/>
              <a:t>0.015 ps</a:t>
            </a:r>
          </a:p>
        </p:txBody>
      </p:sp>
      <p:sp>
        <p:nvSpPr>
          <p:cNvPr id="56331" name="Text Box 20"/>
          <p:cNvSpPr txBox="1">
            <a:spLocks noChangeArrowheads="1"/>
          </p:cNvSpPr>
          <p:nvPr/>
        </p:nvSpPr>
        <p:spPr bwMode="auto">
          <a:xfrm>
            <a:off x="5364163" y="3644900"/>
            <a:ext cx="3540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PDG2003: 1.671</a:t>
            </a:r>
            <a:r>
              <a:rPr lang="en-US" altLang="ja-JP" sz="2800"/>
              <a:t> </a:t>
            </a:r>
            <a:r>
              <a:rPr lang="en-US" altLang="ja-JP" sz="2400" b="1">
                <a:sym typeface="Symbol" panose="05050102010706020507" pitchFamily="18" charset="2"/>
              </a:rPr>
              <a:t></a:t>
            </a:r>
            <a:r>
              <a:rPr lang="en-US" altLang="ja-JP" sz="2400"/>
              <a:t>0.018 ps</a:t>
            </a:r>
          </a:p>
        </p:txBody>
      </p:sp>
      <p:grpSp>
        <p:nvGrpSpPr>
          <p:cNvPr id="56332" name="Group 25"/>
          <p:cNvGrpSpPr>
            <a:grpSpLocks/>
          </p:cNvGrpSpPr>
          <p:nvPr/>
        </p:nvGrpSpPr>
        <p:grpSpPr bwMode="auto">
          <a:xfrm>
            <a:off x="5076825" y="3213100"/>
            <a:ext cx="3609975" cy="582613"/>
            <a:chOff x="3198" y="2024"/>
            <a:chExt cx="2274" cy="367"/>
          </a:xfrm>
        </p:grpSpPr>
        <p:sp>
          <p:nvSpPr>
            <p:cNvPr id="56337" name="Text Box 18"/>
            <p:cNvSpPr txBox="1">
              <a:spLocks noChangeArrowheads="1"/>
            </p:cNvSpPr>
            <p:nvPr/>
          </p:nvSpPr>
          <p:spPr bwMode="auto">
            <a:xfrm>
              <a:off x="3198" y="2024"/>
              <a:ext cx="22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800">
                  <a:solidFill>
                    <a:srgbClr val="00330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ja-JP" sz="2800">
                  <a:solidFill>
                    <a:srgbClr val="003300"/>
                  </a:solidFill>
                </a:rPr>
                <a:t>   = 1.634 </a:t>
              </a:r>
              <a:r>
                <a:rPr lang="en-US" altLang="ja-JP" sz="2400" b="1">
                  <a:solidFill>
                    <a:srgbClr val="003300"/>
                  </a:solidFill>
                  <a:sym typeface="Symbol" panose="05050102010706020507" pitchFamily="18" charset="2"/>
                </a:rPr>
                <a:t></a:t>
              </a:r>
              <a:r>
                <a:rPr lang="en-US" altLang="ja-JP" sz="2400">
                  <a:solidFill>
                    <a:srgbClr val="003300"/>
                  </a:solidFill>
                </a:rPr>
                <a:t>0.011(stat) ps</a:t>
              </a:r>
            </a:p>
          </p:txBody>
        </p:sp>
        <p:sp>
          <p:nvSpPr>
            <p:cNvPr id="56338" name="Rectangle 22"/>
            <p:cNvSpPr>
              <a:spLocks noChangeArrowheads="1"/>
            </p:cNvSpPr>
            <p:nvPr/>
          </p:nvSpPr>
          <p:spPr bwMode="auto">
            <a:xfrm>
              <a:off x="3288" y="2160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003300"/>
                  </a:solidFill>
                </a:rPr>
                <a:t>B</a:t>
              </a:r>
              <a:r>
                <a:rPr lang="en-US" altLang="ja-JP" sz="1800" b="1" baseline="30000">
                  <a:solidFill>
                    <a:srgbClr val="003300"/>
                  </a:solidFill>
                  <a:sym typeface="Symbol" panose="05050102010706020507" pitchFamily="18" charset="2"/>
                </a:rPr>
                <a:t></a:t>
              </a:r>
            </a:p>
          </p:txBody>
        </p:sp>
      </p:grpSp>
      <p:grpSp>
        <p:nvGrpSpPr>
          <p:cNvPr id="56333" name="Group 24"/>
          <p:cNvGrpSpPr>
            <a:grpSpLocks/>
          </p:cNvGrpSpPr>
          <p:nvPr/>
        </p:nvGrpSpPr>
        <p:grpSpPr bwMode="auto">
          <a:xfrm>
            <a:off x="5076825" y="2189163"/>
            <a:ext cx="3609975" cy="592137"/>
            <a:chOff x="3198" y="1379"/>
            <a:chExt cx="2274" cy="373"/>
          </a:xfrm>
        </p:grpSpPr>
        <p:sp>
          <p:nvSpPr>
            <p:cNvPr id="56335" name="Text Box 17"/>
            <p:cNvSpPr txBox="1">
              <a:spLocks noChangeArrowheads="1"/>
            </p:cNvSpPr>
            <p:nvPr/>
          </p:nvSpPr>
          <p:spPr bwMode="auto">
            <a:xfrm>
              <a:off x="3198" y="1379"/>
              <a:ext cx="22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800">
                  <a:solidFill>
                    <a:srgbClr val="00330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ja-JP" sz="2800">
                  <a:solidFill>
                    <a:srgbClr val="003300"/>
                  </a:solidFill>
                </a:rPr>
                <a:t>   = 1.533 </a:t>
              </a:r>
              <a:r>
                <a:rPr lang="en-US" altLang="ja-JP" sz="2400" b="1">
                  <a:solidFill>
                    <a:srgbClr val="003300"/>
                  </a:solidFill>
                  <a:sym typeface="Symbol" panose="05050102010706020507" pitchFamily="18" charset="2"/>
                </a:rPr>
                <a:t></a:t>
              </a:r>
              <a:r>
                <a:rPr lang="en-US" altLang="ja-JP" sz="2400">
                  <a:solidFill>
                    <a:srgbClr val="003300"/>
                  </a:solidFill>
                </a:rPr>
                <a:t>0.008(stat) ps</a:t>
              </a:r>
            </a:p>
          </p:txBody>
        </p:sp>
        <p:sp>
          <p:nvSpPr>
            <p:cNvPr id="56336" name="Rectangle 23"/>
            <p:cNvSpPr>
              <a:spLocks noChangeArrowheads="1"/>
            </p:cNvSpPr>
            <p:nvPr/>
          </p:nvSpPr>
          <p:spPr bwMode="auto">
            <a:xfrm>
              <a:off x="3288" y="152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003300"/>
                  </a:solidFill>
                </a:rPr>
                <a:t>B</a:t>
              </a:r>
              <a:r>
                <a:rPr lang="en-US" altLang="ja-JP" sz="1800" b="1" baseline="30000">
                  <a:solidFill>
                    <a:srgbClr val="003300"/>
                  </a:solidFill>
                  <a:sym typeface="Symbol" panose="05050102010706020507" pitchFamily="18" charset="2"/>
                </a:rPr>
                <a:t>0</a:t>
              </a:r>
            </a:p>
          </p:txBody>
        </p:sp>
      </p:grpSp>
      <p:sp>
        <p:nvSpPr>
          <p:cNvPr id="56334" name="Rectangle 27"/>
          <p:cNvSpPr>
            <a:spLocks noChangeArrowheads="1"/>
          </p:cNvSpPr>
          <p:nvPr/>
        </p:nvSpPr>
        <p:spPr bwMode="auto">
          <a:xfrm>
            <a:off x="1133475" y="1628775"/>
            <a:ext cx="558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</a:rPr>
              <a:t>B</a:t>
            </a:r>
            <a:r>
              <a:rPr lang="en-US" altLang="ja-JP" sz="2800" baseline="30000">
                <a:solidFill>
                  <a:schemeClr val="accent2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064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Mixing/</a:t>
            </a:r>
            <a:r>
              <a:rPr lang="en-US" altLang="ja-JP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</a:t>
            </a: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fit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79" name="Line 35"/>
          <p:cNvSpPr>
            <a:spLocks noChangeShapeType="1"/>
          </p:cNvSpPr>
          <p:nvPr/>
        </p:nvSpPr>
        <p:spPr bwMode="auto">
          <a:xfrm>
            <a:off x="1597025" y="2624138"/>
            <a:ext cx="1588" cy="234950"/>
          </a:xfrm>
          <a:prstGeom prst="line">
            <a:avLst/>
          </a:prstGeom>
          <a:noFill/>
          <a:ln w="7938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7380" name="Line 36"/>
          <p:cNvSpPr>
            <a:spLocks noChangeShapeType="1"/>
          </p:cNvSpPr>
          <p:nvPr/>
        </p:nvSpPr>
        <p:spPr bwMode="auto">
          <a:xfrm>
            <a:off x="1838325" y="2624138"/>
            <a:ext cx="1588" cy="234950"/>
          </a:xfrm>
          <a:prstGeom prst="line">
            <a:avLst/>
          </a:prstGeom>
          <a:noFill/>
          <a:ln w="7938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7381" name="Line 37"/>
          <p:cNvSpPr>
            <a:spLocks noChangeShapeType="1"/>
          </p:cNvSpPr>
          <p:nvPr/>
        </p:nvSpPr>
        <p:spPr bwMode="auto">
          <a:xfrm flipH="1">
            <a:off x="1863725" y="2624138"/>
            <a:ext cx="74613" cy="23495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7382" name="Line 38"/>
          <p:cNvSpPr>
            <a:spLocks noChangeShapeType="1"/>
          </p:cNvSpPr>
          <p:nvPr/>
        </p:nvSpPr>
        <p:spPr bwMode="auto">
          <a:xfrm>
            <a:off x="1292225" y="3089275"/>
            <a:ext cx="915988" cy="1588"/>
          </a:xfrm>
          <a:prstGeom prst="line">
            <a:avLst/>
          </a:prstGeom>
          <a:noFill/>
          <a:ln w="14288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7383" name="Rectangle 39"/>
          <p:cNvSpPr>
            <a:spLocks noChangeArrowheads="1"/>
          </p:cNvSpPr>
          <p:nvPr/>
        </p:nvSpPr>
        <p:spPr bwMode="auto">
          <a:xfrm>
            <a:off x="1506538" y="3135313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2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7384" name="Rectangle 40"/>
          <p:cNvSpPr>
            <a:spLocks noChangeArrowheads="1"/>
          </p:cNvSpPr>
          <p:nvPr/>
        </p:nvSpPr>
        <p:spPr bwMode="auto">
          <a:xfrm>
            <a:off x="1303338" y="2670175"/>
            <a:ext cx="14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e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7385" name="Rectangle 41"/>
          <p:cNvSpPr>
            <a:spLocks noChangeArrowheads="1"/>
          </p:cNvSpPr>
          <p:nvPr/>
        </p:nvSpPr>
        <p:spPr bwMode="auto">
          <a:xfrm>
            <a:off x="506413" y="2878138"/>
            <a:ext cx="201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P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7386" name="Rectangle 42"/>
          <p:cNvSpPr>
            <a:spLocks noChangeArrowheads="1"/>
          </p:cNvSpPr>
          <p:nvPr/>
        </p:nvSpPr>
        <p:spPr bwMode="auto">
          <a:xfrm>
            <a:off x="1835150" y="33369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>
                <a:solidFill>
                  <a:srgbClr val="FF0066"/>
                </a:solidFill>
              </a:rPr>
              <a:t>B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7387" name="Rectangle 43"/>
          <p:cNvSpPr>
            <a:spLocks noChangeArrowheads="1"/>
          </p:cNvSpPr>
          <p:nvPr/>
        </p:nvSpPr>
        <p:spPr bwMode="auto">
          <a:xfrm>
            <a:off x="1746250" y="2614613"/>
            <a:ext cx="63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>
                <a:solidFill>
                  <a:srgbClr val="FF0066"/>
                </a:solidFill>
              </a:rPr>
              <a:t>t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685800" y="3079750"/>
            <a:ext cx="222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>
                <a:solidFill>
                  <a:srgbClr val="FF0066"/>
                </a:solidFill>
              </a:rPr>
              <a:t>sig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7389" name="Rectangle 45"/>
          <p:cNvSpPr>
            <a:spLocks noChangeArrowheads="1"/>
          </p:cNvSpPr>
          <p:nvPr/>
        </p:nvSpPr>
        <p:spPr bwMode="auto">
          <a:xfrm>
            <a:off x="2043113" y="2711450"/>
            <a:ext cx="93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 b="1">
                <a:solidFill>
                  <a:srgbClr val="FF0066"/>
                </a:solidFill>
              </a:rPr>
              <a:t>B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7390" name="Rectangle 46"/>
          <p:cNvSpPr>
            <a:spLocks noChangeArrowheads="1"/>
          </p:cNvSpPr>
          <p:nvPr/>
        </p:nvSpPr>
        <p:spPr bwMode="auto">
          <a:xfrm>
            <a:off x="1676400" y="3098800"/>
            <a:ext cx="144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  <a:latin typeface="Symbol" panose="05050102010706020507" pitchFamily="18" charset="2"/>
              </a:rPr>
              <a:t>t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7391" name="Rectangle 47"/>
          <p:cNvSpPr>
            <a:spLocks noChangeArrowheads="1"/>
          </p:cNvSpPr>
          <p:nvPr/>
        </p:nvSpPr>
        <p:spPr bwMode="auto">
          <a:xfrm>
            <a:off x="1023938" y="2841625"/>
            <a:ext cx="18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  <a:latin typeface="Symbol" panose="05050102010706020507" pitchFamily="18" charset="2"/>
              </a:rPr>
              <a:t>=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7392" name="Rectangle 48"/>
          <p:cNvSpPr>
            <a:spLocks noChangeArrowheads="1"/>
          </p:cNvSpPr>
          <p:nvPr/>
        </p:nvSpPr>
        <p:spPr bwMode="auto">
          <a:xfrm>
            <a:off x="1947863" y="2597150"/>
            <a:ext cx="84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>
                <a:solidFill>
                  <a:srgbClr val="FF0066"/>
                </a:solidFill>
                <a:latin typeface="Symbol" panose="05050102010706020507" pitchFamily="18" charset="2"/>
              </a:rPr>
              <a:t>t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7393" name="Rectangle 49"/>
          <p:cNvSpPr>
            <a:spLocks noChangeArrowheads="1"/>
          </p:cNvSpPr>
          <p:nvPr/>
        </p:nvSpPr>
        <p:spPr bwMode="auto">
          <a:xfrm>
            <a:off x="1627188" y="2597150"/>
            <a:ext cx="1158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>
                <a:solidFill>
                  <a:srgbClr val="FF0066"/>
                </a:solidFill>
                <a:latin typeface="Symbol" panose="05050102010706020507" pitchFamily="18" charset="2"/>
              </a:rPr>
              <a:t>D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7394" name="Rectangle 50"/>
          <p:cNvSpPr>
            <a:spLocks noChangeArrowheads="1"/>
          </p:cNvSpPr>
          <p:nvPr/>
        </p:nvSpPr>
        <p:spPr bwMode="auto">
          <a:xfrm>
            <a:off x="1465263" y="2597150"/>
            <a:ext cx="104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>
                <a:solidFill>
                  <a:srgbClr val="FF0066"/>
                </a:solidFill>
                <a:latin typeface="Symbol" panose="05050102010706020507" pitchFamily="18" charset="2"/>
              </a:rPr>
              <a:t>-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7395" name="Text Box 51"/>
          <p:cNvSpPr txBox="1">
            <a:spLocks noChangeArrowheads="1"/>
          </p:cNvSpPr>
          <p:nvPr/>
        </p:nvSpPr>
        <p:spPr bwMode="auto">
          <a:xfrm>
            <a:off x="1449388" y="1981200"/>
            <a:ext cx="3141662" cy="476250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9900"/>
                </a:solidFill>
              </a:rPr>
              <a:t>R : resolution function</a:t>
            </a:r>
          </a:p>
        </p:txBody>
      </p:sp>
      <p:sp>
        <p:nvSpPr>
          <p:cNvPr id="57397" name="Text Box 53"/>
          <p:cNvSpPr txBox="1">
            <a:spLocks noChangeArrowheads="1"/>
          </p:cNvSpPr>
          <p:nvPr/>
        </p:nvSpPr>
        <p:spPr bwMode="auto">
          <a:xfrm>
            <a:off x="304800" y="4343400"/>
            <a:ext cx="4687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rgbClr val="CC00CC"/>
                </a:solidFill>
              </a:rPr>
              <a:t>Unbinned Max. Likelihood Fit</a:t>
            </a:r>
            <a:endParaRPr lang="en-US" altLang="ja-JP" sz="2800"/>
          </a:p>
        </p:txBody>
      </p:sp>
      <p:sp>
        <p:nvSpPr>
          <p:cNvPr id="51254" name="Text Box 54"/>
          <p:cNvSpPr txBox="1">
            <a:spLocks noChangeArrowheads="1"/>
          </p:cNvSpPr>
          <p:nvPr/>
        </p:nvSpPr>
        <p:spPr bwMode="auto">
          <a:xfrm>
            <a:off x="685800" y="4891088"/>
            <a:ext cx="5643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i="1" dirty="0">
                <a:solidFill>
                  <a:srgbClr val="FF3300"/>
                </a:solidFill>
                <a:latin typeface="+mn-lt"/>
              </a:rPr>
              <a:t>w</a:t>
            </a:r>
            <a:r>
              <a:rPr lang="en-US" altLang="ja-JP" sz="2800" b="1" baseline="-25000" dirty="0">
                <a:solidFill>
                  <a:srgbClr val="FF3300"/>
                </a:solidFill>
              </a:rPr>
              <a:t> </a:t>
            </a:r>
            <a:r>
              <a:rPr lang="en-US" altLang="ja-JP" sz="2800" b="1" dirty="0" smtClean="0">
                <a:solidFill>
                  <a:srgbClr val="FF3300"/>
                </a:solidFill>
              </a:rPr>
              <a:t>(</a:t>
            </a:r>
            <a:r>
              <a:rPr lang="en-US" altLang="ja-JP" b="1" dirty="0" smtClean="0">
                <a:solidFill>
                  <a:srgbClr val="FF3300"/>
                </a:solidFill>
              </a:rPr>
              <a:t>and </a:t>
            </a:r>
            <a:r>
              <a:rPr lang="en-US" altLang="ja-JP" sz="2800" b="1" dirty="0" err="1" smtClean="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 altLang="ja-JP" sz="2800" b="1" dirty="0" err="1" smtClean="0">
                <a:solidFill>
                  <a:srgbClr val="FF3300"/>
                </a:solidFill>
              </a:rPr>
              <a:t>m</a:t>
            </a:r>
            <a:r>
              <a:rPr lang="en-US" altLang="ja-JP" sz="2800" b="1" dirty="0" smtClean="0">
                <a:solidFill>
                  <a:srgbClr val="FF3300"/>
                </a:solidFill>
              </a:rPr>
              <a:t> </a:t>
            </a:r>
            <a:r>
              <a:rPr lang="en-US" altLang="ja-JP" sz="2800" b="1" dirty="0">
                <a:solidFill>
                  <a:srgbClr val="FF3300"/>
                </a:solidFill>
              </a:rPr>
              <a:t>) </a:t>
            </a:r>
            <a:r>
              <a:rPr lang="en-US" altLang="ja-JP" b="1" dirty="0" smtClean="0">
                <a:solidFill>
                  <a:srgbClr val="FF3300"/>
                </a:solidFill>
              </a:rPr>
              <a:t>are</a:t>
            </a:r>
            <a:r>
              <a:rPr lang="ja-JP" altLang="en-US" sz="2800" b="1" dirty="0" smtClean="0">
                <a:solidFill>
                  <a:srgbClr val="FF3300"/>
                </a:solidFill>
              </a:rPr>
              <a:t> </a:t>
            </a:r>
            <a:r>
              <a:rPr lang="en-US" altLang="ja-JP" sz="2800" b="1" dirty="0">
                <a:solidFill>
                  <a:srgbClr val="FF3300"/>
                </a:solidFill>
              </a:rPr>
              <a:t>Free </a:t>
            </a:r>
            <a:r>
              <a:rPr lang="en-US" altLang="ja-JP" sz="2800" b="1" dirty="0" smtClean="0">
                <a:solidFill>
                  <a:srgbClr val="FF3300"/>
                </a:solidFill>
              </a:rPr>
              <a:t>parameters in</a:t>
            </a:r>
            <a:r>
              <a:rPr lang="ja-JP" altLang="en-US" sz="2800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ja-JP" sz="2800" b="1" dirty="0" smtClean="0">
                <a:solidFill>
                  <a:srgbClr val="FF3300"/>
                </a:solidFill>
              </a:rPr>
              <a:t>fit</a:t>
            </a:r>
            <a:r>
              <a:rPr lang="en-US" altLang="ja-JP" sz="2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en-US" altLang="ja-JP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7399" name="Rectangle 55"/>
          <p:cNvSpPr>
            <a:spLocks noChangeArrowheads="1"/>
          </p:cNvSpPr>
          <p:nvPr/>
        </p:nvSpPr>
        <p:spPr bwMode="auto">
          <a:xfrm>
            <a:off x="1066800" y="3657600"/>
            <a:ext cx="3671888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2800" b="1" dirty="0" smtClean="0">
                <a:solidFill>
                  <a:schemeClr val="accent2"/>
                </a:solidFill>
              </a:rPr>
              <a:t>Signal PDF for Mixing</a:t>
            </a:r>
            <a:endParaRPr lang="en-US" altLang="ja-JP" sz="2800" b="1" dirty="0">
              <a:solidFill>
                <a:schemeClr val="accent2"/>
              </a:solidFill>
            </a:endParaRPr>
          </a:p>
        </p:txBody>
      </p:sp>
      <p:sp>
        <p:nvSpPr>
          <p:cNvPr id="57400" name="Text Box 60"/>
          <p:cNvSpPr txBox="1">
            <a:spLocks noChangeArrowheads="1"/>
          </p:cNvSpPr>
          <p:nvPr/>
        </p:nvSpPr>
        <p:spPr bwMode="auto">
          <a:xfrm>
            <a:off x="4738688" y="5779683"/>
            <a:ext cx="4200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dirty="0" smtClean="0"/>
              <a:t>（</a:t>
            </a:r>
            <a:r>
              <a:rPr lang="en-US" altLang="ja-JP" sz="2800" dirty="0"/>
              <a:t>O</a:t>
            </a:r>
            <a:r>
              <a:rPr lang="en-US" altLang="ja-JP" sz="2800" dirty="0" smtClean="0"/>
              <a:t>therwise same as CP-fit</a:t>
            </a:r>
            <a:r>
              <a:rPr lang="ja-JP" altLang="en-US" sz="2800" dirty="0" smtClean="0"/>
              <a:t>）</a:t>
            </a:r>
            <a:endParaRPr lang="ja-JP" altLang="en-US" sz="2800" dirty="0"/>
          </a:p>
        </p:txBody>
      </p:sp>
      <p:sp>
        <p:nvSpPr>
          <p:cNvPr id="57401" name="Rectangle 63"/>
          <p:cNvSpPr>
            <a:spLocks noChangeArrowheads="1"/>
          </p:cNvSpPr>
          <p:nvPr/>
        </p:nvSpPr>
        <p:spPr bwMode="auto">
          <a:xfrm>
            <a:off x="4154488" y="2878138"/>
            <a:ext cx="1446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cos(</a:t>
            </a:r>
            <a:r>
              <a:rPr lang="en-US" altLang="ja-JP" sz="2600" b="1">
                <a:solidFill>
                  <a:srgbClr val="FF0066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600" b="1">
                <a:solidFill>
                  <a:srgbClr val="FF0066"/>
                </a:solidFill>
              </a:rPr>
              <a:t>m</a:t>
            </a:r>
            <a:r>
              <a:rPr lang="en-US" altLang="ja-JP" sz="2600" b="1">
                <a:solidFill>
                  <a:srgbClr val="FF0066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600" b="1">
                <a:solidFill>
                  <a:srgbClr val="FF0066"/>
                </a:solidFill>
              </a:rPr>
              <a:t>t)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7402" name="Rectangle 66"/>
          <p:cNvSpPr>
            <a:spLocks noChangeArrowheads="1"/>
          </p:cNvSpPr>
          <p:nvPr/>
        </p:nvSpPr>
        <p:spPr bwMode="auto">
          <a:xfrm>
            <a:off x="3948113" y="2878138"/>
            <a:ext cx="109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)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1259" name="Rectangle 67"/>
          <p:cNvSpPr>
            <a:spLocks noChangeArrowheads="1"/>
          </p:cNvSpPr>
          <p:nvPr/>
        </p:nvSpPr>
        <p:spPr bwMode="auto">
          <a:xfrm>
            <a:off x="3124200" y="2895600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2600" b="1" dirty="0">
                <a:solidFill>
                  <a:srgbClr val="FF0066"/>
                </a:solidFill>
                <a:latin typeface="Symbol" pitchFamily="18" charset="2"/>
              </a:rPr>
              <a:t>1- 2</a:t>
            </a:r>
            <a:r>
              <a:rPr lang="en-US" altLang="ja-JP" sz="2600" b="1" i="1" dirty="0">
                <a:solidFill>
                  <a:srgbClr val="FF0066"/>
                </a:solidFill>
                <a:latin typeface="+mn-lt"/>
              </a:rPr>
              <a:t>w</a:t>
            </a:r>
            <a:endParaRPr lang="en-US" altLang="ja-JP" sz="2800" i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7404" name="Rectangle 70"/>
          <p:cNvSpPr>
            <a:spLocks noChangeArrowheads="1"/>
          </p:cNvSpPr>
          <p:nvPr/>
        </p:nvSpPr>
        <p:spPr bwMode="auto">
          <a:xfrm>
            <a:off x="2971800" y="2878138"/>
            <a:ext cx="109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(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7405" name="Rectangle 72"/>
          <p:cNvSpPr>
            <a:spLocks noChangeArrowheads="1"/>
          </p:cNvSpPr>
          <p:nvPr/>
        </p:nvSpPr>
        <p:spPr bwMode="auto">
          <a:xfrm>
            <a:off x="2343150" y="2878138"/>
            <a:ext cx="16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600" b="1">
                <a:solidFill>
                  <a:srgbClr val="FF0066"/>
                </a:solidFill>
              </a:rPr>
              <a:t>1</a:t>
            </a:r>
            <a:endParaRPr lang="en-US" altLang="ja-JP" sz="2800">
              <a:solidFill>
                <a:srgbClr val="FF0066"/>
              </a:solidFill>
            </a:endParaRPr>
          </a:p>
        </p:txBody>
      </p:sp>
      <p:sp>
        <p:nvSpPr>
          <p:cNvPr id="57406" name="Rectangle 80"/>
          <p:cNvSpPr>
            <a:spLocks noChangeArrowheads="1"/>
          </p:cNvSpPr>
          <p:nvPr/>
        </p:nvSpPr>
        <p:spPr bwMode="auto">
          <a:xfrm>
            <a:off x="2644775" y="2743200"/>
            <a:ext cx="250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</a:p>
        </p:txBody>
      </p:sp>
      <p:sp>
        <p:nvSpPr>
          <p:cNvPr id="57407" name="Text Box 81"/>
          <p:cNvSpPr txBox="1">
            <a:spLocks noChangeArrowheads="1"/>
          </p:cNvSpPr>
          <p:nvPr/>
        </p:nvSpPr>
        <p:spPr bwMode="auto">
          <a:xfrm>
            <a:off x="5867400" y="2438400"/>
            <a:ext cx="30321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+: opposite flavor</a:t>
            </a: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r>
              <a:rPr lang="en-US" altLang="ja-JP" sz="2800"/>
              <a:t>                     </a:t>
            </a:r>
            <a:r>
              <a:rPr lang="en-US" altLang="ja-JP" sz="2400"/>
              <a:t>(unmix)</a:t>
            </a:r>
            <a:endParaRPr lang="en-US" altLang="ja-JP" sz="2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latin typeface="Symbol" panose="05050102010706020507" pitchFamily="18" charset="2"/>
              </a:rPr>
              <a:t>-</a:t>
            </a:r>
            <a:r>
              <a:rPr lang="en-US" altLang="ja-JP" sz="2800"/>
              <a:t>: same flavor </a:t>
            </a:r>
            <a:r>
              <a:rPr lang="en-US" altLang="ja-JP" sz="2400"/>
              <a:t>(mix)</a:t>
            </a:r>
            <a:endParaRPr lang="en-US" altLang="ja-JP" sz="2800"/>
          </a:p>
        </p:txBody>
      </p:sp>
      <p:sp>
        <p:nvSpPr>
          <p:cNvPr id="57408" name="AutoShape 82"/>
          <p:cNvSpPr>
            <a:spLocks/>
          </p:cNvSpPr>
          <p:nvPr/>
        </p:nvSpPr>
        <p:spPr bwMode="auto">
          <a:xfrm>
            <a:off x="5715000" y="25908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grpSp>
        <p:nvGrpSpPr>
          <p:cNvPr id="65" name="グループ化 64"/>
          <p:cNvGrpSpPr/>
          <p:nvPr/>
        </p:nvGrpSpPr>
        <p:grpSpPr>
          <a:xfrm>
            <a:off x="547688" y="1219200"/>
            <a:ext cx="7631112" cy="685800"/>
            <a:chOff x="547688" y="1219200"/>
            <a:chExt cx="7631112" cy="685800"/>
          </a:xfrm>
        </p:grpSpPr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1431925" y="1219200"/>
              <a:ext cx="15716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4500" b="1">
                  <a:solidFill>
                    <a:srgbClr val="CC00CC"/>
                  </a:solidFill>
                  <a:latin typeface="Symbol" pitchFamily="18" charset="2"/>
                </a:rPr>
                <a:t>ò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67" name="Rectangle 11"/>
            <p:cNvSpPr>
              <a:spLocks noChangeArrowheads="1"/>
            </p:cNvSpPr>
            <p:nvPr/>
          </p:nvSpPr>
          <p:spPr bwMode="auto">
            <a:xfrm>
              <a:off x="1082675" y="1273175"/>
              <a:ext cx="209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  <a:latin typeface="Symbol" pitchFamily="18" charset="2"/>
                </a:rPr>
                <a:t>=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68" name="Rectangle 21"/>
            <p:cNvSpPr>
              <a:spLocks noChangeArrowheads="1"/>
            </p:cNvSpPr>
            <p:nvPr/>
          </p:nvSpPr>
          <p:spPr bwMode="auto">
            <a:xfrm>
              <a:off x="7607300" y="1339850"/>
              <a:ext cx="2333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</a:rPr>
                <a:t>P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69" name="Rectangle 28"/>
            <p:cNvSpPr>
              <a:spLocks noChangeArrowheads="1"/>
            </p:cNvSpPr>
            <p:nvPr/>
          </p:nvSpPr>
          <p:spPr bwMode="auto">
            <a:xfrm>
              <a:off x="547688" y="1317625"/>
              <a:ext cx="25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000" b="1">
                  <a:solidFill>
                    <a:srgbClr val="CC00CC"/>
                  </a:solidFill>
                </a:rPr>
                <a:t>L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sp>
          <p:nvSpPr>
            <p:cNvPr id="70" name="Rectangle 29"/>
            <p:cNvSpPr>
              <a:spLocks noChangeArrowheads="1"/>
            </p:cNvSpPr>
            <p:nvPr/>
          </p:nvSpPr>
          <p:spPr bwMode="auto">
            <a:xfrm>
              <a:off x="7848600" y="1571625"/>
              <a:ext cx="330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CC00CC"/>
                  </a:solidFill>
                </a:rPr>
                <a:t>BG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grpSp>
          <p:nvGrpSpPr>
            <p:cNvPr id="71" name="グループ化 70"/>
            <p:cNvGrpSpPr/>
            <p:nvPr/>
          </p:nvGrpSpPr>
          <p:grpSpPr>
            <a:xfrm>
              <a:off x="1918662" y="1288276"/>
              <a:ext cx="410591" cy="508774"/>
              <a:chOff x="7069138" y="1339850"/>
              <a:chExt cx="410591" cy="508774"/>
            </a:xfrm>
          </p:grpSpPr>
          <p:sp>
            <p:nvSpPr>
              <p:cNvPr id="98" name="Rectangle 22"/>
              <p:cNvSpPr>
                <a:spLocks noChangeArrowheads="1"/>
              </p:cNvSpPr>
              <p:nvPr/>
            </p:nvSpPr>
            <p:spPr bwMode="auto">
              <a:xfrm>
                <a:off x="7069138" y="1339850"/>
                <a:ext cx="228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 i="1" dirty="0">
                    <a:solidFill>
                      <a:srgbClr val="CC00CC"/>
                    </a:solidFill>
                  </a:rPr>
                  <a:t>f</a:t>
                </a:r>
                <a:endParaRPr lang="en-US" altLang="ja-JP" sz="2800" i="1" dirty="0">
                  <a:solidFill>
                    <a:srgbClr val="CC00CC"/>
                  </a:solidFill>
                </a:endParaRPr>
              </a:p>
            </p:txBody>
          </p:sp>
          <p:sp>
            <p:nvSpPr>
              <p:cNvPr id="99" name="Rectangle 30"/>
              <p:cNvSpPr>
                <a:spLocks noChangeArrowheads="1"/>
              </p:cNvSpPr>
              <p:nvPr/>
            </p:nvSpPr>
            <p:spPr bwMode="auto">
              <a:xfrm>
                <a:off x="7210425" y="1571625"/>
                <a:ext cx="26930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 b="1" dirty="0" smtClean="0">
                    <a:solidFill>
                      <a:srgbClr val="CC00CC"/>
                    </a:solidFill>
                  </a:rPr>
                  <a:t>sig</a:t>
                </a:r>
                <a:endParaRPr lang="en-US" altLang="ja-JP" sz="2800" dirty="0">
                  <a:solidFill>
                    <a:srgbClr val="CC00CC"/>
                  </a:solidFill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2367323" y="1257837"/>
              <a:ext cx="3695700" cy="609600"/>
              <a:chOff x="2290049" y="1257837"/>
              <a:chExt cx="3695700" cy="609600"/>
            </a:xfrm>
          </p:grpSpPr>
          <p:sp>
            <p:nvSpPr>
              <p:cNvPr id="81" name="Oval 81"/>
              <p:cNvSpPr>
                <a:spLocks noChangeArrowheads="1"/>
              </p:cNvSpPr>
              <p:nvPr/>
            </p:nvSpPr>
            <p:spPr bwMode="auto">
              <a:xfrm>
                <a:off x="2691686" y="1257837"/>
                <a:ext cx="2209800" cy="609600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ja-JP" sz="2000"/>
              </a:p>
            </p:txBody>
          </p:sp>
          <p:sp>
            <p:nvSpPr>
              <p:cNvPr id="82" name="Rectangle 5"/>
              <p:cNvSpPr>
                <a:spLocks noChangeArrowheads="1"/>
              </p:cNvSpPr>
              <p:nvPr/>
            </p:nvSpPr>
            <p:spPr bwMode="auto">
              <a:xfrm>
                <a:off x="5090399" y="1273175"/>
                <a:ext cx="23336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  <a:latin typeface="Symbol" pitchFamily="18" charset="2"/>
                  </a:rPr>
                  <a:t>D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83" name="Rectangle 6"/>
              <p:cNvSpPr>
                <a:spLocks noChangeArrowheads="1"/>
              </p:cNvSpPr>
              <p:nvPr/>
            </p:nvSpPr>
            <p:spPr bwMode="auto">
              <a:xfrm>
                <a:off x="4137899" y="1273175"/>
                <a:ext cx="23336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  <a:latin typeface="Symbol" pitchFamily="18" charset="2"/>
                  </a:rPr>
                  <a:t>D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84" name="Rectangle 7"/>
              <p:cNvSpPr>
                <a:spLocks noChangeArrowheads="1"/>
              </p:cNvSpPr>
              <p:nvPr/>
            </p:nvSpPr>
            <p:spPr bwMode="auto">
              <a:xfrm>
                <a:off x="3823574" y="1273175"/>
                <a:ext cx="2095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  <a:latin typeface="Symbol" pitchFamily="18" charset="2"/>
                  </a:rPr>
                  <a:t>-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85" name="Rectangle 8"/>
              <p:cNvSpPr>
                <a:spLocks noChangeArrowheads="1"/>
              </p:cNvSpPr>
              <p:nvPr/>
            </p:nvSpPr>
            <p:spPr bwMode="auto">
              <a:xfrm>
                <a:off x="3326686" y="1273175"/>
                <a:ext cx="2333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  <a:latin typeface="Symbol" pitchFamily="18" charset="2"/>
                  </a:rPr>
                  <a:t>D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86" name="Rectangle 9"/>
              <p:cNvSpPr>
                <a:spLocks noChangeArrowheads="1"/>
              </p:cNvSpPr>
              <p:nvPr/>
            </p:nvSpPr>
            <p:spPr bwMode="auto">
              <a:xfrm>
                <a:off x="5776199" y="1295400"/>
                <a:ext cx="2095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 dirty="0">
                    <a:solidFill>
                      <a:srgbClr val="CC00CC"/>
                    </a:solidFill>
                    <a:latin typeface="Symbol" pitchFamily="18" charset="2"/>
                  </a:rPr>
                  <a:t>+</a:t>
                </a:r>
                <a:endParaRPr lang="en-US" altLang="ja-JP" sz="2800" dirty="0">
                  <a:solidFill>
                    <a:srgbClr val="CC00CC"/>
                  </a:solidFill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5506324" y="1317625"/>
                <a:ext cx="10636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'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5358686" y="1317625"/>
                <a:ext cx="127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t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89" name="Rectangle 14"/>
              <p:cNvSpPr>
                <a:spLocks noChangeArrowheads="1"/>
              </p:cNvSpPr>
              <p:nvPr/>
            </p:nvSpPr>
            <p:spPr bwMode="auto">
              <a:xfrm>
                <a:off x="4849099" y="1317625"/>
                <a:ext cx="21113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d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90" name="Rectangle 15"/>
              <p:cNvSpPr>
                <a:spLocks noChangeArrowheads="1"/>
              </p:cNvSpPr>
              <p:nvPr/>
            </p:nvSpPr>
            <p:spPr bwMode="auto">
              <a:xfrm>
                <a:off x="4715749" y="1317625"/>
                <a:ext cx="127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)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91" name="Rectangle 16"/>
              <p:cNvSpPr>
                <a:spLocks noChangeArrowheads="1"/>
              </p:cNvSpPr>
              <p:nvPr/>
            </p:nvSpPr>
            <p:spPr bwMode="auto">
              <a:xfrm>
                <a:off x="4553824" y="1317625"/>
                <a:ext cx="10636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'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92" name="Rectangle 17"/>
              <p:cNvSpPr>
                <a:spLocks noChangeArrowheads="1"/>
              </p:cNvSpPr>
              <p:nvPr/>
            </p:nvSpPr>
            <p:spPr bwMode="auto">
              <a:xfrm>
                <a:off x="4406186" y="1317625"/>
                <a:ext cx="127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t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93" name="Rectangle 18"/>
              <p:cNvSpPr>
                <a:spLocks noChangeArrowheads="1"/>
              </p:cNvSpPr>
              <p:nvPr/>
            </p:nvSpPr>
            <p:spPr bwMode="auto">
              <a:xfrm>
                <a:off x="3594974" y="1317625"/>
                <a:ext cx="127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t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94" name="Rectangle 19"/>
              <p:cNvSpPr>
                <a:spLocks noChangeArrowheads="1"/>
              </p:cNvSpPr>
              <p:nvPr/>
            </p:nvSpPr>
            <p:spPr bwMode="auto">
              <a:xfrm>
                <a:off x="3166349" y="1317625"/>
                <a:ext cx="127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(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95" name="Rectangle 20"/>
              <p:cNvSpPr>
                <a:spLocks noChangeArrowheads="1"/>
              </p:cNvSpPr>
              <p:nvPr/>
            </p:nvSpPr>
            <p:spPr bwMode="auto">
              <a:xfrm>
                <a:off x="2844086" y="1317625"/>
                <a:ext cx="2746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 dirty="0">
                    <a:solidFill>
                      <a:srgbClr val="CC00CC"/>
                    </a:solidFill>
                  </a:rPr>
                  <a:t>R</a:t>
                </a:r>
                <a:endParaRPr lang="en-US" altLang="ja-JP" sz="2800" dirty="0">
                  <a:solidFill>
                    <a:srgbClr val="CC00CC"/>
                  </a:solidFill>
                </a:endParaRPr>
              </a:p>
            </p:txBody>
          </p:sp>
          <p:sp>
            <p:nvSpPr>
              <p:cNvPr id="96" name="Rectangle 23"/>
              <p:cNvSpPr>
                <a:spLocks noChangeArrowheads="1"/>
              </p:cNvSpPr>
              <p:nvPr/>
            </p:nvSpPr>
            <p:spPr bwMode="auto">
              <a:xfrm>
                <a:off x="2290049" y="1317625"/>
                <a:ext cx="23336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P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482136" y="1549400"/>
                <a:ext cx="266700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 b="1">
                    <a:solidFill>
                      <a:srgbClr val="CC00CC"/>
                    </a:solidFill>
                  </a:rPr>
                  <a:t>sig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</p:grpSp>
        <p:sp>
          <p:nvSpPr>
            <p:cNvPr id="73" name="Rectangle 33"/>
            <p:cNvSpPr>
              <a:spLocks noChangeArrowheads="1"/>
            </p:cNvSpPr>
            <p:nvPr/>
          </p:nvSpPr>
          <p:spPr bwMode="auto">
            <a:xfrm>
              <a:off x="850900" y="1549400"/>
              <a:ext cx="635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CC00CC"/>
                  </a:solidFill>
                </a:rPr>
                <a:t>i</a:t>
              </a:r>
              <a:endParaRPr lang="en-US" altLang="ja-JP" sz="2800">
                <a:solidFill>
                  <a:srgbClr val="CC00CC"/>
                </a:solidFill>
              </a:endParaRPr>
            </a:p>
          </p:txBody>
        </p:sp>
        <p:grpSp>
          <p:nvGrpSpPr>
            <p:cNvPr id="74" name="グループ化 73"/>
            <p:cNvGrpSpPr/>
            <p:nvPr/>
          </p:nvGrpSpPr>
          <p:grpSpPr>
            <a:xfrm>
              <a:off x="6134369" y="1260495"/>
              <a:ext cx="1435458" cy="553224"/>
              <a:chOff x="1799867" y="1273175"/>
              <a:chExt cx="1435458" cy="553224"/>
            </a:xfrm>
          </p:grpSpPr>
          <p:sp>
            <p:nvSpPr>
              <p:cNvPr id="75" name="Rectangle 10"/>
              <p:cNvSpPr>
                <a:spLocks noChangeArrowheads="1"/>
              </p:cNvSpPr>
              <p:nvPr/>
            </p:nvSpPr>
            <p:spPr bwMode="auto">
              <a:xfrm>
                <a:off x="2216150" y="1273175"/>
                <a:ext cx="2095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  <a:latin typeface="Symbol" pitchFamily="18" charset="2"/>
                  </a:rPr>
                  <a:t>-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76" name="Rectangle 24"/>
              <p:cNvSpPr>
                <a:spLocks noChangeArrowheads="1"/>
              </p:cNvSpPr>
              <p:nvPr/>
            </p:nvSpPr>
            <p:spPr bwMode="auto">
              <a:xfrm>
                <a:off x="3108325" y="1317625"/>
                <a:ext cx="127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)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77" name="Rectangle 25"/>
              <p:cNvSpPr>
                <a:spLocks noChangeArrowheads="1"/>
              </p:cNvSpPr>
              <p:nvPr/>
            </p:nvSpPr>
            <p:spPr bwMode="auto">
              <a:xfrm>
                <a:off x="2514600" y="1317625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 i="1">
                    <a:solidFill>
                      <a:srgbClr val="CC00CC"/>
                    </a:solidFill>
                  </a:rPr>
                  <a:t>f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78" name="Rectangle 26"/>
              <p:cNvSpPr>
                <a:spLocks noChangeArrowheads="1"/>
              </p:cNvSpPr>
              <p:nvPr/>
            </p:nvSpPr>
            <p:spPr bwMode="auto">
              <a:xfrm>
                <a:off x="1947863" y="1317625"/>
                <a:ext cx="1905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>
                    <a:solidFill>
                      <a:srgbClr val="CC00CC"/>
                    </a:solidFill>
                  </a:rPr>
                  <a:t>1</a:t>
                </a:r>
                <a:endParaRPr lang="en-US" altLang="ja-JP" sz="2800">
                  <a:solidFill>
                    <a:srgbClr val="CC00CC"/>
                  </a:solidFill>
                </a:endParaRPr>
              </a:p>
            </p:txBody>
          </p:sp>
          <p:sp>
            <p:nvSpPr>
              <p:cNvPr id="79" name="Rectangle 32"/>
              <p:cNvSpPr>
                <a:spLocks noChangeArrowheads="1"/>
              </p:cNvSpPr>
              <p:nvPr/>
            </p:nvSpPr>
            <p:spPr bwMode="auto">
              <a:xfrm>
                <a:off x="2678113" y="1549400"/>
                <a:ext cx="26930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 b="1" dirty="0" smtClean="0">
                    <a:solidFill>
                      <a:srgbClr val="CC00CC"/>
                    </a:solidFill>
                  </a:rPr>
                  <a:t>sig</a:t>
                </a:r>
                <a:endParaRPr lang="en-US" altLang="ja-JP" sz="2800" dirty="0">
                  <a:solidFill>
                    <a:srgbClr val="CC00CC"/>
                  </a:solidFill>
                </a:endParaRPr>
              </a:p>
            </p:txBody>
          </p:sp>
          <p:sp>
            <p:nvSpPr>
              <p:cNvPr id="80" name="Rectangle 27"/>
              <p:cNvSpPr>
                <a:spLocks noChangeArrowheads="1"/>
              </p:cNvSpPr>
              <p:nvPr/>
            </p:nvSpPr>
            <p:spPr bwMode="auto">
              <a:xfrm>
                <a:off x="1799867" y="1302598"/>
                <a:ext cx="1282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000" b="1" dirty="0" smtClean="0">
                    <a:solidFill>
                      <a:srgbClr val="CC00CC"/>
                    </a:solidFill>
                  </a:rPr>
                  <a:t>(</a:t>
                </a:r>
                <a:endParaRPr lang="en-US" altLang="ja-JP" sz="2800" dirty="0">
                  <a:solidFill>
                    <a:srgbClr val="CC00CC"/>
                  </a:solidFill>
                </a:endParaRPr>
              </a:p>
            </p:txBody>
          </p:sp>
        </p:grpSp>
      </p:grpSp>
      <p:sp>
        <p:nvSpPr>
          <p:cNvPr id="100" name="Line 1139"/>
          <p:cNvSpPr>
            <a:spLocks noChangeShapeType="1"/>
          </p:cNvSpPr>
          <p:nvPr/>
        </p:nvSpPr>
        <p:spPr bwMode="auto">
          <a:xfrm flipV="1">
            <a:off x="3962400" y="1752600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sz="2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Scope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285875"/>
            <a:ext cx="7300912" cy="45720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ja-JP" sz="2800" b="1" dirty="0" smtClean="0"/>
              <a:t>Introduction: </a:t>
            </a:r>
          </a:p>
          <a:p>
            <a:pPr eaLnBrk="1" hangingPunct="1">
              <a:defRPr/>
            </a:pPr>
            <a:r>
              <a:rPr lang="en-US" altLang="ja-JP" sz="2800" b="1" dirty="0" smtClean="0"/>
              <a:t>Discovery of CPV in B decays at B-Factories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800" b="1" dirty="0"/>
              <a:t> </a:t>
            </a:r>
            <a:r>
              <a:rPr lang="en-US" altLang="ja-JP" sz="2800" b="1" dirty="0" smtClean="0"/>
              <a:t>     Time-dependent CPV, </a:t>
            </a:r>
            <a:r>
              <a:rPr lang="en-US" altLang="ja-JP" sz="2800" b="1" dirty="0" smtClean="0">
                <a:latin typeface="Symbol" pitchFamily="18" charset="2"/>
              </a:rPr>
              <a:t>f</a:t>
            </a:r>
            <a:r>
              <a:rPr lang="en-US" altLang="ja-JP" sz="2800" b="1" baseline="-25000" dirty="0"/>
              <a:t>1</a:t>
            </a:r>
            <a:r>
              <a:rPr lang="en-US" altLang="ja-JP" sz="2800" b="1" baseline="-25000" dirty="0" smtClean="0"/>
              <a:t> </a:t>
            </a:r>
            <a:endParaRPr lang="en-US" altLang="ja-JP" sz="2800" b="1" dirty="0" smtClean="0"/>
          </a:p>
          <a:p>
            <a:pPr eaLnBrk="1" hangingPunct="1">
              <a:defRPr/>
            </a:pPr>
            <a:r>
              <a:rPr lang="en-US" altLang="ja-JP" sz="2800" b="1" dirty="0" smtClean="0">
                <a:latin typeface="+mj-lt"/>
                <a:cs typeface="Arial" pitchFamily="34" charset="0"/>
              </a:rPr>
              <a:t>Further CPV in B decays</a:t>
            </a:r>
            <a:endParaRPr lang="ja-JP" altLang="en-US" sz="2800" b="1" dirty="0" smtClean="0"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sz="2800" b="1" dirty="0" smtClean="0"/>
              <a:t>　　 </a:t>
            </a:r>
            <a:r>
              <a:rPr lang="en-US" altLang="ja-JP" sz="2800" b="1" dirty="0" smtClean="0">
                <a:latin typeface="Symbol" pitchFamily="18" charset="2"/>
              </a:rPr>
              <a:t>f</a:t>
            </a:r>
            <a:r>
              <a:rPr lang="en-US" altLang="ja-JP" sz="2800" b="1" baseline="-25000" dirty="0" smtClean="0"/>
              <a:t>2 </a:t>
            </a:r>
            <a:r>
              <a:rPr lang="en-US" altLang="ja-JP" sz="2800" b="1" dirty="0" smtClean="0"/>
              <a:t>and </a:t>
            </a:r>
            <a:r>
              <a:rPr lang="en-US" altLang="ja-JP" sz="2800" b="1" dirty="0" smtClean="0">
                <a:latin typeface="Symbol" pitchFamily="18" charset="2"/>
              </a:rPr>
              <a:t>f</a:t>
            </a:r>
            <a:r>
              <a:rPr lang="en-US" altLang="ja-JP" sz="2800" b="1" baseline="-25000" dirty="0" smtClean="0"/>
              <a:t>3 </a:t>
            </a:r>
            <a:r>
              <a:rPr lang="en-US" altLang="ja-JP" sz="2800" b="1" dirty="0" smtClean="0"/>
              <a:t> of  </a:t>
            </a:r>
            <a:r>
              <a:rPr lang="en-US" altLang="ja-JP" sz="2800" b="1" dirty="0" err="1" smtClean="0"/>
              <a:t>Unitarity</a:t>
            </a:r>
            <a:r>
              <a:rPr lang="en-US" altLang="ja-JP" sz="2800" b="1" dirty="0" smtClean="0"/>
              <a:t> Triangle</a:t>
            </a:r>
          </a:p>
          <a:p>
            <a:pPr eaLnBrk="1" hangingPunct="1">
              <a:defRPr/>
            </a:pPr>
            <a:r>
              <a:rPr lang="en-US" altLang="ja-JP" sz="2800" b="1" dirty="0" smtClean="0"/>
              <a:t>CP Violation beyond SM: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ja-JP" sz="2800" b="1" dirty="0"/>
              <a:t> </a:t>
            </a:r>
            <a:r>
              <a:rPr lang="en-US" altLang="ja-JP" sz="2800" b="1" dirty="0" smtClean="0"/>
              <a:t>      Search for New Physics</a:t>
            </a:r>
          </a:p>
          <a:p>
            <a:pPr eaLnBrk="1" hangingPunct="1">
              <a:defRPr/>
            </a:pPr>
            <a:endParaRPr lang="ja-JP" altLang="en-US" sz="2800" b="1" dirty="0" smtClean="0"/>
          </a:p>
        </p:txBody>
      </p:sp>
      <p:sp>
        <p:nvSpPr>
          <p:cNvPr id="103429" name="Text Box 4"/>
          <p:cNvSpPr txBox="1">
            <a:spLocks noChangeArrowheads="1"/>
          </p:cNvSpPr>
          <p:nvPr/>
        </p:nvSpPr>
        <p:spPr bwMode="auto">
          <a:xfrm>
            <a:off x="838200" y="5976938"/>
            <a:ext cx="7748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FF"/>
                </a:solidFill>
              </a:rPr>
              <a:t>［</a:t>
            </a:r>
            <a:r>
              <a:rPr lang="en-US" altLang="ja-JP" sz="2000">
                <a:solidFill>
                  <a:srgbClr val="0000FF"/>
                </a:solidFill>
              </a:rPr>
              <a:t>Ref</a:t>
            </a:r>
            <a:r>
              <a:rPr lang="ja-JP" altLang="en-US" sz="2000">
                <a:solidFill>
                  <a:srgbClr val="0000FF"/>
                </a:solidFill>
              </a:rPr>
              <a:t>：“</a:t>
            </a:r>
            <a:r>
              <a:rPr lang="en-US" altLang="ja-JP" sz="2000">
                <a:solidFill>
                  <a:srgbClr val="0000FF"/>
                </a:solidFill>
              </a:rPr>
              <a:t>CP Violation”, I.I.Bigi and A.I.Sanda (2000), Cambridge U. press]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タイトル 1"/>
          <p:cNvSpPr>
            <a:spLocks noGrp="1"/>
          </p:cNvSpPr>
          <p:nvPr>
            <p:ph type="title"/>
          </p:nvPr>
        </p:nvSpPr>
        <p:spPr>
          <a:xfrm>
            <a:off x="942975" y="152400"/>
            <a:ext cx="7772400" cy="882650"/>
          </a:xfrm>
        </p:spPr>
        <p:txBody>
          <a:bodyPr/>
          <a:lstStyle/>
          <a:p>
            <a:r>
              <a:rPr lang="en-US" altLang="ja-JP" b="1" smtClean="0">
                <a:solidFill>
                  <a:srgbClr val="006600"/>
                </a:solidFill>
              </a:rPr>
              <a:t>Flavor Tagging Performance</a:t>
            </a:r>
            <a:endParaRPr lang="ja-JP" altLang="en-US" smtClean="0"/>
          </a:p>
        </p:txBody>
      </p:sp>
      <p:sp>
        <p:nvSpPr>
          <p:cNvPr id="58371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5486400" y="2095500"/>
            <a:ext cx="2743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kumimoji="0" lang="en-US" altLang="ja-JP" sz="2400" b="1" i="1"/>
              <a:t>(OF-SF)/(OF+SF)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kumimoji="0" lang="en-US" altLang="ja-JP" sz="2400" b="1" i="1">
                <a:cs typeface="Times New Roman" panose="02020603050405020304" pitchFamily="18" charset="0"/>
              </a:rPr>
              <a:t>~(1-2 </a:t>
            </a:r>
            <a:r>
              <a:rPr kumimoji="0" lang="en-US" altLang="ja-JP" sz="2400" b="1" i="1">
                <a:solidFill>
                  <a:srgbClr val="FF6600"/>
                </a:solidFill>
                <a:cs typeface="Times New Roman" panose="02020603050405020304" pitchFamily="18" charset="0"/>
              </a:rPr>
              <a:t>w</a:t>
            </a:r>
            <a:r>
              <a:rPr kumimoji="0" lang="en-US" altLang="ja-JP" sz="2400" b="1" i="1">
                <a:cs typeface="Times New Roman" panose="02020603050405020304" pitchFamily="18" charset="0"/>
              </a:rPr>
              <a:t>)cos(Δm t)</a:t>
            </a:r>
            <a:endParaRPr kumimoji="0" lang="en-US" altLang="ja-JP" sz="2400" b="1" i="1"/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5562600" y="1874838"/>
            <a:ext cx="2514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7772400" y="3276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ja-JP" sz="2400" i="1"/>
              <a:t> </a:t>
            </a:r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5334000" y="3284538"/>
            <a:ext cx="3429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ja-JP" sz="2400"/>
              <a:t>12 r-bins, 6 divisions in r.  B</a:t>
            </a:r>
            <a:r>
              <a:rPr kumimoji="0" lang="en-US" altLang="ja-JP" sz="2400" baseline="30000"/>
              <a:t>0 </a:t>
            </a:r>
            <a:r>
              <a:rPr kumimoji="0" lang="en-US" altLang="ja-JP" sz="2400"/>
              <a:t>and B</a:t>
            </a:r>
            <a:r>
              <a:rPr kumimoji="0" lang="en-US" altLang="ja-JP" sz="2400" baseline="30000"/>
              <a:t>0</a:t>
            </a:r>
            <a:r>
              <a:rPr kumimoji="0" lang="en-US" altLang="ja-JP" sz="2400"/>
              <a:t> tags treated separately.</a:t>
            </a:r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6194425" y="33321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ja-JP" sz="2400"/>
              <a:t>_</a:t>
            </a:r>
          </a:p>
        </p:txBody>
      </p:sp>
      <p:sp>
        <p:nvSpPr>
          <p:cNvPr id="58377" name="Text Box 8"/>
          <p:cNvSpPr txBox="1">
            <a:spLocks noChangeArrowheads="1"/>
          </p:cNvSpPr>
          <p:nvPr/>
        </p:nvSpPr>
        <p:spPr bwMode="auto">
          <a:xfrm>
            <a:off x="5867400" y="1341438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ja-JP" sz="2400"/>
              <a:t>B</a:t>
            </a:r>
            <a:r>
              <a:rPr kumimoji="0" lang="en-US" altLang="ja-JP" sz="2400" baseline="30000"/>
              <a:t>0</a:t>
            </a:r>
            <a:r>
              <a:rPr kumimoji="0" lang="en-US" altLang="ja-JP" sz="2400"/>
              <a:t> –B</a:t>
            </a:r>
            <a:r>
              <a:rPr kumimoji="0" lang="en-US" altLang="ja-JP" sz="2400" baseline="30000"/>
              <a:t>0</a:t>
            </a:r>
            <a:r>
              <a:rPr kumimoji="0" lang="en-US" altLang="ja-JP" sz="2400"/>
              <a:t> mixing</a:t>
            </a:r>
          </a:p>
        </p:txBody>
      </p:sp>
      <p:sp>
        <p:nvSpPr>
          <p:cNvPr id="58378" name="Text Box 9"/>
          <p:cNvSpPr txBox="1">
            <a:spLocks noChangeArrowheads="1"/>
          </p:cNvSpPr>
          <p:nvPr/>
        </p:nvSpPr>
        <p:spPr bwMode="auto">
          <a:xfrm>
            <a:off x="6400800" y="98107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ja-JP" sz="2400"/>
              <a:t>_</a:t>
            </a:r>
          </a:p>
        </p:txBody>
      </p:sp>
      <p:pic>
        <p:nvPicPr>
          <p:cNvPr id="58379" name="Picture 10" descr="new_mi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1" r="12395"/>
          <a:stretch>
            <a:fillRect/>
          </a:stretch>
        </p:blipFill>
        <p:spPr bwMode="auto">
          <a:xfrm>
            <a:off x="0" y="1409700"/>
            <a:ext cx="51562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5003800" y="4708525"/>
            <a:ext cx="40227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CC0000"/>
                </a:solidFill>
              </a:rPr>
              <a:t>Efficiency &gt; 99.5%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Char char="e"/>
            </a:pPr>
            <a:r>
              <a:rPr lang="en-US" altLang="ja-JP" sz="2400" b="1" baseline="-25000">
                <a:solidFill>
                  <a:srgbClr val="CC0000"/>
                </a:solidFill>
              </a:rPr>
              <a:t>effective</a:t>
            </a:r>
            <a:r>
              <a:rPr lang="en-US" altLang="ja-JP" sz="2400" b="1">
                <a:solidFill>
                  <a:srgbClr val="CC0000"/>
                </a:solidFill>
              </a:rPr>
              <a:t> = </a:t>
            </a:r>
            <a:r>
              <a:rPr lang="en-US" altLang="ja-JP" sz="2400" b="1">
                <a:solidFill>
                  <a:srgbClr val="CC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b="1" i="1" baseline="-25000">
                <a:solidFill>
                  <a:srgbClr val="CC0000"/>
                </a:solidFill>
              </a:rPr>
              <a:t>i</a:t>
            </a:r>
            <a:r>
              <a:rPr lang="en-US" altLang="ja-JP" sz="2400" b="1">
                <a:solidFill>
                  <a:srgbClr val="CC0000"/>
                </a:solidFill>
              </a:rPr>
              <a:t> (1-2</a:t>
            </a:r>
            <a:r>
              <a:rPr lang="en-US" altLang="ja-JP" sz="2400" b="1" i="1">
                <a:solidFill>
                  <a:srgbClr val="CC0000"/>
                </a:solidFill>
              </a:rPr>
              <a:t>w</a:t>
            </a:r>
            <a:r>
              <a:rPr lang="en-US" altLang="ja-JP" sz="2400" b="1" i="1" baseline="-25000">
                <a:solidFill>
                  <a:srgbClr val="CC0000"/>
                </a:solidFill>
              </a:rPr>
              <a:t>i</a:t>
            </a:r>
            <a:r>
              <a:rPr lang="en-US" altLang="ja-JP" sz="2400" b="1">
                <a:solidFill>
                  <a:srgbClr val="CC0000"/>
                </a:solidFill>
              </a:rPr>
              <a:t>)</a:t>
            </a:r>
            <a:r>
              <a:rPr lang="en-US" altLang="ja-JP" sz="2400" b="1" baseline="30000">
                <a:solidFill>
                  <a:srgbClr val="CC0000"/>
                </a:solidFill>
              </a:rPr>
              <a:t>2</a:t>
            </a:r>
            <a:r>
              <a:rPr lang="en-US" altLang="ja-JP" sz="2400" b="1">
                <a:solidFill>
                  <a:srgbClr val="CC0000"/>
                </a:solidFill>
                <a:latin typeface="Symbol" panose="05050102010706020507" pitchFamily="18" charset="2"/>
              </a:rPr>
              <a:t>e</a:t>
            </a:r>
            <a:r>
              <a:rPr lang="en-US" altLang="ja-JP" sz="2400" b="1" i="1" baseline="-25000">
                <a:solidFill>
                  <a:srgbClr val="CC0000"/>
                </a:solidFill>
              </a:rPr>
              <a:t>i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CC0000"/>
                </a:solidFill>
              </a:rPr>
              <a:t>            = </a:t>
            </a:r>
            <a:r>
              <a:rPr lang="en-US" altLang="ja-JP" sz="3200" b="1">
                <a:solidFill>
                  <a:srgbClr val="CC0000"/>
                </a:solidFill>
              </a:rPr>
              <a:t>29 </a:t>
            </a:r>
            <a:r>
              <a:rPr lang="en-US" altLang="ja-JP" sz="2000" b="1">
                <a:solidFill>
                  <a:srgbClr val="CC0000"/>
                </a:solidFill>
                <a:sym typeface="Symbol" panose="05050102010706020507" pitchFamily="18" charset="2"/>
              </a:rPr>
              <a:t> 0.5</a:t>
            </a:r>
            <a:r>
              <a:rPr lang="en-US" altLang="ja-JP" sz="2000" b="1">
                <a:solidFill>
                  <a:srgbClr val="CC0000"/>
                </a:solidFill>
              </a:rPr>
              <a:t>%</a:t>
            </a:r>
            <a:endParaRPr lang="en-US" altLang="ja-JP" sz="3200" b="1">
              <a:solidFill>
                <a:srgbClr val="CC0000"/>
              </a:solidFill>
            </a:endParaRPr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5368925" y="4581525"/>
            <a:ext cx="3505200" cy="1704975"/>
          </a:xfrm>
          <a:prstGeom prst="rect">
            <a:avLst/>
          </a:prstGeom>
          <a:noFill/>
          <a:ln w="317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58382" name="Text Box 13"/>
          <p:cNvSpPr txBox="1">
            <a:spLocks noChangeArrowheads="1"/>
          </p:cNvSpPr>
          <p:nvPr/>
        </p:nvSpPr>
        <p:spPr bwMode="auto">
          <a:xfrm>
            <a:off x="5599113" y="5757863"/>
            <a:ext cx="272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FF"/>
                </a:solidFill>
              </a:rPr>
              <a:t>determined by data</a:t>
            </a:r>
            <a:endParaRPr lang="en-US" altLang="ja-JP" sz="2000" b="1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2916238" y="4581525"/>
            <a:ext cx="0" cy="1079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84" name="Text Box 21"/>
          <p:cNvSpPr txBox="1">
            <a:spLocks noChangeArrowheads="1"/>
          </p:cNvSpPr>
          <p:nvPr/>
        </p:nvSpPr>
        <p:spPr bwMode="auto">
          <a:xfrm>
            <a:off x="392113" y="1074738"/>
            <a:ext cx="2916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chemeClr val="accent2"/>
                </a:solidFill>
              </a:rPr>
              <a:t>B</a:t>
            </a:r>
            <a:r>
              <a:rPr lang="en-US" altLang="ja-JP" sz="2800" b="1" baseline="30000">
                <a:solidFill>
                  <a:schemeClr val="accent2"/>
                </a:solidFill>
              </a:rPr>
              <a:t>0 </a:t>
            </a:r>
            <a:r>
              <a:rPr lang="en-US" altLang="ja-JP" sz="2400" b="1">
                <a:solidFill>
                  <a:schemeClr val="accent2"/>
                </a:solidFill>
                <a:sym typeface="Symbol" panose="05050102010706020507" pitchFamily="18" charset="2"/>
              </a:rPr>
              <a:t></a:t>
            </a:r>
            <a:r>
              <a:rPr lang="en-US" altLang="ja-JP" sz="2800" b="1">
                <a:solidFill>
                  <a:schemeClr val="accent2"/>
                </a:solidFill>
              </a:rPr>
              <a:t> D*</a:t>
            </a:r>
            <a:r>
              <a:rPr lang="en-US" altLang="ja-JP" sz="2800" b="1" i="1">
                <a:solidFill>
                  <a:schemeClr val="accent2"/>
                </a:solidFill>
              </a:rPr>
              <a:t>l</a:t>
            </a:r>
            <a:r>
              <a:rPr lang="en-US" altLang="ja-JP" sz="2800" b="1" i="1">
                <a:solidFill>
                  <a:schemeClr val="accent2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800" b="1">
                <a:solidFill>
                  <a:schemeClr val="accent2"/>
                </a:solidFill>
              </a:rPr>
              <a:t>, D</a:t>
            </a:r>
            <a:r>
              <a:rPr lang="en-US" altLang="ja-JP" sz="2800" b="1" baseline="30000">
                <a:solidFill>
                  <a:schemeClr val="accent2"/>
                </a:solidFill>
              </a:rPr>
              <a:t>(*)</a:t>
            </a:r>
            <a:r>
              <a:rPr lang="en-US" altLang="ja-JP" sz="2800" b="1">
                <a:solidFill>
                  <a:schemeClr val="accent2"/>
                </a:solidFill>
                <a:latin typeface="Symbol" panose="05050102010706020507" pitchFamily="18" charset="2"/>
              </a:rPr>
              <a:t>p/r</a:t>
            </a:r>
            <a:endParaRPr lang="en-US" altLang="ja-JP" sz="2800" b="1">
              <a:latin typeface="Symbol" panose="05050102010706020507" pitchFamily="18" charset="2"/>
            </a:endParaRPr>
          </a:p>
        </p:txBody>
      </p:sp>
      <p:sp>
        <p:nvSpPr>
          <p:cNvPr id="58385" name="テキスト ボックス 17"/>
          <p:cNvSpPr txBox="1">
            <a:spLocks noChangeArrowheads="1"/>
          </p:cNvSpPr>
          <p:nvPr/>
        </p:nvSpPr>
        <p:spPr bwMode="auto">
          <a:xfrm>
            <a:off x="3771900" y="1017588"/>
            <a:ext cx="3814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wrong-tag fraction </a:t>
            </a:r>
            <a:r>
              <a:rPr lang="en-US" altLang="ja-JP" sz="20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ja-JP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386" name="Rectangle 4"/>
          <p:cNvSpPr>
            <a:spLocks noChangeArrowheads="1"/>
          </p:cNvSpPr>
          <p:nvPr/>
        </p:nvSpPr>
        <p:spPr bwMode="auto">
          <a:xfrm>
            <a:off x="296863" y="6146800"/>
            <a:ext cx="2676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800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∫</a:t>
            </a:r>
            <a:r>
              <a:rPr lang="en-US" altLang="ja-JP" sz="2800" i="1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 dt </a:t>
            </a:r>
            <a:r>
              <a:rPr lang="en-US" altLang="ja-JP" sz="2800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 140 fb</a:t>
            </a:r>
            <a:r>
              <a:rPr lang="en-US" altLang="ja-JP" sz="2800" baseline="30000">
                <a:solidFill>
                  <a:srgbClr val="CC00FF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9591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>
          <a:xfrm>
            <a:off x="1090613" y="152400"/>
            <a:ext cx="7772400" cy="882650"/>
          </a:xfrm>
        </p:spPr>
        <p:txBody>
          <a:bodyPr/>
          <a:lstStyle/>
          <a:p>
            <a:r>
              <a:rPr lang="en-US" altLang="ja-JP" sz="4000" smtClean="0"/>
              <a:t>Control sample: B</a:t>
            </a:r>
            <a:r>
              <a:rPr lang="en-US" altLang="ja-JP" sz="4000" baseline="30000" smtClean="0"/>
              <a:t>0</a:t>
            </a:r>
            <a:r>
              <a:rPr lang="en-US" altLang="ja-JP" sz="4000" smtClean="0">
                <a:sym typeface="Symbol" panose="05050102010706020507" pitchFamily="18" charset="2"/>
              </a:rPr>
              <a:t></a:t>
            </a:r>
            <a:r>
              <a:rPr lang="en-US" altLang="ja-JP" sz="4000" smtClean="0">
                <a:sym typeface="Wingdings" panose="05000000000000000000" pitchFamily="2" charset="2"/>
              </a:rPr>
              <a:t>non-CP states</a:t>
            </a:r>
            <a:endParaRPr lang="en-US" altLang="ja-JP" sz="4000" smtClean="0"/>
          </a:p>
        </p:txBody>
      </p:sp>
      <p:sp>
        <p:nvSpPr>
          <p:cNvPr id="62467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>
              <a:solidFill>
                <a:srgbClr val="000000"/>
              </a:solidFill>
            </a:endParaRP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590675"/>
            <a:ext cx="34782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24"/>
          <p:cNvSpPr>
            <a:spLocks noChangeArrowheads="1"/>
          </p:cNvSpPr>
          <p:nvPr/>
        </p:nvSpPr>
        <p:spPr bwMode="auto">
          <a:xfrm>
            <a:off x="969963" y="1181100"/>
            <a:ext cx="1500187" cy="3286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ja-JP" sz="2400" b="1" smtClean="0">
                <a:solidFill>
                  <a:srgbClr val="006600"/>
                </a:solidFill>
              </a:rPr>
              <a:t>B</a:t>
            </a:r>
            <a:r>
              <a:rPr lang="en-US" altLang="ja-JP" sz="2400" b="1" i="1" smtClean="0">
                <a:solidFill>
                  <a:srgbClr val="006600"/>
                </a:solidFill>
                <a:sym typeface="Symbol" panose="05050102010706020507" pitchFamily="18" charset="2"/>
              </a:rPr>
              <a:t>J/</a:t>
            </a:r>
            <a:r>
              <a:rPr lang="en-US" altLang="ja-JP" sz="2400" b="1" smtClean="0">
                <a:solidFill>
                  <a:srgbClr val="006600"/>
                </a:solidFill>
                <a:latin typeface="Symbol" panose="05050102010706020507" pitchFamily="18" charset="2"/>
              </a:rPr>
              <a:t>y</a:t>
            </a:r>
            <a:r>
              <a:rPr lang="en-US" altLang="ja-JP" sz="2400" b="1" smtClean="0">
                <a:solidFill>
                  <a:srgbClr val="006600"/>
                </a:solidFill>
              </a:rPr>
              <a:t>K</a:t>
            </a:r>
            <a:r>
              <a:rPr lang="en-US" altLang="ja-JP" sz="2400" b="1" baseline="30000" smtClean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5203825" y="2746375"/>
            <a:ext cx="2932113" cy="536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54000" tIns="82800" rIns="36000" bIns="82800" anchor="ctr">
            <a:spAutoFit/>
          </a:bodyPr>
          <a:lstStyle/>
          <a:p>
            <a:pPr>
              <a:defRPr/>
            </a:pPr>
            <a:r>
              <a:rPr kumimoji="0" lang="en-US" altLang="ja-JP" sz="2400" i="1" dirty="0">
                <a:solidFill>
                  <a:srgbClr val="000000"/>
                </a:solidFill>
                <a:latin typeface="Arial" pitchFamily="34" charset="0"/>
              </a:rPr>
              <a:t>S = </a:t>
            </a:r>
            <a:r>
              <a:rPr kumimoji="0" lang="en-US" altLang="ja-JP" sz="2400" b="1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kumimoji="0" lang="en-US" altLang="ja-JP" sz="2400" i="1" dirty="0">
                <a:solidFill>
                  <a:srgbClr val="000000"/>
                </a:solidFill>
                <a:latin typeface="Arial" pitchFamily="34" charset="0"/>
              </a:rPr>
              <a:t>0.018 </a:t>
            </a:r>
            <a:r>
              <a:rPr kumimoji="0" lang="en-US" altLang="ja-JP" sz="2400" i="1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 0.020 </a:t>
            </a: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5189538" y="3438525"/>
            <a:ext cx="2932112" cy="536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54000" tIns="82800" rIns="36000" bIns="82800" anchor="ctr">
            <a:spAutoFit/>
          </a:bodyPr>
          <a:lstStyle/>
          <a:p>
            <a:pPr>
              <a:defRPr/>
            </a:pPr>
            <a:r>
              <a:rPr kumimoji="0" lang="en-US" altLang="ja-JP" sz="2400" i="1" dirty="0">
                <a:solidFill>
                  <a:srgbClr val="000000"/>
                </a:solidFill>
                <a:latin typeface="Arial" pitchFamily="34" charset="0"/>
              </a:rPr>
              <a:t>A= </a:t>
            </a:r>
            <a:r>
              <a:rPr kumimoji="0" lang="en-US" altLang="ja-JP" sz="2400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kumimoji="0" lang="en-US" altLang="ja-JP" sz="2400" i="1" dirty="0">
                <a:solidFill>
                  <a:srgbClr val="000000"/>
                </a:solidFill>
                <a:latin typeface="Arial" pitchFamily="34" charset="0"/>
              </a:rPr>
              <a:t>0.003 </a:t>
            </a:r>
            <a:r>
              <a:rPr kumimoji="0" lang="en-US" altLang="ja-JP" sz="2400" i="1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 0.014 </a:t>
            </a:r>
          </a:p>
        </p:txBody>
      </p:sp>
      <p:sp>
        <p:nvSpPr>
          <p:cNvPr id="62472" name="テキスト ボックス 8"/>
          <p:cNvSpPr txBox="1">
            <a:spLocks noChangeArrowheads="1"/>
          </p:cNvSpPr>
          <p:nvPr/>
        </p:nvSpPr>
        <p:spPr bwMode="auto">
          <a:xfrm>
            <a:off x="5424488" y="4478338"/>
            <a:ext cx="2528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with 0</a:t>
            </a:r>
          </a:p>
        </p:txBody>
      </p:sp>
    </p:spTree>
    <p:extLst>
      <p:ext uri="{BB962C8B-B14F-4D97-AF65-F5344CB8AC3E}">
        <p14:creationId xmlns:p14="http://schemas.microsoft.com/office/powerpoint/2010/main" val="6027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First Observation !</a:t>
            </a:r>
            <a:endParaRPr kumimoji="1" lang="ja-JP" altLang="en-US" b="1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60" y="1035050"/>
            <a:ext cx="4282740" cy="29788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05" y="4013931"/>
            <a:ext cx="4091565" cy="263695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830" y="2620799"/>
            <a:ext cx="4366170" cy="344520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151550" y="1304704"/>
            <a:ext cx="331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Lepton-Photon 2001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2160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64" r="22839"/>
          <a:stretch>
            <a:fillRect/>
          </a:stretch>
        </p:blipFill>
        <p:spPr bwMode="auto">
          <a:xfrm>
            <a:off x="279400" y="2473325"/>
            <a:ext cx="82550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152400"/>
            <a:ext cx="7772400" cy="882650"/>
          </a:xfrm>
        </p:spPr>
        <p:txBody>
          <a:bodyPr/>
          <a:lstStyle/>
          <a:p>
            <a:pPr eaLnBrk="1" hangingPunct="1"/>
            <a:r>
              <a:rPr lang="en-US" altLang="ja-JP" sz="4000" b="1" smtClean="0"/>
              <a:t>sin2</a:t>
            </a:r>
            <a:r>
              <a:rPr lang="en-US" altLang="ja-JP" sz="4000" b="1" smtClean="0">
                <a:sym typeface="Symbol" panose="05050102010706020507" pitchFamily="18" charset="2"/>
              </a:rPr>
              <a:t></a:t>
            </a:r>
            <a:r>
              <a:rPr lang="en-US" altLang="ja-JP" sz="4000" b="1" baseline="-25000" smtClean="0">
                <a:sym typeface="Symbol" panose="05050102010706020507" pitchFamily="18" charset="2"/>
              </a:rPr>
              <a:t>1</a:t>
            </a:r>
            <a:r>
              <a:rPr lang="en-US" altLang="ja-JP" sz="4000" b="1" smtClean="0">
                <a:sym typeface="Symbol" panose="05050102010706020507" pitchFamily="18" charset="2"/>
              </a:rPr>
              <a:t> from various subsamples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730375" y="1235075"/>
            <a:ext cx="4338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800" dirty="0" smtClean="0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Example: ∫</a:t>
            </a:r>
            <a:r>
              <a:rPr lang="en-US" altLang="ja-JP" sz="2800" i="1" dirty="0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 </a:t>
            </a:r>
            <a:r>
              <a:rPr lang="en-US" altLang="ja-JP" sz="2800" i="1" dirty="0" err="1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dt</a:t>
            </a:r>
            <a:r>
              <a:rPr lang="en-US" altLang="ja-JP" sz="2800" i="1" dirty="0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 dirty="0">
                <a:solidFill>
                  <a:srgbClr val="CC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 140 fb</a:t>
            </a:r>
            <a:r>
              <a:rPr lang="en-US" altLang="ja-JP" sz="2800" baseline="30000" dirty="0">
                <a:solidFill>
                  <a:srgbClr val="CC00FF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-1  </a:t>
            </a:r>
            <a:endParaRPr lang="en-US" altLang="ja-JP" sz="2800" dirty="0">
              <a:solidFill>
                <a:srgbClr val="CC00FF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53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035050"/>
            <a:ext cx="5349875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7699" name="直線コネクタ 5"/>
          <p:cNvCxnSpPr>
            <a:cxnSpLocks noChangeShapeType="1"/>
          </p:cNvCxnSpPr>
          <p:nvPr/>
        </p:nvCxnSpPr>
        <p:spPr bwMode="auto">
          <a:xfrm rot="5400000">
            <a:off x="-393700" y="3535363"/>
            <a:ext cx="464343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7700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>
              <a:solidFill>
                <a:srgbClr val="000000"/>
              </a:solidFill>
            </a:endParaRPr>
          </a:p>
        </p:txBody>
      </p:sp>
      <p:sp>
        <p:nvSpPr>
          <p:cNvPr id="1577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800" smtClean="0"/>
              <a:t>sin2</a:t>
            </a:r>
            <a:r>
              <a:rPr lang="en-US" altLang="ja-JP" sz="4800" smtClean="0">
                <a:latin typeface="Symbol" pitchFamily="18" charset="2"/>
              </a:rPr>
              <a:t>f</a:t>
            </a:r>
            <a:r>
              <a:rPr lang="en-US" altLang="ja-JP" sz="4800" baseline="-25000" smtClean="0"/>
              <a:t>1</a:t>
            </a:r>
            <a:r>
              <a:rPr lang="en-US" altLang="ja-JP" sz="4800" smtClean="0"/>
              <a:t> </a:t>
            </a:r>
            <a:r>
              <a:rPr lang="en-US" altLang="ja-JP" sz="3600" smtClean="0"/>
              <a:t>: </a:t>
            </a:r>
            <a:r>
              <a:rPr lang="en-US" altLang="ja-JP" sz="4800" smtClean="0"/>
              <a:t>History</a:t>
            </a:r>
          </a:p>
        </p:txBody>
      </p:sp>
      <p:sp>
        <p:nvSpPr>
          <p:cNvPr id="157702" name="Rectangle 12"/>
          <p:cNvSpPr>
            <a:spLocks noChangeArrowheads="1"/>
          </p:cNvSpPr>
          <p:nvPr/>
        </p:nvSpPr>
        <p:spPr bwMode="auto">
          <a:xfrm>
            <a:off x="1285875" y="2371725"/>
            <a:ext cx="2571750" cy="5000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pic>
        <p:nvPicPr>
          <p:cNvPr id="15770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1095375"/>
            <a:ext cx="3668712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704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3141663"/>
            <a:ext cx="3160712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5" name="Text Box 24"/>
          <p:cNvSpPr txBox="1">
            <a:spLocks noChangeArrowheads="1"/>
          </p:cNvSpPr>
          <p:nvPr/>
        </p:nvSpPr>
        <p:spPr bwMode="auto">
          <a:xfrm>
            <a:off x="6145213" y="1196975"/>
            <a:ext cx="9969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</a:rPr>
              <a:t>1137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</a:rPr>
              <a:t>events</a:t>
            </a:r>
          </a:p>
        </p:txBody>
      </p:sp>
      <p:grpSp>
        <p:nvGrpSpPr>
          <p:cNvPr id="157706" name="Group 25"/>
          <p:cNvGrpSpPr>
            <a:grpSpLocks/>
          </p:cNvGrpSpPr>
          <p:nvPr/>
        </p:nvGrpSpPr>
        <p:grpSpPr bwMode="auto">
          <a:xfrm>
            <a:off x="8128000" y="885825"/>
            <a:ext cx="725488" cy="788988"/>
            <a:chOff x="1383" y="3385"/>
            <a:chExt cx="499" cy="453"/>
          </a:xfrm>
        </p:grpSpPr>
        <p:sp>
          <p:nvSpPr>
            <p:cNvPr id="157715" name="Rectangle 26"/>
            <p:cNvSpPr>
              <a:spLocks noChangeArrowheads="1"/>
            </p:cNvSpPr>
            <p:nvPr/>
          </p:nvSpPr>
          <p:spPr bwMode="auto">
            <a:xfrm>
              <a:off x="1429" y="3566"/>
              <a:ext cx="453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FF"/>
                  </a:solidFill>
                  <a:latin typeface="Arial" pitchFamily="34" charset="0"/>
                </a:rPr>
                <a:t>B</a:t>
              </a:r>
              <a:r>
                <a:rPr lang="en-US" altLang="ja-JP" sz="2000" baseline="30000">
                  <a:solidFill>
                    <a:srgbClr val="0000FF"/>
                  </a:solidFill>
                  <a:latin typeface="Arial" pitchFamily="34" charset="0"/>
                </a:rPr>
                <a:t>0</a:t>
              </a:r>
              <a:r>
                <a:rPr lang="en-US" altLang="ja-JP" sz="2000">
                  <a:solidFill>
                    <a:srgbClr val="0000FF"/>
                  </a:solidFill>
                  <a:latin typeface="Arial" pitchFamily="34" charset="0"/>
                </a:rPr>
                <a:t> tag</a:t>
              </a:r>
            </a:p>
          </p:txBody>
        </p:sp>
        <p:sp>
          <p:nvSpPr>
            <p:cNvPr id="157716" name="Rectangle 27"/>
            <p:cNvSpPr>
              <a:spLocks noChangeArrowheads="1"/>
            </p:cNvSpPr>
            <p:nvPr/>
          </p:nvSpPr>
          <p:spPr bwMode="auto">
            <a:xfrm>
              <a:off x="1383" y="3385"/>
              <a:ext cx="22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FF"/>
                  </a:solidFill>
                  <a:latin typeface="Arial" pitchFamily="34" charset="0"/>
                </a:rPr>
                <a:t>_</a:t>
              </a:r>
            </a:p>
          </p:txBody>
        </p:sp>
      </p:grpSp>
      <p:sp>
        <p:nvSpPr>
          <p:cNvPr id="157707" name="Rectangle 28"/>
          <p:cNvSpPr>
            <a:spLocks noChangeArrowheads="1"/>
          </p:cNvSpPr>
          <p:nvPr/>
        </p:nvSpPr>
        <p:spPr bwMode="auto">
          <a:xfrm>
            <a:off x="8132763" y="1533525"/>
            <a:ext cx="790575" cy="395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altLang="ja-JP" sz="2000" baseline="30000">
                <a:solidFill>
                  <a:srgbClr val="FF0000"/>
                </a:solidFill>
                <a:latin typeface="Arial" pitchFamily="34" charset="0"/>
              </a:rPr>
              <a:t>0</a:t>
            </a:r>
            <a:r>
              <a:rPr lang="en-US" altLang="ja-JP" sz="2000">
                <a:solidFill>
                  <a:srgbClr val="FF0000"/>
                </a:solidFill>
                <a:latin typeface="Arial" pitchFamily="34" charset="0"/>
              </a:rPr>
              <a:t> tag</a:t>
            </a:r>
            <a:endParaRPr lang="en-US" altLang="ja-JP" sz="20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57708" name="Text Box 29"/>
          <p:cNvSpPr txBox="1">
            <a:spLocks noChangeArrowheads="1"/>
          </p:cNvSpPr>
          <p:nvPr/>
        </p:nvSpPr>
        <p:spPr bwMode="auto">
          <a:xfrm rot="-5400000">
            <a:off x="5107782" y="4118769"/>
            <a:ext cx="12128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latin typeface="Arial" pitchFamily="34" charset="0"/>
                <a:cs typeface="Arial" pitchFamily="34" charset="0"/>
              </a:rPr>
              <a:t>Asymmetry</a:t>
            </a:r>
          </a:p>
        </p:txBody>
      </p:sp>
      <p:grpSp>
        <p:nvGrpSpPr>
          <p:cNvPr id="157709" name="Group 30"/>
          <p:cNvGrpSpPr>
            <a:grpSpLocks/>
          </p:cNvGrpSpPr>
          <p:nvPr/>
        </p:nvGrpSpPr>
        <p:grpSpPr bwMode="auto">
          <a:xfrm>
            <a:off x="7585075" y="4530725"/>
            <a:ext cx="1284288" cy="482600"/>
            <a:chOff x="2791" y="1538"/>
            <a:chExt cx="809" cy="304"/>
          </a:xfrm>
        </p:grpSpPr>
        <p:sp>
          <p:nvSpPr>
            <p:cNvPr id="157713" name="Text Box 31"/>
            <p:cNvSpPr txBox="1">
              <a:spLocks noChangeArrowheads="1"/>
            </p:cNvSpPr>
            <p:nvPr/>
          </p:nvSpPr>
          <p:spPr bwMode="auto">
            <a:xfrm>
              <a:off x="2791" y="1538"/>
              <a:ext cx="809" cy="304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FF0000"/>
                  </a:solidFill>
                </a:rPr>
                <a:t>31M BB</a:t>
              </a:r>
              <a:endParaRPr lang="en-US" altLang="ja-JP" sz="2400" b="1" baseline="30000">
                <a:solidFill>
                  <a:srgbClr val="FF0000"/>
                </a:solidFill>
              </a:endParaRPr>
            </a:p>
          </p:txBody>
        </p:sp>
        <p:sp>
          <p:nvSpPr>
            <p:cNvPr id="157714" name="Line 32"/>
            <p:cNvSpPr>
              <a:spLocks noChangeShapeType="1"/>
            </p:cNvSpPr>
            <p:nvPr/>
          </p:nvSpPr>
          <p:spPr bwMode="auto">
            <a:xfrm>
              <a:off x="3427" y="1583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57710" name="Text Box 44"/>
          <p:cNvSpPr txBox="1">
            <a:spLocks noChangeArrowheads="1"/>
          </p:cNvSpPr>
          <p:nvPr/>
        </p:nvSpPr>
        <p:spPr bwMode="auto">
          <a:xfrm>
            <a:off x="6154738" y="3284538"/>
            <a:ext cx="889000" cy="40322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2001 </a:t>
            </a:r>
          </a:p>
        </p:txBody>
      </p:sp>
      <p:sp>
        <p:nvSpPr>
          <p:cNvPr id="157711" name="Text Box 45"/>
          <p:cNvSpPr txBox="1">
            <a:spLocks noChangeArrowheads="1"/>
          </p:cNvSpPr>
          <p:nvPr/>
        </p:nvSpPr>
        <p:spPr bwMode="auto">
          <a:xfrm>
            <a:off x="6484938" y="5681663"/>
            <a:ext cx="2346325" cy="485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CPV Observed !</a:t>
            </a:r>
          </a:p>
        </p:txBody>
      </p:sp>
      <p:pic>
        <p:nvPicPr>
          <p:cNvPr id="157712" name="Picture 46" descr="B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973263"/>
            <a:ext cx="649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44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グループ化 6"/>
          <p:cNvGrpSpPr>
            <a:grpSpLocks/>
          </p:cNvGrpSpPr>
          <p:nvPr/>
        </p:nvGrpSpPr>
        <p:grpSpPr bwMode="auto">
          <a:xfrm>
            <a:off x="5526088" y="998538"/>
            <a:ext cx="3570287" cy="4594225"/>
            <a:chOff x="2186278" y="2099760"/>
            <a:chExt cx="4771441" cy="2934202"/>
          </a:xfrm>
        </p:grpSpPr>
        <p:pic>
          <p:nvPicPr>
            <p:cNvPr id="158742" name="図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799" y="2099760"/>
              <a:ext cx="4568401" cy="265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743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278" y="4677802"/>
              <a:ext cx="4771441" cy="356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87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035050"/>
            <a:ext cx="5349875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8724" name="グループ化 8"/>
          <p:cNvGrpSpPr>
            <a:grpSpLocks/>
          </p:cNvGrpSpPr>
          <p:nvPr/>
        </p:nvGrpSpPr>
        <p:grpSpPr bwMode="auto">
          <a:xfrm>
            <a:off x="1927225" y="1214438"/>
            <a:ext cx="3627438" cy="4725987"/>
            <a:chOff x="2033036" y="1215216"/>
            <a:chExt cx="3628184" cy="4725208"/>
          </a:xfrm>
        </p:grpSpPr>
        <p:cxnSp>
          <p:nvCxnSpPr>
            <p:cNvPr id="158740" name="直線コネクタ 5"/>
            <p:cNvCxnSpPr>
              <a:cxnSpLocks noChangeShapeType="1"/>
            </p:cNvCxnSpPr>
            <p:nvPr/>
          </p:nvCxnSpPr>
          <p:spPr bwMode="auto">
            <a:xfrm rot="5400000">
              <a:off x="-287634" y="3535886"/>
              <a:ext cx="4642927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741" name="Text Box 37"/>
            <p:cNvSpPr txBox="1">
              <a:spLocks noChangeArrowheads="1"/>
            </p:cNvSpPr>
            <p:nvPr/>
          </p:nvSpPr>
          <p:spPr bwMode="auto">
            <a:xfrm>
              <a:off x="4046445" y="5540375"/>
              <a:ext cx="1614775" cy="40004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FF0000"/>
                  </a:solidFill>
                </a:rPr>
                <a:t>0.677 </a:t>
              </a:r>
              <a:r>
                <a:rPr kumimoji="0" lang="en-US" altLang="ja-JP" sz="2000" b="1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</a:t>
              </a:r>
              <a:r>
                <a:rPr kumimoji="0" lang="en-US" altLang="ja-JP" sz="2000" b="1" i="1">
                  <a:solidFill>
                    <a:srgbClr val="0000FF"/>
                  </a:solidFill>
                  <a:latin typeface="Arial" pitchFamily="34" charset="0"/>
                  <a:sym typeface="Symbol" pitchFamily="18" charset="2"/>
                </a:rPr>
                <a:t> </a:t>
              </a:r>
              <a:r>
                <a:rPr lang="en-US" altLang="ja-JP" sz="2000" b="1">
                  <a:solidFill>
                    <a:srgbClr val="FF0000"/>
                  </a:solidFill>
                </a:rPr>
                <a:t>0.020</a:t>
              </a:r>
            </a:p>
          </p:txBody>
        </p:sp>
      </p:grpSp>
      <p:sp>
        <p:nvSpPr>
          <p:cNvPr id="158725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>
              <a:solidFill>
                <a:srgbClr val="000000"/>
              </a:solidFill>
            </a:endParaRPr>
          </a:p>
        </p:txBody>
      </p:sp>
      <p:sp>
        <p:nvSpPr>
          <p:cNvPr id="1587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800" smtClean="0"/>
              <a:t>sin2</a:t>
            </a:r>
            <a:r>
              <a:rPr lang="en-US" altLang="ja-JP" sz="4800" smtClean="0">
                <a:latin typeface="Symbol" pitchFamily="18" charset="2"/>
              </a:rPr>
              <a:t>f</a:t>
            </a:r>
            <a:r>
              <a:rPr lang="en-US" altLang="ja-JP" sz="4800" baseline="-25000" smtClean="0"/>
              <a:t>1</a:t>
            </a:r>
            <a:r>
              <a:rPr lang="en-US" altLang="ja-JP" sz="4800" smtClean="0"/>
              <a:t> </a:t>
            </a:r>
            <a:r>
              <a:rPr lang="en-US" altLang="ja-JP" sz="3600" smtClean="0"/>
              <a:t>: </a:t>
            </a:r>
            <a:r>
              <a:rPr lang="en-US" altLang="ja-JP" sz="4800" smtClean="0"/>
              <a:t>History</a:t>
            </a:r>
          </a:p>
        </p:txBody>
      </p:sp>
      <p:sp>
        <p:nvSpPr>
          <p:cNvPr id="158727" name="Rectangle 12"/>
          <p:cNvSpPr>
            <a:spLocks noChangeArrowheads="1"/>
          </p:cNvSpPr>
          <p:nvPr/>
        </p:nvSpPr>
        <p:spPr bwMode="auto">
          <a:xfrm>
            <a:off x="1285875" y="4954588"/>
            <a:ext cx="2571750" cy="923925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grpSp>
        <p:nvGrpSpPr>
          <p:cNvPr id="158728" name="Group 12"/>
          <p:cNvGrpSpPr>
            <a:grpSpLocks/>
          </p:cNvGrpSpPr>
          <p:nvPr/>
        </p:nvGrpSpPr>
        <p:grpSpPr bwMode="auto">
          <a:xfrm>
            <a:off x="7373938" y="4554538"/>
            <a:ext cx="1219200" cy="400050"/>
            <a:chOff x="113" y="754"/>
            <a:chExt cx="768" cy="252"/>
          </a:xfrm>
        </p:grpSpPr>
        <p:sp>
          <p:nvSpPr>
            <p:cNvPr id="158738" name="Text Box 13"/>
            <p:cNvSpPr txBox="1">
              <a:spLocks noChangeArrowheads="1"/>
            </p:cNvSpPr>
            <p:nvPr/>
          </p:nvSpPr>
          <p:spPr bwMode="auto">
            <a:xfrm>
              <a:off x="113" y="754"/>
              <a:ext cx="768" cy="252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FF0000"/>
                  </a:solidFill>
                </a:rPr>
                <a:t>772M BB</a:t>
              </a:r>
              <a:endParaRPr lang="en-US" altLang="ja-JP" sz="2000" b="1" baseline="30000">
                <a:solidFill>
                  <a:srgbClr val="FF0000"/>
                </a:solidFill>
              </a:endParaRPr>
            </a:p>
          </p:txBody>
        </p:sp>
        <p:sp>
          <p:nvSpPr>
            <p:cNvPr id="158739" name="Line 14"/>
            <p:cNvSpPr>
              <a:spLocks noChangeShapeType="1"/>
            </p:cNvSpPr>
            <p:nvPr/>
          </p:nvSpPr>
          <p:spPr bwMode="auto">
            <a:xfrm>
              <a:off x="728" y="799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58729" name="正方形/長方形 9"/>
          <p:cNvSpPr>
            <a:spLocks noChangeArrowheads="1"/>
          </p:cNvSpPr>
          <p:nvPr/>
        </p:nvSpPr>
        <p:spPr bwMode="auto">
          <a:xfrm>
            <a:off x="7820025" y="1838325"/>
            <a:ext cx="90328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i="1">
                <a:solidFill>
                  <a:srgbClr val="005A00"/>
                </a:solidFill>
              </a:rPr>
              <a:t>CP-odd</a:t>
            </a:r>
            <a:endParaRPr lang="ja-JP" altLang="en-US" sz="1800"/>
          </a:p>
        </p:txBody>
      </p:sp>
      <p:sp>
        <p:nvSpPr>
          <p:cNvPr id="158730" name="Text Box 24"/>
          <p:cNvSpPr txBox="1">
            <a:spLocks noChangeArrowheads="1"/>
          </p:cNvSpPr>
          <p:nvPr/>
        </p:nvSpPr>
        <p:spPr bwMode="auto">
          <a:xfrm>
            <a:off x="6145213" y="1196975"/>
            <a:ext cx="1073150" cy="757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</a:rPr>
              <a:t>15560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</a:rPr>
              <a:t>signals</a:t>
            </a:r>
          </a:p>
        </p:txBody>
      </p:sp>
      <p:grpSp>
        <p:nvGrpSpPr>
          <p:cNvPr id="158731" name="Group 25"/>
          <p:cNvGrpSpPr>
            <a:grpSpLocks/>
          </p:cNvGrpSpPr>
          <p:nvPr/>
        </p:nvGrpSpPr>
        <p:grpSpPr bwMode="auto">
          <a:xfrm>
            <a:off x="8128000" y="885825"/>
            <a:ext cx="725488" cy="788988"/>
            <a:chOff x="1383" y="3385"/>
            <a:chExt cx="499" cy="453"/>
          </a:xfrm>
        </p:grpSpPr>
        <p:sp>
          <p:nvSpPr>
            <p:cNvPr id="158736" name="Rectangle 26"/>
            <p:cNvSpPr>
              <a:spLocks noChangeArrowheads="1"/>
            </p:cNvSpPr>
            <p:nvPr/>
          </p:nvSpPr>
          <p:spPr bwMode="auto">
            <a:xfrm>
              <a:off x="1429" y="3566"/>
              <a:ext cx="453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FF"/>
                  </a:solidFill>
                  <a:latin typeface="Arial" pitchFamily="34" charset="0"/>
                </a:rPr>
                <a:t>B</a:t>
              </a:r>
              <a:r>
                <a:rPr lang="en-US" altLang="ja-JP" sz="2000" baseline="30000">
                  <a:solidFill>
                    <a:srgbClr val="0000FF"/>
                  </a:solidFill>
                  <a:latin typeface="Arial" pitchFamily="34" charset="0"/>
                </a:rPr>
                <a:t>0</a:t>
              </a:r>
              <a:r>
                <a:rPr lang="en-US" altLang="ja-JP" sz="2000">
                  <a:solidFill>
                    <a:srgbClr val="0000FF"/>
                  </a:solidFill>
                  <a:latin typeface="Arial" pitchFamily="34" charset="0"/>
                </a:rPr>
                <a:t> tag</a:t>
              </a:r>
            </a:p>
          </p:txBody>
        </p:sp>
        <p:sp>
          <p:nvSpPr>
            <p:cNvPr id="158737" name="Rectangle 27"/>
            <p:cNvSpPr>
              <a:spLocks noChangeArrowheads="1"/>
            </p:cNvSpPr>
            <p:nvPr/>
          </p:nvSpPr>
          <p:spPr bwMode="auto">
            <a:xfrm>
              <a:off x="1383" y="3385"/>
              <a:ext cx="22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FF"/>
                  </a:solidFill>
                  <a:latin typeface="Arial" pitchFamily="34" charset="0"/>
                </a:rPr>
                <a:t>_</a:t>
              </a:r>
            </a:p>
          </p:txBody>
        </p:sp>
      </p:grpSp>
      <p:sp>
        <p:nvSpPr>
          <p:cNvPr id="158732" name="Rectangle 28"/>
          <p:cNvSpPr>
            <a:spLocks noChangeArrowheads="1"/>
          </p:cNvSpPr>
          <p:nvPr/>
        </p:nvSpPr>
        <p:spPr bwMode="auto">
          <a:xfrm>
            <a:off x="8132763" y="1533525"/>
            <a:ext cx="790575" cy="395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altLang="ja-JP" sz="2000" baseline="30000">
                <a:solidFill>
                  <a:srgbClr val="FF0000"/>
                </a:solidFill>
                <a:latin typeface="Arial" pitchFamily="34" charset="0"/>
              </a:rPr>
              <a:t>0</a:t>
            </a:r>
            <a:r>
              <a:rPr lang="en-US" altLang="ja-JP" sz="2000">
                <a:solidFill>
                  <a:srgbClr val="FF0000"/>
                </a:solidFill>
                <a:latin typeface="Arial" pitchFamily="34" charset="0"/>
              </a:rPr>
              <a:t> tag</a:t>
            </a:r>
            <a:endParaRPr lang="en-US" altLang="ja-JP" sz="200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158733" name="Picture 46" descr="B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973263"/>
            <a:ext cx="649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34" name="Text Box 44"/>
          <p:cNvSpPr txBox="1">
            <a:spLocks noChangeArrowheads="1"/>
          </p:cNvSpPr>
          <p:nvPr/>
        </p:nvSpPr>
        <p:spPr bwMode="auto">
          <a:xfrm>
            <a:off x="6154738" y="3284538"/>
            <a:ext cx="876300" cy="3873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2012 </a:t>
            </a: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5751513" y="5545138"/>
            <a:ext cx="3240087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006600"/>
                </a:solidFill>
              </a:rPr>
              <a:t>Precision measurement</a:t>
            </a:r>
          </a:p>
          <a:p>
            <a:pPr>
              <a:defRPr/>
            </a:pPr>
            <a:r>
              <a:rPr lang="en-US" altLang="ja-JP" sz="2400" b="1" dirty="0">
                <a:solidFill>
                  <a:srgbClr val="006600"/>
                </a:solidFill>
              </a:rPr>
              <a:t>Reference for NP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45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14" y="1665974"/>
            <a:ext cx="3568058" cy="4307789"/>
          </a:xfrm>
          <a:prstGeom prst="rect">
            <a:avLst/>
          </a:prstGeom>
        </p:spPr>
      </p:pic>
      <p:sp>
        <p:nvSpPr>
          <p:cNvPr id="1597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Comparison with BaBar</a:t>
            </a:r>
          </a:p>
        </p:txBody>
      </p:sp>
      <p:sp>
        <p:nvSpPr>
          <p:cNvPr id="159748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pic>
        <p:nvPicPr>
          <p:cNvPr id="159749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36713"/>
            <a:ext cx="3398838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0" name="Rectangle 5"/>
          <p:cNvSpPr>
            <a:spLocks noChangeArrowheads="1"/>
          </p:cNvSpPr>
          <p:nvPr/>
        </p:nvSpPr>
        <p:spPr bwMode="auto">
          <a:xfrm>
            <a:off x="7667625" y="1195388"/>
            <a:ext cx="1225550" cy="5048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/>
          </a:p>
        </p:txBody>
      </p:sp>
      <p:pic>
        <p:nvPicPr>
          <p:cNvPr id="15975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052513"/>
            <a:ext cx="5191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752" name="Group 14"/>
          <p:cNvGrpSpPr>
            <a:grpSpLocks/>
          </p:cNvGrpSpPr>
          <p:nvPr/>
        </p:nvGrpSpPr>
        <p:grpSpPr bwMode="auto">
          <a:xfrm>
            <a:off x="6084888" y="1058863"/>
            <a:ext cx="1198562" cy="641350"/>
            <a:chOff x="431" y="325"/>
            <a:chExt cx="899" cy="404"/>
          </a:xfrm>
        </p:grpSpPr>
        <p:sp>
          <p:nvSpPr>
            <p:cNvPr id="159776" name="Rectangle 15"/>
            <p:cNvSpPr>
              <a:spLocks noChangeArrowheads="1"/>
            </p:cNvSpPr>
            <p:nvPr/>
          </p:nvSpPr>
          <p:spPr bwMode="auto">
            <a:xfrm>
              <a:off x="514" y="502"/>
              <a:ext cx="816" cy="22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  <p:grpSp>
          <p:nvGrpSpPr>
            <p:cNvPr id="159777" name="Group 16"/>
            <p:cNvGrpSpPr>
              <a:grpSpLocks/>
            </p:cNvGrpSpPr>
            <p:nvPr/>
          </p:nvGrpSpPr>
          <p:grpSpPr bwMode="auto">
            <a:xfrm>
              <a:off x="431" y="325"/>
              <a:ext cx="874" cy="372"/>
              <a:chOff x="3560" y="1062"/>
              <a:chExt cx="874" cy="372"/>
            </a:xfrm>
          </p:grpSpPr>
          <p:sp>
            <p:nvSpPr>
              <p:cNvPr id="159778" name="Rectangle 17"/>
              <p:cNvSpPr>
                <a:spLocks noChangeArrowheads="1"/>
              </p:cNvSpPr>
              <p:nvPr/>
            </p:nvSpPr>
            <p:spPr bwMode="auto">
              <a:xfrm>
                <a:off x="3606" y="1207"/>
                <a:ext cx="816" cy="227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ja-JP" sz="2000"/>
              </a:p>
            </p:txBody>
          </p:sp>
          <p:sp>
            <p:nvSpPr>
              <p:cNvPr id="159779" name="Text Box 18"/>
              <p:cNvSpPr txBox="1">
                <a:spLocks noChangeArrowheads="1"/>
              </p:cNvSpPr>
              <p:nvPr/>
            </p:nvSpPr>
            <p:spPr bwMode="auto">
              <a:xfrm>
                <a:off x="3560" y="1062"/>
                <a:ext cx="87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000"/>
                  <a:t>             _</a:t>
                </a:r>
              </a:p>
              <a:p>
                <a:pPr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000"/>
                  <a:t>465M </a:t>
                </a:r>
                <a:r>
                  <a:rPr lang="en-US" altLang="ja-JP" sz="2000" i="1"/>
                  <a:t>BB</a:t>
                </a:r>
              </a:p>
            </p:txBody>
          </p:sp>
        </p:grpSp>
      </p:grpSp>
      <p:grpSp>
        <p:nvGrpSpPr>
          <p:cNvPr id="159753" name="Group 19"/>
          <p:cNvGrpSpPr>
            <a:grpSpLocks/>
          </p:cNvGrpSpPr>
          <p:nvPr/>
        </p:nvGrpSpPr>
        <p:grpSpPr bwMode="auto">
          <a:xfrm>
            <a:off x="1285875" y="1214438"/>
            <a:ext cx="1408113" cy="461962"/>
            <a:chOff x="-236" y="752"/>
            <a:chExt cx="887" cy="291"/>
          </a:xfrm>
        </p:grpSpPr>
        <p:sp>
          <p:nvSpPr>
            <p:cNvPr id="159774" name="Text Box 20"/>
            <p:cNvSpPr txBox="1">
              <a:spLocks noChangeArrowheads="1"/>
            </p:cNvSpPr>
            <p:nvPr/>
          </p:nvSpPr>
          <p:spPr bwMode="auto">
            <a:xfrm>
              <a:off x="-236" y="752"/>
              <a:ext cx="887" cy="291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</a:rPr>
                <a:t>772M BB</a:t>
              </a:r>
              <a:endParaRPr lang="en-US" altLang="ja-JP" sz="2400" baseline="30000">
                <a:solidFill>
                  <a:srgbClr val="FF0000"/>
                </a:solidFill>
              </a:endParaRPr>
            </a:p>
          </p:txBody>
        </p:sp>
        <p:sp>
          <p:nvSpPr>
            <p:cNvPr id="159775" name="Line 21"/>
            <p:cNvSpPr>
              <a:spLocks noChangeShapeType="1"/>
            </p:cNvSpPr>
            <p:nvPr/>
          </p:nvSpPr>
          <p:spPr bwMode="auto">
            <a:xfrm>
              <a:off x="484" y="799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59754" name="Picture 22" descr="B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23950"/>
            <a:ext cx="720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5" name="Text Box 30"/>
          <p:cNvSpPr txBox="1">
            <a:spLocks noChangeArrowheads="1"/>
          </p:cNvSpPr>
          <p:nvPr/>
        </p:nvSpPr>
        <p:spPr bwMode="auto">
          <a:xfrm>
            <a:off x="7648575" y="952500"/>
            <a:ext cx="13049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bg1"/>
                </a:solidFill>
              </a:rPr>
              <a:t>   _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bg1"/>
                </a:solidFill>
              </a:rPr>
              <a:t>(cc)K</a:t>
            </a:r>
            <a:r>
              <a:rPr lang="en-US" altLang="ja-JP" sz="2400" baseline="30000">
                <a:solidFill>
                  <a:schemeClr val="bg1"/>
                </a:solidFill>
              </a:rPr>
              <a:t>(*)0</a:t>
            </a:r>
            <a:r>
              <a:rPr lang="en-US" altLang="ja-JP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9756" name="Text Box 32"/>
          <p:cNvSpPr txBox="1">
            <a:spLocks noChangeArrowheads="1"/>
          </p:cNvSpPr>
          <p:nvPr/>
        </p:nvSpPr>
        <p:spPr bwMode="auto">
          <a:xfrm>
            <a:off x="5651500" y="6559550"/>
            <a:ext cx="2441575" cy="258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4400"/>
                </a:solidFill>
              </a:rPr>
              <a:t>[PRD 79,072009(2009)]</a:t>
            </a:r>
          </a:p>
        </p:txBody>
      </p:sp>
      <p:sp>
        <p:nvSpPr>
          <p:cNvPr id="159757" name="Text Box 33"/>
          <p:cNvSpPr txBox="1">
            <a:spLocks noChangeArrowheads="1"/>
          </p:cNvSpPr>
          <p:nvPr/>
        </p:nvSpPr>
        <p:spPr bwMode="auto">
          <a:xfrm>
            <a:off x="4140200" y="2278063"/>
            <a:ext cx="1233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CP-even</a:t>
            </a:r>
          </a:p>
        </p:txBody>
      </p:sp>
      <p:sp>
        <p:nvSpPr>
          <p:cNvPr id="159758" name="Text Box 34"/>
          <p:cNvSpPr txBox="1">
            <a:spLocks noChangeArrowheads="1"/>
          </p:cNvSpPr>
          <p:nvPr/>
        </p:nvSpPr>
        <p:spPr bwMode="auto">
          <a:xfrm>
            <a:off x="4248150" y="4222750"/>
            <a:ext cx="111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CP-odd</a:t>
            </a:r>
          </a:p>
        </p:txBody>
      </p:sp>
      <p:pic>
        <p:nvPicPr>
          <p:cNvPr id="159759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2709863"/>
            <a:ext cx="12763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60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4725988"/>
            <a:ext cx="962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61" name="Line 38"/>
          <p:cNvSpPr>
            <a:spLocks noChangeShapeType="1"/>
          </p:cNvSpPr>
          <p:nvPr/>
        </p:nvSpPr>
        <p:spPr bwMode="auto">
          <a:xfrm flipH="1">
            <a:off x="3852863" y="2921000"/>
            <a:ext cx="361950" cy="47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9762" name="Line 39"/>
          <p:cNvSpPr>
            <a:spLocks noChangeShapeType="1"/>
          </p:cNvSpPr>
          <p:nvPr/>
        </p:nvSpPr>
        <p:spPr bwMode="auto">
          <a:xfrm flipH="1">
            <a:off x="3779838" y="4943475"/>
            <a:ext cx="57626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9763" name="Line 40"/>
          <p:cNvSpPr>
            <a:spLocks noChangeShapeType="1"/>
          </p:cNvSpPr>
          <p:nvPr/>
        </p:nvSpPr>
        <p:spPr bwMode="auto">
          <a:xfrm>
            <a:off x="5437188" y="3430588"/>
            <a:ext cx="3587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9764" name="Line 41"/>
          <p:cNvSpPr>
            <a:spLocks noChangeShapeType="1"/>
          </p:cNvSpPr>
          <p:nvPr/>
        </p:nvSpPr>
        <p:spPr bwMode="auto">
          <a:xfrm>
            <a:off x="5294313" y="4943475"/>
            <a:ext cx="3587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9765" name="Text Box 44"/>
          <p:cNvSpPr txBox="1">
            <a:spLocks noChangeArrowheads="1"/>
          </p:cNvSpPr>
          <p:nvPr/>
        </p:nvSpPr>
        <p:spPr bwMode="auto">
          <a:xfrm>
            <a:off x="5580063" y="5876925"/>
            <a:ext cx="3240087" cy="5365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82800" rIns="36000" bIns="82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 i="1">
                <a:latin typeface="Arial" pitchFamily="34" charset="0"/>
              </a:rPr>
              <a:t>0.687 </a:t>
            </a:r>
            <a:r>
              <a:rPr kumimoji="0" lang="en-US" altLang="ja-JP" sz="2400" i="1">
                <a:latin typeface="Arial" pitchFamily="34" charset="0"/>
                <a:sym typeface="Symbol" pitchFamily="18" charset="2"/>
              </a:rPr>
              <a:t> 0.028  0.012</a:t>
            </a:r>
          </a:p>
        </p:txBody>
      </p:sp>
      <p:sp>
        <p:nvSpPr>
          <p:cNvPr id="159766" name="Text Box 45"/>
          <p:cNvSpPr txBox="1">
            <a:spLocks noChangeArrowheads="1"/>
          </p:cNvSpPr>
          <p:nvPr/>
        </p:nvSpPr>
        <p:spPr bwMode="auto">
          <a:xfrm>
            <a:off x="323850" y="5923824"/>
            <a:ext cx="4211638" cy="5365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82800" rIns="36000" bIns="82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 i="1" dirty="0">
                <a:latin typeface="Arial" pitchFamily="34" charset="0"/>
              </a:rPr>
              <a:t>sin2</a:t>
            </a:r>
            <a:r>
              <a:rPr kumimoji="0" lang="en-US" altLang="ja-JP" sz="2400" i="1" dirty="0">
                <a:latin typeface="Symbol" pitchFamily="18" charset="2"/>
                <a:cs typeface="Arial" pitchFamily="34" charset="0"/>
              </a:rPr>
              <a:t>f</a:t>
            </a:r>
            <a:r>
              <a:rPr kumimoji="0" lang="en-US" altLang="ja-JP" sz="2400" i="1" baseline="-25000" dirty="0">
                <a:latin typeface="Symbol" pitchFamily="18" charset="2"/>
                <a:cs typeface="Arial" pitchFamily="34" charset="0"/>
              </a:rPr>
              <a:t>1</a:t>
            </a:r>
            <a:r>
              <a:rPr kumimoji="0" lang="en-US" altLang="ja-JP" sz="2400" i="1" dirty="0">
                <a:latin typeface="Arial" pitchFamily="34" charset="0"/>
              </a:rPr>
              <a:t>= 0.667 </a:t>
            </a:r>
            <a:r>
              <a:rPr kumimoji="0" lang="en-US" altLang="ja-JP" sz="2400" i="1" dirty="0">
                <a:latin typeface="Arial" pitchFamily="34" charset="0"/>
                <a:sym typeface="Symbol" pitchFamily="18" charset="2"/>
              </a:rPr>
              <a:t> 0.023  0.012</a:t>
            </a:r>
          </a:p>
        </p:txBody>
      </p:sp>
      <p:sp>
        <p:nvSpPr>
          <p:cNvPr id="159767" name="Text Box 46"/>
          <p:cNvSpPr txBox="1">
            <a:spLocks noChangeArrowheads="1"/>
          </p:cNvSpPr>
          <p:nvPr/>
        </p:nvSpPr>
        <p:spPr bwMode="auto">
          <a:xfrm>
            <a:off x="785813" y="6461125"/>
            <a:ext cx="2522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6600"/>
                </a:solidFill>
              </a:rPr>
              <a:t>[PRL 108,171802(2012)]</a:t>
            </a:r>
          </a:p>
        </p:txBody>
      </p:sp>
      <p:sp>
        <p:nvSpPr>
          <p:cNvPr id="159768" name="Text Box 37"/>
          <p:cNvSpPr txBox="1">
            <a:spLocks noChangeArrowheads="1"/>
          </p:cNvSpPr>
          <p:nvPr/>
        </p:nvSpPr>
        <p:spPr bwMode="auto">
          <a:xfrm>
            <a:off x="3071813" y="5500688"/>
            <a:ext cx="4206875" cy="46196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Av. 0.677 </a:t>
            </a:r>
            <a:r>
              <a:rPr kumimoji="0" lang="en-US" altLang="ja-JP" sz="2400" b="1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</a:t>
            </a:r>
            <a:r>
              <a:rPr kumimoji="0" lang="en-US" altLang="ja-JP" sz="2400" b="1" i="1">
                <a:latin typeface="Arial" pitchFamily="34" charset="0"/>
                <a:sym typeface="Symbol" pitchFamily="18" charset="2"/>
              </a:rPr>
              <a:t> </a:t>
            </a:r>
            <a:r>
              <a:rPr lang="en-US" altLang="ja-JP" sz="2400" b="1">
                <a:solidFill>
                  <a:srgbClr val="FF0000"/>
                </a:solidFill>
              </a:rPr>
              <a:t>0.020: 3.0% error !</a:t>
            </a:r>
          </a:p>
        </p:txBody>
      </p:sp>
      <p:sp>
        <p:nvSpPr>
          <p:cNvPr id="159769" name="Text Box 28"/>
          <p:cNvSpPr txBox="1">
            <a:spLocks noChangeArrowheads="1"/>
          </p:cNvSpPr>
          <p:nvPr/>
        </p:nvSpPr>
        <p:spPr bwMode="auto">
          <a:xfrm>
            <a:off x="2854325" y="1304925"/>
            <a:ext cx="92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ja-JP" sz="2000" b="1"/>
              <a:t>25600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ja-JP" sz="2000" b="1"/>
              <a:t>signals</a:t>
            </a:r>
          </a:p>
        </p:txBody>
      </p:sp>
      <p:sp>
        <p:nvSpPr>
          <p:cNvPr id="159770" name="Text Box 28"/>
          <p:cNvSpPr txBox="1">
            <a:spLocks noChangeArrowheads="1"/>
          </p:cNvSpPr>
          <p:nvPr/>
        </p:nvSpPr>
        <p:spPr bwMode="auto">
          <a:xfrm>
            <a:off x="7635875" y="1736725"/>
            <a:ext cx="10747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ja-JP" sz="2000" b="1"/>
              <a:t>12000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ja-JP" sz="2000" b="1"/>
              <a:t>signals</a:t>
            </a:r>
          </a:p>
        </p:txBody>
      </p:sp>
      <p:sp>
        <p:nvSpPr>
          <p:cNvPr id="159771" name="角丸四角形 4"/>
          <p:cNvSpPr>
            <a:spLocks noChangeArrowheads="1"/>
          </p:cNvSpPr>
          <p:nvPr/>
        </p:nvSpPr>
        <p:spPr bwMode="auto">
          <a:xfrm>
            <a:off x="4222750" y="2735263"/>
            <a:ext cx="1125538" cy="10191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159772" name="正方形/長方形 6"/>
          <p:cNvSpPr>
            <a:spLocks noChangeArrowheads="1"/>
          </p:cNvSpPr>
          <p:nvPr/>
        </p:nvSpPr>
        <p:spPr bwMode="auto">
          <a:xfrm>
            <a:off x="906463" y="1816100"/>
            <a:ext cx="758825" cy="46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grpSp>
        <p:nvGrpSpPr>
          <p:cNvPr id="6" name="グループ化 5"/>
          <p:cNvGrpSpPr/>
          <p:nvPr/>
        </p:nvGrpSpPr>
        <p:grpSpPr>
          <a:xfrm>
            <a:off x="854075" y="1838845"/>
            <a:ext cx="863600" cy="506412"/>
            <a:chOff x="2978150" y="1833563"/>
            <a:chExt cx="863600" cy="506412"/>
          </a:xfrm>
          <a:solidFill>
            <a:schemeClr val="bg1"/>
          </a:solidFill>
        </p:grpSpPr>
        <p:sp>
          <p:nvSpPr>
            <p:cNvPr id="59399" name="Rectangle 9"/>
            <p:cNvSpPr>
              <a:spLocks noChangeArrowheads="1"/>
            </p:cNvSpPr>
            <p:nvPr/>
          </p:nvSpPr>
          <p:spPr bwMode="auto">
            <a:xfrm>
              <a:off x="3051175" y="2132013"/>
              <a:ext cx="719138" cy="20796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defRPr/>
              </a:pPr>
              <a:r>
                <a:rPr lang="en-US" altLang="ja-JP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ja-JP" baseline="300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ja-JP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 tag</a:t>
              </a:r>
            </a:p>
          </p:txBody>
        </p:sp>
        <p:sp>
          <p:nvSpPr>
            <p:cNvPr id="59400" name="Rectangle 10"/>
            <p:cNvSpPr>
              <a:spLocks noChangeArrowheads="1"/>
            </p:cNvSpPr>
            <p:nvPr/>
          </p:nvSpPr>
          <p:spPr bwMode="auto">
            <a:xfrm>
              <a:off x="2978150" y="1833563"/>
              <a:ext cx="360363" cy="244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r>
                <a:rPr lang="en-US" altLang="ja-JP" smtClean="0">
                  <a:solidFill>
                    <a:srgbClr val="FF0000"/>
                  </a:solidFill>
                  <a:latin typeface="Arial" panose="020B0604020202020204" pitchFamily="34" charset="0"/>
                </a:rPr>
                <a:t>_</a:t>
              </a:r>
            </a:p>
          </p:txBody>
        </p:sp>
        <p:sp>
          <p:nvSpPr>
            <p:cNvPr id="59401" name="Rectangle 11"/>
            <p:cNvSpPr>
              <a:spLocks noChangeArrowheads="1"/>
            </p:cNvSpPr>
            <p:nvPr/>
          </p:nvSpPr>
          <p:spPr bwMode="auto">
            <a:xfrm>
              <a:off x="2978150" y="1833563"/>
              <a:ext cx="863600" cy="2412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defRPr/>
              </a:pPr>
              <a:r>
                <a:rPr lang="en-US" altLang="ja-JP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ja-JP" baseline="30000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ja-JP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 tag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46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87463"/>
            <a:ext cx="2301875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タイトル 1"/>
          <p:cNvSpPr>
            <a:spLocks noGrp="1"/>
          </p:cNvSpPr>
          <p:nvPr>
            <p:ph type="title"/>
          </p:nvPr>
        </p:nvSpPr>
        <p:spPr>
          <a:xfrm>
            <a:off x="955675" y="163513"/>
            <a:ext cx="7772400" cy="882650"/>
          </a:xfrm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rgbClr val="003300"/>
                </a:solidFill>
              </a:rPr>
              <a:t>sin2</a:t>
            </a:r>
            <a:r>
              <a:rPr lang="en-US" altLang="ja-JP" smtClean="0">
                <a:solidFill>
                  <a:srgbClr val="003300"/>
                </a:solidFill>
                <a:latin typeface="Symbol" pitchFamily="18" charset="2"/>
              </a:rPr>
              <a:t>f</a:t>
            </a:r>
            <a:r>
              <a:rPr lang="en-US" altLang="ja-JP" baseline="-25000" smtClean="0">
                <a:solidFill>
                  <a:srgbClr val="003300"/>
                </a:solidFill>
              </a:rPr>
              <a:t>1</a:t>
            </a:r>
            <a:r>
              <a:rPr lang="en-US" altLang="ja-JP" smtClean="0">
                <a:solidFill>
                  <a:srgbClr val="003300"/>
                </a:solidFill>
              </a:rPr>
              <a:t> Systematic Uncertainty</a:t>
            </a:r>
            <a:endParaRPr lang="en-US" altLang="ja-JP" smtClean="0"/>
          </a:p>
        </p:txBody>
      </p:sp>
      <p:sp>
        <p:nvSpPr>
          <p:cNvPr id="160772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160773" name="Text Box 45"/>
          <p:cNvSpPr txBox="1">
            <a:spLocks noChangeArrowheads="1"/>
          </p:cNvSpPr>
          <p:nvPr/>
        </p:nvSpPr>
        <p:spPr bwMode="auto">
          <a:xfrm>
            <a:off x="6091238" y="5303838"/>
            <a:ext cx="2811462" cy="954087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b="1"/>
              <a:t>Still smaller than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b="1"/>
              <a:t> statistical error</a:t>
            </a:r>
          </a:p>
        </p:txBody>
      </p:sp>
      <p:sp>
        <p:nvSpPr>
          <p:cNvPr id="160774" name="正方形/長方形 5"/>
          <p:cNvSpPr>
            <a:spLocks noChangeArrowheads="1"/>
          </p:cNvSpPr>
          <p:nvPr/>
        </p:nvSpPr>
        <p:spPr bwMode="auto">
          <a:xfrm>
            <a:off x="5889625" y="3805238"/>
            <a:ext cx="1271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92075" defTabSz="990600">
              <a:spcBef>
                <a:spcPct val="20000"/>
              </a:spcBef>
              <a:buChar char="•"/>
              <a:tabLst>
                <a:tab pos="1044575" algn="l"/>
              </a:tabLst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90600">
              <a:spcBef>
                <a:spcPct val="20000"/>
              </a:spcBef>
              <a:buChar char="–"/>
              <a:tabLst>
                <a:tab pos="1044575" algn="l"/>
              </a:tabLs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90600">
              <a:spcBef>
                <a:spcPct val="20000"/>
              </a:spcBef>
              <a:buChar char="•"/>
              <a:tabLst>
                <a:tab pos="1044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90600">
              <a:spcBef>
                <a:spcPct val="20000"/>
              </a:spcBef>
              <a:buChar char="–"/>
              <a:tabLst>
                <a:tab pos="1044575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90600">
              <a:spcBef>
                <a:spcPct val="20000"/>
              </a:spcBef>
              <a:buChar char="»"/>
              <a:tabLst>
                <a:tab pos="1044575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44575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44575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44575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44575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000" b="1">
                <a:latin typeface="Symbol" pitchFamily="18" charset="2"/>
              </a:rPr>
              <a:t>(D</a:t>
            </a:r>
            <a:r>
              <a:rPr lang="en-US" altLang="ja-JP" sz="2000" b="1" i="1"/>
              <a:t>m</a:t>
            </a:r>
            <a:r>
              <a:rPr lang="en-US" altLang="ja-JP" sz="2000" b="1" i="1" baseline="-25000"/>
              <a:t>B</a:t>
            </a:r>
            <a:r>
              <a:rPr lang="en-US" altLang="ja-JP" sz="2000" b="1"/>
              <a:t>, </a:t>
            </a:r>
            <a:r>
              <a:rPr lang="en-US" altLang="ja-JP" sz="2000" b="1" i="1">
                <a:latin typeface="Symbol" pitchFamily="18" charset="2"/>
              </a:rPr>
              <a:t>t</a:t>
            </a:r>
            <a:r>
              <a:rPr lang="en-US" altLang="ja-JP" sz="2000" b="1" i="1" baseline="-25000"/>
              <a:t>B</a:t>
            </a:r>
            <a:r>
              <a:rPr lang="en-US" altLang="ja-JP" sz="2000" b="1">
                <a:latin typeface="Symbol" pitchFamily="18" charset="2"/>
              </a:rPr>
              <a:t>)</a:t>
            </a:r>
            <a:endParaRPr lang="en-US" altLang="ja-JP" sz="2000" b="1" i="1" baseline="-25000"/>
          </a:p>
        </p:txBody>
      </p:sp>
      <p:sp>
        <p:nvSpPr>
          <p:cNvPr id="160775" name="テキスト ボックス 6"/>
          <p:cNvSpPr txBox="1">
            <a:spLocks noChangeArrowheads="1"/>
          </p:cNvSpPr>
          <p:nvPr/>
        </p:nvSpPr>
        <p:spPr bwMode="auto">
          <a:xfrm>
            <a:off x="5959475" y="4337050"/>
            <a:ext cx="2973388" cy="708025"/>
          </a:xfrm>
          <a:prstGeom prst="rect">
            <a:avLst/>
          </a:prstGeom>
          <a:noFill/>
          <a:ln w="190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CPV 2Rsin(2</a:t>
            </a:r>
            <a:r>
              <a:rPr lang="en-US" altLang="ja-JP" sz="2000">
                <a:latin typeface="Symbol" pitchFamily="18" charset="2"/>
              </a:rPr>
              <a:t>f</a:t>
            </a:r>
            <a:r>
              <a:rPr lang="en-US" altLang="ja-JP" sz="2000" baseline="-25000"/>
              <a:t>1</a:t>
            </a:r>
            <a:r>
              <a:rPr lang="en-US" altLang="ja-JP" sz="2000"/>
              <a:t>+</a:t>
            </a:r>
            <a:r>
              <a:rPr lang="en-US" altLang="ja-JP" sz="2000">
                <a:latin typeface="Symbol" pitchFamily="18" charset="2"/>
              </a:rPr>
              <a:t>f</a:t>
            </a:r>
            <a:r>
              <a:rPr lang="en-US" altLang="ja-JP" sz="2000" baseline="-25000"/>
              <a:t>3</a:t>
            </a:r>
            <a:r>
              <a:rPr lang="en-US" altLang="ja-JP" sz="2000"/>
              <a:t>) term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Tag-side B</a:t>
            </a:r>
            <a:r>
              <a:rPr lang="en-US" altLang="ja-JP" sz="2000" baseline="30000"/>
              <a:t>0</a:t>
            </a:r>
            <a:r>
              <a:rPr lang="en-US" altLang="ja-JP" sz="2000"/>
              <a:t> </a:t>
            </a:r>
            <a:r>
              <a:rPr lang="en-US" altLang="ja-JP" sz="2000">
                <a:sym typeface="Symbol" pitchFamily="18" charset="2"/>
              </a:rPr>
              <a:t> </a:t>
            </a:r>
            <a:r>
              <a:rPr lang="en-US" altLang="ja-JP" sz="2000"/>
              <a:t>D</a:t>
            </a:r>
            <a:r>
              <a:rPr lang="en-US" altLang="ja-JP" sz="2000" baseline="30000"/>
              <a:t>(*)+</a:t>
            </a:r>
            <a:r>
              <a:rPr lang="en-US" altLang="ja-JP" sz="2000">
                <a:latin typeface="Symbol" pitchFamily="18" charset="2"/>
              </a:rPr>
              <a:t>p</a:t>
            </a:r>
            <a:r>
              <a:rPr lang="en-US" altLang="ja-JP" sz="2000" baseline="30000">
                <a:latin typeface="Symbol" pitchFamily="18" charset="2"/>
              </a:rPr>
              <a:t>-</a:t>
            </a:r>
            <a:r>
              <a:rPr lang="en-US" altLang="ja-JP" sz="2000"/>
              <a:t> etc. </a:t>
            </a:r>
          </a:p>
        </p:txBody>
      </p:sp>
      <p:cxnSp>
        <p:nvCxnSpPr>
          <p:cNvPr id="160776" name="直線矢印コネクタ 8"/>
          <p:cNvCxnSpPr>
            <a:cxnSpLocks noChangeShapeType="1"/>
          </p:cNvCxnSpPr>
          <p:nvPr/>
        </p:nvCxnSpPr>
        <p:spPr bwMode="auto">
          <a:xfrm flipH="1" flipV="1">
            <a:off x="5751513" y="4513263"/>
            <a:ext cx="207962" cy="0"/>
          </a:xfrm>
          <a:prstGeom prst="straightConnector1">
            <a:avLst/>
          </a:prstGeom>
          <a:noFill/>
          <a:ln w="1905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777" name="テキスト ボックス 9"/>
          <p:cNvSpPr txBox="1">
            <a:spLocks noChangeArrowheads="1"/>
          </p:cNvSpPr>
          <p:nvPr/>
        </p:nvSpPr>
        <p:spPr bwMode="auto">
          <a:xfrm>
            <a:off x="592138" y="5919788"/>
            <a:ext cx="52371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Stat.                                     0.031         0.021</a:t>
            </a:r>
          </a:p>
        </p:txBody>
      </p:sp>
      <p:pic>
        <p:nvPicPr>
          <p:cNvPr id="160778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312863"/>
            <a:ext cx="3470275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9" name="Picture 22" descr="B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312863"/>
            <a:ext cx="720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47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>
          <a:xfrm>
            <a:off x="725488" y="2768600"/>
            <a:ext cx="7772400" cy="882650"/>
          </a:xfrm>
        </p:spPr>
        <p:txBody>
          <a:bodyPr/>
          <a:lstStyle/>
          <a:p>
            <a:r>
              <a:rPr lang="en-US" altLang="ja-JP" smtClean="0"/>
              <a:t>Further CP Violation</a:t>
            </a:r>
            <a:br>
              <a:rPr lang="en-US" altLang="ja-JP" smtClean="0"/>
            </a:br>
            <a:r>
              <a:rPr lang="en-US" altLang="ja-JP" smtClean="0"/>
              <a:t> in B decays</a:t>
            </a:r>
            <a:br>
              <a:rPr lang="en-US" altLang="ja-JP" smtClean="0"/>
            </a:br>
            <a:r>
              <a:rPr lang="en-US" altLang="ja-JP" smtClean="0"/>
              <a:t>at B-Factories</a:t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endParaRPr lang="ja-JP" altLang="en-US" smtClean="0"/>
          </a:p>
        </p:txBody>
      </p:sp>
      <p:sp>
        <p:nvSpPr>
          <p:cNvPr id="161795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5" name="Rectangle 4"/>
          <p:cNvSpPr/>
          <p:nvPr/>
        </p:nvSpPr>
        <p:spPr>
          <a:xfrm>
            <a:off x="1974850" y="4262438"/>
            <a:ext cx="5446713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  <a:ea typeface="ＭＳ Ｐゴシック"/>
                <a:cs typeface="+mj-cs"/>
              </a:rPr>
              <a:t>f</a:t>
            </a:r>
            <a:r>
              <a:rPr lang="en-US" altLang="ja-JP" sz="4400" b="1" kern="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ＭＳ Ｐゴシック"/>
                <a:cs typeface="+mj-cs"/>
              </a:rPr>
              <a:t>2</a:t>
            </a:r>
            <a:r>
              <a:rPr lang="en-US" altLang="ja-JP" sz="4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ＭＳ Ｐゴシック"/>
                <a:cs typeface="+mj-cs"/>
              </a:rPr>
              <a:t> and </a:t>
            </a:r>
            <a:r>
              <a:rPr lang="en-US" altLang="ja-JP" sz="4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  <a:ea typeface="ＭＳ Ｐゴシック"/>
              </a:rPr>
              <a:t>f</a:t>
            </a:r>
            <a:r>
              <a:rPr lang="en-US" altLang="ja-JP" sz="4400" b="1" kern="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ＭＳ Ｐゴシック"/>
              </a:rPr>
              <a:t>3 </a:t>
            </a:r>
            <a:r>
              <a:rPr lang="en-US" altLang="ja-JP" sz="4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ＭＳ Ｐゴシック"/>
                <a:cs typeface="+mj-cs"/>
              </a:rPr>
              <a:t>of UT </a:t>
            </a:r>
            <a:endParaRPr lang="ja-JP" altLang="en-US" dirty="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3014663" y="5032375"/>
            <a:ext cx="335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FF"/>
                </a:solidFill>
              </a:rPr>
              <a:t>(Verification of KM) </a:t>
            </a: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48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1400" b="0" smtClean="0">
              <a:solidFill>
                <a:srgbClr val="0000FF"/>
              </a:solidFill>
            </a:endParaRPr>
          </a:p>
        </p:txBody>
      </p:sp>
      <p:sp>
        <p:nvSpPr>
          <p:cNvPr id="10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D68B8ED-C03E-4CAF-A826-F2CCC0DE3FFA}" type="slidenum">
              <a:rPr kumimoji="0" lang="en-US" altLang="ja-JP" sz="1400" smtClean="0">
                <a:solidFill>
                  <a:srgbClr val="0000F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49</a:t>
            </a:fld>
            <a:endParaRPr kumimoji="0" lang="en-US" altLang="ja-JP" sz="140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i="1" smtClean="0">
                <a:latin typeface="Symbol" pitchFamily="18" charset="2"/>
              </a:rPr>
              <a:t>f</a:t>
            </a:r>
            <a:r>
              <a:rPr lang="en-US" altLang="ja-JP" i="1" baseline="-25000" smtClean="0"/>
              <a:t>2</a:t>
            </a:r>
            <a:r>
              <a:rPr lang="en-US" altLang="ja-JP" smtClean="0"/>
              <a:t> measurement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685800" y="314325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4400" b="1">
              <a:solidFill>
                <a:schemeClr val="tx2"/>
              </a:solidFill>
            </a:endParaRPr>
          </a:p>
        </p:txBody>
      </p:sp>
      <p:grpSp>
        <p:nvGrpSpPr>
          <p:cNvPr id="162822" name="Group 6"/>
          <p:cNvGrpSpPr>
            <a:grpSpLocks/>
          </p:cNvGrpSpPr>
          <p:nvPr/>
        </p:nvGrpSpPr>
        <p:grpSpPr bwMode="auto">
          <a:xfrm>
            <a:off x="1619250" y="1622425"/>
            <a:ext cx="3529013" cy="2249488"/>
            <a:chOff x="3407" y="2694"/>
            <a:chExt cx="2240" cy="1370"/>
          </a:xfrm>
        </p:grpSpPr>
        <p:sp>
          <p:nvSpPr>
            <p:cNvPr id="162912" name="Line 7"/>
            <p:cNvSpPr>
              <a:spLocks noChangeShapeType="1"/>
            </p:cNvSpPr>
            <p:nvPr/>
          </p:nvSpPr>
          <p:spPr bwMode="auto">
            <a:xfrm>
              <a:off x="4271" y="2694"/>
              <a:ext cx="1376" cy="1099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913" name="Line 8"/>
            <p:cNvSpPr>
              <a:spLocks noChangeShapeType="1"/>
            </p:cNvSpPr>
            <p:nvPr/>
          </p:nvSpPr>
          <p:spPr bwMode="auto">
            <a:xfrm flipH="1">
              <a:off x="3839" y="2694"/>
              <a:ext cx="432" cy="1104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914" name="Line 9"/>
            <p:cNvSpPr>
              <a:spLocks noChangeShapeType="1"/>
            </p:cNvSpPr>
            <p:nvPr/>
          </p:nvSpPr>
          <p:spPr bwMode="auto">
            <a:xfrm flipV="1">
              <a:off x="3839" y="3793"/>
              <a:ext cx="1808" cy="5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915" name="Text Box 10"/>
            <p:cNvSpPr txBox="1">
              <a:spLocks noChangeArrowheads="1"/>
            </p:cNvSpPr>
            <p:nvPr/>
          </p:nvSpPr>
          <p:spPr bwMode="auto">
            <a:xfrm>
              <a:off x="4937" y="3429"/>
              <a:ext cx="571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b="1">
                  <a:solidFill>
                    <a:srgbClr val="009900"/>
                  </a:solidFill>
                  <a:sym typeface="Symbol" pitchFamily="18" charset="2"/>
                </a:rPr>
                <a:t></a:t>
              </a:r>
              <a:r>
                <a:rPr lang="en-US" altLang="ja-JP" b="1" baseline="-25000">
                  <a:solidFill>
                    <a:srgbClr val="009900"/>
                  </a:solidFill>
                  <a:sym typeface="Symbol" pitchFamily="18" charset="2"/>
                </a:rPr>
                <a:t>1</a:t>
              </a:r>
              <a:r>
                <a:rPr lang="en-US" altLang="ja-JP" sz="2400" b="1">
                  <a:solidFill>
                    <a:srgbClr val="009900"/>
                  </a:solidFill>
                  <a:latin typeface="Symbol" pitchFamily="18" charset="2"/>
                  <a:sym typeface="Symbol" pitchFamily="18" charset="2"/>
                </a:rPr>
                <a:t>(b)</a:t>
              </a:r>
              <a:endParaRPr lang="en-US" altLang="ja-JP" sz="2400" b="1">
                <a:solidFill>
                  <a:srgbClr val="009900"/>
                </a:solidFill>
                <a:latin typeface="Symbol" pitchFamily="18" charset="2"/>
              </a:endParaRPr>
            </a:p>
          </p:txBody>
        </p:sp>
        <p:sp>
          <p:nvSpPr>
            <p:cNvPr id="162916" name="Text Box 11"/>
            <p:cNvSpPr txBox="1">
              <a:spLocks noChangeArrowheads="1"/>
            </p:cNvSpPr>
            <p:nvPr/>
          </p:nvSpPr>
          <p:spPr bwMode="auto">
            <a:xfrm>
              <a:off x="4111" y="2795"/>
              <a:ext cx="588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b="1">
                  <a:solidFill>
                    <a:srgbClr val="FF0000"/>
                  </a:solidFill>
                  <a:sym typeface="Symbol" pitchFamily="18" charset="2"/>
                </a:rPr>
                <a:t></a:t>
              </a:r>
              <a:r>
                <a:rPr lang="en-US" altLang="ja-JP" b="1" baseline="-25000">
                  <a:solidFill>
                    <a:srgbClr val="FF0000"/>
                  </a:solidFill>
                  <a:sym typeface="Symbol" pitchFamily="18" charset="2"/>
                </a:rPr>
                <a:t>2</a:t>
              </a:r>
              <a:r>
                <a:rPr lang="en-US" altLang="ja-JP" sz="2400" b="1">
                  <a:solidFill>
                    <a:srgbClr val="FF0000"/>
                  </a:solidFill>
                  <a:latin typeface="Symbol" pitchFamily="18" charset="2"/>
                  <a:sym typeface="Symbol" pitchFamily="18" charset="2"/>
                </a:rPr>
                <a:t>(a)</a:t>
              </a:r>
            </a:p>
          </p:txBody>
        </p:sp>
        <p:sp>
          <p:nvSpPr>
            <p:cNvPr id="162917" name="Text Box 12"/>
            <p:cNvSpPr txBox="1">
              <a:spLocks noChangeArrowheads="1"/>
            </p:cNvSpPr>
            <p:nvPr/>
          </p:nvSpPr>
          <p:spPr bwMode="auto">
            <a:xfrm>
              <a:off x="3937" y="3384"/>
              <a:ext cx="545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b="1">
                  <a:solidFill>
                    <a:srgbClr val="009900"/>
                  </a:solidFill>
                  <a:sym typeface="Symbol" pitchFamily="18" charset="2"/>
                </a:rPr>
                <a:t></a:t>
              </a:r>
              <a:r>
                <a:rPr lang="en-US" altLang="ja-JP" b="1" baseline="-25000">
                  <a:solidFill>
                    <a:srgbClr val="009900"/>
                  </a:solidFill>
                  <a:sym typeface="Symbol" pitchFamily="18" charset="2"/>
                </a:rPr>
                <a:t>3</a:t>
              </a:r>
              <a:r>
                <a:rPr lang="en-US" altLang="ja-JP" sz="2400" b="1">
                  <a:solidFill>
                    <a:srgbClr val="009900"/>
                  </a:solidFill>
                  <a:latin typeface="Symbol" pitchFamily="18" charset="2"/>
                  <a:sym typeface="Symbol" pitchFamily="18" charset="2"/>
                </a:rPr>
                <a:t>(g)</a:t>
              </a:r>
            </a:p>
          </p:txBody>
        </p:sp>
        <p:sp>
          <p:nvSpPr>
            <p:cNvPr id="162918" name="Rectangle 13"/>
            <p:cNvSpPr>
              <a:spLocks noChangeArrowheads="1"/>
            </p:cNvSpPr>
            <p:nvPr/>
          </p:nvSpPr>
          <p:spPr bwMode="auto">
            <a:xfrm>
              <a:off x="4831" y="2875"/>
              <a:ext cx="693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td </a:t>
              </a: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tb</a:t>
              </a:r>
            </a:p>
          </p:txBody>
        </p:sp>
        <p:sp>
          <p:nvSpPr>
            <p:cNvPr id="162919" name="Rectangle 14"/>
            <p:cNvSpPr>
              <a:spLocks noChangeArrowheads="1"/>
            </p:cNvSpPr>
            <p:nvPr/>
          </p:nvSpPr>
          <p:spPr bwMode="auto">
            <a:xfrm>
              <a:off x="4349" y="3748"/>
              <a:ext cx="868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cd </a:t>
              </a: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cb</a:t>
              </a:r>
            </a:p>
          </p:txBody>
        </p:sp>
        <p:sp>
          <p:nvSpPr>
            <p:cNvPr id="162920" name="Rectangle 15"/>
            <p:cNvSpPr>
              <a:spLocks noChangeArrowheads="1"/>
            </p:cNvSpPr>
            <p:nvPr/>
          </p:nvSpPr>
          <p:spPr bwMode="auto">
            <a:xfrm>
              <a:off x="3407" y="2742"/>
              <a:ext cx="78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ud </a:t>
              </a: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ub</a:t>
              </a:r>
            </a:p>
          </p:txBody>
        </p:sp>
        <p:sp>
          <p:nvSpPr>
            <p:cNvPr id="162921" name="Rectangle 16"/>
            <p:cNvSpPr>
              <a:spLocks noChangeArrowheads="1"/>
            </p:cNvSpPr>
            <p:nvPr/>
          </p:nvSpPr>
          <p:spPr bwMode="auto">
            <a:xfrm>
              <a:off x="3935" y="2694"/>
              <a:ext cx="19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 baseline="-25000">
                  <a:solidFill>
                    <a:srgbClr val="CC0000"/>
                  </a:solidFill>
                </a:rPr>
                <a:t>*</a:t>
              </a:r>
            </a:p>
          </p:txBody>
        </p:sp>
        <p:sp>
          <p:nvSpPr>
            <p:cNvPr id="162922" name="Rectangle 17"/>
            <p:cNvSpPr>
              <a:spLocks noChangeArrowheads="1"/>
            </p:cNvSpPr>
            <p:nvPr/>
          </p:nvSpPr>
          <p:spPr bwMode="auto">
            <a:xfrm>
              <a:off x="4847" y="3749"/>
              <a:ext cx="19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 baseline="-25000">
                  <a:solidFill>
                    <a:srgbClr val="CC0000"/>
                  </a:solidFill>
                </a:rPr>
                <a:t>*</a:t>
              </a:r>
            </a:p>
          </p:txBody>
        </p:sp>
        <p:sp>
          <p:nvSpPr>
            <p:cNvPr id="162923" name="Rectangle 18"/>
            <p:cNvSpPr>
              <a:spLocks noChangeArrowheads="1"/>
            </p:cNvSpPr>
            <p:nvPr/>
          </p:nvSpPr>
          <p:spPr bwMode="auto">
            <a:xfrm>
              <a:off x="5327" y="2827"/>
              <a:ext cx="19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 baseline="-25000">
                  <a:solidFill>
                    <a:srgbClr val="CC0000"/>
                  </a:solidFill>
                </a:rPr>
                <a:t>*</a:t>
              </a:r>
            </a:p>
          </p:txBody>
        </p:sp>
      </p:grpSp>
      <p:sp>
        <p:nvSpPr>
          <p:cNvPr id="162823" name="Oval 19"/>
          <p:cNvSpPr>
            <a:spLocks noChangeArrowheads="1"/>
          </p:cNvSpPr>
          <p:nvPr/>
        </p:nvSpPr>
        <p:spPr bwMode="auto">
          <a:xfrm>
            <a:off x="2195513" y="1639888"/>
            <a:ext cx="647700" cy="6477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62824" name="Oval 20"/>
          <p:cNvSpPr>
            <a:spLocks noChangeArrowheads="1"/>
          </p:cNvSpPr>
          <p:nvPr/>
        </p:nvSpPr>
        <p:spPr bwMode="auto">
          <a:xfrm>
            <a:off x="3852863" y="1855788"/>
            <a:ext cx="647700" cy="649287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62825" name="Text Box 21"/>
          <p:cNvSpPr txBox="1">
            <a:spLocks noChangeArrowheads="1"/>
          </p:cNvSpPr>
          <p:nvPr/>
        </p:nvSpPr>
        <p:spPr bwMode="auto">
          <a:xfrm>
            <a:off x="5580063" y="1855788"/>
            <a:ext cx="1335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660066"/>
                </a:solidFill>
              </a:rPr>
              <a:t>mixing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6372225" y="3584575"/>
            <a:ext cx="1519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FF"/>
                </a:solidFill>
              </a:rPr>
              <a:t>Penguin </a:t>
            </a:r>
          </a:p>
        </p:txBody>
      </p:sp>
      <p:grpSp>
        <p:nvGrpSpPr>
          <p:cNvPr id="162827" name="Group 23"/>
          <p:cNvGrpSpPr>
            <a:grpSpLocks/>
          </p:cNvGrpSpPr>
          <p:nvPr/>
        </p:nvGrpSpPr>
        <p:grpSpPr bwMode="auto">
          <a:xfrm>
            <a:off x="395288" y="3943350"/>
            <a:ext cx="4097337" cy="2149475"/>
            <a:chOff x="249" y="756"/>
            <a:chExt cx="2581" cy="1354"/>
          </a:xfrm>
        </p:grpSpPr>
        <p:sp>
          <p:nvSpPr>
            <p:cNvPr id="162879" name="Text Box 24"/>
            <p:cNvSpPr txBox="1">
              <a:spLocks noChangeArrowheads="1"/>
            </p:cNvSpPr>
            <p:nvPr/>
          </p:nvSpPr>
          <p:spPr bwMode="auto">
            <a:xfrm>
              <a:off x="489" y="1860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d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162880" name="Group 25"/>
            <p:cNvGrpSpPr>
              <a:grpSpLocks/>
            </p:cNvGrpSpPr>
            <p:nvPr/>
          </p:nvGrpSpPr>
          <p:grpSpPr bwMode="auto">
            <a:xfrm>
              <a:off x="489" y="1284"/>
              <a:ext cx="192" cy="250"/>
              <a:chOff x="3168" y="2774"/>
              <a:chExt cx="192" cy="250"/>
            </a:xfrm>
          </p:grpSpPr>
          <p:sp>
            <p:nvSpPr>
              <p:cNvPr id="162910" name="Text Box 26"/>
              <p:cNvSpPr txBox="1">
                <a:spLocks noChangeArrowheads="1"/>
              </p:cNvSpPr>
              <p:nvPr/>
            </p:nvSpPr>
            <p:spPr bwMode="auto">
              <a:xfrm>
                <a:off x="3168" y="2774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chemeClr val="accent2"/>
                    </a:solidFill>
                    <a:latin typeface="Comic Sans MS" pitchFamily="66" charset="0"/>
                  </a:rPr>
                  <a:t>b</a:t>
                </a:r>
                <a:endParaRPr lang="en-US" altLang="ja-JP" sz="20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2911" name="Line 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2881" name="Text Box 28"/>
            <p:cNvSpPr txBox="1">
              <a:spLocks noChangeArrowheads="1"/>
            </p:cNvSpPr>
            <p:nvPr/>
          </p:nvSpPr>
          <p:spPr bwMode="auto">
            <a:xfrm>
              <a:off x="2121" y="1860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d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62882" name="Text Box 29"/>
            <p:cNvSpPr txBox="1">
              <a:spLocks noChangeArrowheads="1"/>
            </p:cNvSpPr>
            <p:nvPr/>
          </p:nvSpPr>
          <p:spPr bwMode="auto">
            <a:xfrm>
              <a:off x="2109" y="845"/>
              <a:ext cx="4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accent2"/>
                  </a:solidFill>
                  <a:latin typeface="Comic Sans MS" pitchFamily="66" charset="0"/>
                </a:rPr>
                <a:t>_ _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d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62883" name="Text Box 30"/>
            <p:cNvSpPr txBox="1">
              <a:spLocks noChangeArrowheads="1"/>
            </p:cNvSpPr>
            <p:nvPr/>
          </p:nvSpPr>
          <p:spPr bwMode="auto">
            <a:xfrm>
              <a:off x="2121" y="1130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u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162884" name="Group 31"/>
            <p:cNvGrpSpPr>
              <a:grpSpLocks/>
            </p:cNvGrpSpPr>
            <p:nvPr/>
          </p:nvGrpSpPr>
          <p:grpSpPr bwMode="auto">
            <a:xfrm>
              <a:off x="2121" y="1495"/>
              <a:ext cx="192" cy="250"/>
              <a:chOff x="2448" y="1824"/>
              <a:chExt cx="192" cy="250"/>
            </a:xfrm>
          </p:grpSpPr>
          <p:sp>
            <p:nvSpPr>
              <p:cNvPr id="162908" name="Text Box 32"/>
              <p:cNvSpPr txBox="1">
                <a:spLocks noChangeArrowheads="1"/>
              </p:cNvSpPr>
              <p:nvPr/>
            </p:nvSpPr>
            <p:spPr bwMode="auto">
              <a:xfrm>
                <a:off x="2448" y="1824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chemeClr val="accent2"/>
                    </a:solidFill>
                    <a:latin typeface="Comic Sans MS" pitchFamily="66" charset="0"/>
                  </a:rPr>
                  <a:t>u</a:t>
                </a:r>
                <a:endParaRPr lang="en-US" altLang="ja-JP" sz="20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2909" name="Line 33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2885" name="Line 34"/>
            <p:cNvSpPr>
              <a:spLocks noChangeShapeType="1"/>
            </p:cNvSpPr>
            <p:nvPr/>
          </p:nvSpPr>
          <p:spPr bwMode="auto">
            <a:xfrm>
              <a:off x="681" y="1447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886" name="Line 35"/>
            <p:cNvSpPr>
              <a:spLocks noChangeShapeType="1"/>
            </p:cNvSpPr>
            <p:nvPr/>
          </p:nvSpPr>
          <p:spPr bwMode="auto">
            <a:xfrm>
              <a:off x="1017" y="1447"/>
              <a:ext cx="110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887" name="Freeform 36"/>
            <p:cNvSpPr>
              <a:spLocks/>
            </p:cNvSpPr>
            <p:nvPr/>
          </p:nvSpPr>
          <p:spPr bwMode="auto">
            <a:xfrm rot="-2505317">
              <a:off x="1113" y="1260"/>
              <a:ext cx="504" cy="72"/>
            </a:xfrm>
            <a:custGeom>
              <a:avLst/>
              <a:gdLst>
                <a:gd name="T0" fmla="*/ 0 w 1440"/>
                <a:gd name="T1" fmla="*/ 0 h 288"/>
                <a:gd name="T2" fmla="*/ 0 w 1440"/>
                <a:gd name="T3" fmla="*/ 0 h 288"/>
                <a:gd name="T4" fmla="*/ 0 w 1440"/>
                <a:gd name="T5" fmla="*/ 0 h 288"/>
                <a:gd name="T6" fmla="*/ 1 w 1440"/>
                <a:gd name="T7" fmla="*/ 0 h 288"/>
                <a:gd name="T8" fmla="*/ 1 w 1440"/>
                <a:gd name="T9" fmla="*/ 0 h 288"/>
                <a:gd name="T10" fmla="*/ 1 w 1440"/>
                <a:gd name="T11" fmla="*/ 0 h 288"/>
                <a:gd name="T12" fmla="*/ 2 w 1440"/>
                <a:gd name="T13" fmla="*/ 0 h 288"/>
                <a:gd name="T14" fmla="*/ 2 w 1440"/>
                <a:gd name="T15" fmla="*/ 0 h 288"/>
                <a:gd name="T16" fmla="*/ 2 w 1440"/>
                <a:gd name="T17" fmla="*/ 0 h 288"/>
                <a:gd name="T18" fmla="*/ 2 w 1440"/>
                <a:gd name="T19" fmla="*/ 0 h 288"/>
                <a:gd name="T20" fmla="*/ 3 w 1440"/>
                <a:gd name="T21" fmla="*/ 0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0" h="288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96"/>
                    <a:pt x="288" y="144"/>
                  </a:cubicBezTo>
                  <a:cubicBezTo>
                    <a:pt x="336" y="192"/>
                    <a:pt x="384" y="288"/>
                    <a:pt x="432" y="288"/>
                  </a:cubicBezTo>
                  <a:cubicBezTo>
                    <a:pt x="480" y="288"/>
                    <a:pt x="528" y="192"/>
                    <a:pt x="576" y="144"/>
                  </a:cubicBezTo>
                  <a:cubicBezTo>
                    <a:pt x="624" y="96"/>
                    <a:pt x="672" y="0"/>
                    <a:pt x="720" y="0"/>
                  </a:cubicBezTo>
                  <a:cubicBezTo>
                    <a:pt x="768" y="0"/>
                    <a:pt x="816" y="96"/>
                    <a:pt x="864" y="144"/>
                  </a:cubicBezTo>
                  <a:cubicBezTo>
                    <a:pt x="912" y="192"/>
                    <a:pt x="960" y="288"/>
                    <a:pt x="1008" y="288"/>
                  </a:cubicBezTo>
                  <a:cubicBezTo>
                    <a:pt x="1056" y="288"/>
                    <a:pt x="1104" y="192"/>
                    <a:pt x="1152" y="144"/>
                  </a:cubicBezTo>
                  <a:cubicBezTo>
                    <a:pt x="1200" y="96"/>
                    <a:pt x="1248" y="0"/>
                    <a:pt x="1296" y="0"/>
                  </a:cubicBezTo>
                  <a:cubicBezTo>
                    <a:pt x="1344" y="0"/>
                    <a:pt x="1392" y="72"/>
                    <a:pt x="1440" y="144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62888" name="Group 37"/>
            <p:cNvGrpSpPr>
              <a:grpSpLocks/>
            </p:cNvGrpSpPr>
            <p:nvPr/>
          </p:nvGrpSpPr>
          <p:grpSpPr bwMode="auto">
            <a:xfrm>
              <a:off x="681" y="1975"/>
              <a:ext cx="395" cy="1"/>
              <a:chOff x="421" y="1631"/>
              <a:chExt cx="395" cy="1"/>
            </a:xfrm>
          </p:grpSpPr>
          <p:sp>
            <p:nvSpPr>
              <p:cNvPr id="162906" name="Line 38"/>
              <p:cNvSpPr>
                <a:spLocks noChangeShapeType="1"/>
              </p:cNvSpPr>
              <p:nvPr/>
            </p:nvSpPr>
            <p:spPr bwMode="auto">
              <a:xfrm rot="10800000">
                <a:off x="57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907" name="Line 39"/>
              <p:cNvSpPr>
                <a:spLocks noChangeShapeType="1"/>
              </p:cNvSpPr>
              <p:nvPr/>
            </p:nvSpPr>
            <p:spPr bwMode="auto">
              <a:xfrm rot="10800000">
                <a:off x="421" y="1631"/>
                <a:ext cx="155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62889" name="Group 40"/>
            <p:cNvGrpSpPr>
              <a:grpSpLocks/>
            </p:cNvGrpSpPr>
            <p:nvPr/>
          </p:nvGrpSpPr>
          <p:grpSpPr bwMode="auto">
            <a:xfrm rot="10200000">
              <a:off x="1497" y="1044"/>
              <a:ext cx="624" cy="48"/>
              <a:chOff x="864" y="2448"/>
              <a:chExt cx="557" cy="0"/>
            </a:xfrm>
          </p:grpSpPr>
          <p:sp>
            <p:nvSpPr>
              <p:cNvPr id="162904" name="Line 41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905" name="Line 42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62890" name="Group 43"/>
            <p:cNvGrpSpPr>
              <a:grpSpLocks/>
            </p:cNvGrpSpPr>
            <p:nvPr/>
          </p:nvGrpSpPr>
          <p:grpSpPr bwMode="auto">
            <a:xfrm rot="600000">
              <a:off x="1497" y="1188"/>
              <a:ext cx="624" cy="48"/>
              <a:chOff x="864" y="2448"/>
              <a:chExt cx="557" cy="0"/>
            </a:xfrm>
          </p:grpSpPr>
          <p:sp>
            <p:nvSpPr>
              <p:cNvPr id="162902" name="Line 44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903" name="Line 45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2891" name="Text Box 46"/>
            <p:cNvSpPr txBox="1">
              <a:spLocks noChangeArrowheads="1"/>
            </p:cNvSpPr>
            <p:nvPr/>
          </p:nvSpPr>
          <p:spPr bwMode="auto">
            <a:xfrm>
              <a:off x="1071" y="1082"/>
              <a:ext cx="2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</a:p>
          </p:txBody>
        </p:sp>
        <p:grpSp>
          <p:nvGrpSpPr>
            <p:cNvPr id="162892" name="Group 47"/>
            <p:cNvGrpSpPr>
              <a:grpSpLocks/>
            </p:cNvGrpSpPr>
            <p:nvPr/>
          </p:nvGrpSpPr>
          <p:grpSpPr bwMode="auto">
            <a:xfrm>
              <a:off x="249" y="1495"/>
              <a:ext cx="345" cy="340"/>
              <a:chOff x="2880" y="2448"/>
              <a:chExt cx="345" cy="340"/>
            </a:xfrm>
          </p:grpSpPr>
          <p:sp>
            <p:nvSpPr>
              <p:cNvPr id="162900" name="Text Box 48"/>
              <p:cNvSpPr txBox="1">
                <a:spLocks noChangeArrowheads="1"/>
              </p:cNvSpPr>
              <p:nvPr/>
            </p:nvSpPr>
            <p:spPr bwMode="auto">
              <a:xfrm>
                <a:off x="2880" y="2461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800" b="1">
                    <a:solidFill>
                      <a:schemeClr val="accent2"/>
                    </a:solidFill>
                  </a:rPr>
                  <a:t>B</a:t>
                </a:r>
                <a:endParaRPr lang="en-US" altLang="ja-JP" sz="2800" b="1" baseline="30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2901" name="Text Box 49"/>
              <p:cNvSpPr txBox="1">
                <a:spLocks noChangeArrowheads="1"/>
              </p:cNvSpPr>
              <p:nvPr/>
            </p:nvSpPr>
            <p:spPr bwMode="auto">
              <a:xfrm>
                <a:off x="3041" y="2448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chemeClr val="accent2"/>
                    </a:solidFill>
                    <a:latin typeface="Comic Sans MS" pitchFamily="66" charset="0"/>
                  </a:rPr>
                  <a:t>0</a:t>
                </a:r>
              </a:p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chemeClr val="accent2"/>
                    </a:solidFill>
                    <a:latin typeface="Comic Sans MS" pitchFamily="66" charset="0"/>
                  </a:rPr>
                  <a:t>d</a:t>
                </a:r>
              </a:p>
            </p:txBody>
          </p:sp>
        </p:grpSp>
        <p:sp>
          <p:nvSpPr>
            <p:cNvPr id="162893" name="Text Box 50"/>
            <p:cNvSpPr txBox="1">
              <a:spLocks noChangeArrowheads="1"/>
            </p:cNvSpPr>
            <p:nvPr/>
          </p:nvSpPr>
          <p:spPr bwMode="auto">
            <a:xfrm>
              <a:off x="2313" y="1620"/>
              <a:ext cx="5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  <a:latin typeface="Symbol" pitchFamily="18" charset="2"/>
                </a:rPr>
                <a:t>p/r</a:t>
              </a:r>
              <a:r>
                <a:rPr lang="en-US" altLang="ja-JP" sz="2800" b="1" baseline="30000">
                  <a:solidFill>
                    <a:schemeClr val="accent2"/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162894" name="Text Box 51"/>
            <p:cNvSpPr txBox="1">
              <a:spLocks noChangeArrowheads="1"/>
            </p:cNvSpPr>
            <p:nvPr/>
          </p:nvSpPr>
          <p:spPr bwMode="auto">
            <a:xfrm>
              <a:off x="2245" y="1017"/>
              <a:ext cx="5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  <a:latin typeface="Symbol" pitchFamily="18" charset="2"/>
                </a:rPr>
                <a:t>p/r</a:t>
              </a:r>
              <a:r>
                <a:rPr lang="en-US" altLang="ja-JP" sz="2800" b="1" baseline="30000">
                  <a:solidFill>
                    <a:schemeClr val="accent2"/>
                  </a:solidFill>
                  <a:latin typeface="Comic Sans MS" pitchFamily="66" charset="0"/>
                </a:rPr>
                <a:t>+</a:t>
              </a:r>
            </a:p>
          </p:txBody>
        </p:sp>
        <p:grpSp>
          <p:nvGrpSpPr>
            <p:cNvPr id="162895" name="Group 52"/>
            <p:cNvGrpSpPr>
              <a:grpSpLocks/>
            </p:cNvGrpSpPr>
            <p:nvPr/>
          </p:nvGrpSpPr>
          <p:grpSpPr bwMode="auto">
            <a:xfrm>
              <a:off x="1257" y="756"/>
              <a:ext cx="388" cy="288"/>
              <a:chOff x="3744" y="2976"/>
              <a:chExt cx="388" cy="288"/>
            </a:xfrm>
          </p:grpSpPr>
          <p:sp>
            <p:nvSpPr>
              <p:cNvPr id="162898" name="Text Box 53"/>
              <p:cNvSpPr txBox="1">
                <a:spLocks noChangeArrowheads="1"/>
              </p:cNvSpPr>
              <p:nvPr/>
            </p:nvSpPr>
            <p:spPr bwMode="auto">
              <a:xfrm>
                <a:off x="3744" y="2976"/>
                <a:ext cx="3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rgbClr val="FF3300"/>
                    </a:solidFill>
                    <a:latin typeface="Comic Sans MS" pitchFamily="66" charset="0"/>
                  </a:rPr>
                  <a:t>V</a:t>
                </a:r>
                <a:r>
                  <a:rPr lang="en-US" altLang="ja-JP" sz="2400" b="1" baseline="-25000">
                    <a:solidFill>
                      <a:srgbClr val="FF3300"/>
                    </a:solidFill>
                    <a:latin typeface="Comic Sans MS" pitchFamily="66" charset="0"/>
                  </a:rPr>
                  <a:t>ud</a:t>
                </a:r>
              </a:p>
            </p:txBody>
          </p:sp>
          <p:sp>
            <p:nvSpPr>
              <p:cNvPr id="162899" name="Text Box 54"/>
              <p:cNvSpPr txBox="1">
                <a:spLocks noChangeArrowheads="1"/>
              </p:cNvSpPr>
              <p:nvPr/>
            </p:nvSpPr>
            <p:spPr bwMode="auto">
              <a:xfrm>
                <a:off x="3888" y="2983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baseline="30000">
                    <a:solidFill>
                      <a:srgbClr val="FF3300"/>
                    </a:solidFill>
                    <a:latin typeface="Comic Sans MS" pitchFamily="66" charset="0"/>
                    <a:sym typeface="Symbol" pitchFamily="18" charset="2"/>
                  </a:rPr>
                  <a:t></a:t>
                </a:r>
                <a:endParaRPr lang="en-US" altLang="ja-JP" sz="2400" b="1" baseline="30000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2896" name="Text Box 55"/>
            <p:cNvSpPr txBox="1">
              <a:spLocks noChangeArrowheads="1"/>
            </p:cNvSpPr>
            <p:nvPr/>
          </p:nvSpPr>
          <p:spPr bwMode="auto">
            <a:xfrm>
              <a:off x="1012" y="1428"/>
              <a:ext cx="3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FF0000"/>
                  </a:solidFill>
                  <a:latin typeface="Comic Sans MS" pitchFamily="66" charset="0"/>
                </a:rPr>
                <a:t>V</a:t>
              </a:r>
              <a:r>
                <a:rPr lang="en-US" altLang="ja-JP" sz="2400" b="1" baseline="-25000">
                  <a:solidFill>
                    <a:srgbClr val="FF0000"/>
                  </a:solidFill>
                  <a:latin typeface="Comic Sans MS" pitchFamily="66" charset="0"/>
                </a:rPr>
                <a:t>ub</a:t>
              </a:r>
            </a:p>
          </p:txBody>
        </p:sp>
        <p:sp>
          <p:nvSpPr>
            <p:cNvPr id="162897" name="Line 56"/>
            <p:cNvSpPr>
              <a:spLocks noChangeShapeType="1"/>
            </p:cNvSpPr>
            <p:nvPr/>
          </p:nvSpPr>
          <p:spPr bwMode="auto">
            <a:xfrm>
              <a:off x="1065" y="1979"/>
              <a:ext cx="10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2828" name="Text Box 57"/>
          <p:cNvSpPr txBox="1">
            <a:spLocks noChangeArrowheads="1"/>
          </p:cNvSpPr>
          <p:nvPr/>
        </p:nvSpPr>
        <p:spPr bwMode="auto">
          <a:xfrm>
            <a:off x="250825" y="4232275"/>
            <a:ext cx="981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Tree </a:t>
            </a:r>
          </a:p>
        </p:txBody>
      </p:sp>
      <p:pic>
        <p:nvPicPr>
          <p:cNvPr id="162829" name="Picture 58" descr="(SYWI004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40113"/>
            <a:ext cx="60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9" name="Picture 59" descr="(ILM02_BC10004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582988"/>
            <a:ext cx="5810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4397375" y="4040188"/>
            <a:ext cx="4521200" cy="1905000"/>
            <a:chOff x="2770" y="814"/>
            <a:chExt cx="2848" cy="1200"/>
          </a:xfrm>
        </p:grpSpPr>
        <p:sp>
          <p:nvSpPr>
            <p:cNvPr id="162837" name="Text Box 61"/>
            <p:cNvSpPr txBox="1">
              <a:spLocks noChangeArrowheads="1"/>
            </p:cNvSpPr>
            <p:nvPr/>
          </p:nvSpPr>
          <p:spPr bwMode="auto">
            <a:xfrm>
              <a:off x="2770" y="1443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</a:rPr>
                <a:t>B</a:t>
              </a:r>
              <a:endParaRPr lang="en-US" altLang="ja-JP" sz="2800" b="1" baseline="30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62838" name="Text Box 62"/>
            <p:cNvSpPr txBox="1">
              <a:spLocks noChangeArrowheads="1"/>
            </p:cNvSpPr>
            <p:nvPr/>
          </p:nvSpPr>
          <p:spPr bwMode="auto">
            <a:xfrm>
              <a:off x="2931" y="1430"/>
              <a:ext cx="184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chemeClr val="accent2"/>
                  </a:solidFill>
                  <a:latin typeface="Comic Sans MS" pitchFamily="66" charset="0"/>
                </a:rPr>
                <a:t>0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chemeClr val="accent2"/>
                  </a:solidFill>
                  <a:latin typeface="Comic Sans MS" pitchFamily="66" charset="0"/>
                </a:rPr>
                <a:t>d</a:t>
              </a:r>
            </a:p>
          </p:txBody>
        </p:sp>
        <p:sp>
          <p:nvSpPr>
            <p:cNvPr id="162839" name="Text Box 63"/>
            <p:cNvSpPr txBox="1">
              <a:spLocks noChangeArrowheads="1"/>
            </p:cNvSpPr>
            <p:nvPr/>
          </p:nvSpPr>
          <p:spPr bwMode="auto">
            <a:xfrm>
              <a:off x="2993" y="1764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d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162840" name="Group 64"/>
            <p:cNvGrpSpPr>
              <a:grpSpLocks/>
            </p:cNvGrpSpPr>
            <p:nvPr/>
          </p:nvGrpSpPr>
          <p:grpSpPr bwMode="auto">
            <a:xfrm>
              <a:off x="2993" y="1188"/>
              <a:ext cx="192" cy="250"/>
              <a:chOff x="3168" y="2774"/>
              <a:chExt cx="192" cy="250"/>
            </a:xfrm>
          </p:grpSpPr>
          <p:sp>
            <p:nvSpPr>
              <p:cNvPr id="162877" name="Text Box 65"/>
              <p:cNvSpPr txBox="1">
                <a:spLocks noChangeArrowheads="1"/>
              </p:cNvSpPr>
              <p:nvPr/>
            </p:nvSpPr>
            <p:spPr bwMode="auto">
              <a:xfrm>
                <a:off x="3168" y="2774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chemeClr val="accent2"/>
                    </a:solidFill>
                    <a:latin typeface="Comic Sans MS" pitchFamily="66" charset="0"/>
                  </a:rPr>
                  <a:t>b</a:t>
                </a:r>
                <a:endParaRPr lang="en-US" altLang="ja-JP" sz="20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2878" name="Line 66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2841" name="Text Box 67"/>
            <p:cNvSpPr txBox="1">
              <a:spLocks noChangeArrowheads="1"/>
            </p:cNvSpPr>
            <p:nvPr/>
          </p:nvSpPr>
          <p:spPr bwMode="auto">
            <a:xfrm>
              <a:off x="4895" y="1764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d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162842" name="Group 68"/>
            <p:cNvGrpSpPr>
              <a:grpSpLocks/>
            </p:cNvGrpSpPr>
            <p:nvPr/>
          </p:nvGrpSpPr>
          <p:grpSpPr bwMode="auto">
            <a:xfrm>
              <a:off x="4895" y="1620"/>
              <a:ext cx="192" cy="250"/>
              <a:chOff x="2448" y="1296"/>
              <a:chExt cx="192" cy="250"/>
            </a:xfrm>
          </p:grpSpPr>
          <p:sp>
            <p:nvSpPr>
              <p:cNvPr id="162875" name="Text Box 69"/>
              <p:cNvSpPr txBox="1">
                <a:spLocks noChangeArrowheads="1"/>
              </p:cNvSpPr>
              <p:nvPr/>
            </p:nvSpPr>
            <p:spPr bwMode="auto">
              <a:xfrm>
                <a:off x="2448" y="1296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chemeClr val="accent2"/>
                    </a:solidFill>
                    <a:latin typeface="Comic Sans MS" pitchFamily="66" charset="0"/>
                  </a:rPr>
                  <a:t>u</a:t>
                </a:r>
                <a:endParaRPr lang="en-US" altLang="ja-JP" sz="20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2876" name="Line 70"/>
              <p:cNvSpPr>
                <a:spLocks noChangeShapeType="1"/>
              </p:cNvSpPr>
              <p:nvPr/>
            </p:nvSpPr>
            <p:spPr bwMode="auto">
              <a:xfrm>
                <a:off x="2496" y="13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2843" name="Text Box 71"/>
            <p:cNvSpPr txBox="1">
              <a:spLocks noChangeArrowheads="1"/>
            </p:cNvSpPr>
            <p:nvPr/>
          </p:nvSpPr>
          <p:spPr bwMode="auto">
            <a:xfrm>
              <a:off x="4895" y="1380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u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62844" name="Line 72"/>
            <p:cNvSpPr>
              <a:spLocks noChangeShapeType="1"/>
            </p:cNvSpPr>
            <p:nvPr/>
          </p:nvSpPr>
          <p:spPr bwMode="auto">
            <a:xfrm>
              <a:off x="3263" y="1908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845" name="Line 73"/>
            <p:cNvSpPr>
              <a:spLocks noChangeShapeType="1"/>
            </p:cNvSpPr>
            <p:nvPr/>
          </p:nvSpPr>
          <p:spPr bwMode="auto">
            <a:xfrm>
              <a:off x="3599" y="1908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62846" name="Group 74"/>
            <p:cNvGrpSpPr>
              <a:grpSpLocks/>
            </p:cNvGrpSpPr>
            <p:nvPr/>
          </p:nvGrpSpPr>
          <p:grpSpPr bwMode="auto">
            <a:xfrm>
              <a:off x="3263" y="1294"/>
              <a:ext cx="395" cy="1"/>
              <a:chOff x="421" y="1631"/>
              <a:chExt cx="395" cy="1"/>
            </a:xfrm>
          </p:grpSpPr>
          <p:sp>
            <p:nvSpPr>
              <p:cNvPr id="162873" name="Line 75"/>
              <p:cNvSpPr>
                <a:spLocks noChangeShapeType="1"/>
              </p:cNvSpPr>
              <p:nvPr/>
            </p:nvSpPr>
            <p:spPr bwMode="auto">
              <a:xfrm rot="10800000">
                <a:off x="57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874" name="Line 76"/>
              <p:cNvSpPr>
                <a:spLocks noChangeShapeType="1"/>
              </p:cNvSpPr>
              <p:nvPr/>
            </p:nvSpPr>
            <p:spPr bwMode="auto">
              <a:xfrm rot="10800000">
                <a:off x="421" y="1631"/>
                <a:ext cx="155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62847" name="Group 77"/>
            <p:cNvGrpSpPr>
              <a:grpSpLocks/>
            </p:cNvGrpSpPr>
            <p:nvPr/>
          </p:nvGrpSpPr>
          <p:grpSpPr bwMode="auto">
            <a:xfrm rot="-10200000">
              <a:off x="4302" y="1630"/>
              <a:ext cx="624" cy="48"/>
              <a:chOff x="864" y="2448"/>
              <a:chExt cx="557" cy="0"/>
            </a:xfrm>
          </p:grpSpPr>
          <p:sp>
            <p:nvSpPr>
              <p:cNvPr id="162871" name="Line 78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872" name="Line 79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62848" name="Group 80"/>
            <p:cNvGrpSpPr>
              <a:grpSpLocks/>
            </p:cNvGrpSpPr>
            <p:nvPr/>
          </p:nvGrpSpPr>
          <p:grpSpPr bwMode="auto">
            <a:xfrm rot="-600000">
              <a:off x="4302" y="1582"/>
              <a:ext cx="624" cy="48"/>
              <a:chOff x="864" y="2448"/>
              <a:chExt cx="557" cy="0"/>
            </a:xfrm>
          </p:grpSpPr>
          <p:sp>
            <p:nvSpPr>
              <p:cNvPr id="162869" name="Line 81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870" name="Line 82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2849" name="Text Box 83"/>
            <p:cNvSpPr txBox="1">
              <a:spLocks noChangeArrowheads="1"/>
            </p:cNvSpPr>
            <p:nvPr/>
          </p:nvSpPr>
          <p:spPr bwMode="auto">
            <a:xfrm>
              <a:off x="3857" y="814"/>
              <a:ext cx="2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</a:p>
          </p:txBody>
        </p:sp>
        <p:sp>
          <p:nvSpPr>
            <p:cNvPr id="162850" name="Freeform 84"/>
            <p:cNvSpPr>
              <a:spLocks/>
            </p:cNvSpPr>
            <p:nvPr/>
          </p:nvSpPr>
          <p:spPr bwMode="auto">
            <a:xfrm rot="-8100000">
              <a:off x="3918" y="1390"/>
              <a:ext cx="480" cy="96"/>
            </a:xfrm>
            <a:custGeom>
              <a:avLst/>
              <a:gdLst>
                <a:gd name="T0" fmla="*/ 0 w 1632"/>
                <a:gd name="T1" fmla="*/ 0 h 384"/>
                <a:gd name="T2" fmla="*/ 0 w 1632"/>
                <a:gd name="T3" fmla="*/ 0 h 384"/>
                <a:gd name="T4" fmla="*/ 0 w 1632"/>
                <a:gd name="T5" fmla="*/ 0 h 384"/>
                <a:gd name="T6" fmla="*/ 0 w 1632"/>
                <a:gd name="T7" fmla="*/ 0 h 384"/>
                <a:gd name="T8" fmla="*/ 0 w 1632"/>
                <a:gd name="T9" fmla="*/ 0 h 384"/>
                <a:gd name="T10" fmla="*/ 0 w 1632"/>
                <a:gd name="T11" fmla="*/ 0 h 384"/>
                <a:gd name="T12" fmla="*/ 1 w 1632"/>
                <a:gd name="T13" fmla="*/ 0 h 384"/>
                <a:gd name="T14" fmla="*/ 0 w 1632"/>
                <a:gd name="T15" fmla="*/ 0 h 384"/>
                <a:gd name="T16" fmla="*/ 0 w 1632"/>
                <a:gd name="T17" fmla="*/ 0 h 384"/>
                <a:gd name="T18" fmla="*/ 1 w 1632"/>
                <a:gd name="T19" fmla="*/ 0 h 384"/>
                <a:gd name="T20" fmla="*/ 1 w 1632"/>
                <a:gd name="T21" fmla="*/ 0 h 384"/>
                <a:gd name="T22" fmla="*/ 1 w 1632"/>
                <a:gd name="T23" fmla="*/ 0 h 384"/>
                <a:gd name="T24" fmla="*/ 1 w 1632"/>
                <a:gd name="T25" fmla="*/ 0 h 384"/>
                <a:gd name="T26" fmla="*/ 1 w 1632"/>
                <a:gd name="T27" fmla="*/ 0 h 384"/>
                <a:gd name="T28" fmla="*/ 1 w 1632"/>
                <a:gd name="T29" fmla="*/ 0 h 384"/>
                <a:gd name="T30" fmla="*/ 1 w 1632"/>
                <a:gd name="T31" fmla="*/ 0 h 384"/>
                <a:gd name="T32" fmla="*/ 1 w 1632"/>
                <a:gd name="T33" fmla="*/ 0 h 384"/>
                <a:gd name="T34" fmla="*/ 1 w 1632"/>
                <a:gd name="T35" fmla="*/ 0 h 384"/>
                <a:gd name="T36" fmla="*/ 1 w 1632"/>
                <a:gd name="T37" fmla="*/ 0 h 3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32" h="384">
                  <a:moveTo>
                    <a:pt x="0" y="192"/>
                  </a:moveTo>
                  <a:cubicBezTo>
                    <a:pt x="80" y="96"/>
                    <a:pt x="160" y="0"/>
                    <a:pt x="240" y="0"/>
                  </a:cubicBezTo>
                  <a:cubicBezTo>
                    <a:pt x="320" y="0"/>
                    <a:pt x="456" y="128"/>
                    <a:pt x="480" y="192"/>
                  </a:cubicBezTo>
                  <a:cubicBezTo>
                    <a:pt x="504" y="256"/>
                    <a:pt x="416" y="384"/>
                    <a:pt x="384" y="384"/>
                  </a:cubicBezTo>
                  <a:cubicBezTo>
                    <a:pt x="352" y="384"/>
                    <a:pt x="264" y="256"/>
                    <a:pt x="288" y="192"/>
                  </a:cubicBezTo>
                  <a:cubicBezTo>
                    <a:pt x="312" y="128"/>
                    <a:pt x="448" y="0"/>
                    <a:pt x="528" y="0"/>
                  </a:cubicBezTo>
                  <a:cubicBezTo>
                    <a:pt x="608" y="0"/>
                    <a:pt x="744" y="128"/>
                    <a:pt x="768" y="192"/>
                  </a:cubicBezTo>
                  <a:cubicBezTo>
                    <a:pt x="792" y="256"/>
                    <a:pt x="704" y="384"/>
                    <a:pt x="672" y="384"/>
                  </a:cubicBezTo>
                  <a:cubicBezTo>
                    <a:pt x="640" y="384"/>
                    <a:pt x="552" y="256"/>
                    <a:pt x="576" y="192"/>
                  </a:cubicBezTo>
                  <a:cubicBezTo>
                    <a:pt x="600" y="128"/>
                    <a:pt x="736" y="0"/>
                    <a:pt x="816" y="0"/>
                  </a:cubicBezTo>
                  <a:cubicBezTo>
                    <a:pt x="896" y="0"/>
                    <a:pt x="1032" y="128"/>
                    <a:pt x="1056" y="192"/>
                  </a:cubicBezTo>
                  <a:cubicBezTo>
                    <a:pt x="1080" y="256"/>
                    <a:pt x="992" y="384"/>
                    <a:pt x="960" y="384"/>
                  </a:cubicBezTo>
                  <a:cubicBezTo>
                    <a:pt x="928" y="384"/>
                    <a:pt x="840" y="256"/>
                    <a:pt x="864" y="192"/>
                  </a:cubicBezTo>
                  <a:cubicBezTo>
                    <a:pt x="888" y="128"/>
                    <a:pt x="1024" y="0"/>
                    <a:pt x="1104" y="0"/>
                  </a:cubicBezTo>
                  <a:cubicBezTo>
                    <a:pt x="1184" y="0"/>
                    <a:pt x="1320" y="128"/>
                    <a:pt x="1344" y="192"/>
                  </a:cubicBezTo>
                  <a:cubicBezTo>
                    <a:pt x="1368" y="256"/>
                    <a:pt x="1280" y="384"/>
                    <a:pt x="1248" y="384"/>
                  </a:cubicBezTo>
                  <a:cubicBezTo>
                    <a:pt x="1216" y="384"/>
                    <a:pt x="1128" y="256"/>
                    <a:pt x="1152" y="192"/>
                  </a:cubicBezTo>
                  <a:cubicBezTo>
                    <a:pt x="1176" y="128"/>
                    <a:pt x="1312" y="0"/>
                    <a:pt x="1392" y="0"/>
                  </a:cubicBezTo>
                  <a:cubicBezTo>
                    <a:pt x="1472" y="0"/>
                    <a:pt x="1552" y="96"/>
                    <a:pt x="1632" y="192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851" name="Line 85"/>
            <p:cNvSpPr>
              <a:spLocks noChangeShapeType="1"/>
            </p:cNvSpPr>
            <p:nvPr/>
          </p:nvSpPr>
          <p:spPr bwMode="auto">
            <a:xfrm>
              <a:off x="3647" y="1294"/>
              <a:ext cx="72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852" name="Line 86"/>
            <p:cNvSpPr>
              <a:spLocks noChangeShapeType="1"/>
            </p:cNvSpPr>
            <p:nvPr/>
          </p:nvSpPr>
          <p:spPr bwMode="auto">
            <a:xfrm rot="10800000" flipV="1">
              <a:off x="4522" y="1294"/>
              <a:ext cx="373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853" name="Line 87"/>
            <p:cNvSpPr>
              <a:spLocks noChangeShapeType="1"/>
            </p:cNvSpPr>
            <p:nvPr/>
          </p:nvSpPr>
          <p:spPr bwMode="auto">
            <a:xfrm rot="10800000">
              <a:off x="4367" y="1294"/>
              <a:ext cx="155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854" name="Freeform 88"/>
            <p:cNvSpPr>
              <a:spLocks/>
            </p:cNvSpPr>
            <p:nvPr/>
          </p:nvSpPr>
          <p:spPr bwMode="auto">
            <a:xfrm>
              <a:off x="3774" y="1006"/>
              <a:ext cx="480" cy="296"/>
            </a:xfrm>
            <a:custGeom>
              <a:avLst/>
              <a:gdLst>
                <a:gd name="T0" fmla="*/ 2 w 912"/>
                <a:gd name="T1" fmla="*/ 24 h 488"/>
                <a:gd name="T2" fmla="*/ 1 w 912"/>
                <a:gd name="T3" fmla="*/ 18 h 488"/>
                <a:gd name="T4" fmla="*/ 5 w 912"/>
                <a:gd name="T5" fmla="*/ 18 h 488"/>
                <a:gd name="T6" fmla="*/ 3 w 912"/>
                <a:gd name="T7" fmla="*/ 8 h 488"/>
                <a:gd name="T8" fmla="*/ 7 w 912"/>
                <a:gd name="T9" fmla="*/ 12 h 488"/>
                <a:gd name="T10" fmla="*/ 7 w 912"/>
                <a:gd name="T11" fmla="*/ 1 h 488"/>
                <a:gd name="T12" fmla="*/ 9 w 912"/>
                <a:gd name="T13" fmla="*/ 10 h 488"/>
                <a:gd name="T14" fmla="*/ 13 w 912"/>
                <a:gd name="T15" fmla="*/ 1 h 488"/>
                <a:gd name="T16" fmla="*/ 13 w 912"/>
                <a:gd name="T17" fmla="*/ 12 h 488"/>
                <a:gd name="T18" fmla="*/ 17 w 912"/>
                <a:gd name="T19" fmla="*/ 8 h 488"/>
                <a:gd name="T20" fmla="*/ 15 w 912"/>
                <a:gd name="T21" fmla="*/ 18 h 488"/>
                <a:gd name="T22" fmla="*/ 19 w 912"/>
                <a:gd name="T23" fmla="*/ 18 h 488"/>
                <a:gd name="T24" fmla="*/ 18 w 912"/>
                <a:gd name="T25" fmla="*/ 24 h 4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2" h="488">
                  <a:moveTo>
                    <a:pt x="72" y="488"/>
                  </a:moveTo>
                  <a:cubicBezTo>
                    <a:pt x="36" y="428"/>
                    <a:pt x="0" y="368"/>
                    <a:pt x="24" y="344"/>
                  </a:cubicBezTo>
                  <a:cubicBezTo>
                    <a:pt x="48" y="320"/>
                    <a:pt x="200" y="376"/>
                    <a:pt x="216" y="344"/>
                  </a:cubicBezTo>
                  <a:cubicBezTo>
                    <a:pt x="232" y="312"/>
                    <a:pt x="104" y="168"/>
                    <a:pt x="120" y="152"/>
                  </a:cubicBezTo>
                  <a:cubicBezTo>
                    <a:pt x="136" y="136"/>
                    <a:pt x="280" y="272"/>
                    <a:pt x="312" y="248"/>
                  </a:cubicBezTo>
                  <a:cubicBezTo>
                    <a:pt x="344" y="224"/>
                    <a:pt x="288" y="16"/>
                    <a:pt x="312" y="8"/>
                  </a:cubicBezTo>
                  <a:cubicBezTo>
                    <a:pt x="336" y="0"/>
                    <a:pt x="408" y="200"/>
                    <a:pt x="456" y="200"/>
                  </a:cubicBezTo>
                  <a:cubicBezTo>
                    <a:pt x="504" y="200"/>
                    <a:pt x="576" y="0"/>
                    <a:pt x="600" y="8"/>
                  </a:cubicBezTo>
                  <a:cubicBezTo>
                    <a:pt x="624" y="16"/>
                    <a:pt x="568" y="224"/>
                    <a:pt x="600" y="248"/>
                  </a:cubicBezTo>
                  <a:cubicBezTo>
                    <a:pt x="632" y="272"/>
                    <a:pt x="776" y="136"/>
                    <a:pt x="792" y="152"/>
                  </a:cubicBezTo>
                  <a:cubicBezTo>
                    <a:pt x="808" y="168"/>
                    <a:pt x="680" y="312"/>
                    <a:pt x="696" y="344"/>
                  </a:cubicBezTo>
                  <a:cubicBezTo>
                    <a:pt x="712" y="376"/>
                    <a:pt x="864" y="320"/>
                    <a:pt x="888" y="344"/>
                  </a:cubicBezTo>
                  <a:cubicBezTo>
                    <a:pt x="912" y="368"/>
                    <a:pt x="876" y="428"/>
                    <a:pt x="840" y="488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855" name="Text Box 89"/>
            <p:cNvSpPr txBox="1">
              <a:spLocks noChangeArrowheads="1"/>
            </p:cNvSpPr>
            <p:nvPr/>
          </p:nvSpPr>
          <p:spPr bwMode="auto">
            <a:xfrm>
              <a:off x="4232" y="1246"/>
              <a:ext cx="2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g</a:t>
              </a:r>
            </a:p>
          </p:txBody>
        </p:sp>
        <p:sp>
          <p:nvSpPr>
            <p:cNvPr id="162856" name="Text Box 90"/>
            <p:cNvSpPr txBox="1">
              <a:spLocks noChangeArrowheads="1"/>
            </p:cNvSpPr>
            <p:nvPr/>
          </p:nvSpPr>
          <p:spPr bwMode="auto">
            <a:xfrm>
              <a:off x="5012" y="1253"/>
              <a:ext cx="5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  <a:latin typeface="Symbol" pitchFamily="18" charset="2"/>
                </a:rPr>
                <a:t>p/r</a:t>
              </a:r>
              <a:r>
                <a:rPr lang="en-US" altLang="ja-JP" sz="2800" b="1" baseline="30000">
                  <a:solidFill>
                    <a:schemeClr val="accent2"/>
                  </a:solidFill>
                  <a:latin typeface="Comic Sans MS" pitchFamily="66" charset="0"/>
                </a:rPr>
                <a:t>+</a:t>
              </a:r>
              <a:r>
                <a:rPr lang="en-US" altLang="ja-JP" sz="2800" b="1">
                  <a:solidFill>
                    <a:schemeClr val="accent2"/>
                  </a:solidFill>
                  <a:latin typeface="Symbol" pitchFamily="18" charset="2"/>
                </a:rPr>
                <a:t> </a:t>
              </a:r>
            </a:p>
          </p:txBody>
        </p:sp>
        <p:sp>
          <p:nvSpPr>
            <p:cNvPr id="162857" name="Text Box 91"/>
            <p:cNvSpPr txBox="1">
              <a:spLocks noChangeArrowheads="1"/>
            </p:cNvSpPr>
            <p:nvPr/>
          </p:nvSpPr>
          <p:spPr bwMode="auto">
            <a:xfrm>
              <a:off x="5101" y="1622"/>
              <a:ext cx="5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  <a:latin typeface="Symbol" pitchFamily="18" charset="2"/>
                </a:rPr>
                <a:t>p/r</a:t>
              </a:r>
              <a:r>
                <a:rPr lang="en-US" altLang="ja-JP" sz="2800" b="1" baseline="30000">
                  <a:solidFill>
                    <a:schemeClr val="accent2"/>
                  </a:solidFill>
                  <a:latin typeface="Comic Sans MS" pitchFamily="66" charset="0"/>
                </a:rPr>
                <a:t>-</a:t>
              </a:r>
            </a:p>
          </p:txBody>
        </p:sp>
        <p:grpSp>
          <p:nvGrpSpPr>
            <p:cNvPr id="162858" name="Group 92"/>
            <p:cNvGrpSpPr>
              <a:grpSpLocks/>
            </p:cNvGrpSpPr>
            <p:nvPr/>
          </p:nvGrpSpPr>
          <p:grpSpPr bwMode="auto">
            <a:xfrm>
              <a:off x="4209" y="1006"/>
              <a:ext cx="381" cy="288"/>
              <a:chOff x="3744" y="2976"/>
              <a:chExt cx="381" cy="288"/>
            </a:xfrm>
          </p:grpSpPr>
          <p:sp>
            <p:nvSpPr>
              <p:cNvPr id="162867" name="Text Box 93"/>
              <p:cNvSpPr txBox="1">
                <a:spLocks noChangeArrowheads="1"/>
              </p:cNvSpPr>
              <p:nvPr/>
            </p:nvSpPr>
            <p:spPr bwMode="auto">
              <a:xfrm>
                <a:off x="3744" y="2976"/>
                <a:ext cx="3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rgbClr val="FF3300"/>
                    </a:solidFill>
                    <a:latin typeface="Comic Sans MS" pitchFamily="66" charset="0"/>
                  </a:rPr>
                  <a:t>V</a:t>
                </a:r>
                <a:r>
                  <a:rPr lang="en-US" altLang="ja-JP" sz="2400" b="1" baseline="-25000">
                    <a:solidFill>
                      <a:srgbClr val="FF3300"/>
                    </a:solidFill>
                    <a:latin typeface="Comic Sans MS" pitchFamily="66" charset="0"/>
                  </a:rPr>
                  <a:t>td</a:t>
                </a:r>
              </a:p>
            </p:txBody>
          </p:sp>
          <p:sp>
            <p:nvSpPr>
              <p:cNvPr id="162868" name="Text Box 94"/>
              <p:cNvSpPr txBox="1">
                <a:spLocks noChangeArrowheads="1"/>
              </p:cNvSpPr>
              <p:nvPr/>
            </p:nvSpPr>
            <p:spPr bwMode="auto">
              <a:xfrm>
                <a:off x="3888" y="2983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baseline="30000">
                    <a:solidFill>
                      <a:srgbClr val="FF3300"/>
                    </a:solidFill>
                    <a:latin typeface="Comic Sans MS" pitchFamily="66" charset="0"/>
                    <a:sym typeface="Symbol" pitchFamily="18" charset="2"/>
                  </a:rPr>
                  <a:t></a:t>
                </a:r>
                <a:endParaRPr lang="en-US" altLang="ja-JP" sz="2400" b="1" baseline="30000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2859" name="Text Box 95"/>
            <p:cNvSpPr txBox="1">
              <a:spLocks noChangeArrowheads="1"/>
            </p:cNvSpPr>
            <p:nvPr/>
          </p:nvSpPr>
          <p:spPr bwMode="auto">
            <a:xfrm>
              <a:off x="3427" y="958"/>
              <a:ext cx="3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FF0000"/>
                  </a:solidFill>
                  <a:latin typeface="Comic Sans MS" pitchFamily="66" charset="0"/>
                </a:rPr>
                <a:t>V</a:t>
              </a:r>
              <a:r>
                <a:rPr lang="en-US" altLang="ja-JP" sz="2400" b="1" baseline="-25000">
                  <a:solidFill>
                    <a:srgbClr val="FF0000"/>
                  </a:solidFill>
                  <a:latin typeface="Comic Sans MS" pitchFamily="66" charset="0"/>
                </a:rPr>
                <a:t>tb</a:t>
              </a:r>
            </a:p>
          </p:txBody>
        </p:sp>
        <p:grpSp>
          <p:nvGrpSpPr>
            <p:cNvPr id="162860" name="Group 96"/>
            <p:cNvGrpSpPr>
              <a:grpSpLocks/>
            </p:cNvGrpSpPr>
            <p:nvPr/>
          </p:nvGrpSpPr>
          <p:grpSpPr bwMode="auto">
            <a:xfrm>
              <a:off x="3809" y="1294"/>
              <a:ext cx="206" cy="288"/>
              <a:chOff x="4128" y="1008"/>
              <a:chExt cx="206" cy="288"/>
            </a:xfrm>
          </p:grpSpPr>
          <p:sp>
            <p:nvSpPr>
              <p:cNvPr id="162865" name="Text Box 97"/>
              <p:cNvSpPr txBox="1">
                <a:spLocks noChangeArrowheads="1"/>
              </p:cNvSpPr>
              <p:nvPr/>
            </p:nvSpPr>
            <p:spPr bwMode="auto">
              <a:xfrm>
                <a:off x="4128" y="1008"/>
                <a:ext cx="20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chemeClr val="accent2"/>
                    </a:solidFill>
                    <a:latin typeface="Comic Sans MS" pitchFamily="66" charset="0"/>
                  </a:rPr>
                  <a:t>t</a:t>
                </a:r>
              </a:p>
            </p:txBody>
          </p:sp>
          <p:sp>
            <p:nvSpPr>
              <p:cNvPr id="162866" name="Line 98"/>
              <p:cNvSpPr>
                <a:spLocks noChangeShapeType="1"/>
              </p:cNvSpPr>
              <p:nvPr/>
            </p:nvSpPr>
            <p:spPr bwMode="auto">
              <a:xfrm>
                <a:off x="4176" y="105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62861" name="Group 99"/>
            <p:cNvGrpSpPr>
              <a:grpSpLocks/>
            </p:cNvGrpSpPr>
            <p:nvPr/>
          </p:nvGrpSpPr>
          <p:grpSpPr bwMode="auto">
            <a:xfrm>
              <a:off x="4740" y="1071"/>
              <a:ext cx="408" cy="250"/>
              <a:chOff x="4921" y="1207"/>
              <a:chExt cx="408" cy="250"/>
            </a:xfrm>
          </p:grpSpPr>
          <p:sp>
            <p:nvSpPr>
              <p:cNvPr id="162862" name="Text Box 100"/>
              <p:cNvSpPr txBox="1">
                <a:spLocks noChangeArrowheads="1"/>
              </p:cNvSpPr>
              <p:nvPr/>
            </p:nvSpPr>
            <p:spPr bwMode="auto">
              <a:xfrm>
                <a:off x="4921" y="1207"/>
                <a:ext cx="4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chemeClr val="accent2"/>
                    </a:solidFill>
                    <a:latin typeface="Comic Sans MS" pitchFamily="66" charset="0"/>
                  </a:rPr>
                  <a:t>  d</a:t>
                </a:r>
                <a:endParaRPr lang="en-US" altLang="ja-JP" sz="20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2863" name="Line 101"/>
              <p:cNvSpPr>
                <a:spLocks noChangeShapeType="1"/>
              </p:cNvSpPr>
              <p:nvPr/>
            </p:nvSpPr>
            <p:spPr bwMode="auto">
              <a:xfrm>
                <a:off x="4969" y="1246"/>
                <a:ext cx="96" cy="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864" name="Line 102"/>
              <p:cNvSpPr>
                <a:spLocks noChangeShapeType="1"/>
              </p:cNvSpPr>
              <p:nvPr/>
            </p:nvSpPr>
            <p:spPr bwMode="auto">
              <a:xfrm>
                <a:off x="5143" y="1252"/>
                <a:ext cx="96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62832" name="Oval 103"/>
          <p:cNvSpPr>
            <a:spLocks noChangeArrowheads="1"/>
          </p:cNvSpPr>
          <p:nvPr/>
        </p:nvSpPr>
        <p:spPr bwMode="auto">
          <a:xfrm>
            <a:off x="1547813" y="4951413"/>
            <a:ext cx="647700" cy="6477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62833" name="AutoShape 104"/>
          <p:cNvSpPr>
            <a:spLocks noChangeArrowheads="1"/>
          </p:cNvSpPr>
          <p:nvPr/>
        </p:nvSpPr>
        <p:spPr bwMode="auto">
          <a:xfrm>
            <a:off x="5003800" y="2071688"/>
            <a:ext cx="431800" cy="287337"/>
          </a:xfrm>
          <a:prstGeom prst="leftArrow">
            <a:avLst>
              <a:gd name="adj1" fmla="val 50000"/>
              <a:gd name="adj2" fmla="val 37569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62834" name="Arc 105"/>
          <p:cNvSpPr>
            <a:spLocks/>
          </p:cNvSpPr>
          <p:nvPr/>
        </p:nvSpPr>
        <p:spPr bwMode="auto">
          <a:xfrm rot="20357510" flipH="1">
            <a:off x="1185863" y="2341563"/>
            <a:ext cx="1873250" cy="2322512"/>
          </a:xfrm>
          <a:custGeom>
            <a:avLst/>
            <a:gdLst>
              <a:gd name="T0" fmla="*/ 2147483647 w 21600"/>
              <a:gd name="T1" fmla="*/ 0 h 21106"/>
              <a:gd name="T2" fmla="*/ 2147483647 w 21600"/>
              <a:gd name="T3" fmla="*/ 2147483647 h 21106"/>
              <a:gd name="T4" fmla="*/ 0 w 21600"/>
              <a:gd name="T5" fmla="*/ 2147483647 h 211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106" fill="none" extrusionOk="0">
                <a:moveTo>
                  <a:pt x="4593" y="-1"/>
                </a:moveTo>
                <a:cubicBezTo>
                  <a:pt x="14520" y="2160"/>
                  <a:pt x="21600" y="10946"/>
                  <a:pt x="21600" y="21106"/>
                </a:cubicBezTo>
              </a:path>
              <a:path w="21600" h="21106" stroke="0" extrusionOk="0">
                <a:moveTo>
                  <a:pt x="4593" y="-1"/>
                </a:moveTo>
                <a:cubicBezTo>
                  <a:pt x="14520" y="2160"/>
                  <a:pt x="21600" y="10946"/>
                  <a:pt x="21600" y="21106"/>
                </a:cubicBezTo>
                <a:lnTo>
                  <a:pt x="0" y="21106"/>
                </a:lnTo>
                <a:lnTo>
                  <a:pt x="4593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06" name="Text Box 106"/>
          <p:cNvSpPr txBox="1">
            <a:spLocks noChangeArrowheads="1"/>
          </p:cNvSpPr>
          <p:nvPr/>
        </p:nvSpPr>
        <p:spPr bwMode="auto">
          <a:xfrm>
            <a:off x="2771775" y="6162675"/>
            <a:ext cx="1839913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FF0000"/>
                </a:solidFill>
                <a:latin typeface="Monotype Corsiva" pitchFamily="66" charset="0"/>
              </a:rPr>
              <a:t>S</a:t>
            </a:r>
            <a:r>
              <a:rPr lang="en-US" altLang="ja-JP" sz="2800" b="1">
                <a:solidFill>
                  <a:srgbClr val="FF0000"/>
                </a:solidFill>
              </a:rPr>
              <a:t> </a:t>
            </a:r>
            <a:r>
              <a:rPr lang="en-US" altLang="ja-JP" sz="2800" b="1">
                <a:solidFill>
                  <a:srgbClr val="FF0000"/>
                </a:solidFill>
                <a:latin typeface="Symbol" pitchFamily="18" charset="2"/>
              </a:rPr>
              <a:t>¹</a:t>
            </a:r>
            <a:r>
              <a:rPr lang="en-US" altLang="ja-JP" sz="2800" b="1">
                <a:solidFill>
                  <a:srgbClr val="FF0000"/>
                </a:solidFill>
              </a:rPr>
              <a:t> </a:t>
            </a:r>
            <a:r>
              <a:rPr lang="en-US" altLang="ja-JP" sz="2800" b="1" i="1">
                <a:solidFill>
                  <a:srgbClr val="FF0000"/>
                </a:solidFill>
                <a:latin typeface="Symbol" pitchFamily="18" charset="2"/>
              </a:rPr>
              <a:t>x </a:t>
            </a:r>
            <a:r>
              <a:rPr lang="en-US" altLang="ja-JP" sz="2800" b="1">
                <a:solidFill>
                  <a:srgbClr val="FF0000"/>
                </a:solidFill>
              </a:rPr>
              <a:t>sin</a:t>
            </a:r>
            <a:r>
              <a:rPr lang="en-US" altLang="ja-JP" sz="2800" b="1" i="1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altLang="ja-JP" sz="2800" b="1" i="1" baseline="-25000">
                <a:solidFill>
                  <a:srgbClr val="FF0000"/>
                </a:solidFill>
              </a:rPr>
              <a:t>2</a:t>
            </a:r>
            <a:r>
              <a:rPr lang="en-US" altLang="ja-JP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308" name="Text Box 108"/>
          <p:cNvSpPr txBox="1">
            <a:spLocks noChangeArrowheads="1"/>
          </p:cNvSpPr>
          <p:nvPr/>
        </p:nvSpPr>
        <p:spPr bwMode="auto">
          <a:xfrm>
            <a:off x="5487988" y="6134100"/>
            <a:ext cx="2644775" cy="519113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FF"/>
                </a:solidFill>
              </a:rPr>
              <a:t>Isospin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2" grpId="0"/>
      <p:bldP spid="51306" grpId="0" animBg="1"/>
      <p:bldP spid="513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4525" y="2443163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altLang="ja-JP" sz="4800" dirty="0" smtClean="0"/>
              <a:t>Introduction:</a:t>
            </a:r>
            <a:br>
              <a:rPr lang="en-US" altLang="ja-JP" sz="4800" dirty="0" smtClean="0"/>
            </a:br>
            <a:endParaRPr lang="en-US" sz="4800" dirty="0"/>
          </a:p>
        </p:txBody>
      </p:sp>
      <p:sp>
        <p:nvSpPr>
          <p:cNvPr id="104451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Penguin Polution</a:t>
            </a:r>
          </a:p>
        </p:txBody>
      </p:sp>
      <p:grpSp>
        <p:nvGrpSpPr>
          <p:cNvPr id="163844" name="Group 83"/>
          <p:cNvGrpSpPr>
            <a:grpSpLocks/>
          </p:cNvGrpSpPr>
          <p:nvPr/>
        </p:nvGrpSpPr>
        <p:grpSpPr bwMode="auto">
          <a:xfrm>
            <a:off x="4230688" y="1676400"/>
            <a:ext cx="4333875" cy="1905000"/>
            <a:chOff x="2665" y="1344"/>
            <a:chExt cx="2730" cy="1200"/>
          </a:xfrm>
        </p:grpSpPr>
        <p:sp>
          <p:nvSpPr>
            <p:cNvPr id="163906" name="Text Box 37"/>
            <p:cNvSpPr txBox="1">
              <a:spLocks noChangeArrowheads="1"/>
            </p:cNvSpPr>
            <p:nvPr/>
          </p:nvSpPr>
          <p:spPr bwMode="auto">
            <a:xfrm>
              <a:off x="2665" y="1973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</a:rPr>
                <a:t>B</a:t>
              </a:r>
              <a:endParaRPr lang="en-US" altLang="ja-JP" sz="2800" b="1" baseline="30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63907" name="Text Box 38"/>
            <p:cNvSpPr txBox="1">
              <a:spLocks noChangeArrowheads="1"/>
            </p:cNvSpPr>
            <p:nvPr/>
          </p:nvSpPr>
          <p:spPr bwMode="auto">
            <a:xfrm>
              <a:off x="2826" y="1960"/>
              <a:ext cx="18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chemeClr val="accent2"/>
                  </a:solidFill>
                  <a:latin typeface="Comic Sans MS" pitchFamily="66" charset="0"/>
                </a:rPr>
                <a:t>0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chemeClr val="accent2"/>
                  </a:solidFill>
                  <a:latin typeface="Comic Sans MS" pitchFamily="66" charset="0"/>
                </a:rPr>
                <a:t>d</a:t>
              </a:r>
            </a:p>
          </p:txBody>
        </p:sp>
        <p:sp>
          <p:nvSpPr>
            <p:cNvPr id="163908" name="Text Box 39"/>
            <p:cNvSpPr txBox="1">
              <a:spLocks noChangeArrowheads="1"/>
            </p:cNvSpPr>
            <p:nvPr/>
          </p:nvSpPr>
          <p:spPr bwMode="auto">
            <a:xfrm>
              <a:off x="2888" y="2294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d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163909" name="Group 40"/>
            <p:cNvGrpSpPr>
              <a:grpSpLocks/>
            </p:cNvGrpSpPr>
            <p:nvPr/>
          </p:nvGrpSpPr>
          <p:grpSpPr bwMode="auto">
            <a:xfrm>
              <a:off x="2888" y="1718"/>
              <a:ext cx="192" cy="250"/>
              <a:chOff x="3168" y="2774"/>
              <a:chExt cx="192" cy="250"/>
            </a:xfrm>
          </p:grpSpPr>
          <p:sp>
            <p:nvSpPr>
              <p:cNvPr id="163945" name="Text Box 41"/>
              <p:cNvSpPr txBox="1">
                <a:spLocks noChangeArrowheads="1"/>
              </p:cNvSpPr>
              <p:nvPr/>
            </p:nvSpPr>
            <p:spPr bwMode="auto">
              <a:xfrm>
                <a:off x="3168" y="2774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chemeClr val="accent2"/>
                    </a:solidFill>
                    <a:latin typeface="Comic Sans MS" pitchFamily="66" charset="0"/>
                  </a:rPr>
                  <a:t>b</a:t>
                </a:r>
                <a:endParaRPr lang="en-US" altLang="ja-JP" sz="20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3946" name="Line 42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3910" name="Text Box 43"/>
            <p:cNvSpPr txBox="1">
              <a:spLocks noChangeArrowheads="1"/>
            </p:cNvSpPr>
            <p:nvPr/>
          </p:nvSpPr>
          <p:spPr bwMode="auto">
            <a:xfrm>
              <a:off x="4790" y="2294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d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163911" name="Group 44"/>
            <p:cNvGrpSpPr>
              <a:grpSpLocks/>
            </p:cNvGrpSpPr>
            <p:nvPr/>
          </p:nvGrpSpPr>
          <p:grpSpPr bwMode="auto">
            <a:xfrm>
              <a:off x="4790" y="2150"/>
              <a:ext cx="192" cy="250"/>
              <a:chOff x="2448" y="1296"/>
              <a:chExt cx="192" cy="250"/>
            </a:xfrm>
          </p:grpSpPr>
          <p:sp>
            <p:nvSpPr>
              <p:cNvPr id="163943" name="Text Box 45"/>
              <p:cNvSpPr txBox="1">
                <a:spLocks noChangeArrowheads="1"/>
              </p:cNvSpPr>
              <p:nvPr/>
            </p:nvSpPr>
            <p:spPr bwMode="auto">
              <a:xfrm>
                <a:off x="2448" y="1296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chemeClr val="accent2"/>
                    </a:solidFill>
                    <a:latin typeface="Comic Sans MS" pitchFamily="66" charset="0"/>
                  </a:rPr>
                  <a:t>u</a:t>
                </a:r>
                <a:endParaRPr lang="en-US" altLang="ja-JP" sz="20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3944" name="Line 46"/>
              <p:cNvSpPr>
                <a:spLocks noChangeShapeType="1"/>
              </p:cNvSpPr>
              <p:nvPr/>
            </p:nvSpPr>
            <p:spPr bwMode="auto">
              <a:xfrm>
                <a:off x="2496" y="13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3912" name="Text Box 47"/>
            <p:cNvSpPr txBox="1">
              <a:spLocks noChangeArrowheads="1"/>
            </p:cNvSpPr>
            <p:nvPr/>
          </p:nvSpPr>
          <p:spPr bwMode="auto">
            <a:xfrm>
              <a:off x="4790" y="191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u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163913" name="Group 48"/>
            <p:cNvGrpSpPr>
              <a:grpSpLocks/>
            </p:cNvGrpSpPr>
            <p:nvPr/>
          </p:nvGrpSpPr>
          <p:grpSpPr bwMode="auto">
            <a:xfrm>
              <a:off x="4790" y="1718"/>
              <a:ext cx="192" cy="250"/>
              <a:chOff x="2448" y="1824"/>
              <a:chExt cx="192" cy="309"/>
            </a:xfrm>
          </p:grpSpPr>
          <p:sp>
            <p:nvSpPr>
              <p:cNvPr id="163941" name="Text Box 49"/>
              <p:cNvSpPr txBox="1">
                <a:spLocks noChangeArrowheads="1"/>
              </p:cNvSpPr>
              <p:nvPr/>
            </p:nvSpPr>
            <p:spPr bwMode="auto">
              <a:xfrm>
                <a:off x="2448" y="1824"/>
                <a:ext cx="192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chemeClr val="accent2"/>
                    </a:solidFill>
                    <a:latin typeface="Comic Sans MS" pitchFamily="66" charset="0"/>
                  </a:rPr>
                  <a:t>d</a:t>
                </a:r>
                <a:endParaRPr lang="en-US" altLang="ja-JP" sz="20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3942" name="Line 50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3914" name="Line 51"/>
            <p:cNvSpPr>
              <a:spLocks noChangeShapeType="1"/>
            </p:cNvSpPr>
            <p:nvPr/>
          </p:nvSpPr>
          <p:spPr bwMode="auto">
            <a:xfrm>
              <a:off x="3158" y="2438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15" name="Line 52"/>
            <p:cNvSpPr>
              <a:spLocks noChangeShapeType="1"/>
            </p:cNvSpPr>
            <p:nvPr/>
          </p:nvSpPr>
          <p:spPr bwMode="auto">
            <a:xfrm>
              <a:off x="3494" y="2438"/>
              <a:ext cx="12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63916" name="Group 53"/>
            <p:cNvGrpSpPr>
              <a:grpSpLocks/>
            </p:cNvGrpSpPr>
            <p:nvPr/>
          </p:nvGrpSpPr>
          <p:grpSpPr bwMode="auto">
            <a:xfrm>
              <a:off x="3158" y="1824"/>
              <a:ext cx="395" cy="1"/>
              <a:chOff x="421" y="1631"/>
              <a:chExt cx="395" cy="1"/>
            </a:xfrm>
          </p:grpSpPr>
          <p:sp>
            <p:nvSpPr>
              <p:cNvPr id="163939" name="Line 54"/>
              <p:cNvSpPr>
                <a:spLocks noChangeShapeType="1"/>
              </p:cNvSpPr>
              <p:nvPr/>
            </p:nvSpPr>
            <p:spPr bwMode="auto">
              <a:xfrm rot="10800000">
                <a:off x="57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940" name="Line 55"/>
              <p:cNvSpPr>
                <a:spLocks noChangeShapeType="1"/>
              </p:cNvSpPr>
              <p:nvPr/>
            </p:nvSpPr>
            <p:spPr bwMode="auto">
              <a:xfrm rot="10800000">
                <a:off x="421" y="1631"/>
                <a:ext cx="155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63917" name="Group 56"/>
            <p:cNvGrpSpPr>
              <a:grpSpLocks/>
            </p:cNvGrpSpPr>
            <p:nvPr/>
          </p:nvGrpSpPr>
          <p:grpSpPr bwMode="auto">
            <a:xfrm rot="-10200000">
              <a:off x="4197" y="2160"/>
              <a:ext cx="624" cy="48"/>
              <a:chOff x="864" y="2448"/>
              <a:chExt cx="557" cy="0"/>
            </a:xfrm>
          </p:grpSpPr>
          <p:sp>
            <p:nvSpPr>
              <p:cNvPr id="163937" name="Line 57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938" name="Line 58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63918" name="Group 59"/>
            <p:cNvGrpSpPr>
              <a:grpSpLocks/>
            </p:cNvGrpSpPr>
            <p:nvPr/>
          </p:nvGrpSpPr>
          <p:grpSpPr bwMode="auto">
            <a:xfrm rot="-600000">
              <a:off x="4197" y="2112"/>
              <a:ext cx="624" cy="48"/>
              <a:chOff x="864" y="2448"/>
              <a:chExt cx="557" cy="0"/>
            </a:xfrm>
          </p:grpSpPr>
          <p:sp>
            <p:nvSpPr>
              <p:cNvPr id="163935" name="Line 60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936" name="Line 61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3919" name="Text Box 62"/>
            <p:cNvSpPr txBox="1">
              <a:spLocks noChangeArrowheads="1"/>
            </p:cNvSpPr>
            <p:nvPr/>
          </p:nvSpPr>
          <p:spPr bwMode="auto">
            <a:xfrm>
              <a:off x="3752" y="1344"/>
              <a:ext cx="2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</a:p>
          </p:txBody>
        </p:sp>
        <p:sp>
          <p:nvSpPr>
            <p:cNvPr id="163920" name="Freeform 63"/>
            <p:cNvSpPr>
              <a:spLocks/>
            </p:cNvSpPr>
            <p:nvPr/>
          </p:nvSpPr>
          <p:spPr bwMode="auto">
            <a:xfrm rot="-8100000">
              <a:off x="3813" y="1920"/>
              <a:ext cx="480" cy="96"/>
            </a:xfrm>
            <a:custGeom>
              <a:avLst/>
              <a:gdLst>
                <a:gd name="T0" fmla="*/ 0 w 1632"/>
                <a:gd name="T1" fmla="*/ 0 h 384"/>
                <a:gd name="T2" fmla="*/ 0 w 1632"/>
                <a:gd name="T3" fmla="*/ 0 h 384"/>
                <a:gd name="T4" fmla="*/ 0 w 1632"/>
                <a:gd name="T5" fmla="*/ 0 h 384"/>
                <a:gd name="T6" fmla="*/ 0 w 1632"/>
                <a:gd name="T7" fmla="*/ 0 h 384"/>
                <a:gd name="T8" fmla="*/ 0 w 1632"/>
                <a:gd name="T9" fmla="*/ 0 h 384"/>
                <a:gd name="T10" fmla="*/ 0 w 1632"/>
                <a:gd name="T11" fmla="*/ 0 h 384"/>
                <a:gd name="T12" fmla="*/ 0 w 1632"/>
                <a:gd name="T13" fmla="*/ 0 h 384"/>
                <a:gd name="T14" fmla="*/ 0 w 1632"/>
                <a:gd name="T15" fmla="*/ 0 h 384"/>
                <a:gd name="T16" fmla="*/ 0 w 1632"/>
                <a:gd name="T17" fmla="*/ 0 h 384"/>
                <a:gd name="T18" fmla="*/ 0 w 1632"/>
                <a:gd name="T19" fmla="*/ 0 h 384"/>
                <a:gd name="T20" fmla="*/ 0 w 1632"/>
                <a:gd name="T21" fmla="*/ 0 h 384"/>
                <a:gd name="T22" fmla="*/ 0 w 1632"/>
                <a:gd name="T23" fmla="*/ 0 h 384"/>
                <a:gd name="T24" fmla="*/ 0 w 1632"/>
                <a:gd name="T25" fmla="*/ 0 h 384"/>
                <a:gd name="T26" fmla="*/ 0 w 1632"/>
                <a:gd name="T27" fmla="*/ 0 h 384"/>
                <a:gd name="T28" fmla="*/ 0 w 1632"/>
                <a:gd name="T29" fmla="*/ 0 h 384"/>
                <a:gd name="T30" fmla="*/ 0 w 1632"/>
                <a:gd name="T31" fmla="*/ 0 h 384"/>
                <a:gd name="T32" fmla="*/ 0 w 1632"/>
                <a:gd name="T33" fmla="*/ 0 h 384"/>
                <a:gd name="T34" fmla="*/ 0 w 1632"/>
                <a:gd name="T35" fmla="*/ 0 h 384"/>
                <a:gd name="T36" fmla="*/ 0 w 1632"/>
                <a:gd name="T37" fmla="*/ 0 h 3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32"/>
                <a:gd name="T58" fmla="*/ 0 h 384"/>
                <a:gd name="T59" fmla="*/ 1632 w 1632"/>
                <a:gd name="T60" fmla="*/ 384 h 3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32" h="384">
                  <a:moveTo>
                    <a:pt x="0" y="192"/>
                  </a:moveTo>
                  <a:cubicBezTo>
                    <a:pt x="80" y="96"/>
                    <a:pt x="160" y="0"/>
                    <a:pt x="240" y="0"/>
                  </a:cubicBezTo>
                  <a:cubicBezTo>
                    <a:pt x="320" y="0"/>
                    <a:pt x="456" y="128"/>
                    <a:pt x="480" y="192"/>
                  </a:cubicBezTo>
                  <a:cubicBezTo>
                    <a:pt x="504" y="256"/>
                    <a:pt x="416" y="384"/>
                    <a:pt x="384" y="384"/>
                  </a:cubicBezTo>
                  <a:cubicBezTo>
                    <a:pt x="352" y="384"/>
                    <a:pt x="264" y="256"/>
                    <a:pt x="288" y="192"/>
                  </a:cubicBezTo>
                  <a:cubicBezTo>
                    <a:pt x="312" y="128"/>
                    <a:pt x="448" y="0"/>
                    <a:pt x="528" y="0"/>
                  </a:cubicBezTo>
                  <a:cubicBezTo>
                    <a:pt x="608" y="0"/>
                    <a:pt x="744" y="128"/>
                    <a:pt x="768" y="192"/>
                  </a:cubicBezTo>
                  <a:cubicBezTo>
                    <a:pt x="792" y="256"/>
                    <a:pt x="704" y="384"/>
                    <a:pt x="672" y="384"/>
                  </a:cubicBezTo>
                  <a:cubicBezTo>
                    <a:pt x="640" y="384"/>
                    <a:pt x="552" y="256"/>
                    <a:pt x="576" y="192"/>
                  </a:cubicBezTo>
                  <a:cubicBezTo>
                    <a:pt x="600" y="128"/>
                    <a:pt x="736" y="0"/>
                    <a:pt x="816" y="0"/>
                  </a:cubicBezTo>
                  <a:cubicBezTo>
                    <a:pt x="896" y="0"/>
                    <a:pt x="1032" y="128"/>
                    <a:pt x="1056" y="192"/>
                  </a:cubicBezTo>
                  <a:cubicBezTo>
                    <a:pt x="1080" y="256"/>
                    <a:pt x="992" y="384"/>
                    <a:pt x="960" y="384"/>
                  </a:cubicBezTo>
                  <a:cubicBezTo>
                    <a:pt x="928" y="384"/>
                    <a:pt x="840" y="256"/>
                    <a:pt x="864" y="192"/>
                  </a:cubicBezTo>
                  <a:cubicBezTo>
                    <a:pt x="888" y="128"/>
                    <a:pt x="1024" y="0"/>
                    <a:pt x="1104" y="0"/>
                  </a:cubicBezTo>
                  <a:cubicBezTo>
                    <a:pt x="1184" y="0"/>
                    <a:pt x="1320" y="128"/>
                    <a:pt x="1344" y="192"/>
                  </a:cubicBezTo>
                  <a:cubicBezTo>
                    <a:pt x="1368" y="256"/>
                    <a:pt x="1280" y="384"/>
                    <a:pt x="1248" y="384"/>
                  </a:cubicBezTo>
                  <a:cubicBezTo>
                    <a:pt x="1216" y="384"/>
                    <a:pt x="1128" y="256"/>
                    <a:pt x="1152" y="192"/>
                  </a:cubicBezTo>
                  <a:cubicBezTo>
                    <a:pt x="1176" y="128"/>
                    <a:pt x="1312" y="0"/>
                    <a:pt x="1392" y="0"/>
                  </a:cubicBezTo>
                  <a:cubicBezTo>
                    <a:pt x="1472" y="0"/>
                    <a:pt x="1552" y="96"/>
                    <a:pt x="1632" y="19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21" name="Line 64"/>
            <p:cNvSpPr>
              <a:spLocks noChangeShapeType="1"/>
            </p:cNvSpPr>
            <p:nvPr/>
          </p:nvSpPr>
          <p:spPr bwMode="auto">
            <a:xfrm>
              <a:off x="3542" y="1824"/>
              <a:ext cx="72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22" name="Line 65"/>
            <p:cNvSpPr>
              <a:spLocks noChangeShapeType="1"/>
            </p:cNvSpPr>
            <p:nvPr/>
          </p:nvSpPr>
          <p:spPr bwMode="auto">
            <a:xfrm rot="10800000" flipV="1">
              <a:off x="4417" y="1824"/>
              <a:ext cx="373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23" name="Line 66"/>
            <p:cNvSpPr>
              <a:spLocks noChangeShapeType="1"/>
            </p:cNvSpPr>
            <p:nvPr/>
          </p:nvSpPr>
          <p:spPr bwMode="auto">
            <a:xfrm rot="10800000">
              <a:off x="4262" y="1824"/>
              <a:ext cx="155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24" name="Freeform 67"/>
            <p:cNvSpPr>
              <a:spLocks/>
            </p:cNvSpPr>
            <p:nvPr/>
          </p:nvSpPr>
          <p:spPr bwMode="auto">
            <a:xfrm>
              <a:off x="3669" y="1536"/>
              <a:ext cx="480" cy="296"/>
            </a:xfrm>
            <a:custGeom>
              <a:avLst/>
              <a:gdLst>
                <a:gd name="T0" fmla="*/ 1 w 912"/>
                <a:gd name="T1" fmla="*/ 1 h 488"/>
                <a:gd name="T2" fmla="*/ 1 w 912"/>
                <a:gd name="T3" fmla="*/ 1 h 488"/>
                <a:gd name="T4" fmla="*/ 1 w 912"/>
                <a:gd name="T5" fmla="*/ 1 h 488"/>
                <a:gd name="T6" fmla="*/ 1 w 912"/>
                <a:gd name="T7" fmla="*/ 1 h 488"/>
                <a:gd name="T8" fmla="*/ 1 w 912"/>
                <a:gd name="T9" fmla="*/ 1 h 488"/>
                <a:gd name="T10" fmla="*/ 1 w 912"/>
                <a:gd name="T11" fmla="*/ 1 h 488"/>
                <a:gd name="T12" fmla="*/ 1 w 912"/>
                <a:gd name="T13" fmla="*/ 1 h 488"/>
                <a:gd name="T14" fmla="*/ 1 w 912"/>
                <a:gd name="T15" fmla="*/ 1 h 488"/>
                <a:gd name="T16" fmla="*/ 1 w 912"/>
                <a:gd name="T17" fmla="*/ 1 h 488"/>
                <a:gd name="T18" fmla="*/ 1 w 912"/>
                <a:gd name="T19" fmla="*/ 1 h 488"/>
                <a:gd name="T20" fmla="*/ 1 w 912"/>
                <a:gd name="T21" fmla="*/ 1 h 488"/>
                <a:gd name="T22" fmla="*/ 1 w 912"/>
                <a:gd name="T23" fmla="*/ 1 h 488"/>
                <a:gd name="T24" fmla="*/ 1 w 912"/>
                <a:gd name="T25" fmla="*/ 1 h 4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2"/>
                <a:gd name="T40" fmla="*/ 0 h 488"/>
                <a:gd name="T41" fmla="*/ 912 w 912"/>
                <a:gd name="T42" fmla="*/ 488 h 4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2" h="488">
                  <a:moveTo>
                    <a:pt x="72" y="488"/>
                  </a:moveTo>
                  <a:cubicBezTo>
                    <a:pt x="36" y="428"/>
                    <a:pt x="0" y="368"/>
                    <a:pt x="24" y="344"/>
                  </a:cubicBezTo>
                  <a:cubicBezTo>
                    <a:pt x="48" y="320"/>
                    <a:pt x="200" y="376"/>
                    <a:pt x="216" y="344"/>
                  </a:cubicBezTo>
                  <a:cubicBezTo>
                    <a:pt x="232" y="312"/>
                    <a:pt x="104" y="168"/>
                    <a:pt x="120" y="152"/>
                  </a:cubicBezTo>
                  <a:cubicBezTo>
                    <a:pt x="136" y="136"/>
                    <a:pt x="280" y="272"/>
                    <a:pt x="312" y="248"/>
                  </a:cubicBezTo>
                  <a:cubicBezTo>
                    <a:pt x="344" y="224"/>
                    <a:pt x="288" y="16"/>
                    <a:pt x="312" y="8"/>
                  </a:cubicBezTo>
                  <a:cubicBezTo>
                    <a:pt x="336" y="0"/>
                    <a:pt x="408" y="200"/>
                    <a:pt x="456" y="200"/>
                  </a:cubicBezTo>
                  <a:cubicBezTo>
                    <a:pt x="504" y="200"/>
                    <a:pt x="576" y="0"/>
                    <a:pt x="600" y="8"/>
                  </a:cubicBezTo>
                  <a:cubicBezTo>
                    <a:pt x="624" y="16"/>
                    <a:pt x="568" y="224"/>
                    <a:pt x="600" y="248"/>
                  </a:cubicBezTo>
                  <a:cubicBezTo>
                    <a:pt x="632" y="272"/>
                    <a:pt x="776" y="136"/>
                    <a:pt x="792" y="152"/>
                  </a:cubicBezTo>
                  <a:cubicBezTo>
                    <a:pt x="808" y="168"/>
                    <a:pt x="680" y="312"/>
                    <a:pt x="696" y="344"/>
                  </a:cubicBezTo>
                  <a:cubicBezTo>
                    <a:pt x="712" y="376"/>
                    <a:pt x="864" y="320"/>
                    <a:pt x="888" y="344"/>
                  </a:cubicBezTo>
                  <a:cubicBezTo>
                    <a:pt x="912" y="368"/>
                    <a:pt x="876" y="428"/>
                    <a:pt x="840" y="48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25" name="Text Box 68"/>
            <p:cNvSpPr txBox="1">
              <a:spLocks noChangeArrowheads="1"/>
            </p:cNvSpPr>
            <p:nvPr/>
          </p:nvSpPr>
          <p:spPr bwMode="auto">
            <a:xfrm>
              <a:off x="4127" y="1776"/>
              <a:ext cx="2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g</a:t>
              </a:r>
            </a:p>
          </p:txBody>
        </p:sp>
        <p:sp>
          <p:nvSpPr>
            <p:cNvPr id="163926" name="Text Box 69"/>
            <p:cNvSpPr txBox="1">
              <a:spLocks noChangeArrowheads="1"/>
            </p:cNvSpPr>
            <p:nvPr/>
          </p:nvSpPr>
          <p:spPr bwMode="auto">
            <a:xfrm>
              <a:off x="5007" y="1720"/>
              <a:ext cx="3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  <a:latin typeface="Symbol" pitchFamily="18" charset="2"/>
                </a:rPr>
                <a:t>p</a:t>
              </a:r>
              <a:r>
                <a:rPr lang="en-US" altLang="ja-JP" sz="2800" b="1" baseline="30000">
                  <a:solidFill>
                    <a:schemeClr val="accent2"/>
                  </a:solidFill>
                  <a:latin typeface="Comic Sans MS" pitchFamily="66" charset="0"/>
                </a:rPr>
                <a:t>+</a:t>
              </a:r>
              <a:r>
                <a:rPr lang="en-US" altLang="ja-JP" sz="2800" b="1">
                  <a:solidFill>
                    <a:schemeClr val="accent2"/>
                  </a:solidFill>
                  <a:latin typeface="Symbol" pitchFamily="18" charset="2"/>
                </a:rPr>
                <a:t> </a:t>
              </a:r>
            </a:p>
          </p:txBody>
        </p:sp>
        <p:sp>
          <p:nvSpPr>
            <p:cNvPr id="163927" name="Text Box 70"/>
            <p:cNvSpPr txBox="1">
              <a:spLocks noChangeArrowheads="1"/>
            </p:cNvSpPr>
            <p:nvPr/>
          </p:nvSpPr>
          <p:spPr bwMode="auto">
            <a:xfrm>
              <a:off x="4996" y="2152"/>
              <a:ext cx="3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  <a:latin typeface="Symbol" pitchFamily="18" charset="2"/>
                </a:rPr>
                <a:t>p</a:t>
              </a:r>
              <a:r>
                <a:rPr lang="en-US" altLang="ja-JP" sz="2800" b="1" baseline="30000">
                  <a:solidFill>
                    <a:schemeClr val="accent2"/>
                  </a:solidFill>
                  <a:latin typeface="Comic Sans MS" pitchFamily="66" charset="0"/>
                </a:rPr>
                <a:t>-</a:t>
              </a:r>
            </a:p>
          </p:txBody>
        </p:sp>
        <p:grpSp>
          <p:nvGrpSpPr>
            <p:cNvPr id="163928" name="Group 71"/>
            <p:cNvGrpSpPr>
              <a:grpSpLocks/>
            </p:cNvGrpSpPr>
            <p:nvPr/>
          </p:nvGrpSpPr>
          <p:grpSpPr bwMode="auto">
            <a:xfrm>
              <a:off x="4104" y="1536"/>
              <a:ext cx="381" cy="288"/>
              <a:chOff x="3744" y="2976"/>
              <a:chExt cx="381" cy="288"/>
            </a:xfrm>
          </p:grpSpPr>
          <p:sp>
            <p:nvSpPr>
              <p:cNvPr id="163933" name="Text Box 72"/>
              <p:cNvSpPr txBox="1">
                <a:spLocks noChangeArrowheads="1"/>
              </p:cNvSpPr>
              <p:nvPr/>
            </p:nvSpPr>
            <p:spPr bwMode="auto">
              <a:xfrm>
                <a:off x="3744" y="2976"/>
                <a:ext cx="38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rgbClr val="FF3300"/>
                    </a:solidFill>
                    <a:latin typeface="Comic Sans MS" pitchFamily="66" charset="0"/>
                  </a:rPr>
                  <a:t>V</a:t>
                </a:r>
                <a:r>
                  <a:rPr lang="en-US" altLang="ja-JP" sz="2400" b="1" baseline="-25000">
                    <a:solidFill>
                      <a:srgbClr val="FF3300"/>
                    </a:solidFill>
                    <a:latin typeface="Comic Sans MS" pitchFamily="66" charset="0"/>
                  </a:rPr>
                  <a:t>td</a:t>
                </a:r>
              </a:p>
            </p:txBody>
          </p:sp>
          <p:sp>
            <p:nvSpPr>
              <p:cNvPr id="163934" name="Text Box 73"/>
              <p:cNvSpPr txBox="1">
                <a:spLocks noChangeArrowheads="1"/>
              </p:cNvSpPr>
              <p:nvPr/>
            </p:nvSpPr>
            <p:spPr bwMode="auto">
              <a:xfrm>
                <a:off x="3888" y="2983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baseline="30000">
                    <a:solidFill>
                      <a:srgbClr val="FF3300"/>
                    </a:solidFill>
                    <a:latin typeface="Comic Sans MS" pitchFamily="66" charset="0"/>
                    <a:sym typeface="Symbol" pitchFamily="18" charset="2"/>
                  </a:rPr>
                  <a:t></a:t>
                </a:r>
                <a:endParaRPr lang="en-US" altLang="ja-JP" sz="2400" b="1" baseline="30000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3929" name="Text Box 74"/>
            <p:cNvSpPr txBox="1">
              <a:spLocks noChangeArrowheads="1"/>
            </p:cNvSpPr>
            <p:nvPr/>
          </p:nvSpPr>
          <p:spPr bwMode="auto">
            <a:xfrm>
              <a:off x="3322" y="1488"/>
              <a:ext cx="3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FF0000"/>
                  </a:solidFill>
                  <a:latin typeface="Comic Sans MS" pitchFamily="66" charset="0"/>
                </a:rPr>
                <a:t>V</a:t>
              </a:r>
              <a:r>
                <a:rPr lang="en-US" altLang="ja-JP" sz="2400" b="1" baseline="-25000">
                  <a:solidFill>
                    <a:srgbClr val="FF0000"/>
                  </a:solidFill>
                  <a:latin typeface="Comic Sans MS" pitchFamily="66" charset="0"/>
                </a:rPr>
                <a:t>tb</a:t>
              </a:r>
            </a:p>
          </p:txBody>
        </p:sp>
        <p:grpSp>
          <p:nvGrpSpPr>
            <p:cNvPr id="163930" name="Group 75"/>
            <p:cNvGrpSpPr>
              <a:grpSpLocks/>
            </p:cNvGrpSpPr>
            <p:nvPr/>
          </p:nvGrpSpPr>
          <p:grpSpPr bwMode="auto">
            <a:xfrm>
              <a:off x="3704" y="1824"/>
              <a:ext cx="206" cy="288"/>
              <a:chOff x="4128" y="1008"/>
              <a:chExt cx="206" cy="288"/>
            </a:xfrm>
          </p:grpSpPr>
          <p:sp>
            <p:nvSpPr>
              <p:cNvPr id="163931" name="Text Box 76"/>
              <p:cNvSpPr txBox="1">
                <a:spLocks noChangeArrowheads="1"/>
              </p:cNvSpPr>
              <p:nvPr/>
            </p:nvSpPr>
            <p:spPr bwMode="auto">
              <a:xfrm>
                <a:off x="4128" y="1008"/>
                <a:ext cx="20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chemeClr val="accent2"/>
                    </a:solidFill>
                    <a:latin typeface="Comic Sans MS" pitchFamily="66" charset="0"/>
                  </a:rPr>
                  <a:t>t</a:t>
                </a:r>
              </a:p>
            </p:txBody>
          </p:sp>
          <p:sp>
            <p:nvSpPr>
              <p:cNvPr id="163932" name="Line 77"/>
              <p:cNvSpPr>
                <a:spLocks noChangeShapeType="1"/>
              </p:cNvSpPr>
              <p:nvPr/>
            </p:nvSpPr>
            <p:spPr bwMode="auto">
              <a:xfrm>
                <a:off x="4176" y="105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63845" name="Text Box 78"/>
          <p:cNvSpPr txBox="1">
            <a:spLocks noChangeArrowheads="1"/>
          </p:cNvSpPr>
          <p:nvPr/>
        </p:nvSpPr>
        <p:spPr bwMode="auto">
          <a:xfrm>
            <a:off x="5715000" y="3581400"/>
            <a:ext cx="1438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FF"/>
                </a:solidFill>
              </a:rPr>
              <a:t>Penguin </a:t>
            </a:r>
          </a:p>
        </p:txBody>
      </p:sp>
      <p:grpSp>
        <p:nvGrpSpPr>
          <p:cNvPr id="163846" name="Group 82"/>
          <p:cNvGrpSpPr>
            <a:grpSpLocks/>
          </p:cNvGrpSpPr>
          <p:nvPr/>
        </p:nvGrpSpPr>
        <p:grpSpPr bwMode="auto">
          <a:xfrm>
            <a:off x="228600" y="1584325"/>
            <a:ext cx="3810000" cy="2149475"/>
            <a:chOff x="144" y="1200"/>
            <a:chExt cx="2400" cy="1354"/>
          </a:xfrm>
        </p:grpSpPr>
        <p:sp>
          <p:nvSpPr>
            <p:cNvPr id="163871" name="Text Box 3"/>
            <p:cNvSpPr txBox="1">
              <a:spLocks noChangeArrowheads="1"/>
            </p:cNvSpPr>
            <p:nvPr/>
          </p:nvSpPr>
          <p:spPr bwMode="auto">
            <a:xfrm>
              <a:off x="384" y="2304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d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163872" name="Group 4"/>
            <p:cNvGrpSpPr>
              <a:grpSpLocks/>
            </p:cNvGrpSpPr>
            <p:nvPr/>
          </p:nvGrpSpPr>
          <p:grpSpPr bwMode="auto">
            <a:xfrm>
              <a:off x="384" y="1728"/>
              <a:ext cx="192" cy="250"/>
              <a:chOff x="3168" y="2774"/>
              <a:chExt cx="192" cy="250"/>
            </a:xfrm>
          </p:grpSpPr>
          <p:sp>
            <p:nvSpPr>
              <p:cNvPr id="163904" name="Text Box 5"/>
              <p:cNvSpPr txBox="1">
                <a:spLocks noChangeArrowheads="1"/>
              </p:cNvSpPr>
              <p:nvPr/>
            </p:nvSpPr>
            <p:spPr bwMode="auto">
              <a:xfrm>
                <a:off x="3168" y="2774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chemeClr val="accent2"/>
                    </a:solidFill>
                    <a:latin typeface="Comic Sans MS" pitchFamily="66" charset="0"/>
                  </a:rPr>
                  <a:t>b</a:t>
                </a:r>
                <a:endParaRPr lang="en-US" altLang="ja-JP" sz="20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3905" name="Line 6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3873" name="Text Box 7"/>
            <p:cNvSpPr txBox="1">
              <a:spLocks noChangeArrowheads="1"/>
            </p:cNvSpPr>
            <p:nvPr/>
          </p:nvSpPr>
          <p:spPr bwMode="auto">
            <a:xfrm>
              <a:off x="2016" y="2304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d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163874" name="Group 8"/>
            <p:cNvGrpSpPr>
              <a:grpSpLocks/>
            </p:cNvGrpSpPr>
            <p:nvPr/>
          </p:nvGrpSpPr>
          <p:grpSpPr bwMode="auto">
            <a:xfrm>
              <a:off x="2016" y="1344"/>
              <a:ext cx="192" cy="250"/>
              <a:chOff x="2352" y="1142"/>
              <a:chExt cx="192" cy="250"/>
            </a:xfrm>
          </p:grpSpPr>
          <p:sp>
            <p:nvSpPr>
              <p:cNvPr id="163902" name="Text Box 9"/>
              <p:cNvSpPr txBox="1">
                <a:spLocks noChangeArrowheads="1"/>
              </p:cNvSpPr>
              <p:nvPr/>
            </p:nvSpPr>
            <p:spPr bwMode="auto">
              <a:xfrm>
                <a:off x="2352" y="1142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chemeClr val="accent2"/>
                    </a:solidFill>
                    <a:latin typeface="Comic Sans MS" pitchFamily="66" charset="0"/>
                  </a:rPr>
                  <a:t>d</a:t>
                </a:r>
                <a:endParaRPr lang="en-US" altLang="ja-JP" sz="20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3903" name="Line 10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3875" name="Text Box 11"/>
            <p:cNvSpPr txBox="1">
              <a:spLocks noChangeArrowheads="1"/>
            </p:cNvSpPr>
            <p:nvPr/>
          </p:nvSpPr>
          <p:spPr bwMode="auto">
            <a:xfrm>
              <a:off x="2016" y="1574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u</a:t>
              </a:r>
              <a:endParaRPr lang="en-US" altLang="ja-JP" sz="2000" b="1" baseline="-25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163876" name="Group 12"/>
            <p:cNvGrpSpPr>
              <a:grpSpLocks/>
            </p:cNvGrpSpPr>
            <p:nvPr/>
          </p:nvGrpSpPr>
          <p:grpSpPr bwMode="auto">
            <a:xfrm>
              <a:off x="2016" y="1939"/>
              <a:ext cx="192" cy="250"/>
              <a:chOff x="2448" y="1824"/>
              <a:chExt cx="192" cy="250"/>
            </a:xfrm>
          </p:grpSpPr>
          <p:sp>
            <p:nvSpPr>
              <p:cNvPr id="163900" name="Text Box 13"/>
              <p:cNvSpPr txBox="1">
                <a:spLocks noChangeArrowheads="1"/>
              </p:cNvSpPr>
              <p:nvPr/>
            </p:nvSpPr>
            <p:spPr bwMode="auto">
              <a:xfrm>
                <a:off x="2448" y="1824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chemeClr val="accent2"/>
                    </a:solidFill>
                    <a:latin typeface="Comic Sans MS" pitchFamily="66" charset="0"/>
                  </a:rPr>
                  <a:t>u</a:t>
                </a:r>
                <a:endParaRPr lang="en-US" altLang="ja-JP" sz="2000" b="1" baseline="-25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3901" name="Line 14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3877" name="Line 15"/>
            <p:cNvSpPr>
              <a:spLocks noChangeShapeType="1"/>
            </p:cNvSpPr>
            <p:nvPr/>
          </p:nvSpPr>
          <p:spPr bwMode="auto">
            <a:xfrm>
              <a:off x="576" y="1891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878" name="Line 16"/>
            <p:cNvSpPr>
              <a:spLocks noChangeShapeType="1"/>
            </p:cNvSpPr>
            <p:nvPr/>
          </p:nvSpPr>
          <p:spPr bwMode="auto">
            <a:xfrm>
              <a:off x="912" y="1891"/>
              <a:ext cx="110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879" name="Freeform 17"/>
            <p:cNvSpPr>
              <a:spLocks/>
            </p:cNvSpPr>
            <p:nvPr/>
          </p:nvSpPr>
          <p:spPr bwMode="auto">
            <a:xfrm rot="-2505317">
              <a:off x="1008" y="1704"/>
              <a:ext cx="504" cy="72"/>
            </a:xfrm>
            <a:custGeom>
              <a:avLst/>
              <a:gdLst>
                <a:gd name="T0" fmla="*/ 0 w 1440"/>
                <a:gd name="T1" fmla="*/ 0 h 288"/>
                <a:gd name="T2" fmla="*/ 0 w 1440"/>
                <a:gd name="T3" fmla="*/ 0 h 288"/>
                <a:gd name="T4" fmla="*/ 0 w 1440"/>
                <a:gd name="T5" fmla="*/ 0 h 288"/>
                <a:gd name="T6" fmla="*/ 0 w 1440"/>
                <a:gd name="T7" fmla="*/ 0 h 288"/>
                <a:gd name="T8" fmla="*/ 0 w 1440"/>
                <a:gd name="T9" fmla="*/ 0 h 288"/>
                <a:gd name="T10" fmla="*/ 0 w 1440"/>
                <a:gd name="T11" fmla="*/ 0 h 288"/>
                <a:gd name="T12" fmla="*/ 0 w 1440"/>
                <a:gd name="T13" fmla="*/ 0 h 288"/>
                <a:gd name="T14" fmla="*/ 0 w 1440"/>
                <a:gd name="T15" fmla="*/ 0 h 288"/>
                <a:gd name="T16" fmla="*/ 0 w 1440"/>
                <a:gd name="T17" fmla="*/ 0 h 288"/>
                <a:gd name="T18" fmla="*/ 0 w 1440"/>
                <a:gd name="T19" fmla="*/ 0 h 288"/>
                <a:gd name="T20" fmla="*/ 0 w 1440"/>
                <a:gd name="T21" fmla="*/ 0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0"/>
                <a:gd name="T34" fmla="*/ 0 h 288"/>
                <a:gd name="T35" fmla="*/ 1440 w 1440"/>
                <a:gd name="T36" fmla="*/ 288 h 2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0" h="288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96"/>
                    <a:pt x="288" y="144"/>
                  </a:cubicBezTo>
                  <a:cubicBezTo>
                    <a:pt x="336" y="192"/>
                    <a:pt x="384" y="288"/>
                    <a:pt x="432" y="288"/>
                  </a:cubicBezTo>
                  <a:cubicBezTo>
                    <a:pt x="480" y="288"/>
                    <a:pt x="528" y="192"/>
                    <a:pt x="576" y="144"/>
                  </a:cubicBezTo>
                  <a:cubicBezTo>
                    <a:pt x="624" y="96"/>
                    <a:pt x="672" y="0"/>
                    <a:pt x="720" y="0"/>
                  </a:cubicBezTo>
                  <a:cubicBezTo>
                    <a:pt x="768" y="0"/>
                    <a:pt x="816" y="96"/>
                    <a:pt x="864" y="144"/>
                  </a:cubicBezTo>
                  <a:cubicBezTo>
                    <a:pt x="912" y="192"/>
                    <a:pt x="960" y="288"/>
                    <a:pt x="1008" y="288"/>
                  </a:cubicBezTo>
                  <a:cubicBezTo>
                    <a:pt x="1056" y="288"/>
                    <a:pt x="1104" y="192"/>
                    <a:pt x="1152" y="144"/>
                  </a:cubicBezTo>
                  <a:cubicBezTo>
                    <a:pt x="1200" y="96"/>
                    <a:pt x="1248" y="0"/>
                    <a:pt x="1296" y="0"/>
                  </a:cubicBezTo>
                  <a:cubicBezTo>
                    <a:pt x="1344" y="0"/>
                    <a:pt x="1392" y="72"/>
                    <a:pt x="1440" y="14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63880" name="Group 18"/>
            <p:cNvGrpSpPr>
              <a:grpSpLocks/>
            </p:cNvGrpSpPr>
            <p:nvPr/>
          </p:nvGrpSpPr>
          <p:grpSpPr bwMode="auto">
            <a:xfrm>
              <a:off x="576" y="2419"/>
              <a:ext cx="395" cy="1"/>
              <a:chOff x="421" y="1631"/>
              <a:chExt cx="395" cy="1"/>
            </a:xfrm>
          </p:grpSpPr>
          <p:sp>
            <p:nvSpPr>
              <p:cNvPr id="163898" name="Line 19"/>
              <p:cNvSpPr>
                <a:spLocks noChangeShapeType="1"/>
              </p:cNvSpPr>
              <p:nvPr/>
            </p:nvSpPr>
            <p:spPr bwMode="auto">
              <a:xfrm rot="10800000">
                <a:off x="57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899" name="Line 20"/>
              <p:cNvSpPr>
                <a:spLocks noChangeShapeType="1"/>
              </p:cNvSpPr>
              <p:nvPr/>
            </p:nvSpPr>
            <p:spPr bwMode="auto">
              <a:xfrm rot="10800000">
                <a:off x="421" y="1631"/>
                <a:ext cx="155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63881" name="Group 21"/>
            <p:cNvGrpSpPr>
              <a:grpSpLocks/>
            </p:cNvGrpSpPr>
            <p:nvPr/>
          </p:nvGrpSpPr>
          <p:grpSpPr bwMode="auto">
            <a:xfrm rot="10200000">
              <a:off x="1392" y="1488"/>
              <a:ext cx="624" cy="48"/>
              <a:chOff x="864" y="2448"/>
              <a:chExt cx="557" cy="0"/>
            </a:xfrm>
          </p:grpSpPr>
          <p:sp>
            <p:nvSpPr>
              <p:cNvPr id="163896" name="Line 22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897" name="Line 23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63882" name="Group 24"/>
            <p:cNvGrpSpPr>
              <a:grpSpLocks/>
            </p:cNvGrpSpPr>
            <p:nvPr/>
          </p:nvGrpSpPr>
          <p:grpSpPr bwMode="auto">
            <a:xfrm rot="600000">
              <a:off x="1392" y="1632"/>
              <a:ext cx="624" cy="48"/>
              <a:chOff x="864" y="2448"/>
              <a:chExt cx="557" cy="0"/>
            </a:xfrm>
          </p:grpSpPr>
          <p:sp>
            <p:nvSpPr>
              <p:cNvPr id="163894" name="Line 25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895" name="Line 26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3883" name="Text Box 27"/>
            <p:cNvSpPr txBox="1">
              <a:spLocks noChangeArrowheads="1"/>
            </p:cNvSpPr>
            <p:nvPr/>
          </p:nvSpPr>
          <p:spPr bwMode="auto">
            <a:xfrm>
              <a:off x="966" y="1526"/>
              <a:ext cx="2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</a:p>
          </p:txBody>
        </p:sp>
        <p:grpSp>
          <p:nvGrpSpPr>
            <p:cNvPr id="163884" name="Group 28"/>
            <p:cNvGrpSpPr>
              <a:grpSpLocks/>
            </p:cNvGrpSpPr>
            <p:nvPr/>
          </p:nvGrpSpPr>
          <p:grpSpPr bwMode="auto">
            <a:xfrm>
              <a:off x="144" y="1939"/>
              <a:ext cx="345" cy="340"/>
              <a:chOff x="2880" y="2448"/>
              <a:chExt cx="345" cy="340"/>
            </a:xfrm>
          </p:grpSpPr>
          <p:sp>
            <p:nvSpPr>
              <p:cNvPr id="163892" name="Text Box 29"/>
              <p:cNvSpPr txBox="1">
                <a:spLocks noChangeArrowheads="1"/>
              </p:cNvSpPr>
              <p:nvPr/>
            </p:nvSpPr>
            <p:spPr bwMode="auto">
              <a:xfrm>
                <a:off x="2880" y="2461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800" b="1">
                    <a:solidFill>
                      <a:schemeClr val="accent2"/>
                    </a:solidFill>
                  </a:rPr>
                  <a:t>B</a:t>
                </a:r>
                <a:endParaRPr lang="en-US" altLang="ja-JP" sz="2800" b="1" baseline="300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3893" name="Text Box 30"/>
              <p:cNvSpPr txBox="1">
                <a:spLocks noChangeArrowheads="1"/>
              </p:cNvSpPr>
              <p:nvPr/>
            </p:nvSpPr>
            <p:spPr bwMode="auto">
              <a:xfrm>
                <a:off x="3041" y="2448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chemeClr val="accent2"/>
                    </a:solidFill>
                    <a:latin typeface="Comic Sans MS" pitchFamily="66" charset="0"/>
                  </a:rPr>
                  <a:t>0</a:t>
                </a:r>
              </a:p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chemeClr val="accent2"/>
                    </a:solidFill>
                    <a:latin typeface="Comic Sans MS" pitchFamily="66" charset="0"/>
                  </a:rPr>
                  <a:t>d</a:t>
                </a:r>
              </a:p>
            </p:txBody>
          </p:sp>
        </p:grpSp>
        <p:sp>
          <p:nvSpPr>
            <p:cNvPr id="163885" name="Text Box 31"/>
            <p:cNvSpPr txBox="1">
              <a:spLocks noChangeArrowheads="1"/>
            </p:cNvSpPr>
            <p:nvPr/>
          </p:nvSpPr>
          <p:spPr bwMode="auto">
            <a:xfrm>
              <a:off x="2208" y="2064"/>
              <a:ext cx="3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  <a:latin typeface="Symbol" pitchFamily="18" charset="2"/>
                </a:rPr>
                <a:t>p</a:t>
              </a:r>
              <a:r>
                <a:rPr lang="en-US" altLang="ja-JP" sz="2800" b="1" baseline="30000">
                  <a:solidFill>
                    <a:schemeClr val="accent2"/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163886" name="Text Box 32"/>
            <p:cNvSpPr txBox="1">
              <a:spLocks noChangeArrowheads="1"/>
            </p:cNvSpPr>
            <p:nvPr/>
          </p:nvSpPr>
          <p:spPr bwMode="auto">
            <a:xfrm>
              <a:off x="2212" y="1392"/>
              <a:ext cx="3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  <a:latin typeface="Symbol" pitchFamily="18" charset="2"/>
                </a:rPr>
                <a:t>p</a:t>
              </a:r>
              <a:r>
                <a:rPr lang="en-US" altLang="ja-JP" sz="2800" b="1" baseline="30000">
                  <a:solidFill>
                    <a:schemeClr val="accent2"/>
                  </a:solidFill>
                  <a:latin typeface="Comic Sans MS" pitchFamily="66" charset="0"/>
                </a:rPr>
                <a:t>+</a:t>
              </a:r>
            </a:p>
          </p:txBody>
        </p:sp>
        <p:grpSp>
          <p:nvGrpSpPr>
            <p:cNvPr id="163887" name="Group 33"/>
            <p:cNvGrpSpPr>
              <a:grpSpLocks/>
            </p:cNvGrpSpPr>
            <p:nvPr/>
          </p:nvGrpSpPr>
          <p:grpSpPr bwMode="auto">
            <a:xfrm>
              <a:off x="1152" y="1200"/>
              <a:ext cx="388" cy="288"/>
              <a:chOff x="3744" y="2976"/>
              <a:chExt cx="388" cy="288"/>
            </a:xfrm>
          </p:grpSpPr>
          <p:sp>
            <p:nvSpPr>
              <p:cNvPr id="163890" name="Text Box 34"/>
              <p:cNvSpPr txBox="1">
                <a:spLocks noChangeArrowheads="1"/>
              </p:cNvSpPr>
              <p:nvPr/>
            </p:nvSpPr>
            <p:spPr bwMode="auto">
              <a:xfrm>
                <a:off x="3744" y="2976"/>
                <a:ext cx="3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rgbClr val="FF3300"/>
                    </a:solidFill>
                    <a:latin typeface="Comic Sans MS" pitchFamily="66" charset="0"/>
                  </a:rPr>
                  <a:t>V</a:t>
                </a:r>
                <a:r>
                  <a:rPr lang="en-US" altLang="ja-JP" sz="2400" b="1" baseline="-25000">
                    <a:solidFill>
                      <a:srgbClr val="FF3300"/>
                    </a:solidFill>
                    <a:latin typeface="Comic Sans MS" pitchFamily="66" charset="0"/>
                  </a:rPr>
                  <a:t>ud</a:t>
                </a:r>
              </a:p>
            </p:txBody>
          </p:sp>
          <p:sp>
            <p:nvSpPr>
              <p:cNvPr id="163891" name="Text Box 35"/>
              <p:cNvSpPr txBox="1">
                <a:spLocks noChangeArrowheads="1"/>
              </p:cNvSpPr>
              <p:nvPr/>
            </p:nvSpPr>
            <p:spPr bwMode="auto">
              <a:xfrm>
                <a:off x="3888" y="2983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baseline="30000">
                    <a:solidFill>
                      <a:srgbClr val="FF3300"/>
                    </a:solidFill>
                    <a:latin typeface="Comic Sans MS" pitchFamily="66" charset="0"/>
                    <a:sym typeface="Symbol" pitchFamily="18" charset="2"/>
                  </a:rPr>
                  <a:t></a:t>
                </a:r>
                <a:endParaRPr lang="en-US" altLang="ja-JP" sz="2400" b="1" baseline="30000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3888" name="Text Box 36"/>
            <p:cNvSpPr txBox="1">
              <a:spLocks noChangeArrowheads="1"/>
            </p:cNvSpPr>
            <p:nvPr/>
          </p:nvSpPr>
          <p:spPr bwMode="auto">
            <a:xfrm>
              <a:off x="907" y="1872"/>
              <a:ext cx="3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FF0000"/>
                  </a:solidFill>
                  <a:latin typeface="Comic Sans MS" pitchFamily="66" charset="0"/>
                </a:rPr>
                <a:t>V</a:t>
              </a:r>
              <a:r>
                <a:rPr lang="en-US" altLang="ja-JP" sz="2400" b="1" baseline="-25000">
                  <a:solidFill>
                    <a:srgbClr val="FF0000"/>
                  </a:solidFill>
                  <a:latin typeface="Comic Sans MS" pitchFamily="66" charset="0"/>
                </a:rPr>
                <a:t>ub</a:t>
              </a:r>
            </a:p>
          </p:txBody>
        </p:sp>
        <p:sp>
          <p:nvSpPr>
            <p:cNvPr id="163889" name="Line 79"/>
            <p:cNvSpPr>
              <a:spLocks noChangeShapeType="1"/>
            </p:cNvSpPr>
            <p:nvPr/>
          </p:nvSpPr>
          <p:spPr bwMode="auto">
            <a:xfrm>
              <a:off x="960" y="2423"/>
              <a:ext cx="10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3847" name="Text Box 80"/>
          <p:cNvSpPr txBox="1">
            <a:spLocks noChangeArrowheads="1"/>
          </p:cNvSpPr>
          <p:nvPr/>
        </p:nvSpPr>
        <p:spPr bwMode="auto">
          <a:xfrm>
            <a:off x="1600200" y="3519488"/>
            <a:ext cx="923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FF"/>
                </a:solidFill>
              </a:rPr>
              <a:t>Tree </a:t>
            </a:r>
          </a:p>
        </p:txBody>
      </p:sp>
      <p:sp>
        <p:nvSpPr>
          <p:cNvPr id="69640" name="Text Box 81"/>
          <p:cNvSpPr txBox="1">
            <a:spLocks noChangeArrowheads="1"/>
          </p:cNvSpPr>
          <p:nvPr/>
        </p:nvSpPr>
        <p:spPr bwMode="auto">
          <a:xfrm>
            <a:off x="288925" y="1101725"/>
            <a:ext cx="814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400" b="1" dirty="0" err="1" smtClean="0"/>
              <a:t>B</a:t>
            </a:r>
            <a:r>
              <a:rPr lang="en-US" altLang="ja-JP" sz="2400" b="1" dirty="0" err="1" smtClean="0">
                <a:sym typeface="Symbol" pitchFamily="18" charset="2"/>
              </a:rPr>
              <a:t></a:t>
            </a:r>
            <a:r>
              <a:rPr lang="en-US" altLang="ja-JP" sz="2400" b="1" dirty="0" err="1" smtClean="0">
                <a:latin typeface="Symbol" pitchFamily="18" charset="2"/>
              </a:rPr>
              <a:t>p</a:t>
            </a:r>
            <a:r>
              <a:rPr lang="en-US" altLang="ja-JP" sz="2400" b="1" dirty="0" smtClean="0">
                <a:latin typeface="Symbol" pitchFamily="18" charset="2"/>
              </a:rPr>
              <a:t> </a:t>
            </a:r>
            <a:r>
              <a:rPr lang="en-US" altLang="ja-JP" sz="2400" b="1" baseline="30000" dirty="0" smtClean="0">
                <a:latin typeface="Symbol" pitchFamily="18" charset="2"/>
              </a:rPr>
              <a:t>+</a:t>
            </a:r>
            <a:r>
              <a:rPr lang="en-US" altLang="ja-JP" sz="2400" b="1" dirty="0" smtClean="0">
                <a:latin typeface="Symbol" pitchFamily="18" charset="2"/>
              </a:rPr>
              <a:t>p </a:t>
            </a:r>
            <a:r>
              <a:rPr lang="en-US" altLang="ja-JP" sz="2400" b="1" baseline="30000" dirty="0" smtClean="0">
                <a:latin typeface="Symbol" pitchFamily="18" charset="2"/>
              </a:rPr>
              <a:t>- </a:t>
            </a:r>
            <a:r>
              <a:rPr lang="en-US" altLang="ja-JP" sz="2400" b="1" dirty="0" smtClean="0">
                <a:latin typeface="Symbol" pitchFamily="18" charset="2"/>
              </a:rPr>
              <a:t>: </a:t>
            </a:r>
            <a:r>
              <a:rPr lang="en-US" altLang="ja-JP" sz="2400" b="1" dirty="0" smtClean="0">
                <a:latin typeface="+mj-lt"/>
              </a:rPr>
              <a:t>contribution of</a:t>
            </a:r>
            <a:r>
              <a:rPr lang="en-US" altLang="ja-JP" sz="2400" b="1" dirty="0" smtClean="0">
                <a:latin typeface="Symbol" pitchFamily="18" charset="2"/>
              </a:rPr>
              <a:t> </a:t>
            </a:r>
            <a:r>
              <a:rPr lang="en-US" altLang="ja-JP" sz="2400" b="1" dirty="0" smtClean="0"/>
              <a:t>2 diagrams different weak phases </a:t>
            </a:r>
            <a:endParaRPr lang="ja-JP" altLang="en-US" sz="2400" b="1" dirty="0" smtClean="0"/>
          </a:p>
        </p:txBody>
      </p:sp>
      <p:sp>
        <p:nvSpPr>
          <p:cNvPr id="163849" name="Text Box 85"/>
          <p:cNvSpPr txBox="1">
            <a:spLocks noChangeArrowheads="1"/>
          </p:cNvSpPr>
          <p:nvPr/>
        </p:nvSpPr>
        <p:spPr bwMode="auto">
          <a:xfrm>
            <a:off x="1219200" y="4038600"/>
            <a:ext cx="4708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= </a:t>
            </a:r>
            <a:r>
              <a:rPr lang="en-US" altLang="ja-JP" b="1">
                <a:solidFill>
                  <a:srgbClr val="FF0000"/>
                </a:solidFill>
              </a:rPr>
              <a:t>S</a:t>
            </a:r>
            <a:r>
              <a:rPr lang="en-US" altLang="ja-JP" sz="2800"/>
              <a:t> sin(</a:t>
            </a:r>
            <a:r>
              <a:rPr lang="en-US" altLang="ja-JP" sz="2800">
                <a:latin typeface="Symbol" pitchFamily="18" charset="2"/>
              </a:rPr>
              <a:t>D</a:t>
            </a:r>
            <a:r>
              <a:rPr lang="en-US" altLang="ja-JP" sz="2800"/>
              <a:t>m</a:t>
            </a:r>
            <a:r>
              <a:rPr lang="en-US" altLang="ja-JP" sz="2800">
                <a:latin typeface="Symbol" pitchFamily="18" charset="2"/>
              </a:rPr>
              <a:t>D</a:t>
            </a:r>
            <a:r>
              <a:rPr lang="en-US" altLang="ja-JP" sz="2800"/>
              <a:t>t) + </a:t>
            </a:r>
            <a:r>
              <a:rPr lang="en-US" altLang="ja-JP" b="1">
                <a:solidFill>
                  <a:srgbClr val="009900"/>
                </a:solidFill>
              </a:rPr>
              <a:t>A</a:t>
            </a:r>
            <a:r>
              <a:rPr lang="en-US" altLang="ja-JP" sz="2800"/>
              <a:t> cos (</a:t>
            </a:r>
            <a:r>
              <a:rPr lang="en-US" altLang="ja-JP" sz="2800">
                <a:latin typeface="Symbol" pitchFamily="18" charset="2"/>
              </a:rPr>
              <a:t>D</a:t>
            </a:r>
            <a:r>
              <a:rPr lang="en-US" altLang="ja-JP" sz="2800"/>
              <a:t>m</a:t>
            </a:r>
            <a:r>
              <a:rPr lang="en-US" altLang="ja-JP" sz="2800">
                <a:latin typeface="Symbol" pitchFamily="18" charset="2"/>
              </a:rPr>
              <a:t>D</a:t>
            </a:r>
            <a:r>
              <a:rPr lang="en-US" altLang="ja-JP" sz="2800"/>
              <a:t>t) </a:t>
            </a:r>
          </a:p>
        </p:txBody>
      </p:sp>
      <p:sp>
        <p:nvSpPr>
          <p:cNvPr id="163850" name="Text Box 93"/>
          <p:cNvSpPr txBox="1">
            <a:spLocks noChangeArrowheads="1"/>
          </p:cNvSpPr>
          <p:nvPr/>
        </p:nvSpPr>
        <p:spPr bwMode="auto">
          <a:xfrm>
            <a:off x="3505200" y="5867400"/>
            <a:ext cx="3440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9900"/>
                </a:solidFill>
              </a:rPr>
              <a:t>(possible Direct CP !)</a:t>
            </a:r>
            <a:endParaRPr lang="en-US" altLang="ja-JP" sz="2800">
              <a:solidFill>
                <a:srgbClr val="009900"/>
              </a:solidFill>
            </a:endParaRPr>
          </a:p>
        </p:txBody>
      </p:sp>
      <p:sp>
        <p:nvSpPr>
          <p:cNvPr id="163851" name="Rectangle 94"/>
          <p:cNvSpPr>
            <a:spLocks noChangeArrowheads="1"/>
          </p:cNvSpPr>
          <p:nvPr/>
        </p:nvSpPr>
        <p:spPr bwMode="auto">
          <a:xfrm>
            <a:off x="609600" y="4068763"/>
            <a:ext cx="2667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900" b="1">
                <a:solidFill>
                  <a:srgbClr val="000000"/>
                </a:solidFill>
              </a:rPr>
              <a:t>A</a:t>
            </a:r>
            <a:endParaRPr lang="en-US" altLang="ja-JP" sz="2800"/>
          </a:p>
        </p:txBody>
      </p:sp>
      <p:sp>
        <p:nvSpPr>
          <p:cNvPr id="163852" name="Rectangle 95"/>
          <p:cNvSpPr>
            <a:spLocks noChangeArrowheads="1"/>
          </p:cNvSpPr>
          <p:nvPr/>
        </p:nvSpPr>
        <p:spPr bwMode="auto">
          <a:xfrm>
            <a:off x="895350" y="4313238"/>
            <a:ext cx="2873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700" b="1">
                <a:solidFill>
                  <a:srgbClr val="000000"/>
                </a:solidFill>
              </a:rPr>
              <a:t>CP</a:t>
            </a:r>
            <a:endParaRPr lang="en-US" altLang="ja-JP" sz="2800"/>
          </a:p>
        </p:txBody>
      </p:sp>
      <p:sp>
        <p:nvSpPr>
          <p:cNvPr id="163853" name="Text Box 96"/>
          <p:cNvSpPr txBox="1">
            <a:spLocks noChangeArrowheads="1"/>
          </p:cNvSpPr>
          <p:nvPr/>
        </p:nvSpPr>
        <p:spPr bwMode="auto">
          <a:xfrm>
            <a:off x="2362200" y="4581525"/>
            <a:ext cx="1254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2</a:t>
            </a:r>
            <a:r>
              <a:rPr lang="en-US" altLang="ja-JP" sz="2800" b="1" i="1">
                <a:solidFill>
                  <a:srgbClr val="FF0000"/>
                </a:solidFill>
              </a:rPr>
              <a:t>Im</a:t>
            </a:r>
            <a:r>
              <a:rPr lang="en-US" altLang="ja-JP" sz="2800" b="1">
                <a:solidFill>
                  <a:srgbClr val="FF0000"/>
                </a:solidFill>
                <a:latin typeface="Symbol" pitchFamily="18" charset="2"/>
              </a:rPr>
              <a:t>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  <a:latin typeface="Symbol" pitchFamily="18" charset="2"/>
              </a:rPr>
              <a:t>|l|</a:t>
            </a:r>
            <a:r>
              <a:rPr lang="en-US" altLang="ja-JP" sz="2800" b="1" baseline="30000">
                <a:solidFill>
                  <a:srgbClr val="FF0000"/>
                </a:solidFill>
                <a:latin typeface="Symbol" pitchFamily="18" charset="2"/>
              </a:rPr>
              <a:t>2 </a:t>
            </a:r>
            <a:r>
              <a:rPr lang="en-US" altLang="ja-JP" sz="2800" b="1">
                <a:solidFill>
                  <a:srgbClr val="FF0000"/>
                </a:solidFill>
                <a:latin typeface="Symbol" pitchFamily="18" charset="2"/>
              </a:rPr>
              <a:t>+ 1 </a:t>
            </a:r>
          </a:p>
        </p:txBody>
      </p:sp>
      <p:sp>
        <p:nvSpPr>
          <p:cNvPr id="163854" name="Text Box 97"/>
          <p:cNvSpPr txBox="1">
            <a:spLocks noChangeArrowheads="1"/>
          </p:cNvSpPr>
          <p:nvPr/>
        </p:nvSpPr>
        <p:spPr bwMode="auto">
          <a:xfrm>
            <a:off x="1600200" y="4740275"/>
            <a:ext cx="701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FF0000"/>
                </a:solidFill>
              </a:rPr>
              <a:t>S</a:t>
            </a:r>
            <a:r>
              <a:rPr lang="en-US" altLang="ja-JP" sz="2800" b="1">
                <a:solidFill>
                  <a:srgbClr val="FF0000"/>
                </a:solidFill>
              </a:rPr>
              <a:t> =</a:t>
            </a:r>
          </a:p>
        </p:txBody>
      </p:sp>
      <p:sp>
        <p:nvSpPr>
          <p:cNvPr id="163855" name="Line 98"/>
          <p:cNvSpPr>
            <a:spLocks noChangeShapeType="1"/>
          </p:cNvSpPr>
          <p:nvPr/>
        </p:nvSpPr>
        <p:spPr bwMode="auto">
          <a:xfrm>
            <a:off x="2301875" y="5054600"/>
            <a:ext cx="114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856" name="Text Box 99"/>
          <p:cNvSpPr txBox="1">
            <a:spLocks noChangeArrowheads="1"/>
          </p:cNvSpPr>
          <p:nvPr/>
        </p:nvSpPr>
        <p:spPr bwMode="auto">
          <a:xfrm>
            <a:off x="2339975" y="5454650"/>
            <a:ext cx="1165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9900"/>
                </a:solidFill>
                <a:latin typeface="Symbol" pitchFamily="18" charset="2"/>
              </a:rPr>
              <a:t>|l|</a:t>
            </a:r>
            <a:r>
              <a:rPr lang="en-US" altLang="ja-JP" sz="2800" b="1" baseline="30000">
                <a:solidFill>
                  <a:srgbClr val="009900"/>
                </a:solidFill>
                <a:latin typeface="Symbol" pitchFamily="18" charset="2"/>
              </a:rPr>
              <a:t>2 </a:t>
            </a:r>
            <a:r>
              <a:rPr lang="en-US" altLang="ja-JP" sz="2800" b="1">
                <a:solidFill>
                  <a:srgbClr val="009900"/>
                </a:solidFill>
                <a:latin typeface="Symbol" pitchFamily="18" charset="2"/>
              </a:rPr>
              <a:t>-1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9900"/>
                </a:solidFill>
                <a:latin typeface="Symbol" pitchFamily="18" charset="2"/>
              </a:rPr>
              <a:t>|l|</a:t>
            </a:r>
            <a:r>
              <a:rPr lang="en-US" altLang="ja-JP" sz="2800" b="1" baseline="30000">
                <a:solidFill>
                  <a:srgbClr val="009900"/>
                </a:solidFill>
                <a:latin typeface="Symbol" pitchFamily="18" charset="2"/>
              </a:rPr>
              <a:t>2 </a:t>
            </a:r>
            <a:r>
              <a:rPr lang="en-US" altLang="ja-JP" sz="2800" b="1">
                <a:solidFill>
                  <a:srgbClr val="009900"/>
                </a:solidFill>
                <a:latin typeface="Symbol" pitchFamily="18" charset="2"/>
              </a:rPr>
              <a:t>+1 </a:t>
            </a:r>
          </a:p>
        </p:txBody>
      </p:sp>
      <p:sp>
        <p:nvSpPr>
          <p:cNvPr id="163857" name="Text Box 100"/>
          <p:cNvSpPr txBox="1">
            <a:spLocks noChangeArrowheads="1"/>
          </p:cNvSpPr>
          <p:nvPr/>
        </p:nvSpPr>
        <p:spPr bwMode="auto">
          <a:xfrm>
            <a:off x="1577975" y="5619750"/>
            <a:ext cx="769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009900"/>
                </a:solidFill>
              </a:rPr>
              <a:t>A</a:t>
            </a:r>
            <a:r>
              <a:rPr lang="en-US" altLang="ja-JP" sz="2800" b="1">
                <a:solidFill>
                  <a:srgbClr val="009900"/>
                </a:solidFill>
              </a:rPr>
              <a:t> =</a:t>
            </a:r>
          </a:p>
        </p:txBody>
      </p:sp>
      <p:sp>
        <p:nvSpPr>
          <p:cNvPr id="163858" name="Line 101"/>
          <p:cNvSpPr>
            <a:spLocks noChangeShapeType="1"/>
          </p:cNvSpPr>
          <p:nvPr/>
        </p:nvSpPr>
        <p:spPr bwMode="auto">
          <a:xfrm>
            <a:off x="2279650" y="5962650"/>
            <a:ext cx="11430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63859" name="Group 1"/>
          <p:cNvGrpSpPr>
            <a:grpSpLocks/>
          </p:cNvGrpSpPr>
          <p:nvPr/>
        </p:nvGrpSpPr>
        <p:grpSpPr bwMode="auto">
          <a:xfrm>
            <a:off x="6189663" y="5175250"/>
            <a:ext cx="1758950" cy="1000125"/>
            <a:chOff x="6089650" y="5476875"/>
            <a:chExt cx="1758950" cy="1000125"/>
          </a:xfrm>
        </p:grpSpPr>
        <p:sp>
          <p:nvSpPr>
            <p:cNvPr id="163865" name="Text Box 102"/>
            <p:cNvSpPr txBox="1">
              <a:spLocks noChangeArrowheads="1"/>
            </p:cNvSpPr>
            <p:nvPr/>
          </p:nvSpPr>
          <p:spPr bwMode="auto">
            <a:xfrm>
              <a:off x="7051675" y="5476875"/>
              <a:ext cx="415925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chemeClr val="accent2"/>
                  </a:solidFill>
                </a:rPr>
                <a:t>q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chemeClr val="accent2"/>
                  </a:solidFill>
                </a:rPr>
                <a:t>p</a:t>
              </a:r>
              <a:endParaRPr lang="en-US" altLang="ja-JP" sz="2800" b="1">
                <a:solidFill>
                  <a:schemeClr val="accent2"/>
                </a:solidFill>
              </a:endParaRPr>
            </a:p>
          </p:txBody>
        </p:sp>
        <p:sp>
          <p:nvSpPr>
            <p:cNvPr id="163866" name="Text Box 103"/>
            <p:cNvSpPr txBox="1">
              <a:spLocks noChangeArrowheads="1"/>
            </p:cNvSpPr>
            <p:nvPr/>
          </p:nvSpPr>
          <p:spPr bwMode="auto">
            <a:xfrm>
              <a:off x="6089650" y="5729288"/>
              <a:ext cx="101758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  <a:latin typeface="Symbol" pitchFamily="18" charset="2"/>
                </a:rPr>
                <a:t>l</a:t>
              </a:r>
              <a:r>
                <a:rPr lang="en-US" altLang="ja-JP" sz="2800" b="1">
                  <a:solidFill>
                    <a:schemeClr val="accent2"/>
                  </a:solidFill>
                </a:rPr>
                <a:t> = </a:t>
              </a:r>
              <a:r>
                <a:rPr lang="en-US" altLang="ja-JP" sz="2800" b="1">
                  <a:solidFill>
                    <a:schemeClr val="accent2"/>
                  </a:solidFill>
                  <a:latin typeface="Symbol" pitchFamily="18" charset="2"/>
                </a:rPr>
                <a:t>x</a:t>
              </a:r>
              <a:r>
                <a:rPr lang="en-US" altLang="ja-JP" sz="2800" b="1" i="1" baseline="-25000">
                  <a:solidFill>
                    <a:schemeClr val="accent2"/>
                  </a:solidFill>
                </a:rPr>
                <a:t>f</a:t>
              </a:r>
              <a:endParaRPr lang="en-US" altLang="ja-JP" sz="2800" b="1">
                <a:solidFill>
                  <a:schemeClr val="accent2"/>
                </a:solidFill>
              </a:endParaRPr>
            </a:p>
          </p:txBody>
        </p:sp>
        <p:sp>
          <p:nvSpPr>
            <p:cNvPr id="163867" name="Line 104"/>
            <p:cNvSpPr>
              <a:spLocks noChangeShapeType="1"/>
            </p:cNvSpPr>
            <p:nvPr/>
          </p:nvSpPr>
          <p:spPr bwMode="auto">
            <a:xfrm>
              <a:off x="7102475" y="6019800"/>
              <a:ext cx="3048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68" name="Line 105"/>
            <p:cNvSpPr>
              <a:spLocks noChangeShapeType="1"/>
            </p:cNvSpPr>
            <p:nvPr/>
          </p:nvSpPr>
          <p:spPr bwMode="auto">
            <a:xfrm>
              <a:off x="7483475" y="6019800"/>
              <a:ext cx="3048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69" name="Text Box 106"/>
            <p:cNvSpPr txBox="1">
              <a:spLocks noChangeArrowheads="1"/>
            </p:cNvSpPr>
            <p:nvPr/>
          </p:nvSpPr>
          <p:spPr bwMode="auto">
            <a:xfrm>
              <a:off x="7407275" y="5530850"/>
              <a:ext cx="441325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</a:rPr>
                <a:t>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63870" name="Line 107"/>
            <p:cNvSpPr>
              <a:spLocks noChangeShapeType="1"/>
            </p:cNvSpPr>
            <p:nvPr/>
          </p:nvSpPr>
          <p:spPr bwMode="auto">
            <a:xfrm>
              <a:off x="7559675" y="5635625"/>
              <a:ext cx="1524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3860" name="Text Box 109"/>
          <p:cNvSpPr txBox="1">
            <a:spLocks noChangeArrowheads="1"/>
          </p:cNvSpPr>
          <p:nvPr/>
        </p:nvSpPr>
        <p:spPr bwMode="auto">
          <a:xfrm>
            <a:off x="3581400" y="4784725"/>
            <a:ext cx="310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= (1-A</a:t>
            </a:r>
            <a:r>
              <a:rPr lang="en-US" altLang="ja-JP" sz="2800" b="1" baseline="30000">
                <a:solidFill>
                  <a:srgbClr val="FF0000"/>
                </a:solidFill>
              </a:rPr>
              <a:t>2</a:t>
            </a:r>
            <a:r>
              <a:rPr lang="en-US" altLang="ja-JP" sz="2800" b="1">
                <a:solidFill>
                  <a:srgbClr val="FF0000"/>
                </a:solidFill>
              </a:rPr>
              <a:t>)</a:t>
            </a:r>
            <a:r>
              <a:rPr lang="en-US" altLang="ja-JP" sz="2800" b="1" baseline="30000">
                <a:solidFill>
                  <a:srgbClr val="FF0000"/>
                </a:solidFill>
              </a:rPr>
              <a:t>1/2</a:t>
            </a:r>
            <a:r>
              <a:rPr lang="en-US" altLang="ja-JP" sz="2800" b="1">
                <a:solidFill>
                  <a:srgbClr val="FF0000"/>
                </a:solidFill>
              </a:rPr>
              <a:t> sin(</a:t>
            </a:r>
            <a:r>
              <a:rPr lang="en-US" altLang="ja-JP" sz="2400" b="1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altLang="ja-JP" sz="2400" b="1" baseline="-25000">
                <a:solidFill>
                  <a:srgbClr val="FF0000"/>
                </a:solidFill>
              </a:rPr>
              <a:t>2</a:t>
            </a:r>
            <a:r>
              <a:rPr lang="en-US" altLang="ja-JP" sz="2800" b="1">
                <a:solidFill>
                  <a:srgbClr val="FF0000"/>
                </a:solidFill>
              </a:rPr>
              <a:t>+</a:t>
            </a:r>
            <a:r>
              <a:rPr lang="en-US" altLang="ja-JP" sz="2800" b="1">
                <a:solidFill>
                  <a:srgbClr val="FF00FF"/>
                </a:solidFill>
                <a:latin typeface="Symbol" pitchFamily="18" charset="2"/>
              </a:rPr>
              <a:t>q</a:t>
            </a:r>
            <a:r>
              <a:rPr lang="en-US" altLang="ja-JP" sz="28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63861" name="Line 113"/>
          <p:cNvSpPr>
            <a:spLocks noChangeShapeType="1"/>
          </p:cNvSpPr>
          <p:nvPr/>
        </p:nvSpPr>
        <p:spPr bwMode="auto">
          <a:xfrm>
            <a:off x="6400800" y="4114800"/>
            <a:ext cx="0" cy="762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862" name="Text Box 114"/>
          <p:cNvSpPr txBox="1">
            <a:spLocks noChangeArrowheads="1"/>
          </p:cNvSpPr>
          <p:nvPr/>
        </p:nvSpPr>
        <p:spPr bwMode="auto">
          <a:xfrm>
            <a:off x="6689725" y="4302125"/>
            <a:ext cx="245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CC00CC"/>
                </a:solidFill>
                <a:latin typeface="Symbol" pitchFamily="18" charset="2"/>
              </a:rPr>
              <a:t>f</a:t>
            </a:r>
            <a:r>
              <a:rPr lang="en-US" altLang="ja-JP" sz="2400" b="1" baseline="-25000">
                <a:solidFill>
                  <a:srgbClr val="CC00CC"/>
                </a:solidFill>
              </a:rPr>
              <a:t>2</a:t>
            </a:r>
            <a:r>
              <a:rPr lang="ja-JP" altLang="en-US" sz="2400">
                <a:solidFill>
                  <a:srgbClr val="CC00CC"/>
                </a:solidFill>
              </a:rPr>
              <a:t> </a:t>
            </a:r>
            <a:r>
              <a:rPr lang="en-US" altLang="ja-JP" sz="2400">
                <a:solidFill>
                  <a:srgbClr val="CC00CC"/>
                </a:solidFill>
              </a:rPr>
              <a:t>is not measured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CC00CC"/>
                </a:solidFill>
              </a:rPr>
              <a:t>     correctly</a:t>
            </a:r>
            <a:endParaRPr lang="ja-JP" altLang="en-US" sz="2400">
              <a:solidFill>
                <a:srgbClr val="CC00CC"/>
              </a:solidFill>
            </a:endParaRPr>
          </a:p>
        </p:txBody>
      </p:sp>
      <p:sp>
        <p:nvSpPr>
          <p:cNvPr id="163863" name="Text Box 115"/>
          <p:cNvSpPr txBox="1">
            <a:spLocks noChangeArrowheads="1"/>
          </p:cNvSpPr>
          <p:nvPr/>
        </p:nvSpPr>
        <p:spPr bwMode="auto">
          <a:xfrm>
            <a:off x="2422525" y="3540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FF"/>
                </a:solidFill>
              </a:rPr>
              <a:t>~ </a:t>
            </a:r>
            <a:r>
              <a:rPr lang="en-US" altLang="ja-JP" sz="2400" b="1">
                <a:solidFill>
                  <a:srgbClr val="FF00FF"/>
                </a:solidFill>
                <a:latin typeface="Symbol" pitchFamily="18" charset="2"/>
              </a:rPr>
              <a:t>f</a:t>
            </a:r>
            <a:r>
              <a:rPr lang="en-US" altLang="ja-JP" sz="2400" b="1" baseline="-25000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163864" name="Text Box 116"/>
          <p:cNvSpPr txBox="1">
            <a:spLocks noChangeArrowheads="1"/>
          </p:cNvSpPr>
          <p:nvPr/>
        </p:nvSpPr>
        <p:spPr bwMode="auto">
          <a:xfrm>
            <a:off x="7010400" y="3581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FF"/>
                </a:solidFill>
              </a:rPr>
              <a:t>~ </a:t>
            </a:r>
            <a:r>
              <a:rPr lang="en-US" altLang="ja-JP" sz="2400" b="1">
                <a:solidFill>
                  <a:srgbClr val="FF00FF"/>
                </a:solidFill>
                <a:latin typeface="Symbol" pitchFamily="18" charset="2"/>
              </a:rPr>
              <a:t>f</a:t>
            </a:r>
            <a:r>
              <a:rPr lang="en-US" altLang="ja-JP" sz="2400" b="1" baseline="-25000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50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164867" name="Rectangle 96"/>
          <p:cNvSpPr>
            <a:spLocks noChangeArrowheads="1"/>
          </p:cNvSpPr>
          <p:nvPr/>
        </p:nvSpPr>
        <p:spPr bwMode="auto">
          <a:xfrm>
            <a:off x="3962400" y="3657600"/>
            <a:ext cx="2514600" cy="457200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64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Solution: Isospin Analysis </a:t>
            </a:r>
          </a:p>
        </p:txBody>
      </p:sp>
      <p:sp>
        <p:nvSpPr>
          <p:cNvPr id="164869" name="Rectangle 3"/>
          <p:cNvSpPr>
            <a:spLocks noChangeArrowheads="1"/>
          </p:cNvSpPr>
          <p:nvPr/>
        </p:nvSpPr>
        <p:spPr bwMode="auto">
          <a:xfrm>
            <a:off x="304800" y="1219200"/>
            <a:ext cx="705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CC00CC"/>
                </a:solidFill>
              </a:rPr>
              <a:t>B</a:t>
            </a:r>
            <a:r>
              <a:rPr lang="en-US" altLang="ja-JP" sz="2400" b="1" baseline="30000">
                <a:solidFill>
                  <a:srgbClr val="CC00CC"/>
                </a:solidFill>
                <a:latin typeface="Symbol" pitchFamily="18" charset="2"/>
              </a:rPr>
              <a:t>0</a:t>
            </a:r>
            <a:r>
              <a:rPr lang="en-US" altLang="ja-JP" sz="2400" b="1">
                <a:solidFill>
                  <a:srgbClr val="CC00CC"/>
                </a:solidFill>
                <a:sym typeface="Symbol" pitchFamily="18" charset="2"/>
              </a:rPr>
              <a:t></a:t>
            </a:r>
            <a:r>
              <a:rPr lang="en-US" altLang="ja-JP" sz="2400" b="1">
                <a:solidFill>
                  <a:srgbClr val="CC00CC"/>
                </a:solidFill>
                <a:latin typeface="Symbol" pitchFamily="18" charset="2"/>
              </a:rPr>
              <a:t>p p </a:t>
            </a:r>
            <a:r>
              <a:rPr lang="en-US" altLang="ja-JP" sz="2400" b="1">
                <a:solidFill>
                  <a:srgbClr val="CC00CC"/>
                </a:solidFill>
              </a:rPr>
              <a:t>system: Bose statistics → only I=0, 2 allowed</a:t>
            </a:r>
            <a:endParaRPr lang="en-US" altLang="ja-JP" sz="2400" b="1">
              <a:solidFill>
                <a:srgbClr val="CC00CC"/>
              </a:solidFill>
              <a:latin typeface="Symbol" pitchFamily="18" charset="2"/>
            </a:endParaRPr>
          </a:p>
        </p:txBody>
      </p:sp>
      <p:sp>
        <p:nvSpPr>
          <p:cNvPr id="164870" name="Text Box 4"/>
          <p:cNvSpPr txBox="1">
            <a:spLocks noChangeArrowheads="1"/>
          </p:cNvSpPr>
          <p:nvPr/>
        </p:nvSpPr>
        <p:spPr bwMode="auto">
          <a:xfrm>
            <a:off x="5483225" y="1524000"/>
            <a:ext cx="259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(analgy to K</a:t>
            </a:r>
            <a:r>
              <a:rPr lang="en-US" altLang="ja-JP" sz="2400">
                <a:sym typeface="Symbol" pitchFamily="18" charset="2"/>
              </a:rPr>
              <a:t></a:t>
            </a:r>
            <a:r>
              <a:rPr lang="en-US" altLang="ja-JP" sz="2400">
                <a:latin typeface="Symbol" pitchFamily="18" charset="2"/>
              </a:rPr>
              <a:t>p p </a:t>
            </a:r>
            <a:r>
              <a:rPr lang="en-US" altLang="ja-JP" sz="2400"/>
              <a:t>)</a:t>
            </a:r>
          </a:p>
        </p:txBody>
      </p:sp>
      <p:sp>
        <p:nvSpPr>
          <p:cNvPr id="164871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406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FF"/>
                </a:solidFill>
              </a:rPr>
              <a:t>Tree: I=0, 2   Penguin: I=0 only</a:t>
            </a:r>
          </a:p>
        </p:txBody>
      </p:sp>
      <p:sp>
        <p:nvSpPr>
          <p:cNvPr id="164872" name="Text Box 6"/>
          <p:cNvSpPr txBox="1">
            <a:spLocks noChangeArrowheads="1"/>
          </p:cNvSpPr>
          <p:nvPr/>
        </p:nvSpPr>
        <p:spPr bwMode="auto">
          <a:xfrm>
            <a:off x="441325" y="2168525"/>
            <a:ext cx="603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Define: A</a:t>
            </a:r>
            <a:r>
              <a:rPr lang="en-US" altLang="ja-JP" sz="2400" baseline="30000"/>
              <a:t>ij</a:t>
            </a:r>
            <a:r>
              <a:rPr lang="en-US" altLang="ja-JP" sz="2400"/>
              <a:t>=A(B→</a:t>
            </a:r>
            <a:r>
              <a:rPr lang="en-US" altLang="ja-JP" sz="2400">
                <a:latin typeface="Symbol" pitchFamily="18" charset="2"/>
              </a:rPr>
              <a:t>p</a:t>
            </a:r>
            <a:r>
              <a:rPr lang="en-US" altLang="ja-JP" sz="2400" baseline="30000"/>
              <a:t>i</a:t>
            </a:r>
            <a:r>
              <a:rPr lang="en-US" altLang="ja-JP" sz="2400">
                <a:latin typeface="Symbol" pitchFamily="18" charset="2"/>
              </a:rPr>
              <a:t>p</a:t>
            </a:r>
            <a:r>
              <a:rPr lang="en-US" altLang="ja-JP" sz="2400" baseline="30000"/>
              <a:t>j</a:t>
            </a:r>
            <a:r>
              <a:rPr lang="en-US" altLang="ja-JP" sz="2400"/>
              <a:t>)  </a:t>
            </a:r>
            <a:r>
              <a:rPr lang="en-US" altLang="ja-JP" sz="2000"/>
              <a:t>[i,j=+,</a:t>
            </a:r>
            <a:r>
              <a:rPr lang="en-US" altLang="ja-JP" sz="2000">
                <a:latin typeface="Symbol" pitchFamily="18" charset="2"/>
              </a:rPr>
              <a:t>-</a:t>
            </a:r>
            <a:r>
              <a:rPr lang="en-US" altLang="ja-JP" sz="2000"/>
              <a:t>,0], and </a:t>
            </a:r>
            <a:r>
              <a:rPr lang="en-US" altLang="ja-JP" sz="2400"/>
              <a:t>A</a:t>
            </a:r>
            <a:r>
              <a:rPr lang="en-US" altLang="ja-JP" sz="2400" baseline="30000"/>
              <a:t>ij </a:t>
            </a:r>
            <a:r>
              <a:rPr lang="en-US" altLang="ja-JP" sz="2000"/>
              <a:t>for C.C.</a:t>
            </a:r>
          </a:p>
        </p:txBody>
      </p:sp>
      <p:sp>
        <p:nvSpPr>
          <p:cNvPr id="164873" name="Text Box 7"/>
          <p:cNvSpPr txBox="1">
            <a:spLocks noChangeArrowheads="1"/>
          </p:cNvSpPr>
          <p:nvPr/>
        </p:nvSpPr>
        <p:spPr bwMode="auto">
          <a:xfrm>
            <a:off x="1447800" y="2590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A</a:t>
            </a:r>
            <a:r>
              <a:rPr lang="en-US" altLang="ja-JP" sz="2400" baseline="-25000"/>
              <a:t>2 </a:t>
            </a:r>
            <a:r>
              <a:rPr lang="en-US" altLang="ja-JP" sz="2400"/>
              <a:t>, A</a:t>
            </a:r>
            <a:r>
              <a:rPr lang="en-US" altLang="ja-JP" sz="2400" baseline="-25000"/>
              <a:t>0 </a:t>
            </a:r>
            <a:r>
              <a:rPr lang="en-US" altLang="ja-JP" sz="2400"/>
              <a:t>: I=2, I=0 amplitudes </a:t>
            </a:r>
          </a:p>
        </p:txBody>
      </p:sp>
      <p:sp>
        <p:nvSpPr>
          <p:cNvPr id="164874" name="Text Box 8"/>
          <p:cNvSpPr txBox="1">
            <a:spLocks noChangeArrowheads="1"/>
          </p:cNvSpPr>
          <p:nvPr/>
        </p:nvSpPr>
        <p:spPr bwMode="auto">
          <a:xfrm>
            <a:off x="5105400" y="19812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</a:p>
        </p:txBody>
      </p:sp>
      <p:sp>
        <p:nvSpPr>
          <p:cNvPr id="164875" name="Text Box 9"/>
          <p:cNvSpPr txBox="1">
            <a:spLocks noChangeArrowheads="1"/>
          </p:cNvSpPr>
          <p:nvPr/>
        </p:nvSpPr>
        <p:spPr bwMode="auto">
          <a:xfrm>
            <a:off x="401638" y="3124200"/>
            <a:ext cx="3560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using Clebsh-Gordan coeff.</a:t>
            </a:r>
          </a:p>
        </p:txBody>
      </p:sp>
      <p:sp>
        <p:nvSpPr>
          <p:cNvPr id="164876" name="Text Box 10"/>
          <p:cNvSpPr txBox="1">
            <a:spLocks noChangeArrowheads="1"/>
          </p:cNvSpPr>
          <p:nvPr/>
        </p:nvSpPr>
        <p:spPr bwMode="auto">
          <a:xfrm>
            <a:off x="771525" y="3575050"/>
            <a:ext cx="253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A</a:t>
            </a:r>
            <a:r>
              <a:rPr lang="en-US" altLang="ja-JP" sz="2400" baseline="30000">
                <a:solidFill>
                  <a:srgbClr val="0000FF"/>
                </a:solidFill>
                <a:latin typeface="Symbol" pitchFamily="18" charset="2"/>
              </a:rPr>
              <a:t>+-</a:t>
            </a:r>
            <a:r>
              <a:rPr lang="en-US" altLang="ja-JP" sz="2400">
                <a:solidFill>
                  <a:srgbClr val="0000FF"/>
                </a:solidFill>
              </a:rPr>
              <a:t>/  2  =  A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>
                <a:solidFill>
                  <a:srgbClr val="0000FF"/>
                </a:solidFill>
              </a:rPr>
              <a:t> 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altLang="ja-JP" sz="2400">
                <a:solidFill>
                  <a:srgbClr val="0000FF"/>
                </a:solidFill>
              </a:rPr>
              <a:t> A</a:t>
            </a:r>
            <a:r>
              <a:rPr lang="en-US" altLang="ja-JP" sz="2400" baseline="-25000">
                <a:solidFill>
                  <a:srgbClr val="0000FF"/>
                </a:solidFill>
              </a:rPr>
              <a:t>0</a:t>
            </a:r>
            <a:r>
              <a:rPr lang="en-US" altLang="ja-JP" sz="240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164877" name="Group 32"/>
          <p:cNvGrpSpPr>
            <a:grpSpLocks/>
          </p:cNvGrpSpPr>
          <p:nvPr/>
        </p:nvGrpSpPr>
        <p:grpSpPr bwMode="auto">
          <a:xfrm>
            <a:off x="1397000" y="3673475"/>
            <a:ext cx="381000" cy="228600"/>
            <a:chOff x="3143" y="3120"/>
            <a:chExt cx="409" cy="294"/>
          </a:xfrm>
        </p:grpSpPr>
        <p:sp>
          <p:nvSpPr>
            <p:cNvPr id="164932" name="Line 33"/>
            <p:cNvSpPr>
              <a:spLocks noChangeShapeType="1"/>
            </p:cNvSpPr>
            <p:nvPr/>
          </p:nvSpPr>
          <p:spPr bwMode="auto">
            <a:xfrm flipV="1">
              <a:off x="3143" y="3306"/>
              <a:ext cx="28" cy="16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933" name="Line 34"/>
            <p:cNvSpPr>
              <a:spLocks noChangeShapeType="1"/>
            </p:cNvSpPr>
            <p:nvPr/>
          </p:nvSpPr>
          <p:spPr bwMode="auto">
            <a:xfrm>
              <a:off x="3171" y="3310"/>
              <a:ext cx="42" cy="104"/>
            </a:xfrm>
            <a:prstGeom prst="line">
              <a:avLst/>
            </a:prstGeom>
            <a:noFill/>
            <a:ln w="301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934" name="Line 35"/>
            <p:cNvSpPr>
              <a:spLocks noChangeShapeType="1"/>
            </p:cNvSpPr>
            <p:nvPr/>
          </p:nvSpPr>
          <p:spPr bwMode="auto">
            <a:xfrm flipV="1">
              <a:off x="3209" y="3120"/>
              <a:ext cx="55" cy="294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935" name="Line 36"/>
            <p:cNvSpPr>
              <a:spLocks noChangeShapeType="1"/>
            </p:cNvSpPr>
            <p:nvPr/>
          </p:nvSpPr>
          <p:spPr bwMode="auto">
            <a:xfrm>
              <a:off x="3272" y="3120"/>
              <a:ext cx="28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4878" name="Text Box 39"/>
          <p:cNvSpPr txBox="1">
            <a:spLocks noChangeArrowheads="1"/>
          </p:cNvSpPr>
          <p:nvPr/>
        </p:nvSpPr>
        <p:spPr bwMode="auto">
          <a:xfrm>
            <a:off x="771525" y="3956050"/>
            <a:ext cx="258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A</a:t>
            </a:r>
            <a:r>
              <a:rPr lang="en-US" altLang="ja-JP" sz="2400" baseline="30000">
                <a:solidFill>
                  <a:srgbClr val="0000FF"/>
                </a:solidFill>
                <a:latin typeface="Symbol" pitchFamily="18" charset="2"/>
              </a:rPr>
              <a:t>00</a:t>
            </a:r>
            <a:r>
              <a:rPr lang="en-US" altLang="ja-JP" sz="2400">
                <a:solidFill>
                  <a:srgbClr val="0000FF"/>
                </a:solidFill>
              </a:rPr>
              <a:t>       = 2A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>
                <a:solidFill>
                  <a:srgbClr val="0000FF"/>
                </a:solidFill>
              </a:rPr>
              <a:t> 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altLang="ja-JP" sz="2400">
                <a:solidFill>
                  <a:srgbClr val="0000FF"/>
                </a:solidFill>
              </a:rPr>
              <a:t> A</a:t>
            </a:r>
            <a:r>
              <a:rPr lang="en-US" altLang="ja-JP" sz="2400" baseline="-25000">
                <a:solidFill>
                  <a:srgbClr val="0000FF"/>
                </a:solidFill>
              </a:rPr>
              <a:t>0</a:t>
            </a:r>
            <a:r>
              <a:rPr lang="en-US" altLang="ja-JP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4879" name="Text Box 41"/>
          <p:cNvSpPr txBox="1">
            <a:spLocks noChangeArrowheads="1"/>
          </p:cNvSpPr>
          <p:nvPr/>
        </p:nvSpPr>
        <p:spPr bwMode="auto">
          <a:xfrm>
            <a:off x="771525" y="4343400"/>
            <a:ext cx="202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A</a:t>
            </a:r>
            <a:r>
              <a:rPr lang="en-US" altLang="ja-JP" sz="2400" baseline="30000">
                <a:solidFill>
                  <a:srgbClr val="0000FF"/>
                </a:solidFill>
                <a:latin typeface="Symbol" pitchFamily="18" charset="2"/>
              </a:rPr>
              <a:t>+0</a:t>
            </a:r>
            <a:r>
              <a:rPr lang="en-US" altLang="ja-JP" sz="2400">
                <a:solidFill>
                  <a:srgbClr val="0000FF"/>
                </a:solidFill>
              </a:rPr>
              <a:t>       = 3A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164880" name="Text Box 42"/>
          <p:cNvSpPr txBox="1">
            <a:spLocks noChangeArrowheads="1"/>
          </p:cNvSpPr>
          <p:nvPr/>
        </p:nvSpPr>
        <p:spPr bwMode="auto">
          <a:xfrm>
            <a:off x="771525" y="4946650"/>
            <a:ext cx="253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</a:rPr>
              <a:t>A</a:t>
            </a:r>
            <a:r>
              <a:rPr lang="en-US" altLang="ja-JP" sz="2400" baseline="30000">
                <a:solidFill>
                  <a:srgbClr val="009900"/>
                </a:solidFill>
                <a:latin typeface="Symbol" pitchFamily="18" charset="2"/>
              </a:rPr>
              <a:t>+-</a:t>
            </a:r>
            <a:r>
              <a:rPr lang="en-US" altLang="ja-JP" sz="2400">
                <a:solidFill>
                  <a:srgbClr val="009900"/>
                </a:solidFill>
              </a:rPr>
              <a:t>/  2  =  A</a:t>
            </a:r>
            <a:r>
              <a:rPr lang="en-US" altLang="ja-JP" sz="2400" baseline="-25000">
                <a:solidFill>
                  <a:srgbClr val="009900"/>
                </a:solidFill>
              </a:rPr>
              <a:t>2</a:t>
            </a:r>
            <a:r>
              <a:rPr lang="en-US" altLang="ja-JP" sz="2400">
                <a:solidFill>
                  <a:srgbClr val="009900"/>
                </a:solidFill>
              </a:rPr>
              <a:t> </a:t>
            </a: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-</a:t>
            </a:r>
            <a:r>
              <a:rPr lang="en-US" altLang="ja-JP" sz="2400">
                <a:solidFill>
                  <a:srgbClr val="009900"/>
                </a:solidFill>
              </a:rPr>
              <a:t> A</a:t>
            </a:r>
            <a:r>
              <a:rPr lang="en-US" altLang="ja-JP" sz="2400" baseline="-25000">
                <a:solidFill>
                  <a:srgbClr val="009900"/>
                </a:solidFill>
              </a:rPr>
              <a:t>0</a:t>
            </a:r>
            <a:r>
              <a:rPr lang="en-US" altLang="ja-JP" sz="2400">
                <a:solidFill>
                  <a:srgbClr val="009900"/>
                </a:solidFill>
              </a:rPr>
              <a:t> </a:t>
            </a:r>
          </a:p>
        </p:txBody>
      </p:sp>
      <p:grpSp>
        <p:nvGrpSpPr>
          <p:cNvPr id="164881" name="Group 43"/>
          <p:cNvGrpSpPr>
            <a:grpSpLocks/>
          </p:cNvGrpSpPr>
          <p:nvPr/>
        </p:nvGrpSpPr>
        <p:grpSpPr bwMode="auto">
          <a:xfrm>
            <a:off x="1397000" y="5045075"/>
            <a:ext cx="381000" cy="228600"/>
            <a:chOff x="3143" y="3120"/>
            <a:chExt cx="409" cy="294"/>
          </a:xfrm>
        </p:grpSpPr>
        <p:sp>
          <p:nvSpPr>
            <p:cNvPr id="164928" name="Line 44"/>
            <p:cNvSpPr>
              <a:spLocks noChangeShapeType="1"/>
            </p:cNvSpPr>
            <p:nvPr/>
          </p:nvSpPr>
          <p:spPr bwMode="auto">
            <a:xfrm flipV="1">
              <a:off x="3143" y="3306"/>
              <a:ext cx="28" cy="16"/>
            </a:xfrm>
            <a:prstGeom prst="line">
              <a:avLst/>
            </a:prstGeom>
            <a:noFill/>
            <a:ln w="14288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929" name="Line 45"/>
            <p:cNvSpPr>
              <a:spLocks noChangeShapeType="1"/>
            </p:cNvSpPr>
            <p:nvPr/>
          </p:nvSpPr>
          <p:spPr bwMode="auto">
            <a:xfrm>
              <a:off x="3171" y="3310"/>
              <a:ext cx="42" cy="104"/>
            </a:xfrm>
            <a:prstGeom prst="line">
              <a:avLst/>
            </a:prstGeom>
            <a:noFill/>
            <a:ln w="30163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930" name="Line 46"/>
            <p:cNvSpPr>
              <a:spLocks noChangeShapeType="1"/>
            </p:cNvSpPr>
            <p:nvPr/>
          </p:nvSpPr>
          <p:spPr bwMode="auto">
            <a:xfrm flipV="1">
              <a:off x="3209" y="3120"/>
              <a:ext cx="55" cy="294"/>
            </a:xfrm>
            <a:prstGeom prst="line">
              <a:avLst/>
            </a:prstGeom>
            <a:noFill/>
            <a:ln w="14288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931" name="Line 47"/>
            <p:cNvSpPr>
              <a:spLocks noChangeShapeType="1"/>
            </p:cNvSpPr>
            <p:nvPr/>
          </p:nvSpPr>
          <p:spPr bwMode="auto">
            <a:xfrm>
              <a:off x="3272" y="3120"/>
              <a:ext cx="280" cy="0"/>
            </a:xfrm>
            <a:prstGeom prst="line">
              <a:avLst/>
            </a:prstGeom>
            <a:noFill/>
            <a:ln w="14288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4882" name="Text Box 48"/>
          <p:cNvSpPr txBox="1">
            <a:spLocks noChangeArrowheads="1"/>
          </p:cNvSpPr>
          <p:nvPr/>
        </p:nvSpPr>
        <p:spPr bwMode="auto">
          <a:xfrm>
            <a:off x="771525" y="5327650"/>
            <a:ext cx="258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</a:rPr>
              <a:t>A</a:t>
            </a:r>
            <a:r>
              <a:rPr lang="en-US" altLang="ja-JP" sz="2400" baseline="30000">
                <a:solidFill>
                  <a:srgbClr val="009900"/>
                </a:solidFill>
                <a:latin typeface="Symbol" pitchFamily="18" charset="2"/>
              </a:rPr>
              <a:t>00</a:t>
            </a:r>
            <a:r>
              <a:rPr lang="en-US" altLang="ja-JP" sz="2400">
                <a:solidFill>
                  <a:srgbClr val="009900"/>
                </a:solidFill>
              </a:rPr>
              <a:t>       = 2A</a:t>
            </a:r>
            <a:r>
              <a:rPr lang="en-US" altLang="ja-JP" sz="2400" baseline="-25000">
                <a:solidFill>
                  <a:srgbClr val="009900"/>
                </a:solidFill>
              </a:rPr>
              <a:t>2</a:t>
            </a:r>
            <a:r>
              <a:rPr lang="en-US" altLang="ja-JP" sz="2400">
                <a:solidFill>
                  <a:srgbClr val="009900"/>
                </a:solidFill>
              </a:rPr>
              <a:t> </a:t>
            </a: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+</a:t>
            </a:r>
            <a:r>
              <a:rPr lang="en-US" altLang="ja-JP" sz="2400">
                <a:solidFill>
                  <a:srgbClr val="009900"/>
                </a:solidFill>
              </a:rPr>
              <a:t> A</a:t>
            </a:r>
            <a:r>
              <a:rPr lang="en-US" altLang="ja-JP" sz="2400" baseline="-25000">
                <a:solidFill>
                  <a:srgbClr val="009900"/>
                </a:solidFill>
              </a:rPr>
              <a:t>0</a:t>
            </a:r>
            <a:r>
              <a:rPr lang="en-US" altLang="ja-JP" sz="24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164883" name="Text Box 49"/>
          <p:cNvSpPr txBox="1">
            <a:spLocks noChangeArrowheads="1"/>
          </p:cNvSpPr>
          <p:nvPr/>
        </p:nvSpPr>
        <p:spPr bwMode="auto">
          <a:xfrm>
            <a:off x="771525" y="5715000"/>
            <a:ext cx="202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</a:rPr>
              <a:t>A</a:t>
            </a:r>
            <a:r>
              <a:rPr lang="en-US" altLang="ja-JP" sz="2400" baseline="30000">
                <a:solidFill>
                  <a:srgbClr val="009900"/>
                </a:solidFill>
                <a:latin typeface="Symbol" pitchFamily="18" charset="2"/>
              </a:rPr>
              <a:t>+0</a:t>
            </a:r>
            <a:r>
              <a:rPr lang="en-US" altLang="ja-JP" sz="2400">
                <a:solidFill>
                  <a:srgbClr val="009900"/>
                </a:solidFill>
              </a:rPr>
              <a:t>       = 3A</a:t>
            </a:r>
            <a:r>
              <a:rPr lang="en-US" altLang="ja-JP" sz="2400" baseline="-25000">
                <a:solidFill>
                  <a:srgbClr val="009900"/>
                </a:solidFill>
              </a:rPr>
              <a:t>2</a:t>
            </a:r>
            <a:r>
              <a:rPr lang="en-US" altLang="ja-JP" sz="2400">
                <a:solidFill>
                  <a:srgbClr val="009900"/>
                </a:solidFill>
              </a:rPr>
              <a:t>  </a:t>
            </a:r>
          </a:p>
        </p:txBody>
      </p:sp>
      <p:sp>
        <p:nvSpPr>
          <p:cNvPr id="164884" name="AutoShape 50"/>
          <p:cNvSpPr>
            <a:spLocks/>
          </p:cNvSpPr>
          <p:nvPr/>
        </p:nvSpPr>
        <p:spPr bwMode="auto">
          <a:xfrm>
            <a:off x="533400" y="3657600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64885" name="AutoShape 51"/>
          <p:cNvSpPr>
            <a:spLocks/>
          </p:cNvSpPr>
          <p:nvPr/>
        </p:nvSpPr>
        <p:spPr bwMode="auto">
          <a:xfrm>
            <a:off x="533400" y="5029200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64886" name="Text Box 52"/>
          <p:cNvSpPr txBox="1">
            <a:spLocks noChangeArrowheads="1"/>
          </p:cNvSpPr>
          <p:nvPr/>
        </p:nvSpPr>
        <p:spPr bwMode="auto">
          <a:xfrm>
            <a:off x="792163" y="478155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164887" name="Text Box 53"/>
          <p:cNvSpPr txBox="1">
            <a:spLocks noChangeArrowheads="1"/>
          </p:cNvSpPr>
          <p:nvPr/>
        </p:nvSpPr>
        <p:spPr bwMode="auto">
          <a:xfrm>
            <a:off x="2087563" y="478155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164888" name="Text Box 54"/>
          <p:cNvSpPr txBox="1">
            <a:spLocks noChangeArrowheads="1"/>
          </p:cNvSpPr>
          <p:nvPr/>
        </p:nvSpPr>
        <p:spPr bwMode="auto">
          <a:xfrm>
            <a:off x="2743200" y="478155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164889" name="Text Box 55"/>
          <p:cNvSpPr txBox="1">
            <a:spLocks noChangeArrowheads="1"/>
          </p:cNvSpPr>
          <p:nvPr/>
        </p:nvSpPr>
        <p:spPr bwMode="auto">
          <a:xfrm>
            <a:off x="2773363" y="516255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164890" name="Text Box 56"/>
          <p:cNvSpPr txBox="1">
            <a:spLocks noChangeArrowheads="1"/>
          </p:cNvSpPr>
          <p:nvPr/>
        </p:nvSpPr>
        <p:spPr bwMode="auto">
          <a:xfrm>
            <a:off x="2163763" y="554355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164891" name="Text Box 57"/>
          <p:cNvSpPr txBox="1">
            <a:spLocks noChangeArrowheads="1"/>
          </p:cNvSpPr>
          <p:nvPr/>
        </p:nvSpPr>
        <p:spPr bwMode="auto">
          <a:xfrm>
            <a:off x="2163763" y="516255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164892" name="Text Box 58"/>
          <p:cNvSpPr txBox="1">
            <a:spLocks noChangeArrowheads="1"/>
          </p:cNvSpPr>
          <p:nvPr/>
        </p:nvSpPr>
        <p:spPr bwMode="auto">
          <a:xfrm>
            <a:off x="838200" y="51816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164893" name="Text Box 59"/>
          <p:cNvSpPr txBox="1">
            <a:spLocks noChangeArrowheads="1"/>
          </p:cNvSpPr>
          <p:nvPr/>
        </p:nvSpPr>
        <p:spPr bwMode="auto">
          <a:xfrm>
            <a:off x="792163" y="55626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164894" name="Line 60"/>
          <p:cNvSpPr>
            <a:spLocks noChangeShapeType="1"/>
          </p:cNvSpPr>
          <p:nvPr/>
        </p:nvSpPr>
        <p:spPr bwMode="auto">
          <a:xfrm>
            <a:off x="4800600" y="5943600"/>
            <a:ext cx="3200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895" name="Line 61"/>
          <p:cNvSpPr>
            <a:spLocks noChangeShapeType="1"/>
          </p:cNvSpPr>
          <p:nvPr/>
        </p:nvSpPr>
        <p:spPr bwMode="auto">
          <a:xfrm flipH="1" flipV="1">
            <a:off x="7848600" y="4572000"/>
            <a:ext cx="152400" cy="1371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896" name="Line 62"/>
          <p:cNvSpPr>
            <a:spLocks noChangeShapeType="1"/>
          </p:cNvSpPr>
          <p:nvPr/>
        </p:nvSpPr>
        <p:spPr bwMode="auto">
          <a:xfrm flipH="1">
            <a:off x="4800600" y="4572000"/>
            <a:ext cx="3048000" cy="1371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897" name="Line 63"/>
          <p:cNvSpPr>
            <a:spLocks noChangeShapeType="1"/>
          </p:cNvSpPr>
          <p:nvPr/>
        </p:nvSpPr>
        <p:spPr bwMode="auto">
          <a:xfrm flipV="1">
            <a:off x="4800600" y="4343400"/>
            <a:ext cx="2362200" cy="1600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898" name="Line 64"/>
          <p:cNvSpPr>
            <a:spLocks noChangeShapeType="1"/>
          </p:cNvSpPr>
          <p:nvPr/>
        </p:nvSpPr>
        <p:spPr bwMode="auto">
          <a:xfrm>
            <a:off x="7162800" y="4343400"/>
            <a:ext cx="838200" cy="1600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899" name="Text Box 65"/>
          <p:cNvSpPr txBox="1">
            <a:spLocks noChangeArrowheads="1"/>
          </p:cNvSpPr>
          <p:nvPr/>
        </p:nvSpPr>
        <p:spPr bwMode="auto">
          <a:xfrm>
            <a:off x="5470525" y="5943600"/>
            <a:ext cx="164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</a:rPr>
              <a:t>|A</a:t>
            </a:r>
            <a:r>
              <a:rPr lang="en-US" altLang="ja-JP" sz="2400" b="1" baseline="30000">
                <a:solidFill>
                  <a:srgbClr val="0000FF"/>
                </a:solidFill>
                <a:latin typeface="Symbol" pitchFamily="18" charset="2"/>
              </a:rPr>
              <a:t>+0</a:t>
            </a:r>
            <a:r>
              <a:rPr lang="en-US" altLang="ja-JP" sz="2400" b="1">
                <a:solidFill>
                  <a:srgbClr val="0000FF"/>
                </a:solidFill>
              </a:rPr>
              <a:t>|</a:t>
            </a:r>
            <a:r>
              <a:rPr lang="en-US" altLang="ja-JP" sz="2400"/>
              <a:t> = </a:t>
            </a:r>
            <a:r>
              <a:rPr lang="en-US" altLang="ja-JP" sz="2400" b="1">
                <a:solidFill>
                  <a:srgbClr val="009900"/>
                </a:solidFill>
              </a:rPr>
              <a:t>|A</a:t>
            </a:r>
            <a:r>
              <a:rPr lang="en-US" altLang="ja-JP" sz="2400" b="1" baseline="30000">
                <a:solidFill>
                  <a:srgbClr val="009900"/>
                </a:solidFill>
                <a:latin typeface="Symbol" pitchFamily="18" charset="2"/>
              </a:rPr>
              <a:t>+0</a:t>
            </a:r>
            <a:r>
              <a:rPr lang="en-US" altLang="ja-JP" sz="2400" b="1">
                <a:solidFill>
                  <a:srgbClr val="009900"/>
                </a:solidFill>
              </a:rPr>
              <a:t>|</a:t>
            </a:r>
            <a:endParaRPr lang="en-US" altLang="ja-JP" sz="2400">
              <a:solidFill>
                <a:schemeClr val="accent1"/>
              </a:solidFill>
            </a:endParaRPr>
          </a:p>
        </p:txBody>
      </p:sp>
      <p:sp>
        <p:nvSpPr>
          <p:cNvPr id="164900" name="Text Box 66"/>
          <p:cNvSpPr txBox="1">
            <a:spLocks noChangeArrowheads="1"/>
          </p:cNvSpPr>
          <p:nvPr/>
        </p:nvSpPr>
        <p:spPr bwMode="auto">
          <a:xfrm>
            <a:off x="6430963" y="57912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1"/>
                </a:solidFill>
                <a:latin typeface="Symbol" pitchFamily="18" charset="2"/>
              </a:rPr>
              <a:t>-</a:t>
            </a:r>
            <a:endParaRPr lang="en-US" altLang="ja-JP" sz="2400">
              <a:latin typeface="Symbol" pitchFamily="18" charset="2"/>
            </a:endParaRPr>
          </a:p>
        </p:txBody>
      </p:sp>
      <p:sp>
        <p:nvSpPr>
          <p:cNvPr id="164901" name="Text Box 67"/>
          <p:cNvSpPr txBox="1">
            <a:spLocks noChangeArrowheads="1"/>
          </p:cNvSpPr>
          <p:nvPr/>
        </p:nvSpPr>
        <p:spPr bwMode="auto">
          <a:xfrm>
            <a:off x="4953000" y="4613275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9900"/>
                </a:solidFill>
              </a:rPr>
              <a:t>|A</a:t>
            </a:r>
            <a:r>
              <a:rPr lang="en-US" altLang="ja-JP" sz="2400" b="1" baseline="30000">
                <a:solidFill>
                  <a:srgbClr val="009900"/>
                </a:solidFill>
                <a:latin typeface="Symbol" pitchFamily="18" charset="2"/>
              </a:rPr>
              <a:t>+-</a:t>
            </a:r>
            <a:r>
              <a:rPr lang="en-US" altLang="ja-JP" sz="2400" b="1">
                <a:solidFill>
                  <a:srgbClr val="009900"/>
                </a:solidFill>
              </a:rPr>
              <a:t>|/  2</a:t>
            </a:r>
          </a:p>
        </p:txBody>
      </p:sp>
      <p:grpSp>
        <p:nvGrpSpPr>
          <p:cNvPr id="164902" name="Group 68"/>
          <p:cNvGrpSpPr>
            <a:grpSpLocks/>
          </p:cNvGrpSpPr>
          <p:nvPr/>
        </p:nvGrpSpPr>
        <p:grpSpPr bwMode="auto">
          <a:xfrm>
            <a:off x="5715000" y="4724400"/>
            <a:ext cx="381000" cy="228600"/>
            <a:chOff x="3143" y="3120"/>
            <a:chExt cx="409" cy="294"/>
          </a:xfrm>
        </p:grpSpPr>
        <p:sp>
          <p:nvSpPr>
            <p:cNvPr id="164924" name="Line 69"/>
            <p:cNvSpPr>
              <a:spLocks noChangeShapeType="1"/>
            </p:cNvSpPr>
            <p:nvPr/>
          </p:nvSpPr>
          <p:spPr bwMode="auto">
            <a:xfrm flipV="1">
              <a:off x="3143" y="3306"/>
              <a:ext cx="28" cy="16"/>
            </a:xfrm>
            <a:prstGeom prst="line">
              <a:avLst/>
            </a:prstGeom>
            <a:noFill/>
            <a:ln w="14288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925" name="Line 70"/>
            <p:cNvSpPr>
              <a:spLocks noChangeShapeType="1"/>
            </p:cNvSpPr>
            <p:nvPr/>
          </p:nvSpPr>
          <p:spPr bwMode="auto">
            <a:xfrm>
              <a:off x="3171" y="3310"/>
              <a:ext cx="42" cy="104"/>
            </a:xfrm>
            <a:prstGeom prst="line">
              <a:avLst/>
            </a:prstGeom>
            <a:noFill/>
            <a:ln w="30163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926" name="Line 71"/>
            <p:cNvSpPr>
              <a:spLocks noChangeShapeType="1"/>
            </p:cNvSpPr>
            <p:nvPr/>
          </p:nvSpPr>
          <p:spPr bwMode="auto">
            <a:xfrm flipV="1">
              <a:off x="3209" y="3120"/>
              <a:ext cx="55" cy="294"/>
            </a:xfrm>
            <a:prstGeom prst="line">
              <a:avLst/>
            </a:prstGeom>
            <a:noFill/>
            <a:ln w="14288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927" name="Line 72"/>
            <p:cNvSpPr>
              <a:spLocks noChangeShapeType="1"/>
            </p:cNvSpPr>
            <p:nvPr/>
          </p:nvSpPr>
          <p:spPr bwMode="auto">
            <a:xfrm>
              <a:off x="3272" y="3120"/>
              <a:ext cx="280" cy="0"/>
            </a:xfrm>
            <a:prstGeom prst="line">
              <a:avLst/>
            </a:prstGeom>
            <a:noFill/>
            <a:ln w="14288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4903" name="Text Box 76"/>
          <p:cNvSpPr txBox="1">
            <a:spLocks noChangeArrowheads="1"/>
          </p:cNvSpPr>
          <p:nvPr/>
        </p:nvSpPr>
        <p:spPr bwMode="auto">
          <a:xfrm>
            <a:off x="6019800" y="52578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</a:rPr>
              <a:t>|A</a:t>
            </a:r>
            <a:r>
              <a:rPr lang="en-US" altLang="ja-JP" sz="2400" b="1" baseline="30000">
                <a:solidFill>
                  <a:srgbClr val="0000FF"/>
                </a:solidFill>
                <a:latin typeface="Symbol" pitchFamily="18" charset="2"/>
              </a:rPr>
              <a:t>+-</a:t>
            </a:r>
            <a:r>
              <a:rPr lang="en-US" altLang="ja-JP" sz="2400" b="1">
                <a:solidFill>
                  <a:srgbClr val="0000FF"/>
                </a:solidFill>
              </a:rPr>
              <a:t>|/  2</a:t>
            </a:r>
          </a:p>
        </p:txBody>
      </p:sp>
      <p:grpSp>
        <p:nvGrpSpPr>
          <p:cNvPr id="164904" name="Group 77"/>
          <p:cNvGrpSpPr>
            <a:grpSpLocks/>
          </p:cNvGrpSpPr>
          <p:nvPr/>
        </p:nvGrpSpPr>
        <p:grpSpPr bwMode="auto">
          <a:xfrm>
            <a:off x="6781800" y="5368925"/>
            <a:ext cx="381000" cy="228600"/>
            <a:chOff x="3143" y="3120"/>
            <a:chExt cx="409" cy="294"/>
          </a:xfrm>
        </p:grpSpPr>
        <p:sp>
          <p:nvSpPr>
            <p:cNvPr id="164920" name="Line 78"/>
            <p:cNvSpPr>
              <a:spLocks noChangeShapeType="1"/>
            </p:cNvSpPr>
            <p:nvPr/>
          </p:nvSpPr>
          <p:spPr bwMode="auto">
            <a:xfrm flipV="1">
              <a:off x="3143" y="3306"/>
              <a:ext cx="28" cy="16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921" name="Line 79"/>
            <p:cNvSpPr>
              <a:spLocks noChangeShapeType="1"/>
            </p:cNvSpPr>
            <p:nvPr/>
          </p:nvSpPr>
          <p:spPr bwMode="auto">
            <a:xfrm>
              <a:off x="3171" y="3310"/>
              <a:ext cx="42" cy="104"/>
            </a:xfrm>
            <a:prstGeom prst="line">
              <a:avLst/>
            </a:prstGeom>
            <a:noFill/>
            <a:ln w="301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922" name="Line 80"/>
            <p:cNvSpPr>
              <a:spLocks noChangeShapeType="1"/>
            </p:cNvSpPr>
            <p:nvPr/>
          </p:nvSpPr>
          <p:spPr bwMode="auto">
            <a:xfrm flipV="1">
              <a:off x="3209" y="3120"/>
              <a:ext cx="55" cy="294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923" name="Line 81"/>
            <p:cNvSpPr>
              <a:spLocks noChangeShapeType="1"/>
            </p:cNvSpPr>
            <p:nvPr/>
          </p:nvSpPr>
          <p:spPr bwMode="auto">
            <a:xfrm>
              <a:off x="3272" y="3120"/>
              <a:ext cx="28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4905" name="Text Box 82"/>
          <p:cNvSpPr txBox="1">
            <a:spLocks noChangeArrowheads="1"/>
          </p:cNvSpPr>
          <p:nvPr/>
        </p:nvSpPr>
        <p:spPr bwMode="auto">
          <a:xfrm>
            <a:off x="5029200" y="44196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99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164906" name="Text Box 83"/>
          <p:cNvSpPr txBox="1">
            <a:spLocks noChangeArrowheads="1"/>
          </p:cNvSpPr>
          <p:nvPr/>
        </p:nvSpPr>
        <p:spPr bwMode="auto">
          <a:xfrm>
            <a:off x="7985125" y="4994275"/>
            <a:ext cx="74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</a:rPr>
              <a:t>|A</a:t>
            </a:r>
            <a:r>
              <a:rPr lang="en-US" altLang="ja-JP" sz="2400" b="1" baseline="30000">
                <a:solidFill>
                  <a:srgbClr val="0000FF"/>
                </a:solidFill>
                <a:latin typeface="Symbol" pitchFamily="18" charset="2"/>
              </a:rPr>
              <a:t>00</a:t>
            </a:r>
            <a:r>
              <a:rPr lang="en-US" altLang="ja-JP" sz="2400" b="1">
                <a:solidFill>
                  <a:srgbClr val="0000FF"/>
                </a:solidFill>
              </a:rPr>
              <a:t>|</a:t>
            </a:r>
            <a:endParaRPr lang="en-US" altLang="ja-JP" sz="2400" b="1"/>
          </a:p>
        </p:txBody>
      </p:sp>
      <p:sp>
        <p:nvSpPr>
          <p:cNvPr id="164907" name="Text Box 84"/>
          <p:cNvSpPr txBox="1">
            <a:spLocks noChangeArrowheads="1"/>
          </p:cNvSpPr>
          <p:nvPr/>
        </p:nvSpPr>
        <p:spPr bwMode="auto">
          <a:xfrm>
            <a:off x="7162800" y="4114800"/>
            <a:ext cx="74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9900"/>
                </a:solidFill>
              </a:rPr>
              <a:t>|A</a:t>
            </a:r>
            <a:r>
              <a:rPr lang="en-US" altLang="ja-JP" sz="2400" b="1" baseline="30000">
                <a:solidFill>
                  <a:srgbClr val="009900"/>
                </a:solidFill>
                <a:latin typeface="Symbol" pitchFamily="18" charset="2"/>
              </a:rPr>
              <a:t>00</a:t>
            </a:r>
            <a:r>
              <a:rPr lang="en-US" altLang="ja-JP" sz="2400" b="1">
                <a:solidFill>
                  <a:srgbClr val="009900"/>
                </a:solidFill>
              </a:rPr>
              <a:t>|</a:t>
            </a:r>
          </a:p>
        </p:txBody>
      </p:sp>
      <p:sp>
        <p:nvSpPr>
          <p:cNvPr id="164908" name="Text Box 85"/>
          <p:cNvSpPr txBox="1">
            <a:spLocks noChangeArrowheads="1"/>
          </p:cNvSpPr>
          <p:nvPr/>
        </p:nvSpPr>
        <p:spPr bwMode="auto">
          <a:xfrm>
            <a:off x="7239000" y="39624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99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164909" name="Arc 86"/>
          <p:cNvSpPr>
            <a:spLocks/>
          </p:cNvSpPr>
          <p:nvPr/>
        </p:nvSpPr>
        <p:spPr bwMode="auto">
          <a:xfrm>
            <a:off x="5410200" y="5562600"/>
            <a:ext cx="762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910" name="Text Box 87"/>
          <p:cNvSpPr txBox="1">
            <a:spLocks noChangeArrowheads="1"/>
          </p:cNvSpPr>
          <p:nvPr/>
        </p:nvSpPr>
        <p:spPr bwMode="auto">
          <a:xfrm>
            <a:off x="4495800" y="5216525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FF"/>
                </a:solidFill>
                <a:latin typeface="Symbol" pitchFamily="18" charset="2"/>
              </a:rPr>
              <a:t>2q</a:t>
            </a:r>
            <a:endParaRPr lang="en-US" altLang="ja-JP" sz="2400">
              <a:solidFill>
                <a:srgbClr val="FF00FF"/>
              </a:solidFill>
            </a:endParaRPr>
          </a:p>
        </p:txBody>
      </p:sp>
      <p:sp>
        <p:nvSpPr>
          <p:cNvPr id="164911" name="Line 88"/>
          <p:cNvSpPr>
            <a:spLocks noChangeShapeType="1"/>
          </p:cNvSpPr>
          <p:nvPr/>
        </p:nvSpPr>
        <p:spPr bwMode="auto">
          <a:xfrm>
            <a:off x="4953000" y="5486400"/>
            <a:ext cx="457200" cy="762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912" name="Text Box 89"/>
          <p:cNvSpPr txBox="1">
            <a:spLocks noChangeArrowheads="1"/>
          </p:cNvSpPr>
          <p:nvPr/>
        </p:nvSpPr>
        <p:spPr bwMode="auto">
          <a:xfrm>
            <a:off x="3962400" y="3657600"/>
            <a:ext cx="247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A</a:t>
            </a:r>
            <a:r>
              <a:rPr lang="en-US" altLang="ja-JP" sz="2400" baseline="30000">
                <a:solidFill>
                  <a:srgbClr val="0000FF"/>
                </a:solidFill>
                <a:latin typeface="Symbol" pitchFamily="18" charset="2"/>
              </a:rPr>
              <a:t>+-</a:t>
            </a:r>
            <a:r>
              <a:rPr lang="en-US" altLang="ja-JP" sz="2400">
                <a:solidFill>
                  <a:srgbClr val="0000FF"/>
                </a:solidFill>
              </a:rPr>
              <a:t>/  2 +A</a:t>
            </a:r>
            <a:r>
              <a:rPr lang="en-US" altLang="ja-JP" sz="2400" baseline="30000">
                <a:solidFill>
                  <a:srgbClr val="0000FF"/>
                </a:solidFill>
                <a:latin typeface="Symbol" pitchFamily="18" charset="2"/>
              </a:rPr>
              <a:t>00  </a:t>
            </a:r>
            <a:r>
              <a:rPr lang="en-US" altLang="ja-JP" sz="2400">
                <a:solidFill>
                  <a:srgbClr val="0000FF"/>
                </a:solidFill>
              </a:rPr>
              <a:t>= A</a:t>
            </a:r>
            <a:r>
              <a:rPr lang="en-US" altLang="ja-JP" sz="2400" baseline="30000">
                <a:solidFill>
                  <a:srgbClr val="0000FF"/>
                </a:solidFill>
                <a:latin typeface="Symbol" pitchFamily="18" charset="2"/>
              </a:rPr>
              <a:t>+0</a:t>
            </a:r>
          </a:p>
        </p:txBody>
      </p:sp>
      <p:grpSp>
        <p:nvGrpSpPr>
          <p:cNvPr id="164913" name="Group 90"/>
          <p:cNvGrpSpPr>
            <a:grpSpLocks/>
          </p:cNvGrpSpPr>
          <p:nvPr/>
        </p:nvGrpSpPr>
        <p:grpSpPr bwMode="auto">
          <a:xfrm>
            <a:off x="4587875" y="3768725"/>
            <a:ext cx="381000" cy="228600"/>
            <a:chOff x="3143" y="3120"/>
            <a:chExt cx="409" cy="294"/>
          </a:xfrm>
        </p:grpSpPr>
        <p:sp>
          <p:nvSpPr>
            <p:cNvPr id="164916" name="Line 91"/>
            <p:cNvSpPr>
              <a:spLocks noChangeShapeType="1"/>
            </p:cNvSpPr>
            <p:nvPr/>
          </p:nvSpPr>
          <p:spPr bwMode="auto">
            <a:xfrm flipV="1">
              <a:off x="3143" y="3306"/>
              <a:ext cx="28" cy="16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917" name="Line 92"/>
            <p:cNvSpPr>
              <a:spLocks noChangeShapeType="1"/>
            </p:cNvSpPr>
            <p:nvPr/>
          </p:nvSpPr>
          <p:spPr bwMode="auto">
            <a:xfrm>
              <a:off x="3171" y="3310"/>
              <a:ext cx="42" cy="104"/>
            </a:xfrm>
            <a:prstGeom prst="line">
              <a:avLst/>
            </a:prstGeom>
            <a:noFill/>
            <a:ln w="301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918" name="Line 93"/>
            <p:cNvSpPr>
              <a:spLocks noChangeShapeType="1"/>
            </p:cNvSpPr>
            <p:nvPr/>
          </p:nvSpPr>
          <p:spPr bwMode="auto">
            <a:xfrm flipV="1">
              <a:off x="3209" y="3120"/>
              <a:ext cx="55" cy="294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919" name="Line 94"/>
            <p:cNvSpPr>
              <a:spLocks noChangeShapeType="1"/>
            </p:cNvSpPr>
            <p:nvPr/>
          </p:nvSpPr>
          <p:spPr bwMode="auto">
            <a:xfrm>
              <a:off x="3272" y="3120"/>
              <a:ext cx="28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4914" name="AutoShape 95"/>
          <p:cNvSpPr>
            <a:spLocks noChangeArrowheads="1"/>
          </p:cNvSpPr>
          <p:nvPr/>
        </p:nvSpPr>
        <p:spPr bwMode="auto">
          <a:xfrm>
            <a:off x="3505200" y="3810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64915" name="Text Box 97"/>
          <p:cNvSpPr txBox="1">
            <a:spLocks noChangeArrowheads="1"/>
          </p:cNvSpPr>
          <p:nvPr/>
        </p:nvSpPr>
        <p:spPr bwMode="auto">
          <a:xfrm>
            <a:off x="5257800" y="914400"/>
            <a:ext cx="379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[Gronau,London, PRL65, 3381(1990)]</a:t>
            </a:r>
            <a:r>
              <a:rPr lang="en-US" altLang="ja-JP" sz="200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51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62"/>
          <p:cNvSpPr>
            <a:spLocks noChangeShapeType="1"/>
          </p:cNvSpPr>
          <p:nvPr/>
        </p:nvSpPr>
        <p:spPr bwMode="auto">
          <a:xfrm flipH="1" flipV="1">
            <a:off x="4101318" y="3236913"/>
            <a:ext cx="1320197" cy="100504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5410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82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B→</a:t>
            </a:r>
            <a:r>
              <a:rPr lang="en-US" altLang="ja-JP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en-US" altLang="ja-JP" baseline="30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+</a:t>
            </a:r>
            <a:r>
              <a:rPr lang="en-US" altLang="ja-JP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en-US" altLang="ja-JP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- 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 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Analysis Procedure</a:t>
            </a:r>
            <a:endParaRPr lang="ja-JP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1275" y="1181100"/>
            <a:ext cx="503555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800" b="1" dirty="0" smtClean="0">
                <a:solidFill>
                  <a:srgbClr val="0000CC"/>
                </a:solidFill>
                <a:latin typeface="Comic Sans MS" pitchFamily="66" charset="0"/>
              </a:rPr>
              <a:t>1.Reconstruct B</a:t>
            </a:r>
            <a:r>
              <a:rPr lang="en-US" altLang="ja-JP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altLang="ja-JP" sz="2800" b="1" dirty="0" smtClean="0">
                <a:solidFill>
                  <a:srgbClr val="0000CC"/>
                </a:solidFill>
                <a:latin typeface="Comic Sans MS" pitchFamily="66" charset="0"/>
              </a:rPr>
              <a:t>CP decays</a:t>
            </a:r>
            <a:endParaRPr lang="ja-JP" altLang="en-US" sz="2800" b="1" dirty="0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45413" name="AutoShape 5"/>
          <p:cNvSpPr>
            <a:spLocks noChangeArrowheads="1"/>
          </p:cNvSpPr>
          <p:nvPr/>
        </p:nvSpPr>
        <p:spPr bwMode="auto">
          <a:xfrm>
            <a:off x="41275" y="2324100"/>
            <a:ext cx="3908425" cy="6096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9900"/>
                </a:solidFill>
                <a:latin typeface="Comic Sans MS" pitchFamily="66" charset="0"/>
              </a:rPr>
              <a:t>2.Determine B</a:t>
            </a:r>
            <a:r>
              <a:rPr lang="ja-JP" altLang="en-US" sz="2800" b="1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altLang="ja-JP" sz="2800" b="1">
                <a:solidFill>
                  <a:srgbClr val="009900"/>
                </a:solidFill>
                <a:latin typeface="Comic Sans MS" pitchFamily="66" charset="0"/>
              </a:rPr>
              <a:t>or</a:t>
            </a:r>
            <a:r>
              <a:rPr lang="ja-JP" altLang="en-US" sz="2800" b="1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altLang="ja-JP" sz="2800" b="1">
                <a:solidFill>
                  <a:srgbClr val="009900"/>
                </a:solidFill>
                <a:latin typeface="Comic Sans MS" pitchFamily="66" charset="0"/>
              </a:rPr>
              <a:t>B</a:t>
            </a:r>
            <a:endParaRPr lang="ja-JP" altLang="en-US" sz="2800" b="1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41275" y="3543300"/>
            <a:ext cx="4926013" cy="609600"/>
          </a:xfrm>
          <a:prstGeom prst="flowChartAlternateProcess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00"/>
                </a:solidFill>
                <a:latin typeface="Comic Sans MS" pitchFamily="66" charset="0"/>
              </a:rPr>
              <a:t>3.Measure decay time diff.</a:t>
            </a:r>
            <a:endParaRPr lang="ja-JP" altLang="en-US" sz="2800" b="1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>
            <a:off x="41275" y="4794250"/>
            <a:ext cx="5035550" cy="609600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66FF33"/>
                </a:solidFill>
                <a:latin typeface="Comic Sans MS" pitchFamily="66" charset="0"/>
              </a:rPr>
              <a:t>4.Measure CP asym.:ML fit</a:t>
            </a:r>
            <a:endParaRPr lang="ja-JP" altLang="en-US" sz="2800" b="1">
              <a:solidFill>
                <a:srgbClr val="66FF33"/>
              </a:solidFill>
              <a:latin typeface="Comic Sans MS" pitchFamily="66" charset="0"/>
            </a:endParaRPr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>
            <a:off x="223838" y="19431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145417" name="AutoShape 9"/>
          <p:cNvSpPr>
            <a:spLocks noChangeArrowheads="1"/>
          </p:cNvSpPr>
          <p:nvPr/>
        </p:nvSpPr>
        <p:spPr bwMode="auto">
          <a:xfrm>
            <a:off x="223838" y="30861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145418" name="AutoShape 10"/>
          <p:cNvSpPr>
            <a:spLocks noChangeArrowheads="1"/>
          </p:cNvSpPr>
          <p:nvPr/>
        </p:nvSpPr>
        <p:spPr bwMode="auto">
          <a:xfrm>
            <a:off x="223838" y="43053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744538" y="1790700"/>
            <a:ext cx="2945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solidFill>
                  <a:srgbClr val="800080"/>
                </a:solidFill>
                <a:latin typeface="Comic Sans MS" pitchFamily="66" charset="0"/>
              </a:rPr>
              <a:t>Signal </a:t>
            </a:r>
            <a:r>
              <a:rPr lang="en-US" altLang="ja-JP" sz="2400" b="1" dirty="0" err="1" smtClean="0">
                <a:solidFill>
                  <a:srgbClr val="800080"/>
                </a:solidFill>
                <a:latin typeface="Comic Sans MS" pitchFamily="66" charset="0"/>
              </a:rPr>
              <a:t>fraction:f</a:t>
            </a:r>
            <a:r>
              <a:rPr lang="en-US" altLang="ja-JP" sz="2400" b="1" baseline="-25000" dirty="0" err="1" smtClean="0">
                <a:solidFill>
                  <a:srgbClr val="800080"/>
                </a:solidFill>
                <a:latin typeface="Comic Sans MS" pitchFamily="66" charset="0"/>
              </a:rPr>
              <a:t>sig</a:t>
            </a:r>
            <a:endParaRPr lang="en-US" altLang="ja-JP" sz="2400" b="1" baseline="-25000" dirty="0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744538" y="2933700"/>
            <a:ext cx="355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800080"/>
                </a:solidFill>
                <a:latin typeface="Comic Sans MS" pitchFamily="66" charset="0"/>
              </a:rPr>
              <a:t>Wrong tag fraction:</a:t>
            </a:r>
            <a:r>
              <a:rPr lang="en-US" altLang="ja-JP" sz="2400" b="1">
                <a:solidFill>
                  <a:srgbClr val="800080"/>
                </a:solidFill>
                <a:latin typeface="Symbol" pitchFamily="18" charset="2"/>
              </a:rPr>
              <a:t>w</a:t>
            </a:r>
            <a:endParaRPr lang="en-US" altLang="ja-JP" sz="2400" b="1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885825" y="4152900"/>
            <a:ext cx="323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800080"/>
                </a:solidFill>
                <a:latin typeface="Comic Sans MS" pitchFamily="66" charset="0"/>
              </a:rPr>
              <a:t>Time resolution: R</a:t>
            </a:r>
            <a:r>
              <a:rPr lang="en-US" altLang="ja-JP" sz="2400" b="1" baseline="-25000">
                <a:solidFill>
                  <a:srgbClr val="800080"/>
                </a:solidFill>
                <a:latin typeface="Comic Sans MS" pitchFamily="66" charset="0"/>
              </a:rPr>
              <a:t>res</a:t>
            </a:r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>
            <a:off x="2292350" y="548005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145426" name="Rectangle 2"/>
          <p:cNvSpPr>
            <a:spLocks noChangeArrowheads="1"/>
          </p:cNvSpPr>
          <p:nvPr/>
        </p:nvSpPr>
        <p:spPr bwMode="auto">
          <a:xfrm>
            <a:off x="3248025" y="2003425"/>
            <a:ext cx="40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9900"/>
                </a:solidFill>
                <a:latin typeface="Comic Sans MS" pitchFamily="66" charset="0"/>
              </a:rPr>
              <a:t>_</a:t>
            </a:r>
            <a:endParaRPr lang="ja-JP" altLang="en-US" sz="2800">
              <a:solidFill>
                <a:srgbClr val="0000FF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606925" y="1333234"/>
            <a:ext cx="4360863" cy="2266369"/>
            <a:chOff x="4606925" y="1333234"/>
            <a:chExt cx="4360863" cy="2266369"/>
          </a:xfrm>
        </p:grpSpPr>
        <p:grpSp>
          <p:nvGrpSpPr>
            <p:cNvPr id="145424" name="Group 18"/>
            <p:cNvGrpSpPr>
              <a:grpSpLocks/>
            </p:cNvGrpSpPr>
            <p:nvPr/>
          </p:nvGrpSpPr>
          <p:grpSpPr bwMode="auto">
            <a:xfrm>
              <a:off x="4606925" y="1527915"/>
              <a:ext cx="4360863" cy="2071688"/>
              <a:chOff x="2946" y="781"/>
              <a:chExt cx="2747" cy="1305"/>
            </a:xfrm>
          </p:grpSpPr>
          <p:sp>
            <p:nvSpPr>
              <p:cNvPr id="145440" name="Line 19"/>
              <p:cNvSpPr>
                <a:spLocks noChangeShapeType="1"/>
              </p:cNvSpPr>
              <p:nvPr/>
            </p:nvSpPr>
            <p:spPr bwMode="auto">
              <a:xfrm flipV="1">
                <a:off x="3820" y="1127"/>
                <a:ext cx="524" cy="24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41" name="Line 20"/>
              <p:cNvSpPr>
                <a:spLocks noChangeShapeType="1"/>
              </p:cNvSpPr>
              <p:nvPr/>
            </p:nvSpPr>
            <p:spPr bwMode="auto">
              <a:xfrm flipV="1">
                <a:off x="3022" y="1459"/>
                <a:ext cx="303" cy="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42" name="Line 21"/>
              <p:cNvSpPr>
                <a:spLocks noChangeShapeType="1"/>
              </p:cNvSpPr>
              <p:nvPr/>
            </p:nvSpPr>
            <p:spPr bwMode="auto">
              <a:xfrm flipH="1" flipV="1">
                <a:off x="3323" y="1459"/>
                <a:ext cx="224" cy="4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43" name="Line 22"/>
              <p:cNvSpPr>
                <a:spLocks noChangeShapeType="1"/>
              </p:cNvSpPr>
              <p:nvPr/>
            </p:nvSpPr>
            <p:spPr bwMode="auto">
              <a:xfrm flipV="1">
                <a:off x="3323" y="1367"/>
                <a:ext cx="490" cy="92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44" name="Line 23"/>
              <p:cNvSpPr>
                <a:spLocks noChangeShapeType="1"/>
              </p:cNvSpPr>
              <p:nvPr/>
            </p:nvSpPr>
            <p:spPr bwMode="auto">
              <a:xfrm>
                <a:off x="3323" y="1459"/>
                <a:ext cx="1395" cy="100"/>
              </a:xfrm>
              <a:prstGeom prst="line">
                <a:avLst/>
              </a:prstGeom>
              <a:noFill/>
              <a:ln w="31750">
                <a:solidFill>
                  <a:srgbClr val="800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45" name="Line 24"/>
              <p:cNvSpPr>
                <a:spLocks noChangeShapeType="1"/>
              </p:cNvSpPr>
              <p:nvPr/>
            </p:nvSpPr>
            <p:spPr bwMode="auto">
              <a:xfrm flipV="1">
                <a:off x="3820" y="1223"/>
                <a:ext cx="613" cy="144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46" name="Line 25"/>
              <p:cNvSpPr>
                <a:spLocks noChangeShapeType="1"/>
              </p:cNvSpPr>
              <p:nvPr/>
            </p:nvSpPr>
            <p:spPr bwMode="auto">
              <a:xfrm flipV="1">
                <a:off x="3868" y="1367"/>
                <a:ext cx="565" cy="0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47" name="Text Box 26"/>
              <p:cNvSpPr txBox="1">
                <a:spLocks noChangeArrowheads="1"/>
              </p:cNvSpPr>
              <p:nvPr/>
            </p:nvSpPr>
            <p:spPr bwMode="auto">
              <a:xfrm>
                <a:off x="3612" y="834"/>
                <a:ext cx="85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dirty="0">
                    <a:solidFill>
                      <a:srgbClr val="009900"/>
                    </a:solidFill>
                    <a:latin typeface="Comic Sans MS" pitchFamily="66" charset="0"/>
                  </a:rPr>
                  <a:t>B</a:t>
                </a:r>
                <a:r>
                  <a:rPr lang="ja-JP" altLang="en-US" sz="2000" b="1" dirty="0">
                    <a:solidFill>
                      <a:srgbClr val="009900"/>
                    </a:solidFill>
                    <a:latin typeface="Comic Sans MS" pitchFamily="66" charset="0"/>
                  </a:rPr>
                  <a:t> </a:t>
                </a:r>
                <a:r>
                  <a:rPr lang="en-US" altLang="ja-JP" sz="2000" b="1" dirty="0">
                    <a:solidFill>
                      <a:srgbClr val="009900"/>
                    </a:solidFill>
                    <a:latin typeface="Comic Sans MS" pitchFamily="66" charset="0"/>
                  </a:rPr>
                  <a:t>or</a:t>
                </a:r>
                <a:r>
                  <a:rPr lang="ja-JP" altLang="en-US" sz="2000" b="1" dirty="0">
                    <a:solidFill>
                      <a:srgbClr val="009900"/>
                    </a:solidFill>
                    <a:latin typeface="Comic Sans MS" pitchFamily="66" charset="0"/>
                  </a:rPr>
                  <a:t> </a:t>
                </a:r>
                <a:r>
                  <a:rPr lang="en-US" altLang="ja-JP" sz="2000" b="1" dirty="0">
                    <a:solidFill>
                      <a:srgbClr val="009900"/>
                    </a:solidFill>
                    <a:latin typeface="Comic Sans MS" pitchFamily="66" charset="0"/>
                  </a:rPr>
                  <a:t>B</a:t>
                </a:r>
                <a:r>
                  <a:rPr lang="ja-JP" altLang="en-US" sz="2000" b="1" dirty="0">
                    <a:solidFill>
                      <a:srgbClr val="009900"/>
                    </a:solidFill>
                    <a:latin typeface="Comic Sans MS" pitchFamily="66" charset="0"/>
                  </a:rPr>
                  <a:t> </a:t>
                </a:r>
                <a:r>
                  <a:rPr lang="en-US" altLang="ja-JP" sz="2000" b="1" dirty="0">
                    <a:solidFill>
                      <a:srgbClr val="009900"/>
                    </a:solidFill>
                    <a:latin typeface="Comic Sans MS" pitchFamily="66" charset="0"/>
                  </a:rPr>
                  <a:t>? </a:t>
                </a:r>
                <a:endParaRPr lang="ja-JP" altLang="en-US" sz="2000" b="1" dirty="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448" name="Line 27"/>
              <p:cNvSpPr>
                <a:spLocks noChangeShapeType="1"/>
              </p:cNvSpPr>
              <p:nvPr/>
            </p:nvSpPr>
            <p:spPr bwMode="auto">
              <a:xfrm flipV="1">
                <a:off x="4694" y="1271"/>
                <a:ext cx="513" cy="288"/>
              </a:xfrm>
              <a:prstGeom prst="line">
                <a:avLst/>
              </a:prstGeom>
              <a:noFill/>
              <a:ln w="34925">
                <a:solidFill>
                  <a:srgbClr val="3333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49" name="Line 28"/>
              <p:cNvSpPr>
                <a:spLocks noChangeShapeType="1"/>
              </p:cNvSpPr>
              <p:nvPr/>
            </p:nvSpPr>
            <p:spPr bwMode="auto">
              <a:xfrm flipV="1">
                <a:off x="4709" y="1463"/>
                <a:ext cx="543" cy="96"/>
              </a:xfrm>
              <a:prstGeom prst="line">
                <a:avLst/>
              </a:prstGeom>
              <a:noFill/>
              <a:ln w="34925">
                <a:solidFill>
                  <a:srgbClr val="3333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50" name="Line 29"/>
              <p:cNvSpPr>
                <a:spLocks noChangeShapeType="1"/>
              </p:cNvSpPr>
              <p:nvPr/>
            </p:nvSpPr>
            <p:spPr bwMode="auto">
              <a:xfrm>
                <a:off x="4670" y="1559"/>
                <a:ext cx="292" cy="192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51" name="Line 30"/>
              <p:cNvSpPr>
                <a:spLocks noChangeShapeType="1"/>
              </p:cNvSpPr>
              <p:nvPr/>
            </p:nvSpPr>
            <p:spPr bwMode="auto">
              <a:xfrm>
                <a:off x="4986" y="1751"/>
                <a:ext cx="266" cy="192"/>
              </a:xfrm>
              <a:prstGeom prst="line">
                <a:avLst/>
              </a:prstGeom>
              <a:noFill/>
              <a:ln w="34925">
                <a:solidFill>
                  <a:srgbClr val="3333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52" name="Line 31"/>
              <p:cNvSpPr>
                <a:spLocks noChangeShapeType="1"/>
              </p:cNvSpPr>
              <p:nvPr/>
            </p:nvSpPr>
            <p:spPr bwMode="auto">
              <a:xfrm>
                <a:off x="4986" y="1751"/>
                <a:ext cx="310" cy="0"/>
              </a:xfrm>
              <a:prstGeom prst="line">
                <a:avLst/>
              </a:prstGeom>
              <a:noFill/>
              <a:ln w="34925">
                <a:solidFill>
                  <a:srgbClr val="3333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53" name="Text Box 32"/>
              <p:cNvSpPr txBox="1">
                <a:spLocks noChangeArrowheads="1"/>
              </p:cNvSpPr>
              <p:nvPr/>
            </p:nvSpPr>
            <p:spPr bwMode="auto">
              <a:xfrm>
                <a:off x="5222" y="1261"/>
                <a:ext cx="4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3333FF"/>
                    </a:solidFill>
                    <a:latin typeface="Comic Sans MS" pitchFamily="66" charset="0"/>
                  </a:rPr>
                  <a:t>J/</a:t>
                </a:r>
                <a:r>
                  <a:rPr lang="en-US" altLang="ja-JP" sz="2000" b="1">
                    <a:solidFill>
                      <a:srgbClr val="3333FF"/>
                    </a:solidFill>
                    <a:latin typeface="Symbol" pitchFamily="18" charset="2"/>
                    <a:sym typeface="Symbol" pitchFamily="18" charset="2"/>
                  </a:rPr>
                  <a:t></a:t>
                </a:r>
                <a:endParaRPr lang="en-US" altLang="ja-JP" sz="2000" b="1">
                  <a:solidFill>
                    <a:srgbClr val="3333FF"/>
                  </a:solidFill>
                  <a:latin typeface="Symbol" pitchFamily="18" charset="2"/>
                </a:endParaRPr>
              </a:p>
            </p:txBody>
          </p:sp>
          <p:sp>
            <p:nvSpPr>
              <p:cNvPr id="145454" name="Text Box 33"/>
              <p:cNvSpPr txBox="1">
                <a:spLocks noChangeArrowheads="1"/>
              </p:cNvSpPr>
              <p:nvPr/>
            </p:nvSpPr>
            <p:spPr bwMode="auto">
              <a:xfrm>
                <a:off x="5296" y="1733"/>
                <a:ext cx="28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3333FF"/>
                    </a:solidFill>
                    <a:latin typeface="Comic Sans MS" pitchFamily="66" charset="0"/>
                  </a:rPr>
                  <a:t>K</a:t>
                </a:r>
                <a:r>
                  <a:rPr lang="en-US" altLang="ja-JP" sz="2000" b="1" baseline="-25000">
                    <a:solidFill>
                      <a:srgbClr val="3333FF"/>
                    </a:solidFill>
                    <a:latin typeface="Comic Sans MS" pitchFamily="66" charset="0"/>
                  </a:rPr>
                  <a:t>S</a:t>
                </a:r>
                <a:endParaRPr lang="en-US" altLang="ja-JP" sz="2000" b="1">
                  <a:solidFill>
                    <a:srgbClr val="3333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455" name="Line 34"/>
              <p:cNvSpPr>
                <a:spLocks noChangeShapeType="1"/>
              </p:cNvSpPr>
              <p:nvPr/>
            </p:nvSpPr>
            <p:spPr bwMode="auto">
              <a:xfrm>
                <a:off x="3813" y="1223"/>
                <a:ext cx="0" cy="76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56" name="Text Box 35"/>
              <p:cNvSpPr txBox="1">
                <a:spLocks noChangeArrowheads="1"/>
              </p:cNvSpPr>
              <p:nvPr/>
            </p:nvSpPr>
            <p:spPr bwMode="auto">
              <a:xfrm>
                <a:off x="3015" y="1455"/>
                <a:ext cx="29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i="1">
                    <a:solidFill>
                      <a:srgbClr val="CC0000"/>
                    </a:solidFill>
                    <a:latin typeface="Comic Sans MS" pitchFamily="66" charset="0"/>
                  </a:rPr>
                  <a:t>e</a:t>
                </a:r>
                <a:r>
                  <a:rPr lang="en-US" altLang="ja-JP" sz="2400" b="1" i="1" baseline="30000">
                    <a:solidFill>
                      <a:srgbClr val="CC0000"/>
                    </a:solidFill>
                    <a:latin typeface="Comic Sans MS" pitchFamily="66" charset="0"/>
                    <a:sym typeface="Symbol" pitchFamily="18" charset="2"/>
                  </a:rPr>
                  <a:t></a:t>
                </a:r>
                <a:endParaRPr lang="en-US" altLang="ja-JP" sz="2400" b="1" i="1" baseline="30000">
                  <a:solidFill>
                    <a:srgbClr val="CC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457" name="Text Box 36"/>
              <p:cNvSpPr txBox="1">
                <a:spLocks noChangeArrowheads="1"/>
              </p:cNvSpPr>
              <p:nvPr/>
            </p:nvSpPr>
            <p:spPr bwMode="auto">
              <a:xfrm>
                <a:off x="3345" y="1455"/>
                <a:ext cx="29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i="1">
                    <a:solidFill>
                      <a:srgbClr val="3333FF"/>
                    </a:solidFill>
                    <a:latin typeface="Comic Sans MS" pitchFamily="66" charset="0"/>
                  </a:rPr>
                  <a:t>e</a:t>
                </a:r>
                <a:r>
                  <a:rPr lang="en-US" altLang="ja-JP" sz="2400" b="1" i="1" baseline="30000">
                    <a:solidFill>
                      <a:srgbClr val="3333FF"/>
                    </a:solidFill>
                    <a:latin typeface="Comic Sans MS" pitchFamily="66" charset="0"/>
                    <a:sym typeface="Symbol" pitchFamily="18" charset="2"/>
                  </a:rPr>
                  <a:t></a:t>
                </a:r>
                <a:endParaRPr lang="en-US" altLang="ja-JP" sz="2400" b="1" i="1" baseline="30000">
                  <a:solidFill>
                    <a:srgbClr val="3333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458" name="Text Box 37"/>
              <p:cNvSpPr txBox="1">
                <a:spLocks noChangeArrowheads="1"/>
              </p:cNvSpPr>
              <p:nvPr/>
            </p:nvSpPr>
            <p:spPr bwMode="auto">
              <a:xfrm>
                <a:off x="4098" y="1511"/>
                <a:ext cx="35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ja-JP" sz="2400" b="1">
                    <a:solidFill>
                      <a:srgbClr val="CC0000"/>
                    </a:solidFill>
                    <a:sym typeface="Symbol" pitchFamily="18" charset="2"/>
                  </a:rPr>
                  <a:t></a:t>
                </a:r>
                <a:r>
                  <a:rPr lang="en-US" altLang="ja-JP" sz="2400" b="1">
                    <a:solidFill>
                      <a:srgbClr val="CC0000"/>
                    </a:solidFill>
                    <a:latin typeface="Comic Sans MS" pitchFamily="66" charset="0"/>
                    <a:sym typeface="Symbol" pitchFamily="18" charset="2"/>
                  </a:rPr>
                  <a:t>z</a:t>
                </a:r>
                <a:endParaRPr lang="en-US" altLang="ja-JP" sz="2400" b="1">
                  <a:solidFill>
                    <a:srgbClr val="CC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459" name="Line 38"/>
              <p:cNvSpPr>
                <a:spLocks noChangeShapeType="1"/>
              </p:cNvSpPr>
              <p:nvPr/>
            </p:nvSpPr>
            <p:spPr bwMode="auto">
              <a:xfrm>
                <a:off x="4676" y="1511"/>
                <a:ext cx="0" cy="52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60" name="Line 39"/>
              <p:cNvSpPr>
                <a:spLocks noChangeShapeType="1"/>
              </p:cNvSpPr>
              <p:nvPr/>
            </p:nvSpPr>
            <p:spPr bwMode="auto">
              <a:xfrm>
                <a:off x="3820" y="1367"/>
                <a:ext cx="480" cy="96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61" name="Text Box 40"/>
              <p:cNvSpPr txBox="1">
                <a:spLocks noChangeArrowheads="1"/>
              </p:cNvSpPr>
              <p:nvPr/>
            </p:nvSpPr>
            <p:spPr bwMode="auto">
              <a:xfrm>
                <a:off x="3655" y="1463"/>
                <a:ext cx="5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CC0000"/>
                    </a:solidFill>
                    <a:latin typeface="Comic Sans MS" pitchFamily="66" charset="0"/>
                  </a:rPr>
                  <a:t>t=0</a:t>
                </a:r>
              </a:p>
            </p:txBody>
          </p:sp>
          <p:sp>
            <p:nvSpPr>
              <p:cNvPr id="145462" name="Line 41"/>
              <p:cNvSpPr>
                <a:spLocks noChangeShapeType="1"/>
              </p:cNvSpPr>
              <p:nvPr/>
            </p:nvSpPr>
            <p:spPr bwMode="auto">
              <a:xfrm>
                <a:off x="3832" y="1799"/>
                <a:ext cx="842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463" name="Text Box 42"/>
              <p:cNvSpPr txBox="1">
                <a:spLocks noChangeArrowheads="1"/>
              </p:cNvSpPr>
              <p:nvPr/>
            </p:nvSpPr>
            <p:spPr bwMode="auto">
              <a:xfrm>
                <a:off x="3792" y="1834"/>
                <a:ext cx="10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CC0000"/>
                    </a:solidFill>
                    <a:latin typeface="Comic Sans MS" pitchFamily="66" charset="0"/>
                  </a:rPr>
                  <a:t>Vertex diff.</a:t>
                </a:r>
                <a:endParaRPr lang="ja-JP" altLang="en-US" sz="2000" b="1">
                  <a:solidFill>
                    <a:srgbClr val="CC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464" name="Oval 43"/>
              <p:cNvSpPr>
                <a:spLocks noChangeArrowheads="1"/>
              </p:cNvSpPr>
              <p:nvPr/>
            </p:nvSpPr>
            <p:spPr bwMode="auto">
              <a:xfrm>
                <a:off x="3724" y="1271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ja-JP" sz="2000"/>
              </a:p>
            </p:txBody>
          </p:sp>
          <p:sp>
            <p:nvSpPr>
              <p:cNvPr id="145465" name="Oval 44"/>
              <p:cNvSpPr>
                <a:spLocks noChangeArrowheads="1"/>
              </p:cNvSpPr>
              <p:nvPr/>
            </p:nvSpPr>
            <p:spPr bwMode="auto">
              <a:xfrm>
                <a:off x="4598" y="1463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ja-JP" sz="2000"/>
              </a:p>
            </p:txBody>
          </p:sp>
          <p:sp>
            <p:nvSpPr>
              <p:cNvPr id="145466" name="Text Box 45"/>
              <p:cNvSpPr txBox="1">
                <a:spLocks noChangeArrowheads="1"/>
              </p:cNvSpPr>
              <p:nvPr/>
            </p:nvSpPr>
            <p:spPr bwMode="auto">
              <a:xfrm>
                <a:off x="4541" y="781"/>
                <a:ext cx="115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3333FF"/>
                    </a:solidFill>
                    <a:latin typeface="Comic Sans MS" pitchFamily="66" charset="0"/>
                  </a:rPr>
                  <a:t>Decay to CP</a:t>
                </a:r>
                <a:r>
                  <a:rPr lang="ja-JP" altLang="en-US" sz="2000" b="1">
                    <a:solidFill>
                      <a:srgbClr val="3333FF"/>
                    </a:solidFill>
                    <a:latin typeface="Comic Sans MS" pitchFamily="66" charset="0"/>
                  </a:rPr>
                  <a:t> </a:t>
                </a:r>
                <a:r>
                  <a:rPr lang="en-US" altLang="ja-JP" sz="2000" b="1">
                    <a:solidFill>
                      <a:srgbClr val="3333FF"/>
                    </a:solidFill>
                    <a:latin typeface="Comic Sans MS" pitchFamily="66" charset="0"/>
                  </a:rPr>
                  <a:t>eigenstate</a:t>
                </a:r>
                <a:endParaRPr lang="ja-JP" altLang="en-US" sz="2000" b="1">
                  <a:solidFill>
                    <a:srgbClr val="3333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467" name="Text Box 46"/>
              <p:cNvSpPr txBox="1">
                <a:spLocks noChangeArrowheads="1"/>
              </p:cNvSpPr>
              <p:nvPr/>
            </p:nvSpPr>
            <p:spPr bwMode="auto">
              <a:xfrm>
                <a:off x="2946" y="1110"/>
                <a:ext cx="62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chemeClr val="accent2"/>
                    </a:solidFill>
                    <a:latin typeface="Symbol" pitchFamily="18" charset="2"/>
                    <a:sym typeface="Symbol" pitchFamily="18" charset="2"/>
                  </a:rPr>
                  <a:t></a:t>
                </a:r>
                <a:r>
                  <a:rPr lang="en-US" altLang="ja-JP" sz="2400" b="1">
                    <a:solidFill>
                      <a:schemeClr val="accent2"/>
                    </a:solidFill>
                    <a:latin typeface="Comic Sans MS" pitchFamily="66" charset="0"/>
                  </a:rPr>
                  <a:t>(4S)</a:t>
                </a:r>
              </a:p>
            </p:txBody>
          </p:sp>
        </p:grpSp>
        <p:sp>
          <p:nvSpPr>
            <p:cNvPr id="145427" name="Rectangle 4"/>
            <p:cNvSpPr>
              <a:spLocks noChangeArrowheads="1"/>
            </p:cNvSpPr>
            <p:nvPr/>
          </p:nvSpPr>
          <p:spPr bwMode="auto">
            <a:xfrm>
              <a:off x="6299200" y="1333234"/>
              <a:ext cx="3444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 dirty="0">
                  <a:solidFill>
                    <a:srgbClr val="009900"/>
                  </a:solidFill>
                  <a:latin typeface="Comic Sans MS" pitchFamily="66" charset="0"/>
                </a:rPr>
                <a:t>_</a:t>
              </a:r>
              <a:endParaRPr lang="ja-JP" altLang="en-US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B2CFC-FE15-4F54-9500-E0CE1AD59138}" type="slidenum">
              <a:rPr lang="en-US" altLang="ja-JP" smtClean="0"/>
              <a:pPr>
                <a:defRPr/>
              </a:pPr>
              <a:t>52</a:t>
            </a:fld>
            <a:endParaRPr lang="en-US" altLang="ja-JP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H="1">
            <a:off x="4131479" y="4248150"/>
            <a:ext cx="1320557" cy="1730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" name="Text Box 64"/>
          <p:cNvSpPr txBox="1">
            <a:spLocks noChangeArrowheads="1"/>
          </p:cNvSpPr>
          <p:nvPr/>
        </p:nvSpPr>
        <p:spPr bwMode="auto">
          <a:xfrm>
            <a:off x="5417935" y="4692650"/>
            <a:ext cx="3691908" cy="1384995"/>
          </a:xfrm>
          <a:prstGeom prst="rect">
            <a:avLst/>
          </a:prstGeom>
          <a:noFill/>
          <a:ln w="2540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b="1" dirty="0" smtClean="0">
                <a:solidFill>
                  <a:srgbClr val="CC00CC"/>
                </a:solidFill>
              </a:rPr>
              <a:t>Difference</a:t>
            </a:r>
            <a:r>
              <a:rPr lang="ja-JP" altLang="en-US" sz="2800" b="1" dirty="0" smtClean="0">
                <a:solidFill>
                  <a:srgbClr val="CC00CC"/>
                </a:solidFill>
              </a:rPr>
              <a:t>：</a:t>
            </a:r>
            <a:r>
              <a:rPr lang="en-US" altLang="ja-JP" sz="2800" b="1" dirty="0" smtClean="0">
                <a:solidFill>
                  <a:srgbClr val="CC00CC"/>
                </a:solidFill>
              </a:rPr>
              <a:t>much more</a:t>
            </a:r>
          </a:p>
          <a:p>
            <a:r>
              <a:rPr lang="en-US" altLang="ja-JP" sz="2800" b="1" dirty="0" smtClean="0">
                <a:solidFill>
                  <a:srgbClr val="CC00CC"/>
                </a:solidFill>
              </a:rPr>
              <a:t>         Background !</a:t>
            </a:r>
            <a:endParaRPr lang="en-US" altLang="ja-JP" sz="2800" b="1" dirty="0">
              <a:solidFill>
                <a:srgbClr val="CC00CC"/>
              </a:solidFill>
            </a:endParaRPr>
          </a:p>
          <a:p>
            <a:r>
              <a:rPr lang="en-US" altLang="ja-JP" sz="2800" b="1" dirty="0">
                <a:solidFill>
                  <a:srgbClr val="CC00CC"/>
                </a:solidFill>
              </a:rPr>
              <a:t>            &gt; signal</a:t>
            </a:r>
          </a:p>
        </p:txBody>
      </p:sp>
      <p:sp>
        <p:nvSpPr>
          <p:cNvPr id="64" name="Rectangle 14"/>
          <p:cNvSpPr>
            <a:spLocks noChangeArrowheads="1"/>
          </p:cNvSpPr>
          <p:nvPr/>
        </p:nvSpPr>
        <p:spPr bwMode="auto">
          <a:xfrm>
            <a:off x="1787525" y="5740400"/>
            <a:ext cx="1663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3600" b="1" dirty="0" err="1">
                <a:solidFill>
                  <a:srgbClr val="FF0000"/>
                </a:solidFill>
              </a:rPr>
              <a:t>S</a:t>
            </a:r>
            <a:r>
              <a:rPr lang="en-US" altLang="ja-JP" sz="3600" b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pp</a:t>
            </a:r>
            <a:r>
              <a:rPr lang="en-US" altLang="ja-JP" sz="3600" b="1" dirty="0">
                <a:solidFill>
                  <a:srgbClr val="FF0000"/>
                </a:solidFill>
              </a:rPr>
              <a:t>, A</a:t>
            </a:r>
            <a:r>
              <a:rPr lang="en-US" altLang="ja-JP" sz="3600" b="1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pp</a:t>
            </a:r>
            <a:endParaRPr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65" name="Text Box 59"/>
          <p:cNvSpPr txBox="1">
            <a:spLocks noChangeArrowheads="1"/>
          </p:cNvSpPr>
          <p:nvPr/>
        </p:nvSpPr>
        <p:spPr bwMode="auto">
          <a:xfrm>
            <a:off x="5452036" y="3962400"/>
            <a:ext cx="3236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b="1" dirty="0">
                <a:solidFill>
                  <a:srgbClr val="FF00FF"/>
                </a:solidFill>
              </a:rPr>
              <a:t>u</a:t>
            </a:r>
            <a:r>
              <a:rPr lang="en-US" altLang="ja-JP" sz="2400" b="1" dirty="0" smtClean="0">
                <a:solidFill>
                  <a:srgbClr val="FF00FF"/>
                </a:solidFill>
              </a:rPr>
              <a:t>se same ones as sin2</a:t>
            </a:r>
            <a:r>
              <a:rPr lang="en-US" altLang="ja-JP" sz="2400" b="1" dirty="0" smtClean="0">
                <a:solidFill>
                  <a:srgbClr val="FF00FF"/>
                </a:solidFill>
                <a:latin typeface="Symbol" panose="05050102010706020507" pitchFamily="18" charset="2"/>
              </a:rPr>
              <a:t>f</a:t>
            </a:r>
            <a:r>
              <a:rPr lang="en-US" altLang="ja-JP" sz="2400" b="1" baseline="-25000" dirty="0" smtClean="0">
                <a:solidFill>
                  <a:srgbClr val="FF00FF"/>
                </a:solidFill>
                <a:latin typeface="Symbol" panose="05050102010706020507" pitchFamily="18" charset="2"/>
              </a:rPr>
              <a:t>1</a:t>
            </a:r>
            <a:endParaRPr lang="ja-JP" altLang="en-US" sz="2400" b="1" dirty="0">
              <a:solidFill>
                <a:srgbClr val="FF00FF"/>
              </a:solidFill>
            </a:endParaRPr>
          </a:p>
        </p:txBody>
      </p:sp>
      <p:sp>
        <p:nvSpPr>
          <p:cNvPr id="66" name="Text Box 63"/>
          <p:cNvSpPr txBox="1">
            <a:spLocks noChangeArrowheads="1"/>
          </p:cNvSpPr>
          <p:nvPr/>
        </p:nvSpPr>
        <p:spPr bwMode="auto">
          <a:xfrm>
            <a:off x="5275263" y="1066800"/>
            <a:ext cx="38507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b="1" dirty="0" smtClean="0">
                <a:solidFill>
                  <a:srgbClr val="FF0000"/>
                </a:solidFill>
              </a:rPr>
              <a:t>Basically same as sin2</a:t>
            </a:r>
            <a:r>
              <a:rPr lang="en-US" altLang="ja-JP" sz="28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altLang="ja-JP" sz="2800" b="1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フッター プレースホルダー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/>
              <a:t>                                                               </a:t>
            </a:r>
            <a:endParaRPr lang="ja-JP" altLang="en-US" sz="1400" b="0" dirty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smtClean="0"/>
              <a:t>Background</a:t>
            </a:r>
            <a:r>
              <a:rPr lang="ja-JP" altLang="en-US" b="1" smtClean="0"/>
              <a:t>：</a:t>
            </a:r>
            <a:r>
              <a:rPr lang="en-US" altLang="ja-JP" b="1" smtClean="0"/>
              <a:t>I. </a:t>
            </a:r>
            <a:r>
              <a:rPr lang="en-US" altLang="ja-JP" b="1" smtClean="0">
                <a:solidFill>
                  <a:srgbClr val="FF0000"/>
                </a:solidFill>
              </a:rPr>
              <a:t>B→ </a:t>
            </a:r>
            <a:r>
              <a:rPr lang="en-US" altLang="ja-JP" b="1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en-US" altLang="ja-JP" b="1" baseline="30000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ja-JP" b="1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altLang="ja-JP" b="1" baseline="30000" smtClean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endParaRPr lang="en-US" altLang="ja-JP" sz="5400" b="1" baseline="30000" smtClean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12738" y="944563"/>
            <a:ext cx="1704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3200" b="1">
                <a:solidFill>
                  <a:schemeClr val="accent2"/>
                </a:solidFill>
              </a:rPr>
              <a:t>B→ </a:t>
            </a:r>
            <a:r>
              <a:rPr lang="en-US" altLang="ja-JP" sz="3200" b="1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3200" b="1" baseline="30000">
                <a:solidFill>
                  <a:schemeClr val="accent2"/>
                </a:solidFill>
                <a:latin typeface="Symbol" panose="05050102010706020507" pitchFamily="18" charset="2"/>
              </a:rPr>
              <a:t>+</a:t>
            </a:r>
            <a:r>
              <a:rPr lang="en-US" altLang="ja-JP" sz="3200" b="1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3200" b="1" baseline="30000">
                <a:solidFill>
                  <a:schemeClr val="accent2"/>
                </a:solidFill>
                <a:latin typeface="Symbol" panose="05050102010706020507" pitchFamily="18" charset="2"/>
              </a:rPr>
              <a:t>-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2430463" y="1004888"/>
            <a:ext cx="2274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>
                <a:solidFill>
                  <a:schemeClr val="accent2"/>
                </a:solidFill>
              </a:rPr>
              <a:t>Br = 0.44x10</a:t>
            </a:r>
            <a:r>
              <a:rPr lang="en-US" altLang="ja-JP" sz="2800" baseline="30000">
                <a:solidFill>
                  <a:schemeClr val="accent2"/>
                </a:solidFill>
              </a:rPr>
              <a:t>-5</a:t>
            </a:r>
            <a:endParaRPr lang="en-US" altLang="ja-JP" sz="2800">
              <a:solidFill>
                <a:schemeClr val="accent2"/>
              </a:solidFill>
            </a:endParaRP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312738" y="1325563"/>
            <a:ext cx="177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3200" b="1">
                <a:solidFill>
                  <a:srgbClr val="FF0000"/>
                </a:solidFill>
              </a:rPr>
              <a:t>B→ </a:t>
            </a:r>
            <a:r>
              <a:rPr lang="en-US" altLang="ja-JP" sz="3200" b="1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en-US" altLang="ja-JP" sz="3200" b="1" baseline="3000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ja-JP" sz="3200" b="1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3200" b="1" baseline="3000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endParaRPr lang="en-US" altLang="ja-JP" sz="3200" b="1" baseline="3000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2430463" y="1385888"/>
            <a:ext cx="4960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>
                <a:solidFill>
                  <a:schemeClr val="accent2"/>
                </a:solidFill>
              </a:rPr>
              <a:t>Br = 1.74x 10</a:t>
            </a:r>
            <a:r>
              <a:rPr lang="en-US" altLang="ja-JP" sz="2800" baseline="30000">
                <a:solidFill>
                  <a:schemeClr val="accent2"/>
                </a:solidFill>
              </a:rPr>
              <a:t>-5  </a:t>
            </a:r>
            <a:r>
              <a:rPr lang="en-US" altLang="ja-JP" sz="2800">
                <a:solidFill>
                  <a:schemeClr val="accent2"/>
                </a:solidFill>
              </a:rPr>
              <a:t>~ 4xBr(B→</a:t>
            </a:r>
            <a:r>
              <a:rPr lang="en-US" altLang="ja-JP" sz="28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800" baseline="30000">
                <a:solidFill>
                  <a:schemeClr val="accent2"/>
                </a:solidFill>
                <a:latin typeface="Symbol" panose="05050102010706020507" pitchFamily="18" charset="2"/>
              </a:rPr>
              <a:t>+</a:t>
            </a:r>
            <a:r>
              <a:rPr lang="en-US" altLang="ja-JP" sz="28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800" baseline="30000">
                <a:solidFill>
                  <a:schemeClr val="accent2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8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5064" name="Rectangle 30"/>
          <p:cNvSpPr>
            <a:spLocks noChangeArrowheads="1"/>
          </p:cNvSpPr>
          <p:nvPr/>
        </p:nvSpPr>
        <p:spPr bwMode="auto">
          <a:xfrm>
            <a:off x="4419600" y="1941513"/>
            <a:ext cx="3744913" cy="2663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/>
          </a:p>
        </p:txBody>
      </p:sp>
      <p:pic>
        <p:nvPicPr>
          <p:cNvPr id="45065" name="Picture 31" descr="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4110"/>
          <a:stretch>
            <a:fillRect/>
          </a:stretch>
        </p:blipFill>
        <p:spPr bwMode="auto">
          <a:xfrm>
            <a:off x="192088" y="2590800"/>
            <a:ext cx="2627312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6" name="Text Box 32"/>
          <p:cNvSpPr txBox="1">
            <a:spLocks noChangeArrowheads="1"/>
          </p:cNvSpPr>
          <p:nvPr/>
        </p:nvSpPr>
        <p:spPr bwMode="auto">
          <a:xfrm>
            <a:off x="0" y="1920875"/>
            <a:ext cx="3352800" cy="7571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2400" dirty="0">
                <a:solidFill>
                  <a:srgbClr val="FFFFFF"/>
                </a:solidFill>
                <a:sym typeface="Symbol" panose="05050102010706020507" pitchFamily="18" charset="2"/>
              </a:rPr>
              <a:t>2-3.5GeV/c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solidFill>
                  <a:srgbClr val="FFFFFF"/>
                </a:solidFill>
                <a:sym typeface="Symbol" panose="05050102010706020507" pitchFamily="18" charset="2"/>
              </a:rPr>
              <a:t>/K </a:t>
            </a:r>
            <a:r>
              <a:rPr lang="en-US" altLang="ja-JP" sz="2400" dirty="0" smtClean="0">
                <a:solidFill>
                  <a:srgbClr val="FFFFFF"/>
                </a:solidFill>
                <a:sym typeface="Symbol" panose="05050102010706020507" pitchFamily="18" charset="2"/>
              </a:rPr>
              <a:t>separation</a:t>
            </a:r>
            <a:r>
              <a:rPr lang="ja-JP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 </a:t>
            </a:r>
            <a:r>
              <a:rPr lang="en-US" altLang="ja-JP" sz="2400" dirty="0" smtClean="0">
                <a:solidFill>
                  <a:srgbClr val="FFFFFF"/>
                </a:solidFill>
                <a:sym typeface="Symbol" panose="05050102010706020507" pitchFamily="18" charset="2"/>
              </a:rPr>
              <a:t>is </a:t>
            </a:r>
            <a:r>
              <a:rPr lang="en-US" altLang="ja-JP" sz="2400" dirty="0" err="1" smtClean="0">
                <a:solidFill>
                  <a:srgbClr val="FFFFFF"/>
                </a:solidFill>
                <a:sym typeface="Symbol" panose="05050102010706020507" pitchFamily="18" charset="2"/>
              </a:rPr>
              <a:t>crusial</a:t>
            </a:r>
            <a:endParaRPr lang="ja-JP" altLang="en-US" sz="2400" dirty="0">
              <a:solidFill>
                <a:srgbClr val="FFFFFF"/>
              </a:solidFill>
              <a:sym typeface="Symbol" panose="05050102010706020507" pitchFamily="18" charset="2"/>
            </a:endParaRPr>
          </a:p>
        </p:txBody>
      </p:sp>
      <p:sp>
        <p:nvSpPr>
          <p:cNvPr id="45067" name="Text Box 33"/>
          <p:cNvSpPr txBox="1">
            <a:spLocks noChangeArrowheads="1"/>
          </p:cNvSpPr>
          <p:nvPr/>
        </p:nvSpPr>
        <p:spPr bwMode="auto">
          <a:xfrm>
            <a:off x="1162050" y="5257800"/>
            <a:ext cx="2419350" cy="121285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/>
              <a:t>for </a:t>
            </a:r>
            <a:r>
              <a:rPr lang="en-US" altLang="ja-JP" sz="2400">
                <a:latin typeface="Symbol" panose="05050102010706020507" pitchFamily="18" charset="2"/>
              </a:rPr>
              <a:t>p</a:t>
            </a:r>
            <a:r>
              <a:rPr lang="en-US" altLang="ja-JP" sz="2400" b="1" baseline="30000">
                <a:sym typeface="Symbol" panose="05050102010706020507" pitchFamily="18" charset="2"/>
              </a:rPr>
              <a:t>+</a:t>
            </a:r>
            <a:r>
              <a:rPr lang="en-US" altLang="ja-JP" sz="240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l-GR" altLang="ja-JP" sz="2400" b="1" baseline="30000">
                <a:sym typeface="Symbol" panose="05050102010706020507" pitchFamily="18" charset="2"/>
              </a:rPr>
              <a:t>–</a:t>
            </a:r>
            <a:r>
              <a:rPr lang="en-US" altLang="ja-JP" sz="2400" b="1">
                <a:sym typeface="Symbol" panose="05050102010706020507" pitchFamily="18" charset="2"/>
              </a:rPr>
              <a:t>,</a:t>
            </a:r>
            <a:endParaRPr lang="en-US" altLang="ja-JP" sz="2400"/>
          </a:p>
          <a:p>
            <a:r>
              <a:rPr lang="en-US" altLang="ja-JP" sz="2400">
                <a:latin typeface="Symbol" panose="05050102010706020507" pitchFamily="18" charset="2"/>
              </a:rPr>
              <a:t>p </a:t>
            </a:r>
            <a:r>
              <a:rPr lang="en-US" altLang="ja-JP" sz="2400"/>
              <a:t>eff. = 0.91</a:t>
            </a:r>
          </a:p>
          <a:p>
            <a:r>
              <a:rPr lang="en-US" altLang="ja-JP" sz="2400"/>
              <a:t>K fake rate = 0.10</a:t>
            </a:r>
          </a:p>
        </p:txBody>
      </p:sp>
      <p:sp>
        <p:nvSpPr>
          <p:cNvPr id="45068" name="Rectangle 34"/>
          <p:cNvSpPr>
            <a:spLocks noChangeArrowheads="1"/>
          </p:cNvSpPr>
          <p:nvPr/>
        </p:nvSpPr>
        <p:spPr bwMode="auto">
          <a:xfrm>
            <a:off x="4857750" y="2208213"/>
            <a:ext cx="6350" cy="4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/>
          </a:p>
        </p:txBody>
      </p:sp>
      <p:grpSp>
        <p:nvGrpSpPr>
          <p:cNvPr id="45069" name="Group 35"/>
          <p:cNvGrpSpPr>
            <a:grpSpLocks/>
          </p:cNvGrpSpPr>
          <p:nvPr/>
        </p:nvGrpSpPr>
        <p:grpSpPr bwMode="auto">
          <a:xfrm>
            <a:off x="4445000" y="2157413"/>
            <a:ext cx="3775075" cy="2303462"/>
            <a:chOff x="224" y="2013"/>
            <a:chExt cx="3124" cy="1979"/>
          </a:xfrm>
        </p:grpSpPr>
        <p:sp>
          <p:nvSpPr>
            <p:cNvPr id="45072" name="Text Box 36"/>
            <p:cNvSpPr txBox="1">
              <a:spLocks noChangeArrowheads="1"/>
            </p:cNvSpPr>
            <p:nvPr/>
          </p:nvSpPr>
          <p:spPr bwMode="auto">
            <a:xfrm rot="-5400000">
              <a:off x="-209" y="2491"/>
              <a:ext cx="124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4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~0 for </a:t>
              </a:r>
              <a:r>
                <a:rPr lang="en-US" altLang="ja-JP" sz="2400" b="1">
                  <a:solidFill>
                    <a:schemeClr val="accent2"/>
                  </a:solidFill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45073" name="Text Box 37"/>
            <p:cNvSpPr txBox="1">
              <a:spLocks noChangeArrowheads="1"/>
            </p:cNvSpPr>
            <p:nvPr/>
          </p:nvSpPr>
          <p:spPr bwMode="auto">
            <a:xfrm rot="-5400000">
              <a:off x="2549" y="2472"/>
              <a:ext cx="1257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0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4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~1 for K</a:t>
              </a:r>
            </a:p>
          </p:txBody>
        </p:sp>
        <p:sp>
          <p:nvSpPr>
            <p:cNvPr id="45074" name="Rectangle 38"/>
            <p:cNvSpPr>
              <a:spLocks noChangeArrowheads="1"/>
            </p:cNvSpPr>
            <p:nvPr/>
          </p:nvSpPr>
          <p:spPr bwMode="auto">
            <a:xfrm>
              <a:off x="528" y="2078"/>
              <a:ext cx="2448" cy="1696"/>
            </a:xfrm>
            <a:prstGeom prst="rect">
              <a:avLst/>
            </a:prstGeom>
            <a:noFill/>
            <a:ln w="0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5075" name="Rectangle 39"/>
            <p:cNvSpPr>
              <a:spLocks noChangeArrowheads="1"/>
            </p:cNvSpPr>
            <p:nvPr/>
          </p:nvSpPr>
          <p:spPr bwMode="auto">
            <a:xfrm>
              <a:off x="523" y="2075"/>
              <a:ext cx="5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45076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078"/>
              <a:ext cx="2448" cy="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7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078"/>
              <a:ext cx="2448" cy="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5078" name="Object 42"/>
            <p:cNvGraphicFramePr>
              <a:graphicFrameLocks noChangeAspect="1"/>
            </p:cNvGraphicFramePr>
            <p:nvPr/>
          </p:nvGraphicFramePr>
          <p:xfrm>
            <a:off x="1200" y="3648"/>
            <a:ext cx="1248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45" name="数式" r:id="rId6" imgW="1514543" imgH="409485" progId="Equation.3">
                    <p:embed/>
                  </p:oleObj>
                </mc:Choice>
                <mc:Fallback>
                  <p:oleObj name="数式" r:id="rId6" imgW="1514543" imgH="4094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648"/>
                          <a:ext cx="1248" cy="3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070" name="Text Box 43"/>
          <p:cNvSpPr txBox="1">
            <a:spLocks noChangeArrowheads="1"/>
          </p:cNvSpPr>
          <p:nvPr/>
        </p:nvSpPr>
        <p:spPr bwMode="auto">
          <a:xfrm>
            <a:off x="4419600" y="1812925"/>
            <a:ext cx="393541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1">
                <a:solidFill>
                  <a:srgbClr val="FF00FF"/>
                </a:solidFill>
              </a:rPr>
              <a:t>Aerogel Cherenkov + ToF + dE/dx</a:t>
            </a:r>
          </a:p>
        </p:txBody>
      </p:sp>
      <p:pic>
        <p:nvPicPr>
          <p:cNvPr id="45071" name="Picture 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4800600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3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フッター プレースホルダー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/>
              <a:t>                                                               </a:t>
            </a:r>
            <a:endParaRPr lang="ja-JP" altLang="en-US" sz="1400" b="0" dirty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82650"/>
          </a:xfrm>
        </p:spPr>
        <p:txBody>
          <a:bodyPr/>
          <a:lstStyle/>
          <a:p>
            <a:pPr eaLnBrk="1" hangingPunct="1"/>
            <a:r>
              <a:rPr lang="en-US" altLang="ja-JP" b="1" smtClean="0"/>
              <a:t>Background</a:t>
            </a:r>
            <a:r>
              <a:rPr lang="ja-JP" altLang="en-US" b="1" smtClean="0"/>
              <a:t>：</a:t>
            </a:r>
            <a:r>
              <a:rPr lang="en-US" altLang="ja-JP" b="1" smtClean="0"/>
              <a:t>II. </a:t>
            </a:r>
            <a:r>
              <a:rPr lang="en-US" altLang="ja-JP" b="1" smtClean="0">
                <a:solidFill>
                  <a:srgbClr val="FF0000"/>
                </a:solidFill>
              </a:rPr>
              <a:t>Continuum</a:t>
            </a:r>
            <a:endParaRPr lang="en-US" altLang="ja-JP" b="1" baseline="30000" smtClean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04800" y="1143000"/>
            <a:ext cx="8458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Background is dominated  by random combinations in e</a:t>
            </a:r>
            <a:r>
              <a:rPr lang="en-US" altLang="ja-JP" baseline="30000"/>
              <a:t>+</a:t>
            </a:r>
            <a:r>
              <a:rPr lang="en-US" altLang="ja-JP"/>
              <a:t>e</a:t>
            </a:r>
            <a:r>
              <a:rPr lang="en-US" altLang="ja-JP" baseline="30000">
                <a:latin typeface="Symbol" panose="05050102010706020507" pitchFamily="18" charset="2"/>
              </a:rPr>
              <a:t>-</a:t>
            </a:r>
            <a:r>
              <a:rPr lang="en-US" altLang="ja-JP" baseline="30000"/>
              <a:t> </a:t>
            </a:r>
            <a:r>
              <a:rPr lang="en-US" altLang="ja-JP">
                <a:sym typeface="Wingdings" panose="05000000000000000000" pitchFamily="2" charset="2"/>
              </a:rPr>
              <a:t>→</a:t>
            </a:r>
            <a:r>
              <a:rPr lang="en-US" altLang="ja-JP"/>
              <a:t> qq continuum events.</a:t>
            </a:r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 flipH="1">
            <a:off x="4953000" y="182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46086" name="Group 21"/>
          <p:cNvGrpSpPr>
            <a:grpSpLocks/>
          </p:cNvGrpSpPr>
          <p:nvPr/>
        </p:nvGrpSpPr>
        <p:grpSpPr bwMode="auto">
          <a:xfrm>
            <a:off x="3105150" y="2520950"/>
            <a:ext cx="2305050" cy="2736850"/>
            <a:chOff x="748" y="1797"/>
            <a:chExt cx="1452" cy="1724"/>
          </a:xfrm>
        </p:grpSpPr>
        <p:sp>
          <p:nvSpPr>
            <p:cNvPr id="46105" name="Line 5"/>
            <p:cNvSpPr>
              <a:spLocks noChangeShapeType="1"/>
            </p:cNvSpPr>
            <p:nvPr/>
          </p:nvSpPr>
          <p:spPr bwMode="auto">
            <a:xfrm flipV="1">
              <a:off x="1474" y="1797"/>
              <a:ext cx="499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106" name="Line 6"/>
            <p:cNvSpPr>
              <a:spLocks noChangeShapeType="1"/>
            </p:cNvSpPr>
            <p:nvPr/>
          </p:nvSpPr>
          <p:spPr bwMode="auto">
            <a:xfrm flipV="1">
              <a:off x="1474" y="2024"/>
              <a:ext cx="726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107" name="Line 7"/>
            <p:cNvSpPr>
              <a:spLocks noChangeShapeType="1"/>
            </p:cNvSpPr>
            <p:nvPr/>
          </p:nvSpPr>
          <p:spPr bwMode="auto">
            <a:xfrm flipV="1">
              <a:off x="1474" y="1797"/>
              <a:ext cx="181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108" name="Line 8"/>
            <p:cNvSpPr>
              <a:spLocks noChangeShapeType="1"/>
            </p:cNvSpPr>
            <p:nvPr/>
          </p:nvSpPr>
          <p:spPr bwMode="auto">
            <a:xfrm flipH="1">
              <a:off x="975" y="2659"/>
              <a:ext cx="499" cy="7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109" name="Line 9"/>
            <p:cNvSpPr>
              <a:spLocks noChangeShapeType="1"/>
            </p:cNvSpPr>
            <p:nvPr/>
          </p:nvSpPr>
          <p:spPr bwMode="auto">
            <a:xfrm flipH="1">
              <a:off x="1247" y="2659"/>
              <a:ext cx="227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110" name="Line 10"/>
            <p:cNvSpPr>
              <a:spLocks noChangeShapeType="1"/>
            </p:cNvSpPr>
            <p:nvPr/>
          </p:nvSpPr>
          <p:spPr bwMode="auto">
            <a:xfrm flipH="1">
              <a:off x="748" y="2659"/>
              <a:ext cx="726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6087" name="Group 25"/>
          <p:cNvGrpSpPr>
            <a:grpSpLocks/>
          </p:cNvGrpSpPr>
          <p:nvPr/>
        </p:nvGrpSpPr>
        <p:grpSpPr bwMode="auto">
          <a:xfrm>
            <a:off x="3276600" y="5168900"/>
            <a:ext cx="2057400" cy="519113"/>
            <a:chOff x="1872" y="3304"/>
            <a:chExt cx="1296" cy="327"/>
          </a:xfrm>
        </p:grpSpPr>
        <p:sp>
          <p:nvSpPr>
            <p:cNvPr id="46103" name="Text Box 17"/>
            <p:cNvSpPr txBox="1">
              <a:spLocks noChangeArrowheads="1"/>
            </p:cNvSpPr>
            <p:nvPr/>
          </p:nvSpPr>
          <p:spPr bwMode="auto">
            <a:xfrm>
              <a:off x="1872" y="3304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800" dirty="0">
                  <a:solidFill>
                    <a:schemeClr val="accent2"/>
                  </a:solidFill>
                </a:rPr>
                <a:t>Jetty  (q q)</a:t>
              </a:r>
            </a:p>
          </p:txBody>
        </p:sp>
        <p:sp>
          <p:nvSpPr>
            <p:cNvPr id="46104" name="Line 19"/>
            <p:cNvSpPr>
              <a:spLocks noChangeShapeType="1"/>
            </p:cNvSpPr>
            <p:nvPr/>
          </p:nvSpPr>
          <p:spPr bwMode="auto">
            <a:xfrm>
              <a:off x="2688" y="3600"/>
              <a:ext cx="144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6088" name="Group 23"/>
          <p:cNvGrpSpPr>
            <a:grpSpLocks/>
          </p:cNvGrpSpPr>
          <p:nvPr/>
        </p:nvGrpSpPr>
        <p:grpSpPr bwMode="auto">
          <a:xfrm>
            <a:off x="5911850" y="2665413"/>
            <a:ext cx="2698750" cy="2592387"/>
            <a:chOff x="3100" y="1739"/>
            <a:chExt cx="1700" cy="1633"/>
          </a:xfrm>
        </p:grpSpPr>
        <p:sp>
          <p:nvSpPr>
            <p:cNvPr id="46097" name="Line 11"/>
            <p:cNvSpPr>
              <a:spLocks noChangeShapeType="1"/>
            </p:cNvSpPr>
            <p:nvPr/>
          </p:nvSpPr>
          <p:spPr bwMode="auto">
            <a:xfrm flipV="1">
              <a:off x="4029" y="1739"/>
              <a:ext cx="408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098" name="Line 12"/>
            <p:cNvSpPr>
              <a:spLocks noChangeShapeType="1"/>
            </p:cNvSpPr>
            <p:nvPr/>
          </p:nvSpPr>
          <p:spPr bwMode="auto">
            <a:xfrm flipH="1" flipV="1">
              <a:off x="3711" y="1784"/>
              <a:ext cx="31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099" name="Line 13"/>
            <p:cNvSpPr>
              <a:spLocks noChangeShapeType="1"/>
            </p:cNvSpPr>
            <p:nvPr/>
          </p:nvSpPr>
          <p:spPr bwMode="auto">
            <a:xfrm flipH="1" flipV="1">
              <a:off x="3100" y="2544"/>
              <a:ext cx="862" cy="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100" name="Line 14"/>
            <p:cNvSpPr>
              <a:spLocks noChangeShapeType="1"/>
            </p:cNvSpPr>
            <p:nvPr/>
          </p:nvSpPr>
          <p:spPr bwMode="auto">
            <a:xfrm flipH="1">
              <a:off x="3439" y="2600"/>
              <a:ext cx="59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101" name="Line 15"/>
            <p:cNvSpPr>
              <a:spLocks noChangeShapeType="1"/>
            </p:cNvSpPr>
            <p:nvPr/>
          </p:nvSpPr>
          <p:spPr bwMode="auto">
            <a:xfrm>
              <a:off x="4029" y="2600"/>
              <a:ext cx="45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102" name="Line 16"/>
            <p:cNvSpPr>
              <a:spLocks noChangeShapeType="1"/>
            </p:cNvSpPr>
            <p:nvPr/>
          </p:nvSpPr>
          <p:spPr bwMode="auto">
            <a:xfrm>
              <a:off x="4029" y="2600"/>
              <a:ext cx="7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6089" name="Group 24"/>
          <p:cNvGrpSpPr>
            <a:grpSpLocks/>
          </p:cNvGrpSpPr>
          <p:nvPr/>
        </p:nvGrpSpPr>
        <p:grpSpPr bwMode="auto">
          <a:xfrm>
            <a:off x="6248400" y="5208588"/>
            <a:ext cx="2590800" cy="519112"/>
            <a:chOff x="3936" y="3080"/>
            <a:chExt cx="1680" cy="327"/>
          </a:xfrm>
        </p:grpSpPr>
        <p:sp>
          <p:nvSpPr>
            <p:cNvPr id="46095" name="Text Box 18"/>
            <p:cNvSpPr txBox="1">
              <a:spLocks noChangeArrowheads="1"/>
            </p:cNvSpPr>
            <p:nvPr/>
          </p:nvSpPr>
          <p:spPr bwMode="auto">
            <a:xfrm>
              <a:off x="3936" y="3080"/>
              <a:ext cx="1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800" dirty="0">
                  <a:solidFill>
                    <a:schemeClr val="accent2"/>
                  </a:solidFill>
                </a:rPr>
                <a:t>Isotropic(b b)</a:t>
              </a:r>
            </a:p>
          </p:txBody>
        </p:sp>
        <p:sp>
          <p:nvSpPr>
            <p:cNvPr id="46096" name="Line 20"/>
            <p:cNvSpPr>
              <a:spLocks noChangeShapeType="1"/>
            </p:cNvSpPr>
            <p:nvPr/>
          </p:nvSpPr>
          <p:spPr bwMode="auto">
            <a:xfrm>
              <a:off x="4972" y="3380"/>
              <a:ext cx="18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6090" name="Rectangle 26"/>
          <p:cNvSpPr>
            <a:spLocks noChangeArrowheads="1"/>
          </p:cNvSpPr>
          <p:nvPr/>
        </p:nvSpPr>
        <p:spPr bwMode="auto">
          <a:xfrm>
            <a:off x="304800" y="2362200"/>
            <a:ext cx="1704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3200" b="1" dirty="0">
                <a:solidFill>
                  <a:schemeClr val="accent2"/>
                </a:solidFill>
              </a:rPr>
              <a:t>B→ </a:t>
            </a:r>
            <a:r>
              <a:rPr lang="en-US" altLang="ja-JP" sz="3200" b="1" dirty="0" err="1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3200" b="1" baseline="30000" dirty="0" err="1">
                <a:solidFill>
                  <a:schemeClr val="accent2"/>
                </a:solidFill>
                <a:latin typeface="Symbol" panose="05050102010706020507" pitchFamily="18" charset="2"/>
              </a:rPr>
              <a:t>+</a:t>
            </a:r>
            <a:r>
              <a:rPr lang="en-US" altLang="ja-JP" sz="3200" b="1" dirty="0" err="1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3200" b="1" baseline="30000" dirty="0">
                <a:solidFill>
                  <a:schemeClr val="accent2"/>
                </a:solidFill>
                <a:latin typeface="Symbol" panose="05050102010706020507" pitchFamily="18" charset="2"/>
              </a:rPr>
              <a:t>-</a:t>
            </a:r>
          </a:p>
        </p:txBody>
      </p:sp>
      <p:sp>
        <p:nvSpPr>
          <p:cNvPr id="46091" name="Text Box 27"/>
          <p:cNvSpPr txBox="1">
            <a:spLocks noChangeArrowheads="1"/>
          </p:cNvSpPr>
          <p:nvPr/>
        </p:nvSpPr>
        <p:spPr bwMode="auto">
          <a:xfrm>
            <a:off x="593725" y="2962275"/>
            <a:ext cx="24209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>
                <a:solidFill>
                  <a:schemeClr val="accent2"/>
                </a:solidFill>
              </a:rPr>
              <a:t>p*=2.6 GeV</a:t>
            </a:r>
          </a:p>
          <a:p>
            <a:r>
              <a:rPr lang="en-US" altLang="ja-JP" sz="2800">
                <a:solidFill>
                  <a:schemeClr val="accent2"/>
                </a:solidFill>
              </a:rPr>
              <a:t>Kinematic limit</a:t>
            </a:r>
          </a:p>
        </p:txBody>
      </p:sp>
      <p:sp>
        <p:nvSpPr>
          <p:cNvPr id="46092" name="Rectangle 28"/>
          <p:cNvSpPr>
            <a:spLocks noChangeArrowheads="1"/>
          </p:cNvSpPr>
          <p:nvPr/>
        </p:nvSpPr>
        <p:spPr bwMode="auto">
          <a:xfrm>
            <a:off x="304800" y="4064000"/>
            <a:ext cx="1627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dirty="0" err="1">
                <a:solidFill>
                  <a:srgbClr val="FF00FF"/>
                </a:solidFill>
              </a:rPr>
              <a:t>e</a:t>
            </a:r>
            <a:r>
              <a:rPr lang="en-US" altLang="ja-JP" sz="2800" baseline="30000" dirty="0" err="1">
                <a:solidFill>
                  <a:srgbClr val="FF00FF"/>
                </a:solidFill>
              </a:rPr>
              <a:t>+</a:t>
            </a:r>
            <a:r>
              <a:rPr lang="en-US" altLang="ja-JP" sz="2800" dirty="0" err="1">
                <a:solidFill>
                  <a:srgbClr val="FF00FF"/>
                </a:solidFill>
              </a:rPr>
              <a:t>e</a:t>
            </a:r>
            <a:r>
              <a:rPr lang="en-US" altLang="ja-JP" sz="2800" baseline="30000" dirty="0">
                <a:solidFill>
                  <a:srgbClr val="FF00FF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800" baseline="30000" dirty="0">
                <a:solidFill>
                  <a:srgbClr val="FF00FF"/>
                </a:solidFill>
              </a:rPr>
              <a:t> </a:t>
            </a:r>
            <a:r>
              <a:rPr lang="en-US" altLang="ja-JP" sz="2800" dirty="0">
                <a:solidFill>
                  <a:srgbClr val="FF00FF"/>
                </a:solidFill>
                <a:sym typeface="Wingdings" panose="05000000000000000000" pitchFamily="2" charset="2"/>
              </a:rPr>
              <a:t>→</a:t>
            </a:r>
            <a:r>
              <a:rPr lang="en-US" altLang="ja-JP" sz="2800" dirty="0">
                <a:solidFill>
                  <a:srgbClr val="FF00FF"/>
                </a:solidFill>
              </a:rPr>
              <a:t> </a:t>
            </a:r>
            <a:r>
              <a:rPr lang="en-US" altLang="ja-JP" sz="2800" dirty="0" err="1">
                <a:solidFill>
                  <a:srgbClr val="FF00FF"/>
                </a:solidFill>
              </a:rPr>
              <a:t>qq</a:t>
            </a:r>
            <a:endParaRPr lang="en-US" altLang="ja-JP" sz="2800" dirty="0">
              <a:solidFill>
                <a:srgbClr val="FF00FF"/>
              </a:solidFill>
            </a:endParaRPr>
          </a:p>
        </p:txBody>
      </p:sp>
      <p:sp>
        <p:nvSpPr>
          <p:cNvPr id="46093" name="Line 29"/>
          <p:cNvSpPr>
            <a:spLocks noChangeShapeType="1"/>
          </p:cNvSpPr>
          <p:nvPr/>
        </p:nvSpPr>
        <p:spPr bwMode="auto">
          <a:xfrm flipH="1">
            <a:off x="1676400" y="4191000"/>
            <a:ext cx="1524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094" name="Text Box 30"/>
          <p:cNvSpPr txBox="1">
            <a:spLocks noChangeArrowheads="1"/>
          </p:cNvSpPr>
          <p:nvPr/>
        </p:nvSpPr>
        <p:spPr bwMode="auto">
          <a:xfrm>
            <a:off x="457200" y="4648200"/>
            <a:ext cx="23415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dirty="0">
                <a:solidFill>
                  <a:srgbClr val="FF00FF"/>
                </a:solidFill>
              </a:rPr>
              <a:t>only 1/2 of</a:t>
            </a:r>
          </a:p>
          <a:p>
            <a:r>
              <a:rPr lang="en-US" altLang="ja-JP" sz="2800" dirty="0">
                <a:solidFill>
                  <a:srgbClr val="FF00FF"/>
                </a:solidFill>
              </a:rPr>
              <a:t>kinematic limit</a:t>
            </a:r>
          </a:p>
        </p:txBody>
      </p:sp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460026" y="5817737"/>
            <a:ext cx="781810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b="1" dirty="0" smtClean="0">
                <a:solidFill>
                  <a:srgbClr val="FF0000"/>
                </a:solidFill>
              </a:rPr>
              <a:t>Follow technique developed for B →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h</a:t>
            </a:r>
            <a:r>
              <a:rPr lang="en-US" altLang="ja-JP" sz="2800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h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analysis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37915" y="6295087"/>
            <a:ext cx="272863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in time !</a:t>
            </a:r>
            <a:endParaRPr kumimoji="1" lang="ja-JP" altLang="en-US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フッター プレースホルダー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/>
              <a:t>                                                               </a:t>
            </a:r>
            <a:endParaRPr lang="ja-JP" altLang="en-US" sz="1400" b="0" dirty="0"/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smtClean="0"/>
              <a:t>Continuum Suppression</a:t>
            </a:r>
            <a:endParaRPr lang="en-US" altLang="ja-JP" sz="2800" b="1" smtClean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 sz="2800">
              <a:solidFill>
                <a:schemeClr val="tx2"/>
              </a:solidFill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303213" y="1166813"/>
            <a:ext cx="22225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rgbClr val="FF0066"/>
                </a:solidFill>
              </a:rPr>
              <a:t>SFW</a:t>
            </a:r>
            <a:r>
              <a:rPr lang="en-US" altLang="ja-JP" sz="2800"/>
              <a:t> = Fisher</a:t>
            </a:r>
          </a:p>
          <a:p>
            <a:pPr eaLnBrk="1" hangingPunct="1"/>
            <a:r>
              <a:rPr lang="en-US" altLang="ja-JP" sz="2800"/>
              <a:t>    </a:t>
            </a:r>
            <a:r>
              <a:rPr lang="en-US" altLang="ja-JP" sz="2400"/>
              <a:t>modified</a:t>
            </a:r>
          </a:p>
          <a:p>
            <a:pPr eaLnBrk="1" hangingPunct="1"/>
            <a:r>
              <a:rPr lang="en-US" altLang="ja-JP" sz="2400"/>
              <a:t>    Fox-Wolflam</a:t>
            </a:r>
          </a:p>
          <a:p>
            <a:pPr eaLnBrk="1" hangingPunct="1"/>
            <a:r>
              <a:rPr lang="en-US" altLang="ja-JP" sz="2400"/>
              <a:t>    moments (6)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231775" y="2924175"/>
            <a:ext cx="26431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 b="1">
                <a:solidFill>
                  <a:srgbClr val="FF0066"/>
                </a:solidFill>
              </a:rPr>
              <a:t>cos</a:t>
            </a:r>
            <a:r>
              <a:rPr lang="en-US" altLang="ja-JP" sz="2800" b="1">
                <a:solidFill>
                  <a:srgbClr val="FF0066"/>
                </a:solidFill>
                <a:latin typeface="Symbol" panose="05050102010706020507" pitchFamily="18" charset="2"/>
              </a:rPr>
              <a:t>q</a:t>
            </a:r>
            <a:r>
              <a:rPr lang="en-US" altLang="ja-JP" sz="2800" b="1" baseline="-25000">
                <a:solidFill>
                  <a:srgbClr val="FF0066"/>
                </a:solidFill>
                <a:cs typeface="Times New Roman" panose="02020603050405020304" pitchFamily="18" charset="0"/>
              </a:rPr>
              <a:t>B</a:t>
            </a:r>
            <a:r>
              <a:rPr lang="en-US" altLang="ja-JP" sz="2800"/>
              <a:t>: direction</a:t>
            </a:r>
          </a:p>
          <a:p>
            <a:pPr eaLnBrk="1" hangingPunct="1"/>
            <a:r>
              <a:rPr lang="en-US" altLang="ja-JP" sz="2800"/>
              <a:t>           of B flight</a:t>
            </a: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468313" y="5013325"/>
            <a:ext cx="2025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000000"/>
                </a:solidFill>
              </a:rPr>
              <a:t>L</a:t>
            </a:r>
            <a:r>
              <a:rPr lang="en-US" altLang="ja-JP" sz="2800" baseline="-25000">
                <a:solidFill>
                  <a:srgbClr val="000000"/>
                </a:solidFill>
              </a:rPr>
              <a:t>S</a:t>
            </a:r>
            <a:r>
              <a:rPr lang="en-US" altLang="ja-JP" sz="2800">
                <a:solidFill>
                  <a:srgbClr val="000000"/>
                </a:solidFill>
              </a:rPr>
              <a:t>/(L</a:t>
            </a:r>
            <a:r>
              <a:rPr lang="en-US" altLang="ja-JP" sz="3600" baseline="-25000">
                <a:solidFill>
                  <a:srgbClr val="000000"/>
                </a:solidFill>
              </a:rPr>
              <a:t>s</a:t>
            </a:r>
            <a:r>
              <a:rPr lang="en-US" altLang="ja-JP" sz="2800">
                <a:solidFill>
                  <a:srgbClr val="000000"/>
                </a:solidFill>
              </a:rPr>
              <a:t> + L</a:t>
            </a:r>
            <a:r>
              <a:rPr lang="en-US" altLang="ja-JP" sz="2800" baseline="-25000">
                <a:solidFill>
                  <a:srgbClr val="000000"/>
                </a:solidFill>
              </a:rPr>
              <a:t>B </a:t>
            </a:r>
            <a:r>
              <a:rPr lang="en-US" altLang="ja-JP" sz="28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87313" y="4529138"/>
            <a:ext cx="274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rgbClr val="003300"/>
                </a:solidFill>
              </a:rPr>
              <a:t>Likelihood Ratio</a:t>
            </a:r>
          </a:p>
        </p:txBody>
      </p:sp>
      <p:sp>
        <p:nvSpPr>
          <p:cNvPr id="47113" name="AutoShape 10"/>
          <p:cNvSpPr>
            <a:spLocks noChangeArrowheads="1"/>
          </p:cNvSpPr>
          <p:nvPr/>
        </p:nvSpPr>
        <p:spPr bwMode="auto">
          <a:xfrm>
            <a:off x="1042988" y="3968750"/>
            <a:ext cx="433387" cy="503238"/>
          </a:xfrm>
          <a:prstGeom prst="downArrow">
            <a:avLst>
              <a:gd name="adj1" fmla="val 50000"/>
              <a:gd name="adj2" fmla="val 290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/>
          </a:p>
        </p:txBody>
      </p:sp>
      <p:grpSp>
        <p:nvGrpSpPr>
          <p:cNvPr id="47114" name="Group 11"/>
          <p:cNvGrpSpPr>
            <a:grpSpLocks/>
          </p:cNvGrpSpPr>
          <p:nvPr/>
        </p:nvGrpSpPr>
        <p:grpSpPr bwMode="auto">
          <a:xfrm>
            <a:off x="3203575" y="1065213"/>
            <a:ext cx="5905500" cy="5387975"/>
            <a:chOff x="2018" y="618"/>
            <a:chExt cx="3720" cy="3394"/>
          </a:xfrm>
        </p:grpSpPr>
        <p:pic>
          <p:nvPicPr>
            <p:cNvPr id="47117" name="Picture 12" descr="belle_contsup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68" t="9383" r="28214" b="59039"/>
            <a:stretch>
              <a:fillRect/>
            </a:stretch>
          </p:blipFill>
          <p:spPr bwMode="auto">
            <a:xfrm>
              <a:off x="2018" y="618"/>
              <a:ext cx="3720" cy="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8" name="Rectangle 13"/>
            <p:cNvSpPr>
              <a:spLocks noChangeArrowheads="1"/>
            </p:cNvSpPr>
            <p:nvPr/>
          </p:nvSpPr>
          <p:spPr bwMode="auto">
            <a:xfrm>
              <a:off x="4241" y="3838"/>
              <a:ext cx="589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7119" name="Text Box 14"/>
            <p:cNvSpPr txBox="1">
              <a:spLocks noChangeArrowheads="1"/>
            </p:cNvSpPr>
            <p:nvPr/>
          </p:nvSpPr>
          <p:spPr bwMode="auto">
            <a:xfrm>
              <a:off x="3502" y="767"/>
              <a:ext cx="5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rgbClr val="FF0000"/>
                  </a:solidFill>
                </a:rPr>
                <a:t>signal</a:t>
              </a:r>
            </a:p>
          </p:txBody>
        </p:sp>
        <p:sp>
          <p:nvSpPr>
            <p:cNvPr id="47120" name="Text Box 15"/>
            <p:cNvSpPr txBox="1">
              <a:spLocks noChangeArrowheads="1"/>
            </p:cNvSpPr>
            <p:nvPr/>
          </p:nvSpPr>
          <p:spPr bwMode="auto">
            <a:xfrm>
              <a:off x="3032" y="2416"/>
              <a:ext cx="5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rgbClr val="FF0000"/>
                  </a:solidFill>
                </a:rPr>
                <a:t>signal</a:t>
              </a:r>
            </a:p>
          </p:txBody>
        </p:sp>
        <p:sp>
          <p:nvSpPr>
            <p:cNvPr id="47121" name="Text Box 16"/>
            <p:cNvSpPr txBox="1">
              <a:spLocks noChangeArrowheads="1"/>
            </p:cNvSpPr>
            <p:nvPr/>
          </p:nvSpPr>
          <p:spPr bwMode="auto">
            <a:xfrm>
              <a:off x="3696" y="1525"/>
              <a:ext cx="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chemeClr val="accent2"/>
                  </a:solidFill>
                </a:rPr>
                <a:t>continuum</a:t>
              </a:r>
            </a:p>
          </p:txBody>
        </p:sp>
        <p:sp>
          <p:nvSpPr>
            <p:cNvPr id="47122" name="Text Box 17"/>
            <p:cNvSpPr txBox="1">
              <a:spLocks noChangeArrowheads="1"/>
            </p:cNvSpPr>
            <p:nvPr/>
          </p:nvSpPr>
          <p:spPr bwMode="auto">
            <a:xfrm>
              <a:off x="2608" y="2750"/>
              <a:ext cx="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chemeClr val="accent2"/>
                  </a:solidFill>
                </a:rPr>
                <a:t>continuum</a:t>
              </a:r>
            </a:p>
          </p:txBody>
        </p:sp>
        <p:sp>
          <p:nvSpPr>
            <p:cNvPr id="47123" name="Line 18"/>
            <p:cNvSpPr>
              <a:spLocks noChangeShapeType="1"/>
            </p:cNvSpPr>
            <p:nvPr/>
          </p:nvSpPr>
          <p:spPr bwMode="auto">
            <a:xfrm flipH="1">
              <a:off x="3379" y="1026"/>
              <a:ext cx="136" cy="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124" name="Line 19"/>
            <p:cNvSpPr>
              <a:spLocks noChangeShapeType="1"/>
            </p:cNvSpPr>
            <p:nvPr/>
          </p:nvSpPr>
          <p:spPr bwMode="auto">
            <a:xfrm>
              <a:off x="3969" y="1026"/>
              <a:ext cx="272" cy="4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125" name="Line 20"/>
            <p:cNvSpPr>
              <a:spLocks noChangeShapeType="1"/>
            </p:cNvSpPr>
            <p:nvPr/>
          </p:nvSpPr>
          <p:spPr bwMode="auto">
            <a:xfrm flipH="1">
              <a:off x="3288" y="1706"/>
              <a:ext cx="408" cy="4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126" name="Line 21"/>
            <p:cNvSpPr>
              <a:spLocks noChangeShapeType="1"/>
            </p:cNvSpPr>
            <p:nvPr/>
          </p:nvSpPr>
          <p:spPr bwMode="auto">
            <a:xfrm flipV="1">
              <a:off x="4241" y="1434"/>
              <a:ext cx="91" cy="13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127" name="Line 22"/>
            <p:cNvSpPr>
              <a:spLocks noChangeShapeType="1"/>
            </p:cNvSpPr>
            <p:nvPr/>
          </p:nvSpPr>
          <p:spPr bwMode="auto">
            <a:xfrm>
              <a:off x="3560" y="2614"/>
              <a:ext cx="181" cy="4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128" name="Line 23"/>
            <p:cNvSpPr>
              <a:spLocks noChangeShapeType="1"/>
            </p:cNvSpPr>
            <p:nvPr/>
          </p:nvSpPr>
          <p:spPr bwMode="auto">
            <a:xfrm flipH="1">
              <a:off x="2789" y="3022"/>
              <a:ext cx="227" cy="2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75832" name="Text Box 24"/>
          <p:cNvSpPr txBox="1">
            <a:spLocks noChangeArrowheads="1"/>
          </p:cNvSpPr>
          <p:nvPr/>
        </p:nvSpPr>
        <p:spPr bwMode="auto">
          <a:xfrm>
            <a:off x="158750" y="5681663"/>
            <a:ext cx="321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(optimized in each r-bin)</a:t>
            </a:r>
          </a:p>
        </p:txBody>
      </p:sp>
      <p:sp>
        <p:nvSpPr>
          <p:cNvPr id="47116" name="AutoShape 25"/>
          <p:cNvSpPr>
            <a:spLocks noChangeArrowheads="1"/>
          </p:cNvSpPr>
          <p:nvPr/>
        </p:nvSpPr>
        <p:spPr bwMode="auto">
          <a:xfrm rot="5400000">
            <a:off x="7667626" y="4760912"/>
            <a:ext cx="576262" cy="360363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180182 h 21600"/>
              <a:gd name="T4" fmla="*/ 432197 w 21600"/>
              <a:gd name="T5" fmla="*/ 360363 h 21600"/>
              <a:gd name="T6" fmla="*/ 576262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99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フッター プレースホルダー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/>
              <a:t>                                                               </a:t>
            </a:r>
            <a:endParaRPr lang="ja-JP" altLang="en-US" sz="1400" b="0" dirty="0"/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smtClean="0"/>
              <a:t>B</a:t>
            </a:r>
            <a:r>
              <a:rPr lang="en-US" altLang="ja-JP" b="1" baseline="30000" smtClean="0"/>
              <a:t>0</a:t>
            </a:r>
            <a:r>
              <a:rPr lang="en-US" altLang="ja-JP" b="1" smtClean="0"/>
              <a:t> </a:t>
            </a:r>
            <a:r>
              <a:rPr lang="en-US" altLang="ja-JP" b="1" smtClean="0">
                <a:latin typeface="Wingdings 3" panose="05040102010807070707" pitchFamily="18" charset="2"/>
              </a:rPr>
              <a:t>g</a:t>
            </a:r>
            <a:r>
              <a:rPr lang="en-US" altLang="ja-JP" b="1" smtClean="0"/>
              <a:t> </a:t>
            </a:r>
            <a:r>
              <a:rPr lang="en-US" altLang="ja-JP" b="1" smtClean="0">
                <a:latin typeface="Symbol" panose="05050102010706020507" pitchFamily="18" charset="2"/>
              </a:rPr>
              <a:t>p</a:t>
            </a:r>
            <a:r>
              <a:rPr lang="en-US" altLang="ja-JP" b="1" baseline="30000" smtClean="0"/>
              <a:t>+</a:t>
            </a:r>
            <a:r>
              <a:rPr lang="en-US" altLang="ja-JP" b="1" smtClean="0">
                <a:latin typeface="Symbol" panose="05050102010706020507" pitchFamily="18" charset="2"/>
              </a:rPr>
              <a:t>p</a:t>
            </a:r>
            <a:r>
              <a:rPr lang="en-US" altLang="ja-JP" b="1" baseline="30000" smtClean="0">
                <a:sym typeface="Symbol" panose="05050102010706020507" pitchFamily="18" charset="2"/>
              </a:rPr>
              <a:t></a:t>
            </a:r>
            <a:r>
              <a:rPr lang="en-US" altLang="ja-JP" b="1" smtClean="0">
                <a:sym typeface="Symbol" panose="05050102010706020507" pitchFamily="18" charset="2"/>
              </a:rPr>
              <a:t> candidates</a:t>
            </a:r>
          </a:p>
        </p:txBody>
      </p:sp>
      <p:pic>
        <p:nvPicPr>
          <p:cNvPr id="49156" name="Picture 5" descr="pipi_de_1_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38545" r="53299" b="31151"/>
          <a:stretch>
            <a:fillRect/>
          </a:stretch>
        </p:blipFill>
        <p:spPr bwMode="auto">
          <a:xfrm>
            <a:off x="250825" y="1073150"/>
            <a:ext cx="4105275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 sz="4400">
              <a:solidFill>
                <a:schemeClr val="tx2"/>
              </a:solidFill>
              <a:sym typeface="Symbol" panose="05050102010706020507" pitchFamily="18" charset="2"/>
            </a:endParaRP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838200" y="152400"/>
            <a:ext cx="62023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 sz="4400">
              <a:solidFill>
                <a:schemeClr val="tx2"/>
              </a:solidFill>
              <a:sym typeface="Symbol" panose="05050102010706020507" pitchFamily="18" charset="2"/>
            </a:endParaRP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7497763" y="461963"/>
            <a:ext cx="1395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rgbClr val="993366"/>
                </a:solidFill>
              </a:rPr>
              <a:t>140fb</a:t>
            </a:r>
            <a:r>
              <a:rPr lang="en-US" altLang="ja-JP" sz="2800" b="1" baseline="30000">
                <a:solidFill>
                  <a:srgbClr val="993366"/>
                </a:solidFill>
                <a:sym typeface="Symbol" panose="05050102010706020507" pitchFamily="18" charset="2"/>
              </a:rPr>
              <a:t></a:t>
            </a:r>
            <a:r>
              <a:rPr lang="en-US" altLang="ja-JP" sz="2800" b="1" baseline="30000">
                <a:solidFill>
                  <a:srgbClr val="993366"/>
                </a:solidFill>
              </a:rPr>
              <a:t>1 </a:t>
            </a:r>
            <a:endParaRPr lang="en-US" altLang="ja-JP" sz="2800" b="1">
              <a:solidFill>
                <a:srgbClr val="993366"/>
              </a:solidFill>
            </a:endParaRPr>
          </a:p>
        </p:txBody>
      </p:sp>
      <p:pic>
        <p:nvPicPr>
          <p:cNvPr id="49160" name="Picture 9" descr="pipi_d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38321" r="52550" b="31137"/>
          <a:stretch>
            <a:fillRect/>
          </a:stretch>
        </p:blipFill>
        <p:spPr bwMode="auto">
          <a:xfrm>
            <a:off x="4500563" y="1052513"/>
            <a:ext cx="4103687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7019925" y="1143000"/>
            <a:ext cx="1490663" cy="7493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i="1"/>
              <a:t>LR</a:t>
            </a:r>
            <a:r>
              <a:rPr lang="en-US" altLang="ja-JP" sz="2400"/>
              <a:t> </a:t>
            </a:r>
            <a:r>
              <a:rPr lang="en-US" altLang="ja-JP" sz="2400">
                <a:sym typeface="Symbol" panose="05050102010706020507" pitchFamily="18" charset="2"/>
              </a:rPr>
              <a:t></a:t>
            </a:r>
            <a:r>
              <a:rPr lang="en-US" altLang="ja-JP" sz="2400"/>
              <a:t> 0.86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/>
              <a:t>Low quality</a:t>
            </a:r>
            <a:r>
              <a:rPr lang="en-US" altLang="ja-JP" sz="2400"/>
              <a:t> 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2843213" y="2230438"/>
            <a:ext cx="140335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>
                <a:latin typeface="Symbol" panose="05050102010706020507" pitchFamily="18" charset="2"/>
              </a:rPr>
              <a:t>p</a:t>
            </a:r>
            <a:r>
              <a:rPr lang="en-US" altLang="ja-JP" baseline="30000"/>
              <a:t>+</a:t>
            </a:r>
            <a:r>
              <a:rPr lang="en-US" altLang="ja-JP">
                <a:latin typeface="Symbol" panose="05050102010706020507" pitchFamily="18" charset="2"/>
              </a:rPr>
              <a:t>p</a:t>
            </a:r>
            <a:r>
              <a:rPr lang="en-US" altLang="ja-JP" baseline="30000"/>
              <a:t>-</a:t>
            </a:r>
            <a:r>
              <a:rPr lang="en-US" altLang="ja-JP"/>
              <a:t> : 231.4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/>
              <a:t>K</a:t>
            </a:r>
            <a:r>
              <a:rPr lang="en-US" altLang="ja-JP">
                <a:latin typeface="Symbol" panose="05050102010706020507" pitchFamily="18" charset="2"/>
              </a:rPr>
              <a:t>p</a:t>
            </a:r>
            <a:r>
              <a:rPr lang="en-US" altLang="ja-JP"/>
              <a:t>   :   83.3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/>
              <a:t>qq    : 168.3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/>
              <a:t>total : 483</a:t>
            </a:r>
          </a:p>
        </p:txBody>
      </p:sp>
      <p:sp>
        <p:nvSpPr>
          <p:cNvPr id="49163" name="Text Box 12"/>
          <p:cNvSpPr txBox="1">
            <a:spLocks noChangeArrowheads="1"/>
          </p:cNvSpPr>
          <p:nvPr/>
        </p:nvSpPr>
        <p:spPr bwMode="auto">
          <a:xfrm>
            <a:off x="1763713" y="5229225"/>
            <a:ext cx="7272337" cy="1092200"/>
          </a:xfrm>
          <a:prstGeom prst="rect">
            <a:avLst/>
          </a:prstGeom>
          <a:solidFill>
            <a:srgbClr val="0066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>
                <a:solidFill>
                  <a:schemeClr val="bg1"/>
                </a:solidFill>
                <a:sym typeface="Symbol" panose="05050102010706020507" pitchFamily="18" charset="2"/>
              </a:rPr>
              <a:t>1529 candidates (801 </a:t>
            </a:r>
            <a:r>
              <a:rPr lang="en-US" altLang="ja-JP" sz="3200" i="1">
                <a:solidFill>
                  <a:schemeClr val="bg1"/>
                </a:solidFill>
                <a:sym typeface="Symbol" panose="05050102010706020507" pitchFamily="18" charset="2"/>
              </a:rPr>
              <a:t>B</a:t>
            </a:r>
            <a:r>
              <a:rPr lang="en-US" altLang="ja-JP" sz="3200" baseline="30000">
                <a:solidFill>
                  <a:schemeClr val="bg1"/>
                </a:solidFill>
                <a:sym typeface="Symbol" panose="05050102010706020507" pitchFamily="18" charset="2"/>
              </a:rPr>
              <a:t>0</a:t>
            </a:r>
            <a:r>
              <a:rPr lang="en-US" altLang="ja-JP" sz="3200">
                <a:solidFill>
                  <a:schemeClr val="bg1"/>
                </a:solidFill>
                <a:sym typeface="Symbol" panose="05050102010706020507" pitchFamily="18" charset="2"/>
              </a:rPr>
              <a:t>- and 728 </a:t>
            </a:r>
            <a:r>
              <a:rPr lang="en-US" altLang="ja-JP" sz="3200" i="1">
                <a:solidFill>
                  <a:schemeClr val="bg1"/>
                </a:solidFill>
                <a:sym typeface="Symbol" panose="05050102010706020507" pitchFamily="18" charset="2"/>
              </a:rPr>
              <a:t>B</a:t>
            </a:r>
            <a:r>
              <a:rPr lang="en-US" altLang="ja-JP" sz="3200" baseline="30000">
                <a:solidFill>
                  <a:schemeClr val="bg1"/>
                </a:solidFill>
                <a:sym typeface="Symbol" panose="05050102010706020507" pitchFamily="18" charset="2"/>
              </a:rPr>
              <a:t>0</a:t>
            </a:r>
            <a:r>
              <a:rPr lang="en-US" altLang="ja-JP" sz="3200">
                <a:solidFill>
                  <a:schemeClr val="bg1"/>
                </a:solidFill>
                <a:sym typeface="Symbol" panose="05050102010706020507" pitchFamily="18" charset="2"/>
              </a:rPr>
              <a:t>-tags) containing (</a:t>
            </a:r>
            <a:r>
              <a:rPr lang="en-US" altLang="ja-JP" sz="3200">
                <a:solidFill>
                  <a:schemeClr val="bg1"/>
                </a:solidFill>
              </a:rPr>
              <a:t>372 </a:t>
            </a:r>
            <a:r>
              <a:rPr lang="en-US" altLang="ja-JP" sz="320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 32)</a:t>
            </a:r>
            <a:r>
              <a:rPr lang="en-US" altLang="ja-JP" sz="320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en-US" altLang="ja-JP" sz="320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ja-JP" sz="3200" baseline="3000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+</a:t>
            </a:r>
            <a:r>
              <a:rPr lang="en-US" altLang="ja-JP" sz="320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en-US" altLang="ja-JP" sz="3200" baseline="3000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-</a:t>
            </a:r>
            <a:r>
              <a:rPr lang="en-US" altLang="ja-JP" sz="320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</a:t>
            </a:r>
            <a:r>
              <a:rPr lang="en-US" altLang="ja-JP" sz="3200">
                <a:solidFill>
                  <a:schemeClr val="bg1"/>
                </a:solidFill>
                <a:sym typeface="Symbol" panose="05050102010706020507" pitchFamily="18" charset="2"/>
              </a:rPr>
              <a:t>signal events</a:t>
            </a:r>
          </a:p>
        </p:txBody>
      </p:sp>
      <p:grpSp>
        <p:nvGrpSpPr>
          <p:cNvPr id="49164" name="Group 13"/>
          <p:cNvGrpSpPr>
            <a:grpSpLocks/>
          </p:cNvGrpSpPr>
          <p:nvPr/>
        </p:nvGrpSpPr>
        <p:grpSpPr bwMode="auto">
          <a:xfrm>
            <a:off x="34925" y="4797425"/>
            <a:ext cx="1657350" cy="1584325"/>
            <a:chOff x="3515" y="618"/>
            <a:chExt cx="1180" cy="1180"/>
          </a:xfrm>
        </p:grpSpPr>
        <p:pic>
          <p:nvPicPr>
            <p:cNvPr id="49172" name="Picture 14" descr="lr_vs_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7" t="23061" r="11877" b="16785"/>
            <a:stretch>
              <a:fillRect/>
            </a:stretch>
          </p:blipFill>
          <p:spPr bwMode="auto">
            <a:xfrm>
              <a:off x="3515" y="618"/>
              <a:ext cx="1180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3" name="Rectangle 15"/>
            <p:cNvSpPr>
              <a:spLocks noChangeArrowheads="1"/>
            </p:cNvSpPr>
            <p:nvPr/>
          </p:nvSpPr>
          <p:spPr bwMode="auto">
            <a:xfrm>
              <a:off x="3681" y="633"/>
              <a:ext cx="1004" cy="136"/>
            </a:xfrm>
            <a:prstGeom prst="rect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9174" name="Rectangle 16"/>
            <p:cNvSpPr>
              <a:spLocks noChangeArrowheads="1"/>
            </p:cNvSpPr>
            <p:nvPr/>
          </p:nvSpPr>
          <p:spPr bwMode="auto">
            <a:xfrm>
              <a:off x="3678" y="775"/>
              <a:ext cx="254" cy="37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9175" name="Rectangle 17"/>
            <p:cNvSpPr>
              <a:spLocks noChangeArrowheads="1"/>
            </p:cNvSpPr>
            <p:nvPr/>
          </p:nvSpPr>
          <p:spPr bwMode="auto">
            <a:xfrm>
              <a:off x="3934" y="776"/>
              <a:ext cx="254" cy="417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9176" name="Rectangle 18"/>
            <p:cNvSpPr>
              <a:spLocks noChangeArrowheads="1"/>
            </p:cNvSpPr>
            <p:nvPr/>
          </p:nvSpPr>
          <p:spPr bwMode="auto">
            <a:xfrm>
              <a:off x="4190" y="777"/>
              <a:ext cx="119" cy="417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9177" name="Rectangle 19"/>
            <p:cNvSpPr>
              <a:spLocks noChangeArrowheads="1"/>
            </p:cNvSpPr>
            <p:nvPr/>
          </p:nvSpPr>
          <p:spPr bwMode="auto">
            <a:xfrm>
              <a:off x="4311" y="775"/>
              <a:ext cx="119" cy="42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9178" name="Rectangle 20"/>
            <p:cNvSpPr>
              <a:spLocks noChangeArrowheads="1"/>
            </p:cNvSpPr>
            <p:nvPr/>
          </p:nvSpPr>
          <p:spPr bwMode="auto">
            <a:xfrm>
              <a:off x="4432" y="776"/>
              <a:ext cx="125" cy="417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9179" name="Rectangle 21"/>
            <p:cNvSpPr>
              <a:spLocks noChangeArrowheads="1"/>
            </p:cNvSpPr>
            <p:nvPr/>
          </p:nvSpPr>
          <p:spPr bwMode="auto">
            <a:xfrm>
              <a:off x="4561" y="776"/>
              <a:ext cx="119" cy="677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</p:grpSp>
      <p:sp>
        <p:nvSpPr>
          <p:cNvPr id="49165" name="Line 22"/>
          <p:cNvSpPr>
            <a:spLocks noChangeShapeType="1"/>
          </p:cNvSpPr>
          <p:nvPr/>
        </p:nvSpPr>
        <p:spPr bwMode="auto">
          <a:xfrm flipV="1">
            <a:off x="827088" y="4149725"/>
            <a:ext cx="431800" cy="719138"/>
          </a:xfrm>
          <a:prstGeom prst="line">
            <a:avLst/>
          </a:prstGeom>
          <a:noFill/>
          <a:ln w="317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166" name="Text Box 23"/>
          <p:cNvSpPr txBox="1">
            <a:spLocks noChangeArrowheads="1"/>
          </p:cNvSpPr>
          <p:nvPr/>
        </p:nvSpPr>
        <p:spPr bwMode="auto">
          <a:xfrm>
            <a:off x="-107950" y="5516563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b="1" i="1"/>
              <a:t>LR</a:t>
            </a:r>
          </a:p>
        </p:txBody>
      </p:sp>
      <p:sp>
        <p:nvSpPr>
          <p:cNvPr id="49167" name="Text Box 24"/>
          <p:cNvSpPr txBox="1">
            <a:spLocks noChangeArrowheads="1"/>
          </p:cNvSpPr>
          <p:nvPr/>
        </p:nvSpPr>
        <p:spPr bwMode="auto">
          <a:xfrm>
            <a:off x="469900" y="6005513"/>
            <a:ext cx="1149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b="1" i="1"/>
              <a:t>tag r</a:t>
            </a:r>
          </a:p>
        </p:txBody>
      </p:sp>
      <p:sp>
        <p:nvSpPr>
          <p:cNvPr id="49168" name="Line 25"/>
          <p:cNvSpPr>
            <a:spLocks noChangeShapeType="1"/>
          </p:cNvSpPr>
          <p:nvPr/>
        </p:nvSpPr>
        <p:spPr bwMode="auto">
          <a:xfrm flipV="1">
            <a:off x="827088" y="4365625"/>
            <a:ext cx="4032250" cy="1008063"/>
          </a:xfrm>
          <a:prstGeom prst="line">
            <a:avLst/>
          </a:prstGeom>
          <a:noFill/>
          <a:ln w="25400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169" name="Line 26"/>
          <p:cNvSpPr>
            <a:spLocks noChangeShapeType="1"/>
          </p:cNvSpPr>
          <p:nvPr/>
        </p:nvSpPr>
        <p:spPr bwMode="auto">
          <a:xfrm flipV="1">
            <a:off x="179388" y="5084763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170" name="Rectangle 27"/>
          <p:cNvSpPr>
            <a:spLocks noChangeArrowheads="1"/>
          </p:cNvSpPr>
          <p:nvPr/>
        </p:nvSpPr>
        <p:spPr bwMode="auto">
          <a:xfrm>
            <a:off x="7164388" y="1965325"/>
            <a:ext cx="119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Symbol" panose="05050102010706020507" pitchFamily="18" charset="2"/>
              </a:rPr>
              <a:t>p</a:t>
            </a:r>
            <a:r>
              <a:rPr lang="en-US" altLang="ja-JP" baseline="30000"/>
              <a:t>+</a:t>
            </a:r>
            <a:r>
              <a:rPr lang="en-US" altLang="ja-JP">
                <a:latin typeface="Symbol" panose="05050102010706020507" pitchFamily="18" charset="2"/>
              </a:rPr>
              <a:t>p</a:t>
            </a:r>
            <a:r>
              <a:rPr lang="en-US" altLang="ja-JP" baseline="30000"/>
              <a:t>-</a:t>
            </a:r>
            <a:r>
              <a:rPr lang="en-US" altLang="ja-JP"/>
              <a:t> : 141</a:t>
            </a:r>
          </a:p>
        </p:txBody>
      </p:sp>
      <p:sp>
        <p:nvSpPr>
          <p:cNvPr id="49171" name="Text Box 28"/>
          <p:cNvSpPr txBox="1">
            <a:spLocks noChangeArrowheads="1"/>
          </p:cNvSpPr>
          <p:nvPr/>
        </p:nvSpPr>
        <p:spPr bwMode="auto">
          <a:xfrm>
            <a:off x="677863" y="1033463"/>
            <a:ext cx="1455737" cy="76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/>
              <a:t>0.86 &lt; </a:t>
            </a:r>
            <a:r>
              <a:rPr lang="en-US" altLang="ja-JP" sz="2400" i="1"/>
              <a:t>LR</a:t>
            </a:r>
          </a:p>
          <a:p>
            <a:pPr eaLnBrk="1" hangingPunct="1"/>
            <a:r>
              <a:rPr lang="en-US" altLang="ja-JP">
                <a:sym typeface="Symbol" panose="05050102010706020507" pitchFamily="18" charset="2"/>
              </a:rPr>
              <a:t>High quality</a:t>
            </a:r>
          </a:p>
        </p:txBody>
      </p:sp>
    </p:spTree>
    <p:extLst>
      <p:ext uri="{BB962C8B-B14F-4D97-AF65-F5344CB8AC3E}">
        <p14:creationId xmlns:p14="http://schemas.microsoft.com/office/powerpoint/2010/main" val="8197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フッター プレースホルダー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/>
              <a:t>                                                              </a:t>
            </a:r>
            <a:endParaRPr lang="ja-JP" altLang="en-US" sz="1400" b="0" dirty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smtClean="0"/>
              <a:t>Time-dependent analyses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457200" y="77788"/>
            <a:ext cx="8229600" cy="836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 sz="4400">
              <a:solidFill>
                <a:schemeClr val="tx2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0" y="1079500"/>
            <a:ext cx="462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b="1" u="sng">
                <a:solidFill>
                  <a:srgbClr val="FF33CC"/>
                </a:solidFill>
              </a:rPr>
              <a:t>Unbinned maximum-likelihood fit</a:t>
            </a:r>
            <a:endParaRPr lang="en-US" altLang="ja-JP" sz="2400" u="sng"/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250825" y="1600200"/>
            <a:ext cx="4465638" cy="971550"/>
          </a:xfrm>
          <a:prstGeom prst="rect">
            <a:avLst/>
          </a:prstGeom>
          <a:solidFill>
            <a:srgbClr val="FFFF00"/>
          </a:solidFill>
          <a:ln w="254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dirty="0">
                <a:solidFill>
                  <a:srgbClr val="FF0066"/>
                </a:solidFill>
              </a:rPr>
              <a:t>2 free parameters  (A</a:t>
            </a:r>
            <a:r>
              <a:rPr lang="en-US" altLang="ja-JP" sz="2800" baseline="-2000" dirty="0">
                <a:solidFill>
                  <a:srgbClr val="FF0066"/>
                </a:solidFill>
                <a:latin typeface="Symbol" panose="05050102010706020507" pitchFamily="18" charset="2"/>
              </a:rPr>
              <a:t>pp</a:t>
            </a:r>
            <a:r>
              <a:rPr lang="en-US" altLang="ja-JP" sz="2800" dirty="0">
                <a:solidFill>
                  <a:srgbClr val="FF0066"/>
                </a:solidFill>
              </a:rPr>
              <a:t> , </a:t>
            </a:r>
            <a:r>
              <a:rPr lang="en-US" altLang="ja-JP" sz="2800" dirty="0" err="1">
                <a:solidFill>
                  <a:srgbClr val="FF0066"/>
                </a:solidFill>
              </a:rPr>
              <a:t>S</a:t>
            </a:r>
            <a:r>
              <a:rPr lang="en-US" altLang="ja-JP" sz="2800" baseline="-2000" dirty="0" err="1">
                <a:solidFill>
                  <a:srgbClr val="FF0066"/>
                </a:solidFill>
                <a:latin typeface="Symbol" panose="05050102010706020507" pitchFamily="18" charset="2"/>
              </a:rPr>
              <a:t>pp</a:t>
            </a:r>
            <a:r>
              <a:rPr lang="en-US" altLang="ja-JP" sz="2800" dirty="0">
                <a:solidFill>
                  <a:srgbClr val="FF0066"/>
                </a:solidFill>
                <a:latin typeface="Symbol" panose="05050102010706020507" pitchFamily="18" charset="2"/>
              </a:rPr>
              <a:t>) </a:t>
            </a:r>
          </a:p>
          <a:p>
            <a:r>
              <a:rPr lang="en-US" altLang="ja-JP" sz="2800" dirty="0">
                <a:solidFill>
                  <a:srgbClr val="FF0066"/>
                </a:solidFill>
              </a:rPr>
              <a:t>in the final fit</a:t>
            </a:r>
            <a:endParaRPr lang="en-US" altLang="ja-JP" sz="2800" dirty="0"/>
          </a:p>
        </p:txBody>
      </p:sp>
      <p:pic>
        <p:nvPicPr>
          <p:cNvPr id="50183" name="Picture 6" descr="b0_life_plot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3025775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184" name="Group 7"/>
          <p:cNvGrpSpPr>
            <a:grpSpLocks/>
          </p:cNvGrpSpPr>
          <p:nvPr/>
        </p:nvGrpSpPr>
        <p:grpSpPr bwMode="auto">
          <a:xfrm>
            <a:off x="5148263" y="1268413"/>
            <a:ext cx="3671887" cy="1871662"/>
            <a:chOff x="0" y="912"/>
            <a:chExt cx="4536" cy="1584"/>
          </a:xfrm>
        </p:grpSpPr>
        <p:pic>
          <p:nvPicPr>
            <p:cNvPr id="50200" name="Picture 8" descr="sideband_f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"/>
              <a:ext cx="453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1" name="Rectangle 9"/>
            <p:cNvSpPr>
              <a:spLocks noChangeArrowheads="1"/>
            </p:cNvSpPr>
            <p:nvPr/>
          </p:nvSpPr>
          <p:spPr bwMode="auto">
            <a:xfrm>
              <a:off x="720" y="912"/>
              <a:ext cx="28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</p:grpSp>
      <p:graphicFrame>
        <p:nvGraphicFramePr>
          <p:cNvPr id="50185" name="Object 10"/>
          <p:cNvGraphicFramePr>
            <a:graphicFrameLocks noChangeAspect="1"/>
          </p:cNvGraphicFramePr>
          <p:nvPr/>
        </p:nvGraphicFramePr>
        <p:xfrm>
          <a:off x="323850" y="2924175"/>
          <a:ext cx="74168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9" name="Equation" r:id="rId5" imgW="6070600" imgH="1181100" progId="Equation.DSMT4">
                  <p:embed/>
                </p:oleObj>
              </mc:Choice>
              <mc:Fallback>
                <p:oleObj name="Equation" r:id="rId5" imgW="6070600" imgH="1181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924175"/>
                        <a:ext cx="74168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3635375" y="2667000"/>
            <a:ext cx="1735138" cy="479425"/>
          </a:xfrm>
          <a:prstGeom prst="rect">
            <a:avLst/>
          </a:prstGeom>
          <a:solidFill>
            <a:srgbClr val="CCFFCC"/>
          </a:solidFill>
          <a:ln w="222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>
                <a:latin typeface="Symbol" panose="05050102010706020507" pitchFamily="18" charset="2"/>
              </a:rPr>
              <a:t>D</a:t>
            </a:r>
            <a:r>
              <a:rPr lang="en-US" altLang="ja-JP" sz="2400"/>
              <a:t>E-M</a:t>
            </a:r>
            <a:r>
              <a:rPr lang="en-US" altLang="ja-JP" sz="2400" baseline="-25000"/>
              <a:t>bc</a:t>
            </a:r>
            <a:r>
              <a:rPr lang="en-US" altLang="ja-JP" sz="2400"/>
              <a:t> dist.</a:t>
            </a:r>
          </a:p>
        </p:txBody>
      </p:sp>
      <p:sp>
        <p:nvSpPr>
          <p:cNvPr id="50187" name="Line 12"/>
          <p:cNvSpPr>
            <a:spLocks noChangeShapeType="1"/>
          </p:cNvSpPr>
          <p:nvPr/>
        </p:nvSpPr>
        <p:spPr bwMode="auto">
          <a:xfrm>
            <a:off x="6588125" y="220503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188" name="AutoShape 13"/>
          <p:cNvSpPr>
            <a:spLocks/>
          </p:cNvSpPr>
          <p:nvPr/>
        </p:nvSpPr>
        <p:spPr bwMode="auto">
          <a:xfrm rot="5400000">
            <a:off x="6479381" y="2890045"/>
            <a:ext cx="288925" cy="792162"/>
          </a:xfrm>
          <a:prstGeom prst="leftBrace">
            <a:avLst>
              <a:gd name="adj1" fmla="val 228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/>
          </a:p>
        </p:txBody>
      </p:sp>
      <p:sp>
        <p:nvSpPr>
          <p:cNvPr id="50189" name="Line 14"/>
          <p:cNvSpPr>
            <a:spLocks noChangeShapeType="1"/>
          </p:cNvSpPr>
          <p:nvPr/>
        </p:nvSpPr>
        <p:spPr bwMode="auto">
          <a:xfrm flipH="1">
            <a:off x="2700338" y="2852738"/>
            <a:ext cx="9350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190" name="Line 15"/>
          <p:cNvSpPr>
            <a:spLocks noChangeShapeType="1"/>
          </p:cNvSpPr>
          <p:nvPr/>
        </p:nvSpPr>
        <p:spPr bwMode="auto">
          <a:xfrm>
            <a:off x="3995738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191" name="Line 16"/>
          <p:cNvSpPr>
            <a:spLocks noChangeShapeType="1"/>
          </p:cNvSpPr>
          <p:nvPr/>
        </p:nvSpPr>
        <p:spPr bwMode="auto">
          <a:xfrm>
            <a:off x="5076825" y="3141663"/>
            <a:ext cx="7905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192" name="Text Box 17"/>
          <p:cNvSpPr txBox="1">
            <a:spLocks noChangeArrowheads="1"/>
          </p:cNvSpPr>
          <p:nvPr/>
        </p:nvSpPr>
        <p:spPr bwMode="auto">
          <a:xfrm>
            <a:off x="6156325" y="4221163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i="1"/>
              <a:t>B</a:t>
            </a:r>
            <a:r>
              <a:rPr lang="en-US" altLang="ja-JP" sz="2400" baseline="30000"/>
              <a:t>0</a:t>
            </a:r>
            <a:r>
              <a:rPr lang="en-US" altLang="ja-JP" sz="2400">
                <a:latin typeface="Wingdings 3" panose="05040102010807070707" pitchFamily="18" charset="2"/>
              </a:rPr>
              <a:t>g</a:t>
            </a:r>
            <a:r>
              <a:rPr lang="en-US" altLang="ja-JP" sz="2400" i="1"/>
              <a:t>D</a:t>
            </a:r>
            <a:r>
              <a:rPr lang="en-US" altLang="ja-JP" sz="2400" baseline="30000">
                <a:latin typeface="Symbol" panose="05050102010706020507" pitchFamily="18" charset="2"/>
              </a:rPr>
              <a:t>+</a:t>
            </a:r>
            <a:r>
              <a:rPr lang="en-US" altLang="ja-JP" sz="2400"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latin typeface="Symbol" panose="05050102010706020507" pitchFamily="18" charset="2"/>
              </a:rPr>
              <a:t>-</a:t>
            </a:r>
            <a:r>
              <a:rPr lang="en-US" altLang="ja-JP" sz="2400"/>
              <a:t>, </a:t>
            </a:r>
            <a:r>
              <a:rPr lang="en-US" altLang="ja-JP" sz="2400" i="1"/>
              <a:t>D</a:t>
            </a:r>
            <a:r>
              <a:rPr lang="en-US" altLang="ja-JP" sz="2400"/>
              <a:t>*</a:t>
            </a:r>
            <a:r>
              <a:rPr lang="en-US" altLang="ja-JP" sz="2400" baseline="30000">
                <a:latin typeface="Symbol" panose="05050102010706020507" pitchFamily="18" charset="2"/>
              </a:rPr>
              <a:t>+</a:t>
            </a:r>
            <a:r>
              <a:rPr lang="en-US" altLang="ja-JP" sz="2400">
                <a:latin typeface="Symbol" panose="05050102010706020507" pitchFamily="18" charset="2"/>
              </a:rPr>
              <a:t>p</a:t>
            </a:r>
            <a:r>
              <a:rPr lang="en-US" altLang="ja-JP" sz="2400" baseline="30000">
                <a:latin typeface="Symbol" panose="05050102010706020507" pitchFamily="18" charset="2"/>
              </a:rPr>
              <a:t>-</a:t>
            </a:r>
            <a:r>
              <a:rPr lang="en-US" altLang="ja-JP" sz="2400"/>
              <a:t>, </a:t>
            </a:r>
            <a:r>
              <a:rPr lang="en-US" altLang="ja-JP" sz="2400" i="1"/>
              <a:t>D</a:t>
            </a:r>
            <a:r>
              <a:rPr lang="en-US" altLang="ja-JP" sz="2400"/>
              <a:t>*</a:t>
            </a:r>
            <a:r>
              <a:rPr lang="en-US" altLang="ja-JP" sz="2400" baseline="30000">
                <a:latin typeface="Symbol" panose="05050102010706020507" pitchFamily="18" charset="2"/>
              </a:rPr>
              <a:t>+</a:t>
            </a:r>
            <a:r>
              <a:rPr lang="en-US" altLang="ja-JP" sz="2400">
                <a:latin typeface="Symbol" panose="05050102010706020507" pitchFamily="18" charset="2"/>
              </a:rPr>
              <a:t>r</a:t>
            </a:r>
            <a:r>
              <a:rPr lang="en-US" altLang="ja-JP" sz="2400" baseline="30000">
                <a:latin typeface="Symbol" panose="05050102010706020507" pitchFamily="18" charset="2"/>
              </a:rPr>
              <a:t>-</a:t>
            </a:r>
            <a:r>
              <a:rPr lang="en-US" altLang="ja-JP" sz="2400"/>
              <a:t>, </a:t>
            </a:r>
            <a:r>
              <a:rPr lang="en-US" altLang="ja-JP" sz="2400" i="1"/>
              <a:t>J</a:t>
            </a:r>
            <a:r>
              <a:rPr lang="en-US" altLang="ja-JP" sz="2400"/>
              <a:t>/</a:t>
            </a:r>
            <a:r>
              <a:rPr lang="en-US" altLang="ja-JP" sz="2400">
                <a:latin typeface="Symbol" panose="05050102010706020507" pitchFamily="18" charset="2"/>
              </a:rPr>
              <a:t>y</a:t>
            </a:r>
            <a:r>
              <a:rPr lang="en-US" altLang="ja-JP" sz="2400" i="1"/>
              <a:t>K</a:t>
            </a:r>
            <a:r>
              <a:rPr lang="en-US" altLang="ja-JP" sz="2400" i="1" baseline="-25000"/>
              <a:t>S</a:t>
            </a:r>
            <a:r>
              <a:rPr lang="en-US" altLang="ja-JP" sz="2400"/>
              <a:t> and </a:t>
            </a:r>
            <a:r>
              <a:rPr lang="en-US" altLang="ja-JP" sz="2400" i="1"/>
              <a:t>J</a:t>
            </a:r>
            <a:r>
              <a:rPr lang="en-US" altLang="ja-JP" sz="2400"/>
              <a:t>/</a:t>
            </a:r>
            <a:r>
              <a:rPr lang="en-US" altLang="ja-JP" sz="2400">
                <a:latin typeface="Symbol" panose="05050102010706020507" pitchFamily="18" charset="2"/>
              </a:rPr>
              <a:t>y</a:t>
            </a:r>
            <a:r>
              <a:rPr lang="en-US" altLang="ja-JP" sz="2400" i="1"/>
              <a:t>K</a:t>
            </a:r>
            <a:r>
              <a:rPr lang="en-US" altLang="ja-JP" sz="2400"/>
              <a:t>*</a:t>
            </a:r>
            <a:r>
              <a:rPr lang="en-US" altLang="ja-JP" sz="2400" baseline="30000"/>
              <a:t>0</a:t>
            </a:r>
          </a:p>
        </p:txBody>
      </p:sp>
      <p:sp>
        <p:nvSpPr>
          <p:cNvPr id="50193" name="Text Box 18"/>
          <p:cNvSpPr txBox="1">
            <a:spLocks noChangeArrowheads="1"/>
          </p:cNvSpPr>
          <p:nvPr/>
        </p:nvSpPr>
        <p:spPr bwMode="auto">
          <a:xfrm>
            <a:off x="6324600" y="5638800"/>
            <a:ext cx="1576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dirty="0"/>
              <a:t>Lifetime fit</a:t>
            </a:r>
          </a:p>
        </p:txBody>
      </p:sp>
      <p:sp>
        <p:nvSpPr>
          <p:cNvPr id="50194" name="Line 19"/>
          <p:cNvSpPr>
            <a:spLocks noChangeShapeType="1"/>
          </p:cNvSpPr>
          <p:nvPr/>
        </p:nvSpPr>
        <p:spPr bwMode="auto">
          <a:xfrm flipH="1" flipV="1">
            <a:off x="1908175" y="4365625"/>
            <a:ext cx="18002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195" name="Text Box 20"/>
          <p:cNvSpPr txBox="1">
            <a:spLocks noChangeArrowheads="1"/>
          </p:cNvSpPr>
          <p:nvPr/>
        </p:nvSpPr>
        <p:spPr bwMode="auto">
          <a:xfrm>
            <a:off x="519113" y="4506913"/>
            <a:ext cx="1866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(single Gaussian</a:t>
            </a:r>
          </a:p>
          <a:p>
            <a:r>
              <a:rPr lang="en-US" altLang="ja-JP"/>
              <a:t>outlier)</a:t>
            </a:r>
          </a:p>
        </p:txBody>
      </p:sp>
      <p:sp>
        <p:nvSpPr>
          <p:cNvPr id="50196" name="Line 21"/>
          <p:cNvSpPr>
            <a:spLocks noChangeShapeType="1"/>
          </p:cNvSpPr>
          <p:nvPr/>
        </p:nvSpPr>
        <p:spPr bwMode="auto">
          <a:xfrm flipV="1">
            <a:off x="5003800" y="38608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197" name="Oval 22"/>
          <p:cNvSpPr>
            <a:spLocks noChangeArrowheads="1"/>
          </p:cNvSpPr>
          <p:nvPr/>
        </p:nvSpPr>
        <p:spPr bwMode="auto">
          <a:xfrm>
            <a:off x="2916238" y="3357563"/>
            <a:ext cx="431800" cy="576262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/>
          </a:p>
        </p:txBody>
      </p:sp>
      <p:sp>
        <p:nvSpPr>
          <p:cNvPr id="50198" name="Freeform 23"/>
          <p:cNvSpPr>
            <a:spLocks/>
          </p:cNvSpPr>
          <p:nvPr/>
        </p:nvSpPr>
        <p:spPr bwMode="auto">
          <a:xfrm>
            <a:off x="2627313" y="2565400"/>
            <a:ext cx="671512" cy="792163"/>
          </a:xfrm>
          <a:custGeom>
            <a:avLst/>
            <a:gdLst>
              <a:gd name="T0" fmla="*/ 0 w 423"/>
              <a:gd name="T1" fmla="*/ 0 h 499"/>
              <a:gd name="T2" fmla="*/ 576262 w 423"/>
              <a:gd name="T3" fmla="*/ 358775 h 499"/>
              <a:gd name="T4" fmla="*/ 576262 w 423"/>
              <a:gd name="T5" fmla="*/ 792163 h 4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" h="499">
                <a:moveTo>
                  <a:pt x="0" y="0"/>
                </a:moveTo>
                <a:cubicBezTo>
                  <a:pt x="151" y="71"/>
                  <a:pt x="303" y="143"/>
                  <a:pt x="363" y="226"/>
                </a:cubicBezTo>
                <a:cubicBezTo>
                  <a:pt x="423" y="309"/>
                  <a:pt x="393" y="404"/>
                  <a:pt x="363" y="499"/>
                </a:cubicBezTo>
              </a:path>
            </a:pathLst>
          </a:custGeom>
          <a:noFill/>
          <a:ln w="25400">
            <a:solidFill>
              <a:srgbClr val="8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199" name="Freeform 24"/>
          <p:cNvSpPr>
            <a:spLocks/>
          </p:cNvSpPr>
          <p:nvPr/>
        </p:nvSpPr>
        <p:spPr bwMode="auto">
          <a:xfrm>
            <a:off x="495300" y="3898900"/>
            <a:ext cx="2159000" cy="1371600"/>
          </a:xfrm>
          <a:custGeom>
            <a:avLst/>
            <a:gdLst>
              <a:gd name="T0" fmla="*/ 114300 w 1360"/>
              <a:gd name="T1" fmla="*/ 1282700 h 864"/>
              <a:gd name="T2" fmla="*/ 38100 w 1360"/>
              <a:gd name="T3" fmla="*/ 977900 h 864"/>
              <a:gd name="T4" fmla="*/ 38100 w 1360"/>
              <a:gd name="T5" fmla="*/ 673100 h 864"/>
              <a:gd name="T6" fmla="*/ 266700 w 1360"/>
              <a:gd name="T7" fmla="*/ 520700 h 864"/>
              <a:gd name="T8" fmla="*/ 342900 w 1360"/>
              <a:gd name="T9" fmla="*/ 444500 h 864"/>
              <a:gd name="T10" fmla="*/ 342900 w 1360"/>
              <a:gd name="T11" fmla="*/ 215900 h 864"/>
              <a:gd name="T12" fmla="*/ 495300 w 1360"/>
              <a:gd name="T13" fmla="*/ 63500 h 864"/>
              <a:gd name="T14" fmla="*/ 723900 w 1360"/>
              <a:gd name="T15" fmla="*/ 63500 h 864"/>
              <a:gd name="T16" fmla="*/ 1943100 w 1360"/>
              <a:gd name="T17" fmla="*/ 63500 h 864"/>
              <a:gd name="T18" fmla="*/ 2019300 w 1360"/>
              <a:gd name="T19" fmla="*/ 444500 h 864"/>
              <a:gd name="T20" fmla="*/ 1638300 w 1360"/>
              <a:gd name="T21" fmla="*/ 977900 h 864"/>
              <a:gd name="T22" fmla="*/ 952500 w 1360"/>
              <a:gd name="T23" fmla="*/ 1282700 h 864"/>
              <a:gd name="T24" fmla="*/ 571500 w 1360"/>
              <a:gd name="T25" fmla="*/ 1358900 h 864"/>
              <a:gd name="T26" fmla="*/ 266700 w 1360"/>
              <a:gd name="T27" fmla="*/ 1358900 h 864"/>
              <a:gd name="T28" fmla="*/ 114300 w 1360"/>
              <a:gd name="T29" fmla="*/ 1282700 h 8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60" h="864">
                <a:moveTo>
                  <a:pt x="72" y="808"/>
                </a:moveTo>
                <a:cubicBezTo>
                  <a:pt x="48" y="768"/>
                  <a:pt x="32" y="680"/>
                  <a:pt x="24" y="616"/>
                </a:cubicBezTo>
                <a:cubicBezTo>
                  <a:pt x="16" y="552"/>
                  <a:pt x="0" y="472"/>
                  <a:pt x="24" y="424"/>
                </a:cubicBezTo>
                <a:cubicBezTo>
                  <a:pt x="48" y="376"/>
                  <a:pt x="136" y="352"/>
                  <a:pt x="168" y="328"/>
                </a:cubicBezTo>
                <a:cubicBezTo>
                  <a:pt x="200" y="304"/>
                  <a:pt x="208" y="312"/>
                  <a:pt x="216" y="280"/>
                </a:cubicBezTo>
                <a:cubicBezTo>
                  <a:pt x="224" y="248"/>
                  <a:pt x="200" y="176"/>
                  <a:pt x="216" y="136"/>
                </a:cubicBezTo>
                <a:cubicBezTo>
                  <a:pt x="232" y="96"/>
                  <a:pt x="272" y="56"/>
                  <a:pt x="312" y="40"/>
                </a:cubicBezTo>
                <a:cubicBezTo>
                  <a:pt x="352" y="24"/>
                  <a:pt x="304" y="40"/>
                  <a:pt x="456" y="40"/>
                </a:cubicBezTo>
                <a:cubicBezTo>
                  <a:pt x="608" y="40"/>
                  <a:pt x="1088" y="0"/>
                  <a:pt x="1224" y="40"/>
                </a:cubicBezTo>
                <a:cubicBezTo>
                  <a:pt x="1360" y="80"/>
                  <a:pt x="1304" y="184"/>
                  <a:pt x="1272" y="280"/>
                </a:cubicBezTo>
                <a:cubicBezTo>
                  <a:pt x="1240" y="376"/>
                  <a:pt x="1144" y="528"/>
                  <a:pt x="1032" y="616"/>
                </a:cubicBezTo>
                <a:cubicBezTo>
                  <a:pt x="920" y="704"/>
                  <a:pt x="712" y="768"/>
                  <a:pt x="600" y="808"/>
                </a:cubicBezTo>
                <a:cubicBezTo>
                  <a:pt x="488" y="848"/>
                  <a:pt x="432" y="848"/>
                  <a:pt x="360" y="856"/>
                </a:cubicBezTo>
                <a:cubicBezTo>
                  <a:pt x="288" y="864"/>
                  <a:pt x="216" y="864"/>
                  <a:pt x="168" y="856"/>
                </a:cubicBezTo>
                <a:cubicBezTo>
                  <a:pt x="120" y="848"/>
                  <a:pt x="96" y="848"/>
                  <a:pt x="72" y="808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4139731" y="3336925"/>
            <a:ext cx="454494" cy="576262"/>
          </a:xfrm>
          <a:prstGeom prst="ellips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840612" y="5523706"/>
            <a:ext cx="2104102" cy="46166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dirty="0" smtClean="0">
                <a:solidFill>
                  <a:srgbClr val="FF6600"/>
                </a:solidFill>
              </a:rPr>
              <a:t>Include A</a:t>
            </a:r>
            <a:r>
              <a:rPr lang="en-US" altLang="ja-JP" sz="2400" baseline="-25000" dirty="0" smtClean="0">
                <a:solidFill>
                  <a:srgbClr val="FF6600"/>
                </a:solidFill>
              </a:rPr>
              <a:t>CP</a:t>
            </a:r>
            <a:r>
              <a:rPr lang="en-US" altLang="ja-JP" sz="2400" dirty="0" smtClean="0">
                <a:solidFill>
                  <a:srgbClr val="FF6600"/>
                </a:solidFill>
              </a:rPr>
              <a:t>(</a:t>
            </a:r>
            <a:r>
              <a:rPr lang="en-US" altLang="ja-JP" sz="2400" baseline="-2000" dirty="0" err="1" smtClean="0">
                <a:solidFill>
                  <a:srgbClr val="FF6600"/>
                </a:solidFill>
                <a:latin typeface="Symbol" panose="05050102010706020507" pitchFamily="18" charset="2"/>
              </a:rPr>
              <a:t>Kp</a:t>
            </a:r>
            <a:r>
              <a:rPr lang="en-US" altLang="ja-JP" sz="2400" dirty="0">
                <a:solidFill>
                  <a:srgbClr val="FF6600"/>
                </a:solidFill>
              </a:rPr>
              <a:t>)</a:t>
            </a: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V="1">
            <a:off x="2266951" y="3867150"/>
            <a:ext cx="1945804" cy="1656556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82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フッター プレースホルダー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/>
              <a:t>                                                               </a:t>
            </a:r>
            <a:endParaRPr lang="ja-JP" altLang="en-US" sz="1400" b="0" dirty="0"/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dirty="0" smtClean="0">
                <a:solidFill>
                  <a:srgbClr val="003300"/>
                </a:solidFill>
              </a:rPr>
              <a:t>Early Results</a:t>
            </a:r>
            <a:r>
              <a:rPr lang="en-US" altLang="ja-JP" sz="4000" b="1" dirty="0" smtClean="0">
                <a:solidFill>
                  <a:srgbClr val="003300"/>
                </a:solidFill>
              </a:rPr>
              <a:t> of </a:t>
            </a:r>
            <a:r>
              <a:rPr lang="en-US" altLang="ja-JP" sz="4000" b="1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A</a:t>
            </a:r>
            <a:r>
              <a:rPr lang="en-US" altLang="ja-JP" sz="4000" b="1" baseline="-25000" dirty="0" smtClean="0">
                <a:solidFill>
                  <a:srgbClr val="003300"/>
                </a:solidFill>
                <a:latin typeface="Symbol" panose="05050102010706020507" pitchFamily="18" charset="2"/>
              </a:rPr>
              <a:t>pp</a:t>
            </a:r>
            <a:r>
              <a:rPr lang="en-US" altLang="ja-JP" sz="4000" b="1" dirty="0" smtClean="0">
                <a:solidFill>
                  <a:srgbClr val="003300"/>
                </a:solidFill>
              </a:rPr>
              <a:t> and </a:t>
            </a:r>
            <a:r>
              <a:rPr lang="en-US" altLang="ja-JP" sz="4000" b="1" dirty="0" err="1" smtClean="0">
                <a:solidFill>
                  <a:srgbClr val="003300"/>
                </a:solidFill>
                <a:latin typeface="Monotype Corsiva" panose="03010101010201010101" pitchFamily="66" charset="0"/>
              </a:rPr>
              <a:t>S</a:t>
            </a:r>
            <a:r>
              <a:rPr lang="en-US" altLang="ja-JP" sz="4000" b="1" baseline="-25000" dirty="0" err="1" smtClean="0">
                <a:solidFill>
                  <a:srgbClr val="003300"/>
                </a:solidFill>
                <a:latin typeface="Symbol" panose="05050102010706020507" pitchFamily="18" charset="2"/>
              </a:rPr>
              <a:t>pp</a:t>
            </a:r>
            <a:endParaRPr lang="en-US" altLang="ja-JP" sz="4000" b="1" baseline="-25000" dirty="0" smtClean="0">
              <a:solidFill>
                <a:srgbClr val="003300"/>
              </a:solidFill>
              <a:latin typeface="Symbol" panose="05050102010706020507" pitchFamily="18" charset="2"/>
            </a:endParaRP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 sz="4000" baseline="-25000">
              <a:solidFill>
                <a:srgbClr val="003300"/>
              </a:solidFill>
              <a:latin typeface="Symbol" panose="05050102010706020507" pitchFamily="18" charset="2"/>
            </a:endParaRP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1187450" y="115888"/>
            <a:ext cx="71278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 sz="4000" baseline="-25000">
              <a:solidFill>
                <a:schemeClr val="tx2"/>
              </a:solidFill>
              <a:latin typeface="Symbol" panose="05050102010706020507" pitchFamily="18" charset="2"/>
            </a:endParaRPr>
          </a:p>
        </p:txBody>
      </p:sp>
      <p:pic>
        <p:nvPicPr>
          <p:cNvPr id="59398" name="Picture 7" descr="03belle_ba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 t="38321" r="11877" b="2415"/>
          <a:stretch>
            <a:fillRect/>
          </a:stretch>
        </p:blipFill>
        <p:spPr bwMode="auto">
          <a:xfrm>
            <a:off x="3275013" y="1196975"/>
            <a:ext cx="5329237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4714875" y="1287463"/>
            <a:ext cx="1255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4000">
                <a:solidFill>
                  <a:srgbClr val="FF0000"/>
                </a:solidFill>
              </a:rPr>
              <a:t>Belle</a:t>
            </a:r>
          </a:p>
        </p:txBody>
      </p:sp>
      <p:sp>
        <p:nvSpPr>
          <p:cNvPr id="59400" name="Text Box 9"/>
          <p:cNvSpPr txBox="1">
            <a:spLocks noChangeArrowheads="1"/>
          </p:cNvSpPr>
          <p:nvPr/>
        </p:nvSpPr>
        <p:spPr bwMode="auto">
          <a:xfrm>
            <a:off x="5075238" y="3519488"/>
            <a:ext cx="1481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4000">
                <a:solidFill>
                  <a:srgbClr val="0D8F03"/>
                </a:solidFill>
              </a:rPr>
              <a:t>BaBar</a:t>
            </a:r>
          </a:p>
        </p:txBody>
      </p:sp>
      <p:sp>
        <p:nvSpPr>
          <p:cNvPr id="59402" name="Line 11"/>
          <p:cNvSpPr>
            <a:spLocks noChangeShapeType="1"/>
          </p:cNvSpPr>
          <p:nvPr/>
        </p:nvSpPr>
        <p:spPr bwMode="auto">
          <a:xfrm flipV="1">
            <a:off x="3132138" y="2762250"/>
            <a:ext cx="1439862" cy="666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250825" y="5129484"/>
            <a:ext cx="3155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 dirty="0">
                <a:solidFill>
                  <a:srgbClr val="FF0066"/>
                </a:solidFill>
              </a:rPr>
              <a:t>Differen</a:t>
            </a:r>
            <a:r>
              <a:rPr lang="en-US" altLang="ja-JP" sz="3200" dirty="0">
                <a:solidFill>
                  <a:srgbClr val="FF0066"/>
                </a:solidFill>
                <a:latin typeface="+mn-lt"/>
              </a:rPr>
              <a:t>c</a:t>
            </a:r>
            <a:r>
              <a:rPr lang="en-US" altLang="ja-JP" sz="3200" dirty="0">
                <a:solidFill>
                  <a:srgbClr val="FF0066"/>
                </a:solidFill>
              </a:rPr>
              <a:t>e </a:t>
            </a:r>
          </a:p>
          <a:p>
            <a:pPr eaLnBrk="1" hangingPunct="1"/>
            <a:r>
              <a:rPr lang="en-US" altLang="ja-JP" sz="3200" dirty="0">
                <a:solidFill>
                  <a:srgbClr val="FF0066"/>
                </a:solidFill>
              </a:rPr>
              <a:t>still at ~2.2</a:t>
            </a:r>
            <a:r>
              <a:rPr lang="en-US" altLang="ja-JP" sz="3200" dirty="0">
                <a:solidFill>
                  <a:srgbClr val="FF0066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3200" dirty="0">
                <a:solidFill>
                  <a:srgbClr val="FF0066"/>
                </a:solidFill>
              </a:rPr>
              <a:t> level</a:t>
            </a:r>
            <a:endParaRPr lang="en-US" altLang="ja-JP" sz="3200" dirty="0">
              <a:solidFill>
                <a:srgbClr val="FF0066"/>
              </a:solidFill>
              <a:latin typeface="Symbol" panose="05050102010706020507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141" y="1322769"/>
            <a:ext cx="287129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intensive</a:t>
            </a:r>
          </a:p>
          <a:p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tudies on </a:t>
            </a:r>
          </a:p>
          <a:p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Validity checks</a:t>
            </a:r>
          </a:p>
          <a:p>
            <a:r>
              <a:rPr kumimoji="1"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analysis !</a:t>
            </a:r>
            <a:endParaRPr kumimoji="1" lang="ja-JP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128789" y="3318839"/>
            <a:ext cx="3274097" cy="1692771"/>
          </a:xfrm>
          <a:prstGeom prst="rect">
            <a:avLst/>
          </a:prstGeom>
          <a:solidFill>
            <a:srgbClr val="0000FF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4000" dirty="0" smtClean="0">
                <a:solidFill>
                  <a:schemeClr val="bg1"/>
                </a:solidFill>
              </a:rPr>
              <a:t>1</a:t>
            </a:r>
            <a:r>
              <a:rPr lang="en-US" altLang="ja-JP" sz="4000" baseline="30000" dirty="0" smtClean="0">
                <a:solidFill>
                  <a:schemeClr val="bg1"/>
                </a:solidFill>
              </a:rPr>
              <a:t>st</a:t>
            </a:r>
            <a:r>
              <a:rPr lang="en-US" altLang="ja-JP" sz="4000" dirty="0" smtClean="0">
                <a:solidFill>
                  <a:schemeClr val="bg1"/>
                </a:solidFill>
              </a:rPr>
              <a:t> Evidence </a:t>
            </a:r>
          </a:p>
          <a:p>
            <a:pPr eaLnBrk="1" hangingPunct="1"/>
            <a:r>
              <a:rPr lang="en-US" altLang="ja-JP" sz="4000" dirty="0" smtClean="0">
                <a:solidFill>
                  <a:schemeClr val="bg1"/>
                </a:solidFill>
              </a:rPr>
              <a:t>DCPV ! </a:t>
            </a:r>
            <a:r>
              <a:rPr lang="en-US" altLang="ja-JP" sz="3600" dirty="0" smtClean="0">
                <a:solidFill>
                  <a:schemeClr val="bg1"/>
                </a:solidFill>
              </a:rPr>
              <a:t>(3.2</a:t>
            </a:r>
            <a:r>
              <a:rPr lang="en-US" altLang="ja-JP" sz="3600" dirty="0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3600" dirty="0" smtClean="0">
                <a:solidFill>
                  <a:schemeClr val="bg1"/>
                </a:solidFill>
              </a:rPr>
              <a:t>)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ja-JP" sz="2400" dirty="0" smtClean="0">
                <a:solidFill>
                  <a:srgbClr val="FFFF00"/>
                </a:solidFill>
              </a:rPr>
              <a:t>  Belle </a:t>
            </a:r>
            <a:r>
              <a:rPr lang="en-US" altLang="ja-JP" sz="2400" dirty="0">
                <a:solidFill>
                  <a:srgbClr val="FFFF00"/>
                </a:solidFill>
              </a:rPr>
              <a:t>140fb</a:t>
            </a:r>
            <a:r>
              <a:rPr lang="en-US" altLang="ja-JP" sz="2400" baseline="30000" dirty="0">
                <a:solidFill>
                  <a:srgbClr val="FFFF00"/>
                </a:solidFill>
                <a:sym typeface="Symbol" panose="05050102010706020507" pitchFamily="18" charset="2"/>
              </a:rPr>
              <a:t></a:t>
            </a:r>
            <a:r>
              <a:rPr lang="en-US" altLang="ja-JP" sz="2400" baseline="30000" dirty="0">
                <a:solidFill>
                  <a:srgbClr val="FFFF00"/>
                </a:solidFill>
              </a:rPr>
              <a:t>1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05" y="1218033"/>
            <a:ext cx="2790258" cy="3139655"/>
          </a:xfrm>
          <a:prstGeom prst="rect">
            <a:avLst/>
          </a:prstGeom>
        </p:spPr>
      </p:pic>
      <p:sp>
        <p:nvSpPr>
          <p:cNvPr id="167938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167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>
                <a:solidFill>
                  <a:srgbClr val="003300"/>
                </a:solidFill>
              </a:rPr>
              <a:t>History of </a:t>
            </a:r>
            <a:r>
              <a:rPr lang="en-US" altLang="ja-JP" sz="4000" smtClean="0">
                <a:solidFill>
                  <a:srgbClr val="003300"/>
                </a:solidFill>
                <a:latin typeface="Monotype Corsiva" pitchFamily="66" charset="0"/>
              </a:rPr>
              <a:t>A</a:t>
            </a:r>
            <a:r>
              <a:rPr lang="en-US" altLang="ja-JP" sz="4000" baseline="-25000" smtClean="0">
                <a:solidFill>
                  <a:srgbClr val="003300"/>
                </a:solidFill>
                <a:latin typeface="Symbol" pitchFamily="18" charset="2"/>
              </a:rPr>
              <a:t>pp</a:t>
            </a:r>
            <a:r>
              <a:rPr lang="en-US" altLang="ja-JP" sz="4000" smtClean="0">
                <a:solidFill>
                  <a:srgbClr val="003300"/>
                </a:solidFill>
              </a:rPr>
              <a:t> and </a:t>
            </a:r>
            <a:r>
              <a:rPr lang="en-US" altLang="ja-JP" sz="4000" smtClean="0">
                <a:solidFill>
                  <a:srgbClr val="003300"/>
                </a:solidFill>
                <a:latin typeface="Monotype Corsiva" pitchFamily="66" charset="0"/>
              </a:rPr>
              <a:t>S</a:t>
            </a:r>
            <a:r>
              <a:rPr lang="en-US" altLang="ja-JP" sz="4000" baseline="-25000" smtClean="0">
                <a:solidFill>
                  <a:srgbClr val="003300"/>
                </a:solidFill>
                <a:latin typeface="Symbol" pitchFamily="18" charset="2"/>
              </a:rPr>
              <a:t>pp</a:t>
            </a:r>
          </a:p>
        </p:txBody>
      </p:sp>
      <p:sp>
        <p:nvSpPr>
          <p:cNvPr id="167940" name="Rectangle 5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000" baseline="-25000">
              <a:solidFill>
                <a:srgbClr val="003300"/>
              </a:solidFill>
              <a:latin typeface="Symbol" pitchFamily="18" charset="2"/>
            </a:endParaRPr>
          </a:p>
        </p:txBody>
      </p:sp>
      <p:sp>
        <p:nvSpPr>
          <p:cNvPr id="167941" name="Rectangle 6"/>
          <p:cNvSpPr>
            <a:spLocks noChangeArrowheads="1"/>
          </p:cNvSpPr>
          <p:nvPr/>
        </p:nvSpPr>
        <p:spPr bwMode="auto">
          <a:xfrm>
            <a:off x="1187450" y="115888"/>
            <a:ext cx="7127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000" baseline="-25000">
              <a:solidFill>
                <a:schemeClr val="tx2"/>
              </a:solidFill>
              <a:latin typeface="Symbol" pitchFamily="18" charset="2"/>
            </a:endParaRPr>
          </a:p>
        </p:txBody>
      </p:sp>
      <p:grpSp>
        <p:nvGrpSpPr>
          <p:cNvPr id="167942" name="グループ化 27"/>
          <p:cNvGrpSpPr>
            <a:grpSpLocks/>
          </p:cNvGrpSpPr>
          <p:nvPr/>
        </p:nvGrpSpPr>
        <p:grpSpPr bwMode="auto">
          <a:xfrm>
            <a:off x="-12879" y="507844"/>
            <a:ext cx="5976938" cy="6192837"/>
            <a:chOff x="0" y="404813"/>
            <a:chExt cx="6192838" cy="6192837"/>
          </a:xfrm>
        </p:grpSpPr>
        <p:pic>
          <p:nvPicPr>
            <p:cNvPr id="167955" name="Picture 3" descr="tv-pip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4813"/>
              <a:ext cx="6192838" cy="6192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956" name="Line 10"/>
            <p:cNvSpPr>
              <a:spLocks noChangeShapeType="1"/>
            </p:cNvSpPr>
            <p:nvPr/>
          </p:nvSpPr>
          <p:spPr bwMode="auto">
            <a:xfrm flipH="1">
              <a:off x="4124325" y="2376488"/>
              <a:ext cx="4763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957" name="AutoShape 8"/>
            <p:cNvSpPr>
              <a:spLocks noChangeArrowheads="1"/>
            </p:cNvSpPr>
            <p:nvPr/>
          </p:nvSpPr>
          <p:spPr bwMode="auto">
            <a:xfrm>
              <a:off x="4083050" y="2449513"/>
              <a:ext cx="88900" cy="88900"/>
            </a:xfrm>
            <a:prstGeom prst="plus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  <p:sp>
          <p:nvSpPr>
            <p:cNvPr id="167958" name="Line 14"/>
            <p:cNvSpPr>
              <a:spLocks noChangeShapeType="1"/>
            </p:cNvSpPr>
            <p:nvPr/>
          </p:nvSpPr>
          <p:spPr bwMode="auto">
            <a:xfrm flipH="1">
              <a:off x="4168775" y="4859338"/>
              <a:ext cx="4763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959" name="AutoShape 15"/>
            <p:cNvSpPr>
              <a:spLocks noChangeArrowheads="1"/>
            </p:cNvSpPr>
            <p:nvPr/>
          </p:nvSpPr>
          <p:spPr bwMode="auto">
            <a:xfrm>
              <a:off x="4127500" y="4913313"/>
              <a:ext cx="88900" cy="88900"/>
            </a:xfrm>
            <a:prstGeom prst="plus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  <p:sp>
          <p:nvSpPr>
            <p:cNvPr id="167960" name="Line 10"/>
            <p:cNvSpPr>
              <a:spLocks noChangeShapeType="1"/>
            </p:cNvSpPr>
            <p:nvPr/>
          </p:nvSpPr>
          <p:spPr bwMode="auto">
            <a:xfrm flipH="1">
              <a:off x="4849461" y="2297784"/>
              <a:ext cx="4763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961" name="AutoShape 8"/>
            <p:cNvSpPr>
              <a:spLocks noChangeArrowheads="1"/>
            </p:cNvSpPr>
            <p:nvPr/>
          </p:nvSpPr>
          <p:spPr bwMode="auto">
            <a:xfrm>
              <a:off x="4808186" y="2370809"/>
              <a:ext cx="88900" cy="88900"/>
            </a:xfrm>
            <a:prstGeom prst="plus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  <p:cxnSp>
          <p:nvCxnSpPr>
            <p:cNvPr id="167962" name="直線コネクタ 11"/>
            <p:cNvCxnSpPr>
              <a:cxnSpLocks noChangeShapeType="1"/>
            </p:cNvCxnSpPr>
            <p:nvPr/>
          </p:nvCxnSpPr>
          <p:spPr bwMode="auto">
            <a:xfrm>
              <a:off x="763675" y="2703006"/>
              <a:ext cx="4803112" cy="1004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963" name="直線コネクタ 24"/>
            <p:cNvCxnSpPr>
              <a:cxnSpLocks noChangeShapeType="1"/>
            </p:cNvCxnSpPr>
            <p:nvPr/>
          </p:nvCxnSpPr>
          <p:spPr bwMode="auto">
            <a:xfrm>
              <a:off x="755301" y="4533480"/>
              <a:ext cx="4803112" cy="1004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964" name="直線コネクタ 23"/>
            <p:cNvCxnSpPr>
              <a:cxnSpLocks noChangeShapeType="1"/>
            </p:cNvCxnSpPr>
            <p:nvPr/>
          </p:nvCxnSpPr>
          <p:spPr bwMode="auto">
            <a:xfrm rot="5400000">
              <a:off x="4788039" y="5069395"/>
              <a:ext cx="150726" cy="1588"/>
            </a:xfrm>
            <a:prstGeom prst="line">
              <a:avLst/>
            </a:prstGeom>
            <a:noFill/>
            <a:ln w="9525" algn="ctr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7965" name="AutoShape 15"/>
            <p:cNvSpPr>
              <a:spLocks noChangeArrowheads="1"/>
            </p:cNvSpPr>
            <p:nvPr/>
          </p:nvSpPr>
          <p:spPr bwMode="auto">
            <a:xfrm>
              <a:off x="4822492" y="5015473"/>
              <a:ext cx="88900" cy="88900"/>
            </a:xfrm>
            <a:prstGeom prst="plus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</p:grpSp>
      <p:sp>
        <p:nvSpPr>
          <p:cNvPr id="167943" name="Text Box 6"/>
          <p:cNvSpPr txBox="1">
            <a:spLocks noChangeArrowheads="1"/>
          </p:cNvSpPr>
          <p:nvPr/>
        </p:nvSpPr>
        <p:spPr bwMode="auto">
          <a:xfrm>
            <a:off x="6626225" y="1073150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(</a:t>
            </a:r>
            <a:r>
              <a:rPr lang="en-US" altLang="ja-JP" sz="2000">
                <a:latin typeface="Monotype Corsiva" pitchFamily="66" charset="0"/>
              </a:rPr>
              <a:t>C</a:t>
            </a:r>
            <a:r>
              <a:rPr lang="en-US" altLang="ja-JP" sz="2000"/>
              <a:t> = </a:t>
            </a:r>
            <a:r>
              <a:rPr lang="en-US" altLang="ja-JP" sz="2000">
                <a:latin typeface="Symbol" pitchFamily="18" charset="2"/>
              </a:rPr>
              <a:t>-</a:t>
            </a:r>
            <a:r>
              <a:rPr lang="en-US" altLang="ja-JP" sz="2000">
                <a:latin typeface="Monotype Corsiva" pitchFamily="66" charset="0"/>
              </a:rPr>
              <a:t>A</a:t>
            </a:r>
            <a:r>
              <a:rPr lang="en-US" altLang="ja-JP" sz="2000"/>
              <a:t>)</a:t>
            </a:r>
          </a:p>
        </p:txBody>
      </p:sp>
      <p:sp>
        <p:nvSpPr>
          <p:cNvPr id="167944" name="正方形/長方形 28"/>
          <p:cNvSpPr>
            <a:spLocks noChangeArrowheads="1"/>
          </p:cNvSpPr>
          <p:nvPr/>
        </p:nvSpPr>
        <p:spPr bwMode="auto">
          <a:xfrm>
            <a:off x="7121525" y="2514600"/>
            <a:ext cx="166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All consistent</a:t>
            </a:r>
            <a:r>
              <a:rPr lang="en-US" altLang="ja-JP" sz="2000">
                <a:latin typeface="Arial" pitchFamily="34" charset="0"/>
                <a:cs typeface="Arial" pitchFamily="34" charset="0"/>
              </a:rPr>
              <a:t> </a:t>
            </a:r>
            <a:endParaRPr lang="en-US" altLang="ja-JP" sz="2000"/>
          </a:p>
        </p:txBody>
      </p:sp>
      <p:sp>
        <p:nvSpPr>
          <p:cNvPr id="167946" name="正方形/長方形 30"/>
          <p:cNvSpPr>
            <a:spLocks noChangeArrowheads="1"/>
          </p:cNvSpPr>
          <p:nvPr/>
        </p:nvSpPr>
        <p:spPr bwMode="auto">
          <a:xfrm>
            <a:off x="5741988" y="4433888"/>
            <a:ext cx="2970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itchFamily="34" charset="0"/>
                <a:cs typeface="Arial" pitchFamily="34" charset="0"/>
              </a:rPr>
              <a:t>Av. of Belle/BaBar/LHCb</a:t>
            </a:r>
            <a:endParaRPr lang="en-US" altLang="ja-JP" sz="2000"/>
          </a:p>
        </p:txBody>
      </p:sp>
      <p:sp>
        <p:nvSpPr>
          <p:cNvPr id="167947" name="正方形/長方形 31"/>
          <p:cNvSpPr>
            <a:spLocks noChangeArrowheads="1"/>
          </p:cNvSpPr>
          <p:nvPr/>
        </p:nvSpPr>
        <p:spPr bwMode="auto">
          <a:xfrm>
            <a:off x="5978525" y="5955942"/>
            <a:ext cx="27432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~8</a:t>
            </a:r>
            <a:r>
              <a:rPr lang="en-US" altLang="ja-JP" sz="24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ja-JP" altLang="en-US" sz="24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ja-JP" alt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ＰＶ </a:t>
            </a:r>
            <a:r>
              <a:rPr lang="en-US" altLang="ja-JP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grpSp>
        <p:nvGrpSpPr>
          <p:cNvPr id="167948" name="グループ化 6"/>
          <p:cNvGrpSpPr>
            <a:grpSpLocks/>
          </p:cNvGrpSpPr>
          <p:nvPr/>
        </p:nvGrpSpPr>
        <p:grpSpPr bwMode="auto">
          <a:xfrm>
            <a:off x="5626100" y="2222500"/>
            <a:ext cx="115888" cy="228600"/>
            <a:chOff x="5626100" y="2222500"/>
            <a:chExt cx="115888" cy="228600"/>
          </a:xfrm>
        </p:grpSpPr>
        <p:cxnSp>
          <p:nvCxnSpPr>
            <p:cNvPr id="167953" name="直線コネクタ 3"/>
            <p:cNvCxnSpPr>
              <a:cxnSpLocks noChangeShapeType="1"/>
            </p:cNvCxnSpPr>
            <p:nvPr/>
          </p:nvCxnSpPr>
          <p:spPr bwMode="auto">
            <a:xfrm>
              <a:off x="5691188" y="2222500"/>
              <a:ext cx="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星 5 1"/>
            <p:cNvSpPr/>
            <p:nvPr/>
          </p:nvSpPr>
          <p:spPr bwMode="auto">
            <a:xfrm>
              <a:off x="5626100" y="2286000"/>
              <a:ext cx="115888" cy="11430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7949" name="グループ化 31"/>
          <p:cNvGrpSpPr>
            <a:grpSpLocks/>
          </p:cNvGrpSpPr>
          <p:nvPr/>
        </p:nvGrpSpPr>
        <p:grpSpPr bwMode="auto">
          <a:xfrm>
            <a:off x="5567363" y="4953000"/>
            <a:ext cx="115887" cy="165100"/>
            <a:chOff x="5626100" y="2247900"/>
            <a:chExt cx="115888" cy="165100"/>
          </a:xfrm>
        </p:grpSpPr>
        <p:cxnSp>
          <p:nvCxnSpPr>
            <p:cNvPr id="167951" name="直線コネクタ 32"/>
            <p:cNvCxnSpPr>
              <a:cxnSpLocks noChangeShapeType="1"/>
            </p:cNvCxnSpPr>
            <p:nvPr/>
          </p:nvCxnSpPr>
          <p:spPr bwMode="auto">
            <a:xfrm>
              <a:off x="5684044" y="2247900"/>
              <a:ext cx="7144" cy="165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星 5 33"/>
            <p:cNvSpPr/>
            <p:nvPr/>
          </p:nvSpPr>
          <p:spPr bwMode="auto">
            <a:xfrm>
              <a:off x="5626100" y="2286000"/>
              <a:ext cx="115888" cy="11430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59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03254" y="4896118"/>
            <a:ext cx="2893741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tx1"/>
                </a:solidFill>
              </a:rPr>
              <a:t>A</a:t>
            </a:r>
            <a:r>
              <a:rPr kumimoji="1" lang="en-US" altLang="ja-JP" i="1" baseline="-25000" dirty="0" smtClean="0">
                <a:solidFill>
                  <a:schemeClr val="tx1"/>
                </a:solidFill>
                <a:latin typeface="Symbol" panose="05050102010706020507" pitchFamily="18" charset="2"/>
              </a:rPr>
              <a:t>pp</a:t>
            </a:r>
            <a:r>
              <a:rPr kumimoji="1" lang="en-US" altLang="ja-JP" dirty="0" smtClean="0">
                <a:solidFill>
                  <a:schemeClr val="tx1"/>
                </a:solidFill>
              </a:rPr>
              <a:t> = +0.32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</a:t>
            </a:r>
            <a:r>
              <a:rPr kumimoji="1" lang="en-US" altLang="ja-JP" dirty="0" smtClean="0">
                <a:solidFill>
                  <a:schemeClr val="tx1"/>
                </a:solidFill>
              </a:rPr>
              <a:t> 0.04</a:t>
            </a:r>
          </a:p>
          <a:p>
            <a:r>
              <a:rPr lang="en-US" altLang="ja-JP" i="1" dirty="0" err="1" smtClean="0">
                <a:solidFill>
                  <a:schemeClr val="tx1"/>
                </a:solidFill>
              </a:rPr>
              <a:t>S</a:t>
            </a:r>
            <a:r>
              <a:rPr lang="en-US" altLang="ja-JP" i="1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pp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= </a:t>
            </a:r>
            <a:r>
              <a:rPr lang="en-US" altLang="ja-JP" dirty="0" smtClean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r>
              <a:rPr lang="en-US" altLang="ja-JP" dirty="0" smtClean="0">
                <a:solidFill>
                  <a:schemeClr val="tx1"/>
                </a:solidFill>
              </a:rPr>
              <a:t>0.63</a:t>
            </a: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0.04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/>
      <p:bldP spid="167944" grpId="0"/>
      <p:bldP spid="167946" grpId="0"/>
      <p:bldP spid="16794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CPV is important ?</a:t>
            </a:r>
          </a:p>
        </p:txBody>
      </p:sp>
      <p:sp>
        <p:nvSpPr>
          <p:cNvPr id="109571" name="スライド番号プレースホルダ 2"/>
          <p:cNvSpPr>
            <a:spLocks noGrp="1"/>
          </p:cNvSpPr>
          <p:nvPr>
            <p:ph type="sldNum" sz="quarter" idx="4"/>
          </p:nvPr>
        </p:nvSpPr>
        <p:spPr bwMode="auto">
          <a:xfrm>
            <a:off x="6705600" y="63055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D24374-E592-4563-BC03-DAEDEB1A5866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200" smtClean="0">
              <a:solidFill>
                <a:srgbClr val="898989"/>
              </a:solidFill>
            </a:endParaRPr>
          </a:p>
        </p:txBody>
      </p:sp>
      <p:sp>
        <p:nvSpPr>
          <p:cNvPr id="16388" name="テキスト ボックス 3"/>
          <p:cNvSpPr txBox="1">
            <a:spLocks noChangeArrowheads="1"/>
          </p:cNvSpPr>
          <p:nvPr/>
        </p:nvSpPr>
        <p:spPr bwMode="auto">
          <a:xfrm>
            <a:off x="250825" y="1052513"/>
            <a:ext cx="8358188" cy="5857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Difference between particle &amp; anti-particle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563563" y="2159000"/>
            <a:ext cx="7486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6600"/>
                </a:solidFill>
              </a:rPr>
              <a:t>Universe: almost “matter” only (no anti-matter)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917575" y="2693988"/>
            <a:ext cx="6605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/>
              <a:t>Big-Bang </a:t>
            </a:r>
            <a:r>
              <a:rPr lang="en-US" altLang="ja-JP" sz="2800">
                <a:sym typeface="Symbol" pitchFamily="18" charset="2"/>
              </a:rPr>
              <a:t></a:t>
            </a:r>
            <a:r>
              <a:rPr lang="en-US" altLang="ja-JP" sz="2800"/>
              <a:t>  N(particles) = N(anti-particles)</a:t>
            </a:r>
          </a:p>
        </p:txBody>
      </p:sp>
      <p:sp>
        <p:nvSpPr>
          <p:cNvPr id="109575" name="Rectangle 8"/>
          <p:cNvSpPr>
            <a:spLocks noChangeArrowheads="1"/>
          </p:cNvSpPr>
          <p:nvPr/>
        </p:nvSpPr>
        <p:spPr bwMode="auto">
          <a:xfrm>
            <a:off x="468313" y="2133600"/>
            <a:ext cx="7777162" cy="3455988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/>
          </a:p>
        </p:txBody>
      </p:sp>
      <p:pic>
        <p:nvPicPr>
          <p:cNvPr id="109576" name="Picture 9" descr="Sakha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/>
          <a:stretch>
            <a:fillRect/>
          </a:stretch>
        </p:blipFill>
        <p:spPr bwMode="auto">
          <a:xfrm>
            <a:off x="7624763" y="4991100"/>
            <a:ext cx="1427162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7" name="Text Box 10"/>
          <p:cNvSpPr txBox="1">
            <a:spLocks noChangeArrowheads="1"/>
          </p:cNvSpPr>
          <p:nvPr/>
        </p:nvSpPr>
        <p:spPr bwMode="auto">
          <a:xfrm>
            <a:off x="4075113" y="6045200"/>
            <a:ext cx="3243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Andrei Sakharov (1921-1989)</a:t>
            </a:r>
          </a:p>
        </p:txBody>
      </p:sp>
      <p:sp>
        <p:nvSpPr>
          <p:cNvPr id="109578" name="Text Box 11"/>
          <p:cNvSpPr txBox="1">
            <a:spLocks noChangeArrowheads="1"/>
          </p:cNvSpPr>
          <p:nvPr/>
        </p:nvSpPr>
        <p:spPr bwMode="auto">
          <a:xfrm>
            <a:off x="258763" y="5641975"/>
            <a:ext cx="7091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FF"/>
                </a:solidFill>
              </a:rPr>
              <a:t>CPV is a key for Existence of Universe &amp; us !</a:t>
            </a:r>
          </a:p>
        </p:txBody>
      </p:sp>
      <p:pic>
        <p:nvPicPr>
          <p:cNvPr id="109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217863"/>
            <a:ext cx="3108325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0" name="Text Box 7"/>
          <p:cNvSpPr txBox="1">
            <a:spLocks noChangeArrowheads="1"/>
          </p:cNvSpPr>
          <p:nvPr/>
        </p:nvSpPr>
        <p:spPr bwMode="auto">
          <a:xfrm>
            <a:off x="3289300" y="3344863"/>
            <a:ext cx="4757738" cy="18161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/>
              <a:t>Sakhalov’s 3 conditions (1967):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/>
              <a:t>   1. baryon number violation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/>
              <a:t>   2. </a:t>
            </a:r>
            <a:r>
              <a:rPr lang="en-US" altLang="ja-JP" sz="2800" b="1">
                <a:solidFill>
                  <a:srgbClr val="FF0000"/>
                </a:solidFill>
              </a:rPr>
              <a:t>CP violation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/>
              <a:t>   3. existence of non-equiblium</a:t>
            </a:r>
          </a:p>
        </p:txBody>
      </p:sp>
      <p:sp>
        <p:nvSpPr>
          <p:cNvPr id="109581" name="正方形/長方形 12"/>
          <p:cNvSpPr>
            <a:spLocks noChangeArrowheads="1"/>
          </p:cNvSpPr>
          <p:nvPr/>
        </p:nvSpPr>
        <p:spPr bwMode="auto">
          <a:xfrm>
            <a:off x="4295775" y="1512888"/>
            <a:ext cx="394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(matter  &amp; anti-matter)</a:t>
            </a:r>
            <a:endParaRPr lang="ja-JP" altLang="en-US" sz="2800">
              <a:solidFill>
                <a:srgbClr val="0000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/>
          <a:stretch>
            <a:fillRect/>
          </a:stretch>
        </p:blipFill>
        <p:spPr bwMode="auto">
          <a:xfrm>
            <a:off x="633413" y="1470025"/>
            <a:ext cx="3973512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Fit Result (latest result)</a:t>
            </a:r>
            <a:endParaRPr lang="ja-JP" altLang="en-US" dirty="0" smtClean="0"/>
          </a:p>
        </p:txBody>
      </p:sp>
      <p:sp>
        <p:nvSpPr>
          <p:cNvPr id="165892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graphicFrame>
        <p:nvGraphicFramePr>
          <p:cNvPr id="165893" name="Object 3"/>
          <p:cNvGraphicFramePr>
            <a:graphicFrameLocks noChangeAspect="1"/>
          </p:cNvGraphicFramePr>
          <p:nvPr/>
        </p:nvGraphicFramePr>
        <p:xfrm>
          <a:off x="5105400" y="1747838"/>
          <a:ext cx="37338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8" name="数式" r:id="rId4" imgW="1562100" imgH="457200" progId="Equation.3">
                  <p:embed/>
                </p:oleObj>
              </mc:Choice>
              <mc:Fallback>
                <p:oleObj name="数式" r:id="rId4" imgW="15621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747838"/>
                        <a:ext cx="3733800" cy="10937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53975">
                        <a:solidFill>
                          <a:srgbClr val="8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5383213" y="2833688"/>
            <a:ext cx="3313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first error: stat., second: syst.</a:t>
            </a:r>
          </a:p>
        </p:txBody>
      </p:sp>
      <p:sp>
        <p:nvSpPr>
          <p:cNvPr id="165895" name="Text Box 6"/>
          <p:cNvSpPr txBox="1">
            <a:spLocks noChangeArrowheads="1"/>
          </p:cNvSpPr>
          <p:nvPr/>
        </p:nvSpPr>
        <p:spPr bwMode="auto">
          <a:xfrm>
            <a:off x="633413" y="5954713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background subtracted</a:t>
            </a:r>
          </a:p>
        </p:txBody>
      </p:sp>
      <p:sp>
        <p:nvSpPr>
          <p:cNvPr id="165896" name="Text Box 7"/>
          <p:cNvSpPr txBox="1">
            <a:spLocks noChangeArrowheads="1"/>
          </p:cNvSpPr>
          <p:nvPr/>
        </p:nvSpPr>
        <p:spPr bwMode="auto">
          <a:xfrm rot="-5400000">
            <a:off x="-554832" y="2177257"/>
            <a:ext cx="1871663" cy="4572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p</a:t>
            </a:r>
            <a:r>
              <a:rPr lang="en-US" altLang="ja-JP" sz="2400" baseline="30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+</a:t>
            </a:r>
            <a:r>
              <a:rPr lang="en-US" altLang="ja-JP" sz="240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p</a:t>
            </a:r>
            <a:r>
              <a:rPr lang="en-US" altLang="ja-JP" sz="2400" baseline="30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−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yields</a:t>
            </a:r>
          </a:p>
        </p:txBody>
      </p:sp>
      <p:sp>
        <p:nvSpPr>
          <p:cNvPr id="165897" name="Text Box 8"/>
          <p:cNvSpPr txBox="1">
            <a:spLocks noChangeArrowheads="1"/>
          </p:cNvSpPr>
          <p:nvPr/>
        </p:nvSpPr>
        <p:spPr bwMode="auto">
          <a:xfrm rot="-5400000">
            <a:off x="-888206" y="4496594"/>
            <a:ext cx="2592388" cy="4572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p</a:t>
            </a:r>
            <a:r>
              <a:rPr lang="en-US" altLang="ja-JP" sz="2400" baseline="30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+</a:t>
            </a:r>
            <a:r>
              <a:rPr lang="en-US" altLang="ja-JP" sz="240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p</a:t>
            </a:r>
            <a:r>
              <a:rPr lang="en-US" altLang="ja-JP" sz="2400" baseline="30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−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asymmetry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572000" y="3279775"/>
            <a:ext cx="4572000" cy="979488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ja-JP" sz="2400" kern="0" dirty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Sizable Direct CP violation (5</a:t>
            </a:r>
            <a:r>
              <a:rPr kumimoji="0" lang="en-US" altLang="ja-JP" sz="2400" kern="0" dirty="0">
                <a:solidFill>
                  <a:srgbClr val="FFFF00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kumimoji="0" lang="en-US" altLang="ja-JP" sz="2400" kern="0" dirty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ja-JP" sz="2400" kern="0" dirty="0">
                <a:solidFill>
                  <a:srgbClr val="FFFF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Large mixing-induced CPV (7</a:t>
            </a:r>
            <a:r>
              <a:rPr kumimoji="0" lang="en-US" altLang="ja-JP" sz="2400" kern="0" dirty="0">
                <a:solidFill>
                  <a:srgbClr val="FFFFFF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kumimoji="0" lang="en-US" altLang="ja-JP" sz="2400" kern="0" dirty="0">
                <a:solidFill>
                  <a:srgbClr val="FFFF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</a:p>
        </p:txBody>
      </p:sp>
      <p:pic>
        <p:nvPicPr>
          <p:cNvPr id="165899" name="Picture 13" descr="B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1684338"/>
            <a:ext cx="8651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800600" y="1143000"/>
            <a:ext cx="3703638" cy="457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ja-JP" sz="2400" kern="0" dirty="0">
                <a:solidFill>
                  <a:srgbClr val="FFFF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2964±88 signal events</a:t>
            </a:r>
          </a:p>
        </p:txBody>
      </p:sp>
      <p:grpSp>
        <p:nvGrpSpPr>
          <p:cNvPr id="165901" name="Group 18"/>
          <p:cNvGrpSpPr>
            <a:grpSpLocks/>
          </p:cNvGrpSpPr>
          <p:nvPr/>
        </p:nvGrpSpPr>
        <p:grpSpPr bwMode="auto">
          <a:xfrm>
            <a:off x="981075" y="1143000"/>
            <a:ext cx="1423988" cy="461963"/>
            <a:chOff x="113" y="754"/>
            <a:chExt cx="897" cy="291"/>
          </a:xfrm>
        </p:grpSpPr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113" y="754"/>
              <a:ext cx="897" cy="291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400" b="1" kern="0" dirty="0">
                  <a:solidFill>
                    <a:srgbClr val="FF0000"/>
                  </a:solidFill>
                </a:rPr>
                <a:t>772M BB</a:t>
              </a:r>
              <a:endParaRPr kumimoji="0" lang="en-US" altLang="ja-JP" sz="2400" b="1" kern="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839" y="799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945063" y="6112228"/>
            <a:ext cx="2884123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kern="0" dirty="0">
                <a:solidFill>
                  <a:srgbClr val="004400"/>
                </a:solidFill>
              </a:rPr>
              <a:t>[PRD 88, 092003 (2013) ]</a:t>
            </a:r>
            <a:endParaRPr kumimoji="0" lang="en-US" altLang="ja-JP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60</a:t>
            </a:fld>
            <a:endParaRPr lang="en-US" altLang="ja-JP"/>
          </a:p>
        </p:txBody>
      </p:sp>
      <p:grpSp>
        <p:nvGrpSpPr>
          <p:cNvPr id="18" name="グループ化 8"/>
          <p:cNvGrpSpPr>
            <a:grpSpLocks/>
          </p:cNvGrpSpPr>
          <p:nvPr/>
        </p:nvGrpSpPr>
        <p:grpSpPr bwMode="auto">
          <a:xfrm>
            <a:off x="6151213" y="4528276"/>
            <a:ext cx="1632119" cy="1447264"/>
            <a:chOff x="4243728" y="1833171"/>
            <a:chExt cx="4026920" cy="3244461"/>
          </a:xfrm>
        </p:grpSpPr>
        <p:pic>
          <p:nvPicPr>
            <p:cNvPr id="19" name="図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728" y="1833171"/>
              <a:ext cx="4026920" cy="27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図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1" y="4558738"/>
              <a:ext cx="3127146" cy="518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グループ化 7"/>
          <p:cNvGrpSpPr>
            <a:grpSpLocks/>
          </p:cNvGrpSpPr>
          <p:nvPr/>
        </p:nvGrpSpPr>
        <p:grpSpPr bwMode="auto">
          <a:xfrm>
            <a:off x="4511775" y="4491918"/>
            <a:ext cx="1587923" cy="1547814"/>
            <a:chOff x="376281" y="1989569"/>
            <a:chExt cx="3784747" cy="3153953"/>
          </a:xfrm>
        </p:grpSpPr>
        <p:pic>
          <p:nvPicPr>
            <p:cNvPr id="23" name="図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81" y="1989569"/>
              <a:ext cx="3673380" cy="254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図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1" y="4521257"/>
              <a:ext cx="3081527" cy="62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グループ化 11"/>
          <p:cNvGrpSpPr>
            <a:grpSpLocks/>
          </p:cNvGrpSpPr>
          <p:nvPr/>
        </p:nvGrpSpPr>
        <p:grpSpPr bwMode="auto">
          <a:xfrm>
            <a:off x="7771072" y="4511840"/>
            <a:ext cx="1347170" cy="1486615"/>
            <a:chOff x="429061" y="1544329"/>
            <a:chExt cx="4103999" cy="3625241"/>
          </a:xfrm>
        </p:grpSpPr>
        <p:pic>
          <p:nvPicPr>
            <p:cNvPr id="27" name="図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619" y="4508130"/>
              <a:ext cx="3502441" cy="66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図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544329"/>
              <a:ext cx="3705481" cy="2989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図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61" y="2256649"/>
              <a:ext cx="456840" cy="156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" r="1102" b="16696"/>
          <a:stretch>
            <a:fillRect/>
          </a:stretch>
        </p:blipFill>
        <p:spPr bwMode="auto">
          <a:xfrm>
            <a:off x="52388" y="2870200"/>
            <a:ext cx="421481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5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3"/>
          <a:stretch>
            <a:fillRect/>
          </a:stretch>
        </p:blipFill>
        <p:spPr bwMode="auto">
          <a:xfrm>
            <a:off x="66675" y="1370013"/>
            <a:ext cx="42608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6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73813" y="4033838"/>
            <a:ext cx="25939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solidFill>
                  <a:srgbClr val="000000"/>
                </a:solidFill>
              </a:rPr>
              <a:t>BaBar  t</a:t>
            </a:r>
            <a:r>
              <a:rPr lang="en-US" altLang="ja-JP" i="1" smtClean="0">
                <a:solidFill>
                  <a:srgbClr val="000000"/>
                </a:solidFill>
              </a:rPr>
              <a:t>CP</a:t>
            </a:r>
            <a:r>
              <a:rPr lang="en-US" altLang="ja-JP" smtClean="0">
                <a:solidFill>
                  <a:srgbClr val="000000"/>
                </a:solidFill>
              </a:rPr>
              <a:t>V in </a:t>
            </a:r>
            <a:r>
              <a:rPr lang="en-US" altLang="ja-JP" i="1" smtClean="0">
                <a:solidFill>
                  <a:srgbClr val="000000"/>
                </a:solidFill>
              </a:rPr>
              <a:t>B</a:t>
            </a:r>
            <a:r>
              <a:rPr lang="en-US" altLang="ja-JP" baseline="30000" smtClean="0">
                <a:solidFill>
                  <a:srgbClr val="000000"/>
                </a:solidFill>
              </a:rPr>
              <a:t>0</a:t>
            </a:r>
            <a:r>
              <a:rPr lang="en-US" altLang="ja-JP" smtClean="0">
                <a:solidFill>
                  <a:srgbClr val="000000"/>
                </a:solidFill>
              </a:rPr>
              <a:t> </a:t>
            </a:r>
            <a:r>
              <a:rPr lang="en-US" altLang="ja-JP" smtClean="0">
                <a:solidFill>
                  <a:srgbClr val="000000"/>
                </a:solidFill>
                <a:latin typeface="Wingdings 3" pitchFamily="18" charset="2"/>
              </a:rPr>
              <a:t>g</a:t>
            </a:r>
            <a:r>
              <a:rPr lang="en-US" altLang="ja-JP" smtClean="0">
                <a:solidFill>
                  <a:srgbClr val="000000"/>
                </a:solidFill>
              </a:rPr>
              <a:t> </a:t>
            </a:r>
            <a:r>
              <a:rPr lang="en-US" altLang="ja-JP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altLang="ja-JP" baseline="30000" smtClean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altLang="ja-JP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altLang="ja-JP" baseline="30000" smtClean="0">
                <a:solidFill>
                  <a:srgbClr val="000000"/>
                </a:solidFill>
                <a:latin typeface="Symbol" pitchFamily="18" charset="2"/>
              </a:rPr>
              <a:t>-</a:t>
            </a:r>
            <a:endParaRPr lang="ja-JP" altLang="en-US" smtClean="0"/>
          </a:p>
        </p:txBody>
      </p:sp>
      <p:sp>
        <p:nvSpPr>
          <p:cNvPr id="166918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166919" name="Text Box 10"/>
          <p:cNvSpPr txBox="1">
            <a:spLocks noChangeArrowheads="1"/>
          </p:cNvSpPr>
          <p:nvPr/>
        </p:nvSpPr>
        <p:spPr bwMode="auto">
          <a:xfrm>
            <a:off x="4586288" y="5443538"/>
            <a:ext cx="2146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confidence level contour </a:t>
            </a:r>
          </a:p>
        </p:txBody>
      </p:sp>
      <p:graphicFrame>
        <p:nvGraphicFramePr>
          <p:cNvPr id="166920" name="Object 2"/>
          <p:cNvGraphicFramePr>
            <a:graphicFrameLocks noChangeAspect="1"/>
          </p:cNvGraphicFramePr>
          <p:nvPr/>
        </p:nvGraphicFramePr>
        <p:xfrm>
          <a:off x="5062538" y="1916113"/>
          <a:ext cx="37338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0" name="数式" r:id="rId6" imgW="1562100" imgH="457200" progId="Equation.3">
                  <p:embed/>
                </p:oleObj>
              </mc:Choice>
              <mc:Fallback>
                <p:oleObj name="数式" r:id="rId6" imgW="15621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1916113"/>
                        <a:ext cx="3733800" cy="10937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6921" name="Group 13"/>
          <p:cNvGrpSpPr>
            <a:grpSpLocks/>
          </p:cNvGrpSpPr>
          <p:nvPr/>
        </p:nvGrpSpPr>
        <p:grpSpPr bwMode="auto">
          <a:xfrm>
            <a:off x="468313" y="908050"/>
            <a:ext cx="1198562" cy="641350"/>
            <a:chOff x="431" y="325"/>
            <a:chExt cx="899" cy="404"/>
          </a:xfrm>
        </p:grpSpPr>
        <p:sp>
          <p:nvSpPr>
            <p:cNvPr id="166934" name="Rectangle 14"/>
            <p:cNvSpPr>
              <a:spLocks noChangeArrowheads="1"/>
            </p:cNvSpPr>
            <p:nvPr/>
          </p:nvSpPr>
          <p:spPr bwMode="auto">
            <a:xfrm>
              <a:off x="514" y="502"/>
              <a:ext cx="816" cy="22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000"/>
            </a:p>
          </p:txBody>
        </p:sp>
        <p:grpSp>
          <p:nvGrpSpPr>
            <p:cNvPr id="166935" name="Group 15"/>
            <p:cNvGrpSpPr>
              <a:grpSpLocks/>
            </p:cNvGrpSpPr>
            <p:nvPr/>
          </p:nvGrpSpPr>
          <p:grpSpPr bwMode="auto">
            <a:xfrm>
              <a:off x="431" y="325"/>
              <a:ext cx="874" cy="372"/>
              <a:chOff x="3560" y="1062"/>
              <a:chExt cx="874" cy="372"/>
            </a:xfrm>
          </p:grpSpPr>
          <p:sp>
            <p:nvSpPr>
              <p:cNvPr id="166936" name="Rectangle 16"/>
              <p:cNvSpPr>
                <a:spLocks noChangeArrowheads="1"/>
              </p:cNvSpPr>
              <p:nvPr/>
            </p:nvSpPr>
            <p:spPr bwMode="auto">
              <a:xfrm>
                <a:off x="3606" y="1207"/>
                <a:ext cx="816" cy="227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000"/>
              </a:p>
            </p:txBody>
          </p:sp>
          <p:sp>
            <p:nvSpPr>
              <p:cNvPr id="166937" name="Text Box 17"/>
              <p:cNvSpPr txBox="1">
                <a:spLocks noChangeArrowheads="1"/>
              </p:cNvSpPr>
              <p:nvPr/>
            </p:nvSpPr>
            <p:spPr bwMode="auto">
              <a:xfrm>
                <a:off x="3560" y="1062"/>
                <a:ext cx="87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000"/>
                  <a:t>             _</a:t>
                </a:r>
              </a:p>
              <a:p>
                <a:pPr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000"/>
                  <a:t>467M </a:t>
                </a:r>
                <a:r>
                  <a:rPr lang="en-US" altLang="ja-JP" sz="2000" i="1"/>
                  <a:t>BB</a:t>
                </a:r>
              </a:p>
            </p:txBody>
          </p:sp>
        </p:grpSp>
      </p:grpSp>
      <p:sp>
        <p:nvSpPr>
          <p:cNvPr id="166922" name="Text Box 18"/>
          <p:cNvSpPr txBox="1">
            <a:spLocks noChangeArrowheads="1"/>
          </p:cNvSpPr>
          <p:nvPr/>
        </p:nvSpPr>
        <p:spPr bwMode="auto">
          <a:xfrm>
            <a:off x="438150" y="6073775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</a:rPr>
              <a:t>[PRD 87, 052009 (3013)]</a:t>
            </a:r>
          </a:p>
        </p:txBody>
      </p:sp>
      <p:pic>
        <p:nvPicPr>
          <p:cNvPr id="166923" name="Picture 19" descr="babar-elephant"/>
          <p:cNvPicPr>
            <a:picLocks noChangeAspect="1" noChangeArrowheads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725"/>
            <a:ext cx="6492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4" name="Text Box 25"/>
          <p:cNvSpPr txBox="1">
            <a:spLocks noChangeArrowheads="1"/>
          </p:cNvSpPr>
          <p:nvPr/>
        </p:nvSpPr>
        <p:spPr bwMode="auto">
          <a:xfrm>
            <a:off x="5003800" y="1341438"/>
            <a:ext cx="37036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9933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1394±54signal events</a:t>
            </a:r>
          </a:p>
        </p:txBody>
      </p:sp>
      <p:sp>
        <p:nvSpPr>
          <p:cNvPr id="166925" name="Rectangle 27"/>
          <p:cNvSpPr>
            <a:spLocks noChangeArrowheads="1"/>
          </p:cNvSpPr>
          <p:nvPr/>
        </p:nvSpPr>
        <p:spPr bwMode="auto">
          <a:xfrm>
            <a:off x="827088" y="1598613"/>
            <a:ext cx="863600" cy="17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altLang="ja-JP" sz="2000" baseline="30000">
                <a:solidFill>
                  <a:srgbClr val="FF0000"/>
                </a:solidFill>
                <a:latin typeface="Arial" pitchFamily="34" charset="0"/>
              </a:rPr>
              <a:t>0</a:t>
            </a:r>
            <a:r>
              <a:rPr lang="en-US" altLang="ja-JP" sz="2000">
                <a:solidFill>
                  <a:srgbClr val="FF0000"/>
                </a:solidFill>
                <a:latin typeface="Arial" pitchFamily="34" charset="0"/>
              </a:rPr>
              <a:t> tag</a:t>
            </a:r>
            <a:endParaRPr lang="en-US" altLang="ja-JP" sz="2000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166926" name="グループ化 6"/>
          <p:cNvGrpSpPr>
            <a:grpSpLocks/>
          </p:cNvGrpSpPr>
          <p:nvPr/>
        </p:nvGrpSpPr>
        <p:grpSpPr bwMode="auto">
          <a:xfrm>
            <a:off x="806450" y="2938463"/>
            <a:ext cx="790575" cy="396875"/>
            <a:chOff x="755650" y="2938463"/>
            <a:chExt cx="790575" cy="396875"/>
          </a:xfrm>
        </p:grpSpPr>
        <p:sp>
          <p:nvSpPr>
            <p:cNvPr id="166932" name="Rectangle 26"/>
            <p:cNvSpPr>
              <a:spLocks noChangeArrowheads="1"/>
            </p:cNvSpPr>
            <p:nvPr/>
          </p:nvSpPr>
          <p:spPr bwMode="auto">
            <a:xfrm>
              <a:off x="827088" y="3048000"/>
              <a:ext cx="719137" cy="207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FF"/>
                  </a:solidFill>
                  <a:latin typeface="Arial" pitchFamily="34" charset="0"/>
                </a:rPr>
                <a:t>B</a:t>
              </a:r>
              <a:r>
                <a:rPr lang="en-US" altLang="ja-JP" sz="2000" baseline="30000">
                  <a:solidFill>
                    <a:srgbClr val="0000FF"/>
                  </a:solidFill>
                  <a:latin typeface="Arial" pitchFamily="34" charset="0"/>
                </a:rPr>
                <a:t>0</a:t>
              </a:r>
              <a:r>
                <a:rPr lang="en-US" altLang="ja-JP" sz="2000">
                  <a:solidFill>
                    <a:srgbClr val="0000FF"/>
                  </a:solidFill>
                  <a:latin typeface="Arial" pitchFamily="34" charset="0"/>
                </a:rPr>
                <a:t> tag</a:t>
              </a:r>
            </a:p>
          </p:txBody>
        </p:sp>
        <p:sp>
          <p:nvSpPr>
            <p:cNvPr id="166933" name="Rectangle 29"/>
            <p:cNvSpPr>
              <a:spLocks noChangeArrowheads="1"/>
            </p:cNvSpPr>
            <p:nvPr/>
          </p:nvSpPr>
          <p:spPr bwMode="auto">
            <a:xfrm flipV="1">
              <a:off x="755650" y="2938463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FF"/>
                  </a:solidFill>
                  <a:latin typeface="Arial" pitchFamily="34" charset="0"/>
                </a:rPr>
                <a:t>_</a:t>
              </a:r>
            </a:p>
          </p:txBody>
        </p:sp>
      </p:grpSp>
      <p:pic>
        <p:nvPicPr>
          <p:cNvPr id="166927" name="図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0" t="3156" r="1410" b="11031"/>
          <a:stretch>
            <a:fillRect/>
          </a:stretch>
        </p:blipFill>
        <p:spPr bwMode="auto">
          <a:xfrm>
            <a:off x="0" y="4300538"/>
            <a:ext cx="4314825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8" name="テキスト ボックス 7"/>
          <p:cNvSpPr txBox="1">
            <a:spLocks noChangeArrowheads="1"/>
          </p:cNvSpPr>
          <p:nvPr/>
        </p:nvSpPr>
        <p:spPr bwMode="auto">
          <a:xfrm>
            <a:off x="3378200" y="5999163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/>
              <a:t>t(ps)</a:t>
            </a:r>
            <a:endParaRPr lang="ja-JP" altLang="en-US" sz="2000"/>
          </a:p>
        </p:txBody>
      </p:sp>
      <p:sp>
        <p:nvSpPr>
          <p:cNvPr id="166929" name="TextBox 1"/>
          <p:cNvSpPr txBox="1">
            <a:spLocks noChangeArrowheads="1"/>
          </p:cNvSpPr>
          <p:nvPr/>
        </p:nvSpPr>
        <p:spPr bwMode="auto">
          <a:xfrm>
            <a:off x="6151563" y="5186363"/>
            <a:ext cx="444500" cy="306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/>
              <a:t>A</a:t>
            </a:r>
            <a:r>
              <a:rPr lang="en-US" altLang="ja-JP" sz="1400" b="1" baseline="-25000">
                <a:latin typeface="Symbol" pitchFamily="18" charset="2"/>
              </a:rPr>
              <a:t>pp</a:t>
            </a:r>
            <a:endParaRPr lang="ja-JP" altLang="en-US" sz="1400" b="1" baseline="-25000">
              <a:latin typeface="Symbol" pitchFamily="18" charset="2"/>
            </a:endParaRPr>
          </a:p>
        </p:txBody>
      </p:sp>
      <p:sp>
        <p:nvSpPr>
          <p:cNvPr id="166930" name="TextBox 24"/>
          <p:cNvSpPr txBox="1">
            <a:spLocks noChangeArrowheads="1"/>
          </p:cNvSpPr>
          <p:nvPr/>
        </p:nvSpPr>
        <p:spPr bwMode="auto">
          <a:xfrm>
            <a:off x="7634288" y="3973513"/>
            <a:ext cx="4159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/>
              <a:t>S</a:t>
            </a:r>
            <a:r>
              <a:rPr lang="en-US" altLang="ja-JP" sz="1400" b="1" baseline="-25000">
                <a:latin typeface="Symbol" pitchFamily="18" charset="2"/>
              </a:rPr>
              <a:t>pp</a:t>
            </a:r>
            <a:endParaRPr lang="ja-JP" altLang="en-US" sz="1400" b="1" baseline="-25000">
              <a:latin typeface="Symbol" pitchFamily="18" charset="2"/>
            </a:endParaRPr>
          </a:p>
        </p:txBody>
      </p:sp>
      <p:sp>
        <p:nvSpPr>
          <p:cNvPr id="166931" name="Text Box 11"/>
          <p:cNvSpPr txBox="1">
            <a:spLocks noChangeArrowheads="1"/>
          </p:cNvSpPr>
          <p:nvPr/>
        </p:nvSpPr>
        <p:spPr bwMode="auto">
          <a:xfrm>
            <a:off x="4630738" y="3294063"/>
            <a:ext cx="4337050" cy="739775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ja-JP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Observation of CP violation (6.5</a:t>
            </a:r>
            <a:r>
              <a:rPr lang="en-US" altLang="ja-JP" sz="2000">
                <a:solidFill>
                  <a:schemeClr val="bg1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lang="en-US" altLang="ja-JP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ja-JP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Direct CPV (~ 3</a:t>
            </a:r>
            <a:r>
              <a:rPr lang="en-US" altLang="ja-JP" sz="2000">
                <a:solidFill>
                  <a:schemeClr val="bg1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lang="en-US" altLang="ja-JP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61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タイトル 1"/>
          <p:cNvSpPr>
            <a:spLocks noGrp="1"/>
          </p:cNvSpPr>
          <p:nvPr>
            <p:ph type="title"/>
          </p:nvPr>
        </p:nvSpPr>
        <p:spPr>
          <a:xfrm>
            <a:off x="685800" y="166688"/>
            <a:ext cx="7772400" cy="882650"/>
          </a:xfrm>
        </p:spPr>
        <p:txBody>
          <a:bodyPr/>
          <a:lstStyle/>
          <a:p>
            <a:r>
              <a:rPr lang="en-US" altLang="ja-JP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f</a:t>
            </a:r>
            <a:r>
              <a:rPr lang="en-US" altLang="ja-JP" baseline="-2500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US" altLang="ja-JP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constraints from B</a:t>
            </a:r>
            <a:r>
              <a:rPr lang="en-US" altLang="ja-JP" smtClean="0">
                <a:latin typeface="Arial Unicode MS" pitchFamily="50" charset="-128"/>
                <a:ea typeface="Arial Unicode MS" pitchFamily="50" charset="-128"/>
                <a:cs typeface="Times New Roman" pitchFamily="18" charset="0"/>
              </a:rPr>
              <a:t>→</a:t>
            </a:r>
            <a:r>
              <a:rPr lang="en-US" altLang="ja-JP" smtClean="0">
                <a:latin typeface="Symbol" pitchFamily="18" charset="2"/>
                <a:ea typeface="Arial Unicode MS" pitchFamily="50" charset="-128"/>
                <a:cs typeface="Times New Roman" pitchFamily="18" charset="0"/>
              </a:rPr>
              <a:t>pp</a:t>
            </a:r>
            <a:endParaRPr lang="ja-JP" altLang="en-US" smtClean="0"/>
          </a:p>
        </p:txBody>
      </p:sp>
      <p:sp>
        <p:nvSpPr>
          <p:cNvPr id="168963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grpSp>
        <p:nvGrpSpPr>
          <p:cNvPr id="168964" name="Group 10"/>
          <p:cNvGrpSpPr>
            <a:grpSpLocks/>
          </p:cNvGrpSpPr>
          <p:nvPr/>
        </p:nvGrpSpPr>
        <p:grpSpPr bwMode="auto">
          <a:xfrm>
            <a:off x="5491163" y="1187450"/>
            <a:ext cx="3427412" cy="2370138"/>
            <a:chOff x="3459" y="748"/>
            <a:chExt cx="2159" cy="1493"/>
          </a:xfrm>
        </p:grpSpPr>
        <p:sp>
          <p:nvSpPr>
            <p:cNvPr id="168969" name="Rectangle 5"/>
            <p:cNvSpPr>
              <a:spLocks noChangeArrowheads="1"/>
            </p:cNvSpPr>
            <p:nvPr/>
          </p:nvSpPr>
          <p:spPr bwMode="auto">
            <a:xfrm>
              <a:off x="3459" y="748"/>
              <a:ext cx="2159" cy="14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latin typeface="Monotype Corsiva" pitchFamily="66" charset="0"/>
                </a:rPr>
                <a:t>       </a:t>
              </a:r>
              <a:r>
                <a:rPr lang="en-US" altLang="ja-JP" sz="2000" u="sng"/>
                <a:t>Inputs (HFLAG ICHEP16)</a:t>
              </a:r>
            </a:p>
            <a:p>
              <a:pPr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latin typeface="Monotype Corsiva" pitchFamily="66" charset="0"/>
                </a:rPr>
                <a:t>B</a:t>
              </a:r>
              <a:r>
                <a:rPr lang="en-US" altLang="ja-JP" sz="2000"/>
                <a:t>(</a:t>
              </a:r>
              <a:r>
                <a:rPr lang="en-US" altLang="ja-JP" sz="2000">
                  <a:solidFill>
                    <a:schemeClr val="tx2"/>
                  </a:solidFill>
                  <a:latin typeface="Symbol" pitchFamily="18" charset="2"/>
                </a:rPr>
                <a:t>p</a:t>
              </a:r>
              <a:r>
                <a:rPr lang="en-US" altLang="ja-JP" sz="2000" baseline="30000">
                  <a:solidFill>
                    <a:schemeClr val="tx2"/>
                  </a:solidFill>
                </a:rPr>
                <a:t>+</a:t>
              </a:r>
              <a:r>
                <a:rPr lang="en-US" altLang="ja-JP" sz="2000">
                  <a:solidFill>
                    <a:schemeClr val="tx2"/>
                  </a:solidFill>
                  <a:latin typeface="Symbol" pitchFamily="18" charset="2"/>
                </a:rPr>
                <a:t>p</a:t>
              </a:r>
              <a:r>
                <a:rPr lang="en-US" altLang="ja-JP" sz="2000" baseline="30000">
                  <a:solidFill>
                    <a:schemeClr val="tx2"/>
                  </a:solidFill>
                  <a:sym typeface="Symbol" pitchFamily="18" charset="2"/>
                </a:rPr>
                <a:t>0</a:t>
              </a:r>
              <a:r>
                <a:rPr lang="en-US" altLang="ja-JP" sz="2000"/>
                <a:t>) = (5.48 </a:t>
              </a:r>
              <a:r>
                <a:rPr lang="en-US" altLang="ja-JP" sz="2000">
                  <a:sym typeface="Symbol" pitchFamily="18" charset="2"/>
                </a:rPr>
                <a:t></a:t>
              </a:r>
              <a:r>
                <a:rPr lang="en-US" altLang="ja-JP" sz="2000"/>
                <a:t>0.35)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latin typeface="Monotype Corsiva" pitchFamily="66" charset="0"/>
                </a:rPr>
                <a:t>B</a:t>
              </a:r>
              <a:r>
                <a:rPr lang="en-US" altLang="ja-JP" sz="2000"/>
                <a:t>(</a:t>
              </a:r>
              <a:r>
                <a:rPr lang="en-US" altLang="ja-JP" sz="2000">
                  <a:solidFill>
                    <a:schemeClr val="tx2"/>
                  </a:solidFill>
                  <a:latin typeface="Symbol" pitchFamily="18" charset="2"/>
                </a:rPr>
                <a:t>p</a:t>
              </a:r>
              <a:r>
                <a:rPr lang="en-US" altLang="ja-JP" sz="2000" baseline="30000">
                  <a:solidFill>
                    <a:schemeClr val="tx2"/>
                  </a:solidFill>
                </a:rPr>
                <a:t>+</a:t>
              </a:r>
              <a:r>
                <a:rPr lang="en-US" altLang="ja-JP" sz="2000">
                  <a:solidFill>
                    <a:schemeClr val="tx2"/>
                  </a:solidFill>
                  <a:latin typeface="Symbol" pitchFamily="18" charset="2"/>
                </a:rPr>
                <a:t>p</a:t>
              </a:r>
              <a:r>
                <a:rPr lang="en-US" altLang="ja-JP" sz="2000" baseline="30000">
                  <a:solidFill>
                    <a:schemeClr val="tx2"/>
                  </a:solidFill>
                  <a:sym typeface="Symbol" pitchFamily="18" charset="2"/>
                </a:rPr>
                <a:t>-</a:t>
              </a:r>
              <a:r>
                <a:rPr lang="en-US" altLang="ja-JP" sz="2000"/>
                <a:t>) = (5.10 </a:t>
              </a:r>
              <a:r>
                <a:rPr lang="en-US" altLang="ja-JP" sz="2000">
                  <a:sym typeface="Symbol" pitchFamily="18" charset="2"/>
                </a:rPr>
                <a:t></a:t>
              </a:r>
              <a:r>
                <a:rPr lang="en-US" altLang="ja-JP" sz="2000"/>
                <a:t>0.19)   </a:t>
              </a:r>
              <a:r>
                <a:rPr lang="en-US" altLang="ja-JP" sz="2000">
                  <a:sym typeface="Symbol" pitchFamily="18" charset="2"/>
                </a:rPr>
                <a:t></a:t>
              </a:r>
              <a:r>
                <a:rPr lang="en-US" altLang="ja-JP" sz="2000"/>
                <a:t> 10</a:t>
              </a:r>
              <a:r>
                <a:rPr lang="en-US" altLang="ja-JP" sz="2000" baseline="30000"/>
                <a:t>-6</a:t>
              </a:r>
              <a:endParaRPr lang="en-US" altLang="ja-JP" sz="20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latin typeface="Monotype Corsiva" pitchFamily="66" charset="0"/>
                </a:rPr>
                <a:t>B</a:t>
              </a:r>
              <a:r>
                <a:rPr lang="en-US" altLang="ja-JP" sz="2000"/>
                <a:t>(</a:t>
              </a:r>
              <a:r>
                <a:rPr lang="en-US" altLang="ja-JP" sz="2000">
                  <a:latin typeface="Symbol" pitchFamily="18" charset="2"/>
                </a:rPr>
                <a:t>p</a:t>
              </a:r>
              <a:r>
                <a:rPr lang="en-US" altLang="ja-JP" sz="2000" baseline="30000"/>
                <a:t>0</a:t>
              </a:r>
              <a:r>
                <a:rPr lang="en-US" altLang="ja-JP" sz="2000">
                  <a:latin typeface="Symbol" pitchFamily="18" charset="2"/>
                </a:rPr>
                <a:t>p</a:t>
              </a:r>
              <a:r>
                <a:rPr lang="en-US" altLang="ja-JP" sz="2000" baseline="30000">
                  <a:sym typeface="Symbol" pitchFamily="18" charset="2"/>
                </a:rPr>
                <a:t>0</a:t>
              </a:r>
              <a:r>
                <a:rPr lang="en-US" altLang="ja-JP" sz="2000"/>
                <a:t>) = (1.17 </a:t>
              </a:r>
              <a:r>
                <a:rPr lang="en-US" altLang="ja-JP" sz="2000">
                  <a:sym typeface="Symbol" pitchFamily="18" charset="2"/>
                </a:rPr>
                <a:t></a:t>
              </a:r>
              <a:r>
                <a:rPr lang="en-US" altLang="ja-JP" sz="2000"/>
                <a:t>0.13)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latin typeface="Monotype Corsiva" pitchFamily="66" charset="0"/>
                </a:rPr>
                <a:t>A</a:t>
              </a:r>
              <a:r>
                <a:rPr lang="en-US" altLang="ja-JP" sz="2000"/>
                <a:t>(</a:t>
              </a:r>
              <a:r>
                <a:rPr lang="en-US" altLang="ja-JP" sz="2000">
                  <a:latin typeface="Symbol" pitchFamily="18" charset="2"/>
                </a:rPr>
                <a:t>p</a:t>
              </a:r>
              <a:r>
                <a:rPr lang="en-US" altLang="ja-JP" sz="2000" baseline="30000"/>
                <a:t>0</a:t>
              </a:r>
              <a:r>
                <a:rPr lang="en-US" altLang="ja-JP" sz="2000">
                  <a:latin typeface="Symbol" pitchFamily="18" charset="2"/>
                </a:rPr>
                <a:t>p</a:t>
              </a:r>
              <a:r>
                <a:rPr lang="en-US" altLang="ja-JP" sz="2000" baseline="30000">
                  <a:sym typeface="Symbol" pitchFamily="18" charset="2"/>
                </a:rPr>
                <a:t>0</a:t>
              </a:r>
              <a:r>
                <a:rPr lang="en-US" altLang="ja-JP" sz="2000"/>
                <a:t>) = +0.43 </a:t>
              </a:r>
              <a:r>
                <a:rPr lang="en-US" altLang="ja-JP" sz="2000">
                  <a:sym typeface="Symbol" pitchFamily="18" charset="2"/>
                </a:rPr>
                <a:t></a:t>
              </a:r>
              <a:r>
                <a:rPr lang="en-US" altLang="ja-JP" sz="2000"/>
                <a:t>0.24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latin typeface="Monotype Corsiva" pitchFamily="66" charset="0"/>
                </a:rPr>
                <a:t>S</a:t>
              </a:r>
              <a:r>
                <a:rPr lang="en-US" altLang="ja-JP" sz="2000"/>
                <a:t>(</a:t>
              </a:r>
              <a:r>
                <a:rPr lang="en-US" altLang="ja-JP" sz="2000">
                  <a:latin typeface="Symbol" pitchFamily="18" charset="2"/>
                </a:rPr>
                <a:t>p</a:t>
              </a:r>
              <a:r>
                <a:rPr lang="en-US" altLang="ja-JP" sz="2000" baseline="30000"/>
                <a:t>+</a:t>
              </a:r>
              <a:r>
                <a:rPr lang="en-US" altLang="ja-JP" sz="2000">
                  <a:latin typeface="Symbol" pitchFamily="18" charset="2"/>
                </a:rPr>
                <a:t>p</a:t>
              </a:r>
              <a:r>
                <a:rPr lang="en-US" altLang="ja-JP" sz="2000" baseline="30000">
                  <a:sym typeface="Symbol" pitchFamily="18" charset="2"/>
                </a:rPr>
                <a:t>-</a:t>
              </a:r>
              <a:r>
                <a:rPr lang="en-US" altLang="ja-JP" sz="2000"/>
                <a:t>)  = </a:t>
              </a:r>
              <a:r>
                <a:rPr lang="en-US" altLang="ja-JP" sz="2000">
                  <a:latin typeface="Symbol" pitchFamily="18" charset="2"/>
                </a:rPr>
                <a:t>-</a:t>
              </a:r>
              <a:r>
                <a:rPr lang="en-US" altLang="ja-JP" sz="2000"/>
                <a:t>0.68 </a:t>
              </a:r>
              <a:r>
                <a:rPr lang="en-US" altLang="ja-JP" sz="2000">
                  <a:sym typeface="Symbol" pitchFamily="18" charset="2"/>
                </a:rPr>
                <a:t> 0.04</a:t>
              </a:r>
              <a:endParaRPr lang="en-US" altLang="ja-JP" sz="20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latin typeface="Monotype Corsiva" pitchFamily="66" charset="0"/>
                </a:rPr>
                <a:t>A</a:t>
              </a:r>
              <a:r>
                <a:rPr lang="en-US" altLang="ja-JP" sz="2000"/>
                <a:t>(</a:t>
              </a:r>
              <a:r>
                <a:rPr lang="en-US" altLang="ja-JP" sz="2000">
                  <a:latin typeface="Symbol" pitchFamily="18" charset="2"/>
                </a:rPr>
                <a:t>p</a:t>
              </a:r>
              <a:r>
                <a:rPr lang="en-US" altLang="ja-JP" sz="2000" baseline="30000"/>
                <a:t>+</a:t>
              </a:r>
              <a:r>
                <a:rPr lang="en-US" altLang="ja-JP" sz="2000">
                  <a:latin typeface="Symbol" pitchFamily="18" charset="2"/>
                </a:rPr>
                <a:t>p</a:t>
              </a:r>
              <a:r>
                <a:rPr lang="en-US" altLang="ja-JP" sz="2000" baseline="30000">
                  <a:sym typeface="Symbol" pitchFamily="18" charset="2"/>
                </a:rPr>
                <a:t>-</a:t>
              </a:r>
              <a:r>
                <a:rPr lang="en-US" altLang="ja-JP" sz="2000"/>
                <a:t>) = +0.27 </a:t>
              </a:r>
              <a:r>
                <a:rPr lang="en-US" altLang="ja-JP" sz="2000">
                  <a:sym typeface="Symbol" pitchFamily="18" charset="2"/>
                </a:rPr>
                <a:t> 0.04</a:t>
              </a:r>
              <a:endParaRPr lang="en-US" altLang="ja-JP" sz="2000"/>
            </a:p>
          </p:txBody>
        </p:sp>
        <p:sp>
          <p:nvSpPr>
            <p:cNvPr id="168970" name="AutoShape 6"/>
            <p:cNvSpPr>
              <a:spLocks/>
            </p:cNvSpPr>
            <p:nvPr/>
          </p:nvSpPr>
          <p:spPr bwMode="auto">
            <a:xfrm>
              <a:off x="4992" y="1071"/>
              <a:ext cx="48" cy="516"/>
            </a:xfrm>
            <a:prstGeom prst="rightBrace">
              <a:avLst>
                <a:gd name="adj1" fmla="val 895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000"/>
            </a:p>
          </p:txBody>
        </p:sp>
      </p:grpSp>
      <p:sp>
        <p:nvSpPr>
          <p:cNvPr id="168965" name="Text Box 7"/>
          <p:cNvSpPr txBox="1">
            <a:spLocks noChangeArrowheads="1"/>
          </p:cNvSpPr>
          <p:nvPr/>
        </p:nvSpPr>
        <p:spPr bwMode="auto">
          <a:xfrm>
            <a:off x="5673725" y="4086225"/>
            <a:ext cx="32496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8(4) fold ambiguity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ym typeface="Wingdings" pitchFamily="2" charset="2"/>
              </a:rPr>
              <a:t></a:t>
            </a:r>
            <a:r>
              <a:rPr lang="en-US" altLang="ja-JP" sz="2000"/>
              <a:t> </a:t>
            </a:r>
            <a:r>
              <a:rPr lang="en-US" altLang="ja-JP" sz="2400"/>
              <a:t>No stringent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      constraint obtained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      with </a:t>
            </a:r>
            <a:r>
              <a:rPr lang="en-US" altLang="ja-JP" sz="2400">
                <a:latin typeface="Symbol" pitchFamily="18" charset="2"/>
              </a:rPr>
              <a:t>pp</a:t>
            </a:r>
            <a:r>
              <a:rPr lang="en-US" altLang="ja-JP" sz="2400"/>
              <a:t> system alone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ym typeface="Wingdings" pitchFamily="2" charset="2"/>
              </a:rPr>
              <a:t> need </a:t>
            </a:r>
            <a:r>
              <a:rPr lang="en-US" altLang="ja-JP" sz="2400">
                <a:latin typeface="Symbol" pitchFamily="18" charset="2"/>
                <a:sym typeface="Wingdings" pitchFamily="2" charset="2"/>
              </a:rPr>
              <a:t>rr</a:t>
            </a:r>
            <a:r>
              <a:rPr lang="en-US" altLang="ja-JP" sz="2400">
                <a:sym typeface="Wingdings" pitchFamily="2" charset="2"/>
              </a:rPr>
              <a:t> and </a:t>
            </a:r>
            <a:r>
              <a:rPr lang="en-US" altLang="ja-JP" sz="2400">
                <a:latin typeface="Symbol" pitchFamily="18" charset="2"/>
                <a:sym typeface="Wingdings" pitchFamily="2" charset="2"/>
              </a:rPr>
              <a:t>rp</a:t>
            </a:r>
          </a:p>
        </p:txBody>
      </p:sp>
      <p:sp>
        <p:nvSpPr>
          <p:cNvPr id="168967" name="Rectangle 2"/>
          <p:cNvSpPr>
            <a:spLocks noChangeArrowheads="1"/>
          </p:cNvSpPr>
          <p:nvPr/>
        </p:nvSpPr>
        <p:spPr bwMode="auto">
          <a:xfrm>
            <a:off x="1668463" y="1919288"/>
            <a:ext cx="1436687" cy="28098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/>
          </a:p>
        </p:txBody>
      </p:sp>
      <p:sp>
        <p:nvSpPr>
          <p:cNvPr id="168968" name="TextBox 1"/>
          <p:cNvSpPr txBox="1">
            <a:spLocks noChangeArrowheads="1"/>
          </p:cNvSpPr>
          <p:nvPr/>
        </p:nvSpPr>
        <p:spPr bwMode="auto">
          <a:xfrm>
            <a:off x="885825" y="5334000"/>
            <a:ext cx="398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using Isospin analysis (GL)</a:t>
            </a:r>
            <a:endParaRPr lang="ja-JP" altLang="en-US" sz="24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62</a:t>
            </a:fld>
            <a:endParaRPr lang="en-US" altLang="ja-JP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r="2473"/>
          <a:stretch/>
        </p:blipFill>
        <p:spPr>
          <a:xfrm>
            <a:off x="0" y="1307576"/>
            <a:ext cx="5267122" cy="36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5" name="スライド番号プレースホルダ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 rtlCol="0"/>
          <a:lstStyle/>
          <a:p>
            <a:pPr eaLnBrk="1" hangingPunct="1">
              <a:defRPr/>
            </a:pPr>
            <a:endParaRPr lang="en-US" altLang="ja-JP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69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smtClean="0">
                <a:latin typeface="Symbol" pitchFamily="18" charset="2"/>
              </a:rPr>
              <a:t>f</a:t>
            </a:r>
            <a:r>
              <a:rPr lang="en-US" altLang="ja-JP" i="1" baseline="-25000" smtClean="0"/>
              <a:t>2</a:t>
            </a:r>
            <a:r>
              <a:rPr lang="en-US" altLang="ja-JP" i="1" smtClean="0"/>
              <a:t>: B</a:t>
            </a:r>
            <a:r>
              <a:rPr lang="en-US" altLang="ja-JP" baseline="30000" smtClean="0"/>
              <a:t>0</a:t>
            </a:r>
            <a:r>
              <a:rPr lang="en-US" altLang="ja-JP" i="1" smtClean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en-US" altLang="ja-JP" smtClean="0"/>
              <a:t> </a:t>
            </a:r>
            <a:r>
              <a:rPr lang="en-US" altLang="ja-JP" i="1" smtClean="0">
                <a:latin typeface="Symbol" pitchFamily="18" charset="2"/>
              </a:rPr>
              <a:t>rr</a:t>
            </a:r>
            <a:r>
              <a:rPr lang="en-US" altLang="ja-JP" smtClean="0">
                <a:sym typeface="Symbol" pitchFamily="18" charset="2"/>
              </a:rPr>
              <a:t> CPV</a:t>
            </a:r>
          </a:p>
        </p:txBody>
      </p:sp>
      <p:sp>
        <p:nvSpPr>
          <p:cNvPr id="169989" name="Rectangle 3"/>
          <p:cNvSpPr>
            <a:spLocks noChangeArrowheads="1"/>
          </p:cNvSpPr>
          <p:nvPr/>
        </p:nvSpPr>
        <p:spPr bwMode="auto">
          <a:xfrm>
            <a:off x="611188" y="1557338"/>
            <a:ext cx="5832475" cy="9350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169990" name="Rectangle 4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440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169991" name="Rectangle 5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440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169992" name="Text Box 6"/>
          <p:cNvSpPr txBox="1">
            <a:spLocks noChangeArrowheads="1"/>
          </p:cNvSpPr>
          <p:nvPr/>
        </p:nvSpPr>
        <p:spPr bwMode="auto">
          <a:xfrm>
            <a:off x="846138" y="3933825"/>
            <a:ext cx="5921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>
                <a:latin typeface="Monotype Corsiva" pitchFamily="66" charset="0"/>
              </a:rPr>
              <a:t>B</a:t>
            </a:r>
            <a:r>
              <a:rPr lang="en-US" altLang="ja-JP" sz="2400"/>
              <a:t>(</a:t>
            </a:r>
            <a:r>
              <a:rPr lang="en-US" altLang="ja-JP" sz="2400">
                <a:solidFill>
                  <a:schemeClr val="tx2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chemeClr val="tx2"/>
                </a:solidFill>
              </a:rPr>
              <a:t>0</a:t>
            </a:r>
            <a:r>
              <a:rPr lang="en-US" altLang="ja-JP" sz="2400">
                <a:solidFill>
                  <a:schemeClr val="tx2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altLang="ja-JP" sz="2400"/>
              <a:t>) &lt;&lt; </a:t>
            </a:r>
            <a:r>
              <a:rPr lang="en-US" altLang="ja-JP" sz="3600">
                <a:latin typeface="Monotype Corsiva" pitchFamily="66" charset="0"/>
              </a:rPr>
              <a:t>B</a:t>
            </a:r>
            <a:r>
              <a:rPr lang="en-US" altLang="ja-JP" sz="2400"/>
              <a:t>(</a:t>
            </a:r>
            <a:r>
              <a:rPr lang="en-US" altLang="ja-JP" sz="2400">
                <a:solidFill>
                  <a:schemeClr val="tx2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chemeClr val="tx2"/>
                </a:solidFill>
              </a:rPr>
              <a:t>+</a:t>
            </a:r>
            <a:r>
              <a:rPr lang="en-US" altLang="ja-JP" sz="2400">
                <a:solidFill>
                  <a:schemeClr val="tx2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chemeClr val="tx2"/>
                </a:solidFill>
                <a:sym typeface="Symbol" pitchFamily="18" charset="2"/>
              </a:rPr>
              <a:t></a:t>
            </a:r>
            <a:r>
              <a:rPr lang="en-US" altLang="ja-JP" sz="2400"/>
              <a:t>), </a:t>
            </a:r>
            <a:r>
              <a:rPr lang="en-US" altLang="ja-JP" sz="3600">
                <a:latin typeface="Monotype Corsiva" pitchFamily="66" charset="0"/>
              </a:rPr>
              <a:t>B</a:t>
            </a:r>
            <a:r>
              <a:rPr lang="en-US" altLang="ja-JP" sz="2400"/>
              <a:t>(</a:t>
            </a:r>
            <a:r>
              <a:rPr lang="en-US" altLang="ja-JP" sz="2400">
                <a:solidFill>
                  <a:schemeClr val="tx2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chemeClr val="tx2"/>
                </a:solidFill>
              </a:rPr>
              <a:t>+</a:t>
            </a:r>
            <a:r>
              <a:rPr lang="en-US" altLang="ja-JP" sz="2400">
                <a:solidFill>
                  <a:schemeClr val="tx2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altLang="ja-JP" sz="240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  </a:t>
            </a:r>
            <a:r>
              <a:rPr lang="en-US" altLang="ja-JP" sz="2400">
                <a:solidFill>
                  <a:schemeClr val="accent2"/>
                </a:solidFill>
              </a:rPr>
              <a:t>0.7 </a:t>
            </a:r>
            <a:r>
              <a:rPr lang="en-US" altLang="ja-JP" sz="2000">
                <a:solidFill>
                  <a:schemeClr val="accent2"/>
                </a:solidFill>
                <a:sym typeface="Symbol" pitchFamily="18" charset="2"/>
              </a:rPr>
              <a:t></a:t>
            </a:r>
            <a:r>
              <a:rPr lang="en-US" altLang="ja-JP" sz="2000">
                <a:solidFill>
                  <a:schemeClr val="accent2"/>
                </a:solidFill>
              </a:rPr>
              <a:t> 0.3    </a:t>
            </a:r>
            <a:r>
              <a:rPr lang="en-US" altLang="ja-JP" sz="2400">
                <a:solidFill>
                  <a:schemeClr val="accent2"/>
                </a:solidFill>
              </a:rPr>
              <a:t> 24 </a:t>
            </a:r>
            <a:r>
              <a:rPr lang="en-US" altLang="ja-JP" sz="2400">
                <a:solidFill>
                  <a:schemeClr val="accent2"/>
                </a:solidFill>
                <a:sym typeface="Symbol" pitchFamily="18" charset="2"/>
              </a:rPr>
              <a:t></a:t>
            </a:r>
            <a:r>
              <a:rPr lang="en-US" altLang="ja-JP" sz="2400">
                <a:solidFill>
                  <a:schemeClr val="accent2"/>
                </a:solidFill>
              </a:rPr>
              <a:t> 3        24 </a:t>
            </a:r>
            <a:r>
              <a:rPr lang="en-US" altLang="ja-JP" sz="2400">
                <a:solidFill>
                  <a:schemeClr val="accent2"/>
                </a:solidFill>
                <a:sym typeface="Symbol" pitchFamily="18" charset="2"/>
              </a:rPr>
              <a:t></a:t>
            </a:r>
            <a:r>
              <a:rPr lang="en-US" altLang="ja-JP" sz="2400">
                <a:solidFill>
                  <a:schemeClr val="accent2"/>
                </a:solidFill>
              </a:rPr>
              <a:t> 2   x10</a:t>
            </a:r>
            <a:r>
              <a:rPr lang="en-US" altLang="ja-JP" sz="2400" baseline="30000">
                <a:solidFill>
                  <a:schemeClr val="accent2"/>
                </a:solidFill>
              </a:rPr>
              <a:t>-6</a:t>
            </a:r>
            <a:r>
              <a:rPr lang="en-US" altLang="ja-JP" sz="2400">
                <a:solidFill>
                  <a:schemeClr val="accent2"/>
                </a:solidFill>
              </a:rPr>
              <a:t>  (HFAG)</a:t>
            </a:r>
            <a:r>
              <a:rPr lang="en-US" altLang="ja-JP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69993" name="Text Box 7"/>
          <p:cNvSpPr txBox="1">
            <a:spLocks noChangeArrowheads="1"/>
          </p:cNvSpPr>
          <p:nvPr/>
        </p:nvSpPr>
        <p:spPr bwMode="auto">
          <a:xfrm>
            <a:off x="957263" y="5157788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FF"/>
                </a:solidFill>
              </a:rPr>
              <a:t>small Penguin effect (</a:t>
            </a:r>
            <a:r>
              <a:rPr lang="en-US" altLang="ja-JP" sz="2800" i="1">
                <a:solidFill>
                  <a:srgbClr val="FF00FF"/>
                </a:solidFill>
                <a:latin typeface="Symbol" pitchFamily="18" charset="2"/>
              </a:rPr>
              <a:t>q </a:t>
            </a:r>
            <a:r>
              <a:rPr lang="en-US" altLang="ja-JP" sz="2800">
                <a:solidFill>
                  <a:srgbClr val="FF00FF"/>
                </a:solidFill>
              </a:rPr>
              <a:t>)</a:t>
            </a:r>
          </a:p>
        </p:txBody>
      </p:sp>
      <p:grpSp>
        <p:nvGrpSpPr>
          <p:cNvPr id="169994" name="Group 8"/>
          <p:cNvGrpSpPr>
            <a:grpSpLocks/>
          </p:cNvGrpSpPr>
          <p:nvPr/>
        </p:nvGrpSpPr>
        <p:grpSpPr bwMode="auto">
          <a:xfrm>
            <a:off x="4500563" y="5373688"/>
            <a:ext cx="3743325" cy="503237"/>
            <a:chOff x="3334" y="3521"/>
            <a:chExt cx="1859" cy="181"/>
          </a:xfrm>
        </p:grpSpPr>
        <p:sp>
          <p:nvSpPr>
            <p:cNvPr id="170014" name="Line 9"/>
            <p:cNvSpPr>
              <a:spLocks noChangeShapeType="1"/>
            </p:cNvSpPr>
            <p:nvPr/>
          </p:nvSpPr>
          <p:spPr bwMode="auto">
            <a:xfrm>
              <a:off x="3334" y="3702"/>
              <a:ext cx="18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015" name="Line 10"/>
            <p:cNvSpPr>
              <a:spLocks noChangeShapeType="1"/>
            </p:cNvSpPr>
            <p:nvPr/>
          </p:nvSpPr>
          <p:spPr bwMode="auto">
            <a:xfrm flipV="1">
              <a:off x="3334" y="3521"/>
              <a:ext cx="1633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016" name="Line 11"/>
            <p:cNvSpPr>
              <a:spLocks noChangeShapeType="1"/>
            </p:cNvSpPr>
            <p:nvPr/>
          </p:nvSpPr>
          <p:spPr bwMode="auto">
            <a:xfrm>
              <a:off x="4967" y="3521"/>
              <a:ext cx="226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017" name="Line 12"/>
            <p:cNvSpPr>
              <a:spLocks noChangeShapeType="1"/>
            </p:cNvSpPr>
            <p:nvPr/>
          </p:nvSpPr>
          <p:spPr bwMode="auto">
            <a:xfrm flipV="1">
              <a:off x="3334" y="3612"/>
              <a:ext cx="154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018" name="Line 13"/>
            <p:cNvSpPr>
              <a:spLocks noChangeShapeType="1"/>
            </p:cNvSpPr>
            <p:nvPr/>
          </p:nvSpPr>
          <p:spPr bwMode="auto">
            <a:xfrm>
              <a:off x="4876" y="3612"/>
              <a:ext cx="317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9995" name="Line 14"/>
          <p:cNvSpPr>
            <a:spLocks noChangeShapeType="1"/>
          </p:cNvSpPr>
          <p:nvPr/>
        </p:nvSpPr>
        <p:spPr bwMode="auto">
          <a:xfrm flipH="1">
            <a:off x="5508625" y="5445125"/>
            <a:ext cx="2873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9996" name="Text Box 15"/>
          <p:cNvSpPr txBox="1">
            <a:spLocks noChangeArrowheads="1"/>
          </p:cNvSpPr>
          <p:nvPr/>
        </p:nvSpPr>
        <p:spPr bwMode="auto">
          <a:xfrm>
            <a:off x="5580063" y="5013325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FF"/>
                </a:solidFill>
              </a:rPr>
              <a:t>2</a:t>
            </a:r>
            <a:r>
              <a:rPr lang="en-US" altLang="ja-JP" sz="2400" i="1">
                <a:solidFill>
                  <a:srgbClr val="FF00FF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169997" name="Text Box 16"/>
          <p:cNvSpPr txBox="1">
            <a:spLocks noChangeArrowheads="1"/>
          </p:cNvSpPr>
          <p:nvPr/>
        </p:nvSpPr>
        <p:spPr bwMode="auto">
          <a:xfrm>
            <a:off x="8101013" y="53006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/>
              <a:t>A</a:t>
            </a:r>
            <a:r>
              <a:rPr lang="en-US" altLang="ja-JP" sz="2400" i="1" baseline="30000"/>
              <a:t>00</a:t>
            </a:r>
          </a:p>
        </p:txBody>
      </p:sp>
      <p:sp>
        <p:nvSpPr>
          <p:cNvPr id="169998" name="Text Box 17"/>
          <p:cNvSpPr txBox="1">
            <a:spLocks noChangeArrowheads="1"/>
          </p:cNvSpPr>
          <p:nvPr/>
        </p:nvSpPr>
        <p:spPr bwMode="auto">
          <a:xfrm>
            <a:off x="6300788" y="5876925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/>
              <a:t>A</a:t>
            </a:r>
            <a:r>
              <a:rPr lang="en-US" altLang="ja-JP" sz="2400" i="1" baseline="30000"/>
              <a:t>+0</a:t>
            </a:r>
          </a:p>
        </p:txBody>
      </p:sp>
      <p:sp>
        <p:nvSpPr>
          <p:cNvPr id="169999" name="Text Box 18"/>
          <p:cNvSpPr txBox="1">
            <a:spLocks noChangeArrowheads="1"/>
          </p:cNvSpPr>
          <p:nvPr/>
        </p:nvSpPr>
        <p:spPr bwMode="auto">
          <a:xfrm>
            <a:off x="6588125" y="5013325"/>
            <a:ext cx="1039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/>
              <a:t>A</a:t>
            </a:r>
            <a:r>
              <a:rPr lang="en-US" altLang="ja-JP" sz="2400" i="1" baseline="30000"/>
              <a:t>+-</a:t>
            </a:r>
            <a:r>
              <a:rPr lang="en-US" altLang="ja-JP" sz="2400" i="1"/>
              <a:t>/  2 </a:t>
            </a:r>
          </a:p>
        </p:txBody>
      </p:sp>
      <p:sp>
        <p:nvSpPr>
          <p:cNvPr id="170000" name="AutoShape 19"/>
          <p:cNvSpPr>
            <a:spLocks noChangeArrowheads="1"/>
          </p:cNvSpPr>
          <p:nvPr/>
        </p:nvSpPr>
        <p:spPr bwMode="auto">
          <a:xfrm>
            <a:off x="395288" y="5300663"/>
            <a:ext cx="504825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01" name="Rectangle 20"/>
          <p:cNvSpPr>
            <a:spLocks noChangeArrowheads="1"/>
          </p:cNvSpPr>
          <p:nvPr/>
        </p:nvSpPr>
        <p:spPr bwMode="auto">
          <a:xfrm>
            <a:off x="974725" y="3197225"/>
            <a:ext cx="3440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/>
              <a:t>f</a:t>
            </a:r>
            <a:r>
              <a:rPr lang="en-US" altLang="ja-JP" sz="2800" b="1" baseline="-25000"/>
              <a:t>L </a:t>
            </a:r>
            <a:r>
              <a:rPr lang="en-US" altLang="ja-JP" sz="2800" b="1"/>
              <a:t>~ 100% </a:t>
            </a:r>
            <a:r>
              <a:rPr lang="en-US" altLang="ja-JP" sz="2800" b="1">
                <a:sym typeface="Symbol" pitchFamily="18" charset="2"/>
              </a:rPr>
              <a:t></a:t>
            </a:r>
            <a:r>
              <a:rPr lang="en-US" altLang="ja-JP" sz="2800" b="1"/>
              <a:t> CP </a:t>
            </a:r>
            <a:r>
              <a:rPr lang="en-US" altLang="ja-JP" sz="2800" b="1">
                <a:solidFill>
                  <a:srgbClr val="000000"/>
                </a:solidFill>
                <a:latin typeface="Symbol" pitchFamily="18" charset="2"/>
              </a:rPr>
              <a:t>»</a:t>
            </a:r>
            <a:r>
              <a:rPr lang="en-US" altLang="ja-JP" sz="2800" b="1"/>
              <a:t> +1</a:t>
            </a:r>
          </a:p>
        </p:txBody>
      </p:sp>
      <p:pic>
        <p:nvPicPr>
          <p:cNvPr id="170002" name="Picture 21" descr="smi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41153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003" name="Text Box 22"/>
          <p:cNvSpPr txBox="1">
            <a:spLocks noChangeArrowheads="1"/>
          </p:cNvSpPr>
          <p:nvPr/>
        </p:nvSpPr>
        <p:spPr bwMode="auto">
          <a:xfrm>
            <a:off x="303213" y="1016000"/>
            <a:ext cx="620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Similar to </a:t>
            </a:r>
            <a:r>
              <a:rPr lang="en-US" altLang="ja-JP" sz="28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sz="2800" baseline="30000">
                <a:solidFill>
                  <a:schemeClr val="tx2"/>
                </a:solidFill>
              </a:rPr>
              <a:t>+</a:t>
            </a:r>
            <a:r>
              <a:rPr lang="en-US" altLang="ja-JP" sz="28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sz="2800" baseline="30000">
                <a:solidFill>
                  <a:schemeClr val="tx2"/>
                </a:solidFill>
                <a:sym typeface="Symbol" pitchFamily="18" charset="2"/>
              </a:rPr>
              <a:t></a:t>
            </a:r>
            <a:r>
              <a:rPr lang="en-US" altLang="ja-JP" sz="2800"/>
              <a:t>, but more complicated … </a:t>
            </a:r>
          </a:p>
        </p:txBody>
      </p:sp>
      <p:pic>
        <p:nvPicPr>
          <p:cNvPr id="170004" name="Picture 23" descr="smi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0767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005" name="Text Box 24"/>
          <p:cNvSpPr txBox="1">
            <a:spLocks noChangeArrowheads="1"/>
          </p:cNvSpPr>
          <p:nvPr/>
        </p:nvSpPr>
        <p:spPr bwMode="auto">
          <a:xfrm>
            <a:off x="323850" y="2636838"/>
            <a:ext cx="2900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Two lucky cards !</a:t>
            </a:r>
          </a:p>
        </p:txBody>
      </p:sp>
      <p:grpSp>
        <p:nvGrpSpPr>
          <p:cNvPr id="170006" name="Group 25"/>
          <p:cNvGrpSpPr>
            <a:grpSpLocks/>
          </p:cNvGrpSpPr>
          <p:nvPr/>
        </p:nvGrpSpPr>
        <p:grpSpPr bwMode="auto">
          <a:xfrm>
            <a:off x="7162800" y="5084763"/>
            <a:ext cx="361950" cy="288925"/>
            <a:chOff x="3143" y="3120"/>
            <a:chExt cx="409" cy="294"/>
          </a:xfrm>
        </p:grpSpPr>
        <p:sp>
          <p:nvSpPr>
            <p:cNvPr id="170010" name="Line 26"/>
            <p:cNvSpPr>
              <a:spLocks noChangeShapeType="1"/>
            </p:cNvSpPr>
            <p:nvPr/>
          </p:nvSpPr>
          <p:spPr bwMode="auto">
            <a:xfrm flipV="1">
              <a:off x="3143" y="3306"/>
              <a:ext cx="28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011" name="Line 27"/>
            <p:cNvSpPr>
              <a:spLocks noChangeShapeType="1"/>
            </p:cNvSpPr>
            <p:nvPr/>
          </p:nvSpPr>
          <p:spPr bwMode="auto">
            <a:xfrm>
              <a:off x="3171" y="3310"/>
              <a:ext cx="42" cy="10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012" name="Line 28"/>
            <p:cNvSpPr>
              <a:spLocks noChangeShapeType="1"/>
            </p:cNvSpPr>
            <p:nvPr/>
          </p:nvSpPr>
          <p:spPr bwMode="auto">
            <a:xfrm flipV="1">
              <a:off x="3209" y="3120"/>
              <a:ext cx="55" cy="29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013" name="Line 29"/>
            <p:cNvSpPr>
              <a:spLocks noChangeShapeType="1"/>
            </p:cNvSpPr>
            <p:nvPr/>
          </p:nvSpPr>
          <p:spPr bwMode="auto">
            <a:xfrm>
              <a:off x="3272" y="3120"/>
              <a:ext cx="28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0007" name="Text Box 30"/>
          <p:cNvSpPr txBox="1">
            <a:spLocks noChangeArrowheads="1"/>
          </p:cNvSpPr>
          <p:nvPr/>
        </p:nvSpPr>
        <p:spPr bwMode="auto">
          <a:xfrm>
            <a:off x="717550" y="1541463"/>
            <a:ext cx="53895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/>
              <a:t>B </a:t>
            </a:r>
            <a:r>
              <a:rPr lang="en-US" altLang="ja-JP" sz="2400" b="1" i="1">
                <a:sym typeface="Symbol" pitchFamily="18" charset="2"/>
              </a:rPr>
              <a:t></a:t>
            </a:r>
            <a:r>
              <a:rPr lang="en-US" altLang="ja-JP" sz="2400" b="1" i="1"/>
              <a:t> VV</a:t>
            </a:r>
            <a:r>
              <a:rPr lang="en-US" altLang="ja-JP" sz="2400" b="1"/>
              <a:t>: not CP eigenstate  </a:t>
            </a:r>
            <a:r>
              <a:rPr lang="en-US" altLang="ja-JP" sz="2800" b="1"/>
              <a:t>in general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>
                <a:solidFill>
                  <a:schemeClr val="tx2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chemeClr val="tx2"/>
                </a:solidFill>
              </a:rPr>
              <a:t>+</a:t>
            </a:r>
            <a:r>
              <a:rPr lang="en-US" altLang="ja-JP" sz="2400" baseline="3000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altLang="ja-JP" sz="2400">
                <a:sym typeface="Symbol" pitchFamily="18" charset="2"/>
              </a:rPr>
              <a:t></a:t>
            </a:r>
            <a:r>
              <a:rPr lang="en-US" altLang="ja-JP" sz="2400"/>
              <a:t> </a:t>
            </a:r>
            <a:r>
              <a:rPr lang="en-US" altLang="ja-JP" sz="24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sz="2400" baseline="30000">
                <a:solidFill>
                  <a:schemeClr val="tx2"/>
                </a:solidFill>
              </a:rPr>
              <a:t>+</a:t>
            </a:r>
            <a:r>
              <a:rPr lang="en-US" altLang="ja-JP" sz="24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sz="2400" baseline="3000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altLang="ja-JP" sz="2400"/>
              <a:t>: wide resonance       </a:t>
            </a:r>
          </a:p>
        </p:txBody>
      </p:sp>
      <p:pic>
        <p:nvPicPr>
          <p:cNvPr id="170008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659063"/>
            <a:ext cx="224313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009" name="Text Box 32"/>
          <p:cNvSpPr txBox="1">
            <a:spLocks noChangeArrowheads="1"/>
          </p:cNvSpPr>
          <p:nvPr/>
        </p:nvSpPr>
        <p:spPr bwMode="auto">
          <a:xfrm>
            <a:off x="8007350" y="2409825"/>
            <a:ext cx="538163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2000">
                <a:latin typeface="Arial" pitchFamily="34" charset="0"/>
                <a:ea typeface="SimSun" pitchFamily="2" charset="-122"/>
              </a:rPr>
              <a:t>CP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900">
                <a:latin typeface="Arial" pitchFamily="34" charset="0"/>
                <a:ea typeface="SimSun" pitchFamily="2" charset="-12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2400">
                <a:latin typeface="Arial" pitchFamily="34" charset="0"/>
                <a:ea typeface="SimSun" pitchFamily="2" charset="-122"/>
              </a:rPr>
              <a:t> +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2400">
                <a:latin typeface="Arial" pitchFamily="34" charset="0"/>
                <a:ea typeface="SimSun" pitchFamily="2" charset="-122"/>
              </a:rPr>
              <a:t> +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2400">
                <a:latin typeface="Arial" pitchFamily="34" charset="0"/>
                <a:ea typeface="SimSun" pitchFamily="2" charset="-122"/>
              </a:rPr>
              <a:t> </a:t>
            </a:r>
            <a:r>
              <a:rPr kumimoji="0" lang="en-US" altLang="ja-JP" sz="2400">
                <a:latin typeface="Arial" pitchFamily="34" charset="0"/>
                <a:ea typeface="SimSun" pitchFamily="2" charset="-122"/>
              </a:rPr>
              <a:t>_</a:t>
            </a:r>
            <a:endParaRPr kumimoji="0" lang="en-US" altLang="zh-CN" sz="2400"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28"/>
          <a:stretch>
            <a:fillRect/>
          </a:stretch>
        </p:blipFill>
        <p:spPr bwMode="auto">
          <a:xfrm>
            <a:off x="4681538" y="3908425"/>
            <a:ext cx="42862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7"/>
          <a:stretch>
            <a:fillRect/>
          </a:stretch>
        </p:blipFill>
        <p:spPr bwMode="auto">
          <a:xfrm>
            <a:off x="4581525" y="2511425"/>
            <a:ext cx="430688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187450"/>
            <a:ext cx="4332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92163" name="スライド番号プレースホルダ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05B9D9E8-CA3D-40D7-BF12-C965A6821475}" type="slidenum">
              <a:rPr lang="en-US" altLang="ja-JP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64</a:t>
            </a:fld>
            <a:endParaRPr lang="en-US" altLang="ja-JP" sz="1200" smtClean="0">
              <a:solidFill>
                <a:srgbClr val="898989"/>
              </a:solidFill>
            </a:endParaRPr>
          </a:p>
        </p:txBody>
      </p:sp>
      <p:pic>
        <p:nvPicPr>
          <p:cNvPr id="171015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611188" y="1125538"/>
            <a:ext cx="37798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Fit Results</a:t>
            </a:r>
          </a:p>
        </p:txBody>
      </p:sp>
      <p:pic>
        <p:nvPicPr>
          <p:cNvPr id="1710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67"/>
          <a:stretch>
            <a:fillRect/>
          </a:stretch>
        </p:blipFill>
        <p:spPr bwMode="auto">
          <a:xfrm>
            <a:off x="1104900" y="5373688"/>
            <a:ext cx="29622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5372100" y="5410200"/>
            <a:ext cx="3338513" cy="95408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  <a:latin typeface="Monotype Corsiva" pitchFamily="66" charset="0"/>
              </a:rPr>
              <a:t>S</a:t>
            </a:r>
            <a:r>
              <a:rPr lang="en-US" altLang="ja-JP" sz="2800" b="1">
                <a:solidFill>
                  <a:srgbClr val="FF0000"/>
                </a:solidFill>
              </a:rPr>
              <a:t> = +0.13 </a:t>
            </a:r>
            <a:r>
              <a:rPr lang="en-US" altLang="ja-JP" sz="2800" b="1">
                <a:solidFill>
                  <a:srgbClr val="FF0000"/>
                </a:solidFill>
                <a:sym typeface="Symbol" pitchFamily="18" charset="2"/>
              </a:rPr>
              <a:t>0.150.05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  <a:latin typeface="Monotype Corsiva" pitchFamily="66" charset="0"/>
              </a:rPr>
              <a:t>A</a:t>
            </a:r>
            <a:r>
              <a:rPr lang="en-US" altLang="ja-JP" sz="2800" b="1">
                <a:solidFill>
                  <a:srgbClr val="FF0000"/>
                </a:solidFill>
              </a:rPr>
              <a:t>  = </a:t>
            </a:r>
            <a:r>
              <a:rPr lang="en-US" altLang="ja-JP" sz="2800" b="1">
                <a:solidFill>
                  <a:srgbClr val="FF0000"/>
                </a:solidFill>
                <a:sym typeface="Symbol" pitchFamily="18" charset="2"/>
              </a:rPr>
              <a:t>0.00 0.10 0.06</a:t>
            </a:r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2339975" y="4760913"/>
            <a:ext cx="866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/>
              <a:t>t (ps)</a:t>
            </a:r>
          </a:p>
        </p:txBody>
      </p:sp>
      <p:sp>
        <p:nvSpPr>
          <p:cNvPr id="161812" name="Text Box 20"/>
          <p:cNvSpPr txBox="1">
            <a:spLocks noChangeArrowheads="1"/>
          </p:cNvSpPr>
          <p:nvPr/>
        </p:nvSpPr>
        <p:spPr bwMode="auto">
          <a:xfrm>
            <a:off x="1042988" y="5410200"/>
            <a:ext cx="3281362" cy="95408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  <a:latin typeface="Monotype Corsiva" pitchFamily="66" charset="0"/>
              </a:rPr>
              <a:t>S</a:t>
            </a:r>
            <a:r>
              <a:rPr lang="en-US" altLang="ja-JP" sz="2800" b="1">
                <a:solidFill>
                  <a:srgbClr val="FF0000"/>
                </a:solidFill>
              </a:rPr>
              <a:t> = -0.17 </a:t>
            </a:r>
            <a:r>
              <a:rPr lang="en-US" altLang="ja-JP" sz="2800" b="1">
                <a:solidFill>
                  <a:srgbClr val="FF0000"/>
                </a:solidFill>
                <a:sym typeface="Symbol" pitchFamily="18" charset="2"/>
              </a:rPr>
              <a:t>0.20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  <a:latin typeface="Monotype Corsiva" pitchFamily="66" charset="0"/>
              </a:rPr>
              <a:t>A</a:t>
            </a:r>
            <a:r>
              <a:rPr lang="en-US" altLang="ja-JP" sz="2800" b="1">
                <a:solidFill>
                  <a:srgbClr val="FF0000"/>
                </a:solidFill>
              </a:rPr>
              <a:t> = -</a:t>
            </a:r>
            <a:r>
              <a:rPr lang="en-US" altLang="ja-JP" sz="2800" b="1">
                <a:solidFill>
                  <a:srgbClr val="FF0000"/>
                </a:solidFill>
                <a:sym typeface="Symbol" pitchFamily="18" charset="2"/>
              </a:rPr>
              <a:t>0.01 0.150.06</a:t>
            </a:r>
          </a:p>
        </p:txBody>
      </p:sp>
      <p:sp>
        <p:nvSpPr>
          <p:cNvPr id="171021" name="Text Box 21"/>
          <p:cNvSpPr txBox="1">
            <a:spLocks noChangeArrowheads="1"/>
          </p:cNvSpPr>
          <p:nvPr/>
        </p:nvSpPr>
        <p:spPr bwMode="auto">
          <a:xfrm>
            <a:off x="3563938" y="5445125"/>
            <a:ext cx="584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0.05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0.06</a:t>
            </a:r>
          </a:p>
        </p:txBody>
      </p:sp>
      <p:sp>
        <p:nvSpPr>
          <p:cNvPr id="171022" name="Text Box 28"/>
          <p:cNvSpPr txBox="1">
            <a:spLocks noChangeArrowheads="1"/>
          </p:cNvSpPr>
          <p:nvPr/>
        </p:nvSpPr>
        <p:spPr bwMode="auto">
          <a:xfrm>
            <a:off x="1404938" y="6453188"/>
            <a:ext cx="273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5200"/>
                </a:solidFill>
              </a:rPr>
              <a:t>[PRD76,052007(07)]</a:t>
            </a:r>
          </a:p>
        </p:txBody>
      </p:sp>
      <p:sp>
        <p:nvSpPr>
          <p:cNvPr id="171023" name="Text Box 29"/>
          <p:cNvSpPr txBox="1">
            <a:spLocks noChangeArrowheads="1"/>
          </p:cNvSpPr>
          <p:nvPr/>
        </p:nvSpPr>
        <p:spPr bwMode="auto">
          <a:xfrm>
            <a:off x="5672138" y="6529388"/>
            <a:ext cx="2284412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5200"/>
                </a:solidFill>
              </a:rPr>
              <a:t>[PRD93, 032010(16)]</a:t>
            </a:r>
          </a:p>
        </p:txBody>
      </p:sp>
      <p:sp>
        <p:nvSpPr>
          <p:cNvPr id="171024" name="Rectangle 32"/>
          <p:cNvSpPr>
            <a:spLocks noChangeArrowheads="1"/>
          </p:cNvSpPr>
          <p:nvPr/>
        </p:nvSpPr>
        <p:spPr bwMode="auto">
          <a:xfrm>
            <a:off x="3106738" y="23129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660066"/>
                </a:solidFill>
              </a:rPr>
              <a:t>_</a:t>
            </a:r>
          </a:p>
        </p:txBody>
      </p:sp>
      <p:grpSp>
        <p:nvGrpSpPr>
          <p:cNvPr id="171025" name="Group 5"/>
          <p:cNvGrpSpPr>
            <a:grpSpLocks/>
          </p:cNvGrpSpPr>
          <p:nvPr/>
        </p:nvGrpSpPr>
        <p:grpSpPr bwMode="auto">
          <a:xfrm>
            <a:off x="2987675" y="2506663"/>
            <a:ext cx="1423988" cy="461962"/>
            <a:chOff x="4694" y="255"/>
            <a:chExt cx="897" cy="291"/>
          </a:xfrm>
        </p:grpSpPr>
        <p:sp>
          <p:nvSpPr>
            <p:cNvPr id="171044" name="Text Box 6"/>
            <p:cNvSpPr txBox="1">
              <a:spLocks noChangeArrowheads="1"/>
            </p:cNvSpPr>
            <p:nvPr/>
          </p:nvSpPr>
          <p:spPr bwMode="auto">
            <a:xfrm>
              <a:off x="4694" y="255"/>
              <a:ext cx="897" cy="291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CC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FF0000"/>
                  </a:solidFill>
                </a:rPr>
                <a:t>383M BB</a:t>
              </a:r>
              <a:endParaRPr lang="en-US" altLang="ja-JP" sz="2400" b="1" baseline="30000">
                <a:solidFill>
                  <a:srgbClr val="FF0000"/>
                </a:solidFill>
              </a:endParaRPr>
            </a:p>
          </p:txBody>
        </p:sp>
        <p:sp>
          <p:nvSpPr>
            <p:cNvPr id="171045" name="Line 7"/>
            <p:cNvSpPr>
              <a:spLocks noChangeShapeType="1"/>
            </p:cNvSpPr>
            <p:nvPr/>
          </p:nvSpPr>
          <p:spPr bwMode="auto">
            <a:xfrm>
              <a:off x="5420" y="300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71026" name="Picture 8" descr="babar-elephant"/>
          <p:cNvPicPr>
            <a:picLocks noChangeAspect="1" noChangeArrowheads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63625"/>
            <a:ext cx="6492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27" name="Picture 44" descr="B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1222375"/>
            <a:ext cx="7921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37" name="Text Box 45"/>
          <p:cNvSpPr txBox="1">
            <a:spLocks noChangeArrowheads="1"/>
          </p:cNvSpPr>
          <p:nvPr/>
        </p:nvSpPr>
        <p:spPr bwMode="auto">
          <a:xfrm>
            <a:off x="6662738" y="4749800"/>
            <a:ext cx="866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/>
              <a:t>t (ps)</a:t>
            </a:r>
          </a:p>
        </p:txBody>
      </p:sp>
      <p:sp>
        <p:nvSpPr>
          <p:cNvPr id="171029" name="Text Box 46"/>
          <p:cNvSpPr txBox="1">
            <a:spLocks noChangeArrowheads="1"/>
          </p:cNvSpPr>
          <p:nvPr/>
        </p:nvSpPr>
        <p:spPr bwMode="auto">
          <a:xfrm>
            <a:off x="7216775" y="3786188"/>
            <a:ext cx="1122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</a:rPr>
              <a:t>Good tag</a:t>
            </a:r>
          </a:p>
        </p:txBody>
      </p:sp>
      <p:sp>
        <p:nvSpPr>
          <p:cNvPr id="171030" name="Text Box 47"/>
          <p:cNvSpPr txBox="1">
            <a:spLocks noChangeArrowheads="1"/>
          </p:cNvSpPr>
          <p:nvPr/>
        </p:nvSpPr>
        <p:spPr bwMode="auto">
          <a:xfrm>
            <a:off x="5343525" y="18669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signal</a:t>
            </a:r>
          </a:p>
        </p:txBody>
      </p:sp>
      <p:sp>
        <p:nvSpPr>
          <p:cNvPr id="171031" name="Text Box 48"/>
          <p:cNvSpPr txBox="1">
            <a:spLocks noChangeArrowheads="1"/>
          </p:cNvSpPr>
          <p:nvPr/>
        </p:nvSpPr>
        <p:spPr bwMode="auto">
          <a:xfrm>
            <a:off x="5276850" y="1508125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background</a:t>
            </a:r>
          </a:p>
        </p:txBody>
      </p:sp>
      <p:sp>
        <p:nvSpPr>
          <p:cNvPr id="171032" name="Line 49"/>
          <p:cNvSpPr>
            <a:spLocks noChangeShapeType="1"/>
          </p:cNvSpPr>
          <p:nvPr/>
        </p:nvSpPr>
        <p:spPr bwMode="auto">
          <a:xfrm>
            <a:off x="6156325" y="2060575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1033" name="Line 50"/>
          <p:cNvSpPr>
            <a:spLocks noChangeShapeType="1"/>
          </p:cNvSpPr>
          <p:nvPr/>
        </p:nvSpPr>
        <p:spPr bwMode="auto">
          <a:xfrm>
            <a:off x="6372225" y="1844675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1034" name="Text Box 58"/>
          <p:cNvSpPr txBox="1">
            <a:spLocks noChangeArrowheads="1"/>
          </p:cNvSpPr>
          <p:nvPr/>
        </p:nvSpPr>
        <p:spPr bwMode="auto">
          <a:xfrm>
            <a:off x="5497513" y="1196975"/>
            <a:ext cx="1090612" cy="3841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rgbClr val="CC0000"/>
                </a:solidFill>
              </a:rPr>
              <a:t>B</a:t>
            </a:r>
            <a:r>
              <a:rPr lang="en-US" altLang="ja-JP" sz="2400" b="1" baseline="30000">
                <a:solidFill>
                  <a:srgbClr val="CC0000"/>
                </a:solidFill>
              </a:rPr>
              <a:t>0</a:t>
            </a:r>
            <a:r>
              <a:rPr lang="en-US" altLang="ja-JP" sz="2400" b="1">
                <a:solidFill>
                  <a:srgbClr val="CC0000"/>
                </a:solidFill>
              </a:rPr>
              <a:t> tags</a:t>
            </a:r>
          </a:p>
        </p:txBody>
      </p:sp>
      <p:grpSp>
        <p:nvGrpSpPr>
          <p:cNvPr id="171035" name="Group 59"/>
          <p:cNvGrpSpPr>
            <a:grpSpLocks/>
          </p:cNvGrpSpPr>
          <p:nvPr/>
        </p:nvGrpSpPr>
        <p:grpSpPr bwMode="auto">
          <a:xfrm>
            <a:off x="5508625" y="2540000"/>
            <a:ext cx="1090613" cy="457200"/>
            <a:chOff x="3470" y="1600"/>
            <a:chExt cx="687" cy="288"/>
          </a:xfrm>
        </p:grpSpPr>
        <p:sp>
          <p:nvSpPr>
            <p:cNvPr id="171042" name="Text Box 60"/>
            <p:cNvSpPr txBox="1">
              <a:spLocks noChangeArrowheads="1"/>
            </p:cNvSpPr>
            <p:nvPr/>
          </p:nvSpPr>
          <p:spPr bwMode="auto">
            <a:xfrm>
              <a:off x="3470" y="1616"/>
              <a:ext cx="687" cy="24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400" b="1" i="1">
                  <a:solidFill>
                    <a:srgbClr val="CC0000"/>
                  </a:solidFill>
                </a:rPr>
                <a:t>B</a:t>
              </a:r>
              <a:r>
                <a:rPr lang="en-US" altLang="ja-JP" sz="2400" b="1" baseline="30000">
                  <a:solidFill>
                    <a:srgbClr val="CC0000"/>
                  </a:solidFill>
                </a:rPr>
                <a:t>0</a:t>
              </a:r>
              <a:r>
                <a:rPr lang="en-US" altLang="ja-JP" sz="2400" b="1">
                  <a:solidFill>
                    <a:srgbClr val="CC0000"/>
                  </a:solidFill>
                </a:rPr>
                <a:t> tags</a:t>
              </a:r>
            </a:p>
          </p:txBody>
        </p:sp>
        <p:sp>
          <p:nvSpPr>
            <p:cNvPr id="171043" name="Rectangle 61"/>
            <p:cNvSpPr>
              <a:spLocks noChangeArrowheads="1"/>
            </p:cNvSpPr>
            <p:nvPr/>
          </p:nvSpPr>
          <p:spPr bwMode="auto">
            <a:xfrm flipV="1">
              <a:off x="3484" y="160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CC0000"/>
                  </a:solidFill>
                </a:rPr>
                <a:t>_</a:t>
              </a:r>
            </a:p>
          </p:txBody>
        </p:sp>
      </p:grpSp>
      <p:sp>
        <p:nvSpPr>
          <p:cNvPr id="171036" name="TextBox 1"/>
          <p:cNvSpPr txBox="1">
            <a:spLocks noChangeArrowheads="1"/>
          </p:cNvSpPr>
          <p:nvPr/>
        </p:nvSpPr>
        <p:spPr bwMode="auto">
          <a:xfrm>
            <a:off x="5691188" y="5133975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Arial" pitchFamily="34" charset="0"/>
                <a:cs typeface="Arial" pitchFamily="34" charset="0"/>
              </a:rPr>
              <a:t>-5</a:t>
            </a:r>
            <a:endParaRPr lang="ja-JP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37" name="TextBox 38"/>
          <p:cNvSpPr txBox="1">
            <a:spLocks noChangeArrowheads="1"/>
          </p:cNvSpPr>
          <p:nvPr/>
        </p:nvSpPr>
        <p:spPr bwMode="auto">
          <a:xfrm>
            <a:off x="8081963" y="5137150"/>
            <a:ext cx="2841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Arial" pitchFamily="34" charset="0"/>
                <a:cs typeface="Arial" pitchFamily="34" charset="0"/>
              </a:rPr>
              <a:t>5</a:t>
            </a:r>
            <a:endParaRPr lang="ja-JP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38" name="TextBox 39"/>
          <p:cNvSpPr txBox="1">
            <a:spLocks noChangeArrowheads="1"/>
          </p:cNvSpPr>
          <p:nvPr/>
        </p:nvSpPr>
        <p:spPr bwMode="auto">
          <a:xfrm>
            <a:off x="6897688" y="514985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Arial" pitchFamily="34" charset="0"/>
                <a:cs typeface="Arial" pitchFamily="34" charset="0"/>
              </a:rPr>
              <a:t>0</a:t>
            </a:r>
            <a:endParaRPr lang="ja-JP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1039" name="Group 18"/>
          <p:cNvGrpSpPr>
            <a:grpSpLocks/>
          </p:cNvGrpSpPr>
          <p:nvPr/>
        </p:nvGrpSpPr>
        <p:grpSpPr bwMode="auto">
          <a:xfrm>
            <a:off x="7464425" y="2549525"/>
            <a:ext cx="1423988" cy="461963"/>
            <a:chOff x="113" y="754"/>
            <a:chExt cx="897" cy="291"/>
          </a:xfrm>
        </p:grpSpPr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113" y="754"/>
              <a:ext cx="897" cy="291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400" b="1" kern="0" dirty="0">
                  <a:solidFill>
                    <a:srgbClr val="FF0000"/>
                  </a:solidFill>
                </a:rPr>
                <a:t>772M BB</a:t>
              </a:r>
              <a:endParaRPr kumimoji="0" lang="en-US" altLang="ja-JP" sz="2400" b="1" kern="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>
              <a:off x="839" y="799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8" grpId="0" animBg="1"/>
      <p:bldP spid="161811" grpId="0"/>
      <p:bldP spid="161812" grpId="0" animBg="1"/>
      <p:bldP spid="16183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grpSp>
        <p:nvGrpSpPr>
          <p:cNvPr id="172036" name="Group 34"/>
          <p:cNvGrpSpPr>
            <a:grpSpLocks/>
          </p:cNvGrpSpPr>
          <p:nvPr/>
        </p:nvGrpSpPr>
        <p:grpSpPr bwMode="auto">
          <a:xfrm>
            <a:off x="5580063" y="1844675"/>
            <a:ext cx="3286125" cy="2554288"/>
            <a:chOff x="3515" y="1162"/>
            <a:chExt cx="2070" cy="1609"/>
          </a:xfrm>
        </p:grpSpPr>
        <p:sp>
          <p:nvSpPr>
            <p:cNvPr id="172044" name="Rectangle 31"/>
            <p:cNvSpPr>
              <a:spLocks noChangeArrowheads="1"/>
            </p:cNvSpPr>
            <p:nvPr/>
          </p:nvSpPr>
          <p:spPr bwMode="auto">
            <a:xfrm>
              <a:off x="3515" y="1162"/>
              <a:ext cx="2070" cy="1609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Monotype Corsiva" pitchFamily="66" charset="0"/>
                </a:rPr>
                <a:t>  </a:t>
              </a:r>
              <a:r>
                <a:rPr lang="en-US" altLang="ja-JP" sz="2000" u="sng" dirty="0"/>
                <a:t>Inputs (</a:t>
              </a:r>
              <a:r>
                <a:rPr lang="en-US" altLang="ja-JP" sz="2000" u="sng" dirty="0" smtClean="0"/>
                <a:t>HFLAV ICHEP18)</a:t>
              </a:r>
              <a:endParaRPr lang="en-US" altLang="ja-JP" sz="2000" u="sng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Monotype Corsiva" pitchFamily="66" charset="0"/>
                </a:rPr>
                <a:t>B</a:t>
              </a:r>
              <a:r>
                <a:rPr lang="en-US" altLang="ja-JP" sz="2000" dirty="0"/>
                <a:t>(</a:t>
              </a:r>
              <a:r>
                <a:rPr lang="en-US" altLang="ja-JP" sz="2000" dirty="0">
                  <a:solidFill>
                    <a:schemeClr val="tx2"/>
                  </a:solidFill>
                  <a:latin typeface="Symbol" pitchFamily="18" charset="2"/>
                </a:rPr>
                <a:t>r</a:t>
              </a:r>
              <a:r>
                <a:rPr lang="en-US" altLang="ja-JP" sz="2000" baseline="30000" dirty="0">
                  <a:solidFill>
                    <a:schemeClr val="tx2"/>
                  </a:solidFill>
                </a:rPr>
                <a:t>+</a:t>
              </a:r>
              <a:r>
                <a:rPr lang="en-US" altLang="ja-JP" sz="2000" dirty="0">
                  <a:solidFill>
                    <a:schemeClr val="tx2"/>
                  </a:solidFill>
                  <a:latin typeface="Symbol" pitchFamily="18" charset="2"/>
                </a:rPr>
                <a:t>r</a:t>
              </a:r>
              <a:r>
                <a:rPr lang="en-US" altLang="ja-JP" sz="2000" baseline="30000" dirty="0">
                  <a:solidFill>
                    <a:schemeClr val="tx2"/>
                  </a:solidFill>
                  <a:sym typeface="Symbol" pitchFamily="18" charset="2"/>
                </a:rPr>
                <a:t>0</a:t>
              </a:r>
              <a:r>
                <a:rPr lang="en-US" altLang="ja-JP" sz="2000" dirty="0"/>
                <a:t>) = (24.0 </a:t>
              </a:r>
              <a:r>
                <a:rPr lang="en-US" altLang="ja-JP" sz="2000" dirty="0">
                  <a:sym typeface="Symbol" pitchFamily="18" charset="2"/>
                </a:rPr>
                <a:t></a:t>
              </a:r>
              <a:r>
                <a:rPr lang="en-US" altLang="ja-JP" sz="2000" dirty="0"/>
                <a:t>2.0)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Monotype Corsiva" pitchFamily="66" charset="0"/>
                </a:rPr>
                <a:t>B</a:t>
              </a:r>
              <a:r>
                <a:rPr lang="en-US" altLang="ja-JP" sz="2000" dirty="0"/>
                <a:t>(</a:t>
              </a:r>
              <a:r>
                <a:rPr lang="en-US" altLang="ja-JP" sz="2000" dirty="0" err="1">
                  <a:solidFill>
                    <a:schemeClr val="tx2"/>
                  </a:solidFill>
                  <a:latin typeface="Symbol" pitchFamily="18" charset="2"/>
                </a:rPr>
                <a:t>r</a:t>
              </a:r>
              <a:r>
                <a:rPr lang="en-US" altLang="ja-JP" sz="2000" baseline="30000" dirty="0" err="1">
                  <a:solidFill>
                    <a:schemeClr val="tx2"/>
                  </a:solidFill>
                </a:rPr>
                <a:t>+</a:t>
              </a:r>
              <a:r>
                <a:rPr lang="en-US" altLang="ja-JP" sz="2000" dirty="0" err="1">
                  <a:solidFill>
                    <a:schemeClr val="tx2"/>
                  </a:solidFill>
                  <a:latin typeface="Symbol" pitchFamily="18" charset="2"/>
                </a:rPr>
                <a:t>r</a:t>
              </a:r>
              <a:r>
                <a:rPr lang="en-US" altLang="ja-JP" sz="2000" baseline="30000" dirty="0">
                  <a:solidFill>
                    <a:schemeClr val="tx2"/>
                  </a:solidFill>
                  <a:sym typeface="Symbol" pitchFamily="18" charset="2"/>
                </a:rPr>
                <a:t>-</a:t>
              </a:r>
              <a:r>
                <a:rPr lang="en-US" altLang="ja-JP" sz="2000" dirty="0"/>
                <a:t>) = (24.2 </a:t>
              </a:r>
              <a:r>
                <a:rPr lang="en-US" altLang="ja-JP" sz="2000" dirty="0">
                  <a:sym typeface="Symbol" pitchFamily="18" charset="2"/>
                </a:rPr>
                <a:t></a:t>
              </a:r>
              <a:r>
                <a:rPr lang="en-US" altLang="ja-JP" sz="2000" dirty="0"/>
                <a:t>3.2)     </a:t>
              </a:r>
              <a:r>
                <a:rPr lang="en-US" altLang="ja-JP" sz="2000" dirty="0">
                  <a:sym typeface="Symbol" pitchFamily="18" charset="2"/>
                </a:rPr>
                <a:t></a:t>
              </a:r>
              <a:r>
                <a:rPr lang="en-US" altLang="ja-JP" sz="2000" dirty="0"/>
                <a:t> 10</a:t>
              </a:r>
              <a:r>
                <a:rPr lang="en-US" altLang="ja-JP" sz="2000" baseline="30000" dirty="0"/>
                <a:t>-6</a:t>
              </a:r>
              <a:endParaRPr lang="en-US" altLang="ja-JP" sz="20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Monotype Corsiva" pitchFamily="66" charset="0"/>
                </a:rPr>
                <a:t>B</a:t>
              </a:r>
              <a:r>
                <a:rPr lang="en-US" altLang="ja-JP" sz="2000" dirty="0"/>
                <a:t>(</a:t>
              </a:r>
              <a:r>
                <a:rPr lang="en-US" altLang="ja-JP" sz="2000" dirty="0">
                  <a:latin typeface="Symbol" pitchFamily="18" charset="2"/>
                </a:rPr>
                <a:t>r</a:t>
              </a:r>
              <a:r>
                <a:rPr lang="en-US" altLang="ja-JP" sz="2000" baseline="30000" dirty="0"/>
                <a:t>0</a:t>
              </a:r>
              <a:r>
                <a:rPr lang="en-US" altLang="ja-JP" sz="2000" dirty="0">
                  <a:latin typeface="Symbol" pitchFamily="18" charset="2"/>
                </a:rPr>
                <a:t>r</a:t>
              </a:r>
              <a:r>
                <a:rPr lang="en-US" altLang="ja-JP" sz="2000" baseline="30000" dirty="0">
                  <a:sym typeface="Symbol" pitchFamily="18" charset="2"/>
                </a:rPr>
                <a:t>0</a:t>
              </a:r>
              <a:r>
                <a:rPr lang="en-US" altLang="ja-JP" sz="2000" dirty="0"/>
                <a:t>) = (0.95 </a:t>
              </a:r>
              <a:r>
                <a:rPr lang="en-US" altLang="ja-JP" sz="2000" dirty="0">
                  <a:sym typeface="Symbol" pitchFamily="18" charset="2"/>
                </a:rPr>
                <a:t></a:t>
              </a:r>
              <a:r>
                <a:rPr lang="en-US" altLang="ja-JP" sz="2000" dirty="0"/>
                <a:t>0.16)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Monotype Corsiva" pitchFamily="66" charset="0"/>
                </a:rPr>
                <a:t>S</a:t>
              </a:r>
              <a:r>
                <a:rPr lang="en-US" altLang="ja-JP" sz="2000" dirty="0"/>
                <a:t>(</a:t>
              </a:r>
              <a:r>
                <a:rPr lang="en-US" altLang="ja-JP" sz="2000" dirty="0">
                  <a:latin typeface="Symbol" pitchFamily="18" charset="2"/>
                </a:rPr>
                <a:t>r</a:t>
              </a:r>
              <a:r>
                <a:rPr lang="en-US" altLang="ja-JP" sz="2000" baseline="30000" dirty="0"/>
                <a:t>0</a:t>
              </a:r>
              <a:r>
                <a:rPr lang="en-US" altLang="ja-JP" sz="2000" dirty="0">
                  <a:latin typeface="Symbol" pitchFamily="18" charset="2"/>
                </a:rPr>
                <a:t>r</a:t>
              </a:r>
              <a:r>
                <a:rPr lang="en-US" altLang="ja-JP" sz="2000" baseline="30000" dirty="0">
                  <a:sym typeface="Symbol" pitchFamily="18" charset="2"/>
                </a:rPr>
                <a:t>0</a:t>
              </a:r>
              <a:r>
                <a:rPr lang="en-US" altLang="ja-JP" sz="2000" dirty="0"/>
                <a:t>) = +0.3 </a:t>
              </a:r>
              <a:r>
                <a:rPr lang="en-US" altLang="ja-JP" sz="2000" dirty="0">
                  <a:sym typeface="Symbol" pitchFamily="18" charset="2"/>
                </a:rPr>
                <a:t></a:t>
              </a:r>
              <a:r>
                <a:rPr lang="en-US" altLang="ja-JP" sz="2000" dirty="0"/>
                <a:t>0.7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Monotype Corsiva" pitchFamily="66" charset="0"/>
                </a:rPr>
                <a:t>A</a:t>
              </a:r>
              <a:r>
                <a:rPr lang="en-US" altLang="ja-JP" sz="2000" dirty="0"/>
                <a:t>(</a:t>
              </a:r>
              <a:r>
                <a:rPr lang="en-US" altLang="ja-JP" sz="2000" dirty="0">
                  <a:latin typeface="Symbol" pitchFamily="18" charset="2"/>
                </a:rPr>
                <a:t>r</a:t>
              </a:r>
              <a:r>
                <a:rPr lang="en-US" altLang="ja-JP" sz="2000" baseline="30000" dirty="0"/>
                <a:t>0</a:t>
              </a:r>
              <a:r>
                <a:rPr lang="en-US" altLang="ja-JP" sz="2000" dirty="0">
                  <a:latin typeface="Symbol" pitchFamily="18" charset="2"/>
                </a:rPr>
                <a:t>r</a:t>
              </a:r>
              <a:r>
                <a:rPr lang="en-US" altLang="ja-JP" sz="2000" baseline="30000" dirty="0">
                  <a:sym typeface="Symbol" pitchFamily="18" charset="2"/>
                </a:rPr>
                <a:t>0</a:t>
              </a:r>
              <a:r>
                <a:rPr lang="en-US" altLang="ja-JP" sz="2000" dirty="0"/>
                <a:t>) = </a:t>
              </a:r>
              <a:r>
                <a:rPr lang="en-US" altLang="ja-JP" sz="2000" dirty="0">
                  <a:latin typeface="Symbol" pitchFamily="18" charset="2"/>
                </a:rPr>
                <a:t>-</a:t>
              </a:r>
              <a:r>
                <a:rPr lang="en-US" altLang="ja-JP" sz="2000" dirty="0"/>
                <a:t>0.2 </a:t>
              </a:r>
              <a:r>
                <a:rPr lang="en-US" altLang="ja-JP" sz="2000" dirty="0">
                  <a:sym typeface="Symbol" pitchFamily="18" charset="2"/>
                </a:rPr>
                <a:t></a:t>
              </a:r>
              <a:r>
                <a:rPr lang="en-US" altLang="ja-JP" sz="2000" dirty="0"/>
                <a:t>0.8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Monotype Corsiva" pitchFamily="66" charset="0"/>
                </a:rPr>
                <a:t>S</a:t>
              </a:r>
              <a:r>
                <a:rPr lang="en-US" altLang="ja-JP" sz="2000" dirty="0"/>
                <a:t>(</a:t>
              </a:r>
              <a:r>
                <a:rPr lang="en-US" altLang="ja-JP" sz="2000" dirty="0" err="1">
                  <a:latin typeface="Symbol" pitchFamily="18" charset="2"/>
                </a:rPr>
                <a:t>r</a:t>
              </a:r>
              <a:r>
                <a:rPr lang="en-US" altLang="ja-JP" sz="2000" baseline="30000" dirty="0" err="1"/>
                <a:t>+</a:t>
              </a:r>
              <a:r>
                <a:rPr lang="en-US" altLang="ja-JP" sz="2000" dirty="0" err="1">
                  <a:latin typeface="Symbol" pitchFamily="18" charset="2"/>
                </a:rPr>
                <a:t>r</a:t>
              </a:r>
              <a:r>
                <a:rPr lang="en-US" altLang="ja-JP" sz="2000" baseline="30000" dirty="0">
                  <a:sym typeface="Symbol" pitchFamily="18" charset="2"/>
                </a:rPr>
                <a:t>-</a:t>
              </a:r>
              <a:r>
                <a:rPr lang="en-US" altLang="ja-JP" sz="2000" dirty="0"/>
                <a:t>)  = </a:t>
              </a:r>
              <a:r>
                <a:rPr lang="en-US" altLang="ja-JP" sz="2000" dirty="0">
                  <a:latin typeface="Symbol" pitchFamily="18" charset="2"/>
                </a:rPr>
                <a:t>-</a:t>
              </a:r>
              <a:r>
                <a:rPr lang="en-US" altLang="ja-JP" sz="2000" dirty="0"/>
                <a:t>0.14 </a:t>
              </a:r>
              <a:r>
                <a:rPr lang="en-US" altLang="ja-JP" sz="2000" dirty="0">
                  <a:sym typeface="Symbol" pitchFamily="18" charset="2"/>
                </a:rPr>
                <a:t> 0.13</a:t>
              </a:r>
              <a:endParaRPr lang="en-US" altLang="ja-JP" sz="20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Monotype Corsiva" pitchFamily="66" charset="0"/>
                </a:rPr>
                <a:t>A</a:t>
              </a:r>
              <a:r>
                <a:rPr lang="en-US" altLang="ja-JP" sz="2000" dirty="0"/>
                <a:t>(</a:t>
              </a:r>
              <a:r>
                <a:rPr lang="en-US" altLang="ja-JP" sz="2000" dirty="0" err="1">
                  <a:latin typeface="Symbol" pitchFamily="18" charset="2"/>
                </a:rPr>
                <a:t>r</a:t>
              </a:r>
              <a:r>
                <a:rPr lang="en-US" altLang="ja-JP" sz="2000" baseline="30000" dirty="0" err="1"/>
                <a:t>+</a:t>
              </a:r>
              <a:r>
                <a:rPr lang="en-US" altLang="ja-JP" sz="2000" dirty="0" err="1">
                  <a:latin typeface="Symbol" pitchFamily="18" charset="2"/>
                </a:rPr>
                <a:t>r</a:t>
              </a:r>
              <a:r>
                <a:rPr lang="en-US" altLang="ja-JP" sz="2000" baseline="30000" dirty="0">
                  <a:sym typeface="Symbol" pitchFamily="18" charset="2"/>
                </a:rPr>
                <a:t>-</a:t>
              </a:r>
              <a:r>
                <a:rPr lang="en-US" altLang="ja-JP" sz="2000" dirty="0"/>
                <a:t>) = +0.00 </a:t>
              </a:r>
              <a:r>
                <a:rPr lang="en-US" altLang="ja-JP" sz="2000" dirty="0">
                  <a:sym typeface="Symbol" pitchFamily="18" charset="2"/>
                </a:rPr>
                <a:t> 0.09</a:t>
              </a:r>
              <a:endParaRPr lang="en-US" altLang="ja-JP" sz="2000" dirty="0"/>
            </a:p>
          </p:txBody>
        </p:sp>
        <p:sp>
          <p:nvSpPr>
            <p:cNvPr id="172045" name="AutoShape 32"/>
            <p:cNvSpPr>
              <a:spLocks/>
            </p:cNvSpPr>
            <p:nvPr/>
          </p:nvSpPr>
          <p:spPr bwMode="auto">
            <a:xfrm>
              <a:off x="5057" y="1426"/>
              <a:ext cx="48" cy="516"/>
            </a:xfrm>
            <a:prstGeom prst="rightBrace">
              <a:avLst>
                <a:gd name="adj1" fmla="val 895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000"/>
            </a:p>
          </p:txBody>
        </p:sp>
      </p:grpSp>
      <p:sp>
        <p:nvSpPr>
          <p:cNvPr id="172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smtClean="0">
                <a:latin typeface="Symbol" pitchFamily="18" charset="2"/>
              </a:rPr>
              <a:t>r</a:t>
            </a:r>
            <a:r>
              <a:rPr lang="en-US" altLang="ja-JP" i="1" baseline="30000" smtClean="0"/>
              <a:t>+</a:t>
            </a:r>
            <a:r>
              <a:rPr lang="en-US" altLang="ja-JP" i="1" smtClean="0">
                <a:latin typeface="Symbol" pitchFamily="18" charset="2"/>
              </a:rPr>
              <a:t>r</a:t>
            </a:r>
            <a:r>
              <a:rPr lang="en-US" altLang="ja-JP" i="1" baseline="30000" smtClean="0">
                <a:sym typeface="Symbol" pitchFamily="18" charset="2"/>
              </a:rPr>
              <a:t></a:t>
            </a:r>
            <a:r>
              <a:rPr lang="en-US" altLang="ja-JP" smtClean="0">
                <a:sym typeface="Symbol" pitchFamily="18" charset="2"/>
              </a:rPr>
              <a:t> </a:t>
            </a:r>
            <a:r>
              <a:rPr lang="en-US" altLang="ja-JP" smtClean="0"/>
              <a:t>Isospin analysis</a:t>
            </a:r>
          </a:p>
        </p:txBody>
      </p:sp>
      <p:pic>
        <p:nvPicPr>
          <p:cNvPr id="1720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18367"/>
          <a:stretch>
            <a:fillRect/>
          </a:stretch>
        </p:blipFill>
        <p:spPr bwMode="auto">
          <a:xfrm>
            <a:off x="6142038" y="4776788"/>
            <a:ext cx="2808287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9" name="AutoShape 8"/>
          <p:cNvSpPr>
            <a:spLocks/>
          </p:cNvSpPr>
          <p:nvPr/>
        </p:nvSpPr>
        <p:spPr bwMode="auto">
          <a:xfrm>
            <a:off x="6142038" y="4879975"/>
            <a:ext cx="71437" cy="1008063"/>
          </a:xfrm>
          <a:prstGeom prst="leftBracket">
            <a:avLst>
              <a:gd name="adj" fmla="val 117593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172040" name="Text Box 33"/>
          <p:cNvSpPr txBox="1">
            <a:spLocks noChangeArrowheads="1"/>
          </p:cNvSpPr>
          <p:nvPr/>
        </p:nvSpPr>
        <p:spPr bwMode="auto">
          <a:xfrm>
            <a:off x="5703888" y="1144588"/>
            <a:ext cx="2595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All measured now !</a:t>
            </a:r>
          </a:p>
        </p:txBody>
      </p:sp>
      <p:sp>
        <p:nvSpPr>
          <p:cNvPr id="172041" name="Text Box 37"/>
          <p:cNvSpPr txBox="1">
            <a:spLocks noChangeArrowheads="1"/>
          </p:cNvSpPr>
          <p:nvPr/>
        </p:nvSpPr>
        <p:spPr bwMode="auto">
          <a:xfrm>
            <a:off x="1708150" y="5422900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2 fold ambiguity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47730" y="1419225"/>
            <a:ext cx="4832599" cy="3561325"/>
            <a:chOff x="347730" y="1419225"/>
            <a:chExt cx="4832599" cy="3561325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001525" y="765430"/>
              <a:ext cx="3525009" cy="4832599"/>
            </a:xfrm>
            <a:prstGeom prst="rect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4390173" y="4580440"/>
              <a:ext cx="49244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altLang="ja-JP" dirty="0">
                  <a:solidFill>
                    <a:schemeClr val="tx1"/>
                  </a:solidFill>
                  <a:latin typeface="Symbol" pitchFamily="18" charset="2"/>
                </a:rPr>
                <a:t>f</a:t>
              </a:r>
              <a:r>
                <a:rPr lang="en-US" altLang="ja-JP" baseline="-25000" dirty="0">
                  <a:solidFill>
                    <a:schemeClr val="tx1"/>
                  </a:solidFill>
                </a:rPr>
                <a:t>2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正方形/長方形 2"/>
            <p:cNvSpPr/>
            <p:nvPr/>
          </p:nvSpPr>
          <p:spPr bwMode="auto">
            <a:xfrm>
              <a:off x="2459865" y="1576030"/>
              <a:ext cx="914400" cy="2428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>
              <a:off x="1250950" y="1857554"/>
              <a:ext cx="914400" cy="2428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204803" name="スライド番号プレースホルダ 4"/>
          <p:cNvSpPr>
            <a:spLocks noGrp="1"/>
          </p:cNvSpPr>
          <p:nvPr>
            <p:ph type="sldNum" sz="quarter" idx="4"/>
          </p:nvPr>
        </p:nvSpPr>
        <p:spPr bwMode="auto">
          <a:xfrm>
            <a:off x="6705600" y="64230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3A68E3-B29E-4287-B22E-16C734AB62A1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ja-JP" sz="1200" smtClean="0">
              <a:solidFill>
                <a:srgbClr val="898989"/>
              </a:solidFill>
            </a:endParaRPr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i="1" smtClean="0"/>
              <a:t>B</a:t>
            </a:r>
            <a:r>
              <a:rPr lang="en-US" altLang="ja-JP" baseline="30000" smtClean="0"/>
              <a:t>0</a:t>
            </a:r>
            <a:r>
              <a:rPr lang="en-US" altLang="ja-JP" i="1" smtClean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en-US" altLang="ja-JP" smtClean="0"/>
              <a:t> </a:t>
            </a:r>
            <a:r>
              <a:rPr lang="en-US" altLang="ja-JP" i="1" smtClean="0">
                <a:latin typeface="Symbol" pitchFamily="18" charset="2"/>
              </a:rPr>
              <a:t>r</a:t>
            </a:r>
            <a:r>
              <a:rPr lang="en-US" altLang="ja-JP" i="1" baseline="30000" smtClean="0"/>
              <a:t>+</a:t>
            </a:r>
            <a:r>
              <a:rPr lang="en-US" altLang="ja-JP" i="1" smtClean="0">
                <a:latin typeface="Symbol" pitchFamily="18" charset="2"/>
              </a:rPr>
              <a:t>p</a:t>
            </a:r>
            <a:r>
              <a:rPr lang="en-US" altLang="ja-JP" i="1" baseline="30000" smtClean="0">
                <a:sym typeface="Symbol" pitchFamily="18" charset="2"/>
              </a:rPr>
              <a:t></a:t>
            </a:r>
            <a:r>
              <a:rPr lang="en-US" altLang="ja-JP" smtClean="0">
                <a:sym typeface="Symbol" pitchFamily="18" charset="2"/>
              </a:rPr>
              <a:t> tCPV</a:t>
            </a:r>
          </a:p>
        </p:txBody>
      </p:sp>
      <p:sp>
        <p:nvSpPr>
          <p:cNvPr id="204805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440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204806" name="Text Box 5"/>
          <p:cNvSpPr txBox="1">
            <a:spLocks noChangeArrowheads="1"/>
          </p:cNvSpPr>
          <p:nvPr/>
        </p:nvSpPr>
        <p:spPr bwMode="auto">
          <a:xfrm>
            <a:off x="303213" y="898525"/>
            <a:ext cx="743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>
                <a:solidFill>
                  <a:schemeClr val="tx2"/>
                </a:solidFill>
              </a:rPr>
              <a:t>B</a:t>
            </a:r>
            <a:r>
              <a:rPr lang="en-US" altLang="ja-JP" sz="2400" baseline="30000">
                <a:solidFill>
                  <a:schemeClr val="tx2"/>
                </a:solidFill>
              </a:rPr>
              <a:t>0</a:t>
            </a:r>
            <a:r>
              <a:rPr lang="en-US" altLang="ja-JP" sz="2400" i="1">
                <a:sym typeface="Symbol" pitchFamily="18" charset="2"/>
              </a:rPr>
              <a:t></a:t>
            </a:r>
            <a:r>
              <a:rPr lang="en-US" altLang="ja-JP" sz="2400">
                <a:solidFill>
                  <a:schemeClr val="tx2"/>
                </a:solidFill>
              </a:rPr>
              <a:t> </a:t>
            </a:r>
            <a:r>
              <a:rPr lang="en-US" altLang="ja-JP" sz="2400" i="1">
                <a:solidFill>
                  <a:schemeClr val="tx2"/>
                </a:solidFill>
                <a:latin typeface="Symbol" pitchFamily="18" charset="2"/>
              </a:rPr>
              <a:t>r</a:t>
            </a:r>
            <a:r>
              <a:rPr lang="en-US" altLang="ja-JP" sz="2400" i="1" baseline="30000">
                <a:solidFill>
                  <a:schemeClr val="tx2"/>
                </a:solidFill>
              </a:rPr>
              <a:t>+</a:t>
            </a:r>
            <a:r>
              <a:rPr lang="en-US" altLang="ja-JP" sz="2400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sz="2400" i="1" baseline="30000">
                <a:solidFill>
                  <a:schemeClr val="tx2"/>
                </a:solidFill>
                <a:sym typeface="Symbol" pitchFamily="18" charset="2"/>
              </a:rPr>
              <a:t></a:t>
            </a:r>
            <a:r>
              <a:rPr lang="en-US" altLang="ja-JP" sz="480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altLang="ja-JP" sz="2400"/>
              <a:t>: not CP eigenstate, same diagram as </a:t>
            </a:r>
            <a:r>
              <a:rPr lang="en-US" altLang="ja-JP" sz="2400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sz="2400" i="1" baseline="30000">
                <a:solidFill>
                  <a:schemeClr val="tx2"/>
                </a:solidFill>
              </a:rPr>
              <a:t>+</a:t>
            </a:r>
            <a:r>
              <a:rPr lang="en-US" altLang="ja-JP" sz="2400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sz="2400" i="1" baseline="30000">
                <a:solidFill>
                  <a:schemeClr val="tx2"/>
                </a:solidFill>
                <a:sym typeface="Symbol" pitchFamily="18" charset="2"/>
              </a:rPr>
              <a:t></a:t>
            </a:r>
            <a:r>
              <a:rPr lang="en-US" altLang="ja-JP" sz="2400"/>
              <a:t> 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2400"/>
              <a:t>                    Mixing CPV with 4 amplitudes (complicated) 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2987675" y="1879600"/>
            <a:ext cx="5965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</a:rPr>
              <a:t>[BaBar PRL 91,201802(’03); Belle PRL94,121801(’05)]</a:t>
            </a:r>
          </a:p>
        </p:txBody>
      </p:sp>
      <p:sp>
        <p:nvSpPr>
          <p:cNvPr id="204808" name="AutoShape 15"/>
          <p:cNvSpPr>
            <a:spLocks noChangeArrowheads="1"/>
          </p:cNvSpPr>
          <p:nvPr/>
        </p:nvSpPr>
        <p:spPr bwMode="auto">
          <a:xfrm>
            <a:off x="915988" y="1773238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grpSp>
        <p:nvGrpSpPr>
          <p:cNvPr id="204809" name="Group 46"/>
          <p:cNvGrpSpPr>
            <a:grpSpLocks/>
          </p:cNvGrpSpPr>
          <p:nvPr/>
        </p:nvGrpSpPr>
        <p:grpSpPr bwMode="auto">
          <a:xfrm>
            <a:off x="1092200" y="2430463"/>
            <a:ext cx="6424613" cy="2952750"/>
            <a:chOff x="882" y="1849"/>
            <a:chExt cx="4047" cy="1860"/>
          </a:xfrm>
        </p:grpSpPr>
        <p:sp>
          <p:nvSpPr>
            <p:cNvPr id="204814" name="Oval 24"/>
            <p:cNvSpPr>
              <a:spLocks noChangeArrowheads="1"/>
            </p:cNvSpPr>
            <p:nvPr/>
          </p:nvSpPr>
          <p:spPr bwMode="auto">
            <a:xfrm>
              <a:off x="897" y="2492"/>
              <a:ext cx="365" cy="365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000"/>
            </a:p>
          </p:txBody>
        </p:sp>
        <p:sp>
          <p:nvSpPr>
            <p:cNvPr id="204815" name="Oval 25"/>
            <p:cNvSpPr>
              <a:spLocks noChangeArrowheads="1"/>
            </p:cNvSpPr>
            <p:nvPr/>
          </p:nvSpPr>
          <p:spPr bwMode="auto">
            <a:xfrm>
              <a:off x="2145" y="1849"/>
              <a:ext cx="624" cy="43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i="1">
                  <a:solidFill>
                    <a:srgbClr val="663300"/>
                  </a:solidFill>
                  <a:latin typeface="Symbol" pitchFamily="18" charset="2"/>
                </a:rPr>
                <a:t>r</a:t>
              </a:r>
              <a:r>
                <a:rPr lang="en-US" altLang="ja-JP" baseline="30000">
                  <a:solidFill>
                    <a:srgbClr val="663300"/>
                  </a:solidFill>
                  <a:latin typeface="Symbol" pitchFamily="18" charset="2"/>
                </a:rPr>
                <a:t>+</a:t>
              </a:r>
            </a:p>
          </p:txBody>
        </p:sp>
        <p:sp>
          <p:nvSpPr>
            <p:cNvPr id="204816" name="Oval 26"/>
            <p:cNvSpPr>
              <a:spLocks noChangeArrowheads="1"/>
            </p:cNvSpPr>
            <p:nvPr/>
          </p:nvSpPr>
          <p:spPr bwMode="auto">
            <a:xfrm>
              <a:off x="2817" y="1897"/>
              <a:ext cx="336" cy="33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400" b="1" i="1">
                  <a:solidFill>
                    <a:srgbClr val="663300"/>
                  </a:solidFill>
                  <a:latin typeface="Symbol" pitchFamily="18" charset="2"/>
                </a:rPr>
                <a:t>p</a:t>
              </a:r>
              <a:r>
                <a:rPr lang="en-US" altLang="ja-JP" sz="1600" b="1" i="1">
                  <a:solidFill>
                    <a:srgbClr val="663300"/>
                  </a:solidFill>
                  <a:latin typeface="Symbol" pitchFamily="18" charset="2"/>
                </a:rPr>
                <a:t> </a:t>
              </a:r>
              <a:r>
                <a:rPr lang="en-US" altLang="ja-JP" sz="2400" b="1" baseline="30000">
                  <a:solidFill>
                    <a:srgbClr val="663300"/>
                  </a:solidFill>
                  <a:latin typeface="Symbol" pitchFamily="18" charset="2"/>
                </a:rPr>
                <a:t>-</a:t>
              </a:r>
            </a:p>
          </p:txBody>
        </p:sp>
        <p:sp>
          <p:nvSpPr>
            <p:cNvPr id="204817" name="Oval 27"/>
            <p:cNvSpPr>
              <a:spLocks noChangeArrowheads="1"/>
            </p:cNvSpPr>
            <p:nvPr/>
          </p:nvSpPr>
          <p:spPr bwMode="auto">
            <a:xfrm>
              <a:off x="2145" y="2473"/>
              <a:ext cx="624" cy="43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i="1">
                  <a:solidFill>
                    <a:srgbClr val="663300"/>
                  </a:solidFill>
                  <a:latin typeface="Symbol" pitchFamily="18" charset="2"/>
                </a:rPr>
                <a:t>r</a:t>
              </a:r>
              <a:r>
                <a:rPr lang="en-US" altLang="ja-JP" baseline="30000">
                  <a:solidFill>
                    <a:srgbClr val="663300"/>
                  </a:solidFill>
                  <a:latin typeface="Symbol" pitchFamily="18" charset="2"/>
                </a:rPr>
                <a:t>-</a:t>
              </a:r>
            </a:p>
          </p:txBody>
        </p:sp>
        <p:sp>
          <p:nvSpPr>
            <p:cNvPr id="204818" name="Oval 28"/>
            <p:cNvSpPr>
              <a:spLocks noChangeArrowheads="1"/>
            </p:cNvSpPr>
            <p:nvPr/>
          </p:nvSpPr>
          <p:spPr bwMode="auto">
            <a:xfrm>
              <a:off x="2817" y="2521"/>
              <a:ext cx="336" cy="336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400" b="1" i="1">
                  <a:solidFill>
                    <a:srgbClr val="663300"/>
                  </a:solidFill>
                  <a:latin typeface="Symbol" pitchFamily="18" charset="2"/>
                </a:rPr>
                <a:t>p</a:t>
              </a:r>
              <a:r>
                <a:rPr lang="en-US" altLang="ja-JP" sz="1600" b="1" i="1">
                  <a:solidFill>
                    <a:srgbClr val="663300"/>
                  </a:solidFill>
                  <a:latin typeface="Symbol" pitchFamily="18" charset="2"/>
                </a:rPr>
                <a:t> </a:t>
              </a:r>
              <a:r>
                <a:rPr lang="en-US" altLang="ja-JP" sz="2400" b="1" baseline="30000">
                  <a:solidFill>
                    <a:srgbClr val="663300"/>
                  </a:solidFill>
                  <a:latin typeface="Symbol" pitchFamily="18" charset="2"/>
                </a:rPr>
                <a:t>+</a:t>
              </a:r>
            </a:p>
          </p:txBody>
        </p:sp>
        <p:sp>
          <p:nvSpPr>
            <p:cNvPr id="204819" name="Oval 29"/>
            <p:cNvSpPr>
              <a:spLocks noChangeArrowheads="1"/>
            </p:cNvSpPr>
            <p:nvPr/>
          </p:nvSpPr>
          <p:spPr bwMode="auto">
            <a:xfrm>
              <a:off x="2145" y="3097"/>
              <a:ext cx="624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i="1">
                  <a:solidFill>
                    <a:srgbClr val="663300"/>
                  </a:solidFill>
                  <a:latin typeface="Symbol" pitchFamily="18" charset="2"/>
                </a:rPr>
                <a:t>r</a:t>
              </a:r>
              <a:r>
                <a:rPr lang="en-US" altLang="ja-JP" sz="1400" i="1">
                  <a:solidFill>
                    <a:srgbClr val="663300"/>
                  </a:solidFill>
                  <a:latin typeface="Symbol" pitchFamily="18" charset="2"/>
                </a:rPr>
                <a:t> </a:t>
              </a:r>
              <a:r>
                <a:rPr lang="en-US" altLang="ja-JP" baseline="30000">
                  <a:solidFill>
                    <a:srgbClr val="663300"/>
                  </a:solidFill>
                  <a:latin typeface="Symbol" pitchFamily="18" charset="2"/>
                </a:rPr>
                <a:t>0</a:t>
              </a:r>
            </a:p>
          </p:txBody>
        </p:sp>
        <p:sp>
          <p:nvSpPr>
            <p:cNvPr id="204820" name="Oval 30"/>
            <p:cNvSpPr>
              <a:spLocks noChangeArrowheads="1"/>
            </p:cNvSpPr>
            <p:nvPr/>
          </p:nvSpPr>
          <p:spPr bwMode="auto">
            <a:xfrm>
              <a:off x="2817" y="3145"/>
              <a:ext cx="336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400" b="1" i="1">
                  <a:solidFill>
                    <a:srgbClr val="663300"/>
                  </a:solidFill>
                  <a:latin typeface="Symbol" pitchFamily="18" charset="2"/>
                </a:rPr>
                <a:t>p</a:t>
              </a:r>
              <a:r>
                <a:rPr lang="en-US" altLang="ja-JP" sz="1600" b="1" i="1">
                  <a:solidFill>
                    <a:srgbClr val="663300"/>
                  </a:solidFill>
                  <a:latin typeface="Symbol" pitchFamily="18" charset="2"/>
                </a:rPr>
                <a:t> </a:t>
              </a:r>
              <a:r>
                <a:rPr lang="en-US" altLang="ja-JP" sz="2400" b="1" baseline="30000">
                  <a:solidFill>
                    <a:srgbClr val="663300"/>
                  </a:solidFill>
                  <a:latin typeface="Symbol" pitchFamily="18" charset="2"/>
                </a:rPr>
                <a:t>0</a:t>
              </a:r>
            </a:p>
          </p:txBody>
        </p:sp>
        <p:sp>
          <p:nvSpPr>
            <p:cNvPr id="204821" name="Oval 31"/>
            <p:cNvSpPr>
              <a:spLocks noChangeArrowheads="1"/>
            </p:cNvSpPr>
            <p:nvPr/>
          </p:nvSpPr>
          <p:spPr bwMode="auto">
            <a:xfrm>
              <a:off x="4017" y="2521"/>
              <a:ext cx="91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990033"/>
                  </a:solidFill>
                  <a:latin typeface="Symbol" pitchFamily="18" charset="2"/>
                </a:rPr>
                <a:t>p</a:t>
              </a:r>
              <a:r>
                <a:rPr lang="en-US" altLang="ja-JP" sz="1800" b="1" i="1">
                  <a:solidFill>
                    <a:srgbClr val="990033"/>
                  </a:solidFill>
                  <a:latin typeface="Symbol" pitchFamily="18" charset="2"/>
                </a:rPr>
                <a:t> </a:t>
              </a:r>
              <a:r>
                <a:rPr lang="en-US" altLang="ja-JP" sz="2800" b="1" baseline="30000">
                  <a:solidFill>
                    <a:srgbClr val="990033"/>
                  </a:solidFill>
                  <a:latin typeface="Symbol" pitchFamily="18" charset="2"/>
                </a:rPr>
                <a:t>+</a:t>
              </a:r>
              <a:r>
                <a:rPr lang="en-US" altLang="ja-JP" sz="2800" b="1" i="1">
                  <a:solidFill>
                    <a:srgbClr val="990033"/>
                  </a:solidFill>
                  <a:latin typeface="Symbol" pitchFamily="18" charset="2"/>
                </a:rPr>
                <a:t>p</a:t>
              </a:r>
              <a:r>
                <a:rPr lang="en-US" altLang="ja-JP" sz="1800" b="1" i="1">
                  <a:solidFill>
                    <a:srgbClr val="990033"/>
                  </a:solidFill>
                  <a:latin typeface="Symbol" pitchFamily="18" charset="2"/>
                </a:rPr>
                <a:t> </a:t>
              </a:r>
              <a:r>
                <a:rPr lang="en-US" altLang="ja-JP" sz="2800" b="1" baseline="30000">
                  <a:solidFill>
                    <a:srgbClr val="990033"/>
                  </a:solidFill>
                  <a:latin typeface="Symbol" pitchFamily="18" charset="2"/>
                </a:rPr>
                <a:t>-</a:t>
              </a:r>
              <a:r>
                <a:rPr lang="en-US" altLang="ja-JP" sz="2800" b="1" i="1">
                  <a:solidFill>
                    <a:srgbClr val="990033"/>
                  </a:solidFill>
                  <a:latin typeface="Symbol" pitchFamily="18" charset="2"/>
                </a:rPr>
                <a:t>p</a:t>
              </a:r>
              <a:r>
                <a:rPr lang="en-US" altLang="ja-JP" sz="1800" b="1" i="1">
                  <a:solidFill>
                    <a:srgbClr val="990033"/>
                  </a:solidFill>
                  <a:latin typeface="Symbol" pitchFamily="18" charset="2"/>
                </a:rPr>
                <a:t> </a:t>
              </a:r>
              <a:r>
                <a:rPr lang="en-US" altLang="ja-JP" sz="2800" b="1" baseline="30000">
                  <a:solidFill>
                    <a:srgbClr val="990033"/>
                  </a:solidFill>
                  <a:latin typeface="Symbol" pitchFamily="18" charset="2"/>
                </a:rPr>
                <a:t>0</a:t>
              </a:r>
            </a:p>
          </p:txBody>
        </p:sp>
        <p:sp>
          <p:nvSpPr>
            <p:cNvPr id="204822" name="Line 32"/>
            <p:cNvSpPr>
              <a:spLocks noChangeShapeType="1"/>
            </p:cNvSpPr>
            <p:nvPr/>
          </p:nvSpPr>
          <p:spPr bwMode="auto">
            <a:xfrm flipV="1">
              <a:off x="1281" y="2137"/>
              <a:ext cx="816" cy="384"/>
            </a:xfrm>
            <a:prstGeom prst="line">
              <a:avLst/>
            </a:prstGeom>
            <a:noFill/>
            <a:ln w="88900">
              <a:solidFill>
                <a:srgbClr val="66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823" name="Line 33"/>
            <p:cNvSpPr>
              <a:spLocks noChangeShapeType="1"/>
            </p:cNvSpPr>
            <p:nvPr/>
          </p:nvSpPr>
          <p:spPr bwMode="auto">
            <a:xfrm flipV="1">
              <a:off x="1329" y="2665"/>
              <a:ext cx="768" cy="0"/>
            </a:xfrm>
            <a:prstGeom prst="line">
              <a:avLst/>
            </a:prstGeom>
            <a:noFill/>
            <a:ln w="88900">
              <a:solidFill>
                <a:srgbClr val="66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824" name="Line 34"/>
            <p:cNvSpPr>
              <a:spLocks noChangeShapeType="1"/>
            </p:cNvSpPr>
            <p:nvPr/>
          </p:nvSpPr>
          <p:spPr bwMode="auto">
            <a:xfrm>
              <a:off x="1281" y="2809"/>
              <a:ext cx="816" cy="384"/>
            </a:xfrm>
            <a:prstGeom prst="line">
              <a:avLst/>
            </a:prstGeom>
            <a:noFill/>
            <a:ln w="88900">
              <a:solidFill>
                <a:srgbClr val="66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825" name="Line 35"/>
            <p:cNvSpPr>
              <a:spLocks noChangeShapeType="1"/>
            </p:cNvSpPr>
            <p:nvPr/>
          </p:nvSpPr>
          <p:spPr bwMode="auto">
            <a:xfrm flipV="1">
              <a:off x="3201" y="2713"/>
              <a:ext cx="768" cy="0"/>
            </a:xfrm>
            <a:prstGeom prst="line">
              <a:avLst/>
            </a:prstGeom>
            <a:noFill/>
            <a:ln w="889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826" name="Line 36"/>
            <p:cNvSpPr>
              <a:spLocks noChangeShapeType="1"/>
            </p:cNvSpPr>
            <p:nvPr/>
          </p:nvSpPr>
          <p:spPr bwMode="auto">
            <a:xfrm flipV="1">
              <a:off x="3201" y="2905"/>
              <a:ext cx="768" cy="288"/>
            </a:xfrm>
            <a:prstGeom prst="line">
              <a:avLst/>
            </a:prstGeom>
            <a:noFill/>
            <a:ln w="889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827" name="Line 37"/>
            <p:cNvSpPr>
              <a:spLocks noChangeShapeType="1"/>
            </p:cNvSpPr>
            <p:nvPr/>
          </p:nvSpPr>
          <p:spPr bwMode="auto">
            <a:xfrm>
              <a:off x="3201" y="2089"/>
              <a:ext cx="816" cy="432"/>
            </a:xfrm>
            <a:prstGeom prst="line">
              <a:avLst/>
            </a:prstGeom>
            <a:noFill/>
            <a:ln w="889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828" name="Oval 38"/>
            <p:cNvSpPr>
              <a:spLocks noChangeArrowheads="1"/>
            </p:cNvSpPr>
            <p:nvPr/>
          </p:nvSpPr>
          <p:spPr bwMode="auto">
            <a:xfrm>
              <a:off x="1137" y="3308"/>
              <a:ext cx="365" cy="365"/>
            </a:xfrm>
            <a:prstGeom prst="ellipse">
              <a:avLst/>
            </a:prstGeom>
            <a:solidFill>
              <a:srgbClr val="FF5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000"/>
            </a:p>
          </p:txBody>
        </p:sp>
        <p:grpSp>
          <p:nvGrpSpPr>
            <p:cNvPr id="204829" name="Group 39"/>
            <p:cNvGrpSpPr>
              <a:grpSpLocks/>
            </p:cNvGrpSpPr>
            <p:nvPr/>
          </p:nvGrpSpPr>
          <p:grpSpPr bwMode="auto">
            <a:xfrm>
              <a:off x="1153" y="3152"/>
              <a:ext cx="380" cy="557"/>
              <a:chOff x="1056" y="2899"/>
              <a:chExt cx="380" cy="557"/>
            </a:xfrm>
          </p:grpSpPr>
          <p:sp>
            <p:nvSpPr>
              <p:cNvPr id="204835" name="Text Box 40"/>
              <p:cNvSpPr txBox="1">
                <a:spLocks noChangeArrowheads="1"/>
              </p:cNvSpPr>
              <p:nvPr/>
            </p:nvSpPr>
            <p:spPr bwMode="auto">
              <a:xfrm>
                <a:off x="1056" y="3091"/>
                <a:ext cx="3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i="1">
                    <a:latin typeface="Arial" pitchFamily="34" charset="0"/>
                  </a:rPr>
                  <a:t>B</a:t>
                </a:r>
                <a:r>
                  <a:rPr lang="en-US" altLang="ja-JP" baseline="30000"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204836" name="Text Box 41"/>
              <p:cNvSpPr txBox="1">
                <a:spLocks noChangeArrowheads="1"/>
              </p:cNvSpPr>
              <p:nvPr/>
            </p:nvSpPr>
            <p:spPr bwMode="auto">
              <a:xfrm>
                <a:off x="1056" y="2899"/>
                <a:ext cx="26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600">
                    <a:latin typeface="Times" pitchFamily="18" charset="0"/>
                    <a:ea typeface="Osaka" charset="-128"/>
                  </a:rPr>
                  <a:t>–</a:t>
                </a:r>
              </a:p>
            </p:txBody>
          </p:sp>
        </p:grpSp>
        <p:sp>
          <p:nvSpPr>
            <p:cNvPr id="204830" name="Line 42"/>
            <p:cNvSpPr>
              <a:spLocks noChangeShapeType="1"/>
            </p:cNvSpPr>
            <p:nvPr/>
          </p:nvSpPr>
          <p:spPr bwMode="auto">
            <a:xfrm>
              <a:off x="1137" y="2905"/>
              <a:ext cx="96" cy="336"/>
            </a:xfrm>
            <a:prstGeom prst="line">
              <a:avLst/>
            </a:prstGeom>
            <a:noFill/>
            <a:ln w="88900">
              <a:solidFill>
                <a:srgbClr val="66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831" name="Line 43"/>
            <p:cNvSpPr>
              <a:spLocks noChangeShapeType="1"/>
            </p:cNvSpPr>
            <p:nvPr/>
          </p:nvSpPr>
          <p:spPr bwMode="auto">
            <a:xfrm flipV="1">
              <a:off x="1425" y="2233"/>
              <a:ext cx="672" cy="1056"/>
            </a:xfrm>
            <a:prstGeom prst="line">
              <a:avLst/>
            </a:prstGeom>
            <a:noFill/>
            <a:ln w="88900">
              <a:solidFill>
                <a:srgbClr val="FF5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832" name="Line 44"/>
            <p:cNvSpPr>
              <a:spLocks noChangeShapeType="1"/>
            </p:cNvSpPr>
            <p:nvPr/>
          </p:nvSpPr>
          <p:spPr bwMode="auto">
            <a:xfrm flipV="1">
              <a:off x="1521" y="2809"/>
              <a:ext cx="576" cy="528"/>
            </a:xfrm>
            <a:prstGeom prst="line">
              <a:avLst/>
            </a:prstGeom>
            <a:noFill/>
            <a:ln w="88900">
              <a:solidFill>
                <a:srgbClr val="FF5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833" name="Line 45"/>
            <p:cNvSpPr>
              <a:spLocks noChangeShapeType="1"/>
            </p:cNvSpPr>
            <p:nvPr/>
          </p:nvSpPr>
          <p:spPr bwMode="auto">
            <a:xfrm flipV="1">
              <a:off x="1569" y="3337"/>
              <a:ext cx="528" cy="96"/>
            </a:xfrm>
            <a:prstGeom prst="line">
              <a:avLst/>
            </a:prstGeom>
            <a:noFill/>
            <a:ln w="88900">
              <a:solidFill>
                <a:srgbClr val="FF5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834" name="Text Box 23"/>
            <p:cNvSpPr txBox="1">
              <a:spLocks noChangeArrowheads="1"/>
            </p:cNvSpPr>
            <p:nvPr/>
          </p:nvSpPr>
          <p:spPr bwMode="auto">
            <a:xfrm>
              <a:off x="882" y="2482"/>
              <a:ext cx="3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i="1">
                  <a:latin typeface="Arial" pitchFamily="34" charset="0"/>
                </a:rPr>
                <a:t>B</a:t>
              </a:r>
              <a:r>
                <a:rPr lang="en-US" altLang="ja-JP" baseline="30000">
                  <a:latin typeface="Arial" pitchFamily="34" charset="0"/>
                </a:rPr>
                <a:t>0</a:t>
              </a:r>
            </a:p>
          </p:txBody>
        </p:sp>
      </p:grpSp>
      <p:sp>
        <p:nvSpPr>
          <p:cNvPr id="204810" name="Text Box 48"/>
          <p:cNvSpPr txBox="1">
            <a:spLocks noChangeArrowheads="1"/>
          </p:cNvSpPr>
          <p:nvPr/>
        </p:nvSpPr>
        <p:spPr bwMode="auto">
          <a:xfrm>
            <a:off x="4937125" y="5270500"/>
            <a:ext cx="1101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/>
              <a:t>Dalitz</a:t>
            </a:r>
          </a:p>
        </p:txBody>
      </p:sp>
      <p:sp>
        <p:nvSpPr>
          <p:cNvPr id="204811" name="Text Box 49"/>
          <p:cNvSpPr txBox="1">
            <a:spLocks noChangeArrowheads="1"/>
          </p:cNvSpPr>
          <p:nvPr/>
        </p:nvSpPr>
        <p:spPr bwMode="auto">
          <a:xfrm>
            <a:off x="581025" y="5753100"/>
            <a:ext cx="6234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/>
              <a:t>Interference in (B</a:t>
            </a:r>
            <a:r>
              <a:rPr lang="en-US" altLang="ja-JP" sz="2800" b="1" baseline="30000"/>
              <a:t>0</a:t>
            </a:r>
            <a:r>
              <a:rPr lang="en-US" altLang="ja-JP" sz="2800" b="1"/>
              <a:t>, B</a:t>
            </a:r>
            <a:r>
              <a:rPr lang="en-US" altLang="ja-JP" sz="2800" b="1" baseline="30000"/>
              <a:t>0</a:t>
            </a:r>
            <a:r>
              <a:rPr lang="en-US" altLang="ja-JP" sz="2800" b="1"/>
              <a:t>)    &amp;    (</a:t>
            </a:r>
            <a:r>
              <a:rPr lang="en-US" altLang="ja-JP" sz="2800" b="1">
                <a:latin typeface="Symbol" pitchFamily="18" charset="2"/>
              </a:rPr>
              <a:t>r</a:t>
            </a:r>
            <a:r>
              <a:rPr lang="en-US" altLang="ja-JP" sz="2800" b="1" baseline="30000">
                <a:latin typeface="Symbol" pitchFamily="18" charset="2"/>
              </a:rPr>
              <a:t>+</a:t>
            </a:r>
            <a:r>
              <a:rPr lang="en-US" altLang="ja-JP" sz="2800" b="1">
                <a:latin typeface="Symbol" pitchFamily="18" charset="2"/>
              </a:rPr>
              <a:t>, r</a:t>
            </a:r>
            <a:r>
              <a:rPr lang="en-US" altLang="ja-JP" sz="2800" b="1" baseline="30000">
                <a:latin typeface="Symbol" pitchFamily="18" charset="2"/>
              </a:rPr>
              <a:t>-</a:t>
            </a:r>
            <a:r>
              <a:rPr lang="en-US" altLang="ja-JP" sz="2800" b="1">
                <a:latin typeface="Symbol" pitchFamily="18" charset="2"/>
              </a:rPr>
              <a:t>, r</a:t>
            </a:r>
            <a:r>
              <a:rPr lang="en-US" altLang="ja-JP" sz="2800" b="1" baseline="30000">
                <a:latin typeface="Symbol" pitchFamily="18" charset="2"/>
              </a:rPr>
              <a:t>0</a:t>
            </a:r>
            <a:r>
              <a:rPr lang="en-US" altLang="ja-JP" sz="2800" b="1"/>
              <a:t>)</a:t>
            </a:r>
          </a:p>
        </p:txBody>
      </p:sp>
      <p:sp>
        <p:nvSpPr>
          <p:cNvPr id="204812" name="Rectangle 73"/>
          <p:cNvSpPr>
            <a:spLocks noChangeArrowheads="1"/>
          </p:cNvSpPr>
          <p:nvPr/>
        </p:nvSpPr>
        <p:spPr bwMode="auto">
          <a:xfrm>
            <a:off x="3632200" y="53990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_</a:t>
            </a:r>
          </a:p>
        </p:txBody>
      </p:sp>
      <p:sp>
        <p:nvSpPr>
          <p:cNvPr id="204813" name="Text Box 74"/>
          <p:cNvSpPr txBox="1">
            <a:spLocks noChangeArrowheads="1"/>
          </p:cNvSpPr>
          <p:nvPr/>
        </p:nvSpPr>
        <p:spPr bwMode="auto">
          <a:xfrm>
            <a:off x="2032000" y="5245100"/>
            <a:ext cx="195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/>
              <a:t>Mixing (</a:t>
            </a:r>
            <a:r>
              <a:rPr lang="en-US" altLang="ja-JP" sz="2800" b="1">
                <a:latin typeface="Symbol" pitchFamily="18" charset="2"/>
              </a:rPr>
              <a:t>D</a:t>
            </a:r>
            <a:r>
              <a:rPr lang="en-US" altLang="ja-JP" sz="2800" b="1"/>
              <a:t>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205827" name="スライド番号プレースホルダ 4"/>
          <p:cNvSpPr>
            <a:spLocks noGrp="1"/>
          </p:cNvSpPr>
          <p:nvPr>
            <p:ph type="sldNum" sz="quarter" idx="4"/>
          </p:nvPr>
        </p:nvSpPr>
        <p:spPr bwMode="auto">
          <a:xfrm>
            <a:off x="6705600" y="63055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950DD7-A1AC-44FE-9B7F-F7344D0DCFC9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ja-JP" sz="1200" smtClean="0">
              <a:solidFill>
                <a:srgbClr val="898989"/>
              </a:solidFill>
            </a:endParaRPr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i="1" smtClean="0"/>
              <a:t>B</a:t>
            </a:r>
            <a:r>
              <a:rPr lang="en-US" altLang="ja-JP" baseline="30000" smtClean="0"/>
              <a:t>0</a:t>
            </a:r>
            <a:r>
              <a:rPr lang="en-US" altLang="ja-JP" i="1" smtClean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en-US" altLang="ja-JP" smtClean="0"/>
              <a:t> </a:t>
            </a:r>
            <a:r>
              <a:rPr lang="en-US" altLang="ja-JP" i="1" smtClean="0">
                <a:latin typeface="Symbol" pitchFamily="18" charset="2"/>
              </a:rPr>
              <a:t>r</a:t>
            </a:r>
            <a:r>
              <a:rPr lang="en-US" altLang="ja-JP" i="1" baseline="30000" smtClean="0"/>
              <a:t>+</a:t>
            </a:r>
            <a:r>
              <a:rPr lang="en-US" altLang="ja-JP" i="1" smtClean="0">
                <a:latin typeface="Symbol" pitchFamily="18" charset="2"/>
              </a:rPr>
              <a:t>p</a:t>
            </a:r>
            <a:r>
              <a:rPr lang="en-US" altLang="ja-JP" i="1" baseline="30000" smtClean="0">
                <a:sym typeface="Symbol" pitchFamily="18" charset="2"/>
              </a:rPr>
              <a:t></a:t>
            </a:r>
            <a:r>
              <a:rPr lang="en-US" altLang="ja-JP" smtClean="0">
                <a:sym typeface="Symbol" pitchFamily="18" charset="2"/>
              </a:rPr>
              <a:t> t-Dalitz CPV</a:t>
            </a:r>
          </a:p>
        </p:txBody>
      </p:sp>
      <p:sp>
        <p:nvSpPr>
          <p:cNvPr id="205829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440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288925" y="1416050"/>
            <a:ext cx="3613150" cy="446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b="1" i="1">
                <a:solidFill>
                  <a:schemeClr val="tx2"/>
                </a:solidFill>
              </a:rPr>
              <a:t>B</a:t>
            </a:r>
            <a:r>
              <a:rPr lang="en-US" altLang="ja-JP" b="1" baseline="30000">
                <a:solidFill>
                  <a:schemeClr val="tx2"/>
                </a:solidFill>
              </a:rPr>
              <a:t>0</a:t>
            </a:r>
            <a:r>
              <a:rPr lang="en-US" altLang="ja-JP" b="1" i="1">
                <a:sym typeface="Symbol" pitchFamily="18" charset="2"/>
              </a:rPr>
              <a:t></a:t>
            </a:r>
            <a:r>
              <a:rPr lang="en-US" altLang="ja-JP" b="1">
                <a:solidFill>
                  <a:schemeClr val="tx2"/>
                </a:solidFill>
              </a:rPr>
              <a:t> </a:t>
            </a:r>
            <a:r>
              <a:rPr lang="en-US" altLang="ja-JP" b="1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b="1" i="1" baseline="30000">
                <a:solidFill>
                  <a:schemeClr val="tx2"/>
                </a:solidFill>
              </a:rPr>
              <a:t>+</a:t>
            </a:r>
            <a:r>
              <a:rPr lang="en-US" altLang="ja-JP" b="1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b="1" i="1" baseline="30000">
                <a:solidFill>
                  <a:schemeClr val="tx2"/>
                </a:solidFill>
                <a:sym typeface="Symbol" pitchFamily="18" charset="2"/>
              </a:rPr>
              <a:t></a:t>
            </a:r>
            <a:r>
              <a:rPr lang="en-US" altLang="ja-JP" b="1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b="1" i="1" baseline="3000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altLang="ja-JP" b="1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altLang="ja-JP" b="1"/>
              <a:t>: Dalitz</a:t>
            </a:r>
          </a:p>
        </p:txBody>
      </p:sp>
      <p:sp>
        <p:nvSpPr>
          <p:cNvPr id="205831" name="Text Box 10"/>
          <p:cNvSpPr txBox="1">
            <a:spLocks noChangeArrowheads="1"/>
          </p:cNvSpPr>
          <p:nvPr/>
        </p:nvSpPr>
        <p:spPr bwMode="auto">
          <a:xfrm>
            <a:off x="403225" y="2128838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/>
              <a:t>A</a:t>
            </a:r>
            <a:r>
              <a:rPr lang="en-US" altLang="ja-JP" sz="2400" i="1" baseline="-25000">
                <a:latin typeface="Symbol" pitchFamily="18" charset="2"/>
              </a:rPr>
              <a:t>3p</a:t>
            </a:r>
            <a:r>
              <a:rPr lang="en-US" altLang="ja-JP" sz="2400" i="1"/>
              <a:t>= f</a:t>
            </a:r>
            <a:r>
              <a:rPr lang="en-US" altLang="ja-JP" sz="2400" i="1" baseline="-25000">
                <a:latin typeface="Symbol" pitchFamily="18" charset="2"/>
              </a:rPr>
              <a:t>+ </a:t>
            </a:r>
            <a:r>
              <a:rPr lang="en-US" altLang="ja-JP" sz="2400" i="1"/>
              <a:t>A</a:t>
            </a:r>
            <a:r>
              <a:rPr lang="en-US" altLang="ja-JP" sz="2400" i="1" baseline="30000">
                <a:latin typeface="Symbol" pitchFamily="18" charset="2"/>
              </a:rPr>
              <a:t>+ - </a:t>
            </a:r>
            <a:r>
              <a:rPr lang="en-US" altLang="ja-JP" sz="2400" i="1"/>
              <a:t>+ f</a:t>
            </a:r>
            <a:r>
              <a:rPr lang="en-US" altLang="ja-JP" sz="2400" i="1" baseline="-25000">
                <a:latin typeface="Symbol" pitchFamily="18" charset="2"/>
              </a:rPr>
              <a:t>- </a:t>
            </a:r>
            <a:r>
              <a:rPr lang="en-US" altLang="ja-JP" sz="2400" i="1"/>
              <a:t>A</a:t>
            </a:r>
            <a:r>
              <a:rPr lang="en-US" altLang="ja-JP" sz="2400" i="1" baseline="30000">
                <a:latin typeface="Symbol" pitchFamily="18" charset="2"/>
              </a:rPr>
              <a:t>- + </a:t>
            </a:r>
            <a:r>
              <a:rPr lang="en-US" altLang="ja-JP" sz="2400" i="1"/>
              <a:t>+ f</a:t>
            </a:r>
            <a:r>
              <a:rPr lang="en-US" altLang="ja-JP" sz="2400" i="1" baseline="-25000">
                <a:latin typeface="Symbol" pitchFamily="18" charset="2"/>
              </a:rPr>
              <a:t>0 </a:t>
            </a:r>
            <a:r>
              <a:rPr lang="en-US" altLang="ja-JP" sz="2400" i="1"/>
              <a:t>A</a:t>
            </a:r>
            <a:r>
              <a:rPr lang="en-US" altLang="ja-JP" sz="2400" i="1" baseline="30000">
                <a:latin typeface="Symbol" pitchFamily="18" charset="2"/>
              </a:rPr>
              <a:t>00</a:t>
            </a:r>
            <a:endParaRPr lang="en-US" altLang="ja-JP" sz="2400" i="1"/>
          </a:p>
        </p:txBody>
      </p:sp>
      <p:sp>
        <p:nvSpPr>
          <p:cNvPr id="205832" name="Text Box 11"/>
          <p:cNvSpPr txBox="1">
            <a:spLocks noChangeArrowheads="1"/>
          </p:cNvSpPr>
          <p:nvPr/>
        </p:nvSpPr>
        <p:spPr bwMode="auto">
          <a:xfrm>
            <a:off x="508000" y="3656013"/>
            <a:ext cx="33813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/>
              <a:t>f</a:t>
            </a:r>
            <a:r>
              <a:rPr lang="en-US" altLang="ja-JP" sz="2400" i="1" baseline="-25000"/>
              <a:t>i</a:t>
            </a:r>
            <a:r>
              <a:rPr lang="en-US" altLang="ja-JP" sz="2000" i="1" baseline="-25000">
                <a:latin typeface="Symbol" pitchFamily="18" charset="2"/>
              </a:rPr>
              <a:t> </a:t>
            </a:r>
            <a:r>
              <a:rPr lang="en-US" altLang="ja-JP" sz="2400"/>
              <a:t>(s</a:t>
            </a:r>
            <a:r>
              <a:rPr lang="en-US" altLang="ja-JP" sz="2400" baseline="-25000"/>
              <a:t>+</a:t>
            </a:r>
            <a:r>
              <a:rPr lang="en-US" altLang="ja-JP" sz="2400"/>
              <a:t>, s</a:t>
            </a:r>
            <a:r>
              <a:rPr lang="en-US" altLang="ja-JP" sz="2400" baseline="-25000">
                <a:latin typeface="Symbol" pitchFamily="18" charset="2"/>
              </a:rPr>
              <a:t>-</a:t>
            </a:r>
            <a:r>
              <a:rPr lang="en-US" altLang="ja-JP" sz="2400"/>
              <a:t>) : form factors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/>
              <a:t>                  (Breit-Wigner)</a:t>
            </a:r>
          </a:p>
        </p:txBody>
      </p:sp>
      <p:sp>
        <p:nvSpPr>
          <p:cNvPr id="205833" name="Text Box 12"/>
          <p:cNvSpPr txBox="1">
            <a:spLocks noChangeArrowheads="1"/>
          </p:cNvSpPr>
          <p:nvPr/>
        </p:nvSpPr>
        <p:spPr bwMode="auto">
          <a:xfrm>
            <a:off x="488950" y="2762250"/>
            <a:ext cx="3706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/>
              <a:t>A(</a:t>
            </a:r>
            <a:r>
              <a:rPr lang="en-US" altLang="ja-JP" sz="2400" i="1">
                <a:solidFill>
                  <a:schemeClr val="tx2"/>
                </a:solidFill>
                <a:latin typeface="Symbol" pitchFamily="18" charset="2"/>
              </a:rPr>
              <a:t>r </a:t>
            </a:r>
            <a:r>
              <a:rPr lang="en-US" altLang="ja-JP" sz="2400" i="1" baseline="30000"/>
              <a:t>i</a:t>
            </a:r>
            <a:r>
              <a:rPr lang="en-US" altLang="ja-JP" sz="2400" i="1">
                <a:solidFill>
                  <a:schemeClr val="tx2"/>
                </a:solidFill>
                <a:latin typeface="Symbol" pitchFamily="18" charset="2"/>
              </a:rPr>
              <a:t>p </a:t>
            </a:r>
            <a:r>
              <a:rPr lang="en-US" altLang="ja-JP" sz="2400" i="1" baseline="30000"/>
              <a:t>j</a:t>
            </a:r>
            <a:r>
              <a:rPr lang="en-US" altLang="ja-JP" sz="2400" i="1"/>
              <a:t>) = A</a:t>
            </a:r>
            <a:r>
              <a:rPr lang="en-US" altLang="ja-JP" sz="2400" i="1" baseline="30000"/>
              <a:t>ij</a:t>
            </a:r>
            <a:r>
              <a:rPr lang="en-US" altLang="ja-JP" sz="2000" i="1"/>
              <a:t> </a:t>
            </a:r>
            <a:r>
              <a:rPr lang="en-US" altLang="ja-JP" sz="2400"/>
              <a:t>=</a:t>
            </a:r>
            <a:r>
              <a:rPr lang="en-US" altLang="ja-JP" sz="2400" i="1"/>
              <a:t>e</a:t>
            </a:r>
            <a:r>
              <a:rPr lang="en-US" altLang="ja-JP" sz="2400" i="1" baseline="30000"/>
              <a:t>i</a:t>
            </a:r>
            <a:r>
              <a:rPr lang="en-US" altLang="ja-JP" sz="2400" i="1" baseline="30000">
                <a:latin typeface="Symbol" pitchFamily="18" charset="2"/>
              </a:rPr>
              <a:t>f</a:t>
            </a:r>
            <a:r>
              <a:rPr lang="en-US" altLang="ja-JP" sz="2000" i="1" baseline="20000"/>
              <a:t>2</a:t>
            </a:r>
            <a:r>
              <a:rPr lang="en-US" altLang="ja-JP" sz="2400" i="1" baseline="30000"/>
              <a:t> </a:t>
            </a:r>
            <a:r>
              <a:rPr lang="en-US" altLang="ja-JP" sz="2400" i="1"/>
              <a:t>T </a:t>
            </a:r>
            <a:r>
              <a:rPr lang="en-US" altLang="ja-JP" sz="2400" i="1" baseline="30000"/>
              <a:t>ij</a:t>
            </a:r>
            <a:r>
              <a:rPr lang="en-US" altLang="ja-JP" sz="2000" i="1"/>
              <a:t> </a:t>
            </a:r>
            <a:r>
              <a:rPr lang="en-US" altLang="ja-JP" sz="2400"/>
              <a:t>+ </a:t>
            </a:r>
            <a:r>
              <a:rPr lang="en-US" altLang="ja-JP" sz="2400" i="1"/>
              <a:t>P </a:t>
            </a:r>
            <a:r>
              <a:rPr lang="en-US" altLang="ja-JP" sz="2400" i="1" baseline="30000"/>
              <a:t>ij</a:t>
            </a:r>
            <a:r>
              <a:rPr lang="en-US" altLang="ja-JP" sz="2000" i="1"/>
              <a:t> </a:t>
            </a:r>
          </a:p>
        </p:txBody>
      </p:sp>
      <p:sp>
        <p:nvSpPr>
          <p:cNvPr id="205834" name="Text Box 13"/>
          <p:cNvSpPr txBox="1">
            <a:spLocks noChangeArrowheads="1"/>
          </p:cNvSpPr>
          <p:nvPr/>
        </p:nvSpPr>
        <p:spPr bwMode="auto">
          <a:xfrm>
            <a:off x="1063625" y="3238500"/>
            <a:ext cx="249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/>
              <a:t>P</a:t>
            </a:r>
            <a:r>
              <a:rPr lang="en-US" altLang="ja-JP" sz="2400" i="1" baseline="30000">
                <a:latin typeface="Symbol" pitchFamily="18" charset="2"/>
              </a:rPr>
              <a:t>00</a:t>
            </a:r>
            <a:r>
              <a:rPr lang="en-US" altLang="ja-JP" sz="2400" i="1"/>
              <a:t> = </a:t>
            </a:r>
            <a:r>
              <a:rPr lang="en-US" altLang="ja-JP" sz="2400">
                <a:latin typeface="Symbol" pitchFamily="18" charset="2"/>
              </a:rPr>
              <a:t>-</a:t>
            </a:r>
            <a:r>
              <a:rPr lang="en-US" altLang="ja-JP" sz="2400"/>
              <a:t>(</a:t>
            </a:r>
            <a:r>
              <a:rPr lang="en-US" altLang="ja-JP" sz="2400" i="1"/>
              <a:t>P</a:t>
            </a:r>
            <a:r>
              <a:rPr lang="en-US" altLang="ja-JP" sz="2400" i="1" baseline="30000">
                <a:latin typeface="Symbol" pitchFamily="18" charset="2"/>
              </a:rPr>
              <a:t>+-</a:t>
            </a:r>
            <a:r>
              <a:rPr lang="en-US" altLang="ja-JP" sz="2400" i="1"/>
              <a:t>+P</a:t>
            </a:r>
            <a:r>
              <a:rPr lang="en-US" altLang="ja-JP" sz="2400" i="1" baseline="30000">
                <a:latin typeface="Symbol" pitchFamily="18" charset="2"/>
              </a:rPr>
              <a:t>-+</a:t>
            </a:r>
            <a:r>
              <a:rPr lang="en-US" altLang="ja-JP" sz="2400"/>
              <a:t>)/2</a:t>
            </a:r>
          </a:p>
        </p:txBody>
      </p:sp>
      <p:sp>
        <p:nvSpPr>
          <p:cNvPr id="205835" name="Text Box 14"/>
          <p:cNvSpPr txBox="1">
            <a:spLocks noChangeArrowheads="1"/>
          </p:cNvSpPr>
          <p:nvPr/>
        </p:nvSpPr>
        <p:spPr bwMode="auto">
          <a:xfrm>
            <a:off x="230188" y="4454525"/>
            <a:ext cx="4130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Fit to </a:t>
            </a:r>
            <a:r>
              <a:rPr lang="en-US" altLang="ja-JP" sz="24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ja-JP" sz="2400" b="1" dirty="0">
                <a:solidFill>
                  <a:srgbClr val="FF0000"/>
                </a:solidFill>
              </a:rPr>
              <a:t>t,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Dalitz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</a:rPr>
              <a:t>dist.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altLang="ja-JP" sz="2400" b="1" baseline="-25000" dirty="0">
                <a:solidFill>
                  <a:srgbClr val="FF0000"/>
                </a:solidFill>
              </a:rPr>
              <a:t>2</a:t>
            </a:r>
            <a:r>
              <a:rPr lang="en-US" altLang="ja-JP" sz="2400" b="1" dirty="0">
                <a:solidFill>
                  <a:srgbClr val="FF0000"/>
                </a:solidFill>
              </a:rPr>
              <a:t> w/o discrete ambiguity !</a:t>
            </a:r>
          </a:p>
        </p:txBody>
      </p:sp>
      <p:grpSp>
        <p:nvGrpSpPr>
          <p:cNvPr id="205836" name="Group 23"/>
          <p:cNvGrpSpPr>
            <a:grpSpLocks/>
          </p:cNvGrpSpPr>
          <p:nvPr/>
        </p:nvGrpSpPr>
        <p:grpSpPr bwMode="auto">
          <a:xfrm>
            <a:off x="4760913" y="1922463"/>
            <a:ext cx="4103687" cy="3876675"/>
            <a:chOff x="2971" y="1601"/>
            <a:chExt cx="2585" cy="2442"/>
          </a:xfrm>
        </p:grpSpPr>
        <p:pic>
          <p:nvPicPr>
            <p:cNvPr id="20583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91"/>
            <a:stretch>
              <a:fillRect/>
            </a:stretch>
          </p:blipFill>
          <p:spPr bwMode="auto">
            <a:xfrm>
              <a:off x="3288" y="1601"/>
              <a:ext cx="2268" cy="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40" name="Text Box 8"/>
            <p:cNvSpPr txBox="1">
              <a:spLocks noChangeArrowheads="1"/>
            </p:cNvSpPr>
            <p:nvPr/>
          </p:nvSpPr>
          <p:spPr bwMode="auto">
            <a:xfrm rot="-5400000">
              <a:off x="2760" y="2474"/>
              <a:ext cx="9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/>
                <a:t>s</a:t>
              </a:r>
              <a:r>
                <a:rPr lang="en-US" altLang="ja-JP" sz="2000" baseline="-25000">
                  <a:latin typeface="Symbol" pitchFamily="18" charset="2"/>
                </a:rPr>
                <a:t>-</a:t>
              </a:r>
              <a:r>
                <a:rPr lang="en-US" altLang="ja-JP" sz="2000"/>
                <a:t>= m(</a:t>
              </a:r>
              <a:r>
                <a:rPr lang="en-US" altLang="ja-JP" sz="2000">
                  <a:latin typeface="Symbol" pitchFamily="18" charset="2"/>
                </a:rPr>
                <a:t>p</a:t>
              </a:r>
              <a:r>
                <a:rPr lang="en-US" altLang="ja-JP" sz="2000" baseline="30000">
                  <a:latin typeface="Symbol" pitchFamily="18" charset="2"/>
                </a:rPr>
                <a:t>-</a:t>
              </a:r>
              <a:r>
                <a:rPr lang="en-US" altLang="ja-JP" sz="2000">
                  <a:latin typeface="Symbol" pitchFamily="18" charset="2"/>
                </a:rPr>
                <a:t>p</a:t>
              </a:r>
              <a:r>
                <a:rPr lang="en-US" altLang="ja-JP" sz="2000" baseline="30000">
                  <a:latin typeface="Symbol" pitchFamily="18" charset="2"/>
                </a:rPr>
                <a:t>0</a:t>
              </a:r>
              <a:r>
                <a:rPr lang="en-US" altLang="ja-JP" sz="2000"/>
                <a:t>)</a:t>
              </a:r>
              <a:r>
                <a:rPr lang="en-US" altLang="ja-JP" sz="2000" baseline="30000"/>
                <a:t>2</a:t>
              </a:r>
            </a:p>
          </p:txBody>
        </p:sp>
        <p:sp>
          <p:nvSpPr>
            <p:cNvPr id="205841" name="Text Box 9"/>
            <p:cNvSpPr txBox="1">
              <a:spLocks noChangeArrowheads="1"/>
            </p:cNvSpPr>
            <p:nvPr/>
          </p:nvSpPr>
          <p:spPr bwMode="auto">
            <a:xfrm>
              <a:off x="4195" y="3793"/>
              <a:ext cx="9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/>
                <a:t>s</a:t>
              </a:r>
              <a:r>
                <a:rPr lang="en-US" altLang="ja-JP" sz="2000" baseline="-25000"/>
                <a:t>+</a:t>
              </a:r>
              <a:r>
                <a:rPr lang="en-US" altLang="ja-JP" sz="2000"/>
                <a:t>=m(</a:t>
              </a:r>
              <a:r>
                <a:rPr lang="en-US" altLang="ja-JP" sz="2000">
                  <a:latin typeface="Symbol" pitchFamily="18" charset="2"/>
                </a:rPr>
                <a:t>p</a:t>
              </a:r>
              <a:r>
                <a:rPr lang="en-US" altLang="ja-JP" sz="2000" baseline="30000">
                  <a:latin typeface="Symbol" pitchFamily="18" charset="2"/>
                </a:rPr>
                <a:t>+</a:t>
              </a:r>
              <a:r>
                <a:rPr lang="en-US" altLang="ja-JP" sz="2000">
                  <a:latin typeface="Symbol" pitchFamily="18" charset="2"/>
                </a:rPr>
                <a:t>p</a:t>
              </a:r>
              <a:r>
                <a:rPr lang="en-US" altLang="ja-JP" sz="2000" baseline="30000">
                  <a:latin typeface="Symbol" pitchFamily="18" charset="2"/>
                </a:rPr>
                <a:t>0</a:t>
              </a:r>
              <a:r>
                <a:rPr lang="en-US" altLang="ja-JP" sz="2000"/>
                <a:t>)</a:t>
              </a:r>
              <a:r>
                <a:rPr lang="en-US" altLang="ja-JP" sz="2000" baseline="30000"/>
                <a:t>2</a:t>
              </a:r>
            </a:p>
          </p:txBody>
        </p:sp>
        <p:sp>
          <p:nvSpPr>
            <p:cNvPr id="205842" name="Text Box 16"/>
            <p:cNvSpPr txBox="1">
              <a:spLocks noChangeArrowheads="1"/>
            </p:cNvSpPr>
            <p:nvPr/>
          </p:nvSpPr>
          <p:spPr bwMode="auto">
            <a:xfrm>
              <a:off x="3968" y="1979"/>
              <a:ext cx="4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i="1">
                  <a:solidFill>
                    <a:srgbClr val="FF00FF"/>
                  </a:solidFill>
                  <a:latin typeface="Symbol" pitchFamily="18" charset="2"/>
                </a:rPr>
                <a:t>r</a:t>
              </a:r>
              <a:r>
                <a:rPr lang="en-US" altLang="ja-JP" sz="2000" i="1" baseline="30000">
                  <a:solidFill>
                    <a:srgbClr val="FF00FF"/>
                  </a:solidFill>
                </a:rPr>
                <a:t>+</a:t>
              </a:r>
              <a:r>
                <a:rPr lang="en-US" altLang="ja-JP" sz="2000" i="1">
                  <a:solidFill>
                    <a:srgbClr val="FF00FF"/>
                  </a:solidFill>
                  <a:latin typeface="Symbol" pitchFamily="18" charset="2"/>
                </a:rPr>
                <a:t>p</a:t>
              </a:r>
              <a:r>
                <a:rPr lang="en-US" altLang="ja-JP" sz="2000" i="1" baseline="30000">
                  <a:solidFill>
                    <a:srgbClr val="FF00FF"/>
                  </a:solidFill>
                  <a:sym typeface="Symbol" pitchFamily="18" charset="2"/>
                </a:rPr>
                <a:t></a:t>
              </a:r>
            </a:p>
          </p:txBody>
        </p:sp>
        <p:sp>
          <p:nvSpPr>
            <p:cNvPr id="205843" name="Text Box 17"/>
            <p:cNvSpPr txBox="1">
              <a:spLocks noChangeArrowheads="1"/>
            </p:cNvSpPr>
            <p:nvPr/>
          </p:nvSpPr>
          <p:spPr bwMode="auto">
            <a:xfrm>
              <a:off x="2971" y="3113"/>
              <a:ext cx="4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i="1" dirty="0" err="1">
                  <a:solidFill>
                    <a:srgbClr val="006600"/>
                  </a:solidFill>
                  <a:latin typeface="Symbol" pitchFamily="18" charset="2"/>
                </a:rPr>
                <a:t>r</a:t>
              </a:r>
              <a:r>
                <a:rPr lang="en-US" altLang="ja-JP" sz="2000" i="1" baseline="30000" dirty="0" err="1">
                  <a:solidFill>
                    <a:srgbClr val="006600"/>
                  </a:solidFill>
                </a:rPr>
                <a:t>+</a:t>
              </a:r>
              <a:r>
                <a:rPr lang="en-US" altLang="ja-JP" sz="2000" i="1" dirty="0" err="1">
                  <a:solidFill>
                    <a:srgbClr val="006600"/>
                  </a:solidFill>
                  <a:latin typeface="Symbol" pitchFamily="18" charset="2"/>
                </a:rPr>
                <a:t>p</a:t>
              </a:r>
              <a:r>
                <a:rPr lang="en-US" altLang="ja-JP" sz="2000" i="1" baseline="30000" dirty="0">
                  <a:solidFill>
                    <a:srgbClr val="006600"/>
                  </a:solidFill>
                  <a:sym typeface="Symbol" pitchFamily="18" charset="2"/>
                </a:rPr>
                <a:t></a:t>
              </a:r>
            </a:p>
          </p:txBody>
        </p:sp>
        <p:sp>
          <p:nvSpPr>
            <p:cNvPr id="205844" name="Text Box 18"/>
            <p:cNvSpPr txBox="1">
              <a:spLocks noChangeArrowheads="1"/>
            </p:cNvSpPr>
            <p:nvPr/>
          </p:nvSpPr>
          <p:spPr bwMode="auto">
            <a:xfrm>
              <a:off x="3696" y="3748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i="1">
                  <a:solidFill>
                    <a:srgbClr val="660066"/>
                  </a:solidFill>
                  <a:latin typeface="Symbol" pitchFamily="18" charset="2"/>
                </a:rPr>
                <a:t>r</a:t>
              </a:r>
              <a:r>
                <a:rPr lang="en-US" altLang="ja-JP" sz="2000" i="1" baseline="30000">
                  <a:solidFill>
                    <a:srgbClr val="660066"/>
                  </a:solidFill>
                  <a:latin typeface="Symbol" pitchFamily="18" charset="2"/>
                </a:rPr>
                <a:t>-</a:t>
              </a:r>
              <a:r>
                <a:rPr lang="en-US" altLang="ja-JP" sz="2000" i="1">
                  <a:solidFill>
                    <a:srgbClr val="660066"/>
                  </a:solidFill>
                  <a:latin typeface="Symbol" pitchFamily="18" charset="2"/>
                </a:rPr>
                <a:t>p</a:t>
              </a:r>
              <a:r>
                <a:rPr lang="en-US" altLang="ja-JP" sz="2000" i="1" baseline="30000">
                  <a:solidFill>
                    <a:srgbClr val="660066"/>
                  </a:solidFill>
                  <a:sym typeface="Symbol" pitchFamily="18" charset="2"/>
                </a:rPr>
                <a:t>+</a:t>
              </a:r>
            </a:p>
          </p:txBody>
        </p:sp>
        <p:sp>
          <p:nvSpPr>
            <p:cNvPr id="205845" name="Line 19"/>
            <p:cNvSpPr>
              <a:spLocks noChangeShapeType="1"/>
            </p:cNvSpPr>
            <p:nvPr/>
          </p:nvSpPr>
          <p:spPr bwMode="auto">
            <a:xfrm flipH="1">
              <a:off x="3968" y="2251"/>
              <a:ext cx="182" cy="9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46" name="Line 20"/>
            <p:cNvSpPr>
              <a:spLocks noChangeShapeType="1"/>
            </p:cNvSpPr>
            <p:nvPr/>
          </p:nvSpPr>
          <p:spPr bwMode="auto">
            <a:xfrm flipV="1">
              <a:off x="3333" y="3158"/>
              <a:ext cx="227" cy="91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47" name="Line 21"/>
            <p:cNvSpPr>
              <a:spLocks noChangeShapeType="1"/>
            </p:cNvSpPr>
            <p:nvPr/>
          </p:nvSpPr>
          <p:spPr bwMode="auto">
            <a:xfrm flipV="1">
              <a:off x="3923" y="3657"/>
              <a:ext cx="0" cy="136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5837" name="Text Box 22"/>
          <p:cNvSpPr txBox="1">
            <a:spLocks noChangeArrowheads="1"/>
          </p:cNvSpPr>
          <p:nvPr/>
        </p:nvSpPr>
        <p:spPr bwMode="auto">
          <a:xfrm>
            <a:off x="804863" y="5318125"/>
            <a:ext cx="378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</a:rPr>
              <a:t>[Synyder, Quin, PRD48,2139(‘93)]</a:t>
            </a:r>
          </a:p>
        </p:txBody>
      </p:sp>
      <p:sp>
        <p:nvSpPr>
          <p:cNvPr id="205838" name="Text Box 24"/>
          <p:cNvSpPr txBox="1">
            <a:spLocks noChangeArrowheads="1"/>
          </p:cNvSpPr>
          <p:nvPr/>
        </p:nvSpPr>
        <p:spPr bwMode="auto">
          <a:xfrm>
            <a:off x="555625" y="5905500"/>
            <a:ext cx="452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660066"/>
                </a:solidFill>
              </a:rPr>
              <a:t>26 parameters fit (</a:t>
            </a:r>
            <a:r>
              <a:rPr lang="en-US" altLang="ja-JP" sz="2400">
                <a:solidFill>
                  <a:srgbClr val="660066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rgbClr val="660066"/>
                </a:solidFill>
                <a:latin typeface="Symbol" pitchFamily="18" charset="2"/>
              </a:rPr>
              <a:t>+</a:t>
            </a:r>
            <a:r>
              <a:rPr lang="en-US" altLang="ja-JP" sz="2400">
                <a:solidFill>
                  <a:srgbClr val="660066"/>
                </a:solidFill>
                <a:latin typeface="Symbol" pitchFamily="18" charset="2"/>
              </a:rPr>
              <a:t>p</a:t>
            </a:r>
            <a:r>
              <a:rPr lang="en-US" altLang="ja-JP" sz="2400" baseline="30000">
                <a:solidFill>
                  <a:srgbClr val="660066"/>
                </a:solidFill>
                <a:latin typeface="Symbol" pitchFamily="18" charset="2"/>
              </a:rPr>
              <a:t>-</a:t>
            </a:r>
            <a:r>
              <a:rPr lang="en-US" altLang="ja-JP" sz="2400">
                <a:solidFill>
                  <a:srgbClr val="660066"/>
                </a:solidFill>
              </a:rPr>
              <a:t>, </a:t>
            </a:r>
            <a:r>
              <a:rPr lang="en-US" altLang="ja-JP" sz="2400">
                <a:solidFill>
                  <a:srgbClr val="660066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rgbClr val="660066"/>
                </a:solidFill>
                <a:latin typeface="Symbol" pitchFamily="18" charset="2"/>
              </a:rPr>
              <a:t>-</a:t>
            </a:r>
            <a:r>
              <a:rPr lang="en-US" altLang="ja-JP" sz="2400">
                <a:solidFill>
                  <a:srgbClr val="660066"/>
                </a:solidFill>
                <a:latin typeface="Symbol" pitchFamily="18" charset="2"/>
              </a:rPr>
              <a:t>p</a:t>
            </a:r>
            <a:r>
              <a:rPr lang="en-US" altLang="ja-JP" sz="2400" baseline="30000">
                <a:solidFill>
                  <a:srgbClr val="660066"/>
                </a:solidFill>
                <a:latin typeface="Symbol" pitchFamily="18" charset="2"/>
              </a:rPr>
              <a:t>+</a:t>
            </a:r>
            <a:r>
              <a:rPr lang="en-US" altLang="ja-JP" sz="2400">
                <a:solidFill>
                  <a:srgbClr val="660066"/>
                </a:solidFill>
              </a:rPr>
              <a:t>, </a:t>
            </a:r>
            <a:r>
              <a:rPr lang="en-US" altLang="ja-JP" sz="2400">
                <a:solidFill>
                  <a:srgbClr val="660066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rgbClr val="660066"/>
                </a:solidFill>
                <a:latin typeface="Symbol" pitchFamily="18" charset="2"/>
              </a:rPr>
              <a:t>0</a:t>
            </a:r>
            <a:r>
              <a:rPr lang="en-US" altLang="ja-JP" sz="2400">
                <a:solidFill>
                  <a:srgbClr val="660066"/>
                </a:solidFill>
                <a:latin typeface="Symbol" pitchFamily="18" charset="2"/>
              </a:rPr>
              <a:t>p</a:t>
            </a:r>
            <a:r>
              <a:rPr lang="en-US" altLang="ja-JP" sz="2400" baseline="30000">
                <a:solidFill>
                  <a:srgbClr val="660066"/>
                </a:solidFill>
                <a:latin typeface="Symbol" pitchFamily="18" charset="2"/>
              </a:rPr>
              <a:t>0</a:t>
            </a:r>
            <a:r>
              <a:rPr lang="en-US" altLang="ja-JP" sz="2400">
                <a:solidFill>
                  <a:srgbClr val="660066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5638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dirty="0" smtClean="0"/>
          </a:p>
        </p:txBody>
      </p:sp>
      <p:sp>
        <p:nvSpPr>
          <p:cNvPr id="205827" name="スライド番号プレースホルダ 4"/>
          <p:cNvSpPr>
            <a:spLocks noGrp="1"/>
          </p:cNvSpPr>
          <p:nvPr>
            <p:ph type="sldNum" sz="quarter" idx="4"/>
          </p:nvPr>
        </p:nvSpPr>
        <p:spPr bwMode="auto">
          <a:xfrm>
            <a:off x="6705600" y="636994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950DD7-A1AC-44FE-9B7F-F7344D0DCFC9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ja-JP" sz="1200" smtClean="0">
              <a:solidFill>
                <a:srgbClr val="898989"/>
              </a:solidFill>
            </a:endParaRPr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i="1" smtClean="0"/>
              <a:t>B</a:t>
            </a:r>
            <a:r>
              <a:rPr lang="en-US" altLang="ja-JP" baseline="30000" smtClean="0"/>
              <a:t>0</a:t>
            </a:r>
            <a:r>
              <a:rPr lang="en-US" altLang="ja-JP" i="1" smtClean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en-US" altLang="ja-JP" smtClean="0"/>
              <a:t> </a:t>
            </a:r>
            <a:r>
              <a:rPr lang="en-US" altLang="ja-JP" i="1" smtClean="0">
                <a:latin typeface="Symbol" pitchFamily="18" charset="2"/>
              </a:rPr>
              <a:t>r</a:t>
            </a:r>
            <a:r>
              <a:rPr lang="en-US" altLang="ja-JP" i="1" baseline="30000" smtClean="0"/>
              <a:t>+</a:t>
            </a:r>
            <a:r>
              <a:rPr lang="en-US" altLang="ja-JP" i="1" smtClean="0">
                <a:latin typeface="Symbol" pitchFamily="18" charset="2"/>
              </a:rPr>
              <a:t>p</a:t>
            </a:r>
            <a:r>
              <a:rPr lang="en-US" altLang="ja-JP" i="1" baseline="30000" smtClean="0">
                <a:sym typeface="Symbol" pitchFamily="18" charset="2"/>
              </a:rPr>
              <a:t></a:t>
            </a:r>
            <a:r>
              <a:rPr lang="en-US" altLang="ja-JP" smtClean="0">
                <a:sym typeface="Symbol" pitchFamily="18" charset="2"/>
              </a:rPr>
              <a:t> t-Dalitz CPV</a:t>
            </a:r>
          </a:p>
        </p:txBody>
      </p:sp>
      <p:sp>
        <p:nvSpPr>
          <p:cNvPr id="205829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440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288925" y="1416050"/>
            <a:ext cx="3613150" cy="446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b="1" i="1">
                <a:solidFill>
                  <a:schemeClr val="tx2"/>
                </a:solidFill>
              </a:rPr>
              <a:t>B</a:t>
            </a:r>
            <a:r>
              <a:rPr lang="en-US" altLang="ja-JP" b="1" baseline="30000">
                <a:solidFill>
                  <a:schemeClr val="tx2"/>
                </a:solidFill>
              </a:rPr>
              <a:t>0</a:t>
            </a:r>
            <a:r>
              <a:rPr lang="en-US" altLang="ja-JP" b="1" i="1">
                <a:sym typeface="Symbol" pitchFamily="18" charset="2"/>
              </a:rPr>
              <a:t></a:t>
            </a:r>
            <a:r>
              <a:rPr lang="en-US" altLang="ja-JP" b="1">
                <a:solidFill>
                  <a:schemeClr val="tx2"/>
                </a:solidFill>
              </a:rPr>
              <a:t> </a:t>
            </a:r>
            <a:r>
              <a:rPr lang="en-US" altLang="ja-JP" b="1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b="1" i="1" baseline="30000">
                <a:solidFill>
                  <a:schemeClr val="tx2"/>
                </a:solidFill>
              </a:rPr>
              <a:t>+</a:t>
            </a:r>
            <a:r>
              <a:rPr lang="en-US" altLang="ja-JP" b="1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b="1" i="1" baseline="30000">
                <a:solidFill>
                  <a:schemeClr val="tx2"/>
                </a:solidFill>
                <a:sym typeface="Symbol" pitchFamily="18" charset="2"/>
              </a:rPr>
              <a:t></a:t>
            </a:r>
            <a:r>
              <a:rPr lang="en-US" altLang="ja-JP" b="1" i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b="1" i="1" baseline="3000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altLang="ja-JP" b="1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altLang="ja-JP" b="1"/>
              <a:t>: Dalitz</a:t>
            </a:r>
          </a:p>
        </p:txBody>
      </p:sp>
      <p:sp>
        <p:nvSpPr>
          <p:cNvPr id="205831" name="Text Box 10"/>
          <p:cNvSpPr txBox="1">
            <a:spLocks noChangeArrowheads="1"/>
          </p:cNvSpPr>
          <p:nvPr/>
        </p:nvSpPr>
        <p:spPr bwMode="auto">
          <a:xfrm>
            <a:off x="403225" y="2128838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/>
              <a:t>A</a:t>
            </a:r>
            <a:r>
              <a:rPr lang="en-US" altLang="ja-JP" sz="2400" i="1" baseline="-25000">
                <a:latin typeface="Symbol" pitchFamily="18" charset="2"/>
              </a:rPr>
              <a:t>3p</a:t>
            </a:r>
            <a:r>
              <a:rPr lang="en-US" altLang="ja-JP" sz="2400" i="1"/>
              <a:t>= f</a:t>
            </a:r>
            <a:r>
              <a:rPr lang="en-US" altLang="ja-JP" sz="2400" i="1" baseline="-25000">
                <a:latin typeface="Symbol" pitchFamily="18" charset="2"/>
              </a:rPr>
              <a:t>+ </a:t>
            </a:r>
            <a:r>
              <a:rPr lang="en-US" altLang="ja-JP" sz="2400" i="1"/>
              <a:t>A</a:t>
            </a:r>
            <a:r>
              <a:rPr lang="en-US" altLang="ja-JP" sz="2400" i="1" baseline="30000">
                <a:latin typeface="Symbol" pitchFamily="18" charset="2"/>
              </a:rPr>
              <a:t>+ - </a:t>
            </a:r>
            <a:r>
              <a:rPr lang="en-US" altLang="ja-JP" sz="2400" i="1"/>
              <a:t>+ f</a:t>
            </a:r>
            <a:r>
              <a:rPr lang="en-US" altLang="ja-JP" sz="2400" i="1" baseline="-25000">
                <a:latin typeface="Symbol" pitchFamily="18" charset="2"/>
              </a:rPr>
              <a:t>- </a:t>
            </a:r>
            <a:r>
              <a:rPr lang="en-US" altLang="ja-JP" sz="2400" i="1"/>
              <a:t>A</a:t>
            </a:r>
            <a:r>
              <a:rPr lang="en-US" altLang="ja-JP" sz="2400" i="1" baseline="30000">
                <a:latin typeface="Symbol" pitchFamily="18" charset="2"/>
              </a:rPr>
              <a:t>- + </a:t>
            </a:r>
            <a:r>
              <a:rPr lang="en-US" altLang="ja-JP" sz="2400" i="1"/>
              <a:t>+ f</a:t>
            </a:r>
            <a:r>
              <a:rPr lang="en-US" altLang="ja-JP" sz="2400" i="1" baseline="-25000">
                <a:latin typeface="Symbol" pitchFamily="18" charset="2"/>
              </a:rPr>
              <a:t>0 </a:t>
            </a:r>
            <a:r>
              <a:rPr lang="en-US" altLang="ja-JP" sz="2400" i="1"/>
              <a:t>A</a:t>
            </a:r>
            <a:r>
              <a:rPr lang="en-US" altLang="ja-JP" sz="2400" i="1" baseline="30000">
                <a:latin typeface="Symbol" pitchFamily="18" charset="2"/>
              </a:rPr>
              <a:t>00</a:t>
            </a:r>
            <a:endParaRPr lang="en-US" altLang="ja-JP" sz="2400" i="1"/>
          </a:p>
        </p:txBody>
      </p:sp>
      <p:sp>
        <p:nvSpPr>
          <p:cNvPr id="205832" name="Text Box 11"/>
          <p:cNvSpPr txBox="1">
            <a:spLocks noChangeArrowheads="1"/>
          </p:cNvSpPr>
          <p:nvPr/>
        </p:nvSpPr>
        <p:spPr bwMode="auto">
          <a:xfrm>
            <a:off x="508000" y="3656013"/>
            <a:ext cx="33813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/>
              <a:t>f</a:t>
            </a:r>
            <a:r>
              <a:rPr lang="en-US" altLang="ja-JP" sz="2400" i="1" baseline="-25000"/>
              <a:t>i</a:t>
            </a:r>
            <a:r>
              <a:rPr lang="en-US" altLang="ja-JP" sz="2000" i="1" baseline="-25000">
                <a:latin typeface="Symbol" pitchFamily="18" charset="2"/>
              </a:rPr>
              <a:t> </a:t>
            </a:r>
            <a:r>
              <a:rPr lang="en-US" altLang="ja-JP" sz="2400"/>
              <a:t>(s</a:t>
            </a:r>
            <a:r>
              <a:rPr lang="en-US" altLang="ja-JP" sz="2400" baseline="-25000"/>
              <a:t>+</a:t>
            </a:r>
            <a:r>
              <a:rPr lang="en-US" altLang="ja-JP" sz="2400"/>
              <a:t>, s</a:t>
            </a:r>
            <a:r>
              <a:rPr lang="en-US" altLang="ja-JP" sz="2400" baseline="-25000">
                <a:latin typeface="Symbol" pitchFamily="18" charset="2"/>
              </a:rPr>
              <a:t>-</a:t>
            </a:r>
            <a:r>
              <a:rPr lang="en-US" altLang="ja-JP" sz="2400"/>
              <a:t>) : form factors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/>
              <a:t>                  (Breit-Wigner)</a:t>
            </a:r>
          </a:p>
        </p:txBody>
      </p:sp>
      <p:sp>
        <p:nvSpPr>
          <p:cNvPr id="205833" name="Text Box 12"/>
          <p:cNvSpPr txBox="1">
            <a:spLocks noChangeArrowheads="1"/>
          </p:cNvSpPr>
          <p:nvPr/>
        </p:nvSpPr>
        <p:spPr bwMode="auto">
          <a:xfrm>
            <a:off x="488950" y="2762250"/>
            <a:ext cx="3706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/>
              <a:t>A(</a:t>
            </a:r>
            <a:r>
              <a:rPr lang="en-US" altLang="ja-JP" sz="2400" i="1">
                <a:solidFill>
                  <a:schemeClr val="tx2"/>
                </a:solidFill>
                <a:latin typeface="Symbol" pitchFamily="18" charset="2"/>
              </a:rPr>
              <a:t>r </a:t>
            </a:r>
            <a:r>
              <a:rPr lang="en-US" altLang="ja-JP" sz="2400" i="1" baseline="30000"/>
              <a:t>i</a:t>
            </a:r>
            <a:r>
              <a:rPr lang="en-US" altLang="ja-JP" sz="2400" i="1">
                <a:solidFill>
                  <a:schemeClr val="tx2"/>
                </a:solidFill>
                <a:latin typeface="Symbol" pitchFamily="18" charset="2"/>
              </a:rPr>
              <a:t>p </a:t>
            </a:r>
            <a:r>
              <a:rPr lang="en-US" altLang="ja-JP" sz="2400" i="1" baseline="30000"/>
              <a:t>j</a:t>
            </a:r>
            <a:r>
              <a:rPr lang="en-US" altLang="ja-JP" sz="2400" i="1"/>
              <a:t>) = A</a:t>
            </a:r>
            <a:r>
              <a:rPr lang="en-US" altLang="ja-JP" sz="2400" i="1" baseline="30000"/>
              <a:t>ij</a:t>
            </a:r>
            <a:r>
              <a:rPr lang="en-US" altLang="ja-JP" sz="2000" i="1"/>
              <a:t> </a:t>
            </a:r>
            <a:r>
              <a:rPr lang="en-US" altLang="ja-JP" sz="2400"/>
              <a:t>=</a:t>
            </a:r>
            <a:r>
              <a:rPr lang="en-US" altLang="ja-JP" sz="2400" i="1"/>
              <a:t>e</a:t>
            </a:r>
            <a:r>
              <a:rPr lang="en-US" altLang="ja-JP" sz="2400" i="1" baseline="30000"/>
              <a:t>i</a:t>
            </a:r>
            <a:r>
              <a:rPr lang="en-US" altLang="ja-JP" sz="2400" i="1" baseline="30000">
                <a:latin typeface="Symbol" pitchFamily="18" charset="2"/>
              </a:rPr>
              <a:t>f</a:t>
            </a:r>
            <a:r>
              <a:rPr lang="en-US" altLang="ja-JP" sz="2000" i="1" baseline="20000"/>
              <a:t>2</a:t>
            </a:r>
            <a:r>
              <a:rPr lang="en-US" altLang="ja-JP" sz="2400" i="1" baseline="30000"/>
              <a:t> </a:t>
            </a:r>
            <a:r>
              <a:rPr lang="en-US" altLang="ja-JP" sz="2400" i="1"/>
              <a:t>T </a:t>
            </a:r>
            <a:r>
              <a:rPr lang="en-US" altLang="ja-JP" sz="2400" i="1" baseline="30000"/>
              <a:t>ij</a:t>
            </a:r>
            <a:r>
              <a:rPr lang="en-US" altLang="ja-JP" sz="2000" i="1"/>
              <a:t> </a:t>
            </a:r>
            <a:r>
              <a:rPr lang="en-US" altLang="ja-JP" sz="2400"/>
              <a:t>+ </a:t>
            </a:r>
            <a:r>
              <a:rPr lang="en-US" altLang="ja-JP" sz="2400" i="1"/>
              <a:t>P </a:t>
            </a:r>
            <a:r>
              <a:rPr lang="en-US" altLang="ja-JP" sz="2400" i="1" baseline="30000"/>
              <a:t>ij</a:t>
            </a:r>
            <a:r>
              <a:rPr lang="en-US" altLang="ja-JP" sz="2000" i="1"/>
              <a:t> </a:t>
            </a:r>
          </a:p>
        </p:txBody>
      </p:sp>
      <p:sp>
        <p:nvSpPr>
          <p:cNvPr id="205834" name="Text Box 13"/>
          <p:cNvSpPr txBox="1">
            <a:spLocks noChangeArrowheads="1"/>
          </p:cNvSpPr>
          <p:nvPr/>
        </p:nvSpPr>
        <p:spPr bwMode="auto">
          <a:xfrm>
            <a:off x="1063625" y="3238500"/>
            <a:ext cx="249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/>
              <a:t>P</a:t>
            </a:r>
            <a:r>
              <a:rPr lang="en-US" altLang="ja-JP" sz="2400" i="1" baseline="30000">
                <a:latin typeface="Symbol" pitchFamily="18" charset="2"/>
              </a:rPr>
              <a:t>00</a:t>
            </a:r>
            <a:r>
              <a:rPr lang="en-US" altLang="ja-JP" sz="2400" i="1"/>
              <a:t> = </a:t>
            </a:r>
            <a:r>
              <a:rPr lang="en-US" altLang="ja-JP" sz="2400">
                <a:latin typeface="Symbol" pitchFamily="18" charset="2"/>
              </a:rPr>
              <a:t>-</a:t>
            </a:r>
            <a:r>
              <a:rPr lang="en-US" altLang="ja-JP" sz="2400"/>
              <a:t>(</a:t>
            </a:r>
            <a:r>
              <a:rPr lang="en-US" altLang="ja-JP" sz="2400" i="1"/>
              <a:t>P</a:t>
            </a:r>
            <a:r>
              <a:rPr lang="en-US" altLang="ja-JP" sz="2400" i="1" baseline="30000">
                <a:latin typeface="Symbol" pitchFamily="18" charset="2"/>
              </a:rPr>
              <a:t>+-</a:t>
            </a:r>
            <a:r>
              <a:rPr lang="en-US" altLang="ja-JP" sz="2400" i="1"/>
              <a:t>+P</a:t>
            </a:r>
            <a:r>
              <a:rPr lang="en-US" altLang="ja-JP" sz="2400" i="1" baseline="30000">
                <a:latin typeface="Symbol" pitchFamily="18" charset="2"/>
              </a:rPr>
              <a:t>-+</a:t>
            </a:r>
            <a:r>
              <a:rPr lang="en-US" altLang="ja-JP" sz="2400"/>
              <a:t>)/2</a:t>
            </a:r>
          </a:p>
        </p:txBody>
      </p:sp>
      <p:sp>
        <p:nvSpPr>
          <p:cNvPr id="205835" name="Text Box 14"/>
          <p:cNvSpPr txBox="1">
            <a:spLocks noChangeArrowheads="1"/>
          </p:cNvSpPr>
          <p:nvPr/>
        </p:nvSpPr>
        <p:spPr bwMode="auto">
          <a:xfrm>
            <a:off x="230188" y="4454525"/>
            <a:ext cx="4130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Fit to </a:t>
            </a:r>
            <a:r>
              <a:rPr lang="en-US" altLang="ja-JP" sz="24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ja-JP" sz="2400" b="1" dirty="0">
                <a:solidFill>
                  <a:srgbClr val="FF0000"/>
                </a:solidFill>
              </a:rPr>
              <a:t>t,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Square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Dalitz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</a:rPr>
              <a:t>dist.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altLang="ja-JP" sz="2400" b="1" baseline="-25000" dirty="0">
                <a:solidFill>
                  <a:srgbClr val="FF0000"/>
                </a:solidFill>
              </a:rPr>
              <a:t>2</a:t>
            </a:r>
            <a:r>
              <a:rPr lang="en-US" altLang="ja-JP" sz="2400" b="1" dirty="0">
                <a:solidFill>
                  <a:srgbClr val="FF0000"/>
                </a:solidFill>
              </a:rPr>
              <a:t> w/o discrete ambiguity !</a:t>
            </a:r>
          </a:p>
        </p:txBody>
      </p:sp>
      <p:sp>
        <p:nvSpPr>
          <p:cNvPr id="205837" name="Text Box 22"/>
          <p:cNvSpPr txBox="1">
            <a:spLocks noChangeArrowheads="1"/>
          </p:cNvSpPr>
          <p:nvPr/>
        </p:nvSpPr>
        <p:spPr bwMode="auto">
          <a:xfrm>
            <a:off x="804863" y="5318125"/>
            <a:ext cx="378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</a:rPr>
              <a:t>[Synyder, Quin, PRD48,2139(‘93)]</a:t>
            </a:r>
          </a:p>
        </p:txBody>
      </p:sp>
      <p:sp>
        <p:nvSpPr>
          <p:cNvPr id="205838" name="Text Box 24"/>
          <p:cNvSpPr txBox="1">
            <a:spLocks noChangeArrowheads="1"/>
          </p:cNvSpPr>
          <p:nvPr/>
        </p:nvSpPr>
        <p:spPr bwMode="auto">
          <a:xfrm>
            <a:off x="555625" y="5905500"/>
            <a:ext cx="452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660066"/>
                </a:solidFill>
              </a:rPr>
              <a:t>26 parameters fit (</a:t>
            </a:r>
            <a:r>
              <a:rPr lang="en-US" altLang="ja-JP" sz="2400">
                <a:solidFill>
                  <a:srgbClr val="660066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rgbClr val="660066"/>
                </a:solidFill>
                <a:latin typeface="Symbol" pitchFamily="18" charset="2"/>
              </a:rPr>
              <a:t>+</a:t>
            </a:r>
            <a:r>
              <a:rPr lang="en-US" altLang="ja-JP" sz="2400">
                <a:solidFill>
                  <a:srgbClr val="660066"/>
                </a:solidFill>
                <a:latin typeface="Symbol" pitchFamily="18" charset="2"/>
              </a:rPr>
              <a:t>p</a:t>
            </a:r>
            <a:r>
              <a:rPr lang="en-US" altLang="ja-JP" sz="2400" baseline="30000">
                <a:solidFill>
                  <a:srgbClr val="660066"/>
                </a:solidFill>
                <a:latin typeface="Symbol" pitchFamily="18" charset="2"/>
              </a:rPr>
              <a:t>-</a:t>
            </a:r>
            <a:r>
              <a:rPr lang="en-US" altLang="ja-JP" sz="2400">
                <a:solidFill>
                  <a:srgbClr val="660066"/>
                </a:solidFill>
              </a:rPr>
              <a:t>, </a:t>
            </a:r>
            <a:r>
              <a:rPr lang="en-US" altLang="ja-JP" sz="2400">
                <a:solidFill>
                  <a:srgbClr val="660066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rgbClr val="660066"/>
                </a:solidFill>
                <a:latin typeface="Symbol" pitchFamily="18" charset="2"/>
              </a:rPr>
              <a:t>-</a:t>
            </a:r>
            <a:r>
              <a:rPr lang="en-US" altLang="ja-JP" sz="2400">
                <a:solidFill>
                  <a:srgbClr val="660066"/>
                </a:solidFill>
                <a:latin typeface="Symbol" pitchFamily="18" charset="2"/>
              </a:rPr>
              <a:t>p</a:t>
            </a:r>
            <a:r>
              <a:rPr lang="en-US" altLang="ja-JP" sz="2400" baseline="30000">
                <a:solidFill>
                  <a:srgbClr val="660066"/>
                </a:solidFill>
                <a:latin typeface="Symbol" pitchFamily="18" charset="2"/>
              </a:rPr>
              <a:t>+</a:t>
            </a:r>
            <a:r>
              <a:rPr lang="en-US" altLang="ja-JP" sz="2400">
                <a:solidFill>
                  <a:srgbClr val="660066"/>
                </a:solidFill>
              </a:rPr>
              <a:t>, </a:t>
            </a:r>
            <a:r>
              <a:rPr lang="en-US" altLang="ja-JP" sz="2400">
                <a:solidFill>
                  <a:srgbClr val="660066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rgbClr val="660066"/>
                </a:solidFill>
                <a:latin typeface="Symbol" pitchFamily="18" charset="2"/>
              </a:rPr>
              <a:t>0</a:t>
            </a:r>
            <a:r>
              <a:rPr lang="en-US" altLang="ja-JP" sz="2400">
                <a:solidFill>
                  <a:srgbClr val="660066"/>
                </a:solidFill>
                <a:latin typeface="Symbol" pitchFamily="18" charset="2"/>
              </a:rPr>
              <a:t>p</a:t>
            </a:r>
            <a:r>
              <a:rPr lang="en-US" altLang="ja-JP" sz="2400" baseline="30000">
                <a:solidFill>
                  <a:srgbClr val="660066"/>
                </a:solidFill>
                <a:latin typeface="Symbol" pitchFamily="18" charset="2"/>
              </a:rPr>
              <a:t>0</a:t>
            </a:r>
            <a:r>
              <a:rPr lang="en-US" altLang="ja-JP" sz="2400">
                <a:solidFill>
                  <a:srgbClr val="660066"/>
                </a:solidFill>
              </a:rPr>
              <a:t>)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438" y="1663700"/>
            <a:ext cx="4101209" cy="3852862"/>
          </a:xfrm>
          <a:prstGeom prst="rect">
            <a:avLst/>
          </a:prstGeom>
          <a:solidFill>
            <a:srgbClr val="FFFF66"/>
          </a:solidFill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097" y="5600007"/>
            <a:ext cx="909248" cy="46184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866" y="5531425"/>
            <a:ext cx="2781000" cy="5568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102918" y="1261883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Square </a:t>
            </a:r>
            <a:r>
              <a:rPr kumimoji="1"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Dalitz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Plot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02838" y="6074100"/>
            <a:ext cx="3688830" cy="369332"/>
          </a:xfrm>
          <a:prstGeom prst="rect">
            <a:avLst/>
          </a:prstGeom>
          <a:solidFill>
            <a:srgbClr val="CCFF99"/>
          </a:solidFill>
          <a:ln>
            <a:solidFill>
              <a:srgbClr val="FFFF66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ja-JP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in </a:t>
            </a:r>
            <a:r>
              <a:rPr lang="en-US" altLang="ja-JP" sz="1800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i="1" dirty="0">
                <a:solidFill>
                  <a:srgbClr val="006600"/>
                </a:solidFill>
                <a:sym typeface="Symbol" pitchFamily="18" charset="2"/>
              </a:rPr>
              <a:t> </a:t>
            </a:r>
            <a:r>
              <a:rPr lang="en-US" altLang="ja-JP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body </a:t>
            </a:r>
            <a:r>
              <a:rPr lang="en-US" altLang="ja-JP" sz="18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tCPV</a:t>
            </a:r>
            <a:r>
              <a:rPr lang="en-US" altLang="ja-JP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analysis</a:t>
            </a:r>
            <a:endParaRPr kumimoji="1" lang="ja-JP" altLang="en-US" sz="1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206851" name="スライド番号プレースホルダ 4"/>
          <p:cNvSpPr>
            <a:spLocks noGrp="1"/>
          </p:cNvSpPr>
          <p:nvPr>
            <p:ph type="sldNum" sz="quarter" idx="4"/>
          </p:nvPr>
        </p:nvSpPr>
        <p:spPr bwMode="auto">
          <a:xfrm>
            <a:off x="6705600" y="63055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9ED4CA-3E32-46C6-AEF3-DF1A5B1EFE7A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ja-JP" sz="1200" smtClean="0">
              <a:solidFill>
                <a:srgbClr val="898989"/>
              </a:solidFill>
            </a:endParaRPr>
          </a:p>
        </p:txBody>
      </p:sp>
      <p:pic>
        <p:nvPicPr>
          <p:cNvPr id="20685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633412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 </a:t>
            </a:r>
            <a:r>
              <a:rPr lang="en-US" altLang="ja-JP" smtClean="0">
                <a:latin typeface="Wingdings 3" pitchFamily="18" charset="2"/>
              </a:rPr>
              <a:t>g</a:t>
            </a:r>
            <a:r>
              <a:rPr lang="en-US" altLang="ja-JP" smtClean="0"/>
              <a:t> (</a:t>
            </a:r>
            <a:r>
              <a:rPr lang="en-US" altLang="ja-JP" smtClean="0">
                <a:latin typeface="Symbol" pitchFamily="18" charset="2"/>
              </a:rPr>
              <a:t>rp)</a:t>
            </a:r>
            <a:r>
              <a:rPr lang="en-US" altLang="ja-JP" baseline="30000" smtClean="0">
                <a:latin typeface="Symbol" pitchFamily="18" charset="2"/>
              </a:rPr>
              <a:t>0</a:t>
            </a:r>
            <a:r>
              <a:rPr lang="en-US" altLang="ja-JP" smtClean="0"/>
              <a:t> t-Dalitz analysis</a:t>
            </a:r>
          </a:p>
        </p:txBody>
      </p:sp>
      <p:grpSp>
        <p:nvGrpSpPr>
          <p:cNvPr id="206854" name="Group 22"/>
          <p:cNvGrpSpPr>
            <a:grpSpLocks/>
          </p:cNvGrpSpPr>
          <p:nvPr/>
        </p:nvGrpSpPr>
        <p:grpSpPr bwMode="auto">
          <a:xfrm>
            <a:off x="323850" y="5661025"/>
            <a:ext cx="1436688" cy="482600"/>
            <a:chOff x="113" y="754"/>
            <a:chExt cx="905" cy="304"/>
          </a:xfrm>
        </p:grpSpPr>
        <p:sp>
          <p:nvSpPr>
            <p:cNvPr id="206861" name="Text Box 23"/>
            <p:cNvSpPr txBox="1">
              <a:spLocks noChangeArrowheads="1"/>
            </p:cNvSpPr>
            <p:nvPr/>
          </p:nvSpPr>
          <p:spPr bwMode="auto">
            <a:xfrm>
              <a:off x="113" y="754"/>
              <a:ext cx="905" cy="304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</a:rPr>
                <a:t>449M BB</a:t>
              </a:r>
              <a:endParaRPr lang="en-US" altLang="ja-JP" sz="2400" baseline="30000">
                <a:solidFill>
                  <a:srgbClr val="FF0000"/>
                </a:solidFill>
              </a:endParaRPr>
            </a:p>
          </p:txBody>
        </p:sp>
        <p:sp>
          <p:nvSpPr>
            <p:cNvPr id="206862" name="Line 24"/>
            <p:cNvSpPr>
              <a:spLocks noChangeShapeType="1"/>
            </p:cNvSpPr>
            <p:nvPr/>
          </p:nvSpPr>
          <p:spPr bwMode="auto">
            <a:xfrm>
              <a:off x="839" y="799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6855" name="Text Box 25"/>
          <p:cNvSpPr txBox="1">
            <a:spLocks noChangeArrowheads="1"/>
          </p:cNvSpPr>
          <p:nvPr/>
        </p:nvSpPr>
        <p:spPr bwMode="auto">
          <a:xfrm>
            <a:off x="6588125" y="6092825"/>
            <a:ext cx="244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</a:rPr>
              <a:t>[PRL 98, 221602(07)]</a:t>
            </a:r>
          </a:p>
        </p:txBody>
      </p:sp>
      <p:pic>
        <p:nvPicPr>
          <p:cNvPr id="206856" name="Picture 28" descr="B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7207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7" name="Text Box 30"/>
          <p:cNvSpPr txBox="1">
            <a:spLocks noChangeArrowheads="1"/>
          </p:cNvSpPr>
          <p:nvPr/>
        </p:nvSpPr>
        <p:spPr bwMode="auto">
          <a:xfrm>
            <a:off x="684213" y="1916113"/>
            <a:ext cx="7397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rgbClr val="006600"/>
                </a:solidFill>
                <a:latin typeface="Symbol" pitchFamily="18" charset="2"/>
              </a:rPr>
              <a:t>+</a:t>
            </a:r>
            <a:r>
              <a:rPr lang="en-US" altLang="ja-JP" sz="2400">
                <a:solidFill>
                  <a:srgbClr val="006600"/>
                </a:solidFill>
                <a:latin typeface="Symbol" pitchFamily="18" charset="2"/>
              </a:rPr>
              <a:t>p</a:t>
            </a:r>
            <a:r>
              <a:rPr lang="en-US" altLang="ja-JP" sz="2400" baseline="30000">
                <a:solidFill>
                  <a:srgbClr val="006600"/>
                </a:solidFill>
                <a:latin typeface="Symbol" pitchFamily="18" charset="2"/>
              </a:rPr>
              <a:t>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  <a:latin typeface="Symbol" pitchFamily="18" charset="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  <a:latin typeface="Symbol" pitchFamily="18" charset="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  <a:latin typeface="Symbol" pitchFamily="18" charset="2"/>
              </a:rPr>
              <a:t>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rgbClr val="006600"/>
                </a:solidFill>
                <a:latin typeface="Symbol" pitchFamily="18" charset="2"/>
              </a:rPr>
              <a:t>-</a:t>
            </a:r>
            <a:r>
              <a:rPr lang="en-US" altLang="ja-JP" sz="2400">
                <a:solidFill>
                  <a:srgbClr val="006600"/>
                </a:solidFill>
                <a:latin typeface="Symbol" pitchFamily="18" charset="2"/>
              </a:rPr>
              <a:t>p</a:t>
            </a:r>
            <a:r>
              <a:rPr lang="en-US" altLang="ja-JP" sz="2400" baseline="30000">
                <a:solidFill>
                  <a:srgbClr val="006600"/>
                </a:solidFill>
                <a:latin typeface="Symbol" pitchFamily="18" charset="2"/>
              </a:rPr>
              <a:t>+</a:t>
            </a:r>
            <a:endParaRPr lang="en-US" altLang="ja-JP" sz="2400">
              <a:solidFill>
                <a:srgbClr val="006600"/>
              </a:solidFill>
              <a:latin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006600"/>
              </a:solidFill>
              <a:latin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006600"/>
              </a:solidFill>
              <a:latin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006600"/>
              </a:solidFill>
              <a:latin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  <a:latin typeface="Symbol" pitchFamily="18" charset="2"/>
              </a:rPr>
              <a:t>r</a:t>
            </a:r>
            <a:r>
              <a:rPr lang="en-US" altLang="ja-JP" sz="2400" baseline="30000">
                <a:solidFill>
                  <a:srgbClr val="006600"/>
                </a:solidFill>
                <a:latin typeface="Symbol" pitchFamily="18" charset="2"/>
              </a:rPr>
              <a:t>0</a:t>
            </a:r>
            <a:r>
              <a:rPr lang="en-US" altLang="ja-JP" sz="2400">
                <a:solidFill>
                  <a:srgbClr val="006600"/>
                </a:solidFill>
                <a:latin typeface="Symbol" pitchFamily="18" charset="2"/>
              </a:rPr>
              <a:t>p</a:t>
            </a:r>
            <a:r>
              <a:rPr lang="en-US" altLang="ja-JP" sz="2400" baseline="30000">
                <a:solidFill>
                  <a:srgbClr val="006600"/>
                </a:solidFill>
                <a:latin typeface="Symbol" pitchFamily="18" charset="2"/>
              </a:rPr>
              <a:t>0</a:t>
            </a:r>
          </a:p>
        </p:txBody>
      </p:sp>
      <p:sp>
        <p:nvSpPr>
          <p:cNvPr id="206858" name="Text Box 31"/>
          <p:cNvSpPr txBox="1">
            <a:spLocks noChangeArrowheads="1"/>
          </p:cNvSpPr>
          <p:nvPr/>
        </p:nvSpPr>
        <p:spPr bwMode="auto">
          <a:xfrm>
            <a:off x="2700338" y="1003300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CC"/>
                </a:solidFill>
              </a:rPr>
              <a:t>mass</a:t>
            </a:r>
          </a:p>
        </p:txBody>
      </p:sp>
      <p:sp>
        <p:nvSpPr>
          <p:cNvPr id="206859" name="Text Box 32"/>
          <p:cNvSpPr txBox="1">
            <a:spLocks noChangeArrowheads="1"/>
          </p:cNvSpPr>
          <p:nvPr/>
        </p:nvSpPr>
        <p:spPr bwMode="auto">
          <a:xfrm>
            <a:off x="4643438" y="1076325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660066"/>
                </a:solidFill>
              </a:rPr>
              <a:t>helicity</a:t>
            </a:r>
          </a:p>
        </p:txBody>
      </p:sp>
      <p:sp>
        <p:nvSpPr>
          <p:cNvPr id="206860" name="Text Box 35"/>
          <p:cNvSpPr txBox="1">
            <a:spLocks noChangeArrowheads="1"/>
          </p:cNvSpPr>
          <p:nvPr/>
        </p:nvSpPr>
        <p:spPr bwMode="auto">
          <a:xfrm>
            <a:off x="6372225" y="1052513"/>
            <a:ext cx="163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4400"/>
                </a:solidFill>
              </a:rPr>
              <a:t>asymmetry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1400" b="0" smtClean="0">
              <a:solidFill>
                <a:srgbClr val="000000"/>
              </a:solidFill>
            </a:endParaRPr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16C4B4B4-D2F0-4EEB-B2EF-61B8AAB5B159}" type="slidenum">
              <a:rPr kumimoji="0" lang="en-US" altLang="ja-JP" sz="14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7</a:t>
            </a:fld>
            <a:endParaRPr kumimoji="0" lang="en-US" altLang="ja-JP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CPV: Why B ?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39738" y="1082675"/>
            <a:ext cx="55276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</a:rPr>
              <a:t>Size of CPV in K: O(10</a:t>
            </a:r>
            <a:r>
              <a:rPr lang="en-US" altLang="ja-JP" sz="2800" baseline="30000">
                <a:solidFill>
                  <a:srgbClr val="000000"/>
                </a:solidFill>
              </a:rPr>
              <a:t>-3</a:t>
            </a:r>
            <a:r>
              <a:rPr lang="en-US" altLang="ja-JP" sz="2800">
                <a:solidFill>
                  <a:srgbClr val="000000"/>
                </a:solidFill>
              </a:rPr>
              <a:t>) ~ small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</a:rPr>
              <a:t>   not enough information to confirm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</a:rPr>
              <a:t>   </a:t>
            </a:r>
            <a:r>
              <a:rPr lang="en-US" altLang="ja-JP" sz="2800">
                <a:solidFill>
                  <a:srgbClr val="FF00FF"/>
                </a:solidFill>
              </a:rPr>
              <a:t>Kobayashi-Maskawa scheme </a:t>
            </a:r>
            <a:r>
              <a:rPr lang="en-US" altLang="ja-JP" sz="2000">
                <a:solidFill>
                  <a:srgbClr val="FF00FF"/>
                </a:solidFill>
              </a:rPr>
              <a:t>(1973) </a:t>
            </a:r>
          </a:p>
        </p:txBody>
      </p:sp>
      <p:sp>
        <p:nvSpPr>
          <p:cNvPr id="110598" name="Rectangle 40"/>
          <p:cNvSpPr>
            <a:spLocks noChangeArrowheads="1"/>
          </p:cNvSpPr>
          <p:nvPr/>
        </p:nvSpPr>
        <p:spPr bwMode="auto">
          <a:xfrm>
            <a:off x="5867400" y="1844675"/>
            <a:ext cx="3024188" cy="44640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00"/>
              </a:solidFill>
            </a:endParaRPr>
          </a:p>
        </p:txBody>
      </p:sp>
      <p:grpSp>
        <p:nvGrpSpPr>
          <p:cNvPr id="110599" name="Group 41"/>
          <p:cNvGrpSpPr>
            <a:grpSpLocks/>
          </p:cNvGrpSpPr>
          <p:nvPr/>
        </p:nvGrpSpPr>
        <p:grpSpPr bwMode="auto">
          <a:xfrm>
            <a:off x="6156325" y="5084763"/>
            <a:ext cx="903288" cy="1198562"/>
            <a:chOff x="1293" y="3158"/>
            <a:chExt cx="569" cy="755"/>
          </a:xfrm>
        </p:grpSpPr>
        <p:sp>
          <p:nvSpPr>
            <p:cNvPr id="110639" name="Text Box 42"/>
            <p:cNvSpPr txBox="1">
              <a:spLocks noChangeArrowheads="1"/>
            </p:cNvSpPr>
            <p:nvPr/>
          </p:nvSpPr>
          <p:spPr bwMode="auto">
            <a:xfrm>
              <a:off x="1293" y="3625"/>
              <a:ext cx="308" cy="288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</a:rPr>
                <a:t>up</a:t>
              </a:r>
            </a:p>
          </p:txBody>
        </p:sp>
        <p:grpSp>
          <p:nvGrpSpPr>
            <p:cNvPr id="110640" name="Group 43"/>
            <p:cNvGrpSpPr>
              <a:grpSpLocks/>
            </p:cNvGrpSpPr>
            <p:nvPr/>
          </p:nvGrpSpPr>
          <p:grpSpPr bwMode="auto">
            <a:xfrm>
              <a:off x="1338" y="3158"/>
              <a:ext cx="524" cy="524"/>
              <a:chOff x="1429" y="3294"/>
              <a:chExt cx="524" cy="524"/>
            </a:xfrm>
          </p:grpSpPr>
          <p:sp>
            <p:nvSpPr>
              <p:cNvPr id="110641" name="Oval 44"/>
              <p:cNvSpPr>
                <a:spLocks noChangeAspect="1" noChangeArrowheads="1"/>
              </p:cNvSpPr>
              <p:nvPr/>
            </p:nvSpPr>
            <p:spPr bwMode="auto">
              <a:xfrm>
                <a:off x="1429" y="3294"/>
                <a:ext cx="524" cy="52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6000">
                    <a:solidFill>
                      <a:srgbClr val="000000"/>
                    </a:solidFill>
                  </a:rPr>
                  <a:t>u</a:t>
                </a:r>
              </a:p>
            </p:txBody>
          </p:sp>
          <p:sp>
            <p:nvSpPr>
              <p:cNvPr id="110642" name="Oval 45"/>
              <p:cNvSpPr>
                <a:spLocks noChangeAspect="1" noChangeArrowheads="1"/>
              </p:cNvSpPr>
              <p:nvPr/>
            </p:nvSpPr>
            <p:spPr bwMode="auto">
              <a:xfrm>
                <a:off x="1474" y="3339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0600" name="Group 46"/>
          <p:cNvGrpSpPr>
            <a:grpSpLocks/>
          </p:cNvGrpSpPr>
          <p:nvPr/>
        </p:nvGrpSpPr>
        <p:grpSpPr bwMode="auto">
          <a:xfrm>
            <a:off x="7596188" y="5084763"/>
            <a:ext cx="903287" cy="1198562"/>
            <a:chOff x="2200" y="3158"/>
            <a:chExt cx="569" cy="755"/>
          </a:xfrm>
        </p:grpSpPr>
        <p:sp>
          <p:nvSpPr>
            <p:cNvPr id="110636" name="Text Box 47"/>
            <p:cNvSpPr txBox="1">
              <a:spLocks noChangeArrowheads="1"/>
            </p:cNvSpPr>
            <p:nvPr/>
          </p:nvSpPr>
          <p:spPr bwMode="auto">
            <a:xfrm>
              <a:off x="2200" y="3625"/>
              <a:ext cx="543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</a:rPr>
                <a:t>down</a:t>
              </a:r>
            </a:p>
          </p:txBody>
        </p:sp>
        <p:sp>
          <p:nvSpPr>
            <p:cNvPr id="110637" name="Oval 48"/>
            <p:cNvSpPr>
              <a:spLocks noChangeAspect="1" noChangeArrowheads="1"/>
            </p:cNvSpPr>
            <p:nvPr/>
          </p:nvSpPr>
          <p:spPr bwMode="auto">
            <a:xfrm>
              <a:off x="2245" y="3158"/>
              <a:ext cx="524" cy="524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6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10638" name="Oval 49"/>
            <p:cNvSpPr>
              <a:spLocks noChangeAspect="1" noChangeArrowheads="1"/>
            </p:cNvSpPr>
            <p:nvPr/>
          </p:nvSpPr>
          <p:spPr bwMode="auto">
            <a:xfrm>
              <a:off x="2290" y="3203"/>
              <a:ext cx="197" cy="19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10601" name="Group 51"/>
          <p:cNvGrpSpPr>
            <a:grpSpLocks/>
          </p:cNvGrpSpPr>
          <p:nvPr/>
        </p:nvGrpSpPr>
        <p:grpSpPr bwMode="auto">
          <a:xfrm>
            <a:off x="6011863" y="3644900"/>
            <a:ext cx="1047750" cy="1196975"/>
            <a:chOff x="1202" y="2251"/>
            <a:chExt cx="660" cy="754"/>
          </a:xfrm>
        </p:grpSpPr>
        <p:sp>
          <p:nvSpPr>
            <p:cNvPr id="110632" name="Text Box 52"/>
            <p:cNvSpPr txBox="1">
              <a:spLocks noChangeArrowheads="1"/>
            </p:cNvSpPr>
            <p:nvPr/>
          </p:nvSpPr>
          <p:spPr bwMode="auto">
            <a:xfrm>
              <a:off x="1202" y="2717"/>
              <a:ext cx="595" cy="288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</a:rPr>
                <a:t>charm</a:t>
              </a:r>
            </a:p>
          </p:txBody>
        </p:sp>
        <p:grpSp>
          <p:nvGrpSpPr>
            <p:cNvPr id="110633" name="Group 53"/>
            <p:cNvGrpSpPr>
              <a:grpSpLocks/>
            </p:cNvGrpSpPr>
            <p:nvPr/>
          </p:nvGrpSpPr>
          <p:grpSpPr bwMode="auto">
            <a:xfrm>
              <a:off x="1338" y="2251"/>
              <a:ext cx="524" cy="524"/>
              <a:chOff x="1429" y="3294"/>
              <a:chExt cx="524" cy="524"/>
            </a:xfrm>
          </p:grpSpPr>
          <p:sp>
            <p:nvSpPr>
              <p:cNvPr id="110634" name="Oval 54"/>
              <p:cNvSpPr>
                <a:spLocks noChangeAspect="1" noChangeArrowheads="1"/>
              </p:cNvSpPr>
              <p:nvPr/>
            </p:nvSpPr>
            <p:spPr bwMode="auto">
              <a:xfrm>
                <a:off x="1429" y="3294"/>
                <a:ext cx="524" cy="52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600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110635" name="Oval 55"/>
              <p:cNvSpPr>
                <a:spLocks noChangeAspect="1" noChangeArrowheads="1"/>
              </p:cNvSpPr>
              <p:nvPr/>
            </p:nvSpPr>
            <p:spPr bwMode="auto">
              <a:xfrm>
                <a:off x="1474" y="3339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0602" name="Group 56"/>
          <p:cNvGrpSpPr>
            <a:grpSpLocks/>
          </p:cNvGrpSpPr>
          <p:nvPr/>
        </p:nvGrpSpPr>
        <p:grpSpPr bwMode="auto">
          <a:xfrm>
            <a:off x="7451725" y="3644900"/>
            <a:ext cx="1063625" cy="1196975"/>
            <a:chOff x="2109" y="2251"/>
            <a:chExt cx="670" cy="754"/>
          </a:xfrm>
        </p:grpSpPr>
        <p:sp>
          <p:nvSpPr>
            <p:cNvPr id="110628" name="Text Box 57"/>
            <p:cNvSpPr txBox="1">
              <a:spLocks noChangeArrowheads="1"/>
            </p:cNvSpPr>
            <p:nvPr/>
          </p:nvSpPr>
          <p:spPr bwMode="auto">
            <a:xfrm>
              <a:off x="2109" y="2717"/>
              <a:ext cx="670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>
                  <a:solidFill>
                    <a:srgbClr val="000000"/>
                  </a:solidFill>
                </a:rPr>
                <a:t>strange</a:t>
              </a:r>
            </a:p>
          </p:txBody>
        </p:sp>
        <p:grpSp>
          <p:nvGrpSpPr>
            <p:cNvPr id="110629" name="Group 58"/>
            <p:cNvGrpSpPr>
              <a:grpSpLocks/>
            </p:cNvGrpSpPr>
            <p:nvPr/>
          </p:nvGrpSpPr>
          <p:grpSpPr bwMode="auto">
            <a:xfrm>
              <a:off x="2245" y="2251"/>
              <a:ext cx="524" cy="524"/>
              <a:chOff x="2562" y="3385"/>
              <a:chExt cx="524" cy="524"/>
            </a:xfrm>
          </p:grpSpPr>
          <p:sp>
            <p:nvSpPr>
              <p:cNvPr id="110630" name="Oval 59"/>
              <p:cNvSpPr>
                <a:spLocks noChangeAspect="1" noChangeArrowheads="1"/>
              </p:cNvSpPr>
              <p:nvPr/>
            </p:nvSpPr>
            <p:spPr bwMode="auto">
              <a:xfrm>
                <a:off x="2562" y="3385"/>
                <a:ext cx="524" cy="524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6000" dirty="0">
                    <a:solidFill>
                      <a:srgbClr val="000000"/>
                    </a:solidFill>
                  </a:rPr>
                  <a:t>s</a:t>
                </a:r>
              </a:p>
            </p:txBody>
          </p:sp>
          <p:sp>
            <p:nvSpPr>
              <p:cNvPr id="110631" name="Oval 60"/>
              <p:cNvSpPr>
                <a:spLocks noChangeAspect="1" noChangeArrowheads="1"/>
              </p:cNvSpPr>
              <p:nvPr/>
            </p:nvSpPr>
            <p:spPr bwMode="auto">
              <a:xfrm>
                <a:off x="2607" y="3430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0603" name="Group 61"/>
          <p:cNvGrpSpPr>
            <a:grpSpLocks/>
          </p:cNvGrpSpPr>
          <p:nvPr/>
        </p:nvGrpSpPr>
        <p:grpSpPr bwMode="auto">
          <a:xfrm>
            <a:off x="6227763" y="2132013"/>
            <a:ext cx="831850" cy="1198562"/>
            <a:chOff x="1338" y="1298"/>
            <a:chExt cx="524" cy="755"/>
          </a:xfrm>
        </p:grpSpPr>
        <p:sp>
          <p:nvSpPr>
            <p:cNvPr id="110624" name="Text Box 62"/>
            <p:cNvSpPr txBox="1">
              <a:spLocks noChangeArrowheads="1"/>
            </p:cNvSpPr>
            <p:nvPr/>
          </p:nvSpPr>
          <p:spPr bwMode="auto">
            <a:xfrm>
              <a:off x="1338" y="1765"/>
              <a:ext cx="361" cy="288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</a:rPr>
                <a:t>top</a:t>
              </a:r>
            </a:p>
          </p:txBody>
        </p:sp>
        <p:grpSp>
          <p:nvGrpSpPr>
            <p:cNvPr id="110625" name="Group 63"/>
            <p:cNvGrpSpPr>
              <a:grpSpLocks/>
            </p:cNvGrpSpPr>
            <p:nvPr/>
          </p:nvGrpSpPr>
          <p:grpSpPr bwMode="auto">
            <a:xfrm>
              <a:off x="1338" y="1298"/>
              <a:ext cx="524" cy="524"/>
              <a:chOff x="1429" y="3294"/>
              <a:chExt cx="524" cy="524"/>
            </a:xfrm>
          </p:grpSpPr>
          <p:sp>
            <p:nvSpPr>
              <p:cNvPr id="110626" name="Oval 64"/>
              <p:cNvSpPr>
                <a:spLocks noChangeAspect="1" noChangeArrowheads="1"/>
              </p:cNvSpPr>
              <p:nvPr/>
            </p:nvSpPr>
            <p:spPr bwMode="auto">
              <a:xfrm>
                <a:off x="1429" y="3294"/>
                <a:ext cx="524" cy="52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6000">
                    <a:solidFill>
                      <a:srgbClr val="000000"/>
                    </a:solidFill>
                  </a:rPr>
                  <a:t>t</a:t>
                </a:r>
              </a:p>
            </p:txBody>
          </p:sp>
          <p:sp>
            <p:nvSpPr>
              <p:cNvPr id="110627" name="Oval 65"/>
              <p:cNvSpPr>
                <a:spLocks noChangeAspect="1" noChangeArrowheads="1"/>
              </p:cNvSpPr>
              <p:nvPr/>
            </p:nvSpPr>
            <p:spPr bwMode="auto">
              <a:xfrm>
                <a:off x="1474" y="3339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0604" name="Group 66"/>
          <p:cNvGrpSpPr>
            <a:grpSpLocks/>
          </p:cNvGrpSpPr>
          <p:nvPr/>
        </p:nvGrpSpPr>
        <p:grpSpPr bwMode="auto">
          <a:xfrm>
            <a:off x="7596188" y="2132013"/>
            <a:ext cx="1046162" cy="1198562"/>
            <a:chOff x="2200" y="1298"/>
            <a:chExt cx="659" cy="755"/>
          </a:xfrm>
        </p:grpSpPr>
        <p:sp>
          <p:nvSpPr>
            <p:cNvPr id="110620" name="Text Box 67"/>
            <p:cNvSpPr txBox="1">
              <a:spLocks noChangeArrowheads="1"/>
            </p:cNvSpPr>
            <p:nvPr/>
          </p:nvSpPr>
          <p:spPr bwMode="auto">
            <a:xfrm>
              <a:off x="2200" y="1765"/>
              <a:ext cx="659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</a:rPr>
                <a:t>bottom</a:t>
              </a:r>
            </a:p>
          </p:txBody>
        </p:sp>
        <p:grpSp>
          <p:nvGrpSpPr>
            <p:cNvPr id="110621" name="Group 68"/>
            <p:cNvGrpSpPr>
              <a:grpSpLocks/>
            </p:cNvGrpSpPr>
            <p:nvPr/>
          </p:nvGrpSpPr>
          <p:grpSpPr bwMode="auto">
            <a:xfrm>
              <a:off x="2245" y="1298"/>
              <a:ext cx="524" cy="524"/>
              <a:chOff x="2472" y="1480"/>
              <a:chExt cx="524" cy="524"/>
            </a:xfrm>
          </p:grpSpPr>
          <p:sp>
            <p:nvSpPr>
              <p:cNvPr id="110622" name="Oval 69"/>
              <p:cNvSpPr>
                <a:spLocks noChangeAspect="1" noChangeArrowheads="1"/>
              </p:cNvSpPr>
              <p:nvPr/>
            </p:nvSpPr>
            <p:spPr bwMode="auto">
              <a:xfrm>
                <a:off x="2472" y="1480"/>
                <a:ext cx="524" cy="524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600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110623" name="Oval 70"/>
              <p:cNvSpPr>
                <a:spLocks noChangeAspect="1" noChangeArrowheads="1"/>
              </p:cNvSpPr>
              <p:nvPr/>
            </p:nvSpPr>
            <p:spPr bwMode="auto">
              <a:xfrm>
                <a:off x="2472" y="1570"/>
                <a:ext cx="156" cy="15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0605" name="Line 105"/>
          <p:cNvSpPr>
            <a:spLocks noChangeShapeType="1"/>
          </p:cNvSpPr>
          <p:nvPr/>
        </p:nvSpPr>
        <p:spPr bwMode="auto">
          <a:xfrm flipH="1">
            <a:off x="6946900" y="2779713"/>
            <a:ext cx="719138" cy="9366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0606" name="Line 107"/>
          <p:cNvSpPr>
            <a:spLocks noChangeShapeType="1"/>
          </p:cNvSpPr>
          <p:nvPr/>
        </p:nvSpPr>
        <p:spPr bwMode="auto">
          <a:xfrm>
            <a:off x="7019925" y="4437063"/>
            <a:ext cx="719138" cy="9366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0607" name="Line 109"/>
          <p:cNvSpPr>
            <a:spLocks noChangeShapeType="1"/>
          </p:cNvSpPr>
          <p:nvPr/>
        </p:nvSpPr>
        <p:spPr bwMode="auto">
          <a:xfrm>
            <a:off x="7073900" y="2492375"/>
            <a:ext cx="576263" cy="0"/>
          </a:xfrm>
          <a:prstGeom prst="line">
            <a:avLst/>
          </a:prstGeom>
          <a:noFill/>
          <a:ln w="101600">
            <a:solidFill>
              <a:srgbClr val="9933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10608" name="Line 113"/>
          <p:cNvSpPr>
            <a:spLocks noChangeShapeType="1"/>
          </p:cNvSpPr>
          <p:nvPr/>
        </p:nvSpPr>
        <p:spPr bwMode="auto">
          <a:xfrm>
            <a:off x="7019925" y="2852738"/>
            <a:ext cx="719138" cy="9366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0609" name="Line 115"/>
          <p:cNvSpPr>
            <a:spLocks noChangeShapeType="1"/>
          </p:cNvSpPr>
          <p:nvPr/>
        </p:nvSpPr>
        <p:spPr bwMode="auto">
          <a:xfrm flipH="1">
            <a:off x="7091363" y="4435475"/>
            <a:ext cx="719137" cy="9366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0610" name="Line 117"/>
          <p:cNvSpPr>
            <a:spLocks noChangeShapeType="1"/>
          </p:cNvSpPr>
          <p:nvPr/>
        </p:nvSpPr>
        <p:spPr bwMode="auto">
          <a:xfrm>
            <a:off x="7073900" y="4076700"/>
            <a:ext cx="576263" cy="0"/>
          </a:xfrm>
          <a:prstGeom prst="line">
            <a:avLst/>
          </a:prstGeom>
          <a:noFill/>
          <a:ln w="101600">
            <a:solidFill>
              <a:srgbClr val="9933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10611" name="Line 119"/>
          <p:cNvSpPr>
            <a:spLocks noChangeShapeType="1"/>
          </p:cNvSpPr>
          <p:nvPr/>
        </p:nvSpPr>
        <p:spPr bwMode="auto">
          <a:xfrm>
            <a:off x="7092950" y="5516563"/>
            <a:ext cx="576263" cy="0"/>
          </a:xfrm>
          <a:prstGeom prst="line">
            <a:avLst/>
          </a:prstGeom>
          <a:noFill/>
          <a:ln w="101600">
            <a:solidFill>
              <a:srgbClr val="9933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10612" name="Line 120"/>
          <p:cNvSpPr>
            <a:spLocks noChangeShapeType="1"/>
          </p:cNvSpPr>
          <p:nvPr/>
        </p:nvSpPr>
        <p:spPr bwMode="auto">
          <a:xfrm flipH="1">
            <a:off x="6948488" y="2852738"/>
            <a:ext cx="792162" cy="2305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0613" name="Line 121"/>
          <p:cNvSpPr>
            <a:spLocks noChangeShapeType="1"/>
          </p:cNvSpPr>
          <p:nvPr/>
        </p:nvSpPr>
        <p:spPr bwMode="auto">
          <a:xfrm>
            <a:off x="6877050" y="2852738"/>
            <a:ext cx="863600" cy="2232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0614" name="Text Box 122"/>
          <p:cNvSpPr txBox="1">
            <a:spLocks noChangeArrowheads="1"/>
          </p:cNvSpPr>
          <p:nvPr/>
        </p:nvSpPr>
        <p:spPr bwMode="auto">
          <a:xfrm>
            <a:off x="377825" y="2541588"/>
            <a:ext cx="3843338" cy="203041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</a:rPr>
              <a:t>Specialty of 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</a:rPr>
              <a:t>    long lifetime (~1.5 ps)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</a:rPr>
              <a:t>    Large B</a:t>
            </a:r>
            <a:r>
              <a:rPr lang="en-US" altLang="ja-JP" sz="2800" b="1" baseline="30000">
                <a:solidFill>
                  <a:srgbClr val="000000"/>
                </a:solidFill>
              </a:rPr>
              <a:t>0</a:t>
            </a:r>
            <a:r>
              <a:rPr lang="en-US" altLang="ja-JP" sz="2800" b="1">
                <a:solidFill>
                  <a:srgbClr val="000000"/>
                </a:solidFill>
              </a:rPr>
              <a:t>-B</a:t>
            </a:r>
            <a:r>
              <a:rPr lang="en-US" altLang="ja-JP" sz="2800" b="1" baseline="30000">
                <a:solidFill>
                  <a:srgbClr val="000000"/>
                </a:solidFill>
              </a:rPr>
              <a:t>0</a:t>
            </a:r>
            <a:r>
              <a:rPr lang="en-US" altLang="ja-JP" sz="2800" b="1">
                <a:solidFill>
                  <a:srgbClr val="000000"/>
                </a:solidFill>
              </a:rPr>
              <a:t> mixing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</a:rPr>
              <a:t>    </a:t>
            </a:r>
            <a:r>
              <a:rPr lang="en-US" altLang="ja-JP" sz="2800">
                <a:solidFill>
                  <a:srgbClr val="000000"/>
                </a:solidFill>
              </a:rPr>
              <a:t>Various decay modes</a:t>
            </a:r>
          </a:p>
        </p:txBody>
      </p:sp>
      <p:sp>
        <p:nvSpPr>
          <p:cNvPr id="110615" name="Text Box 123"/>
          <p:cNvSpPr txBox="1">
            <a:spLocks noChangeArrowheads="1"/>
          </p:cNvSpPr>
          <p:nvPr/>
        </p:nvSpPr>
        <p:spPr bwMode="auto">
          <a:xfrm>
            <a:off x="377825" y="4792663"/>
            <a:ext cx="3941763" cy="13858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Sanda-Bigi-Carter </a:t>
            </a:r>
            <a:r>
              <a:rPr lang="en-US" altLang="ja-JP" sz="2400">
                <a:solidFill>
                  <a:srgbClr val="000000"/>
                </a:solidFill>
              </a:rPr>
              <a:t>(1980)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   Large CPV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   in B-system</a:t>
            </a:r>
          </a:p>
        </p:txBody>
      </p:sp>
      <p:pic>
        <p:nvPicPr>
          <p:cNvPr id="11061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12064" r="27707" b="31705"/>
          <a:stretch>
            <a:fillRect/>
          </a:stretch>
        </p:blipFill>
        <p:spPr bwMode="auto">
          <a:xfrm>
            <a:off x="2930525" y="5384800"/>
            <a:ext cx="1336675" cy="13366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17" name="Picture 21" descr="Bi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5343525"/>
            <a:ext cx="120491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7688" y="2963863"/>
            <a:ext cx="1333500" cy="8302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</a:t>
            </a:r>
          </a:p>
          <a:p>
            <a:pPr>
              <a:defRPr/>
            </a:pP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Lucky !</a:t>
            </a:r>
            <a:endParaRPr lang="ja-JP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2088" y="3814763"/>
            <a:ext cx="14763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sysClr val="windowText" lastClr="000000"/>
                </a:solidFill>
              </a:rPr>
              <a:t>(ARGUS,1987)</a:t>
            </a:r>
            <a:endParaRPr kumimoji="0" lang="en-US" altLang="ja-JP" sz="14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2224088"/>
            <a:ext cx="396557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207876" name="スライド番号プレースホルダ 4"/>
          <p:cNvSpPr>
            <a:spLocks noGrp="1"/>
          </p:cNvSpPr>
          <p:nvPr>
            <p:ph type="sldNum" sz="quarter" idx="4"/>
          </p:nvPr>
        </p:nvSpPr>
        <p:spPr bwMode="auto">
          <a:xfrm>
            <a:off x="6705600" y="63055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1C15FD-E68E-4AF7-99A7-FCE79968B0CD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ja-JP" sz="1200" smtClean="0">
              <a:solidFill>
                <a:srgbClr val="898989"/>
              </a:solidFill>
            </a:endParaRPr>
          </a:p>
        </p:txBody>
      </p:sp>
      <p:sp>
        <p:nvSpPr>
          <p:cNvPr id="1003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 B </a:t>
            </a:r>
            <a:r>
              <a:rPr lang="en-US" altLang="ja-JP" smtClean="0">
                <a:latin typeface="Wingdings 3" pitchFamily="18" charset="2"/>
              </a:rPr>
              <a:t>g</a:t>
            </a:r>
            <a:r>
              <a:rPr lang="en-US" altLang="ja-JP" smtClean="0"/>
              <a:t> (</a:t>
            </a:r>
            <a:r>
              <a:rPr lang="en-US" altLang="ja-JP" smtClean="0">
                <a:latin typeface="Symbol" pitchFamily="18" charset="2"/>
              </a:rPr>
              <a:t>rp)</a:t>
            </a:r>
            <a:r>
              <a:rPr lang="en-US" altLang="ja-JP" baseline="30000" smtClean="0">
                <a:latin typeface="Symbol" pitchFamily="18" charset="2"/>
              </a:rPr>
              <a:t>0</a:t>
            </a:r>
            <a:r>
              <a:rPr lang="en-US" altLang="ja-JP" smtClean="0"/>
              <a:t> t-Dalitz analysis</a:t>
            </a:r>
          </a:p>
        </p:txBody>
      </p:sp>
      <p:pic>
        <p:nvPicPr>
          <p:cNvPr id="2078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/>
          <a:stretch>
            <a:fillRect/>
          </a:stretch>
        </p:blipFill>
        <p:spPr bwMode="auto">
          <a:xfrm>
            <a:off x="250825" y="1916113"/>
            <a:ext cx="43926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9" name="Picture 5" descr="babar-elephant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636838"/>
            <a:ext cx="6492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7880" name="Group 7"/>
          <p:cNvGrpSpPr>
            <a:grpSpLocks/>
          </p:cNvGrpSpPr>
          <p:nvPr/>
        </p:nvGrpSpPr>
        <p:grpSpPr bwMode="auto">
          <a:xfrm>
            <a:off x="5245100" y="1412875"/>
            <a:ext cx="1198563" cy="641350"/>
            <a:chOff x="431" y="325"/>
            <a:chExt cx="899" cy="404"/>
          </a:xfrm>
        </p:grpSpPr>
        <p:sp>
          <p:nvSpPr>
            <p:cNvPr id="207890" name="Rectangle 8"/>
            <p:cNvSpPr>
              <a:spLocks noChangeArrowheads="1"/>
            </p:cNvSpPr>
            <p:nvPr/>
          </p:nvSpPr>
          <p:spPr bwMode="auto">
            <a:xfrm>
              <a:off x="514" y="502"/>
              <a:ext cx="816" cy="22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000"/>
            </a:p>
          </p:txBody>
        </p:sp>
        <p:grpSp>
          <p:nvGrpSpPr>
            <p:cNvPr id="207891" name="Group 9"/>
            <p:cNvGrpSpPr>
              <a:grpSpLocks/>
            </p:cNvGrpSpPr>
            <p:nvPr/>
          </p:nvGrpSpPr>
          <p:grpSpPr bwMode="auto">
            <a:xfrm>
              <a:off x="431" y="325"/>
              <a:ext cx="874" cy="372"/>
              <a:chOff x="3560" y="1062"/>
              <a:chExt cx="874" cy="372"/>
            </a:xfrm>
          </p:grpSpPr>
          <p:sp>
            <p:nvSpPr>
              <p:cNvPr id="207892" name="Rectangle 10"/>
              <p:cNvSpPr>
                <a:spLocks noChangeArrowheads="1"/>
              </p:cNvSpPr>
              <p:nvPr/>
            </p:nvSpPr>
            <p:spPr bwMode="auto">
              <a:xfrm>
                <a:off x="3606" y="1207"/>
                <a:ext cx="816" cy="227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000"/>
              </a:p>
            </p:txBody>
          </p:sp>
          <p:sp>
            <p:nvSpPr>
              <p:cNvPr id="207893" name="Text Box 11"/>
              <p:cNvSpPr txBox="1">
                <a:spLocks noChangeArrowheads="1"/>
              </p:cNvSpPr>
              <p:nvPr/>
            </p:nvSpPr>
            <p:spPr bwMode="auto">
              <a:xfrm>
                <a:off x="3560" y="1062"/>
                <a:ext cx="87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000"/>
                  <a:t>             _</a:t>
                </a:r>
              </a:p>
              <a:p>
                <a:pPr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000"/>
                  <a:t>471M </a:t>
                </a:r>
                <a:r>
                  <a:rPr lang="en-US" altLang="ja-JP" sz="2000" i="1"/>
                  <a:t>BB</a:t>
                </a:r>
              </a:p>
            </p:txBody>
          </p:sp>
        </p:grpSp>
      </p:grpSp>
      <p:grpSp>
        <p:nvGrpSpPr>
          <p:cNvPr id="207881" name="Group 12"/>
          <p:cNvGrpSpPr>
            <a:grpSpLocks/>
          </p:cNvGrpSpPr>
          <p:nvPr/>
        </p:nvGrpSpPr>
        <p:grpSpPr bwMode="auto">
          <a:xfrm>
            <a:off x="539750" y="1628775"/>
            <a:ext cx="1436688" cy="482600"/>
            <a:chOff x="113" y="754"/>
            <a:chExt cx="905" cy="304"/>
          </a:xfrm>
        </p:grpSpPr>
        <p:sp>
          <p:nvSpPr>
            <p:cNvPr id="207888" name="Text Box 13"/>
            <p:cNvSpPr txBox="1">
              <a:spLocks noChangeArrowheads="1"/>
            </p:cNvSpPr>
            <p:nvPr/>
          </p:nvSpPr>
          <p:spPr bwMode="auto">
            <a:xfrm>
              <a:off x="113" y="754"/>
              <a:ext cx="905" cy="304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</a:rPr>
                <a:t>449M BB</a:t>
              </a:r>
              <a:endParaRPr lang="en-US" altLang="ja-JP" sz="2400" baseline="30000">
                <a:solidFill>
                  <a:srgbClr val="FF0000"/>
                </a:solidFill>
              </a:endParaRPr>
            </a:p>
          </p:txBody>
        </p:sp>
        <p:sp>
          <p:nvSpPr>
            <p:cNvPr id="207889" name="Line 14"/>
            <p:cNvSpPr>
              <a:spLocks noChangeShapeType="1"/>
            </p:cNvSpPr>
            <p:nvPr/>
          </p:nvSpPr>
          <p:spPr bwMode="auto">
            <a:xfrm>
              <a:off x="839" y="799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07882" name="Picture 15" descr="B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7921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3" name="Text Box 17"/>
          <p:cNvSpPr txBox="1">
            <a:spLocks noChangeArrowheads="1"/>
          </p:cNvSpPr>
          <p:nvPr/>
        </p:nvSpPr>
        <p:spPr bwMode="auto">
          <a:xfrm>
            <a:off x="6430963" y="1638300"/>
            <a:ext cx="275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</a:rPr>
              <a:t>[PRD 88, 012003(2013)]</a:t>
            </a:r>
          </a:p>
        </p:txBody>
      </p:sp>
      <p:sp>
        <p:nvSpPr>
          <p:cNvPr id="207884" name="Text Box 18"/>
          <p:cNvSpPr txBox="1">
            <a:spLocks noChangeArrowheads="1"/>
          </p:cNvSpPr>
          <p:nvPr/>
        </p:nvSpPr>
        <p:spPr bwMode="auto">
          <a:xfrm>
            <a:off x="2051050" y="1663700"/>
            <a:ext cx="271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</a:rPr>
              <a:t>[PRL 98, 221602(2007)]</a:t>
            </a:r>
          </a:p>
        </p:txBody>
      </p:sp>
      <p:sp>
        <p:nvSpPr>
          <p:cNvPr id="207885" name="Text Box 19"/>
          <p:cNvSpPr txBox="1">
            <a:spLocks noChangeArrowheads="1"/>
          </p:cNvSpPr>
          <p:nvPr/>
        </p:nvSpPr>
        <p:spPr bwMode="auto">
          <a:xfrm rot="-5400000">
            <a:off x="4106862" y="3544888"/>
            <a:ext cx="89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1</a:t>
            </a:r>
            <a:r>
              <a:rPr lang="en-US" altLang="ja-JP" sz="2400">
                <a:latin typeface="Symbol" pitchFamily="18" charset="2"/>
              </a:rPr>
              <a:t>-</a:t>
            </a:r>
            <a:r>
              <a:rPr lang="en-US" altLang="ja-JP" sz="2400"/>
              <a:t>CL</a:t>
            </a:r>
          </a:p>
        </p:txBody>
      </p:sp>
      <p:sp>
        <p:nvSpPr>
          <p:cNvPr id="207886" name="Text Box 20"/>
          <p:cNvSpPr txBox="1">
            <a:spLocks noChangeArrowheads="1"/>
          </p:cNvSpPr>
          <p:nvPr/>
        </p:nvSpPr>
        <p:spPr bwMode="auto">
          <a:xfrm>
            <a:off x="527050" y="965200"/>
            <a:ext cx="6515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660066"/>
                </a:solidFill>
              </a:rPr>
              <a:t>26 parameters fit (</a:t>
            </a:r>
            <a:r>
              <a:rPr lang="en-US" altLang="ja-JP" sz="2000">
                <a:solidFill>
                  <a:srgbClr val="660066"/>
                </a:solidFill>
                <a:latin typeface="Symbol" pitchFamily="18" charset="2"/>
              </a:rPr>
              <a:t>r</a:t>
            </a:r>
            <a:r>
              <a:rPr lang="en-US" altLang="ja-JP" sz="2000" baseline="30000">
                <a:solidFill>
                  <a:srgbClr val="660066"/>
                </a:solidFill>
                <a:latin typeface="Symbol" pitchFamily="18" charset="2"/>
              </a:rPr>
              <a:t>+</a:t>
            </a:r>
            <a:r>
              <a:rPr lang="en-US" altLang="ja-JP" sz="2000">
                <a:solidFill>
                  <a:srgbClr val="660066"/>
                </a:solidFill>
                <a:latin typeface="Symbol" pitchFamily="18" charset="2"/>
              </a:rPr>
              <a:t>p</a:t>
            </a:r>
            <a:r>
              <a:rPr lang="en-US" altLang="ja-JP" sz="2000" baseline="30000">
                <a:solidFill>
                  <a:srgbClr val="660066"/>
                </a:solidFill>
                <a:latin typeface="Symbol" pitchFamily="18" charset="2"/>
              </a:rPr>
              <a:t>-</a:t>
            </a:r>
            <a:r>
              <a:rPr lang="en-US" altLang="ja-JP" sz="2000">
                <a:solidFill>
                  <a:srgbClr val="660066"/>
                </a:solidFill>
              </a:rPr>
              <a:t>, </a:t>
            </a:r>
            <a:r>
              <a:rPr lang="en-US" altLang="ja-JP" sz="2000">
                <a:solidFill>
                  <a:srgbClr val="660066"/>
                </a:solidFill>
                <a:latin typeface="Symbol" pitchFamily="18" charset="2"/>
              </a:rPr>
              <a:t>r</a:t>
            </a:r>
            <a:r>
              <a:rPr lang="en-US" altLang="ja-JP" sz="2000" baseline="30000">
                <a:solidFill>
                  <a:srgbClr val="660066"/>
                </a:solidFill>
                <a:latin typeface="Symbol" pitchFamily="18" charset="2"/>
              </a:rPr>
              <a:t>-</a:t>
            </a:r>
            <a:r>
              <a:rPr lang="en-US" altLang="ja-JP" sz="2000">
                <a:solidFill>
                  <a:srgbClr val="660066"/>
                </a:solidFill>
                <a:latin typeface="Symbol" pitchFamily="18" charset="2"/>
              </a:rPr>
              <a:t>p</a:t>
            </a:r>
            <a:r>
              <a:rPr lang="en-US" altLang="ja-JP" sz="2000" baseline="30000">
                <a:solidFill>
                  <a:srgbClr val="660066"/>
                </a:solidFill>
                <a:latin typeface="Symbol" pitchFamily="18" charset="2"/>
              </a:rPr>
              <a:t>+</a:t>
            </a:r>
            <a:r>
              <a:rPr lang="en-US" altLang="ja-JP" sz="2000">
                <a:solidFill>
                  <a:srgbClr val="660066"/>
                </a:solidFill>
              </a:rPr>
              <a:t>, </a:t>
            </a:r>
            <a:r>
              <a:rPr lang="en-US" altLang="ja-JP" sz="2000">
                <a:solidFill>
                  <a:srgbClr val="660066"/>
                </a:solidFill>
                <a:latin typeface="Symbol" pitchFamily="18" charset="2"/>
              </a:rPr>
              <a:t>r</a:t>
            </a:r>
            <a:r>
              <a:rPr lang="en-US" altLang="ja-JP" sz="2000" baseline="30000">
                <a:solidFill>
                  <a:srgbClr val="660066"/>
                </a:solidFill>
                <a:latin typeface="Symbol" pitchFamily="18" charset="2"/>
              </a:rPr>
              <a:t>0</a:t>
            </a:r>
            <a:r>
              <a:rPr lang="en-US" altLang="ja-JP" sz="2000">
                <a:solidFill>
                  <a:srgbClr val="660066"/>
                </a:solidFill>
                <a:latin typeface="Symbol" pitchFamily="18" charset="2"/>
              </a:rPr>
              <a:t>p</a:t>
            </a:r>
            <a:r>
              <a:rPr lang="en-US" altLang="ja-JP" sz="2000" baseline="30000">
                <a:solidFill>
                  <a:srgbClr val="660066"/>
                </a:solidFill>
                <a:latin typeface="Symbol" pitchFamily="18" charset="2"/>
              </a:rPr>
              <a:t>0</a:t>
            </a:r>
            <a:r>
              <a:rPr lang="en-US" altLang="ja-JP" sz="2000">
                <a:solidFill>
                  <a:srgbClr val="660066"/>
                </a:solidFill>
              </a:rPr>
              <a:t>) </a:t>
            </a:r>
            <a:r>
              <a:rPr lang="en-US" altLang="ja-JP" sz="2000" i="1">
                <a:solidFill>
                  <a:srgbClr val="660066"/>
                </a:solidFill>
                <a:sym typeface="Symbol" pitchFamily="18" charset="2"/>
              </a:rPr>
              <a:t></a:t>
            </a:r>
            <a:r>
              <a:rPr lang="en-US" altLang="ja-JP" sz="2000"/>
              <a:t>  </a:t>
            </a:r>
            <a:r>
              <a:rPr lang="en-US" altLang="ja-JP" sz="2000">
                <a:solidFill>
                  <a:srgbClr val="660066"/>
                </a:solidFill>
                <a:latin typeface="Symbol" pitchFamily="18" charset="2"/>
              </a:rPr>
              <a:t>f</a:t>
            </a:r>
            <a:r>
              <a:rPr lang="en-US" altLang="ja-JP" sz="2000" baseline="-25000">
                <a:solidFill>
                  <a:srgbClr val="660066"/>
                </a:solidFill>
              </a:rPr>
              <a:t>2</a:t>
            </a:r>
            <a:r>
              <a:rPr lang="en-US" altLang="ja-JP" sz="2000">
                <a:solidFill>
                  <a:srgbClr val="660066"/>
                </a:solidFill>
              </a:rPr>
              <a:t>  </a:t>
            </a:r>
          </a:p>
        </p:txBody>
      </p:sp>
      <p:sp>
        <p:nvSpPr>
          <p:cNvPr id="207887" name="Line 24"/>
          <p:cNvSpPr>
            <a:spLocks noChangeShapeType="1"/>
          </p:cNvSpPr>
          <p:nvPr/>
        </p:nvSpPr>
        <p:spPr bwMode="auto">
          <a:xfrm>
            <a:off x="755650" y="5157788"/>
            <a:ext cx="352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en-US" altLang="ja-JP" baseline="-25000" smtClean="0">
                <a:solidFill>
                  <a:srgbClr val="000000"/>
                </a:solidFill>
              </a:rPr>
              <a:t>2</a:t>
            </a:r>
            <a:r>
              <a:rPr lang="en-US" altLang="ja-JP" smtClean="0">
                <a:solidFill>
                  <a:srgbClr val="000000"/>
                </a:solidFill>
              </a:rPr>
              <a:t> Summary</a:t>
            </a:r>
            <a:endParaRPr lang="ja-JP" altLang="en-US" smtClean="0"/>
          </a:p>
        </p:txBody>
      </p:sp>
      <p:sp>
        <p:nvSpPr>
          <p:cNvPr id="173060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dirty="0" smtClean="0"/>
          </a:p>
        </p:txBody>
      </p:sp>
      <p:sp>
        <p:nvSpPr>
          <p:cNvPr id="173061" name="正方形/長方形 5"/>
          <p:cNvSpPr>
            <a:spLocks noChangeArrowheads="1"/>
          </p:cNvSpPr>
          <p:nvPr/>
        </p:nvSpPr>
        <p:spPr bwMode="auto">
          <a:xfrm>
            <a:off x="4243388" y="5775325"/>
            <a:ext cx="4476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latin typeface="Symbol" pitchFamily="18" charset="2"/>
                <a:cs typeface="Arial" pitchFamily="34" charset="0"/>
              </a:rPr>
              <a:t>f</a:t>
            </a:r>
            <a:r>
              <a:rPr lang="en-US" altLang="ja-JP" sz="2000" b="1" baseline="-25000"/>
              <a:t>2</a:t>
            </a:r>
            <a:endParaRPr lang="en-US" altLang="ja-JP" sz="2000" b="1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7" y="1002321"/>
            <a:ext cx="7389477" cy="5310026"/>
          </a:xfrm>
          <a:prstGeom prst="rect">
            <a:avLst/>
          </a:prstGeom>
        </p:spPr>
      </p:pic>
      <p:grpSp>
        <p:nvGrpSpPr>
          <p:cNvPr id="173062" name="Group 7"/>
          <p:cNvGrpSpPr>
            <a:grpSpLocks/>
          </p:cNvGrpSpPr>
          <p:nvPr/>
        </p:nvGrpSpPr>
        <p:grpSpPr bwMode="auto">
          <a:xfrm>
            <a:off x="555625" y="5892800"/>
            <a:ext cx="3673475" cy="762000"/>
            <a:chOff x="624" y="2832"/>
            <a:chExt cx="2314" cy="480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624" y="2832"/>
              <a:ext cx="2274" cy="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73064" name="Group 9"/>
            <p:cNvGrpSpPr>
              <a:grpSpLocks/>
            </p:cNvGrpSpPr>
            <p:nvPr/>
          </p:nvGrpSpPr>
          <p:grpSpPr bwMode="auto">
            <a:xfrm>
              <a:off x="672" y="2832"/>
              <a:ext cx="2266" cy="407"/>
              <a:chOff x="240" y="3456"/>
              <a:chExt cx="2266" cy="407"/>
            </a:xfrm>
          </p:grpSpPr>
          <p:sp>
            <p:nvSpPr>
              <p:cNvPr id="173065" name="Text Box 10"/>
              <p:cNvSpPr txBox="1">
                <a:spLocks noChangeArrowheads="1"/>
              </p:cNvSpPr>
              <p:nvPr/>
            </p:nvSpPr>
            <p:spPr bwMode="auto">
              <a:xfrm>
                <a:off x="240" y="3456"/>
                <a:ext cx="226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600" dirty="0">
                    <a:latin typeface="Symbol" pitchFamily="18" charset="2"/>
                  </a:rPr>
                  <a:t> a</a:t>
                </a:r>
                <a:r>
                  <a:rPr lang="en-US" altLang="ja-JP" sz="3600" dirty="0"/>
                  <a:t>/</a:t>
                </a:r>
                <a:r>
                  <a:rPr lang="en-US" altLang="ja-JP" sz="3600" dirty="0">
                    <a:latin typeface="Symbol" pitchFamily="18" charset="2"/>
                  </a:rPr>
                  <a:t>f</a:t>
                </a:r>
                <a:r>
                  <a:rPr lang="en-US" altLang="ja-JP" sz="3600" baseline="-25000" dirty="0"/>
                  <a:t>2</a:t>
                </a:r>
                <a:r>
                  <a:rPr lang="en-US" altLang="ja-JP" sz="3600" dirty="0"/>
                  <a:t> = [</a:t>
                </a:r>
                <a:r>
                  <a:rPr lang="en-US" altLang="ja-JP" sz="3600" dirty="0" smtClean="0"/>
                  <a:t>84.9      </a:t>
                </a:r>
                <a:r>
                  <a:rPr lang="en-US" altLang="ja-JP" sz="3600" dirty="0"/>
                  <a:t>]</a:t>
                </a:r>
                <a:r>
                  <a:rPr lang="en-US" altLang="ja-JP" sz="3600" dirty="0">
                    <a:latin typeface="Symbol" pitchFamily="18" charset="2"/>
                    <a:sym typeface="Symbol" pitchFamily="18" charset="2"/>
                  </a:rPr>
                  <a:t></a:t>
                </a:r>
                <a:endParaRPr lang="en-US" altLang="ja-JP" sz="3600" dirty="0">
                  <a:cs typeface="Times New Roman" pitchFamily="18" charset="0"/>
                </a:endParaRPr>
              </a:p>
            </p:txBody>
          </p:sp>
          <p:sp>
            <p:nvSpPr>
              <p:cNvPr id="173066" name="Text Box 11"/>
              <p:cNvSpPr txBox="1">
                <a:spLocks noChangeArrowheads="1"/>
              </p:cNvSpPr>
              <p:nvPr/>
            </p:nvSpPr>
            <p:spPr bwMode="auto">
              <a:xfrm>
                <a:off x="1751" y="3504"/>
                <a:ext cx="40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000" dirty="0" smtClean="0"/>
                  <a:t>+5.1</a:t>
                </a:r>
                <a:endParaRPr lang="en-US" altLang="ja-JP" sz="2000" dirty="0"/>
              </a:p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000" dirty="0" smtClean="0">
                    <a:latin typeface="Symbol" pitchFamily="18" charset="2"/>
                  </a:rPr>
                  <a:t>-</a:t>
                </a:r>
                <a:r>
                  <a:rPr lang="en-US" altLang="ja-JP" sz="2000" dirty="0">
                    <a:latin typeface="Symbol" pitchFamily="18" charset="2"/>
                  </a:rPr>
                  <a:t>4</a:t>
                </a:r>
                <a:r>
                  <a:rPr lang="en-US" altLang="ja-JP" sz="2000" dirty="0" smtClean="0">
                    <a:latin typeface="Symbol" pitchFamily="18" charset="2"/>
                  </a:rPr>
                  <a:t>.5</a:t>
                </a:r>
                <a:endParaRPr lang="en-US" altLang="ja-JP" sz="2000" dirty="0"/>
              </a:p>
            </p:txBody>
          </p:sp>
        </p:grpSp>
      </p:grpSp>
      <p:sp>
        <p:nvSpPr>
          <p:cNvPr id="3" name="正方形/長方形 2"/>
          <p:cNvSpPr/>
          <p:nvPr/>
        </p:nvSpPr>
        <p:spPr>
          <a:xfrm>
            <a:off x="6991705" y="5730953"/>
            <a:ext cx="49244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dirty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en-US" altLang="ja-JP" baseline="-25000" dirty="0">
                <a:solidFill>
                  <a:schemeClr val="tx1"/>
                </a:solidFill>
              </a:rPr>
              <a:t>2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1400" b="0" smtClean="0">
              <a:solidFill>
                <a:srgbClr val="000000"/>
              </a:solidFill>
            </a:endParaRPr>
          </a:p>
        </p:txBody>
      </p:sp>
      <p:sp>
        <p:nvSpPr>
          <p:cNvPr id="1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A1C031D-4007-4B24-987B-BE31721B8DF5}" type="slidenum">
              <a:rPr kumimoji="0" lang="en-US" altLang="ja-JP" sz="14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72</a:t>
            </a:fld>
            <a:endParaRPr kumimoji="0" lang="en-US" altLang="ja-JP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i="1" smtClean="0">
                <a:latin typeface="Symbol" pitchFamily="18" charset="2"/>
              </a:rPr>
              <a:t>f</a:t>
            </a:r>
            <a:r>
              <a:rPr lang="en-US" altLang="ja-JP" i="1" baseline="-25000" smtClean="0"/>
              <a:t>3</a:t>
            </a:r>
            <a:r>
              <a:rPr lang="en-US" altLang="ja-JP" smtClean="0"/>
              <a:t> measurement</a:t>
            </a: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85800" y="314325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4400" b="1">
              <a:solidFill>
                <a:srgbClr val="000000"/>
              </a:solidFill>
            </a:endParaRPr>
          </a:p>
        </p:txBody>
      </p:sp>
      <p:grpSp>
        <p:nvGrpSpPr>
          <p:cNvPr id="174086" name="Group 6"/>
          <p:cNvGrpSpPr>
            <a:grpSpLocks/>
          </p:cNvGrpSpPr>
          <p:nvPr/>
        </p:nvGrpSpPr>
        <p:grpSpPr bwMode="auto">
          <a:xfrm>
            <a:off x="1835150" y="1484313"/>
            <a:ext cx="3529013" cy="2249487"/>
            <a:chOff x="3407" y="2694"/>
            <a:chExt cx="2240" cy="1370"/>
          </a:xfrm>
        </p:grpSpPr>
        <p:sp>
          <p:nvSpPr>
            <p:cNvPr id="174179" name="Line 7"/>
            <p:cNvSpPr>
              <a:spLocks noChangeShapeType="1"/>
            </p:cNvSpPr>
            <p:nvPr/>
          </p:nvSpPr>
          <p:spPr bwMode="auto">
            <a:xfrm>
              <a:off x="4271" y="2694"/>
              <a:ext cx="1376" cy="1099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180" name="Line 8"/>
            <p:cNvSpPr>
              <a:spLocks noChangeShapeType="1"/>
            </p:cNvSpPr>
            <p:nvPr/>
          </p:nvSpPr>
          <p:spPr bwMode="auto">
            <a:xfrm flipH="1">
              <a:off x="3839" y="2694"/>
              <a:ext cx="432" cy="1104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181" name="Line 9"/>
            <p:cNvSpPr>
              <a:spLocks noChangeShapeType="1"/>
            </p:cNvSpPr>
            <p:nvPr/>
          </p:nvSpPr>
          <p:spPr bwMode="auto">
            <a:xfrm flipV="1">
              <a:off x="3839" y="3793"/>
              <a:ext cx="1808" cy="5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182" name="Text Box 10"/>
            <p:cNvSpPr txBox="1">
              <a:spLocks noChangeArrowheads="1"/>
            </p:cNvSpPr>
            <p:nvPr/>
          </p:nvSpPr>
          <p:spPr bwMode="auto">
            <a:xfrm>
              <a:off x="4937" y="3429"/>
              <a:ext cx="571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b="1">
                  <a:solidFill>
                    <a:srgbClr val="009900"/>
                  </a:solidFill>
                  <a:sym typeface="Symbol" pitchFamily="18" charset="2"/>
                </a:rPr>
                <a:t></a:t>
              </a:r>
              <a:r>
                <a:rPr lang="en-US" altLang="ja-JP" b="1" baseline="-25000">
                  <a:solidFill>
                    <a:srgbClr val="009900"/>
                  </a:solidFill>
                  <a:sym typeface="Symbol" pitchFamily="18" charset="2"/>
                </a:rPr>
                <a:t>1</a:t>
              </a:r>
              <a:r>
                <a:rPr lang="en-US" altLang="ja-JP" sz="2400" b="1">
                  <a:solidFill>
                    <a:srgbClr val="009900"/>
                  </a:solidFill>
                  <a:latin typeface="Symbol" pitchFamily="18" charset="2"/>
                  <a:sym typeface="Symbol" pitchFamily="18" charset="2"/>
                </a:rPr>
                <a:t>(b)</a:t>
              </a:r>
              <a:endParaRPr lang="en-US" altLang="ja-JP" sz="2400" b="1">
                <a:solidFill>
                  <a:srgbClr val="009900"/>
                </a:solidFill>
                <a:latin typeface="Symbol" pitchFamily="18" charset="2"/>
              </a:endParaRPr>
            </a:p>
          </p:txBody>
        </p:sp>
        <p:sp>
          <p:nvSpPr>
            <p:cNvPr id="174183" name="Text Box 11"/>
            <p:cNvSpPr txBox="1">
              <a:spLocks noChangeArrowheads="1"/>
            </p:cNvSpPr>
            <p:nvPr/>
          </p:nvSpPr>
          <p:spPr bwMode="auto">
            <a:xfrm>
              <a:off x="4111" y="2795"/>
              <a:ext cx="588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b="1">
                  <a:solidFill>
                    <a:srgbClr val="006600"/>
                  </a:solidFill>
                  <a:sym typeface="Symbol" pitchFamily="18" charset="2"/>
                </a:rPr>
                <a:t></a:t>
              </a:r>
              <a:r>
                <a:rPr lang="en-US" altLang="ja-JP" b="1" baseline="-25000">
                  <a:solidFill>
                    <a:srgbClr val="006600"/>
                  </a:solidFill>
                  <a:sym typeface="Symbol" pitchFamily="18" charset="2"/>
                </a:rPr>
                <a:t>2</a:t>
              </a:r>
              <a:r>
                <a:rPr lang="en-US" altLang="ja-JP" sz="2400" b="1">
                  <a:solidFill>
                    <a:srgbClr val="006600"/>
                  </a:solidFill>
                  <a:latin typeface="Symbol" pitchFamily="18" charset="2"/>
                  <a:sym typeface="Symbol" pitchFamily="18" charset="2"/>
                </a:rPr>
                <a:t>(a)</a:t>
              </a:r>
            </a:p>
          </p:txBody>
        </p:sp>
        <p:sp>
          <p:nvSpPr>
            <p:cNvPr id="174184" name="Text Box 12"/>
            <p:cNvSpPr txBox="1">
              <a:spLocks noChangeArrowheads="1"/>
            </p:cNvSpPr>
            <p:nvPr/>
          </p:nvSpPr>
          <p:spPr bwMode="auto">
            <a:xfrm>
              <a:off x="3937" y="3384"/>
              <a:ext cx="545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b="1">
                  <a:solidFill>
                    <a:srgbClr val="FF0000"/>
                  </a:solidFill>
                  <a:sym typeface="Symbol" pitchFamily="18" charset="2"/>
                </a:rPr>
                <a:t></a:t>
              </a:r>
              <a:r>
                <a:rPr lang="en-US" altLang="ja-JP" b="1" baseline="-25000">
                  <a:solidFill>
                    <a:srgbClr val="FF0000"/>
                  </a:solidFill>
                  <a:sym typeface="Symbol" pitchFamily="18" charset="2"/>
                </a:rPr>
                <a:t>3</a:t>
              </a:r>
              <a:r>
                <a:rPr lang="en-US" altLang="ja-JP" sz="2400" b="1">
                  <a:solidFill>
                    <a:srgbClr val="FF0000"/>
                  </a:solidFill>
                  <a:latin typeface="Symbol" pitchFamily="18" charset="2"/>
                  <a:sym typeface="Symbol" pitchFamily="18" charset="2"/>
                </a:rPr>
                <a:t>(g)</a:t>
              </a:r>
            </a:p>
          </p:txBody>
        </p:sp>
        <p:sp>
          <p:nvSpPr>
            <p:cNvPr id="174185" name="Rectangle 13"/>
            <p:cNvSpPr>
              <a:spLocks noChangeArrowheads="1"/>
            </p:cNvSpPr>
            <p:nvPr/>
          </p:nvSpPr>
          <p:spPr bwMode="auto">
            <a:xfrm>
              <a:off x="4831" y="2875"/>
              <a:ext cx="693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td </a:t>
              </a: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tb</a:t>
              </a:r>
            </a:p>
          </p:txBody>
        </p:sp>
        <p:sp>
          <p:nvSpPr>
            <p:cNvPr id="174186" name="Rectangle 14"/>
            <p:cNvSpPr>
              <a:spLocks noChangeArrowheads="1"/>
            </p:cNvSpPr>
            <p:nvPr/>
          </p:nvSpPr>
          <p:spPr bwMode="auto">
            <a:xfrm>
              <a:off x="4349" y="3748"/>
              <a:ext cx="868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cd </a:t>
              </a: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cb</a:t>
              </a:r>
            </a:p>
          </p:txBody>
        </p:sp>
        <p:sp>
          <p:nvSpPr>
            <p:cNvPr id="174187" name="Rectangle 15"/>
            <p:cNvSpPr>
              <a:spLocks noChangeArrowheads="1"/>
            </p:cNvSpPr>
            <p:nvPr/>
          </p:nvSpPr>
          <p:spPr bwMode="auto">
            <a:xfrm>
              <a:off x="3407" y="2742"/>
              <a:ext cx="78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ud </a:t>
              </a:r>
              <a:r>
                <a:rPr lang="en-US" altLang="ja-JP" sz="2800" b="1" i="1">
                  <a:solidFill>
                    <a:srgbClr val="CC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CC0000"/>
                  </a:solidFill>
                </a:rPr>
                <a:t>ub</a:t>
              </a:r>
            </a:p>
          </p:txBody>
        </p:sp>
        <p:sp>
          <p:nvSpPr>
            <p:cNvPr id="174188" name="Rectangle 16"/>
            <p:cNvSpPr>
              <a:spLocks noChangeArrowheads="1"/>
            </p:cNvSpPr>
            <p:nvPr/>
          </p:nvSpPr>
          <p:spPr bwMode="auto">
            <a:xfrm>
              <a:off x="3935" y="2694"/>
              <a:ext cx="19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 baseline="-25000">
                  <a:solidFill>
                    <a:srgbClr val="CC0000"/>
                  </a:solidFill>
                </a:rPr>
                <a:t>*</a:t>
              </a:r>
            </a:p>
          </p:txBody>
        </p:sp>
        <p:sp>
          <p:nvSpPr>
            <p:cNvPr id="174189" name="Rectangle 17"/>
            <p:cNvSpPr>
              <a:spLocks noChangeArrowheads="1"/>
            </p:cNvSpPr>
            <p:nvPr/>
          </p:nvSpPr>
          <p:spPr bwMode="auto">
            <a:xfrm>
              <a:off x="4847" y="3749"/>
              <a:ext cx="19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 baseline="-25000">
                  <a:solidFill>
                    <a:srgbClr val="CC0000"/>
                  </a:solidFill>
                </a:rPr>
                <a:t>*</a:t>
              </a:r>
            </a:p>
          </p:txBody>
        </p:sp>
        <p:sp>
          <p:nvSpPr>
            <p:cNvPr id="174190" name="Rectangle 18"/>
            <p:cNvSpPr>
              <a:spLocks noChangeArrowheads="1"/>
            </p:cNvSpPr>
            <p:nvPr/>
          </p:nvSpPr>
          <p:spPr bwMode="auto">
            <a:xfrm>
              <a:off x="5327" y="2827"/>
              <a:ext cx="19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 baseline="-25000">
                  <a:solidFill>
                    <a:srgbClr val="CC0000"/>
                  </a:solidFill>
                </a:rPr>
                <a:t>*</a:t>
              </a:r>
            </a:p>
          </p:txBody>
        </p:sp>
      </p:grpSp>
      <p:sp>
        <p:nvSpPr>
          <p:cNvPr id="174087" name="Oval 19"/>
          <p:cNvSpPr>
            <a:spLocks noChangeArrowheads="1"/>
          </p:cNvSpPr>
          <p:nvPr/>
        </p:nvSpPr>
        <p:spPr bwMode="auto">
          <a:xfrm>
            <a:off x="2411413" y="1501775"/>
            <a:ext cx="647700" cy="6477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74088" name="Oval 20"/>
          <p:cNvSpPr>
            <a:spLocks noChangeArrowheads="1"/>
          </p:cNvSpPr>
          <p:nvPr/>
        </p:nvSpPr>
        <p:spPr bwMode="auto">
          <a:xfrm>
            <a:off x="3851275" y="3159125"/>
            <a:ext cx="647700" cy="649288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00"/>
              </a:solidFill>
            </a:endParaRPr>
          </a:p>
        </p:txBody>
      </p:sp>
      <p:grpSp>
        <p:nvGrpSpPr>
          <p:cNvPr id="174089" name="Group 21"/>
          <p:cNvGrpSpPr>
            <a:grpSpLocks/>
          </p:cNvGrpSpPr>
          <p:nvPr/>
        </p:nvGrpSpPr>
        <p:grpSpPr bwMode="auto">
          <a:xfrm>
            <a:off x="215900" y="4256088"/>
            <a:ext cx="3298825" cy="1693862"/>
            <a:chOff x="512" y="2496"/>
            <a:chExt cx="2498" cy="1368"/>
          </a:xfrm>
        </p:grpSpPr>
        <p:sp>
          <p:nvSpPr>
            <p:cNvPr id="174144" name="Text Box 22"/>
            <p:cNvSpPr txBox="1">
              <a:spLocks noChangeArrowheads="1"/>
            </p:cNvSpPr>
            <p:nvPr/>
          </p:nvSpPr>
          <p:spPr bwMode="auto">
            <a:xfrm>
              <a:off x="752" y="3502"/>
              <a:ext cx="191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3333CC"/>
                  </a:solidFill>
                  <a:latin typeface="Comic Sans MS" pitchFamily="66" charset="0"/>
                </a:rPr>
                <a:t>u</a:t>
              </a:r>
              <a:endParaRPr lang="en-US" altLang="ja-JP" sz="2000" b="1" baseline="-250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grpSp>
          <p:nvGrpSpPr>
            <p:cNvPr id="174145" name="Group 23"/>
            <p:cNvGrpSpPr>
              <a:grpSpLocks/>
            </p:cNvGrpSpPr>
            <p:nvPr/>
          </p:nvGrpSpPr>
          <p:grpSpPr bwMode="auto">
            <a:xfrm>
              <a:off x="752" y="2879"/>
              <a:ext cx="191" cy="321"/>
              <a:chOff x="3168" y="2773"/>
              <a:chExt cx="191" cy="321"/>
            </a:xfrm>
          </p:grpSpPr>
          <p:sp>
            <p:nvSpPr>
              <p:cNvPr id="174177" name="Text Box 24"/>
              <p:cNvSpPr txBox="1">
                <a:spLocks noChangeArrowheads="1"/>
              </p:cNvSpPr>
              <p:nvPr/>
            </p:nvSpPr>
            <p:spPr bwMode="auto">
              <a:xfrm>
                <a:off x="3168" y="2773"/>
                <a:ext cx="191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3333CC"/>
                    </a:solidFill>
                    <a:latin typeface="Comic Sans MS" pitchFamily="66" charset="0"/>
                  </a:rPr>
                  <a:t>b</a:t>
                </a:r>
                <a:endParaRPr lang="en-US" altLang="ja-JP" sz="2000" b="1" baseline="-25000">
                  <a:solidFill>
                    <a:srgbClr val="3333CC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178" name="Line 25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4146" name="Text Box 26"/>
            <p:cNvSpPr txBox="1">
              <a:spLocks noChangeArrowheads="1"/>
            </p:cNvSpPr>
            <p:nvPr/>
          </p:nvSpPr>
          <p:spPr bwMode="auto">
            <a:xfrm>
              <a:off x="2384" y="3544"/>
              <a:ext cx="19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3333CC"/>
                  </a:solidFill>
                  <a:latin typeface="Comic Sans MS" pitchFamily="66" charset="0"/>
                </a:rPr>
                <a:t>u</a:t>
              </a:r>
              <a:endParaRPr lang="en-US" altLang="ja-JP" sz="2000" b="1" baseline="-250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grpSp>
          <p:nvGrpSpPr>
            <p:cNvPr id="174147" name="Group 27"/>
            <p:cNvGrpSpPr>
              <a:grpSpLocks/>
            </p:cNvGrpSpPr>
            <p:nvPr/>
          </p:nvGrpSpPr>
          <p:grpSpPr bwMode="auto">
            <a:xfrm>
              <a:off x="2384" y="2543"/>
              <a:ext cx="192" cy="370"/>
              <a:chOff x="2016" y="1343"/>
              <a:chExt cx="192" cy="370"/>
            </a:xfrm>
          </p:grpSpPr>
          <p:sp>
            <p:nvSpPr>
              <p:cNvPr id="174175" name="Text Box 28"/>
              <p:cNvSpPr txBox="1">
                <a:spLocks noChangeArrowheads="1"/>
              </p:cNvSpPr>
              <p:nvPr/>
            </p:nvSpPr>
            <p:spPr bwMode="auto">
              <a:xfrm>
                <a:off x="2016" y="1343"/>
                <a:ext cx="192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rgbClr val="3333CC"/>
                    </a:solidFill>
                    <a:latin typeface="ＭＳ Ｐゴシック" pitchFamily="50" charset="-128"/>
                  </a:rPr>
                  <a:t>u</a:t>
                </a:r>
                <a:endParaRPr lang="en-US" altLang="ja-JP" sz="2000" b="1" baseline="-25000">
                  <a:solidFill>
                    <a:srgbClr val="3333CC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176" name="Line 29"/>
              <p:cNvSpPr>
                <a:spLocks noChangeShapeType="1"/>
              </p:cNvSpPr>
              <p:nvPr/>
            </p:nvSpPr>
            <p:spPr bwMode="auto">
              <a:xfrm>
                <a:off x="2064" y="144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4148" name="Text Box 30"/>
            <p:cNvSpPr txBox="1">
              <a:spLocks noChangeArrowheads="1"/>
            </p:cNvSpPr>
            <p:nvPr/>
          </p:nvSpPr>
          <p:spPr bwMode="auto">
            <a:xfrm>
              <a:off x="2384" y="2832"/>
              <a:ext cx="192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3333CC"/>
                  </a:solidFill>
                  <a:latin typeface="ＭＳ Ｐゴシック" pitchFamily="50" charset="-128"/>
                </a:rPr>
                <a:t>c</a:t>
              </a:r>
              <a:endParaRPr lang="en-US" altLang="ja-JP" sz="2400" b="1" baseline="-250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grpSp>
          <p:nvGrpSpPr>
            <p:cNvPr id="174149" name="Group 31"/>
            <p:cNvGrpSpPr>
              <a:grpSpLocks/>
            </p:cNvGrpSpPr>
            <p:nvPr/>
          </p:nvGrpSpPr>
          <p:grpSpPr bwMode="auto">
            <a:xfrm>
              <a:off x="2384" y="3264"/>
              <a:ext cx="192" cy="369"/>
              <a:chOff x="2016" y="2102"/>
              <a:chExt cx="192" cy="369"/>
            </a:xfrm>
          </p:grpSpPr>
          <p:sp>
            <p:nvSpPr>
              <p:cNvPr id="174173" name="Text Box 32"/>
              <p:cNvSpPr txBox="1">
                <a:spLocks noChangeArrowheads="1"/>
              </p:cNvSpPr>
              <p:nvPr/>
            </p:nvSpPr>
            <p:spPr bwMode="auto">
              <a:xfrm>
                <a:off x="2016" y="2102"/>
                <a:ext cx="192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rgbClr val="3333CC"/>
                    </a:solidFill>
                    <a:latin typeface="ＭＳ Ｐゴシック" pitchFamily="50" charset="-128"/>
                  </a:rPr>
                  <a:t>s</a:t>
                </a:r>
                <a:endParaRPr lang="en-US" altLang="ja-JP" sz="2000" b="1" baseline="-25000">
                  <a:solidFill>
                    <a:srgbClr val="3333CC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174" name="Line 33"/>
              <p:cNvSpPr>
                <a:spLocks noChangeShapeType="1"/>
              </p:cNvSpPr>
              <p:nvPr/>
            </p:nvSpPr>
            <p:spPr bwMode="auto">
              <a:xfrm>
                <a:off x="2064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4150" name="Line 34"/>
            <p:cNvSpPr>
              <a:spLocks noChangeShapeType="1"/>
            </p:cNvSpPr>
            <p:nvPr/>
          </p:nvSpPr>
          <p:spPr bwMode="auto">
            <a:xfrm>
              <a:off x="944" y="2832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151" name="Line 35"/>
            <p:cNvSpPr>
              <a:spLocks noChangeShapeType="1"/>
            </p:cNvSpPr>
            <p:nvPr/>
          </p:nvSpPr>
          <p:spPr bwMode="auto">
            <a:xfrm>
              <a:off x="1280" y="2832"/>
              <a:ext cx="110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152" name="Freeform 36"/>
            <p:cNvSpPr>
              <a:spLocks/>
            </p:cNvSpPr>
            <p:nvPr/>
          </p:nvSpPr>
          <p:spPr bwMode="auto">
            <a:xfrm rot="3005786">
              <a:off x="1376" y="3000"/>
              <a:ext cx="504" cy="72"/>
            </a:xfrm>
            <a:custGeom>
              <a:avLst/>
              <a:gdLst>
                <a:gd name="T0" fmla="*/ 0 w 1440"/>
                <a:gd name="T1" fmla="*/ 1 h 288"/>
                <a:gd name="T2" fmla="*/ 2 w 1440"/>
                <a:gd name="T3" fmla="*/ 0 h 288"/>
                <a:gd name="T4" fmla="*/ 4 w 1440"/>
                <a:gd name="T5" fmla="*/ 1 h 288"/>
                <a:gd name="T6" fmla="*/ 7 w 1440"/>
                <a:gd name="T7" fmla="*/ 1 h 288"/>
                <a:gd name="T8" fmla="*/ 9 w 1440"/>
                <a:gd name="T9" fmla="*/ 1 h 288"/>
                <a:gd name="T10" fmla="*/ 11 w 1440"/>
                <a:gd name="T11" fmla="*/ 0 h 288"/>
                <a:gd name="T12" fmla="*/ 13 w 1440"/>
                <a:gd name="T13" fmla="*/ 1 h 288"/>
                <a:gd name="T14" fmla="*/ 15 w 1440"/>
                <a:gd name="T15" fmla="*/ 1 h 288"/>
                <a:gd name="T16" fmla="*/ 17 w 1440"/>
                <a:gd name="T17" fmla="*/ 1 h 288"/>
                <a:gd name="T18" fmla="*/ 20 w 1440"/>
                <a:gd name="T19" fmla="*/ 0 h 288"/>
                <a:gd name="T20" fmla="*/ 22 w 1440"/>
                <a:gd name="T21" fmla="*/ 1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0" h="288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96"/>
                    <a:pt x="288" y="144"/>
                  </a:cubicBezTo>
                  <a:cubicBezTo>
                    <a:pt x="336" y="192"/>
                    <a:pt x="384" y="288"/>
                    <a:pt x="432" y="288"/>
                  </a:cubicBezTo>
                  <a:cubicBezTo>
                    <a:pt x="480" y="288"/>
                    <a:pt x="528" y="192"/>
                    <a:pt x="576" y="144"/>
                  </a:cubicBezTo>
                  <a:cubicBezTo>
                    <a:pt x="624" y="96"/>
                    <a:pt x="672" y="0"/>
                    <a:pt x="720" y="0"/>
                  </a:cubicBezTo>
                  <a:cubicBezTo>
                    <a:pt x="768" y="0"/>
                    <a:pt x="816" y="96"/>
                    <a:pt x="864" y="144"/>
                  </a:cubicBezTo>
                  <a:cubicBezTo>
                    <a:pt x="912" y="192"/>
                    <a:pt x="960" y="288"/>
                    <a:pt x="1008" y="288"/>
                  </a:cubicBezTo>
                  <a:cubicBezTo>
                    <a:pt x="1056" y="288"/>
                    <a:pt x="1104" y="192"/>
                    <a:pt x="1152" y="144"/>
                  </a:cubicBezTo>
                  <a:cubicBezTo>
                    <a:pt x="1200" y="96"/>
                    <a:pt x="1248" y="0"/>
                    <a:pt x="1296" y="0"/>
                  </a:cubicBezTo>
                  <a:cubicBezTo>
                    <a:pt x="1344" y="0"/>
                    <a:pt x="1392" y="72"/>
                    <a:pt x="1440" y="144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74153" name="Group 37"/>
            <p:cNvGrpSpPr>
              <a:grpSpLocks/>
            </p:cNvGrpSpPr>
            <p:nvPr/>
          </p:nvGrpSpPr>
          <p:grpSpPr bwMode="auto">
            <a:xfrm>
              <a:off x="944" y="3619"/>
              <a:ext cx="395" cy="1"/>
              <a:chOff x="421" y="1631"/>
              <a:chExt cx="395" cy="1"/>
            </a:xfrm>
          </p:grpSpPr>
          <p:sp>
            <p:nvSpPr>
              <p:cNvPr id="174171" name="Line 38"/>
              <p:cNvSpPr>
                <a:spLocks noChangeShapeType="1"/>
              </p:cNvSpPr>
              <p:nvPr/>
            </p:nvSpPr>
            <p:spPr bwMode="auto">
              <a:xfrm rot="10800000">
                <a:off x="57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172" name="Line 39"/>
              <p:cNvSpPr>
                <a:spLocks noChangeShapeType="1"/>
              </p:cNvSpPr>
              <p:nvPr/>
            </p:nvSpPr>
            <p:spPr bwMode="auto">
              <a:xfrm rot="10800000">
                <a:off x="421" y="1631"/>
                <a:ext cx="155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74154" name="Group 40"/>
            <p:cNvGrpSpPr>
              <a:grpSpLocks/>
            </p:cNvGrpSpPr>
            <p:nvPr/>
          </p:nvGrpSpPr>
          <p:grpSpPr bwMode="auto">
            <a:xfrm rot="9597764">
              <a:off x="1760" y="3072"/>
              <a:ext cx="624" cy="48"/>
              <a:chOff x="864" y="2448"/>
              <a:chExt cx="557" cy="0"/>
            </a:xfrm>
          </p:grpSpPr>
          <p:sp>
            <p:nvSpPr>
              <p:cNvPr id="174169" name="Line 41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170" name="Line 42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74155" name="Group 43"/>
            <p:cNvGrpSpPr>
              <a:grpSpLocks/>
            </p:cNvGrpSpPr>
            <p:nvPr/>
          </p:nvGrpSpPr>
          <p:grpSpPr bwMode="auto">
            <a:xfrm rot="1194515">
              <a:off x="1760" y="3312"/>
              <a:ext cx="624" cy="48"/>
              <a:chOff x="864" y="2448"/>
              <a:chExt cx="557" cy="0"/>
            </a:xfrm>
          </p:grpSpPr>
          <p:sp>
            <p:nvSpPr>
              <p:cNvPr id="174167" name="Line 44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168" name="Line 45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4156" name="Text Box 46"/>
            <p:cNvSpPr txBox="1">
              <a:spLocks noChangeArrowheads="1"/>
            </p:cNvSpPr>
            <p:nvPr/>
          </p:nvSpPr>
          <p:spPr bwMode="auto">
            <a:xfrm>
              <a:off x="1334" y="3014"/>
              <a:ext cx="339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3333CC"/>
                  </a:solidFill>
                  <a:latin typeface="Comic Sans MS" pitchFamily="66" charset="0"/>
                </a:rPr>
                <a:t>W</a:t>
              </a:r>
            </a:p>
          </p:txBody>
        </p:sp>
        <p:grpSp>
          <p:nvGrpSpPr>
            <p:cNvPr id="174157" name="Group 47"/>
            <p:cNvGrpSpPr>
              <a:grpSpLocks/>
            </p:cNvGrpSpPr>
            <p:nvPr/>
          </p:nvGrpSpPr>
          <p:grpSpPr bwMode="auto">
            <a:xfrm>
              <a:off x="512" y="3138"/>
              <a:ext cx="383" cy="432"/>
              <a:chOff x="2880" y="2447"/>
              <a:chExt cx="383" cy="432"/>
            </a:xfrm>
          </p:grpSpPr>
          <p:sp>
            <p:nvSpPr>
              <p:cNvPr id="174165" name="Text Box 48"/>
              <p:cNvSpPr txBox="1">
                <a:spLocks noChangeArrowheads="1"/>
              </p:cNvSpPr>
              <p:nvPr/>
            </p:nvSpPr>
            <p:spPr bwMode="auto">
              <a:xfrm>
                <a:off x="2880" y="2460"/>
                <a:ext cx="318" cy="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800" b="1">
                    <a:solidFill>
                      <a:srgbClr val="3333CC"/>
                    </a:solidFill>
                  </a:rPr>
                  <a:t>B</a:t>
                </a:r>
                <a:endParaRPr lang="en-US" altLang="ja-JP" sz="2800" b="1" baseline="30000">
                  <a:solidFill>
                    <a:srgbClr val="3333CC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166" name="Text Box 49"/>
              <p:cNvSpPr txBox="1">
                <a:spLocks noChangeArrowheads="1"/>
              </p:cNvSpPr>
              <p:nvPr/>
            </p:nvSpPr>
            <p:spPr bwMode="auto">
              <a:xfrm>
                <a:off x="3042" y="2447"/>
                <a:ext cx="221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rgbClr val="3333CC"/>
                    </a:solidFill>
                    <a:latin typeface="Comic Sans MS" pitchFamily="66" charset="0"/>
                  </a:rPr>
                  <a:t>+</a:t>
                </a:r>
              </a:p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rgbClr val="FFFFFF"/>
                    </a:solidFill>
                    <a:latin typeface="Comic Sans MS" pitchFamily="66" charset="0"/>
                  </a:rPr>
                  <a:t>d</a:t>
                </a:r>
              </a:p>
            </p:txBody>
          </p:sp>
        </p:grpSp>
        <p:sp>
          <p:nvSpPr>
            <p:cNvPr id="174158" name="Text Box 50"/>
            <p:cNvSpPr txBox="1">
              <a:spLocks noChangeArrowheads="1"/>
            </p:cNvSpPr>
            <p:nvPr/>
          </p:nvSpPr>
          <p:spPr bwMode="auto">
            <a:xfrm>
              <a:off x="2576" y="3370"/>
              <a:ext cx="434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rgbClr val="3333CC"/>
                  </a:solidFill>
                  <a:latin typeface="Symbol" pitchFamily="18" charset="2"/>
                </a:rPr>
                <a:t>K</a:t>
              </a:r>
              <a:r>
                <a:rPr lang="en-US" altLang="ja-JP" sz="2800" b="1" baseline="30000">
                  <a:solidFill>
                    <a:srgbClr val="3333CC"/>
                  </a:solidFill>
                  <a:latin typeface="Symbol" pitchFamily="18" charset="2"/>
                </a:rPr>
                <a:t>+</a:t>
              </a:r>
              <a:endParaRPr lang="en-US" altLang="ja-JP" sz="2800" b="1" baseline="300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174159" name="Text Box 51"/>
            <p:cNvSpPr txBox="1">
              <a:spLocks noChangeArrowheads="1"/>
            </p:cNvSpPr>
            <p:nvPr/>
          </p:nvSpPr>
          <p:spPr bwMode="auto">
            <a:xfrm>
              <a:off x="2580" y="2549"/>
              <a:ext cx="426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rgbClr val="3333CC"/>
                  </a:solidFill>
                </a:rPr>
                <a:t>D</a:t>
              </a:r>
              <a:r>
                <a:rPr lang="en-US" altLang="ja-JP" sz="2800" b="1" baseline="30000">
                  <a:solidFill>
                    <a:srgbClr val="3333CC"/>
                  </a:solidFill>
                </a:rPr>
                <a:t>0</a:t>
              </a:r>
            </a:p>
          </p:txBody>
        </p:sp>
        <p:grpSp>
          <p:nvGrpSpPr>
            <p:cNvPr id="174160" name="Group 52"/>
            <p:cNvGrpSpPr>
              <a:grpSpLocks/>
            </p:cNvGrpSpPr>
            <p:nvPr/>
          </p:nvGrpSpPr>
          <p:grpSpPr bwMode="auto">
            <a:xfrm>
              <a:off x="1519" y="3217"/>
              <a:ext cx="450" cy="369"/>
              <a:chOff x="3743" y="2977"/>
              <a:chExt cx="450" cy="369"/>
            </a:xfrm>
          </p:grpSpPr>
          <p:sp>
            <p:nvSpPr>
              <p:cNvPr id="174163" name="Text Box 53"/>
              <p:cNvSpPr txBox="1">
                <a:spLocks noChangeArrowheads="1"/>
              </p:cNvSpPr>
              <p:nvPr/>
            </p:nvSpPr>
            <p:spPr bwMode="auto">
              <a:xfrm>
                <a:off x="3743" y="2977"/>
                <a:ext cx="450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rgbClr val="FF3300"/>
                    </a:solidFill>
                    <a:latin typeface="Comic Sans MS" pitchFamily="66" charset="0"/>
                  </a:rPr>
                  <a:t>V</a:t>
                </a:r>
                <a:r>
                  <a:rPr lang="en-US" altLang="ja-JP" sz="2400" b="1" baseline="-25000">
                    <a:solidFill>
                      <a:srgbClr val="FF3300"/>
                    </a:solidFill>
                    <a:latin typeface="Comic Sans MS" pitchFamily="66" charset="0"/>
                  </a:rPr>
                  <a:t>cs</a:t>
                </a:r>
              </a:p>
            </p:txBody>
          </p:sp>
          <p:sp>
            <p:nvSpPr>
              <p:cNvPr id="174164" name="Text Box 54"/>
              <p:cNvSpPr txBox="1">
                <a:spLocks noChangeArrowheads="1"/>
              </p:cNvSpPr>
              <p:nvPr/>
            </p:nvSpPr>
            <p:spPr bwMode="auto">
              <a:xfrm>
                <a:off x="3887" y="2986"/>
                <a:ext cx="217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baseline="30000">
                    <a:solidFill>
                      <a:srgbClr val="FF3300"/>
                    </a:solidFill>
                    <a:latin typeface="Comic Sans MS" pitchFamily="66" charset="0"/>
                    <a:sym typeface="Symbol" pitchFamily="18" charset="2"/>
                  </a:rPr>
                  <a:t></a:t>
                </a:r>
                <a:endParaRPr lang="en-US" altLang="ja-JP" sz="2400" b="1" baseline="30000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74161" name="Text Box 55"/>
            <p:cNvSpPr txBox="1">
              <a:spLocks noChangeArrowheads="1"/>
            </p:cNvSpPr>
            <p:nvPr/>
          </p:nvSpPr>
          <p:spPr bwMode="auto">
            <a:xfrm>
              <a:off x="1327" y="2496"/>
              <a:ext cx="465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FF0000"/>
                  </a:solidFill>
                  <a:latin typeface="Comic Sans MS" pitchFamily="66" charset="0"/>
                </a:rPr>
                <a:t>V</a:t>
              </a:r>
              <a:r>
                <a:rPr lang="en-US" altLang="ja-JP" sz="2400" b="1" baseline="-25000">
                  <a:solidFill>
                    <a:srgbClr val="FF0000"/>
                  </a:solidFill>
                  <a:latin typeface="ＭＳ Ｐゴシック" pitchFamily="50" charset="-128"/>
                </a:rPr>
                <a:t>u</a:t>
              </a:r>
              <a:r>
                <a:rPr lang="en-US" altLang="ja-JP" sz="2400" b="1" baseline="-25000">
                  <a:solidFill>
                    <a:srgbClr val="FF00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174162" name="Line 56"/>
            <p:cNvSpPr>
              <a:spLocks noChangeShapeType="1"/>
            </p:cNvSpPr>
            <p:nvPr/>
          </p:nvSpPr>
          <p:spPr bwMode="auto">
            <a:xfrm>
              <a:off x="1328" y="3623"/>
              <a:ext cx="10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74090" name="Group 57"/>
          <p:cNvGrpSpPr>
            <a:grpSpLocks/>
          </p:cNvGrpSpPr>
          <p:nvPr/>
        </p:nvGrpSpPr>
        <p:grpSpPr bwMode="auto">
          <a:xfrm>
            <a:off x="4449763" y="3857625"/>
            <a:ext cx="3871912" cy="2149475"/>
            <a:chOff x="144" y="1200"/>
            <a:chExt cx="2439" cy="1354"/>
          </a:xfrm>
        </p:grpSpPr>
        <p:sp>
          <p:nvSpPr>
            <p:cNvPr id="174109" name="Text Box 58"/>
            <p:cNvSpPr txBox="1">
              <a:spLocks noChangeArrowheads="1"/>
            </p:cNvSpPr>
            <p:nvPr/>
          </p:nvSpPr>
          <p:spPr bwMode="auto">
            <a:xfrm>
              <a:off x="384" y="2304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3333CC"/>
                  </a:solidFill>
                  <a:latin typeface="Comic Sans MS" pitchFamily="66" charset="0"/>
                </a:rPr>
                <a:t>u</a:t>
              </a:r>
              <a:endParaRPr lang="en-US" altLang="ja-JP" sz="2000" b="1" baseline="-250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grpSp>
          <p:nvGrpSpPr>
            <p:cNvPr id="174110" name="Group 59"/>
            <p:cNvGrpSpPr>
              <a:grpSpLocks/>
            </p:cNvGrpSpPr>
            <p:nvPr/>
          </p:nvGrpSpPr>
          <p:grpSpPr bwMode="auto">
            <a:xfrm>
              <a:off x="384" y="1728"/>
              <a:ext cx="192" cy="250"/>
              <a:chOff x="3168" y="2774"/>
              <a:chExt cx="192" cy="250"/>
            </a:xfrm>
          </p:grpSpPr>
          <p:sp>
            <p:nvSpPr>
              <p:cNvPr id="174142" name="Text Box 60"/>
              <p:cNvSpPr txBox="1">
                <a:spLocks noChangeArrowheads="1"/>
              </p:cNvSpPr>
              <p:nvPr/>
            </p:nvSpPr>
            <p:spPr bwMode="auto">
              <a:xfrm>
                <a:off x="3168" y="2774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3333CC"/>
                    </a:solidFill>
                    <a:latin typeface="Comic Sans MS" pitchFamily="66" charset="0"/>
                  </a:rPr>
                  <a:t>b</a:t>
                </a:r>
                <a:endParaRPr lang="en-US" altLang="ja-JP" sz="2000" b="1" baseline="-25000">
                  <a:solidFill>
                    <a:srgbClr val="3333CC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143" name="Line 61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4111" name="Text Box 62"/>
            <p:cNvSpPr txBox="1">
              <a:spLocks noChangeArrowheads="1"/>
            </p:cNvSpPr>
            <p:nvPr/>
          </p:nvSpPr>
          <p:spPr bwMode="auto">
            <a:xfrm>
              <a:off x="2016" y="2304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3333CC"/>
                  </a:solidFill>
                  <a:latin typeface="Comic Sans MS" pitchFamily="66" charset="0"/>
                </a:rPr>
                <a:t>u</a:t>
              </a:r>
              <a:endParaRPr lang="en-US" altLang="ja-JP" sz="2000" b="1" baseline="-250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grpSp>
          <p:nvGrpSpPr>
            <p:cNvPr id="174112" name="Group 63"/>
            <p:cNvGrpSpPr>
              <a:grpSpLocks/>
            </p:cNvGrpSpPr>
            <p:nvPr/>
          </p:nvGrpSpPr>
          <p:grpSpPr bwMode="auto">
            <a:xfrm>
              <a:off x="2016" y="1344"/>
              <a:ext cx="192" cy="250"/>
              <a:chOff x="2352" y="1142"/>
              <a:chExt cx="192" cy="250"/>
            </a:xfrm>
          </p:grpSpPr>
          <p:sp>
            <p:nvSpPr>
              <p:cNvPr id="174140" name="Text Box 64"/>
              <p:cNvSpPr txBox="1">
                <a:spLocks noChangeArrowheads="1"/>
              </p:cNvSpPr>
              <p:nvPr/>
            </p:nvSpPr>
            <p:spPr bwMode="auto">
              <a:xfrm>
                <a:off x="2352" y="1142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3333CC"/>
                    </a:solidFill>
                    <a:latin typeface="Comic Sans MS" pitchFamily="66" charset="0"/>
                  </a:rPr>
                  <a:t>s</a:t>
                </a:r>
                <a:endParaRPr lang="en-US" altLang="ja-JP" sz="2000" b="1" baseline="-25000">
                  <a:solidFill>
                    <a:srgbClr val="3333CC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141" name="Line 65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4113" name="Text Box 66"/>
            <p:cNvSpPr txBox="1">
              <a:spLocks noChangeArrowheads="1"/>
            </p:cNvSpPr>
            <p:nvPr/>
          </p:nvSpPr>
          <p:spPr bwMode="auto">
            <a:xfrm>
              <a:off x="2016" y="1574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3333CC"/>
                  </a:solidFill>
                  <a:latin typeface="Comic Sans MS" pitchFamily="66" charset="0"/>
                </a:rPr>
                <a:t>u</a:t>
              </a:r>
              <a:endParaRPr lang="en-US" altLang="ja-JP" sz="2000" b="1" baseline="-250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grpSp>
          <p:nvGrpSpPr>
            <p:cNvPr id="174114" name="Group 67"/>
            <p:cNvGrpSpPr>
              <a:grpSpLocks/>
            </p:cNvGrpSpPr>
            <p:nvPr/>
          </p:nvGrpSpPr>
          <p:grpSpPr bwMode="auto">
            <a:xfrm>
              <a:off x="2016" y="1939"/>
              <a:ext cx="192" cy="250"/>
              <a:chOff x="2448" y="1824"/>
              <a:chExt cx="192" cy="250"/>
            </a:xfrm>
          </p:grpSpPr>
          <p:sp>
            <p:nvSpPr>
              <p:cNvPr id="174138" name="Text Box 68"/>
              <p:cNvSpPr txBox="1">
                <a:spLocks noChangeArrowheads="1"/>
              </p:cNvSpPr>
              <p:nvPr/>
            </p:nvSpPr>
            <p:spPr bwMode="auto">
              <a:xfrm>
                <a:off x="2448" y="1824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3333CC"/>
                    </a:solidFill>
                    <a:latin typeface="Comic Sans MS" pitchFamily="66" charset="0"/>
                  </a:rPr>
                  <a:t>c</a:t>
                </a:r>
                <a:endParaRPr lang="en-US" altLang="ja-JP" sz="2000" b="1" baseline="-25000">
                  <a:solidFill>
                    <a:srgbClr val="3333CC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139" name="Line 69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4115" name="Line 70"/>
            <p:cNvSpPr>
              <a:spLocks noChangeShapeType="1"/>
            </p:cNvSpPr>
            <p:nvPr/>
          </p:nvSpPr>
          <p:spPr bwMode="auto">
            <a:xfrm>
              <a:off x="576" y="1891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116" name="Line 71"/>
            <p:cNvSpPr>
              <a:spLocks noChangeShapeType="1"/>
            </p:cNvSpPr>
            <p:nvPr/>
          </p:nvSpPr>
          <p:spPr bwMode="auto">
            <a:xfrm>
              <a:off x="912" y="1891"/>
              <a:ext cx="110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117" name="Freeform 72"/>
            <p:cNvSpPr>
              <a:spLocks/>
            </p:cNvSpPr>
            <p:nvPr/>
          </p:nvSpPr>
          <p:spPr bwMode="auto">
            <a:xfrm rot="-2505317">
              <a:off x="1008" y="1704"/>
              <a:ext cx="504" cy="72"/>
            </a:xfrm>
            <a:custGeom>
              <a:avLst/>
              <a:gdLst>
                <a:gd name="T0" fmla="*/ 0 w 1440"/>
                <a:gd name="T1" fmla="*/ 1 h 288"/>
                <a:gd name="T2" fmla="*/ 2 w 1440"/>
                <a:gd name="T3" fmla="*/ 0 h 288"/>
                <a:gd name="T4" fmla="*/ 4 w 1440"/>
                <a:gd name="T5" fmla="*/ 1 h 288"/>
                <a:gd name="T6" fmla="*/ 7 w 1440"/>
                <a:gd name="T7" fmla="*/ 1 h 288"/>
                <a:gd name="T8" fmla="*/ 9 w 1440"/>
                <a:gd name="T9" fmla="*/ 1 h 288"/>
                <a:gd name="T10" fmla="*/ 11 w 1440"/>
                <a:gd name="T11" fmla="*/ 0 h 288"/>
                <a:gd name="T12" fmla="*/ 13 w 1440"/>
                <a:gd name="T13" fmla="*/ 1 h 288"/>
                <a:gd name="T14" fmla="*/ 15 w 1440"/>
                <a:gd name="T15" fmla="*/ 1 h 288"/>
                <a:gd name="T16" fmla="*/ 17 w 1440"/>
                <a:gd name="T17" fmla="*/ 1 h 288"/>
                <a:gd name="T18" fmla="*/ 20 w 1440"/>
                <a:gd name="T19" fmla="*/ 0 h 288"/>
                <a:gd name="T20" fmla="*/ 22 w 1440"/>
                <a:gd name="T21" fmla="*/ 1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0" h="288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96"/>
                    <a:pt x="288" y="144"/>
                  </a:cubicBezTo>
                  <a:cubicBezTo>
                    <a:pt x="336" y="192"/>
                    <a:pt x="384" y="288"/>
                    <a:pt x="432" y="288"/>
                  </a:cubicBezTo>
                  <a:cubicBezTo>
                    <a:pt x="480" y="288"/>
                    <a:pt x="528" y="192"/>
                    <a:pt x="576" y="144"/>
                  </a:cubicBezTo>
                  <a:cubicBezTo>
                    <a:pt x="624" y="96"/>
                    <a:pt x="672" y="0"/>
                    <a:pt x="720" y="0"/>
                  </a:cubicBezTo>
                  <a:cubicBezTo>
                    <a:pt x="768" y="0"/>
                    <a:pt x="816" y="96"/>
                    <a:pt x="864" y="144"/>
                  </a:cubicBezTo>
                  <a:cubicBezTo>
                    <a:pt x="912" y="192"/>
                    <a:pt x="960" y="288"/>
                    <a:pt x="1008" y="288"/>
                  </a:cubicBezTo>
                  <a:cubicBezTo>
                    <a:pt x="1056" y="288"/>
                    <a:pt x="1104" y="192"/>
                    <a:pt x="1152" y="144"/>
                  </a:cubicBezTo>
                  <a:cubicBezTo>
                    <a:pt x="1200" y="96"/>
                    <a:pt x="1248" y="0"/>
                    <a:pt x="1296" y="0"/>
                  </a:cubicBezTo>
                  <a:cubicBezTo>
                    <a:pt x="1344" y="0"/>
                    <a:pt x="1392" y="72"/>
                    <a:pt x="1440" y="144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74118" name="Group 73"/>
            <p:cNvGrpSpPr>
              <a:grpSpLocks/>
            </p:cNvGrpSpPr>
            <p:nvPr/>
          </p:nvGrpSpPr>
          <p:grpSpPr bwMode="auto">
            <a:xfrm>
              <a:off x="576" y="2419"/>
              <a:ext cx="395" cy="1"/>
              <a:chOff x="421" y="1631"/>
              <a:chExt cx="395" cy="1"/>
            </a:xfrm>
          </p:grpSpPr>
          <p:sp>
            <p:nvSpPr>
              <p:cNvPr id="174136" name="Line 74"/>
              <p:cNvSpPr>
                <a:spLocks noChangeShapeType="1"/>
              </p:cNvSpPr>
              <p:nvPr/>
            </p:nvSpPr>
            <p:spPr bwMode="auto">
              <a:xfrm rot="10800000">
                <a:off x="57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137" name="Line 75"/>
              <p:cNvSpPr>
                <a:spLocks noChangeShapeType="1"/>
              </p:cNvSpPr>
              <p:nvPr/>
            </p:nvSpPr>
            <p:spPr bwMode="auto">
              <a:xfrm rot="10800000">
                <a:off x="421" y="1631"/>
                <a:ext cx="155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74119" name="Group 76"/>
            <p:cNvGrpSpPr>
              <a:grpSpLocks/>
            </p:cNvGrpSpPr>
            <p:nvPr/>
          </p:nvGrpSpPr>
          <p:grpSpPr bwMode="auto">
            <a:xfrm rot="10200000">
              <a:off x="1392" y="1488"/>
              <a:ext cx="624" cy="48"/>
              <a:chOff x="864" y="2448"/>
              <a:chExt cx="557" cy="0"/>
            </a:xfrm>
          </p:grpSpPr>
          <p:sp>
            <p:nvSpPr>
              <p:cNvPr id="174134" name="Line 77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135" name="Line 78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74120" name="Group 79"/>
            <p:cNvGrpSpPr>
              <a:grpSpLocks/>
            </p:cNvGrpSpPr>
            <p:nvPr/>
          </p:nvGrpSpPr>
          <p:grpSpPr bwMode="auto">
            <a:xfrm rot="600000">
              <a:off x="1392" y="1632"/>
              <a:ext cx="624" cy="48"/>
              <a:chOff x="864" y="2448"/>
              <a:chExt cx="557" cy="0"/>
            </a:xfrm>
          </p:grpSpPr>
          <p:sp>
            <p:nvSpPr>
              <p:cNvPr id="174132" name="Line 80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133" name="Line 81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22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4121" name="Text Box 82"/>
            <p:cNvSpPr txBox="1">
              <a:spLocks noChangeArrowheads="1"/>
            </p:cNvSpPr>
            <p:nvPr/>
          </p:nvSpPr>
          <p:spPr bwMode="auto">
            <a:xfrm>
              <a:off x="966" y="1526"/>
              <a:ext cx="2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3333CC"/>
                  </a:solidFill>
                  <a:latin typeface="Comic Sans MS" pitchFamily="66" charset="0"/>
                </a:rPr>
                <a:t>W</a:t>
              </a:r>
            </a:p>
          </p:txBody>
        </p:sp>
        <p:grpSp>
          <p:nvGrpSpPr>
            <p:cNvPr id="174122" name="Group 83"/>
            <p:cNvGrpSpPr>
              <a:grpSpLocks/>
            </p:cNvGrpSpPr>
            <p:nvPr/>
          </p:nvGrpSpPr>
          <p:grpSpPr bwMode="auto">
            <a:xfrm>
              <a:off x="144" y="1939"/>
              <a:ext cx="345" cy="340"/>
              <a:chOff x="2880" y="2448"/>
              <a:chExt cx="345" cy="340"/>
            </a:xfrm>
          </p:grpSpPr>
          <p:sp>
            <p:nvSpPr>
              <p:cNvPr id="174130" name="Text Box 84"/>
              <p:cNvSpPr txBox="1">
                <a:spLocks noChangeArrowheads="1"/>
              </p:cNvSpPr>
              <p:nvPr/>
            </p:nvSpPr>
            <p:spPr bwMode="auto">
              <a:xfrm>
                <a:off x="2880" y="2461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800" b="1">
                    <a:solidFill>
                      <a:srgbClr val="3333CC"/>
                    </a:solidFill>
                  </a:rPr>
                  <a:t>B</a:t>
                </a:r>
                <a:endParaRPr lang="en-US" altLang="ja-JP" sz="2800" b="1" baseline="30000">
                  <a:solidFill>
                    <a:srgbClr val="3333CC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131" name="Text Box 85"/>
              <p:cNvSpPr txBox="1">
                <a:spLocks noChangeArrowheads="1"/>
              </p:cNvSpPr>
              <p:nvPr/>
            </p:nvSpPr>
            <p:spPr bwMode="auto">
              <a:xfrm>
                <a:off x="3041" y="2448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rgbClr val="3333CC"/>
                    </a:solidFill>
                    <a:latin typeface="Comic Sans MS" pitchFamily="66" charset="0"/>
                  </a:rPr>
                  <a:t>+</a:t>
                </a:r>
              </a:p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rgbClr val="FFFFFF"/>
                    </a:solidFill>
                    <a:latin typeface="Comic Sans MS" pitchFamily="66" charset="0"/>
                  </a:rPr>
                  <a:t>d</a:t>
                </a:r>
              </a:p>
            </p:txBody>
          </p:sp>
        </p:grpSp>
        <p:sp>
          <p:nvSpPr>
            <p:cNvPr id="174123" name="Text Box 86"/>
            <p:cNvSpPr txBox="1">
              <a:spLocks noChangeArrowheads="1"/>
            </p:cNvSpPr>
            <p:nvPr/>
          </p:nvSpPr>
          <p:spPr bwMode="auto">
            <a:xfrm>
              <a:off x="2208" y="2068"/>
              <a:ext cx="3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rgbClr val="3333CC"/>
                  </a:solidFill>
                </a:rPr>
                <a:t>D</a:t>
              </a:r>
              <a:r>
                <a:rPr lang="en-US" altLang="ja-JP" sz="2800" b="1" baseline="30000">
                  <a:solidFill>
                    <a:srgbClr val="3333CC"/>
                  </a:solidFill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4124" name="Text Box 87"/>
            <p:cNvSpPr txBox="1">
              <a:spLocks noChangeArrowheads="1"/>
            </p:cNvSpPr>
            <p:nvPr/>
          </p:nvSpPr>
          <p:spPr bwMode="auto">
            <a:xfrm>
              <a:off x="2212" y="1392"/>
              <a:ext cx="3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>
                  <a:solidFill>
                    <a:srgbClr val="3333CC"/>
                  </a:solidFill>
                  <a:latin typeface="Symbol" pitchFamily="18" charset="2"/>
                </a:rPr>
                <a:t>K</a:t>
              </a:r>
              <a:r>
                <a:rPr lang="en-US" altLang="ja-JP" sz="2800" b="1" baseline="30000">
                  <a:solidFill>
                    <a:srgbClr val="3333CC"/>
                  </a:solidFill>
                  <a:latin typeface="Comic Sans MS" pitchFamily="66" charset="0"/>
                </a:rPr>
                <a:t>+</a:t>
              </a:r>
            </a:p>
          </p:txBody>
        </p:sp>
        <p:grpSp>
          <p:nvGrpSpPr>
            <p:cNvPr id="174125" name="Group 88"/>
            <p:cNvGrpSpPr>
              <a:grpSpLocks/>
            </p:cNvGrpSpPr>
            <p:nvPr/>
          </p:nvGrpSpPr>
          <p:grpSpPr bwMode="auto">
            <a:xfrm>
              <a:off x="1152" y="1200"/>
              <a:ext cx="375" cy="288"/>
              <a:chOff x="3744" y="2976"/>
              <a:chExt cx="375" cy="288"/>
            </a:xfrm>
          </p:grpSpPr>
          <p:sp>
            <p:nvSpPr>
              <p:cNvPr id="174128" name="Text Box 89"/>
              <p:cNvSpPr txBox="1">
                <a:spLocks noChangeArrowheads="1"/>
              </p:cNvSpPr>
              <p:nvPr/>
            </p:nvSpPr>
            <p:spPr bwMode="auto">
              <a:xfrm>
                <a:off x="3744" y="2976"/>
                <a:ext cx="37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rgbClr val="FF3300"/>
                    </a:solidFill>
                    <a:latin typeface="Comic Sans MS" pitchFamily="66" charset="0"/>
                  </a:rPr>
                  <a:t>V</a:t>
                </a:r>
                <a:r>
                  <a:rPr lang="en-US" altLang="ja-JP" sz="2400" b="1" baseline="-25000">
                    <a:solidFill>
                      <a:srgbClr val="FF3300"/>
                    </a:solidFill>
                    <a:latin typeface="Comic Sans MS" pitchFamily="66" charset="0"/>
                  </a:rPr>
                  <a:t>us</a:t>
                </a:r>
              </a:p>
            </p:txBody>
          </p:sp>
          <p:sp>
            <p:nvSpPr>
              <p:cNvPr id="174129" name="Text Box 90"/>
              <p:cNvSpPr txBox="1">
                <a:spLocks noChangeArrowheads="1"/>
              </p:cNvSpPr>
              <p:nvPr/>
            </p:nvSpPr>
            <p:spPr bwMode="auto">
              <a:xfrm>
                <a:off x="3888" y="2983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baseline="30000">
                    <a:solidFill>
                      <a:srgbClr val="FF3300"/>
                    </a:solidFill>
                    <a:latin typeface="Comic Sans MS" pitchFamily="66" charset="0"/>
                    <a:sym typeface="Symbol" pitchFamily="18" charset="2"/>
                  </a:rPr>
                  <a:t></a:t>
                </a:r>
                <a:endParaRPr lang="en-US" altLang="ja-JP" sz="2400" b="1" baseline="30000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74126" name="Text Box 91"/>
            <p:cNvSpPr txBox="1">
              <a:spLocks noChangeArrowheads="1"/>
            </p:cNvSpPr>
            <p:nvPr/>
          </p:nvSpPr>
          <p:spPr bwMode="auto">
            <a:xfrm>
              <a:off x="907" y="1872"/>
              <a:ext cx="3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FF0000"/>
                  </a:solidFill>
                  <a:latin typeface="Comic Sans MS" pitchFamily="66" charset="0"/>
                </a:rPr>
                <a:t>V</a:t>
              </a:r>
              <a:r>
                <a:rPr lang="en-US" altLang="ja-JP" sz="2400" b="1" baseline="-25000">
                  <a:solidFill>
                    <a:srgbClr val="FF0000"/>
                  </a:solidFill>
                  <a:latin typeface="Comic Sans MS" pitchFamily="66" charset="0"/>
                </a:rPr>
                <a:t>cb</a:t>
              </a:r>
            </a:p>
          </p:txBody>
        </p:sp>
        <p:sp>
          <p:nvSpPr>
            <p:cNvPr id="174127" name="Line 92"/>
            <p:cNvSpPr>
              <a:spLocks noChangeShapeType="1"/>
            </p:cNvSpPr>
            <p:nvPr/>
          </p:nvSpPr>
          <p:spPr bwMode="auto">
            <a:xfrm>
              <a:off x="960" y="2423"/>
              <a:ext cx="10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4091" name="Text Box 93"/>
          <p:cNvSpPr txBox="1">
            <a:spLocks noChangeArrowheads="1"/>
          </p:cNvSpPr>
          <p:nvPr/>
        </p:nvSpPr>
        <p:spPr bwMode="auto">
          <a:xfrm>
            <a:off x="7785100" y="48545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CC"/>
                </a:solidFill>
              </a:rPr>
              <a:t>_</a:t>
            </a:r>
          </a:p>
        </p:txBody>
      </p:sp>
      <p:sp>
        <p:nvSpPr>
          <p:cNvPr id="174092" name="Line 94"/>
          <p:cNvSpPr>
            <a:spLocks noChangeShapeType="1"/>
          </p:cNvSpPr>
          <p:nvPr/>
        </p:nvSpPr>
        <p:spPr bwMode="auto">
          <a:xfrm flipV="1">
            <a:off x="8288338" y="5157788"/>
            <a:ext cx="217487" cy="2159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093" name="Text Box 95"/>
          <p:cNvSpPr txBox="1">
            <a:spLocks noChangeArrowheads="1"/>
          </p:cNvSpPr>
          <p:nvPr/>
        </p:nvSpPr>
        <p:spPr bwMode="auto">
          <a:xfrm>
            <a:off x="8288338" y="4652963"/>
            <a:ext cx="74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rgbClr val="0000CC"/>
                </a:solidFill>
              </a:rPr>
              <a:t>f</a:t>
            </a:r>
            <a:r>
              <a:rPr lang="en-US" altLang="ja-JP" sz="2400" b="1" i="1" baseline="-25000">
                <a:solidFill>
                  <a:srgbClr val="0000CC"/>
                </a:solidFill>
              </a:rPr>
              <a:t>COM</a:t>
            </a:r>
          </a:p>
        </p:txBody>
      </p:sp>
      <p:sp>
        <p:nvSpPr>
          <p:cNvPr id="174094" name="Line 96"/>
          <p:cNvSpPr>
            <a:spLocks noChangeShapeType="1"/>
          </p:cNvSpPr>
          <p:nvPr/>
        </p:nvSpPr>
        <p:spPr bwMode="auto">
          <a:xfrm>
            <a:off x="3248025" y="4784725"/>
            <a:ext cx="288925" cy="2174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095" name="Text Box 97"/>
          <p:cNvSpPr txBox="1">
            <a:spLocks noChangeArrowheads="1"/>
          </p:cNvSpPr>
          <p:nvPr/>
        </p:nvSpPr>
        <p:spPr bwMode="auto">
          <a:xfrm>
            <a:off x="3536950" y="4878388"/>
            <a:ext cx="74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rgbClr val="0000CC"/>
                </a:solidFill>
              </a:rPr>
              <a:t>f</a:t>
            </a:r>
            <a:r>
              <a:rPr lang="en-US" altLang="ja-JP" sz="2400" b="1" i="1" baseline="-25000">
                <a:solidFill>
                  <a:srgbClr val="0000CC"/>
                </a:solidFill>
              </a:rPr>
              <a:t>COM</a:t>
            </a:r>
          </a:p>
        </p:txBody>
      </p:sp>
      <p:sp>
        <p:nvSpPr>
          <p:cNvPr id="174096" name="Text Box 98"/>
          <p:cNvSpPr txBox="1">
            <a:spLocks noChangeArrowheads="1"/>
          </p:cNvSpPr>
          <p:nvPr/>
        </p:nvSpPr>
        <p:spPr bwMode="auto">
          <a:xfrm>
            <a:off x="3492500" y="6078538"/>
            <a:ext cx="2030413" cy="523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66"/>
                </a:solidFill>
              </a:rPr>
              <a:t>interference</a:t>
            </a:r>
          </a:p>
        </p:txBody>
      </p:sp>
      <p:sp>
        <p:nvSpPr>
          <p:cNvPr id="174097" name="Oval 99"/>
          <p:cNvSpPr>
            <a:spLocks noChangeArrowheads="1"/>
          </p:cNvSpPr>
          <p:nvPr/>
        </p:nvSpPr>
        <p:spPr bwMode="auto">
          <a:xfrm>
            <a:off x="5624513" y="4867275"/>
            <a:ext cx="647700" cy="649288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74098" name="Oval 100"/>
          <p:cNvSpPr>
            <a:spLocks noChangeArrowheads="1"/>
          </p:cNvSpPr>
          <p:nvPr/>
        </p:nvSpPr>
        <p:spPr bwMode="auto">
          <a:xfrm>
            <a:off x="1295400" y="4111625"/>
            <a:ext cx="647700" cy="649288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74099" name="Text Box 101"/>
          <p:cNvSpPr txBox="1">
            <a:spLocks noChangeArrowheads="1"/>
          </p:cNvSpPr>
          <p:nvPr/>
        </p:nvSpPr>
        <p:spPr bwMode="auto">
          <a:xfrm>
            <a:off x="5651500" y="1593850"/>
            <a:ext cx="3067050" cy="10064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</a:rPr>
              <a:t>Simple mixing CPV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lang="en-US" altLang="ja-JP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US" altLang="ja-JP" sz="2800" b="1">
                <a:solidFill>
                  <a:srgbClr val="000000"/>
                </a:solidFill>
              </a:rPr>
              <a:t> </a:t>
            </a:r>
            <a:r>
              <a:rPr lang="en-US" altLang="ja-JP" sz="2800" i="1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altLang="ja-JP" sz="2800" i="1" baseline="-25000">
                <a:solidFill>
                  <a:srgbClr val="000000"/>
                </a:solidFill>
              </a:rPr>
              <a:t>3</a:t>
            </a:r>
            <a:r>
              <a:rPr lang="en-US" altLang="ja-JP" sz="2800">
                <a:solidFill>
                  <a:srgbClr val="000000"/>
                </a:solidFill>
              </a:rPr>
              <a:t>    (</a:t>
            </a:r>
            <a:r>
              <a:rPr lang="en-US" altLang="ja-JP" sz="2400">
                <a:solidFill>
                  <a:srgbClr val="000000"/>
                </a:solidFill>
              </a:rPr>
              <a:t>with</a:t>
            </a:r>
            <a:r>
              <a:rPr lang="en-US" altLang="ja-JP" sz="2800">
                <a:solidFill>
                  <a:srgbClr val="000000"/>
                </a:solidFill>
              </a:rPr>
              <a:t> </a:t>
            </a:r>
            <a:r>
              <a:rPr lang="en-US" altLang="ja-JP" sz="2800" i="1">
                <a:solidFill>
                  <a:srgbClr val="000000"/>
                </a:solidFill>
              </a:rPr>
              <a:t>B</a:t>
            </a:r>
            <a:r>
              <a:rPr lang="en-US" altLang="ja-JP" sz="2800" i="1" baseline="-25000">
                <a:solidFill>
                  <a:srgbClr val="000000"/>
                </a:solidFill>
              </a:rPr>
              <a:t>d </a:t>
            </a:r>
            <a:r>
              <a:rPr lang="en-US" altLang="ja-JP" sz="28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4100" name="Text Box 102"/>
          <p:cNvSpPr txBox="1">
            <a:spLocks noChangeArrowheads="1"/>
          </p:cNvSpPr>
          <p:nvPr/>
        </p:nvSpPr>
        <p:spPr bwMode="auto">
          <a:xfrm rot="2756302">
            <a:off x="5910263" y="2017713"/>
            <a:ext cx="473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4101" name="Text Box 103"/>
          <p:cNvSpPr txBox="1">
            <a:spLocks noChangeArrowheads="1"/>
          </p:cNvSpPr>
          <p:nvPr/>
        </p:nvSpPr>
        <p:spPr bwMode="auto">
          <a:xfrm>
            <a:off x="250825" y="4022725"/>
            <a:ext cx="981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Tree </a:t>
            </a:r>
          </a:p>
        </p:txBody>
      </p:sp>
      <p:pic>
        <p:nvPicPr>
          <p:cNvPr id="174102" name="Picture 104" descr="(SYWI004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30563"/>
            <a:ext cx="60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3" name="Arc 105"/>
          <p:cNvSpPr>
            <a:spLocks/>
          </p:cNvSpPr>
          <p:nvPr/>
        </p:nvSpPr>
        <p:spPr bwMode="auto">
          <a:xfrm rot="20739732" flipH="1">
            <a:off x="1384300" y="2185988"/>
            <a:ext cx="1819275" cy="2322512"/>
          </a:xfrm>
          <a:custGeom>
            <a:avLst/>
            <a:gdLst>
              <a:gd name="T0" fmla="*/ 2147483647 w 20973"/>
              <a:gd name="T1" fmla="*/ 0 h 21106"/>
              <a:gd name="T2" fmla="*/ 2147483647 w 20973"/>
              <a:gd name="T3" fmla="*/ 2147483647 h 21106"/>
              <a:gd name="T4" fmla="*/ 0 w 20973"/>
              <a:gd name="T5" fmla="*/ 2147483647 h 211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73" h="21106" fill="none" extrusionOk="0">
                <a:moveTo>
                  <a:pt x="4593" y="-1"/>
                </a:moveTo>
                <a:cubicBezTo>
                  <a:pt x="12646" y="1752"/>
                  <a:pt x="19000" y="7935"/>
                  <a:pt x="20972" y="15938"/>
                </a:cubicBezTo>
              </a:path>
              <a:path w="20973" h="21106" stroke="0" extrusionOk="0">
                <a:moveTo>
                  <a:pt x="4593" y="-1"/>
                </a:moveTo>
                <a:cubicBezTo>
                  <a:pt x="12646" y="1752"/>
                  <a:pt x="19000" y="7935"/>
                  <a:pt x="20972" y="15938"/>
                </a:cubicBezTo>
                <a:lnTo>
                  <a:pt x="0" y="21106"/>
                </a:lnTo>
                <a:lnTo>
                  <a:pt x="4593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04" name="Arc 106"/>
          <p:cNvSpPr>
            <a:spLocks/>
          </p:cNvSpPr>
          <p:nvPr/>
        </p:nvSpPr>
        <p:spPr bwMode="auto">
          <a:xfrm rot="-422540">
            <a:off x="4140200" y="3633788"/>
            <a:ext cx="1703388" cy="2322512"/>
          </a:xfrm>
          <a:custGeom>
            <a:avLst/>
            <a:gdLst>
              <a:gd name="T0" fmla="*/ 2147483647 w 19634"/>
              <a:gd name="T1" fmla="*/ 0 h 21106"/>
              <a:gd name="T2" fmla="*/ 2147483647 w 19634"/>
              <a:gd name="T3" fmla="*/ 2147483647 h 21106"/>
              <a:gd name="T4" fmla="*/ 0 w 19634"/>
              <a:gd name="T5" fmla="*/ 2147483647 h 211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34" h="21106" fill="none" extrusionOk="0">
                <a:moveTo>
                  <a:pt x="4593" y="-1"/>
                </a:moveTo>
                <a:cubicBezTo>
                  <a:pt x="11231" y="1444"/>
                  <a:pt x="16802" y="5927"/>
                  <a:pt x="19634" y="12102"/>
                </a:cubicBezTo>
              </a:path>
              <a:path w="19634" h="21106" stroke="0" extrusionOk="0">
                <a:moveTo>
                  <a:pt x="4593" y="-1"/>
                </a:moveTo>
                <a:cubicBezTo>
                  <a:pt x="11231" y="1444"/>
                  <a:pt x="16802" y="5927"/>
                  <a:pt x="19634" y="12102"/>
                </a:cubicBezTo>
                <a:lnTo>
                  <a:pt x="0" y="21106"/>
                </a:lnTo>
                <a:lnTo>
                  <a:pt x="4593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74105" name="Picture 107" descr="fuyu_003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284538"/>
            <a:ext cx="711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6" name="Text Box 108"/>
          <p:cNvSpPr txBox="1">
            <a:spLocks noChangeArrowheads="1"/>
          </p:cNvSpPr>
          <p:nvPr/>
        </p:nvSpPr>
        <p:spPr bwMode="auto">
          <a:xfrm>
            <a:off x="900113" y="5876925"/>
            <a:ext cx="452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660066"/>
                </a:solidFill>
                <a:latin typeface="Symbol" pitchFamily="18" charset="2"/>
              </a:rPr>
              <a:t>l</a:t>
            </a:r>
            <a:r>
              <a:rPr lang="en-US" altLang="ja-JP" sz="2400" b="1" baseline="30000">
                <a:solidFill>
                  <a:srgbClr val="660066"/>
                </a:solidFill>
              </a:rPr>
              <a:t>3</a:t>
            </a:r>
          </a:p>
        </p:txBody>
      </p:sp>
      <p:sp>
        <p:nvSpPr>
          <p:cNvPr id="174107" name="Text Box 109"/>
          <p:cNvSpPr txBox="1">
            <a:spLocks noChangeArrowheads="1"/>
          </p:cNvSpPr>
          <p:nvPr/>
        </p:nvSpPr>
        <p:spPr bwMode="auto">
          <a:xfrm>
            <a:off x="6659563" y="5949950"/>
            <a:ext cx="452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660066"/>
                </a:solidFill>
                <a:latin typeface="Symbol" pitchFamily="18" charset="2"/>
              </a:rPr>
              <a:t>l</a:t>
            </a:r>
            <a:r>
              <a:rPr lang="en-US" altLang="ja-JP" sz="2400" b="1" baseline="30000">
                <a:solidFill>
                  <a:srgbClr val="660066"/>
                </a:solidFill>
              </a:rPr>
              <a:t>3</a:t>
            </a:r>
          </a:p>
        </p:txBody>
      </p:sp>
      <p:sp>
        <p:nvSpPr>
          <p:cNvPr id="174108" name="Text Box 110"/>
          <p:cNvSpPr txBox="1">
            <a:spLocks noChangeArrowheads="1"/>
          </p:cNvSpPr>
          <p:nvPr/>
        </p:nvSpPr>
        <p:spPr bwMode="auto">
          <a:xfrm>
            <a:off x="7019925" y="3500438"/>
            <a:ext cx="981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660066"/>
                </a:solidFill>
              </a:rPr>
              <a:t>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solidFill>
                  <a:srgbClr val="003300"/>
                </a:solidFill>
                <a:latin typeface="Symbol" pitchFamily="18" charset="2"/>
              </a:rPr>
              <a:t>f</a:t>
            </a:r>
            <a:r>
              <a:rPr lang="en-US" altLang="ja-JP" baseline="-25000" smtClean="0">
                <a:solidFill>
                  <a:srgbClr val="003300"/>
                </a:solidFill>
              </a:rPr>
              <a:t>3</a:t>
            </a:r>
            <a:r>
              <a:rPr lang="en-US" altLang="ja-JP" smtClean="0">
                <a:solidFill>
                  <a:srgbClr val="003300"/>
                </a:solidFill>
              </a:rPr>
              <a:t> Measurements</a:t>
            </a:r>
            <a:endParaRPr lang="en-US" altLang="ja-JP" smtClean="0"/>
          </a:p>
        </p:txBody>
      </p:sp>
      <p:sp>
        <p:nvSpPr>
          <p:cNvPr id="175107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b="0" smtClean="0"/>
          </a:p>
        </p:txBody>
      </p:sp>
      <p:sp>
        <p:nvSpPr>
          <p:cNvPr id="175108" name="Text Box 6"/>
          <p:cNvSpPr txBox="1">
            <a:spLocks noChangeArrowheads="1"/>
          </p:cNvSpPr>
          <p:nvPr/>
        </p:nvSpPr>
        <p:spPr bwMode="auto">
          <a:xfrm>
            <a:off x="303213" y="1758950"/>
            <a:ext cx="570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CC"/>
                </a:solidFill>
              </a:rPr>
              <a:t>a) </a:t>
            </a:r>
            <a:r>
              <a:rPr lang="en-US" altLang="ja-JP" sz="2800" b="1" i="1">
                <a:solidFill>
                  <a:srgbClr val="0000CC"/>
                </a:solidFill>
              </a:rPr>
              <a:t>f</a:t>
            </a:r>
            <a:r>
              <a:rPr lang="en-US" altLang="ja-JP" sz="2800" b="1" i="1" baseline="-25000">
                <a:solidFill>
                  <a:srgbClr val="0000CC"/>
                </a:solidFill>
              </a:rPr>
              <a:t>COM </a:t>
            </a:r>
            <a:r>
              <a:rPr lang="en-US" altLang="ja-JP" sz="2800" b="1">
                <a:solidFill>
                  <a:srgbClr val="0000CC"/>
                </a:solidFill>
              </a:rPr>
              <a:t>= </a:t>
            </a:r>
            <a:r>
              <a:rPr lang="en-US" altLang="ja-JP" sz="2800" b="1" i="1">
                <a:solidFill>
                  <a:srgbClr val="0000CC"/>
                </a:solidFill>
              </a:rPr>
              <a:t>D</a:t>
            </a:r>
            <a:r>
              <a:rPr lang="en-US" altLang="ja-JP" sz="2800" b="1" i="1" baseline="-25000">
                <a:solidFill>
                  <a:srgbClr val="0000CC"/>
                </a:solidFill>
              </a:rPr>
              <a:t>CP</a:t>
            </a:r>
            <a:r>
              <a:rPr lang="en-US" altLang="ja-JP" sz="2800" b="1"/>
              <a:t> </a:t>
            </a:r>
            <a:r>
              <a:rPr lang="en-US" altLang="ja-JP" sz="2400" b="1"/>
              <a:t>   </a:t>
            </a:r>
            <a:r>
              <a:rPr lang="en-US" altLang="ja-JP" sz="2400"/>
              <a:t>Gronau-Wyler-London</a:t>
            </a:r>
          </a:p>
        </p:txBody>
      </p:sp>
      <p:sp>
        <p:nvSpPr>
          <p:cNvPr id="175109" name="Text Box 7"/>
          <p:cNvSpPr txBox="1">
            <a:spLocks noChangeArrowheads="1"/>
          </p:cNvSpPr>
          <p:nvPr/>
        </p:nvSpPr>
        <p:spPr bwMode="auto">
          <a:xfrm>
            <a:off x="5862638" y="1881188"/>
            <a:ext cx="3173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</a:rPr>
              <a:t>[PLB 253,483; 265,172(’91)]</a:t>
            </a:r>
          </a:p>
        </p:txBody>
      </p:sp>
      <p:sp>
        <p:nvSpPr>
          <p:cNvPr id="175110" name="Text Box 8"/>
          <p:cNvSpPr txBox="1">
            <a:spLocks noChangeArrowheads="1"/>
          </p:cNvSpPr>
          <p:nvPr/>
        </p:nvSpPr>
        <p:spPr bwMode="auto">
          <a:xfrm>
            <a:off x="1166813" y="237013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800"/>
          </a:p>
        </p:txBody>
      </p:sp>
      <p:sp>
        <p:nvSpPr>
          <p:cNvPr id="175111" name="Text Box 9"/>
          <p:cNvSpPr txBox="1">
            <a:spLocks noChangeArrowheads="1"/>
          </p:cNvSpPr>
          <p:nvPr/>
        </p:nvSpPr>
        <p:spPr bwMode="auto">
          <a:xfrm>
            <a:off x="1069975" y="2349500"/>
            <a:ext cx="759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i="1"/>
              <a:t>D</a:t>
            </a:r>
            <a:r>
              <a:rPr lang="en-US" altLang="ja-JP" sz="2800" i="1" baseline="30000"/>
              <a:t>0</a:t>
            </a:r>
            <a:r>
              <a:rPr lang="en-US" altLang="ja-JP" sz="2800" i="1"/>
              <a:t>/D</a:t>
            </a:r>
            <a:r>
              <a:rPr lang="en-US" altLang="ja-JP" sz="2800" i="1" baseline="30000"/>
              <a:t>0</a:t>
            </a:r>
            <a:r>
              <a:rPr lang="en-US" altLang="ja-JP" sz="2800" i="1">
                <a:sym typeface="Symbol" pitchFamily="18" charset="2"/>
              </a:rPr>
              <a:t></a:t>
            </a:r>
            <a:r>
              <a:rPr lang="en-US" altLang="ja-JP" sz="2800"/>
              <a:t> </a:t>
            </a:r>
            <a:r>
              <a:rPr lang="en-US" altLang="ja-JP" sz="2800">
                <a:latin typeface="Symbol" pitchFamily="18" charset="2"/>
              </a:rPr>
              <a:t>p</a:t>
            </a:r>
            <a:r>
              <a:rPr lang="en-US" altLang="ja-JP" sz="2800" baseline="30000"/>
              <a:t>+</a:t>
            </a:r>
            <a:r>
              <a:rPr lang="en-US" altLang="ja-JP" sz="2800">
                <a:latin typeface="Symbol" pitchFamily="18" charset="2"/>
              </a:rPr>
              <a:t>p</a:t>
            </a:r>
            <a:r>
              <a:rPr lang="en-US" altLang="ja-JP" sz="2800" baseline="30000">
                <a:latin typeface="Symbol" pitchFamily="18" charset="2"/>
              </a:rPr>
              <a:t>-</a:t>
            </a:r>
            <a:r>
              <a:rPr lang="en-US" altLang="ja-JP" sz="2800"/>
              <a:t>/ </a:t>
            </a:r>
            <a:r>
              <a:rPr lang="en-US" altLang="ja-JP" sz="2800">
                <a:latin typeface="Symbol" pitchFamily="18" charset="2"/>
              </a:rPr>
              <a:t>K</a:t>
            </a:r>
            <a:r>
              <a:rPr lang="en-US" altLang="ja-JP" sz="2800" baseline="30000"/>
              <a:t>+</a:t>
            </a:r>
            <a:r>
              <a:rPr lang="en-US" altLang="ja-JP" sz="2800">
                <a:latin typeface="Symbol" pitchFamily="18" charset="2"/>
              </a:rPr>
              <a:t>K</a:t>
            </a:r>
            <a:r>
              <a:rPr lang="en-US" altLang="ja-JP" sz="2800" baseline="30000">
                <a:latin typeface="Symbol" pitchFamily="18" charset="2"/>
              </a:rPr>
              <a:t>-</a:t>
            </a:r>
            <a:r>
              <a:rPr lang="en-US" altLang="ja-JP" sz="2800"/>
              <a:t> </a:t>
            </a:r>
            <a:r>
              <a:rPr lang="en-US" altLang="ja-JP" sz="2400"/>
              <a:t>(CP=+1)</a:t>
            </a:r>
            <a:r>
              <a:rPr lang="en-US" altLang="ja-JP" sz="2800"/>
              <a:t> , </a:t>
            </a:r>
            <a:r>
              <a:rPr lang="en-US" altLang="ja-JP" sz="2800">
                <a:latin typeface="Symbol" pitchFamily="18" charset="2"/>
              </a:rPr>
              <a:t>K</a:t>
            </a:r>
            <a:r>
              <a:rPr lang="en-US" altLang="ja-JP" sz="2800" baseline="-25000"/>
              <a:t>S</a:t>
            </a:r>
            <a:r>
              <a:rPr lang="en-US" altLang="ja-JP" sz="2800">
                <a:latin typeface="Symbol" pitchFamily="18" charset="2"/>
              </a:rPr>
              <a:t>p</a:t>
            </a:r>
            <a:r>
              <a:rPr lang="en-US" altLang="ja-JP" sz="2800" baseline="30000"/>
              <a:t>0</a:t>
            </a:r>
            <a:r>
              <a:rPr lang="en-US" altLang="ja-JP" sz="2800"/>
              <a:t>/</a:t>
            </a:r>
            <a:r>
              <a:rPr lang="en-US" altLang="ja-JP" sz="2800">
                <a:latin typeface="Symbol" pitchFamily="18" charset="2"/>
              </a:rPr>
              <a:t>h/f/w</a:t>
            </a:r>
            <a:r>
              <a:rPr lang="en-US" altLang="ja-JP" sz="2800"/>
              <a:t>..</a:t>
            </a:r>
            <a:r>
              <a:rPr lang="en-US" altLang="ja-JP" sz="2400"/>
              <a:t>(CP= </a:t>
            </a:r>
            <a:r>
              <a:rPr lang="en-US" altLang="ja-JP" sz="2400">
                <a:latin typeface="Symbol" pitchFamily="18" charset="2"/>
              </a:rPr>
              <a:t>-</a:t>
            </a:r>
            <a:r>
              <a:rPr lang="en-US" altLang="ja-JP" sz="2400"/>
              <a:t>1)</a:t>
            </a:r>
            <a:r>
              <a:rPr lang="en-US" altLang="ja-JP" sz="2800"/>
              <a:t> </a:t>
            </a:r>
          </a:p>
        </p:txBody>
      </p:sp>
      <p:sp>
        <p:nvSpPr>
          <p:cNvPr id="175112" name="Text Box 10"/>
          <p:cNvSpPr txBox="1">
            <a:spLocks noChangeArrowheads="1"/>
          </p:cNvSpPr>
          <p:nvPr/>
        </p:nvSpPr>
        <p:spPr bwMode="auto">
          <a:xfrm>
            <a:off x="323850" y="2838450"/>
            <a:ext cx="6408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CC"/>
                </a:solidFill>
              </a:rPr>
              <a:t>b) </a:t>
            </a:r>
            <a:r>
              <a:rPr lang="en-US" altLang="ja-JP" sz="2800" b="1" i="1">
                <a:solidFill>
                  <a:srgbClr val="0000CC"/>
                </a:solidFill>
              </a:rPr>
              <a:t>f</a:t>
            </a:r>
            <a:r>
              <a:rPr lang="en-US" altLang="ja-JP" sz="2800" b="1" i="1" baseline="-25000">
                <a:solidFill>
                  <a:srgbClr val="0000CC"/>
                </a:solidFill>
              </a:rPr>
              <a:t>COM </a:t>
            </a:r>
            <a:r>
              <a:rPr lang="en-US" altLang="ja-JP" sz="2800" b="1">
                <a:solidFill>
                  <a:srgbClr val="0000CC"/>
                </a:solidFill>
              </a:rPr>
              <a:t>= </a:t>
            </a:r>
            <a:r>
              <a:rPr lang="en-US" altLang="ja-JP" sz="2800" b="1" i="1">
                <a:solidFill>
                  <a:srgbClr val="0000CC"/>
                </a:solidFill>
              </a:rPr>
              <a:t>D</a:t>
            </a:r>
            <a:r>
              <a:rPr lang="en-US" altLang="ja-JP" sz="2800" b="1" i="1" baseline="-25000">
                <a:solidFill>
                  <a:srgbClr val="0000CC"/>
                </a:solidFill>
              </a:rPr>
              <a:t>DCSD</a:t>
            </a:r>
            <a:r>
              <a:rPr lang="en-US" altLang="ja-JP" sz="2800" b="1"/>
              <a:t> </a:t>
            </a:r>
            <a:r>
              <a:rPr lang="en-US" altLang="ja-JP" sz="2400" b="1"/>
              <a:t>   </a:t>
            </a:r>
            <a:r>
              <a:rPr lang="en-US" altLang="ja-JP" sz="2400"/>
              <a:t>Atwood-Dunietz-Soni</a:t>
            </a:r>
          </a:p>
        </p:txBody>
      </p:sp>
      <p:sp>
        <p:nvSpPr>
          <p:cNvPr id="175113" name="Text Box 11"/>
          <p:cNvSpPr txBox="1">
            <a:spLocks noChangeArrowheads="1"/>
          </p:cNvSpPr>
          <p:nvPr/>
        </p:nvSpPr>
        <p:spPr bwMode="auto">
          <a:xfrm>
            <a:off x="6011863" y="2909888"/>
            <a:ext cx="2468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</a:rPr>
              <a:t>[PRL 91,171801(’03)]</a:t>
            </a:r>
          </a:p>
        </p:txBody>
      </p:sp>
      <p:sp>
        <p:nvSpPr>
          <p:cNvPr id="175114" name="Text Box 12"/>
          <p:cNvSpPr txBox="1">
            <a:spLocks noChangeArrowheads="1"/>
          </p:cNvSpPr>
          <p:nvPr/>
        </p:nvSpPr>
        <p:spPr bwMode="auto">
          <a:xfrm>
            <a:off x="1042988" y="3341688"/>
            <a:ext cx="5800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ex) </a:t>
            </a:r>
            <a:r>
              <a:rPr lang="en-US" altLang="ja-JP" sz="2800" i="1"/>
              <a:t>B</a:t>
            </a:r>
            <a:r>
              <a:rPr lang="en-US" altLang="ja-JP" sz="2800" i="1" baseline="30000"/>
              <a:t>+</a:t>
            </a:r>
            <a:r>
              <a:rPr lang="en-US" altLang="ja-JP" sz="2800" i="1">
                <a:sym typeface="Symbol" pitchFamily="18" charset="2"/>
              </a:rPr>
              <a:t> </a:t>
            </a:r>
            <a:r>
              <a:rPr lang="en-US" altLang="ja-JP" sz="2800" i="1"/>
              <a:t>D</a:t>
            </a:r>
            <a:r>
              <a:rPr lang="en-US" altLang="ja-JP" sz="2800" i="1" baseline="30000"/>
              <a:t>0</a:t>
            </a:r>
            <a:r>
              <a:rPr lang="en-US" altLang="ja-JP" sz="2800">
                <a:sym typeface="Symbol" pitchFamily="18" charset="2"/>
              </a:rPr>
              <a:t>[</a:t>
            </a:r>
            <a:r>
              <a:rPr lang="en-US" altLang="ja-JP" sz="2800">
                <a:latin typeface="Symbol" pitchFamily="18" charset="2"/>
              </a:rPr>
              <a:t>K</a:t>
            </a:r>
            <a:r>
              <a:rPr lang="en-US" altLang="ja-JP" sz="2800" baseline="30000">
                <a:latin typeface="Symbol" pitchFamily="18" charset="2"/>
              </a:rPr>
              <a:t>-</a:t>
            </a:r>
            <a:r>
              <a:rPr lang="en-US" altLang="ja-JP" sz="2800">
                <a:latin typeface="Symbol" pitchFamily="18" charset="2"/>
              </a:rPr>
              <a:t>p</a:t>
            </a:r>
            <a:r>
              <a:rPr lang="en-US" altLang="ja-JP" sz="2800" baseline="30000"/>
              <a:t>+</a:t>
            </a:r>
            <a:r>
              <a:rPr lang="en-US" altLang="ja-JP" sz="2800"/>
              <a:t>] </a:t>
            </a:r>
            <a:r>
              <a:rPr lang="en-US" altLang="ja-JP" sz="2800">
                <a:latin typeface="Symbol" pitchFamily="18" charset="2"/>
              </a:rPr>
              <a:t>K</a:t>
            </a:r>
            <a:r>
              <a:rPr lang="en-US" altLang="ja-JP" sz="2800" baseline="30000"/>
              <a:t>+</a:t>
            </a:r>
            <a:r>
              <a:rPr lang="en-US" altLang="ja-JP" sz="2800"/>
              <a:t> &amp; </a:t>
            </a:r>
            <a:r>
              <a:rPr lang="en-US" altLang="ja-JP" sz="2800" i="1"/>
              <a:t>D</a:t>
            </a:r>
            <a:r>
              <a:rPr lang="en-US" altLang="ja-JP" sz="2800" i="1" baseline="30000"/>
              <a:t>0</a:t>
            </a:r>
            <a:r>
              <a:rPr lang="en-US" altLang="ja-JP" sz="2800">
                <a:latin typeface="Symbol" pitchFamily="18" charset="2"/>
              </a:rPr>
              <a:t>[K</a:t>
            </a:r>
            <a:r>
              <a:rPr lang="en-US" altLang="ja-JP" sz="2800" baseline="30000">
                <a:latin typeface="Symbol" pitchFamily="18" charset="2"/>
              </a:rPr>
              <a:t>-</a:t>
            </a:r>
            <a:r>
              <a:rPr lang="en-US" altLang="ja-JP" sz="2800">
                <a:latin typeface="Symbol" pitchFamily="18" charset="2"/>
              </a:rPr>
              <a:t>p</a:t>
            </a:r>
            <a:r>
              <a:rPr lang="en-US" altLang="ja-JP" sz="2800" baseline="30000"/>
              <a:t>+</a:t>
            </a:r>
            <a:r>
              <a:rPr lang="en-US" altLang="ja-JP" sz="2800"/>
              <a:t>] </a:t>
            </a:r>
            <a:r>
              <a:rPr lang="en-US" altLang="ja-JP" sz="2800">
                <a:latin typeface="Symbol" pitchFamily="18" charset="2"/>
              </a:rPr>
              <a:t>K</a:t>
            </a:r>
            <a:r>
              <a:rPr lang="en-US" altLang="ja-JP" sz="2800" baseline="30000"/>
              <a:t>+</a:t>
            </a:r>
            <a:r>
              <a:rPr lang="en-US" altLang="ja-JP" sz="2800"/>
              <a:t>  </a:t>
            </a:r>
          </a:p>
        </p:txBody>
      </p:sp>
      <p:sp>
        <p:nvSpPr>
          <p:cNvPr id="175115" name="Rectangle 13"/>
          <p:cNvSpPr>
            <a:spLocks noChangeArrowheads="1"/>
          </p:cNvSpPr>
          <p:nvPr/>
        </p:nvSpPr>
        <p:spPr bwMode="auto">
          <a:xfrm>
            <a:off x="1619250" y="197485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i="1"/>
              <a:t>_</a:t>
            </a:r>
          </a:p>
        </p:txBody>
      </p:sp>
      <p:sp>
        <p:nvSpPr>
          <p:cNvPr id="175116" name="Rectangle 14"/>
          <p:cNvSpPr>
            <a:spLocks noChangeArrowheads="1"/>
          </p:cNvSpPr>
          <p:nvPr/>
        </p:nvSpPr>
        <p:spPr bwMode="auto">
          <a:xfrm>
            <a:off x="4716463" y="298291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i="1"/>
              <a:t>_</a:t>
            </a:r>
          </a:p>
        </p:txBody>
      </p:sp>
      <p:sp>
        <p:nvSpPr>
          <p:cNvPr id="175117" name="Rectangle 15"/>
          <p:cNvSpPr>
            <a:spLocks noChangeArrowheads="1"/>
          </p:cNvSpPr>
          <p:nvPr/>
        </p:nvSpPr>
        <p:spPr bwMode="auto">
          <a:xfrm>
            <a:off x="323850" y="3989388"/>
            <a:ext cx="3789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c</a:t>
            </a:r>
            <a:r>
              <a:rPr lang="en-US" altLang="ja-JP" sz="2800" b="1">
                <a:solidFill>
                  <a:srgbClr val="FF0000"/>
                </a:solidFill>
              </a:rPr>
              <a:t>) </a:t>
            </a:r>
            <a:r>
              <a:rPr lang="en-US" altLang="ja-JP" sz="2800" b="1" i="1">
                <a:solidFill>
                  <a:srgbClr val="FF0000"/>
                </a:solidFill>
              </a:rPr>
              <a:t> f</a:t>
            </a:r>
            <a:r>
              <a:rPr lang="en-US" altLang="ja-JP" sz="2800" b="1" i="1" baseline="-25000">
                <a:solidFill>
                  <a:srgbClr val="FF0000"/>
                </a:solidFill>
              </a:rPr>
              <a:t>COM </a:t>
            </a:r>
            <a:r>
              <a:rPr lang="en-US" altLang="ja-JP" sz="2800" b="1">
                <a:solidFill>
                  <a:srgbClr val="FF0000"/>
                </a:solidFill>
              </a:rPr>
              <a:t>= </a:t>
            </a:r>
            <a:r>
              <a:rPr lang="en-US" altLang="ja-JP" sz="2800" b="1" i="1">
                <a:solidFill>
                  <a:srgbClr val="FF0000"/>
                </a:solidFill>
              </a:rPr>
              <a:t>D</a:t>
            </a:r>
            <a:r>
              <a:rPr lang="en-US" altLang="ja-JP" sz="2800" b="1" i="1" baseline="30000">
                <a:solidFill>
                  <a:srgbClr val="FF0000"/>
                </a:solidFill>
                <a:latin typeface="Symbol" pitchFamily="18" charset="2"/>
              </a:rPr>
              <a:t>0</a:t>
            </a:r>
            <a:r>
              <a:rPr lang="en-US" altLang="ja-JP" sz="2800" b="1" i="1">
                <a:solidFill>
                  <a:srgbClr val="FF0000"/>
                </a:solidFill>
              </a:rPr>
              <a:t> </a:t>
            </a:r>
            <a:r>
              <a:rPr lang="en-US" altLang="ja-JP" sz="2800" b="1" i="1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en-US" altLang="ja-JP" sz="2800" b="1">
                <a:solidFill>
                  <a:srgbClr val="FF0000"/>
                </a:solidFill>
              </a:rPr>
              <a:t> </a:t>
            </a:r>
            <a:r>
              <a:rPr lang="en-US" altLang="ja-JP" sz="2800" b="1" i="1">
                <a:solidFill>
                  <a:srgbClr val="FF0000"/>
                </a:solidFill>
              </a:rPr>
              <a:t>K</a:t>
            </a:r>
            <a:r>
              <a:rPr lang="en-US" altLang="ja-JP" sz="2800" b="1" i="1" baseline="-25000">
                <a:solidFill>
                  <a:srgbClr val="FF0000"/>
                </a:solidFill>
              </a:rPr>
              <a:t>S</a:t>
            </a:r>
            <a:r>
              <a:rPr lang="en-US" altLang="ja-JP" sz="2800" b="1" i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800" b="1" i="1" baseline="3000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altLang="ja-JP" sz="2800" b="1" i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800" b="1" i="1" baseline="3000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2800" b="1" i="1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75118" name="Text Box 16"/>
          <p:cNvSpPr txBox="1">
            <a:spLocks noChangeArrowheads="1"/>
          </p:cNvSpPr>
          <p:nvPr/>
        </p:nvSpPr>
        <p:spPr bwMode="auto">
          <a:xfrm>
            <a:off x="4192588" y="4024313"/>
            <a:ext cx="2030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Bondar, GGSZ</a:t>
            </a:r>
          </a:p>
        </p:txBody>
      </p:sp>
      <p:sp>
        <p:nvSpPr>
          <p:cNvPr id="175119" name="Text Box 17"/>
          <p:cNvSpPr txBox="1">
            <a:spLocks noChangeArrowheads="1"/>
          </p:cNvSpPr>
          <p:nvPr/>
        </p:nvSpPr>
        <p:spPr bwMode="auto">
          <a:xfrm>
            <a:off x="6227763" y="4040188"/>
            <a:ext cx="2497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</a:rPr>
              <a:t>[PRD 68,054018(’03)]</a:t>
            </a:r>
          </a:p>
        </p:txBody>
      </p:sp>
      <p:sp>
        <p:nvSpPr>
          <p:cNvPr id="175120" name="Rectangle 18"/>
          <p:cNvSpPr>
            <a:spLocks noChangeArrowheads="1"/>
          </p:cNvSpPr>
          <p:nvPr/>
        </p:nvSpPr>
        <p:spPr bwMode="auto">
          <a:xfrm>
            <a:off x="239713" y="1131888"/>
            <a:ext cx="2327275" cy="646112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chemeClr val="tx2"/>
                </a:solidFill>
              </a:rPr>
              <a:t>1) B </a:t>
            </a:r>
            <a:r>
              <a:rPr lang="en-US" altLang="ja-JP" sz="3600" b="1">
                <a:solidFill>
                  <a:schemeClr val="tx2"/>
                </a:solidFill>
                <a:latin typeface="Wingdings 3" pitchFamily="18" charset="2"/>
              </a:rPr>
              <a:t>g</a:t>
            </a:r>
            <a:r>
              <a:rPr lang="en-US" altLang="ja-JP" sz="3600" b="1">
                <a:solidFill>
                  <a:schemeClr val="tx2"/>
                </a:solidFill>
              </a:rPr>
              <a:t>DK </a:t>
            </a:r>
            <a:endParaRPr lang="en-US" altLang="ja-JP" sz="3600" b="1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75121" name="Rectangle 19"/>
          <p:cNvSpPr>
            <a:spLocks noChangeArrowheads="1"/>
          </p:cNvSpPr>
          <p:nvPr/>
        </p:nvSpPr>
        <p:spPr bwMode="auto">
          <a:xfrm>
            <a:off x="250825" y="5213350"/>
            <a:ext cx="3305175" cy="646113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chemeClr val="tx2"/>
                </a:solidFill>
              </a:rPr>
              <a:t>2) B </a:t>
            </a:r>
            <a:r>
              <a:rPr lang="en-US" altLang="ja-JP" sz="3600" b="1">
                <a:solidFill>
                  <a:schemeClr val="tx2"/>
                </a:solidFill>
                <a:latin typeface="Wingdings 3" pitchFamily="18" charset="2"/>
              </a:rPr>
              <a:t>g</a:t>
            </a:r>
            <a:r>
              <a:rPr lang="en-US" altLang="ja-JP" sz="3600" b="1">
                <a:solidFill>
                  <a:schemeClr val="tx2"/>
                </a:solidFill>
              </a:rPr>
              <a:t>D</a:t>
            </a:r>
            <a:r>
              <a:rPr lang="en-US" altLang="ja-JP" sz="3600" b="1" baseline="30000">
                <a:solidFill>
                  <a:schemeClr val="tx2"/>
                </a:solidFill>
              </a:rPr>
              <a:t>(*)+</a:t>
            </a:r>
            <a:r>
              <a:rPr lang="en-US" altLang="ja-JP" sz="3600" b="1">
                <a:solidFill>
                  <a:schemeClr val="tx2"/>
                </a:solidFill>
                <a:latin typeface="Symbol" pitchFamily="18" charset="2"/>
              </a:rPr>
              <a:t>p/r</a:t>
            </a:r>
            <a:r>
              <a:rPr lang="en-US" altLang="ja-JP" sz="3600" b="1" baseline="30000">
                <a:solidFill>
                  <a:schemeClr val="tx2"/>
                </a:solidFill>
                <a:latin typeface="Symbol" pitchFamily="18" charset="2"/>
              </a:rPr>
              <a:t>-</a:t>
            </a:r>
            <a:r>
              <a:rPr lang="en-US" altLang="ja-JP" sz="3600" b="1">
                <a:solidFill>
                  <a:schemeClr val="tx2"/>
                </a:solidFill>
              </a:rPr>
              <a:t> </a:t>
            </a:r>
            <a:endParaRPr lang="en-US" altLang="ja-JP" sz="3600" b="1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75122" name="Text Box 20"/>
          <p:cNvSpPr txBox="1">
            <a:spLocks noChangeArrowheads="1"/>
          </p:cNvSpPr>
          <p:nvPr/>
        </p:nvSpPr>
        <p:spPr bwMode="auto">
          <a:xfrm>
            <a:off x="3694113" y="5283200"/>
            <a:ext cx="1103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t-CPV</a:t>
            </a:r>
          </a:p>
        </p:txBody>
      </p:sp>
      <p:sp>
        <p:nvSpPr>
          <p:cNvPr id="175123" name="Text Box 21"/>
          <p:cNvSpPr txBox="1">
            <a:spLocks noChangeArrowheads="1"/>
          </p:cNvSpPr>
          <p:nvPr/>
        </p:nvSpPr>
        <p:spPr bwMode="auto">
          <a:xfrm>
            <a:off x="4781550" y="5302250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Dunietz</a:t>
            </a:r>
          </a:p>
        </p:txBody>
      </p:sp>
      <p:sp>
        <p:nvSpPr>
          <p:cNvPr id="175124" name="Text Box 22"/>
          <p:cNvSpPr txBox="1">
            <a:spLocks noChangeArrowheads="1"/>
          </p:cNvSpPr>
          <p:nvPr/>
        </p:nvSpPr>
        <p:spPr bwMode="auto">
          <a:xfrm>
            <a:off x="6227763" y="5389563"/>
            <a:ext cx="227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</a:rPr>
              <a:t>[PLB 427, 179(’98)]</a:t>
            </a:r>
          </a:p>
        </p:txBody>
      </p:sp>
      <p:sp>
        <p:nvSpPr>
          <p:cNvPr id="175125" name="Text Box 23"/>
          <p:cNvSpPr txBox="1">
            <a:spLocks noChangeArrowheads="1"/>
          </p:cNvSpPr>
          <p:nvPr/>
        </p:nvSpPr>
        <p:spPr bwMode="auto">
          <a:xfrm>
            <a:off x="1311275" y="5905500"/>
            <a:ext cx="2633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660066"/>
                </a:solidFill>
              </a:rPr>
              <a:t>R</a:t>
            </a:r>
            <a:r>
              <a:rPr lang="en-US" altLang="ja-JP" sz="2400" b="1" baseline="-25000">
                <a:solidFill>
                  <a:srgbClr val="660066"/>
                </a:solidFill>
              </a:rPr>
              <a:t>D </a:t>
            </a:r>
            <a:r>
              <a:rPr lang="en-US" altLang="ja-JP" sz="2400" b="1">
                <a:solidFill>
                  <a:srgbClr val="660066"/>
                </a:solidFill>
              </a:rPr>
              <a:t>sin(2</a:t>
            </a:r>
            <a:r>
              <a:rPr lang="en-US" altLang="ja-JP" sz="2400" b="1">
                <a:solidFill>
                  <a:srgbClr val="660066"/>
                </a:solidFill>
                <a:latin typeface="Symbol" pitchFamily="18" charset="2"/>
              </a:rPr>
              <a:t>f</a:t>
            </a:r>
            <a:r>
              <a:rPr lang="en-US" altLang="ja-JP" sz="2400" b="1" baseline="-25000">
                <a:solidFill>
                  <a:srgbClr val="660066"/>
                </a:solidFill>
              </a:rPr>
              <a:t>1</a:t>
            </a:r>
            <a:r>
              <a:rPr lang="en-US" altLang="ja-JP" sz="2400" b="1">
                <a:solidFill>
                  <a:srgbClr val="660066"/>
                </a:solidFill>
              </a:rPr>
              <a:t>+</a:t>
            </a:r>
            <a:r>
              <a:rPr lang="en-US" altLang="ja-JP" sz="2400" b="1">
                <a:solidFill>
                  <a:srgbClr val="660066"/>
                </a:solidFill>
                <a:latin typeface="Symbol" pitchFamily="18" charset="2"/>
              </a:rPr>
              <a:t>f</a:t>
            </a:r>
            <a:r>
              <a:rPr lang="en-US" altLang="ja-JP" sz="2400" b="1" baseline="-25000">
                <a:solidFill>
                  <a:srgbClr val="660066"/>
                </a:solidFill>
              </a:rPr>
              <a:t>3</a:t>
            </a:r>
            <a:r>
              <a:rPr lang="en-US" altLang="ja-JP" sz="2400" b="1">
                <a:solidFill>
                  <a:srgbClr val="660066"/>
                </a:solidFill>
              </a:rPr>
              <a:t> ± </a:t>
            </a:r>
            <a:r>
              <a:rPr lang="en-US" altLang="ja-JP" sz="2400" b="1">
                <a:solidFill>
                  <a:srgbClr val="660066"/>
                </a:solidFill>
                <a:latin typeface="Symbol" pitchFamily="18" charset="2"/>
              </a:rPr>
              <a:t>d</a:t>
            </a:r>
            <a:r>
              <a:rPr lang="en-US" altLang="ja-JP" sz="2400" b="1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3375" y="4629150"/>
            <a:ext cx="3435350" cy="3397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gives most precise results</a:t>
            </a:r>
            <a:endParaRPr lang="ja-JP" altLang="en-US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A79FF-E4B4-49CA-868A-554BCA83EBCB}" type="slidenum">
              <a:rPr lang="en-US" altLang="ja-JP" smtClean="0"/>
              <a:pPr>
                <a:defRPr/>
              </a:pPr>
              <a:t>73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1060581"/>
            <a:ext cx="6907636" cy="49637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latin typeface="Symbol" pitchFamily="18" charset="2"/>
              </a:rPr>
              <a:t>f</a:t>
            </a:r>
            <a:r>
              <a:rPr lang="en-US" altLang="ja-JP" baseline="-25000" dirty="0" smtClean="0">
                <a:latin typeface="Symbol" pitchFamily="18" charset="2"/>
              </a:rPr>
              <a:t>3</a:t>
            </a:r>
            <a:r>
              <a:rPr lang="ja-JP" altLang="en-US" dirty="0" smtClean="0"/>
              <a:t> </a:t>
            </a:r>
            <a:r>
              <a:rPr lang="en-US" altLang="ja-JP" dirty="0" smtClean="0"/>
              <a:t>measurements: Summary</a:t>
            </a:r>
            <a:endParaRPr lang="en-US" dirty="0" smtClean="0"/>
          </a:p>
        </p:txBody>
      </p:sp>
      <p:sp>
        <p:nvSpPr>
          <p:cNvPr id="182276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grpSp>
        <p:nvGrpSpPr>
          <p:cNvPr id="182277" name="Group 7"/>
          <p:cNvGrpSpPr>
            <a:grpSpLocks/>
          </p:cNvGrpSpPr>
          <p:nvPr/>
        </p:nvGrpSpPr>
        <p:grpSpPr bwMode="auto">
          <a:xfrm>
            <a:off x="2241550" y="5565775"/>
            <a:ext cx="3686176" cy="779463"/>
            <a:chOff x="624" y="2832"/>
            <a:chExt cx="2322" cy="491"/>
          </a:xfrm>
        </p:grpSpPr>
        <p:sp>
          <p:nvSpPr>
            <p:cNvPr id="182278" name="Rectangle 8"/>
            <p:cNvSpPr>
              <a:spLocks noChangeArrowheads="1"/>
            </p:cNvSpPr>
            <p:nvPr/>
          </p:nvSpPr>
          <p:spPr bwMode="auto">
            <a:xfrm>
              <a:off x="624" y="2832"/>
              <a:ext cx="2249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800"/>
            </a:p>
          </p:txBody>
        </p:sp>
        <p:grpSp>
          <p:nvGrpSpPr>
            <p:cNvPr id="182279" name="Group 9"/>
            <p:cNvGrpSpPr>
              <a:grpSpLocks/>
            </p:cNvGrpSpPr>
            <p:nvPr/>
          </p:nvGrpSpPr>
          <p:grpSpPr bwMode="auto">
            <a:xfrm>
              <a:off x="672" y="2832"/>
              <a:ext cx="2274" cy="491"/>
              <a:chOff x="240" y="3456"/>
              <a:chExt cx="2274" cy="491"/>
            </a:xfrm>
          </p:grpSpPr>
          <p:sp>
            <p:nvSpPr>
              <p:cNvPr id="182280" name="Text Box 10"/>
              <p:cNvSpPr txBox="1">
                <a:spLocks noChangeArrowheads="1"/>
              </p:cNvSpPr>
              <p:nvPr/>
            </p:nvSpPr>
            <p:spPr bwMode="auto">
              <a:xfrm>
                <a:off x="240" y="3456"/>
                <a:ext cx="227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3600" dirty="0">
                    <a:latin typeface="Symbol" pitchFamily="18" charset="2"/>
                  </a:rPr>
                  <a:t> g</a:t>
                </a:r>
                <a:r>
                  <a:rPr lang="en-US" altLang="ja-JP" sz="3600" dirty="0"/>
                  <a:t>/</a:t>
                </a:r>
                <a:r>
                  <a:rPr lang="en-US" altLang="ja-JP" sz="3600" dirty="0">
                    <a:latin typeface="Symbol" pitchFamily="18" charset="2"/>
                  </a:rPr>
                  <a:t>f</a:t>
                </a:r>
                <a:r>
                  <a:rPr lang="en-US" altLang="ja-JP" sz="3600" baseline="-25000" dirty="0"/>
                  <a:t>3</a:t>
                </a:r>
                <a:r>
                  <a:rPr lang="en-US" altLang="ja-JP" sz="3600" dirty="0"/>
                  <a:t> = [</a:t>
                </a:r>
                <a:r>
                  <a:rPr lang="en-US" altLang="ja-JP" sz="3600" dirty="0" smtClean="0"/>
                  <a:t>71.1       </a:t>
                </a:r>
                <a:r>
                  <a:rPr lang="en-US" altLang="ja-JP" sz="3600" dirty="0"/>
                  <a:t>]</a:t>
                </a:r>
                <a:r>
                  <a:rPr lang="en-US" altLang="ja-JP" sz="3600" dirty="0">
                    <a:latin typeface="Symbol" pitchFamily="18" charset="2"/>
                    <a:sym typeface="Symbol" pitchFamily="18" charset="2"/>
                  </a:rPr>
                  <a:t></a:t>
                </a:r>
                <a:endParaRPr lang="en-US" altLang="ja-JP" sz="3600" dirty="0">
                  <a:cs typeface="Times New Roman" pitchFamily="18" charset="0"/>
                </a:endParaRPr>
              </a:p>
            </p:txBody>
          </p:sp>
          <p:sp>
            <p:nvSpPr>
              <p:cNvPr id="182281" name="Text Box 11"/>
              <p:cNvSpPr txBox="1">
                <a:spLocks noChangeArrowheads="1"/>
              </p:cNvSpPr>
              <p:nvPr/>
            </p:nvSpPr>
            <p:spPr bwMode="auto">
              <a:xfrm>
                <a:off x="1704" y="3504"/>
                <a:ext cx="526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800" dirty="0"/>
                  <a:t>+</a:t>
                </a:r>
                <a:r>
                  <a:rPr lang="en-US" altLang="ja-JP" sz="2800" dirty="0" smtClean="0"/>
                  <a:t>4.6</a:t>
                </a:r>
                <a:endParaRPr lang="en-US" altLang="ja-JP" sz="2800" dirty="0"/>
              </a:p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800" dirty="0">
                    <a:latin typeface="Symbol" pitchFamily="18" charset="2"/>
                  </a:rPr>
                  <a:t>-</a:t>
                </a:r>
                <a:r>
                  <a:rPr lang="en-US" altLang="ja-JP" sz="2800" dirty="0" smtClean="0">
                    <a:latin typeface="Symbol" pitchFamily="18" charset="2"/>
                  </a:rPr>
                  <a:t>5.3</a:t>
                </a:r>
                <a:endParaRPr lang="en-US" altLang="ja-JP" sz="2800" dirty="0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74</a:t>
            </a:fld>
            <a:endParaRPr lang="en-US" altLang="ja-JP" dirty="0"/>
          </a:p>
        </p:txBody>
      </p:sp>
      <p:sp>
        <p:nvSpPr>
          <p:cNvPr id="12" name="正方形/長方形 11"/>
          <p:cNvSpPr/>
          <p:nvPr/>
        </p:nvSpPr>
        <p:spPr>
          <a:xfrm>
            <a:off x="6515184" y="5524890"/>
            <a:ext cx="492443" cy="40594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3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561095"/>
            <a:ext cx="7543800" cy="40208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1,2,3</a:t>
            </a:r>
            <a:r>
              <a:rPr lang="en-US" dirty="0" smtClean="0">
                <a:sym typeface="Symbol" pitchFamily="18" charset="2"/>
              </a:rPr>
              <a:t> </a:t>
            </a:r>
            <a:r>
              <a:rPr lang="en-US" dirty="0" smtClean="0"/>
              <a:t> </a:t>
            </a:r>
            <a:r>
              <a:rPr lang="en-US" dirty="0" err="1" smtClean="0"/>
              <a:t>Unitarity</a:t>
            </a:r>
            <a:r>
              <a:rPr lang="en-US" dirty="0" smtClean="0"/>
              <a:t> Triangle</a:t>
            </a:r>
          </a:p>
        </p:txBody>
      </p:sp>
      <p:sp>
        <p:nvSpPr>
          <p:cNvPr id="183300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grpSp>
        <p:nvGrpSpPr>
          <p:cNvPr id="183301" name="Group 7"/>
          <p:cNvGrpSpPr>
            <a:grpSpLocks/>
          </p:cNvGrpSpPr>
          <p:nvPr/>
        </p:nvGrpSpPr>
        <p:grpSpPr bwMode="auto">
          <a:xfrm>
            <a:off x="781050" y="5218113"/>
            <a:ext cx="3368675" cy="600075"/>
            <a:chOff x="624" y="2832"/>
            <a:chExt cx="2122" cy="378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624" y="2832"/>
              <a:ext cx="1670" cy="37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/>
            </a:p>
          </p:txBody>
        </p:sp>
        <p:grpSp>
          <p:nvGrpSpPr>
            <p:cNvPr id="183318" name="Group 9"/>
            <p:cNvGrpSpPr>
              <a:grpSpLocks/>
            </p:cNvGrpSpPr>
            <p:nvPr/>
          </p:nvGrpSpPr>
          <p:grpSpPr bwMode="auto">
            <a:xfrm>
              <a:off x="624" y="2832"/>
              <a:ext cx="2122" cy="378"/>
              <a:chOff x="192" y="3456"/>
              <a:chExt cx="2122" cy="378"/>
            </a:xfrm>
          </p:grpSpPr>
          <p:sp>
            <p:nvSpPr>
              <p:cNvPr id="183319" name="Text Box 10"/>
              <p:cNvSpPr txBox="1">
                <a:spLocks noChangeArrowheads="1"/>
              </p:cNvSpPr>
              <p:nvPr/>
            </p:nvSpPr>
            <p:spPr bwMode="auto">
              <a:xfrm>
                <a:off x="192" y="3456"/>
                <a:ext cx="212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800" dirty="0">
                    <a:latin typeface="Symbol" pitchFamily="18" charset="2"/>
                  </a:rPr>
                  <a:t> f</a:t>
                </a:r>
                <a:r>
                  <a:rPr lang="en-US" altLang="ja-JP" sz="2800" baseline="-25000" dirty="0"/>
                  <a:t>3</a:t>
                </a:r>
                <a:r>
                  <a:rPr lang="en-US" altLang="ja-JP" sz="2800" dirty="0"/>
                  <a:t> = [</a:t>
                </a:r>
                <a:r>
                  <a:rPr lang="en-US" altLang="ja-JP" sz="2800" dirty="0" smtClean="0"/>
                  <a:t>71.1       </a:t>
                </a:r>
                <a:r>
                  <a:rPr lang="en-US" altLang="ja-JP" sz="2800" dirty="0"/>
                  <a:t>]</a:t>
                </a:r>
                <a:r>
                  <a:rPr lang="en-US" altLang="ja-JP" sz="2800" dirty="0">
                    <a:latin typeface="Symbol" pitchFamily="18" charset="2"/>
                    <a:sym typeface="Symbol" pitchFamily="18" charset="2"/>
                  </a:rPr>
                  <a:t></a:t>
                </a:r>
                <a:endParaRPr lang="en-US" altLang="ja-JP" sz="2800" dirty="0">
                  <a:cs typeface="Times New Roman" pitchFamily="18" charset="0"/>
                </a:endParaRPr>
              </a:p>
            </p:txBody>
          </p:sp>
          <p:sp>
            <p:nvSpPr>
              <p:cNvPr id="183320" name="Text Box 11"/>
              <p:cNvSpPr txBox="1">
                <a:spLocks noChangeArrowheads="1"/>
              </p:cNvSpPr>
              <p:nvPr/>
            </p:nvSpPr>
            <p:spPr bwMode="auto">
              <a:xfrm>
                <a:off x="1204" y="3504"/>
                <a:ext cx="40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000" dirty="0"/>
                  <a:t>+</a:t>
                </a:r>
                <a:r>
                  <a:rPr lang="en-US" altLang="ja-JP" sz="2000" dirty="0" smtClean="0"/>
                  <a:t>4.6</a:t>
                </a:r>
                <a:endParaRPr lang="en-US" altLang="ja-JP" sz="2000" dirty="0"/>
              </a:p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000" dirty="0">
                    <a:latin typeface="Symbol" pitchFamily="18" charset="2"/>
                  </a:rPr>
                  <a:t>-</a:t>
                </a:r>
                <a:r>
                  <a:rPr lang="en-US" altLang="ja-JP" sz="2000" dirty="0" smtClean="0">
                    <a:latin typeface="Symbol" pitchFamily="18" charset="2"/>
                  </a:rPr>
                  <a:t>5.3</a:t>
                </a:r>
                <a:endParaRPr lang="en-US" altLang="ja-JP" sz="2000" dirty="0"/>
              </a:p>
            </p:txBody>
          </p:sp>
        </p:grpSp>
      </p:grpSp>
      <p:grpSp>
        <p:nvGrpSpPr>
          <p:cNvPr id="183302" name="Group 7"/>
          <p:cNvGrpSpPr>
            <a:grpSpLocks/>
          </p:cNvGrpSpPr>
          <p:nvPr/>
        </p:nvGrpSpPr>
        <p:grpSpPr bwMode="auto">
          <a:xfrm>
            <a:off x="5360988" y="5203825"/>
            <a:ext cx="3368675" cy="608013"/>
            <a:chOff x="624" y="2832"/>
            <a:chExt cx="2122" cy="383"/>
          </a:xfrm>
        </p:grpSpPr>
        <p:sp>
          <p:nvSpPr>
            <p:cNvPr id="183313" name="Rectangle 8"/>
            <p:cNvSpPr>
              <a:spLocks noChangeArrowheads="1"/>
            </p:cNvSpPr>
            <p:nvPr/>
          </p:nvSpPr>
          <p:spPr bwMode="auto">
            <a:xfrm>
              <a:off x="624" y="2832"/>
              <a:ext cx="1623" cy="383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ja-JP" sz="2000"/>
            </a:p>
          </p:txBody>
        </p:sp>
        <p:grpSp>
          <p:nvGrpSpPr>
            <p:cNvPr id="183314" name="Group 9"/>
            <p:cNvGrpSpPr>
              <a:grpSpLocks/>
            </p:cNvGrpSpPr>
            <p:nvPr/>
          </p:nvGrpSpPr>
          <p:grpSpPr bwMode="auto">
            <a:xfrm>
              <a:off x="624" y="2832"/>
              <a:ext cx="2122" cy="362"/>
              <a:chOff x="192" y="3456"/>
              <a:chExt cx="2122" cy="362"/>
            </a:xfrm>
          </p:grpSpPr>
          <p:sp>
            <p:nvSpPr>
              <p:cNvPr id="183315" name="Text Box 10"/>
              <p:cNvSpPr txBox="1">
                <a:spLocks noChangeArrowheads="1"/>
              </p:cNvSpPr>
              <p:nvPr/>
            </p:nvSpPr>
            <p:spPr bwMode="auto">
              <a:xfrm>
                <a:off x="192" y="3456"/>
                <a:ext cx="212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800" dirty="0">
                    <a:latin typeface="Symbol" pitchFamily="18" charset="2"/>
                  </a:rPr>
                  <a:t> f</a:t>
                </a:r>
                <a:r>
                  <a:rPr lang="en-US" altLang="ja-JP" sz="2800" baseline="-25000" dirty="0"/>
                  <a:t>1</a:t>
                </a:r>
                <a:r>
                  <a:rPr lang="en-US" altLang="ja-JP" sz="2800" dirty="0"/>
                  <a:t> = [</a:t>
                </a:r>
                <a:r>
                  <a:rPr lang="en-US" altLang="ja-JP" sz="2800" dirty="0" smtClean="0"/>
                  <a:t>22.2       </a:t>
                </a:r>
                <a:r>
                  <a:rPr lang="en-US" altLang="ja-JP" sz="2800" dirty="0"/>
                  <a:t>]</a:t>
                </a:r>
                <a:r>
                  <a:rPr lang="en-US" altLang="ja-JP" sz="2800" dirty="0">
                    <a:latin typeface="Symbol" pitchFamily="18" charset="2"/>
                    <a:sym typeface="Symbol" pitchFamily="18" charset="2"/>
                  </a:rPr>
                  <a:t></a:t>
                </a:r>
                <a:endParaRPr lang="en-US" altLang="ja-JP" sz="2800" dirty="0">
                  <a:cs typeface="Times New Roman" pitchFamily="18" charset="0"/>
                </a:endParaRPr>
              </a:p>
            </p:txBody>
          </p:sp>
          <p:sp>
            <p:nvSpPr>
              <p:cNvPr id="183316" name="Text Box 11"/>
              <p:cNvSpPr txBox="1">
                <a:spLocks noChangeArrowheads="1"/>
              </p:cNvSpPr>
              <p:nvPr/>
            </p:nvSpPr>
            <p:spPr bwMode="auto">
              <a:xfrm>
                <a:off x="1204" y="3488"/>
                <a:ext cx="40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000"/>
                  <a:t>+0.7</a:t>
                </a:r>
              </a:p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latin typeface="Symbol" pitchFamily="18" charset="2"/>
                  </a:rPr>
                  <a:t>-0.7</a:t>
                </a:r>
                <a:endParaRPr lang="en-US" altLang="ja-JP" sz="2000"/>
              </a:p>
            </p:txBody>
          </p:sp>
        </p:grpSp>
      </p:grpSp>
      <p:grpSp>
        <p:nvGrpSpPr>
          <p:cNvPr id="183303" name="Group 7"/>
          <p:cNvGrpSpPr>
            <a:grpSpLocks/>
          </p:cNvGrpSpPr>
          <p:nvPr/>
        </p:nvGrpSpPr>
        <p:grpSpPr bwMode="auto">
          <a:xfrm>
            <a:off x="2774950" y="1139825"/>
            <a:ext cx="3438525" cy="684213"/>
            <a:chOff x="624" y="2832"/>
            <a:chExt cx="2122" cy="371"/>
          </a:xfrm>
        </p:grpSpPr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624" y="2832"/>
              <a:ext cx="1650" cy="3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/>
            </a:p>
          </p:txBody>
        </p:sp>
        <p:grpSp>
          <p:nvGrpSpPr>
            <p:cNvPr id="183310" name="Group 9"/>
            <p:cNvGrpSpPr>
              <a:grpSpLocks/>
            </p:cNvGrpSpPr>
            <p:nvPr/>
          </p:nvGrpSpPr>
          <p:grpSpPr bwMode="auto">
            <a:xfrm>
              <a:off x="624" y="2832"/>
              <a:ext cx="2122" cy="311"/>
              <a:chOff x="192" y="3456"/>
              <a:chExt cx="2122" cy="311"/>
            </a:xfrm>
          </p:grpSpPr>
          <p:sp>
            <p:nvSpPr>
              <p:cNvPr id="183311" name="Text Box 10"/>
              <p:cNvSpPr txBox="1">
                <a:spLocks noChangeArrowheads="1"/>
              </p:cNvSpPr>
              <p:nvPr/>
            </p:nvSpPr>
            <p:spPr bwMode="auto">
              <a:xfrm>
                <a:off x="192" y="3456"/>
                <a:ext cx="2122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800" dirty="0">
                    <a:latin typeface="Symbol" pitchFamily="18" charset="2"/>
                  </a:rPr>
                  <a:t> f</a:t>
                </a:r>
                <a:r>
                  <a:rPr lang="en-US" altLang="ja-JP" sz="2800" baseline="-25000" dirty="0"/>
                  <a:t>2</a:t>
                </a:r>
                <a:r>
                  <a:rPr lang="en-US" altLang="ja-JP" sz="2800" dirty="0"/>
                  <a:t> = [</a:t>
                </a:r>
                <a:r>
                  <a:rPr lang="en-US" altLang="ja-JP" sz="2800" dirty="0" smtClean="0"/>
                  <a:t>84.9       </a:t>
                </a:r>
                <a:r>
                  <a:rPr lang="en-US" altLang="ja-JP" sz="2800" dirty="0"/>
                  <a:t>]</a:t>
                </a:r>
                <a:r>
                  <a:rPr lang="en-US" altLang="ja-JP" sz="2800" dirty="0">
                    <a:latin typeface="Symbol" pitchFamily="18" charset="2"/>
                    <a:sym typeface="Symbol" pitchFamily="18" charset="2"/>
                  </a:rPr>
                  <a:t></a:t>
                </a:r>
                <a:endParaRPr lang="en-US" altLang="ja-JP" sz="2800" dirty="0">
                  <a:cs typeface="Times New Roman" pitchFamily="18" charset="0"/>
                </a:endParaRPr>
              </a:p>
            </p:txBody>
          </p:sp>
          <p:sp>
            <p:nvSpPr>
              <p:cNvPr id="183312" name="Text Box 11"/>
              <p:cNvSpPr txBox="1">
                <a:spLocks noChangeArrowheads="1"/>
              </p:cNvSpPr>
              <p:nvPr/>
            </p:nvSpPr>
            <p:spPr bwMode="auto">
              <a:xfrm>
                <a:off x="1188" y="3483"/>
                <a:ext cx="399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000" dirty="0" smtClean="0"/>
                  <a:t>+5.1</a:t>
                </a:r>
                <a:endParaRPr lang="en-US" altLang="ja-JP" sz="2000" dirty="0"/>
              </a:p>
              <a:p>
                <a:pPr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000" dirty="0" smtClean="0">
                    <a:latin typeface="Symbol" pitchFamily="18" charset="2"/>
                  </a:rPr>
                  <a:t>-4.5</a:t>
                </a:r>
                <a:endParaRPr lang="en-US" altLang="ja-JP" sz="2000" dirty="0"/>
              </a:p>
            </p:txBody>
          </p:sp>
        </p:grpSp>
      </p:grpSp>
      <p:grpSp>
        <p:nvGrpSpPr>
          <p:cNvPr id="183304" name="グループ化 4"/>
          <p:cNvGrpSpPr>
            <a:grpSpLocks/>
          </p:cNvGrpSpPr>
          <p:nvPr/>
        </p:nvGrpSpPr>
        <p:grpSpPr bwMode="auto">
          <a:xfrm>
            <a:off x="2289175" y="6059488"/>
            <a:ext cx="4095993" cy="625475"/>
            <a:chOff x="1030993" y="6325644"/>
            <a:chExt cx="4096448" cy="626301"/>
          </a:xfrm>
        </p:grpSpPr>
        <p:sp>
          <p:nvSpPr>
            <p:cNvPr id="183306" name="角丸四角形 3"/>
            <p:cNvSpPr>
              <a:spLocks noChangeArrowheads="1"/>
            </p:cNvSpPr>
            <p:nvPr/>
          </p:nvSpPr>
          <p:spPr bwMode="auto">
            <a:xfrm>
              <a:off x="1030993" y="6325644"/>
              <a:ext cx="4092787" cy="62630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 b="1">
                <a:solidFill>
                  <a:srgbClr val="C00000"/>
                </a:solidFill>
              </a:endParaRPr>
            </a:p>
          </p:txBody>
        </p:sp>
        <p:sp>
          <p:nvSpPr>
            <p:cNvPr id="183307" name="正方形/長方形 2"/>
            <p:cNvSpPr>
              <a:spLocks noChangeArrowheads="1"/>
            </p:cNvSpPr>
            <p:nvPr/>
          </p:nvSpPr>
          <p:spPr bwMode="auto">
            <a:xfrm>
              <a:off x="1030993" y="6329690"/>
              <a:ext cx="4096448" cy="52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dirty="0">
                  <a:solidFill>
                    <a:srgbClr val="C00000"/>
                  </a:solidFill>
                  <a:latin typeface="Symbol" pitchFamily="18" charset="2"/>
                </a:rPr>
                <a:t>f</a:t>
              </a:r>
              <a:r>
                <a:rPr lang="en-US" altLang="ja-JP" sz="2800" b="1" baseline="-25000" dirty="0">
                  <a:solidFill>
                    <a:srgbClr val="C00000"/>
                  </a:solidFill>
                </a:rPr>
                <a:t>1 </a:t>
              </a:r>
              <a:r>
                <a:rPr lang="en-US" altLang="ja-JP" sz="2800" b="1" dirty="0">
                  <a:solidFill>
                    <a:srgbClr val="C00000"/>
                  </a:solidFill>
                  <a:latin typeface="Symbol" pitchFamily="18" charset="2"/>
                </a:rPr>
                <a:t>+ f</a:t>
              </a:r>
              <a:r>
                <a:rPr lang="en-US" altLang="ja-JP" sz="2800" b="1" baseline="-25000" dirty="0">
                  <a:solidFill>
                    <a:srgbClr val="C00000"/>
                  </a:solidFill>
                </a:rPr>
                <a:t>2 </a:t>
              </a:r>
              <a:r>
                <a:rPr lang="en-US" altLang="ja-JP" sz="2800" b="1" dirty="0">
                  <a:solidFill>
                    <a:srgbClr val="C00000"/>
                  </a:solidFill>
                  <a:latin typeface="Symbol" pitchFamily="18" charset="2"/>
                </a:rPr>
                <a:t>+f</a:t>
              </a:r>
              <a:r>
                <a:rPr lang="en-US" altLang="ja-JP" sz="2800" b="1" baseline="-25000" dirty="0">
                  <a:solidFill>
                    <a:srgbClr val="C00000"/>
                  </a:solidFill>
                </a:rPr>
                <a:t>3</a:t>
              </a:r>
              <a:r>
                <a:rPr lang="en-US" altLang="ja-JP" sz="2800" b="1" dirty="0">
                  <a:solidFill>
                    <a:srgbClr val="C00000"/>
                  </a:solidFill>
                </a:rPr>
                <a:t> = [</a:t>
              </a:r>
              <a:r>
                <a:rPr lang="en-US" altLang="ja-JP" sz="2800" b="1" dirty="0" smtClean="0">
                  <a:solidFill>
                    <a:srgbClr val="C00000"/>
                  </a:solidFill>
                </a:rPr>
                <a:t>178.2         </a:t>
              </a:r>
              <a:r>
                <a:rPr lang="en-US" altLang="ja-JP" sz="2800" b="1" dirty="0">
                  <a:solidFill>
                    <a:srgbClr val="C00000"/>
                  </a:solidFill>
                </a:rPr>
                <a:t>]</a:t>
              </a:r>
              <a:r>
                <a:rPr lang="en-US" altLang="ja-JP" sz="2800" b="1" dirty="0">
                  <a:solidFill>
                    <a:srgbClr val="C00000"/>
                  </a:solidFill>
                  <a:latin typeface="Symbol" pitchFamily="18" charset="2"/>
                  <a:sym typeface="Symbol" pitchFamily="18" charset="2"/>
                </a:rPr>
                <a:t></a:t>
              </a:r>
              <a:endParaRPr lang="en-US" altLang="ja-JP" sz="2800" b="1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  <p:sp>
          <p:nvSpPr>
            <p:cNvPr id="183308" name="Text Box 11"/>
            <p:cNvSpPr txBox="1">
              <a:spLocks noChangeArrowheads="1"/>
            </p:cNvSpPr>
            <p:nvPr/>
          </p:nvSpPr>
          <p:spPr bwMode="auto">
            <a:xfrm>
              <a:off x="3977242" y="6400800"/>
              <a:ext cx="646403" cy="52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000" b="1" dirty="0" smtClean="0">
                  <a:solidFill>
                    <a:srgbClr val="C00000"/>
                  </a:solidFill>
                </a:rPr>
                <a:t>+6.9</a:t>
              </a:r>
              <a:endParaRPr lang="en-US" altLang="ja-JP" sz="2000" b="1" dirty="0">
                <a:solidFill>
                  <a:srgbClr val="C00000"/>
                </a:solidFill>
              </a:endParaRPr>
            </a:p>
            <a:p>
              <a:pPr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000" b="1" dirty="0" smtClean="0">
                  <a:solidFill>
                    <a:srgbClr val="C00000"/>
                  </a:solidFill>
                  <a:latin typeface="Symbol" pitchFamily="18" charset="2"/>
                </a:rPr>
                <a:t>-7.0</a:t>
              </a:r>
              <a:endParaRPr lang="en-US" altLang="ja-JP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3305" name="テキスト ボックス 3"/>
          <p:cNvSpPr txBox="1">
            <a:spLocks noChangeArrowheads="1"/>
          </p:cNvSpPr>
          <p:nvPr/>
        </p:nvSpPr>
        <p:spPr bwMode="auto">
          <a:xfrm>
            <a:off x="6100763" y="1049338"/>
            <a:ext cx="2974975" cy="4619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one of KM validation</a:t>
            </a:r>
            <a:endParaRPr lang="ja-JP" altLang="en-US" sz="24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75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title"/>
          </p:nvPr>
        </p:nvSpPr>
        <p:spPr>
          <a:xfrm>
            <a:off x="725488" y="2768600"/>
            <a:ext cx="7772400" cy="882650"/>
          </a:xfrm>
        </p:spPr>
        <p:txBody>
          <a:bodyPr/>
          <a:lstStyle/>
          <a:p>
            <a:r>
              <a:rPr lang="en-US" altLang="ja-JP" smtClean="0"/>
              <a:t>CP Violation beyond SM</a:t>
            </a:r>
            <a:br>
              <a:rPr lang="en-US" altLang="ja-JP" smtClean="0"/>
            </a:br>
            <a:r>
              <a:rPr lang="en-US" altLang="ja-JP" smtClean="0"/>
              <a:t> in B decays</a:t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endParaRPr lang="ja-JP" altLang="en-US" smtClean="0"/>
          </a:p>
        </p:txBody>
      </p:sp>
      <p:sp>
        <p:nvSpPr>
          <p:cNvPr id="187395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5" name="Rectangle 4"/>
          <p:cNvSpPr/>
          <p:nvPr/>
        </p:nvSpPr>
        <p:spPr>
          <a:xfrm>
            <a:off x="1779588" y="4262438"/>
            <a:ext cx="59817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Search for New Physics</a:t>
            </a:r>
            <a:endParaRPr lang="ja-JP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76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Next Challenge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34CAFEB2-7A1B-49CD-8472-48CC64472914}" type="slidenum">
              <a:rPr lang="en-US" altLang="ja-JP"/>
              <a:pPr>
                <a:defRPr/>
              </a:pPr>
              <a:t>77</a:t>
            </a:fld>
            <a:endParaRPr lang="en-US" altLang="ja-JP"/>
          </a:p>
        </p:txBody>
      </p:sp>
      <p:sp>
        <p:nvSpPr>
          <p:cNvPr id="188420" name="Text Box 6"/>
          <p:cNvSpPr txBox="1">
            <a:spLocks noChangeArrowheads="1"/>
          </p:cNvSpPr>
          <p:nvPr/>
        </p:nvSpPr>
        <p:spPr bwMode="auto">
          <a:xfrm>
            <a:off x="500063" y="1222375"/>
            <a:ext cx="7392987" cy="12001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itchFamily="34" charset="0"/>
                <a:cs typeface="Arial" pitchFamily="34" charset="0"/>
              </a:rPr>
              <a:t>In spite of Great Success of SM, there must 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itchFamily="34" charset="0"/>
                <a:cs typeface="Arial" pitchFamily="34" charset="0"/>
              </a:rPr>
              <a:t>         New Physics beyond SM at High Energy scale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itchFamily="34" charset="0"/>
                <a:cs typeface="Arial" pitchFamily="34" charset="0"/>
              </a:rPr>
              <a:t>         (SM is valid effective theory at current E-scale)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09575" y="2581275"/>
            <a:ext cx="7116763" cy="132397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Observed CPV in SM is not enough </a:t>
            </a:r>
          </a:p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explain matter dominance of Universe</a:t>
            </a:r>
          </a:p>
          <a:p>
            <a:pPr>
              <a:defRPr/>
            </a:pPr>
            <a:r>
              <a:rPr lang="en-US" altLang="ja-JP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[&gt;O(10</a:t>
            </a:r>
            <a:r>
              <a:rPr lang="en-US" altLang="ja-JP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altLang="ja-JP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)] !</a:t>
            </a:r>
            <a:endParaRPr lang="en-US" altLang="ja-JP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8422" name="正方形/長方形 6"/>
          <p:cNvSpPr>
            <a:spLocks noChangeArrowheads="1"/>
          </p:cNvSpPr>
          <p:nvPr/>
        </p:nvSpPr>
        <p:spPr bwMode="auto">
          <a:xfrm>
            <a:off x="438150" y="4113213"/>
            <a:ext cx="6313488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Source of CPV should exists</a:t>
            </a:r>
            <a:endParaRPr lang="en-US" altLang="ja-JP">
              <a:solidFill>
                <a:srgbClr val="FF0000"/>
              </a:solidFill>
            </a:endParaRPr>
          </a:p>
        </p:txBody>
      </p:sp>
      <p:sp>
        <p:nvSpPr>
          <p:cNvPr id="188423" name="下矢印 6"/>
          <p:cNvSpPr>
            <a:spLocks noChangeArrowheads="1"/>
          </p:cNvSpPr>
          <p:nvPr/>
        </p:nvSpPr>
        <p:spPr bwMode="auto">
          <a:xfrm>
            <a:off x="2060575" y="3638550"/>
            <a:ext cx="336550" cy="528638"/>
          </a:xfrm>
          <a:prstGeom prst="downArrow">
            <a:avLst>
              <a:gd name="adj1" fmla="val 50000"/>
              <a:gd name="adj2" fmla="val 49981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/>
          </a:p>
        </p:txBody>
      </p:sp>
      <p:sp>
        <p:nvSpPr>
          <p:cNvPr id="188424" name="正方形/長方形 7"/>
          <p:cNvSpPr>
            <a:spLocks noChangeArrowheads="1"/>
          </p:cNvSpPr>
          <p:nvPr/>
        </p:nvSpPr>
        <p:spPr bwMode="auto">
          <a:xfrm>
            <a:off x="6929438" y="4194175"/>
            <a:ext cx="1947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itchFamily="34" charset="0"/>
                <a:cs typeface="Arial" pitchFamily="34" charset="0"/>
              </a:rPr>
              <a:t>(beyond SM)</a:t>
            </a:r>
            <a:endParaRPr lang="en-US" altLang="ja-JP" sz="2400"/>
          </a:p>
        </p:txBody>
      </p:sp>
      <p:sp>
        <p:nvSpPr>
          <p:cNvPr id="9" name="正方形/長方形 8"/>
          <p:cNvSpPr/>
          <p:nvPr/>
        </p:nvSpPr>
        <p:spPr>
          <a:xfrm>
            <a:off x="404813" y="4875213"/>
            <a:ext cx="7497762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One of Next important goals of Flavor Physics</a:t>
            </a:r>
            <a:endParaRPr lang="en-US" altLang="ja-JP">
              <a:solidFill>
                <a:srgbClr val="0000CC"/>
              </a:solidFill>
            </a:endParaRPr>
          </a:p>
        </p:txBody>
      </p:sp>
      <p:sp>
        <p:nvSpPr>
          <p:cNvPr id="188426" name="正方形/長方形 9"/>
          <p:cNvSpPr>
            <a:spLocks noChangeArrowheads="1"/>
          </p:cNvSpPr>
          <p:nvPr/>
        </p:nvSpPr>
        <p:spPr bwMode="auto">
          <a:xfrm>
            <a:off x="354013" y="5976938"/>
            <a:ext cx="809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itchFamily="34" charset="0"/>
                <a:cs typeface="Arial" pitchFamily="34" charset="0"/>
              </a:rPr>
              <a:t>Note) NP effects appear in Flavor Physics in various way !</a:t>
            </a:r>
            <a:endParaRPr lang="en-US" altLang="ja-JP" sz="2400"/>
          </a:p>
        </p:txBody>
      </p:sp>
      <p:sp>
        <p:nvSpPr>
          <p:cNvPr id="188427" name="正方形/長方形 10"/>
          <p:cNvSpPr>
            <a:spLocks noChangeArrowheads="1"/>
          </p:cNvSpPr>
          <p:nvPr/>
        </p:nvSpPr>
        <p:spPr bwMode="auto">
          <a:xfrm>
            <a:off x="4027488" y="5519738"/>
            <a:ext cx="2476500" cy="46196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Energy Frontier</a:t>
            </a:r>
            <a:endParaRPr lang="ja-JP" altLang="en-US" sz="2400" b="1">
              <a:solidFill>
                <a:schemeClr val="bg1"/>
              </a:solidFill>
            </a:endParaRPr>
          </a:p>
        </p:txBody>
      </p:sp>
      <p:sp>
        <p:nvSpPr>
          <p:cNvPr id="188428" name="左右矢印 11"/>
          <p:cNvSpPr>
            <a:spLocks noChangeArrowheads="1"/>
          </p:cNvSpPr>
          <p:nvPr/>
        </p:nvSpPr>
        <p:spPr bwMode="auto">
          <a:xfrm>
            <a:off x="3362325" y="5613400"/>
            <a:ext cx="492125" cy="266700"/>
          </a:xfrm>
          <a:prstGeom prst="leftRightArrow">
            <a:avLst>
              <a:gd name="adj1" fmla="val 50000"/>
              <a:gd name="adj2" fmla="val 50086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フッター プレースホルダー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1400" b="0" smtClean="0">
              <a:solidFill>
                <a:srgbClr val="000000"/>
              </a:solidFill>
            </a:endParaRPr>
          </a:p>
        </p:txBody>
      </p:sp>
      <p:sp>
        <p:nvSpPr>
          <p:cNvPr id="97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CFDCE40E-F6B2-45E1-9D37-5D2D8EA38679}" type="slidenum">
              <a:rPr kumimoji="0" lang="en-US" altLang="ja-JP" sz="1400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78</a:t>
            </a:fld>
            <a:endParaRPr kumimoji="0" lang="en-US" altLang="ja-JP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944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5616575" cy="882650"/>
          </a:xfrm>
        </p:spPr>
        <p:txBody>
          <a:bodyPr/>
          <a:lstStyle/>
          <a:p>
            <a:r>
              <a:rPr lang="en-US" altLang="ja-JP" smtClean="0"/>
              <a:t>New physics Search :</a:t>
            </a:r>
          </a:p>
        </p:txBody>
      </p:sp>
      <p:sp>
        <p:nvSpPr>
          <p:cNvPr id="189445" name="Rectangle 3"/>
          <p:cNvSpPr>
            <a:spLocks noChangeArrowheads="1"/>
          </p:cNvSpPr>
          <p:nvPr/>
        </p:nvSpPr>
        <p:spPr bwMode="auto">
          <a:xfrm>
            <a:off x="611188" y="152400"/>
            <a:ext cx="662305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4400" b="1">
              <a:solidFill>
                <a:schemeClr val="tx2"/>
              </a:solidFill>
            </a:endParaRPr>
          </a:p>
        </p:txBody>
      </p:sp>
      <p:sp>
        <p:nvSpPr>
          <p:cNvPr id="189446" name="Rectangle 4"/>
          <p:cNvSpPr>
            <a:spLocks noChangeArrowheads="1"/>
          </p:cNvSpPr>
          <p:nvPr/>
        </p:nvSpPr>
        <p:spPr bwMode="auto">
          <a:xfrm>
            <a:off x="400050" y="152400"/>
            <a:ext cx="6764338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4400" b="1">
              <a:solidFill>
                <a:schemeClr val="tx2"/>
              </a:solidFill>
            </a:endParaRPr>
          </a:p>
        </p:txBody>
      </p:sp>
      <p:grpSp>
        <p:nvGrpSpPr>
          <p:cNvPr id="189447" name="Group 5"/>
          <p:cNvGrpSpPr>
            <a:grpSpLocks/>
          </p:cNvGrpSpPr>
          <p:nvPr/>
        </p:nvGrpSpPr>
        <p:grpSpPr bwMode="auto">
          <a:xfrm>
            <a:off x="4895850" y="1155700"/>
            <a:ext cx="3027363" cy="2305050"/>
            <a:chOff x="975" y="663"/>
            <a:chExt cx="3449" cy="2949"/>
          </a:xfrm>
        </p:grpSpPr>
        <p:sp>
          <p:nvSpPr>
            <p:cNvPr id="189503" name="Oval 6"/>
            <p:cNvSpPr>
              <a:spLocks noChangeArrowheads="1"/>
            </p:cNvSpPr>
            <p:nvPr/>
          </p:nvSpPr>
          <p:spPr bwMode="auto">
            <a:xfrm>
              <a:off x="2018" y="663"/>
              <a:ext cx="1724" cy="2949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ja-JP" altLang="ja-JP" sz="2400">
                <a:solidFill>
                  <a:schemeClr val="tx2"/>
                </a:solidFill>
              </a:endParaRPr>
            </a:p>
          </p:txBody>
        </p:sp>
        <p:sp>
          <p:nvSpPr>
            <p:cNvPr id="189504" name="Freeform 7"/>
            <p:cNvSpPr>
              <a:spLocks/>
            </p:cNvSpPr>
            <p:nvPr/>
          </p:nvSpPr>
          <p:spPr bwMode="auto">
            <a:xfrm rot="-2556823">
              <a:off x="2835" y="1525"/>
              <a:ext cx="363" cy="590"/>
            </a:xfrm>
            <a:custGeom>
              <a:avLst/>
              <a:gdLst>
                <a:gd name="T0" fmla="*/ 159 w 363"/>
                <a:gd name="T1" fmla="*/ 0 h 862"/>
                <a:gd name="T2" fmla="*/ 23 w 363"/>
                <a:gd name="T3" fmla="*/ 44 h 862"/>
                <a:gd name="T4" fmla="*/ 159 w 363"/>
                <a:gd name="T5" fmla="*/ 87 h 862"/>
                <a:gd name="T6" fmla="*/ 340 w 363"/>
                <a:gd name="T7" fmla="*/ 44 h 862"/>
                <a:gd name="T8" fmla="*/ 114 w 363"/>
                <a:gd name="T9" fmla="*/ 44 h 862"/>
                <a:gd name="T10" fmla="*/ 23 w 363"/>
                <a:gd name="T11" fmla="*/ 131 h 862"/>
                <a:gd name="T12" fmla="*/ 250 w 363"/>
                <a:gd name="T13" fmla="*/ 160 h 862"/>
                <a:gd name="T14" fmla="*/ 340 w 363"/>
                <a:gd name="T15" fmla="*/ 116 h 862"/>
                <a:gd name="T16" fmla="*/ 114 w 363"/>
                <a:gd name="T17" fmla="*/ 131 h 862"/>
                <a:gd name="T18" fmla="*/ 68 w 363"/>
                <a:gd name="T19" fmla="*/ 175 h 862"/>
                <a:gd name="T20" fmla="*/ 68 w 363"/>
                <a:gd name="T21" fmla="*/ 233 h 862"/>
                <a:gd name="T22" fmla="*/ 340 w 363"/>
                <a:gd name="T23" fmla="*/ 204 h 862"/>
                <a:gd name="T24" fmla="*/ 114 w 363"/>
                <a:gd name="T25" fmla="*/ 190 h 862"/>
                <a:gd name="T26" fmla="*/ 204 w 363"/>
                <a:gd name="T27" fmla="*/ 277 h 8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3" h="862">
                  <a:moveTo>
                    <a:pt x="159" y="0"/>
                  </a:moveTo>
                  <a:cubicBezTo>
                    <a:pt x="91" y="45"/>
                    <a:pt x="23" y="91"/>
                    <a:pt x="23" y="136"/>
                  </a:cubicBezTo>
                  <a:cubicBezTo>
                    <a:pt x="23" y="181"/>
                    <a:pt x="106" y="272"/>
                    <a:pt x="159" y="272"/>
                  </a:cubicBezTo>
                  <a:cubicBezTo>
                    <a:pt x="212" y="272"/>
                    <a:pt x="347" y="159"/>
                    <a:pt x="340" y="136"/>
                  </a:cubicBezTo>
                  <a:cubicBezTo>
                    <a:pt x="333" y="113"/>
                    <a:pt x="167" y="91"/>
                    <a:pt x="114" y="136"/>
                  </a:cubicBezTo>
                  <a:cubicBezTo>
                    <a:pt x="61" y="181"/>
                    <a:pt x="0" y="348"/>
                    <a:pt x="23" y="408"/>
                  </a:cubicBezTo>
                  <a:cubicBezTo>
                    <a:pt x="46" y="468"/>
                    <a:pt x="197" y="506"/>
                    <a:pt x="250" y="499"/>
                  </a:cubicBezTo>
                  <a:cubicBezTo>
                    <a:pt x="303" y="492"/>
                    <a:pt x="363" y="378"/>
                    <a:pt x="340" y="363"/>
                  </a:cubicBezTo>
                  <a:cubicBezTo>
                    <a:pt x="317" y="348"/>
                    <a:pt x="159" y="378"/>
                    <a:pt x="114" y="408"/>
                  </a:cubicBezTo>
                  <a:cubicBezTo>
                    <a:pt x="69" y="438"/>
                    <a:pt x="76" y="491"/>
                    <a:pt x="68" y="544"/>
                  </a:cubicBezTo>
                  <a:cubicBezTo>
                    <a:pt x="60" y="597"/>
                    <a:pt x="23" y="711"/>
                    <a:pt x="68" y="726"/>
                  </a:cubicBezTo>
                  <a:cubicBezTo>
                    <a:pt x="113" y="741"/>
                    <a:pt x="332" y="658"/>
                    <a:pt x="340" y="635"/>
                  </a:cubicBezTo>
                  <a:cubicBezTo>
                    <a:pt x="348" y="612"/>
                    <a:pt x="137" y="552"/>
                    <a:pt x="114" y="590"/>
                  </a:cubicBezTo>
                  <a:cubicBezTo>
                    <a:pt x="91" y="628"/>
                    <a:pt x="147" y="745"/>
                    <a:pt x="204" y="862"/>
                  </a:cubicBezTo>
                </a:path>
              </a:pathLst>
            </a:cu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505" name="Oval 8"/>
            <p:cNvSpPr>
              <a:spLocks noChangeArrowheads="1"/>
            </p:cNvSpPr>
            <p:nvPr/>
          </p:nvSpPr>
          <p:spPr bwMode="auto">
            <a:xfrm>
              <a:off x="3743" y="2341"/>
              <a:ext cx="681" cy="1179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89506" name="Oval 9"/>
            <p:cNvSpPr>
              <a:spLocks noChangeArrowheads="1"/>
            </p:cNvSpPr>
            <p:nvPr/>
          </p:nvSpPr>
          <p:spPr bwMode="auto">
            <a:xfrm>
              <a:off x="3742" y="1117"/>
              <a:ext cx="681" cy="1179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89507" name="Line 10"/>
            <p:cNvSpPr>
              <a:spLocks noChangeShapeType="1"/>
            </p:cNvSpPr>
            <p:nvPr/>
          </p:nvSpPr>
          <p:spPr bwMode="auto">
            <a:xfrm>
              <a:off x="1475" y="3203"/>
              <a:ext cx="26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508" name="Oval 11"/>
            <p:cNvSpPr>
              <a:spLocks noChangeArrowheads="1"/>
            </p:cNvSpPr>
            <p:nvPr/>
          </p:nvSpPr>
          <p:spPr bwMode="auto">
            <a:xfrm>
              <a:off x="975" y="1026"/>
              <a:ext cx="953" cy="2449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grpSp>
          <p:nvGrpSpPr>
            <p:cNvPr id="189509" name="Group 12"/>
            <p:cNvGrpSpPr>
              <a:grpSpLocks/>
            </p:cNvGrpSpPr>
            <p:nvPr/>
          </p:nvGrpSpPr>
          <p:grpSpPr bwMode="auto">
            <a:xfrm>
              <a:off x="1202" y="1207"/>
              <a:ext cx="524" cy="524"/>
              <a:chOff x="2472" y="1480"/>
              <a:chExt cx="524" cy="524"/>
            </a:xfrm>
          </p:grpSpPr>
          <p:sp>
            <p:nvSpPr>
              <p:cNvPr id="189535" name="Oval 13"/>
              <p:cNvSpPr>
                <a:spLocks noChangeAspect="1" noChangeArrowheads="1"/>
              </p:cNvSpPr>
              <p:nvPr/>
            </p:nvSpPr>
            <p:spPr bwMode="auto">
              <a:xfrm>
                <a:off x="2472" y="1480"/>
                <a:ext cx="524" cy="524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4000">
                    <a:solidFill>
                      <a:schemeClr val="tx2"/>
                    </a:solidFill>
                  </a:rPr>
                  <a:t>b</a:t>
                </a:r>
              </a:p>
            </p:txBody>
          </p:sp>
          <p:sp>
            <p:nvSpPr>
              <p:cNvPr id="189536" name="Oval 14"/>
              <p:cNvSpPr>
                <a:spLocks noChangeAspect="1" noChangeArrowheads="1"/>
              </p:cNvSpPr>
              <p:nvPr/>
            </p:nvSpPr>
            <p:spPr bwMode="auto">
              <a:xfrm>
                <a:off x="2472" y="1570"/>
                <a:ext cx="156" cy="15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9510" name="Group 15"/>
            <p:cNvGrpSpPr>
              <a:grpSpLocks/>
            </p:cNvGrpSpPr>
            <p:nvPr/>
          </p:nvGrpSpPr>
          <p:grpSpPr bwMode="auto">
            <a:xfrm>
              <a:off x="1203" y="2886"/>
              <a:ext cx="524" cy="524"/>
              <a:chOff x="1065" y="1888"/>
              <a:chExt cx="524" cy="524"/>
            </a:xfrm>
          </p:grpSpPr>
          <p:sp>
            <p:nvSpPr>
              <p:cNvPr id="189532" name="Oval 16"/>
              <p:cNvSpPr>
                <a:spLocks noChangeAspect="1" noChangeArrowheads="1"/>
              </p:cNvSpPr>
              <p:nvPr/>
            </p:nvSpPr>
            <p:spPr bwMode="auto">
              <a:xfrm>
                <a:off x="1065" y="1888"/>
                <a:ext cx="524" cy="52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4000">
                    <a:solidFill>
                      <a:srgbClr val="339966"/>
                    </a:solidFill>
                  </a:rPr>
                  <a:t>d</a:t>
                </a:r>
              </a:p>
            </p:txBody>
          </p:sp>
          <p:sp>
            <p:nvSpPr>
              <p:cNvPr id="189533" name="Oval 17"/>
              <p:cNvSpPr>
                <a:spLocks noChangeAspect="1" noChangeArrowheads="1"/>
              </p:cNvSpPr>
              <p:nvPr/>
            </p:nvSpPr>
            <p:spPr bwMode="auto">
              <a:xfrm>
                <a:off x="1110" y="1933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  <p:sp>
            <p:nvSpPr>
              <p:cNvPr id="189534" name="Line 18"/>
              <p:cNvSpPr>
                <a:spLocks noChangeShapeType="1"/>
              </p:cNvSpPr>
              <p:nvPr/>
            </p:nvSpPr>
            <p:spPr bwMode="auto">
              <a:xfrm>
                <a:off x="1247" y="1933"/>
                <a:ext cx="182" cy="0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89511" name="Line 19"/>
            <p:cNvSpPr>
              <a:spLocks noChangeShapeType="1"/>
            </p:cNvSpPr>
            <p:nvPr/>
          </p:nvSpPr>
          <p:spPr bwMode="auto">
            <a:xfrm>
              <a:off x="1746" y="1434"/>
              <a:ext cx="20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512" name="Freeform 20"/>
            <p:cNvSpPr>
              <a:spLocks/>
            </p:cNvSpPr>
            <p:nvPr/>
          </p:nvSpPr>
          <p:spPr bwMode="auto">
            <a:xfrm flipV="1">
              <a:off x="2064" y="754"/>
              <a:ext cx="815" cy="680"/>
            </a:xfrm>
            <a:custGeom>
              <a:avLst/>
              <a:gdLst>
                <a:gd name="T0" fmla="*/ 0 w 1044"/>
                <a:gd name="T1" fmla="*/ 0 h 680"/>
                <a:gd name="T2" fmla="*/ 108 w 1044"/>
                <a:gd name="T3" fmla="*/ 0 h 680"/>
                <a:gd name="T4" fmla="*/ 87 w 1044"/>
                <a:gd name="T5" fmla="*/ 181 h 680"/>
                <a:gd name="T6" fmla="*/ 194 w 1044"/>
                <a:gd name="T7" fmla="*/ 136 h 680"/>
                <a:gd name="T8" fmla="*/ 173 w 1044"/>
                <a:gd name="T9" fmla="*/ 363 h 680"/>
                <a:gd name="T10" fmla="*/ 281 w 1044"/>
                <a:gd name="T11" fmla="*/ 272 h 680"/>
                <a:gd name="T12" fmla="*/ 281 w 1044"/>
                <a:gd name="T13" fmla="*/ 499 h 680"/>
                <a:gd name="T14" fmla="*/ 389 w 1044"/>
                <a:gd name="T15" fmla="*/ 408 h 680"/>
                <a:gd name="T16" fmla="*/ 389 w 1044"/>
                <a:gd name="T17" fmla="*/ 680 h 680"/>
                <a:gd name="T18" fmla="*/ 496 w 1044"/>
                <a:gd name="T19" fmla="*/ 589 h 6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4" h="680">
                  <a:moveTo>
                    <a:pt x="0" y="0"/>
                  </a:moveTo>
                  <a:lnTo>
                    <a:pt x="227" y="0"/>
                  </a:lnTo>
                  <a:lnTo>
                    <a:pt x="182" y="181"/>
                  </a:lnTo>
                  <a:lnTo>
                    <a:pt x="409" y="136"/>
                  </a:lnTo>
                  <a:lnTo>
                    <a:pt x="363" y="363"/>
                  </a:lnTo>
                  <a:lnTo>
                    <a:pt x="590" y="272"/>
                  </a:lnTo>
                  <a:lnTo>
                    <a:pt x="590" y="499"/>
                  </a:lnTo>
                  <a:lnTo>
                    <a:pt x="817" y="408"/>
                  </a:lnTo>
                  <a:lnTo>
                    <a:pt x="817" y="680"/>
                  </a:lnTo>
                  <a:lnTo>
                    <a:pt x="1044" y="589"/>
                  </a:lnTo>
                </a:path>
              </a:pathLst>
            </a:custGeom>
            <a:noFill/>
            <a:ln w="635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513" name="Freeform 21"/>
            <p:cNvSpPr>
              <a:spLocks/>
            </p:cNvSpPr>
            <p:nvPr/>
          </p:nvSpPr>
          <p:spPr bwMode="auto">
            <a:xfrm>
              <a:off x="3198" y="2024"/>
              <a:ext cx="952" cy="680"/>
            </a:xfrm>
            <a:custGeom>
              <a:avLst/>
              <a:gdLst>
                <a:gd name="T0" fmla="*/ 1049 w 907"/>
                <a:gd name="T1" fmla="*/ 0 h 499"/>
                <a:gd name="T2" fmla="*/ 0 w 907"/>
                <a:gd name="T3" fmla="*/ 0 h 499"/>
                <a:gd name="T4" fmla="*/ 1049 w 907"/>
                <a:gd name="T5" fmla="*/ 1263 h 4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499">
                  <a:moveTo>
                    <a:pt x="907" y="0"/>
                  </a:moveTo>
                  <a:lnTo>
                    <a:pt x="0" y="0"/>
                  </a:lnTo>
                  <a:lnTo>
                    <a:pt x="907" y="499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89514" name="Group 22"/>
            <p:cNvGrpSpPr>
              <a:grpSpLocks/>
            </p:cNvGrpSpPr>
            <p:nvPr/>
          </p:nvGrpSpPr>
          <p:grpSpPr bwMode="auto">
            <a:xfrm>
              <a:off x="3833" y="2387"/>
              <a:ext cx="524" cy="524"/>
              <a:chOff x="2562" y="3385"/>
              <a:chExt cx="524" cy="524"/>
            </a:xfrm>
          </p:grpSpPr>
          <p:sp>
            <p:nvSpPr>
              <p:cNvPr id="189530" name="Oval 23"/>
              <p:cNvSpPr>
                <a:spLocks noChangeAspect="1" noChangeArrowheads="1"/>
              </p:cNvSpPr>
              <p:nvPr/>
            </p:nvSpPr>
            <p:spPr bwMode="auto">
              <a:xfrm>
                <a:off x="2562" y="3385"/>
                <a:ext cx="524" cy="524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4000">
                    <a:solidFill>
                      <a:schemeClr val="tx2"/>
                    </a:solidFill>
                  </a:rPr>
                  <a:t>s</a:t>
                </a:r>
              </a:p>
            </p:txBody>
          </p:sp>
          <p:sp>
            <p:nvSpPr>
              <p:cNvPr id="189531" name="Oval 24"/>
              <p:cNvSpPr>
                <a:spLocks noChangeAspect="1" noChangeArrowheads="1"/>
              </p:cNvSpPr>
              <p:nvPr/>
            </p:nvSpPr>
            <p:spPr bwMode="auto">
              <a:xfrm>
                <a:off x="2607" y="3430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9515" name="Group 25"/>
            <p:cNvGrpSpPr>
              <a:grpSpLocks/>
            </p:cNvGrpSpPr>
            <p:nvPr/>
          </p:nvGrpSpPr>
          <p:grpSpPr bwMode="auto">
            <a:xfrm>
              <a:off x="3834" y="2931"/>
              <a:ext cx="524" cy="524"/>
              <a:chOff x="1065" y="1888"/>
              <a:chExt cx="524" cy="524"/>
            </a:xfrm>
          </p:grpSpPr>
          <p:sp>
            <p:nvSpPr>
              <p:cNvPr id="189527" name="Oval 26"/>
              <p:cNvSpPr>
                <a:spLocks noChangeAspect="1" noChangeArrowheads="1"/>
              </p:cNvSpPr>
              <p:nvPr/>
            </p:nvSpPr>
            <p:spPr bwMode="auto">
              <a:xfrm>
                <a:off x="1065" y="1888"/>
                <a:ext cx="524" cy="52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4000">
                    <a:solidFill>
                      <a:srgbClr val="339966"/>
                    </a:solidFill>
                  </a:rPr>
                  <a:t>d</a:t>
                </a:r>
              </a:p>
            </p:txBody>
          </p:sp>
          <p:sp>
            <p:nvSpPr>
              <p:cNvPr id="189528" name="Oval 27"/>
              <p:cNvSpPr>
                <a:spLocks noChangeAspect="1" noChangeArrowheads="1"/>
              </p:cNvSpPr>
              <p:nvPr/>
            </p:nvSpPr>
            <p:spPr bwMode="auto">
              <a:xfrm>
                <a:off x="1110" y="1933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  <p:sp>
            <p:nvSpPr>
              <p:cNvPr id="189529" name="Line 28"/>
              <p:cNvSpPr>
                <a:spLocks noChangeShapeType="1"/>
              </p:cNvSpPr>
              <p:nvPr/>
            </p:nvSpPr>
            <p:spPr bwMode="auto">
              <a:xfrm>
                <a:off x="1247" y="1933"/>
                <a:ext cx="182" cy="0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89516" name="Freeform 29"/>
            <p:cNvSpPr>
              <a:spLocks/>
            </p:cNvSpPr>
            <p:nvPr/>
          </p:nvSpPr>
          <p:spPr bwMode="auto">
            <a:xfrm>
              <a:off x="2880" y="754"/>
              <a:ext cx="680" cy="680"/>
            </a:xfrm>
            <a:custGeom>
              <a:avLst/>
              <a:gdLst>
                <a:gd name="T0" fmla="*/ 0 w 499"/>
                <a:gd name="T1" fmla="*/ 91 h 680"/>
                <a:gd name="T2" fmla="*/ 113 w 499"/>
                <a:gd name="T3" fmla="*/ 0 h 680"/>
                <a:gd name="T4" fmla="*/ 230 w 499"/>
                <a:gd name="T5" fmla="*/ 136 h 680"/>
                <a:gd name="T6" fmla="*/ 690 w 499"/>
                <a:gd name="T7" fmla="*/ 136 h 680"/>
                <a:gd name="T8" fmla="*/ 343 w 499"/>
                <a:gd name="T9" fmla="*/ 272 h 680"/>
                <a:gd name="T10" fmla="*/ 804 w 499"/>
                <a:gd name="T11" fmla="*/ 272 h 680"/>
                <a:gd name="T12" fmla="*/ 459 w 499"/>
                <a:gd name="T13" fmla="*/ 363 h 680"/>
                <a:gd name="T14" fmla="*/ 1033 w 499"/>
                <a:gd name="T15" fmla="*/ 408 h 680"/>
                <a:gd name="T16" fmla="*/ 690 w 499"/>
                <a:gd name="T17" fmla="*/ 499 h 680"/>
                <a:gd name="T18" fmla="*/ 1263 w 499"/>
                <a:gd name="T19" fmla="*/ 590 h 680"/>
                <a:gd name="T20" fmla="*/ 574 w 499"/>
                <a:gd name="T21" fmla="*/ 680 h 680"/>
                <a:gd name="T22" fmla="*/ 1150 w 499"/>
                <a:gd name="T23" fmla="*/ 680 h 6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9" h="680">
                  <a:moveTo>
                    <a:pt x="0" y="91"/>
                  </a:moveTo>
                  <a:lnTo>
                    <a:pt x="45" y="0"/>
                  </a:lnTo>
                  <a:lnTo>
                    <a:pt x="91" y="136"/>
                  </a:lnTo>
                  <a:lnTo>
                    <a:pt x="272" y="136"/>
                  </a:lnTo>
                  <a:lnTo>
                    <a:pt x="136" y="272"/>
                  </a:lnTo>
                  <a:lnTo>
                    <a:pt x="318" y="272"/>
                  </a:lnTo>
                  <a:lnTo>
                    <a:pt x="181" y="363"/>
                  </a:lnTo>
                  <a:lnTo>
                    <a:pt x="408" y="408"/>
                  </a:lnTo>
                  <a:lnTo>
                    <a:pt x="272" y="499"/>
                  </a:lnTo>
                  <a:lnTo>
                    <a:pt x="499" y="590"/>
                  </a:lnTo>
                  <a:lnTo>
                    <a:pt x="227" y="680"/>
                  </a:lnTo>
                  <a:lnTo>
                    <a:pt x="454" y="680"/>
                  </a:lnTo>
                </a:path>
              </a:pathLst>
            </a:custGeom>
            <a:noFill/>
            <a:ln w="635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89517" name="Group 30"/>
            <p:cNvGrpSpPr>
              <a:grpSpLocks/>
            </p:cNvGrpSpPr>
            <p:nvPr/>
          </p:nvGrpSpPr>
          <p:grpSpPr bwMode="auto">
            <a:xfrm>
              <a:off x="2517" y="1162"/>
              <a:ext cx="524" cy="524"/>
              <a:chOff x="1429" y="3294"/>
              <a:chExt cx="524" cy="524"/>
            </a:xfrm>
          </p:grpSpPr>
          <p:sp>
            <p:nvSpPr>
              <p:cNvPr id="189525" name="Oval 31"/>
              <p:cNvSpPr>
                <a:spLocks noChangeAspect="1" noChangeArrowheads="1"/>
              </p:cNvSpPr>
              <p:nvPr/>
            </p:nvSpPr>
            <p:spPr bwMode="auto">
              <a:xfrm>
                <a:off x="1429" y="3294"/>
                <a:ext cx="524" cy="52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4000">
                    <a:solidFill>
                      <a:schemeClr val="tx2"/>
                    </a:solidFill>
                  </a:rPr>
                  <a:t>X</a:t>
                </a:r>
              </a:p>
            </p:txBody>
          </p:sp>
          <p:sp>
            <p:nvSpPr>
              <p:cNvPr id="189526" name="Oval 32"/>
              <p:cNvSpPr>
                <a:spLocks noChangeAspect="1" noChangeArrowheads="1"/>
              </p:cNvSpPr>
              <p:nvPr/>
            </p:nvSpPr>
            <p:spPr bwMode="auto">
              <a:xfrm>
                <a:off x="1474" y="3339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9518" name="Group 33"/>
            <p:cNvGrpSpPr>
              <a:grpSpLocks/>
            </p:cNvGrpSpPr>
            <p:nvPr/>
          </p:nvGrpSpPr>
          <p:grpSpPr bwMode="auto">
            <a:xfrm>
              <a:off x="3833" y="1162"/>
              <a:ext cx="524" cy="524"/>
              <a:chOff x="2562" y="3385"/>
              <a:chExt cx="524" cy="524"/>
            </a:xfrm>
          </p:grpSpPr>
          <p:sp>
            <p:nvSpPr>
              <p:cNvPr id="189523" name="Oval 34"/>
              <p:cNvSpPr>
                <a:spLocks noChangeAspect="1" noChangeArrowheads="1"/>
              </p:cNvSpPr>
              <p:nvPr/>
            </p:nvSpPr>
            <p:spPr bwMode="auto">
              <a:xfrm>
                <a:off x="2562" y="3385"/>
                <a:ext cx="524" cy="524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4000">
                    <a:solidFill>
                      <a:schemeClr val="tx2"/>
                    </a:solidFill>
                  </a:rPr>
                  <a:t>s</a:t>
                </a:r>
              </a:p>
            </p:txBody>
          </p:sp>
          <p:sp>
            <p:nvSpPr>
              <p:cNvPr id="189524" name="Oval 35"/>
              <p:cNvSpPr>
                <a:spLocks noChangeAspect="1" noChangeArrowheads="1"/>
              </p:cNvSpPr>
              <p:nvPr/>
            </p:nvSpPr>
            <p:spPr bwMode="auto">
              <a:xfrm>
                <a:off x="2607" y="3430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9519" name="Group 36"/>
            <p:cNvGrpSpPr>
              <a:grpSpLocks/>
            </p:cNvGrpSpPr>
            <p:nvPr/>
          </p:nvGrpSpPr>
          <p:grpSpPr bwMode="auto">
            <a:xfrm>
              <a:off x="3833" y="1752"/>
              <a:ext cx="524" cy="524"/>
              <a:chOff x="4558" y="1978"/>
              <a:chExt cx="524" cy="524"/>
            </a:xfrm>
          </p:grpSpPr>
          <p:sp>
            <p:nvSpPr>
              <p:cNvPr id="189520" name="Oval 37"/>
              <p:cNvSpPr>
                <a:spLocks noChangeAspect="1" noChangeArrowheads="1"/>
              </p:cNvSpPr>
              <p:nvPr/>
            </p:nvSpPr>
            <p:spPr bwMode="auto">
              <a:xfrm>
                <a:off x="4558" y="1978"/>
                <a:ext cx="524" cy="52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4000">
                    <a:solidFill>
                      <a:srgbClr val="339966"/>
                    </a:solidFill>
                  </a:rPr>
                  <a:t>s</a:t>
                </a:r>
              </a:p>
            </p:txBody>
          </p:sp>
          <p:sp>
            <p:nvSpPr>
              <p:cNvPr id="189521" name="Oval 38"/>
              <p:cNvSpPr>
                <a:spLocks noChangeAspect="1" noChangeArrowheads="1"/>
              </p:cNvSpPr>
              <p:nvPr/>
            </p:nvSpPr>
            <p:spPr bwMode="auto">
              <a:xfrm>
                <a:off x="4603" y="2023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  <p:sp>
            <p:nvSpPr>
              <p:cNvPr id="189522" name="Line 39"/>
              <p:cNvSpPr>
                <a:spLocks noChangeShapeType="1"/>
              </p:cNvSpPr>
              <p:nvPr/>
            </p:nvSpPr>
            <p:spPr bwMode="auto">
              <a:xfrm>
                <a:off x="4740" y="2114"/>
                <a:ext cx="182" cy="0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89448" name="Text Box 40"/>
          <p:cNvSpPr txBox="1">
            <a:spLocks noChangeArrowheads="1"/>
          </p:cNvSpPr>
          <p:nvPr/>
        </p:nvSpPr>
        <p:spPr bwMode="auto">
          <a:xfrm>
            <a:off x="3673475" y="1450975"/>
            <a:ext cx="119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3600" b="1" i="1">
                <a:solidFill>
                  <a:srgbClr val="FF0000"/>
                </a:solidFill>
                <a:latin typeface="Symbol" pitchFamily="18" charset="2"/>
              </a:rPr>
              <a:t>f,h</a:t>
            </a:r>
            <a:r>
              <a:rPr kumimoji="0" lang="en-US" altLang="ja-JP" sz="3600" b="1" i="1">
                <a:solidFill>
                  <a:srgbClr val="FF0000"/>
                </a:solidFill>
              </a:rPr>
              <a:t>’</a:t>
            </a:r>
            <a:r>
              <a:rPr kumimoji="0" lang="en-US" altLang="ja-JP" sz="3600" b="1" i="1">
                <a:solidFill>
                  <a:srgbClr val="FF0000"/>
                </a:solidFill>
                <a:latin typeface="Symbol" pitchFamily="18" charset="2"/>
              </a:rPr>
              <a:t>..</a:t>
            </a:r>
            <a:endParaRPr lang="en-US" altLang="ja-JP" sz="3600" b="1" i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89449" name="Text Box 41"/>
          <p:cNvSpPr txBox="1">
            <a:spLocks noChangeArrowheads="1"/>
          </p:cNvSpPr>
          <p:nvPr/>
        </p:nvSpPr>
        <p:spPr bwMode="auto">
          <a:xfrm>
            <a:off x="3805238" y="2663825"/>
            <a:ext cx="5889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i="1">
                <a:solidFill>
                  <a:schemeClr val="tx2"/>
                </a:solidFill>
              </a:rPr>
              <a:t>K</a:t>
            </a:r>
            <a:r>
              <a:rPr lang="en-US" altLang="ja-JP" i="1" baseline="-25000">
                <a:solidFill>
                  <a:schemeClr val="tx2"/>
                </a:solidFill>
              </a:rPr>
              <a:t>S</a:t>
            </a:r>
          </a:p>
        </p:txBody>
      </p:sp>
      <p:grpSp>
        <p:nvGrpSpPr>
          <p:cNvPr id="189450" name="Group 42"/>
          <p:cNvGrpSpPr>
            <a:grpSpLocks/>
          </p:cNvGrpSpPr>
          <p:nvPr/>
        </p:nvGrpSpPr>
        <p:grpSpPr bwMode="auto">
          <a:xfrm>
            <a:off x="865188" y="1155700"/>
            <a:ext cx="2808287" cy="2232025"/>
            <a:chOff x="975" y="754"/>
            <a:chExt cx="3449" cy="2766"/>
          </a:xfrm>
        </p:grpSpPr>
        <p:sp>
          <p:nvSpPr>
            <p:cNvPr id="189470" name="Freeform 43"/>
            <p:cNvSpPr>
              <a:spLocks/>
            </p:cNvSpPr>
            <p:nvPr/>
          </p:nvSpPr>
          <p:spPr bwMode="auto">
            <a:xfrm rot="-2556823">
              <a:off x="2835" y="1525"/>
              <a:ext cx="363" cy="590"/>
            </a:xfrm>
            <a:custGeom>
              <a:avLst/>
              <a:gdLst>
                <a:gd name="T0" fmla="*/ 159 w 363"/>
                <a:gd name="T1" fmla="*/ 0 h 862"/>
                <a:gd name="T2" fmla="*/ 23 w 363"/>
                <a:gd name="T3" fmla="*/ 44 h 862"/>
                <a:gd name="T4" fmla="*/ 159 w 363"/>
                <a:gd name="T5" fmla="*/ 87 h 862"/>
                <a:gd name="T6" fmla="*/ 340 w 363"/>
                <a:gd name="T7" fmla="*/ 44 h 862"/>
                <a:gd name="T8" fmla="*/ 114 w 363"/>
                <a:gd name="T9" fmla="*/ 44 h 862"/>
                <a:gd name="T10" fmla="*/ 23 w 363"/>
                <a:gd name="T11" fmla="*/ 131 h 862"/>
                <a:gd name="T12" fmla="*/ 250 w 363"/>
                <a:gd name="T13" fmla="*/ 160 h 862"/>
                <a:gd name="T14" fmla="*/ 340 w 363"/>
                <a:gd name="T15" fmla="*/ 116 h 862"/>
                <a:gd name="T16" fmla="*/ 114 w 363"/>
                <a:gd name="T17" fmla="*/ 131 h 862"/>
                <a:gd name="T18" fmla="*/ 68 w 363"/>
                <a:gd name="T19" fmla="*/ 175 h 862"/>
                <a:gd name="T20" fmla="*/ 68 w 363"/>
                <a:gd name="T21" fmla="*/ 233 h 862"/>
                <a:gd name="T22" fmla="*/ 340 w 363"/>
                <a:gd name="T23" fmla="*/ 204 h 862"/>
                <a:gd name="T24" fmla="*/ 114 w 363"/>
                <a:gd name="T25" fmla="*/ 190 h 862"/>
                <a:gd name="T26" fmla="*/ 204 w 363"/>
                <a:gd name="T27" fmla="*/ 277 h 8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3" h="862">
                  <a:moveTo>
                    <a:pt x="159" y="0"/>
                  </a:moveTo>
                  <a:cubicBezTo>
                    <a:pt x="91" y="45"/>
                    <a:pt x="23" y="91"/>
                    <a:pt x="23" y="136"/>
                  </a:cubicBezTo>
                  <a:cubicBezTo>
                    <a:pt x="23" y="181"/>
                    <a:pt x="106" y="272"/>
                    <a:pt x="159" y="272"/>
                  </a:cubicBezTo>
                  <a:cubicBezTo>
                    <a:pt x="212" y="272"/>
                    <a:pt x="347" y="159"/>
                    <a:pt x="340" y="136"/>
                  </a:cubicBezTo>
                  <a:cubicBezTo>
                    <a:pt x="333" y="113"/>
                    <a:pt x="167" y="91"/>
                    <a:pt x="114" y="136"/>
                  </a:cubicBezTo>
                  <a:cubicBezTo>
                    <a:pt x="61" y="181"/>
                    <a:pt x="0" y="348"/>
                    <a:pt x="23" y="408"/>
                  </a:cubicBezTo>
                  <a:cubicBezTo>
                    <a:pt x="46" y="468"/>
                    <a:pt x="197" y="506"/>
                    <a:pt x="250" y="499"/>
                  </a:cubicBezTo>
                  <a:cubicBezTo>
                    <a:pt x="303" y="492"/>
                    <a:pt x="363" y="378"/>
                    <a:pt x="340" y="363"/>
                  </a:cubicBezTo>
                  <a:cubicBezTo>
                    <a:pt x="317" y="348"/>
                    <a:pt x="159" y="378"/>
                    <a:pt x="114" y="408"/>
                  </a:cubicBezTo>
                  <a:cubicBezTo>
                    <a:pt x="69" y="438"/>
                    <a:pt x="76" y="491"/>
                    <a:pt x="68" y="544"/>
                  </a:cubicBezTo>
                  <a:cubicBezTo>
                    <a:pt x="60" y="597"/>
                    <a:pt x="23" y="711"/>
                    <a:pt x="68" y="726"/>
                  </a:cubicBezTo>
                  <a:cubicBezTo>
                    <a:pt x="113" y="741"/>
                    <a:pt x="332" y="658"/>
                    <a:pt x="340" y="635"/>
                  </a:cubicBezTo>
                  <a:cubicBezTo>
                    <a:pt x="348" y="612"/>
                    <a:pt x="137" y="552"/>
                    <a:pt x="114" y="590"/>
                  </a:cubicBezTo>
                  <a:cubicBezTo>
                    <a:pt x="91" y="628"/>
                    <a:pt x="147" y="745"/>
                    <a:pt x="204" y="862"/>
                  </a:cubicBezTo>
                </a:path>
              </a:pathLst>
            </a:cu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471" name="Oval 44"/>
            <p:cNvSpPr>
              <a:spLocks noChangeArrowheads="1"/>
            </p:cNvSpPr>
            <p:nvPr/>
          </p:nvSpPr>
          <p:spPr bwMode="auto">
            <a:xfrm>
              <a:off x="3743" y="2341"/>
              <a:ext cx="681" cy="1179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89472" name="Oval 45"/>
            <p:cNvSpPr>
              <a:spLocks noChangeArrowheads="1"/>
            </p:cNvSpPr>
            <p:nvPr/>
          </p:nvSpPr>
          <p:spPr bwMode="auto">
            <a:xfrm>
              <a:off x="3742" y="1117"/>
              <a:ext cx="681" cy="1179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89473" name="Line 46"/>
            <p:cNvSpPr>
              <a:spLocks noChangeShapeType="1"/>
            </p:cNvSpPr>
            <p:nvPr/>
          </p:nvSpPr>
          <p:spPr bwMode="auto">
            <a:xfrm>
              <a:off x="1475" y="3203"/>
              <a:ext cx="26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474" name="Oval 47"/>
            <p:cNvSpPr>
              <a:spLocks noChangeArrowheads="1"/>
            </p:cNvSpPr>
            <p:nvPr/>
          </p:nvSpPr>
          <p:spPr bwMode="auto">
            <a:xfrm>
              <a:off x="975" y="1026"/>
              <a:ext cx="953" cy="2449"/>
            </a:xfrm>
            <a:prstGeom prst="ellipse">
              <a:avLst/>
            </a:prstGeom>
            <a:solidFill>
              <a:schemeClr val="accent1">
                <a:alpha val="3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grpSp>
          <p:nvGrpSpPr>
            <p:cNvPr id="189475" name="Group 48"/>
            <p:cNvGrpSpPr>
              <a:grpSpLocks/>
            </p:cNvGrpSpPr>
            <p:nvPr/>
          </p:nvGrpSpPr>
          <p:grpSpPr bwMode="auto">
            <a:xfrm>
              <a:off x="1202" y="1207"/>
              <a:ext cx="524" cy="524"/>
              <a:chOff x="2472" y="1480"/>
              <a:chExt cx="524" cy="524"/>
            </a:xfrm>
          </p:grpSpPr>
          <p:sp>
            <p:nvSpPr>
              <p:cNvPr id="189501" name="Oval 49"/>
              <p:cNvSpPr>
                <a:spLocks noChangeAspect="1" noChangeArrowheads="1"/>
              </p:cNvSpPr>
              <p:nvPr/>
            </p:nvSpPr>
            <p:spPr bwMode="auto">
              <a:xfrm>
                <a:off x="2472" y="1480"/>
                <a:ext cx="524" cy="524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3600">
                    <a:solidFill>
                      <a:schemeClr val="tx2"/>
                    </a:solidFill>
                  </a:rPr>
                  <a:t>b</a:t>
                </a:r>
              </a:p>
            </p:txBody>
          </p:sp>
          <p:sp>
            <p:nvSpPr>
              <p:cNvPr id="189502" name="Oval 50"/>
              <p:cNvSpPr>
                <a:spLocks noChangeAspect="1" noChangeArrowheads="1"/>
              </p:cNvSpPr>
              <p:nvPr/>
            </p:nvSpPr>
            <p:spPr bwMode="auto">
              <a:xfrm>
                <a:off x="2472" y="1570"/>
                <a:ext cx="156" cy="15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9476" name="Group 51"/>
            <p:cNvGrpSpPr>
              <a:grpSpLocks/>
            </p:cNvGrpSpPr>
            <p:nvPr/>
          </p:nvGrpSpPr>
          <p:grpSpPr bwMode="auto">
            <a:xfrm>
              <a:off x="1203" y="2886"/>
              <a:ext cx="524" cy="524"/>
              <a:chOff x="1065" y="1888"/>
              <a:chExt cx="524" cy="524"/>
            </a:xfrm>
          </p:grpSpPr>
          <p:sp>
            <p:nvSpPr>
              <p:cNvPr id="189498" name="Oval 52"/>
              <p:cNvSpPr>
                <a:spLocks noChangeAspect="1" noChangeArrowheads="1"/>
              </p:cNvSpPr>
              <p:nvPr/>
            </p:nvSpPr>
            <p:spPr bwMode="auto">
              <a:xfrm>
                <a:off x="1065" y="1888"/>
                <a:ext cx="524" cy="52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3600">
                    <a:solidFill>
                      <a:srgbClr val="339966"/>
                    </a:solidFill>
                  </a:rPr>
                  <a:t>d</a:t>
                </a:r>
              </a:p>
            </p:txBody>
          </p:sp>
          <p:sp>
            <p:nvSpPr>
              <p:cNvPr id="189499" name="Oval 53"/>
              <p:cNvSpPr>
                <a:spLocks noChangeAspect="1" noChangeArrowheads="1"/>
              </p:cNvSpPr>
              <p:nvPr/>
            </p:nvSpPr>
            <p:spPr bwMode="auto">
              <a:xfrm>
                <a:off x="1110" y="1933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  <p:sp>
            <p:nvSpPr>
              <p:cNvPr id="189500" name="Line 54"/>
              <p:cNvSpPr>
                <a:spLocks noChangeShapeType="1"/>
              </p:cNvSpPr>
              <p:nvPr/>
            </p:nvSpPr>
            <p:spPr bwMode="auto">
              <a:xfrm>
                <a:off x="1247" y="1933"/>
                <a:ext cx="182" cy="0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89477" name="Line 55"/>
            <p:cNvSpPr>
              <a:spLocks noChangeShapeType="1"/>
            </p:cNvSpPr>
            <p:nvPr/>
          </p:nvSpPr>
          <p:spPr bwMode="auto">
            <a:xfrm>
              <a:off x="1746" y="1434"/>
              <a:ext cx="20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478" name="Freeform 56"/>
            <p:cNvSpPr>
              <a:spLocks/>
            </p:cNvSpPr>
            <p:nvPr/>
          </p:nvSpPr>
          <p:spPr bwMode="auto">
            <a:xfrm flipV="1">
              <a:off x="2064" y="754"/>
              <a:ext cx="815" cy="680"/>
            </a:xfrm>
            <a:custGeom>
              <a:avLst/>
              <a:gdLst>
                <a:gd name="T0" fmla="*/ 0 w 1044"/>
                <a:gd name="T1" fmla="*/ 0 h 680"/>
                <a:gd name="T2" fmla="*/ 108 w 1044"/>
                <a:gd name="T3" fmla="*/ 0 h 680"/>
                <a:gd name="T4" fmla="*/ 87 w 1044"/>
                <a:gd name="T5" fmla="*/ 181 h 680"/>
                <a:gd name="T6" fmla="*/ 194 w 1044"/>
                <a:gd name="T7" fmla="*/ 136 h 680"/>
                <a:gd name="T8" fmla="*/ 173 w 1044"/>
                <a:gd name="T9" fmla="*/ 363 h 680"/>
                <a:gd name="T10" fmla="*/ 281 w 1044"/>
                <a:gd name="T11" fmla="*/ 272 h 680"/>
                <a:gd name="T12" fmla="*/ 281 w 1044"/>
                <a:gd name="T13" fmla="*/ 499 h 680"/>
                <a:gd name="T14" fmla="*/ 389 w 1044"/>
                <a:gd name="T15" fmla="*/ 408 h 680"/>
                <a:gd name="T16" fmla="*/ 389 w 1044"/>
                <a:gd name="T17" fmla="*/ 680 h 680"/>
                <a:gd name="T18" fmla="*/ 496 w 1044"/>
                <a:gd name="T19" fmla="*/ 589 h 6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4" h="680">
                  <a:moveTo>
                    <a:pt x="0" y="0"/>
                  </a:moveTo>
                  <a:lnTo>
                    <a:pt x="227" y="0"/>
                  </a:lnTo>
                  <a:lnTo>
                    <a:pt x="182" y="181"/>
                  </a:lnTo>
                  <a:lnTo>
                    <a:pt x="409" y="136"/>
                  </a:lnTo>
                  <a:lnTo>
                    <a:pt x="363" y="363"/>
                  </a:lnTo>
                  <a:lnTo>
                    <a:pt x="590" y="272"/>
                  </a:lnTo>
                  <a:lnTo>
                    <a:pt x="590" y="499"/>
                  </a:lnTo>
                  <a:lnTo>
                    <a:pt x="817" y="408"/>
                  </a:lnTo>
                  <a:lnTo>
                    <a:pt x="817" y="680"/>
                  </a:lnTo>
                  <a:lnTo>
                    <a:pt x="1044" y="589"/>
                  </a:lnTo>
                </a:path>
              </a:pathLst>
            </a:custGeom>
            <a:noFill/>
            <a:ln w="635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479" name="Freeform 57"/>
            <p:cNvSpPr>
              <a:spLocks/>
            </p:cNvSpPr>
            <p:nvPr/>
          </p:nvSpPr>
          <p:spPr bwMode="auto">
            <a:xfrm>
              <a:off x="3198" y="2024"/>
              <a:ext cx="952" cy="680"/>
            </a:xfrm>
            <a:custGeom>
              <a:avLst/>
              <a:gdLst>
                <a:gd name="T0" fmla="*/ 1049 w 907"/>
                <a:gd name="T1" fmla="*/ 0 h 499"/>
                <a:gd name="T2" fmla="*/ 0 w 907"/>
                <a:gd name="T3" fmla="*/ 0 h 499"/>
                <a:gd name="T4" fmla="*/ 1049 w 907"/>
                <a:gd name="T5" fmla="*/ 1263 h 4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499">
                  <a:moveTo>
                    <a:pt x="907" y="0"/>
                  </a:moveTo>
                  <a:lnTo>
                    <a:pt x="0" y="0"/>
                  </a:lnTo>
                  <a:lnTo>
                    <a:pt x="907" y="499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89480" name="Group 58"/>
            <p:cNvGrpSpPr>
              <a:grpSpLocks/>
            </p:cNvGrpSpPr>
            <p:nvPr/>
          </p:nvGrpSpPr>
          <p:grpSpPr bwMode="auto">
            <a:xfrm>
              <a:off x="3833" y="2387"/>
              <a:ext cx="524" cy="524"/>
              <a:chOff x="2562" y="3385"/>
              <a:chExt cx="524" cy="524"/>
            </a:xfrm>
          </p:grpSpPr>
          <p:sp>
            <p:nvSpPr>
              <p:cNvPr id="189496" name="Oval 59"/>
              <p:cNvSpPr>
                <a:spLocks noChangeAspect="1" noChangeArrowheads="1"/>
              </p:cNvSpPr>
              <p:nvPr/>
            </p:nvSpPr>
            <p:spPr bwMode="auto">
              <a:xfrm>
                <a:off x="2562" y="3385"/>
                <a:ext cx="524" cy="524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3600">
                    <a:solidFill>
                      <a:schemeClr val="tx2"/>
                    </a:solidFill>
                  </a:rPr>
                  <a:t>s</a:t>
                </a:r>
              </a:p>
            </p:txBody>
          </p:sp>
          <p:sp>
            <p:nvSpPr>
              <p:cNvPr id="189497" name="Oval 60"/>
              <p:cNvSpPr>
                <a:spLocks noChangeAspect="1" noChangeArrowheads="1"/>
              </p:cNvSpPr>
              <p:nvPr/>
            </p:nvSpPr>
            <p:spPr bwMode="auto">
              <a:xfrm>
                <a:off x="2607" y="3430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9481" name="Group 61"/>
            <p:cNvGrpSpPr>
              <a:grpSpLocks/>
            </p:cNvGrpSpPr>
            <p:nvPr/>
          </p:nvGrpSpPr>
          <p:grpSpPr bwMode="auto">
            <a:xfrm>
              <a:off x="3834" y="2931"/>
              <a:ext cx="524" cy="524"/>
              <a:chOff x="1065" y="1888"/>
              <a:chExt cx="524" cy="524"/>
            </a:xfrm>
          </p:grpSpPr>
          <p:sp>
            <p:nvSpPr>
              <p:cNvPr id="189493" name="Oval 62"/>
              <p:cNvSpPr>
                <a:spLocks noChangeAspect="1" noChangeArrowheads="1"/>
              </p:cNvSpPr>
              <p:nvPr/>
            </p:nvSpPr>
            <p:spPr bwMode="auto">
              <a:xfrm>
                <a:off x="1065" y="1888"/>
                <a:ext cx="524" cy="52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3600">
                    <a:solidFill>
                      <a:srgbClr val="339966"/>
                    </a:solidFill>
                  </a:rPr>
                  <a:t>d</a:t>
                </a:r>
              </a:p>
            </p:txBody>
          </p:sp>
          <p:sp>
            <p:nvSpPr>
              <p:cNvPr id="189494" name="Oval 63"/>
              <p:cNvSpPr>
                <a:spLocks noChangeAspect="1" noChangeArrowheads="1"/>
              </p:cNvSpPr>
              <p:nvPr/>
            </p:nvSpPr>
            <p:spPr bwMode="auto">
              <a:xfrm>
                <a:off x="1110" y="1933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  <p:sp>
            <p:nvSpPr>
              <p:cNvPr id="189495" name="Line 64"/>
              <p:cNvSpPr>
                <a:spLocks noChangeShapeType="1"/>
              </p:cNvSpPr>
              <p:nvPr/>
            </p:nvSpPr>
            <p:spPr bwMode="auto">
              <a:xfrm>
                <a:off x="1247" y="1933"/>
                <a:ext cx="182" cy="0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89482" name="Freeform 65"/>
            <p:cNvSpPr>
              <a:spLocks/>
            </p:cNvSpPr>
            <p:nvPr/>
          </p:nvSpPr>
          <p:spPr bwMode="auto">
            <a:xfrm>
              <a:off x="2880" y="754"/>
              <a:ext cx="680" cy="680"/>
            </a:xfrm>
            <a:custGeom>
              <a:avLst/>
              <a:gdLst>
                <a:gd name="T0" fmla="*/ 0 w 499"/>
                <a:gd name="T1" fmla="*/ 91 h 680"/>
                <a:gd name="T2" fmla="*/ 113 w 499"/>
                <a:gd name="T3" fmla="*/ 0 h 680"/>
                <a:gd name="T4" fmla="*/ 230 w 499"/>
                <a:gd name="T5" fmla="*/ 136 h 680"/>
                <a:gd name="T6" fmla="*/ 690 w 499"/>
                <a:gd name="T7" fmla="*/ 136 h 680"/>
                <a:gd name="T8" fmla="*/ 343 w 499"/>
                <a:gd name="T9" fmla="*/ 272 h 680"/>
                <a:gd name="T10" fmla="*/ 804 w 499"/>
                <a:gd name="T11" fmla="*/ 272 h 680"/>
                <a:gd name="T12" fmla="*/ 459 w 499"/>
                <a:gd name="T13" fmla="*/ 363 h 680"/>
                <a:gd name="T14" fmla="*/ 1033 w 499"/>
                <a:gd name="T15" fmla="*/ 408 h 680"/>
                <a:gd name="T16" fmla="*/ 690 w 499"/>
                <a:gd name="T17" fmla="*/ 499 h 680"/>
                <a:gd name="T18" fmla="*/ 1263 w 499"/>
                <a:gd name="T19" fmla="*/ 590 h 680"/>
                <a:gd name="T20" fmla="*/ 574 w 499"/>
                <a:gd name="T21" fmla="*/ 680 h 680"/>
                <a:gd name="T22" fmla="*/ 1150 w 499"/>
                <a:gd name="T23" fmla="*/ 680 h 6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9" h="680">
                  <a:moveTo>
                    <a:pt x="0" y="91"/>
                  </a:moveTo>
                  <a:lnTo>
                    <a:pt x="45" y="0"/>
                  </a:lnTo>
                  <a:lnTo>
                    <a:pt x="91" y="136"/>
                  </a:lnTo>
                  <a:lnTo>
                    <a:pt x="272" y="136"/>
                  </a:lnTo>
                  <a:lnTo>
                    <a:pt x="136" y="272"/>
                  </a:lnTo>
                  <a:lnTo>
                    <a:pt x="318" y="272"/>
                  </a:lnTo>
                  <a:lnTo>
                    <a:pt x="181" y="363"/>
                  </a:lnTo>
                  <a:lnTo>
                    <a:pt x="408" y="408"/>
                  </a:lnTo>
                  <a:lnTo>
                    <a:pt x="272" y="499"/>
                  </a:lnTo>
                  <a:lnTo>
                    <a:pt x="499" y="590"/>
                  </a:lnTo>
                  <a:lnTo>
                    <a:pt x="227" y="680"/>
                  </a:lnTo>
                  <a:lnTo>
                    <a:pt x="454" y="680"/>
                  </a:lnTo>
                </a:path>
              </a:pathLst>
            </a:custGeom>
            <a:noFill/>
            <a:ln w="635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89483" name="Group 66"/>
            <p:cNvGrpSpPr>
              <a:grpSpLocks/>
            </p:cNvGrpSpPr>
            <p:nvPr/>
          </p:nvGrpSpPr>
          <p:grpSpPr bwMode="auto">
            <a:xfrm>
              <a:off x="2517" y="1162"/>
              <a:ext cx="524" cy="524"/>
              <a:chOff x="1429" y="3294"/>
              <a:chExt cx="524" cy="524"/>
            </a:xfrm>
          </p:grpSpPr>
          <p:sp>
            <p:nvSpPr>
              <p:cNvPr id="189491" name="Oval 67"/>
              <p:cNvSpPr>
                <a:spLocks noChangeAspect="1" noChangeArrowheads="1"/>
              </p:cNvSpPr>
              <p:nvPr/>
            </p:nvSpPr>
            <p:spPr bwMode="auto">
              <a:xfrm>
                <a:off x="1429" y="3294"/>
                <a:ext cx="524" cy="52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3600">
                    <a:solidFill>
                      <a:schemeClr val="tx2"/>
                    </a:solidFill>
                  </a:rPr>
                  <a:t>t</a:t>
                </a:r>
              </a:p>
            </p:txBody>
          </p:sp>
          <p:sp>
            <p:nvSpPr>
              <p:cNvPr id="189492" name="Oval 68"/>
              <p:cNvSpPr>
                <a:spLocks noChangeAspect="1" noChangeArrowheads="1"/>
              </p:cNvSpPr>
              <p:nvPr/>
            </p:nvSpPr>
            <p:spPr bwMode="auto">
              <a:xfrm>
                <a:off x="1474" y="3339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9484" name="Group 69"/>
            <p:cNvGrpSpPr>
              <a:grpSpLocks/>
            </p:cNvGrpSpPr>
            <p:nvPr/>
          </p:nvGrpSpPr>
          <p:grpSpPr bwMode="auto">
            <a:xfrm>
              <a:off x="3833" y="1162"/>
              <a:ext cx="524" cy="524"/>
              <a:chOff x="2562" y="3385"/>
              <a:chExt cx="524" cy="524"/>
            </a:xfrm>
          </p:grpSpPr>
          <p:sp>
            <p:nvSpPr>
              <p:cNvPr id="189489" name="Oval 70"/>
              <p:cNvSpPr>
                <a:spLocks noChangeAspect="1" noChangeArrowheads="1"/>
              </p:cNvSpPr>
              <p:nvPr/>
            </p:nvSpPr>
            <p:spPr bwMode="auto">
              <a:xfrm>
                <a:off x="2562" y="3385"/>
                <a:ext cx="524" cy="524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3600">
                    <a:solidFill>
                      <a:schemeClr val="tx2"/>
                    </a:solidFill>
                  </a:rPr>
                  <a:t>s</a:t>
                </a:r>
              </a:p>
            </p:txBody>
          </p:sp>
          <p:sp>
            <p:nvSpPr>
              <p:cNvPr id="189490" name="Oval 71"/>
              <p:cNvSpPr>
                <a:spLocks noChangeAspect="1" noChangeArrowheads="1"/>
              </p:cNvSpPr>
              <p:nvPr/>
            </p:nvSpPr>
            <p:spPr bwMode="auto">
              <a:xfrm>
                <a:off x="2607" y="3430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9485" name="Group 72"/>
            <p:cNvGrpSpPr>
              <a:grpSpLocks/>
            </p:cNvGrpSpPr>
            <p:nvPr/>
          </p:nvGrpSpPr>
          <p:grpSpPr bwMode="auto">
            <a:xfrm>
              <a:off x="3833" y="1752"/>
              <a:ext cx="524" cy="524"/>
              <a:chOff x="4558" y="1978"/>
              <a:chExt cx="524" cy="524"/>
            </a:xfrm>
          </p:grpSpPr>
          <p:sp>
            <p:nvSpPr>
              <p:cNvPr id="189486" name="Oval 73"/>
              <p:cNvSpPr>
                <a:spLocks noChangeAspect="1" noChangeArrowheads="1"/>
              </p:cNvSpPr>
              <p:nvPr/>
            </p:nvSpPr>
            <p:spPr bwMode="auto">
              <a:xfrm>
                <a:off x="4558" y="1978"/>
                <a:ext cx="524" cy="52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3600">
                    <a:solidFill>
                      <a:srgbClr val="339966"/>
                    </a:solidFill>
                  </a:rPr>
                  <a:t>s</a:t>
                </a:r>
              </a:p>
            </p:txBody>
          </p:sp>
          <p:sp>
            <p:nvSpPr>
              <p:cNvPr id="189487" name="Oval 74"/>
              <p:cNvSpPr>
                <a:spLocks noChangeAspect="1" noChangeArrowheads="1"/>
              </p:cNvSpPr>
              <p:nvPr/>
            </p:nvSpPr>
            <p:spPr bwMode="auto">
              <a:xfrm>
                <a:off x="4603" y="2023"/>
                <a:ext cx="197" cy="1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800">
                  <a:solidFill>
                    <a:srgbClr val="0000FF"/>
                  </a:solidFill>
                </a:endParaRPr>
              </a:p>
            </p:txBody>
          </p:sp>
          <p:sp>
            <p:nvSpPr>
              <p:cNvPr id="189488" name="Line 75"/>
              <p:cNvSpPr>
                <a:spLocks noChangeShapeType="1"/>
              </p:cNvSpPr>
              <p:nvPr/>
            </p:nvSpPr>
            <p:spPr bwMode="auto">
              <a:xfrm>
                <a:off x="4740" y="2114"/>
                <a:ext cx="182" cy="0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89451" name="Text Box 76"/>
          <p:cNvSpPr txBox="1">
            <a:spLocks noChangeArrowheads="1"/>
          </p:cNvSpPr>
          <p:nvPr/>
        </p:nvSpPr>
        <p:spPr bwMode="auto">
          <a:xfrm>
            <a:off x="7850188" y="1484313"/>
            <a:ext cx="119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3600" b="1" i="1">
                <a:solidFill>
                  <a:srgbClr val="FF0000"/>
                </a:solidFill>
                <a:latin typeface="Symbol" pitchFamily="18" charset="2"/>
              </a:rPr>
              <a:t>f,h</a:t>
            </a:r>
            <a:r>
              <a:rPr kumimoji="0" lang="en-US" altLang="ja-JP" sz="3600" b="1" i="1">
                <a:solidFill>
                  <a:srgbClr val="FF0000"/>
                </a:solidFill>
              </a:rPr>
              <a:t>’</a:t>
            </a:r>
            <a:r>
              <a:rPr kumimoji="0" lang="en-US" altLang="ja-JP" sz="3600" b="1" i="1">
                <a:solidFill>
                  <a:srgbClr val="FF0000"/>
                </a:solidFill>
                <a:latin typeface="Symbol" pitchFamily="18" charset="2"/>
              </a:rPr>
              <a:t>..</a:t>
            </a:r>
          </a:p>
        </p:txBody>
      </p:sp>
      <p:sp>
        <p:nvSpPr>
          <p:cNvPr id="189452" name="Text Box 77"/>
          <p:cNvSpPr txBox="1">
            <a:spLocks noChangeArrowheads="1"/>
          </p:cNvSpPr>
          <p:nvPr/>
        </p:nvSpPr>
        <p:spPr bwMode="auto">
          <a:xfrm>
            <a:off x="8053388" y="2657475"/>
            <a:ext cx="5889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i="1">
                <a:solidFill>
                  <a:schemeClr val="tx2"/>
                </a:solidFill>
              </a:rPr>
              <a:t>K</a:t>
            </a:r>
            <a:r>
              <a:rPr lang="en-US" altLang="ja-JP" i="1" baseline="-25000">
                <a:solidFill>
                  <a:schemeClr val="tx2"/>
                </a:solidFill>
              </a:rPr>
              <a:t>S</a:t>
            </a:r>
          </a:p>
        </p:txBody>
      </p:sp>
      <p:sp>
        <p:nvSpPr>
          <p:cNvPr id="189453" name="Text Box 78"/>
          <p:cNvSpPr txBox="1">
            <a:spLocks noChangeArrowheads="1"/>
          </p:cNvSpPr>
          <p:nvPr/>
        </p:nvSpPr>
        <p:spPr bwMode="auto">
          <a:xfrm>
            <a:off x="323850" y="1876425"/>
            <a:ext cx="54133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rgbClr val="0000FF"/>
                </a:solidFill>
              </a:rPr>
              <a:t> _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rgbClr val="0000FF"/>
                </a:solidFill>
              </a:rPr>
              <a:t>B</a:t>
            </a:r>
            <a:r>
              <a:rPr lang="en-US" altLang="ja-JP" sz="2800" b="1" i="1" baseline="30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89454" name="Text Box 79"/>
          <p:cNvSpPr txBox="1">
            <a:spLocks noChangeArrowheads="1"/>
          </p:cNvSpPr>
          <p:nvPr/>
        </p:nvSpPr>
        <p:spPr bwMode="auto">
          <a:xfrm>
            <a:off x="4367213" y="2062163"/>
            <a:ext cx="387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89455" name="Rectangle 80"/>
          <p:cNvSpPr>
            <a:spLocks noChangeArrowheads="1"/>
          </p:cNvSpPr>
          <p:nvPr/>
        </p:nvSpPr>
        <p:spPr bwMode="auto">
          <a:xfrm>
            <a:off x="5311775" y="188913"/>
            <a:ext cx="343693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4400" b="1" i="1"/>
              <a:t> b </a:t>
            </a:r>
            <a:r>
              <a:rPr lang="en-US" altLang="ja-JP" sz="4400" i="1">
                <a:sym typeface="Symbol" pitchFamily="18" charset="2"/>
              </a:rPr>
              <a:t></a:t>
            </a:r>
            <a:r>
              <a:rPr lang="en-US" altLang="ja-JP" sz="4400" b="1" i="1"/>
              <a:t> sqq CPV</a:t>
            </a:r>
            <a:endParaRPr lang="en-US" altLang="ja-JP" sz="4400" b="1"/>
          </a:p>
        </p:txBody>
      </p:sp>
      <p:sp>
        <p:nvSpPr>
          <p:cNvPr id="189456" name="Rectangle 81"/>
          <p:cNvSpPr>
            <a:spLocks noChangeArrowheads="1"/>
          </p:cNvSpPr>
          <p:nvPr/>
        </p:nvSpPr>
        <p:spPr bwMode="auto">
          <a:xfrm>
            <a:off x="7070725" y="-69850"/>
            <a:ext cx="36988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4400" b="1">
                <a:solidFill>
                  <a:schemeClr val="tx2"/>
                </a:solidFill>
              </a:rPr>
              <a:t>-</a:t>
            </a:r>
          </a:p>
        </p:txBody>
      </p:sp>
      <p:pic>
        <p:nvPicPr>
          <p:cNvPr id="189457" name="Picture 82" descr="(ILM02_BC10004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9450"/>
            <a:ext cx="5810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Picture 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213100"/>
            <a:ext cx="95408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59" name="Rectangle 84"/>
          <p:cNvSpPr>
            <a:spLocks noChangeArrowheads="1"/>
          </p:cNvSpPr>
          <p:nvPr/>
        </p:nvSpPr>
        <p:spPr bwMode="auto">
          <a:xfrm>
            <a:off x="315913" y="4321175"/>
            <a:ext cx="8382000" cy="1295400"/>
          </a:xfrm>
          <a:prstGeom prst="rect">
            <a:avLst/>
          </a:prstGeom>
          <a:solidFill>
            <a:srgbClr val="CCFFFF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89460" name="Text Box 85"/>
          <p:cNvSpPr txBox="1">
            <a:spLocks noChangeArrowheads="1"/>
          </p:cNvSpPr>
          <p:nvPr/>
        </p:nvSpPr>
        <p:spPr bwMode="auto">
          <a:xfrm>
            <a:off x="4932363" y="4346575"/>
            <a:ext cx="2862262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+ New Physics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   with New Phase</a:t>
            </a:r>
          </a:p>
        </p:txBody>
      </p:sp>
      <p:sp>
        <p:nvSpPr>
          <p:cNvPr id="189461" name="Text Box 86"/>
          <p:cNvSpPr txBox="1">
            <a:spLocks noChangeArrowheads="1"/>
          </p:cNvSpPr>
          <p:nvPr/>
        </p:nvSpPr>
        <p:spPr bwMode="auto">
          <a:xfrm>
            <a:off x="5084763" y="5048250"/>
            <a:ext cx="307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99"/>
                </a:solidFill>
              </a:rPr>
              <a:t>S</a:t>
            </a:r>
            <a:r>
              <a:rPr lang="en-US" altLang="ja-JP" sz="2800" b="1" baseline="-25000">
                <a:solidFill>
                  <a:srgbClr val="CC0099"/>
                </a:solidFill>
              </a:rPr>
              <a:t>bs</a:t>
            </a:r>
            <a:r>
              <a:rPr lang="en-US" altLang="ja-JP" sz="2800" b="1">
                <a:solidFill>
                  <a:srgbClr val="CC0099"/>
                </a:solidFill>
              </a:rPr>
              <a:t> </a:t>
            </a:r>
            <a:r>
              <a:rPr lang="en-US" altLang="ja-JP" b="1">
                <a:solidFill>
                  <a:srgbClr val="CC0099"/>
                </a:solidFill>
                <a:latin typeface="Symbol" pitchFamily="18" charset="2"/>
              </a:rPr>
              <a:t>¹</a:t>
            </a:r>
            <a:r>
              <a:rPr lang="en-US" altLang="ja-JP" sz="2800" b="1">
                <a:solidFill>
                  <a:srgbClr val="CC0099"/>
                </a:solidFill>
              </a:rPr>
              <a:t> S</a:t>
            </a:r>
            <a:r>
              <a:rPr lang="en-US" altLang="ja-JP" sz="2800" b="1" baseline="-25000">
                <a:solidFill>
                  <a:srgbClr val="CC0099"/>
                </a:solidFill>
              </a:rPr>
              <a:t>bc </a:t>
            </a:r>
            <a:r>
              <a:rPr lang="en-US" altLang="ja-JP" sz="2800" b="1">
                <a:solidFill>
                  <a:srgbClr val="CC0099"/>
                </a:solidFill>
              </a:rPr>
              <a:t>, A </a:t>
            </a:r>
            <a:r>
              <a:rPr lang="en-US" altLang="ja-JP" sz="2400" b="1">
                <a:solidFill>
                  <a:srgbClr val="CC0099"/>
                </a:solidFill>
              </a:rPr>
              <a:t>can</a:t>
            </a:r>
            <a:r>
              <a:rPr lang="en-US" altLang="ja-JP" sz="2800" b="1">
                <a:solidFill>
                  <a:srgbClr val="CC0099"/>
                </a:solidFill>
              </a:rPr>
              <a:t> </a:t>
            </a:r>
            <a:r>
              <a:rPr lang="en-US" altLang="ja-JP" b="1">
                <a:solidFill>
                  <a:srgbClr val="CC0099"/>
                </a:solidFill>
                <a:latin typeface="Symbol" pitchFamily="18" charset="2"/>
              </a:rPr>
              <a:t>¹</a:t>
            </a:r>
            <a:r>
              <a:rPr lang="en-US" altLang="ja-JP" sz="2800" b="1">
                <a:solidFill>
                  <a:srgbClr val="CC0099"/>
                </a:solidFill>
              </a:rPr>
              <a:t> 0</a:t>
            </a:r>
          </a:p>
        </p:txBody>
      </p:sp>
      <p:sp>
        <p:nvSpPr>
          <p:cNvPr id="189462" name="Text Box 87"/>
          <p:cNvSpPr txBox="1">
            <a:spLocks noChangeArrowheads="1"/>
          </p:cNvSpPr>
          <p:nvPr/>
        </p:nvSpPr>
        <p:spPr bwMode="auto">
          <a:xfrm>
            <a:off x="1403350" y="5461000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chemeClr val="accent2"/>
                </a:solidFill>
              </a:rPr>
              <a:t>-</a:t>
            </a:r>
          </a:p>
        </p:txBody>
      </p:sp>
      <p:grpSp>
        <p:nvGrpSpPr>
          <p:cNvPr id="189463" name="Group 88"/>
          <p:cNvGrpSpPr>
            <a:grpSpLocks/>
          </p:cNvGrpSpPr>
          <p:nvPr/>
        </p:nvGrpSpPr>
        <p:grpSpPr bwMode="auto">
          <a:xfrm>
            <a:off x="1044575" y="4340225"/>
            <a:ext cx="2806700" cy="903288"/>
            <a:chOff x="658" y="1853"/>
            <a:chExt cx="1768" cy="569"/>
          </a:xfrm>
        </p:grpSpPr>
        <p:sp>
          <p:nvSpPr>
            <p:cNvPr id="189468" name="Text Box 89"/>
            <p:cNvSpPr txBox="1">
              <a:spLocks noChangeArrowheads="1"/>
            </p:cNvSpPr>
            <p:nvPr/>
          </p:nvSpPr>
          <p:spPr bwMode="auto">
            <a:xfrm>
              <a:off x="658" y="1853"/>
              <a:ext cx="1768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/>
                <a:t>SM: b</a:t>
              </a:r>
              <a:r>
                <a:rPr lang="en-US" altLang="ja-JP" sz="2800">
                  <a:sym typeface="Symbol" pitchFamily="18" charset="2"/>
                </a:rPr>
                <a:t></a:t>
              </a:r>
              <a:r>
                <a:rPr lang="en-US" altLang="ja-JP" sz="2800"/>
                <a:t>s Penguin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800"/>
                <a:t> phase = (cc) K</a:t>
              </a:r>
              <a:r>
                <a:rPr lang="en-US" altLang="ja-JP" sz="2800" baseline="30000"/>
                <a:t>0</a:t>
              </a:r>
            </a:p>
          </p:txBody>
        </p:sp>
        <p:sp>
          <p:nvSpPr>
            <p:cNvPr id="189469" name="Rectangle 90"/>
            <p:cNvSpPr>
              <a:spLocks noChangeArrowheads="1"/>
            </p:cNvSpPr>
            <p:nvPr/>
          </p:nvSpPr>
          <p:spPr bwMode="auto">
            <a:xfrm>
              <a:off x="1632" y="1987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/>
                <a:t>-</a:t>
              </a:r>
            </a:p>
          </p:txBody>
        </p:sp>
      </p:grpSp>
      <p:sp>
        <p:nvSpPr>
          <p:cNvPr id="189464" name="Text Box 91"/>
          <p:cNvSpPr txBox="1">
            <a:spLocks noChangeArrowheads="1"/>
          </p:cNvSpPr>
          <p:nvPr/>
        </p:nvSpPr>
        <p:spPr bwMode="auto">
          <a:xfrm>
            <a:off x="303213" y="5603875"/>
            <a:ext cx="52484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accent2"/>
                </a:solidFill>
              </a:rPr>
              <a:t>“b </a:t>
            </a:r>
            <a:r>
              <a:rPr lang="en-US" altLang="ja-JP" sz="2800" b="1" dirty="0">
                <a:solidFill>
                  <a:schemeClr val="accent2"/>
                </a:solidFill>
                <a:sym typeface="Symbol" pitchFamily="18" charset="2"/>
              </a:rPr>
              <a:t></a:t>
            </a:r>
            <a:r>
              <a:rPr lang="en-US" altLang="ja-JP" sz="2800" b="1" dirty="0">
                <a:solidFill>
                  <a:schemeClr val="accent2"/>
                </a:solidFill>
              </a:rPr>
              <a:t> ccs: sin2</a:t>
            </a:r>
            <a:r>
              <a:rPr lang="en-US" altLang="ja-JP" sz="2800" b="1" dirty="0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altLang="ja-JP" sz="2800" b="1" baseline="-25000" dirty="0">
                <a:solidFill>
                  <a:schemeClr val="accent2"/>
                </a:solidFill>
              </a:rPr>
              <a:t>1</a:t>
            </a:r>
            <a:r>
              <a:rPr lang="en-US" altLang="ja-JP" sz="2800" b="1" dirty="0">
                <a:solidFill>
                  <a:schemeClr val="accent2"/>
                </a:solidFill>
              </a:rPr>
              <a:t>” (SM reference</a:t>
            </a:r>
            <a:r>
              <a:rPr lang="en-US" altLang="ja-JP" sz="2800" b="1" dirty="0" smtClean="0">
                <a:solidFill>
                  <a:schemeClr val="accent2"/>
                </a:solidFill>
              </a:rPr>
              <a:t>)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189465" name="AutoShape 92"/>
          <p:cNvSpPr>
            <a:spLocks noChangeArrowheads="1"/>
          </p:cNvSpPr>
          <p:nvPr/>
        </p:nvSpPr>
        <p:spPr bwMode="auto">
          <a:xfrm>
            <a:off x="5651500" y="5764213"/>
            <a:ext cx="649288" cy="287337"/>
          </a:xfrm>
          <a:custGeom>
            <a:avLst/>
            <a:gdLst>
              <a:gd name="T0" fmla="*/ 440013400 w 21600"/>
              <a:gd name="T1" fmla="*/ 0 h 21600"/>
              <a:gd name="T2" fmla="*/ 0 w 21600"/>
              <a:gd name="T3" fmla="*/ 25423697 h 21600"/>
              <a:gd name="T4" fmla="*/ 440013400 w 21600"/>
              <a:gd name="T5" fmla="*/ 50847209 h 21600"/>
              <a:gd name="T6" fmla="*/ 586684523 w 21600"/>
              <a:gd name="T7" fmla="*/ 2542369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9466" name="Rectangle 95"/>
          <p:cNvSpPr>
            <a:spLocks noChangeArrowheads="1"/>
          </p:cNvSpPr>
          <p:nvPr/>
        </p:nvSpPr>
        <p:spPr bwMode="auto">
          <a:xfrm>
            <a:off x="1922463" y="3773488"/>
            <a:ext cx="1065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 dirty="0" err="1">
                <a:solidFill>
                  <a:srgbClr val="CC0000"/>
                </a:solidFill>
              </a:rPr>
              <a:t>V</a:t>
            </a:r>
            <a:r>
              <a:rPr lang="en-US" altLang="ja-JP" sz="2800" b="1" i="1" baseline="-25000" dirty="0" err="1">
                <a:solidFill>
                  <a:srgbClr val="CC0000"/>
                </a:solidFill>
              </a:rPr>
              <a:t>ts</a:t>
            </a:r>
            <a:r>
              <a:rPr lang="en-US" altLang="ja-JP" sz="2800" b="1" i="1" baseline="-25000" dirty="0">
                <a:solidFill>
                  <a:srgbClr val="CC0000"/>
                </a:solidFill>
              </a:rPr>
              <a:t> </a:t>
            </a:r>
            <a:r>
              <a:rPr lang="en-US" altLang="ja-JP" sz="2800" b="1" i="1" dirty="0" err="1">
                <a:solidFill>
                  <a:srgbClr val="CC0000"/>
                </a:solidFill>
              </a:rPr>
              <a:t>V</a:t>
            </a:r>
            <a:r>
              <a:rPr lang="en-US" altLang="ja-JP" sz="2800" b="1" i="1" baseline="-25000" dirty="0" err="1">
                <a:solidFill>
                  <a:srgbClr val="CC0000"/>
                </a:solidFill>
              </a:rPr>
              <a:t>tb</a:t>
            </a:r>
            <a:endParaRPr lang="en-US" altLang="ja-JP" sz="2800" b="1" i="1" baseline="-25000" dirty="0">
              <a:solidFill>
                <a:srgbClr val="CC0000"/>
              </a:solidFill>
            </a:endParaRPr>
          </a:p>
        </p:txBody>
      </p:sp>
      <p:sp>
        <p:nvSpPr>
          <p:cNvPr id="189467" name="Rectangle 97"/>
          <p:cNvSpPr>
            <a:spLocks noChangeArrowheads="1"/>
          </p:cNvSpPr>
          <p:nvPr/>
        </p:nvSpPr>
        <p:spPr bwMode="auto">
          <a:xfrm>
            <a:off x="2700338" y="36957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 baseline="-2500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98" name="Rectangle 95"/>
          <p:cNvSpPr>
            <a:spLocks noChangeArrowheads="1"/>
          </p:cNvSpPr>
          <p:nvPr/>
        </p:nvSpPr>
        <p:spPr bwMode="auto">
          <a:xfrm>
            <a:off x="6192323" y="3736975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CC0000"/>
                </a:solidFill>
              </a:rPr>
              <a:t>?</a:t>
            </a:r>
            <a:endParaRPr lang="en-US" altLang="ja-JP" sz="2800" b="1" baseline="-25000" dirty="0">
              <a:solidFill>
                <a:srgbClr val="CC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90468" y="5646271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b="1" dirty="0">
                <a:solidFill>
                  <a:srgbClr val="FF0000"/>
                </a:solidFill>
              </a:rPr>
              <a:t>deviation</a:t>
            </a:r>
            <a:r>
              <a:rPr lang="en-US" altLang="ja-JP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1" grpId="0"/>
      <p:bldP spid="189452" grpId="0"/>
      <p:bldP spid="189454" grpId="0"/>
      <p:bldP spid="189460" grpId="0"/>
      <p:bldP spid="189461" grpId="0"/>
      <p:bldP spid="189465" grpId="0" animBg="1"/>
      <p:bldP spid="98" grpId="0"/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フッター プレースホルダー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1400" b="0" dirty="0" smtClean="0">
              <a:solidFill>
                <a:srgbClr val="000000"/>
              </a:solidFill>
            </a:endParaRPr>
          </a:p>
        </p:txBody>
      </p:sp>
      <p:sp>
        <p:nvSpPr>
          <p:cNvPr id="46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1E2964A2-D7B7-4507-A1C3-36FC467E0117}" type="slidenum">
              <a:rPr kumimoji="0" lang="en-US" altLang="ja-JP" sz="1400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79</a:t>
            </a:fld>
            <a:endParaRPr kumimoji="0" lang="en-US" altLang="ja-JP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Experimental Challenge</a:t>
            </a:r>
          </a:p>
        </p:txBody>
      </p:sp>
      <p:sp>
        <p:nvSpPr>
          <p:cNvPr id="190469" name="Rectangle 6"/>
          <p:cNvSpPr>
            <a:spLocks noChangeArrowheads="1"/>
          </p:cNvSpPr>
          <p:nvPr/>
        </p:nvSpPr>
        <p:spPr bwMode="auto">
          <a:xfrm>
            <a:off x="323850" y="115888"/>
            <a:ext cx="8496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ja-JP" sz="4400" b="1">
              <a:solidFill>
                <a:srgbClr val="000000"/>
              </a:solidFill>
            </a:endParaRPr>
          </a:p>
        </p:txBody>
      </p:sp>
      <p:pic>
        <p:nvPicPr>
          <p:cNvPr id="19047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0" r="8281"/>
          <a:stretch>
            <a:fillRect/>
          </a:stretch>
        </p:blipFill>
        <p:spPr bwMode="auto">
          <a:xfrm>
            <a:off x="228600" y="1125538"/>
            <a:ext cx="4114800" cy="550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71" name="Text Box 8"/>
          <p:cNvSpPr txBox="1">
            <a:spLocks noChangeArrowheads="1"/>
          </p:cNvSpPr>
          <p:nvPr/>
        </p:nvSpPr>
        <p:spPr bwMode="auto">
          <a:xfrm>
            <a:off x="1676400" y="1752600"/>
            <a:ext cx="1658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</a:rPr>
              <a:t>B</a:t>
            </a:r>
            <a:r>
              <a:rPr lang="en-US" altLang="ja-JP" sz="2400" baseline="30000">
                <a:solidFill>
                  <a:srgbClr val="006600"/>
                </a:solidFill>
              </a:rPr>
              <a:t>0</a:t>
            </a:r>
            <a:r>
              <a:rPr lang="en-US" altLang="ja-JP" sz="2400">
                <a:solidFill>
                  <a:srgbClr val="006600"/>
                </a:solidFill>
              </a:rPr>
              <a:t> </a:t>
            </a:r>
            <a:r>
              <a:rPr lang="en-US" altLang="ja-JP" sz="2400">
                <a:solidFill>
                  <a:srgbClr val="006600"/>
                </a:solidFill>
                <a:latin typeface="Wingdings 3" pitchFamily="18" charset="2"/>
              </a:rPr>
              <a:t>g</a:t>
            </a:r>
            <a:r>
              <a:rPr lang="en-US" altLang="ja-JP" sz="2400">
                <a:solidFill>
                  <a:srgbClr val="006600"/>
                </a:solidFill>
              </a:rPr>
              <a:t> J/</a:t>
            </a:r>
            <a:r>
              <a:rPr lang="en-US" altLang="ja-JP" sz="2400">
                <a:solidFill>
                  <a:srgbClr val="006600"/>
                </a:solidFill>
                <a:latin typeface="Symbol" pitchFamily="18" charset="2"/>
                <a:sym typeface="Symbol" pitchFamily="18" charset="2"/>
              </a:rPr>
              <a:t></a:t>
            </a:r>
            <a:r>
              <a:rPr lang="en-US" altLang="ja-JP" sz="2400">
                <a:solidFill>
                  <a:srgbClr val="006600"/>
                </a:solidFill>
                <a:sym typeface="Symbol" pitchFamily="18" charset="2"/>
              </a:rPr>
              <a:t>K</a:t>
            </a:r>
            <a:r>
              <a:rPr lang="en-US" altLang="ja-JP" sz="2400" baseline="-25000">
                <a:solidFill>
                  <a:srgbClr val="006600"/>
                </a:solidFill>
                <a:sym typeface="Symbol" pitchFamily="18" charset="2"/>
              </a:rPr>
              <a:t>S</a:t>
            </a:r>
          </a:p>
        </p:txBody>
      </p:sp>
      <p:sp>
        <p:nvSpPr>
          <p:cNvPr id="190472" name="Text Box 9"/>
          <p:cNvSpPr txBox="1">
            <a:spLocks noChangeArrowheads="1"/>
          </p:cNvSpPr>
          <p:nvPr/>
        </p:nvSpPr>
        <p:spPr bwMode="auto">
          <a:xfrm>
            <a:off x="1752600" y="4343400"/>
            <a:ext cx="140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CC"/>
                </a:solidFill>
              </a:rPr>
              <a:t>B</a:t>
            </a:r>
            <a:r>
              <a:rPr lang="en-US" altLang="ja-JP" sz="2400" baseline="30000">
                <a:solidFill>
                  <a:srgbClr val="0000CC"/>
                </a:solidFill>
              </a:rPr>
              <a:t>0</a:t>
            </a:r>
            <a:r>
              <a:rPr lang="en-US" altLang="ja-JP" sz="2400">
                <a:solidFill>
                  <a:srgbClr val="0000CC"/>
                </a:solidFill>
              </a:rPr>
              <a:t> </a:t>
            </a:r>
            <a:r>
              <a:rPr lang="en-US" altLang="ja-JP" sz="2400">
                <a:solidFill>
                  <a:srgbClr val="0000CC"/>
                </a:solidFill>
                <a:latin typeface="Wingdings 3" pitchFamily="18" charset="2"/>
              </a:rPr>
              <a:t>g</a:t>
            </a:r>
            <a:r>
              <a:rPr lang="en-US" altLang="ja-JP" sz="2400">
                <a:solidFill>
                  <a:srgbClr val="0000CC"/>
                </a:solidFill>
              </a:rPr>
              <a:t> </a:t>
            </a:r>
            <a:r>
              <a:rPr lang="en-US" altLang="ja-JP" sz="2400">
                <a:solidFill>
                  <a:srgbClr val="0000CC"/>
                </a:solidFill>
                <a:latin typeface="Symbol" pitchFamily="18" charset="2"/>
                <a:sym typeface="Symbol" pitchFamily="18" charset="2"/>
              </a:rPr>
              <a:t>f</a:t>
            </a:r>
            <a:r>
              <a:rPr lang="en-US" altLang="ja-JP" sz="2400">
                <a:solidFill>
                  <a:srgbClr val="0000CC"/>
                </a:solidFill>
                <a:sym typeface="Symbol" pitchFamily="18" charset="2"/>
              </a:rPr>
              <a:t>K</a:t>
            </a:r>
            <a:r>
              <a:rPr lang="en-US" altLang="ja-JP" sz="2400" baseline="-25000">
                <a:solidFill>
                  <a:srgbClr val="0000CC"/>
                </a:solidFill>
                <a:sym typeface="Symbol" pitchFamily="18" charset="2"/>
              </a:rPr>
              <a:t>S</a:t>
            </a:r>
          </a:p>
        </p:txBody>
      </p:sp>
      <p:sp>
        <p:nvSpPr>
          <p:cNvPr id="190473" name="Line 10"/>
          <p:cNvSpPr>
            <a:spLocks noChangeShapeType="1"/>
          </p:cNvSpPr>
          <p:nvPr/>
        </p:nvSpPr>
        <p:spPr bwMode="auto">
          <a:xfrm>
            <a:off x="3124200" y="48006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0474" name="Text Box 11"/>
          <p:cNvSpPr txBox="1">
            <a:spLocks noChangeArrowheads="1"/>
          </p:cNvSpPr>
          <p:nvPr/>
        </p:nvSpPr>
        <p:spPr bwMode="auto">
          <a:xfrm>
            <a:off x="2133600" y="2133600"/>
            <a:ext cx="74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</a:rPr>
              <a:t>Tree</a:t>
            </a:r>
          </a:p>
        </p:txBody>
      </p:sp>
      <p:sp>
        <p:nvSpPr>
          <p:cNvPr id="190475" name="Text Box 12"/>
          <p:cNvSpPr txBox="1">
            <a:spLocks noChangeArrowheads="1"/>
          </p:cNvSpPr>
          <p:nvPr/>
        </p:nvSpPr>
        <p:spPr bwMode="auto">
          <a:xfrm>
            <a:off x="1828800" y="4648200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CC"/>
                </a:solidFill>
              </a:rPr>
              <a:t>Penguin</a:t>
            </a:r>
          </a:p>
        </p:txBody>
      </p:sp>
      <p:sp>
        <p:nvSpPr>
          <p:cNvPr id="190476" name="Text Box 13"/>
          <p:cNvSpPr txBox="1">
            <a:spLocks noChangeArrowheads="1"/>
          </p:cNvSpPr>
          <p:nvPr/>
        </p:nvSpPr>
        <p:spPr bwMode="auto">
          <a:xfrm>
            <a:off x="4419600" y="1158875"/>
            <a:ext cx="4495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We need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1) large number of BB pairs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2) additional background rejection</a:t>
            </a:r>
          </a:p>
        </p:txBody>
      </p:sp>
      <p:sp>
        <p:nvSpPr>
          <p:cNvPr id="190477" name="Line 14"/>
          <p:cNvSpPr>
            <a:spLocks noChangeShapeType="1"/>
          </p:cNvSpPr>
          <p:nvPr/>
        </p:nvSpPr>
        <p:spPr bwMode="auto">
          <a:xfrm>
            <a:off x="7010400" y="16160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90478" name="Group 15"/>
          <p:cNvGrpSpPr>
            <a:grpSpLocks/>
          </p:cNvGrpSpPr>
          <p:nvPr/>
        </p:nvGrpSpPr>
        <p:grpSpPr bwMode="auto">
          <a:xfrm>
            <a:off x="4510088" y="2492375"/>
            <a:ext cx="4176712" cy="2282825"/>
            <a:chOff x="2612" y="2555"/>
            <a:chExt cx="2990" cy="1625"/>
          </a:xfrm>
        </p:grpSpPr>
        <p:sp>
          <p:nvSpPr>
            <p:cNvPr id="190481" name="Text Box 16"/>
            <p:cNvSpPr txBox="1">
              <a:spLocks noChangeAspect="1" noChangeArrowheads="1"/>
            </p:cNvSpPr>
            <p:nvPr/>
          </p:nvSpPr>
          <p:spPr bwMode="auto">
            <a:xfrm>
              <a:off x="3740" y="2660"/>
              <a:ext cx="1199" cy="228"/>
            </a:xfrm>
            <a:prstGeom prst="rect">
              <a:avLst/>
            </a:prstGeom>
            <a:gradFill rotWithShape="0">
              <a:gsLst>
                <a:gs pos="0">
                  <a:srgbClr val="4C4C4C"/>
                </a:gs>
                <a:gs pos="100000">
                  <a:srgbClr val="993366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1823" dir="2700000" algn="ctr" rotWithShape="0">
                <a:srgbClr val="808080"/>
              </a:outerShdw>
            </a:effectLst>
          </p:spPr>
          <p:txBody>
            <a:bodyPr wrap="none" lIns="0" tIns="0" rIns="0" bIns="0">
              <a:spAutoFit/>
            </a:bodyPr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</a:tabLs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defTabSz="828675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</a:tabLs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</a:tabLst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  <a:tab pos="1312863" algn="l"/>
                </a:tabLst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</a:tabLst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</a:tabLst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</a:tabLst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</a:tabLst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102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kumimoji="0" lang="ja-JP" altLang="en-GB" sz="2000" b="1">
                  <a:solidFill>
                    <a:srgbClr val="FFFFFF"/>
                  </a:solidFill>
                  <a:latin typeface="Nimbus Sans L" charset="0"/>
                </a:rPr>
                <a:t> </a:t>
              </a:r>
              <a:r>
                <a:rPr kumimoji="0" lang="en-GB" altLang="ja-JP" sz="2000" b="1">
                  <a:solidFill>
                    <a:srgbClr val="FFFFFF"/>
                  </a:solidFill>
                  <a:latin typeface="Nimbus Sans L" charset="0"/>
                </a:rPr>
                <a:t>Event Shape </a:t>
              </a:r>
            </a:p>
          </p:txBody>
        </p:sp>
        <p:grpSp>
          <p:nvGrpSpPr>
            <p:cNvPr id="190482" name="Group 17"/>
            <p:cNvGrpSpPr>
              <a:grpSpLocks noChangeAspect="1"/>
            </p:cNvGrpSpPr>
            <p:nvPr/>
          </p:nvGrpSpPr>
          <p:grpSpPr bwMode="auto">
            <a:xfrm>
              <a:off x="4152" y="2555"/>
              <a:ext cx="1450" cy="1623"/>
              <a:chOff x="6075" y="369"/>
              <a:chExt cx="1999" cy="2239"/>
            </a:xfrm>
          </p:grpSpPr>
          <p:pic>
            <p:nvPicPr>
              <p:cNvPr id="190498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9" y="369"/>
                <a:ext cx="1285" cy="1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499" name="Picture 1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5" y="991"/>
                <a:ext cx="1288" cy="1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0500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7084" y="512"/>
                <a:ext cx="621" cy="720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501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7087" y="546"/>
                <a:ext cx="686" cy="690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502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7092" y="682"/>
                <a:ext cx="621" cy="559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503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7092" y="732"/>
                <a:ext cx="750" cy="509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504" name="Line 24"/>
              <p:cNvSpPr>
                <a:spLocks noChangeAspect="1" noChangeShapeType="1"/>
              </p:cNvSpPr>
              <p:nvPr/>
            </p:nvSpPr>
            <p:spPr bwMode="auto">
              <a:xfrm flipH="1">
                <a:off x="6517" y="1231"/>
                <a:ext cx="559" cy="748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505" name="Line 25"/>
              <p:cNvSpPr>
                <a:spLocks noChangeAspect="1" noChangeShapeType="1"/>
              </p:cNvSpPr>
              <p:nvPr/>
            </p:nvSpPr>
            <p:spPr bwMode="auto">
              <a:xfrm flipH="1">
                <a:off x="6552" y="1235"/>
                <a:ext cx="527" cy="422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506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6518" y="1240"/>
                <a:ext cx="567" cy="59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507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6294" y="1240"/>
                <a:ext cx="791" cy="494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aphicFrame>
            <p:nvGraphicFramePr>
              <p:cNvPr id="190508" name="Object 28"/>
              <p:cNvGraphicFramePr>
                <a:graphicFrameLocks noChangeAspect="1"/>
              </p:cNvGraphicFramePr>
              <p:nvPr/>
            </p:nvGraphicFramePr>
            <p:xfrm>
              <a:off x="6732" y="2093"/>
              <a:ext cx="791" cy="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0596" r:id="rId7" imgW="1257480" imgH="352440" progId="">
                      <p:embed/>
                    </p:oleObj>
                  </mc:Choice>
                  <mc:Fallback>
                    <p:oleObj r:id="rId7" imgW="1257480" imgH="352440" progId="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32" y="2093"/>
                            <a:ext cx="791" cy="2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0509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6782" y="2333"/>
                <a:ext cx="927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28675">
                  <a:spcBef>
                    <a:spcPct val="20000"/>
                  </a:spcBef>
                  <a:buChar char="•"/>
                  <a:tabLst>
                    <a:tab pos="657225" algn="l"/>
                  </a:tabLst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828675">
                  <a:spcBef>
                    <a:spcPct val="20000"/>
                  </a:spcBef>
                  <a:buChar char="–"/>
                  <a:tabLst>
                    <a:tab pos="657225" algn="l"/>
                  </a:tabLs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828675">
                  <a:spcBef>
                    <a:spcPct val="20000"/>
                  </a:spcBef>
                  <a:buChar char="•"/>
                  <a:tabLst>
                    <a:tab pos="657225" algn="l"/>
                  </a:tabLs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828675">
                  <a:spcBef>
                    <a:spcPct val="20000"/>
                  </a:spcBef>
                  <a:buChar char="–"/>
                  <a:tabLst>
                    <a:tab pos="657225" algn="l"/>
                  </a:tabLst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828675">
                  <a:spcBef>
                    <a:spcPct val="20000"/>
                  </a:spcBef>
                  <a:buChar char="»"/>
                  <a:tabLst>
                    <a:tab pos="657225" algn="l"/>
                  </a:tabLst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102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kumimoji="0" lang="en-GB" altLang="ja-JP" sz="1800" b="1">
                    <a:solidFill>
                      <a:srgbClr val="000000"/>
                    </a:solidFill>
                    <a:latin typeface="Nimbus Sans L" charset="0"/>
                  </a:rPr>
                  <a:t>(Jet-like)</a:t>
                </a:r>
              </a:p>
            </p:txBody>
          </p:sp>
        </p:grpSp>
        <p:grpSp>
          <p:nvGrpSpPr>
            <p:cNvPr id="190483" name="Group 30"/>
            <p:cNvGrpSpPr>
              <a:grpSpLocks noChangeAspect="1"/>
            </p:cNvGrpSpPr>
            <p:nvPr/>
          </p:nvGrpSpPr>
          <p:grpSpPr bwMode="auto">
            <a:xfrm>
              <a:off x="2612" y="2696"/>
              <a:ext cx="1287" cy="1484"/>
              <a:chOff x="4031" y="554"/>
              <a:chExt cx="1774" cy="2047"/>
            </a:xfrm>
          </p:grpSpPr>
          <p:pic>
            <p:nvPicPr>
              <p:cNvPr id="190484" name="Picture 3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1" y="554"/>
                <a:ext cx="1367" cy="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485" name="Picture 3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8" y="794"/>
                <a:ext cx="1367" cy="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0486" name="Line 33"/>
              <p:cNvSpPr>
                <a:spLocks noChangeAspect="1" noChangeShapeType="1"/>
              </p:cNvSpPr>
              <p:nvPr/>
            </p:nvSpPr>
            <p:spPr bwMode="auto">
              <a:xfrm flipV="1">
                <a:off x="4705" y="710"/>
                <a:ext cx="203" cy="482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487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4381" y="1195"/>
                <a:ext cx="329" cy="49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488" name="Line 35"/>
              <p:cNvSpPr>
                <a:spLocks noChangeAspect="1" noChangeShapeType="1"/>
              </p:cNvSpPr>
              <p:nvPr/>
            </p:nvSpPr>
            <p:spPr bwMode="auto">
              <a:xfrm flipV="1">
                <a:off x="4714" y="950"/>
                <a:ext cx="471" cy="251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489" name="Line 36"/>
              <p:cNvSpPr>
                <a:spLocks noChangeAspect="1" noChangeShapeType="1"/>
              </p:cNvSpPr>
              <p:nvPr/>
            </p:nvSpPr>
            <p:spPr bwMode="auto">
              <a:xfrm>
                <a:off x="4714" y="1200"/>
                <a:ext cx="295" cy="508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490" name="Line 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62" y="1098"/>
                <a:ext cx="344" cy="94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491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5143" y="963"/>
                <a:ext cx="203" cy="482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492" name="Line 39"/>
              <p:cNvSpPr>
                <a:spLocks noChangeAspect="1" noChangeShapeType="1"/>
              </p:cNvSpPr>
              <p:nvPr/>
            </p:nvSpPr>
            <p:spPr bwMode="auto">
              <a:xfrm flipH="1">
                <a:off x="4916" y="1447"/>
                <a:ext cx="231" cy="519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493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5152" y="1411"/>
                <a:ext cx="476" cy="43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494" name="Line 41"/>
              <p:cNvSpPr>
                <a:spLocks noChangeAspect="1" noChangeShapeType="1"/>
              </p:cNvSpPr>
              <p:nvPr/>
            </p:nvSpPr>
            <p:spPr bwMode="auto">
              <a:xfrm>
                <a:off x="5152" y="1453"/>
                <a:ext cx="338" cy="329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495" name="Line 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649" y="1199"/>
                <a:ext cx="495" cy="246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aphicFrame>
            <p:nvGraphicFramePr>
              <p:cNvPr id="190496" name="Object 43"/>
              <p:cNvGraphicFramePr>
                <a:graphicFrameLocks noChangeAspect="1"/>
              </p:cNvGraphicFramePr>
              <p:nvPr/>
            </p:nvGraphicFramePr>
            <p:xfrm>
              <a:off x="4257" y="2074"/>
              <a:ext cx="1521" cy="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0597" r:id="rId11" imgW="2409840" imgH="380880" progId="">
                      <p:embed/>
                    </p:oleObj>
                  </mc:Choice>
                  <mc:Fallback>
                    <p:oleObj r:id="rId11" imgW="2409840" imgH="380880" progId="">
                      <p:embed/>
                      <p:pic>
                        <p:nvPicPr>
                          <p:cNvPr id="0" name="Object 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7" y="2074"/>
                            <a:ext cx="1521" cy="2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0497" name="Text Box 44"/>
              <p:cNvSpPr txBox="1">
                <a:spLocks noChangeAspect="1" noChangeArrowheads="1"/>
              </p:cNvSpPr>
              <p:nvPr/>
            </p:nvSpPr>
            <p:spPr bwMode="auto">
              <a:xfrm>
                <a:off x="4637" y="2326"/>
                <a:ext cx="116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28675">
                  <a:spcBef>
                    <a:spcPct val="20000"/>
                  </a:spcBef>
                  <a:buChar char="•"/>
                  <a:tabLst>
                    <a:tab pos="657225" algn="l"/>
                  </a:tabLst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828675">
                  <a:spcBef>
                    <a:spcPct val="20000"/>
                  </a:spcBef>
                  <a:buChar char="–"/>
                  <a:tabLst>
                    <a:tab pos="657225" algn="l"/>
                  </a:tabLs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828675">
                  <a:spcBef>
                    <a:spcPct val="20000"/>
                  </a:spcBef>
                  <a:buChar char="•"/>
                  <a:tabLst>
                    <a:tab pos="657225" algn="l"/>
                  </a:tabLs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828675">
                  <a:spcBef>
                    <a:spcPct val="20000"/>
                  </a:spcBef>
                  <a:buChar char="–"/>
                  <a:tabLst>
                    <a:tab pos="657225" algn="l"/>
                  </a:tabLst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828675">
                  <a:spcBef>
                    <a:spcPct val="20000"/>
                  </a:spcBef>
                  <a:buChar char="»"/>
                  <a:tabLst>
                    <a:tab pos="657225" algn="l"/>
                  </a:tabLst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102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kumimoji="0" lang="en-GB" altLang="ja-JP" sz="1800" b="1">
                    <a:solidFill>
                      <a:srgbClr val="000000"/>
                    </a:solidFill>
                    <a:latin typeface="Nimbus Sans L" charset="0"/>
                  </a:rPr>
                  <a:t>(Spherical)</a:t>
                </a:r>
              </a:p>
            </p:txBody>
          </p:sp>
        </p:grpSp>
      </p:grpSp>
      <p:sp>
        <p:nvSpPr>
          <p:cNvPr id="190479" name="Text Box 48"/>
          <p:cNvSpPr txBox="1">
            <a:spLocks noChangeArrowheads="1"/>
          </p:cNvSpPr>
          <p:nvPr/>
        </p:nvSpPr>
        <p:spPr bwMode="auto">
          <a:xfrm>
            <a:off x="1331913" y="3543300"/>
            <a:ext cx="1831975" cy="7493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CC"/>
                </a:solidFill>
              </a:rPr>
              <a:t>much smaller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CC"/>
                </a:solidFill>
              </a:rPr>
              <a:t>BF</a:t>
            </a:r>
          </a:p>
        </p:txBody>
      </p:sp>
      <p:sp>
        <p:nvSpPr>
          <p:cNvPr id="190480" name="Text Box 50"/>
          <p:cNvSpPr txBox="1">
            <a:spLocks noChangeArrowheads="1"/>
          </p:cNvSpPr>
          <p:nvPr/>
        </p:nvSpPr>
        <p:spPr bwMode="auto">
          <a:xfrm>
            <a:off x="4767263" y="5126038"/>
            <a:ext cx="3875087" cy="8842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660066"/>
                </a:solidFill>
              </a:rPr>
              <a:t>Continuum Suppression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 using Event Shape likelihood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102838" y="6074100"/>
            <a:ext cx="3583962" cy="369332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</a:t>
            </a:r>
            <a:r>
              <a:rPr lang="en-US" altLang="ja-JP" sz="1800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i="1" dirty="0">
                <a:solidFill>
                  <a:srgbClr val="006600"/>
                </a:solidFill>
                <a:sym typeface="Symbol" pitchFamily="18" charset="2"/>
              </a:rPr>
              <a:t> </a:t>
            </a:r>
            <a:r>
              <a:rPr lang="en-US" altLang="ja-JP" sz="1800" i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1800" baseline="30000" dirty="0" err="1" smtClean="0">
                <a:solidFill>
                  <a:srgbClr val="006600"/>
                </a:solidFill>
                <a:latin typeface="Symbol" panose="05050102010706020507" pitchFamily="18" charset="2"/>
              </a:rPr>
              <a:t>+</a:t>
            </a:r>
            <a:r>
              <a:rPr lang="en-US" altLang="ja-JP" sz="1800" i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1800" baseline="30000" dirty="0" smtClean="0">
                <a:solidFill>
                  <a:srgbClr val="006600"/>
                </a:solidFill>
                <a:latin typeface="Symbol" panose="05050102010706020507" pitchFamily="18" charset="2"/>
              </a:rPr>
              <a:t>- </a:t>
            </a:r>
            <a:r>
              <a:rPr lang="en-US" altLang="ja-JP" sz="18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tCPV</a:t>
            </a:r>
            <a:r>
              <a:rPr lang="en-US" altLang="ja-JP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analysis</a:t>
            </a:r>
            <a:endParaRPr kumimoji="1" lang="ja-JP" altLang="en-US" sz="1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ChangeArrowheads="1"/>
          </p:cNvSpPr>
          <p:nvPr>
            <p:ph type="title"/>
          </p:nvPr>
        </p:nvSpPr>
        <p:spPr>
          <a:xfrm>
            <a:off x="800100" y="152400"/>
            <a:ext cx="7772400" cy="882650"/>
          </a:xfrm>
        </p:spPr>
        <p:txBody>
          <a:bodyPr/>
          <a:lstStyle/>
          <a:p>
            <a:pPr eaLnBrk="1" hangingPunct="1"/>
            <a:r>
              <a:rPr lang="en-US" altLang="ja-JP" smtClean="0"/>
              <a:t>Discovery </a:t>
            </a:r>
            <a:r>
              <a:rPr lang="en-US" altLang="ja-JP" sz="3200" smtClean="0"/>
              <a:t>of</a:t>
            </a:r>
            <a:r>
              <a:rPr lang="en-US" altLang="ja-JP" smtClean="0"/>
              <a:t> b-quark </a:t>
            </a:r>
            <a:r>
              <a:rPr lang="en-US" altLang="ja-JP" sz="3200" smtClean="0"/>
              <a:t>&amp;</a:t>
            </a:r>
            <a:r>
              <a:rPr lang="en-US" altLang="ja-JP" smtClean="0"/>
              <a:t> B meson</a:t>
            </a: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12863"/>
            <a:ext cx="47244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AutoShape 17"/>
          <p:cNvSpPr>
            <a:spLocks noChangeArrowheads="1"/>
          </p:cNvSpPr>
          <p:nvPr/>
        </p:nvSpPr>
        <p:spPr bwMode="auto">
          <a:xfrm>
            <a:off x="7772400" y="2730500"/>
            <a:ext cx="708025" cy="693738"/>
          </a:xfrm>
          <a:prstGeom prst="irregularSeal1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800">
              <a:solidFill>
                <a:srgbClr val="0000FF"/>
              </a:solidFill>
            </a:endParaRPr>
          </a:p>
        </p:txBody>
      </p:sp>
      <p:pic>
        <p:nvPicPr>
          <p:cNvPr id="1116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143000"/>
            <a:ext cx="3505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Text Box 5"/>
          <p:cNvSpPr txBox="1">
            <a:spLocks noChangeArrowheads="1"/>
          </p:cNvSpPr>
          <p:nvPr/>
        </p:nvSpPr>
        <p:spPr bwMode="auto">
          <a:xfrm>
            <a:off x="2124075" y="6073775"/>
            <a:ext cx="238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</a:rPr>
              <a:t>[PRL 39, 252 (1977)]</a:t>
            </a:r>
          </a:p>
        </p:txBody>
      </p:sp>
      <p:sp>
        <p:nvSpPr>
          <p:cNvPr id="111623" name="Line 6"/>
          <p:cNvSpPr>
            <a:spLocks noChangeShapeType="1"/>
          </p:cNvSpPr>
          <p:nvPr/>
        </p:nvSpPr>
        <p:spPr bwMode="auto">
          <a:xfrm>
            <a:off x="2119313" y="2155825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8027988" y="325755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7772400" y="2806700"/>
            <a:ext cx="595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  <a:latin typeface="Symbol" pitchFamily="18" charset="2"/>
              </a:rPr>
              <a:t>BB</a:t>
            </a:r>
            <a:endParaRPr lang="en-US" altLang="ja-JP" sz="2400" b="1">
              <a:solidFill>
                <a:srgbClr val="FF0000"/>
              </a:solidFill>
            </a:endParaRP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7996238" y="2624138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4479925" y="4741863"/>
            <a:ext cx="3590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CC"/>
                </a:solidFill>
              </a:rPr>
              <a:t>1978~  e</a:t>
            </a:r>
            <a:r>
              <a:rPr lang="en-US" altLang="ja-JP" sz="2400" b="1" baseline="30000">
                <a:solidFill>
                  <a:srgbClr val="0000CC"/>
                </a:solidFill>
              </a:rPr>
              <a:t>+</a:t>
            </a:r>
            <a:r>
              <a:rPr lang="en-US" altLang="ja-JP" sz="2400" b="1">
                <a:solidFill>
                  <a:srgbClr val="0000CC"/>
                </a:solidFill>
              </a:rPr>
              <a:t>e</a:t>
            </a:r>
            <a:r>
              <a:rPr lang="en-US" altLang="ja-JP" sz="2400" b="1" baseline="30000">
                <a:solidFill>
                  <a:srgbClr val="0000CC"/>
                </a:solidFill>
                <a:latin typeface="Symbol" pitchFamily="18" charset="2"/>
              </a:rPr>
              <a:t>-</a:t>
            </a:r>
            <a:r>
              <a:rPr lang="en-US" altLang="ja-JP" sz="2400" b="1">
                <a:solidFill>
                  <a:srgbClr val="0000CC"/>
                </a:solidFill>
              </a:rPr>
              <a:t> collider</a:t>
            </a:r>
            <a:r>
              <a:rPr lang="en-US" altLang="ja-JP" sz="2400">
                <a:solidFill>
                  <a:srgbClr val="0000FF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             DORIS (ARGUS),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             CESR (CLEO)</a:t>
            </a:r>
          </a:p>
        </p:txBody>
      </p:sp>
      <p:sp>
        <p:nvSpPr>
          <p:cNvPr id="111628" name="Text Box 14"/>
          <p:cNvSpPr txBox="1">
            <a:spLocks noChangeArrowheads="1"/>
          </p:cNvSpPr>
          <p:nvPr/>
        </p:nvSpPr>
        <p:spPr bwMode="auto">
          <a:xfrm>
            <a:off x="395288" y="5678488"/>
            <a:ext cx="37798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6600"/>
                </a:solidFill>
              </a:rPr>
              <a:t>1977 Fermilab, fixed-target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  L.Lederman</a:t>
            </a:r>
          </a:p>
        </p:txBody>
      </p:sp>
      <p:sp>
        <p:nvSpPr>
          <p:cNvPr id="111629" name="Text Box 15"/>
          <p:cNvSpPr txBox="1">
            <a:spLocks noChangeArrowheads="1"/>
          </p:cNvSpPr>
          <p:nvPr/>
        </p:nvSpPr>
        <p:spPr bwMode="auto">
          <a:xfrm>
            <a:off x="5121275" y="5829300"/>
            <a:ext cx="395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660066"/>
                </a:solidFill>
              </a:rPr>
              <a:t>1983: first B meson reconstruction</a:t>
            </a:r>
            <a:endParaRPr lang="ja-JP" altLang="en-US" sz="2000" b="1">
              <a:solidFill>
                <a:srgbClr val="660066"/>
              </a:solidFill>
            </a:endParaRPr>
          </a:p>
        </p:txBody>
      </p:sp>
      <p:sp>
        <p:nvSpPr>
          <p:cNvPr id="111630" name="Line 16"/>
          <p:cNvSpPr>
            <a:spLocks noChangeShapeType="1"/>
          </p:cNvSpPr>
          <p:nvPr/>
        </p:nvSpPr>
        <p:spPr bwMode="auto">
          <a:xfrm flipH="1" flipV="1">
            <a:off x="8027988" y="4094163"/>
            <a:ext cx="73025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1631" name="Rectangle 19"/>
          <p:cNvSpPr>
            <a:spLocks noChangeArrowheads="1"/>
          </p:cNvSpPr>
          <p:nvPr/>
        </p:nvSpPr>
        <p:spPr bwMode="auto">
          <a:xfrm>
            <a:off x="1798638" y="1477963"/>
            <a:ext cx="1697037" cy="619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800">
              <a:solidFill>
                <a:srgbClr val="0000FF"/>
              </a:solidFill>
            </a:endParaRPr>
          </a:p>
        </p:txBody>
      </p:sp>
      <p:sp>
        <p:nvSpPr>
          <p:cNvPr id="111632" name="Text Box 18"/>
          <p:cNvSpPr txBox="1">
            <a:spLocks noChangeArrowheads="1"/>
          </p:cNvSpPr>
          <p:nvPr/>
        </p:nvSpPr>
        <p:spPr bwMode="auto">
          <a:xfrm>
            <a:off x="1611313" y="1219200"/>
            <a:ext cx="2073275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6600"/>
                </a:solidFill>
              </a:rPr>
              <a:t>p+N </a:t>
            </a:r>
            <a:r>
              <a:rPr lang="en-US" altLang="ja-JP" sz="2400" b="1" i="1">
                <a:solidFill>
                  <a:srgbClr val="006600"/>
                </a:solidFill>
                <a:sym typeface="Symbol" pitchFamily="18" charset="2"/>
              </a:rPr>
              <a:t></a:t>
            </a:r>
            <a:r>
              <a:rPr lang="en-US" altLang="ja-JP" sz="2400" b="1">
                <a:solidFill>
                  <a:srgbClr val="006600"/>
                </a:solidFill>
              </a:rPr>
              <a:t> </a:t>
            </a:r>
            <a:r>
              <a:rPr lang="en-US" altLang="ja-JP" sz="2400" b="1">
                <a:solidFill>
                  <a:srgbClr val="006600"/>
                </a:solidFill>
                <a:latin typeface="Symbol" pitchFamily="18" charset="2"/>
              </a:rPr>
              <a:t>m</a:t>
            </a:r>
            <a:r>
              <a:rPr lang="en-US" altLang="ja-JP" sz="2400" b="1" baseline="30000">
                <a:solidFill>
                  <a:srgbClr val="006600"/>
                </a:solidFill>
                <a:latin typeface="Symbol" pitchFamily="18" charset="2"/>
              </a:rPr>
              <a:t>+</a:t>
            </a:r>
            <a:r>
              <a:rPr lang="en-US" altLang="ja-JP" sz="2400" b="1">
                <a:solidFill>
                  <a:srgbClr val="006600"/>
                </a:solidFill>
                <a:latin typeface="Symbol" pitchFamily="18" charset="2"/>
              </a:rPr>
              <a:t>m</a:t>
            </a:r>
            <a:r>
              <a:rPr lang="en-US" altLang="ja-JP" sz="2400" b="1" baseline="30000">
                <a:solidFill>
                  <a:srgbClr val="006600"/>
                </a:solidFill>
                <a:latin typeface="Symbol" pitchFamily="18" charset="2"/>
              </a:rPr>
              <a:t>-</a:t>
            </a:r>
            <a:r>
              <a:rPr lang="en-US" altLang="ja-JP" sz="2400" b="1">
                <a:solidFill>
                  <a:srgbClr val="006600"/>
                </a:solidFill>
              </a:rPr>
              <a:t> X</a:t>
            </a:r>
          </a:p>
        </p:txBody>
      </p:sp>
      <p:sp>
        <p:nvSpPr>
          <p:cNvPr id="111633" name="Text Box 7"/>
          <p:cNvSpPr txBox="1">
            <a:spLocks noChangeArrowheads="1"/>
          </p:cNvSpPr>
          <p:nvPr/>
        </p:nvSpPr>
        <p:spPr bwMode="auto">
          <a:xfrm>
            <a:off x="1727200" y="17145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  <a:latin typeface="Symbol" pitchFamily="18" charset="2"/>
              </a:rPr>
              <a:t>U</a:t>
            </a:r>
            <a:r>
              <a:rPr lang="en-US" altLang="ja-JP" sz="2800" b="1">
                <a:solidFill>
                  <a:srgbClr val="FF0000"/>
                </a:solidFill>
              </a:rPr>
              <a:t>(1S)</a:t>
            </a:r>
          </a:p>
        </p:txBody>
      </p:sp>
      <p:sp>
        <p:nvSpPr>
          <p:cNvPr id="111634" name="Rectangle 21"/>
          <p:cNvSpPr>
            <a:spLocks noChangeArrowheads="1"/>
          </p:cNvSpPr>
          <p:nvPr/>
        </p:nvSpPr>
        <p:spPr bwMode="auto">
          <a:xfrm>
            <a:off x="5989638" y="1558925"/>
            <a:ext cx="2217737" cy="4254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CC"/>
                </a:solidFill>
              </a:rPr>
              <a:t>e</a:t>
            </a:r>
            <a:r>
              <a:rPr lang="en-US" altLang="ja-JP" sz="2400" b="1" baseline="30000">
                <a:solidFill>
                  <a:srgbClr val="0000CC"/>
                </a:solidFill>
              </a:rPr>
              <a:t>+</a:t>
            </a:r>
            <a:r>
              <a:rPr lang="en-US" altLang="ja-JP" sz="2400" b="1">
                <a:solidFill>
                  <a:srgbClr val="0000CC"/>
                </a:solidFill>
              </a:rPr>
              <a:t>e</a:t>
            </a:r>
            <a:r>
              <a:rPr lang="en-US" altLang="ja-JP" sz="2400" b="1" baseline="30000">
                <a:solidFill>
                  <a:srgbClr val="0000CC"/>
                </a:solidFill>
                <a:latin typeface="Symbol" pitchFamily="18" charset="2"/>
              </a:rPr>
              <a:t>-</a:t>
            </a:r>
            <a:r>
              <a:rPr lang="en-US" altLang="ja-JP" sz="2400" b="1">
                <a:solidFill>
                  <a:srgbClr val="0000CC"/>
                </a:solidFill>
              </a:rPr>
              <a:t> </a:t>
            </a:r>
            <a:r>
              <a:rPr lang="en-US" altLang="ja-JP" sz="2400" b="1" i="1">
                <a:solidFill>
                  <a:srgbClr val="0000CC"/>
                </a:solidFill>
                <a:sym typeface="Symbol" pitchFamily="18" charset="2"/>
              </a:rPr>
              <a:t></a:t>
            </a:r>
            <a:r>
              <a:rPr lang="en-US" altLang="ja-JP" sz="2400">
                <a:solidFill>
                  <a:srgbClr val="0000CC"/>
                </a:solidFill>
              </a:rPr>
              <a:t> </a:t>
            </a:r>
            <a:r>
              <a:rPr lang="en-US" altLang="ja-JP" sz="2400" b="1">
                <a:solidFill>
                  <a:srgbClr val="0000CC"/>
                </a:solidFill>
              </a:rPr>
              <a:t>hadrons</a:t>
            </a:r>
          </a:p>
        </p:txBody>
      </p:sp>
      <p:sp>
        <p:nvSpPr>
          <p:cNvPr id="111635" name="Text Box 22"/>
          <p:cNvSpPr txBox="1">
            <a:spLocks noChangeArrowheads="1"/>
          </p:cNvSpPr>
          <p:nvPr/>
        </p:nvSpPr>
        <p:spPr bwMode="auto">
          <a:xfrm>
            <a:off x="5632450" y="1800225"/>
            <a:ext cx="16891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CC"/>
                </a:solidFill>
              </a:rPr>
              <a:t>               _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CC"/>
                </a:solidFill>
              </a:rPr>
              <a:t>Y(nS): (bb) </a:t>
            </a:r>
            <a:endParaRPr lang="ja-JP" altLang="en-US" sz="2400">
              <a:solidFill>
                <a:srgbClr val="0000CC"/>
              </a:solidFill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768850" y="6308725"/>
            <a:ext cx="4097338" cy="400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000" b="1" dirty="0" err="1" smtClean="0">
                <a:solidFill>
                  <a:srgbClr val="C00000"/>
                </a:solidFill>
              </a:rPr>
              <a:t>Asym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. B-Factory is needed for CPV</a:t>
            </a:r>
            <a:endParaRPr lang="ja-JP" alt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DDAF3-E4A6-41EA-8440-7A420CE280B6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12100" r="8958"/>
          <a:stretch>
            <a:fillRect/>
          </a:stretch>
        </p:blipFill>
        <p:spPr bwMode="auto">
          <a:xfrm>
            <a:off x="4237038" y="1065213"/>
            <a:ext cx="4740275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“Golden” mode:</a:t>
            </a:r>
            <a:r>
              <a:rPr lang="en-US" altLang="ja-JP" smtClean="0">
                <a:latin typeface="Symbol" pitchFamily="18" charset="2"/>
              </a:rPr>
              <a:t> </a:t>
            </a:r>
            <a:r>
              <a:rPr lang="en-US" altLang="ja-JP" i="1" smtClean="0">
                <a:latin typeface="Symbol" pitchFamily="18" charset="2"/>
              </a:rPr>
              <a:t>f</a:t>
            </a:r>
            <a:r>
              <a:rPr lang="en-US" altLang="ja-JP" i="1" smtClean="0"/>
              <a:t>K</a:t>
            </a:r>
            <a:r>
              <a:rPr lang="en-US" altLang="ja-JP" i="1" baseline="30000" smtClean="0"/>
              <a:t>0</a:t>
            </a:r>
            <a:r>
              <a:rPr lang="en-US" altLang="ja-JP" i="1" smtClean="0"/>
              <a:t> </a:t>
            </a:r>
            <a:endParaRPr lang="en-US" altLang="ja-JP" smtClean="0"/>
          </a:p>
        </p:txBody>
      </p:sp>
      <p:sp>
        <p:nvSpPr>
          <p:cNvPr id="191492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b="0" smtClean="0"/>
          </a:p>
        </p:txBody>
      </p:sp>
      <p:pic>
        <p:nvPicPr>
          <p:cNvPr id="19149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8" r="9886"/>
          <a:stretch>
            <a:fillRect/>
          </a:stretch>
        </p:blipFill>
        <p:spPr bwMode="auto">
          <a:xfrm>
            <a:off x="428625" y="1052513"/>
            <a:ext cx="358933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4" name="Line 7"/>
          <p:cNvSpPr>
            <a:spLocks noChangeShapeType="1"/>
          </p:cNvSpPr>
          <p:nvPr/>
        </p:nvSpPr>
        <p:spPr bwMode="auto">
          <a:xfrm>
            <a:off x="2262188" y="4305300"/>
            <a:ext cx="3048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1495" name="Text Box 8"/>
          <p:cNvSpPr txBox="1">
            <a:spLocks noChangeArrowheads="1"/>
          </p:cNvSpPr>
          <p:nvPr/>
        </p:nvSpPr>
        <p:spPr bwMode="auto">
          <a:xfrm>
            <a:off x="2566988" y="40767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unbinned fit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SM</a:t>
            </a:r>
          </a:p>
        </p:txBody>
      </p:sp>
      <p:sp>
        <p:nvSpPr>
          <p:cNvPr id="191496" name="Line 9"/>
          <p:cNvSpPr>
            <a:spLocks noChangeShapeType="1"/>
          </p:cNvSpPr>
          <p:nvPr/>
        </p:nvSpPr>
        <p:spPr bwMode="auto">
          <a:xfrm>
            <a:off x="2262188" y="4533900"/>
            <a:ext cx="304800" cy="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1497" name="Text Box 10"/>
          <p:cNvSpPr txBox="1">
            <a:spLocks noChangeArrowheads="1"/>
          </p:cNvSpPr>
          <p:nvPr/>
        </p:nvSpPr>
        <p:spPr bwMode="auto">
          <a:xfrm>
            <a:off x="381000" y="5362575"/>
            <a:ext cx="4191000" cy="1019175"/>
          </a:xfrm>
          <a:prstGeom prst="rect">
            <a:avLst/>
          </a:prstGeom>
          <a:solidFill>
            <a:srgbClr val="CCFFFF"/>
          </a:solidFill>
          <a:ln w="50800">
            <a:pattFill prst="wdDnDiag">
              <a:fgClr>
                <a:srgbClr val="FF0000"/>
              </a:fgClr>
              <a:bgClr>
                <a:srgbClr val="0033CC"/>
              </a:bgClr>
            </a:patt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400"/>
              <a:t>“sin2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1</a:t>
            </a:r>
            <a:r>
              <a:rPr lang="en-US" altLang="ja-JP" sz="2400"/>
              <a:t>” = </a:t>
            </a:r>
            <a:r>
              <a:rPr lang="en-US" altLang="ja-JP" sz="2400">
                <a:latin typeface="Symbol" pitchFamily="18" charset="2"/>
              </a:rPr>
              <a:t>+</a:t>
            </a:r>
            <a:r>
              <a:rPr lang="en-US" altLang="ja-JP" sz="2400"/>
              <a:t>0.50 </a:t>
            </a:r>
            <a:r>
              <a:rPr lang="en-US" altLang="ja-JP" sz="2400">
                <a:sym typeface="Symbol" pitchFamily="18" charset="2"/>
              </a:rPr>
              <a:t> 0.21  0.05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latin typeface="Monotype Corsiva" pitchFamily="66" charset="0"/>
                <a:sym typeface="Symbol" pitchFamily="18" charset="2"/>
              </a:rPr>
              <a:t>       A</a:t>
            </a:r>
            <a:r>
              <a:rPr lang="en-US" altLang="ja-JP" sz="2400">
                <a:sym typeface="Symbol" pitchFamily="18" charset="2"/>
              </a:rPr>
              <a:t>      = </a:t>
            </a:r>
            <a:r>
              <a:rPr lang="en-US" altLang="ja-JP" sz="240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ja-JP" sz="2400">
                <a:sym typeface="Symbol" pitchFamily="18" charset="2"/>
              </a:rPr>
              <a:t>0.07  0.15  0.06</a:t>
            </a:r>
            <a:r>
              <a:rPr lang="en-US" altLang="ja-JP" sz="2400"/>
              <a:t> </a:t>
            </a:r>
          </a:p>
        </p:txBody>
      </p:sp>
      <p:grpSp>
        <p:nvGrpSpPr>
          <p:cNvPr id="191498" name="Group 11"/>
          <p:cNvGrpSpPr>
            <a:grpSpLocks/>
          </p:cNvGrpSpPr>
          <p:nvPr/>
        </p:nvGrpSpPr>
        <p:grpSpPr bwMode="auto">
          <a:xfrm>
            <a:off x="179388" y="5013325"/>
            <a:ext cx="1423987" cy="461963"/>
            <a:chOff x="113" y="754"/>
            <a:chExt cx="897" cy="291"/>
          </a:xfrm>
        </p:grpSpPr>
        <p:sp>
          <p:nvSpPr>
            <p:cNvPr id="191506" name="Text Box 12"/>
            <p:cNvSpPr txBox="1">
              <a:spLocks noChangeArrowheads="1"/>
            </p:cNvSpPr>
            <p:nvPr/>
          </p:nvSpPr>
          <p:spPr bwMode="auto">
            <a:xfrm>
              <a:off x="113" y="754"/>
              <a:ext cx="897" cy="291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FF0000"/>
                  </a:solidFill>
                </a:rPr>
                <a:t>535M BB</a:t>
              </a:r>
              <a:endParaRPr lang="en-US" altLang="ja-JP" sz="2400" b="1" baseline="30000">
                <a:solidFill>
                  <a:srgbClr val="FF0000"/>
                </a:solidFill>
              </a:endParaRPr>
            </a:p>
          </p:txBody>
        </p:sp>
        <p:sp>
          <p:nvSpPr>
            <p:cNvPr id="191507" name="Line 13"/>
            <p:cNvSpPr>
              <a:spLocks noChangeShapeType="1"/>
            </p:cNvSpPr>
            <p:nvPr/>
          </p:nvSpPr>
          <p:spPr bwMode="auto">
            <a:xfrm>
              <a:off x="839" y="799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91499" name="Picture 14" descr="B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00213"/>
            <a:ext cx="576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00" name="Rectangle 15"/>
          <p:cNvSpPr>
            <a:spLocks noChangeArrowheads="1"/>
          </p:cNvSpPr>
          <p:nvPr/>
        </p:nvSpPr>
        <p:spPr bwMode="auto">
          <a:xfrm>
            <a:off x="1200150" y="1250950"/>
            <a:ext cx="730250" cy="40163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chemeClr val="tx2"/>
                </a:solidFill>
                <a:latin typeface="Symbol" pitchFamily="18" charset="2"/>
              </a:rPr>
              <a:t>f</a:t>
            </a:r>
            <a:r>
              <a:rPr lang="en-US" altLang="ja-JP" sz="2800" b="1" i="1">
                <a:solidFill>
                  <a:schemeClr val="tx2"/>
                </a:solidFill>
              </a:rPr>
              <a:t>K</a:t>
            </a:r>
            <a:r>
              <a:rPr lang="en-US" altLang="ja-JP" sz="2800" b="1" i="1" baseline="300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91501" name="Text Box 33"/>
          <p:cNvSpPr txBox="1">
            <a:spLocks noChangeArrowheads="1"/>
          </p:cNvSpPr>
          <p:nvPr/>
        </p:nvSpPr>
        <p:spPr bwMode="auto">
          <a:xfrm>
            <a:off x="323850" y="6416675"/>
            <a:ext cx="263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</a:rPr>
              <a:t>[PRL 98,031802(2007)]</a:t>
            </a:r>
          </a:p>
        </p:txBody>
      </p:sp>
      <p:sp>
        <p:nvSpPr>
          <p:cNvPr id="191502" name="テキスト ボックス 25"/>
          <p:cNvSpPr txBox="1">
            <a:spLocks noChangeArrowheads="1"/>
          </p:cNvSpPr>
          <p:nvPr/>
        </p:nvSpPr>
        <p:spPr bwMode="auto">
          <a:xfrm>
            <a:off x="4920646" y="5454650"/>
            <a:ext cx="41756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Time-dep. </a:t>
            </a:r>
            <a:r>
              <a:rPr lang="en-US" altLang="ja-JP" sz="28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ja-JP" sz="2800" i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altLang="ja-JP" sz="28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ja-JP" sz="2800" i="1" baseline="30000" dirty="0" smtClean="0">
                <a:solidFill>
                  <a:srgbClr val="006600"/>
                </a:solidFill>
                <a:latin typeface="Symbol" panose="05050102010706020507" pitchFamily="18" charset="2"/>
                <a:cs typeface="Arial" pitchFamily="34" charset="0"/>
              </a:rPr>
              <a:t>-</a:t>
            </a:r>
            <a:r>
              <a:rPr lang="en-US" altLang="ja-JP" sz="28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ja-JP" sz="2800" i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ja-JP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Dalitz</a:t>
            </a:r>
            <a:endParaRPr lang="en-US" altLang="ja-JP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New </a:t>
            </a:r>
            <a:r>
              <a:rPr lang="en-US" altLang="ja-JP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ja-JP" alt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503" name="正方形/長方形 16"/>
          <p:cNvSpPr>
            <a:spLocks noChangeArrowheads="1"/>
          </p:cNvSpPr>
          <p:nvPr/>
        </p:nvSpPr>
        <p:spPr bwMode="auto">
          <a:xfrm>
            <a:off x="4257675" y="3556000"/>
            <a:ext cx="4692650" cy="812800"/>
          </a:xfrm>
          <a:prstGeom prst="rect">
            <a:avLst/>
          </a:prstGeom>
          <a:noFill/>
          <a:ln w="28575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800"/>
          </a:p>
        </p:txBody>
      </p:sp>
      <p:cxnSp>
        <p:nvCxnSpPr>
          <p:cNvPr id="191504" name="直線矢印コネクタ 18"/>
          <p:cNvCxnSpPr>
            <a:cxnSpLocks noChangeShapeType="1"/>
          </p:cNvCxnSpPr>
          <p:nvPr/>
        </p:nvCxnSpPr>
        <p:spPr bwMode="auto">
          <a:xfrm rot="5400000">
            <a:off x="8112919" y="4780756"/>
            <a:ext cx="1025525" cy="284163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505" name="直線矢印コネクタ 20"/>
          <p:cNvCxnSpPr>
            <a:cxnSpLocks noChangeShapeType="1"/>
          </p:cNvCxnSpPr>
          <p:nvPr/>
        </p:nvCxnSpPr>
        <p:spPr bwMode="auto">
          <a:xfrm rot="10800000">
            <a:off x="3921125" y="3403600"/>
            <a:ext cx="447675" cy="1588"/>
          </a:xfrm>
          <a:prstGeom prst="straightConnector1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80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052513"/>
            <a:ext cx="32369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4452938"/>
            <a:ext cx="389096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6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278063"/>
            <a:ext cx="55689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7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b="0" smtClean="0"/>
          </a:p>
        </p:txBody>
      </p:sp>
      <p:sp>
        <p:nvSpPr>
          <p:cNvPr id="192518" name="Rectangle 31"/>
          <p:cNvSpPr>
            <a:spLocks noGrp="1" noChangeArrowheads="1"/>
          </p:cNvSpPr>
          <p:nvPr>
            <p:ph type="title"/>
          </p:nvPr>
        </p:nvSpPr>
        <p:spPr>
          <a:xfrm>
            <a:off x="1047750" y="152400"/>
            <a:ext cx="7772400" cy="882650"/>
          </a:xfrm>
        </p:spPr>
        <p:txBody>
          <a:bodyPr/>
          <a:lstStyle/>
          <a:p>
            <a:pPr eaLnBrk="1" hangingPunct="1"/>
            <a:r>
              <a:rPr lang="en-US" altLang="ja-JP" sz="4000" smtClean="0"/>
              <a:t>“Golden” mode:</a:t>
            </a:r>
            <a:r>
              <a:rPr lang="en-US" altLang="ja-JP" sz="4000" smtClean="0">
                <a:latin typeface="Symbol" pitchFamily="18" charset="2"/>
              </a:rPr>
              <a:t> </a:t>
            </a:r>
            <a:r>
              <a:rPr lang="en-US" altLang="ja-JP" sz="4000" i="1" smtClean="0">
                <a:latin typeface="Symbol" pitchFamily="18" charset="2"/>
              </a:rPr>
              <a:t>h</a:t>
            </a:r>
            <a:r>
              <a:rPr lang="en-US" altLang="ja-JP" sz="4000" i="1" smtClean="0"/>
              <a:t>’K</a:t>
            </a:r>
            <a:r>
              <a:rPr lang="en-US" altLang="ja-JP" sz="4000" i="1" baseline="30000" smtClean="0"/>
              <a:t>0</a:t>
            </a:r>
            <a:r>
              <a:rPr lang="en-US" altLang="ja-JP" sz="4000" i="1" smtClean="0"/>
              <a:t> </a:t>
            </a:r>
            <a:endParaRPr lang="en-US" altLang="ja-JP" sz="4000" b="0" i="1" baseline="-25000" smtClean="0">
              <a:solidFill>
                <a:srgbClr val="006600"/>
              </a:solidFill>
            </a:endParaRPr>
          </a:p>
        </p:txBody>
      </p:sp>
      <p:sp>
        <p:nvSpPr>
          <p:cNvPr id="192519" name="Text Box 8"/>
          <p:cNvSpPr txBox="1">
            <a:spLocks noChangeArrowheads="1"/>
          </p:cNvSpPr>
          <p:nvPr/>
        </p:nvSpPr>
        <p:spPr bwMode="auto">
          <a:xfrm>
            <a:off x="212725" y="5362575"/>
            <a:ext cx="4191000" cy="979488"/>
          </a:xfrm>
          <a:prstGeom prst="rect">
            <a:avLst/>
          </a:prstGeom>
          <a:solidFill>
            <a:srgbClr val="CCFFFF"/>
          </a:solidFill>
          <a:ln w="50800">
            <a:pattFill prst="wdDnDiag">
              <a:fgClr>
                <a:srgbClr val="FF0000"/>
              </a:fgClr>
              <a:bgClr>
                <a:srgbClr val="0033CC"/>
              </a:bgClr>
            </a:patt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400"/>
              <a:t>“sin2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1</a:t>
            </a:r>
            <a:r>
              <a:rPr lang="en-US" altLang="ja-JP" sz="2400"/>
              <a:t>” = </a:t>
            </a:r>
            <a:r>
              <a:rPr lang="en-US" altLang="ja-JP" sz="2400">
                <a:latin typeface="Symbol" pitchFamily="18" charset="2"/>
              </a:rPr>
              <a:t>+</a:t>
            </a:r>
            <a:r>
              <a:rPr lang="en-US" altLang="ja-JP" sz="2400"/>
              <a:t>0.68 </a:t>
            </a:r>
            <a:r>
              <a:rPr lang="en-US" altLang="ja-JP" sz="2400">
                <a:sym typeface="Symbol" pitchFamily="18" charset="2"/>
              </a:rPr>
              <a:t> 0.07  0.03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latin typeface="Monotype Corsiva" pitchFamily="66" charset="0"/>
                <a:sym typeface="Symbol" pitchFamily="18" charset="2"/>
              </a:rPr>
              <a:t>       A</a:t>
            </a:r>
            <a:r>
              <a:rPr lang="en-US" altLang="ja-JP" sz="2400">
                <a:sym typeface="Symbol" pitchFamily="18" charset="2"/>
              </a:rPr>
              <a:t>      = </a:t>
            </a:r>
            <a:r>
              <a:rPr lang="en-US" altLang="ja-JP" sz="240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ja-JP" sz="2400">
                <a:sym typeface="Symbol" pitchFamily="18" charset="2"/>
              </a:rPr>
              <a:t>0.03  0.05  0.04</a:t>
            </a:r>
            <a:r>
              <a:rPr lang="en-US" altLang="ja-JP" sz="2400"/>
              <a:t> </a:t>
            </a:r>
          </a:p>
        </p:txBody>
      </p:sp>
      <p:grpSp>
        <p:nvGrpSpPr>
          <p:cNvPr id="192520" name="Group 10"/>
          <p:cNvGrpSpPr>
            <a:grpSpLocks/>
          </p:cNvGrpSpPr>
          <p:nvPr/>
        </p:nvGrpSpPr>
        <p:grpSpPr bwMode="auto">
          <a:xfrm>
            <a:off x="3398838" y="4783138"/>
            <a:ext cx="1409700" cy="461962"/>
            <a:chOff x="113" y="754"/>
            <a:chExt cx="887" cy="291"/>
          </a:xfrm>
        </p:grpSpPr>
        <p:sp>
          <p:nvSpPr>
            <p:cNvPr id="192528" name="Text Box 11"/>
            <p:cNvSpPr txBox="1">
              <a:spLocks noChangeArrowheads="1"/>
            </p:cNvSpPr>
            <p:nvPr/>
          </p:nvSpPr>
          <p:spPr bwMode="auto">
            <a:xfrm>
              <a:off x="113" y="754"/>
              <a:ext cx="887" cy="291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</a:rPr>
                <a:t>772M BB</a:t>
              </a:r>
              <a:endParaRPr lang="en-US" altLang="ja-JP" sz="2400" baseline="30000">
                <a:solidFill>
                  <a:srgbClr val="FF0000"/>
                </a:solidFill>
              </a:endParaRPr>
            </a:p>
          </p:txBody>
        </p:sp>
        <p:sp>
          <p:nvSpPr>
            <p:cNvPr id="192529" name="Line 12"/>
            <p:cNvSpPr>
              <a:spLocks noChangeShapeType="1"/>
            </p:cNvSpPr>
            <p:nvPr/>
          </p:nvSpPr>
          <p:spPr bwMode="auto">
            <a:xfrm>
              <a:off x="839" y="799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92521" name="Picture 13" descr="B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689100"/>
            <a:ext cx="6064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2" name="Text Box 14"/>
          <p:cNvSpPr txBox="1">
            <a:spLocks noChangeArrowheads="1"/>
          </p:cNvSpPr>
          <p:nvPr/>
        </p:nvSpPr>
        <p:spPr bwMode="auto">
          <a:xfrm>
            <a:off x="7224713" y="1177925"/>
            <a:ext cx="1331912" cy="862013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535MBB</a:t>
            </a:r>
          </a:p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 5.6</a:t>
            </a:r>
            <a:r>
              <a:rPr lang="en-US" altLang="ja-JP" sz="2400">
                <a:solidFill>
                  <a:srgbClr val="FF0000"/>
                </a:solidFill>
                <a:latin typeface="Symbol" pitchFamily="18" charset="2"/>
              </a:rPr>
              <a:t>s</a:t>
            </a:r>
          </a:p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Symbol" pitchFamily="18" charset="2"/>
              </a:rPr>
              <a:t>(2007)</a:t>
            </a:r>
          </a:p>
        </p:txBody>
      </p:sp>
      <p:sp>
        <p:nvSpPr>
          <p:cNvPr id="192523" name="Rectangle 15"/>
          <p:cNvSpPr>
            <a:spLocks noChangeArrowheads="1"/>
          </p:cNvSpPr>
          <p:nvPr/>
        </p:nvSpPr>
        <p:spPr bwMode="auto">
          <a:xfrm>
            <a:off x="728663" y="1206500"/>
            <a:ext cx="1001712" cy="4000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2800" i="1">
                <a:solidFill>
                  <a:schemeClr val="tx2"/>
                </a:solidFill>
                <a:latin typeface="Symbol" pitchFamily="18" charset="2"/>
              </a:rPr>
              <a:t>h</a:t>
            </a:r>
            <a:r>
              <a:rPr lang="en-US" altLang="ja-JP" sz="2800" i="1">
                <a:solidFill>
                  <a:schemeClr val="tx2"/>
                </a:solidFill>
              </a:rPr>
              <a:t>’K</a:t>
            </a:r>
            <a:r>
              <a:rPr lang="en-US" altLang="ja-JP" sz="2800" i="1" baseline="-25000">
                <a:solidFill>
                  <a:schemeClr val="tx2"/>
                </a:solidFill>
              </a:rPr>
              <a:t>S</a:t>
            </a:r>
            <a:r>
              <a:rPr lang="en-US" altLang="ja-JP" sz="2800" i="1" baseline="300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92524" name="Text Box 34"/>
          <p:cNvSpPr txBox="1">
            <a:spLocks noChangeArrowheads="1"/>
          </p:cNvSpPr>
          <p:nvPr/>
        </p:nvSpPr>
        <p:spPr bwMode="auto">
          <a:xfrm>
            <a:off x="323850" y="6416675"/>
            <a:ext cx="2767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6600"/>
                </a:solidFill>
              </a:rPr>
              <a:t>[JHEP 1410, 165 (2014)]</a:t>
            </a:r>
          </a:p>
        </p:txBody>
      </p:sp>
      <p:sp>
        <p:nvSpPr>
          <p:cNvPr id="192525" name="Text Box 9"/>
          <p:cNvSpPr txBox="1">
            <a:spLocks noChangeArrowheads="1"/>
          </p:cNvSpPr>
          <p:nvPr/>
        </p:nvSpPr>
        <p:spPr bwMode="auto">
          <a:xfrm>
            <a:off x="4103688" y="1133475"/>
            <a:ext cx="2935287" cy="954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1</a:t>
            </a:r>
            <a:r>
              <a:rPr lang="en-US" altLang="ja-JP" sz="2800" b="1" baseline="30000">
                <a:solidFill>
                  <a:srgbClr val="FF0000"/>
                </a:solidFill>
              </a:rPr>
              <a:t>st</a:t>
            </a:r>
            <a:r>
              <a:rPr lang="en-US" altLang="ja-JP" sz="2800" b="1">
                <a:solidFill>
                  <a:srgbClr val="FF0000"/>
                </a:solidFill>
              </a:rPr>
              <a:t> observation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b </a:t>
            </a:r>
            <a:r>
              <a:rPr lang="en-US" altLang="ja-JP" sz="2800" b="1" i="1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en-US" altLang="ja-JP" sz="2800" b="1">
                <a:solidFill>
                  <a:srgbClr val="FF0000"/>
                </a:solidFill>
              </a:rPr>
              <a:t> s mode tCPV</a:t>
            </a:r>
          </a:p>
        </p:txBody>
      </p:sp>
      <p:sp>
        <p:nvSpPr>
          <p:cNvPr id="192526" name="Rectangle 19"/>
          <p:cNvSpPr>
            <a:spLocks noChangeArrowheads="1"/>
          </p:cNvSpPr>
          <p:nvPr/>
        </p:nvSpPr>
        <p:spPr bwMode="auto">
          <a:xfrm>
            <a:off x="3895725" y="2497138"/>
            <a:ext cx="792163" cy="34766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2400" i="1">
                <a:solidFill>
                  <a:schemeClr val="tx2"/>
                </a:solidFill>
                <a:latin typeface="Symbol" pitchFamily="18" charset="2"/>
              </a:rPr>
              <a:t>h</a:t>
            </a:r>
            <a:r>
              <a:rPr lang="en-US" altLang="ja-JP" sz="2400" i="1">
                <a:solidFill>
                  <a:schemeClr val="tx2"/>
                </a:solidFill>
              </a:rPr>
              <a:t>’Ks</a:t>
            </a:r>
          </a:p>
        </p:txBody>
      </p:sp>
      <p:sp>
        <p:nvSpPr>
          <p:cNvPr id="192527" name="Rectangle 20"/>
          <p:cNvSpPr>
            <a:spLocks noChangeArrowheads="1"/>
          </p:cNvSpPr>
          <p:nvPr/>
        </p:nvSpPr>
        <p:spPr bwMode="auto">
          <a:xfrm>
            <a:off x="5907088" y="4532313"/>
            <a:ext cx="796925" cy="34766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2400" i="1">
                <a:solidFill>
                  <a:schemeClr val="tx2"/>
                </a:solidFill>
                <a:latin typeface="Symbol" pitchFamily="18" charset="2"/>
              </a:rPr>
              <a:t>h</a:t>
            </a:r>
            <a:r>
              <a:rPr lang="en-US" altLang="ja-JP" sz="2400" i="1">
                <a:solidFill>
                  <a:schemeClr val="tx2"/>
                </a:solidFill>
              </a:rPr>
              <a:t>’K</a:t>
            </a:r>
            <a:r>
              <a:rPr lang="en-US" altLang="ja-JP" sz="2400" i="1" baseline="-25000">
                <a:solidFill>
                  <a:schemeClr val="tx2"/>
                </a:solidFill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81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800100"/>
            <a:ext cx="4691063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b="0" smtClean="0"/>
          </a:p>
        </p:txBody>
      </p:sp>
      <p:sp>
        <p:nvSpPr>
          <p:cNvPr id="193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Summary of </a:t>
            </a:r>
            <a:r>
              <a:rPr lang="en-US" altLang="ja-JP" i="1" smtClean="0"/>
              <a:t>b</a:t>
            </a:r>
            <a:r>
              <a:rPr lang="en-US" altLang="ja-JP" smtClean="0"/>
              <a:t> </a:t>
            </a:r>
            <a:r>
              <a:rPr lang="en-US" altLang="ja-JP" smtClean="0">
                <a:latin typeface="Wingdings 3" pitchFamily="18" charset="2"/>
              </a:rPr>
              <a:t>g</a:t>
            </a:r>
            <a:r>
              <a:rPr lang="en-US" altLang="ja-JP" smtClean="0"/>
              <a:t> </a:t>
            </a:r>
            <a:r>
              <a:rPr lang="en-US" altLang="ja-JP" i="1" smtClean="0"/>
              <a:t>s</a:t>
            </a:r>
            <a:r>
              <a:rPr lang="en-US" altLang="ja-JP" smtClean="0"/>
              <a:t> Penguins</a:t>
            </a:r>
            <a:endParaRPr lang="en-US" altLang="ja-JP" b="0" smtClean="0">
              <a:solidFill>
                <a:srgbClr val="003300"/>
              </a:solidFill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3249613"/>
            <a:ext cx="28797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3" name="正方形/長方形 5"/>
          <p:cNvSpPr>
            <a:spLocks noChangeArrowheads="1"/>
          </p:cNvSpPr>
          <p:nvPr/>
        </p:nvSpPr>
        <p:spPr bwMode="auto">
          <a:xfrm>
            <a:off x="5003800" y="1087438"/>
            <a:ext cx="272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ja-JP" altLang="en-US" sz="24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penguin modes</a:t>
            </a:r>
            <a:endParaRPr lang="ja-JP" altLang="en-US" sz="2400"/>
          </a:p>
        </p:txBody>
      </p:sp>
      <p:sp>
        <p:nvSpPr>
          <p:cNvPr id="193544" name="正方形/長方形 6"/>
          <p:cNvSpPr>
            <a:spLocks noChangeArrowheads="1"/>
          </p:cNvSpPr>
          <p:nvPr/>
        </p:nvSpPr>
        <p:spPr bwMode="auto">
          <a:xfrm>
            <a:off x="5056188" y="1600200"/>
            <a:ext cx="3806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No significant dev. in each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Simple av. agrees with SM</a:t>
            </a:r>
            <a:endParaRPr lang="en-US" altLang="ja-JP" sz="2400">
              <a:solidFill>
                <a:srgbClr val="660066"/>
              </a:solidFill>
            </a:endParaRPr>
          </a:p>
        </p:txBody>
      </p:sp>
      <p:sp>
        <p:nvSpPr>
          <p:cNvPr id="193545" name="正方形/長方形 7"/>
          <p:cNvSpPr>
            <a:spLocks noChangeArrowheads="1"/>
          </p:cNvSpPr>
          <p:nvPr/>
        </p:nvSpPr>
        <p:spPr bwMode="auto">
          <a:xfrm>
            <a:off x="5056188" y="2433638"/>
            <a:ext cx="4119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itchFamily="34" charset="0"/>
                <a:cs typeface="Arial" pitchFamily="34" charset="0"/>
              </a:rPr>
              <a:t>Important to measure modes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itchFamily="34" charset="0"/>
                <a:cs typeface="Arial" pitchFamily="34" charset="0"/>
              </a:rPr>
              <a:t>w/ small theory uncertainty </a:t>
            </a:r>
          </a:p>
        </p:txBody>
      </p:sp>
      <p:sp>
        <p:nvSpPr>
          <p:cNvPr id="193546" name="円/楕円 9"/>
          <p:cNvSpPr>
            <a:spLocks noChangeArrowheads="1"/>
          </p:cNvSpPr>
          <p:nvPr/>
        </p:nvSpPr>
        <p:spPr bwMode="auto">
          <a:xfrm>
            <a:off x="5616575" y="3717925"/>
            <a:ext cx="412750" cy="231775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800"/>
          </a:p>
        </p:txBody>
      </p:sp>
      <p:sp>
        <p:nvSpPr>
          <p:cNvPr id="193547" name="円/楕円 10"/>
          <p:cNvSpPr>
            <a:spLocks noChangeArrowheads="1"/>
          </p:cNvSpPr>
          <p:nvPr/>
        </p:nvSpPr>
        <p:spPr bwMode="auto">
          <a:xfrm>
            <a:off x="5629275" y="3951288"/>
            <a:ext cx="411163" cy="230187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800"/>
          </a:p>
        </p:txBody>
      </p:sp>
      <p:sp>
        <p:nvSpPr>
          <p:cNvPr id="193548" name="円/楕円 11"/>
          <p:cNvSpPr>
            <a:spLocks noChangeArrowheads="1"/>
          </p:cNvSpPr>
          <p:nvPr/>
        </p:nvSpPr>
        <p:spPr bwMode="auto">
          <a:xfrm>
            <a:off x="5630863" y="4806950"/>
            <a:ext cx="411162" cy="230188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800"/>
          </a:p>
        </p:txBody>
      </p:sp>
      <p:sp>
        <p:nvSpPr>
          <p:cNvPr id="193549" name="円/楕円 12"/>
          <p:cNvSpPr>
            <a:spLocks noChangeArrowheads="1"/>
          </p:cNvSpPr>
          <p:nvPr/>
        </p:nvSpPr>
        <p:spPr bwMode="auto">
          <a:xfrm>
            <a:off x="725488" y="1860550"/>
            <a:ext cx="269875" cy="350838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800"/>
          </a:p>
        </p:txBody>
      </p:sp>
      <p:sp>
        <p:nvSpPr>
          <p:cNvPr id="193550" name="円/楕円 13"/>
          <p:cNvSpPr>
            <a:spLocks noChangeArrowheads="1"/>
          </p:cNvSpPr>
          <p:nvPr/>
        </p:nvSpPr>
        <p:spPr bwMode="auto">
          <a:xfrm>
            <a:off x="506413" y="2216150"/>
            <a:ext cx="269875" cy="350838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800"/>
          </a:p>
        </p:txBody>
      </p:sp>
      <p:sp>
        <p:nvSpPr>
          <p:cNvPr id="193551" name="円/楕円 14"/>
          <p:cNvSpPr>
            <a:spLocks noChangeArrowheads="1"/>
          </p:cNvSpPr>
          <p:nvPr/>
        </p:nvSpPr>
        <p:spPr bwMode="auto">
          <a:xfrm>
            <a:off x="741363" y="2422525"/>
            <a:ext cx="268287" cy="622300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800"/>
          </a:p>
        </p:txBody>
      </p:sp>
      <p:sp>
        <p:nvSpPr>
          <p:cNvPr id="3" name="Rectangle 2"/>
          <p:cNvSpPr/>
          <p:nvPr/>
        </p:nvSpPr>
        <p:spPr>
          <a:xfrm>
            <a:off x="6121400" y="6289675"/>
            <a:ext cx="1885950" cy="522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i="1" dirty="0">
                <a:solidFill>
                  <a:srgbClr val="7030A0"/>
                </a:solidFill>
                <a:sym typeface="Symbol" pitchFamily="18" charset="2"/>
              </a:rPr>
              <a:t> </a:t>
            </a:r>
            <a:r>
              <a:rPr lang="en-US" altLang="ja-JP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Belle II </a:t>
            </a:r>
            <a:endParaRPr lang="ja-JP" altLang="en-US" b="1" i="1" dirty="0">
              <a:solidFill>
                <a:srgbClr val="7030A0"/>
              </a:solidFill>
            </a:endParaRPr>
          </a:p>
        </p:txBody>
      </p:sp>
      <p:sp>
        <p:nvSpPr>
          <p:cNvPr id="193553" name="Text Box 13"/>
          <p:cNvSpPr txBox="1">
            <a:spLocks noChangeArrowheads="1"/>
          </p:cNvSpPr>
          <p:nvPr/>
        </p:nvSpPr>
        <p:spPr bwMode="auto">
          <a:xfrm>
            <a:off x="4705350" y="5888038"/>
            <a:ext cx="4370388" cy="447675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b="1" i="1">
                <a:solidFill>
                  <a:srgbClr val="FF0000"/>
                </a:solidFill>
              </a:rPr>
              <a:t> Need much more Data 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82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3249613"/>
            <a:ext cx="28797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3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965200"/>
            <a:ext cx="4835525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4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b="0" smtClean="0"/>
          </a:p>
        </p:txBody>
      </p:sp>
      <p:sp>
        <p:nvSpPr>
          <p:cNvPr id="194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i="1" smtClean="0"/>
              <a:t>b</a:t>
            </a:r>
            <a:r>
              <a:rPr lang="en-US" altLang="ja-JP" smtClean="0"/>
              <a:t> </a:t>
            </a:r>
            <a:r>
              <a:rPr lang="en-US" altLang="ja-JP" smtClean="0">
                <a:latin typeface="Wingdings 3" pitchFamily="18" charset="2"/>
              </a:rPr>
              <a:t>g</a:t>
            </a:r>
            <a:r>
              <a:rPr lang="en-US" altLang="ja-JP" smtClean="0"/>
              <a:t> </a:t>
            </a:r>
            <a:r>
              <a:rPr lang="en-US" altLang="ja-JP" i="1" smtClean="0"/>
              <a:t>s</a:t>
            </a:r>
            <a:r>
              <a:rPr lang="en-US" altLang="ja-JP" smtClean="0"/>
              <a:t> Penguins: A vs S</a:t>
            </a:r>
            <a:endParaRPr lang="en-US" altLang="ja-JP" b="0" baseline="30000" smtClean="0"/>
          </a:p>
        </p:txBody>
      </p:sp>
      <p:cxnSp>
        <p:nvCxnSpPr>
          <p:cNvPr id="194566" name="直線矢印コネクタ 13"/>
          <p:cNvCxnSpPr>
            <a:cxnSpLocks noChangeShapeType="1"/>
            <a:stCxn id="194574" idx="2"/>
          </p:cNvCxnSpPr>
          <p:nvPr/>
        </p:nvCxnSpPr>
        <p:spPr bwMode="auto">
          <a:xfrm flipH="1" flipV="1">
            <a:off x="3336925" y="4738688"/>
            <a:ext cx="2293938" cy="18256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567" name="直線矢印コネクタ 18"/>
          <p:cNvCxnSpPr>
            <a:cxnSpLocks noChangeShapeType="1"/>
            <a:stCxn id="194572" idx="2"/>
          </p:cNvCxnSpPr>
          <p:nvPr/>
        </p:nvCxnSpPr>
        <p:spPr bwMode="auto">
          <a:xfrm flipH="1" flipV="1">
            <a:off x="3209925" y="3686175"/>
            <a:ext cx="2406650" cy="147638"/>
          </a:xfrm>
          <a:prstGeom prst="straightConnector1">
            <a:avLst/>
          </a:prstGeom>
          <a:noFill/>
          <a:ln w="19050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568" name="直線矢印コネクタ 20"/>
          <p:cNvCxnSpPr>
            <a:cxnSpLocks noChangeShapeType="1"/>
            <a:stCxn id="194573" idx="2"/>
          </p:cNvCxnSpPr>
          <p:nvPr/>
        </p:nvCxnSpPr>
        <p:spPr bwMode="auto">
          <a:xfrm flipH="1" flipV="1">
            <a:off x="3016250" y="4060825"/>
            <a:ext cx="2613025" cy="476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569" name="正方形/長方形 5"/>
          <p:cNvSpPr>
            <a:spLocks noChangeArrowheads="1"/>
          </p:cNvSpPr>
          <p:nvPr/>
        </p:nvSpPr>
        <p:spPr bwMode="auto">
          <a:xfrm>
            <a:off x="5003800" y="1087438"/>
            <a:ext cx="272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ja-JP" altLang="en-US" sz="24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penguin modes</a:t>
            </a:r>
            <a:endParaRPr lang="ja-JP" altLang="en-US" sz="2400"/>
          </a:p>
        </p:txBody>
      </p:sp>
      <p:sp>
        <p:nvSpPr>
          <p:cNvPr id="194570" name="正方形/長方形 6"/>
          <p:cNvSpPr>
            <a:spLocks noChangeArrowheads="1"/>
          </p:cNvSpPr>
          <p:nvPr/>
        </p:nvSpPr>
        <p:spPr bwMode="auto">
          <a:xfrm>
            <a:off x="5056188" y="1600200"/>
            <a:ext cx="3806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No significant dev. in each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Simple av. agrees with SM</a:t>
            </a:r>
            <a:endParaRPr lang="en-US" altLang="ja-JP" sz="2400">
              <a:solidFill>
                <a:srgbClr val="660066"/>
              </a:solidFill>
            </a:endParaRPr>
          </a:p>
        </p:txBody>
      </p:sp>
      <p:sp>
        <p:nvSpPr>
          <p:cNvPr id="194571" name="正方形/長方形 7"/>
          <p:cNvSpPr>
            <a:spLocks noChangeArrowheads="1"/>
          </p:cNvSpPr>
          <p:nvPr/>
        </p:nvSpPr>
        <p:spPr bwMode="auto">
          <a:xfrm>
            <a:off x="5056188" y="2433638"/>
            <a:ext cx="4119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itchFamily="34" charset="0"/>
                <a:cs typeface="Arial" pitchFamily="34" charset="0"/>
              </a:rPr>
              <a:t>Important to measure modes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itchFamily="34" charset="0"/>
                <a:cs typeface="Arial" pitchFamily="34" charset="0"/>
              </a:rPr>
              <a:t>w/ small theory uncertainty </a:t>
            </a:r>
          </a:p>
        </p:txBody>
      </p:sp>
      <p:sp>
        <p:nvSpPr>
          <p:cNvPr id="194572" name="円/楕円 9"/>
          <p:cNvSpPr>
            <a:spLocks noChangeArrowheads="1"/>
          </p:cNvSpPr>
          <p:nvPr/>
        </p:nvSpPr>
        <p:spPr bwMode="auto">
          <a:xfrm>
            <a:off x="5616575" y="3717925"/>
            <a:ext cx="412750" cy="231775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800"/>
          </a:p>
        </p:txBody>
      </p:sp>
      <p:sp>
        <p:nvSpPr>
          <p:cNvPr id="194573" name="円/楕円 10"/>
          <p:cNvSpPr>
            <a:spLocks noChangeArrowheads="1"/>
          </p:cNvSpPr>
          <p:nvPr/>
        </p:nvSpPr>
        <p:spPr bwMode="auto">
          <a:xfrm>
            <a:off x="5629275" y="3951288"/>
            <a:ext cx="411163" cy="230187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800"/>
          </a:p>
        </p:txBody>
      </p:sp>
      <p:sp>
        <p:nvSpPr>
          <p:cNvPr id="194574" name="円/楕円 11"/>
          <p:cNvSpPr>
            <a:spLocks noChangeArrowheads="1"/>
          </p:cNvSpPr>
          <p:nvPr/>
        </p:nvSpPr>
        <p:spPr bwMode="auto">
          <a:xfrm>
            <a:off x="5630863" y="4806950"/>
            <a:ext cx="411162" cy="230188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800"/>
          </a:p>
        </p:txBody>
      </p:sp>
      <p:sp>
        <p:nvSpPr>
          <p:cNvPr id="34" name="Rectangle 33"/>
          <p:cNvSpPr/>
          <p:nvPr/>
        </p:nvSpPr>
        <p:spPr>
          <a:xfrm>
            <a:off x="6121400" y="6289675"/>
            <a:ext cx="1885950" cy="522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i="1" dirty="0">
                <a:solidFill>
                  <a:srgbClr val="7030A0"/>
                </a:solidFill>
                <a:sym typeface="Symbol" pitchFamily="18" charset="2"/>
              </a:rPr>
              <a:t> </a:t>
            </a:r>
            <a:r>
              <a:rPr lang="en-US" altLang="ja-JP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Belle II </a:t>
            </a:r>
            <a:endParaRPr lang="ja-JP" altLang="en-US" b="1" i="1" dirty="0">
              <a:solidFill>
                <a:srgbClr val="7030A0"/>
              </a:solidFill>
            </a:endParaRPr>
          </a:p>
        </p:txBody>
      </p:sp>
      <p:sp>
        <p:nvSpPr>
          <p:cNvPr id="194576" name="Text Box 13"/>
          <p:cNvSpPr txBox="1">
            <a:spLocks noChangeArrowheads="1"/>
          </p:cNvSpPr>
          <p:nvPr/>
        </p:nvSpPr>
        <p:spPr bwMode="auto">
          <a:xfrm>
            <a:off x="4705350" y="5888038"/>
            <a:ext cx="4370388" cy="447675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b="1" i="1">
                <a:solidFill>
                  <a:srgbClr val="FF0000"/>
                </a:solidFill>
              </a:rPr>
              <a:t> Need much more Data 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305550"/>
            <a:ext cx="2133600" cy="476250"/>
          </a:xfrm>
        </p:spPr>
        <p:txBody>
          <a:bodyPr/>
          <a:lstStyle/>
          <a:p>
            <a:pPr>
              <a:defRPr/>
            </a:pPr>
            <a:fld id="{B942FC06-745E-4A93-885F-4B6BFA407501}" type="slidenum">
              <a:rPr lang="en-US" altLang="ja-JP" smtClean="0"/>
              <a:pPr>
                <a:defRPr/>
              </a:pPr>
              <a:t>83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84</a:t>
            </a:fld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2313" y="1378039"/>
            <a:ext cx="814588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Dependent CPV analysis has been established in early </a:t>
            </a:r>
            <a:r>
              <a:rPr lang="en-US" altLang="ja-JP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</a:t>
            </a: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B-Factory analysis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 adopted sophisticated </a:t>
            </a:r>
            <a:r>
              <a:rPr kumimoji="1" lang="en-US" altLang="ja-JP" dirty="0" smtClean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kumimoji="1"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resolution </a:t>
            </a:r>
            <a:r>
              <a:rPr kumimoji="1" lang="en-US" altLang="ja-JP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kumimoji="1"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omposed from each source: </a:t>
            </a:r>
            <a:r>
              <a:rPr lang="en-US" altLang="ja-JP" b="1" dirty="0" smtClean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x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still not perfect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?</a:t>
            </a:r>
            <a:endParaRPr kumimoji="1" lang="en-US" altLang="ja-JP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 took 2-step (signal fraction, CPV) fit </a:t>
            </a: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single multi-dimensional fit (more free </a:t>
            </a:r>
            <a:r>
              <a:rPr lang="en-US" altLang="ja-JP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params</a:t>
            </a: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in recent analysis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Belle used Multi-dim. LH method for Flavor Tag </a:t>
            </a: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NN or more advanced DL ?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304165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Supplements</a:t>
            </a:r>
            <a:endParaRPr lang="ja-JP" altLang="en-US" dirty="0"/>
          </a:p>
        </p:txBody>
      </p:sp>
      <p:sp>
        <p:nvSpPr>
          <p:cNvPr id="19865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endParaRPr lang="ja-JP" altLang="en-US" sz="140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85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Summary: CPV Diagram</a:t>
            </a:r>
          </a:p>
        </p:txBody>
      </p:sp>
      <p:pic>
        <p:nvPicPr>
          <p:cNvPr id="1976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55688"/>
            <a:ext cx="708660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7" name="Text Box 4"/>
          <p:cNvSpPr txBox="1">
            <a:spLocks noChangeArrowheads="1"/>
          </p:cNvSpPr>
          <p:nvPr/>
        </p:nvSpPr>
        <p:spPr bwMode="auto">
          <a:xfrm>
            <a:off x="6784975" y="6119813"/>
            <a:ext cx="167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[Y.Nir, ICHEP02]</a:t>
            </a:r>
          </a:p>
        </p:txBody>
      </p:sp>
      <p:sp>
        <p:nvSpPr>
          <p:cNvPr id="197638" name="TextBox 1"/>
          <p:cNvSpPr txBox="1">
            <a:spLocks noChangeArrowheads="1"/>
          </p:cNvSpPr>
          <p:nvPr/>
        </p:nvSpPr>
        <p:spPr bwMode="auto">
          <a:xfrm>
            <a:off x="1317625" y="1343025"/>
            <a:ext cx="766763" cy="8302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sz="4800" i="1">
                <a:solidFill>
                  <a:srgbClr val="006600"/>
                </a:solidFill>
              </a:rPr>
              <a:t>B</a:t>
            </a:r>
            <a:r>
              <a:rPr lang="en-US" altLang="ja-JP" sz="4800" baseline="30000">
                <a:solidFill>
                  <a:srgbClr val="006600"/>
                </a:solidFill>
              </a:rPr>
              <a:t>0</a:t>
            </a:r>
            <a:endParaRPr lang="ja-JP" altLang="en-US" sz="4800" baseline="30000">
              <a:solidFill>
                <a:srgbClr val="006600"/>
              </a:solidFill>
            </a:endParaRPr>
          </a:p>
        </p:txBody>
      </p:sp>
      <p:sp>
        <p:nvSpPr>
          <p:cNvPr id="197639" name="TextBox 6"/>
          <p:cNvSpPr txBox="1">
            <a:spLocks noChangeArrowheads="1"/>
          </p:cNvSpPr>
          <p:nvPr/>
        </p:nvSpPr>
        <p:spPr bwMode="auto">
          <a:xfrm>
            <a:off x="3095625" y="3819525"/>
            <a:ext cx="766763" cy="7080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ts val="4800"/>
              </a:lnSpc>
            </a:pPr>
            <a:r>
              <a:rPr lang="en-US" altLang="ja-JP" sz="4800" i="1">
                <a:solidFill>
                  <a:srgbClr val="006600"/>
                </a:solidFill>
              </a:rPr>
              <a:t>B</a:t>
            </a:r>
            <a:r>
              <a:rPr lang="en-US" altLang="ja-JP" sz="4800" baseline="30000">
                <a:solidFill>
                  <a:srgbClr val="006600"/>
                </a:solidFill>
              </a:rPr>
              <a:t>0</a:t>
            </a:r>
            <a:endParaRPr lang="ja-JP" altLang="en-US" sz="4800" baseline="3000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48375" y="3810000"/>
            <a:ext cx="2732088" cy="218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1,3: established</a:t>
            </a:r>
          </a:p>
          <a:p>
            <a:pPr>
              <a:defRPr/>
            </a:pPr>
            <a:r>
              <a:rPr lang="en-US" altLang="ja-JP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2: </a:t>
            </a:r>
            <a:r>
              <a:rPr lang="en-US" altLang="ja-JP" sz="24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still too small</a:t>
            </a:r>
          </a:p>
          <a:p>
            <a:pPr>
              <a:defRPr/>
            </a:pPr>
            <a:r>
              <a:rPr lang="en-US" altLang="ja-JP" sz="24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   to be observed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Next:</a:t>
            </a:r>
          </a:p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CPV in NP !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86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122883" name="Text Box 1027"/>
          <p:cNvSpPr txBox="1">
            <a:spLocks noChangeArrowheads="1"/>
          </p:cNvSpPr>
          <p:nvPr/>
        </p:nvSpPr>
        <p:spPr bwMode="auto">
          <a:xfrm>
            <a:off x="441325" y="1184275"/>
            <a:ext cx="402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Rewriting with</a:t>
            </a:r>
            <a:r>
              <a:rPr lang="ja-JP" altLang="en-US" sz="2400"/>
              <a:t> </a:t>
            </a:r>
            <a:r>
              <a:rPr lang="en-US" altLang="ja-JP" sz="2400"/>
              <a:t>B</a:t>
            </a:r>
            <a:r>
              <a:rPr lang="en-US" altLang="ja-JP" sz="2400" baseline="30000"/>
              <a:t>0</a:t>
            </a:r>
            <a:r>
              <a:rPr lang="ja-JP" altLang="en-US" sz="2400"/>
              <a:t> </a:t>
            </a:r>
            <a:r>
              <a:rPr lang="en-US" altLang="ja-JP" sz="2400"/>
              <a:t>and B</a:t>
            </a:r>
            <a:r>
              <a:rPr lang="en-US" altLang="ja-JP" sz="2400" baseline="30000"/>
              <a:t>0</a:t>
            </a:r>
            <a:r>
              <a:rPr lang="ja-JP" altLang="en-US" sz="2400"/>
              <a:t> </a:t>
            </a:r>
            <a:r>
              <a:rPr lang="en-US" altLang="ja-JP" sz="2400"/>
              <a:t>basis</a:t>
            </a:r>
            <a:endParaRPr lang="ja-JP" altLang="en-US" sz="2400"/>
          </a:p>
        </p:txBody>
      </p:sp>
      <p:sp>
        <p:nvSpPr>
          <p:cNvPr id="122884" name="Text Box 1080"/>
          <p:cNvSpPr txBox="1">
            <a:spLocks noChangeArrowheads="1"/>
          </p:cNvSpPr>
          <p:nvPr/>
        </p:nvSpPr>
        <p:spPr bwMode="auto">
          <a:xfrm>
            <a:off x="898525" y="1600200"/>
            <a:ext cx="344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|B</a:t>
            </a:r>
            <a:r>
              <a:rPr lang="en-US" altLang="ja-JP" sz="2400" baseline="30000" dirty="0"/>
              <a:t>0</a:t>
            </a:r>
            <a:r>
              <a:rPr lang="en-US" altLang="ja-JP" sz="2400" dirty="0"/>
              <a:t>〉 = (| B</a:t>
            </a:r>
            <a:r>
              <a:rPr lang="en-US" altLang="ja-JP" sz="2400" baseline="-25000" dirty="0"/>
              <a:t>L</a:t>
            </a:r>
            <a:r>
              <a:rPr lang="en-US" altLang="ja-JP" sz="2400" dirty="0"/>
              <a:t> 〉 + | B</a:t>
            </a:r>
            <a:r>
              <a:rPr lang="en-US" altLang="ja-JP" sz="2400" baseline="-25000" dirty="0"/>
              <a:t>H</a:t>
            </a:r>
            <a:r>
              <a:rPr lang="en-US" altLang="ja-JP" sz="2400" dirty="0"/>
              <a:t> 〉)/2p </a:t>
            </a:r>
          </a:p>
        </p:txBody>
      </p:sp>
      <p:sp>
        <p:nvSpPr>
          <p:cNvPr id="122885" name="Text Box 1081"/>
          <p:cNvSpPr txBox="1">
            <a:spLocks noChangeArrowheads="1"/>
          </p:cNvSpPr>
          <p:nvPr/>
        </p:nvSpPr>
        <p:spPr bwMode="auto">
          <a:xfrm>
            <a:off x="2133600" y="2133600"/>
            <a:ext cx="2262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Time Evolution :</a:t>
            </a:r>
          </a:p>
        </p:txBody>
      </p:sp>
      <p:sp>
        <p:nvSpPr>
          <p:cNvPr id="122886" name="Text Box 1082"/>
          <p:cNvSpPr txBox="1">
            <a:spLocks noChangeArrowheads="1"/>
          </p:cNvSpPr>
          <p:nvPr/>
        </p:nvSpPr>
        <p:spPr bwMode="auto">
          <a:xfrm>
            <a:off x="4443413" y="2168525"/>
            <a:ext cx="330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|B</a:t>
            </a:r>
            <a:r>
              <a:rPr lang="en-US" altLang="ja-JP" sz="2000" baseline="-25000"/>
              <a:t>L/H</a:t>
            </a:r>
            <a:r>
              <a:rPr lang="en-US" altLang="ja-JP" sz="2000"/>
              <a:t>(t)〉~ exp(-im</a:t>
            </a:r>
            <a:r>
              <a:rPr lang="en-US" altLang="ja-JP" sz="2000" baseline="-25000"/>
              <a:t>L/H</a:t>
            </a:r>
            <a:r>
              <a:rPr lang="en-US" altLang="ja-JP" sz="2000"/>
              <a:t>t -t</a:t>
            </a:r>
            <a:r>
              <a:rPr lang="en-US" altLang="ja-JP" sz="2000">
                <a:latin typeface="Symbol" pitchFamily="18" charset="2"/>
              </a:rPr>
              <a:t>/2t</a:t>
            </a:r>
            <a:r>
              <a:rPr lang="en-US" altLang="ja-JP" sz="2000" baseline="-25000"/>
              <a:t>L/H</a:t>
            </a:r>
            <a:r>
              <a:rPr lang="en-US" altLang="ja-JP" sz="2000"/>
              <a:t>)</a:t>
            </a:r>
          </a:p>
        </p:txBody>
      </p:sp>
      <p:sp>
        <p:nvSpPr>
          <p:cNvPr id="122887" name="Text Box 1083"/>
          <p:cNvSpPr txBox="1">
            <a:spLocks noChangeArrowheads="1"/>
          </p:cNvSpPr>
          <p:nvPr/>
        </p:nvSpPr>
        <p:spPr bwMode="auto">
          <a:xfrm>
            <a:off x="1371600" y="2908300"/>
            <a:ext cx="557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= e</a:t>
            </a:r>
            <a:r>
              <a:rPr lang="en-US" altLang="ja-JP" sz="2400" baseline="30000"/>
              <a:t>-imt </a:t>
            </a:r>
            <a:r>
              <a:rPr lang="en-US" altLang="ja-JP" sz="2400"/>
              <a:t>e</a:t>
            </a:r>
            <a:r>
              <a:rPr lang="en-US" altLang="ja-JP" sz="2400" baseline="30000"/>
              <a:t>-t/2</a:t>
            </a:r>
            <a:r>
              <a:rPr lang="en-US" altLang="ja-JP" sz="2400" baseline="30000">
                <a:latin typeface="Symbol" pitchFamily="18" charset="2"/>
              </a:rPr>
              <a:t>t</a:t>
            </a:r>
            <a:r>
              <a:rPr lang="en-US" altLang="ja-JP" sz="2400"/>
              <a:t>(e</a:t>
            </a:r>
            <a:r>
              <a:rPr lang="en-US" altLang="ja-JP" sz="2400" baseline="30000"/>
              <a:t>+i</a:t>
            </a:r>
            <a:r>
              <a:rPr lang="en-US" altLang="ja-JP" sz="2400" baseline="30000">
                <a:latin typeface="Symbol" pitchFamily="18" charset="2"/>
              </a:rPr>
              <a:t>D</a:t>
            </a:r>
            <a:r>
              <a:rPr lang="en-US" altLang="ja-JP" sz="2400" baseline="30000"/>
              <a:t>mt/2 </a:t>
            </a:r>
            <a:r>
              <a:rPr lang="en-US" altLang="ja-JP" sz="2400"/>
              <a:t>| B</a:t>
            </a:r>
            <a:r>
              <a:rPr lang="en-US" altLang="ja-JP" sz="2400" baseline="-25000"/>
              <a:t>L</a:t>
            </a:r>
            <a:r>
              <a:rPr lang="en-US" altLang="ja-JP" sz="2400"/>
              <a:t> 〉 + e</a:t>
            </a:r>
            <a:r>
              <a:rPr lang="en-US" altLang="ja-JP" sz="2400" baseline="30000">
                <a:latin typeface="Symbol" pitchFamily="18" charset="2"/>
              </a:rPr>
              <a:t>-</a:t>
            </a:r>
            <a:r>
              <a:rPr lang="en-US" altLang="ja-JP" sz="2400" baseline="30000"/>
              <a:t>i</a:t>
            </a:r>
            <a:r>
              <a:rPr lang="en-US" altLang="ja-JP" sz="2400" baseline="30000">
                <a:latin typeface="Symbol" pitchFamily="18" charset="2"/>
              </a:rPr>
              <a:t>D</a:t>
            </a:r>
            <a:r>
              <a:rPr lang="en-US" altLang="ja-JP" sz="2400" baseline="30000"/>
              <a:t>mt/2 </a:t>
            </a:r>
            <a:r>
              <a:rPr lang="en-US" altLang="ja-JP" sz="2400"/>
              <a:t>| B</a:t>
            </a:r>
            <a:r>
              <a:rPr lang="en-US" altLang="ja-JP" sz="2400" baseline="-25000"/>
              <a:t>H</a:t>
            </a:r>
            <a:r>
              <a:rPr lang="en-US" altLang="ja-JP" sz="2400"/>
              <a:t> 〉)/2p </a:t>
            </a:r>
          </a:p>
        </p:txBody>
      </p:sp>
      <p:sp>
        <p:nvSpPr>
          <p:cNvPr id="122888" name="Text Box 1084"/>
          <p:cNvSpPr txBox="1">
            <a:spLocks noChangeArrowheads="1"/>
          </p:cNvSpPr>
          <p:nvPr/>
        </p:nvSpPr>
        <p:spPr bwMode="auto">
          <a:xfrm>
            <a:off x="1387475" y="3359150"/>
            <a:ext cx="764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= e</a:t>
            </a:r>
            <a:r>
              <a:rPr lang="en-US" altLang="ja-JP" sz="2400" baseline="30000"/>
              <a:t>-imt </a:t>
            </a:r>
            <a:r>
              <a:rPr lang="en-US" altLang="ja-JP" sz="2400"/>
              <a:t>e</a:t>
            </a:r>
            <a:r>
              <a:rPr lang="en-US" altLang="ja-JP" sz="2400" baseline="30000"/>
              <a:t>-t/2</a:t>
            </a:r>
            <a:r>
              <a:rPr lang="en-US" altLang="ja-JP" sz="2400" baseline="30000">
                <a:latin typeface="Symbol" pitchFamily="18" charset="2"/>
              </a:rPr>
              <a:t>t</a:t>
            </a:r>
            <a:r>
              <a:rPr lang="en-US" altLang="ja-JP" sz="2400"/>
              <a:t>[e</a:t>
            </a:r>
            <a:r>
              <a:rPr lang="en-US" altLang="ja-JP" sz="2400" baseline="30000"/>
              <a:t>+i</a:t>
            </a:r>
            <a:r>
              <a:rPr lang="en-US" altLang="ja-JP" sz="2400" baseline="30000">
                <a:latin typeface="Symbol" pitchFamily="18" charset="2"/>
              </a:rPr>
              <a:t>D</a:t>
            </a:r>
            <a:r>
              <a:rPr lang="en-US" altLang="ja-JP" sz="2400" baseline="30000"/>
              <a:t>mt/2 </a:t>
            </a:r>
            <a:r>
              <a:rPr lang="en-US" altLang="ja-JP" sz="2400"/>
              <a:t>(p|B</a:t>
            </a:r>
            <a:r>
              <a:rPr lang="en-US" altLang="ja-JP" sz="2400" baseline="30000"/>
              <a:t>0</a:t>
            </a:r>
            <a:r>
              <a:rPr lang="en-US" altLang="ja-JP" sz="2400"/>
              <a:t>〉+q|B</a:t>
            </a:r>
            <a:r>
              <a:rPr lang="en-US" altLang="ja-JP" sz="2400" baseline="30000"/>
              <a:t>0</a:t>
            </a:r>
            <a:r>
              <a:rPr lang="en-US" altLang="ja-JP" sz="2400"/>
              <a:t>〉) + e</a:t>
            </a:r>
            <a:r>
              <a:rPr lang="en-US" altLang="ja-JP" sz="2400" baseline="30000">
                <a:latin typeface="Symbol" pitchFamily="18" charset="2"/>
              </a:rPr>
              <a:t>-</a:t>
            </a:r>
            <a:r>
              <a:rPr lang="en-US" altLang="ja-JP" sz="2400" baseline="30000"/>
              <a:t>i</a:t>
            </a:r>
            <a:r>
              <a:rPr lang="en-US" altLang="ja-JP" sz="2400" baseline="30000">
                <a:latin typeface="Symbol" pitchFamily="18" charset="2"/>
              </a:rPr>
              <a:t>D</a:t>
            </a:r>
            <a:r>
              <a:rPr lang="en-US" altLang="ja-JP" sz="2400" baseline="30000"/>
              <a:t>mt/2 </a:t>
            </a:r>
            <a:r>
              <a:rPr lang="en-US" altLang="ja-JP" sz="2400"/>
              <a:t>(p|B</a:t>
            </a:r>
            <a:r>
              <a:rPr lang="en-US" altLang="ja-JP" sz="2400" baseline="30000"/>
              <a:t>0</a:t>
            </a:r>
            <a:r>
              <a:rPr lang="en-US" altLang="ja-JP" sz="2400"/>
              <a:t>〉</a:t>
            </a:r>
            <a:r>
              <a:rPr lang="en-US" altLang="ja-JP" sz="2400">
                <a:latin typeface="Symbol" pitchFamily="18" charset="2"/>
              </a:rPr>
              <a:t>-</a:t>
            </a:r>
            <a:r>
              <a:rPr lang="en-US" altLang="ja-JP" sz="2400"/>
              <a:t>q|B</a:t>
            </a:r>
            <a:r>
              <a:rPr lang="en-US" altLang="ja-JP" sz="2400" baseline="30000"/>
              <a:t>0</a:t>
            </a:r>
            <a:r>
              <a:rPr lang="en-US" altLang="ja-JP" sz="2400"/>
              <a:t>〉)</a:t>
            </a:r>
            <a:r>
              <a:rPr lang="en-US" altLang="ja-JP" sz="2400" baseline="30000"/>
              <a:t> </a:t>
            </a:r>
            <a:r>
              <a:rPr lang="en-US" altLang="ja-JP" sz="2400"/>
              <a:t>]/2p </a:t>
            </a:r>
          </a:p>
        </p:txBody>
      </p:sp>
      <p:sp>
        <p:nvSpPr>
          <p:cNvPr id="122889" name="Text Box 1085"/>
          <p:cNvSpPr txBox="1">
            <a:spLocks noChangeArrowheads="1"/>
          </p:cNvSpPr>
          <p:nvPr/>
        </p:nvSpPr>
        <p:spPr bwMode="auto">
          <a:xfrm>
            <a:off x="1387475" y="3822700"/>
            <a:ext cx="7654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= e</a:t>
            </a:r>
            <a:r>
              <a:rPr lang="en-US" altLang="ja-JP" sz="2400" baseline="30000"/>
              <a:t>-imt </a:t>
            </a:r>
            <a:r>
              <a:rPr lang="en-US" altLang="ja-JP" sz="2400"/>
              <a:t>e</a:t>
            </a:r>
            <a:r>
              <a:rPr lang="en-US" altLang="ja-JP" sz="2400" baseline="30000"/>
              <a:t>-t/2</a:t>
            </a:r>
            <a:r>
              <a:rPr lang="en-US" altLang="ja-JP" sz="2400" baseline="30000">
                <a:latin typeface="Symbol" pitchFamily="18" charset="2"/>
              </a:rPr>
              <a:t>t</a:t>
            </a:r>
            <a:r>
              <a:rPr lang="en-US" altLang="ja-JP" sz="2400"/>
              <a:t>[p(e</a:t>
            </a:r>
            <a:r>
              <a:rPr lang="en-US" altLang="ja-JP" sz="2400" baseline="30000"/>
              <a:t>+i</a:t>
            </a:r>
            <a:r>
              <a:rPr lang="en-US" altLang="ja-JP" sz="2400" baseline="30000">
                <a:latin typeface="Symbol" pitchFamily="18" charset="2"/>
              </a:rPr>
              <a:t>D</a:t>
            </a:r>
            <a:r>
              <a:rPr lang="en-US" altLang="ja-JP" sz="2400" baseline="30000"/>
              <a:t>mt/2</a:t>
            </a:r>
            <a:r>
              <a:rPr lang="en-US" altLang="ja-JP" sz="2400"/>
              <a:t>+e</a:t>
            </a:r>
            <a:r>
              <a:rPr lang="en-US" altLang="ja-JP" sz="2400" baseline="30000">
                <a:latin typeface="Symbol" pitchFamily="18" charset="2"/>
              </a:rPr>
              <a:t>-</a:t>
            </a:r>
            <a:r>
              <a:rPr lang="en-US" altLang="ja-JP" sz="2400" baseline="30000"/>
              <a:t>i</a:t>
            </a:r>
            <a:r>
              <a:rPr lang="en-US" altLang="ja-JP" sz="2400" baseline="30000">
                <a:latin typeface="Symbol" pitchFamily="18" charset="2"/>
              </a:rPr>
              <a:t>D</a:t>
            </a:r>
            <a:r>
              <a:rPr lang="en-US" altLang="ja-JP" sz="2400" baseline="30000"/>
              <a:t>mt/2</a:t>
            </a:r>
            <a:r>
              <a:rPr lang="en-US" altLang="ja-JP" sz="2400"/>
              <a:t>)|B</a:t>
            </a:r>
            <a:r>
              <a:rPr lang="en-US" altLang="ja-JP" sz="2400" baseline="30000"/>
              <a:t>0</a:t>
            </a:r>
            <a:r>
              <a:rPr lang="en-US" altLang="ja-JP" sz="2400"/>
              <a:t>〉+q(e</a:t>
            </a:r>
            <a:r>
              <a:rPr lang="en-US" altLang="ja-JP" sz="2400" baseline="30000"/>
              <a:t>+i</a:t>
            </a:r>
            <a:r>
              <a:rPr lang="en-US" altLang="ja-JP" sz="2400" baseline="30000">
                <a:latin typeface="Symbol" pitchFamily="18" charset="2"/>
              </a:rPr>
              <a:t>D</a:t>
            </a:r>
            <a:r>
              <a:rPr lang="en-US" altLang="ja-JP" sz="2400" baseline="30000"/>
              <a:t>mt/2</a:t>
            </a:r>
            <a:r>
              <a:rPr lang="en-US" altLang="ja-JP" sz="2400">
                <a:latin typeface="Symbol" pitchFamily="18" charset="2"/>
              </a:rPr>
              <a:t>-</a:t>
            </a:r>
            <a:r>
              <a:rPr lang="en-US" altLang="ja-JP" sz="2400"/>
              <a:t>e</a:t>
            </a:r>
            <a:r>
              <a:rPr lang="en-US" altLang="ja-JP" sz="2400" baseline="30000">
                <a:latin typeface="Symbol" pitchFamily="18" charset="2"/>
              </a:rPr>
              <a:t>-</a:t>
            </a:r>
            <a:r>
              <a:rPr lang="en-US" altLang="ja-JP" sz="2400" baseline="30000"/>
              <a:t>i</a:t>
            </a:r>
            <a:r>
              <a:rPr lang="en-US" altLang="ja-JP" sz="2400" baseline="30000">
                <a:latin typeface="Symbol" pitchFamily="18" charset="2"/>
              </a:rPr>
              <a:t>D</a:t>
            </a:r>
            <a:r>
              <a:rPr lang="en-US" altLang="ja-JP" sz="2400" baseline="30000"/>
              <a:t>mt/2</a:t>
            </a:r>
            <a:r>
              <a:rPr lang="en-US" altLang="ja-JP" sz="2400"/>
              <a:t>)|B</a:t>
            </a:r>
            <a:r>
              <a:rPr lang="en-US" altLang="ja-JP" sz="2400" baseline="30000"/>
              <a:t>0</a:t>
            </a:r>
            <a:r>
              <a:rPr lang="en-US" altLang="ja-JP" sz="2400"/>
              <a:t>〉</a:t>
            </a:r>
            <a:r>
              <a:rPr lang="en-US" altLang="ja-JP" sz="2400" baseline="30000"/>
              <a:t> </a:t>
            </a:r>
            <a:r>
              <a:rPr lang="en-US" altLang="ja-JP" sz="2400"/>
              <a:t>]/2p </a:t>
            </a:r>
          </a:p>
        </p:txBody>
      </p:sp>
      <p:sp>
        <p:nvSpPr>
          <p:cNvPr id="122890" name="Text Box 1086"/>
          <p:cNvSpPr txBox="1">
            <a:spLocks noChangeArrowheads="1"/>
          </p:cNvSpPr>
          <p:nvPr/>
        </p:nvSpPr>
        <p:spPr bwMode="auto">
          <a:xfrm>
            <a:off x="1377950" y="4279900"/>
            <a:ext cx="651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= e</a:t>
            </a:r>
            <a:r>
              <a:rPr lang="en-US" altLang="ja-JP" sz="2400" baseline="30000"/>
              <a:t>-imt </a:t>
            </a:r>
            <a:r>
              <a:rPr lang="en-US" altLang="ja-JP" sz="2400"/>
              <a:t>e</a:t>
            </a:r>
            <a:r>
              <a:rPr lang="en-US" altLang="ja-JP" sz="2400" baseline="30000"/>
              <a:t>-t/2</a:t>
            </a:r>
            <a:r>
              <a:rPr lang="en-US" altLang="ja-JP" sz="2400" baseline="30000">
                <a:latin typeface="Symbol" pitchFamily="18" charset="2"/>
              </a:rPr>
              <a:t>t</a:t>
            </a:r>
            <a:r>
              <a:rPr lang="en-US" altLang="ja-JP" sz="2400"/>
              <a:t>[cos(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/>
              <a:t>mt/2)|B</a:t>
            </a:r>
            <a:r>
              <a:rPr lang="en-US" altLang="ja-JP" sz="2400" baseline="30000"/>
              <a:t>0</a:t>
            </a:r>
            <a:r>
              <a:rPr lang="en-US" altLang="ja-JP" sz="2400"/>
              <a:t>〉 + iq/p sin (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/>
              <a:t>mt/2) |B</a:t>
            </a:r>
            <a:r>
              <a:rPr lang="en-US" altLang="ja-JP" sz="2400" baseline="30000"/>
              <a:t>0</a:t>
            </a:r>
            <a:r>
              <a:rPr lang="en-US" altLang="ja-JP" sz="2400"/>
              <a:t>〉</a:t>
            </a:r>
            <a:r>
              <a:rPr lang="en-US" altLang="ja-JP" sz="2400" baseline="30000"/>
              <a:t> </a:t>
            </a:r>
            <a:r>
              <a:rPr lang="en-US" altLang="ja-JP" sz="2400"/>
              <a:t>] </a:t>
            </a:r>
          </a:p>
        </p:txBody>
      </p:sp>
      <p:sp>
        <p:nvSpPr>
          <p:cNvPr id="339007" name="Rectangle 108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B</a:t>
            </a:r>
            <a:r>
              <a:rPr lang="en-US" altLang="ja-JP" baseline="30000" dirty="0"/>
              <a:t>0</a:t>
            </a:r>
            <a:r>
              <a:rPr lang="en-US" altLang="ja-JP" dirty="0"/>
              <a:t>-B</a:t>
            </a:r>
            <a:r>
              <a:rPr lang="en-US" altLang="ja-JP" baseline="30000" dirty="0"/>
              <a:t>0</a:t>
            </a:r>
            <a:r>
              <a:rPr lang="en-US" altLang="ja-JP" dirty="0"/>
              <a:t> Mixing</a:t>
            </a:r>
            <a:r>
              <a:rPr lang="ja-JP" altLang="en-US" b="0" dirty="0" smtClean="0"/>
              <a:t> </a:t>
            </a:r>
            <a:r>
              <a:rPr lang="ja-JP" altLang="en-US" sz="2000" b="0" dirty="0" smtClean="0"/>
              <a:t>（</a:t>
            </a:r>
            <a:r>
              <a:rPr lang="en-US" altLang="ja-JP" sz="2000" b="0" dirty="0" smtClean="0"/>
              <a:t>Suppl.</a:t>
            </a:r>
            <a:r>
              <a:rPr lang="ja-JP" altLang="en-US" sz="2000" b="0" dirty="0" smtClean="0"/>
              <a:t>）</a:t>
            </a:r>
            <a:endParaRPr lang="ja-JP" altLang="en-US" b="0" dirty="0" smtClean="0"/>
          </a:p>
        </p:txBody>
      </p:sp>
      <p:sp>
        <p:nvSpPr>
          <p:cNvPr id="122892" name="Text Box 1088"/>
          <p:cNvSpPr txBox="1">
            <a:spLocks noChangeArrowheads="1"/>
          </p:cNvSpPr>
          <p:nvPr/>
        </p:nvSpPr>
        <p:spPr bwMode="auto">
          <a:xfrm>
            <a:off x="4800600" y="32131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  <a:endParaRPr lang="en-US" altLang="ja-JP" sz="2400">
              <a:solidFill>
                <a:srgbClr val="0000FF"/>
              </a:solidFill>
            </a:endParaRPr>
          </a:p>
        </p:txBody>
      </p:sp>
      <p:sp>
        <p:nvSpPr>
          <p:cNvPr id="122893" name="Text Box 1089"/>
          <p:cNvSpPr txBox="1">
            <a:spLocks noChangeArrowheads="1"/>
          </p:cNvSpPr>
          <p:nvPr/>
        </p:nvSpPr>
        <p:spPr bwMode="auto">
          <a:xfrm>
            <a:off x="7696200" y="32131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  <a:endParaRPr lang="en-US" altLang="ja-JP" sz="2400">
              <a:solidFill>
                <a:srgbClr val="0000FF"/>
              </a:solidFill>
            </a:endParaRPr>
          </a:p>
        </p:txBody>
      </p:sp>
      <p:sp>
        <p:nvSpPr>
          <p:cNvPr id="122894" name="Text Box 1090"/>
          <p:cNvSpPr txBox="1">
            <a:spLocks noChangeArrowheads="1"/>
          </p:cNvSpPr>
          <p:nvPr/>
        </p:nvSpPr>
        <p:spPr bwMode="auto">
          <a:xfrm>
            <a:off x="7802563" y="36703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  <a:endParaRPr lang="en-US" altLang="ja-JP" sz="2400">
              <a:solidFill>
                <a:srgbClr val="0000FF"/>
              </a:solidFill>
            </a:endParaRPr>
          </a:p>
        </p:txBody>
      </p:sp>
      <p:sp>
        <p:nvSpPr>
          <p:cNvPr id="122895" name="Text Box 1091"/>
          <p:cNvSpPr txBox="1">
            <a:spLocks noChangeArrowheads="1"/>
          </p:cNvSpPr>
          <p:nvPr/>
        </p:nvSpPr>
        <p:spPr bwMode="auto">
          <a:xfrm>
            <a:off x="7010400" y="41275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  <a:endParaRPr lang="en-US" altLang="ja-JP" sz="2400">
              <a:solidFill>
                <a:srgbClr val="0000FF"/>
              </a:solidFill>
            </a:endParaRPr>
          </a:p>
        </p:txBody>
      </p:sp>
      <p:sp>
        <p:nvSpPr>
          <p:cNvPr id="122896" name="Text Box 1093"/>
          <p:cNvSpPr txBox="1">
            <a:spLocks noChangeArrowheads="1"/>
          </p:cNvSpPr>
          <p:nvPr/>
        </p:nvSpPr>
        <p:spPr bwMode="auto">
          <a:xfrm>
            <a:off x="441325" y="5041900"/>
            <a:ext cx="5411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Unmixed:  |〈B</a:t>
            </a:r>
            <a:r>
              <a:rPr lang="en-US" altLang="ja-JP" sz="2400" baseline="30000">
                <a:solidFill>
                  <a:srgbClr val="0000FF"/>
                </a:solidFill>
              </a:rPr>
              <a:t>0</a:t>
            </a:r>
            <a:r>
              <a:rPr lang="en-US" altLang="ja-JP" sz="2400">
                <a:solidFill>
                  <a:srgbClr val="0000FF"/>
                </a:solidFill>
              </a:rPr>
              <a:t>|B</a:t>
            </a:r>
            <a:r>
              <a:rPr lang="en-US" altLang="ja-JP" sz="2400" baseline="30000">
                <a:solidFill>
                  <a:srgbClr val="0000FF"/>
                </a:solidFill>
              </a:rPr>
              <a:t>0</a:t>
            </a:r>
            <a:r>
              <a:rPr lang="en-US" altLang="ja-JP" sz="2400">
                <a:solidFill>
                  <a:srgbClr val="0000FF"/>
                </a:solidFill>
              </a:rPr>
              <a:t>〉|</a:t>
            </a:r>
            <a:r>
              <a:rPr lang="en-US" altLang="ja-JP" sz="2400" baseline="30000">
                <a:solidFill>
                  <a:srgbClr val="0000FF"/>
                </a:solidFill>
              </a:rPr>
              <a:t>2</a:t>
            </a:r>
            <a:r>
              <a:rPr lang="en-US" altLang="ja-JP" sz="2400">
                <a:solidFill>
                  <a:srgbClr val="0000FF"/>
                </a:solidFill>
              </a:rPr>
              <a:t> = e</a:t>
            </a:r>
            <a:r>
              <a:rPr lang="en-US" altLang="ja-JP" sz="2400" baseline="30000">
                <a:solidFill>
                  <a:srgbClr val="0000FF"/>
                </a:solidFill>
              </a:rPr>
              <a:t>-t/</a:t>
            </a:r>
            <a:r>
              <a:rPr lang="en-US" altLang="ja-JP" sz="2400" baseline="30000">
                <a:solidFill>
                  <a:srgbClr val="0000FF"/>
                </a:solidFill>
                <a:latin typeface="Symbol" pitchFamily="18" charset="2"/>
              </a:rPr>
              <a:t>t </a:t>
            </a:r>
            <a:r>
              <a:rPr lang="en-US" altLang="ja-JP" sz="2400">
                <a:solidFill>
                  <a:srgbClr val="0000FF"/>
                </a:solidFill>
              </a:rPr>
              <a:t>[1+cos(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mt)]/2</a:t>
            </a:r>
          </a:p>
        </p:txBody>
      </p:sp>
      <p:sp>
        <p:nvSpPr>
          <p:cNvPr id="122897" name="Text Box 1094"/>
          <p:cNvSpPr txBox="1">
            <a:spLocks noChangeArrowheads="1"/>
          </p:cNvSpPr>
          <p:nvPr/>
        </p:nvSpPr>
        <p:spPr bwMode="auto">
          <a:xfrm>
            <a:off x="457200" y="5575300"/>
            <a:ext cx="5373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Mixed:      |〈B</a:t>
            </a:r>
            <a:r>
              <a:rPr lang="en-US" altLang="ja-JP" sz="2400" baseline="30000">
                <a:solidFill>
                  <a:srgbClr val="0000FF"/>
                </a:solidFill>
              </a:rPr>
              <a:t>0</a:t>
            </a:r>
            <a:r>
              <a:rPr lang="en-US" altLang="ja-JP" sz="2400">
                <a:solidFill>
                  <a:srgbClr val="0000FF"/>
                </a:solidFill>
              </a:rPr>
              <a:t>|B</a:t>
            </a:r>
            <a:r>
              <a:rPr lang="en-US" altLang="ja-JP" sz="2400" baseline="30000">
                <a:solidFill>
                  <a:srgbClr val="0000FF"/>
                </a:solidFill>
              </a:rPr>
              <a:t>0</a:t>
            </a:r>
            <a:r>
              <a:rPr lang="en-US" altLang="ja-JP" sz="2400">
                <a:solidFill>
                  <a:srgbClr val="0000FF"/>
                </a:solidFill>
              </a:rPr>
              <a:t>〉|</a:t>
            </a:r>
            <a:r>
              <a:rPr lang="en-US" altLang="ja-JP" sz="2400" baseline="30000">
                <a:solidFill>
                  <a:srgbClr val="0000FF"/>
                </a:solidFill>
              </a:rPr>
              <a:t>2</a:t>
            </a:r>
            <a:r>
              <a:rPr lang="en-US" altLang="ja-JP" sz="2400">
                <a:solidFill>
                  <a:srgbClr val="0000FF"/>
                </a:solidFill>
              </a:rPr>
              <a:t> = e</a:t>
            </a:r>
            <a:r>
              <a:rPr lang="en-US" altLang="ja-JP" sz="2400" baseline="30000">
                <a:solidFill>
                  <a:srgbClr val="0000FF"/>
                </a:solidFill>
              </a:rPr>
              <a:t>-t/</a:t>
            </a:r>
            <a:r>
              <a:rPr lang="en-US" altLang="ja-JP" sz="2400" baseline="30000">
                <a:solidFill>
                  <a:srgbClr val="0000FF"/>
                </a:solidFill>
                <a:latin typeface="Symbol" pitchFamily="18" charset="2"/>
              </a:rPr>
              <a:t>t </a:t>
            </a:r>
            <a:r>
              <a:rPr lang="en-US" altLang="ja-JP" sz="2400">
                <a:solidFill>
                  <a:srgbClr val="0000FF"/>
                </a:solidFill>
              </a:rPr>
              <a:t>[1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altLang="ja-JP" sz="2400">
                <a:solidFill>
                  <a:srgbClr val="0000FF"/>
                </a:solidFill>
              </a:rPr>
              <a:t>cos(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altLang="ja-JP" sz="2400">
                <a:solidFill>
                  <a:srgbClr val="0000FF"/>
                </a:solidFill>
              </a:rPr>
              <a:t>mt)]/2</a:t>
            </a:r>
          </a:p>
        </p:txBody>
      </p:sp>
      <p:sp>
        <p:nvSpPr>
          <p:cNvPr id="122898" name="Text Box 1095"/>
          <p:cNvSpPr txBox="1">
            <a:spLocks noChangeArrowheads="1"/>
          </p:cNvSpPr>
          <p:nvPr/>
        </p:nvSpPr>
        <p:spPr bwMode="auto">
          <a:xfrm>
            <a:off x="2362200" y="54229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  <a:endParaRPr lang="en-US" altLang="ja-JP" sz="2400">
              <a:solidFill>
                <a:srgbClr val="0000FF"/>
              </a:solidFill>
            </a:endParaRPr>
          </a:p>
        </p:txBody>
      </p:sp>
      <p:sp>
        <p:nvSpPr>
          <p:cNvPr id="122899" name="Text Box 1096"/>
          <p:cNvSpPr txBox="1">
            <a:spLocks noChangeArrowheads="1"/>
          </p:cNvSpPr>
          <p:nvPr/>
        </p:nvSpPr>
        <p:spPr bwMode="auto">
          <a:xfrm>
            <a:off x="6080125" y="5616575"/>
            <a:ext cx="122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(|q/p|=1)</a:t>
            </a:r>
          </a:p>
        </p:txBody>
      </p:sp>
      <p:sp>
        <p:nvSpPr>
          <p:cNvPr id="122900" name="正方形/長方形 2"/>
          <p:cNvSpPr>
            <a:spLocks noChangeArrowheads="1"/>
          </p:cNvSpPr>
          <p:nvPr/>
        </p:nvSpPr>
        <p:spPr bwMode="auto">
          <a:xfrm>
            <a:off x="4454525" y="250825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m=(m</a:t>
            </a:r>
            <a:r>
              <a:rPr lang="en-US" altLang="ja-JP" sz="2000" baseline="-25000"/>
              <a:t>H</a:t>
            </a:r>
            <a:r>
              <a:rPr lang="en-US" altLang="ja-JP" sz="2000"/>
              <a:t>+m</a:t>
            </a:r>
            <a:r>
              <a:rPr lang="en-US" altLang="ja-JP" sz="2000" baseline="-25000"/>
              <a:t>L</a:t>
            </a:r>
            <a:r>
              <a:rPr lang="en-US" altLang="ja-JP" sz="2000"/>
              <a:t>)/2, </a:t>
            </a: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/>
              <a:t>m= m</a:t>
            </a:r>
            <a:r>
              <a:rPr lang="en-US" altLang="ja-JP" sz="2000" baseline="-25000"/>
              <a:t>H</a:t>
            </a:r>
            <a:r>
              <a:rPr lang="en-US" altLang="ja-JP" sz="2000">
                <a:latin typeface="Symbol" pitchFamily="18" charset="2"/>
              </a:rPr>
              <a:t>-</a:t>
            </a:r>
            <a:r>
              <a:rPr lang="en-US" altLang="ja-JP" sz="2000"/>
              <a:t>m</a:t>
            </a:r>
            <a:r>
              <a:rPr lang="en-US" altLang="ja-JP" sz="2000" baseline="-25000"/>
              <a:t>L</a:t>
            </a:r>
            <a:endParaRPr lang="en-US" altLang="ja-JP" sz="2000"/>
          </a:p>
        </p:txBody>
      </p:sp>
      <p:sp>
        <p:nvSpPr>
          <p:cNvPr id="122901" name="Rectangle 3"/>
          <p:cNvSpPr>
            <a:spLocks noChangeArrowheads="1"/>
          </p:cNvSpPr>
          <p:nvPr/>
        </p:nvSpPr>
        <p:spPr bwMode="auto">
          <a:xfrm flipV="1">
            <a:off x="3170238" y="260350"/>
            <a:ext cx="46355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4400" b="1">
                <a:solidFill>
                  <a:schemeClr val="tx2"/>
                </a:solidFill>
              </a:rPr>
              <a:t>_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87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65125" y="1239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ja-JP" sz="240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304800" y="11430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/>
              <a:t>Interference of 2 amplitudes: Direct and via Mixing</a:t>
            </a:r>
            <a:endParaRPr lang="ja-JP" altLang="en-US" sz="2400"/>
          </a:p>
        </p:txBody>
      </p:sp>
      <p:sp>
        <p:nvSpPr>
          <p:cNvPr id="139269" name="Text Box 7"/>
          <p:cNvSpPr txBox="1">
            <a:spLocks noChangeArrowheads="1"/>
          </p:cNvSpPr>
          <p:nvPr/>
        </p:nvSpPr>
        <p:spPr bwMode="auto">
          <a:xfrm>
            <a:off x="365125" y="1641475"/>
            <a:ext cx="361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Analogy with Direct CPV</a:t>
            </a:r>
            <a:r>
              <a:rPr lang="ja-JP" altLang="en-US" sz="2400"/>
              <a:t>：</a:t>
            </a:r>
          </a:p>
        </p:txBody>
      </p:sp>
      <p:sp>
        <p:nvSpPr>
          <p:cNvPr id="139270" name="Rectangle 8"/>
          <p:cNvSpPr>
            <a:spLocks noChangeArrowheads="1"/>
          </p:cNvSpPr>
          <p:nvPr/>
        </p:nvSpPr>
        <p:spPr bwMode="auto">
          <a:xfrm>
            <a:off x="4267200" y="1676400"/>
            <a:ext cx="313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/>
              <a:t>（</a:t>
            </a:r>
            <a:r>
              <a:rPr lang="en-US" altLang="ja-JP" sz="2400"/>
              <a:t>Mixing t-dep. fomula</a:t>
            </a:r>
            <a:r>
              <a:rPr lang="ja-JP" altLang="en-US" sz="2400"/>
              <a:t>）</a:t>
            </a:r>
          </a:p>
        </p:txBody>
      </p:sp>
      <p:sp>
        <p:nvSpPr>
          <p:cNvPr id="139271" name="Text Box 9"/>
          <p:cNvSpPr txBox="1">
            <a:spLocks noChangeArrowheads="1"/>
          </p:cNvSpPr>
          <p:nvPr/>
        </p:nvSpPr>
        <p:spPr bwMode="auto">
          <a:xfrm>
            <a:off x="441325" y="2168525"/>
            <a:ext cx="854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A(B→</a:t>
            </a:r>
            <a:r>
              <a:rPr lang="en-US" altLang="ja-JP" sz="2400" i="1"/>
              <a:t>f</a:t>
            </a:r>
            <a:r>
              <a:rPr lang="en-US" altLang="ja-JP" sz="2400"/>
              <a:t>) = |A</a:t>
            </a:r>
            <a:r>
              <a:rPr lang="en-US" altLang="ja-JP" sz="2400" baseline="-25000"/>
              <a:t>1</a:t>
            </a:r>
            <a:r>
              <a:rPr lang="en-US" altLang="ja-JP" sz="2400"/>
              <a:t>|exp(i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D</a:t>
            </a:r>
            <a:r>
              <a:rPr lang="en-US" altLang="ja-JP" sz="2400"/>
              <a:t>)exp(i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 baseline="-25000"/>
              <a:t>D</a:t>
            </a:r>
            <a:r>
              <a:rPr lang="en-US" altLang="ja-JP" sz="2400"/>
              <a:t>) + |A</a:t>
            </a:r>
            <a:r>
              <a:rPr lang="en-US" altLang="ja-JP" sz="2400" baseline="-25000"/>
              <a:t>2</a:t>
            </a:r>
            <a:r>
              <a:rPr lang="en-US" altLang="ja-JP" sz="2400"/>
              <a:t>|exp(</a:t>
            </a:r>
            <a:r>
              <a:rPr lang="en-US" altLang="ja-JP" sz="2400">
                <a:latin typeface="Symbol" pitchFamily="18" charset="2"/>
              </a:rPr>
              <a:t>-</a:t>
            </a:r>
            <a:r>
              <a:rPr lang="en-US" altLang="ja-JP" sz="2400"/>
              <a:t>i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D </a:t>
            </a:r>
            <a:r>
              <a:rPr lang="en-US" altLang="ja-JP" sz="2400"/>
              <a:t>+i2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M</a:t>
            </a:r>
            <a:r>
              <a:rPr lang="en-US" altLang="ja-JP" sz="2400"/>
              <a:t>)exp(i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 baseline="-25000"/>
              <a:t>D</a:t>
            </a:r>
            <a:r>
              <a:rPr lang="en-US" altLang="ja-JP" sz="2400"/>
              <a:t>+i</a:t>
            </a:r>
            <a:r>
              <a:rPr lang="en-US" altLang="ja-JP" sz="2400">
                <a:latin typeface="Symbol" pitchFamily="18" charset="2"/>
              </a:rPr>
              <a:t>p</a:t>
            </a:r>
            <a:r>
              <a:rPr lang="en-US" altLang="ja-JP" sz="2400"/>
              <a:t>/2) </a:t>
            </a:r>
          </a:p>
        </p:txBody>
      </p:sp>
      <p:sp>
        <p:nvSpPr>
          <p:cNvPr id="139272" name="Text Box 10"/>
          <p:cNvSpPr txBox="1">
            <a:spLocks noChangeArrowheads="1"/>
          </p:cNvSpPr>
          <p:nvPr/>
        </p:nvSpPr>
        <p:spPr bwMode="auto">
          <a:xfrm>
            <a:off x="457200" y="2667000"/>
            <a:ext cx="854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A(B→</a:t>
            </a:r>
            <a:r>
              <a:rPr lang="en-US" altLang="ja-JP" sz="2400" i="1"/>
              <a:t>f</a:t>
            </a:r>
            <a:r>
              <a:rPr lang="en-US" altLang="ja-JP" sz="2400"/>
              <a:t>) = |A</a:t>
            </a:r>
            <a:r>
              <a:rPr lang="en-US" altLang="ja-JP" sz="2400" baseline="-25000"/>
              <a:t>1</a:t>
            </a:r>
            <a:r>
              <a:rPr lang="en-US" altLang="ja-JP" sz="2400"/>
              <a:t>|exp(</a:t>
            </a:r>
            <a:r>
              <a:rPr lang="en-US" altLang="ja-JP" sz="2400">
                <a:latin typeface="Symbol" pitchFamily="18" charset="2"/>
              </a:rPr>
              <a:t>-</a:t>
            </a:r>
            <a:r>
              <a:rPr lang="en-US" altLang="ja-JP" sz="2400"/>
              <a:t>i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D</a:t>
            </a:r>
            <a:r>
              <a:rPr lang="en-US" altLang="ja-JP" sz="2400"/>
              <a:t>)exp(i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 baseline="-25000"/>
              <a:t>D</a:t>
            </a:r>
            <a:r>
              <a:rPr lang="en-US" altLang="ja-JP" sz="2400"/>
              <a:t>) + |A</a:t>
            </a:r>
            <a:r>
              <a:rPr lang="en-US" altLang="ja-JP" sz="2400" baseline="-25000"/>
              <a:t>2</a:t>
            </a:r>
            <a:r>
              <a:rPr lang="en-US" altLang="ja-JP" sz="2400"/>
              <a:t>|exp(i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D </a:t>
            </a:r>
            <a:r>
              <a:rPr lang="en-US" altLang="ja-JP" sz="2400">
                <a:latin typeface="Symbol" pitchFamily="18" charset="2"/>
              </a:rPr>
              <a:t>-</a:t>
            </a:r>
            <a:r>
              <a:rPr lang="en-US" altLang="ja-JP" sz="2400"/>
              <a:t>i2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M</a:t>
            </a:r>
            <a:r>
              <a:rPr lang="en-US" altLang="ja-JP" sz="2400"/>
              <a:t>)exp(i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 baseline="-25000"/>
              <a:t>D</a:t>
            </a:r>
            <a:r>
              <a:rPr lang="en-US" altLang="ja-JP" sz="2400"/>
              <a:t>+i</a:t>
            </a:r>
            <a:r>
              <a:rPr lang="en-US" altLang="ja-JP" sz="2400">
                <a:latin typeface="Symbol" pitchFamily="18" charset="2"/>
              </a:rPr>
              <a:t>p</a:t>
            </a:r>
            <a:r>
              <a:rPr lang="en-US" altLang="ja-JP" sz="2400"/>
              <a:t>/2) </a:t>
            </a:r>
          </a:p>
        </p:txBody>
      </p:sp>
      <p:sp>
        <p:nvSpPr>
          <p:cNvPr id="139273" name="Text Box 11"/>
          <p:cNvSpPr txBox="1">
            <a:spLocks noChangeArrowheads="1"/>
          </p:cNvSpPr>
          <p:nvPr/>
        </p:nvSpPr>
        <p:spPr bwMode="auto">
          <a:xfrm>
            <a:off x="1143000" y="3505200"/>
            <a:ext cx="307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|A</a:t>
            </a:r>
            <a:r>
              <a:rPr lang="en-US" altLang="ja-JP" sz="2400" baseline="-25000"/>
              <a:t>1</a:t>
            </a:r>
            <a:r>
              <a:rPr lang="en-US" altLang="ja-JP" sz="2400"/>
              <a:t>| = |A</a:t>
            </a:r>
            <a:r>
              <a:rPr lang="en-US" altLang="ja-JP" sz="2400" baseline="-25000"/>
              <a:t>D</a:t>
            </a:r>
            <a:r>
              <a:rPr lang="en-US" altLang="ja-JP" sz="2400"/>
              <a:t>| cos(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/>
              <a:t>m</a:t>
            </a:r>
            <a:r>
              <a:rPr lang="ja-JP" altLang="en-US" sz="2400"/>
              <a:t>･</a:t>
            </a:r>
            <a:r>
              <a:rPr lang="en-US" altLang="ja-JP" sz="2400"/>
              <a:t>t/2),</a:t>
            </a:r>
          </a:p>
        </p:txBody>
      </p:sp>
      <p:sp>
        <p:nvSpPr>
          <p:cNvPr id="139274" name="Text Box 12"/>
          <p:cNvSpPr txBox="1">
            <a:spLocks noChangeArrowheads="1"/>
          </p:cNvSpPr>
          <p:nvPr/>
        </p:nvSpPr>
        <p:spPr bwMode="auto">
          <a:xfrm>
            <a:off x="4316413" y="3505200"/>
            <a:ext cx="298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|A</a:t>
            </a:r>
            <a:r>
              <a:rPr lang="ja-JP" altLang="en-US" sz="2400" baseline="-25000"/>
              <a:t>２</a:t>
            </a:r>
            <a:r>
              <a:rPr lang="en-US" altLang="ja-JP" sz="2400"/>
              <a:t>| = |A</a:t>
            </a:r>
            <a:r>
              <a:rPr lang="en-US" altLang="ja-JP" sz="2400" baseline="-25000"/>
              <a:t>D</a:t>
            </a:r>
            <a:r>
              <a:rPr lang="en-US" altLang="ja-JP" sz="2400"/>
              <a:t>| sin(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/>
              <a:t>m</a:t>
            </a:r>
            <a:r>
              <a:rPr lang="ja-JP" altLang="en-US" sz="2400"/>
              <a:t>･</a:t>
            </a:r>
            <a:r>
              <a:rPr lang="en-US" altLang="ja-JP" sz="2400"/>
              <a:t>t/2)</a:t>
            </a:r>
          </a:p>
        </p:txBody>
      </p:sp>
      <p:sp>
        <p:nvSpPr>
          <p:cNvPr id="139275" name="Text Box 13"/>
          <p:cNvSpPr txBox="1">
            <a:spLocks noChangeArrowheads="1"/>
          </p:cNvSpPr>
          <p:nvPr/>
        </p:nvSpPr>
        <p:spPr bwMode="auto">
          <a:xfrm>
            <a:off x="1203325" y="3921125"/>
            <a:ext cx="588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A</a:t>
            </a:r>
            <a:r>
              <a:rPr lang="en-US" altLang="ja-JP" sz="2400" baseline="-25000"/>
              <a:t>D</a:t>
            </a:r>
            <a:r>
              <a:rPr lang="en-US" altLang="ja-JP" sz="2400"/>
              <a:t> = |A</a:t>
            </a:r>
            <a:r>
              <a:rPr lang="en-US" altLang="ja-JP" sz="2400" baseline="-25000"/>
              <a:t>D</a:t>
            </a:r>
            <a:r>
              <a:rPr lang="en-US" altLang="ja-JP" sz="2400"/>
              <a:t>| exp(i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D</a:t>
            </a:r>
            <a:r>
              <a:rPr lang="en-US" altLang="ja-JP" sz="2400"/>
              <a:t>)exp(i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 baseline="-25000"/>
              <a:t>D</a:t>
            </a:r>
            <a:r>
              <a:rPr lang="en-US" altLang="ja-JP" sz="2400"/>
              <a:t>) ,   q/p = exp(i2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M</a:t>
            </a:r>
            <a:r>
              <a:rPr lang="en-US" altLang="ja-JP" sz="2400"/>
              <a:t>) </a:t>
            </a:r>
          </a:p>
        </p:txBody>
      </p:sp>
      <p:sp>
        <p:nvSpPr>
          <p:cNvPr id="139276" name="AutoShape 14"/>
          <p:cNvSpPr>
            <a:spLocks noChangeArrowheads="1"/>
          </p:cNvSpPr>
          <p:nvPr/>
        </p:nvSpPr>
        <p:spPr bwMode="auto">
          <a:xfrm>
            <a:off x="685800" y="47244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139277" name="Text Box 15"/>
          <p:cNvSpPr txBox="1">
            <a:spLocks noChangeArrowheads="1"/>
          </p:cNvSpPr>
          <p:nvPr/>
        </p:nvSpPr>
        <p:spPr bwMode="auto">
          <a:xfrm>
            <a:off x="1203325" y="4606925"/>
            <a:ext cx="618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1</a:t>
            </a:r>
            <a:r>
              <a:rPr lang="en-US" altLang="ja-JP" sz="2400"/>
              <a:t>= 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D</a:t>
            </a:r>
            <a:r>
              <a:rPr lang="en-US" altLang="ja-JP" sz="2400"/>
              <a:t>, 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2</a:t>
            </a:r>
            <a:r>
              <a:rPr lang="en-US" altLang="ja-JP" sz="2400"/>
              <a:t>= </a:t>
            </a:r>
            <a:r>
              <a:rPr lang="en-US" altLang="ja-JP" sz="2400">
                <a:latin typeface="Symbol" pitchFamily="18" charset="2"/>
              </a:rPr>
              <a:t>-f</a:t>
            </a:r>
            <a:r>
              <a:rPr lang="en-US" altLang="ja-JP" sz="2400" baseline="-25000"/>
              <a:t>D </a:t>
            </a:r>
            <a:r>
              <a:rPr lang="en-US" altLang="ja-JP" sz="2400"/>
              <a:t>+2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M</a:t>
            </a:r>
            <a:r>
              <a:rPr lang="en-US" altLang="ja-JP" sz="2400"/>
              <a:t>, 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1</a:t>
            </a:r>
            <a:r>
              <a:rPr lang="en-US" altLang="ja-JP" sz="2400">
                <a:latin typeface="Symbol" pitchFamily="18" charset="2"/>
              </a:rPr>
              <a:t>-F</a:t>
            </a:r>
            <a:r>
              <a:rPr lang="en-US" altLang="ja-JP" sz="2400" baseline="-25000"/>
              <a:t>2</a:t>
            </a:r>
            <a:r>
              <a:rPr lang="en-US" altLang="ja-JP" sz="2400"/>
              <a:t>= 2(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D</a:t>
            </a:r>
            <a:r>
              <a:rPr lang="en-US" altLang="ja-JP" sz="2400">
                <a:latin typeface="Symbol" pitchFamily="18" charset="2"/>
              </a:rPr>
              <a:t>-</a:t>
            </a:r>
            <a:r>
              <a:rPr lang="en-US" altLang="ja-JP" sz="2400" baseline="-25000"/>
              <a:t> 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M </a:t>
            </a:r>
            <a:r>
              <a:rPr lang="en-US" altLang="ja-JP" sz="2400"/>
              <a:t>) = 2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i</a:t>
            </a:r>
          </a:p>
        </p:txBody>
      </p:sp>
      <p:sp>
        <p:nvSpPr>
          <p:cNvPr id="139278" name="Text Box 17"/>
          <p:cNvSpPr txBox="1">
            <a:spLocks noChangeArrowheads="1"/>
          </p:cNvSpPr>
          <p:nvPr/>
        </p:nvSpPr>
        <p:spPr bwMode="auto">
          <a:xfrm>
            <a:off x="1219200" y="5029200"/>
            <a:ext cx="546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 baseline="-25000"/>
              <a:t>1</a:t>
            </a:r>
            <a:r>
              <a:rPr lang="en-US" altLang="ja-JP" sz="2400"/>
              <a:t>= 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 baseline="-25000"/>
              <a:t>D</a:t>
            </a:r>
            <a:r>
              <a:rPr lang="en-US" altLang="ja-JP" sz="2400"/>
              <a:t>, 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 baseline="-25000"/>
              <a:t>2</a:t>
            </a:r>
            <a:r>
              <a:rPr lang="en-US" altLang="ja-JP" sz="2400"/>
              <a:t>= 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 baseline="-25000"/>
              <a:t>D</a:t>
            </a:r>
            <a:r>
              <a:rPr lang="en-US" altLang="ja-JP" sz="2400">
                <a:latin typeface="Symbol" pitchFamily="18" charset="2"/>
              </a:rPr>
              <a:t>-p/</a:t>
            </a:r>
            <a:r>
              <a:rPr lang="en-US" altLang="ja-JP" sz="2400"/>
              <a:t>2, 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 baseline="-25000"/>
              <a:t>1</a:t>
            </a:r>
            <a:r>
              <a:rPr lang="en-US" altLang="ja-JP" sz="2400">
                <a:latin typeface="Symbol" pitchFamily="18" charset="2"/>
              </a:rPr>
              <a:t>-d</a:t>
            </a:r>
            <a:r>
              <a:rPr lang="en-US" altLang="ja-JP" sz="2400" baseline="-25000"/>
              <a:t>2</a:t>
            </a:r>
            <a:r>
              <a:rPr lang="en-US" altLang="ja-JP" sz="2400"/>
              <a:t>= 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-p/</a:t>
            </a:r>
            <a:r>
              <a:rPr lang="en-US" altLang="ja-JP" sz="2400">
                <a:solidFill>
                  <a:srgbClr val="0000FF"/>
                </a:solidFill>
              </a:rPr>
              <a:t>2 ← mixing</a:t>
            </a:r>
          </a:p>
        </p:txBody>
      </p:sp>
      <p:sp>
        <p:nvSpPr>
          <p:cNvPr id="139279" name="Text Box 18"/>
          <p:cNvSpPr txBox="1">
            <a:spLocks noChangeArrowheads="1"/>
          </p:cNvSpPr>
          <p:nvPr/>
        </p:nvSpPr>
        <p:spPr bwMode="auto">
          <a:xfrm>
            <a:off x="762000" y="25146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</a:p>
        </p:txBody>
      </p:sp>
      <p:sp>
        <p:nvSpPr>
          <p:cNvPr id="139280" name="Text Box 19"/>
          <p:cNvSpPr txBox="1">
            <a:spLocks noChangeArrowheads="1"/>
          </p:cNvSpPr>
          <p:nvPr/>
        </p:nvSpPr>
        <p:spPr bwMode="auto">
          <a:xfrm>
            <a:off x="2332038" y="3048000"/>
            <a:ext cx="124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unmixed</a:t>
            </a:r>
          </a:p>
        </p:txBody>
      </p:sp>
      <p:sp>
        <p:nvSpPr>
          <p:cNvPr id="139281" name="Text Box 20"/>
          <p:cNvSpPr txBox="1">
            <a:spLocks noChangeArrowheads="1"/>
          </p:cNvSpPr>
          <p:nvPr/>
        </p:nvSpPr>
        <p:spPr bwMode="auto">
          <a:xfrm>
            <a:off x="5943600" y="3048000"/>
            <a:ext cx="94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mixed</a:t>
            </a:r>
          </a:p>
        </p:txBody>
      </p:sp>
      <p:sp>
        <p:nvSpPr>
          <p:cNvPr id="139282" name="Text Box 21"/>
          <p:cNvSpPr txBox="1">
            <a:spLocks noChangeArrowheads="1"/>
          </p:cNvSpPr>
          <p:nvPr/>
        </p:nvSpPr>
        <p:spPr bwMode="auto">
          <a:xfrm>
            <a:off x="647700" y="5589588"/>
            <a:ext cx="330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A</a:t>
            </a:r>
            <a:r>
              <a:rPr lang="en-US" altLang="ja-JP" sz="2400" baseline="-25000"/>
              <a:t>CP</a:t>
            </a:r>
            <a:r>
              <a:rPr lang="en-US" altLang="ja-JP" sz="2400"/>
              <a:t> = </a:t>
            </a:r>
            <a:r>
              <a:rPr lang="en-US" altLang="ja-JP" sz="2400">
                <a:latin typeface="Symbol" pitchFamily="18" charset="2"/>
              </a:rPr>
              <a:t>-</a:t>
            </a:r>
            <a:r>
              <a:rPr lang="en-US" altLang="ja-JP" sz="2400"/>
              <a:t>sin 2</a:t>
            </a:r>
            <a:r>
              <a:rPr lang="en-US" altLang="ja-JP" sz="2400">
                <a:latin typeface="Symbol" pitchFamily="18" charset="2"/>
              </a:rPr>
              <a:t>f</a:t>
            </a:r>
            <a:r>
              <a:rPr lang="en-US" altLang="ja-JP" sz="2400" baseline="-25000"/>
              <a:t>i </a:t>
            </a:r>
            <a:r>
              <a:rPr lang="en-US" altLang="ja-JP" sz="2400"/>
              <a:t>sin(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/>
              <a:t>m</a:t>
            </a:r>
            <a:r>
              <a:rPr lang="ja-JP" altLang="en-US" sz="2400"/>
              <a:t>･</a:t>
            </a:r>
            <a:r>
              <a:rPr lang="en-US" altLang="ja-JP" sz="2400"/>
              <a:t>t)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aseline="-25000"/>
          </a:p>
        </p:txBody>
      </p:sp>
      <p:sp>
        <p:nvSpPr>
          <p:cNvPr id="139283" name="Text Box 22"/>
          <p:cNvSpPr txBox="1">
            <a:spLocks noChangeArrowheads="1"/>
          </p:cNvSpPr>
          <p:nvPr/>
        </p:nvSpPr>
        <p:spPr bwMode="auto">
          <a:xfrm>
            <a:off x="3810000" y="5562600"/>
            <a:ext cx="390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[hadronic phases do not enter]</a:t>
            </a:r>
          </a:p>
        </p:txBody>
      </p:sp>
      <p:sp>
        <p:nvSpPr>
          <p:cNvPr id="139284" name="Text Box 23"/>
          <p:cNvSpPr txBox="1">
            <a:spLocks noChangeArrowheads="1"/>
          </p:cNvSpPr>
          <p:nvPr/>
        </p:nvSpPr>
        <p:spPr bwMode="auto">
          <a:xfrm>
            <a:off x="8008938" y="3048000"/>
            <a:ext cx="90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  (i)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0000FF"/>
                </a:solidFill>
              </a:rPr>
              <a:t>[mixing]</a:t>
            </a:r>
          </a:p>
        </p:txBody>
      </p:sp>
      <p:sp>
        <p:nvSpPr>
          <p:cNvPr id="31848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Mixing induced CPV </a:t>
            </a:r>
            <a:r>
              <a:rPr lang="en-US" altLang="ja-JP" sz="2000" smtClean="0"/>
              <a:t>(3)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88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200707" name="Rectangle 46"/>
          <p:cNvSpPr>
            <a:spLocks noChangeArrowheads="1"/>
          </p:cNvSpPr>
          <p:nvPr/>
        </p:nvSpPr>
        <p:spPr bwMode="auto">
          <a:xfrm>
            <a:off x="5181600" y="5667375"/>
            <a:ext cx="3124200" cy="6096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200708" name="Rectangle 45"/>
          <p:cNvSpPr>
            <a:spLocks noChangeArrowheads="1"/>
          </p:cNvSpPr>
          <p:nvPr/>
        </p:nvSpPr>
        <p:spPr bwMode="auto">
          <a:xfrm>
            <a:off x="2133600" y="5638800"/>
            <a:ext cx="2286000" cy="6096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Time Evolution of B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dirty="0" smtClean="0">
                <a:solidFill>
                  <a:schemeClr val="tx1"/>
                </a:solidFill>
              </a:rPr>
              <a:t> at </a:t>
            </a:r>
            <a:r>
              <a:rPr lang="en-US" altLang="ja-JP" dirty="0" smtClean="0">
                <a:solidFill>
                  <a:schemeClr val="tx1"/>
                </a:solidFill>
                <a:latin typeface="Symbol" pitchFamily="18" charset="2"/>
              </a:rPr>
              <a:t>U</a:t>
            </a:r>
            <a:r>
              <a:rPr lang="en-US" altLang="ja-JP" dirty="0" smtClean="0">
                <a:solidFill>
                  <a:schemeClr val="tx1"/>
                </a:solidFill>
              </a:rPr>
              <a:t>(4S)</a:t>
            </a:r>
          </a:p>
        </p:txBody>
      </p:sp>
      <p:sp>
        <p:nvSpPr>
          <p:cNvPr id="200710" name="Rectangle 3"/>
          <p:cNvSpPr>
            <a:spLocks noChangeArrowheads="1"/>
          </p:cNvSpPr>
          <p:nvPr/>
        </p:nvSpPr>
        <p:spPr bwMode="auto">
          <a:xfrm>
            <a:off x="304800" y="1092200"/>
            <a:ext cx="2116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CC"/>
                </a:solidFill>
                <a:latin typeface="Symbol" pitchFamily="18" charset="2"/>
              </a:rPr>
              <a:t>U</a:t>
            </a:r>
            <a:r>
              <a:rPr lang="en-US" altLang="ja-JP" sz="2800" b="1">
                <a:solidFill>
                  <a:srgbClr val="CC00CC"/>
                </a:solidFill>
              </a:rPr>
              <a:t>(4S)→B</a:t>
            </a:r>
            <a:r>
              <a:rPr lang="en-US" altLang="ja-JP" sz="2800" b="1" baseline="30000">
                <a:solidFill>
                  <a:srgbClr val="CC00CC"/>
                </a:solidFill>
              </a:rPr>
              <a:t>0</a:t>
            </a:r>
            <a:r>
              <a:rPr lang="en-US" altLang="ja-JP" sz="2800" b="1">
                <a:solidFill>
                  <a:srgbClr val="CC00CC"/>
                </a:solidFill>
              </a:rPr>
              <a:t>B</a:t>
            </a:r>
            <a:r>
              <a:rPr lang="en-US" altLang="ja-JP" sz="2800" b="1" baseline="30000">
                <a:solidFill>
                  <a:srgbClr val="CC00CC"/>
                </a:solidFill>
              </a:rPr>
              <a:t>0</a:t>
            </a:r>
            <a:endParaRPr lang="en-US" altLang="ja-JP" sz="2800" b="1">
              <a:solidFill>
                <a:srgbClr val="CC00CC"/>
              </a:solidFill>
            </a:endParaRPr>
          </a:p>
        </p:txBody>
      </p:sp>
      <p:sp>
        <p:nvSpPr>
          <p:cNvPr id="200711" name="Text Box 5"/>
          <p:cNvSpPr txBox="1">
            <a:spLocks noChangeArrowheads="1"/>
          </p:cNvSpPr>
          <p:nvPr/>
        </p:nvSpPr>
        <p:spPr bwMode="auto">
          <a:xfrm>
            <a:off x="2682875" y="1143000"/>
            <a:ext cx="4852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C=1 Coherent state (till one B decays)</a:t>
            </a:r>
          </a:p>
        </p:txBody>
      </p:sp>
      <p:sp>
        <p:nvSpPr>
          <p:cNvPr id="200712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757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Two-Boson system → asymmetric (B</a:t>
            </a:r>
            <a:r>
              <a:rPr lang="en-US" altLang="ja-JP" sz="2400" baseline="30000"/>
              <a:t>0</a:t>
            </a:r>
            <a:r>
              <a:rPr lang="en-US" altLang="ja-JP" sz="2400"/>
              <a:t>B</a:t>
            </a:r>
            <a:r>
              <a:rPr lang="en-US" altLang="ja-JP" sz="2400" baseline="30000"/>
              <a:t>0</a:t>
            </a:r>
            <a:r>
              <a:rPr lang="en-US" altLang="ja-JP" sz="2400"/>
              <a:t>, B</a:t>
            </a:r>
            <a:r>
              <a:rPr lang="en-US" altLang="ja-JP" sz="2400" baseline="30000"/>
              <a:t>0</a:t>
            </a:r>
            <a:r>
              <a:rPr lang="en-US" altLang="ja-JP" sz="2400"/>
              <a:t>B</a:t>
            </a:r>
            <a:r>
              <a:rPr lang="en-US" altLang="ja-JP" sz="2400" baseline="30000"/>
              <a:t>0</a:t>
            </a:r>
            <a:r>
              <a:rPr lang="en-US" altLang="ja-JP" sz="2400"/>
              <a:t> not allowed)</a:t>
            </a:r>
          </a:p>
        </p:txBody>
      </p:sp>
      <p:sp>
        <p:nvSpPr>
          <p:cNvPr id="200713" name="Text Box 7"/>
          <p:cNvSpPr txBox="1">
            <a:spLocks noChangeArrowheads="1"/>
          </p:cNvSpPr>
          <p:nvPr/>
        </p:nvSpPr>
        <p:spPr bwMode="auto">
          <a:xfrm>
            <a:off x="517525" y="2133600"/>
            <a:ext cx="602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|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 altLang="ja-JP" sz="2400">
                <a:solidFill>
                  <a:srgbClr val="0000FF"/>
                </a:solidFill>
              </a:rPr>
              <a:t>(t=0)〉=[|B</a:t>
            </a:r>
            <a:r>
              <a:rPr lang="en-US" altLang="ja-JP" sz="2400" baseline="30000">
                <a:solidFill>
                  <a:srgbClr val="0000FF"/>
                </a:solidFill>
              </a:rPr>
              <a:t>0</a:t>
            </a:r>
            <a:r>
              <a:rPr lang="en-US" altLang="ja-JP" sz="2400">
                <a:solidFill>
                  <a:srgbClr val="0000FF"/>
                </a:solidFill>
              </a:rPr>
              <a:t>(k)〉|B</a:t>
            </a:r>
            <a:r>
              <a:rPr lang="en-US" altLang="ja-JP" sz="2400" baseline="30000">
                <a:solidFill>
                  <a:srgbClr val="0000FF"/>
                </a:solidFill>
              </a:rPr>
              <a:t>0</a:t>
            </a:r>
            <a:r>
              <a:rPr lang="en-US" altLang="ja-JP" sz="2400">
                <a:solidFill>
                  <a:srgbClr val="0000FF"/>
                </a:solidFill>
              </a:rPr>
              <a:t>(-k)〉 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altLang="ja-JP" sz="2400">
                <a:solidFill>
                  <a:srgbClr val="0000FF"/>
                </a:solidFill>
              </a:rPr>
              <a:t> |B</a:t>
            </a:r>
            <a:r>
              <a:rPr lang="en-US" altLang="ja-JP" sz="2400" baseline="30000">
                <a:solidFill>
                  <a:srgbClr val="0000FF"/>
                </a:solidFill>
              </a:rPr>
              <a:t>0</a:t>
            </a:r>
            <a:r>
              <a:rPr lang="en-US" altLang="ja-JP" sz="2400">
                <a:solidFill>
                  <a:srgbClr val="0000FF"/>
                </a:solidFill>
              </a:rPr>
              <a:t>(k)〉|B</a:t>
            </a:r>
            <a:r>
              <a:rPr lang="en-US" altLang="ja-JP" sz="2400" baseline="30000">
                <a:solidFill>
                  <a:srgbClr val="0000FF"/>
                </a:solidFill>
              </a:rPr>
              <a:t>0</a:t>
            </a:r>
            <a:r>
              <a:rPr lang="en-US" altLang="ja-JP" sz="2400">
                <a:solidFill>
                  <a:srgbClr val="0000FF"/>
                </a:solidFill>
              </a:rPr>
              <a:t>(-k)〉]/  2</a:t>
            </a:r>
          </a:p>
        </p:txBody>
      </p:sp>
      <p:sp>
        <p:nvSpPr>
          <p:cNvPr id="200714" name="Text Box 8"/>
          <p:cNvSpPr txBox="1">
            <a:spLocks noChangeArrowheads="1"/>
          </p:cNvSpPr>
          <p:nvPr/>
        </p:nvSpPr>
        <p:spPr bwMode="auto">
          <a:xfrm>
            <a:off x="1905000" y="86360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CC00CC"/>
                </a:solidFill>
                <a:latin typeface="Symbol" pitchFamily="18" charset="2"/>
              </a:rPr>
              <a:t>-</a:t>
            </a:r>
            <a:endParaRPr lang="en-US" altLang="ja-JP" sz="2800" b="1">
              <a:solidFill>
                <a:srgbClr val="CC00CC"/>
              </a:solidFill>
            </a:endParaRPr>
          </a:p>
        </p:txBody>
      </p:sp>
      <p:sp>
        <p:nvSpPr>
          <p:cNvPr id="200715" name="Text Box 9"/>
          <p:cNvSpPr txBox="1">
            <a:spLocks noChangeArrowheads="1"/>
          </p:cNvSpPr>
          <p:nvPr/>
        </p:nvSpPr>
        <p:spPr bwMode="auto">
          <a:xfrm>
            <a:off x="4068763" y="1946275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  <a:endParaRPr lang="en-US" altLang="ja-JP" sz="2400">
              <a:solidFill>
                <a:srgbClr val="0000FF"/>
              </a:solidFill>
            </a:endParaRPr>
          </a:p>
        </p:txBody>
      </p:sp>
      <p:sp>
        <p:nvSpPr>
          <p:cNvPr id="200716" name="Text Box 10"/>
          <p:cNvSpPr txBox="1">
            <a:spLocks noChangeArrowheads="1"/>
          </p:cNvSpPr>
          <p:nvPr/>
        </p:nvSpPr>
        <p:spPr bwMode="auto">
          <a:xfrm>
            <a:off x="6049963" y="14478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  <a:endParaRPr lang="en-US" altLang="ja-JP" sz="2400">
              <a:solidFill>
                <a:srgbClr val="0000FF"/>
              </a:solidFill>
            </a:endParaRPr>
          </a:p>
        </p:txBody>
      </p:sp>
      <p:sp>
        <p:nvSpPr>
          <p:cNvPr id="200717" name="Text Box 11"/>
          <p:cNvSpPr txBox="1">
            <a:spLocks noChangeArrowheads="1"/>
          </p:cNvSpPr>
          <p:nvPr/>
        </p:nvSpPr>
        <p:spPr bwMode="auto">
          <a:xfrm>
            <a:off x="2773363" y="1946275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  <a:endParaRPr lang="en-US" altLang="ja-JP" sz="2400">
              <a:solidFill>
                <a:srgbClr val="0000FF"/>
              </a:solidFill>
            </a:endParaRPr>
          </a:p>
        </p:txBody>
      </p:sp>
      <p:grpSp>
        <p:nvGrpSpPr>
          <p:cNvPr id="200718" name="Group 12"/>
          <p:cNvGrpSpPr>
            <a:grpSpLocks/>
          </p:cNvGrpSpPr>
          <p:nvPr/>
        </p:nvGrpSpPr>
        <p:grpSpPr bwMode="auto">
          <a:xfrm>
            <a:off x="6172200" y="2251075"/>
            <a:ext cx="381000" cy="314325"/>
            <a:chOff x="3143" y="3120"/>
            <a:chExt cx="409" cy="294"/>
          </a:xfrm>
        </p:grpSpPr>
        <p:sp>
          <p:nvSpPr>
            <p:cNvPr id="200747" name="Line 13"/>
            <p:cNvSpPr>
              <a:spLocks noChangeShapeType="1"/>
            </p:cNvSpPr>
            <p:nvPr/>
          </p:nvSpPr>
          <p:spPr bwMode="auto">
            <a:xfrm flipV="1">
              <a:off x="3143" y="3306"/>
              <a:ext cx="28" cy="16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0748" name="Line 14"/>
            <p:cNvSpPr>
              <a:spLocks noChangeShapeType="1"/>
            </p:cNvSpPr>
            <p:nvPr/>
          </p:nvSpPr>
          <p:spPr bwMode="auto">
            <a:xfrm>
              <a:off x="3171" y="3310"/>
              <a:ext cx="42" cy="104"/>
            </a:xfrm>
            <a:prstGeom prst="line">
              <a:avLst/>
            </a:prstGeom>
            <a:noFill/>
            <a:ln w="301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0749" name="Line 15"/>
            <p:cNvSpPr>
              <a:spLocks noChangeShapeType="1"/>
            </p:cNvSpPr>
            <p:nvPr/>
          </p:nvSpPr>
          <p:spPr bwMode="auto">
            <a:xfrm flipV="1">
              <a:off x="3209" y="3120"/>
              <a:ext cx="55" cy="294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0750" name="Line 16"/>
            <p:cNvSpPr>
              <a:spLocks noChangeShapeType="1"/>
            </p:cNvSpPr>
            <p:nvPr/>
          </p:nvSpPr>
          <p:spPr bwMode="auto">
            <a:xfrm>
              <a:off x="3272" y="3120"/>
              <a:ext cx="28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0719" name="Text Box 17"/>
          <p:cNvSpPr txBox="1">
            <a:spLocks noChangeArrowheads="1"/>
          </p:cNvSpPr>
          <p:nvPr/>
        </p:nvSpPr>
        <p:spPr bwMode="auto">
          <a:xfrm>
            <a:off x="495300" y="3184525"/>
            <a:ext cx="1671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put Time evol.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formula</a:t>
            </a:r>
            <a:endParaRPr lang="ja-JP" altLang="en-US" sz="2000"/>
          </a:p>
        </p:txBody>
      </p:sp>
      <p:sp>
        <p:nvSpPr>
          <p:cNvPr id="200720" name="Text Box 18"/>
          <p:cNvSpPr txBox="1">
            <a:spLocks noChangeArrowheads="1"/>
          </p:cNvSpPr>
          <p:nvPr/>
        </p:nvSpPr>
        <p:spPr bwMode="auto">
          <a:xfrm>
            <a:off x="2362200" y="3124200"/>
            <a:ext cx="6246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|B</a:t>
            </a:r>
            <a:r>
              <a:rPr lang="en-US" altLang="ja-JP" sz="2000" baseline="30000"/>
              <a:t>0</a:t>
            </a:r>
            <a:r>
              <a:rPr lang="en-US" altLang="ja-JP" sz="2000"/>
              <a:t>(t)〉 = e</a:t>
            </a:r>
            <a:r>
              <a:rPr lang="en-US" altLang="ja-JP" sz="2000" baseline="30000"/>
              <a:t>-imt </a:t>
            </a:r>
            <a:r>
              <a:rPr lang="en-US" altLang="ja-JP" sz="2000"/>
              <a:t>e</a:t>
            </a:r>
            <a:r>
              <a:rPr lang="en-US" altLang="ja-JP" sz="2000" baseline="30000"/>
              <a:t>-t/2</a:t>
            </a:r>
            <a:r>
              <a:rPr lang="en-US" altLang="ja-JP" sz="2000" baseline="30000">
                <a:latin typeface="Symbol" pitchFamily="18" charset="2"/>
              </a:rPr>
              <a:t>t</a:t>
            </a:r>
            <a:r>
              <a:rPr lang="en-US" altLang="ja-JP" sz="2000"/>
              <a:t>[cos(</a:t>
            </a: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/>
              <a:t>mt/2)|B</a:t>
            </a:r>
            <a:r>
              <a:rPr lang="en-US" altLang="ja-JP" sz="2000" baseline="30000"/>
              <a:t>0</a:t>
            </a:r>
            <a:r>
              <a:rPr lang="en-US" altLang="ja-JP" sz="2000"/>
              <a:t>〉 + iq/p sin (</a:t>
            </a: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/>
              <a:t>mt/2) |B</a:t>
            </a:r>
            <a:r>
              <a:rPr lang="en-US" altLang="ja-JP" sz="2000" baseline="30000"/>
              <a:t>0</a:t>
            </a:r>
            <a:r>
              <a:rPr lang="en-US" altLang="ja-JP" sz="2000"/>
              <a:t>〉</a:t>
            </a:r>
            <a:r>
              <a:rPr lang="en-US" altLang="ja-JP" sz="2000" baseline="30000"/>
              <a:t> </a:t>
            </a:r>
            <a:r>
              <a:rPr lang="en-US" altLang="ja-JP" sz="2000"/>
              <a:t>] </a:t>
            </a:r>
          </a:p>
        </p:txBody>
      </p:sp>
      <p:sp>
        <p:nvSpPr>
          <p:cNvPr id="200721" name="Text Box 19"/>
          <p:cNvSpPr txBox="1">
            <a:spLocks noChangeArrowheads="1"/>
          </p:cNvSpPr>
          <p:nvPr/>
        </p:nvSpPr>
        <p:spPr bwMode="auto">
          <a:xfrm>
            <a:off x="2370138" y="3429000"/>
            <a:ext cx="6164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|B</a:t>
            </a:r>
            <a:r>
              <a:rPr lang="en-US" altLang="ja-JP" sz="2000" baseline="30000"/>
              <a:t>0</a:t>
            </a:r>
            <a:r>
              <a:rPr lang="en-US" altLang="ja-JP" sz="2000"/>
              <a:t>(t)〉 = e</a:t>
            </a:r>
            <a:r>
              <a:rPr lang="en-US" altLang="ja-JP" sz="2000" baseline="30000"/>
              <a:t>-imt </a:t>
            </a:r>
            <a:r>
              <a:rPr lang="en-US" altLang="ja-JP" sz="2000"/>
              <a:t>e</a:t>
            </a:r>
            <a:r>
              <a:rPr lang="en-US" altLang="ja-JP" sz="2000" baseline="30000"/>
              <a:t>-t/2</a:t>
            </a:r>
            <a:r>
              <a:rPr lang="en-US" altLang="ja-JP" sz="2000" baseline="30000">
                <a:latin typeface="Symbol" pitchFamily="18" charset="2"/>
              </a:rPr>
              <a:t>t</a:t>
            </a:r>
            <a:r>
              <a:rPr lang="en-US" altLang="ja-JP" sz="2000"/>
              <a:t>[cos(</a:t>
            </a: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/>
              <a:t>mt/2)|B</a:t>
            </a:r>
            <a:r>
              <a:rPr lang="en-US" altLang="ja-JP" sz="2000" baseline="30000"/>
              <a:t>0</a:t>
            </a:r>
            <a:r>
              <a:rPr lang="en-US" altLang="ja-JP" sz="2000"/>
              <a:t>〉 + ip/q sin (</a:t>
            </a: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/>
              <a:t>mt/2) |B</a:t>
            </a:r>
            <a:r>
              <a:rPr lang="en-US" altLang="ja-JP" sz="2000" baseline="30000"/>
              <a:t>0</a:t>
            </a:r>
            <a:r>
              <a:rPr lang="en-US" altLang="ja-JP" sz="2000"/>
              <a:t>〉</a:t>
            </a:r>
            <a:r>
              <a:rPr lang="en-US" altLang="ja-JP" sz="2000" baseline="30000"/>
              <a:t> </a:t>
            </a:r>
            <a:r>
              <a:rPr lang="en-US" altLang="ja-JP" sz="2000"/>
              <a:t>] </a:t>
            </a:r>
          </a:p>
        </p:txBody>
      </p:sp>
      <p:sp>
        <p:nvSpPr>
          <p:cNvPr id="200722" name="Text Box 20"/>
          <p:cNvSpPr txBox="1">
            <a:spLocks noChangeArrowheads="1"/>
          </p:cNvSpPr>
          <p:nvPr/>
        </p:nvSpPr>
        <p:spPr bwMode="auto">
          <a:xfrm>
            <a:off x="7772400" y="2971800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Symbol" pitchFamily="18" charset="2"/>
              </a:rPr>
              <a:t>-</a:t>
            </a:r>
            <a:endParaRPr lang="en-US" altLang="ja-JP" sz="2000">
              <a:solidFill>
                <a:srgbClr val="0000FF"/>
              </a:solidFill>
            </a:endParaRPr>
          </a:p>
        </p:txBody>
      </p:sp>
      <p:sp>
        <p:nvSpPr>
          <p:cNvPr id="200723" name="Text Box 21"/>
          <p:cNvSpPr txBox="1">
            <a:spLocks noChangeArrowheads="1"/>
          </p:cNvSpPr>
          <p:nvPr/>
        </p:nvSpPr>
        <p:spPr bwMode="auto">
          <a:xfrm>
            <a:off x="5410200" y="3276600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Symbol" pitchFamily="18" charset="2"/>
              </a:rPr>
              <a:t>-</a:t>
            </a:r>
            <a:endParaRPr lang="en-US" altLang="ja-JP" sz="2000">
              <a:solidFill>
                <a:srgbClr val="0000FF"/>
              </a:solidFill>
            </a:endParaRPr>
          </a:p>
        </p:txBody>
      </p:sp>
      <p:sp>
        <p:nvSpPr>
          <p:cNvPr id="200724" name="Text Box 22"/>
          <p:cNvSpPr txBox="1">
            <a:spLocks noChangeArrowheads="1"/>
          </p:cNvSpPr>
          <p:nvPr/>
        </p:nvSpPr>
        <p:spPr bwMode="auto">
          <a:xfrm>
            <a:off x="2438400" y="3276600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Symbol" pitchFamily="18" charset="2"/>
              </a:rPr>
              <a:t>-</a:t>
            </a:r>
            <a:endParaRPr lang="en-US" altLang="ja-JP" sz="2000">
              <a:solidFill>
                <a:srgbClr val="0000FF"/>
              </a:solidFill>
            </a:endParaRPr>
          </a:p>
        </p:txBody>
      </p:sp>
      <p:sp>
        <p:nvSpPr>
          <p:cNvPr id="200725" name="Text Box 23"/>
          <p:cNvSpPr txBox="1">
            <a:spLocks noChangeArrowheads="1"/>
          </p:cNvSpPr>
          <p:nvPr/>
        </p:nvSpPr>
        <p:spPr bwMode="auto">
          <a:xfrm>
            <a:off x="728663" y="3962400"/>
            <a:ext cx="670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|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 altLang="ja-JP" sz="2400">
                <a:solidFill>
                  <a:srgbClr val="0000FF"/>
                </a:solidFill>
              </a:rPr>
              <a:t>(t)〉= e</a:t>
            </a:r>
            <a:r>
              <a:rPr lang="en-US" altLang="ja-JP" sz="2400" baseline="30000">
                <a:solidFill>
                  <a:srgbClr val="0000FF"/>
                </a:solidFill>
              </a:rPr>
              <a:t>-2imt</a:t>
            </a:r>
            <a:r>
              <a:rPr lang="en-US" altLang="ja-JP" sz="2400">
                <a:solidFill>
                  <a:srgbClr val="0000FF"/>
                </a:solidFill>
              </a:rPr>
              <a:t>e</a:t>
            </a:r>
            <a:r>
              <a:rPr lang="en-US" altLang="ja-JP" sz="2400" baseline="30000">
                <a:solidFill>
                  <a:srgbClr val="0000FF"/>
                </a:solidFill>
              </a:rPr>
              <a:t>-t/</a:t>
            </a:r>
            <a:r>
              <a:rPr lang="en-US" altLang="ja-JP" sz="2400" baseline="3000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lang="en-US" altLang="ja-JP" sz="2400">
                <a:solidFill>
                  <a:srgbClr val="0000FF"/>
                </a:solidFill>
              </a:rPr>
              <a:t>[|B</a:t>
            </a:r>
            <a:r>
              <a:rPr lang="en-US" altLang="ja-JP" sz="2400" baseline="30000">
                <a:solidFill>
                  <a:srgbClr val="0000FF"/>
                </a:solidFill>
              </a:rPr>
              <a:t>0</a:t>
            </a:r>
            <a:r>
              <a:rPr lang="en-US" altLang="ja-JP" sz="2400">
                <a:solidFill>
                  <a:srgbClr val="0000FF"/>
                </a:solidFill>
              </a:rPr>
              <a:t>(k)〉|B</a:t>
            </a:r>
            <a:r>
              <a:rPr lang="en-US" altLang="ja-JP" sz="2400" baseline="30000">
                <a:solidFill>
                  <a:srgbClr val="0000FF"/>
                </a:solidFill>
              </a:rPr>
              <a:t>0</a:t>
            </a:r>
            <a:r>
              <a:rPr lang="en-US" altLang="ja-JP" sz="2400">
                <a:solidFill>
                  <a:srgbClr val="0000FF"/>
                </a:solidFill>
              </a:rPr>
              <a:t>(-k)〉 - |B</a:t>
            </a:r>
            <a:r>
              <a:rPr lang="en-US" altLang="ja-JP" sz="2400" baseline="30000">
                <a:solidFill>
                  <a:srgbClr val="0000FF"/>
                </a:solidFill>
              </a:rPr>
              <a:t>0</a:t>
            </a:r>
            <a:r>
              <a:rPr lang="en-US" altLang="ja-JP" sz="2400">
                <a:solidFill>
                  <a:srgbClr val="0000FF"/>
                </a:solidFill>
              </a:rPr>
              <a:t>(k)〉|B</a:t>
            </a:r>
            <a:r>
              <a:rPr lang="en-US" altLang="ja-JP" sz="2400" baseline="30000">
                <a:solidFill>
                  <a:srgbClr val="0000FF"/>
                </a:solidFill>
              </a:rPr>
              <a:t>0</a:t>
            </a:r>
            <a:r>
              <a:rPr lang="en-US" altLang="ja-JP" sz="2400">
                <a:solidFill>
                  <a:srgbClr val="0000FF"/>
                </a:solidFill>
              </a:rPr>
              <a:t>(-k)〉]/  2</a:t>
            </a:r>
          </a:p>
        </p:txBody>
      </p:sp>
      <p:grpSp>
        <p:nvGrpSpPr>
          <p:cNvPr id="200726" name="Group 24"/>
          <p:cNvGrpSpPr>
            <a:grpSpLocks/>
          </p:cNvGrpSpPr>
          <p:nvPr/>
        </p:nvGrpSpPr>
        <p:grpSpPr bwMode="auto">
          <a:xfrm>
            <a:off x="7010400" y="4038600"/>
            <a:ext cx="381000" cy="314325"/>
            <a:chOff x="3143" y="3120"/>
            <a:chExt cx="409" cy="294"/>
          </a:xfrm>
        </p:grpSpPr>
        <p:sp>
          <p:nvSpPr>
            <p:cNvPr id="200743" name="Line 25"/>
            <p:cNvSpPr>
              <a:spLocks noChangeShapeType="1"/>
            </p:cNvSpPr>
            <p:nvPr/>
          </p:nvSpPr>
          <p:spPr bwMode="auto">
            <a:xfrm flipV="1">
              <a:off x="3143" y="3306"/>
              <a:ext cx="28" cy="16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0744" name="Line 26"/>
            <p:cNvSpPr>
              <a:spLocks noChangeShapeType="1"/>
            </p:cNvSpPr>
            <p:nvPr/>
          </p:nvSpPr>
          <p:spPr bwMode="auto">
            <a:xfrm>
              <a:off x="3171" y="3310"/>
              <a:ext cx="42" cy="104"/>
            </a:xfrm>
            <a:prstGeom prst="line">
              <a:avLst/>
            </a:prstGeom>
            <a:noFill/>
            <a:ln w="301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0745" name="Line 27"/>
            <p:cNvSpPr>
              <a:spLocks noChangeShapeType="1"/>
            </p:cNvSpPr>
            <p:nvPr/>
          </p:nvSpPr>
          <p:spPr bwMode="auto">
            <a:xfrm flipV="1">
              <a:off x="3209" y="3120"/>
              <a:ext cx="55" cy="294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0746" name="Line 28"/>
            <p:cNvSpPr>
              <a:spLocks noChangeShapeType="1"/>
            </p:cNvSpPr>
            <p:nvPr/>
          </p:nvSpPr>
          <p:spPr bwMode="auto">
            <a:xfrm>
              <a:off x="3272" y="3120"/>
              <a:ext cx="28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0727" name="Text Box 29"/>
          <p:cNvSpPr txBox="1">
            <a:spLocks noChangeArrowheads="1"/>
          </p:cNvSpPr>
          <p:nvPr/>
        </p:nvSpPr>
        <p:spPr bwMode="auto">
          <a:xfrm>
            <a:off x="4221163" y="38100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  <a:endParaRPr lang="en-US" altLang="ja-JP" sz="2400">
              <a:solidFill>
                <a:srgbClr val="0000FF"/>
              </a:solidFill>
            </a:endParaRPr>
          </a:p>
        </p:txBody>
      </p:sp>
      <p:sp>
        <p:nvSpPr>
          <p:cNvPr id="200728" name="Text Box 30"/>
          <p:cNvSpPr txBox="1">
            <a:spLocks noChangeArrowheads="1"/>
          </p:cNvSpPr>
          <p:nvPr/>
        </p:nvSpPr>
        <p:spPr bwMode="auto">
          <a:xfrm>
            <a:off x="2849563" y="38100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-</a:t>
            </a:r>
            <a:endParaRPr lang="en-US" altLang="ja-JP" sz="2400">
              <a:solidFill>
                <a:srgbClr val="0000FF"/>
              </a:solidFill>
            </a:endParaRPr>
          </a:p>
        </p:txBody>
      </p:sp>
      <p:sp>
        <p:nvSpPr>
          <p:cNvPr id="200729" name="AutoShape 31"/>
          <p:cNvSpPr>
            <a:spLocks noChangeArrowheads="1"/>
          </p:cNvSpPr>
          <p:nvPr/>
        </p:nvSpPr>
        <p:spPr bwMode="auto">
          <a:xfrm>
            <a:off x="457200" y="41148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200730" name="Text Box 33"/>
          <p:cNvSpPr txBox="1">
            <a:spLocks noChangeArrowheads="1"/>
          </p:cNvSpPr>
          <p:nvPr/>
        </p:nvSpPr>
        <p:spPr bwMode="auto">
          <a:xfrm>
            <a:off x="441325" y="2632075"/>
            <a:ext cx="622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</a:rPr>
              <a:t>Time evol.</a:t>
            </a:r>
            <a:r>
              <a:rPr lang="ja-JP" altLang="en-US" sz="2400">
                <a:solidFill>
                  <a:srgbClr val="009900"/>
                </a:solidFill>
              </a:rPr>
              <a:t>： </a:t>
            </a:r>
            <a:r>
              <a:rPr lang="en-US" altLang="ja-JP" sz="2400">
                <a:solidFill>
                  <a:srgbClr val="009900"/>
                </a:solidFill>
              </a:rPr>
              <a:t>C=1 conserved</a:t>
            </a:r>
            <a:r>
              <a:rPr lang="ja-JP" altLang="en-US" sz="2400">
                <a:solidFill>
                  <a:srgbClr val="009900"/>
                </a:solidFill>
              </a:rPr>
              <a:t> → </a:t>
            </a:r>
            <a:r>
              <a:rPr lang="en-US" altLang="ja-JP" sz="2400">
                <a:solidFill>
                  <a:srgbClr val="009900"/>
                </a:solidFill>
              </a:rPr>
              <a:t>always only</a:t>
            </a:r>
            <a:r>
              <a:rPr lang="ja-JP" altLang="en-US" sz="2400">
                <a:solidFill>
                  <a:srgbClr val="009900"/>
                </a:solidFill>
              </a:rPr>
              <a:t> </a:t>
            </a:r>
            <a:r>
              <a:rPr lang="en-US" altLang="ja-JP" sz="2400">
                <a:solidFill>
                  <a:srgbClr val="CC00CC"/>
                </a:solidFill>
              </a:rPr>
              <a:t>B</a:t>
            </a:r>
            <a:r>
              <a:rPr lang="en-US" altLang="ja-JP" sz="2400" baseline="30000">
                <a:solidFill>
                  <a:srgbClr val="CC00CC"/>
                </a:solidFill>
              </a:rPr>
              <a:t>0</a:t>
            </a:r>
            <a:r>
              <a:rPr lang="en-US" altLang="ja-JP" sz="2400">
                <a:solidFill>
                  <a:srgbClr val="CC00CC"/>
                </a:solidFill>
              </a:rPr>
              <a:t>B</a:t>
            </a:r>
            <a:r>
              <a:rPr lang="en-US" altLang="ja-JP" sz="2400" baseline="30000">
                <a:solidFill>
                  <a:srgbClr val="CC00CC"/>
                </a:solidFill>
              </a:rPr>
              <a:t>0</a:t>
            </a:r>
            <a:endParaRPr lang="ja-JP" altLang="en-US" sz="2400">
              <a:solidFill>
                <a:srgbClr val="009900"/>
              </a:solidFill>
            </a:endParaRPr>
          </a:p>
        </p:txBody>
      </p:sp>
      <p:sp>
        <p:nvSpPr>
          <p:cNvPr id="200731" name="Text Box 34"/>
          <p:cNvSpPr txBox="1">
            <a:spLocks noChangeArrowheads="1"/>
          </p:cNvSpPr>
          <p:nvPr/>
        </p:nvSpPr>
        <p:spPr bwMode="auto">
          <a:xfrm>
            <a:off x="5715000" y="14478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  <a:endParaRPr lang="en-US" altLang="ja-JP" sz="2400">
              <a:solidFill>
                <a:srgbClr val="0000FF"/>
              </a:solidFill>
            </a:endParaRPr>
          </a:p>
        </p:txBody>
      </p:sp>
      <p:sp>
        <p:nvSpPr>
          <p:cNvPr id="200732" name="Text Box 35"/>
          <p:cNvSpPr txBox="1">
            <a:spLocks noChangeArrowheads="1"/>
          </p:cNvSpPr>
          <p:nvPr/>
        </p:nvSpPr>
        <p:spPr bwMode="auto">
          <a:xfrm>
            <a:off x="5826125" y="24384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CC00CC"/>
                </a:solidFill>
                <a:latin typeface="Symbol" pitchFamily="18" charset="2"/>
              </a:rPr>
              <a:t>-</a:t>
            </a:r>
            <a:endParaRPr lang="en-US" altLang="ja-JP" sz="2400" b="1">
              <a:solidFill>
                <a:srgbClr val="CC00CC"/>
              </a:solidFill>
            </a:endParaRPr>
          </a:p>
        </p:txBody>
      </p:sp>
      <p:sp>
        <p:nvSpPr>
          <p:cNvPr id="200733" name="Text Box 36"/>
          <p:cNvSpPr txBox="1">
            <a:spLocks noChangeArrowheads="1"/>
          </p:cNvSpPr>
          <p:nvPr/>
        </p:nvSpPr>
        <p:spPr bwMode="auto">
          <a:xfrm>
            <a:off x="304800" y="4489450"/>
            <a:ext cx="792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339966"/>
                </a:solidFill>
              </a:rPr>
              <a:t>At t</a:t>
            </a:r>
            <a:r>
              <a:rPr lang="en-US" altLang="ja-JP" sz="2400" baseline="-25000">
                <a:solidFill>
                  <a:srgbClr val="339966"/>
                </a:solidFill>
              </a:rPr>
              <a:t>1</a:t>
            </a:r>
            <a:r>
              <a:rPr lang="en-US" altLang="ja-JP" sz="2400">
                <a:solidFill>
                  <a:srgbClr val="339966"/>
                </a:solidFill>
              </a:rPr>
              <a:t>,</a:t>
            </a:r>
            <a:r>
              <a:rPr lang="ja-JP" altLang="en-US" sz="2400">
                <a:solidFill>
                  <a:srgbClr val="339966"/>
                </a:solidFill>
              </a:rPr>
              <a:t> </a:t>
            </a:r>
            <a:r>
              <a:rPr lang="en-US" altLang="ja-JP" sz="2400">
                <a:solidFill>
                  <a:srgbClr val="339966"/>
                </a:solidFill>
              </a:rPr>
              <a:t>one decays as B</a:t>
            </a:r>
            <a:r>
              <a:rPr lang="en-US" altLang="ja-JP" sz="2400" baseline="30000">
                <a:solidFill>
                  <a:srgbClr val="339966"/>
                </a:solidFill>
              </a:rPr>
              <a:t>0</a:t>
            </a:r>
            <a:r>
              <a:rPr lang="ja-JP" altLang="en-US" sz="2400">
                <a:solidFill>
                  <a:srgbClr val="339966"/>
                </a:solidFill>
              </a:rPr>
              <a:t> → </a:t>
            </a:r>
            <a:r>
              <a:rPr lang="en-US" altLang="ja-JP" sz="2400">
                <a:solidFill>
                  <a:srgbClr val="339966"/>
                </a:solidFill>
              </a:rPr>
              <a:t>the other</a:t>
            </a:r>
            <a:r>
              <a:rPr lang="ja-JP" altLang="en-US" sz="2400">
                <a:solidFill>
                  <a:srgbClr val="339966"/>
                </a:solidFill>
              </a:rPr>
              <a:t> </a:t>
            </a:r>
            <a:r>
              <a:rPr lang="en-US" altLang="ja-JP" sz="2400">
                <a:solidFill>
                  <a:srgbClr val="339966"/>
                </a:solidFill>
              </a:rPr>
              <a:t>B</a:t>
            </a:r>
            <a:r>
              <a:rPr lang="en-US" altLang="ja-JP" sz="2400" baseline="30000">
                <a:solidFill>
                  <a:srgbClr val="339966"/>
                </a:solidFill>
              </a:rPr>
              <a:t>0</a:t>
            </a:r>
            <a:r>
              <a:rPr lang="en-US" altLang="ja-JP" sz="2400">
                <a:solidFill>
                  <a:srgbClr val="339966"/>
                </a:solidFill>
              </a:rPr>
              <a:t>at t</a:t>
            </a:r>
            <a:r>
              <a:rPr lang="en-US" altLang="ja-JP" sz="2400" baseline="-25000">
                <a:solidFill>
                  <a:srgbClr val="339966"/>
                </a:solidFill>
              </a:rPr>
              <a:t>1 </a:t>
            </a:r>
            <a:r>
              <a:rPr lang="en-US" altLang="ja-JP" sz="2400">
                <a:solidFill>
                  <a:srgbClr val="339966"/>
                </a:solidFill>
              </a:rPr>
              <a:t>:</a:t>
            </a:r>
            <a:r>
              <a:rPr lang="ja-JP" altLang="en-US" sz="2400">
                <a:solidFill>
                  <a:srgbClr val="339966"/>
                </a:solidFill>
              </a:rPr>
              <a:t> </a:t>
            </a:r>
            <a:r>
              <a:rPr lang="en-US" altLang="ja-JP" sz="2400">
                <a:solidFill>
                  <a:srgbClr val="339966"/>
                </a:solidFill>
              </a:rPr>
              <a:t>|B</a:t>
            </a:r>
            <a:r>
              <a:rPr lang="en-US" altLang="ja-JP" sz="2400" baseline="30000">
                <a:solidFill>
                  <a:srgbClr val="339966"/>
                </a:solidFill>
              </a:rPr>
              <a:t>0</a:t>
            </a:r>
            <a:r>
              <a:rPr lang="en-US" altLang="ja-JP" sz="2400">
                <a:solidFill>
                  <a:srgbClr val="339966"/>
                </a:solidFill>
              </a:rPr>
              <a:t>(</a:t>
            </a:r>
            <a:r>
              <a:rPr lang="en-US" altLang="ja-JP" sz="2400">
                <a:solidFill>
                  <a:srgbClr val="339966"/>
                </a:solidFill>
                <a:latin typeface="Symbol" pitchFamily="18" charset="2"/>
              </a:rPr>
              <a:t>D</a:t>
            </a:r>
            <a:r>
              <a:rPr lang="en-US" altLang="ja-JP" sz="2400">
                <a:solidFill>
                  <a:srgbClr val="339966"/>
                </a:solidFill>
              </a:rPr>
              <a:t>t)〉</a:t>
            </a:r>
            <a:r>
              <a:rPr lang="ja-JP" altLang="en-US" sz="2400">
                <a:solidFill>
                  <a:srgbClr val="339966"/>
                </a:solidFill>
              </a:rPr>
              <a:t> </a:t>
            </a:r>
            <a:r>
              <a:rPr lang="en-US" altLang="ja-JP" sz="2400">
                <a:solidFill>
                  <a:srgbClr val="339966"/>
                </a:solidFill>
              </a:rPr>
              <a:t>time evol.</a:t>
            </a:r>
            <a:endParaRPr lang="ja-JP" altLang="en-US" sz="2400">
              <a:solidFill>
                <a:srgbClr val="339966"/>
              </a:solidFill>
            </a:endParaRPr>
          </a:p>
        </p:txBody>
      </p:sp>
      <p:sp>
        <p:nvSpPr>
          <p:cNvPr id="200734" name="Text Box 37"/>
          <p:cNvSpPr txBox="1">
            <a:spLocks noChangeArrowheads="1"/>
          </p:cNvSpPr>
          <p:nvPr/>
        </p:nvSpPr>
        <p:spPr bwMode="auto">
          <a:xfrm>
            <a:off x="4689475" y="43434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339966"/>
                </a:solidFill>
                <a:latin typeface="Symbol" pitchFamily="18" charset="2"/>
              </a:rPr>
              <a:t>-</a:t>
            </a:r>
            <a:endParaRPr lang="en-US" altLang="ja-JP" sz="2400">
              <a:solidFill>
                <a:srgbClr val="339966"/>
              </a:solidFill>
            </a:endParaRPr>
          </a:p>
        </p:txBody>
      </p:sp>
      <p:sp>
        <p:nvSpPr>
          <p:cNvPr id="200735" name="Text Box 38"/>
          <p:cNvSpPr txBox="1">
            <a:spLocks noChangeArrowheads="1"/>
          </p:cNvSpPr>
          <p:nvPr/>
        </p:nvSpPr>
        <p:spPr bwMode="auto">
          <a:xfrm>
            <a:off x="5756275" y="43434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339966"/>
                </a:solidFill>
                <a:latin typeface="Symbol" pitchFamily="18" charset="2"/>
              </a:rPr>
              <a:t>-</a:t>
            </a:r>
            <a:endParaRPr lang="en-US" altLang="ja-JP" sz="2400">
              <a:solidFill>
                <a:srgbClr val="339966"/>
              </a:solidFill>
            </a:endParaRPr>
          </a:p>
        </p:txBody>
      </p:sp>
      <p:sp>
        <p:nvSpPr>
          <p:cNvPr id="200736" name="Text Box 39"/>
          <p:cNvSpPr txBox="1">
            <a:spLocks noChangeArrowheads="1"/>
          </p:cNvSpPr>
          <p:nvPr/>
        </p:nvSpPr>
        <p:spPr bwMode="auto">
          <a:xfrm>
            <a:off x="2811463" y="487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339966"/>
                </a:solidFill>
              </a:rPr>
              <a:t>B</a:t>
            </a:r>
            <a:r>
              <a:rPr lang="en-US" altLang="ja-JP" sz="2400" baseline="30000">
                <a:solidFill>
                  <a:srgbClr val="339966"/>
                </a:solidFill>
              </a:rPr>
              <a:t>0</a:t>
            </a:r>
          </a:p>
        </p:txBody>
      </p:sp>
      <p:sp>
        <p:nvSpPr>
          <p:cNvPr id="200737" name="Text Box 40"/>
          <p:cNvSpPr txBox="1">
            <a:spLocks noChangeArrowheads="1"/>
          </p:cNvSpPr>
          <p:nvPr/>
        </p:nvSpPr>
        <p:spPr bwMode="auto">
          <a:xfrm>
            <a:off x="4692650" y="4870450"/>
            <a:ext cx="223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339966"/>
                </a:solidFill>
              </a:rPr>
              <a:t>B</a:t>
            </a:r>
            <a:r>
              <a:rPr lang="en-US" altLang="ja-JP" sz="2400" baseline="30000">
                <a:solidFill>
                  <a:srgbClr val="339966"/>
                </a:solidFill>
              </a:rPr>
              <a:t>0         </a:t>
            </a:r>
            <a:r>
              <a:rPr lang="ja-JP" altLang="en-US" sz="2400">
                <a:solidFill>
                  <a:srgbClr val="339966"/>
                </a:solidFill>
              </a:rPr>
              <a:t>： </a:t>
            </a:r>
            <a:r>
              <a:rPr lang="en-US" altLang="ja-JP" sz="2400">
                <a:solidFill>
                  <a:srgbClr val="339966"/>
                </a:solidFill>
              </a:rPr>
              <a:t>|B</a:t>
            </a:r>
            <a:r>
              <a:rPr lang="en-US" altLang="ja-JP" sz="2400" baseline="30000">
                <a:solidFill>
                  <a:srgbClr val="339966"/>
                </a:solidFill>
              </a:rPr>
              <a:t>0</a:t>
            </a:r>
            <a:r>
              <a:rPr lang="en-US" altLang="ja-JP" sz="2400">
                <a:solidFill>
                  <a:srgbClr val="339966"/>
                </a:solidFill>
              </a:rPr>
              <a:t>(</a:t>
            </a:r>
            <a:r>
              <a:rPr lang="en-US" altLang="ja-JP" sz="2400">
                <a:solidFill>
                  <a:srgbClr val="339966"/>
                </a:solidFill>
                <a:latin typeface="Symbol" pitchFamily="18" charset="2"/>
              </a:rPr>
              <a:t>D</a:t>
            </a:r>
            <a:r>
              <a:rPr lang="en-US" altLang="ja-JP" sz="2400">
                <a:solidFill>
                  <a:srgbClr val="339966"/>
                </a:solidFill>
              </a:rPr>
              <a:t>t)〉</a:t>
            </a:r>
          </a:p>
        </p:txBody>
      </p:sp>
      <p:sp>
        <p:nvSpPr>
          <p:cNvPr id="200738" name="Text Box 41"/>
          <p:cNvSpPr txBox="1">
            <a:spLocks noChangeArrowheads="1"/>
          </p:cNvSpPr>
          <p:nvPr/>
        </p:nvSpPr>
        <p:spPr bwMode="auto">
          <a:xfrm>
            <a:off x="2811463" y="47244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339966"/>
                </a:solidFill>
                <a:latin typeface="Symbol" pitchFamily="18" charset="2"/>
              </a:rPr>
              <a:t>-</a:t>
            </a:r>
            <a:endParaRPr lang="en-US" altLang="ja-JP" sz="2400">
              <a:solidFill>
                <a:srgbClr val="339966"/>
              </a:solidFill>
            </a:endParaRPr>
          </a:p>
        </p:txBody>
      </p:sp>
      <p:sp>
        <p:nvSpPr>
          <p:cNvPr id="200739" name="Text Box 42"/>
          <p:cNvSpPr txBox="1">
            <a:spLocks noChangeArrowheads="1"/>
          </p:cNvSpPr>
          <p:nvPr/>
        </p:nvSpPr>
        <p:spPr bwMode="auto">
          <a:xfrm>
            <a:off x="2362200" y="5638800"/>
            <a:ext cx="1871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Flavor Tag</a:t>
            </a:r>
          </a:p>
        </p:txBody>
      </p:sp>
      <p:sp>
        <p:nvSpPr>
          <p:cNvPr id="200740" name="Text Box 43"/>
          <p:cNvSpPr txBox="1">
            <a:spLocks noChangeArrowheads="1"/>
          </p:cNvSpPr>
          <p:nvPr/>
        </p:nvSpPr>
        <p:spPr bwMode="auto">
          <a:xfrm>
            <a:off x="5257800" y="5638800"/>
            <a:ext cx="2925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ja-JP" sz="2800" b="1">
                <a:solidFill>
                  <a:srgbClr val="FF0000"/>
                </a:solidFill>
              </a:rPr>
              <a:t>t= t</a:t>
            </a:r>
            <a:r>
              <a:rPr lang="en-US" altLang="ja-JP" sz="2800" b="1" baseline="-25000">
                <a:solidFill>
                  <a:srgbClr val="FF0000"/>
                </a:solidFill>
              </a:rPr>
              <a:t>2</a:t>
            </a:r>
            <a:r>
              <a:rPr lang="en-US" altLang="ja-JP" sz="2800" b="1">
                <a:solidFill>
                  <a:srgbClr val="FF0000"/>
                </a:solidFill>
              </a:rPr>
              <a:t>-t</a:t>
            </a:r>
            <a:r>
              <a:rPr lang="en-US" altLang="ja-JP" sz="2800" b="1" baseline="-25000">
                <a:solidFill>
                  <a:srgbClr val="FF0000"/>
                </a:solidFill>
              </a:rPr>
              <a:t>1</a:t>
            </a:r>
            <a:r>
              <a:rPr lang="ja-JP" altLang="en-US" sz="2400" b="1">
                <a:solidFill>
                  <a:srgbClr val="FF0000"/>
                </a:solidFill>
              </a:rPr>
              <a:t>のみに依存</a:t>
            </a:r>
            <a:endParaRPr lang="ja-JP" altLang="en-US" sz="2800" b="1">
              <a:solidFill>
                <a:srgbClr val="FF0000"/>
              </a:solidFill>
            </a:endParaRPr>
          </a:p>
        </p:txBody>
      </p:sp>
      <p:sp>
        <p:nvSpPr>
          <p:cNvPr id="200741" name="AutoShape 47"/>
          <p:cNvSpPr>
            <a:spLocks noChangeArrowheads="1"/>
          </p:cNvSpPr>
          <p:nvPr/>
        </p:nvSpPr>
        <p:spPr bwMode="auto">
          <a:xfrm>
            <a:off x="3687763" y="5246688"/>
            <a:ext cx="3810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200742" name="AutoShape 48"/>
          <p:cNvSpPr>
            <a:spLocks noChangeArrowheads="1"/>
          </p:cNvSpPr>
          <p:nvPr/>
        </p:nvSpPr>
        <p:spPr bwMode="auto">
          <a:xfrm>
            <a:off x="6188075" y="5294313"/>
            <a:ext cx="3810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89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ja-JP" sz="1400" b="0" smtClean="0">
              <a:solidFill>
                <a:srgbClr val="000000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C8422FEA-4402-4C49-993C-AC4A6F68C15B}" type="slidenum">
              <a:rPr kumimoji="0" lang="en-US" altLang="ja-JP" sz="14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kumimoji="0" lang="en-US" altLang="ja-JP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Origin of CPV ?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250825" y="981075"/>
            <a:ext cx="6697663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000" b="1">
                <a:solidFill>
                  <a:srgbClr val="000000"/>
                </a:solidFill>
              </a:rPr>
              <a:t>Kobayashi-Maskawa</a:t>
            </a:r>
            <a:r>
              <a:rPr lang="en-US" altLang="ja-JP" sz="3600" b="1">
                <a:solidFill>
                  <a:srgbClr val="000000"/>
                </a:solidFill>
              </a:rPr>
              <a:t> Ansatz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6751638" y="1196975"/>
            <a:ext cx="1133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</a:rPr>
              <a:t>(1973)</a:t>
            </a:r>
          </a:p>
        </p:txBody>
      </p:sp>
      <p:pic>
        <p:nvPicPr>
          <p:cNvPr id="115719" name="Picture 7" descr="KobayashiMaska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4797425"/>
            <a:ext cx="2870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0" name="Rectangle 9"/>
          <p:cNvSpPr>
            <a:spLocks noChangeArrowheads="1"/>
          </p:cNvSpPr>
          <p:nvPr/>
        </p:nvSpPr>
        <p:spPr bwMode="auto">
          <a:xfrm>
            <a:off x="755650" y="1916113"/>
            <a:ext cx="6403975" cy="946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66"/>
                </a:solidFill>
              </a:rPr>
              <a:t>Complex phase</a:t>
            </a:r>
            <a:r>
              <a:rPr lang="en-US" altLang="ja-JP" sz="2800">
                <a:solidFill>
                  <a:srgbClr val="000000"/>
                </a:solidFill>
              </a:rPr>
              <a:t> in the quark mixing matrix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</a:rPr>
              <a:t>  </a:t>
            </a:r>
            <a:r>
              <a:rPr lang="en-US" altLang="ja-JP" sz="240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US" altLang="ja-JP" sz="2400">
                <a:solidFill>
                  <a:srgbClr val="000000"/>
                </a:solidFill>
              </a:rPr>
              <a:t>  source of </a:t>
            </a:r>
            <a:r>
              <a:rPr lang="en-US" altLang="ja-JP" sz="2800">
                <a:solidFill>
                  <a:srgbClr val="000000"/>
                </a:solidFill>
              </a:rPr>
              <a:t>CPV in Weak Interactions</a:t>
            </a:r>
          </a:p>
        </p:txBody>
      </p:sp>
      <p:sp>
        <p:nvSpPr>
          <p:cNvPr id="115721" name="Text Box 10"/>
          <p:cNvSpPr txBox="1">
            <a:spLocks noChangeArrowheads="1"/>
          </p:cNvSpPr>
          <p:nvPr/>
        </p:nvSpPr>
        <p:spPr bwMode="auto">
          <a:xfrm>
            <a:off x="1358900" y="3054350"/>
            <a:ext cx="660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6600"/>
                </a:solidFill>
              </a:rPr>
              <a:t>Requires 3 (or more) generation of quarks</a:t>
            </a:r>
          </a:p>
        </p:txBody>
      </p:sp>
      <p:sp>
        <p:nvSpPr>
          <p:cNvPr id="115722" name="Text Box 11"/>
          <p:cNvSpPr txBox="1">
            <a:spLocks noChangeArrowheads="1"/>
          </p:cNvSpPr>
          <p:nvPr/>
        </p:nvSpPr>
        <p:spPr bwMode="auto">
          <a:xfrm>
            <a:off x="1331913" y="3763963"/>
            <a:ext cx="612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400">
                <a:solidFill>
                  <a:srgbClr val="000000"/>
                </a:solidFill>
              </a:rPr>
              <a:t> only 3 quaks (u, d, s) were known at that time !</a:t>
            </a:r>
          </a:p>
        </p:txBody>
      </p:sp>
      <p:sp>
        <p:nvSpPr>
          <p:cNvPr id="115723" name="Text Box 12"/>
          <p:cNvSpPr txBox="1">
            <a:spLocks noChangeArrowheads="1"/>
          </p:cNvSpPr>
          <p:nvPr/>
        </p:nvSpPr>
        <p:spPr bwMode="auto">
          <a:xfrm>
            <a:off x="1384300" y="4340225"/>
            <a:ext cx="439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400" dirty="0">
                <a:solidFill>
                  <a:srgbClr val="000000"/>
                </a:solidFill>
              </a:rPr>
              <a:t> All 6 quarks are now discovered </a:t>
            </a:r>
          </a:p>
        </p:txBody>
      </p:sp>
      <p:sp>
        <p:nvSpPr>
          <p:cNvPr id="115724" name="Text Box 13"/>
          <p:cNvSpPr txBox="1">
            <a:spLocks noChangeArrowheads="1"/>
          </p:cNvSpPr>
          <p:nvPr/>
        </p:nvSpPr>
        <p:spPr bwMode="auto">
          <a:xfrm>
            <a:off x="865188" y="5300663"/>
            <a:ext cx="4889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660066"/>
                </a:solidFill>
              </a:rPr>
              <a:t>Essential ingredient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660066"/>
                </a:solidFill>
              </a:rPr>
              <a:t>         the Standard Model (SM)</a:t>
            </a:r>
          </a:p>
        </p:txBody>
      </p:sp>
      <p:sp>
        <p:nvSpPr>
          <p:cNvPr id="115725" name="AutoShape 14"/>
          <p:cNvSpPr>
            <a:spLocks noChangeArrowheads="1"/>
          </p:cNvSpPr>
          <p:nvPr/>
        </p:nvSpPr>
        <p:spPr bwMode="auto">
          <a:xfrm>
            <a:off x="755650" y="3125788"/>
            <a:ext cx="503238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726" name="Text Box 15"/>
          <p:cNvSpPr txBox="1">
            <a:spLocks noChangeArrowheads="1"/>
          </p:cNvSpPr>
          <p:nvPr/>
        </p:nvSpPr>
        <p:spPr bwMode="auto">
          <a:xfrm rot="-1333055">
            <a:off x="7004050" y="2205038"/>
            <a:ext cx="1812925" cy="547687"/>
          </a:xfrm>
          <a:prstGeom prst="rect">
            <a:avLst/>
          </a:prstGeom>
          <a:solidFill>
            <a:srgbClr val="FFCC00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KM-phase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1839" y="4751324"/>
            <a:ext cx="3254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 c: 1974, b: 1977, t: 1994 )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CP Violation at </a:t>
            </a:r>
            <a:r>
              <a:rPr lang="en-US" altLang="ja-JP" dirty="0" smtClean="0">
                <a:latin typeface="Symbol" pitchFamily="18" charset="2"/>
              </a:rPr>
              <a:t>U</a:t>
            </a:r>
            <a:r>
              <a:rPr lang="en-US" altLang="ja-JP" dirty="0" smtClean="0"/>
              <a:t>(4S)</a:t>
            </a:r>
            <a:endParaRPr lang="ja-JP" altLang="en-US" dirty="0" smtClean="0"/>
          </a:p>
        </p:txBody>
      </p:sp>
      <p:sp>
        <p:nvSpPr>
          <p:cNvPr id="201732" name="Text Box 3"/>
          <p:cNvSpPr txBox="1">
            <a:spLocks noChangeArrowheads="1"/>
          </p:cNvSpPr>
          <p:nvPr/>
        </p:nvSpPr>
        <p:spPr bwMode="auto">
          <a:xfrm>
            <a:off x="457200" y="1168400"/>
            <a:ext cx="771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G</a:t>
            </a:r>
            <a:r>
              <a:rPr lang="en-US" altLang="ja-JP" sz="2400"/>
              <a:t>(B</a:t>
            </a:r>
            <a:r>
              <a:rPr lang="en-US" altLang="ja-JP" sz="2400" baseline="30000"/>
              <a:t>0</a:t>
            </a:r>
            <a:r>
              <a:rPr lang="en-US" altLang="ja-JP" sz="2400"/>
              <a:t>→ </a:t>
            </a:r>
            <a:r>
              <a:rPr lang="en-US" altLang="ja-JP" sz="2400" i="1"/>
              <a:t>f</a:t>
            </a:r>
            <a:r>
              <a:rPr lang="en-US" altLang="ja-JP" sz="2400" baseline="-25000"/>
              <a:t>CP</a:t>
            </a:r>
            <a:r>
              <a:rPr lang="en-US" altLang="ja-JP" sz="2400"/>
              <a:t>) = |〈 </a:t>
            </a:r>
            <a:r>
              <a:rPr lang="en-US" altLang="ja-JP" sz="2400" i="1"/>
              <a:t>f</a:t>
            </a:r>
            <a:r>
              <a:rPr lang="en-US" altLang="ja-JP" sz="2400" baseline="-25000"/>
              <a:t>CP</a:t>
            </a:r>
            <a:r>
              <a:rPr lang="en-US" altLang="ja-JP" sz="2400"/>
              <a:t> |B</a:t>
            </a:r>
            <a:r>
              <a:rPr lang="en-US" altLang="ja-JP" sz="2400" baseline="30000"/>
              <a:t>0</a:t>
            </a:r>
            <a:r>
              <a:rPr lang="en-US" altLang="ja-JP" sz="2400"/>
              <a:t>(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/>
              <a:t>t)〉|</a:t>
            </a:r>
            <a:r>
              <a:rPr lang="en-US" altLang="ja-JP" sz="2400" baseline="30000"/>
              <a:t>2</a:t>
            </a:r>
            <a:r>
              <a:rPr lang="en-US" altLang="ja-JP" sz="2400"/>
              <a:t> = e</a:t>
            </a:r>
            <a:r>
              <a:rPr lang="en-US" altLang="ja-JP" sz="2400" baseline="30000"/>
              <a:t>-|</a:t>
            </a:r>
            <a:r>
              <a:rPr lang="en-US" altLang="ja-JP" sz="2400" baseline="30000">
                <a:latin typeface="Symbol" pitchFamily="18" charset="2"/>
              </a:rPr>
              <a:t>D</a:t>
            </a:r>
            <a:r>
              <a:rPr lang="en-US" altLang="ja-JP" sz="2400" baseline="30000"/>
              <a:t>t|/</a:t>
            </a:r>
            <a:r>
              <a:rPr lang="en-US" altLang="ja-JP" sz="2400" baseline="30000">
                <a:latin typeface="Symbol" pitchFamily="18" charset="2"/>
              </a:rPr>
              <a:t>t</a:t>
            </a:r>
            <a:r>
              <a:rPr lang="en-US" altLang="ja-JP" sz="2400" baseline="30000"/>
              <a:t> </a:t>
            </a:r>
            <a:r>
              <a:rPr lang="en-US" altLang="ja-JP" sz="2400"/>
              <a:t>|A|</a:t>
            </a:r>
            <a:r>
              <a:rPr lang="en-US" altLang="ja-JP" sz="2400" baseline="30000"/>
              <a:t>2</a:t>
            </a:r>
            <a:r>
              <a:rPr lang="en-US" altLang="ja-JP" sz="2400"/>
              <a:t>[1+Im</a:t>
            </a:r>
            <a:r>
              <a:rPr lang="en-US" altLang="ja-JP" sz="2400">
                <a:latin typeface="Symbol" pitchFamily="18" charset="2"/>
              </a:rPr>
              <a:t>l </a:t>
            </a:r>
            <a:r>
              <a:rPr lang="en-US" altLang="ja-JP" sz="2400"/>
              <a:t>sin(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/>
              <a:t>m</a:t>
            </a:r>
            <a:r>
              <a:rPr lang="ja-JP" altLang="en-US" sz="2400"/>
              <a:t>･</a:t>
            </a:r>
            <a:r>
              <a:rPr lang="en-US" altLang="ja-JP" sz="2800">
                <a:latin typeface="Symbol" pitchFamily="18" charset="2"/>
              </a:rPr>
              <a:t>D</a:t>
            </a:r>
            <a:r>
              <a:rPr lang="en-US" altLang="ja-JP" sz="2400"/>
              <a:t>t)]</a:t>
            </a:r>
          </a:p>
        </p:txBody>
      </p:sp>
      <p:sp>
        <p:nvSpPr>
          <p:cNvPr id="201733" name="Text Box 4"/>
          <p:cNvSpPr txBox="1">
            <a:spLocks noChangeArrowheads="1"/>
          </p:cNvSpPr>
          <p:nvPr/>
        </p:nvSpPr>
        <p:spPr bwMode="auto">
          <a:xfrm>
            <a:off x="457200" y="1625600"/>
            <a:ext cx="7713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G</a:t>
            </a:r>
            <a:r>
              <a:rPr lang="en-US" altLang="ja-JP" sz="2400"/>
              <a:t>(B</a:t>
            </a:r>
            <a:r>
              <a:rPr lang="en-US" altLang="ja-JP" sz="2400" baseline="30000"/>
              <a:t>0</a:t>
            </a:r>
            <a:r>
              <a:rPr lang="en-US" altLang="ja-JP" sz="2400"/>
              <a:t>→ </a:t>
            </a:r>
            <a:r>
              <a:rPr lang="en-US" altLang="ja-JP" sz="2400" i="1"/>
              <a:t>f</a:t>
            </a:r>
            <a:r>
              <a:rPr lang="en-US" altLang="ja-JP" sz="2400" baseline="-25000"/>
              <a:t>CP</a:t>
            </a:r>
            <a:r>
              <a:rPr lang="en-US" altLang="ja-JP" sz="2400"/>
              <a:t>) = |〈 </a:t>
            </a:r>
            <a:r>
              <a:rPr lang="en-US" altLang="ja-JP" sz="2400" i="1"/>
              <a:t>f</a:t>
            </a:r>
            <a:r>
              <a:rPr lang="en-US" altLang="ja-JP" sz="2400" baseline="-25000"/>
              <a:t>CP</a:t>
            </a:r>
            <a:r>
              <a:rPr lang="en-US" altLang="ja-JP" sz="2400"/>
              <a:t> |B</a:t>
            </a:r>
            <a:r>
              <a:rPr lang="en-US" altLang="ja-JP" sz="2400" baseline="30000"/>
              <a:t>0</a:t>
            </a:r>
            <a:r>
              <a:rPr lang="en-US" altLang="ja-JP" sz="2400"/>
              <a:t>(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/>
              <a:t>t)〉|</a:t>
            </a:r>
            <a:r>
              <a:rPr lang="en-US" altLang="ja-JP" sz="2400" baseline="30000"/>
              <a:t>2</a:t>
            </a:r>
            <a:r>
              <a:rPr lang="en-US" altLang="ja-JP" sz="2400"/>
              <a:t> = e</a:t>
            </a:r>
            <a:r>
              <a:rPr lang="en-US" altLang="ja-JP" sz="2400" baseline="30000"/>
              <a:t>-|</a:t>
            </a:r>
            <a:r>
              <a:rPr lang="en-US" altLang="ja-JP" sz="2400" baseline="30000">
                <a:latin typeface="Symbol" pitchFamily="18" charset="2"/>
              </a:rPr>
              <a:t>D</a:t>
            </a:r>
            <a:r>
              <a:rPr lang="en-US" altLang="ja-JP" sz="2400" baseline="30000"/>
              <a:t>t|/</a:t>
            </a:r>
            <a:r>
              <a:rPr lang="en-US" altLang="ja-JP" sz="2400" baseline="30000">
                <a:latin typeface="Symbol" pitchFamily="18" charset="2"/>
              </a:rPr>
              <a:t>t</a:t>
            </a:r>
            <a:r>
              <a:rPr lang="en-US" altLang="ja-JP" sz="2400" baseline="30000"/>
              <a:t> </a:t>
            </a:r>
            <a:r>
              <a:rPr lang="en-US" altLang="ja-JP" sz="2400"/>
              <a:t>|A|</a:t>
            </a:r>
            <a:r>
              <a:rPr lang="en-US" altLang="ja-JP" sz="2400" baseline="30000"/>
              <a:t>2</a:t>
            </a:r>
            <a:r>
              <a:rPr lang="en-US" altLang="ja-JP" sz="2400"/>
              <a:t>[1</a:t>
            </a:r>
            <a:r>
              <a:rPr lang="en-US" altLang="ja-JP" sz="2400">
                <a:latin typeface="Symbol" pitchFamily="18" charset="2"/>
              </a:rPr>
              <a:t>-</a:t>
            </a:r>
            <a:r>
              <a:rPr lang="en-US" altLang="ja-JP" sz="2400"/>
              <a:t>Im</a:t>
            </a:r>
            <a:r>
              <a:rPr lang="en-US" altLang="ja-JP" sz="2400">
                <a:latin typeface="Symbol" pitchFamily="18" charset="2"/>
              </a:rPr>
              <a:t>l </a:t>
            </a:r>
            <a:r>
              <a:rPr lang="en-US" altLang="ja-JP" sz="2400"/>
              <a:t>sin(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/>
              <a:t>m</a:t>
            </a:r>
            <a:r>
              <a:rPr lang="ja-JP" altLang="en-US" sz="2400"/>
              <a:t>･</a:t>
            </a:r>
            <a:r>
              <a:rPr lang="en-US" altLang="ja-JP" sz="2800">
                <a:latin typeface="Symbol" pitchFamily="18" charset="2"/>
              </a:rPr>
              <a:t>D</a:t>
            </a:r>
            <a:r>
              <a:rPr lang="en-US" altLang="ja-JP" sz="2400"/>
              <a:t>t)]</a:t>
            </a:r>
          </a:p>
        </p:txBody>
      </p:sp>
      <p:sp>
        <p:nvSpPr>
          <p:cNvPr id="201734" name="Rectangle 5"/>
          <p:cNvSpPr>
            <a:spLocks noChangeArrowheads="1"/>
          </p:cNvSpPr>
          <p:nvPr/>
        </p:nvSpPr>
        <p:spPr bwMode="auto">
          <a:xfrm>
            <a:off x="762000" y="15240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</a:p>
        </p:txBody>
      </p:sp>
      <p:sp>
        <p:nvSpPr>
          <p:cNvPr id="201735" name="Rectangle 6"/>
          <p:cNvSpPr>
            <a:spLocks noChangeArrowheads="1"/>
          </p:cNvSpPr>
          <p:nvPr/>
        </p:nvSpPr>
        <p:spPr bwMode="auto">
          <a:xfrm>
            <a:off x="3001963" y="15240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-</a:t>
            </a:r>
          </a:p>
        </p:txBody>
      </p:sp>
      <p:grpSp>
        <p:nvGrpSpPr>
          <p:cNvPr id="201736" name="Group 15"/>
          <p:cNvGrpSpPr>
            <a:grpSpLocks/>
          </p:cNvGrpSpPr>
          <p:nvPr/>
        </p:nvGrpSpPr>
        <p:grpSpPr bwMode="auto">
          <a:xfrm>
            <a:off x="381000" y="2209800"/>
            <a:ext cx="7986713" cy="1071563"/>
            <a:chOff x="288" y="3360"/>
            <a:chExt cx="5031" cy="675"/>
          </a:xfrm>
        </p:grpSpPr>
        <p:sp>
          <p:nvSpPr>
            <p:cNvPr id="201756" name="Line 16"/>
            <p:cNvSpPr>
              <a:spLocks noChangeShapeType="1"/>
            </p:cNvSpPr>
            <p:nvPr/>
          </p:nvSpPr>
          <p:spPr bwMode="auto">
            <a:xfrm>
              <a:off x="1153" y="3361"/>
              <a:ext cx="24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1757" name="Line 17"/>
            <p:cNvSpPr>
              <a:spLocks noChangeShapeType="1"/>
            </p:cNvSpPr>
            <p:nvPr/>
          </p:nvSpPr>
          <p:spPr bwMode="auto">
            <a:xfrm>
              <a:off x="1152" y="3728"/>
              <a:ext cx="24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1758" name="Line 18"/>
            <p:cNvSpPr>
              <a:spLocks noChangeShapeType="1"/>
            </p:cNvSpPr>
            <p:nvPr/>
          </p:nvSpPr>
          <p:spPr bwMode="auto">
            <a:xfrm>
              <a:off x="908" y="3678"/>
              <a:ext cx="257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1759" name="Rectangle 19"/>
            <p:cNvSpPr>
              <a:spLocks noChangeArrowheads="1"/>
            </p:cNvSpPr>
            <p:nvPr/>
          </p:nvSpPr>
          <p:spPr bwMode="auto">
            <a:xfrm>
              <a:off x="3403" y="3751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)</a:t>
              </a:r>
              <a:endParaRPr lang="en-US" altLang="ja-JP" sz="2400"/>
            </a:p>
          </p:txBody>
        </p:sp>
        <p:sp>
          <p:nvSpPr>
            <p:cNvPr id="201760" name="Rectangle 20"/>
            <p:cNvSpPr>
              <a:spLocks noChangeArrowheads="1"/>
            </p:cNvSpPr>
            <p:nvPr/>
          </p:nvSpPr>
          <p:spPr bwMode="auto">
            <a:xfrm>
              <a:off x="3027" y="3751"/>
              <a:ext cx="18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 i="1">
                  <a:solidFill>
                    <a:srgbClr val="000000"/>
                  </a:solidFill>
                </a:rPr>
                <a:t> f</a:t>
              </a:r>
              <a:endParaRPr lang="en-US" altLang="ja-JP" sz="2400"/>
            </a:p>
          </p:txBody>
        </p:sp>
        <p:sp>
          <p:nvSpPr>
            <p:cNvPr id="201761" name="Rectangle 21"/>
            <p:cNvSpPr>
              <a:spLocks noChangeArrowheads="1"/>
            </p:cNvSpPr>
            <p:nvPr/>
          </p:nvSpPr>
          <p:spPr bwMode="auto">
            <a:xfrm>
              <a:off x="2526" y="3751"/>
              <a:ext cx="13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B</a:t>
              </a:r>
              <a:endParaRPr lang="en-US" altLang="ja-JP" sz="2400"/>
            </a:p>
          </p:txBody>
        </p:sp>
        <p:sp>
          <p:nvSpPr>
            <p:cNvPr id="201762" name="Rectangle 22"/>
            <p:cNvSpPr>
              <a:spLocks noChangeArrowheads="1"/>
            </p:cNvSpPr>
            <p:nvPr/>
          </p:nvSpPr>
          <p:spPr bwMode="auto">
            <a:xfrm>
              <a:off x="2443" y="3751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(</a:t>
              </a:r>
              <a:endParaRPr lang="en-US" altLang="ja-JP" sz="2400"/>
            </a:p>
          </p:txBody>
        </p:sp>
        <p:sp>
          <p:nvSpPr>
            <p:cNvPr id="201763" name="Rectangle 23"/>
            <p:cNvSpPr>
              <a:spLocks noChangeArrowheads="1"/>
            </p:cNvSpPr>
            <p:nvPr/>
          </p:nvSpPr>
          <p:spPr bwMode="auto">
            <a:xfrm>
              <a:off x="2022" y="3751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)</a:t>
              </a:r>
              <a:endParaRPr lang="en-US" altLang="ja-JP" sz="2400"/>
            </a:p>
          </p:txBody>
        </p:sp>
        <p:sp>
          <p:nvSpPr>
            <p:cNvPr id="201764" name="Rectangle 24"/>
            <p:cNvSpPr>
              <a:spLocks noChangeArrowheads="1"/>
            </p:cNvSpPr>
            <p:nvPr/>
          </p:nvSpPr>
          <p:spPr bwMode="auto">
            <a:xfrm>
              <a:off x="1144" y="3751"/>
              <a:ext cx="13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B</a:t>
              </a:r>
              <a:endParaRPr lang="en-US" altLang="ja-JP" sz="2400"/>
            </a:p>
          </p:txBody>
        </p:sp>
        <p:sp>
          <p:nvSpPr>
            <p:cNvPr id="201765" name="Rectangle 25"/>
            <p:cNvSpPr>
              <a:spLocks noChangeArrowheads="1"/>
            </p:cNvSpPr>
            <p:nvPr/>
          </p:nvSpPr>
          <p:spPr bwMode="auto">
            <a:xfrm>
              <a:off x="1062" y="3751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(</a:t>
              </a:r>
              <a:endParaRPr lang="en-US" altLang="ja-JP" sz="2400"/>
            </a:p>
          </p:txBody>
        </p:sp>
        <p:sp>
          <p:nvSpPr>
            <p:cNvPr id="201766" name="Rectangle 26"/>
            <p:cNvSpPr>
              <a:spLocks noChangeArrowheads="1"/>
            </p:cNvSpPr>
            <p:nvPr/>
          </p:nvSpPr>
          <p:spPr bwMode="auto">
            <a:xfrm>
              <a:off x="3401" y="3386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)</a:t>
              </a:r>
              <a:endParaRPr lang="en-US" altLang="ja-JP" sz="2400"/>
            </a:p>
          </p:txBody>
        </p:sp>
        <p:sp>
          <p:nvSpPr>
            <p:cNvPr id="201767" name="Rectangle 27"/>
            <p:cNvSpPr>
              <a:spLocks noChangeArrowheads="1"/>
            </p:cNvSpPr>
            <p:nvPr/>
          </p:nvSpPr>
          <p:spPr bwMode="auto">
            <a:xfrm>
              <a:off x="3074" y="3386"/>
              <a:ext cx="15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 i="1">
                  <a:solidFill>
                    <a:srgbClr val="000000"/>
                  </a:solidFill>
                </a:rPr>
                <a:t> f</a:t>
              </a:r>
              <a:endParaRPr lang="en-US" altLang="ja-JP" sz="2400"/>
            </a:p>
          </p:txBody>
        </p:sp>
        <p:sp>
          <p:nvSpPr>
            <p:cNvPr id="201768" name="Rectangle 28"/>
            <p:cNvSpPr>
              <a:spLocks noChangeArrowheads="1"/>
            </p:cNvSpPr>
            <p:nvPr/>
          </p:nvSpPr>
          <p:spPr bwMode="auto">
            <a:xfrm>
              <a:off x="2524" y="3386"/>
              <a:ext cx="13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B</a:t>
              </a:r>
              <a:endParaRPr lang="en-US" altLang="ja-JP" sz="2400"/>
            </a:p>
          </p:txBody>
        </p:sp>
        <p:sp>
          <p:nvSpPr>
            <p:cNvPr id="201769" name="Rectangle 29"/>
            <p:cNvSpPr>
              <a:spLocks noChangeArrowheads="1"/>
            </p:cNvSpPr>
            <p:nvPr/>
          </p:nvSpPr>
          <p:spPr bwMode="auto">
            <a:xfrm>
              <a:off x="2441" y="3386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(</a:t>
              </a:r>
              <a:endParaRPr lang="en-US" altLang="ja-JP" sz="2400"/>
            </a:p>
          </p:txBody>
        </p:sp>
        <p:sp>
          <p:nvSpPr>
            <p:cNvPr id="201770" name="Rectangle 30"/>
            <p:cNvSpPr>
              <a:spLocks noChangeArrowheads="1"/>
            </p:cNvSpPr>
            <p:nvPr/>
          </p:nvSpPr>
          <p:spPr bwMode="auto">
            <a:xfrm>
              <a:off x="2024" y="3386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)</a:t>
              </a:r>
              <a:endParaRPr lang="en-US" altLang="ja-JP" sz="2400"/>
            </a:p>
          </p:txBody>
        </p:sp>
        <p:sp>
          <p:nvSpPr>
            <p:cNvPr id="201771" name="Rectangle 31"/>
            <p:cNvSpPr>
              <a:spLocks noChangeArrowheads="1"/>
            </p:cNvSpPr>
            <p:nvPr/>
          </p:nvSpPr>
          <p:spPr bwMode="auto">
            <a:xfrm>
              <a:off x="1662" y="3386"/>
              <a:ext cx="28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 i="1">
                  <a:solidFill>
                    <a:srgbClr val="000000"/>
                  </a:solidFill>
                </a:rPr>
                <a:t> f</a:t>
              </a:r>
              <a:endParaRPr lang="en-US" altLang="ja-JP" sz="2400"/>
            </a:p>
          </p:txBody>
        </p:sp>
        <p:sp>
          <p:nvSpPr>
            <p:cNvPr id="201772" name="Rectangle 32"/>
            <p:cNvSpPr>
              <a:spLocks noChangeArrowheads="1"/>
            </p:cNvSpPr>
            <p:nvPr/>
          </p:nvSpPr>
          <p:spPr bwMode="auto">
            <a:xfrm>
              <a:off x="1146" y="3386"/>
              <a:ext cx="13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B</a:t>
              </a:r>
              <a:endParaRPr lang="en-US" altLang="ja-JP" sz="2400"/>
            </a:p>
          </p:txBody>
        </p:sp>
        <p:sp>
          <p:nvSpPr>
            <p:cNvPr id="201773" name="Rectangle 33"/>
            <p:cNvSpPr>
              <a:spLocks noChangeArrowheads="1"/>
            </p:cNvSpPr>
            <p:nvPr/>
          </p:nvSpPr>
          <p:spPr bwMode="auto">
            <a:xfrm>
              <a:off x="1064" y="3386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(</a:t>
              </a:r>
              <a:endParaRPr lang="en-US" altLang="ja-JP" sz="2400"/>
            </a:p>
          </p:txBody>
        </p:sp>
        <p:sp>
          <p:nvSpPr>
            <p:cNvPr id="201774" name="Rectangle 34"/>
            <p:cNvSpPr>
              <a:spLocks noChangeArrowheads="1"/>
            </p:cNvSpPr>
            <p:nvPr/>
          </p:nvSpPr>
          <p:spPr bwMode="auto">
            <a:xfrm>
              <a:off x="288" y="3531"/>
              <a:ext cx="14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</a:rPr>
                <a:t>A</a:t>
              </a:r>
              <a:endParaRPr lang="en-US" altLang="ja-JP" sz="2400"/>
            </a:p>
          </p:txBody>
        </p:sp>
        <p:sp>
          <p:nvSpPr>
            <p:cNvPr id="201775" name="Rectangle 35"/>
            <p:cNvSpPr>
              <a:spLocks noChangeArrowheads="1"/>
            </p:cNvSpPr>
            <p:nvPr/>
          </p:nvSpPr>
          <p:spPr bwMode="auto">
            <a:xfrm>
              <a:off x="3192" y="3891"/>
              <a:ext cx="1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CP</a:t>
              </a:r>
              <a:endParaRPr lang="en-US" altLang="ja-JP" sz="2400"/>
            </a:p>
          </p:txBody>
        </p:sp>
        <p:sp>
          <p:nvSpPr>
            <p:cNvPr id="201776" name="Rectangle 36"/>
            <p:cNvSpPr>
              <a:spLocks noChangeArrowheads="1"/>
            </p:cNvSpPr>
            <p:nvPr/>
          </p:nvSpPr>
          <p:spPr bwMode="auto">
            <a:xfrm>
              <a:off x="2689" y="3732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0</a:t>
              </a:r>
              <a:endParaRPr lang="en-US" altLang="ja-JP" sz="2400"/>
            </a:p>
          </p:txBody>
        </p:sp>
        <p:sp>
          <p:nvSpPr>
            <p:cNvPr id="201777" name="Rectangle 37"/>
            <p:cNvSpPr>
              <a:spLocks noChangeArrowheads="1"/>
            </p:cNvSpPr>
            <p:nvPr/>
          </p:nvSpPr>
          <p:spPr bwMode="auto">
            <a:xfrm>
              <a:off x="2687" y="3891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d</a:t>
              </a:r>
              <a:endParaRPr lang="en-US" altLang="ja-JP" sz="2400"/>
            </a:p>
          </p:txBody>
        </p:sp>
        <p:sp>
          <p:nvSpPr>
            <p:cNvPr id="201778" name="Rectangle 38"/>
            <p:cNvSpPr>
              <a:spLocks noChangeArrowheads="1"/>
            </p:cNvSpPr>
            <p:nvPr/>
          </p:nvSpPr>
          <p:spPr bwMode="auto">
            <a:xfrm>
              <a:off x="1811" y="3891"/>
              <a:ext cx="1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CP</a:t>
              </a:r>
              <a:endParaRPr lang="en-US" altLang="ja-JP" sz="2400"/>
            </a:p>
          </p:txBody>
        </p:sp>
        <p:sp>
          <p:nvSpPr>
            <p:cNvPr id="201779" name="Rectangle 39"/>
            <p:cNvSpPr>
              <a:spLocks noChangeArrowheads="1"/>
            </p:cNvSpPr>
            <p:nvPr/>
          </p:nvSpPr>
          <p:spPr bwMode="auto">
            <a:xfrm>
              <a:off x="1308" y="3732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0</a:t>
              </a:r>
              <a:endParaRPr lang="en-US" altLang="ja-JP" sz="2400"/>
            </a:p>
          </p:txBody>
        </p:sp>
        <p:sp>
          <p:nvSpPr>
            <p:cNvPr id="201780" name="Rectangle 40"/>
            <p:cNvSpPr>
              <a:spLocks noChangeArrowheads="1"/>
            </p:cNvSpPr>
            <p:nvPr/>
          </p:nvSpPr>
          <p:spPr bwMode="auto">
            <a:xfrm>
              <a:off x="1307" y="3891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d</a:t>
              </a:r>
              <a:endParaRPr lang="en-US" altLang="ja-JP" sz="2400"/>
            </a:p>
          </p:txBody>
        </p:sp>
        <p:sp>
          <p:nvSpPr>
            <p:cNvPr id="201781" name="Rectangle 41"/>
            <p:cNvSpPr>
              <a:spLocks noChangeArrowheads="1"/>
            </p:cNvSpPr>
            <p:nvPr/>
          </p:nvSpPr>
          <p:spPr bwMode="auto">
            <a:xfrm>
              <a:off x="3190" y="3526"/>
              <a:ext cx="1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CP</a:t>
              </a:r>
              <a:endParaRPr lang="en-US" altLang="ja-JP" sz="2400"/>
            </a:p>
          </p:txBody>
        </p:sp>
        <p:sp>
          <p:nvSpPr>
            <p:cNvPr id="201782" name="Rectangle 42"/>
            <p:cNvSpPr>
              <a:spLocks noChangeArrowheads="1"/>
            </p:cNvSpPr>
            <p:nvPr/>
          </p:nvSpPr>
          <p:spPr bwMode="auto">
            <a:xfrm>
              <a:off x="2687" y="336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0</a:t>
              </a:r>
              <a:endParaRPr lang="en-US" altLang="ja-JP" sz="2400"/>
            </a:p>
          </p:txBody>
        </p:sp>
        <p:sp>
          <p:nvSpPr>
            <p:cNvPr id="201783" name="Rectangle 43"/>
            <p:cNvSpPr>
              <a:spLocks noChangeArrowheads="1"/>
            </p:cNvSpPr>
            <p:nvPr/>
          </p:nvSpPr>
          <p:spPr bwMode="auto">
            <a:xfrm>
              <a:off x="2685" y="3526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d</a:t>
              </a:r>
              <a:endParaRPr lang="en-US" altLang="ja-JP" sz="2400"/>
            </a:p>
          </p:txBody>
        </p:sp>
        <p:sp>
          <p:nvSpPr>
            <p:cNvPr id="201784" name="Rectangle 44"/>
            <p:cNvSpPr>
              <a:spLocks noChangeArrowheads="1"/>
            </p:cNvSpPr>
            <p:nvPr/>
          </p:nvSpPr>
          <p:spPr bwMode="auto">
            <a:xfrm>
              <a:off x="1813" y="3526"/>
              <a:ext cx="1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CP</a:t>
              </a:r>
              <a:endParaRPr lang="en-US" altLang="ja-JP" sz="2400"/>
            </a:p>
          </p:txBody>
        </p:sp>
        <p:sp>
          <p:nvSpPr>
            <p:cNvPr id="201785" name="Rectangle 45"/>
            <p:cNvSpPr>
              <a:spLocks noChangeArrowheads="1"/>
            </p:cNvSpPr>
            <p:nvPr/>
          </p:nvSpPr>
          <p:spPr bwMode="auto">
            <a:xfrm>
              <a:off x="1310" y="336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0</a:t>
              </a:r>
              <a:endParaRPr lang="en-US" altLang="ja-JP" sz="2400"/>
            </a:p>
          </p:txBody>
        </p:sp>
        <p:sp>
          <p:nvSpPr>
            <p:cNvPr id="201786" name="Rectangle 46"/>
            <p:cNvSpPr>
              <a:spLocks noChangeArrowheads="1"/>
            </p:cNvSpPr>
            <p:nvPr/>
          </p:nvSpPr>
          <p:spPr bwMode="auto">
            <a:xfrm>
              <a:off x="1308" y="3526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d</a:t>
              </a:r>
              <a:endParaRPr lang="en-US" altLang="ja-JP" sz="2400"/>
            </a:p>
          </p:txBody>
        </p:sp>
        <p:sp>
          <p:nvSpPr>
            <p:cNvPr id="201787" name="Rectangle 47"/>
            <p:cNvSpPr>
              <a:spLocks noChangeArrowheads="1"/>
            </p:cNvSpPr>
            <p:nvPr/>
          </p:nvSpPr>
          <p:spPr bwMode="auto">
            <a:xfrm>
              <a:off x="465" y="3682"/>
              <a:ext cx="1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>
                  <a:solidFill>
                    <a:srgbClr val="000000"/>
                  </a:solidFill>
                </a:rPr>
                <a:t>CP</a:t>
              </a:r>
              <a:endParaRPr lang="en-US" altLang="ja-JP" sz="2400"/>
            </a:p>
          </p:txBody>
        </p:sp>
        <p:sp>
          <p:nvSpPr>
            <p:cNvPr id="201788" name="Rectangle 48"/>
            <p:cNvSpPr>
              <a:spLocks noChangeArrowheads="1"/>
            </p:cNvSpPr>
            <p:nvPr/>
          </p:nvSpPr>
          <p:spPr bwMode="auto">
            <a:xfrm>
              <a:off x="2837" y="3726"/>
              <a:ext cx="19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altLang="ja-JP" sz="2400"/>
            </a:p>
          </p:txBody>
        </p:sp>
        <p:sp>
          <p:nvSpPr>
            <p:cNvPr id="201789" name="Rectangle 49"/>
            <p:cNvSpPr>
              <a:spLocks noChangeArrowheads="1"/>
            </p:cNvSpPr>
            <p:nvPr/>
          </p:nvSpPr>
          <p:spPr bwMode="auto">
            <a:xfrm>
              <a:off x="2300" y="3726"/>
              <a:ext cx="12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ja-JP" sz="2400"/>
            </a:p>
          </p:txBody>
        </p:sp>
        <p:sp>
          <p:nvSpPr>
            <p:cNvPr id="201790" name="Rectangle 50"/>
            <p:cNvSpPr>
              <a:spLocks noChangeArrowheads="1"/>
            </p:cNvSpPr>
            <p:nvPr/>
          </p:nvSpPr>
          <p:spPr bwMode="auto">
            <a:xfrm>
              <a:off x="2132" y="3726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altLang="ja-JP" sz="2400"/>
            </a:p>
          </p:txBody>
        </p:sp>
        <p:sp>
          <p:nvSpPr>
            <p:cNvPr id="201791" name="Rectangle 51"/>
            <p:cNvSpPr>
              <a:spLocks noChangeArrowheads="1"/>
            </p:cNvSpPr>
            <p:nvPr/>
          </p:nvSpPr>
          <p:spPr bwMode="auto">
            <a:xfrm>
              <a:off x="1456" y="3726"/>
              <a:ext cx="19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altLang="ja-JP" sz="2400"/>
            </a:p>
          </p:txBody>
        </p:sp>
        <p:sp>
          <p:nvSpPr>
            <p:cNvPr id="201792" name="Rectangle 52"/>
            <p:cNvSpPr>
              <a:spLocks noChangeArrowheads="1"/>
            </p:cNvSpPr>
            <p:nvPr/>
          </p:nvSpPr>
          <p:spPr bwMode="auto">
            <a:xfrm>
              <a:off x="919" y="3726"/>
              <a:ext cx="12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ja-JP" sz="2400"/>
            </a:p>
          </p:txBody>
        </p:sp>
        <p:sp>
          <p:nvSpPr>
            <p:cNvPr id="201793" name="Rectangle 53"/>
            <p:cNvSpPr>
              <a:spLocks noChangeArrowheads="1"/>
            </p:cNvSpPr>
            <p:nvPr/>
          </p:nvSpPr>
          <p:spPr bwMode="auto">
            <a:xfrm>
              <a:off x="2836" y="3360"/>
              <a:ext cx="19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altLang="ja-JP" sz="2400"/>
            </a:p>
          </p:txBody>
        </p:sp>
        <p:sp>
          <p:nvSpPr>
            <p:cNvPr id="201794" name="Rectangle 54"/>
            <p:cNvSpPr>
              <a:spLocks noChangeArrowheads="1"/>
            </p:cNvSpPr>
            <p:nvPr/>
          </p:nvSpPr>
          <p:spPr bwMode="auto">
            <a:xfrm>
              <a:off x="2298" y="3360"/>
              <a:ext cx="12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ja-JP" sz="2400"/>
            </a:p>
          </p:txBody>
        </p:sp>
        <p:sp>
          <p:nvSpPr>
            <p:cNvPr id="201795" name="Rectangle 55"/>
            <p:cNvSpPr>
              <a:spLocks noChangeArrowheads="1"/>
            </p:cNvSpPr>
            <p:nvPr/>
          </p:nvSpPr>
          <p:spPr bwMode="auto">
            <a:xfrm>
              <a:off x="2134" y="3360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altLang="ja-JP" sz="2400"/>
            </a:p>
          </p:txBody>
        </p:sp>
        <p:sp>
          <p:nvSpPr>
            <p:cNvPr id="201796" name="Rectangle 56"/>
            <p:cNvSpPr>
              <a:spLocks noChangeArrowheads="1"/>
            </p:cNvSpPr>
            <p:nvPr/>
          </p:nvSpPr>
          <p:spPr bwMode="auto">
            <a:xfrm>
              <a:off x="1458" y="3360"/>
              <a:ext cx="19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 altLang="ja-JP" sz="2400"/>
            </a:p>
          </p:txBody>
        </p:sp>
        <p:sp>
          <p:nvSpPr>
            <p:cNvPr id="201797" name="Rectangle 57"/>
            <p:cNvSpPr>
              <a:spLocks noChangeArrowheads="1"/>
            </p:cNvSpPr>
            <p:nvPr/>
          </p:nvSpPr>
          <p:spPr bwMode="auto">
            <a:xfrm>
              <a:off x="921" y="3360"/>
              <a:ext cx="12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ja-JP" sz="2400"/>
            </a:p>
          </p:txBody>
        </p:sp>
        <p:sp>
          <p:nvSpPr>
            <p:cNvPr id="201798" name="Rectangle 58"/>
            <p:cNvSpPr>
              <a:spLocks noChangeArrowheads="1"/>
            </p:cNvSpPr>
            <p:nvPr/>
          </p:nvSpPr>
          <p:spPr bwMode="auto">
            <a:xfrm>
              <a:off x="721" y="3505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altLang="ja-JP" sz="2400"/>
            </a:p>
          </p:txBody>
        </p:sp>
        <p:sp>
          <p:nvSpPr>
            <p:cNvPr id="201799" name="Rectangle 59"/>
            <p:cNvSpPr>
              <a:spLocks noChangeArrowheads="1"/>
            </p:cNvSpPr>
            <p:nvPr/>
          </p:nvSpPr>
          <p:spPr bwMode="auto">
            <a:xfrm>
              <a:off x="1662" y="3739"/>
              <a:ext cx="28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500" b="1" i="1">
                  <a:solidFill>
                    <a:srgbClr val="000000"/>
                  </a:solidFill>
                </a:rPr>
                <a:t> f</a:t>
              </a:r>
              <a:endParaRPr lang="en-US" altLang="ja-JP" sz="2400"/>
            </a:p>
          </p:txBody>
        </p:sp>
        <p:sp>
          <p:nvSpPr>
            <p:cNvPr id="201800" name="Rectangle 60"/>
            <p:cNvSpPr>
              <a:spLocks noChangeArrowheads="1"/>
            </p:cNvSpPr>
            <p:nvPr/>
          </p:nvSpPr>
          <p:spPr bwMode="auto">
            <a:xfrm>
              <a:off x="3489" y="3504"/>
              <a:ext cx="18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/>
                <a:t>=</a:t>
              </a:r>
              <a:r>
                <a:rPr lang="en-US" altLang="ja-JP" sz="2800" b="1">
                  <a:solidFill>
                    <a:srgbClr val="FF0000"/>
                  </a:solidFill>
                </a:rPr>
                <a:t> -Im</a:t>
              </a:r>
              <a:r>
                <a:rPr lang="en-US" altLang="ja-JP" sz="2800" b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sz="2800" b="1" baseline="-25000">
                  <a:solidFill>
                    <a:srgbClr val="FF0000"/>
                  </a:solidFill>
                </a:rPr>
                <a:t> </a:t>
              </a:r>
              <a:r>
                <a:rPr lang="en-US" altLang="ja-JP" sz="2800"/>
                <a:t>sin(</a:t>
              </a:r>
              <a:r>
                <a:rPr lang="en-US" altLang="ja-JP" sz="2800">
                  <a:latin typeface="Symbol" pitchFamily="18" charset="2"/>
                </a:rPr>
                <a:t>D</a:t>
              </a:r>
              <a:r>
                <a:rPr lang="en-US" altLang="ja-JP" sz="2800"/>
                <a:t>m</a:t>
              </a:r>
              <a:r>
                <a:rPr lang="ja-JP" altLang="en-US" sz="2800"/>
                <a:t>･</a:t>
              </a:r>
              <a:r>
                <a:rPr lang="en-US" altLang="ja-JP" sz="2800">
                  <a:latin typeface="Symbol" pitchFamily="18" charset="2"/>
                </a:rPr>
                <a:t>D</a:t>
              </a:r>
              <a:r>
                <a:rPr lang="en-US" altLang="ja-JP" sz="2800"/>
                <a:t>t)</a:t>
              </a:r>
            </a:p>
          </p:txBody>
        </p:sp>
      </p:grpSp>
      <p:grpSp>
        <p:nvGrpSpPr>
          <p:cNvPr id="201737" name="Group 74"/>
          <p:cNvGrpSpPr>
            <a:grpSpLocks/>
          </p:cNvGrpSpPr>
          <p:nvPr/>
        </p:nvGrpSpPr>
        <p:grpSpPr bwMode="auto">
          <a:xfrm>
            <a:off x="533400" y="3505200"/>
            <a:ext cx="4038600" cy="2757488"/>
            <a:chOff x="480" y="1824"/>
            <a:chExt cx="2880" cy="2121"/>
          </a:xfrm>
        </p:grpSpPr>
        <p:pic>
          <p:nvPicPr>
            <p:cNvPr id="201746" name="Picture 6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5" t="11864" r="13559" b="11600"/>
            <a:stretch>
              <a:fillRect/>
            </a:stretch>
          </p:blipFill>
          <p:spPr bwMode="auto">
            <a:xfrm>
              <a:off x="480" y="1824"/>
              <a:ext cx="2880" cy="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747" name="Freeform 65"/>
            <p:cNvSpPr>
              <a:spLocks/>
            </p:cNvSpPr>
            <p:nvPr/>
          </p:nvSpPr>
          <p:spPr bwMode="auto">
            <a:xfrm>
              <a:off x="2016" y="2352"/>
              <a:ext cx="1056" cy="1392"/>
            </a:xfrm>
            <a:custGeom>
              <a:avLst/>
              <a:gdLst>
                <a:gd name="T0" fmla="*/ 0 w 1056"/>
                <a:gd name="T1" fmla="*/ 0 h 1392"/>
                <a:gd name="T2" fmla="*/ 144 w 1056"/>
                <a:gd name="T3" fmla="*/ 432 h 1392"/>
                <a:gd name="T4" fmla="*/ 288 w 1056"/>
                <a:gd name="T5" fmla="*/ 768 h 1392"/>
                <a:gd name="T6" fmla="*/ 480 w 1056"/>
                <a:gd name="T7" fmla="*/ 1104 h 1392"/>
                <a:gd name="T8" fmla="*/ 672 w 1056"/>
                <a:gd name="T9" fmla="*/ 1296 h 1392"/>
                <a:gd name="T10" fmla="*/ 1056 w 1056"/>
                <a:gd name="T11" fmla="*/ 1392 h 1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6"/>
                <a:gd name="T19" fmla="*/ 0 h 1392"/>
                <a:gd name="T20" fmla="*/ 1056 w 1056"/>
                <a:gd name="T21" fmla="*/ 1392 h 1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6" h="1392">
                  <a:moveTo>
                    <a:pt x="0" y="0"/>
                  </a:moveTo>
                  <a:cubicBezTo>
                    <a:pt x="48" y="152"/>
                    <a:pt x="96" y="304"/>
                    <a:pt x="144" y="432"/>
                  </a:cubicBezTo>
                  <a:cubicBezTo>
                    <a:pt x="192" y="560"/>
                    <a:pt x="232" y="656"/>
                    <a:pt x="288" y="768"/>
                  </a:cubicBezTo>
                  <a:cubicBezTo>
                    <a:pt x="344" y="880"/>
                    <a:pt x="416" y="1016"/>
                    <a:pt x="480" y="1104"/>
                  </a:cubicBezTo>
                  <a:cubicBezTo>
                    <a:pt x="544" y="1192"/>
                    <a:pt x="576" y="1248"/>
                    <a:pt x="672" y="1296"/>
                  </a:cubicBezTo>
                  <a:cubicBezTo>
                    <a:pt x="768" y="1344"/>
                    <a:pt x="984" y="1376"/>
                    <a:pt x="1056" y="1392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1748" name="Freeform 66"/>
            <p:cNvSpPr>
              <a:spLocks/>
            </p:cNvSpPr>
            <p:nvPr/>
          </p:nvSpPr>
          <p:spPr bwMode="auto">
            <a:xfrm rot="20328">
              <a:off x="1056" y="2400"/>
              <a:ext cx="908" cy="1392"/>
            </a:xfrm>
            <a:custGeom>
              <a:avLst/>
              <a:gdLst>
                <a:gd name="T0" fmla="*/ 908 w 908"/>
                <a:gd name="T1" fmla="*/ 0 h 1332"/>
                <a:gd name="T2" fmla="*/ 880 w 908"/>
                <a:gd name="T3" fmla="*/ 554 h 1332"/>
                <a:gd name="T4" fmla="*/ 848 w 908"/>
                <a:gd name="T5" fmla="*/ 1088 h 1332"/>
                <a:gd name="T6" fmla="*/ 808 w 908"/>
                <a:gd name="T7" fmla="*/ 1618 h 1332"/>
                <a:gd name="T8" fmla="*/ 740 w 908"/>
                <a:gd name="T9" fmla="*/ 2214 h 1332"/>
                <a:gd name="T10" fmla="*/ 748 w 908"/>
                <a:gd name="T11" fmla="*/ 2137 h 1332"/>
                <a:gd name="T12" fmla="*/ 720 w 908"/>
                <a:gd name="T13" fmla="*/ 2338 h 1332"/>
                <a:gd name="T14" fmla="*/ 648 w 908"/>
                <a:gd name="T15" fmla="*/ 2616 h 1332"/>
                <a:gd name="T16" fmla="*/ 540 w 908"/>
                <a:gd name="T17" fmla="*/ 2841 h 1332"/>
                <a:gd name="T18" fmla="*/ 392 w 908"/>
                <a:gd name="T19" fmla="*/ 2986 h 1332"/>
                <a:gd name="T20" fmla="*/ 0 w 908"/>
                <a:gd name="T21" fmla="*/ 3077 h 1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8"/>
                <a:gd name="T34" fmla="*/ 0 h 1332"/>
                <a:gd name="T35" fmla="*/ 908 w 908"/>
                <a:gd name="T36" fmla="*/ 1332 h 13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8" h="1332">
                  <a:moveTo>
                    <a:pt x="908" y="0"/>
                  </a:moveTo>
                  <a:cubicBezTo>
                    <a:pt x="899" y="80"/>
                    <a:pt x="890" y="161"/>
                    <a:pt x="880" y="240"/>
                  </a:cubicBezTo>
                  <a:cubicBezTo>
                    <a:pt x="870" y="319"/>
                    <a:pt x="860" y="395"/>
                    <a:pt x="848" y="472"/>
                  </a:cubicBezTo>
                  <a:cubicBezTo>
                    <a:pt x="836" y="549"/>
                    <a:pt x="826" y="619"/>
                    <a:pt x="808" y="700"/>
                  </a:cubicBezTo>
                  <a:cubicBezTo>
                    <a:pt x="790" y="781"/>
                    <a:pt x="750" y="923"/>
                    <a:pt x="740" y="960"/>
                  </a:cubicBezTo>
                  <a:cubicBezTo>
                    <a:pt x="730" y="997"/>
                    <a:pt x="751" y="915"/>
                    <a:pt x="748" y="924"/>
                  </a:cubicBezTo>
                  <a:cubicBezTo>
                    <a:pt x="745" y="933"/>
                    <a:pt x="737" y="977"/>
                    <a:pt x="720" y="1012"/>
                  </a:cubicBezTo>
                  <a:cubicBezTo>
                    <a:pt x="703" y="1047"/>
                    <a:pt x="678" y="1095"/>
                    <a:pt x="648" y="1132"/>
                  </a:cubicBezTo>
                  <a:cubicBezTo>
                    <a:pt x="618" y="1169"/>
                    <a:pt x="583" y="1205"/>
                    <a:pt x="540" y="1232"/>
                  </a:cubicBezTo>
                  <a:cubicBezTo>
                    <a:pt x="497" y="1259"/>
                    <a:pt x="482" y="1275"/>
                    <a:pt x="392" y="1292"/>
                  </a:cubicBezTo>
                  <a:cubicBezTo>
                    <a:pt x="302" y="1309"/>
                    <a:pt x="66" y="1323"/>
                    <a:pt x="0" y="1332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1749" name="Freeform 67"/>
            <p:cNvSpPr>
              <a:spLocks/>
            </p:cNvSpPr>
            <p:nvPr/>
          </p:nvSpPr>
          <p:spPr bwMode="auto">
            <a:xfrm flipH="1">
              <a:off x="912" y="2400"/>
              <a:ext cx="1056" cy="1392"/>
            </a:xfrm>
            <a:custGeom>
              <a:avLst/>
              <a:gdLst>
                <a:gd name="T0" fmla="*/ 0 w 1056"/>
                <a:gd name="T1" fmla="*/ 0 h 1392"/>
                <a:gd name="T2" fmla="*/ 144 w 1056"/>
                <a:gd name="T3" fmla="*/ 432 h 1392"/>
                <a:gd name="T4" fmla="*/ 288 w 1056"/>
                <a:gd name="T5" fmla="*/ 768 h 1392"/>
                <a:gd name="T6" fmla="*/ 480 w 1056"/>
                <a:gd name="T7" fmla="*/ 1104 h 1392"/>
                <a:gd name="T8" fmla="*/ 672 w 1056"/>
                <a:gd name="T9" fmla="*/ 1296 h 1392"/>
                <a:gd name="T10" fmla="*/ 1056 w 1056"/>
                <a:gd name="T11" fmla="*/ 1392 h 1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6"/>
                <a:gd name="T19" fmla="*/ 0 h 1392"/>
                <a:gd name="T20" fmla="*/ 1056 w 1056"/>
                <a:gd name="T21" fmla="*/ 1392 h 1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6" h="1392">
                  <a:moveTo>
                    <a:pt x="0" y="0"/>
                  </a:moveTo>
                  <a:cubicBezTo>
                    <a:pt x="48" y="152"/>
                    <a:pt x="96" y="304"/>
                    <a:pt x="144" y="432"/>
                  </a:cubicBezTo>
                  <a:cubicBezTo>
                    <a:pt x="192" y="560"/>
                    <a:pt x="232" y="656"/>
                    <a:pt x="288" y="768"/>
                  </a:cubicBezTo>
                  <a:cubicBezTo>
                    <a:pt x="344" y="880"/>
                    <a:pt x="416" y="1016"/>
                    <a:pt x="480" y="1104"/>
                  </a:cubicBezTo>
                  <a:cubicBezTo>
                    <a:pt x="544" y="1192"/>
                    <a:pt x="576" y="1248"/>
                    <a:pt x="672" y="1296"/>
                  </a:cubicBezTo>
                  <a:cubicBezTo>
                    <a:pt x="768" y="1344"/>
                    <a:pt x="984" y="1376"/>
                    <a:pt x="1056" y="1392"/>
                  </a:cubicBezTo>
                </a:path>
              </a:pathLst>
            </a:custGeom>
            <a:noFill/>
            <a:ln w="508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1750" name="Freeform 68"/>
            <p:cNvSpPr>
              <a:spLocks/>
            </p:cNvSpPr>
            <p:nvPr/>
          </p:nvSpPr>
          <p:spPr bwMode="auto">
            <a:xfrm flipH="1">
              <a:off x="2016" y="2448"/>
              <a:ext cx="908" cy="1332"/>
            </a:xfrm>
            <a:custGeom>
              <a:avLst/>
              <a:gdLst>
                <a:gd name="T0" fmla="*/ 908 w 908"/>
                <a:gd name="T1" fmla="*/ 0 h 1332"/>
                <a:gd name="T2" fmla="*/ 880 w 908"/>
                <a:gd name="T3" fmla="*/ 240 h 1332"/>
                <a:gd name="T4" fmla="*/ 848 w 908"/>
                <a:gd name="T5" fmla="*/ 472 h 1332"/>
                <a:gd name="T6" fmla="*/ 808 w 908"/>
                <a:gd name="T7" fmla="*/ 700 h 1332"/>
                <a:gd name="T8" fmla="*/ 740 w 908"/>
                <a:gd name="T9" fmla="*/ 960 h 1332"/>
                <a:gd name="T10" fmla="*/ 748 w 908"/>
                <a:gd name="T11" fmla="*/ 924 h 1332"/>
                <a:gd name="T12" fmla="*/ 720 w 908"/>
                <a:gd name="T13" fmla="*/ 1012 h 1332"/>
                <a:gd name="T14" fmla="*/ 648 w 908"/>
                <a:gd name="T15" fmla="*/ 1132 h 1332"/>
                <a:gd name="T16" fmla="*/ 540 w 908"/>
                <a:gd name="T17" fmla="*/ 1232 h 1332"/>
                <a:gd name="T18" fmla="*/ 392 w 908"/>
                <a:gd name="T19" fmla="*/ 1292 h 1332"/>
                <a:gd name="T20" fmla="*/ 0 w 908"/>
                <a:gd name="T21" fmla="*/ 1332 h 1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8"/>
                <a:gd name="T34" fmla="*/ 0 h 1332"/>
                <a:gd name="T35" fmla="*/ 908 w 908"/>
                <a:gd name="T36" fmla="*/ 1332 h 13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8" h="1332">
                  <a:moveTo>
                    <a:pt x="908" y="0"/>
                  </a:moveTo>
                  <a:cubicBezTo>
                    <a:pt x="899" y="80"/>
                    <a:pt x="890" y="161"/>
                    <a:pt x="880" y="240"/>
                  </a:cubicBezTo>
                  <a:cubicBezTo>
                    <a:pt x="870" y="319"/>
                    <a:pt x="860" y="395"/>
                    <a:pt x="848" y="472"/>
                  </a:cubicBezTo>
                  <a:cubicBezTo>
                    <a:pt x="836" y="549"/>
                    <a:pt x="826" y="619"/>
                    <a:pt x="808" y="700"/>
                  </a:cubicBezTo>
                  <a:cubicBezTo>
                    <a:pt x="790" y="781"/>
                    <a:pt x="750" y="923"/>
                    <a:pt x="740" y="960"/>
                  </a:cubicBezTo>
                  <a:cubicBezTo>
                    <a:pt x="730" y="997"/>
                    <a:pt x="751" y="915"/>
                    <a:pt x="748" y="924"/>
                  </a:cubicBezTo>
                  <a:cubicBezTo>
                    <a:pt x="745" y="933"/>
                    <a:pt x="737" y="977"/>
                    <a:pt x="720" y="1012"/>
                  </a:cubicBezTo>
                  <a:cubicBezTo>
                    <a:pt x="703" y="1047"/>
                    <a:pt x="678" y="1095"/>
                    <a:pt x="648" y="1132"/>
                  </a:cubicBezTo>
                  <a:cubicBezTo>
                    <a:pt x="618" y="1169"/>
                    <a:pt x="583" y="1205"/>
                    <a:pt x="540" y="1232"/>
                  </a:cubicBezTo>
                  <a:cubicBezTo>
                    <a:pt x="497" y="1259"/>
                    <a:pt x="482" y="1275"/>
                    <a:pt x="392" y="1292"/>
                  </a:cubicBezTo>
                  <a:cubicBezTo>
                    <a:pt x="302" y="1309"/>
                    <a:pt x="66" y="1323"/>
                    <a:pt x="0" y="1332"/>
                  </a:cubicBezTo>
                </a:path>
              </a:pathLst>
            </a:custGeom>
            <a:noFill/>
            <a:ln w="508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1751" name="Text Box 69"/>
            <p:cNvSpPr txBox="1">
              <a:spLocks noChangeArrowheads="1"/>
            </p:cNvSpPr>
            <p:nvPr/>
          </p:nvSpPr>
          <p:spPr bwMode="auto">
            <a:xfrm>
              <a:off x="1118" y="2304"/>
              <a:ext cx="466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ja-JP" sz="2800" b="1" i="1">
                  <a:solidFill>
                    <a:srgbClr val="3333FF"/>
                  </a:solidFill>
                </a:rPr>
                <a:t>B</a:t>
              </a:r>
              <a:r>
                <a:rPr lang="en-US" altLang="ja-JP" sz="2800" b="1" i="1" baseline="30000">
                  <a:solidFill>
                    <a:srgbClr val="3333FF"/>
                  </a:solidFill>
                </a:rPr>
                <a:t>0</a:t>
              </a:r>
            </a:p>
          </p:txBody>
        </p:sp>
        <p:sp>
          <p:nvSpPr>
            <p:cNvPr id="201752" name="Text Box 70"/>
            <p:cNvSpPr txBox="1">
              <a:spLocks noChangeArrowheads="1"/>
            </p:cNvSpPr>
            <p:nvPr/>
          </p:nvSpPr>
          <p:spPr bwMode="auto">
            <a:xfrm>
              <a:off x="2750" y="2395"/>
              <a:ext cx="418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ja-JP" sz="2800" b="1" i="1">
                  <a:solidFill>
                    <a:srgbClr val="FF0000"/>
                  </a:solidFill>
                </a:rPr>
                <a:t>B</a:t>
              </a:r>
              <a:r>
                <a:rPr lang="en-US" altLang="ja-JP" sz="2800" b="1" i="1" baseline="30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01753" name="Line 71"/>
            <p:cNvSpPr>
              <a:spLocks noChangeShapeType="1"/>
            </p:cNvSpPr>
            <p:nvPr/>
          </p:nvSpPr>
          <p:spPr bwMode="auto">
            <a:xfrm flipH="1">
              <a:off x="2256" y="2592"/>
              <a:ext cx="528" cy="24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1754" name="Line 72"/>
            <p:cNvSpPr>
              <a:spLocks noChangeShapeType="1"/>
            </p:cNvSpPr>
            <p:nvPr/>
          </p:nvSpPr>
          <p:spPr bwMode="auto">
            <a:xfrm>
              <a:off x="1296" y="2549"/>
              <a:ext cx="528" cy="288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1755" name="Line 73"/>
            <p:cNvSpPr>
              <a:spLocks noChangeShapeType="1"/>
            </p:cNvSpPr>
            <p:nvPr/>
          </p:nvSpPr>
          <p:spPr bwMode="auto">
            <a:xfrm>
              <a:off x="2832" y="2448"/>
              <a:ext cx="192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1738" name="Text Box 75"/>
          <p:cNvSpPr txBox="1">
            <a:spLocks noChangeArrowheads="1"/>
          </p:cNvSpPr>
          <p:nvPr/>
        </p:nvSpPr>
        <p:spPr bwMode="auto">
          <a:xfrm>
            <a:off x="4038600" y="59578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800" b="1">
                <a:solidFill>
                  <a:srgbClr val="990099"/>
                </a:solidFill>
                <a:latin typeface="Symbol" pitchFamily="18" charset="2"/>
              </a:rPr>
              <a:t>D</a:t>
            </a:r>
            <a:r>
              <a:rPr lang="en-US" altLang="ja-JP" sz="2800" b="1">
                <a:solidFill>
                  <a:srgbClr val="990099"/>
                </a:solidFill>
              </a:rPr>
              <a:t>t</a:t>
            </a:r>
          </a:p>
        </p:txBody>
      </p:sp>
      <p:sp>
        <p:nvSpPr>
          <p:cNvPr id="201739" name="Text Box 76"/>
          <p:cNvSpPr txBox="1">
            <a:spLocks noChangeArrowheads="1"/>
          </p:cNvSpPr>
          <p:nvPr/>
        </p:nvSpPr>
        <p:spPr bwMode="auto">
          <a:xfrm>
            <a:off x="4597400" y="3524250"/>
            <a:ext cx="463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altLang="ja-JP" sz="2800" b="1">
                <a:solidFill>
                  <a:srgbClr val="0000FF"/>
                </a:solidFill>
              </a:rPr>
              <a:t>t </a:t>
            </a:r>
            <a:r>
              <a:rPr lang="en-US" altLang="ja-JP" sz="2800">
                <a:solidFill>
                  <a:srgbClr val="0000FF"/>
                </a:solidFill>
              </a:rPr>
              <a:t>integrated</a:t>
            </a:r>
            <a:r>
              <a:rPr lang="ja-JP" altLang="en-US" sz="2400">
                <a:solidFill>
                  <a:srgbClr val="0000FF"/>
                </a:solidFill>
              </a:rPr>
              <a:t>：</a:t>
            </a:r>
            <a:r>
              <a:rPr lang="en-US" altLang="ja-JP" sz="2400">
                <a:solidFill>
                  <a:srgbClr val="0000FF"/>
                </a:solidFill>
              </a:rPr>
              <a:t>Asymmetry</a:t>
            </a:r>
            <a:r>
              <a:rPr lang="ja-JP" altLang="en-US" sz="2400">
                <a:solidFill>
                  <a:srgbClr val="0000FF"/>
                </a:solidFill>
              </a:rPr>
              <a:t> </a:t>
            </a:r>
            <a:r>
              <a:rPr lang="en-US" altLang="ja-JP" sz="2400">
                <a:solidFill>
                  <a:srgbClr val="0000FF"/>
                </a:solidFill>
              </a:rPr>
              <a:t>cancels</a:t>
            </a:r>
          </a:p>
        </p:txBody>
      </p:sp>
      <p:sp>
        <p:nvSpPr>
          <p:cNvPr id="201740" name="Text Box 77"/>
          <p:cNvSpPr txBox="1">
            <a:spLocks noChangeArrowheads="1"/>
          </p:cNvSpPr>
          <p:nvPr/>
        </p:nvSpPr>
        <p:spPr bwMode="auto">
          <a:xfrm>
            <a:off x="5029200" y="4041775"/>
            <a:ext cx="35687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FF6600"/>
                </a:solidFill>
                <a:latin typeface="Symbol" pitchFamily="18" charset="2"/>
              </a:rPr>
              <a:t>D</a:t>
            </a:r>
            <a:r>
              <a:rPr lang="en-US" altLang="ja-JP" sz="2800" b="1">
                <a:solidFill>
                  <a:srgbClr val="FF6600"/>
                </a:solidFill>
              </a:rPr>
              <a:t>t </a:t>
            </a:r>
            <a:r>
              <a:rPr lang="en-US" altLang="ja-JP" sz="2400">
                <a:solidFill>
                  <a:srgbClr val="FF6600"/>
                </a:solidFill>
              </a:rPr>
              <a:t>distribution needs to be </a:t>
            </a:r>
          </a:p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6600"/>
                </a:solidFill>
              </a:rPr>
              <a:t>                          measured</a:t>
            </a:r>
            <a:endParaRPr lang="ja-JP" altLang="en-US" sz="2400">
              <a:solidFill>
                <a:srgbClr val="0000FF"/>
              </a:solidFill>
            </a:endParaRPr>
          </a:p>
        </p:txBody>
      </p:sp>
      <p:sp>
        <p:nvSpPr>
          <p:cNvPr id="201741" name="Text Box 78"/>
          <p:cNvSpPr txBox="1">
            <a:spLocks noChangeArrowheads="1"/>
          </p:cNvSpPr>
          <p:nvPr/>
        </p:nvSpPr>
        <p:spPr bwMode="auto">
          <a:xfrm>
            <a:off x="4708525" y="4591050"/>
            <a:ext cx="4335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Symbol" pitchFamily="18" charset="2"/>
              </a:rPr>
              <a:t>t</a:t>
            </a:r>
            <a:r>
              <a:rPr lang="en-US" altLang="ja-JP" sz="2400" baseline="-25000"/>
              <a:t>B</a:t>
            </a:r>
            <a:r>
              <a:rPr lang="en-US" altLang="ja-JP" sz="2400"/>
              <a:t>~1.5ps → too small to measure</a:t>
            </a:r>
            <a:endParaRPr lang="ja-JP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/>
              <a:t>                      </a:t>
            </a:r>
            <a:r>
              <a:rPr lang="en-US" altLang="ja-JP" sz="2400"/>
              <a:t>time</a:t>
            </a:r>
            <a:r>
              <a:rPr lang="ja-JP" altLang="en-US" sz="2400"/>
              <a:t> </a:t>
            </a:r>
            <a:r>
              <a:rPr lang="en-US" altLang="ja-JP" sz="2400"/>
              <a:t>directly</a:t>
            </a:r>
            <a:r>
              <a:rPr lang="ja-JP" altLang="en-US" sz="2400"/>
              <a:t>         </a:t>
            </a:r>
          </a:p>
        </p:txBody>
      </p:sp>
      <p:sp>
        <p:nvSpPr>
          <p:cNvPr id="201742" name="Text Box 79"/>
          <p:cNvSpPr txBox="1">
            <a:spLocks noChangeArrowheads="1"/>
          </p:cNvSpPr>
          <p:nvPr/>
        </p:nvSpPr>
        <p:spPr bwMode="auto">
          <a:xfrm>
            <a:off x="4689475" y="4983163"/>
            <a:ext cx="1519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(ps=10</a:t>
            </a:r>
            <a:r>
              <a:rPr lang="en-US" altLang="ja-JP" sz="2000" baseline="30000"/>
              <a:t>-12</a:t>
            </a:r>
            <a:r>
              <a:rPr lang="en-US" altLang="ja-JP" sz="2000"/>
              <a:t>sec)</a:t>
            </a:r>
          </a:p>
        </p:txBody>
      </p:sp>
      <p:sp>
        <p:nvSpPr>
          <p:cNvPr id="201743" name="Text Box 80"/>
          <p:cNvSpPr txBox="1">
            <a:spLocks noChangeArrowheads="1"/>
          </p:cNvSpPr>
          <p:nvPr/>
        </p:nvSpPr>
        <p:spPr bwMode="auto">
          <a:xfrm>
            <a:off x="5181600" y="5486400"/>
            <a:ext cx="307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</a:rPr>
              <a:t>Measure flight distance</a:t>
            </a:r>
            <a:endParaRPr lang="ja-JP" altLang="en-US" sz="2400">
              <a:solidFill>
                <a:srgbClr val="009900"/>
              </a:solidFill>
            </a:endParaRPr>
          </a:p>
        </p:txBody>
      </p:sp>
      <p:sp>
        <p:nvSpPr>
          <p:cNvPr id="201744" name="AutoShape 81"/>
          <p:cNvSpPr>
            <a:spLocks noChangeArrowheads="1"/>
          </p:cNvSpPr>
          <p:nvPr/>
        </p:nvSpPr>
        <p:spPr bwMode="auto">
          <a:xfrm>
            <a:off x="4724400" y="5562600"/>
            <a:ext cx="381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1745" name="AutoShape 82"/>
          <p:cNvSpPr>
            <a:spLocks noChangeArrowheads="1"/>
          </p:cNvSpPr>
          <p:nvPr/>
        </p:nvSpPr>
        <p:spPr bwMode="auto">
          <a:xfrm>
            <a:off x="4724400" y="4114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90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grpSp>
        <p:nvGrpSpPr>
          <p:cNvPr id="202755" name="Group 65"/>
          <p:cNvGrpSpPr>
            <a:grpSpLocks/>
          </p:cNvGrpSpPr>
          <p:nvPr/>
        </p:nvGrpSpPr>
        <p:grpSpPr bwMode="auto">
          <a:xfrm>
            <a:off x="152400" y="3657600"/>
            <a:ext cx="8991600" cy="2743200"/>
            <a:chOff x="-34" y="2208"/>
            <a:chExt cx="5794" cy="1824"/>
          </a:xfrm>
        </p:grpSpPr>
        <p:sp>
          <p:nvSpPr>
            <p:cNvPr id="202766" name="Rectangle 33"/>
            <p:cNvSpPr>
              <a:spLocks noChangeArrowheads="1"/>
            </p:cNvSpPr>
            <p:nvPr/>
          </p:nvSpPr>
          <p:spPr bwMode="auto">
            <a:xfrm>
              <a:off x="1118" y="2928"/>
              <a:ext cx="2658" cy="1056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202767" name="Rectangle 34"/>
            <p:cNvSpPr>
              <a:spLocks noChangeArrowheads="1"/>
            </p:cNvSpPr>
            <p:nvPr/>
          </p:nvSpPr>
          <p:spPr bwMode="auto">
            <a:xfrm>
              <a:off x="2543" y="2208"/>
              <a:ext cx="1390" cy="96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202768" name="Rectangle 35"/>
            <p:cNvSpPr>
              <a:spLocks noChangeArrowheads="1"/>
            </p:cNvSpPr>
            <p:nvPr/>
          </p:nvSpPr>
          <p:spPr bwMode="auto">
            <a:xfrm>
              <a:off x="3998" y="2352"/>
              <a:ext cx="1709" cy="168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202769" name="Line 36"/>
            <p:cNvSpPr>
              <a:spLocks noChangeShapeType="1"/>
            </p:cNvSpPr>
            <p:nvPr/>
          </p:nvSpPr>
          <p:spPr bwMode="auto">
            <a:xfrm flipV="1">
              <a:off x="2366" y="2688"/>
              <a:ext cx="336" cy="38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70" name="Line 37"/>
            <p:cNvSpPr>
              <a:spLocks noChangeShapeType="1"/>
            </p:cNvSpPr>
            <p:nvPr/>
          </p:nvSpPr>
          <p:spPr bwMode="auto">
            <a:xfrm flipV="1">
              <a:off x="-34" y="3264"/>
              <a:ext cx="62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71" name="Line 38"/>
            <p:cNvSpPr>
              <a:spLocks noChangeShapeType="1"/>
            </p:cNvSpPr>
            <p:nvPr/>
          </p:nvSpPr>
          <p:spPr bwMode="auto">
            <a:xfrm flipH="1">
              <a:off x="638" y="3264"/>
              <a:ext cx="336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72" name="Line 39"/>
            <p:cNvSpPr>
              <a:spLocks noChangeShapeType="1"/>
            </p:cNvSpPr>
            <p:nvPr/>
          </p:nvSpPr>
          <p:spPr bwMode="auto">
            <a:xfrm flipV="1">
              <a:off x="638" y="3072"/>
              <a:ext cx="1824" cy="19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73" name="Line 40"/>
            <p:cNvSpPr>
              <a:spLocks noChangeShapeType="1"/>
            </p:cNvSpPr>
            <p:nvPr/>
          </p:nvSpPr>
          <p:spPr bwMode="auto">
            <a:xfrm>
              <a:off x="638" y="3264"/>
              <a:ext cx="2976" cy="96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74" name="Line 41"/>
            <p:cNvSpPr>
              <a:spLocks noChangeShapeType="1"/>
            </p:cNvSpPr>
            <p:nvPr/>
          </p:nvSpPr>
          <p:spPr bwMode="auto">
            <a:xfrm flipV="1">
              <a:off x="2366" y="2880"/>
              <a:ext cx="816" cy="192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75" name="Line 42"/>
            <p:cNvSpPr>
              <a:spLocks noChangeShapeType="1"/>
            </p:cNvSpPr>
            <p:nvPr/>
          </p:nvSpPr>
          <p:spPr bwMode="auto">
            <a:xfrm flipV="1">
              <a:off x="2414" y="3072"/>
              <a:ext cx="720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76" name="Text Box 43"/>
            <p:cNvSpPr txBox="1">
              <a:spLocks noChangeArrowheads="1"/>
            </p:cNvSpPr>
            <p:nvPr/>
          </p:nvSpPr>
          <p:spPr bwMode="auto">
            <a:xfrm>
              <a:off x="2689" y="2208"/>
              <a:ext cx="1223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009900"/>
                  </a:solidFill>
                </a:rPr>
                <a:t>Flavor-tag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009900"/>
                  </a:solidFill>
                </a:rPr>
                <a:t>(B</a:t>
              </a:r>
              <a:r>
                <a:rPr lang="en-US" altLang="ja-JP" sz="2800" b="1" i="1" baseline="30000">
                  <a:solidFill>
                    <a:srgbClr val="009900"/>
                  </a:solidFill>
                </a:rPr>
                <a:t>0</a:t>
              </a:r>
              <a:r>
                <a:rPr lang="en-US" altLang="ja-JP" sz="2800" b="1" i="1">
                  <a:solidFill>
                    <a:srgbClr val="009900"/>
                  </a:solidFill>
                </a:rPr>
                <a:t> or B</a:t>
              </a:r>
              <a:r>
                <a:rPr lang="en-US" altLang="ja-JP" sz="2800" b="1" i="1" baseline="30000">
                  <a:solidFill>
                    <a:srgbClr val="009900"/>
                  </a:solidFill>
                </a:rPr>
                <a:t>0</a:t>
              </a:r>
              <a:r>
                <a:rPr lang="en-US" altLang="ja-JP" sz="2800" b="1" i="1">
                  <a:solidFill>
                    <a:srgbClr val="009900"/>
                  </a:solidFill>
                </a:rPr>
                <a:t> ?)</a:t>
              </a:r>
            </a:p>
          </p:txBody>
        </p:sp>
        <p:sp>
          <p:nvSpPr>
            <p:cNvPr id="202777" name="Line 44"/>
            <p:cNvSpPr>
              <a:spLocks noChangeShapeType="1"/>
            </p:cNvSpPr>
            <p:nvPr/>
          </p:nvSpPr>
          <p:spPr bwMode="auto">
            <a:xfrm flipV="1">
              <a:off x="3374" y="2544"/>
              <a:ext cx="240" cy="0"/>
            </a:xfrm>
            <a:prstGeom prst="line">
              <a:avLst/>
            </a:prstGeom>
            <a:noFill/>
            <a:ln w="3492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78" name="Line 45"/>
            <p:cNvSpPr>
              <a:spLocks noChangeShapeType="1"/>
            </p:cNvSpPr>
            <p:nvPr/>
          </p:nvSpPr>
          <p:spPr bwMode="auto">
            <a:xfrm flipV="1">
              <a:off x="3614" y="2784"/>
              <a:ext cx="960" cy="576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79" name="Line 46"/>
            <p:cNvSpPr>
              <a:spLocks noChangeShapeType="1"/>
            </p:cNvSpPr>
            <p:nvPr/>
          </p:nvSpPr>
          <p:spPr bwMode="auto">
            <a:xfrm flipV="1">
              <a:off x="3662" y="3168"/>
              <a:ext cx="1200" cy="192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80" name="Line 47"/>
            <p:cNvSpPr>
              <a:spLocks noChangeShapeType="1"/>
            </p:cNvSpPr>
            <p:nvPr/>
          </p:nvSpPr>
          <p:spPr bwMode="auto">
            <a:xfrm>
              <a:off x="3614" y="3360"/>
              <a:ext cx="624" cy="192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81" name="Line 48"/>
            <p:cNvSpPr>
              <a:spLocks noChangeShapeType="1"/>
            </p:cNvSpPr>
            <p:nvPr/>
          </p:nvSpPr>
          <p:spPr bwMode="auto">
            <a:xfrm>
              <a:off x="4238" y="3552"/>
              <a:ext cx="624" cy="432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82" name="Line 49"/>
            <p:cNvSpPr>
              <a:spLocks noChangeShapeType="1"/>
            </p:cNvSpPr>
            <p:nvPr/>
          </p:nvSpPr>
          <p:spPr bwMode="auto">
            <a:xfrm>
              <a:off x="4286" y="3552"/>
              <a:ext cx="576" cy="0"/>
            </a:xfrm>
            <a:prstGeom prst="line">
              <a:avLst/>
            </a:prstGeom>
            <a:noFill/>
            <a:ln w="34925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83" name="Text Box 50"/>
            <p:cNvSpPr txBox="1">
              <a:spLocks noChangeArrowheads="1"/>
            </p:cNvSpPr>
            <p:nvPr/>
          </p:nvSpPr>
          <p:spPr bwMode="auto">
            <a:xfrm>
              <a:off x="4478" y="2784"/>
              <a:ext cx="45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3333FF"/>
                  </a:solidFill>
                </a:rPr>
                <a:t>J/</a:t>
              </a:r>
              <a:r>
                <a:rPr lang="en-US" altLang="ja-JP" sz="2800" b="1">
                  <a:solidFill>
                    <a:srgbClr val="3333FF"/>
                  </a:solidFill>
                  <a:sym typeface="Symbol" pitchFamily="18" charset="2"/>
                </a:rPr>
                <a:t></a:t>
              </a:r>
              <a:endParaRPr lang="en-US" altLang="ja-JP" sz="2800" b="1">
                <a:solidFill>
                  <a:srgbClr val="3333FF"/>
                </a:solidFill>
              </a:endParaRPr>
            </a:p>
          </p:txBody>
        </p:sp>
        <p:sp>
          <p:nvSpPr>
            <p:cNvPr id="202784" name="Text Box 51"/>
            <p:cNvSpPr txBox="1">
              <a:spLocks noChangeArrowheads="1"/>
            </p:cNvSpPr>
            <p:nvPr/>
          </p:nvSpPr>
          <p:spPr bwMode="auto">
            <a:xfrm>
              <a:off x="4766" y="3600"/>
              <a:ext cx="35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3333FF"/>
                  </a:solidFill>
                </a:rPr>
                <a:t>K</a:t>
              </a:r>
              <a:r>
                <a:rPr lang="en-US" altLang="ja-JP" sz="2800" b="1" i="1" baseline="-25000">
                  <a:solidFill>
                    <a:srgbClr val="3333FF"/>
                  </a:solidFill>
                </a:rPr>
                <a:t>S</a:t>
              </a:r>
              <a:endParaRPr lang="en-US" altLang="ja-JP" sz="2800" b="1" i="1">
                <a:solidFill>
                  <a:srgbClr val="3333FF"/>
                </a:solidFill>
              </a:endParaRPr>
            </a:p>
          </p:txBody>
        </p:sp>
        <p:sp>
          <p:nvSpPr>
            <p:cNvPr id="202785" name="Line 52"/>
            <p:cNvSpPr>
              <a:spLocks noChangeShapeType="1"/>
            </p:cNvSpPr>
            <p:nvPr/>
          </p:nvSpPr>
          <p:spPr bwMode="auto">
            <a:xfrm>
              <a:off x="2366" y="3072"/>
              <a:ext cx="0" cy="7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86" name="Text Box 53"/>
            <p:cNvSpPr txBox="1">
              <a:spLocks noChangeArrowheads="1"/>
            </p:cNvSpPr>
            <p:nvPr/>
          </p:nvSpPr>
          <p:spPr bwMode="auto">
            <a:xfrm>
              <a:off x="110" y="3264"/>
              <a:ext cx="30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CC0000"/>
                  </a:solidFill>
                </a:rPr>
                <a:t>e</a:t>
              </a:r>
              <a:r>
                <a:rPr lang="en-US" altLang="ja-JP" sz="2800" b="1" i="1" baseline="30000">
                  <a:solidFill>
                    <a:srgbClr val="CC0000"/>
                  </a:solidFill>
                  <a:sym typeface="Symbol" pitchFamily="18" charset="2"/>
                </a:rPr>
                <a:t></a:t>
              </a:r>
              <a:endParaRPr lang="en-US" altLang="ja-JP" sz="2800" b="1" i="1" baseline="30000">
                <a:solidFill>
                  <a:srgbClr val="CC0000"/>
                </a:solidFill>
              </a:endParaRPr>
            </a:p>
          </p:txBody>
        </p:sp>
        <p:sp>
          <p:nvSpPr>
            <p:cNvPr id="202787" name="Text Box 54"/>
            <p:cNvSpPr txBox="1">
              <a:spLocks noChangeArrowheads="1"/>
            </p:cNvSpPr>
            <p:nvPr/>
          </p:nvSpPr>
          <p:spPr bwMode="auto">
            <a:xfrm>
              <a:off x="734" y="2928"/>
              <a:ext cx="30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3333FF"/>
                  </a:solidFill>
                </a:rPr>
                <a:t>e</a:t>
              </a:r>
              <a:r>
                <a:rPr lang="en-US" altLang="ja-JP" sz="2800" b="1" i="1" baseline="30000">
                  <a:solidFill>
                    <a:srgbClr val="3333FF"/>
                  </a:solidFill>
                  <a:sym typeface="Symbol" pitchFamily="18" charset="2"/>
                </a:rPr>
                <a:t></a:t>
              </a:r>
              <a:endParaRPr lang="en-US" altLang="ja-JP" sz="2800" b="1" i="1" baseline="30000">
                <a:solidFill>
                  <a:srgbClr val="3333FF"/>
                </a:solidFill>
              </a:endParaRPr>
            </a:p>
          </p:txBody>
        </p:sp>
        <p:sp>
          <p:nvSpPr>
            <p:cNvPr id="202788" name="Text Box 55"/>
            <p:cNvSpPr txBox="1">
              <a:spLocks noChangeArrowheads="1"/>
            </p:cNvSpPr>
            <p:nvPr/>
          </p:nvSpPr>
          <p:spPr bwMode="auto">
            <a:xfrm>
              <a:off x="2908" y="3456"/>
              <a:ext cx="41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ja-JP" sz="2800" b="1">
                  <a:solidFill>
                    <a:srgbClr val="CC0000"/>
                  </a:solidFill>
                  <a:sym typeface="Symbol" pitchFamily="18" charset="2"/>
                </a:rPr>
                <a:t>z</a:t>
              </a:r>
              <a:endParaRPr lang="en-US" altLang="ja-JP" sz="2800" b="1">
                <a:solidFill>
                  <a:srgbClr val="CC0000"/>
                </a:solidFill>
              </a:endParaRPr>
            </a:p>
          </p:txBody>
        </p:sp>
        <p:sp>
          <p:nvSpPr>
            <p:cNvPr id="202789" name="Line 56"/>
            <p:cNvSpPr>
              <a:spLocks noChangeShapeType="1"/>
            </p:cNvSpPr>
            <p:nvPr/>
          </p:nvSpPr>
          <p:spPr bwMode="auto">
            <a:xfrm>
              <a:off x="3614" y="3360"/>
              <a:ext cx="0" cy="5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90" name="Line 57"/>
            <p:cNvSpPr>
              <a:spLocks noChangeShapeType="1"/>
            </p:cNvSpPr>
            <p:nvPr/>
          </p:nvSpPr>
          <p:spPr bwMode="auto">
            <a:xfrm>
              <a:off x="2366" y="3072"/>
              <a:ext cx="624" cy="192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91" name="Text Box 58"/>
            <p:cNvSpPr txBox="1">
              <a:spLocks noChangeArrowheads="1"/>
            </p:cNvSpPr>
            <p:nvPr/>
          </p:nvSpPr>
          <p:spPr bwMode="auto">
            <a:xfrm>
              <a:off x="2126" y="3312"/>
              <a:ext cx="53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b="1" i="1">
                  <a:solidFill>
                    <a:srgbClr val="CC0000"/>
                  </a:solidFill>
                </a:rPr>
                <a:t>t=0</a:t>
              </a:r>
            </a:p>
          </p:txBody>
        </p:sp>
        <p:sp>
          <p:nvSpPr>
            <p:cNvPr id="202792" name="Text Box 59"/>
            <p:cNvSpPr txBox="1">
              <a:spLocks noChangeArrowheads="1"/>
            </p:cNvSpPr>
            <p:nvPr/>
          </p:nvSpPr>
          <p:spPr bwMode="auto">
            <a:xfrm>
              <a:off x="5006" y="2928"/>
              <a:ext cx="75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ja-JP" sz="3600" b="1" i="1">
                  <a:solidFill>
                    <a:srgbClr val="3333FF"/>
                  </a:solidFill>
                </a:rPr>
                <a:t>f</a:t>
              </a:r>
              <a:r>
                <a:rPr lang="en-US" altLang="ja-JP" sz="3600" b="1" i="1" baseline="-25000">
                  <a:solidFill>
                    <a:srgbClr val="3333FF"/>
                  </a:solidFill>
                </a:rPr>
                <a:t>CP</a:t>
              </a:r>
            </a:p>
          </p:txBody>
        </p:sp>
        <p:sp>
          <p:nvSpPr>
            <p:cNvPr id="202793" name="Line 60"/>
            <p:cNvSpPr>
              <a:spLocks noChangeShapeType="1"/>
            </p:cNvSpPr>
            <p:nvPr/>
          </p:nvSpPr>
          <p:spPr bwMode="auto">
            <a:xfrm>
              <a:off x="2366" y="3744"/>
              <a:ext cx="1248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794" name="Text Box 61"/>
            <p:cNvSpPr txBox="1">
              <a:spLocks noChangeArrowheads="1"/>
            </p:cNvSpPr>
            <p:nvPr/>
          </p:nvSpPr>
          <p:spPr bwMode="auto">
            <a:xfrm>
              <a:off x="1118" y="3552"/>
              <a:ext cx="1181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b="1" i="1">
                  <a:solidFill>
                    <a:srgbClr val="CC0000"/>
                  </a:solidFill>
                </a:rPr>
                <a:t>Vertexing</a:t>
              </a:r>
            </a:p>
          </p:txBody>
        </p:sp>
        <p:sp>
          <p:nvSpPr>
            <p:cNvPr id="202795" name="Oval 62"/>
            <p:cNvSpPr>
              <a:spLocks noChangeArrowheads="1"/>
            </p:cNvSpPr>
            <p:nvPr/>
          </p:nvSpPr>
          <p:spPr bwMode="auto">
            <a:xfrm>
              <a:off x="2270" y="2976"/>
              <a:ext cx="192" cy="192"/>
            </a:xfrm>
            <a:prstGeom prst="ellips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202796" name="Oval 63"/>
            <p:cNvSpPr>
              <a:spLocks noChangeArrowheads="1"/>
            </p:cNvSpPr>
            <p:nvPr/>
          </p:nvSpPr>
          <p:spPr bwMode="auto">
            <a:xfrm>
              <a:off x="3518" y="3264"/>
              <a:ext cx="192" cy="192"/>
            </a:xfrm>
            <a:prstGeom prst="ellips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202797" name="Text Box 64"/>
            <p:cNvSpPr txBox="1">
              <a:spLocks noChangeArrowheads="1"/>
            </p:cNvSpPr>
            <p:nvPr/>
          </p:nvSpPr>
          <p:spPr bwMode="auto">
            <a:xfrm>
              <a:off x="4046" y="2409"/>
              <a:ext cx="1555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3333FF"/>
                  </a:solidFill>
                </a:rPr>
                <a:t>Reconstruction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3333FF"/>
                  </a:solidFill>
                </a:rPr>
                <a:t>                 </a:t>
              </a:r>
              <a:r>
                <a:rPr lang="en-US" altLang="ja-JP" sz="2000" b="1" i="1">
                  <a:solidFill>
                    <a:srgbClr val="3333FF"/>
                  </a:solidFill>
                </a:rPr>
                <a:t>of</a:t>
              </a:r>
              <a:endParaRPr lang="en-US" altLang="ja-JP" sz="2800" b="1" i="1">
                <a:solidFill>
                  <a:srgbClr val="3333FF"/>
                </a:solidFill>
              </a:endParaRPr>
            </a:p>
          </p:txBody>
        </p:sp>
      </p:grpSp>
      <p:sp>
        <p:nvSpPr>
          <p:cNvPr id="350274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CP Violation at </a:t>
            </a:r>
            <a:r>
              <a:rPr lang="en-US" altLang="ja-JP" dirty="0">
                <a:latin typeface="Symbol" pitchFamily="18" charset="2"/>
              </a:rPr>
              <a:t>U</a:t>
            </a:r>
            <a:r>
              <a:rPr lang="en-US" altLang="ja-JP" dirty="0"/>
              <a:t>(4S)</a:t>
            </a:r>
            <a:endParaRPr lang="en-US" altLang="ja-JP" dirty="0" smtClean="0"/>
          </a:p>
        </p:txBody>
      </p:sp>
      <p:sp>
        <p:nvSpPr>
          <p:cNvPr id="202757" name="Text Box 67"/>
          <p:cNvSpPr txBox="1">
            <a:spLocks noChangeArrowheads="1"/>
          </p:cNvSpPr>
          <p:nvPr/>
        </p:nvSpPr>
        <p:spPr bwMode="auto">
          <a:xfrm>
            <a:off x="5421313" y="25146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800080"/>
                </a:solidFill>
                <a:latin typeface="Symbol" pitchFamily="18" charset="2"/>
              </a:rPr>
              <a:t>D</a:t>
            </a:r>
            <a:r>
              <a:rPr lang="en-US" altLang="ja-JP" b="1">
                <a:solidFill>
                  <a:srgbClr val="800080"/>
                </a:solidFill>
                <a:latin typeface="Times" pitchFamily="18" charset="0"/>
              </a:rPr>
              <a:t>t</a:t>
            </a:r>
            <a:r>
              <a:rPr lang="en-US" altLang="ja-JP" b="1">
                <a:latin typeface="Times" pitchFamily="18" charset="0"/>
              </a:rPr>
              <a:t> </a:t>
            </a:r>
            <a:r>
              <a:rPr lang="en-US" altLang="ja-JP" b="1">
                <a:latin typeface="Times" pitchFamily="18" charset="0"/>
                <a:sym typeface="Symbol" pitchFamily="18" charset="2"/>
              </a:rPr>
              <a:t> </a:t>
            </a:r>
            <a:r>
              <a:rPr lang="en-US" altLang="ja-JP" b="1">
                <a:solidFill>
                  <a:srgbClr val="CC0000"/>
                </a:solidFill>
                <a:latin typeface="Times" pitchFamily="18" charset="0"/>
                <a:sym typeface="Symbol" pitchFamily="18" charset="2"/>
              </a:rPr>
              <a:t>z</a:t>
            </a:r>
            <a:r>
              <a:rPr lang="en-US" altLang="ja-JP" b="1">
                <a:latin typeface="Times" pitchFamily="18" charset="0"/>
                <a:sym typeface="Symbol" pitchFamily="18" charset="2"/>
              </a:rPr>
              <a:t>/</a:t>
            </a:r>
            <a:r>
              <a:rPr lang="en-US" altLang="ja-JP" b="1">
                <a:latin typeface="Times" pitchFamily="18" charset="0"/>
              </a:rPr>
              <a:t>c</a:t>
            </a:r>
            <a:r>
              <a:rPr lang="en-US" altLang="ja-JP" b="1">
                <a:latin typeface="Symbol" pitchFamily="18" charset="2"/>
              </a:rPr>
              <a:t>bg</a:t>
            </a:r>
            <a:endParaRPr lang="en-US" altLang="ja-JP" b="1"/>
          </a:p>
        </p:txBody>
      </p:sp>
      <p:sp>
        <p:nvSpPr>
          <p:cNvPr id="202758" name="Text Box 68"/>
          <p:cNvSpPr txBox="1">
            <a:spLocks noChangeArrowheads="1"/>
          </p:cNvSpPr>
          <p:nvPr/>
        </p:nvSpPr>
        <p:spPr bwMode="auto">
          <a:xfrm>
            <a:off x="3649663" y="4267200"/>
            <a:ext cx="541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9900"/>
                </a:solidFill>
              </a:rPr>
              <a:t>B</a:t>
            </a:r>
            <a:r>
              <a:rPr lang="en-US" altLang="ja-JP" sz="2800" b="1" baseline="-25000">
                <a:solidFill>
                  <a:srgbClr val="009900"/>
                </a:solidFill>
              </a:rPr>
              <a:t>1</a:t>
            </a:r>
            <a:endParaRPr lang="en-US" altLang="ja-JP" sz="2800" b="1">
              <a:solidFill>
                <a:srgbClr val="009900"/>
              </a:solidFill>
            </a:endParaRPr>
          </a:p>
        </p:txBody>
      </p:sp>
      <p:sp>
        <p:nvSpPr>
          <p:cNvPr id="202759" name="Text Box 69"/>
          <p:cNvSpPr txBox="1">
            <a:spLocks noChangeArrowheads="1"/>
          </p:cNvSpPr>
          <p:nvPr/>
        </p:nvSpPr>
        <p:spPr bwMode="auto">
          <a:xfrm>
            <a:off x="5943600" y="5500688"/>
            <a:ext cx="541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FF"/>
                </a:solidFill>
              </a:rPr>
              <a:t>B</a:t>
            </a:r>
            <a:r>
              <a:rPr lang="en-US" altLang="ja-JP" sz="2800" b="1" baseline="-25000">
                <a:solidFill>
                  <a:srgbClr val="0000FF"/>
                </a:solidFill>
              </a:rPr>
              <a:t>2</a:t>
            </a:r>
            <a:endParaRPr lang="en-US" altLang="ja-JP" sz="2800" b="1">
              <a:solidFill>
                <a:srgbClr val="0000FF"/>
              </a:solidFill>
            </a:endParaRPr>
          </a:p>
        </p:txBody>
      </p:sp>
      <p:sp>
        <p:nvSpPr>
          <p:cNvPr id="202760" name="Text Box 70"/>
          <p:cNvSpPr txBox="1">
            <a:spLocks noChangeArrowheads="1"/>
          </p:cNvSpPr>
          <p:nvPr/>
        </p:nvSpPr>
        <p:spPr bwMode="auto">
          <a:xfrm>
            <a:off x="228600" y="1004888"/>
            <a:ext cx="406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FF"/>
                </a:solidFill>
              </a:rPr>
              <a:t> </a:t>
            </a:r>
            <a:r>
              <a:rPr lang="en-US" altLang="ja-JP" sz="2400">
                <a:solidFill>
                  <a:srgbClr val="0000FF"/>
                </a:solidFill>
              </a:rPr>
              <a:t>Proper Decay time </a:t>
            </a:r>
            <a:r>
              <a:rPr lang="en-US" altLang="ja-JP" sz="2800" b="1">
                <a:solidFill>
                  <a:srgbClr val="0000FF"/>
                </a:solidFill>
              </a:rPr>
              <a:t>t = L/c</a:t>
            </a:r>
            <a:r>
              <a:rPr lang="en-US" altLang="ja-JP" sz="2800" b="1">
                <a:solidFill>
                  <a:srgbClr val="0000FF"/>
                </a:solidFill>
                <a:latin typeface="Symbol" pitchFamily="18" charset="2"/>
              </a:rPr>
              <a:t>bg</a:t>
            </a:r>
            <a:r>
              <a:rPr lang="en-US" altLang="ja-JP" sz="2400">
                <a:solidFill>
                  <a:srgbClr val="0000FF"/>
                </a:solidFill>
              </a:rPr>
              <a:t> </a:t>
            </a:r>
            <a:endParaRPr lang="ja-JP" altLang="en-US" sz="2400">
              <a:solidFill>
                <a:srgbClr val="0000FF"/>
              </a:solidFill>
            </a:endParaRPr>
          </a:p>
        </p:txBody>
      </p:sp>
      <p:sp>
        <p:nvSpPr>
          <p:cNvPr id="202761" name="Text Box 71"/>
          <p:cNvSpPr txBox="1">
            <a:spLocks noChangeArrowheads="1"/>
          </p:cNvSpPr>
          <p:nvPr/>
        </p:nvSpPr>
        <p:spPr bwMode="auto">
          <a:xfrm>
            <a:off x="5045075" y="1447800"/>
            <a:ext cx="390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(L: flight length before decay)</a:t>
            </a:r>
          </a:p>
        </p:txBody>
      </p:sp>
      <p:sp>
        <p:nvSpPr>
          <p:cNvPr id="202762" name="Text Box 72"/>
          <p:cNvSpPr txBox="1">
            <a:spLocks noChangeArrowheads="1"/>
          </p:cNvSpPr>
          <p:nvPr/>
        </p:nvSpPr>
        <p:spPr bwMode="auto">
          <a:xfrm>
            <a:off x="441325" y="15240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9900"/>
                </a:solidFill>
              </a:rPr>
              <a:t>c</a:t>
            </a: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t</a:t>
            </a:r>
            <a:r>
              <a:rPr lang="en-US" altLang="ja-JP" sz="2400" baseline="-25000">
                <a:solidFill>
                  <a:srgbClr val="009900"/>
                </a:solidFill>
              </a:rPr>
              <a:t>B</a:t>
            </a:r>
            <a:r>
              <a:rPr lang="en-US" altLang="ja-JP" sz="2400">
                <a:solidFill>
                  <a:srgbClr val="009900"/>
                </a:solidFill>
              </a:rPr>
              <a:t> ~ 460</a:t>
            </a: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m</a:t>
            </a:r>
            <a:r>
              <a:rPr lang="en-US" altLang="ja-JP" sz="2400">
                <a:solidFill>
                  <a:srgbClr val="009900"/>
                </a:solidFill>
              </a:rPr>
              <a:t>m → </a:t>
            </a:r>
            <a:r>
              <a:rPr lang="en-US" altLang="ja-JP" sz="2400">
                <a:solidFill>
                  <a:srgbClr val="009900"/>
                </a:solidFill>
                <a:latin typeface="Symbol" pitchFamily="18" charset="2"/>
              </a:rPr>
              <a:t>bg </a:t>
            </a:r>
            <a:r>
              <a:rPr lang="en-US" altLang="ja-JP" sz="2400">
                <a:solidFill>
                  <a:srgbClr val="009900"/>
                </a:solidFill>
              </a:rPr>
              <a:t>&gt; ~0.3 </a:t>
            </a:r>
          </a:p>
        </p:txBody>
      </p:sp>
      <p:sp>
        <p:nvSpPr>
          <p:cNvPr id="202763" name="Text Box 74"/>
          <p:cNvSpPr txBox="1">
            <a:spLocks noChangeArrowheads="1"/>
          </p:cNvSpPr>
          <p:nvPr/>
        </p:nvSpPr>
        <p:spPr bwMode="auto">
          <a:xfrm>
            <a:off x="365125" y="2092325"/>
            <a:ext cx="263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M(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U</a:t>
            </a:r>
            <a:r>
              <a:rPr lang="en-US" altLang="ja-JP" sz="2400">
                <a:solidFill>
                  <a:srgbClr val="0000FF"/>
                </a:solidFill>
              </a:rPr>
              <a:t>(4S)) </a:t>
            </a:r>
            <a:r>
              <a:rPr lang="en-US" altLang="ja-JP" sz="2200" b="1">
                <a:solidFill>
                  <a:srgbClr val="000000"/>
                </a:solidFill>
                <a:latin typeface="Symbol" pitchFamily="18" charset="2"/>
              </a:rPr>
              <a:t>»</a:t>
            </a:r>
            <a:r>
              <a:rPr lang="en-US" altLang="ja-JP" sz="2400">
                <a:solidFill>
                  <a:srgbClr val="0000FF"/>
                </a:solidFill>
              </a:rPr>
              <a:t> 2M(B</a:t>
            </a:r>
            <a:r>
              <a:rPr lang="en-US" altLang="ja-JP" sz="2400" baseline="30000">
                <a:solidFill>
                  <a:srgbClr val="0000FF"/>
                </a:solidFill>
              </a:rPr>
              <a:t>0</a:t>
            </a:r>
            <a:r>
              <a:rPr lang="en-US" altLang="ja-JP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02764" name="Text Box 76"/>
          <p:cNvSpPr txBox="1">
            <a:spLocks noChangeArrowheads="1"/>
          </p:cNvSpPr>
          <p:nvPr/>
        </p:nvSpPr>
        <p:spPr bwMode="auto">
          <a:xfrm>
            <a:off x="3108325" y="2092325"/>
            <a:ext cx="4579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FF"/>
                </a:solidFill>
              </a:rPr>
              <a:t>［</a:t>
            </a:r>
            <a:r>
              <a:rPr lang="en-US" altLang="ja-JP" sz="2400">
                <a:solidFill>
                  <a:srgbClr val="0000FF"/>
                </a:solidFill>
              </a:rPr>
              <a:t>almost at rest in 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U</a:t>
            </a:r>
            <a:r>
              <a:rPr lang="en-US" altLang="ja-JP" sz="2400">
                <a:solidFill>
                  <a:srgbClr val="0000FF"/>
                </a:solidFill>
              </a:rPr>
              <a:t>(4S) rest frame</a:t>
            </a:r>
            <a:r>
              <a:rPr lang="ja-JP" altLang="en-US" sz="2400">
                <a:solidFill>
                  <a:srgbClr val="0000FF"/>
                </a:solidFill>
              </a:rPr>
              <a:t>］</a:t>
            </a:r>
          </a:p>
        </p:txBody>
      </p:sp>
      <p:sp>
        <p:nvSpPr>
          <p:cNvPr id="202765" name="Text Box 77"/>
          <p:cNvSpPr txBox="1">
            <a:spLocks noChangeArrowheads="1"/>
          </p:cNvSpPr>
          <p:nvPr/>
        </p:nvSpPr>
        <p:spPr bwMode="auto">
          <a:xfrm>
            <a:off x="593725" y="2549525"/>
            <a:ext cx="5011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Both B’s</a:t>
            </a:r>
            <a:r>
              <a:rPr lang="ja-JP" altLang="en-US" sz="2400">
                <a:solidFill>
                  <a:srgbClr val="0000FF"/>
                </a:solidFill>
              </a:rPr>
              <a:t> </a:t>
            </a:r>
            <a:r>
              <a:rPr lang="en-US" altLang="ja-JP" sz="2400">
                <a:solidFill>
                  <a:srgbClr val="0000FF"/>
                </a:solidFill>
              </a:rPr>
              <a:t>are boosted with ~same </a:t>
            </a:r>
            <a:r>
              <a:rPr lang="en-US" altLang="ja-JP" sz="2400">
                <a:solidFill>
                  <a:srgbClr val="0000FF"/>
                </a:solidFill>
                <a:latin typeface="Symbol" pitchFamily="18" charset="2"/>
              </a:rPr>
              <a:t>bg</a:t>
            </a:r>
            <a:r>
              <a:rPr lang="en-US" altLang="ja-JP" sz="2400">
                <a:solidFill>
                  <a:srgbClr val="0000FF"/>
                </a:solidFill>
              </a:rPr>
              <a:t> →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91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Penguin for J/</a:t>
            </a:r>
            <a:r>
              <a:rPr lang="en-US" altLang="ja-JP" smtClean="0">
                <a:latin typeface="Symbol" pitchFamily="18" charset="2"/>
              </a:rPr>
              <a:t>y</a:t>
            </a:r>
            <a:r>
              <a:rPr lang="en-US" altLang="ja-JP" smtClean="0"/>
              <a:t> Ks </a:t>
            </a:r>
          </a:p>
        </p:txBody>
      </p:sp>
      <p:sp>
        <p:nvSpPr>
          <p:cNvPr id="203780" name="Line 3"/>
          <p:cNvSpPr>
            <a:spLocks noChangeShapeType="1"/>
          </p:cNvSpPr>
          <p:nvPr/>
        </p:nvSpPr>
        <p:spPr bwMode="auto">
          <a:xfrm>
            <a:off x="1239838" y="2057400"/>
            <a:ext cx="914400" cy="14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3781" name="Line 4"/>
          <p:cNvSpPr>
            <a:spLocks noChangeShapeType="1"/>
          </p:cNvSpPr>
          <p:nvPr/>
        </p:nvSpPr>
        <p:spPr bwMode="auto">
          <a:xfrm flipV="1">
            <a:off x="2154238" y="1538288"/>
            <a:ext cx="1219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3782" name="Line 5"/>
          <p:cNvSpPr>
            <a:spLocks noChangeShapeType="1"/>
          </p:cNvSpPr>
          <p:nvPr/>
        </p:nvSpPr>
        <p:spPr bwMode="auto">
          <a:xfrm>
            <a:off x="1239838" y="2590800"/>
            <a:ext cx="990600" cy="14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3783" name="Line 6"/>
          <p:cNvSpPr>
            <a:spLocks noChangeShapeType="1"/>
          </p:cNvSpPr>
          <p:nvPr/>
        </p:nvSpPr>
        <p:spPr bwMode="auto">
          <a:xfrm>
            <a:off x="2230438" y="2605088"/>
            <a:ext cx="1143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3784" name="Line 7"/>
          <p:cNvSpPr>
            <a:spLocks noChangeShapeType="1"/>
          </p:cNvSpPr>
          <p:nvPr/>
        </p:nvSpPr>
        <p:spPr bwMode="auto">
          <a:xfrm>
            <a:off x="2154238" y="2071688"/>
            <a:ext cx="609600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3785" name="Line 8"/>
          <p:cNvSpPr>
            <a:spLocks noChangeShapeType="1"/>
          </p:cNvSpPr>
          <p:nvPr/>
        </p:nvSpPr>
        <p:spPr bwMode="auto">
          <a:xfrm flipV="1">
            <a:off x="2763838" y="1995488"/>
            <a:ext cx="685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3786" name="Line 9"/>
          <p:cNvSpPr>
            <a:spLocks noChangeShapeType="1"/>
          </p:cNvSpPr>
          <p:nvPr/>
        </p:nvSpPr>
        <p:spPr bwMode="auto">
          <a:xfrm>
            <a:off x="2763838" y="2300288"/>
            <a:ext cx="609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3787" name="Text Box 10"/>
          <p:cNvSpPr txBox="1">
            <a:spLocks noChangeArrowheads="1"/>
          </p:cNvSpPr>
          <p:nvPr/>
        </p:nvSpPr>
        <p:spPr bwMode="auto">
          <a:xfrm>
            <a:off x="746125" y="1658938"/>
            <a:ext cx="398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/>
              <a:t>ｂ</a:t>
            </a:r>
          </a:p>
        </p:txBody>
      </p:sp>
      <p:sp>
        <p:nvSpPr>
          <p:cNvPr id="203788" name="Text Box 11"/>
          <p:cNvSpPr txBox="1">
            <a:spLocks noChangeArrowheads="1"/>
          </p:cNvSpPr>
          <p:nvPr/>
        </p:nvSpPr>
        <p:spPr bwMode="auto">
          <a:xfrm>
            <a:off x="746125" y="2238375"/>
            <a:ext cx="398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/>
              <a:t>ｄ</a:t>
            </a:r>
          </a:p>
        </p:txBody>
      </p:sp>
      <p:sp>
        <p:nvSpPr>
          <p:cNvPr id="203789" name="Text Box 12"/>
          <p:cNvSpPr txBox="1">
            <a:spLocks noChangeArrowheads="1"/>
          </p:cNvSpPr>
          <p:nvPr/>
        </p:nvSpPr>
        <p:spPr bwMode="auto">
          <a:xfrm>
            <a:off x="3446463" y="1201738"/>
            <a:ext cx="384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/>
              <a:t>ｃ</a:t>
            </a:r>
          </a:p>
        </p:txBody>
      </p:sp>
      <p:sp>
        <p:nvSpPr>
          <p:cNvPr id="203790" name="Text Box 13"/>
          <p:cNvSpPr txBox="1">
            <a:spLocks noChangeArrowheads="1"/>
          </p:cNvSpPr>
          <p:nvPr/>
        </p:nvSpPr>
        <p:spPr bwMode="auto">
          <a:xfrm>
            <a:off x="3449638" y="1704975"/>
            <a:ext cx="384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/>
              <a:t>ｃ</a:t>
            </a:r>
          </a:p>
        </p:txBody>
      </p:sp>
      <p:sp>
        <p:nvSpPr>
          <p:cNvPr id="203791" name="Text Box 14"/>
          <p:cNvSpPr txBox="1">
            <a:spLocks noChangeArrowheads="1"/>
          </p:cNvSpPr>
          <p:nvPr/>
        </p:nvSpPr>
        <p:spPr bwMode="auto">
          <a:xfrm>
            <a:off x="3487738" y="2605088"/>
            <a:ext cx="398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/>
              <a:t>ｄ</a:t>
            </a:r>
          </a:p>
        </p:txBody>
      </p:sp>
      <p:sp>
        <p:nvSpPr>
          <p:cNvPr id="203792" name="Text Box 15"/>
          <p:cNvSpPr txBox="1">
            <a:spLocks noChangeArrowheads="1"/>
          </p:cNvSpPr>
          <p:nvPr/>
        </p:nvSpPr>
        <p:spPr bwMode="auto">
          <a:xfrm>
            <a:off x="3479800" y="2224088"/>
            <a:ext cx="38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/>
              <a:t>ｓ</a:t>
            </a:r>
          </a:p>
        </p:txBody>
      </p:sp>
      <p:sp>
        <p:nvSpPr>
          <p:cNvPr id="203793" name="Text Box 16"/>
          <p:cNvSpPr txBox="1">
            <a:spLocks noChangeArrowheads="1"/>
          </p:cNvSpPr>
          <p:nvPr/>
        </p:nvSpPr>
        <p:spPr bwMode="auto">
          <a:xfrm>
            <a:off x="3408363" y="1143000"/>
            <a:ext cx="47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/>
              <a:t>ー</a:t>
            </a:r>
          </a:p>
        </p:txBody>
      </p:sp>
      <p:sp>
        <p:nvSpPr>
          <p:cNvPr id="203794" name="Text Box 17"/>
          <p:cNvSpPr txBox="1">
            <a:spLocks noChangeArrowheads="1"/>
          </p:cNvSpPr>
          <p:nvPr/>
        </p:nvSpPr>
        <p:spPr bwMode="auto">
          <a:xfrm>
            <a:off x="685800" y="1538288"/>
            <a:ext cx="47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/>
              <a:t>ー</a:t>
            </a:r>
          </a:p>
        </p:txBody>
      </p:sp>
      <p:sp>
        <p:nvSpPr>
          <p:cNvPr id="203795" name="Text Box 18"/>
          <p:cNvSpPr txBox="1">
            <a:spLocks noChangeArrowheads="1"/>
          </p:cNvSpPr>
          <p:nvPr/>
        </p:nvSpPr>
        <p:spPr bwMode="auto">
          <a:xfrm>
            <a:off x="3429000" y="2147888"/>
            <a:ext cx="47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/>
              <a:t>ー</a:t>
            </a:r>
          </a:p>
        </p:txBody>
      </p:sp>
      <p:sp>
        <p:nvSpPr>
          <p:cNvPr id="203796" name="Text Box 19"/>
          <p:cNvSpPr txBox="1">
            <a:spLocks noChangeArrowheads="1"/>
          </p:cNvSpPr>
          <p:nvPr/>
        </p:nvSpPr>
        <p:spPr bwMode="auto">
          <a:xfrm>
            <a:off x="304800" y="1995488"/>
            <a:ext cx="541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chemeClr val="accent2"/>
                </a:solidFill>
              </a:rPr>
              <a:t>B</a:t>
            </a:r>
            <a:r>
              <a:rPr lang="en-US" altLang="ja-JP" sz="2800" b="1" i="1" baseline="300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03797" name="Text Box 20"/>
          <p:cNvSpPr txBox="1">
            <a:spLocks noChangeArrowheads="1"/>
          </p:cNvSpPr>
          <p:nvPr/>
        </p:nvSpPr>
        <p:spPr bwMode="auto">
          <a:xfrm>
            <a:off x="3830638" y="1476375"/>
            <a:ext cx="704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chemeClr val="accent2"/>
                </a:solidFill>
              </a:rPr>
              <a:t>J/</a:t>
            </a:r>
            <a:r>
              <a:rPr lang="en-US" altLang="ja-JP" sz="2800" b="1" i="1">
                <a:solidFill>
                  <a:schemeClr val="accent2"/>
                </a:solidFill>
                <a:latin typeface="Symbol" pitchFamily="18" charset="2"/>
              </a:rPr>
              <a:t>y</a:t>
            </a:r>
          </a:p>
        </p:txBody>
      </p:sp>
      <p:sp>
        <p:nvSpPr>
          <p:cNvPr id="203798" name="Text Box 21"/>
          <p:cNvSpPr txBox="1">
            <a:spLocks noChangeArrowheads="1"/>
          </p:cNvSpPr>
          <p:nvPr/>
        </p:nvSpPr>
        <p:spPr bwMode="auto">
          <a:xfrm>
            <a:off x="3830638" y="2452688"/>
            <a:ext cx="55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chemeClr val="accent2"/>
                </a:solidFill>
              </a:rPr>
              <a:t>Ks</a:t>
            </a:r>
          </a:p>
        </p:txBody>
      </p:sp>
      <p:sp>
        <p:nvSpPr>
          <p:cNvPr id="203799" name="Text Box 22"/>
          <p:cNvSpPr txBox="1">
            <a:spLocks noChangeArrowheads="1"/>
          </p:cNvSpPr>
          <p:nvPr/>
        </p:nvSpPr>
        <p:spPr bwMode="auto">
          <a:xfrm>
            <a:off x="2295525" y="21336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rgbClr val="FF0000"/>
                </a:solidFill>
              </a:rPr>
              <a:t>V</a:t>
            </a:r>
            <a:r>
              <a:rPr lang="en-US" altLang="ja-JP" sz="2400" b="1" i="1" baseline="-25000">
                <a:solidFill>
                  <a:srgbClr val="FF0000"/>
                </a:solidFill>
              </a:rPr>
              <a:t>cs</a:t>
            </a:r>
          </a:p>
        </p:txBody>
      </p:sp>
      <p:sp>
        <p:nvSpPr>
          <p:cNvPr id="203800" name="Text Box 23"/>
          <p:cNvSpPr txBox="1">
            <a:spLocks noChangeArrowheads="1"/>
          </p:cNvSpPr>
          <p:nvPr/>
        </p:nvSpPr>
        <p:spPr bwMode="auto">
          <a:xfrm>
            <a:off x="3484563" y="2514600"/>
            <a:ext cx="47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/>
              <a:t>ー</a:t>
            </a:r>
          </a:p>
        </p:txBody>
      </p:sp>
      <p:grpSp>
        <p:nvGrpSpPr>
          <p:cNvPr id="203801" name="Group 24"/>
          <p:cNvGrpSpPr>
            <a:grpSpLocks/>
          </p:cNvGrpSpPr>
          <p:nvPr/>
        </p:nvGrpSpPr>
        <p:grpSpPr bwMode="auto">
          <a:xfrm>
            <a:off x="5021263" y="1185863"/>
            <a:ext cx="3817937" cy="1785937"/>
            <a:chOff x="3163" y="747"/>
            <a:chExt cx="2405" cy="1125"/>
          </a:xfrm>
        </p:grpSpPr>
        <p:sp>
          <p:nvSpPr>
            <p:cNvPr id="203819" name="Line 25"/>
            <p:cNvSpPr>
              <a:spLocks noChangeShapeType="1"/>
            </p:cNvSpPr>
            <p:nvPr/>
          </p:nvSpPr>
          <p:spPr bwMode="auto">
            <a:xfrm>
              <a:off x="3525" y="1440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3820" name="Line 26"/>
            <p:cNvSpPr>
              <a:spLocks noChangeShapeType="1"/>
            </p:cNvSpPr>
            <p:nvPr/>
          </p:nvSpPr>
          <p:spPr bwMode="auto">
            <a:xfrm>
              <a:off x="3525" y="1758"/>
              <a:ext cx="1309" cy="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3821" name="Freeform 27"/>
            <p:cNvSpPr>
              <a:spLocks/>
            </p:cNvSpPr>
            <p:nvPr/>
          </p:nvSpPr>
          <p:spPr bwMode="auto">
            <a:xfrm flipV="1">
              <a:off x="3861" y="1440"/>
              <a:ext cx="576" cy="192"/>
            </a:xfrm>
            <a:custGeom>
              <a:avLst/>
              <a:gdLst>
                <a:gd name="T0" fmla="*/ 0 w 384"/>
                <a:gd name="T1" fmla="*/ 192 h 192"/>
                <a:gd name="T2" fmla="*/ 425784 w 384"/>
                <a:gd name="T3" fmla="*/ 0 h 192"/>
                <a:gd name="T4" fmla="*/ 851351 w 384"/>
                <a:gd name="T5" fmla="*/ 192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52" y="160"/>
                    <a:pt x="384" y="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3822" name="Line 28"/>
            <p:cNvSpPr>
              <a:spLocks noChangeShapeType="1"/>
            </p:cNvSpPr>
            <p:nvPr/>
          </p:nvSpPr>
          <p:spPr bwMode="auto">
            <a:xfrm flipH="1">
              <a:off x="4258" y="969"/>
              <a:ext cx="57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3823" name="Line 29"/>
            <p:cNvSpPr>
              <a:spLocks noChangeShapeType="1"/>
            </p:cNvSpPr>
            <p:nvPr/>
          </p:nvSpPr>
          <p:spPr bwMode="auto">
            <a:xfrm>
              <a:off x="4258" y="1065"/>
              <a:ext cx="57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3824" name="Text Box 30"/>
            <p:cNvSpPr txBox="1">
              <a:spLocks noChangeArrowheads="1"/>
            </p:cNvSpPr>
            <p:nvPr/>
          </p:nvSpPr>
          <p:spPr bwMode="auto">
            <a:xfrm>
              <a:off x="3214" y="1381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800"/>
                <a:t>ｂ</a:t>
              </a:r>
            </a:p>
          </p:txBody>
        </p:sp>
        <p:sp>
          <p:nvSpPr>
            <p:cNvPr id="203825" name="Text Box 31"/>
            <p:cNvSpPr txBox="1">
              <a:spLocks noChangeArrowheads="1"/>
            </p:cNvSpPr>
            <p:nvPr/>
          </p:nvSpPr>
          <p:spPr bwMode="auto">
            <a:xfrm>
              <a:off x="3214" y="1536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800"/>
                <a:t>ｄ</a:t>
              </a:r>
            </a:p>
          </p:txBody>
        </p:sp>
        <p:sp>
          <p:nvSpPr>
            <p:cNvPr id="203826" name="Text Box 32"/>
            <p:cNvSpPr txBox="1">
              <a:spLocks noChangeArrowheads="1"/>
            </p:cNvSpPr>
            <p:nvPr/>
          </p:nvSpPr>
          <p:spPr bwMode="auto">
            <a:xfrm>
              <a:off x="3176" y="1305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400"/>
                <a:t>ー</a:t>
              </a:r>
            </a:p>
          </p:txBody>
        </p:sp>
        <p:sp>
          <p:nvSpPr>
            <p:cNvPr id="203827" name="Text Box 33"/>
            <p:cNvSpPr txBox="1">
              <a:spLocks noChangeArrowheads="1"/>
            </p:cNvSpPr>
            <p:nvPr/>
          </p:nvSpPr>
          <p:spPr bwMode="auto">
            <a:xfrm>
              <a:off x="3163" y="1065"/>
              <a:ext cx="3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chemeClr val="accent2"/>
                  </a:solidFill>
                </a:rPr>
                <a:t>B</a:t>
              </a:r>
              <a:r>
                <a:rPr lang="en-US" altLang="ja-JP" sz="2800" b="1" i="1" baseline="300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203828" name="Text Box 34"/>
            <p:cNvSpPr txBox="1">
              <a:spLocks noChangeArrowheads="1"/>
            </p:cNvSpPr>
            <p:nvPr/>
          </p:nvSpPr>
          <p:spPr bwMode="auto">
            <a:xfrm>
              <a:off x="4880" y="1257"/>
              <a:ext cx="2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800"/>
                <a:t>ｓ</a:t>
              </a:r>
            </a:p>
          </p:txBody>
        </p:sp>
        <p:sp>
          <p:nvSpPr>
            <p:cNvPr id="203829" name="Text Box 35"/>
            <p:cNvSpPr txBox="1">
              <a:spLocks noChangeArrowheads="1"/>
            </p:cNvSpPr>
            <p:nvPr/>
          </p:nvSpPr>
          <p:spPr bwMode="auto">
            <a:xfrm>
              <a:off x="4884" y="747"/>
              <a:ext cx="2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800"/>
                <a:t>ｃ</a:t>
              </a:r>
            </a:p>
          </p:txBody>
        </p:sp>
        <p:sp>
          <p:nvSpPr>
            <p:cNvPr id="203830" name="Text Box 36"/>
            <p:cNvSpPr txBox="1">
              <a:spLocks noChangeArrowheads="1"/>
            </p:cNvSpPr>
            <p:nvPr/>
          </p:nvSpPr>
          <p:spPr bwMode="auto">
            <a:xfrm>
              <a:off x="4858" y="1545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800"/>
                <a:t>ｄ</a:t>
              </a:r>
            </a:p>
          </p:txBody>
        </p:sp>
        <p:sp>
          <p:nvSpPr>
            <p:cNvPr id="203831" name="Text Box 37"/>
            <p:cNvSpPr txBox="1">
              <a:spLocks noChangeArrowheads="1"/>
            </p:cNvSpPr>
            <p:nvPr/>
          </p:nvSpPr>
          <p:spPr bwMode="auto">
            <a:xfrm>
              <a:off x="4888" y="1017"/>
              <a:ext cx="2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800"/>
                <a:t>ｃ</a:t>
              </a:r>
            </a:p>
          </p:txBody>
        </p:sp>
        <p:sp>
          <p:nvSpPr>
            <p:cNvPr id="203832" name="Text Box 38"/>
            <p:cNvSpPr txBox="1">
              <a:spLocks noChangeArrowheads="1"/>
            </p:cNvSpPr>
            <p:nvPr/>
          </p:nvSpPr>
          <p:spPr bwMode="auto">
            <a:xfrm>
              <a:off x="4856" y="969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400"/>
                <a:t>ー</a:t>
              </a:r>
            </a:p>
          </p:txBody>
        </p:sp>
        <p:sp>
          <p:nvSpPr>
            <p:cNvPr id="203833" name="Text Box 39"/>
            <p:cNvSpPr txBox="1">
              <a:spLocks noChangeArrowheads="1"/>
            </p:cNvSpPr>
            <p:nvPr/>
          </p:nvSpPr>
          <p:spPr bwMode="auto">
            <a:xfrm>
              <a:off x="5124" y="825"/>
              <a:ext cx="4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chemeClr val="accent2"/>
                  </a:solidFill>
                </a:rPr>
                <a:t>J/</a:t>
              </a:r>
              <a:r>
                <a:rPr lang="en-US" altLang="ja-JP" sz="2800" b="1" i="1">
                  <a:solidFill>
                    <a:schemeClr val="accent2"/>
                  </a:solidFill>
                  <a:latin typeface="Symbol" pitchFamily="18" charset="2"/>
                </a:rPr>
                <a:t>y</a:t>
              </a:r>
            </a:p>
          </p:txBody>
        </p:sp>
        <p:sp>
          <p:nvSpPr>
            <p:cNvPr id="203834" name="Text Box 40"/>
            <p:cNvSpPr txBox="1">
              <a:spLocks noChangeArrowheads="1"/>
            </p:cNvSpPr>
            <p:nvPr/>
          </p:nvSpPr>
          <p:spPr bwMode="auto">
            <a:xfrm>
              <a:off x="5157" y="1440"/>
              <a:ext cx="3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chemeClr val="accent2"/>
                  </a:solidFill>
                </a:rPr>
                <a:t>Ks</a:t>
              </a:r>
            </a:p>
          </p:txBody>
        </p:sp>
        <p:sp>
          <p:nvSpPr>
            <p:cNvPr id="203835" name="Text Box 41"/>
            <p:cNvSpPr txBox="1">
              <a:spLocks noChangeArrowheads="1"/>
            </p:cNvSpPr>
            <p:nvPr/>
          </p:nvSpPr>
          <p:spPr bwMode="auto">
            <a:xfrm>
              <a:off x="3994" y="1161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800"/>
                <a:t>ｔ</a:t>
              </a:r>
            </a:p>
          </p:txBody>
        </p:sp>
        <p:sp>
          <p:nvSpPr>
            <p:cNvPr id="203836" name="Text Box 42"/>
            <p:cNvSpPr txBox="1">
              <a:spLocks noChangeArrowheads="1"/>
            </p:cNvSpPr>
            <p:nvPr/>
          </p:nvSpPr>
          <p:spPr bwMode="auto">
            <a:xfrm>
              <a:off x="3944" y="1104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400"/>
                <a:t>ー</a:t>
              </a:r>
            </a:p>
          </p:txBody>
        </p:sp>
        <p:sp>
          <p:nvSpPr>
            <p:cNvPr id="203837" name="Freeform 43"/>
            <p:cNvSpPr>
              <a:spLocks/>
            </p:cNvSpPr>
            <p:nvPr/>
          </p:nvSpPr>
          <p:spPr bwMode="auto">
            <a:xfrm>
              <a:off x="4168" y="1067"/>
              <a:ext cx="134" cy="373"/>
            </a:xfrm>
            <a:custGeom>
              <a:avLst/>
              <a:gdLst>
                <a:gd name="T0" fmla="*/ 93 w 134"/>
                <a:gd name="T1" fmla="*/ 0 h 373"/>
                <a:gd name="T2" fmla="*/ 45 w 134"/>
                <a:gd name="T3" fmla="*/ 26 h 373"/>
                <a:gd name="T4" fmla="*/ 56 w 134"/>
                <a:gd name="T5" fmla="*/ 138 h 373"/>
                <a:gd name="T6" fmla="*/ 120 w 134"/>
                <a:gd name="T7" fmla="*/ 133 h 373"/>
                <a:gd name="T8" fmla="*/ 125 w 134"/>
                <a:gd name="T9" fmla="*/ 117 h 373"/>
                <a:gd name="T10" fmla="*/ 77 w 134"/>
                <a:gd name="T11" fmla="*/ 90 h 373"/>
                <a:gd name="T12" fmla="*/ 13 w 134"/>
                <a:gd name="T13" fmla="*/ 128 h 373"/>
                <a:gd name="T14" fmla="*/ 56 w 134"/>
                <a:gd name="T15" fmla="*/ 240 h 373"/>
                <a:gd name="T16" fmla="*/ 109 w 134"/>
                <a:gd name="T17" fmla="*/ 245 h 373"/>
                <a:gd name="T18" fmla="*/ 104 w 134"/>
                <a:gd name="T19" fmla="*/ 208 h 373"/>
                <a:gd name="T20" fmla="*/ 88 w 134"/>
                <a:gd name="T21" fmla="*/ 202 h 373"/>
                <a:gd name="T22" fmla="*/ 56 w 134"/>
                <a:gd name="T23" fmla="*/ 192 h 373"/>
                <a:gd name="T24" fmla="*/ 24 w 134"/>
                <a:gd name="T25" fmla="*/ 288 h 373"/>
                <a:gd name="T26" fmla="*/ 29 w 134"/>
                <a:gd name="T27" fmla="*/ 304 h 373"/>
                <a:gd name="T28" fmla="*/ 88 w 134"/>
                <a:gd name="T29" fmla="*/ 325 h 373"/>
                <a:gd name="T30" fmla="*/ 56 w 134"/>
                <a:gd name="T31" fmla="*/ 266 h 373"/>
                <a:gd name="T32" fmla="*/ 2 w 134"/>
                <a:gd name="T33" fmla="*/ 309 h 373"/>
                <a:gd name="T34" fmla="*/ 8 w 134"/>
                <a:gd name="T35" fmla="*/ 357 h 373"/>
                <a:gd name="T36" fmla="*/ 18 w 134"/>
                <a:gd name="T37" fmla="*/ 373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4"/>
                <a:gd name="T58" fmla="*/ 0 h 373"/>
                <a:gd name="T59" fmla="*/ 134 w 134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4" h="373">
                  <a:moveTo>
                    <a:pt x="93" y="0"/>
                  </a:moveTo>
                  <a:cubicBezTo>
                    <a:pt x="73" y="6"/>
                    <a:pt x="65" y="20"/>
                    <a:pt x="45" y="26"/>
                  </a:cubicBezTo>
                  <a:cubicBezTo>
                    <a:pt x="23" y="58"/>
                    <a:pt x="13" y="124"/>
                    <a:pt x="56" y="138"/>
                  </a:cubicBezTo>
                  <a:cubicBezTo>
                    <a:pt x="77" y="136"/>
                    <a:pt x="100" y="139"/>
                    <a:pt x="120" y="133"/>
                  </a:cubicBezTo>
                  <a:cubicBezTo>
                    <a:pt x="125" y="131"/>
                    <a:pt x="128" y="122"/>
                    <a:pt x="125" y="117"/>
                  </a:cubicBezTo>
                  <a:cubicBezTo>
                    <a:pt x="115" y="103"/>
                    <a:pt x="93" y="96"/>
                    <a:pt x="77" y="90"/>
                  </a:cubicBezTo>
                  <a:cubicBezTo>
                    <a:pt x="14" y="98"/>
                    <a:pt x="39" y="90"/>
                    <a:pt x="13" y="128"/>
                  </a:cubicBezTo>
                  <a:cubicBezTo>
                    <a:pt x="16" y="154"/>
                    <a:pt x="17" y="231"/>
                    <a:pt x="56" y="240"/>
                  </a:cubicBezTo>
                  <a:cubicBezTo>
                    <a:pt x="73" y="244"/>
                    <a:pt x="91" y="243"/>
                    <a:pt x="109" y="245"/>
                  </a:cubicBezTo>
                  <a:cubicBezTo>
                    <a:pt x="107" y="233"/>
                    <a:pt x="109" y="219"/>
                    <a:pt x="104" y="208"/>
                  </a:cubicBezTo>
                  <a:cubicBezTo>
                    <a:pt x="102" y="203"/>
                    <a:pt x="93" y="204"/>
                    <a:pt x="88" y="202"/>
                  </a:cubicBezTo>
                  <a:cubicBezTo>
                    <a:pt x="77" y="198"/>
                    <a:pt x="56" y="192"/>
                    <a:pt x="56" y="192"/>
                  </a:cubicBezTo>
                  <a:cubicBezTo>
                    <a:pt x="0" y="202"/>
                    <a:pt x="16" y="226"/>
                    <a:pt x="24" y="288"/>
                  </a:cubicBezTo>
                  <a:cubicBezTo>
                    <a:pt x="25" y="294"/>
                    <a:pt x="25" y="300"/>
                    <a:pt x="29" y="304"/>
                  </a:cubicBezTo>
                  <a:cubicBezTo>
                    <a:pt x="42" y="317"/>
                    <a:pt x="71" y="320"/>
                    <a:pt x="88" y="325"/>
                  </a:cubicBezTo>
                  <a:cubicBezTo>
                    <a:pt x="134" y="311"/>
                    <a:pt x="76" y="274"/>
                    <a:pt x="56" y="266"/>
                  </a:cubicBezTo>
                  <a:cubicBezTo>
                    <a:pt x="12" y="276"/>
                    <a:pt x="17" y="269"/>
                    <a:pt x="2" y="309"/>
                  </a:cubicBezTo>
                  <a:cubicBezTo>
                    <a:pt x="4" y="325"/>
                    <a:pt x="4" y="341"/>
                    <a:pt x="8" y="357"/>
                  </a:cubicBezTo>
                  <a:cubicBezTo>
                    <a:pt x="10" y="363"/>
                    <a:pt x="18" y="373"/>
                    <a:pt x="18" y="3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3838" name="Text Box 44"/>
            <p:cNvSpPr txBox="1">
              <a:spLocks noChangeArrowheads="1"/>
            </p:cNvSpPr>
            <p:nvPr/>
          </p:nvSpPr>
          <p:spPr bwMode="auto">
            <a:xfrm>
              <a:off x="4848" y="1248"/>
              <a:ext cx="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400"/>
                <a:t>ー</a:t>
              </a:r>
            </a:p>
          </p:txBody>
        </p:sp>
        <p:sp>
          <p:nvSpPr>
            <p:cNvPr id="203839" name="Text Box 45"/>
            <p:cNvSpPr txBox="1">
              <a:spLocks noChangeArrowheads="1"/>
            </p:cNvSpPr>
            <p:nvPr/>
          </p:nvSpPr>
          <p:spPr bwMode="auto">
            <a:xfrm>
              <a:off x="4416" y="1392"/>
              <a:ext cx="3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800" b="1" i="1">
                  <a:solidFill>
                    <a:srgbClr val="FF0000"/>
                  </a:solidFill>
                </a:rPr>
                <a:t>V</a:t>
              </a:r>
              <a:r>
                <a:rPr lang="en-US" altLang="ja-JP" sz="2800" b="1" i="1" baseline="-25000">
                  <a:solidFill>
                    <a:srgbClr val="FF0000"/>
                  </a:solidFill>
                </a:rPr>
                <a:t>ts</a:t>
              </a:r>
            </a:p>
          </p:txBody>
        </p:sp>
      </p:grpSp>
      <p:sp>
        <p:nvSpPr>
          <p:cNvPr id="203802" name="Text Box 62"/>
          <p:cNvSpPr txBox="1">
            <a:spLocks noChangeArrowheads="1"/>
          </p:cNvSpPr>
          <p:nvPr/>
        </p:nvSpPr>
        <p:spPr bwMode="auto">
          <a:xfrm>
            <a:off x="4403725" y="3495675"/>
            <a:ext cx="3775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3333FF"/>
                </a:solidFill>
              </a:rPr>
              <a:t>Only single weak phase !</a:t>
            </a:r>
          </a:p>
        </p:txBody>
      </p:sp>
      <p:sp>
        <p:nvSpPr>
          <p:cNvPr id="203803" name="Text Box 63"/>
          <p:cNvSpPr txBox="1">
            <a:spLocks noChangeArrowheads="1"/>
          </p:cNvSpPr>
          <p:nvPr/>
        </p:nvSpPr>
        <p:spPr bwMode="auto">
          <a:xfrm>
            <a:off x="3810000" y="40386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FF0000"/>
                </a:solidFill>
              </a:rPr>
              <a:t>C = 0 (|</a:t>
            </a:r>
            <a:r>
              <a:rPr lang="en-US" altLang="ja-JP" b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="1">
                <a:solidFill>
                  <a:srgbClr val="FF0000"/>
                </a:solidFill>
              </a:rPr>
              <a:t>|=1)</a:t>
            </a:r>
            <a:endParaRPr lang="en-US" altLang="ja-JP" b="1" baseline="-25000">
              <a:solidFill>
                <a:srgbClr val="FF0000"/>
              </a:solidFill>
            </a:endParaRPr>
          </a:p>
        </p:txBody>
      </p:sp>
      <p:sp>
        <p:nvSpPr>
          <p:cNvPr id="203804" name="Text Box 65"/>
          <p:cNvSpPr txBox="1">
            <a:spLocks noChangeArrowheads="1"/>
          </p:cNvSpPr>
          <p:nvPr/>
        </p:nvSpPr>
        <p:spPr bwMode="auto">
          <a:xfrm>
            <a:off x="1752600" y="153828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rgbClr val="FF0000"/>
                </a:solidFill>
              </a:rPr>
              <a:t>V</a:t>
            </a:r>
            <a:r>
              <a:rPr lang="en-US" altLang="ja-JP" sz="2800" b="1" i="1" baseline="-25000">
                <a:solidFill>
                  <a:srgbClr val="FF0000"/>
                </a:solidFill>
              </a:rPr>
              <a:t>cb</a:t>
            </a:r>
          </a:p>
        </p:txBody>
      </p:sp>
      <p:sp>
        <p:nvSpPr>
          <p:cNvPr id="203805" name="Text Box 66"/>
          <p:cNvSpPr txBox="1">
            <a:spLocks noChangeArrowheads="1"/>
          </p:cNvSpPr>
          <p:nvPr/>
        </p:nvSpPr>
        <p:spPr bwMode="auto">
          <a:xfrm>
            <a:off x="3810000" y="4616450"/>
            <a:ext cx="5248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>
                <a:solidFill>
                  <a:srgbClr val="FF0000"/>
                </a:solidFill>
              </a:rPr>
              <a:t>A</a:t>
            </a:r>
            <a:r>
              <a:rPr lang="en-US" altLang="ja-JP" b="1" baseline="-25000">
                <a:solidFill>
                  <a:srgbClr val="FF0000"/>
                </a:solidFill>
              </a:rPr>
              <a:t>CP</a:t>
            </a:r>
            <a:r>
              <a:rPr lang="en-US" altLang="ja-JP" b="1">
                <a:solidFill>
                  <a:srgbClr val="FF0000"/>
                </a:solidFill>
              </a:rPr>
              <a:t>(</a:t>
            </a:r>
            <a:r>
              <a:rPr lang="en-US" altLang="ja-JP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ja-JP" b="1">
                <a:solidFill>
                  <a:srgbClr val="FF0000"/>
                </a:solidFill>
              </a:rPr>
              <a:t>t)</a:t>
            </a:r>
            <a:r>
              <a:rPr lang="en-US" altLang="ja-JP"/>
              <a:t> </a:t>
            </a:r>
            <a:r>
              <a:rPr lang="en-US" altLang="ja-JP" sz="3600" b="1">
                <a:solidFill>
                  <a:srgbClr val="FF0000"/>
                </a:solidFill>
              </a:rPr>
              <a:t>= -</a:t>
            </a:r>
            <a:r>
              <a:rPr lang="en-US" altLang="ja-JP" b="1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en-US" altLang="ja-JP" b="1" i="1" baseline="-25000">
                <a:solidFill>
                  <a:srgbClr val="FF0000"/>
                </a:solidFill>
              </a:rPr>
              <a:t>f </a:t>
            </a:r>
            <a:r>
              <a:rPr lang="en-US" altLang="ja-JP" sz="3600" b="1">
                <a:solidFill>
                  <a:srgbClr val="FF0000"/>
                </a:solidFill>
              </a:rPr>
              <a:t>sin2</a:t>
            </a:r>
            <a:r>
              <a:rPr lang="en-US" altLang="ja-JP" sz="3600" b="1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altLang="ja-JP" sz="3600" b="1" baseline="-25000">
                <a:solidFill>
                  <a:srgbClr val="FF0000"/>
                </a:solidFill>
              </a:rPr>
              <a:t>1 </a:t>
            </a:r>
            <a:r>
              <a:rPr lang="en-US" altLang="ja-JP" sz="2800"/>
              <a:t>sin(</a:t>
            </a:r>
            <a:r>
              <a:rPr lang="en-US" altLang="ja-JP" sz="2800">
                <a:latin typeface="Symbol" pitchFamily="18" charset="2"/>
              </a:rPr>
              <a:t>D</a:t>
            </a:r>
            <a:r>
              <a:rPr lang="en-US" altLang="ja-JP" sz="2800"/>
              <a:t>m</a:t>
            </a:r>
            <a:r>
              <a:rPr lang="en-US" altLang="ja-JP" sz="2800">
                <a:latin typeface="Symbol" pitchFamily="18" charset="2"/>
              </a:rPr>
              <a:t>D</a:t>
            </a:r>
            <a:r>
              <a:rPr lang="en-US" altLang="ja-JP" sz="2800"/>
              <a:t>t)</a:t>
            </a:r>
            <a:r>
              <a:rPr lang="en-US" altLang="ja-JP" sz="2800" b="1" baseline="-25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3806" name="Text Box 67"/>
          <p:cNvSpPr txBox="1">
            <a:spLocks noChangeArrowheads="1"/>
          </p:cNvSpPr>
          <p:nvPr/>
        </p:nvSpPr>
        <p:spPr bwMode="auto">
          <a:xfrm>
            <a:off x="304800" y="5562600"/>
            <a:ext cx="5556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Theoretically &amp; Experimentally clean</a:t>
            </a:r>
          </a:p>
        </p:txBody>
      </p:sp>
      <p:sp>
        <p:nvSpPr>
          <p:cNvPr id="203807" name="Text Box 68"/>
          <p:cNvSpPr txBox="1">
            <a:spLocks noChangeArrowheads="1"/>
          </p:cNvSpPr>
          <p:nvPr/>
        </p:nvSpPr>
        <p:spPr bwMode="auto">
          <a:xfrm>
            <a:off x="6273800" y="5478463"/>
            <a:ext cx="268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 b="1" i="1">
                <a:solidFill>
                  <a:srgbClr val="FF9900"/>
                </a:solidFill>
              </a:rPr>
              <a:t>Golden mode</a:t>
            </a:r>
            <a:endParaRPr lang="en-US" altLang="ja-JP"/>
          </a:p>
        </p:txBody>
      </p:sp>
      <p:sp>
        <p:nvSpPr>
          <p:cNvPr id="203808" name="AutoShape 69"/>
          <p:cNvSpPr>
            <a:spLocks noChangeArrowheads="1"/>
          </p:cNvSpPr>
          <p:nvPr/>
        </p:nvSpPr>
        <p:spPr bwMode="auto">
          <a:xfrm>
            <a:off x="5943600" y="5638800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203809" name="Rectangle 70"/>
          <p:cNvSpPr>
            <a:spLocks noChangeArrowheads="1"/>
          </p:cNvSpPr>
          <p:nvPr/>
        </p:nvSpPr>
        <p:spPr bwMode="auto">
          <a:xfrm>
            <a:off x="3733800" y="4648200"/>
            <a:ext cx="5273675" cy="7540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FF"/>
              </a:solidFill>
            </a:endParaRPr>
          </a:p>
        </p:txBody>
      </p:sp>
      <p:sp>
        <p:nvSpPr>
          <p:cNvPr id="203810" name="Text Box 71"/>
          <p:cNvSpPr txBox="1">
            <a:spLocks noChangeArrowheads="1"/>
          </p:cNvSpPr>
          <p:nvPr/>
        </p:nvSpPr>
        <p:spPr bwMode="auto">
          <a:xfrm>
            <a:off x="1524000" y="2819400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FF"/>
                </a:solidFill>
                <a:latin typeface="Symbol" pitchFamily="18" charset="2"/>
              </a:rPr>
              <a:t>f</a:t>
            </a:r>
            <a:r>
              <a:rPr lang="en-US" altLang="ja-JP" sz="2400" b="1" baseline="-25000">
                <a:solidFill>
                  <a:srgbClr val="FF00FF"/>
                </a:solidFill>
              </a:rPr>
              <a:t>w </a:t>
            </a:r>
            <a:r>
              <a:rPr lang="en-US" altLang="ja-JP" sz="2400" b="1">
                <a:solidFill>
                  <a:srgbClr val="FF00FF"/>
                </a:solidFill>
              </a:rPr>
              <a:t>~0</a:t>
            </a:r>
          </a:p>
        </p:txBody>
      </p:sp>
      <p:sp>
        <p:nvSpPr>
          <p:cNvPr id="203811" name="Text Box 72"/>
          <p:cNvSpPr txBox="1">
            <a:spLocks noChangeArrowheads="1"/>
          </p:cNvSpPr>
          <p:nvPr/>
        </p:nvSpPr>
        <p:spPr bwMode="auto">
          <a:xfrm>
            <a:off x="6769100" y="2819400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FF"/>
                </a:solidFill>
                <a:latin typeface="Symbol" pitchFamily="18" charset="2"/>
              </a:rPr>
              <a:t>f</a:t>
            </a:r>
            <a:r>
              <a:rPr lang="en-US" altLang="ja-JP" sz="2400" b="1" baseline="-25000">
                <a:solidFill>
                  <a:srgbClr val="FF00FF"/>
                </a:solidFill>
              </a:rPr>
              <a:t>w </a:t>
            </a:r>
            <a:r>
              <a:rPr lang="en-US" altLang="ja-JP" sz="2400" b="1">
                <a:solidFill>
                  <a:srgbClr val="FF00FF"/>
                </a:solidFill>
              </a:rPr>
              <a:t>~0</a:t>
            </a:r>
          </a:p>
        </p:txBody>
      </p:sp>
      <p:sp>
        <p:nvSpPr>
          <p:cNvPr id="203812" name="Text Box 73"/>
          <p:cNvSpPr txBox="1">
            <a:spLocks noChangeArrowheads="1"/>
          </p:cNvSpPr>
          <p:nvPr/>
        </p:nvSpPr>
        <p:spPr bwMode="auto">
          <a:xfrm>
            <a:off x="685800" y="2819400"/>
            <a:ext cx="923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FF"/>
                </a:solidFill>
              </a:rPr>
              <a:t>Tree </a:t>
            </a:r>
          </a:p>
        </p:txBody>
      </p:sp>
      <p:sp>
        <p:nvSpPr>
          <p:cNvPr id="203813" name="Text Box 74"/>
          <p:cNvSpPr txBox="1">
            <a:spLocks noChangeArrowheads="1"/>
          </p:cNvSpPr>
          <p:nvPr/>
        </p:nvSpPr>
        <p:spPr bwMode="auto">
          <a:xfrm>
            <a:off x="5410200" y="2833688"/>
            <a:ext cx="1438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FF"/>
                </a:solidFill>
              </a:rPr>
              <a:t>Penguin </a:t>
            </a:r>
          </a:p>
        </p:txBody>
      </p:sp>
      <p:sp>
        <p:nvSpPr>
          <p:cNvPr id="203814" name="Rectangle 75"/>
          <p:cNvSpPr>
            <a:spLocks noChangeArrowheads="1"/>
          </p:cNvSpPr>
          <p:nvPr/>
        </p:nvSpPr>
        <p:spPr bwMode="auto">
          <a:xfrm>
            <a:off x="5743575" y="1752600"/>
            <a:ext cx="608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i="1">
                <a:solidFill>
                  <a:srgbClr val="FF0000"/>
                </a:solidFill>
              </a:rPr>
              <a:t>V</a:t>
            </a:r>
            <a:r>
              <a:rPr lang="en-US" altLang="ja-JP" sz="2800" b="1" i="1" baseline="-25000">
                <a:solidFill>
                  <a:srgbClr val="FF0000"/>
                </a:solidFill>
              </a:rPr>
              <a:t>tb</a:t>
            </a:r>
          </a:p>
        </p:txBody>
      </p:sp>
      <p:sp>
        <p:nvSpPr>
          <p:cNvPr id="203815" name="Text Box 76"/>
          <p:cNvSpPr txBox="1">
            <a:spLocks noChangeArrowheads="1"/>
          </p:cNvSpPr>
          <p:nvPr/>
        </p:nvSpPr>
        <p:spPr bwMode="auto">
          <a:xfrm>
            <a:off x="533400" y="3673475"/>
            <a:ext cx="2892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Tree</a:t>
            </a:r>
            <a:r>
              <a:rPr lang="ja-JP" altLang="en-US" sz="2400"/>
              <a:t> </a:t>
            </a:r>
            <a:r>
              <a:rPr lang="en-US" altLang="ja-JP" sz="2400"/>
              <a:t>and Penguin</a:t>
            </a:r>
            <a:endParaRPr lang="ja-JP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week phases are same</a:t>
            </a:r>
            <a:endParaRPr lang="ja-JP" altLang="en-US" sz="2400"/>
          </a:p>
        </p:txBody>
      </p:sp>
      <p:sp>
        <p:nvSpPr>
          <p:cNvPr id="203816" name="AutoShape 77"/>
          <p:cNvSpPr>
            <a:spLocks noChangeArrowheads="1"/>
          </p:cNvSpPr>
          <p:nvPr/>
        </p:nvSpPr>
        <p:spPr bwMode="auto">
          <a:xfrm>
            <a:off x="3048000" y="3733800"/>
            <a:ext cx="9144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3817" name="Freeform 43"/>
          <p:cNvSpPr>
            <a:spLocks/>
          </p:cNvSpPr>
          <p:nvPr/>
        </p:nvSpPr>
        <p:spPr bwMode="auto">
          <a:xfrm>
            <a:off x="6731000" y="1744663"/>
            <a:ext cx="212725" cy="592137"/>
          </a:xfrm>
          <a:custGeom>
            <a:avLst/>
            <a:gdLst>
              <a:gd name="T0" fmla="*/ 2147483647 w 134"/>
              <a:gd name="T1" fmla="*/ 0 h 373"/>
              <a:gd name="T2" fmla="*/ 2147483647 w 134"/>
              <a:gd name="T3" fmla="*/ 2147483647 h 373"/>
              <a:gd name="T4" fmla="*/ 2147483647 w 134"/>
              <a:gd name="T5" fmla="*/ 2147483647 h 373"/>
              <a:gd name="T6" fmla="*/ 2147483647 w 134"/>
              <a:gd name="T7" fmla="*/ 2147483647 h 373"/>
              <a:gd name="T8" fmla="*/ 2147483647 w 134"/>
              <a:gd name="T9" fmla="*/ 2147483647 h 373"/>
              <a:gd name="T10" fmla="*/ 2147483647 w 134"/>
              <a:gd name="T11" fmla="*/ 2147483647 h 373"/>
              <a:gd name="T12" fmla="*/ 2147483647 w 134"/>
              <a:gd name="T13" fmla="*/ 2147483647 h 373"/>
              <a:gd name="T14" fmla="*/ 2147483647 w 134"/>
              <a:gd name="T15" fmla="*/ 2147483647 h 373"/>
              <a:gd name="T16" fmla="*/ 2147483647 w 134"/>
              <a:gd name="T17" fmla="*/ 2147483647 h 373"/>
              <a:gd name="T18" fmla="*/ 2147483647 w 134"/>
              <a:gd name="T19" fmla="*/ 2147483647 h 373"/>
              <a:gd name="T20" fmla="*/ 2147483647 w 134"/>
              <a:gd name="T21" fmla="*/ 2147483647 h 373"/>
              <a:gd name="T22" fmla="*/ 2147483647 w 134"/>
              <a:gd name="T23" fmla="*/ 2147483647 h 373"/>
              <a:gd name="T24" fmla="*/ 2147483647 w 134"/>
              <a:gd name="T25" fmla="*/ 2147483647 h 373"/>
              <a:gd name="T26" fmla="*/ 2147483647 w 134"/>
              <a:gd name="T27" fmla="*/ 2147483647 h 373"/>
              <a:gd name="T28" fmla="*/ 2147483647 w 134"/>
              <a:gd name="T29" fmla="*/ 2147483647 h 373"/>
              <a:gd name="T30" fmla="*/ 2147483647 w 134"/>
              <a:gd name="T31" fmla="*/ 2147483647 h 373"/>
              <a:gd name="T32" fmla="*/ 2147483647 w 134"/>
              <a:gd name="T33" fmla="*/ 2147483647 h 373"/>
              <a:gd name="T34" fmla="*/ 2147483647 w 134"/>
              <a:gd name="T35" fmla="*/ 2147483647 h 373"/>
              <a:gd name="T36" fmla="*/ 2147483647 w 134"/>
              <a:gd name="T37" fmla="*/ 2147483647 h 3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4"/>
              <a:gd name="T58" fmla="*/ 0 h 373"/>
              <a:gd name="T59" fmla="*/ 134 w 134"/>
              <a:gd name="T60" fmla="*/ 373 h 37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4" h="373">
                <a:moveTo>
                  <a:pt x="93" y="0"/>
                </a:moveTo>
                <a:cubicBezTo>
                  <a:pt x="73" y="6"/>
                  <a:pt x="65" y="20"/>
                  <a:pt x="45" y="26"/>
                </a:cubicBezTo>
                <a:cubicBezTo>
                  <a:pt x="23" y="58"/>
                  <a:pt x="13" y="124"/>
                  <a:pt x="56" y="138"/>
                </a:cubicBezTo>
                <a:cubicBezTo>
                  <a:pt x="77" y="136"/>
                  <a:pt x="100" y="139"/>
                  <a:pt x="120" y="133"/>
                </a:cubicBezTo>
                <a:cubicBezTo>
                  <a:pt x="125" y="131"/>
                  <a:pt x="128" y="122"/>
                  <a:pt x="125" y="117"/>
                </a:cubicBezTo>
                <a:cubicBezTo>
                  <a:pt x="115" y="103"/>
                  <a:pt x="93" y="96"/>
                  <a:pt x="77" y="90"/>
                </a:cubicBezTo>
                <a:cubicBezTo>
                  <a:pt x="14" y="98"/>
                  <a:pt x="39" y="90"/>
                  <a:pt x="13" y="128"/>
                </a:cubicBezTo>
                <a:cubicBezTo>
                  <a:pt x="16" y="154"/>
                  <a:pt x="17" y="231"/>
                  <a:pt x="56" y="240"/>
                </a:cubicBezTo>
                <a:cubicBezTo>
                  <a:pt x="73" y="244"/>
                  <a:pt x="91" y="243"/>
                  <a:pt x="109" y="245"/>
                </a:cubicBezTo>
                <a:cubicBezTo>
                  <a:pt x="107" y="233"/>
                  <a:pt x="109" y="219"/>
                  <a:pt x="104" y="208"/>
                </a:cubicBezTo>
                <a:cubicBezTo>
                  <a:pt x="102" y="203"/>
                  <a:pt x="93" y="204"/>
                  <a:pt x="88" y="202"/>
                </a:cubicBezTo>
                <a:cubicBezTo>
                  <a:pt x="77" y="198"/>
                  <a:pt x="56" y="192"/>
                  <a:pt x="56" y="192"/>
                </a:cubicBezTo>
                <a:cubicBezTo>
                  <a:pt x="0" y="202"/>
                  <a:pt x="16" y="226"/>
                  <a:pt x="24" y="288"/>
                </a:cubicBezTo>
                <a:cubicBezTo>
                  <a:pt x="25" y="294"/>
                  <a:pt x="25" y="300"/>
                  <a:pt x="29" y="304"/>
                </a:cubicBezTo>
                <a:cubicBezTo>
                  <a:pt x="42" y="317"/>
                  <a:pt x="71" y="320"/>
                  <a:pt x="88" y="325"/>
                </a:cubicBezTo>
                <a:cubicBezTo>
                  <a:pt x="134" y="311"/>
                  <a:pt x="76" y="274"/>
                  <a:pt x="56" y="266"/>
                </a:cubicBezTo>
                <a:cubicBezTo>
                  <a:pt x="12" y="276"/>
                  <a:pt x="17" y="269"/>
                  <a:pt x="2" y="309"/>
                </a:cubicBezTo>
                <a:cubicBezTo>
                  <a:pt x="4" y="325"/>
                  <a:pt x="4" y="341"/>
                  <a:pt x="8" y="357"/>
                </a:cubicBezTo>
                <a:cubicBezTo>
                  <a:pt x="10" y="363"/>
                  <a:pt x="18" y="373"/>
                  <a:pt x="18" y="37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3818" name="Freeform 43"/>
          <p:cNvSpPr>
            <a:spLocks/>
          </p:cNvSpPr>
          <p:nvPr/>
        </p:nvSpPr>
        <p:spPr bwMode="auto">
          <a:xfrm>
            <a:off x="6908800" y="1757363"/>
            <a:ext cx="212725" cy="592137"/>
          </a:xfrm>
          <a:custGeom>
            <a:avLst/>
            <a:gdLst>
              <a:gd name="T0" fmla="*/ 2147483647 w 134"/>
              <a:gd name="T1" fmla="*/ 0 h 373"/>
              <a:gd name="T2" fmla="*/ 2147483647 w 134"/>
              <a:gd name="T3" fmla="*/ 2147483647 h 373"/>
              <a:gd name="T4" fmla="*/ 2147483647 w 134"/>
              <a:gd name="T5" fmla="*/ 2147483647 h 373"/>
              <a:gd name="T6" fmla="*/ 2147483647 w 134"/>
              <a:gd name="T7" fmla="*/ 2147483647 h 373"/>
              <a:gd name="T8" fmla="*/ 2147483647 w 134"/>
              <a:gd name="T9" fmla="*/ 2147483647 h 373"/>
              <a:gd name="T10" fmla="*/ 2147483647 w 134"/>
              <a:gd name="T11" fmla="*/ 2147483647 h 373"/>
              <a:gd name="T12" fmla="*/ 2147483647 w 134"/>
              <a:gd name="T13" fmla="*/ 2147483647 h 373"/>
              <a:gd name="T14" fmla="*/ 2147483647 w 134"/>
              <a:gd name="T15" fmla="*/ 2147483647 h 373"/>
              <a:gd name="T16" fmla="*/ 2147483647 w 134"/>
              <a:gd name="T17" fmla="*/ 2147483647 h 373"/>
              <a:gd name="T18" fmla="*/ 2147483647 w 134"/>
              <a:gd name="T19" fmla="*/ 2147483647 h 373"/>
              <a:gd name="T20" fmla="*/ 2147483647 w 134"/>
              <a:gd name="T21" fmla="*/ 2147483647 h 373"/>
              <a:gd name="T22" fmla="*/ 2147483647 w 134"/>
              <a:gd name="T23" fmla="*/ 2147483647 h 373"/>
              <a:gd name="T24" fmla="*/ 2147483647 w 134"/>
              <a:gd name="T25" fmla="*/ 2147483647 h 373"/>
              <a:gd name="T26" fmla="*/ 2147483647 w 134"/>
              <a:gd name="T27" fmla="*/ 2147483647 h 373"/>
              <a:gd name="T28" fmla="*/ 2147483647 w 134"/>
              <a:gd name="T29" fmla="*/ 2147483647 h 373"/>
              <a:gd name="T30" fmla="*/ 2147483647 w 134"/>
              <a:gd name="T31" fmla="*/ 2147483647 h 373"/>
              <a:gd name="T32" fmla="*/ 2147483647 w 134"/>
              <a:gd name="T33" fmla="*/ 2147483647 h 373"/>
              <a:gd name="T34" fmla="*/ 2147483647 w 134"/>
              <a:gd name="T35" fmla="*/ 2147483647 h 373"/>
              <a:gd name="T36" fmla="*/ 2147483647 w 134"/>
              <a:gd name="T37" fmla="*/ 2147483647 h 3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4"/>
              <a:gd name="T58" fmla="*/ 0 h 373"/>
              <a:gd name="T59" fmla="*/ 134 w 134"/>
              <a:gd name="T60" fmla="*/ 373 h 37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4" h="373">
                <a:moveTo>
                  <a:pt x="93" y="0"/>
                </a:moveTo>
                <a:cubicBezTo>
                  <a:pt x="73" y="6"/>
                  <a:pt x="65" y="20"/>
                  <a:pt x="45" y="26"/>
                </a:cubicBezTo>
                <a:cubicBezTo>
                  <a:pt x="23" y="58"/>
                  <a:pt x="13" y="124"/>
                  <a:pt x="56" y="138"/>
                </a:cubicBezTo>
                <a:cubicBezTo>
                  <a:pt x="77" y="136"/>
                  <a:pt x="100" y="139"/>
                  <a:pt x="120" y="133"/>
                </a:cubicBezTo>
                <a:cubicBezTo>
                  <a:pt x="125" y="131"/>
                  <a:pt x="128" y="122"/>
                  <a:pt x="125" y="117"/>
                </a:cubicBezTo>
                <a:cubicBezTo>
                  <a:pt x="115" y="103"/>
                  <a:pt x="93" y="96"/>
                  <a:pt x="77" y="90"/>
                </a:cubicBezTo>
                <a:cubicBezTo>
                  <a:pt x="14" y="98"/>
                  <a:pt x="39" y="90"/>
                  <a:pt x="13" y="128"/>
                </a:cubicBezTo>
                <a:cubicBezTo>
                  <a:pt x="16" y="154"/>
                  <a:pt x="17" y="231"/>
                  <a:pt x="56" y="240"/>
                </a:cubicBezTo>
                <a:cubicBezTo>
                  <a:pt x="73" y="244"/>
                  <a:pt x="91" y="243"/>
                  <a:pt x="109" y="245"/>
                </a:cubicBezTo>
                <a:cubicBezTo>
                  <a:pt x="107" y="233"/>
                  <a:pt x="109" y="219"/>
                  <a:pt x="104" y="208"/>
                </a:cubicBezTo>
                <a:cubicBezTo>
                  <a:pt x="102" y="203"/>
                  <a:pt x="93" y="204"/>
                  <a:pt x="88" y="202"/>
                </a:cubicBezTo>
                <a:cubicBezTo>
                  <a:pt x="77" y="198"/>
                  <a:pt x="56" y="192"/>
                  <a:pt x="56" y="192"/>
                </a:cubicBezTo>
                <a:cubicBezTo>
                  <a:pt x="0" y="202"/>
                  <a:pt x="16" y="226"/>
                  <a:pt x="24" y="288"/>
                </a:cubicBezTo>
                <a:cubicBezTo>
                  <a:pt x="25" y="294"/>
                  <a:pt x="25" y="300"/>
                  <a:pt x="29" y="304"/>
                </a:cubicBezTo>
                <a:cubicBezTo>
                  <a:pt x="42" y="317"/>
                  <a:pt x="71" y="320"/>
                  <a:pt x="88" y="325"/>
                </a:cubicBezTo>
                <a:cubicBezTo>
                  <a:pt x="134" y="311"/>
                  <a:pt x="76" y="274"/>
                  <a:pt x="56" y="266"/>
                </a:cubicBezTo>
                <a:cubicBezTo>
                  <a:pt x="12" y="276"/>
                  <a:pt x="17" y="269"/>
                  <a:pt x="2" y="309"/>
                </a:cubicBezTo>
                <a:cubicBezTo>
                  <a:pt x="4" y="325"/>
                  <a:pt x="4" y="341"/>
                  <a:pt x="8" y="357"/>
                </a:cubicBezTo>
                <a:cubicBezTo>
                  <a:pt x="10" y="363"/>
                  <a:pt x="18" y="373"/>
                  <a:pt x="18" y="37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6FB6EB-3024-443E-A752-C7FBC30D8EC5}" type="slidenum">
              <a:rPr lang="en-US" altLang="ja-JP" smtClean="0"/>
              <a:pPr>
                <a:defRPr/>
              </a:pPr>
              <a:t>92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フッター プレースホルダー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/>
              <a:t>                                                               Belle </a:t>
            </a:r>
            <a:r>
              <a:rPr lang="ja-JP" altLang="en-US" sz="1400"/>
              <a:t>実験と</a:t>
            </a:r>
            <a:r>
              <a:rPr lang="en-US" altLang="ja-JP" sz="1400"/>
              <a:t>B</a:t>
            </a:r>
            <a:r>
              <a:rPr lang="ja-JP" altLang="en-US" sz="1400"/>
              <a:t>の物理</a:t>
            </a:r>
            <a:r>
              <a:rPr lang="ja-JP" altLang="en-US" sz="1400" b="0"/>
              <a:t> 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smtClean="0">
                <a:solidFill>
                  <a:srgbClr val="000000"/>
                </a:solidFill>
              </a:rPr>
              <a:t>Fit and Stat. errors</a:t>
            </a:r>
          </a:p>
        </p:txBody>
      </p:sp>
      <p:sp>
        <p:nvSpPr>
          <p:cNvPr id="60420" name="Rectangle 12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 sz="4400">
              <a:solidFill>
                <a:srgbClr val="000000"/>
              </a:solidFill>
            </a:endParaRPr>
          </a:p>
        </p:txBody>
      </p:sp>
      <p:pic>
        <p:nvPicPr>
          <p:cNvPr id="6042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423988"/>
            <a:ext cx="85534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2" name="Rectangle 14"/>
          <p:cNvSpPr>
            <a:spLocks noChangeArrowheads="1"/>
          </p:cNvSpPr>
          <p:nvPr/>
        </p:nvSpPr>
        <p:spPr bwMode="auto">
          <a:xfrm>
            <a:off x="381000" y="3962400"/>
            <a:ext cx="8534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altLang="ja-JP" sz="2400">
                <a:solidFill>
                  <a:srgbClr val="000000"/>
                </a:solidFill>
              </a:rPr>
              <a:t>We quote the </a:t>
            </a:r>
            <a:r>
              <a:rPr lang="en-US" altLang="ja-JP" sz="2400" b="1" u="sng">
                <a:solidFill>
                  <a:srgbClr val="FF0000"/>
                </a:solidFill>
              </a:rPr>
              <a:t>rms</a:t>
            </a:r>
            <a:r>
              <a:rPr lang="en-US" altLang="ja-JP" sz="2400" u="sng">
                <a:solidFill>
                  <a:srgbClr val="000000"/>
                </a:solidFill>
              </a:rPr>
              <a:t> values of the </a:t>
            </a:r>
            <a:r>
              <a:rPr lang="en-US" altLang="ja-JP" sz="2400" b="1" u="sng">
                <a:solidFill>
                  <a:srgbClr val="3333CC"/>
                </a:solidFill>
              </a:rPr>
              <a:t>A</a:t>
            </a:r>
            <a:r>
              <a:rPr lang="en-US" altLang="ja-JP" sz="2400" b="1" u="sng" baseline="-25000">
                <a:solidFill>
                  <a:srgbClr val="3333CC"/>
                </a:solidFill>
                <a:latin typeface="Symbol" panose="05050102010706020507" pitchFamily="18" charset="2"/>
              </a:rPr>
              <a:t>pp</a:t>
            </a:r>
            <a:r>
              <a:rPr lang="en-US" altLang="ja-JP" sz="2400" u="sng">
                <a:solidFill>
                  <a:srgbClr val="000000"/>
                </a:solidFill>
              </a:rPr>
              <a:t> and </a:t>
            </a:r>
            <a:r>
              <a:rPr lang="en-US" altLang="ja-JP" sz="2400" b="1" u="sng">
                <a:solidFill>
                  <a:srgbClr val="3333CC"/>
                </a:solidFill>
              </a:rPr>
              <a:t>S</a:t>
            </a:r>
            <a:r>
              <a:rPr lang="en-US" altLang="ja-JP" sz="2400" b="1" u="sng" baseline="-25000">
                <a:solidFill>
                  <a:srgbClr val="3333CC"/>
                </a:solidFill>
                <a:latin typeface="Symbol" panose="05050102010706020507" pitchFamily="18" charset="2"/>
              </a:rPr>
              <a:t>pp</a:t>
            </a:r>
            <a:r>
              <a:rPr lang="en-US" altLang="ja-JP" sz="2400" u="sng">
                <a:solidFill>
                  <a:srgbClr val="000000"/>
                </a:solidFill>
              </a:rPr>
              <a:t> distributions in the  MC pseudo-experiments as the </a:t>
            </a:r>
            <a:r>
              <a:rPr lang="en-US" altLang="ja-JP" sz="2400" b="1" u="sng">
                <a:solidFill>
                  <a:srgbClr val="FF0000"/>
                </a:solidFill>
              </a:rPr>
              <a:t>statistical errors</a:t>
            </a:r>
            <a:r>
              <a:rPr lang="en-US" altLang="ja-JP" sz="2400" u="sng">
                <a:solidFill>
                  <a:srgbClr val="000000"/>
                </a:solidFill>
              </a:rPr>
              <a:t> of </a:t>
            </a:r>
            <a:r>
              <a:rPr lang="en-US" altLang="ja-JP" sz="2400" b="1" u="sng">
                <a:solidFill>
                  <a:srgbClr val="3333CC"/>
                </a:solidFill>
              </a:rPr>
              <a:t>A</a:t>
            </a:r>
            <a:r>
              <a:rPr lang="en-US" altLang="ja-JP" sz="2400" b="1" u="sng" baseline="-25000">
                <a:solidFill>
                  <a:srgbClr val="3333CC"/>
                </a:solidFill>
                <a:latin typeface="Symbol" panose="05050102010706020507" pitchFamily="18" charset="2"/>
              </a:rPr>
              <a:t>pp</a:t>
            </a:r>
            <a:r>
              <a:rPr lang="en-US" altLang="ja-JP" sz="2400" u="sng">
                <a:solidFill>
                  <a:srgbClr val="000000"/>
                </a:solidFill>
              </a:rPr>
              <a:t> and </a:t>
            </a:r>
            <a:r>
              <a:rPr lang="en-US" altLang="ja-JP" sz="2400" b="1" u="sng">
                <a:solidFill>
                  <a:srgbClr val="3333CC"/>
                </a:solidFill>
              </a:rPr>
              <a:t>S</a:t>
            </a:r>
            <a:r>
              <a:rPr lang="en-US" altLang="ja-JP" sz="2400" b="1" u="sng" baseline="-25000">
                <a:solidFill>
                  <a:srgbClr val="3333CC"/>
                </a:solidFill>
                <a:latin typeface="Symbol" panose="05050102010706020507" pitchFamily="18" charset="2"/>
              </a:rPr>
              <a:t>pp</a:t>
            </a:r>
            <a:r>
              <a:rPr lang="en-US" altLang="ja-JP" sz="2400" u="sng">
                <a:solidFill>
                  <a:srgbClr val="000000"/>
                </a:solidFill>
              </a:rPr>
              <a:t> .</a:t>
            </a:r>
            <a:endParaRPr lang="en-US" altLang="ja-JP" sz="2400">
              <a:solidFill>
                <a:srgbClr val="000000"/>
              </a:solidFill>
            </a:endParaRPr>
          </a:p>
        </p:txBody>
      </p:sp>
      <p:sp>
        <p:nvSpPr>
          <p:cNvPr id="60423" name="Text Box 15"/>
          <p:cNvSpPr txBox="1">
            <a:spLocks noChangeArrowheads="1"/>
          </p:cNvSpPr>
          <p:nvPr/>
        </p:nvSpPr>
        <p:spPr bwMode="auto">
          <a:xfrm>
            <a:off x="539750" y="5260975"/>
            <a:ext cx="4489450" cy="835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000000"/>
                </a:solidFill>
              </a:rPr>
              <a:t>A</a:t>
            </a:r>
            <a:r>
              <a:rPr lang="en-US" altLang="ja-JP" sz="2400" baseline="-2000">
                <a:solidFill>
                  <a:srgbClr val="000000"/>
                </a:solidFill>
                <a:latin typeface="Symbol" panose="05050102010706020507" pitchFamily="18" charset="2"/>
              </a:rPr>
              <a:t>pp</a:t>
            </a:r>
            <a:r>
              <a:rPr lang="en-US" altLang="ja-JP" sz="2400">
                <a:solidFill>
                  <a:srgbClr val="000000"/>
                </a:solidFill>
              </a:rPr>
              <a:t> error: </a:t>
            </a:r>
            <a:r>
              <a:rPr lang="en-US" altLang="ja-JP" sz="2400" b="1">
                <a:solidFill>
                  <a:srgbClr val="008000"/>
                </a:solidFill>
                <a:sym typeface="Symbol" panose="05050102010706020507" pitchFamily="18" charset="2"/>
              </a:rPr>
              <a:t></a:t>
            </a:r>
            <a:r>
              <a:rPr lang="en-US" altLang="ja-JP" sz="2400" b="1">
                <a:solidFill>
                  <a:srgbClr val="008000"/>
                </a:solidFill>
                <a:cs typeface="Times New Roman" panose="02020603050405020304" pitchFamily="18" charset="0"/>
              </a:rPr>
              <a:t>0.15</a:t>
            </a:r>
            <a:r>
              <a:rPr lang="en-US" altLang="ja-JP" sz="2400">
                <a:solidFill>
                  <a:srgbClr val="000000"/>
                </a:solidFill>
                <a:cs typeface="Times New Roman" panose="02020603050405020304" pitchFamily="18" charset="0"/>
              </a:rPr>
              <a:t>   (</a:t>
            </a:r>
            <a:r>
              <a:rPr lang="en-US" altLang="ja-JP" sz="2400">
                <a:solidFill>
                  <a:srgbClr val="000000"/>
                </a:solidFill>
                <a:sym typeface="Symbol" panose="05050102010706020507" pitchFamily="18" charset="2"/>
              </a:rPr>
              <a:t></a:t>
            </a:r>
            <a:r>
              <a:rPr lang="en-US" altLang="ja-JP" sz="2400">
                <a:solidFill>
                  <a:srgbClr val="000000"/>
                </a:solidFill>
                <a:cs typeface="Times New Roman" panose="02020603050405020304" pitchFamily="18" charset="0"/>
              </a:rPr>
              <a:t> 0.27@78fb-1)     </a:t>
            </a:r>
          </a:p>
          <a:p>
            <a:pPr eaLnBrk="1" hangingPunct="1"/>
            <a:r>
              <a:rPr lang="en-US" altLang="ja-JP" sz="24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ja-JP" sz="2400" b="1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ja-JP" sz="2400" baseline="-200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pp</a:t>
            </a:r>
            <a:r>
              <a:rPr lang="en-US" altLang="ja-JP" sz="2400">
                <a:solidFill>
                  <a:srgbClr val="000000"/>
                </a:solidFill>
                <a:cs typeface="Times New Roman" panose="02020603050405020304" pitchFamily="18" charset="0"/>
              </a:rPr>
              <a:t> error: </a:t>
            </a:r>
            <a:r>
              <a:rPr lang="en-US" altLang="ja-JP" sz="2400" b="1">
                <a:solidFill>
                  <a:srgbClr val="008000"/>
                </a:solidFill>
                <a:sym typeface="Symbol" panose="05050102010706020507" pitchFamily="18" charset="2"/>
              </a:rPr>
              <a:t></a:t>
            </a:r>
            <a:r>
              <a:rPr lang="en-US" altLang="ja-JP" sz="2400" b="1">
                <a:solidFill>
                  <a:srgbClr val="008000"/>
                </a:solidFill>
              </a:rPr>
              <a:t>0.21</a:t>
            </a:r>
            <a:r>
              <a:rPr lang="en-US" altLang="ja-JP" sz="2400">
                <a:solidFill>
                  <a:srgbClr val="000000"/>
                </a:solidFill>
              </a:rPr>
              <a:t>  (</a:t>
            </a:r>
            <a:r>
              <a:rPr lang="en-US" altLang="ja-JP" sz="2400">
                <a:solidFill>
                  <a:srgbClr val="000000"/>
                </a:solidFill>
                <a:sym typeface="Symbol" panose="05050102010706020507" pitchFamily="18" charset="2"/>
              </a:rPr>
              <a:t></a:t>
            </a:r>
            <a:r>
              <a:rPr lang="en-US" altLang="ja-JP" sz="2400">
                <a:solidFill>
                  <a:srgbClr val="000000"/>
                </a:solidFill>
              </a:rPr>
              <a:t> 0.41@78fb-1)</a:t>
            </a:r>
          </a:p>
        </p:txBody>
      </p:sp>
      <p:sp>
        <p:nvSpPr>
          <p:cNvPr id="60424" name="Text Box 16"/>
          <p:cNvSpPr txBox="1">
            <a:spLocks noChangeArrowheads="1"/>
          </p:cNvSpPr>
          <p:nvPr/>
        </p:nvSpPr>
        <p:spPr bwMode="auto">
          <a:xfrm>
            <a:off x="5181600" y="5270500"/>
            <a:ext cx="3578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000000"/>
                </a:solidFill>
              </a:rPr>
              <a:t>Similar to errors defined by </a:t>
            </a:r>
          </a:p>
          <a:p>
            <a:pPr eaLnBrk="1" hangingPunct="1"/>
            <a:r>
              <a:rPr lang="en-US" altLang="ja-JP" sz="2400">
                <a:solidFill>
                  <a:srgbClr val="000000"/>
                </a:solidFill>
              </a:rPr>
              <a:t>log-likelihood curves now</a:t>
            </a:r>
          </a:p>
        </p:txBody>
      </p:sp>
      <p:sp>
        <p:nvSpPr>
          <p:cNvPr id="60425" name="Line 17"/>
          <p:cNvSpPr>
            <a:spLocks noChangeShapeType="1"/>
          </p:cNvSpPr>
          <p:nvPr/>
        </p:nvSpPr>
        <p:spPr bwMode="auto">
          <a:xfrm flipH="1">
            <a:off x="2362200" y="5118100"/>
            <a:ext cx="1524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0426" name="Text Box 18"/>
          <p:cNvSpPr txBox="1">
            <a:spLocks noChangeArrowheads="1"/>
          </p:cNvSpPr>
          <p:nvPr/>
        </p:nvSpPr>
        <p:spPr bwMode="auto">
          <a:xfrm>
            <a:off x="2574925" y="4854575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000000"/>
                </a:solidFill>
              </a:rPr>
              <a:t>140fb</a:t>
            </a:r>
            <a:r>
              <a:rPr lang="en-US" altLang="ja-JP" sz="2400" baseline="3000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60427" name="Rectangle 20"/>
          <p:cNvSpPr>
            <a:spLocks noChangeArrowheads="1"/>
          </p:cNvSpPr>
          <p:nvPr/>
        </p:nvSpPr>
        <p:spPr bwMode="auto">
          <a:xfrm>
            <a:off x="534988" y="908050"/>
            <a:ext cx="8074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>
                <a:solidFill>
                  <a:srgbClr val="003300"/>
                </a:solidFill>
              </a:rPr>
              <a:t>Fit result:</a:t>
            </a:r>
            <a:r>
              <a:rPr lang="en-US" altLang="ja-JP" sz="2800" b="1">
                <a:solidFill>
                  <a:srgbClr val="003300"/>
                </a:solidFill>
              </a:rPr>
              <a:t>outside the physical region (A</a:t>
            </a:r>
            <a:r>
              <a:rPr lang="en-US" altLang="ja-JP" sz="2800" baseline="-2000">
                <a:solidFill>
                  <a:srgbClr val="003300"/>
                </a:solidFill>
                <a:latin typeface="Symbol" panose="05050102010706020507" pitchFamily="18" charset="2"/>
              </a:rPr>
              <a:t>pp</a:t>
            </a:r>
            <a:r>
              <a:rPr lang="en-US" altLang="ja-JP" sz="2800" baseline="30000">
                <a:solidFill>
                  <a:srgbClr val="003300"/>
                </a:solidFill>
              </a:rPr>
              <a:t>2</a:t>
            </a:r>
            <a:r>
              <a:rPr lang="en-US" altLang="ja-JP" sz="2800">
                <a:solidFill>
                  <a:srgbClr val="003300"/>
                </a:solidFill>
              </a:rPr>
              <a:t> + </a:t>
            </a:r>
            <a:r>
              <a:rPr lang="en-US" altLang="ja-JP" sz="2800" b="1">
                <a:solidFill>
                  <a:srgbClr val="003300"/>
                </a:solidFill>
              </a:rPr>
              <a:t>S</a:t>
            </a:r>
            <a:r>
              <a:rPr lang="en-US" altLang="ja-JP" sz="2800" baseline="-2000">
                <a:solidFill>
                  <a:srgbClr val="003300"/>
                </a:solidFill>
                <a:latin typeface="Symbol" panose="05050102010706020507" pitchFamily="18" charset="2"/>
              </a:rPr>
              <a:t>pp</a:t>
            </a:r>
            <a:r>
              <a:rPr lang="en-US" altLang="ja-JP" sz="2800" baseline="30000">
                <a:solidFill>
                  <a:srgbClr val="003300"/>
                </a:solidFill>
              </a:rPr>
              <a:t>2</a:t>
            </a:r>
            <a:r>
              <a:rPr lang="en-US" altLang="ja-JP" sz="3200">
                <a:solidFill>
                  <a:srgbClr val="003300"/>
                </a:solidFill>
              </a:rPr>
              <a:t> &lt;</a:t>
            </a:r>
            <a:r>
              <a:rPr lang="en-US" altLang="ja-JP" sz="3200">
                <a:solidFill>
                  <a:srgbClr val="003300"/>
                </a:solidFill>
                <a:cs typeface="Times New Roman" panose="02020603050405020304" pitchFamily="18" charset="0"/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24699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フッター プレースホルダー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/>
              <a:t>                                                               Belle </a:t>
            </a:r>
            <a:r>
              <a:rPr lang="ja-JP" altLang="en-US" sz="1400"/>
              <a:t>実験と</a:t>
            </a:r>
            <a:r>
              <a:rPr lang="en-US" altLang="ja-JP" sz="1400"/>
              <a:t>B</a:t>
            </a:r>
            <a:r>
              <a:rPr lang="ja-JP" altLang="en-US" sz="1400"/>
              <a:t>の物理</a:t>
            </a:r>
            <a:r>
              <a:rPr lang="ja-JP" altLang="en-US" sz="1400" b="0"/>
              <a:t> </a:t>
            </a: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b="1" smtClean="0">
                <a:solidFill>
                  <a:schemeClr val="tx1"/>
                </a:solidFill>
              </a:rPr>
              <a:t>MC pseudo-experiments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 sz="4000"/>
          </a:p>
        </p:txBody>
      </p:sp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1116013" y="115888"/>
            <a:ext cx="67691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7975600" y="44450"/>
            <a:ext cx="1133475" cy="847725"/>
          </a:xfrm>
          <a:prstGeom prst="rect">
            <a:avLst/>
          </a:prstGeom>
          <a:solidFill>
            <a:srgbClr val="CCFFCC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/>
              <a:t>Belle</a:t>
            </a:r>
          </a:p>
          <a:p>
            <a:pPr eaLnBrk="1" hangingPunct="1"/>
            <a:r>
              <a:rPr lang="en-US" altLang="ja-JP" sz="2400"/>
              <a:t>140fb</a:t>
            </a:r>
            <a:r>
              <a:rPr lang="en-US" altLang="ja-JP" sz="2400" baseline="30000">
                <a:sym typeface="Symbol" panose="05050102010706020507" pitchFamily="18" charset="2"/>
              </a:rPr>
              <a:t></a:t>
            </a:r>
            <a:r>
              <a:rPr lang="en-US" altLang="ja-JP" sz="2400" baseline="30000"/>
              <a:t>1</a:t>
            </a:r>
          </a:p>
        </p:txBody>
      </p:sp>
      <p:pic>
        <p:nvPicPr>
          <p:cNvPr id="61447" name="Picture 8" descr="extream_h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12988"/>
            <a:ext cx="41402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9" descr="null_hu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08225"/>
            <a:ext cx="4144963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Text Box 10"/>
          <p:cNvSpPr txBox="1">
            <a:spLocks noChangeArrowheads="1"/>
          </p:cNvSpPr>
          <p:nvPr/>
        </p:nvSpPr>
        <p:spPr bwMode="auto">
          <a:xfrm>
            <a:off x="323850" y="1081088"/>
            <a:ext cx="324326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Input: (</a:t>
            </a:r>
            <a:r>
              <a:rPr lang="en-US" altLang="ja-JP">
                <a:solidFill>
                  <a:srgbClr val="FF0000"/>
                </a:solidFill>
                <a:latin typeface="Monotype Corsiva" panose="03010101010201010101" pitchFamily="66" charset="0"/>
              </a:rPr>
              <a:t>A</a:t>
            </a:r>
            <a:r>
              <a:rPr lang="en-US" altLang="ja-JP" baseline="-25000">
                <a:solidFill>
                  <a:srgbClr val="FF0000"/>
                </a:solidFill>
                <a:latin typeface="Symbol" panose="05050102010706020507" pitchFamily="18" charset="2"/>
              </a:rPr>
              <a:t>pp</a:t>
            </a:r>
            <a:r>
              <a:rPr lang="en-US" altLang="ja-JP">
                <a:solidFill>
                  <a:srgbClr val="FF0000"/>
                </a:solidFill>
              </a:rPr>
              <a:t>, </a:t>
            </a:r>
            <a:r>
              <a:rPr lang="en-US" altLang="ja-JP">
                <a:solidFill>
                  <a:srgbClr val="FF0000"/>
                </a:solidFill>
                <a:latin typeface="Monotype Corsiva" panose="03010101010201010101" pitchFamily="66" charset="0"/>
              </a:rPr>
              <a:t>S</a:t>
            </a:r>
            <a:r>
              <a:rPr lang="en-US" altLang="ja-JP" baseline="-25000">
                <a:solidFill>
                  <a:srgbClr val="FF0000"/>
                </a:solidFill>
                <a:latin typeface="Symbol" panose="05050102010706020507" pitchFamily="18" charset="2"/>
              </a:rPr>
              <a:t>pp</a:t>
            </a:r>
            <a:r>
              <a:rPr lang="en-US" altLang="ja-JP">
                <a:solidFill>
                  <a:srgbClr val="FF0000"/>
                </a:solidFill>
              </a:rPr>
              <a:t>) = (0,0)</a:t>
            </a:r>
          </a:p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Belle result almost impossible</a:t>
            </a:r>
          </a:p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probability </a:t>
            </a:r>
            <a:r>
              <a:rPr lang="en-US" altLang="ja-JP" sz="2800">
                <a:solidFill>
                  <a:srgbClr val="FF0000"/>
                </a:solidFill>
              </a:rPr>
              <a:t>~ 0.1 ppm</a:t>
            </a:r>
          </a:p>
        </p:txBody>
      </p:sp>
      <p:sp>
        <p:nvSpPr>
          <p:cNvPr id="61450" name="Text Box 11"/>
          <p:cNvSpPr txBox="1">
            <a:spLocks noChangeArrowheads="1"/>
          </p:cNvSpPr>
          <p:nvPr/>
        </p:nvSpPr>
        <p:spPr bwMode="auto">
          <a:xfrm>
            <a:off x="4591050" y="990600"/>
            <a:ext cx="437356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6600"/>
                </a:solidFill>
              </a:rPr>
              <a:t>Input: (</a:t>
            </a:r>
            <a:r>
              <a:rPr lang="en-US" altLang="ja-JP">
                <a:solidFill>
                  <a:srgbClr val="006600"/>
                </a:solidFill>
                <a:latin typeface="Monotype Corsiva" panose="03010101010201010101" pitchFamily="66" charset="0"/>
              </a:rPr>
              <a:t>A</a:t>
            </a:r>
            <a:r>
              <a:rPr lang="en-US" altLang="ja-JP" baseline="-25000">
                <a:solidFill>
                  <a:srgbClr val="006600"/>
                </a:solidFill>
                <a:latin typeface="Symbol" panose="05050102010706020507" pitchFamily="18" charset="2"/>
              </a:rPr>
              <a:t>pp</a:t>
            </a:r>
            <a:r>
              <a:rPr lang="en-US" altLang="ja-JP">
                <a:solidFill>
                  <a:srgbClr val="006600"/>
                </a:solidFill>
              </a:rPr>
              <a:t>, </a:t>
            </a:r>
            <a:r>
              <a:rPr lang="en-US" altLang="ja-JP">
                <a:solidFill>
                  <a:srgbClr val="006600"/>
                </a:solidFill>
                <a:latin typeface="Monotype Corsiva" panose="03010101010201010101" pitchFamily="66" charset="0"/>
              </a:rPr>
              <a:t>S</a:t>
            </a:r>
            <a:r>
              <a:rPr lang="en-US" altLang="ja-JP" baseline="-25000">
                <a:solidFill>
                  <a:srgbClr val="006600"/>
                </a:solidFill>
                <a:latin typeface="Symbol" panose="05050102010706020507" pitchFamily="18" charset="2"/>
              </a:rPr>
              <a:t>pp</a:t>
            </a:r>
            <a:r>
              <a:rPr lang="en-US" altLang="ja-JP">
                <a:solidFill>
                  <a:srgbClr val="006600"/>
                </a:solidFill>
              </a:rPr>
              <a:t>) = maximum likelihood point in the physical region</a:t>
            </a:r>
          </a:p>
          <a:p>
            <a:pPr eaLnBrk="1" hangingPunct="1"/>
            <a:r>
              <a:rPr lang="en-US" altLang="ja-JP">
                <a:solidFill>
                  <a:srgbClr val="006600"/>
                </a:solidFill>
              </a:rPr>
              <a:t>Belle result no problem</a:t>
            </a:r>
          </a:p>
          <a:p>
            <a:pPr eaLnBrk="1" hangingPunct="1"/>
            <a:r>
              <a:rPr lang="en-US" altLang="ja-JP">
                <a:solidFill>
                  <a:srgbClr val="006600"/>
                </a:solidFill>
              </a:rPr>
              <a:t>probability </a:t>
            </a:r>
            <a:r>
              <a:rPr lang="en-US" altLang="ja-JP" sz="2800">
                <a:solidFill>
                  <a:srgbClr val="006600"/>
                </a:solidFill>
              </a:rPr>
              <a:t>~ 27%</a:t>
            </a:r>
          </a:p>
        </p:txBody>
      </p:sp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681038" y="2327275"/>
            <a:ext cx="3313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10</a:t>
            </a:r>
            <a:r>
              <a:rPr lang="en-US" altLang="ja-JP" baseline="30000"/>
              <a:t>7</a:t>
            </a:r>
            <a:r>
              <a:rPr lang="en-US" altLang="ja-JP"/>
              <a:t> experiments (140fb</a:t>
            </a:r>
            <a:r>
              <a:rPr lang="en-US" altLang="ja-JP" baseline="30000"/>
              <a:t>-1</a:t>
            </a:r>
            <a:r>
              <a:rPr lang="en-US" altLang="ja-JP"/>
              <a:t> each)</a:t>
            </a:r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>
            <a:off x="5076825" y="2312988"/>
            <a:ext cx="3313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10</a:t>
            </a:r>
            <a:r>
              <a:rPr lang="en-US" altLang="ja-JP" baseline="30000"/>
              <a:t>7</a:t>
            </a:r>
            <a:r>
              <a:rPr lang="en-US" altLang="ja-JP"/>
              <a:t> experiments (140fb</a:t>
            </a:r>
            <a:r>
              <a:rPr lang="en-US" altLang="ja-JP" baseline="30000"/>
              <a:t>-1</a:t>
            </a:r>
            <a:r>
              <a:rPr lang="en-US" altLang="ja-JP"/>
              <a:t> each)</a:t>
            </a:r>
          </a:p>
        </p:txBody>
      </p:sp>
    </p:spTree>
    <p:extLst>
      <p:ext uri="{BB962C8B-B14F-4D97-AF65-F5344CB8AC3E}">
        <p14:creationId xmlns:p14="http://schemas.microsoft.com/office/powerpoint/2010/main" val="27880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フッター プレースホルダー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/>
              <a:t>                                                               Belle </a:t>
            </a:r>
            <a:r>
              <a:rPr lang="ja-JP" altLang="en-US" sz="1400"/>
              <a:t>実験と</a:t>
            </a:r>
            <a:r>
              <a:rPr lang="en-US" altLang="ja-JP" sz="1400"/>
              <a:t>B</a:t>
            </a:r>
            <a:r>
              <a:rPr lang="ja-JP" altLang="en-US" sz="1400"/>
              <a:t>の物理</a:t>
            </a:r>
            <a:r>
              <a:rPr lang="ja-JP" altLang="en-US" sz="1400" b="0"/>
              <a:t> 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smtClean="0">
                <a:solidFill>
                  <a:srgbClr val="003300"/>
                </a:solidFill>
              </a:rPr>
              <a:t>Significance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685800" y="152400"/>
            <a:ext cx="7772400" cy="88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 sz="4400">
              <a:solidFill>
                <a:srgbClr val="003300"/>
              </a:solidFill>
            </a:endParaRPr>
          </a:p>
        </p:txBody>
      </p:sp>
      <p:grpSp>
        <p:nvGrpSpPr>
          <p:cNvPr id="62469" name="Group 6"/>
          <p:cNvGrpSpPr>
            <a:grpSpLocks/>
          </p:cNvGrpSpPr>
          <p:nvPr/>
        </p:nvGrpSpPr>
        <p:grpSpPr bwMode="auto">
          <a:xfrm>
            <a:off x="179388" y="1700213"/>
            <a:ext cx="5111750" cy="4968875"/>
            <a:chOff x="1149" y="1071"/>
            <a:chExt cx="3092" cy="2949"/>
          </a:xfrm>
        </p:grpSpPr>
        <p:sp>
          <p:nvSpPr>
            <p:cNvPr id="62483" name="Rectangle 7"/>
            <p:cNvSpPr>
              <a:spLocks noChangeArrowheads="1"/>
            </p:cNvSpPr>
            <p:nvPr/>
          </p:nvSpPr>
          <p:spPr bwMode="auto">
            <a:xfrm>
              <a:off x="1156" y="1071"/>
              <a:ext cx="3085" cy="2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62484" name="Picture 8" descr="2d_cl_color_fi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7" t="40572" r="14246" b="3770"/>
            <a:stretch>
              <a:fillRect/>
            </a:stretch>
          </p:blipFill>
          <p:spPr bwMode="auto">
            <a:xfrm>
              <a:off x="1383" y="1071"/>
              <a:ext cx="2850" cy="2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5" name="Rectangle 9"/>
            <p:cNvSpPr>
              <a:spLocks noChangeArrowheads="1"/>
            </p:cNvSpPr>
            <p:nvPr/>
          </p:nvSpPr>
          <p:spPr bwMode="auto">
            <a:xfrm>
              <a:off x="2835" y="1289"/>
              <a:ext cx="1315" cy="18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2486" name="Line 10"/>
            <p:cNvSpPr>
              <a:spLocks noChangeShapeType="1"/>
            </p:cNvSpPr>
            <p:nvPr/>
          </p:nvSpPr>
          <p:spPr bwMode="auto">
            <a:xfrm>
              <a:off x="1707" y="2362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487" name="Text Box 11"/>
            <p:cNvSpPr txBox="1">
              <a:spLocks noChangeArrowheads="1"/>
            </p:cNvSpPr>
            <p:nvPr/>
          </p:nvSpPr>
          <p:spPr bwMode="auto">
            <a:xfrm>
              <a:off x="2651" y="3578"/>
              <a:ext cx="481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4000">
                  <a:latin typeface="Monotype Corsiva" panose="03010101010201010101" pitchFamily="66" charset="0"/>
                </a:rPr>
                <a:t>S</a:t>
              </a:r>
              <a:r>
                <a:rPr lang="en-US" altLang="ja-JP" sz="4000" baseline="-25000">
                  <a:latin typeface="Symbol" panose="05050102010706020507" pitchFamily="18" charset="2"/>
                </a:rPr>
                <a:t>pp</a:t>
              </a:r>
            </a:p>
          </p:txBody>
        </p:sp>
        <p:sp>
          <p:nvSpPr>
            <p:cNvPr id="62488" name="Text Box 12"/>
            <p:cNvSpPr txBox="1">
              <a:spLocks noChangeArrowheads="1"/>
            </p:cNvSpPr>
            <p:nvPr/>
          </p:nvSpPr>
          <p:spPr bwMode="auto">
            <a:xfrm>
              <a:off x="1149" y="2172"/>
              <a:ext cx="530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4000">
                  <a:latin typeface="Monotype Corsiva" panose="03010101010201010101" pitchFamily="66" charset="0"/>
                </a:rPr>
                <a:t>A</a:t>
              </a:r>
              <a:r>
                <a:rPr lang="en-US" altLang="ja-JP" sz="4000" baseline="-25000">
                  <a:latin typeface="Symbol" panose="05050102010706020507" pitchFamily="18" charset="2"/>
                </a:rPr>
                <a:t>pp</a:t>
              </a:r>
            </a:p>
          </p:txBody>
        </p:sp>
      </p:grpSp>
      <p:sp>
        <p:nvSpPr>
          <p:cNvPr id="62470" name="Rectangle 13"/>
          <p:cNvSpPr>
            <a:spLocks noChangeArrowheads="1"/>
          </p:cNvSpPr>
          <p:nvPr/>
        </p:nvSpPr>
        <p:spPr bwMode="auto">
          <a:xfrm>
            <a:off x="1116013" y="115888"/>
            <a:ext cx="71278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 sz="4000">
              <a:solidFill>
                <a:schemeClr val="tx2"/>
              </a:solidFill>
            </a:endParaRPr>
          </a:p>
        </p:txBody>
      </p:sp>
      <p:sp>
        <p:nvSpPr>
          <p:cNvPr id="62471" name="Text Box 14"/>
          <p:cNvSpPr txBox="1">
            <a:spLocks noChangeArrowheads="1"/>
          </p:cNvSpPr>
          <p:nvPr/>
        </p:nvSpPr>
        <p:spPr bwMode="auto">
          <a:xfrm>
            <a:off x="7902575" y="425450"/>
            <a:ext cx="1133475" cy="482600"/>
          </a:xfrm>
          <a:prstGeom prst="rect">
            <a:avLst/>
          </a:prstGeom>
          <a:solidFill>
            <a:srgbClr val="0000FF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FFFF00"/>
                </a:solidFill>
              </a:rPr>
              <a:t>140fb</a:t>
            </a:r>
            <a:r>
              <a:rPr lang="en-US" altLang="ja-JP" sz="2400" baseline="30000">
                <a:solidFill>
                  <a:srgbClr val="FFFF00"/>
                </a:solidFill>
                <a:sym typeface="Symbol" panose="05050102010706020507" pitchFamily="18" charset="2"/>
              </a:rPr>
              <a:t></a:t>
            </a:r>
            <a:r>
              <a:rPr lang="en-US" altLang="ja-JP" sz="2400" baseline="30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2472" name="Text Box 15"/>
          <p:cNvSpPr txBox="1">
            <a:spLocks noChangeArrowheads="1"/>
          </p:cNvSpPr>
          <p:nvPr/>
        </p:nvSpPr>
        <p:spPr bwMode="auto">
          <a:xfrm>
            <a:off x="209550" y="1101725"/>
            <a:ext cx="3067050" cy="396875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chemeClr val="bg1"/>
                </a:solidFill>
              </a:rPr>
              <a:t>Feldman-Cousins Analysis</a:t>
            </a:r>
          </a:p>
        </p:txBody>
      </p:sp>
      <p:grpSp>
        <p:nvGrpSpPr>
          <p:cNvPr id="397328" name="Group 16"/>
          <p:cNvGrpSpPr>
            <a:grpSpLocks/>
          </p:cNvGrpSpPr>
          <p:nvPr/>
        </p:nvGrpSpPr>
        <p:grpSpPr bwMode="auto">
          <a:xfrm>
            <a:off x="3563938" y="1196975"/>
            <a:ext cx="5472112" cy="1439863"/>
            <a:chOff x="2245" y="709"/>
            <a:chExt cx="3447" cy="907"/>
          </a:xfrm>
        </p:grpSpPr>
        <p:sp>
          <p:nvSpPr>
            <p:cNvPr id="62480" name="Text Box 17"/>
            <p:cNvSpPr txBox="1">
              <a:spLocks noChangeArrowheads="1"/>
            </p:cNvSpPr>
            <p:nvPr/>
          </p:nvSpPr>
          <p:spPr bwMode="auto">
            <a:xfrm>
              <a:off x="3742" y="1024"/>
              <a:ext cx="1221" cy="592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5400">
                  <a:solidFill>
                    <a:schemeClr val="bg1"/>
                  </a:solidFill>
                </a:rPr>
                <a:t>(5.2</a:t>
              </a:r>
              <a:r>
                <a:rPr lang="en-US" altLang="ja-JP" sz="5400">
                  <a:solidFill>
                    <a:schemeClr val="bg1"/>
                  </a:solidFill>
                  <a:latin typeface="Symbol" panose="05050102010706020507" pitchFamily="18" charset="2"/>
                </a:rPr>
                <a:t>s)</a:t>
              </a:r>
            </a:p>
          </p:txBody>
        </p:sp>
        <p:sp>
          <p:nvSpPr>
            <p:cNvPr id="62481" name="Text Box 18"/>
            <p:cNvSpPr txBox="1">
              <a:spLocks noChangeArrowheads="1"/>
            </p:cNvSpPr>
            <p:nvPr/>
          </p:nvSpPr>
          <p:spPr bwMode="auto">
            <a:xfrm>
              <a:off x="2245" y="709"/>
              <a:ext cx="3447" cy="381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3200" b="1">
                  <a:solidFill>
                    <a:schemeClr val="bg1"/>
                  </a:solidFill>
                </a:rPr>
                <a:t> Observation of  </a:t>
              </a:r>
              <a:r>
                <a:rPr lang="en-US" altLang="ja-JP" sz="3200" b="1" i="1">
                  <a:solidFill>
                    <a:schemeClr val="bg1"/>
                  </a:solidFill>
                </a:rPr>
                <a:t>CP</a:t>
              </a:r>
              <a:r>
                <a:rPr lang="en-US" altLang="ja-JP" sz="3200" b="1">
                  <a:solidFill>
                    <a:schemeClr val="bg1"/>
                  </a:solidFill>
                </a:rPr>
                <a:t> violation</a:t>
              </a:r>
              <a:endParaRPr lang="en-US" altLang="ja-JP" sz="3200" b="1">
                <a:solidFill>
                  <a:schemeClr val="bg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62482" name="AutoShape 19"/>
            <p:cNvSpPr>
              <a:spLocks noChangeArrowheads="1"/>
            </p:cNvSpPr>
            <p:nvPr/>
          </p:nvSpPr>
          <p:spPr bwMode="auto">
            <a:xfrm>
              <a:off x="3243" y="1298"/>
              <a:ext cx="499" cy="136"/>
            </a:xfrm>
            <a:prstGeom prst="leftArrow">
              <a:avLst>
                <a:gd name="adj1" fmla="val 50000"/>
                <a:gd name="adj2" fmla="val 9172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97332" name="Group 20"/>
          <p:cNvGrpSpPr>
            <a:grpSpLocks/>
          </p:cNvGrpSpPr>
          <p:nvPr/>
        </p:nvGrpSpPr>
        <p:grpSpPr bwMode="auto">
          <a:xfrm>
            <a:off x="4573588" y="3006725"/>
            <a:ext cx="4535487" cy="2943225"/>
            <a:chOff x="2835" y="1811"/>
            <a:chExt cx="2857" cy="1854"/>
          </a:xfrm>
        </p:grpSpPr>
        <p:sp>
          <p:nvSpPr>
            <p:cNvPr id="62475" name="Text Box 21"/>
            <p:cNvSpPr txBox="1">
              <a:spLocks noChangeArrowheads="1"/>
            </p:cNvSpPr>
            <p:nvPr/>
          </p:nvSpPr>
          <p:spPr bwMode="auto">
            <a:xfrm>
              <a:off x="3425" y="2115"/>
              <a:ext cx="2086" cy="72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4000">
                  <a:latin typeface="Symbol" panose="05050102010706020507" pitchFamily="18" charset="2"/>
                  <a:sym typeface="Symbol" panose="05050102010706020507" pitchFamily="18" charset="2"/>
                </a:rPr>
                <a:t></a:t>
              </a:r>
              <a:r>
                <a:rPr lang="en-US" altLang="ja-JP" sz="4000"/>
                <a:t>3.2</a:t>
              </a:r>
              <a:r>
                <a:rPr lang="en-US" altLang="ja-JP" sz="4000">
                  <a:latin typeface="Symbol" panose="05050102010706020507" pitchFamily="18" charset="2"/>
                </a:rPr>
                <a:t>s</a:t>
              </a:r>
              <a:r>
                <a:rPr lang="en-US" altLang="ja-JP" sz="4000"/>
                <a:t> </a:t>
              </a:r>
            </a:p>
            <a:p>
              <a:pPr eaLnBrk="1" hangingPunct="1"/>
              <a:r>
                <a:rPr lang="en-US" altLang="ja-JP" sz="2800"/>
                <a:t>for </a:t>
              </a:r>
              <a:r>
                <a:rPr lang="en-US" altLang="ja-JP" sz="2800">
                  <a:latin typeface="Monotype Corsiva" panose="03010101010201010101" pitchFamily="66" charset="0"/>
                </a:rPr>
                <a:t>A</a:t>
              </a:r>
              <a:r>
                <a:rPr lang="en-US" altLang="ja-JP" sz="2800" baseline="-25000">
                  <a:latin typeface="Symbol" panose="05050102010706020507" pitchFamily="18" charset="2"/>
                </a:rPr>
                <a:t>pp</a:t>
              </a:r>
              <a:r>
                <a:rPr lang="en-US" altLang="ja-JP" sz="2800"/>
                <a:t>=0 and any </a:t>
              </a:r>
              <a:r>
                <a:rPr lang="en-US" altLang="ja-JP" sz="2800">
                  <a:latin typeface="Monotype Corsiva" panose="03010101010201010101" pitchFamily="66" charset="0"/>
                </a:rPr>
                <a:t>S</a:t>
              </a:r>
              <a:r>
                <a:rPr lang="en-US" altLang="ja-JP" sz="2800" baseline="-25000">
                  <a:latin typeface="Symbol" panose="05050102010706020507" pitchFamily="18" charset="2"/>
                </a:rPr>
                <a:t>pp</a:t>
              </a:r>
            </a:p>
          </p:txBody>
        </p:sp>
        <p:sp>
          <p:nvSpPr>
            <p:cNvPr id="62476" name="Text Box 22"/>
            <p:cNvSpPr txBox="1">
              <a:spLocks noChangeArrowheads="1"/>
            </p:cNvSpPr>
            <p:nvPr/>
          </p:nvSpPr>
          <p:spPr bwMode="auto">
            <a:xfrm>
              <a:off x="2835" y="1811"/>
              <a:ext cx="2857" cy="304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400" b="1"/>
                <a:t>Evidence for direct </a:t>
              </a:r>
              <a:r>
                <a:rPr lang="en-US" altLang="ja-JP" sz="2400" b="1" i="1"/>
                <a:t>CP</a:t>
              </a:r>
              <a:r>
                <a:rPr lang="en-US" altLang="ja-JP" sz="2400" b="1"/>
                <a:t> violation</a:t>
              </a:r>
              <a:endParaRPr lang="en-US" altLang="ja-JP" sz="2400" b="1">
                <a:latin typeface="Symbol" panose="05050102010706020507" pitchFamily="18" charset="2"/>
              </a:endParaRPr>
            </a:p>
          </p:txBody>
        </p:sp>
        <p:sp>
          <p:nvSpPr>
            <p:cNvPr id="62477" name="AutoShape 23"/>
            <p:cNvSpPr>
              <a:spLocks noChangeArrowheads="1"/>
            </p:cNvSpPr>
            <p:nvPr/>
          </p:nvSpPr>
          <p:spPr bwMode="auto">
            <a:xfrm>
              <a:off x="2925" y="2296"/>
              <a:ext cx="499" cy="136"/>
            </a:xfrm>
            <a:prstGeom prst="leftArrow">
              <a:avLst>
                <a:gd name="adj1" fmla="val 50000"/>
                <a:gd name="adj2" fmla="val 91728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2478" name="AutoShape 24"/>
            <p:cNvSpPr>
              <a:spLocks noChangeArrowheads="1"/>
            </p:cNvSpPr>
            <p:nvPr/>
          </p:nvSpPr>
          <p:spPr bwMode="auto">
            <a:xfrm>
              <a:off x="3016" y="3249"/>
              <a:ext cx="499" cy="136"/>
            </a:xfrm>
            <a:prstGeom prst="leftArrow">
              <a:avLst>
                <a:gd name="adj1" fmla="val 50000"/>
                <a:gd name="adj2" fmla="val 91728"/>
              </a:avLst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2479" name="Text Box 25"/>
            <p:cNvSpPr txBox="1">
              <a:spLocks noChangeArrowheads="1"/>
            </p:cNvSpPr>
            <p:nvPr/>
          </p:nvSpPr>
          <p:spPr bwMode="auto">
            <a:xfrm>
              <a:off x="3424" y="2976"/>
              <a:ext cx="2132" cy="689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3600"/>
                <a:t>3.3</a:t>
              </a:r>
              <a:r>
                <a:rPr lang="en-US" altLang="ja-JP" sz="3600">
                  <a:latin typeface="Symbol" panose="05050102010706020507" pitchFamily="18" charset="2"/>
                </a:rPr>
                <a:t>s</a:t>
              </a:r>
              <a:r>
                <a:rPr lang="en-US" altLang="ja-JP" sz="3600"/>
                <a:t> </a:t>
              </a:r>
            </a:p>
            <a:p>
              <a:pPr eaLnBrk="1" hangingPunct="1"/>
              <a:r>
                <a:rPr lang="en-US" altLang="ja-JP" sz="2800"/>
                <a:t>for “superweak” case</a:t>
              </a:r>
              <a:endParaRPr lang="en-US" altLang="ja-JP" sz="2800" baseline="-25000"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08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smtClean="0"/>
              <a:t>Cross Checks</a:t>
            </a:r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838200" y="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tx2"/>
              </a:solidFill>
            </a:endParaRP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609600" y="9906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ja-JP">
              <a:latin typeface="Symbol" panose="05050102010706020507" pitchFamily="18" charset="2"/>
            </a:endParaRPr>
          </a:p>
          <a:p>
            <a:pPr eaLnBrk="1" hangingPunct="1"/>
            <a:r>
              <a:rPr lang="en-US" altLang="ja-JP" b="1"/>
              <a:t>Several</a:t>
            </a:r>
            <a:r>
              <a:rPr lang="en-US" altLang="ja-JP" b="1">
                <a:solidFill>
                  <a:srgbClr val="0000FF"/>
                </a:solidFill>
              </a:rPr>
              <a:t> crosschecks </a:t>
            </a:r>
            <a:r>
              <a:rPr lang="en-US" altLang="ja-JP" b="1"/>
              <a:t>were gone through</a:t>
            </a:r>
            <a:br>
              <a:rPr lang="en-US" altLang="ja-JP" b="1"/>
            </a:br>
            <a:r>
              <a:rPr lang="en-US" altLang="ja-JP" b="1"/>
              <a:t>before opening the box.</a:t>
            </a:r>
          </a:p>
          <a:p>
            <a:pPr lvl="1" eaLnBrk="1" hangingPunct="1"/>
            <a:r>
              <a:rPr lang="en-US" altLang="ja-JP" b="1">
                <a:solidFill>
                  <a:srgbClr val="0000FF"/>
                </a:solidFill>
              </a:rPr>
              <a:t>Lifetime measurement</a:t>
            </a:r>
          </a:p>
          <a:p>
            <a:pPr lvl="2" eaLnBrk="1" hangingPunct="1"/>
            <a:r>
              <a:rPr lang="en-US" altLang="ja-JP" b="1">
                <a:solidFill>
                  <a:srgbClr val="0000FF"/>
                </a:solidFill>
              </a:rPr>
              <a:t>B</a:t>
            </a:r>
            <a:r>
              <a:rPr lang="en-US" altLang="ja-JP" b="1" baseline="30000">
                <a:solidFill>
                  <a:srgbClr val="0000FF"/>
                </a:solidFill>
              </a:rPr>
              <a:t>0</a:t>
            </a:r>
            <a:r>
              <a:rPr lang="en-US" altLang="ja-JP" b="1">
                <a:solidFill>
                  <a:srgbClr val="0000FF"/>
                </a:solidFill>
              </a:rPr>
              <a:t> </a:t>
            </a:r>
            <a:r>
              <a:rPr lang="en-US" altLang="ja-JP">
                <a:solidFill>
                  <a:schemeClr val="accent2"/>
                </a:solidFill>
                <a:sym typeface="Symbol" panose="05050102010706020507" pitchFamily="18" charset="2"/>
              </a:rPr>
              <a:t></a:t>
            </a:r>
            <a:r>
              <a:rPr lang="en-US" altLang="ja-JP" b="1">
                <a:solidFill>
                  <a:srgbClr val="0000FF"/>
                </a:solidFill>
              </a:rPr>
              <a:t> </a:t>
            </a:r>
            <a:r>
              <a:rPr lang="en-US" altLang="ja-JP" b="1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en-US" altLang="ja-JP" b="1" baseline="30000">
                <a:solidFill>
                  <a:srgbClr val="0000FF"/>
                </a:solidFill>
                <a:latin typeface="Symbol" panose="05050102010706020507" pitchFamily="18" charset="2"/>
              </a:rPr>
              <a:t>+</a:t>
            </a:r>
            <a:r>
              <a:rPr lang="en-US" altLang="ja-JP" b="1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en-US" altLang="ja-JP" b="1" baseline="30000">
                <a:solidFill>
                  <a:srgbClr val="0000FF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>
                <a:solidFill>
                  <a:srgbClr val="0000FF"/>
                </a:solidFill>
              </a:rPr>
              <a:t>,  B</a:t>
            </a:r>
            <a:r>
              <a:rPr lang="en-US" altLang="ja-JP" b="1" baseline="30000">
                <a:solidFill>
                  <a:srgbClr val="0000FF"/>
                </a:solidFill>
              </a:rPr>
              <a:t>0</a:t>
            </a:r>
            <a:r>
              <a:rPr lang="en-US" altLang="ja-JP" b="1">
                <a:solidFill>
                  <a:srgbClr val="0000FF"/>
                </a:solidFill>
              </a:rPr>
              <a:t> </a:t>
            </a:r>
            <a:r>
              <a:rPr lang="en-US" altLang="ja-JP">
                <a:solidFill>
                  <a:schemeClr val="accent2"/>
                </a:solidFill>
                <a:sym typeface="Symbol" panose="05050102010706020507" pitchFamily="18" charset="2"/>
              </a:rPr>
              <a:t></a:t>
            </a:r>
            <a:r>
              <a:rPr lang="en-US" altLang="ja-JP" b="1">
                <a:solidFill>
                  <a:srgbClr val="0000FF"/>
                </a:solidFill>
              </a:rPr>
              <a:t>  K</a:t>
            </a:r>
            <a:r>
              <a:rPr lang="en-US" altLang="ja-JP" b="1" baseline="30000">
                <a:solidFill>
                  <a:srgbClr val="0000FF"/>
                </a:solidFill>
              </a:rPr>
              <a:t>+</a:t>
            </a:r>
            <a:r>
              <a:rPr lang="en-US" altLang="ja-JP" b="1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en-US" altLang="ja-JP" b="1" baseline="30000">
                <a:solidFill>
                  <a:srgbClr val="0000FF"/>
                </a:solidFill>
                <a:latin typeface="Symbol" panose="05050102010706020507" pitchFamily="18" charset="2"/>
              </a:rPr>
              <a:t>-</a:t>
            </a:r>
          </a:p>
          <a:p>
            <a:pPr lvl="1" eaLnBrk="1" hangingPunct="1"/>
            <a:r>
              <a:rPr lang="en-US" altLang="ja-JP" sz="2400" b="1">
                <a:solidFill>
                  <a:srgbClr val="0000FF"/>
                </a:solidFill>
              </a:rPr>
              <a:t> </a:t>
            </a:r>
            <a:r>
              <a:rPr lang="en-US" altLang="ja-JP" b="1">
                <a:solidFill>
                  <a:srgbClr val="009900"/>
                </a:solidFill>
                <a:latin typeface="Symbol" panose="05050102010706020507" pitchFamily="18" charset="2"/>
              </a:rPr>
              <a:t>D</a:t>
            </a:r>
            <a:r>
              <a:rPr lang="en-US" altLang="ja-JP" b="1">
                <a:solidFill>
                  <a:srgbClr val="009900"/>
                </a:solidFill>
              </a:rPr>
              <a:t>t asymmetry</a:t>
            </a:r>
          </a:p>
          <a:p>
            <a:pPr lvl="2" eaLnBrk="1" hangingPunct="1"/>
            <a:r>
              <a:rPr lang="en-US" altLang="ja-JP" b="1">
                <a:solidFill>
                  <a:srgbClr val="009900"/>
                </a:solidFill>
              </a:rPr>
              <a:t>Sideband (qq), Non-CP sample, B</a:t>
            </a:r>
            <a:r>
              <a:rPr lang="en-US" altLang="ja-JP" b="1" baseline="30000">
                <a:solidFill>
                  <a:srgbClr val="009900"/>
                </a:solidFill>
              </a:rPr>
              <a:t>0</a:t>
            </a:r>
            <a:r>
              <a:rPr lang="en-US" altLang="ja-JP" b="1">
                <a:solidFill>
                  <a:srgbClr val="009900"/>
                </a:solidFill>
              </a:rPr>
              <a:t> </a:t>
            </a:r>
            <a:r>
              <a:rPr lang="en-US" altLang="ja-JP">
                <a:solidFill>
                  <a:srgbClr val="009900"/>
                </a:solidFill>
                <a:sym typeface="Symbol" panose="05050102010706020507" pitchFamily="18" charset="2"/>
              </a:rPr>
              <a:t></a:t>
            </a:r>
            <a:r>
              <a:rPr lang="en-US" altLang="ja-JP" b="1">
                <a:solidFill>
                  <a:srgbClr val="009900"/>
                </a:solidFill>
              </a:rPr>
              <a:t> </a:t>
            </a:r>
            <a:r>
              <a:rPr lang="en-US" altLang="ja-JP" b="1">
                <a:solidFill>
                  <a:srgbClr val="0000FF"/>
                </a:solidFill>
              </a:rPr>
              <a:t> </a:t>
            </a:r>
            <a:r>
              <a:rPr lang="en-US" altLang="ja-JP" b="1">
                <a:solidFill>
                  <a:srgbClr val="009900"/>
                </a:solidFill>
              </a:rPr>
              <a:t>K</a:t>
            </a:r>
            <a:r>
              <a:rPr lang="en-US" altLang="ja-JP" b="1" baseline="30000">
                <a:solidFill>
                  <a:srgbClr val="009900"/>
                </a:solidFill>
              </a:rPr>
              <a:t>+</a:t>
            </a:r>
            <a:r>
              <a:rPr lang="en-US" altLang="ja-JP" b="1">
                <a:solidFill>
                  <a:srgbClr val="009900"/>
                </a:solidFill>
                <a:latin typeface="Symbol" panose="05050102010706020507" pitchFamily="18" charset="2"/>
              </a:rPr>
              <a:t>p</a:t>
            </a:r>
            <a:r>
              <a:rPr lang="en-US" altLang="ja-JP" b="1" baseline="30000">
                <a:solidFill>
                  <a:srgbClr val="009900"/>
                </a:solidFill>
                <a:latin typeface="Symbol" panose="05050102010706020507" pitchFamily="18" charset="2"/>
              </a:rPr>
              <a:t>-</a:t>
            </a:r>
          </a:p>
          <a:p>
            <a:pPr lvl="1" eaLnBrk="1" hangingPunct="1"/>
            <a:r>
              <a:rPr lang="en-US" altLang="ja-JP" b="1">
                <a:solidFill>
                  <a:srgbClr val="FF0000"/>
                </a:solidFill>
              </a:rPr>
              <a:t>MC pseduo-experiments</a:t>
            </a:r>
          </a:p>
        </p:txBody>
      </p:sp>
      <p:sp>
        <p:nvSpPr>
          <p:cNvPr id="80902" name="Line 5"/>
          <p:cNvSpPr>
            <a:spLocks noChangeShapeType="1"/>
          </p:cNvSpPr>
          <p:nvPr/>
        </p:nvSpPr>
        <p:spPr bwMode="auto">
          <a:xfrm>
            <a:off x="3352800" y="4229100"/>
            <a:ext cx="2286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39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smtClean="0"/>
              <a:t>Lifetime &amp; </a:t>
            </a:r>
            <a:r>
              <a:rPr lang="en-US" altLang="ja-JP" b="1" smtClean="0">
                <a:latin typeface="Symbol" panose="05050102010706020507" pitchFamily="18" charset="2"/>
              </a:rPr>
              <a:t>D</a:t>
            </a:r>
            <a:r>
              <a:rPr lang="en-US" altLang="ja-JP" b="1" smtClean="0"/>
              <a:t>m Check</a:t>
            </a:r>
            <a:endParaRPr lang="ja-JP" altLang="en-US" b="1" smtClean="0"/>
          </a:p>
        </p:txBody>
      </p:sp>
      <p:sp>
        <p:nvSpPr>
          <p:cNvPr id="81923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39825"/>
            <a:ext cx="58483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4483100"/>
            <a:ext cx="262413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テキスト ボックス 10"/>
          <p:cNvSpPr txBox="1">
            <a:spLocks noChangeArrowheads="1"/>
          </p:cNvSpPr>
          <p:nvPr/>
        </p:nvSpPr>
        <p:spPr bwMode="auto">
          <a:xfrm>
            <a:off x="1076325" y="1195388"/>
            <a:ext cx="85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SVD1</a:t>
            </a:r>
            <a:endParaRPr lang="ja-JP" altLang="en-US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7" name="テキスト ボックス 11"/>
          <p:cNvSpPr txBox="1">
            <a:spLocks noChangeArrowheads="1"/>
          </p:cNvSpPr>
          <p:nvPr/>
        </p:nvSpPr>
        <p:spPr bwMode="auto">
          <a:xfrm>
            <a:off x="3883025" y="1214438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SVD2a</a:t>
            </a:r>
            <a:endParaRPr lang="ja-JP" altLang="en-US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8" name="テキスト ボックス 12"/>
          <p:cNvSpPr txBox="1">
            <a:spLocks noChangeArrowheads="1"/>
          </p:cNvSpPr>
          <p:nvPr/>
        </p:nvSpPr>
        <p:spPr bwMode="auto">
          <a:xfrm>
            <a:off x="1012825" y="3800475"/>
            <a:ext cx="998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SVD2b</a:t>
            </a:r>
            <a:endParaRPr lang="ja-JP" altLang="en-US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9" name="テキスト ボックス 13"/>
          <p:cNvSpPr txBox="1">
            <a:spLocks noChangeArrowheads="1"/>
          </p:cNvSpPr>
          <p:nvPr/>
        </p:nvSpPr>
        <p:spPr bwMode="auto">
          <a:xfrm>
            <a:off x="3906838" y="3752850"/>
            <a:ext cx="998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SVD2c</a:t>
            </a:r>
            <a:endParaRPr lang="ja-JP" altLang="en-US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30" name="テキスト ボックス 14"/>
          <p:cNvSpPr txBox="1">
            <a:spLocks noChangeArrowheads="1"/>
          </p:cNvSpPr>
          <p:nvPr/>
        </p:nvSpPr>
        <p:spPr bwMode="auto">
          <a:xfrm>
            <a:off x="6140450" y="1878013"/>
            <a:ext cx="262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SVD1 : 1.505</a:t>
            </a:r>
            <a:r>
              <a:rPr lang="en-US" altLang="ja-JP" sz="2000">
                <a:sym typeface="Symbol" panose="05050102010706020507" pitchFamily="18" charset="2"/>
              </a:rPr>
              <a:t> </a:t>
            </a: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 0.050</a:t>
            </a:r>
            <a:endParaRPr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31" name="テキスト ボックス 15"/>
          <p:cNvSpPr txBox="1">
            <a:spLocks noChangeArrowheads="1"/>
          </p:cNvSpPr>
          <p:nvPr/>
        </p:nvSpPr>
        <p:spPr bwMode="auto">
          <a:xfrm>
            <a:off x="6140450" y="2247900"/>
            <a:ext cx="269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SVD2a: 1.503</a:t>
            </a:r>
            <a:r>
              <a:rPr lang="en-US" altLang="ja-JP" sz="2000">
                <a:sym typeface="Symbol" panose="05050102010706020507" pitchFamily="18" charset="2"/>
              </a:rPr>
              <a:t> </a:t>
            </a: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 0.053</a:t>
            </a:r>
            <a:endParaRPr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32" name="テキスト ボックス 16"/>
          <p:cNvSpPr txBox="1">
            <a:spLocks noChangeArrowheads="1"/>
          </p:cNvSpPr>
          <p:nvPr/>
        </p:nvSpPr>
        <p:spPr bwMode="auto">
          <a:xfrm>
            <a:off x="6140450" y="2649538"/>
            <a:ext cx="269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SVD2b: 1.430</a:t>
            </a:r>
            <a:r>
              <a:rPr lang="en-US" altLang="ja-JP" sz="2000">
                <a:sym typeface="Symbol" panose="05050102010706020507" pitchFamily="18" charset="2"/>
              </a:rPr>
              <a:t> </a:t>
            </a: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 0.042</a:t>
            </a:r>
            <a:endParaRPr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33" name="テキスト ボックス 17"/>
          <p:cNvSpPr txBox="1">
            <a:spLocks noChangeArrowheads="1"/>
          </p:cNvSpPr>
          <p:nvPr/>
        </p:nvSpPr>
        <p:spPr bwMode="auto">
          <a:xfrm>
            <a:off x="6140450" y="2992438"/>
            <a:ext cx="2682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SVD2c: 1.434</a:t>
            </a:r>
            <a:r>
              <a:rPr lang="en-US" altLang="ja-JP" sz="2000">
                <a:sym typeface="Symbol" panose="05050102010706020507" pitchFamily="18" charset="2"/>
              </a:rPr>
              <a:t> </a:t>
            </a: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 0.067</a:t>
            </a:r>
            <a:endParaRPr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34" name="テキスト ボックス 18"/>
          <p:cNvSpPr txBox="1">
            <a:spLocks noChangeArrowheads="1"/>
          </p:cNvSpPr>
          <p:nvPr/>
        </p:nvSpPr>
        <p:spPr bwMode="auto">
          <a:xfrm>
            <a:off x="6115050" y="1174750"/>
            <a:ext cx="2852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Lifetime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PDG : 1.530</a:t>
            </a:r>
            <a:r>
              <a:rPr lang="en-US" altLang="ja-JP" sz="2000">
                <a:solidFill>
                  <a:schemeClr val="accent2"/>
                </a:solidFill>
                <a:sym typeface="Symbol" panose="05050102010706020507" pitchFamily="18" charset="2"/>
              </a:rPr>
              <a:t> </a:t>
            </a:r>
            <a:r>
              <a:rPr lang="en-US" altLang="ja-JP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0.009 ps</a:t>
            </a:r>
            <a:endParaRPr lang="ja-JP" altLang="en-US" sz="20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35" name="テキスト ボックス 19"/>
          <p:cNvSpPr txBox="1">
            <a:spLocks noChangeArrowheads="1"/>
          </p:cNvSpPr>
          <p:nvPr/>
        </p:nvSpPr>
        <p:spPr bwMode="auto">
          <a:xfrm>
            <a:off x="6180138" y="3790950"/>
            <a:ext cx="2851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accent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ja-JP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PDG : 0.507</a:t>
            </a:r>
            <a:r>
              <a:rPr lang="en-US" altLang="ja-JP" sz="2000">
                <a:solidFill>
                  <a:schemeClr val="accent2"/>
                </a:solidFill>
                <a:sym typeface="Symbol" panose="05050102010706020507" pitchFamily="18" charset="2"/>
              </a:rPr>
              <a:t> </a:t>
            </a:r>
            <a:r>
              <a:rPr lang="en-US" altLang="ja-JP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0.005/ps</a:t>
            </a:r>
            <a:endParaRPr lang="ja-JP" altLang="en-US" sz="20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936" name="Group 18"/>
          <p:cNvGrpSpPr>
            <a:grpSpLocks/>
          </p:cNvGrpSpPr>
          <p:nvPr/>
        </p:nvGrpSpPr>
        <p:grpSpPr bwMode="auto">
          <a:xfrm>
            <a:off x="7453313" y="785813"/>
            <a:ext cx="1408112" cy="461962"/>
            <a:chOff x="113" y="754"/>
            <a:chExt cx="887" cy="291"/>
          </a:xfrm>
        </p:grpSpPr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13" y="754"/>
              <a:ext cx="887" cy="291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400" kern="0" dirty="0">
                  <a:solidFill>
                    <a:srgbClr val="FF0000"/>
                  </a:solidFill>
                </a:rPr>
                <a:t>535M BB</a:t>
              </a:r>
              <a:endParaRPr kumimoji="0" lang="en-US" altLang="ja-JP" sz="2400" kern="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839" y="799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5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smtClean="0"/>
              <a:t>Null asymmetry tests: OK !</a:t>
            </a:r>
          </a:p>
        </p:txBody>
      </p:sp>
      <p:pic>
        <p:nvPicPr>
          <p:cNvPr id="829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5538"/>
            <a:ext cx="5062538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テキスト ボックス 9"/>
          <p:cNvSpPr txBox="1">
            <a:spLocks noChangeArrowheads="1"/>
          </p:cNvSpPr>
          <p:nvPr/>
        </p:nvSpPr>
        <p:spPr bwMode="auto">
          <a:xfrm>
            <a:off x="487363" y="1223963"/>
            <a:ext cx="855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SVD1</a:t>
            </a:r>
            <a:endParaRPr lang="ja-JP" altLang="en-US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0" name="テキスト ボックス 10"/>
          <p:cNvSpPr txBox="1">
            <a:spLocks noChangeArrowheads="1"/>
          </p:cNvSpPr>
          <p:nvPr/>
        </p:nvSpPr>
        <p:spPr bwMode="auto">
          <a:xfrm>
            <a:off x="3294063" y="1243013"/>
            <a:ext cx="9985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SVD2a</a:t>
            </a:r>
            <a:endParaRPr lang="ja-JP" altLang="en-US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1" name="テキスト ボックス 11"/>
          <p:cNvSpPr txBox="1">
            <a:spLocks noChangeArrowheads="1"/>
          </p:cNvSpPr>
          <p:nvPr/>
        </p:nvSpPr>
        <p:spPr bwMode="auto">
          <a:xfrm>
            <a:off x="422275" y="3917950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SVD2b</a:t>
            </a:r>
            <a:endParaRPr lang="ja-JP" altLang="en-US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2" name="テキスト ボックス 12"/>
          <p:cNvSpPr txBox="1">
            <a:spLocks noChangeArrowheads="1"/>
          </p:cNvSpPr>
          <p:nvPr/>
        </p:nvSpPr>
        <p:spPr bwMode="auto">
          <a:xfrm>
            <a:off x="3316288" y="3914775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SVD2c</a:t>
            </a:r>
            <a:endParaRPr lang="ja-JP" altLang="en-US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3" name="正方形/長方形 13"/>
          <p:cNvSpPr>
            <a:spLocks noChangeArrowheads="1"/>
          </p:cNvSpPr>
          <p:nvPr/>
        </p:nvSpPr>
        <p:spPr bwMode="auto">
          <a:xfrm>
            <a:off x="6475413" y="1606550"/>
            <a:ext cx="1706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latin typeface="Arial" panose="020B0604020202020204" pitchFamily="34" charset="0"/>
                <a:cs typeface="Arial" panose="020B0604020202020204" pitchFamily="34" charset="0"/>
              </a:rPr>
              <a:t>Sideband</a:t>
            </a:r>
            <a:endParaRPr lang="ja-JP" altLang="en-US" sz="2800"/>
          </a:p>
        </p:txBody>
      </p:sp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005138"/>
            <a:ext cx="3971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292350"/>
            <a:ext cx="3952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56" name="Group 18"/>
          <p:cNvGrpSpPr>
            <a:grpSpLocks/>
          </p:cNvGrpSpPr>
          <p:nvPr/>
        </p:nvGrpSpPr>
        <p:grpSpPr bwMode="auto">
          <a:xfrm>
            <a:off x="7329488" y="1063625"/>
            <a:ext cx="1408112" cy="461963"/>
            <a:chOff x="113" y="754"/>
            <a:chExt cx="887" cy="291"/>
          </a:xfrm>
        </p:grpSpPr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113" y="754"/>
              <a:ext cx="887" cy="291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400" kern="0" dirty="0">
                  <a:solidFill>
                    <a:srgbClr val="FF0000"/>
                  </a:solidFill>
                </a:rPr>
                <a:t>535M BB</a:t>
              </a:r>
              <a:endParaRPr kumimoji="0" lang="en-US" altLang="ja-JP" sz="2400" kern="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839" y="799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smtClean="0"/>
              <a:t>Toy MC: Linearity check</a:t>
            </a:r>
            <a:endParaRPr lang="ja-JP" altLang="en-US" b="1" smtClean="0"/>
          </a:p>
        </p:txBody>
      </p:sp>
      <p:sp>
        <p:nvSpPr>
          <p:cNvPr id="83971" name="フッター プレースホル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ja-JP" altLang="en-US" sz="1400" smtClean="0"/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790700"/>
            <a:ext cx="81248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5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*}&#10;&amp;{}&amp;A_{CP}(\Delta t)\\&#10;&amp;{}&amp;\equiv \frac{\Gamma_{{\bar B}^0}(\Delta t)-\Gamma_{B^0}(\Delta t)}{\Gamma_{{\bar B}^0}(\Delta t)+\Gamma_{B^0}(\Delta t)}\\&#10;&amp;{}&amp;=      {\cal S}\sin \Delta m \Delta t + {\cal A}\cos \Delta m \Delta t&#10;\end{eqnarray*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34"/>
  <p:tag name="BOXHEIGHT" val="450"/>
  <p:tag name="BOXFONT" val="14"/>
  <p:tag name="BOXWRAP" val="False"/>
  <p:tag name="WORKAROUNDTRANSPARENCYBUG" val="False"/>
  <p:tag name="BITMAPFORMAT" val="pngmono"/>
  <p:tag name="DEBUGINTERACTIVE" val="True"/>
  <p:tag name="ORIGWIDTH" val="127"/>
  <p:tag name="PICTUREFILESIZE" val="157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}&#10;\begin{document}&#10;\color{red}&#10;$\Gamma_{B^0}(\Delta t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19"/>
  <p:tag name="BOXFONT" val="14"/>
  <p:tag name="BOXWRAP" val="False"/>
  <p:tag name="WORKAROUNDTRANSPARENCYBUG" val="False"/>
  <p:tag name="ALLOWFONTSUBSTITUTION" val="False"/>
  <p:tag name="BITMAPFORMAT" val="pngmono"/>
  <p:tag name="ORIGWIDTH" val="37"/>
  <p:tag name="PICTUREFILESIZE" val="24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}&#10;\begin{document}&#10;\color{red}&#10;$\Gamma_{B^0}(\Delta t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19"/>
  <p:tag name="BOXFONT" val="14"/>
  <p:tag name="BOXWRAP" val="False"/>
  <p:tag name="WORKAROUNDTRANSPARENCYBUG" val="False"/>
  <p:tag name="ALLOWFONTSUBSTITUTION" val="False"/>
  <p:tag name="BITMAPFORMAT" val="png256"/>
  <p:tag name="ORIGWIDTH" val="37"/>
  <p:tag name="PICTUREFILESIZE" val="31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}&#10;\begin{document}&#10;\color{blue}&#10;$\Gamma_{{\bar B}^0}(\Delta t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4"/>
  <p:tag name="BOXHEIGHT" val="419"/>
  <p:tag name="BOXFONT" val="14"/>
  <p:tag name="BOXWRAP" val="False"/>
  <p:tag name="WORKAROUNDTRANSPARENCYBUG" val="False"/>
  <p:tag name="ALLOWFONTSUBSTITUTION" val="False"/>
  <p:tag name="BITMAPFORMAT" val="png256"/>
  <p:tag name="ORIGWIDTH" val="37"/>
  <p:tag name="PICTUREFILESIZE" val="322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33760</TotalTime>
  <Words>6721</Words>
  <Application>Microsoft Office PowerPoint</Application>
  <PresentationFormat>画面に合わせる (4:3)</PresentationFormat>
  <Paragraphs>2123</Paragraphs>
  <Slides>111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23</vt:i4>
      </vt:variant>
      <vt:variant>
        <vt:lpstr>テーマ</vt:lpstr>
      </vt:variant>
      <vt:variant>
        <vt:i4>8</vt:i4>
      </vt:variant>
      <vt:variant>
        <vt:lpstr>埋め込まれた OLE サーバー</vt:lpstr>
      </vt:variant>
      <vt:variant>
        <vt:i4>4</vt:i4>
      </vt:variant>
      <vt:variant>
        <vt:lpstr>スライド タイトル</vt:lpstr>
      </vt:variant>
      <vt:variant>
        <vt:i4>111</vt:i4>
      </vt:variant>
    </vt:vector>
  </HeadingPairs>
  <TitlesOfParts>
    <vt:vector size="146" baseType="lpstr">
      <vt:lpstr>Airal</vt:lpstr>
      <vt:lpstr>Arial Unicode MS</vt:lpstr>
      <vt:lpstr>Euclid</vt:lpstr>
      <vt:lpstr>Lucida Calligraphy</vt:lpstr>
      <vt:lpstr>ＭＳ Ｐゴシック</vt:lpstr>
      <vt:lpstr>ＭＳ Ｐ明朝</vt:lpstr>
      <vt:lpstr>ＭＳ 明朝</vt:lpstr>
      <vt:lpstr>Nimbus Sans L</vt:lpstr>
      <vt:lpstr>Osaka</vt:lpstr>
      <vt:lpstr>SimSun</vt:lpstr>
      <vt:lpstr>StarSymbol</vt:lpstr>
      <vt:lpstr>Arial</vt:lpstr>
      <vt:lpstr>Arial Narrow</vt:lpstr>
      <vt:lpstr>Bradley Hand ITC</vt:lpstr>
      <vt:lpstr>Comic Sans MS</vt:lpstr>
      <vt:lpstr>Helvetica</vt:lpstr>
      <vt:lpstr>Monotype Corsiva</vt:lpstr>
      <vt:lpstr>Symbol</vt:lpstr>
      <vt:lpstr>Tahoma</vt:lpstr>
      <vt:lpstr>Times</vt:lpstr>
      <vt:lpstr>Times New Roman</vt:lpstr>
      <vt:lpstr>Wingdings</vt:lpstr>
      <vt:lpstr>Wingdings 3</vt:lpstr>
      <vt:lpstr>Default Design</vt:lpstr>
      <vt:lpstr>標準デザイン</vt:lpstr>
      <vt:lpstr>2_標準デザイン</vt:lpstr>
      <vt:lpstr>3_標準デザイン</vt:lpstr>
      <vt:lpstr>5_標準デザイン</vt:lpstr>
      <vt:lpstr>6_標準デザイン</vt:lpstr>
      <vt:lpstr>7_標準デザイン</vt:lpstr>
      <vt:lpstr>1_Default Design</vt:lpstr>
      <vt:lpstr>Equation</vt:lpstr>
      <vt:lpstr>Artwork</vt:lpstr>
      <vt:lpstr>数式</vt:lpstr>
      <vt:lpstr>方程式</vt:lpstr>
      <vt:lpstr>   </vt:lpstr>
      <vt:lpstr>CPV in B: Kobayashi-Maskawa</vt:lpstr>
      <vt:lpstr>KEKB/Belle SuperKEKB/Belle II</vt:lpstr>
      <vt:lpstr>Scope</vt:lpstr>
      <vt:lpstr>Introduction: </vt:lpstr>
      <vt:lpstr>Why CPV is important ?</vt:lpstr>
      <vt:lpstr>CPV: Why B ?</vt:lpstr>
      <vt:lpstr>Discovery of b-quark &amp; B meson</vt:lpstr>
      <vt:lpstr>Origin of CPV ?</vt:lpstr>
      <vt:lpstr>CP Violation in SM</vt:lpstr>
      <vt:lpstr>Mixing induced CPV (1)</vt:lpstr>
      <vt:lpstr>Discovery of CP Violation  in B decays at B-Factories  </vt:lpstr>
      <vt:lpstr>PowerPoint プレゼンテーション</vt:lpstr>
      <vt:lpstr>Time-dep CPV Measurement</vt:lpstr>
      <vt:lpstr>CPV in B</vt:lpstr>
      <vt:lpstr>f1 Measurement </vt:lpstr>
      <vt:lpstr>f1 Measurement </vt:lpstr>
      <vt:lpstr>Analysis Procedure: sin2f1</vt:lpstr>
      <vt:lpstr>BCP Eigenstate Decays</vt:lpstr>
      <vt:lpstr>B0  J/y KS : Signals</vt:lpstr>
      <vt:lpstr>y’ and cc1</vt:lpstr>
      <vt:lpstr>p0 and Ks(→ p0 p0)</vt:lpstr>
      <vt:lpstr>B-meson Reconstruction</vt:lpstr>
      <vt:lpstr>All Charmonium Ks/K* modes</vt:lpstr>
      <vt:lpstr>All Charmonium Ks/K* modes</vt:lpstr>
      <vt:lpstr>B0  J/y KL : Signals</vt:lpstr>
      <vt:lpstr>Flavor Tagging</vt:lpstr>
      <vt:lpstr>2-stage Multi-variable Flavor tagging</vt:lpstr>
      <vt:lpstr>Vertex Reconstruction</vt:lpstr>
      <vt:lpstr>Theoretical &amp; Observed DT</vt:lpstr>
      <vt:lpstr>CP fit : Max. Likelihood Fit</vt:lpstr>
      <vt:lpstr>PDF for CP fit : signal</vt:lpstr>
      <vt:lpstr>PDF for CP fit: background</vt:lpstr>
      <vt:lpstr>Resolution Function </vt:lpstr>
      <vt:lpstr>Resolution Function </vt:lpstr>
      <vt:lpstr>Control Sample: Hadronic</vt:lpstr>
      <vt:lpstr>Control Sample: B0→D*+l- n</vt:lpstr>
      <vt:lpstr>Resolution Func: Lifetime fit</vt:lpstr>
      <vt:lpstr>Mixing/w fit</vt:lpstr>
      <vt:lpstr>Flavor Tagging Performance</vt:lpstr>
      <vt:lpstr>Control sample: B0non-CP states</vt:lpstr>
      <vt:lpstr>First Observation !</vt:lpstr>
      <vt:lpstr>sin21 from various subsamples</vt:lpstr>
      <vt:lpstr>sin2f1 : History</vt:lpstr>
      <vt:lpstr>sin2f1 : History</vt:lpstr>
      <vt:lpstr>Comparison with BaBar</vt:lpstr>
      <vt:lpstr>sin2f1 Systematic Uncertainty</vt:lpstr>
      <vt:lpstr>Further CP Violation  in B decays at B-Factories  </vt:lpstr>
      <vt:lpstr>f2 measurement</vt:lpstr>
      <vt:lpstr>Penguin Polution</vt:lpstr>
      <vt:lpstr>Solution: Isospin Analysis </vt:lpstr>
      <vt:lpstr>B→p+p-  Analysis Procedure</vt:lpstr>
      <vt:lpstr>Background：I. B→ K+p-</vt:lpstr>
      <vt:lpstr>Background：II. Continuum</vt:lpstr>
      <vt:lpstr>Continuum Suppression</vt:lpstr>
      <vt:lpstr>B0 g p+p candidates</vt:lpstr>
      <vt:lpstr>Time-dependent analyses</vt:lpstr>
      <vt:lpstr>Early Results of App and Spp</vt:lpstr>
      <vt:lpstr>History of App and Spp</vt:lpstr>
      <vt:lpstr>Fit Result (latest result)</vt:lpstr>
      <vt:lpstr>BaBar  tCPV in B0 g p+p-</vt:lpstr>
      <vt:lpstr>f2 constraints from B→pp</vt:lpstr>
      <vt:lpstr>f2: B0 rr CPV</vt:lpstr>
      <vt:lpstr>Fit Results</vt:lpstr>
      <vt:lpstr>r+r Isospin analysis</vt:lpstr>
      <vt:lpstr>B0 r+p tCPV</vt:lpstr>
      <vt:lpstr>B0 r+p t-Dalitz CPV</vt:lpstr>
      <vt:lpstr>B0 r+p t-Dalitz CPV</vt:lpstr>
      <vt:lpstr>B g (rp)0 t-Dalitz analysis</vt:lpstr>
      <vt:lpstr> B g (rp)0 t-Dalitz analysis</vt:lpstr>
      <vt:lpstr>f2 Summary</vt:lpstr>
      <vt:lpstr>f3 measurement</vt:lpstr>
      <vt:lpstr>f3 Measurements</vt:lpstr>
      <vt:lpstr>f3 measurements: Summary</vt:lpstr>
      <vt:lpstr>f1,2,3  Unitarity Triangle</vt:lpstr>
      <vt:lpstr>CP Violation beyond SM  in B decays  </vt:lpstr>
      <vt:lpstr>Next Challenge</vt:lpstr>
      <vt:lpstr>New physics Search :</vt:lpstr>
      <vt:lpstr>Experimental Challenge</vt:lpstr>
      <vt:lpstr>“Golden” mode: fK0 </vt:lpstr>
      <vt:lpstr>“Golden” mode: h’K0 </vt:lpstr>
      <vt:lpstr>Summary of b g s Penguins</vt:lpstr>
      <vt:lpstr>b g s Penguins: A vs S</vt:lpstr>
      <vt:lpstr>Summary</vt:lpstr>
      <vt:lpstr>Supplements</vt:lpstr>
      <vt:lpstr>Summary: CPV Diagram</vt:lpstr>
      <vt:lpstr>B0-B0 Mixing （Suppl.）</vt:lpstr>
      <vt:lpstr>Mixing induced CPV (3)</vt:lpstr>
      <vt:lpstr>Time Evolution of B0 at U(4S)</vt:lpstr>
      <vt:lpstr>CP Violation at U(4S)</vt:lpstr>
      <vt:lpstr>CP Violation at U(4S)</vt:lpstr>
      <vt:lpstr>Penguin for J/y Ks </vt:lpstr>
      <vt:lpstr>Fit and Stat. errors</vt:lpstr>
      <vt:lpstr>MC pseudo-experiments</vt:lpstr>
      <vt:lpstr>Significance</vt:lpstr>
      <vt:lpstr>Cross Checks</vt:lpstr>
      <vt:lpstr>Lifetime &amp; Dm Check</vt:lpstr>
      <vt:lpstr>Null asymmetry tests: OK !</vt:lpstr>
      <vt:lpstr>Toy MC: Linearity check</vt:lpstr>
      <vt:lpstr>DCPV check</vt:lpstr>
      <vt:lpstr>Validity Check</vt:lpstr>
      <vt:lpstr>K+K-KS Time Dep. Dalitz CPV</vt:lpstr>
      <vt:lpstr>f3 measurement (general)</vt:lpstr>
      <vt:lpstr>f3 measurement: GLW</vt:lpstr>
      <vt:lpstr>f3 measurement: GLW</vt:lpstr>
      <vt:lpstr>f3 measurement: ADS</vt:lpstr>
      <vt:lpstr>f3 measurement: ADS</vt:lpstr>
      <vt:lpstr>ADS method: LHCb</vt:lpstr>
      <vt:lpstr>ADS Results: Summary</vt:lpstr>
      <vt:lpstr>Measurement of CKM</vt:lpstr>
      <vt:lpstr>SM CPV: too small</vt:lpstr>
    </vt:vector>
  </TitlesOfParts>
  <Company>Osaka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CP Violation Parameter sin2phi1 in B0 Meson Decays</dc:title>
  <dc:creator>Masashi Hazumi</dc:creator>
  <cp:lastModifiedBy>堺井 義秀</cp:lastModifiedBy>
  <cp:revision>885</cp:revision>
  <cp:lastPrinted>2003-01-05T23:00:38Z</cp:lastPrinted>
  <dcterms:created xsi:type="dcterms:W3CDTF">1999-11-02T09:17:20Z</dcterms:created>
  <dcterms:modified xsi:type="dcterms:W3CDTF">2019-10-29T02:01:17Z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C:\WINNT\Profiles\tanakam\ﾃﾞｽｸﾄｯﾌﾟ</vt:lpwstr>
  </property>
</Properties>
</file>