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4" r:id="rId3"/>
  </p:sldMasterIdLst>
  <p:notesMasterIdLst>
    <p:notesMasterId r:id="rId20"/>
  </p:notesMasterIdLst>
  <p:sldIdLst>
    <p:sldId id="256" r:id="rId4"/>
    <p:sldId id="259" r:id="rId5"/>
    <p:sldId id="261" r:id="rId6"/>
    <p:sldId id="260" r:id="rId7"/>
    <p:sldId id="269" r:id="rId8"/>
    <p:sldId id="262" r:id="rId9"/>
    <p:sldId id="263" r:id="rId10"/>
    <p:sldId id="264" r:id="rId11"/>
    <p:sldId id="270" r:id="rId12"/>
    <p:sldId id="265" r:id="rId13"/>
    <p:sldId id="266" r:id="rId14"/>
    <p:sldId id="271" r:id="rId15"/>
    <p:sldId id="272" r:id="rId16"/>
    <p:sldId id="267" r:id="rId17"/>
    <p:sldId id="268" r:id="rId18"/>
    <p:sldId id="257" r:id="rId19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49"/>
  </p:normalViewPr>
  <p:slideViewPr>
    <p:cSldViewPr snapToGrid="0" snapToObjects="1" showGuides="1">
      <p:cViewPr varScale="1">
        <p:scale>
          <a:sx n="134" d="100"/>
          <a:sy n="134" d="100"/>
        </p:scale>
        <p:origin x="184" y="8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5428-3E46-1349-ABB8-B82148D8D3B1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3DC8A-F12B-C541-A9F5-FB3834BFA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8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3DC8A-F12B-C541-A9F5-FB3834BFA5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7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757800" y="4780440"/>
            <a:ext cx="8235720" cy="16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1000" b="0" strike="noStrike" spc="-1">
                <a:solidFill>
                  <a:srgbClr val="9999CC"/>
                </a:solidFill>
                <a:latin typeface="Arial"/>
              </a:rPr>
              <a:t>B2GM 18/06                                    	 </a:t>
            </a:r>
            <a:r>
              <a:rPr lang="fr-FR" sz="1000" b="0" strike="noStrike" spc="-1">
                <a:solidFill>
                  <a:srgbClr val="9999CC"/>
                </a:solidFill>
                <a:latin typeface="Arial"/>
                <a:ea typeface="SFBBX10"/>
              </a:rPr>
              <a:t>PCIe40: Readout Board Bell2 upgrade    	          				                  </a:t>
            </a:r>
            <a:fld id="{A4B56D40-208F-4941-AEDA-4D331B548F40}" type="slidenum">
              <a:rPr lang="fr-FR" sz="1000" b="0" strike="noStrike" spc="-1">
                <a:solidFill>
                  <a:srgbClr val="9999CC"/>
                </a:solidFill>
                <a:latin typeface="Arial"/>
                <a:ea typeface="SFBBX10"/>
              </a:rPr>
              <a:t>‹#›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title"/>
          </p:nvPr>
        </p:nvSpPr>
        <p:spPr>
          <a:xfrm>
            <a:off x="456840" y="204840"/>
            <a:ext cx="822852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6840" y="1203480"/>
            <a:ext cx="4015080" cy="2983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9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7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5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38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19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19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19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3880" y="1203480"/>
            <a:ext cx="4015080" cy="29833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spcBef>
                <a:spcPts val="96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7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57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383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19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19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19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obbe@lal.in2p3.fr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1143000" y="1676520"/>
            <a:ext cx="6856560" cy="1789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 anchorCtr="1"/>
          <a:lstStyle/>
          <a:p>
            <a:pPr algn="ctr">
              <a:lnSpc>
                <a:spcPct val="90000"/>
              </a:lnSpc>
            </a:pPr>
            <a:r>
              <a:rPr lang="fr-FR" sz="3600" b="1" strike="noStrike" spc="-1" dirty="0" err="1">
                <a:solidFill>
                  <a:srgbClr val="000000"/>
                </a:solidFill>
                <a:latin typeface="Aileron SemiBold"/>
                <a:ea typeface="Aileron SemiBold"/>
              </a:rPr>
              <a:t>Status</a:t>
            </a:r>
            <a:r>
              <a:rPr lang="fr-FR" sz="3600" b="1" strike="noStrike" spc="-1" dirty="0">
                <a:solidFill>
                  <a:srgbClr val="000000"/>
                </a:solidFill>
                <a:latin typeface="Aileron SemiBold"/>
                <a:ea typeface="Aileron SemiBold"/>
              </a:rPr>
              <a:t> of </a:t>
            </a:r>
            <a:r>
              <a:rPr lang="fr-FR" sz="3600" b="1" strike="noStrike" spc="-1" dirty="0" smtClean="0">
                <a:solidFill>
                  <a:srgbClr val="000000"/>
                </a:solidFill>
                <a:latin typeface="Aileron SemiBold"/>
                <a:ea typeface="Aileron SemiBold"/>
              </a:rPr>
              <a:t>PCIe40 </a:t>
            </a:r>
            <a:r>
              <a:rPr lang="fr-FR" sz="3600" b="1" strike="noStrike" spc="-1" dirty="0" err="1" smtClean="0">
                <a:solidFill>
                  <a:srgbClr val="000000"/>
                </a:solidFill>
                <a:latin typeface="Aileron SemiBold"/>
                <a:ea typeface="Aileron SemiBold"/>
              </a:rPr>
              <a:t>project</a:t>
            </a:r>
            <a:r>
              <a:rPr lang="fr-FR" sz="3600" b="1" strike="noStrike" spc="-1" dirty="0" smtClean="0">
                <a:solidFill>
                  <a:srgbClr val="000000"/>
                </a:solidFill>
                <a:latin typeface="Aileron SemiBold"/>
                <a:ea typeface="Aileron SemiBold"/>
              </a:rPr>
              <a:t> </a:t>
            </a:r>
            <a:endParaRPr lang="fr-FR" sz="3600" b="0" strike="noStrike" spc="-1" dirty="0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143000" y="4593240"/>
            <a:ext cx="6856560" cy="32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90000"/>
              </a:lnSpc>
              <a:spcBef>
                <a:spcPts val="751"/>
              </a:spcBef>
            </a:pPr>
            <a:r>
              <a:rPr lang="fr-FR" sz="1200" b="0" i="1" strike="noStrike" spc="-1">
                <a:solidFill>
                  <a:srgbClr val="767171"/>
                </a:solidFill>
                <a:latin typeface="Aganè Light"/>
                <a:ea typeface="Aganè Light"/>
              </a:rPr>
              <a:t>Daniel Charlet/Patrick Robbe, Seoul, 28 aout 2019</a:t>
            </a:r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402120" y="157320"/>
            <a:ext cx="8337960" cy="92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3200" b="1" strike="noStrike" spc="-1">
                <a:solidFill>
                  <a:srgbClr val="000000"/>
                </a:solidFill>
                <a:latin typeface="Aileron SemiBold"/>
                <a:ea typeface="Aileron SemiBold"/>
              </a:rPr>
              <a:t>Upcoming f</a:t>
            </a:r>
            <a:r>
              <a:rPr lang="fr-FR" sz="3200" b="1" strike="noStrike" spc="-1">
                <a:solidFill>
                  <a:srgbClr val="000000"/>
                </a:solidFill>
                <a:latin typeface="Aileron SemiBold"/>
                <a:ea typeface="Aileron SemiBold"/>
              </a:rPr>
              <a:t>irmware version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48" name="CustomShape 2"/>
          <p:cNvSpPr/>
          <p:nvPr/>
        </p:nvSpPr>
        <p:spPr>
          <a:xfrm>
            <a:off x="6684120" y="4734000"/>
            <a:ext cx="20559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9" name="Image 148"/>
          <p:cNvPicPr/>
          <p:nvPr/>
        </p:nvPicPr>
        <p:blipFill>
          <a:blip r:embed="rId2"/>
          <a:stretch/>
        </p:blipFill>
        <p:spPr>
          <a:xfrm>
            <a:off x="72000" y="1296000"/>
            <a:ext cx="6281640" cy="374400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5962650" y="1533524"/>
            <a:ext cx="3287250" cy="29349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69920">
              <a:lnSpc>
                <a:spcPct val="90000"/>
              </a:lnSpc>
              <a:spcBef>
                <a:spcPts val="184"/>
              </a:spcBef>
              <a:buClr>
                <a:srgbClr val="000000"/>
              </a:buClr>
              <a:buFont typeface="Arial"/>
              <a:buChar char="•"/>
            </a:pPr>
            <a:endParaRPr lang="fr-FR" sz="16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4 links, slow control, B2TT.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 smtClean="0">
                <a:latin typeface="Arial"/>
                <a:ea typeface="Noto Sans CJK SC"/>
              </a:rPr>
              <a:t>User </a:t>
            </a:r>
            <a:r>
              <a:rPr lang="fr-FR" sz="1800" b="0" strike="noStrike" spc="-1" dirty="0" err="1" smtClean="0">
                <a:latin typeface="Arial"/>
                <a:ea typeface="Noto Sans CJK SC"/>
              </a:rPr>
              <a:t>logic</a:t>
            </a:r>
            <a:r>
              <a:rPr lang="fr-FR" sz="1800" b="0" strike="noStrike" spc="-1" dirty="0" smtClean="0">
                <a:latin typeface="Arial"/>
                <a:ea typeface="Noto Sans CJK SC"/>
              </a:rPr>
              <a:t> (</a:t>
            </a:r>
            <a:r>
              <a:rPr lang="fr-FR" sz="1800" b="0" strike="noStrike" spc="-1" dirty="0" err="1" smtClean="0">
                <a:latin typeface="Arial"/>
                <a:ea typeface="Noto Sans CJK SC"/>
              </a:rPr>
              <a:t>event</a:t>
            </a:r>
            <a:r>
              <a:rPr lang="fr-FR" sz="1800" b="0" strike="noStrike" spc="-1" dirty="0" smtClean="0">
                <a:latin typeface="Arial"/>
                <a:ea typeface="Noto Sans CJK SC"/>
              </a:rPr>
              <a:t> building), </a:t>
            </a:r>
            <a:r>
              <a:rPr lang="fr-FR" sz="1800" b="0" strike="noStrike" spc="-1" dirty="0" err="1" smtClean="0">
                <a:latin typeface="Arial"/>
                <a:ea typeface="Noto Sans CJK SC"/>
              </a:rPr>
              <a:t>developped</a:t>
            </a:r>
            <a:r>
              <a:rPr lang="fr-FR" sz="1800" b="0" strike="noStrike" spc="-1" dirty="0" smtClean="0">
                <a:latin typeface="Arial"/>
                <a:ea typeface="Noto Sans CJK SC"/>
              </a:rPr>
              <a:t> by </a:t>
            </a:r>
            <a:r>
              <a:rPr lang="fr-FR" sz="1800" b="0" strike="noStrike" spc="-1" dirty="0" err="1" smtClean="0">
                <a:latin typeface="Arial"/>
                <a:ea typeface="Noto Sans CJK SC"/>
              </a:rPr>
              <a:t>Yamada-san</a:t>
            </a:r>
            <a:r>
              <a:rPr lang="fr-FR" sz="1800" b="0" strike="noStrike" spc="-1" dirty="0" smtClean="0">
                <a:latin typeface="Arial"/>
                <a:ea typeface="Noto Sans CJK SC"/>
              </a:rPr>
              <a:t>, </a:t>
            </a:r>
            <a:r>
              <a:rPr lang="fr-FR" sz="1800" b="0" strike="noStrike" spc="-1" dirty="0" err="1" smtClean="0">
                <a:latin typeface="Arial"/>
                <a:ea typeface="Noto Sans CJK SC"/>
              </a:rPr>
              <a:t>already</a:t>
            </a:r>
            <a:r>
              <a:rPr lang="fr-FR" sz="1800" b="0" strike="noStrike" spc="-1" dirty="0" smtClean="0">
                <a:latin typeface="Arial"/>
                <a:ea typeface="Noto Sans CJK SC"/>
              </a:rPr>
              <a:t> </a:t>
            </a:r>
            <a:r>
              <a:rPr lang="fr-FR" sz="1800" b="0" strike="noStrike" spc="-1" dirty="0" err="1" smtClean="0">
                <a:latin typeface="Arial"/>
                <a:ea typeface="Noto Sans CJK SC"/>
              </a:rPr>
              <a:t>well</a:t>
            </a:r>
            <a:r>
              <a:rPr lang="fr-FR" sz="1800" b="0" strike="noStrike" spc="-1" dirty="0" smtClean="0">
                <a:latin typeface="Arial"/>
                <a:ea typeface="Noto Sans CJK SC"/>
              </a:rPr>
              <a:t> </a:t>
            </a:r>
            <a:r>
              <a:rPr lang="fr-FR" sz="1800" b="0" strike="noStrike" spc="-1" dirty="0" err="1" smtClean="0">
                <a:latin typeface="Arial"/>
                <a:ea typeface="Noto Sans CJK SC"/>
              </a:rPr>
              <a:t>advanced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>
              <a:lnSpc>
                <a:spcPct val="90000"/>
              </a:lnSpc>
              <a:spcBef>
                <a:spcPts val="184"/>
              </a:spcBef>
            </a:pPr>
            <a:endParaRPr lang="fr-FR" sz="1800" b="0" strike="noStrike" spc="-1" dirty="0">
              <a:latin typeface="Arial"/>
              <a:ea typeface="Noto Sans CJK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02480" y="148320"/>
            <a:ext cx="8338680" cy="923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ileron SemiBold"/>
                <a:ea typeface="Aileron SemiBold"/>
              </a:rPr>
              <a:t>Git repository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02480" y="1156320"/>
            <a:ext cx="5522760" cy="25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Firmware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and software on </a:t>
            </a:r>
            <a:r>
              <a:rPr lang="fr-FR" sz="1800" b="0" i="1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git </a:t>
            </a:r>
            <a:r>
              <a:rPr lang="fr-FR" sz="1800" b="0" i="1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repository</a:t>
            </a:r>
            <a:r>
              <a:rPr lang="fr-FR" sz="1800" b="0" i="1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(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github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at In2p3 for the moment,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can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move to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another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service if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needed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): [https://gitlab.in2p3.fr/belle2-daq-upgrade]</a:t>
            </a:r>
            <a:endParaRPr lang="fr-FR" sz="1800" b="0" strike="noStrike" spc="-1" dirty="0">
              <a:latin typeface="Arial"/>
            </a:endParaRPr>
          </a:p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Actively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used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by KEK and LAL (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screenshot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  <a:endParaRPr lang="fr-FR" sz="1800" b="0" strike="noStrike" spc="-1" dirty="0">
              <a:latin typeface="Arial"/>
            </a:endParaRPr>
          </a:p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We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will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store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also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documentation (wiki pages for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example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) in the git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repository</a:t>
            </a:r>
            <a:endParaRPr lang="fr-FR" sz="1800" b="0" strike="noStrike" spc="-1" dirty="0">
              <a:latin typeface="Arial"/>
            </a:endParaRPr>
          </a:p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Everyone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can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ask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an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account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(and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then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send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me an email to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be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added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to the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list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of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developpers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) [</a:t>
            </a:r>
            <a:r>
              <a:rPr lang="fr-FR" sz="1800" b="0" u="sng" strike="noStrike" spc="-1" dirty="0">
                <a:solidFill>
                  <a:srgbClr val="0563C1"/>
                </a:solidFill>
                <a:uFillTx/>
                <a:latin typeface="Source Sans Pro"/>
                <a:ea typeface="Source Sans Pro"/>
                <a:hlinkClick r:id="rId2"/>
              </a:rPr>
              <a:t>robbe@lal.in2p3.fr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]</a:t>
            </a:r>
          </a:p>
        </p:txBody>
      </p:sp>
      <p:sp>
        <p:nvSpPr>
          <p:cNvPr id="153" name="CustomShape 3"/>
          <p:cNvSpPr/>
          <p:nvPr/>
        </p:nvSpPr>
        <p:spPr>
          <a:xfrm>
            <a:off x="6684120" y="4734000"/>
            <a:ext cx="205668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FC4D76A-C4A5-4B78-8BE8-49A01CD47362}" type="slidenum">
              <a:rPr lang="fr-FR" sz="900" b="0" strike="noStrike" spc="-1">
                <a:solidFill>
                  <a:srgbClr val="8B8B8B"/>
                </a:solidFill>
                <a:latin typeface="Aileron"/>
                <a:ea typeface="Aileron"/>
              </a:rPr>
              <a:t>11</a:t>
            </a:fld>
            <a:endParaRPr lang="fr-FR" sz="900" b="0" strike="noStrike" spc="-1">
              <a:latin typeface="Arial"/>
            </a:endParaRPr>
          </a:p>
        </p:txBody>
      </p:sp>
      <p:pic>
        <p:nvPicPr>
          <p:cNvPr id="154" name="Image 4"/>
          <p:cNvPicPr/>
          <p:nvPr/>
        </p:nvPicPr>
        <p:blipFill>
          <a:blip r:embed="rId3"/>
          <a:stretch/>
        </p:blipFill>
        <p:spPr>
          <a:xfrm>
            <a:off x="304920" y="3603960"/>
            <a:ext cx="8067600" cy="1409760"/>
          </a:xfrm>
          <a:prstGeom prst="rect">
            <a:avLst/>
          </a:prstGeom>
          <a:ln>
            <a:noFill/>
          </a:ln>
        </p:spPr>
      </p:pic>
      <p:pic>
        <p:nvPicPr>
          <p:cNvPr id="155" name="Image 5"/>
          <p:cNvPicPr/>
          <p:nvPr/>
        </p:nvPicPr>
        <p:blipFill>
          <a:blip r:embed="rId4"/>
          <a:stretch/>
        </p:blipFill>
        <p:spPr>
          <a:xfrm>
            <a:off x="5876640" y="258840"/>
            <a:ext cx="3150000" cy="285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02480" y="148320"/>
            <a:ext cx="8338680" cy="923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ileron SemiBold"/>
                <a:ea typeface="Aileron SemiBold"/>
              </a:rPr>
              <a:t>Git repository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02480" y="1156320"/>
            <a:ext cx="5522760" cy="25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It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is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also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used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for documentation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repository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and bug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tracking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system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6684120" y="4734000"/>
            <a:ext cx="205668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FC4D76A-C4A5-4B78-8BE8-49A01CD47362}" type="slidenum">
              <a:rPr lang="fr-FR" sz="900" b="0" strike="noStrike" spc="-1">
                <a:solidFill>
                  <a:srgbClr val="8B8B8B"/>
                </a:solidFill>
                <a:latin typeface="Aileron"/>
                <a:ea typeface="Aileron"/>
              </a:rPr>
              <a:t>12</a:t>
            </a:fld>
            <a:endParaRPr lang="fr-FR" sz="900" b="0" strike="noStrike" spc="-1">
              <a:latin typeface="Arial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190" y="1314450"/>
            <a:ext cx="3286235" cy="3829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10" y="2325452"/>
            <a:ext cx="4626952" cy="201794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7687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02480" y="148320"/>
            <a:ext cx="8338680" cy="923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fr-FR" sz="3200" b="1" strike="noStrike" spc="-1" dirty="0" err="1" smtClean="0">
                <a:solidFill>
                  <a:srgbClr val="000000"/>
                </a:solidFill>
                <a:latin typeface="Aileron SemiBold"/>
                <a:ea typeface="Aileron SemiBold"/>
              </a:rPr>
              <a:t>MoU</a:t>
            </a:r>
            <a:r>
              <a:rPr lang="fr-FR" sz="3200" b="1" strike="noStrike" spc="-1" dirty="0" smtClean="0">
                <a:solidFill>
                  <a:srgbClr val="000000"/>
                </a:solidFill>
                <a:latin typeface="Aileron SemiBold"/>
                <a:ea typeface="Aileron SemiBold"/>
              </a:rPr>
              <a:t> </a:t>
            </a:r>
            <a:r>
              <a:rPr lang="fr-FR" sz="3200" b="1" strike="noStrike" spc="-1" dirty="0" err="1" smtClean="0">
                <a:solidFill>
                  <a:srgbClr val="000000"/>
                </a:solidFill>
                <a:latin typeface="Aileron SemiBold"/>
                <a:ea typeface="Aileron SemiBold"/>
              </a:rPr>
              <a:t>preparation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402480" y="1156320"/>
            <a:ext cx="8338320" cy="385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Template for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MoU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provided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by DAQ Upgrade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Committee</a:t>
            </a:r>
            <a:endParaRPr lang="fr-FR" spc="-1" dirty="0" smtClean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PCIe40 version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now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circulating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with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French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funding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agency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for feedback and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ready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to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launch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the production at end of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October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in case the PCIe40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project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is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selected</a:t>
            </a:r>
            <a:endParaRPr lang="fr-FR" spc="-1" dirty="0" smtClean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Hardware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side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:</a:t>
            </a:r>
          </a:p>
          <a:p>
            <a:pPr marL="628560" lvl="1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KEK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will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provide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infrastructure (servers,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optical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fibers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, ...)</a:t>
            </a:r>
          </a:p>
          <a:p>
            <a:pPr marL="628560" lvl="1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LAL </a:t>
            </a:r>
            <a:r>
              <a:rPr lang="mr-IN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–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CNRS/IN2P3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will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provide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26 PCIe40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boards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: 18 production, 2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spare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and 6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development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boards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, for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Summer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2020</a:t>
            </a:r>
          </a:p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Person-power, LAL </a:t>
            </a:r>
            <a:r>
              <a:rPr lang="mr-IN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–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CNRS/IN2P3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will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provide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:</a:t>
            </a:r>
          </a:p>
          <a:p>
            <a:pPr marL="628560" lvl="1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F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irmware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and software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development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(1.5 FTE) and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then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for the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corresponding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support for the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entire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duration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when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the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boards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will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used</a:t>
            </a:r>
            <a:endParaRPr lang="fr-FR" spc="-1" dirty="0" smtClean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628560" lvl="1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Presence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on-site for installation and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commissioning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(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summer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2020 and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following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shutdown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if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necessary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</a:p>
          <a:p>
            <a:pPr marL="628560" lvl="1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fr-FR" spc="-1" dirty="0" smtClean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628560" lvl="1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fr-FR" spc="-1" dirty="0" smtClean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628560" lvl="1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fr-FR" b="0" strike="noStrike" spc="-1" dirty="0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6684120" y="4734000"/>
            <a:ext cx="205668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CFC4D76A-C4A5-4B78-8BE8-49A01CD47362}" type="slidenum">
              <a:rPr lang="fr-FR" sz="900" b="0" strike="noStrike" spc="-1">
                <a:solidFill>
                  <a:srgbClr val="8B8B8B"/>
                </a:solidFill>
                <a:latin typeface="Aileron"/>
                <a:ea typeface="Aileron"/>
              </a:rPr>
              <a:t>13</a:t>
            </a:fld>
            <a:endParaRPr lang="fr-FR" sz="9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5550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402480" y="273960"/>
            <a:ext cx="8337960" cy="92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t/>
            </a:r>
            <a:br/>
            <a:endParaRPr lang="fr-FR" sz="1800" b="0" strike="noStrike" spc="-1">
              <a:latin typeface="Arial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1558440" y="504000"/>
            <a:ext cx="5857560" cy="564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FR" sz="3200" b="1" strike="noStrike" spc="-1">
                <a:solidFill>
                  <a:srgbClr val="000000"/>
                </a:solidFill>
                <a:latin typeface="Aileron SemiBold"/>
                <a:ea typeface="Aileron SemiBold"/>
              </a:rPr>
              <a:t>Conclusion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936000" y="1152000"/>
            <a:ext cx="7488000" cy="39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69920">
              <a:lnSpc>
                <a:spcPct val="90000"/>
              </a:lnSpc>
              <a:spcBef>
                <a:spcPts val="184"/>
              </a:spcBef>
              <a:buClr>
                <a:srgbClr val="000000"/>
              </a:buClr>
              <a:buFont typeface="Arial"/>
              <a:buChar char="•"/>
            </a:pPr>
            <a:endParaRPr lang="fr-FR" sz="16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Most of the </a:t>
            </a:r>
            <a:r>
              <a:rPr lang="en-US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required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functionality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have been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implemented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and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tested</a:t>
            </a:r>
            <a:r>
              <a:rPr lang="fr-FR" spc="-1" dirty="0">
                <a:solidFill>
                  <a:srgbClr val="000000"/>
                </a:solidFill>
                <a:latin typeface="Source Sans Pro"/>
                <a:ea typeface="Source Sans Pro"/>
              </a:rPr>
              <a:t>: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1080000" lvl="4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Belle2Link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implementation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in ALTERA FPGA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1080000" lvl="4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B2TT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implementation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(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thanks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to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Nakao-san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1080000" lvl="4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DMA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transfer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1080000" lvl="4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Slow control (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thanks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to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Qidong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Zhou)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Last one (user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logic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and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event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building)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well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advanced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(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thanks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to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Yamada-san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Ready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for the test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with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KEK TOP test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bench</a:t>
            </a:r>
            <a:endParaRPr lang="fr-FR" sz="1800" b="0" strike="noStrike" spc="-1" dirty="0" smtClean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Last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oportunity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to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launch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board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production for Belle II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is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beginning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of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November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2019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>
              <a:lnSpc>
                <a:spcPct val="90000"/>
              </a:lnSpc>
              <a:spcBef>
                <a:spcPts val="184"/>
              </a:spcBef>
            </a:pPr>
            <a:endParaRPr lang="fr-FR" sz="1800" b="0" strike="noStrike" spc="-1" dirty="0">
              <a:latin typeface="Arial"/>
              <a:ea typeface="Noto Sans CJK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456840" y="204840"/>
            <a:ext cx="8228520" cy="85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fr-FR" sz="4000" b="1" strike="noStrike" spc="-1">
                <a:solidFill>
                  <a:srgbClr val="000000"/>
                </a:solidFill>
                <a:latin typeface="Arial"/>
              </a:rPr>
              <a:t>Data path in the computer</a:t>
            </a:r>
            <a:endParaRPr lang="fr-FR" sz="4000" b="0" strike="noStrike" spc="-1">
              <a:latin typeface="Arial"/>
            </a:endParaRPr>
          </a:p>
        </p:txBody>
      </p:sp>
      <p:pic>
        <p:nvPicPr>
          <p:cNvPr id="160" name="Image 159"/>
          <p:cNvPicPr/>
          <p:nvPr/>
        </p:nvPicPr>
        <p:blipFill>
          <a:blip r:embed="rId2"/>
          <a:stretch/>
        </p:blipFill>
        <p:spPr>
          <a:xfrm>
            <a:off x="824760" y="820080"/>
            <a:ext cx="6762240" cy="388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02480" y="273960"/>
            <a:ext cx="8337960" cy="92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ileron SemiBold"/>
                <a:ea typeface="Aileron SemiBold"/>
              </a:rPr>
              <a:t>Bell2 Daq upgrade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6684120" y="4734000"/>
            <a:ext cx="20559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0" name="Image 119"/>
          <p:cNvPicPr/>
          <p:nvPr/>
        </p:nvPicPr>
        <p:blipFill>
          <a:blip r:embed="rId2"/>
          <a:stretch/>
        </p:blipFill>
        <p:spPr>
          <a:xfrm>
            <a:off x="360000" y="1080000"/>
            <a:ext cx="5616000" cy="3992040"/>
          </a:xfrm>
          <a:prstGeom prst="rect">
            <a:avLst/>
          </a:prstGeom>
          <a:ln>
            <a:noFill/>
          </a:ln>
        </p:spPr>
      </p:pic>
      <p:sp>
        <p:nvSpPr>
          <p:cNvPr id="121" name="CustomShape 3"/>
          <p:cNvSpPr/>
          <p:nvPr/>
        </p:nvSpPr>
        <p:spPr>
          <a:xfrm>
            <a:off x="5472000" y="1296000"/>
            <a:ext cx="3816000" cy="21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699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fr-FR" sz="1600" b="0" strike="noStrike" spc="-1">
              <a:latin typeface="Arial"/>
              <a:ea typeface="Noto Sans CJK SC"/>
            </a:endParaRPr>
          </a:p>
          <a:p>
            <a:pPr>
              <a:lnSpc>
                <a:spcPct val="100000"/>
              </a:lnSpc>
              <a:spcBef>
                <a:spcPts val="567"/>
              </a:spcBef>
            </a:pPr>
            <a:r>
              <a:rPr lang="fr-FR" sz="1800" b="0" strike="noStrike" spc="-1">
                <a:solidFill>
                  <a:srgbClr val="000000"/>
                </a:solidFill>
                <a:latin typeface="Source Sans Pro"/>
                <a:ea typeface="Source Sans Pro"/>
              </a:rPr>
              <a:t>Curent readout system</a:t>
            </a:r>
            <a:endParaRPr lang="fr-FR" sz="1800" b="0" strike="noStrike" spc="-1">
              <a:latin typeface="Arial"/>
              <a:ea typeface="Noto Sans CJK SC"/>
            </a:endParaRPr>
          </a:p>
          <a:p>
            <a:pPr marL="648000" lvl="2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Source Sans Pro"/>
                <a:ea typeface="Source Sans Pro"/>
              </a:rPr>
              <a:t>Copper base on obsolete technology</a:t>
            </a:r>
            <a:endParaRPr lang="fr-FR" sz="1800" b="0" strike="noStrike" spc="-1">
              <a:latin typeface="Arial"/>
              <a:ea typeface="Noto Sans CJK SC"/>
            </a:endParaRPr>
          </a:p>
          <a:p>
            <a:pPr marL="648000" lvl="2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Source Sans Pro"/>
                <a:ea typeface="Source Sans Pro"/>
              </a:rPr>
              <a:t>Could not follow the future luminosity.</a:t>
            </a:r>
            <a:endParaRPr lang="fr-FR" sz="1800" b="0" strike="noStrike" spc="-1">
              <a:latin typeface="Arial"/>
              <a:ea typeface="Noto Sans CJK SC"/>
            </a:endParaRPr>
          </a:p>
          <a:p>
            <a:pPr marL="648000" lvl="2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Source Sans Pro"/>
                <a:ea typeface="Source Sans Pro"/>
              </a:rPr>
              <a:t>~300 copper with 40 readout PC</a:t>
            </a:r>
            <a:endParaRPr lang="fr-FR" sz="1800" b="0" strike="noStrike" spc="-1">
              <a:latin typeface="Arial"/>
              <a:ea typeface="Noto Sans CJK SC"/>
            </a:endParaRPr>
          </a:p>
          <a:p>
            <a:pPr marL="171360" indent="-16992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Font typeface="Arial"/>
              <a:buChar char="•"/>
            </a:pPr>
            <a:endParaRPr lang="fr-FR" sz="1800" b="0" strike="noStrike" spc="-1">
              <a:latin typeface="Arial"/>
              <a:ea typeface="Noto Sans CJK SC"/>
            </a:endParaRPr>
          </a:p>
          <a:p>
            <a:pPr>
              <a:lnSpc>
                <a:spcPct val="90000"/>
              </a:lnSpc>
              <a:spcBef>
                <a:spcPts val="184"/>
              </a:spcBef>
            </a:pPr>
            <a:endParaRPr lang="fr-FR" sz="1800" b="0" strike="noStrike" spc="-1">
              <a:latin typeface="Arial"/>
              <a:ea typeface="Noto Sans CJK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02480" y="273960"/>
            <a:ext cx="8337960" cy="92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ileron SemiBold"/>
                <a:ea typeface="Aileron SemiBold"/>
              </a:rPr>
              <a:t>PCIe40 module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6684120" y="4734000"/>
            <a:ext cx="20559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8" name="Image 127"/>
          <p:cNvPicPr/>
          <p:nvPr/>
        </p:nvPicPr>
        <p:blipFill>
          <a:blip r:embed="rId2"/>
          <a:stretch/>
        </p:blipFill>
        <p:spPr>
          <a:xfrm>
            <a:off x="4354016" y="1769955"/>
            <a:ext cx="4660208" cy="2621070"/>
          </a:xfrm>
          <a:prstGeom prst="rect">
            <a:avLst/>
          </a:prstGeom>
          <a:ln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-558360" y="1322280"/>
            <a:ext cx="4518360" cy="357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69920">
              <a:lnSpc>
                <a:spcPct val="90000"/>
              </a:lnSpc>
              <a:spcBef>
                <a:spcPts val="184"/>
              </a:spcBef>
              <a:buClr>
                <a:srgbClr val="000000"/>
              </a:buClr>
              <a:buFont typeface="Arial"/>
              <a:buChar char="•"/>
            </a:pPr>
            <a:endParaRPr lang="fr-FR" sz="16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Based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on ARRIA 10 GX115 FPGA 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48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transceivers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.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PCIe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16x 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Gen3 (2 8x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lanes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DMA 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Transfer up 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to 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100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Gbps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.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External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clock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synchronisation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capability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.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Up to 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66 Mbit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internal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memory in FPGA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External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memory by the server (Giga Byte)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1080000" lvl="4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endParaRPr lang="fr-FR" sz="1800" b="0" strike="noStrike" spc="-1" dirty="0">
              <a:latin typeface="Arial"/>
              <a:ea typeface="Noto Sans CJK SC"/>
            </a:endParaRPr>
          </a:p>
          <a:p>
            <a:pPr>
              <a:lnSpc>
                <a:spcPct val="90000"/>
              </a:lnSpc>
              <a:spcBef>
                <a:spcPts val="184"/>
              </a:spcBef>
            </a:pPr>
            <a:endParaRPr lang="fr-FR" sz="1800" b="0" strike="noStrike" spc="-1" dirty="0">
              <a:latin typeface="Arial"/>
              <a:ea typeface="Noto Sans CJK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02480" y="273960"/>
            <a:ext cx="8337960" cy="92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fr-FR" sz="3200" b="1" strike="noStrike" spc="-1" dirty="0" smtClean="0">
                <a:solidFill>
                  <a:srgbClr val="000000"/>
                </a:solidFill>
                <a:latin typeface="Aileron SemiBold"/>
                <a:ea typeface="Aileron SemiBold"/>
              </a:rPr>
              <a:t>PCIe40 </a:t>
            </a:r>
            <a:r>
              <a:rPr lang="fr-FR" sz="3200" b="1" strike="noStrike" spc="-1" dirty="0" err="1" smtClean="0">
                <a:solidFill>
                  <a:srgbClr val="000000"/>
                </a:solidFill>
                <a:latin typeface="Aileron SemiBold"/>
                <a:ea typeface="Aileron SemiBold"/>
              </a:rPr>
              <a:t>board</a:t>
            </a:r>
            <a:r>
              <a:rPr lang="fr-FR" sz="3200" b="1" strike="noStrike" spc="-1" dirty="0" smtClean="0">
                <a:solidFill>
                  <a:srgbClr val="000000"/>
                </a:solidFill>
                <a:latin typeface="Aileron SemiBold"/>
                <a:ea typeface="Aileron SemiBold"/>
              </a:rPr>
              <a:t> production </a:t>
            </a:r>
            <a:r>
              <a:rPr lang="fr-FR" sz="3200" b="1" strike="noStrike" spc="-1" dirty="0" err="1">
                <a:solidFill>
                  <a:srgbClr val="000000"/>
                </a:solidFill>
                <a:latin typeface="Aileron SemiBold"/>
                <a:ea typeface="Aileron SemiBold"/>
              </a:rPr>
              <a:t>status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6684120" y="4734000"/>
            <a:ext cx="20559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3"/>
          <p:cNvSpPr/>
          <p:nvPr/>
        </p:nvSpPr>
        <p:spPr>
          <a:xfrm>
            <a:off x="152399" y="1296000"/>
            <a:ext cx="8658225" cy="33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69920">
              <a:lnSpc>
                <a:spcPct val="90000"/>
              </a:lnSpc>
              <a:spcBef>
                <a:spcPts val="184"/>
              </a:spcBef>
              <a:buClr>
                <a:srgbClr val="000000"/>
              </a:buClr>
              <a:buFont typeface="Arial"/>
              <a:buChar char="•"/>
            </a:pPr>
            <a:endParaRPr lang="fr-FR" sz="16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Boards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produced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in large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quantities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for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LHCb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and ALICE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experiments</a:t>
            </a:r>
            <a:endParaRPr lang="fr-FR" sz="1800" b="0" strike="noStrike" spc="-1" dirty="0" smtClean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Main 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batch(~700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boards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) </a:t>
            </a:r>
            <a:r>
              <a:rPr lang="en-US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currently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in production (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finished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at the end of </a:t>
            </a:r>
            <a:r>
              <a:rPr lang="fr-FR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S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eptember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Last batch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produced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at the </a:t>
            </a:r>
            <a:r>
              <a:rPr lang="en-US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beginning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of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November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2019: if PCIe40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project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accepted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, Belle II production must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be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done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there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600" b="0" strike="noStrike" spc="-1" dirty="0">
                <a:latin typeface="Arial"/>
                <a:ea typeface="Noto Sans CJK SC"/>
              </a:rPr>
              <a:t>~ 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7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KEuro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by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board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(to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be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adjusted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depending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of the volume 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production and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price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of components at the time of production)</a:t>
            </a: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Belle II production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should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ready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and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fully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tested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by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Summer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2020 (exact planning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known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when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production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is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launched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,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depends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on component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availability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>
              <a:lnSpc>
                <a:spcPct val="100000"/>
              </a:lnSpc>
              <a:spcBef>
                <a:spcPts val="567"/>
              </a:spcBef>
            </a:pPr>
            <a:endParaRPr lang="fr-FR" sz="1800" b="0" strike="noStrike" spc="-1" dirty="0">
              <a:latin typeface="Arial"/>
              <a:ea typeface="Noto Sans CJK SC"/>
            </a:endParaRPr>
          </a:p>
          <a:p>
            <a:pPr>
              <a:lnSpc>
                <a:spcPct val="100000"/>
              </a:lnSpc>
              <a:spcBef>
                <a:spcPts val="567"/>
              </a:spcBef>
            </a:pPr>
            <a:endParaRPr lang="fr-FR" sz="1800" b="0" strike="noStrike" spc="-1" dirty="0">
              <a:latin typeface="Arial"/>
              <a:ea typeface="Noto Sans CJK SC"/>
            </a:endParaRPr>
          </a:p>
          <a:p>
            <a:pPr marL="1080000" lvl="4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1800" b="0" strike="noStrike" spc="-1" dirty="0">
              <a:latin typeface="Arial"/>
              <a:ea typeface="Noto Sans CJK SC"/>
            </a:endParaRPr>
          </a:p>
          <a:p>
            <a:pPr>
              <a:lnSpc>
                <a:spcPct val="90000"/>
              </a:lnSpc>
              <a:spcBef>
                <a:spcPts val="184"/>
              </a:spcBef>
            </a:pPr>
            <a:endParaRPr lang="fr-FR" sz="1800" b="0" strike="noStrike" spc="-1" dirty="0">
              <a:latin typeface="Arial"/>
              <a:ea typeface="Noto Sans CJK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02480" y="273960"/>
            <a:ext cx="8337960" cy="92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ileron SemiBold"/>
                <a:ea typeface="Aileron SemiBold"/>
              </a:rPr>
              <a:t>Testing methodology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6684120" y="4734000"/>
            <a:ext cx="20559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5472000" y="1524960"/>
            <a:ext cx="3942360" cy="21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69920">
              <a:lnSpc>
                <a:spcPct val="90000"/>
              </a:lnSpc>
              <a:spcBef>
                <a:spcPts val="184"/>
              </a:spcBef>
              <a:buClr>
                <a:srgbClr val="000000"/>
              </a:buClr>
              <a:buFont typeface="Arial"/>
              <a:buChar char="•"/>
            </a:pPr>
            <a:endParaRPr lang="fr-FR" sz="16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Complete test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procedure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in place,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will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be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used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also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for the Belle II production</a:t>
            </a: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4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steps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: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directly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at the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company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and at LAL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endParaRPr lang="fr-FR" sz="1800" b="0" strike="noStrike" spc="-1" dirty="0">
              <a:latin typeface="Arial"/>
              <a:ea typeface="Noto Sans CJK SC"/>
            </a:endParaRPr>
          </a:p>
          <a:p>
            <a:pPr>
              <a:lnSpc>
                <a:spcPct val="90000"/>
              </a:lnSpc>
              <a:spcBef>
                <a:spcPts val="184"/>
              </a:spcBef>
            </a:pPr>
            <a:endParaRPr lang="fr-FR" sz="1800" b="0" strike="noStrike" spc="-1" dirty="0">
              <a:latin typeface="Arial"/>
              <a:ea typeface="Noto Sans CJK SC"/>
            </a:endParaRPr>
          </a:p>
        </p:txBody>
      </p:sp>
      <p:pic>
        <p:nvPicPr>
          <p:cNvPr id="133" name="Image 132"/>
          <p:cNvPicPr/>
          <p:nvPr/>
        </p:nvPicPr>
        <p:blipFill>
          <a:blip r:embed="rId2"/>
          <a:stretch/>
        </p:blipFill>
        <p:spPr>
          <a:xfrm>
            <a:off x="360000" y="1166040"/>
            <a:ext cx="5544000" cy="397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402480" y="273960"/>
            <a:ext cx="8337960" cy="92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fr-FR" sz="3200" b="1" strike="noStrike" spc="-1" dirty="0">
                <a:solidFill>
                  <a:srgbClr val="000000"/>
                </a:solidFill>
                <a:latin typeface="Aileron SemiBold"/>
                <a:ea typeface="Aileron SemiBold"/>
              </a:rPr>
              <a:t>PCIe40 </a:t>
            </a:r>
            <a:r>
              <a:rPr lang="fr-FR" sz="3200" b="1" strike="noStrike" spc="-1" dirty="0" smtClean="0">
                <a:solidFill>
                  <a:srgbClr val="000000"/>
                </a:solidFill>
                <a:latin typeface="Aileron SemiBold"/>
                <a:ea typeface="Aileron SemiBold"/>
              </a:rPr>
              <a:t>for Belle II DAQ upgrade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6684120" y="4734000"/>
            <a:ext cx="20559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3"/>
          <p:cNvSpPr/>
          <p:nvPr/>
        </p:nvSpPr>
        <p:spPr>
          <a:xfrm>
            <a:off x="0" y="1182240"/>
            <a:ext cx="8829675" cy="382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69920">
              <a:lnSpc>
                <a:spcPct val="90000"/>
              </a:lnSpc>
              <a:spcBef>
                <a:spcPts val="184"/>
              </a:spcBef>
              <a:buClr>
                <a:srgbClr val="000000"/>
              </a:buClr>
              <a:buFont typeface="Arial"/>
              <a:buChar char="•"/>
            </a:pPr>
            <a:endParaRPr lang="fr-FR" sz="16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Hardware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is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ready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for Belle II DAQ upgrade, but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needs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to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develop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firmware</a:t>
            </a:r>
            <a:endParaRPr lang="fr-FR" sz="1800" b="0" strike="noStrike" spc="-1" dirty="0" smtClean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Main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functionalities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needed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to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prove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PCIe40 solution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is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possible,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requested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by DAQ upgrade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committee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:</a:t>
            </a:r>
          </a:p>
          <a:p>
            <a:pPr marL="1321200" lvl="2" indent="-32292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Belle2link (</a:t>
            </a:r>
            <a:r>
              <a:rPr lang="fr-FR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done</a:t>
            </a:r>
            <a:r>
              <a:rPr lang="fr-FR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</a:p>
          <a:p>
            <a:pPr marL="1321200" lvl="2" indent="-32292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TTD interface (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done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</a:p>
          <a:p>
            <a:pPr marL="1321200" lvl="2" indent="-32292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Slow control (</a:t>
            </a:r>
            <a:r>
              <a:rPr lang="fr-FR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done</a:t>
            </a:r>
            <a:r>
              <a:rPr lang="fr-FR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</a:p>
          <a:p>
            <a:pPr marL="1321200" lvl="2" indent="-32292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Data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readout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and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transfer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to PC server (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done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</a:p>
          <a:p>
            <a:pPr marL="1321200" lvl="2" indent="-32292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User </a:t>
            </a:r>
            <a:r>
              <a:rPr lang="fr-FR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logic</a:t>
            </a:r>
            <a:r>
              <a:rPr lang="fr-FR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implementation</a:t>
            </a:r>
            <a:r>
              <a:rPr lang="fr-FR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(on-</a:t>
            </a:r>
            <a:r>
              <a:rPr lang="fr-FR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going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</a:p>
          <a:p>
            <a:pPr marL="864000" lvl="1" indent="-32292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Corresponding</a:t>
            </a:r>
            <a:r>
              <a:rPr lang="fr-FR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sofware</a:t>
            </a:r>
            <a:r>
              <a:rPr lang="fr-FR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developped</a:t>
            </a:r>
            <a:r>
              <a:rPr lang="fr-FR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(driver and </a:t>
            </a:r>
            <a:r>
              <a:rPr lang="fr-FR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libraries</a:t>
            </a:r>
            <a:r>
              <a:rPr lang="fr-FR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) </a:t>
            </a:r>
          </a:p>
          <a:p>
            <a:pPr marL="864000" lvl="1" indent="-32292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Stability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test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with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TOP 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testbench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at KEK (</a:t>
            </a: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still</a:t>
            </a:r>
            <a:r>
              <a:rPr lang="fr-FR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to do)</a:t>
            </a:r>
            <a:endParaRPr lang="fr-FR" b="0" strike="noStrike" spc="-1" dirty="0" smtClean="0">
              <a:latin typeface="Arial"/>
              <a:ea typeface="Noto Sans CJK SC"/>
            </a:endParaRPr>
          </a:p>
          <a:p>
            <a:pPr marL="1080000" lvl="4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endParaRPr lang="fr-FR" sz="1800" b="0" strike="noStrike" spc="-1" dirty="0">
              <a:latin typeface="Arial"/>
              <a:ea typeface="Noto Sans CJK SC"/>
            </a:endParaRPr>
          </a:p>
          <a:p>
            <a:pPr>
              <a:lnSpc>
                <a:spcPct val="90000"/>
              </a:lnSpc>
              <a:spcBef>
                <a:spcPts val="184"/>
              </a:spcBef>
            </a:pPr>
            <a:endParaRPr lang="fr-FR" sz="1800" b="0" strike="noStrike" spc="-1" dirty="0">
              <a:latin typeface="Arial"/>
              <a:ea typeface="Noto Sans CJK SC"/>
            </a:endParaRPr>
          </a:p>
        </p:txBody>
      </p:sp>
    </p:spTree>
    <p:extLst>
      <p:ext uri="{BB962C8B-B14F-4D97-AF65-F5344CB8AC3E}">
        <p14:creationId xmlns:p14="http://schemas.microsoft.com/office/powerpoint/2010/main" val="13729238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02480" y="273960"/>
            <a:ext cx="8337960" cy="92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latin typeface="Aileron SemiBold"/>
                <a:ea typeface="Aileron SemiBold"/>
              </a:rPr>
              <a:t>Current</a:t>
            </a:r>
            <a:r>
              <a:rPr lang="fr-FR" sz="3200" b="1" strike="noStrike" spc="-1" dirty="0">
                <a:solidFill>
                  <a:srgbClr val="000000"/>
                </a:solidFill>
                <a:latin typeface="Aileron SemiBold"/>
                <a:ea typeface="Aileron SemiBold"/>
              </a:rPr>
              <a:t> </a:t>
            </a:r>
            <a:r>
              <a:rPr lang="fr-FR" sz="3200" b="1" strike="noStrike" spc="-1" dirty="0" err="1">
                <a:solidFill>
                  <a:srgbClr val="000000"/>
                </a:solidFill>
                <a:latin typeface="Aileron SemiBold"/>
                <a:ea typeface="Aileron SemiBold"/>
              </a:rPr>
              <a:t>Firmware</a:t>
            </a:r>
            <a:r>
              <a:rPr lang="fr-FR" sz="3200" b="1" strike="noStrike" spc="-1" dirty="0">
                <a:solidFill>
                  <a:srgbClr val="000000"/>
                </a:solidFill>
                <a:latin typeface="Aileron SemiBold"/>
                <a:ea typeface="Aileron SemiBold"/>
              </a:rPr>
              <a:t> structure</a:t>
            </a:r>
            <a:endParaRPr lang="fr-FR" sz="3200" b="0" strike="noStrike" spc="-1" dirty="0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6684120" y="4734000"/>
            <a:ext cx="20559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9" name="Image 138"/>
          <p:cNvPicPr/>
          <p:nvPr/>
        </p:nvPicPr>
        <p:blipFill>
          <a:blip r:embed="rId2"/>
          <a:stretch/>
        </p:blipFill>
        <p:spPr>
          <a:xfrm>
            <a:off x="71430" y="1524960"/>
            <a:ext cx="5953320" cy="331200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5319600" y="1524960"/>
            <a:ext cx="3942360" cy="337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69920">
              <a:lnSpc>
                <a:spcPct val="90000"/>
              </a:lnSpc>
              <a:spcBef>
                <a:spcPts val="184"/>
              </a:spcBef>
              <a:buClr>
                <a:srgbClr val="000000"/>
              </a:buClr>
              <a:buFont typeface="Arial"/>
              <a:buChar char="•"/>
            </a:pPr>
            <a:endParaRPr lang="fr-FR" sz="16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ased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on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Low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Level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Interface (LLI)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firmware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developped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at CPPM Marseille, plus Belle II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specific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additions: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1080000" lvl="4" indent="-216000"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B2TT </a:t>
            </a:r>
            <a:r>
              <a:rPr lang="fr-FR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interface.</a:t>
            </a:r>
            <a:endParaRPr lang="fr-FR" b="0" strike="noStrike" spc="-1" dirty="0">
              <a:latin typeface="Arial"/>
              <a:ea typeface="Noto Sans CJK SC"/>
            </a:endParaRPr>
          </a:p>
          <a:p>
            <a:pPr marL="1080000" lvl="4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Slow Control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.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108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Event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bulding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(user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logic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, in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development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at KEK)</a:t>
            </a:r>
            <a:endParaRPr lang="fr-FR" sz="1800" b="0" strike="noStrike" spc="-1" dirty="0">
              <a:latin typeface="Arial"/>
              <a:ea typeface="Noto Sans CJK SC"/>
            </a:endParaRPr>
          </a:p>
          <a:p>
            <a:pPr marL="864000" lvl="1" indent="-32292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</a:pPr>
            <a:endParaRPr lang="fr-FR" sz="1800" b="0" strike="noStrike" spc="-1" dirty="0">
              <a:latin typeface="Arial"/>
              <a:ea typeface="Noto Sans CJK SC"/>
            </a:endParaRPr>
          </a:p>
          <a:p>
            <a:pPr>
              <a:lnSpc>
                <a:spcPct val="90000"/>
              </a:lnSpc>
              <a:spcBef>
                <a:spcPts val="184"/>
              </a:spcBef>
            </a:pPr>
            <a:endParaRPr lang="fr-FR" sz="1800" b="0" strike="noStrike" spc="-1" dirty="0">
              <a:latin typeface="Arial"/>
              <a:ea typeface="Noto Sans CJK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684120" y="4734000"/>
            <a:ext cx="20559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3"/>
          <p:cNvSpPr/>
          <p:nvPr/>
        </p:nvSpPr>
        <p:spPr>
          <a:xfrm>
            <a:off x="403020" y="1220324"/>
            <a:ext cx="8337960" cy="3576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16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Current</a:t>
            </a: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version 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includes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 (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available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in git 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repository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):</a:t>
            </a:r>
            <a:endParaRPr lang="fr-FR" sz="1600" b="0" strike="noStrike" spc="-1" dirty="0"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1 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belle2link (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already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tested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OK), DMA (</a:t>
            </a:r>
            <a:r>
              <a:rPr lang="fr-FR" sz="1600" b="1" strike="noStrike" spc="-1" dirty="0" smtClean="0">
                <a:solidFill>
                  <a:srgbClr val="FF0000"/>
                </a:solidFill>
                <a:latin typeface="Source Sans Pro"/>
                <a:ea typeface="Source Sans Pro"/>
              </a:rPr>
              <a:t>new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), </a:t>
            </a: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slow 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control (</a:t>
            </a:r>
            <a:r>
              <a:rPr lang="fr-FR" sz="1600" b="1" strike="noStrike" spc="-1" dirty="0" smtClean="0">
                <a:solidFill>
                  <a:srgbClr val="FF0000"/>
                </a:solidFill>
                <a:latin typeface="Source Sans Pro"/>
                <a:ea typeface="Source Sans Pro"/>
              </a:rPr>
              <a:t>new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), B2TT (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already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tested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OK).</a:t>
            </a:r>
            <a:endParaRPr lang="fr-FR" sz="1600" b="0" strike="noStrike" spc="-1" dirty="0"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Optimized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timing </a:t>
            </a:r>
            <a:r>
              <a:rPr lang="fr-FR" sz="16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constraints</a:t>
            </a: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(false </a:t>
            </a:r>
            <a:r>
              <a:rPr lang="fr-FR" sz="16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path</a:t>
            </a: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6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declaration</a:t>
            </a: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) → </a:t>
            </a:r>
            <a:r>
              <a:rPr lang="fr-FR" sz="16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firmware</a:t>
            </a: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compilation ~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30mn</a:t>
            </a:r>
            <a:endParaRPr lang="fr-FR" sz="1600" b="0" strike="noStrike" spc="-1" dirty="0"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600" b="1" strike="noStrike" spc="-1" dirty="0" smtClean="0">
                <a:solidFill>
                  <a:srgbClr val="FF0000"/>
                </a:solidFill>
                <a:latin typeface="Source Sans Pro"/>
                <a:ea typeface="Source Sans Pro"/>
              </a:rPr>
              <a:t>NEW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: Slow </a:t>
            </a: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control : </a:t>
            </a:r>
            <a:r>
              <a:rPr lang="fr-FR" sz="16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based</a:t>
            </a: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on </a:t>
            </a:r>
            <a:r>
              <a:rPr lang="fr-FR" sz="16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Q.Zhou</a:t>
            </a: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6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firmware</a:t>
            </a: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endParaRPr lang="fr-FR" sz="1600" b="0" strike="noStrike" spc="-1" dirty="0">
              <a:latin typeface="Arial"/>
            </a:endParaRPr>
          </a:p>
          <a:p>
            <a:pPr marL="1296000" lvl="2" indent="-286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Emission: 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slow control frame 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prepared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directly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in software.</a:t>
            </a:r>
            <a:endParaRPr lang="fr-FR" sz="1600" b="0" strike="noStrike" spc="-1" dirty="0">
              <a:latin typeface="Arial"/>
            </a:endParaRPr>
          </a:p>
          <a:p>
            <a:pPr marL="1296000" lvl="2" indent="-28692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Reception</a:t>
            </a:r>
            <a:r>
              <a:rPr lang="fr-FR" sz="16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: 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output of slow control 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decoding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state machine 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readout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by software via 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PCIexpress</a:t>
            </a:r>
            <a:endParaRPr lang="fr-FR" sz="1600" b="0" strike="noStrike" spc="-1" dirty="0" smtClean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1296000" lvl="2" indent="-28692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6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Tested</a:t>
            </a:r>
            <a:r>
              <a:rPr lang="fr-FR" sz="16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6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with</a:t>
            </a:r>
            <a:r>
              <a:rPr lang="fr-FR" sz="16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CDC Front-End </a:t>
            </a:r>
            <a:r>
              <a:rPr lang="fr-FR" sz="16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board</a:t>
            </a:r>
            <a:r>
              <a:rPr lang="fr-FR" sz="16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: </a:t>
            </a:r>
            <a:r>
              <a:rPr lang="fr-FR" sz="16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read</a:t>
            </a:r>
            <a:r>
              <a:rPr lang="fr-FR" sz="16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/</a:t>
            </a:r>
            <a:r>
              <a:rPr lang="fr-FR" sz="16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write</a:t>
            </a:r>
            <a:r>
              <a:rPr lang="fr-FR" sz="16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of </a:t>
            </a:r>
            <a:r>
              <a:rPr lang="fr-FR" sz="16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random</a:t>
            </a:r>
            <a:r>
              <a:rPr lang="fr-FR" sz="16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values, no </a:t>
            </a:r>
            <a:r>
              <a:rPr lang="fr-FR" sz="16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error</a:t>
            </a:r>
            <a:r>
              <a:rPr lang="fr-FR" sz="16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6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seen</a:t>
            </a:r>
            <a:r>
              <a:rPr lang="fr-FR" sz="16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in 1 Million transactions</a:t>
            </a:r>
            <a:endParaRPr lang="fr-FR" sz="1600" b="0" strike="noStrike" spc="-1" dirty="0">
              <a:latin typeface="Arial"/>
            </a:endParaRPr>
          </a:p>
          <a:p>
            <a:pPr marL="864000" lvl="1" indent="-32292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Corresponding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driver and software 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libraries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developped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in 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parallel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at LAL, source code </a:t>
            </a:r>
            <a:r>
              <a:rPr lang="fr-FR" sz="16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available</a:t>
            </a:r>
            <a:r>
              <a:rPr lang="fr-FR" sz="16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on git.</a:t>
            </a:r>
            <a:endParaRPr lang="fr-FR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2000" b="0" strike="noStrike" spc="-1" dirty="0">
              <a:latin typeface="Arial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402480" y="273960"/>
            <a:ext cx="8337960" cy="92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3200" b="1" strike="noStrike" spc="-1" dirty="0" smtClean="0">
                <a:solidFill>
                  <a:srgbClr val="000000"/>
                </a:solidFill>
                <a:latin typeface="Aileron SemiBold"/>
                <a:ea typeface="Aileron SemiBold"/>
              </a:rPr>
              <a:t>Firmware Status</a:t>
            </a:r>
            <a:endParaRPr lang="fr-FR" sz="32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02480" y="273960"/>
            <a:ext cx="8338680" cy="923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fr-FR" sz="3200" b="1" strike="noStrike" spc="-1">
                <a:solidFill>
                  <a:srgbClr val="000000"/>
                </a:solidFill>
                <a:latin typeface="Aileron SemiBold"/>
                <a:ea typeface="Aileron SemiBold"/>
              </a:rPr>
              <a:t>PCIexpress transfer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402480" y="1298520"/>
            <a:ext cx="8338680" cy="36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Data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transferred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to PC via </a:t>
            </a:r>
            <a:r>
              <a:rPr lang="fr-FR" sz="2100" b="0" u="sng" strike="noStrike" spc="-1" dirty="0" err="1">
                <a:solidFill>
                  <a:srgbClr val="000000"/>
                </a:solidFill>
                <a:uFillTx/>
                <a:latin typeface="Source Sans Pro"/>
                <a:ea typeface="Source Sans Pro"/>
              </a:rPr>
              <a:t>PCIexpress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. </a:t>
            </a:r>
            <a:endParaRPr lang="fr-FR" sz="2100" b="0" strike="noStrike" spc="-1" dirty="0">
              <a:latin typeface="Arial"/>
            </a:endParaRPr>
          </a:p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Two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types of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transfer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: </a:t>
            </a:r>
            <a:endParaRPr lang="fr-FR" sz="2100" b="0" strike="noStrike" spc="-1" dirty="0">
              <a:latin typeface="Arial"/>
            </a:endParaRPr>
          </a:p>
          <a:p>
            <a:pPr marL="514440" lvl="1" indent="-17064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read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/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write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to </a:t>
            </a:r>
            <a:r>
              <a:rPr lang="fr-FR" sz="1800" b="0" i="1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registers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(BAR), for « slow » data : slow control and PCIe40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internal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configuration (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PLLs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for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example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  <a:endParaRPr lang="fr-FR" sz="1800" b="0" strike="noStrike" spc="-1" dirty="0">
              <a:latin typeface="Arial"/>
            </a:endParaRPr>
          </a:p>
          <a:p>
            <a:pPr marL="514440" lvl="1" indent="-17064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Read by </a:t>
            </a:r>
            <a:r>
              <a:rPr lang="fr-FR" sz="1800" b="0" i="1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DMA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for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fast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data acquisition: </a:t>
            </a:r>
            <a:r>
              <a:rPr lang="fr-FR" sz="18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is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used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for data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coming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from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Front-End,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after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i="1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event</a:t>
            </a:r>
            <a:r>
              <a:rPr lang="fr-FR" sz="1800" b="0" i="1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building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is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18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done</a:t>
            </a:r>
            <a:r>
              <a:rPr lang="fr-FR" sz="18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in PCIe40</a:t>
            </a:r>
            <a:endParaRPr lang="fr-FR" sz="1800" b="0" strike="noStrike" spc="-1" dirty="0">
              <a:latin typeface="Arial"/>
            </a:endParaRPr>
          </a:p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PCIe40 uses </a:t>
            </a:r>
            <a:r>
              <a:rPr lang="fr-FR" sz="2100" b="0" i="1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2x8 </a:t>
            </a:r>
            <a:r>
              <a:rPr lang="fr-FR" sz="2100" b="0" i="1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lanes</a:t>
            </a:r>
            <a:r>
              <a:rPr lang="fr-FR" sz="2100" b="0" i="1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busses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, not 1x16: if one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wants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to use the 2x8 configuration, the server must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implement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the «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PCIe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 bifurcation »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feature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, not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available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on all of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them</a:t>
            </a:r>
            <a:endParaRPr lang="fr-FR" sz="2100" b="0" strike="noStrike" spc="-1" dirty="0">
              <a:latin typeface="Arial"/>
            </a:endParaRPr>
          </a:p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For the moment,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current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firmware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development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based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on </a:t>
            </a:r>
            <a:r>
              <a:rPr lang="fr-FR" sz="2100" b="0" u="sng" strike="noStrike" spc="-1" dirty="0">
                <a:solidFill>
                  <a:srgbClr val="000000"/>
                </a:solidFill>
                <a:uFillTx/>
                <a:latin typeface="Source Sans Pro"/>
                <a:ea typeface="Source Sans Pro"/>
              </a:rPr>
              <a:t>1x8 </a:t>
            </a:r>
            <a:r>
              <a:rPr lang="fr-FR" sz="2100" b="0" u="sng" strike="noStrike" spc="-1" dirty="0" err="1">
                <a:solidFill>
                  <a:srgbClr val="000000"/>
                </a:solidFill>
                <a:uFillTx/>
                <a:latin typeface="Source Sans Pro"/>
                <a:ea typeface="Source Sans Pro"/>
              </a:rPr>
              <a:t>PCIe</a:t>
            </a:r>
            <a:r>
              <a:rPr lang="fr-FR" sz="2100" b="0" u="sng" strike="noStrike" spc="-1" dirty="0">
                <a:solidFill>
                  <a:srgbClr val="000000"/>
                </a:solidFill>
                <a:uFillTx/>
                <a:latin typeface="Source Sans Pro"/>
                <a:ea typeface="Source Sans Pro"/>
              </a:rPr>
              <a:t> interface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: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bandwith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limited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to 50 Gb/</a:t>
            </a:r>
            <a:r>
              <a:rPr lang="fr-FR" sz="2100" b="0" i="1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s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(but large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enough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since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ultimately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the data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transfered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out of the PC server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is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limited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to 10 Gb/</a:t>
            </a:r>
            <a:r>
              <a:rPr lang="fr-FR" sz="2100" b="0" i="1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s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by the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ethernet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connection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)</a:t>
            </a:r>
            <a:endParaRPr lang="fr-FR" sz="2100" b="0" strike="noStrike" spc="-1" dirty="0">
              <a:latin typeface="Arial"/>
            </a:endParaRPr>
          </a:p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Upgrade to 100 Gb/</a:t>
            </a:r>
            <a:r>
              <a:rPr lang="fr-FR" sz="2100" b="0" i="1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s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will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also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b="0" strike="noStrike" spc="-1" dirty="0" err="1">
                <a:solidFill>
                  <a:srgbClr val="000000"/>
                </a:solidFill>
                <a:latin typeface="Source Sans Pro"/>
                <a:ea typeface="Source Sans Pro"/>
              </a:rPr>
              <a:t>be</a:t>
            </a:r>
            <a:r>
              <a:rPr lang="fr-FR" sz="2100" b="0" strike="noStrike" spc="-1" dirty="0">
                <a:solidFill>
                  <a:srgbClr val="000000"/>
                </a:solidFill>
                <a:latin typeface="Source Sans Pro"/>
                <a:ea typeface="Source Sans Pro"/>
              </a:rPr>
              <a:t> possible in the </a:t>
            </a:r>
            <a:r>
              <a:rPr lang="fr-FR" sz="21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future</a:t>
            </a:r>
          </a:p>
          <a:p>
            <a:pPr marL="171360" indent="-17064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100" b="1" spc="-1" dirty="0" smtClean="0">
                <a:solidFill>
                  <a:srgbClr val="FF0000"/>
                </a:solidFill>
                <a:latin typeface="Source Sans Pro"/>
                <a:ea typeface="Source Sans Pro"/>
              </a:rPr>
              <a:t>NEW</a:t>
            </a:r>
            <a:r>
              <a:rPr lang="fr-FR" sz="21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: DMA </a:t>
            </a:r>
            <a:r>
              <a:rPr lang="fr-FR" sz="21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transfer</a:t>
            </a:r>
            <a:r>
              <a:rPr lang="fr-FR" sz="21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developped</a:t>
            </a:r>
            <a:r>
              <a:rPr lang="fr-FR" sz="21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at LAL: </a:t>
            </a:r>
            <a:r>
              <a:rPr lang="fr-FR" sz="21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now</a:t>
            </a:r>
            <a:r>
              <a:rPr lang="fr-FR" sz="21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implemented</a:t>
            </a:r>
            <a:r>
              <a:rPr lang="fr-FR" sz="21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in </a:t>
            </a:r>
            <a:r>
              <a:rPr lang="fr-FR" sz="21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firmware</a:t>
            </a:r>
            <a:r>
              <a:rPr lang="fr-FR" sz="21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and software, and </a:t>
            </a:r>
            <a:r>
              <a:rPr lang="fr-FR" sz="21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fully</a:t>
            </a:r>
            <a:r>
              <a:rPr lang="fr-FR" sz="21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1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tested</a:t>
            </a:r>
            <a:endParaRPr lang="fr-FR" sz="21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2100" b="0" strike="noStrike" spc="-1" dirty="0">
              <a:latin typeface="Aria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6684120" y="4734000"/>
            <a:ext cx="2056680" cy="2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2285144A-0FEE-4172-9D0D-7C8D5D5879AB}" type="slidenum">
              <a:rPr lang="fr-FR" sz="900" b="0" strike="noStrike" spc="-1">
                <a:solidFill>
                  <a:srgbClr val="8B8B8B"/>
                </a:solidFill>
                <a:latin typeface="Aileron"/>
                <a:ea typeface="Aileron"/>
              </a:rPr>
              <a:t>8</a:t>
            </a:fld>
            <a:endParaRPr lang="fr-FR" sz="9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684120" y="4734000"/>
            <a:ext cx="205596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3"/>
          <p:cNvSpPr/>
          <p:nvPr/>
        </p:nvSpPr>
        <p:spPr>
          <a:xfrm>
            <a:off x="403020" y="1220324"/>
            <a:ext cx="8337960" cy="3576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Current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firmware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includes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all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requested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features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from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DAQ Upgrade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committee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,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except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the user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logic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part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which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is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well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advanced</a:t>
            </a:r>
            <a:endParaRPr lang="fr-FR" sz="2000" b="0" strike="noStrike" spc="-1" dirty="0" smtClean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It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can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be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used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on the KEK TOP test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bench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for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stability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tests for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example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: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preparation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ongoing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,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remotely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in Septembre, on-site in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October</a:t>
            </a:r>
            <a:endParaRPr lang="fr-FR" sz="2000" b="0" strike="noStrike" spc="-1" dirty="0" smtClean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3 test </a:t>
            </a:r>
            <a:r>
              <a:rPr lang="fr-FR" sz="20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benches</a:t>
            </a:r>
            <a:r>
              <a:rPr lang="fr-FR" sz="20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:</a:t>
            </a:r>
          </a:p>
          <a:p>
            <a:pPr marL="628560" lvl="1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LAL,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with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CDC and ARICH Front-End</a:t>
            </a:r>
          </a:p>
          <a:p>
            <a:pPr marL="628560" lvl="1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KEK, </a:t>
            </a:r>
            <a:r>
              <a:rPr lang="fr-FR" sz="20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with</a:t>
            </a:r>
            <a:r>
              <a:rPr lang="fr-FR" sz="20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CDC, HSLB </a:t>
            </a:r>
            <a:r>
              <a:rPr lang="fr-FR" sz="2000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emulation</a:t>
            </a:r>
            <a:r>
              <a:rPr lang="fr-FR" sz="2000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, TOP modules, SVD</a:t>
            </a:r>
          </a:p>
          <a:p>
            <a:pPr marL="628560" lvl="1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Hawaii,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under</a:t>
            </a:r>
            <a:r>
              <a:rPr lang="fr-FR" sz="2000" b="0" strike="noStrike" spc="-1" dirty="0" smtClean="0">
                <a:solidFill>
                  <a:srgbClr val="000000"/>
                </a:solidFill>
                <a:latin typeface="Source Sans Pro"/>
                <a:ea typeface="Source Sans Pro"/>
              </a:rPr>
              <a:t> </a:t>
            </a:r>
            <a:r>
              <a:rPr lang="fr-FR" sz="2000" b="0" strike="noStrike" spc="-1" dirty="0" err="1" smtClean="0">
                <a:solidFill>
                  <a:srgbClr val="000000"/>
                </a:solidFill>
                <a:latin typeface="Source Sans Pro"/>
                <a:ea typeface="Source Sans Pro"/>
              </a:rPr>
              <a:t>preparation</a:t>
            </a:r>
            <a:endParaRPr lang="fr-FR" sz="2000" b="0" strike="noStrike" spc="-1" dirty="0" smtClean="0">
              <a:solidFill>
                <a:srgbClr val="000000"/>
              </a:solidFill>
              <a:latin typeface="Source Sans Pro"/>
              <a:ea typeface="Source Sans Pro"/>
            </a:endParaRPr>
          </a:p>
          <a:p>
            <a:pPr marL="171360" indent="-169920">
              <a:lnSpc>
                <a:spcPct val="9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lang="fr-FR" sz="2800" b="0" strike="noStrike" spc="-1" dirty="0">
              <a:latin typeface="Arial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402480" y="273960"/>
            <a:ext cx="8337960" cy="92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C4E4ED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3200" b="1" strike="noStrike" spc="-1" dirty="0" smtClean="0">
                <a:solidFill>
                  <a:srgbClr val="000000"/>
                </a:solidFill>
                <a:latin typeface="Aileron SemiBold"/>
                <a:ea typeface="Aileron SemiBold"/>
              </a:rPr>
              <a:t>Firmware Test Status</a:t>
            </a:r>
            <a:endParaRPr lang="fr-FR" sz="3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4597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LHCbTalks</Template>
  <TotalTime>1155</TotalTime>
  <Words>763</Words>
  <Application>Microsoft Macintosh PowerPoint</Application>
  <PresentationFormat>Présentation à l'écran (16:9)</PresentationFormat>
  <Paragraphs>113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30" baseType="lpstr">
      <vt:lpstr>Aganè Light</vt:lpstr>
      <vt:lpstr>Aileron</vt:lpstr>
      <vt:lpstr>Aileron SemiBold</vt:lpstr>
      <vt:lpstr>Calibri</vt:lpstr>
      <vt:lpstr>DejaVu Sans</vt:lpstr>
      <vt:lpstr>Noto Sans CJK SC</vt:lpstr>
      <vt:lpstr>SFBBX10</vt:lpstr>
      <vt:lpstr>Source Sans Pro</vt:lpstr>
      <vt:lpstr>Symbol</vt:lpstr>
      <vt:lpstr>Wingdings</vt:lpstr>
      <vt:lpstr>Arial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PCIe40 project</dc:title>
  <dc:subject/>
  <dc:creator>Utilisateur de Microsoft Office</dc:creator>
  <dc:description/>
  <cp:lastModifiedBy>Utilisateur de Microsoft Office</cp:lastModifiedBy>
  <cp:revision>125</cp:revision>
  <cp:lastPrinted>2018-05-19T23:31:06Z</cp:lastPrinted>
  <dcterms:created xsi:type="dcterms:W3CDTF">2019-06-15T22:34:41Z</dcterms:created>
  <dcterms:modified xsi:type="dcterms:W3CDTF">2019-08-27T03:30:01Z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15.0029</vt:lpwstr>
  </property>
  <property fmtid="{D5CDD505-2E9C-101B-9397-08002B2CF9AE}" pid="3" name="HiddenSlides">
    <vt:i4>0</vt:i4>
  </property>
  <property fmtid="{D5CDD505-2E9C-101B-9397-08002B2CF9AE}" pid="4" name="HyperlinksChanged">
    <vt:bool>true</vt:bool>
  </property>
  <property fmtid="{D5CDD505-2E9C-101B-9397-08002B2CF9AE}" pid="5" name="LinksUpToDate">
    <vt:bool>true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Présentation à l'écran (16:9)</vt:lpwstr>
  </property>
  <property fmtid="{D5CDD505-2E9C-101B-9397-08002B2CF9AE}" pid="9" name="ScaleCrop">
    <vt:bool>true</vt:bool>
  </property>
  <property fmtid="{D5CDD505-2E9C-101B-9397-08002B2CF9AE}" pid="10" name="ShareDoc">
    <vt:bool>true</vt:bool>
  </property>
  <property fmtid="{D5CDD505-2E9C-101B-9397-08002B2CF9AE}" pid="11" name="Slides">
    <vt:i4>5</vt:i4>
  </property>
</Properties>
</file>