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sldIdLst>
    <p:sldId id="256" r:id="rId2"/>
    <p:sldId id="442" r:id="rId3"/>
    <p:sldId id="453" r:id="rId4"/>
    <p:sldId id="454" r:id="rId5"/>
    <p:sldId id="456" r:id="rId6"/>
    <p:sldId id="455" r:id="rId7"/>
    <p:sldId id="4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4631"/>
  </p:normalViewPr>
  <p:slideViewPr>
    <p:cSldViewPr snapToGrid="0" snapToObjects="1">
      <p:cViewPr>
        <p:scale>
          <a:sx n="141" d="100"/>
          <a:sy n="141" d="100"/>
        </p:scale>
        <p:origin x="920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27/09/2021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Compton </a:t>
            </a:r>
            <a:r>
              <a:rPr lang="fr-FR" sz="3600" dirty="0" err="1"/>
              <a:t>polarimetry</a:t>
            </a:r>
            <a:r>
              <a:rPr lang="fr-FR" sz="3600" dirty="0"/>
              <a:t> for </a:t>
            </a:r>
            <a:r>
              <a:rPr lang="fr-FR" sz="3600" dirty="0" err="1"/>
              <a:t>SuperKEKB</a:t>
            </a:r>
            <a:r>
              <a:rPr lang="fr-FR" sz="3600" dirty="0"/>
              <a:t> upgrade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E7CE0-D130-804F-A144-7FCCC60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EBD2-EE8D-084E-8FF6-5A8B8C0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9F06F-EA51-0642-ACF2-D7B9246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D33C6-1A22-3D43-8F55-7D49DE3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2951010-93C6-FB49-A9AB-1C3B9B0C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 of the current best candidate for the location of the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questions related to integration of the polarimeter that is made of 3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laser-e beams interaction chamber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scattered electron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scattered photon detector</a:t>
            </a:r>
          </a:p>
        </p:txBody>
      </p:sp>
    </p:spTree>
    <p:extLst>
      <p:ext uri="{BB962C8B-B14F-4D97-AF65-F5344CB8AC3E}">
        <p14:creationId xmlns:p14="http://schemas.microsoft.com/office/powerpoint/2010/main" val="16568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09A68-9007-634B-901A-05B46CC7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Lattice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BLY </a:t>
            </a:r>
            <a:r>
              <a:rPr lang="fr-FR" dirty="0" err="1"/>
              <a:t>magnets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22422-B4B8-6D4A-9319-0D8858C2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168D7-A5E6-0640-9734-225413DE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81D897-9779-A845-9314-4D301B7A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9E7A78-0D4A-C540-B0BB-DB266245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" y="971679"/>
            <a:ext cx="6301405" cy="502718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3767B3F-5CF9-0F4D-B4C4-BBCE3B3D4FDF}"/>
              </a:ext>
            </a:extLst>
          </p:cNvPr>
          <p:cNvSpPr/>
          <p:nvPr/>
        </p:nvSpPr>
        <p:spPr>
          <a:xfrm flipH="1">
            <a:off x="1933118" y="2391508"/>
            <a:ext cx="1326382" cy="21905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B3554A-D773-F245-B32B-9CC334A8D60D}"/>
              </a:ext>
            </a:extLst>
          </p:cNvPr>
          <p:cNvSpPr txBox="1"/>
          <p:nvPr/>
        </p:nvSpPr>
        <p:spPr>
          <a:xfrm>
            <a:off x="1124412" y="1398386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Region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interest</a:t>
            </a:r>
            <a:r>
              <a:rPr lang="fr-FR" dirty="0">
                <a:solidFill>
                  <a:srgbClr val="FF0000"/>
                </a:solidFill>
              </a:rPr>
              <a:t> for laser-e interaction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13D03A-54C6-7646-8A02-B38E077F81F4}"/>
              </a:ext>
            </a:extLst>
          </p:cNvPr>
          <p:cNvSpPr txBox="1"/>
          <p:nvPr/>
        </p:nvSpPr>
        <p:spPr>
          <a:xfrm>
            <a:off x="5898383" y="1514291"/>
            <a:ext cx="2921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Furtherest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IP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(</a:t>
            </a:r>
            <a:r>
              <a:rPr lang="fr-FR" dirty="0" err="1"/>
              <a:t>less</a:t>
            </a:r>
            <a:r>
              <a:rPr lang="fr-FR" dirty="0"/>
              <a:t> background)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e-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ellipticity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of major </a:t>
            </a:r>
            <a:r>
              <a:rPr lang="fr-FR" dirty="0" err="1"/>
              <a:t>concern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5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0116-89F0-B846-A7B0-2E4374B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pipe for interaction </a:t>
            </a:r>
            <a:r>
              <a:rPr lang="fr-FR" dirty="0" err="1"/>
              <a:t>chamber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F6476-5868-274E-A298-F714FED8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FE363-EE2D-1246-8B54-9C081CF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A13C3-691B-9F48-A82B-7C0002F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7EDFC3-DFBA-4B45-A5C8-6DAAB621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671" y="134147"/>
            <a:ext cx="3894560" cy="5511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42055D-7B61-F84C-AD4D-EE96857FC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60" y="1440316"/>
            <a:ext cx="4736144" cy="27785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5BB54AF-A4B5-FE4E-BC2A-B9576004E2CB}"/>
              </a:ext>
            </a:extLst>
          </p:cNvPr>
          <p:cNvSpPr txBox="1"/>
          <p:nvPr/>
        </p:nvSpPr>
        <p:spPr>
          <a:xfrm>
            <a:off x="4366502" y="147423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Belle2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DE0ECBF-6568-AD43-9713-CA05E81C01F4}"/>
              </a:ext>
            </a:extLst>
          </p:cNvPr>
          <p:cNvCxnSpPr>
            <a:cxnSpLocks/>
          </p:cNvCxnSpPr>
          <p:nvPr/>
        </p:nvCxnSpPr>
        <p:spPr>
          <a:xfrm flipH="1">
            <a:off x="4284860" y="2562131"/>
            <a:ext cx="4666286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7BDAD-7D62-C440-8142-607100B85DE3}"/>
              </a:ext>
            </a:extLst>
          </p:cNvPr>
          <p:cNvSpPr txBox="1"/>
          <p:nvPr/>
        </p:nvSpPr>
        <p:spPr>
          <a:xfrm>
            <a:off x="5661968" y="1125008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do not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these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123020-B192-394E-927E-7A2C10C8B2F9}"/>
              </a:ext>
            </a:extLst>
          </p:cNvPr>
          <p:cNvSpPr txBox="1"/>
          <p:nvPr/>
        </p:nvSpPr>
        <p:spPr>
          <a:xfrm>
            <a:off x="6080987" y="38015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Hera</a:t>
            </a:r>
            <a:r>
              <a:rPr lang="fr-FR" dirty="0"/>
              <a:t> design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B10268E-D073-9045-805C-8770F1A5BE88}"/>
              </a:ext>
            </a:extLst>
          </p:cNvPr>
          <p:cNvCxnSpPr>
            <a:cxnSpLocks/>
          </p:cNvCxnSpPr>
          <p:nvPr/>
        </p:nvCxnSpPr>
        <p:spPr>
          <a:xfrm flipH="1">
            <a:off x="5649363" y="1515873"/>
            <a:ext cx="1854679" cy="70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CB0241-90D7-6D44-9C3B-DBD3B5A36E0E}"/>
              </a:ext>
            </a:extLst>
          </p:cNvPr>
          <p:cNvCxnSpPr>
            <a:cxnSpLocks/>
          </p:cNvCxnSpPr>
          <p:nvPr/>
        </p:nvCxnSpPr>
        <p:spPr>
          <a:xfrm>
            <a:off x="7504043" y="1515873"/>
            <a:ext cx="164242" cy="121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B18F60B-0E1F-1F4F-8F99-A3B29FCEF7C8}"/>
              </a:ext>
            </a:extLst>
          </p:cNvPr>
          <p:cNvSpPr txBox="1"/>
          <p:nvPr/>
        </p:nvSpPr>
        <p:spPr>
          <a:xfrm>
            <a:off x="852840" y="4971398"/>
            <a:ext cx="810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Similar</a:t>
            </a:r>
            <a:r>
              <a:rPr lang="fr-FR" dirty="0"/>
              <a:t> design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What</a:t>
            </a:r>
            <a:r>
              <a:rPr lang="fr-FR" dirty="0"/>
              <a:t> contraints on the tube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shielding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laser box (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thermalized</a:t>
            </a:r>
            <a:r>
              <a:rPr lang="fr-FR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C98F4E-BBCB-744C-B7AB-2092EBAABF6A}"/>
              </a:ext>
            </a:extLst>
          </p:cNvPr>
          <p:cNvSpPr/>
          <p:nvPr/>
        </p:nvSpPr>
        <p:spPr>
          <a:xfrm>
            <a:off x="8093798" y="1494340"/>
            <a:ext cx="927205" cy="44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BB1C903-40EA-354E-8149-159A37187F5B}"/>
              </a:ext>
            </a:extLst>
          </p:cNvPr>
          <p:cNvCxnSpPr>
            <a:cxnSpLocks/>
          </p:cNvCxnSpPr>
          <p:nvPr/>
        </p:nvCxnSpPr>
        <p:spPr>
          <a:xfrm flipH="1">
            <a:off x="4366502" y="1843570"/>
            <a:ext cx="635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1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E15FD-91E0-4749-9FE7-76B8F4EE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Photon detector location and </a:t>
            </a:r>
            <a:r>
              <a:rPr lang="fr-FR" dirty="0" err="1"/>
              <a:t>needs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F4FC7-523E-7249-9E74-2CC0B0AE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8D2BFC-7C69-1F40-84EA-B8653E2D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4228F-C368-D84E-8C01-0A165782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C3240F-C9A4-A946-98B8-8F5674D864EB}"/>
              </a:ext>
            </a:extLst>
          </p:cNvPr>
          <p:cNvSpPr txBox="1"/>
          <p:nvPr/>
        </p:nvSpPr>
        <p:spPr>
          <a:xfrm>
            <a:off x="0" y="3893621"/>
            <a:ext cx="917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1"/>
                </a:solidFill>
              </a:rPr>
              <a:t>There seem to be enough space for a photon detector after BLY1LE.1 or BLY1LE.2</a:t>
            </a:r>
          </a:p>
          <a:p>
            <a:pPr algn="ctr"/>
            <a:r>
              <a:rPr lang="en-GB" i="1" dirty="0">
                <a:solidFill>
                  <a:schemeClr val="accent1"/>
                </a:solidFill>
              </a:rPr>
              <a:t>Blue lines are line of sights for photons scattered from IPs located right before these dipoles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6DA0CA-4984-DF40-92F5-9E3F9B260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39" b="44823"/>
          <a:stretch/>
        </p:blipFill>
        <p:spPr>
          <a:xfrm>
            <a:off x="166048" y="952188"/>
            <a:ext cx="8750173" cy="27637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727BCC-C195-7146-AB36-DF88927CDFA9}"/>
              </a:ext>
            </a:extLst>
          </p:cNvPr>
          <p:cNvSpPr txBox="1"/>
          <p:nvPr/>
        </p:nvSpPr>
        <p:spPr>
          <a:xfrm>
            <a:off x="63362" y="5109669"/>
            <a:ext cx="879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window</a:t>
            </a:r>
            <a:r>
              <a:rPr lang="fr-FR" dirty="0"/>
              <a:t> in the e-</a:t>
            </a:r>
            <a:r>
              <a:rPr lang="fr-FR" dirty="0" err="1"/>
              <a:t>beam</a:t>
            </a:r>
            <a:r>
              <a:rPr lang="fr-FR" dirty="0"/>
              <a:t> pipe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and a </a:t>
            </a:r>
            <a:r>
              <a:rPr lang="fr-FR" dirty="0" err="1"/>
              <a:t>secondary</a:t>
            </a:r>
            <a:r>
              <a:rPr lang="fr-FR" dirty="0"/>
              <a:t> tube </a:t>
            </a:r>
            <a:r>
              <a:rPr lang="fr-FR" dirty="0" err="1"/>
              <a:t>installed</a:t>
            </a:r>
            <a:r>
              <a:rPr lang="fr-FR" dirty="0"/>
              <a:t> to the photon detector (in air, </a:t>
            </a:r>
            <a:r>
              <a:rPr lang="fr-FR" dirty="0" err="1"/>
              <a:t>thus</a:t>
            </a:r>
            <a:r>
              <a:rPr lang="fr-FR" dirty="0"/>
              <a:t> a second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  <a:p>
            <a:r>
              <a:rPr lang="fr-FR" dirty="0"/>
              <a:t>	--&gt; vacuum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requirement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 but </a:t>
            </a:r>
            <a:r>
              <a:rPr lang="fr-FR" dirty="0" err="1"/>
              <a:t>probably</a:t>
            </a:r>
            <a:r>
              <a:rPr lang="fr-FR" dirty="0"/>
              <a:t> 10-6mbar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good.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67B380-AEAA-8A4A-A135-3E764E4B5A5A}"/>
              </a:ext>
            </a:extLst>
          </p:cNvPr>
          <p:cNvCxnSpPr/>
          <p:nvPr/>
        </p:nvCxnSpPr>
        <p:spPr>
          <a:xfrm>
            <a:off x="6246891" y="2607398"/>
            <a:ext cx="0" cy="31687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2B29892-A6C0-7D44-BD8E-AB7CEFCA0727}"/>
              </a:ext>
            </a:extLst>
          </p:cNvPr>
          <p:cNvSpPr txBox="1"/>
          <p:nvPr/>
        </p:nvSpPr>
        <p:spPr>
          <a:xfrm>
            <a:off x="6092983" y="22635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2527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197E0-F7D0-ED4B-9907-1FEA3E2E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92353" cy="509517"/>
          </a:xfrm>
        </p:spPr>
        <p:txBody>
          <a:bodyPr>
            <a:normAutofit fontScale="90000"/>
          </a:bodyPr>
          <a:lstStyle/>
          <a:p>
            <a:r>
              <a:rPr lang="fr-FR" dirty="0"/>
              <a:t>Electron detector location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A1BB5-BAD7-7946-8BBE-F02C773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32277-CC5D-0345-8DA3-8923E28E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9250DD-3E94-BD4C-86A6-87879236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5CD50B-1D42-8147-93C1-FD8C41E0E88D}"/>
              </a:ext>
            </a:extLst>
          </p:cNvPr>
          <p:cNvSpPr txBox="1"/>
          <p:nvPr/>
        </p:nvSpPr>
        <p:spPr>
          <a:xfrm>
            <a:off x="4912570" y="-31807"/>
            <a:ext cx="410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jinst.sissa.it</a:t>
            </a:r>
            <a:r>
              <a:rPr lang="fr-FR" dirty="0"/>
              <a:t>/LHC/TOTEM/ch04.pdf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9ABC2F-27CD-9D4E-9BAD-1D7B2201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6" y="1127453"/>
            <a:ext cx="2772362" cy="26767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B09588-746E-B541-82CE-8C3E94BC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109368"/>
            <a:ext cx="7020186" cy="23083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93E31B-DF88-1544-9D8E-9B7EB49C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333" y="988911"/>
            <a:ext cx="3874709" cy="29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25D39-DAFD-474E-838D-CA6E9AEB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DB7AC-44F1-714B-A859-E9999137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41" y="1418219"/>
            <a:ext cx="7886700" cy="4351338"/>
          </a:xfrm>
        </p:spPr>
        <p:txBody>
          <a:bodyPr/>
          <a:lstStyle/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a major issue to </a:t>
            </a:r>
            <a:r>
              <a:rPr lang="fr-FR" dirty="0" err="1"/>
              <a:t>implement</a:t>
            </a:r>
            <a:r>
              <a:rPr lang="fr-FR" dirty="0"/>
              <a:t> the </a:t>
            </a:r>
            <a:r>
              <a:rPr lang="fr-FR" dirty="0" err="1"/>
              <a:t>polarimeter</a:t>
            </a:r>
            <a:r>
              <a:rPr lang="fr-FR" dirty="0"/>
              <a:t> at </a:t>
            </a:r>
            <a:r>
              <a:rPr lang="fr-FR" dirty="0" err="1"/>
              <a:t>this</a:t>
            </a:r>
            <a:r>
              <a:rPr lang="fr-FR" dirty="0"/>
              <a:t> location ?</a:t>
            </a:r>
          </a:p>
          <a:p>
            <a:endParaRPr lang="fr-FR" dirty="0"/>
          </a:p>
          <a:p>
            <a:r>
              <a:rPr lang="fr-FR" dirty="0" err="1"/>
              <a:t>Any</a:t>
            </a:r>
            <a:r>
              <a:rPr lang="fr-FR" dirty="0"/>
              <a:t> comment on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of </a:t>
            </a:r>
            <a:r>
              <a:rPr lang="fr-FR" dirty="0" err="1"/>
              <a:t>implementation</a:t>
            </a:r>
            <a:r>
              <a:rPr lang="fr-FR" dirty="0"/>
              <a:t> ? In </a:t>
            </a:r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impedance-wise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05C7B-8677-824A-A250-0BA97D16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C3BB3-F421-864E-BA1A-6533FD08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22EED-05DD-CD4C-A223-039003D6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022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16764</TotalTime>
  <Words>268</Words>
  <Application>Microsoft Macintosh PowerPoint</Application>
  <PresentationFormat>Affichage à l'écran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Compton polarimetry for SuperKEKB upgrade</vt:lpstr>
      <vt:lpstr>Introduction</vt:lpstr>
      <vt:lpstr>Lattice around BLY magnets</vt:lpstr>
      <vt:lpstr>Beam pipe for interaction chamber</vt:lpstr>
      <vt:lpstr>Photon detector location and needs</vt:lpstr>
      <vt:lpstr>Electron detector location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150</cp:revision>
  <cp:lastPrinted>2020-06-24T08:43:15Z</cp:lastPrinted>
  <dcterms:created xsi:type="dcterms:W3CDTF">2019-09-23T10:30:56Z</dcterms:created>
  <dcterms:modified xsi:type="dcterms:W3CDTF">2021-09-27T08:09:51Z</dcterms:modified>
</cp:coreProperties>
</file>