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56" r:id="rId2"/>
    <p:sldId id="442" r:id="rId3"/>
    <p:sldId id="290" r:id="rId4"/>
    <p:sldId id="428" r:id="rId5"/>
    <p:sldId id="409" r:id="rId6"/>
    <p:sldId id="459" r:id="rId7"/>
    <p:sldId id="408" r:id="rId8"/>
    <p:sldId id="443" r:id="rId9"/>
    <p:sldId id="451" r:id="rId10"/>
    <p:sldId id="444" r:id="rId11"/>
    <p:sldId id="445" r:id="rId12"/>
    <p:sldId id="453" r:id="rId13"/>
    <p:sldId id="447" r:id="rId14"/>
    <p:sldId id="448" r:id="rId15"/>
    <p:sldId id="454" r:id="rId16"/>
    <p:sldId id="449" r:id="rId17"/>
    <p:sldId id="456" r:id="rId18"/>
    <p:sldId id="457" r:id="rId19"/>
    <p:sldId id="45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D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9"/>
    <p:restoredTop sz="94631"/>
  </p:normalViewPr>
  <p:slideViewPr>
    <p:cSldViewPr snapToGrid="0" snapToObjects="1">
      <p:cViewPr varScale="1">
        <p:scale>
          <a:sx n="127" d="100"/>
          <a:sy n="127" d="100"/>
        </p:scale>
        <p:origin x="13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5651F-A0A0-324C-B3AB-F519BDD94ED9}" type="datetimeFigureOut">
              <a:rPr lang="en-GB" smtClean="0"/>
              <a:t>21/01/2021</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01DB0-9749-9547-8C49-BEF4CEEFF943}" type="slidenum">
              <a:rPr lang="en-GB" smtClean="0"/>
              <a:t>‹N°›</a:t>
            </a:fld>
            <a:endParaRPr lang="en-GB"/>
          </a:p>
        </p:txBody>
      </p:sp>
    </p:spTree>
    <p:extLst>
      <p:ext uri="{BB962C8B-B14F-4D97-AF65-F5344CB8AC3E}">
        <p14:creationId xmlns:p14="http://schemas.microsoft.com/office/powerpoint/2010/main" val="50008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24/06/2020</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31583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r>
              <a:rPr lang="fr-FR"/>
              <a:t>24/06/2020</a:t>
            </a:r>
          </a:p>
        </p:txBody>
      </p:sp>
      <p:sp>
        <p:nvSpPr>
          <p:cNvPr id="6" name="Footer Placeholder 5"/>
          <p:cNvSpPr>
            <a:spLocks noGrp="1"/>
          </p:cNvSpPr>
          <p:nvPr>
            <p:ph type="ftr" sz="quarter" idx="11"/>
          </p:nvPr>
        </p:nvSpPr>
        <p:spPr/>
        <p:txBody>
          <a:bodyPr/>
          <a:lstStyle/>
          <a:p>
            <a:r>
              <a:rPr lang="fr-FR"/>
              <a:t>Compton polarimeter for SuperKEKB</a:t>
            </a:r>
          </a:p>
        </p:txBody>
      </p:sp>
      <p:sp>
        <p:nvSpPr>
          <p:cNvPr id="7" name="Slide Number Placeholder 6"/>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9541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24/06/2020</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67921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24/06/2020</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19274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24/06/2020</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cxnSp>
        <p:nvCxnSpPr>
          <p:cNvPr id="7" name="Connecteur droit 6">
            <a:extLst>
              <a:ext uri="{FF2B5EF4-FFF2-40B4-BE49-F238E27FC236}">
                <a16:creationId xmlns:a16="http://schemas.microsoft.com/office/drawing/2014/main" id="{9D8C2A6F-0513-674E-87D6-A38268BE63A2}"/>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618DF27-C47A-2A45-89A0-FCCC77CB6E4F}"/>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4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3028950" y="1020416"/>
            <a:ext cx="5896389" cy="526304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24/06/2020</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
        <p:nvSpPr>
          <p:cNvPr id="9" name="Content Placeholder 2">
            <a:extLst>
              <a:ext uri="{FF2B5EF4-FFF2-40B4-BE49-F238E27FC236}">
                <a16:creationId xmlns:a16="http://schemas.microsoft.com/office/drawing/2014/main" id="{84C8286A-03E0-6D49-9D42-D4B8C72EB5E0}"/>
              </a:ext>
            </a:extLst>
          </p:cNvPr>
          <p:cNvSpPr>
            <a:spLocks noGrp="1"/>
          </p:cNvSpPr>
          <p:nvPr>
            <p:ph idx="13"/>
          </p:nvPr>
        </p:nvSpPr>
        <p:spPr>
          <a:xfrm>
            <a:off x="218662" y="1020416"/>
            <a:ext cx="2693504" cy="5263047"/>
          </a:xfrm>
        </p:spPr>
        <p:txBody>
          <a:bodyPr/>
          <a:lstStyle/>
          <a:p>
            <a:pPr lvl="0"/>
            <a:r>
              <a:rPr lang="fr-FR"/>
              <a:t>Modifier les styles du texte du masque
Deuxième niveau
Troisième niveau
Quatrième niveau
Cinquième niveau</a:t>
            </a:r>
            <a:endParaRPr lang="en-US" dirty="0"/>
          </a:p>
        </p:txBody>
      </p:sp>
      <p:cxnSp>
        <p:nvCxnSpPr>
          <p:cNvPr id="10" name="Connecteur droit 9">
            <a:extLst>
              <a:ext uri="{FF2B5EF4-FFF2-40B4-BE49-F238E27FC236}">
                <a16:creationId xmlns:a16="http://schemas.microsoft.com/office/drawing/2014/main" id="{59B271C5-42D8-D24B-A4B3-320DFCBB4F3E}"/>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F0E9747-688D-EA40-9495-E0B56C4A73A2}"/>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2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24/06/2020</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281103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r>
              <a:rPr lang="fr-FR"/>
              <a:t>24/06/2020</a:t>
            </a:r>
          </a:p>
        </p:txBody>
      </p:sp>
      <p:sp>
        <p:nvSpPr>
          <p:cNvPr id="6" name="Footer Placeholder 5"/>
          <p:cNvSpPr>
            <a:spLocks noGrp="1"/>
          </p:cNvSpPr>
          <p:nvPr>
            <p:ph type="ftr" sz="quarter" idx="11"/>
          </p:nvPr>
        </p:nvSpPr>
        <p:spPr/>
        <p:txBody>
          <a:bodyPr/>
          <a:lstStyle/>
          <a:p>
            <a:r>
              <a:rPr lang="fr-FR"/>
              <a:t>Compton polarimeter for SuperKEKB</a:t>
            </a:r>
          </a:p>
        </p:txBody>
      </p:sp>
      <p:sp>
        <p:nvSpPr>
          <p:cNvPr id="7" name="Slide Number Placeholder 6"/>
          <p:cNvSpPr>
            <a:spLocks noGrp="1"/>
          </p:cNvSpPr>
          <p:nvPr>
            <p:ph type="sldNum" sz="quarter" idx="12"/>
          </p:nvPr>
        </p:nvSpPr>
        <p:spPr/>
        <p:txBody>
          <a:bodyPr/>
          <a:lstStyle/>
          <a:p>
            <a:fld id="{6324D5D7-7619-544E-85E6-FE67B0DC27B1}" type="slidenum">
              <a:rPr lang="fr-FR" smtClean="0"/>
              <a:t>‹N°›</a:t>
            </a:fld>
            <a:endParaRPr lang="fr-FR"/>
          </a:p>
        </p:txBody>
      </p:sp>
      <p:cxnSp>
        <p:nvCxnSpPr>
          <p:cNvPr id="10" name="Connecteur droit 9">
            <a:extLst>
              <a:ext uri="{FF2B5EF4-FFF2-40B4-BE49-F238E27FC236}">
                <a16:creationId xmlns:a16="http://schemas.microsoft.com/office/drawing/2014/main" id="{8C2A1692-A79C-F94D-8071-0A66ED90799B}"/>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F2EE1EE-8D6D-4346-B9F2-3EAAE932E151}"/>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4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r>
              <a:rPr lang="fr-FR"/>
              <a:t>24/06/2020</a:t>
            </a:r>
          </a:p>
        </p:txBody>
      </p:sp>
      <p:sp>
        <p:nvSpPr>
          <p:cNvPr id="8" name="Footer Placeholder 7"/>
          <p:cNvSpPr>
            <a:spLocks noGrp="1"/>
          </p:cNvSpPr>
          <p:nvPr>
            <p:ph type="ftr" sz="quarter" idx="11"/>
          </p:nvPr>
        </p:nvSpPr>
        <p:spPr/>
        <p:txBody>
          <a:bodyPr/>
          <a:lstStyle/>
          <a:p>
            <a:r>
              <a:rPr lang="fr-FR"/>
              <a:t>Compton polarimeter for SuperKEKB</a:t>
            </a:r>
          </a:p>
        </p:txBody>
      </p:sp>
      <p:sp>
        <p:nvSpPr>
          <p:cNvPr id="9" name="Slide Number Placeholder 8"/>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252323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24/06/2020</a:t>
            </a:r>
          </a:p>
        </p:txBody>
      </p:sp>
      <p:sp>
        <p:nvSpPr>
          <p:cNvPr id="4" name="Footer Placeholder 3"/>
          <p:cNvSpPr>
            <a:spLocks noGrp="1"/>
          </p:cNvSpPr>
          <p:nvPr>
            <p:ph type="ftr" sz="quarter" idx="11"/>
          </p:nvPr>
        </p:nvSpPr>
        <p:spPr/>
        <p:txBody>
          <a:bodyPr/>
          <a:lstStyle/>
          <a:p>
            <a:r>
              <a:rPr lang="fr-FR"/>
              <a:t>Compton polarimeter for SuperKEKB</a:t>
            </a:r>
          </a:p>
        </p:txBody>
      </p:sp>
      <p:sp>
        <p:nvSpPr>
          <p:cNvPr id="5" name="Slide Number Placeholder 4"/>
          <p:cNvSpPr>
            <a:spLocks noGrp="1"/>
          </p:cNvSpPr>
          <p:nvPr>
            <p:ph type="sldNum" sz="quarter" idx="12"/>
          </p:nvPr>
        </p:nvSpPr>
        <p:spPr/>
        <p:txBody>
          <a:bodyPr/>
          <a:lstStyle/>
          <a:p>
            <a:fld id="{6324D5D7-7619-544E-85E6-FE67B0DC27B1}" type="slidenum">
              <a:rPr lang="fr-FR" smtClean="0"/>
              <a:t>‹N°›</a:t>
            </a:fld>
            <a:endParaRPr lang="fr-FR"/>
          </a:p>
        </p:txBody>
      </p:sp>
      <p:cxnSp>
        <p:nvCxnSpPr>
          <p:cNvPr id="8" name="Connecteur droit 7">
            <a:extLst>
              <a:ext uri="{FF2B5EF4-FFF2-40B4-BE49-F238E27FC236}">
                <a16:creationId xmlns:a16="http://schemas.microsoft.com/office/drawing/2014/main" id="{51A2E35D-BD29-AB44-B3A6-E75904B7FD5D}"/>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37E9A2E-0DEB-A24D-AE54-2E7394B85E80}"/>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7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24/06/2020</a:t>
            </a:r>
          </a:p>
        </p:txBody>
      </p:sp>
      <p:sp>
        <p:nvSpPr>
          <p:cNvPr id="3" name="Footer Placeholder 2"/>
          <p:cNvSpPr>
            <a:spLocks noGrp="1"/>
          </p:cNvSpPr>
          <p:nvPr>
            <p:ph type="ftr" sz="quarter" idx="11"/>
          </p:nvPr>
        </p:nvSpPr>
        <p:spPr/>
        <p:txBody>
          <a:bodyPr/>
          <a:lstStyle/>
          <a:p>
            <a:r>
              <a:rPr lang="fr-FR"/>
              <a:t>Compton polarimeter for SuperKEKB</a:t>
            </a:r>
          </a:p>
        </p:txBody>
      </p:sp>
      <p:sp>
        <p:nvSpPr>
          <p:cNvPr id="4" name="Slide Number Placeholder 3"/>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395454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r>
              <a:rPr lang="fr-FR"/>
              <a:t>24/06/2020</a:t>
            </a:r>
          </a:p>
        </p:txBody>
      </p:sp>
      <p:sp>
        <p:nvSpPr>
          <p:cNvPr id="6" name="Footer Placeholder 5"/>
          <p:cNvSpPr>
            <a:spLocks noGrp="1"/>
          </p:cNvSpPr>
          <p:nvPr>
            <p:ph type="ftr" sz="quarter" idx="11"/>
          </p:nvPr>
        </p:nvSpPr>
        <p:spPr/>
        <p:txBody>
          <a:bodyPr/>
          <a:lstStyle/>
          <a:p>
            <a:r>
              <a:rPr lang="fr-FR"/>
              <a:t>Compton polarimeter for SuperKEKB</a:t>
            </a:r>
          </a:p>
        </p:txBody>
      </p:sp>
      <p:sp>
        <p:nvSpPr>
          <p:cNvPr id="7" name="Slide Number Placeholder 6"/>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109140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86FFEB-5D0A-984F-A179-F9468CD8B4F8}"/>
              </a:ext>
            </a:extLst>
          </p:cNvPr>
          <p:cNvSpPr/>
          <p:nvPr userDrawn="1"/>
        </p:nvSpPr>
        <p:spPr>
          <a:xfrm>
            <a:off x="0" y="6445799"/>
            <a:ext cx="9144000" cy="491713"/>
          </a:xfrm>
          <a:prstGeom prst="rect">
            <a:avLst/>
          </a:prstGeom>
          <a:gradFill flip="none" rotWithShape="1">
            <a:gsLst>
              <a:gs pos="0">
                <a:schemeClr val="bg1">
                  <a:lumMod val="95000"/>
                </a:schemeClr>
              </a:gs>
              <a:gs pos="27000">
                <a:schemeClr val="tx1">
                  <a:lumMod val="50000"/>
                  <a:lumOff val="50000"/>
                </a:schemeClr>
              </a:gs>
              <a:gs pos="100000">
                <a:schemeClr val="bg1">
                  <a:lumMod val="95000"/>
                </a:schemeClr>
              </a:gs>
              <a:gs pos="62000">
                <a:schemeClr val="tx1">
                  <a:lumMod val="50000"/>
                  <a:lumOff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365126"/>
            <a:ext cx="7886700" cy="50951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3362" y="6445800"/>
            <a:ext cx="1130576" cy="365125"/>
          </a:xfrm>
          <a:prstGeom prst="rect">
            <a:avLst/>
          </a:prstGeom>
        </p:spPr>
        <p:txBody>
          <a:bodyPr vert="horz" lIns="91440" tIns="45720" rIns="91440" bIns="45720" rtlCol="0" anchor="ctr"/>
          <a:lstStyle>
            <a:lvl1pPr algn="l">
              <a:defRPr sz="1200">
                <a:solidFill>
                  <a:schemeClr val="accent4">
                    <a:lumMod val="20000"/>
                    <a:lumOff val="80000"/>
                  </a:schemeClr>
                </a:solidFill>
              </a:defRPr>
            </a:lvl1pPr>
          </a:lstStyle>
          <a:p>
            <a:r>
              <a:rPr lang="fr-FR"/>
              <a:t>24/06/2020</a:t>
            </a:r>
            <a:endParaRPr lang="fr-FR" dirty="0"/>
          </a:p>
        </p:txBody>
      </p:sp>
      <p:sp>
        <p:nvSpPr>
          <p:cNvPr id="5" name="Footer Placeholder 4"/>
          <p:cNvSpPr>
            <a:spLocks noGrp="1"/>
          </p:cNvSpPr>
          <p:nvPr>
            <p:ph type="ftr" sz="quarter" idx="3"/>
          </p:nvPr>
        </p:nvSpPr>
        <p:spPr>
          <a:xfrm>
            <a:off x="1759226" y="6445802"/>
            <a:ext cx="5744816" cy="365125"/>
          </a:xfrm>
          <a:prstGeom prst="rect">
            <a:avLst/>
          </a:prstGeom>
        </p:spPr>
        <p:txBody>
          <a:bodyPr vert="horz" lIns="91440" tIns="45720" rIns="91440" bIns="45720" rtlCol="0" anchor="ctr"/>
          <a:lstStyle>
            <a:lvl1pPr algn="ctr">
              <a:defRPr sz="1200">
                <a:solidFill>
                  <a:schemeClr val="accent4">
                    <a:lumMod val="20000"/>
                    <a:lumOff val="80000"/>
                  </a:schemeClr>
                </a:solidFill>
              </a:defRPr>
            </a:lvl1pPr>
          </a:lstStyle>
          <a:p>
            <a:r>
              <a:rPr lang="fr-FR"/>
              <a:t>Compton polarimeter for SuperKEKB</a:t>
            </a:r>
            <a:endParaRPr lang="fr-FR" dirty="0"/>
          </a:p>
        </p:txBody>
      </p:sp>
      <p:sp>
        <p:nvSpPr>
          <p:cNvPr id="6" name="Slide Number Placeholder 5"/>
          <p:cNvSpPr>
            <a:spLocks noGrp="1"/>
          </p:cNvSpPr>
          <p:nvPr>
            <p:ph type="sldNum" sz="quarter" idx="4"/>
          </p:nvPr>
        </p:nvSpPr>
        <p:spPr>
          <a:xfrm>
            <a:off x="8009696" y="6445801"/>
            <a:ext cx="1011307" cy="365125"/>
          </a:xfrm>
          <a:prstGeom prst="rect">
            <a:avLst/>
          </a:prstGeom>
        </p:spPr>
        <p:txBody>
          <a:bodyPr vert="horz" lIns="91440" tIns="45720" rIns="91440" bIns="45720" rtlCol="0" anchor="ctr"/>
          <a:lstStyle>
            <a:lvl1pPr algn="r">
              <a:defRPr sz="1200">
                <a:solidFill>
                  <a:schemeClr val="accent4">
                    <a:lumMod val="20000"/>
                    <a:lumOff val="80000"/>
                  </a:schemeClr>
                </a:solidFill>
              </a:defRPr>
            </a:lvl1pPr>
          </a:lstStyle>
          <a:p>
            <a:fld id="{6324D5D7-7619-544E-85E6-FE67B0DC27B1}" type="slidenum">
              <a:rPr lang="fr-FR" smtClean="0"/>
              <a:pPr/>
              <a:t>‹N°›</a:t>
            </a:fld>
            <a:endParaRPr lang="fr-FR" dirty="0"/>
          </a:p>
        </p:txBody>
      </p:sp>
    </p:spTree>
    <p:extLst>
      <p:ext uri="{BB962C8B-B14F-4D97-AF65-F5344CB8AC3E}">
        <p14:creationId xmlns:p14="http://schemas.microsoft.com/office/powerpoint/2010/main" val="40676040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p:txStyles>
    <p:titleStyle>
      <a:lvl1pPr algn="l" defTabSz="914400" rtl="0" eaLnBrk="1" latinLnBrk="0" hangingPunct="1">
        <a:lnSpc>
          <a:spcPct val="90000"/>
        </a:lnSpc>
        <a:spcBef>
          <a:spcPct val="0"/>
        </a:spcBef>
        <a:buNone/>
        <a:defRPr sz="4400" b="1" i="0" u="none" kern="1200" baseline="0">
          <a:solidFill>
            <a:schemeClr val="accent3">
              <a:lumMod val="75000"/>
            </a:schemeClr>
          </a:solidFill>
          <a:uFill>
            <a:solidFill>
              <a:schemeClr val="accent2">
                <a:lumMod val="75000"/>
              </a:schemeClr>
            </a:solidFill>
          </a:u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5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4.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4E66E-AC24-3A41-A158-340D5290ECBE}"/>
              </a:ext>
            </a:extLst>
          </p:cNvPr>
          <p:cNvSpPr>
            <a:spLocks noGrp="1"/>
          </p:cNvSpPr>
          <p:nvPr>
            <p:ph type="ctrTitle"/>
          </p:nvPr>
        </p:nvSpPr>
        <p:spPr>
          <a:xfrm>
            <a:off x="685799" y="1122363"/>
            <a:ext cx="8016073" cy="2387600"/>
          </a:xfrm>
        </p:spPr>
        <p:txBody>
          <a:bodyPr>
            <a:normAutofit/>
          </a:bodyPr>
          <a:lstStyle/>
          <a:p>
            <a:r>
              <a:rPr lang="fr-FR" sz="3600" dirty="0"/>
              <a:t>Compton </a:t>
            </a:r>
            <a:r>
              <a:rPr lang="fr-FR" sz="3600" dirty="0" err="1"/>
              <a:t>polarimetry</a:t>
            </a:r>
            <a:r>
              <a:rPr lang="fr-FR" sz="3600" dirty="0"/>
              <a:t> for </a:t>
            </a:r>
            <a:r>
              <a:rPr lang="fr-FR" sz="3600" dirty="0" err="1"/>
              <a:t>SuperKEKB</a:t>
            </a:r>
            <a:r>
              <a:rPr lang="fr-FR" sz="3600" dirty="0"/>
              <a:t> upgrade</a:t>
            </a:r>
          </a:p>
        </p:txBody>
      </p:sp>
      <p:sp>
        <p:nvSpPr>
          <p:cNvPr id="3" name="Sous-titre 2">
            <a:extLst>
              <a:ext uri="{FF2B5EF4-FFF2-40B4-BE49-F238E27FC236}">
                <a16:creationId xmlns:a16="http://schemas.microsoft.com/office/drawing/2014/main" id="{F906DFE7-C6C8-C048-A97F-EA49E143AE13}"/>
              </a:ext>
            </a:extLst>
          </p:cNvPr>
          <p:cNvSpPr>
            <a:spLocks noGrp="1"/>
          </p:cNvSpPr>
          <p:nvPr>
            <p:ph type="subTitle" idx="1"/>
          </p:nvPr>
        </p:nvSpPr>
        <p:spPr>
          <a:xfrm>
            <a:off x="1143000" y="3602038"/>
            <a:ext cx="6858000" cy="633631"/>
          </a:xfrm>
        </p:spPr>
        <p:txBody>
          <a:bodyPr>
            <a:normAutofit fontScale="70000" lnSpcReduction="20000"/>
          </a:bodyPr>
          <a:lstStyle/>
          <a:p>
            <a:r>
              <a:rPr lang="fr-FR" dirty="0">
                <a:solidFill>
                  <a:schemeClr val="accent6">
                    <a:lumMod val="75000"/>
                  </a:schemeClr>
                </a:solidFill>
              </a:rPr>
              <a:t>Aurélien MARTENS, Yann PEINAUD, Fabian ZOMER</a:t>
            </a:r>
          </a:p>
          <a:p>
            <a:r>
              <a:rPr lang="fr-FR" dirty="0">
                <a:solidFill>
                  <a:schemeClr val="accent6">
                    <a:lumMod val="75000"/>
                  </a:schemeClr>
                </a:solidFill>
              </a:rPr>
              <a:t>+ </a:t>
            </a:r>
            <a:r>
              <a:rPr lang="fr-FR" dirty="0" err="1">
                <a:solidFill>
                  <a:schemeClr val="accent6">
                    <a:lumMod val="75000"/>
                  </a:schemeClr>
                </a:solidFill>
              </a:rPr>
              <a:t>some</a:t>
            </a:r>
            <a:r>
              <a:rPr lang="fr-FR" dirty="0">
                <a:solidFill>
                  <a:schemeClr val="accent6">
                    <a:lumMod val="75000"/>
                  </a:schemeClr>
                </a:solidFill>
              </a:rPr>
              <a:t> inputs </a:t>
            </a:r>
            <a:r>
              <a:rPr lang="fr-FR" dirty="0" err="1">
                <a:solidFill>
                  <a:schemeClr val="accent6">
                    <a:lumMod val="75000"/>
                  </a:schemeClr>
                </a:solidFill>
              </a:rPr>
              <a:t>from</a:t>
            </a:r>
            <a:r>
              <a:rPr lang="fr-FR" dirty="0">
                <a:solidFill>
                  <a:schemeClr val="accent6">
                    <a:lumMod val="75000"/>
                  </a:schemeClr>
                </a:solidFill>
              </a:rPr>
              <a:t> Philip BAMBADE, François LE DIBERDER, Karim TRABELSI</a:t>
            </a:r>
          </a:p>
        </p:txBody>
      </p:sp>
      <p:sp>
        <p:nvSpPr>
          <p:cNvPr id="5" name="Espace réservé de la date 4">
            <a:extLst>
              <a:ext uri="{FF2B5EF4-FFF2-40B4-BE49-F238E27FC236}">
                <a16:creationId xmlns:a16="http://schemas.microsoft.com/office/drawing/2014/main" id="{20C11A30-F087-DD48-90DA-D222F7DB6989}"/>
              </a:ext>
            </a:extLst>
          </p:cNvPr>
          <p:cNvSpPr>
            <a:spLocks noGrp="1"/>
          </p:cNvSpPr>
          <p:nvPr>
            <p:ph type="dt" sz="half" idx="10"/>
          </p:nvPr>
        </p:nvSpPr>
        <p:spPr/>
        <p:txBody>
          <a:bodyPr/>
          <a:lstStyle/>
          <a:p>
            <a:r>
              <a:rPr lang="fr-FR"/>
              <a:t>24/06/2020</a:t>
            </a:r>
            <a:endParaRPr lang="fr-FR" dirty="0"/>
          </a:p>
        </p:txBody>
      </p:sp>
      <p:sp>
        <p:nvSpPr>
          <p:cNvPr id="6" name="Espace réservé du pied de page 5">
            <a:extLst>
              <a:ext uri="{FF2B5EF4-FFF2-40B4-BE49-F238E27FC236}">
                <a16:creationId xmlns:a16="http://schemas.microsoft.com/office/drawing/2014/main" id="{1EBC8E6C-4EC3-5F43-A325-E90D3193E70D}"/>
              </a:ext>
            </a:extLst>
          </p:cNvPr>
          <p:cNvSpPr>
            <a:spLocks noGrp="1"/>
          </p:cNvSpPr>
          <p:nvPr>
            <p:ph type="ftr" sz="quarter" idx="11"/>
          </p:nvPr>
        </p:nvSpPr>
        <p:spPr/>
        <p:txBody>
          <a:bodyPr/>
          <a:lstStyle/>
          <a:p>
            <a:r>
              <a:rPr lang="fr-FR"/>
              <a:t>Compton polarimeter for SuperKEKB</a:t>
            </a:r>
            <a:endParaRPr lang="fr-FR" dirty="0"/>
          </a:p>
        </p:txBody>
      </p:sp>
      <p:sp>
        <p:nvSpPr>
          <p:cNvPr id="7" name="Espace réservé du numéro de diapositive 6">
            <a:extLst>
              <a:ext uri="{FF2B5EF4-FFF2-40B4-BE49-F238E27FC236}">
                <a16:creationId xmlns:a16="http://schemas.microsoft.com/office/drawing/2014/main" id="{B62E298D-33BF-214F-8FE8-7EDD31FA5878}"/>
              </a:ext>
            </a:extLst>
          </p:cNvPr>
          <p:cNvSpPr>
            <a:spLocks noGrp="1"/>
          </p:cNvSpPr>
          <p:nvPr>
            <p:ph type="sldNum" sz="quarter" idx="12"/>
          </p:nvPr>
        </p:nvSpPr>
        <p:spPr/>
        <p:txBody>
          <a:bodyPr/>
          <a:lstStyle/>
          <a:p>
            <a:fld id="{6324D5D7-7619-544E-85E6-FE67B0DC27B1}" type="slidenum">
              <a:rPr lang="fr-FR" smtClean="0"/>
              <a:t>1</a:t>
            </a:fld>
            <a:endParaRPr lang="fr-FR"/>
          </a:p>
        </p:txBody>
      </p:sp>
    </p:spTree>
    <p:extLst>
      <p:ext uri="{BB962C8B-B14F-4D97-AF65-F5344CB8AC3E}">
        <p14:creationId xmlns:p14="http://schemas.microsoft.com/office/powerpoint/2010/main" val="303850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4EE9A42-FE87-B742-9F21-84A356153368}"/>
              </a:ext>
            </a:extLst>
          </p:cNvPr>
          <p:cNvPicPr>
            <a:picLocks noChangeAspect="1"/>
          </p:cNvPicPr>
          <p:nvPr/>
        </p:nvPicPr>
        <p:blipFill>
          <a:blip r:embed="rId2"/>
          <a:stretch>
            <a:fillRect/>
          </a:stretch>
        </p:blipFill>
        <p:spPr>
          <a:xfrm>
            <a:off x="-1" y="2642716"/>
            <a:ext cx="4699303" cy="3803083"/>
          </a:xfrm>
          <a:prstGeom prst="rect">
            <a:avLst/>
          </a:prstGeom>
        </p:spPr>
      </p:pic>
      <p:pic>
        <p:nvPicPr>
          <p:cNvPr id="10" name="Image 9">
            <a:extLst>
              <a:ext uri="{FF2B5EF4-FFF2-40B4-BE49-F238E27FC236}">
                <a16:creationId xmlns:a16="http://schemas.microsoft.com/office/drawing/2014/main" id="{D96237BE-7C22-6A4B-885F-96218A728DE4}"/>
              </a:ext>
            </a:extLst>
          </p:cNvPr>
          <p:cNvPicPr>
            <a:picLocks noChangeAspect="1"/>
          </p:cNvPicPr>
          <p:nvPr/>
        </p:nvPicPr>
        <p:blipFill>
          <a:blip r:embed="rId3"/>
          <a:stretch>
            <a:fillRect/>
          </a:stretch>
        </p:blipFill>
        <p:spPr>
          <a:xfrm>
            <a:off x="4371033" y="2642717"/>
            <a:ext cx="4772967" cy="3803084"/>
          </a:xfrm>
          <a:prstGeom prst="rect">
            <a:avLst/>
          </a:prstGeom>
        </p:spPr>
      </p:pic>
      <p:sp>
        <p:nvSpPr>
          <p:cNvPr id="2" name="Titre 1">
            <a:extLst>
              <a:ext uri="{FF2B5EF4-FFF2-40B4-BE49-F238E27FC236}">
                <a16:creationId xmlns:a16="http://schemas.microsoft.com/office/drawing/2014/main" id="{FB23B758-200D-5549-801E-07BC5578FE9F}"/>
              </a:ext>
            </a:extLst>
          </p:cNvPr>
          <p:cNvSpPr>
            <a:spLocks noGrp="1"/>
          </p:cNvSpPr>
          <p:nvPr>
            <p:ph type="title"/>
          </p:nvPr>
        </p:nvSpPr>
        <p:spPr/>
        <p:txBody>
          <a:bodyPr>
            <a:normAutofit fontScale="90000"/>
          </a:bodyPr>
          <a:lstStyle/>
          <a:p>
            <a:r>
              <a:rPr lang="fr-FR" dirty="0" err="1"/>
              <a:t>SuperKEKB</a:t>
            </a:r>
            <a:r>
              <a:rPr lang="fr-FR" dirty="0"/>
              <a:t> </a:t>
            </a:r>
            <a:r>
              <a:rPr lang="fr-FR" dirty="0" err="1"/>
              <a:t>lattice</a:t>
            </a:r>
            <a:endParaRPr lang="fr-FR" dirty="0"/>
          </a:p>
        </p:txBody>
      </p:sp>
      <p:sp>
        <p:nvSpPr>
          <p:cNvPr id="4" name="Espace réservé de la date 3">
            <a:extLst>
              <a:ext uri="{FF2B5EF4-FFF2-40B4-BE49-F238E27FC236}">
                <a16:creationId xmlns:a16="http://schemas.microsoft.com/office/drawing/2014/main" id="{47A3F730-1853-964C-9647-D5814EC85EAE}"/>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588E7FD5-323C-7341-8840-E2039E38DFF7}"/>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AD5E1047-C22D-A448-AF5D-521BB86E1C99}"/>
              </a:ext>
            </a:extLst>
          </p:cNvPr>
          <p:cNvSpPr>
            <a:spLocks noGrp="1"/>
          </p:cNvSpPr>
          <p:nvPr>
            <p:ph type="sldNum" sz="quarter" idx="12"/>
          </p:nvPr>
        </p:nvSpPr>
        <p:spPr/>
        <p:txBody>
          <a:bodyPr/>
          <a:lstStyle/>
          <a:p>
            <a:fld id="{6324D5D7-7619-544E-85E6-FE67B0DC27B1}" type="slidenum">
              <a:rPr lang="fr-FR" smtClean="0"/>
              <a:t>10</a:t>
            </a:fld>
            <a:endParaRPr lang="fr-FR"/>
          </a:p>
        </p:txBody>
      </p:sp>
      <p:sp>
        <p:nvSpPr>
          <p:cNvPr id="7" name="Text Box 18">
            <a:extLst>
              <a:ext uri="{FF2B5EF4-FFF2-40B4-BE49-F238E27FC236}">
                <a16:creationId xmlns:a16="http://schemas.microsoft.com/office/drawing/2014/main" id="{1D919930-DF72-6842-B48D-64EBE1B2CB37}"/>
              </a:ext>
            </a:extLst>
          </p:cNvPr>
          <p:cNvSpPr txBox="1">
            <a:spLocks noChangeArrowheads="1"/>
          </p:cNvSpPr>
          <p:nvPr/>
        </p:nvSpPr>
        <p:spPr bwMode="auto">
          <a:xfrm>
            <a:off x="209902" y="1020059"/>
            <a:ext cx="8843463" cy="1846659"/>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Inputs related to the </a:t>
            </a:r>
            <a:r>
              <a:rPr lang="en-US" sz="1600" dirty="0" err="1">
                <a:solidFill>
                  <a:schemeClr val="tx2">
                    <a:lumMod val="60000"/>
                    <a:lumOff val="40000"/>
                  </a:schemeClr>
                </a:solidFill>
              </a:rPr>
              <a:t>SuperKEKB</a:t>
            </a:r>
            <a:r>
              <a:rPr lang="en-US" sz="1600" dirty="0">
                <a:solidFill>
                  <a:schemeClr val="tx2">
                    <a:lumMod val="60000"/>
                    <a:lumOff val="40000"/>
                  </a:schemeClr>
                </a:solidFill>
              </a:rPr>
              <a:t> lattice:</a:t>
            </a: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sher_5781_80_2.sad, sler_1705_80_2.sad thanks to MDI group through Karim</a:t>
            </a:r>
          </a:p>
          <a:p>
            <a:pPr marL="742950" lvl="1" indent="-285750">
              <a:buFont typeface="Arial" panose="020B0604020202020204" pitchFamily="34" charset="0"/>
              <a:buChar char="•"/>
            </a:pPr>
            <a:r>
              <a:rPr lang="en-US" sz="1400" dirty="0">
                <a:solidFill>
                  <a:schemeClr val="accent5">
                    <a:lumMod val="75000"/>
                  </a:schemeClr>
                </a:solidFill>
              </a:rPr>
              <a:t>I’ve applied the following commands to the lattice to extract the beam parameters at any point</a:t>
            </a:r>
          </a:p>
          <a:p>
            <a:pPr marL="1200150" lvl="2" indent="-285750">
              <a:buFont typeface="Arial" panose="020B0604020202020204" pitchFamily="34" charset="0"/>
              <a:buChar char="•"/>
            </a:pPr>
            <a:r>
              <a:rPr lang="en-US" sz="1400" dirty="0">
                <a:solidFill>
                  <a:schemeClr val="accent5">
                    <a:lumMod val="75000"/>
                  </a:schemeClr>
                </a:solidFill>
              </a:rPr>
              <a:t>CELL;CALC;EMIOUT;CODPLOT;EMIT;BEAM; DISP OG ALL; DISP B ALL;</a:t>
            </a:r>
          </a:p>
          <a:p>
            <a:pPr marL="1200150" lvl="2" indent="-285750">
              <a:buFont typeface="Arial" panose="020B0604020202020204" pitchFamily="34" charset="0"/>
              <a:buChar char="•"/>
            </a:pPr>
            <a:r>
              <a:rPr lang="en-US" sz="1400" dirty="0">
                <a:solidFill>
                  <a:schemeClr val="accent5">
                    <a:lumMod val="75000"/>
                  </a:schemeClr>
                </a:solidFill>
              </a:rPr>
              <a:t>Please report any mistake in the sequence of these commands (I’m not an usual SAD user)</a:t>
            </a:r>
          </a:p>
          <a:p>
            <a:pPr marL="742950" lvl="1" indent="-285750">
              <a:buFont typeface="Arial" panose="020B0604020202020204" pitchFamily="34" charset="0"/>
              <a:buChar char="•"/>
            </a:pPr>
            <a:r>
              <a:rPr lang="en-US" sz="1400" dirty="0">
                <a:solidFill>
                  <a:schemeClr val="accent5">
                    <a:lumMod val="75000"/>
                  </a:schemeClr>
                </a:solidFill>
              </a:rPr>
              <a:t>I also </a:t>
            </a:r>
            <a:r>
              <a:rPr lang="fr-FR" sz="1400" dirty="0" err="1">
                <a:solidFill>
                  <a:schemeClr val="accent5">
                    <a:lumMod val="75000"/>
                  </a:schemeClr>
                </a:solidFill>
              </a:rPr>
              <a:t>had</a:t>
            </a:r>
            <a:r>
              <a:rPr lang="fr-FR" sz="1400" dirty="0">
                <a:solidFill>
                  <a:schemeClr val="accent5">
                    <a:lumMod val="75000"/>
                  </a:schemeClr>
                </a:solidFill>
              </a:rPr>
              <a:t> to </a:t>
            </a:r>
          </a:p>
          <a:p>
            <a:pPr marL="1200150" lvl="2" indent="-285750">
              <a:buFont typeface="Arial" panose="020B0604020202020204" pitchFamily="34" charset="0"/>
              <a:buChar char="•"/>
            </a:pPr>
            <a:r>
              <a:rPr lang="fr-FR" sz="1400" dirty="0">
                <a:solidFill>
                  <a:schemeClr val="accent5">
                    <a:lumMod val="75000"/>
                  </a:schemeClr>
                </a:solidFill>
              </a:rPr>
              <a:t>flip the </a:t>
            </a:r>
            <a:r>
              <a:rPr lang="fr-FR" sz="1400" dirty="0" err="1">
                <a:solidFill>
                  <a:schemeClr val="accent5">
                    <a:lumMod val="75000"/>
                  </a:schemeClr>
                </a:solidFill>
              </a:rPr>
              <a:t>sign</a:t>
            </a:r>
            <a:r>
              <a:rPr lang="fr-FR" sz="1400" dirty="0">
                <a:solidFill>
                  <a:schemeClr val="accent5">
                    <a:lumMod val="75000"/>
                  </a:schemeClr>
                </a:solidFill>
              </a:rPr>
              <a:t> of the transverse </a:t>
            </a:r>
            <a:r>
              <a:rPr lang="fr-FR" sz="1400" dirty="0" err="1">
                <a:solidFill>
                  <a:schemeClr val="accent5">
                    <a:lumMod val="75000"/>
                  </a:schemeClr>
                </a:solidFill>
              </a:rPr>
              <a:t>beam</a:t>
            </a:r>
            <a:r>
              <a:rPr lang="fr-FR" sz="1400" dirty="0">
                <a:solidFill>
                  <a:schemeClr val="accent5">
                    <a:lumMod val="75000"/>
                  </a:schemeClr>
                </a:solidFill>
              </a:rPr>
              <a:t> position at </a:t>
            </a:r>
            <a:r>
              <a:rPr lang="fr-FR" sz="1400" dirty="0" err="1">
                <a:solidFill>
                  <a:schemeClr val="accent5">
                    <a:lumMod val="75000"/>
                  </a:schemeClr>
                </a:solidFill>
              </a:rPr>
              <a:t>each</a:t>
            </a:r>
            <a:r>
              <a:rPr lang="fr-FR" sz="1400" dirty="0">
                <a:solidFill>
                  <a:schemeClr val="accent5">
                    <a:lumMod val="75000"/>
                  </a:schemeClr>
                </a:solidFill>
              </a:rPr>
              <a:t> </a:t>
            </a:r>
            <a:r>
              <a:rPr lang="fr-FR" sz="1400" dirty="0" err="1">
                <a:solidFill>
                  <a:schemeClr val="accent5">
                    <a:lumMod val="75000"/>
                  </a:schemeClr>
                </a:solidFill>
              </a:rPr>
              <a:t>element</a:t>
            </a:r>
            <a:r>
              <a:rPr lang="fr-FR" sz="1400" dirty="0">
                <a:solidFill>
                  <a:schemeClr val="accent5">
                    <a:lumMod val="75000"/>
                  </a:schemeClr>
                </a:solidFill>
              </a:rPr>
              <a:t> in the </a:t>
            </a:r>
            <a:r>
              <a:rPr lang="fr-FR" sz="1400" dirty="0" err="1">
                <a:solidFill>
                  <a:schemeClr val="accent5">
                    <a:lumMod val="75000"/>
                  </a:schemeClr>
                </a:solidFill>
              </a:rPr>
              <a:t>accelerator</a:t>
            </a:r>
            <a:r>
              <a:rPr lang="fr-FR" sz="1400" dirty="0">
                <a:solidFill>
                  <a:schemeClr val="accent5">
                    <a:lumMod val="75000"/>
                  </a:schemeClr>
                </a:solidFill>
              </a:rPr>
              <a:t> plane (x and y)</a:t>
            </a:r>
          </a:p>
          <a:p>
            <a:pPr marL="1200150" lvl="2" indent="-285750">
              <a:buFont typeface="Arial" panose="020B0604020202020204" pitchFamily="34" charset="0"/>
              <a:buChar char="•"/>
            </a:pPr>
            <a:r>
              <a:rPr lang="en-US" sz="1400" dirty="0">
                <a:solidFill>
                  <a:schemeClr val="accent5">
                    <a:lumMod val="75000"/>
                  </a:schemeClr>
                </a:solidFill>
              </a:rPr>
              <a:t>Rotate each geometry by +-41.5mraad (83mrad crossing angle, arxiv:1809.01958v2)</a:t>
            </a:r>
          </a:p>
        </p:txBody>
      </p:sp>
      <p:cxnSp>
        <p:nvCxnSpPr>
          <p:cNvPr id="13" name="Connecteur droit avec flèche 12">
            <a:extLst>
              <a:ext uri="{FF2B5EF4-FFF2-40B4-BE49-F238E27FC236}">
                <a16:creationId xmlns:a16="http://schemas.microsoft.com/office/drawing/2014/main" id="{01F61F5D-967B-BB46-A7C6-9AAFCF95CA63}"/>
              </a:ext>
            </a:extLst>
          </p:cNvPr>
          <p:cNvCxnSpPr>
            <a:cxnSpLocks/>
          </p:cNvCxnSpPr>
          <p:nvPr/>
        </p:nvCxnSpPr>
        <p:spPr>
          <a:xfrm flipV="1">
            <a:off x="1968920" y="3446585"/>
            <a:ext cx="492926" cy="61580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7940D2C2-AD34-F64C-8B12-ECDE27EE4975}"/>
              </a:ext>
            </a:extLst>
          </p:cNvPr>
          <p:cNvSpPr txBox="1"/>
          <p:nvPr/>
        </p:nvSpPr>
        <p:spPr>
          <a:xfrm>
            <a:off x="1442457" y="4102260"/>
            <a:ext cx="1441420" cy="369332"/>
          </a:xfrm>
          <a:prstGeom prst="rect">
            <a:avLst/>
          </a:prstGeom>
          <a:noFill/>
        </p:spPr>
        <p:txBody>
          <a:bodyPr wrap="none" rtlCol="0">
            <a:spAutoFit/>
          </a:bodyPr>
          <a:lstStyle/>
          <a:p>
            <a:r>
              <a:rPr lang="fr-FR" dirty="0">
                <a:solidFill>
                  <a:srgbClr val="7030A0"/>
                </a:solidFill>
              </a:rPr>
              <a:t>Belle2 </a:t>
            </a:r>
            <a:r>
              <a:rPr lang="fr-FR" dirty="0" err="1">
                <a:solidFill>
                  <a:srgbClr val="7030A0"/>
                </a:solidFill>
              </a:rPr>
              <a:t>is</a:t>
            </a:r>
            <a:r>
              <a:rPr lang="fr-FR" dirty="0">
                <a:solidFill>
                  <a:srgbClr val="7030A0"/>
                </a:solidFill>
              </a:rPr>
              <a:t> </a:t>
            </a:r>
            <a:r>
              <a:rPr lang="fr-FR" dirty="0" err="1">
                <a:solidFill>
                  <a:srgbClr val="7030A0"/>
                </a:solidFill>
              </a:rPr>
              <a:t>here</a:t>
            </a:r>
            <a:endParaRPr lang="fr-FR" dirty="0">
              <a:solidFill>
                <a:srgbClr val="7030A0"/>
              </a:solidFill>
            </a:endParaRPr>
          </a:p>
        </p:txBody>
      </p:sp>
      <p:cxnSp>
        <p:nvCxnSpPr>
          <p:cNvPr id="16" name="Connecteur droit avec flèche 15">
            <a:extLst>
              <a:ext uri="{FF2B5EF4-FFF2-40B4-BE49-F238E27FC236}">
                <a16:creationId xmlns:a16="http://schemas.microsoft.com/office/drawing/2014/main" id="{0612740B-E7E0-CB47-879D-7B733F7B2593}"/>
              </a:ext>
            </a:extLst>
          </p:cNvPr>
          <p:cNvCxnSpPr>
            <a:cxnSpLocks/>
          </p:cNvCxnSpPr>
          <p:nvPr/>
        </p:nvCxnSpPr>
        <p:spPr>
          <a:xfrm>
            <a:off x="2883877" y="4120043"/>
            <a:ext cx="4149063" cy="37680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07DF69A8-3055-C346-9A0E-09437EA5BDF1}"/>
              </a:ext>
            </a:extLst>
          </p:cNvPr>
          <p:cNvSpPr txBox="1"/>
          <p:nvPr/>
        </p:nvSpPr>
        <p:spPr>
          <a:xfrm>
            <a:off x="7240094" y="3385153"/>
            <a:ext cx="1539204" cy="369332"/>
          </a:xfrm>
          <a:prstGeom prst="rect">
            <a:avLst/>
          </a:prstGeom>
          <a:noFill/>
        </p:spPr>
        <p:txBody>
          <a:bodyPr wrap="none" rtlCol="0">
            <a:spAutoFit/>
          </a:bodyPr>
          <a:lstStyle/>
          <a:p>
            <a:r>
              <a:rPr lang="fr-FR" dirty="0">
                <a:solidFill>
                  <a:schemeClr val="accent3">
                    <a:lumMod val="75000"/>
                  </a:schemeClr>
                </a:solidFill>
              </a:rPr>
              <a:t>HER (</a:t>
            </a:r>
            <a:r>
              <a:rPr lang="fr-FR" dirty="0" err="1">
                <a:solidFill>
                  <a:schemeClr val="accent3">
                    <a:lumMod val="75000"/>
                  </a:schemeClr>
                </a:solidFill>
              </a:rPr>
              <a:t>electron</a:t>
            </a:r>
            <a:r>
              <a:rPr lang="fr-FR" dirty="0">
                <a:solidFill>
                  <a:schemeClr val="accent3">
                    <a:lumMod val="75000"/>
                  </a:schemeClr>
                </a:solidFill>
              </a:rPr>
              <a:t>)</a:t>
            </a:r>
          </a:p>
        </p:txBody>
      </p:sp>
      <p:sp>
        <p:nvSpPr>
          <p:cNvPr id="19" name="ZoneTexte 18">
            <a:extLst>
              <a:ext uri="{FF2B5EF4-FFF2-40B4-BE49-F238E27FC236}">
                <a16:creationId xmlns:a16="http://schemas.microsoft.com/office/drawing/2014/main" id="{0A31F560-9A0D-1146-966E-8C7A95837AE6}"/>
              </a:ext>
            </a:extLst>
          </p:cNvPr>
          <p:cNvSpPr txBox="1"/>
          <p:nvPr/>
        </p:nvSpPr>
        <p:spPr>
          <a:xfrm>
            <a:off x="5382447" y="2939382"/>
            <a:ext cx="1497526" cy="369332"/>
          </a:xfrm>
          <a:prstGeom prst="rect">
            <a:avLst/>
          </a:prstGeom>
          <a:noFill/>
        </p:spPr>
        <p:txBody>
          <a:bodyPr wrap="none" rtlCol="0">
            <a:spAutoFit/>
          </a:bodyPr>
          <a:lstStyle/>
          <a:p>
            <a:r>
              <a:rPr lang="fr-FR" dirty="0">
                <a:solidFill>
                  <a:srgbClr val="C00000"/>
                </a:solidFill>
              </a:rPr>
              <a:t>LER (positron)</a:t>
            </a:r>
          </a:p>
        </p:txBody>
      </p:sp>
      <p:cxnSp>
        <p:nvCxnSpPr>
          <p:cNvPr id="20" name="Connecteur droit avec flèche 19">
            <a:extLst>
              <a:ext uri="{FF2B5EF4-FFF2-40B4-BE49-F238E27FC236}">
                <a16:creationId xmlns:a16="http://schemas.microsoft.com/office/drawing/2014/main" id="{E4B96BE3-F20C-AC40-B788-33382EB047BC}"/>
              </a:ext>
            </a:extLst>
          </p:cNvPr>
          <p:cNvCxnSpPr>
            <a:cxnSpLocks/>
          </p:cNvCxnSpPr>
          <p:nvPr/>
        </p:nvCxnSpPr>
        <p:spPr>
          <a:xfrm flipV="1">
            <a:off x="6711893" y="4642338"/>
            <a:ext cx="392292" cy="6621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A5426F20-B3C5-334D-8F91-A06F5C9F2B4E}"/>
              </a:ext>
            </a:extLst>
          </p:cNvPr>
          <p:cNvCxnSpPr>
            <a:cxnSpLocks/>
          </p:cNvCxnSpPr>
          <p:nvPr/>
        </p:nvCxnSpPr>
        <p:spPr>
          <a:xfrm flipH="1" flipV="1">
            <a:off x="7442177" y="4645834"/>
            <a:ext cx="123729" cy="6839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78E9CF5-9F4B-DB42-A0D1-45F70F872EFB}"/>
              </a:ext>
            </a:extLst>
          </p:cNvPr>
          <p:cNvSpPr/>
          <p:nvPr/>
        </p:nvSpPr>
        <p:spPr>
          <a:xfrm>
            <a:off x="5640114" y="5616626"/>
            <a:ext cx="1936749" cy="369332"/>
          </a:xfrm>
          <a:prstGeom prst="rect">
            <a:avLst/>
          </a:prstGeom>
        </p:spPr>
        <p:txBody>
          <a:bodyPr wrap="none">
            <a:spAutoFit/>
          </a:bodyPr>
          <a:lstStyle/>
          <a:p>
            <a:r>
              <a:rPr lang="en-US" dirty="0">
                <a:solidFill>
                  <a:schemeClr val="tx2">
                    <a:lumMod val="60000"/>
                    <a:lumOff val="40000"/>
                  </a:schemeClr>
                </a:solidFill>
              </a:rPr>
              <a:t>⚠️ Mind the scales</a:t>
            </a:r>
            <a:endParaRPr lang="fr-FR" dirty="0"/>
          </a:p>
        </p:txBody>
      </p:sp>
    </p:spTree>
    <p:extLst>
      <p:ext uri="{BB962C8B-B14F-4D97-AF65-F5344CB8AC3E}">
        <p14:creationId xmlns:p14="http://schemas.microsoft.com/office/powerpoint/2010/main" val="281109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7025438-7423-434F-9F4D-C8E674B5FFE7}"/>
              </a:ext>
            </a:extLst>
          </p:cNvPr>
          <p:cNvPicPr>
            <a:picLocks noChangeAspect="1"/>
          </p:cNvPicPr>
          <p:nvPr/>
        </p:nvPicPr>
        <p:blipFill>
          <a:blip r:embed="rId2"/>
          <a:stretch>
            <a:fillRect/>
          </a:stretch>
        </p:blipFill>
        <p:spPr>
          <a:xfrm>
            <a:off x="63362" y="757003"/>
            <a:ext cx="4699303" cy="3803083"/>
          </a:xfrm>
          <a:prstGeom prst="rect">
            <a:avLst/>
          </a:prstGeom>
        </p:spPr>
      </p:pic>
      <p:sp>
        <p:nvSpPr>
          <p:cNvPr id="12" name="Rectangle 11">
            <a:extLst>
              <a:ext uri="{FF2B5EF4-FFF2-40B4-BE49-F238E27FC236}">
                <a16:creationId xmlns:a16="http://schemas.microsoft.com/office/drawing/2014/main" id="{B8C96F41-FF53-434C-A79C-ECAB67A46330}"/>
              </a:ext>
            </a:extLst>
          </p:cNvPr>
          <p:cNvSpPr/>
          <p:nvPr/>
        </p:nvSpPr>
        <p:spPr>
          <a:xfrm>
            <a:off x="665365" y="1018261"/>
            <a:ext cx="1258055" cy="3123422"/>
          </a:xfrm>
          <a:prstGeom prst="rect">
            <a:avLst/>
          </a:prstGeom>
          <a:solidFill>
            <a:srgbClr val="DD5D4A">
              <a:alpha val="5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 </a:t>
            </a:r>
            <a:r>
              <a:rPr lang="fr-FR" dirty="0" err="1"/>
              <a:t>much</a:t>
            </a:r>
            <a:r>
              <a:rPr lang="fr-FR" dirty="0"/>
              <a:t> </a:t>
            </a:r>
            <a:r>
              <a:rPr lang="fr-FR" dirty="0" err="1"/>
              <a:t>space</a:t>
            </a:r>
            <a:r>
              <a:rPr lang="fr-FR" dirty="0"/>
              <a:t> </a:t>
            </a:r>
            <a:r>
              <a:rPr lang="fr-FR" dirty="0" err="1"/>
              <a:t>here</a:t>
            </a:r>
            <a:endParaRPr lang="fr-FR" dirty="0"/>
          </a:p>
        </p:txBody>
      </p:sp>
      <p:cxnSp>
        <p:nvCxnSpPr>
          <p:cNvPr id="15" name="Connecteur droit avec flèche 14">
            <a:extLst>
              <a:ext uri="{FF2B5EF4-FFF2-40B4-BE49-F238E27FC236}">
                <a16:creationId xmlns:a16="http://schemas.microsoft.com/office/drawing/2014/main" id="{F02B5BAA-147E-4D4A-A205-5D14DE674B41}"/>
              </a:ext>
            </a:extLst>
          </p:cNvPr>
          <p:cNvCxnSpPr>
            <a:cxnSpLocks/>
          </p:cNvCxnSpPr>
          <p:nvPr/>
        </p:nvCxnSpPr>
        <p:spPr>
          <a:xfrm flipH="1" flipV="1">
            <a:off x="2395692" y="1472032"/>
            <a:ext cx="216841" cy="80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Étoile à 5 branches 8">
            <a:extLst>
              <a:ext uri="{FF2B5EF4-FFF2-40B4-BE49-F238E27FC236}">
                <a16:creationId xmlns:a16="http://schemas.microsoft.com/office/drawing/2014/main" id="{71F73580-1124-694F-8BE6-9DB10C102097}"/>
              </a:ext>
            </a:extLst>
          </p:cNvPr>
          <p:cNvSpPr/>
          <p:nvPr/>
        </p:nvSpPr>
        <p:spPr>
          <a:xfrm>
            <a:off x="2295209" y="1430243"/>
            <a:ext cx="211016" cy="211015"/>
          </a:xfrm>
          <a:prstGeom prst="star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C7A80AE-E2D9-2A43-AE9C-4B92A6CECAC6}"/>
              </a:ext>
            </a:extLst>
          </p:cNvPr>
          <p:cNvSpPr txBox="1"/>
          <p:nvPr/>
        </p:nvSpPr>
        <p:spPr>
          <a:xfrm>
            <a:off x="2295209" y="2473878"/>
            <a:ext cx="992579" cy="369332"/>
          </a:xfrm>
          <a:prstGeom prst="rect">
            <a:avLst/>
          </a:prstGeom>
          <a:noFill/>
        </p:spPr>
        <p:txBody>
          <a:bodyPr wrap="none" rtlCol="0">
            <a:spAutoFit/>
          </a:bodyPr>
          <a:lstStyle/>
          <a:p>
            <a:r>
              <a:rPr lang="fr-FR" dirty="0">
                <a:solidFill>
                  <a:schemeClr val="accent5">
                    <a:lumMod val="75000"/>
                  </a:schemeClr>
                </a:solidFill>
              </a:rPr>
              <a:t>Belle2 IP</a:t>
            </a:r>
          </a:p>
        </p:txBody>
      </p:sp>
      <p:pic>
        <p:nvPicPr>
          <p:cNvPr id="23" name="Image 22">
            <a:extLst>
              <a:ext uri="{FF2B5EF4-FFF2-40B4-BE49-F238E27FC236}">
                <a16:creationId xmlns:a16="http://schemas.microsoft.com/office/drawing/2014/main" id="{5E505C6A-9D4D-744C-A671-604F1D4FC36C}"/>
              </a:ext>
            </a:extLst>
          </p:cNvPr>
          <p:cNvPicPr>
            <a:picLocks noChangeAspect="1"/>
          </p:cNvPicPr>
          <p:nvPr/>
        </p:nvPicPr>
        <p:blipFill>
          <a:blip r:embed="rId3"/>
          <a:stretch>
            <a:fillRect/>
          </a:stretch>
        </p:blipFill>
        <p:spPr>
          <a:xfrm>
            <a:off x="5134454" y="813970"/>
            <a:ext cx="3378062" cy="3482484"/>
          </a:xfrm>
          <a:prstGeom prst="rect">
            <a:avLst/>
          </a:prstGeom>
        </p:spPr>
      </p:pic>
      <p:sp>
        <p:nvSpPr>
          <p:cNvPr id="2" name="Titre 1">
            <a:extLst>
              <a:ext uri="{FF2B5EF4-FFF2-40B4-BE49-F238E27FC236}">
                <a16:creationId xmlns:a16="http://schemas.microsoft.com/office/drawing/2014/main" id="{DDB9600D-CEB3-714B-AA2F-6819F81B6801}"/>
              </a:ext>
            </a:extLst>
          </p:cNvPr>
          <p:cNvSpPr>
            <a:spLocks noGrp="1"/>
          </p:cNvSpPr>
          <p:nvPr>
            <p:ph type="title"/>
          </p:nvPr>
        </p:nvSpPr>
        <p:spPr>
          <a:xfrm>
            <a:off x="391887" y="156667"/>
            <a:ext cx="8629116" cy="509517"/>
          </a:xfrm>
        </p:spPr>
        <p:txBody>
          <a:bodyPr>
            <a:normAutofit fontScale="90000"/>
          </a:bodyPr>
          <a:lstStyle/>
          <a:p>
            <a:r>
              <a:rPr lang="fr-FR" dirty="0"/>
              <a:t>Ring transverse </a:t>
            </a:r>
            <a:r>
              <a:rPr lang="fr-FR" dirty="0" err="1"/>
              <a:t>polarimeter</a:t>
            </a:r>
            <a:r>
              <a:rPr lang="fr-FR" dirty="0"/>
              <a:t> (option #3)</a:t>
            </a:r>
          </a:p>
        </p:txBody>
      </p:sp>
      <p:sp>
        <p:nvSpPr>
          <p:cNvPr id="4" name="Espace réservé de la date 3">
            <a:extLst>
              <a:ext uri="{FF2B5EF4-FFF2-40B4-BE49-F238E27FC236}">
                <a16:creationId xmlns:a16="http://schemas.microsoft.com/office/drawing/2014/main" id="{FDDAD5EB-CE09-5A4B-BD84-8A787FA8A56C}"/>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E15EEA4C-1746-044A-96F4-A99EA1BF20E7}"/>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83D3D043-65B7-BF49-B198-8EAC11FBF5FD}"/>
              </a:ext>
            </a:extLst>
          </p:cNvPr>
          <p:cNvSpPr>
            <a:spLocks noGrp="1"/>
          </p:cNvSpPr>
          <p:nvPr>
            <p:ph type="sldNum" sz="quarter" idx="12"/>
          </p:nvPr>
        </p:nvSpPr>
        <p:spPr/>
        <p:txBody>
          <a:bodyPr/>
          <a:lstStyle/>
          <a:p>
            <a:fld id="{6324D5D7-7619-544E-85E6-FE67B0DC27B1}" type="slidenum">
              <a:rPr lang="fr-FR" smtClean="0"/>
              <a:t>11</a:t>
            </a:fld>
            <a:endParaRPr lang="fr-FR"/>
          </a:p>
        </p:txBody>
      </p:sp>
      <p:sp>
        <p:nvSpPr>
          <p:cNvPr id="21" name="Text Box 18">
            <a:extLst>
              <a:ext uri="{FF2B5EF4-FFF2-40B4-BE49-F238E27FC236}">
                <a16:creationId xmlns:a16="http://schemas.microsoft.com/office/drawing/2014/main" id="{45AD2AC5-B378-0E47-AC5B-026590FEF87E}"/>
              </a:ext>
            </a:extLst>
          </p:cNvPr>
          <p:cNvSpPr txBox="1">
            <a:spLocks noChangeArrowheads="1"/>
          </p:cNvSpPr>
          <p:nvPr/>
        </p:nvSpPr>
        <p:spPr bwMode="auto">
          <a:xfrm>
            <a:off x="63362" y="4506808"/>
            <a:ext cx="8819381" cy="1938992"/>
          </a:xfrm>
          <a:prstGeom prst="rect">
            <a:avLst/>
          </a:prstGeom>
          <a:solidFill>
            <a:srgbClr val="DD5D4A">
              <a:alpha val="21961"/>
            </a:srgbClr>
          </a:solidFill>
          <a:ln w="9525">
            <a:noFill/>
            <a:miter lim="800000"/>
            <a:headEnd/>
            <a:tailEnd/>
          </a:ln>
        </p:spPr>
        <p:txBody>
          <a:bodyPr wrap="square">
            <a:spAutoFit/>
          </a:bodyPr>
          <a:lstStyle/>
          <a:p>
            <a:r>
              <a:rPr lang="en-US" sz="1600" dirty="0">
                <a:solidFill>
                  <a:schemeClr val="tx2">
                    <a:lumMod val="60000"/>
                    <a:lumOff val="40000"/>
                  </a:schemeClr>
                </a:solidFill>
              </a:rPr>
              <a:t>Left part of the HER ring:</a:t>
            </a:r>
          </a:p>
          <a:p>
            <a:pPr marL="285750" indent="-285750">
              <a:buFont typeface="Arial" panose="020B0604020202020204" pitchFamily="34" charset="0"/>
              <a:buChar char="•"/>
            </a:pPr>
            <a:r>
              <a:rPr lang="en-US" sz="1600" dirty="0">
                <a:solidFill>
                  <a:schemeClr val="tx2">
                    <a:lumMod val="60000"/>
                    <a:lumOff val="40000"/>
                  </a:schemeClr>
                </a:solidFill>
                <a:sym typeface="Wingdings" pitchFamily="2" charset="2"/>
              </a:rPr>
              <a:t>1m in between LER and HER</a:t>
            </a:r>
          </a:p>
          <a:p>
            <a:pPr lvl="1"/>
            <a:r>
              <a:rPr lang="en-US" sz="1600" dirty="0">
                <a:solidFill>
                  <a:schemeClr val="tx2">
                    <a:lumMod val="60000"/>
                    <a:lumOff val="40000"/>
                  </a:schemeClr>
                </a:solidFill>
                <a:sym typeface="Wingdings" pitchFamily="2" charset="2"/>
              </a:rPr>
              <a:t> No space for a calorimeter in the. Line of sight of the beam</a:t>
            </a:r>
          </a:p>
          <a:p>
            <a:pPr marL="285750" indent="-285750">
              <a:buFont typeface="Arial" panose="020B0604020202020204" pitchFamily="34" charset="0"/>
              <a:buChar char="•"/>
            </a:pPr>
            <a:r>
              <a:rPr lang="en-US" sz="1600" dirty="0">
                <a:solidFill>
                  <a:schemeClr val="tx2">
                    <a:lumMod val="60000"/>
                    <a:lumOff val="40000"/>
                  </a:schemeClr>
                </a:solidFill>
                <a:sym typeface="Wingdings" pitchFamily="2" charset="2"/>
              </a:rPr>
              <a:t>&lt;2m in between HER and wall</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Most of it may be used for maintenance works ? (guess)</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Small space to place a spectrometer ? But energy of electrons is only few hundreds MeV apart from nominal. With a 0.22T 6m length magnet  0.22degree deflection for 500MeV energy loss.</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Spectrometer precision will depend on precision of knowledge of magnet strengths</a:t>
            </a:r>
          </a:p>
        </p:txBody>
      </p:sp>
    </p:spTree>
    <p:extLst>
      <p:ext uri="{BB962C8B-B14F-4D97-AF65-F5344CB8AC3E}">
        <p14:creationId xmlns:p14="http://schemas.microsoft.com/office/powerpoint/2010/main" val="309374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7025438-7423-434F-9F4D-C8E674B5FFE7}"/>
              </a:ext>
            </a:extLst>
          </p:cNvPr>
          <p:cNvPicPr>
            <a:picLocks noChangeAspect="1"/>
          </p:cNvPicPr>
          <p:nvPr/>
        </p:nvPicPr>
        <p:blipFill>
          <a:blip r:embed="rId2"/>
          <a:stretch>
            <a:fillRect/>
          </a:stretch>
        </p:blipFill>
        <p:spPr>
          <a:xfrm>
            <a:off x="63362" y="498444"/>
            <a:ext cx="4699303" cy="3803083"/>
          </a:xfrm>
          <a:prstGeom prst="rect">
            <a:avLst/>
          </a:prstGeom>
        </p:spPr>
      </p:pic>
      <p:sp>
        <p:nvSpPr>
          <p:cNvPr id="12" name="Rectangle 11">
            <a:extLst>
              <a:ext uri="{FF2B5EF4-FFF2-40B4-BE49-F238E27FC236}">
                <a16:creationId xmlns:a16="http://schemas.microsoft.com/office/drawing/2014/main" id="{B8C96F41-FF53-434C-A79C-ECAB67A46330}"/>
              </a:ext>
            </a:extLst>
          </p:cNvPr>
          <p:cNvSpPr/>
          <p:nvPr/>
        </p:nvSpPr>
        <p:spPr>
          <a:xfrm>
            <a:off x="3058571" y="778184"/>
            <a:ext cx="1258055" cy="3104940"/>
          </a:xfrm>
          <a:prstGeom prst="rect">
            <a:avLst/>
          </a:prstGeom>
          <a:solidFill>
            <a:srgbClr val="DD5D4A">
              <a:alpha val="5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Not </a:t>
            </a:r>
            <a:r>
              <a:rPr lang="fr-FR" dirty="0" err="1"/>
              <a:t>much</a:t>
            </a:r>
            <a:r>
              <a:rPr lang="fr-FR" dirty="0"/>
              <a:t> </a:t>
            </a:r>
            <a:r>
              <a:rPr lang="fr-FR" dirty="0" err="1"/>
              <a:t>space</a:t>
            </a:r>
            <a:r>
              <a:rPr lang="fr-FR" dirty="0"/>
              <a:t> </a:t>
            </a:r>
            <a:r>
              <a:rPr lang="fr-FR" dirty="0" err="1"/>
              <a:t>here</a:t>
            </a:r>
            <a:endParaRPr lang="fr-FR" dirty="0"/>
          </a:p>
        </p:txBody>
      </p:sp>
      <p:cxnSp>
        <p:nvCxnSpPr>
          <p:cNvPr id="15" name="Connecteur droit avec flèche 14">
            <a:extLst>
              <a:ext uri="{FF2B5EF4-FFF2-40B4-BE49-F238E27FC236}">
                <a16:creationId xmlns:a16="http://schemas.microsoft.com/office/drawing/2014/main" id="{F02B5BAA-147E-4D4A-A205-5D14DE674B41}"/>
              </a:ext>
            </a:extLst>
          </p:cNvPr>
          <p:cNvCxnSpPr>
            <a:cxnSpLocks/>
          </p:cNvCxnSpPr>
          <p:nvPr/>
        </p:nvCxnSpPr>
        <p:spPr>
          <a:xfrm flipH="1" flipV="1">
            <a:off x="2395692" y="1213473"/>
            <a:ext cx="216841" cy="80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Étoile à 5 branches 8">
            <a:extLst>
              <a:ext uri="{FF2B5EF4-FFF2-40B4-BE49-F238E27FC236}">
                <a16:creationId xmlns:a16="http://schemas.microsoft.com/office/drawing/2014/main" id="{71F73580-1124-694F-8BE6-9DB10C102097}"/>
              </a:ext>
            </a:extLst>
          </p:cNvPr>
          <p:cNvSpPr/>
          <p:nvPr/>
        </p:nvSpPr>
        <p:spPr>
          <a:xfrm>
            <a:off x="2295209" y="1171684"/>
            <a:ext cx="211016" cy="211015"/>
          </a:xfrm>
          <a:prstGeom prst="star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C7A80AE-E2D9-2A43-AE9C-4B92A6CECAC6}"/>
              </a:ext>
            </a:extLst>
          </p:cNvPr>
          <p:cNvSpPr txBox="1"/>
          <p:nvPr/>
        </p:nvSpPr>
        <p:spPr>
          <a:xfrm>
            <a:off x="2295209" y="2215319"/>
            <a:ext cx="992579" cy="369332"/>
          </a:xfrm>
          <a:prstGeom prst="rect">
            <a:avLst/>
          </a:prstGeom>
          <a:noFill/>
        </p:spPr>
        <p:txBody>
          <a:bodyPr wrap="none" rtlCol="0">
            <a:spAutoFit/>
          </a:bodyPr>
          <a:lstStyle/>
          <a:p>
            <a:r>
              <a:rPr lang="fr-FR" dirty="0">
                <a:solidFill>
                  <a:schemeClr val="accent5">
                    <a:lumMod val="75000"/>
                  </a:schemeClr>
                </a:solidFill>
              </a:rPr>
              <a:t>Belle2 IP</a:t>
            </a:r>
          </a:p>
        </p:txBody>
      </p:sp>
      <p:sp>
        <p:nvSpPr>
          <p:cNvPr id="2" name="Titre 1">
            <a:extLst>
              <a:ext uri="{FF2B5EF4-FFF2-40B4-BE49-F238E27FC236}">
                <a16:creationId xmlns:a16="http://schemas.microsoft.com/office/drawing/2014/main" id="{DDB9600D-CEB3-714B-AA2F-6819F81B6801}"/>
              </a:ext>
            </a:extLst>
          </p:cNvPr>
          <p:cNvSpPr>
            <a:spLocks noGrp="1"/>
          </p:cNvSpPr>
          <p:nvPr>
            <p:ph type="title"/>
          </p:nvPr>
        </p:nvSpPr>
        <p:spPr>
          <a:xfrm>
            <a:off x="391887" y="156667"/>
            <a:ext cx="8629116" cy="509517"/>
          </a:xfrm>
        </p:spPr>
        <p:txBody>
          <a:bodyPr>
            <a:normAutofit fontScale="90000"/>
          </a:bodyPr>
          <a:lstStyle/>
          <a:p>
            <a:r>
              <a:rPr lang="fr-FR" dirty="0"/>
              <a:t>Ring transverse </a:t>
            </a:r>
            <a:r>
              <a:rPr lang="fr-FR" dirty="0" err="1"/>
              <a:t>polarimeter</a:t>
            </a:r>
            <a:r>
              <a:rPr lang="fr-FR" dirty="0"/>
              <a:t> (option #3)</a:t>
            </a:r>
          </a:p>
        </p:txBody>
      </p:sp>
      <p:sp>
        <p:nvSpPr>
          <p:cNvPr id="4" name="Espace réservé de la date 3">
            <a:extLst>
              <a:ext uri="{FF2B5EF4-FFF2-40B4-BE49-F238E27FC236}">
                <a16:creationId xmlns:a16="http://schemas.microsoft.com/office/drawing/2014/main" id="{FDDAD5EB-CE09-5A4B-BD84-8A787FA8A56C}"/>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E15EEA4C-1746-044A-96F4-A99EA1BF20E7}"/>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83D3D043-65B7-BF49-B198-8EAC11FBF5FD}"/>
              </a:ext>
            </a:extLst>
          </p:cNvPr>
          <p:cNvSpPr>
            <a:spLocks noGrp="1"/>
          </p:cNvSpPr>
          <p:nvPr>
            <p:ph type="sldNum" sz="quarter" idx="12"/>
          </p:nvPr>
        </p:nvSpPr>
        <p:spPr/>
        <p:txBody>
          <a:bodyPr/>
          <a:lstStyle/>
          <a:p>
            <a:fld id="{6324D5D7-7619-544E-85E6-FE67B0DC27B1}" type="slidenum">
              <a:rPr lang="fr-FR" smtClean="0"/>
              <a:t>12</a:t>
            </a:fld>
            <a:endParaRPr lang="fr-FR"/>
          </a:p>
        </p:txBody>
      </p:sp>
      <p:sp>
        <p:nvSpPr>
          <p:cNvPr id="21" name="Text Box 18">
            <a:extLst>
              <a:ext uri="{FF2B5EF4-FFF2-40B4-BE49-F238E27FC236}">
                <a16:creationId xmlns:a16="http://schemas.microsoft.com/office/drawing/2014/main" id="{45AD2AC5-B378-0E47-AC5B-026590FEF87E}"/>
              </a:ext>
            </a:extLst>
          </p:cNvPr>
          <p:cNvSpPr txBox="1">
            <a:spLocks noChangeArrowheads="1"/>
          </p:cNvSpPr>
          <p:nvPr/>
        </p:nvSpPr>
        <p:spPr bwMode="auto">
          <a:xfrm>
            <a:off x="4530711" y="1033662"/>
            <a:ext cx="4301790" cy="584775"/>
          </a:xfrm>
          <a:prstGeom prst="rect">
            <a:avLst/>
          </a:prstGeom>
          <a:solidFill>
            <a:srgbClr val="DD5D4A">
              <a:alpha val="21961"/>
            </a:srgbClr>
          </a:solidFill>
          <a:ln w="9525">
            <a:noFill/>
            <a:miter lim="800000"/>
            <a:headEnd/>
            <a:tailEnd/>
          </a:ln>
        </p:spPr>
        <p:txBody>
          <a:bodyPr wrap="square">
            <a:spAutoFit/>
          </a:bodyPr>
          <a:lstStyle/>
          <a:p>
            <a:r>
              <a:rPr lang="en-US" sz="1600" dirty="0">
                <a:solidFill>
                  <a:schemeClr val="tx2">
                    <a:lumMod val="60000"/>
                    <a:lumOff val="40000"/>
                  </a:schemeClr>
                </a:solidFill>
              </a:rPr>
              <a:t>Right part of the HER ring:</a:t>
            </a:r>
          </a:p>
          <a:p>
            <a:pPr marL="285750" indent="-285750">
              <a:buFont typeface="Arial" panose="020B0604020202020204" pitchFamily="34" charset="0"/>
              <a:buChar char="•"/>
            </a:pPr>
            <a:r>
              <a:rPr lang="en-US" sz="1600" dirty="0">
                <a:solidFill>
                  <a:schemeClr val="tx2">
                    <a:lumMod val="60000"/>
                    <a:lumOff val="40000"/>
                  </a:schemeClr>
                </a:solidFill>
                <a:sym typeface="Wingdings" pitchFamily="2" charset="2"/>
              </a:rPr>
              <a:t>Similar statements hold</a:t>
            </a:r>
            <a:endParaRPr lang="en-US" sz="1400" dirty="0">
              <a:solidFill>
                <a:schemeClr val="tx2">
                  <a:lumMod val="60000"/>
                  <a:lumOff val="40000"/>
                </a:schemeClr>
              </a:solidFill>
              <a:sym typeface="Wingdings" pitchFamily="2" charset="2"/>
            </a:endParaRPr>
          </a:p>
        </p:txBody>
      </p:sp>
      <p:sp>
        <p:nvSpPr>
          <p:cNvPr id="13" name="Rectangle 12">
            <a:extLst>
              <a:ext uri="{FF2B5EF4-FFF2-40B4-BE49-F238E27FC236}">
                <a16:creationId xmlns:a16="http://schemas.microsoft.com/office/drawing/2014/main" id="{14525733-F9CE-AD4A-807D-FFA396A50623}"/>
              </a:ext>
            </a:extLst>
          </p:cNvPr>
          <p:cNvSpPr/>
          <p:nvPr/>
        </p:nvSpPr>
        <p:spPr>
          <a:xfrm>
            <a:off x="2049864" y="3273175"/>
            <a:ext cx="1008707" cy="609949"/>
          </a:xfrm>
          <a:prstGeom prst="rect">
            <a:avLst/>
          </a:prstGeom>
          <a:solidFill>
            <a:schemeClr val="accent3">
              <a:lumMod val="60000"/>
              <a:lumOff val="40000"/>
              <a:alpha val="5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35A28260-D5E1-2443-A13A-67707A5A5F2E}"/>
              </a:ext>
            </a:extLst>
          </p:cNvPr>
          <p:cNvPicPr>
            <a:picLocks noChangeAspect="1"/>
          </p:cNvPicPr>
          <p:nvPr/>
        </p:nvPicPr>
        <p:blipFill>
          <a:blip r:embed="rId3"/>
          <a:stretch>
            <a:fillRect/>
          </a:stretch>
        </p:blipFill>
        <p:spPr>
          <a:xfrm>
            <a:off x="0" y="4196984"/>
            <a:ext cx="7321411" cy="2167436"/>
          </a:xfrm>
          <a:prstGeom prst="rect">
            <a:avLst/>
          </a:prstGeom>
        </p:spPr>
      </p:pic>
      <p:sp>
        <p:nvSpPr>
          <p:cNvPr id="17" name="ZoneTexte 16">
            <a:extLst>
              <a:ext uri="{FF2B5EF4-FFF2-40B4-BE49-F238E27FC236}">
                <a16:creationId xmlns:a16="http://schemas.microsoft.com/office/drawing/2014/main" id="{64897A37-39B7-4A4C-8404-F96CB361FAD2}"/>
              </a:ext>
            </a:extLst>
          </p:cNvPr>
          <p:cNvSpPr txBox="1"/>
          <p:nvPr/>
        </p:nvSpPr>
        <p:spPr>
          <a:xfrm>
            <a:off x="7035" y="5509515"/>
            <a:ext cx="2754280" cy="369332"/>
          </a:xfrm>
          <a:prstGeom prst="rect">
            <a:avLst/>
          </a:prstGeom>
          <a:noFill/>
        </p:spPr>
        <p:txBody>
          <a:bodyPr wrap="none" rtlCol="0">
            <a:spAutoFit/>
          </a:bodyPr>
          <a:lstStyle/>
          <a:p>
            <a:r>
              <a:rPr lang="fr-FR" dirty="0"/>
              <a:t>Yann </a:t>
            </a:r>
            <a:r>
              <a:rPr lang="fr-FR" dirty="0" err="1"/>
              <a:t>Peinaud</a:t>
            </a:r>
            <a:r>
              <a:rPr lang="fr-FR" dirty="0"/>
              <a:t>, </a:t>
            </a:r>
            <a:r>
              <a:rPr lang="fr-FR" dirty="0" err="1"/>
              <a:t>Uhehara-san</a:t>
            </a:r>
            <a:endParaRPr lang="fr-FR" dirty="0"/>
          </a:p>
        </p:txBody>
      </p:sp>
      <p:sp>
        <p:nvSpPr>
          <p:cNvPr id="18" name="Rectangle 17">
            <a:extLst>
              <a:ext uri="{FF2B5EF4-FFF2-40B4-BE49-F238E27FC236}">
                <a16:creationId xmlns:a16="http://schemas.microsoft.com/office/drawing/2014/main" id="{CE5460EE-B2E4-7946-955B-98AAAE0DB9D4}"/>
              </a:ext>
            </a:extLst>
          </p:cNvPr>
          <p:cNvSpPr/>
          <p:nvPr/>
        </p:nvSpPr>
        <p:spPr>
          <a:xfrm>
            <a:off x="-696063" y="6035777"/>
            <a:ext cx="9106414" cy="369332"/>
          </a:xfrm>
          <a:prstGeom prst="rect">
            <a:avLst/>
          </a:prstGeom>
        </p:spPr>
        <p:txBody>
          <a:bodyPr wrap="square">
            <a:spAutoFit/>
          </a:bodyPr>
          <a:lstStyle/>
          <a:p>
            <a:pPr algn="ctr"/>
            <a:r>
              <a:rPr lang="en-GB" i="1" dirty="0">
                <a:solidFill>
                  <a:schemeClr val="accent1"/>
                </a:solidFill>
              </a:rPr>
              <a:t>Blue line is line of sight for photons scattered from IP located right before BX1E</a:t>
            </a:r>
          </a:p>
        </p:txBody>
      </p:sp>
      <p:sp>
        <p:nvSpPr>
          <p:cNvPr id="19" name="Text Box 18">
            <a:extLst>
              <a:ext uri="{FF2B5EF4-FFF2-40B4-BE49-F238E27FC236}">
                <a16:creationId xmlns:a16="http://schemas.microsoft.com/office/drawing/2014/main" id="{9BB0E787-A62A-894C-93FA-68229FEDA44B}"/>
              </a:ext>
            </a:extLst>
          </p:cNvPr>
          <p:cNvSpPr txBox="1">
            <a:spLocks noChangeArrowheads="1"/>
          </p:cNvSpPr>
          <p:nvPr/>
        </p:nvSpPr>
        <p:spPr bwMode="auto">
          <a:xfrm>
            <a:off x="4530712" y="1846808"/>
            <a:ext cx="4301789" cy="1569660"/>
          </a:xfrm>
          <a:prstGeom prst="rect">
            <a:avLst/>
          </a:prstGeom>
          <a:solidFill>
            <a:schemeClr val="accent3">
              <a:lumMod val="60000"/>
              <a:lumOff val="40000"/>
              <a:alpha val="21961"/>
            </a:schemeClr>
          </a:solidFill>
          <a:ln w="9525">
            <a:noFill/>
            <a:miter lim="800000"/>
            <a:headEnd/>
            <a:tailEnd/>
          </a:ln>
        </p:spPr>
        <p:txBody>
          <a:bodyPr wrap="square">
            <a:spAutoFit/>
          </a:bodyPr>
          <a:lstStyle/>
          <a:p>
            <a:r>
              <a:rPr lang="en-US" sz="1600" dirty="0">
                <a:solidFill>
                  <a:schemeClr val="tx2">
                    <a:lumMod val="60000"/>
                    <a:lumOff val="40000"/>
                  </a:schemeClr>
                </a:solidFill>
              </a:rPr>
              <a:t>FUJI hall:</a:t>
            </a:r>
          </a:p>
          <a:p>
            <a:pPr marL="285750" indent="-285750">
              <a:buFont typeface="Arial" panose="020B0604020202020204" pitchFamily="34" charset="0"/>
              <a:buChar char="•"/>
            </a:pPr>
            <a:r>
              <a:rPr lang="en-US" sz="1600" dirty="0">
                <a:solidFill>
                  <a:schemeClr val="tx2">
                    <a:lumMod val="60000"/>
                    <a:lumOff val="40000"/>
                  </a:schemeClr>
                </a:solidFill>
                <a:sym typeface="Wingdings" pitchFamily="2" charset="2"/>
              </a:rPr>
              <a:t>There may be a possibility</a:t>
            </a:r>
          </a:p>
          <a:p>
            <a:pPr marL="285750" indent="-285750">
              <a:buFont typeface="Arial" panose="020B0604020202020204" pitchFamily="34" charset="0"/>
              <a:buChar char="•"/>
            </a:pPr>
            <a:r>
              <a:rPr lang="en-US" sz="1600" dirty="0">
                <a:solidFill>
                  <a:schemeClr val="tx2">
                    <a:lumMod val="60000"/>
                    <a:lumOff val="40000"/>
                  </a:schemeClr>
                </a:solidFill>
                <a:sym typeface="Wingdings" pitchFamily="2" charset="2"/>
              </a:rPr>
              <a:t>Is it reasonable ?</a:t>
            </a:r>
          </a:p>
          <a:p>
            <a:pPr marL="285750" indent="-285750">
              <a:buFont typeface="Arial" panose="020B0604020202020204" pitchFamily="34" charset="0"/>
              <a:buChar char="•"/>
            </a:pPr>
            <a:r>
              <a:rPr lang="en-US" sz="1600" dirty="0">
                <a:solidFill>
                  <a:schemeClr val="tx2">
                    <a:lumMod val="60000"/>
                    <a:lumOff val="40000"/>
                  </a:schemeClr>
                </a:solidFill>
                <a:sym typeface="Wingdings" pitchFamily="2" charset="2"/>
              </a:rPr>
              <a:t>May allow both electron spectrometry with tracking after a single magnet and calorimetric measurement of photons</a:t>
            </a:r>
          </a:p>
        </p:txBody>
      </p:sp>
    </p:spTree>
    <p:extLst>
      <p:ext uri="{BB962C8B-B14F-4D97-AF65-F5344CB8AC3E}">
        <p14:creationId xmlns:p14="http://schemas.microsoft.com/office/powerpoint/2010/main" val="85290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939677C-D44E-B044-9387-50BD0DF88B9D}"/>
              </a:ext>
            </a:extLst>
          </p:cNvPr>
          <p:cNvPicPr>
            <a:picLocks noChangeAspect="1"/>
          </p:cNvPicPr>
          <p:nvPr/>
        </p:nvPicPr>
        <p:blipFill>
          <a:blip r:embed="rId2"/>
          <a:stretch>
            <a:fillRect/>
          </a:stretch>
        </p:blipFill>
        <p:spPr>
          <a:xfrm>
            <a:off x="420234" y="1124223"/>
            <a:ext cx="6009600" cy="4507200"/>
          </a:xfrm>
          <a:prstGeom prst="rect">
            <a:avLst/>
          </a:prstGeom>
        </p:spPr>
      </p:pic>
      <p:sp>
        <p:nvSpPr>
          <p:cNvPr id="2" name="Titre 1">
            <a:extLst>
              <a:ext uri="{FF2B5EF4-FFF2-40B4-BE49-F238E27FC236}">
                <a16:creationId xmlns:a16="http://schemas.microsoft.com/office/drawing/2014/main" id="{9CE8C268-B4D4-B447-8374-7B2CD597FC2F}"/>
              </a:ext>
            </a:extLst>
          </p:cNvPr>
          <p:cNvSpPr>
            <a:spLocks noGrp="1"/>
          </p:cNvSpPr>
          <p:nvPr>
            <p:ph type="title"/>
          </p:nvPr>
        </p:nvSpPr>
        <p:spPr>
          <a:xfrm>
            <a:off x="625488" y="338906"/>
            <a:ext cx="7886700" cy="509517"/>
          </a:xfrm>
        </p:spPr>
        <p:txBody>
          <a:bodyPr>
            <a:normAutofit fontScale="90000"/>
          </a:bodyPr>
          <a:lstStyle/>
          <a:p>
            <a:r>
              <a:rPr lang="fr-FR" dirty="0" err="1"/>
              <a:t>Nearly</a:t>
            </a:r>
            <a:r>
              <a:rPr lang="fr-FR" dirty="0"/>
              <a:t> longitudinal </a:t>
            </a:r>
            <a:r>
              <a:rPr lang="fr-FR" dirty="0" err="1"/>
              <a:t>pol</a:t>
            </a:r>
            <a:r>
              <a:rPr lang="fr-FR" dirty="0"/>
              <a:t>. (option#2)</a:t>
            </a:r>
          </a:p>
        </p:txBody>
      </p:sp>
      <p:sp>
        <p:nvSpPr>
          <p:cNvPr id="4" name="Espace réservé de la date 3">
            <a:extLst>
              <a:ext uri="{FF2B5EF4-FFF2-40B4-BE49-F238E27FC236}">
                <a16:creationId xmlns:a16="http://schemas.microsoft.com/office/drawing/2014/main" id="{BCDF5889-4747-3A42-AEE6-95016F3C7729}"/>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F702C0E2-B71E-7947-B860-9B881F0B4779}"/>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03E14EDD-7485-F34D-BB37-67D50231C78D}"/>
              </a:ext>
            </a:extLst>
          </p:cNvPr>
          <p:cNvSpPr>
            <a:spLocks noGrp="1"/>
          </p:cNvSpPr>
          <p:nvPr>
            <p:ph type="sldNum" sz="quarter" idx="12"/>
          </p:nvPr>
        </p:nvSpPr>
        <p:spPr/>
        <p:txBody>
          <a:bodyPr/>
          <a:lstStyle/>
          <a:p>
            <a:fld id="{6324D5D7-7619-544E-85E6-FE67B0DC27B1}" type="slidenum">
              <a:rPr lang="fr-FR" smtClean="0"/>
              <a:t>13</a:t>
            </a:fld>
            <a:endParaRPr lang="fr-FR"/>
          </a:p>
        </p:txBody>
      </p:sp>
      <p:sp>
        <p:nvSpPr>
          <p:cNvPr id="8" name="ZoneTexte 7">
            <a:extLst>
              <a:ext uri="{FF2B5EF4-FFF2-40B4-BE49-F238E27FC236}">
                <a16:creationId xmlns:a16="http://schemas.microsoft.com/office/drawing/2014/main" id="{9DC11A7B-EE52-E34A-911B-11C2CCC154FC}"/>
              </a:ext>
            </a:extLst>
          </p:cNvPr>
          <p:cNvSpPr txBox="1"/>
          <p:nvPr/>
        </p:nvSpPr>
        <p:spPr>
          <a:xfrm>
            <a:off x="1649614" y="4469370"/>
            <a:ext cx="1596004" cy="369332"/>
          </a:xfrm>
          <a:prstGeom prst="rect">
            <a:avLst/>
          </a:prstGeom>
          <a:noFill/>
        </p:spPr>
        <p:txBody>
          <a:bodyPr wrap="square" rtlCol="0">
            <a:spAutoFit/>
          </a:bodyPr>
          <a:lstStyle/>
          <a:p>
            <a:r>
              <a:rPr lang="fr-FR" dirty="0">
                <a:solidFill>
                  <a:schemeClr val="accent3">
                    <a:lumMod val="75000"/>
                  </a:schemeClr>
                </a:solidFill>
              </a:rPr>
              <a:t>HER (</a:t>
            </a:r>
            <a:r>
              <a:rPr lang="fr-FR" dirty="0" err="1">
                <a:solidFill>
                  <a:schemeClr val="accent3">
                    <a:lumMod val="75000"/>
                  </a:schemeClr>
                </a:solidFill>
              </a:rPr>
              <a:t>electron</a:t>
            </a:r>
            <a:r>
              <a:rPr lang="fr-FR" dirty="0">
                <a:solidFill>
                  <a:schemeClr val="accent3">
                    <a:lumMod val="75000"/>
                  </a:schemeClr>
                </a:solidFill>
              </a:rPr>
              <a:t>)</a:t>
            </a:r>
          </a:p>
        </p:txBody>
      </p:sp>
      <p:sp>
        <p:nvSpPr>
          <p:cNvPr id="9" name="ZoneTexte 8">
            <a:extLst>
              <a:ext uri="{FF2B5EF4-FFF2-40B4-BE49-F238E27FC236}">
                <a16:creationId xmlns:a16="http://schemas.microsoft.com/office/drawing/2014/main" id="{3AD8A2ED-B651-D144-BB6B-925DC0B4476B}"/>
              </a:ext>
            </a:extLst>
          </p:cNvPr>
          <p:cNvSpPr txBox="1"/>
          <p:nvPr/>
        </p:nvSpPr>
        <p:spPr>
          <a:xfrm>
            <a:off x="603707" y="3786433"/>
            <a:ext cx="1193286" cy="646331"/>
          </a:xfrm>
          <a:prstGeom prst="rect">
            <a:avLst/>
          </a:prstGeom>
          <a:noFill/>
        </p:spPr>
        <p:txBody>
          <a:bodyPr wrap="square" rtlCol="0">
            <a:spAutoFit/>
          </a:bodyPr>
          <a:lstStyle/>
          <a:p>
            <a:r>
              <a:rPr lang="fr-FR" dirty="0">
                <a:solidFill>
                  <a:srgbClr val="C00000"/>
                </a:solidFill>
              </a:rPr>
              <a:t>LER (positron)</a:t>
            </a:r>
          </a:p>
        </p:txBody>
      </p:sp>
      <p:cxnSp>
        <p:nvCxnSpPr>
          <p:cNvPr id="10" name="Connecteur droit avec flèche 9">
            <a:extLst>
              <a:ext uri="{FF2B5EF4-FFF2-40B4-BE49-F238E27FC236}">
                <a16:creationId xmlns:a16="http://schemas.microsoft.com/office/drawing/2014/main" id="{6B456AB4-59B2-FD42-B6E8-8A1AB8A7678C}"/>
              </a:ext>
            </a:extLst>
          </p:cNvPr>
          <p:cNvCxnSpPr>
            <a:cxnSpLocks/>
          </p:cNvCxnSpPr>
          <p:nvPr/>
        </p:nvCxnSpPr>
        <p:spPr>
          <a:xfrm flipV="1">
            <a:off x="1649614" y="3749827"/>
            <a:ext cx="362499" cy="84843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234FA82A-2F58-FF4D-91A8-0433C8A6646F}"/>
              </a:ext>
            </a:extLst>
          </p:cNvPr>
          <p:cNvCxnSpPr>
            <a:cxnSpLocks/>
          </p:cNvCxnSpPr>
          <p:nvPr/>
        </p:nvCxnSpPr>
        <p:spPr>
          <a:xfrm flipH="1">
            <a:off x="1693010" y="3407451"/>
            <a:ext cx="275709" cy="58632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55ACDC-B4E7-E947-B6BB-35741A7BB3C5}"/>
              </a:ext>
            </a:extLst>
          </p:cNvPr>
          <p:cNvSpPr/>
          <p:nvPr/>
        </p:nvSpPr>
        <p:spPr>
          <a:xfrm>
            <a:off x="348135" y="989865"/>
            <a:ext cx="7661561" cy="369332"/>
          </a:xfrm>
          <a:prstGeom prst="rect">
            <a:avLst/>
          </a:prstGeom>
        </p:spPr>
        <p:txBody>
          <a:bodyPr wrap="square">
            <a:spAutoFit/>
          </a:bodyPr>
          <a:lstStyle/>
          <a:p>
            <a:r>
              <a:rPr lang="en-US" dirty="0">
                <a:solidFill>
                  <a:schemeClr val="tx2">
                    <a:lumMod val="60000"/>
                    <a:lumOff val="40000"/>
                  </a:schemeClr>
                </a:solidFill>
              </a:rPr>
              <a:t>⚠️ accelerator tunnel walls and utilities are not drawn</a:t>
            </a:r>
            <a:endParaRPr lang="fr-FR" dirty="0"/>
          </a:p>
        </p:txBody>
      </p:sp>
      <p:cxnSp>
        <p:nvCxnSpPr>
          <p:cNvPr id="18" name="Connecteur droit avec flèche 17">
            <a:extLst>
              <a:ext uri="{FF2B5EF4-FFF2-40B4-BE49-F238E27FC236}">
                <a16:creationId xmlns:a16="http://schemas.microsoft.com/office/drawing/2014/main" id="{FEC6EF64-DC78-7143-A77E-1C80DA23C44C}"/>
              </a:ext>
            </a:extLst>
          </p:cNvPr>
          <p:cNvCxnSpPr>
            <a:cxnSpLocks/>
          </p:cNvCxnSpPr>
          <p:nvPr/>
        </p:nvCxnSpPr>
        <p:spPr>
          <a:xfrm>
            <a:off x="3242583" y="2082604"/>
            <a:ext cx="0" cy="959546"/>
          </a:xfrm>
          <a:prstGeom prst="straightConnector1">
            <a:avLst/>
          </a:prstGeom>
          <a:ln w="50800">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297245F-7734-CF45-B4E6-E4D3CFF0547D}"/>
              </a:ext>
            </a:extLst>
          </p:cNvPr>
          <p:cNvSpPr txBox="1"/>
          <p:nvPr/>
        </p:nvSpPr>
        <p:spPr>
          <a:xfrm>
            <a:off x="1170807" y="2193045"/>
            <a:ext cx="1829793" cy="369332"/>
          </a:xfrm>
          <a:prstGeom prst="rect">
            <a:avLst/>
          </a:prstGeom>
          <a:noFill/>
        </p:spPr>
        <p:txBody>
          <a:bodyPr wrap="square" rtlCol="0">
            <a:spAutoFit/>
          </a:bodyPr>
          <a:lstStyle/>
          <a:p>
            <a:r>
              <a:rPr lang="fr-FR" dirty="0">
                <a:solidFill>
                  <a:srgbClr val="7030A0"/>
                </a:solidFill>
              </a:rPr>
              <a:t>About 2.5 </a:t>
            </a:r>
            <a:r>
              <a:rPr lang="fr-FR" dirty="0" err="1">
                <a:solidFill>
                  <a:srgbClr val="7030A0"/>
                </a:solidFill>
              </a:rPr>
              <a:t>meters</a:t>
            </a:r>
            <a:endParaRPr lang="fr-FR" dirty="0">
              <a:solidFill>
                <a:srgbClr val="7030A0"/>
              </a:solidFill>
            </a:endParaRPr>
          </a:p>
        </p:txBody>
      </p:sp>
      <p:sp>
        <p:nvSpPr>
          <p:cNvPr id="30" name="Accolade fermante 29">
            <a:extLst>
              <a:ext uri="{FF2B5EF4-FFF2-40B4-BE49-F238E27FC236}">
                <a16:creationId xmlns:a16="http://schemas.microsoft.com/office/drawing/2014/main" id="{4D0D7925-ACB0-B84E-97B0-3E0C0D670865}"/>
              </a:ext>
            </a:extLst>
          </p:cNvPr>
          <p:cNvSpPr/>
          <p:nvPr/>
        </p:nvSpPr>
        <p:spPr>
          <a:xfrm>
            <a:off x="5951625" y="1538215"/>
            <a:ext cx="241983" cy="200885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a:extLst>
              <a:ext uri="{FF2B5EF4-FFF2-40B4-BE49-F238E27FC236}">
                <a16:creationId xmlns:a16="http://schemas.microsoft.com/office/drawing/2014/main" id="{4A6FA35A-70F8-2044-9960-C2B228F0566A}"/>
              </a:ext>
            </a:extLst>
          </p:cNvPr>
          <p:cNvSpPr txBox="1"/>
          <p:nvPr/>
        </p:nvSpPr>
        <p:spPr>
          <a:xfrm>
            <a:off x="6225553" y="1916046"/>
            <a:ext cx="2721564" cy="1477328"/>
          </a:xfrm>
          <a:prstGeom prst="rect">
            <a:avLst/>
          </a:prstGeom>
          <a:noFill/>
        </p:spPr>
        <p:txBody>
          <a:bodyPr wrap="square" rtlCol="0">
            <a:spAutoFit/>
          </a:bodyPr>
          <a:lstStyle/>
          <a:p>
            <a:pPr algn="ctr"/>
            <a:r>
              <a:rPr lang="en-GB" i="1" dirty="0">
                <a:solidFill>
                  <a:schemeClr val="accent1"/>
                </a:solidFill>
              </a:rPr>
              <a:t>Line of sight of photons produced at interaction points located right before BLA2LE, BLX2LE(1,2), BLY1LE(1,2) </a:t>
            </a:r>
          </a:p>
        </p:txBody>
      </p:sp>
      <p:sp>
        <p:nvSpPr>
          <p:cNvPr id="20" name="Rectangle 19">
            <a:extLst>
              <a:ext uri="{FF2B5EF4-FFF2-40B4-BE49-F238E27FC236}">
                <a16:creationId xmlns:a16="http://schemas.microsoft.com/office/drawing/2014/main" id="{BCAC21C0-DE90-9A49-95D4-60CEF2408054}"/>
              </a:ext>
            </a:extLst>
          </p:cNvPr>
          <p:cNvSpPr/>
          <p:nvPr/>
        </p:nvSpPr>
        <p:spPr>
          <a:xfrm>
            <a:off x="219439" y="5716104"/>
            <a:ext cx="8824390" cy="369332"/>
          </a:xfrm>
          <a:prstGeom prst="rect">
            <a:avLst/>
          </a:prstGeom>
        </p:spPr>
        <p:txBody>
          <a:bodyPr wrap="square">
            <a:spAutoFit/>
          </a:bodyPr>
          <a:lstStyle/>
          <a:p>
            <a:r>
              <a:rPr lang="en-US" dirty="0">
                <a:solidFill>
                  <a:schemeClr val="tx2">
                    <a:lumMod val="60000"/>
                    <a:lumOff val="40000"/>
                  </a:schemeClr>
                </a:solidFill>
              </a:rPr>
              <a:t>⚠️ what is the expected longitudinal polarization magnitude at these locations ?</a:t>
            </a:r>
            <a:endParaRPr lang="fr-FR" dirty="0"/>
          </a:p>
        </p:txBody>
      </p:sp>
      <p:sp>
        <p:nvSpPr>
          <p:cNvPr id="22" name="Étoile à 5 branches 21">
            <a:extLst>
              <a:ext uri="{FF2B5EF4-FFF2-40B4-BE49-F238E27FC236}">
                <a16:creationId xmlns:a16="http://schemas.microsoft.com/office/drawing/2014/main" id="{592AACFE-B340-654D-B396-101FA1F4AA08}"/>
              </a:ext>
            </a:extLst>
          </p:cNvPr>
          <p:cNvSpPr/>
          <p:nvPr/>
        </p:nvSpPr>
        <p:spPr>
          <a:xfrm>
            <a:off x="5740609" y="2831135"/>
            <a:ext cx="211016" cy="211015"/>
          </a:xfrm>
          <a:prstGeom prst="star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1513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E15FD-91E0-4749-9FE7-76B8F4EEEFF6}"/>
              </a:ext>
            </a:extLst>
          </p:cNvPr>
          <p:cNvSpPr>
            <a:spLocks noGrp="1"/>
          </p:cNvSpPr>
          <p:nvPr>
            <p:ph type="title"/>
          </p:nvPr>
        </p:nvSpPr>
        <p:spPr/>
        <p:txBody>
          <a:bodyPr>
            <a:normAutofit fontScale="90000"/>
          </a:bodyPr>
          <a:lstStyle/>
          <a:p>
            <a:r>
              <a:rPr lang="fr-FR" dirty="0"/>
              <a:t>BLA2LE and BLX2LE.2</a:t>
            </a:r>
          </a:p>
        </p:txBody>
      </p:sp>
      <p:pic>
        <p:nvPicPr>
          <p:cNvPr id="8" name="Espace réservé du contenu 7">
            <a:extLst>
              <a:ext uri="{FF2B5EF4-FFF2-40B4-BE49-F238E27FC236}">
                <a16:creationId xmlns:a16="http://schemas.microsoft.com/office/drawing/2014/main" id="{ED501E05-D495-CE44-9201-ED5C4336E440}"/>
              </a:ext>
            </a:extLst>
          </p:cNvPr>
          <p:cNvPicPr>
            <a:picLocks noGrp="1" noChangeAspect="1"/>
          </p:cNvPicPr>
          <p:nvPr>
            <p:ph idx="1"/>
          </p:nvPr>
        </p:nvPicPr>
        <p:blipFill>
          <a:blip r:embed="rId2"/>
          <a:stretch>
            <a:fillRect/>
          </a:stretch>
        </p:blipFill>
        <p:spPr>
          <a:xfrm>
            <a:off x="63362" y="999213"/>
            <a:ext cx="9080637" cy="2688238"/>
          </a:xfrm>
        </p:spPr>
      </p:pic>
      <p:sp>
        <p:nvSpPr>
          <p:cNvPr id="4" name="Espace réservé de la date 3">
            <a:extLst>
              <a:ext uri="{FF2B5EF4-FFF2-40B4-BE49-F238E27FC236}">
                <a16:creationId xmlns:a16="http://schemas.microsoft.com/office/drawing/2014/main" id="{078F4FC7-523E-7249-9E74-2CC0B0AED4AD}"/>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448D2BFC-7C69-1F40-84EA-B8653E2D02D5}"/>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8B14228F-C368-D84E-8C01-0A165782640F}"/>
              </a:ext>
            </a:extLst>
          </p:cNvPr>
          <p:cNvSpPr>
            <a:spLocks noGrp="1"/>
          </p:cNvSpPr>
          <p:nvPr>
            <p:ph type="sldNum" sz="quarter" idx="12"/>
          </p:nvPr>
        </p:nvSpPr>
        <p:spPr/>
        <p:txBody>
          <a:bodyPr/>
          <a:lstStyle/>
          <a:p>
            <a:fld id="{6324D5D7-7619-544E-85E6-FE67B0DC27B1}" type="slidenum">
              <a:rPr lang="fr-FR" smtClean="0"/>
              <a:t>14</a:t>
            </a:fld>
            <a:endParaRPr lang="fr-FR"/>
          </a:p>
        </p:txBody>
      </p:sp>
      <p:pic>
        <p:nvPicPr>
          <p:cNvPr id="10" name="Image 9">
            <a:extLst>
              <a:ext uri="{FF2B5EF4-FFF2-40B4-BE49-F238E27FC236}">
                <a16:creationId xmlns:a16="http://schemas.microsoft.com/office/drawing/2014/main" id="{06243505-7A28-E34B-BDB9-3975DA99F7D8}"/>
              </a:ext>
            </a:extLst>
          </p:cNvPr>
          <p:cNvPicPr>
            <a:picLocks noChangeAspect="1"/>
          </p:cNvPicPr>
          <p:nvPr/>
        </p:nvPicPr>
        <p:blipFill>
          <a:blip r:embed="rId3"/>
          <a:stretch>
            <a:fillRect/>
          </a:stretch>
        </p:blipFill>
        <p:spPr>
          <a:xfrm>
            <a:off x="31680" y="3687451"/>
            <a:ext cx="9144000" cy="2706997"/>
          </a:xfrm>
          <a:prstGeom prst="rect">
            <a:avLst/>
          </a:prstGeom>
        </p:spPr>
      </p:pic>
      <p:sp>
        <p:nvSpPr>
          <p:cNvPr id="11" name="ZoneTexte 10">
            <a:extLst>
              <a:ext uri="{FF2B5EF4-FFF2-40B4-BE49-F238E27FC236}">
                <a16:creationId xmlns:a16="http://schemas.microsoft.com/office/drawing/2014/main" id="{A9C3240F-C9A4-A946-98B8-8F5674D864EB}"/>
              </a:ext>
            </a:extLst>
          </p:cNvPr>
          <p:cNvSpPr txBox="1"/>
          <p:nvPr/>
        </p:nvSpPr>
        <p:spPr>
          <a:xfrm>
            <a:off x="0" y="3562881"/>
            <a:ext cx="9175680" cy="646331"/>
          </a:xfrm>
          <a:prstGeom prst="rect">
            <a:avLst/>
          </a:prstGeom>
          <a:noFill/>
        </p:spPr>
        <p:txBody>
          <a:bodyPr wrap="square" rtlCol="0">
            <a:spAutoFit/>
          </a:bodyPr>
          <a:lstStyle/>
          <a:p>
            <a:pPr algn="ctr"/>
            <a:r>
              <a:rPr lang="en-GB" i="1" dirty="0">
                <a:solidFill>
                  <a:schemeClr val="accent1"/>
                </a:solidFill>
              </a:rPr>
              <a:t>There seem to be enough space for a photon detector after BLA2LE or BLX2LE.2</a:t>
            </a:r>
          </a:p>
          <a:p>
            <a:pPr algn="ctr"/>
            <a:r>
              <a:rPr lang="en-GB" i="1" dirty="0">
                <a:solidFill>
                  <a:schemeClr val="accent1"/>
                </a:solidFill>
              </a:rPr>
              <a:t>Blue lines are line of sights for photons scattered from IPs located right before these dipoles</a:t>
            </a:r>
          </a:p>
        </p:txBody>
      </p:sp>
      <p:sp>
        <p:nvSpPr>
          <p:cNvPr id="14" name="ZoneTexte 13">
            <a:extLst>
              <a:ext uri="{FF2B5EF4-FFF2-40B4-BE49-F238E27FC236}">
                <a16:creationId xmlns:a16="http://schemas.microsoft.com/office/drawing/2014/main" id="{9C592D31-32E2-8343-8656-812BB73A6AF7}"/>
              </a:ext>
            </a:extLst>
          </p:cNvPr>
          <p:cNvSpPr txBox="1"/>
          <p:nvPr/>
        </p:nvSpPr>
        <p:spPr>
          <a:xfrm>
            <a:off x="4280226" y="-4206"/>
            <a:ext cx="4632807" cy="369332"/>
          </a:xfrm>
          <a:prstGeom prst="rect">
            <a:avLst/>
          </a:prstGeom>
          <a:noFill/>
        </p:spPr>
        <p:txBody>
          <a:bodyPr wrap="none" rtlCol="0">
            <a:spAutoFit/>
          </a:bodyPr>
          <a:lstStyle/>
          <a:p>
            <a:r>
              <a:rPr lang="fr-FR" dirty="0"/>
              <a:t>Yann </a:t>
            </a:r>
            <a:r>
              <a:rPr lang="fr-FR" dirty="0" err="1"/>
              <a:t>Peinaud</a:t>
            </a:r>
            <a:r>
              <a:rPr lang="fr-FR" dirty="0"/>
              <a:t> + </a:t>
            </a:r>
            <a:r>
              <a:rPr lang="fr-FR" dirty="0" err="1"/>
              <a:t>Uhehara-san</a:t>
            </a:r>
            <a:r>
              <a:rPr lang="fr-FR" dirty="0"/>
              <a:t> for the 2D </a:t>
            </a:r>
            <a:r>
              <a:rPr lang="fr-FR" dirty="0" err="1"/>
              <a:t>drawing</a:t>
            </a:r>
            <a:endParaRPr lang="fr-FR" dirty="0"/>
          </a:p>
        </p:txBody>
      </p:sp>
    </p:spTree>
    <p:extLst>
      <p:ext uri="{BB962C8B-B14F-4D97-AF65-F5344CB8AC3E}">
        <p14:creationId xmlns:p14="http://schemas.microsoft.com/office/powerpoint/2010/main" val="50499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E15FD-91E0-4749-9FE7-76B8F4EEEFF6}"/>
              </a:ext>
            </a:extLst>
          </p:cNvPr>
          <p:cNvSpPr>
            <a:spLocks noGrp="1"/>
          </p:cNvSpPr>
          <p:nvPr>
            <p:ph type="title"/>
          </p:nvPr>
        </p:nvSpPr>
        <p:spPr/>
        <p:txBody>
          <a:bodyPr>
            <a:normAutofit fontScale="90000"/>
          </a:bodyPr>
          <a:lstStyle/>
          <a:p>
            <a:r>
              <a:rPr lang="fr-FR" dirty="0"/>
              <a:t>BLY1LE.1 and BLY1LE.2</a:t>
            </a:r>
          </a:p>
        </p:txBody>
      </p:sp>
      <p:sp>
        <p:nvSpPr>
          <p:cNvPr id="4" name="Espace réservé de la date 3">
            <a:extLst>
              <a:ext uri="{FF2B5EF4-FFF2-40B4-BE49-F238E27FC236}">
                <a16:creationId xmlns:a16="http://schemas.microsoft.com/office/drawing/2014/main" id="{078F4FC7-523E-7249-9E74-2CC0B0AED4AD}"/>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448D2BFC-7C69-1F40-84EA-B8653E2D02D5}"/>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8B14228F-C368-D84E-8C01-0A165782640F}"/>
              </a:ext>
            </a:extLst>
          </p:cNvPr>
          <p:cNvSpPr>
            <a:spLocks noGrp="1"/>
          </p:cNvSpPr>
          <p:nvPr>
            <p:ph type="sldNum" sz="quarter" idx="12"/>
          </p:nvPr>
        </p:nvSpPr>
        <p:spPr/>
        <p:txBody>
          <a:bodyPr/>
          <a:lstStyle/>
          <a:p>
            <a:fld id="{6324D5D7-7619-544E-85E6-FE67B0DC27B1}" type="slidenum">
              <a:rPr lang="fr-FR" smtClean="0"/>
              <a:t>15</a:t>
            </a:fld>
            <a:endParaRPr lang="fr-FR"/>
          </a:p>
        </p:txBody>
      </p:sp>
      <p:sp>
        <p:nvSpPr>
          <p:cNvPr id="11" name="ZoneTexte 10">
            <a:extLst>
              <a:ext uri="{FF2B5EF4-FFF2-40B4-BE49-F238E27FC236}">
                <a16:creationId xmlns:a16="http://schemas.microsoft.com/office/drawing/2014/main" id="{A9C3240F-C9A4-A946-98B8-8F5674D864EB}"/>
              </a:ext>
            </a:extLst>
          </p:cNvPr>
          <p:cNvSpPr txBox="1"/>
          <p:nvPr/>
        </p:nvSpPr>
        <p:spPr>
          <a:xfrm>
            <a:off x="0" y="3893621"/>
            <a:ext cx="9175680" cy="646331"/>
          </a:xfrm>
          <a:prstGeom prst="rect">
            <a:avLst/>
          </a:prstGeom>
          <a:noFill/>
        </p:spPr>
        <p:txBody>
          <a:bodyPr wrap="square" rtlCol="0">
            <a:spAutoFit/>
          </a:bodyPr>
          <a:lstStyle/>
          <a:p>
            <a:pPr algn="ctr"/>
            <a:r>
              <a:rPr lang="en-GB" i="1" dirty="0">
                <a:solidFill>
                  <a:schemeClr val="accent1"/>
                </a:solidFill>
              </a:rPr>
              <a:t>There seem to be enough space for a photon detector after BLY1LE.1 or BLY1LE.2</a:t>
            </a:r>
          </a:p>
          <a:p>
            <a:pPr algn="ctr"/>
            <a:r>
              <a:rPr lang="en-GB" i="1" dirty="0">
                <a:solidFill>
                  <a:schemeClr val="accent1"/>
                </a:solidFill>
              </a:rPr>
              <a:t>Blue lines are line of sights for photons scattered from IPs located right before these dipoles</a:t>
            </a:r>
          </a:p>
        </p:txBody>
      </p:sp>
      <p:sp>
        <p:nvSpPr>
          <p:cNvPr id="14" name="ZoneTexte 13">
            <a:extLst>
              <a:ext uri="{FF2B5EF4-FFF2-40B4-BE49-F238E27FC236}">
                <a16:creationId xmlns:a16="http://schemas.microsoft.com/office/drawing/2014/main" id="{9C592D31-32E2-8343-8656-812BB73A6AF7}"/>
              </a:ext>
            </a:extLst>
          </p:cNvPr>
          <p:cNvSpPr txBox="1"/>
          <p:nvPr/>
        </p:nvSpPr>
        <p:spPr>
          <a:xfrm>
            <a:off x="4280226" y="-4206"/>
            <a:ext cx="4632807" cy="369332"/>
          </a:xfrm>
          <a:prstGeom prst="rect">
            <a:avLst/>
          </a:prstGeom>
          <a:noFill/>
        </p:spPr>
        <p:txBody>
          <a:bodyPr wrap="none" rtlCol="0">
            <a:spAutoFit/>
          </a:bodyPr>
          <a:lstStyle/>
          <a:p>
            <a:r>
              <a:rPr lang="fr-FR" dirty="0"/>
              <a:t>Yann </a:t>
            </a:r>
            <a:r>
              <a:rPr lang="fr-FR" dirty="0" err="1"/>
              <a:t>Peinaud</a:t>
            </a:r>
            <a:r>
              <a:rPr lang="fr-FR" dirty="0"/>
              <a:t> + </a:t>
            </a:r>
            <a:r>
              <a:rPr lang="fr-FR" dirty="0" err="1"/>
              <a:t>Uhehara-san</a:t>
            </a:r>
            <a:r>
              <a:rPr lang="fr-FR" dirty="0"/>
              <a:t> for the 2D </a:t>
            </a:r>
            <a:r>
              <a:rPr lang="fr-FR" dirty="0" err="1"/>
              <a:t>drawing</a:t>
            </a:r>
            <a:endParaRPr lang="fr-FR" dirty="0"/>
          </a:p>
        </p:txBody>
      </p:sp>
      <p:pic>
        <p:nvPicPr>
          <p:cNvPr id="13" name="Image 12">
            <a:extLst>
              <a:ext uri="{FF2B5EF4-FFF2-40B4-BE49-F238E27FC236}">
                <a16:creationId xmlns:a16="http://schemas.microsoft.com/office/drawing/2014/main" id="{F26DA0CA-4984-DF40-92F5-9E3F9B2609F6}"/>
              </a:ext>
            </a:extLst>
          </p:cNvPr>
          <p:cNvPicPr>
            <a:picLocks noChangeAspect="1"/>
          </p:cNvPicPr>
          <p:nvPr/>
        </p:nvPicPr>
        <p:blipFill rotWithShape="1">
          <a:blip r:embed="rId2"/>
          <a:srcRect t="24539" b="44823"/>
          <a:stretch/>
        </p:blipFill>
        <p:spPr>
          <a:xfrm>
            <a:off x="166048" y="952188"/>
            <a:ext cx="8750173" cy="2763778"/>
          </a:xfrm>
          <a:prstGeom prst="rect">
            <a:avLst/>
          </a:prstGeom>
        </p:spPr>
      </p:pic>
      <p:sp>
        <p:nvSpPr>
          <p:cNvPr id="16" name="Text Box 18">
            <a:extLst>
              <a:ext uri="{FF2B5EF4-FFF2-40B4-BE49-F238E27FC236}">
                <a16:creationId xmlns:a16="http://schemas.microsoft.com/office/drawing/2014/main" id="{9B564EB3-109E-4345-A390-FE48DF552249}"/>
              </a:ext>
            </a:extLst>
          </p:cNvPr>
          <p:cNvSpPr txBox="1">
            <a:spLocks noChangeArrowheads="1"/>
          </p:cNvSpPr>
          <p:nvPr/>
        </p:nvSpPr>
        <p:spPr bwMode="auto">
          <a:xfrm>
            <a:off x="484005" y="4708045"/>
            <a:ext cx="7745595" cy="1569660"/>
          </a:xfrm>
          <a:prstGeom prst="rect">
            <a:avLst/>
          </a:prstGeom>
          <a:solidFill>
            <a:schemeClr val="accent3">
              <a:lumMod val="60000"/>
              <a:lumOff val="40000"/>
              <a:alpha val="21961"/>
            </a:schemeClr>
          </a:solidFill>
          <a:ln w="9525">
            <a:noFill/>
            <a:miter lim="800000"/>
            <a:headEnd/>
            <a:tailEnd/>
          </a:ln>
        </p:spPr>
        <p:txBody>
          <a:bodyPr wrap="square">
            <a:spAutoFit/>
          </a:bodyPr>
          <a:lstStyle/>
          <a:p>
            <a:r>
              <a:rPr lang="en-US" sz="1600" dirty="0">
                <a:solidFill>
                  <a:schemeClr val="tx2">
                    <a:lumMod val="60000"/>
                    <a:lumOff val="40000"/>
                  </a:schemeClr>
                </a:solidFill>
                <a:sym typeface="Wingdings" pitchFamily="2" charset="2"/>
              </a:rPr>
              <a:t>calorimetric measurement of photons seem OK (backgrounds do not seem too large at first glance)</a:t>
            </a:r>
          </a:p>
          <a:p>
            <a:r>
              <a:rPr lang="en-US" sz="1600" dirty="0">
                <a:solidFill>
                  <a:schemeClr val="tx2">
                    <a:lumMod val="60000"/>
                    <a:lumOff val="40000"/>
                  </a:schemeClr>
                </a:solidFill>
                <a:sym typeface="Wingdings" pitchFamily="2" charset="2"/>
              </a:rPr>
              <a:t>electron spectrometry location to be evaluated, electrons about 2cm apart from main beam about 10m away from magnet center. May be ok if Compton IP before BLY1LE.2 and detector after BLY1LE.1 ? (vertical bend is ok because we are not interested in transverse </a:t>
            </a:r>
            <a:r>
              <a:rPr lang="en-US" sz="1600" dirty="0" err="1">
                <a:solidFill>
                  <a:schemeClr val="tx2">
                    <a:lumMod val="60000"/>
                    <a:lumOff val="40000"/>
                  </a:schemeClr>
                </a:solidFill>
                <a:sym typeface="Wingdings" pitchFamily="2" charset="2"/>
              </a:rPr>
              <a:t>polarisation</a:t>
            </a:r>
            <a:r>
              <a:rPr lang="en-US" sz="1600" dirty="0">
                <a:solidFill>
                  <a:schemeClr val="tx2">
                    <a:lumMod val="60000"/>
                    <a:lumOff val="40000"/>
                  </a:schemeClr>
                </a:solidFill>
                <a:sym typeface="Wingdings" pitchFamily="2" charset="2"/>
              </a:rPr>
              <a:t>)</a:t>
            </a:r>
          </a:p>
        </p:txBody>
      </p:sp>
    </p:spTree>
    <p:extLst>
      <p:ext uri="{BB962C8B-B14F-4D97-AF65-F5344CB8AC3E}">
        <p14:creationId xmlns:p14="http://schemas.microsoft.com/office/powerpoint/2010/main" val="84725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7">
            <a:extLst>
              <a:ext uri="{FF2B5EF4-FFF2-40B4-BE49-F238E27FC236}">
                <a16:creationId xmlns:a16="http://schemas.microsoft.com/office/drawing/2014/main" id="{BB5B8A18-F772-8340-9D16-0581965C4D78}"/>
              </a:ext>
            </a:extLst>
          </p:cNvPr>
          <p:cNvPicPr>
            <a:picLocks noGrp="1" noChangeAspect="1"/>
          </p:cNvPicPr>
          <p:nvPr>
            <p:ph idx="1"/>
          </p:nvPr>
        </p:nvPicPr>
        <p:blipFill>
          <a:blip r:embed="rId2"/>
          <a:stretch>
            <a:fillRect/>
          </a:stretch>
        </p:blipFill>
        <p:spPr>
          <a:xfrm>
            <a:off x="4672203" y="1164203"/>
            <a:ext cx="4348800" cy="3261600"/>
          </a:xfrm>
        </p:spPr>
      </p:pic>
      <p:pic>
        <p:nvPicPr>
          <p:cNvPr id="14" name="Image 13">
            <a:extLst>
              <a:ext uri="{FF2B5EF4-FFF2-40B4-BE49-F238E27FC236}">
                <a16:creationId xmlns:a16="http://schemas.microsoft.com/office/drawing/2014/main" id="{5972AADF-8BA1-594A-A57D-456432C9EAF4}"/>
              </a:ext>
            </a:extLst>
          </p:cNvPr>
          <p:cNvPicPr>
            <a:picLocks noChangeAspect="1"/>
          </p:cNvPicPr>
          <p:nvPr/>
        </p:nvPicPr>
        <p:blipFill>
          <a:blip r:embed="rId3"/>
          <a:stretch>
            <a:fillRect/>
          </a:stretch>
        </p:blipFill>
        <p:spPr>
          <a:xfrm>
            <a:off x="149246" y="1157100"/>
            <a:ext cx="4348800" cy="3261600"/>
          </a:xfrm>
          <a:prstGeom prst="rect">
            <a:avLst/>
          </a:prstGeom>
        </p:spPr>
      </p:pic>
      <p:sp>
        <p:nvSpPr>
          <p:cNvPr id="2" name="Titre 1">
            <a:extLst>
              <a:ext uri="{FF2B5EF4-FFF2-40B4-BE49-F238E27FC236}">
                <a16:creationId xmlns:a16="http://schemas.microsoft.com/office/drawing/2014/main" id="{DFF22F19-FD63-D64D-84EB-A4A7C86B3A85}"/>
              </a:ext>
            </a:extLst>
          </p:cNvPr>
          <p:cNvSpPr>
            <a:spLocks noGrp="1"/>
          </p:cNvSpPr>
          <p:nvPr>
            <p:ph type="title"/>
          </p:nvPr>
        </p:nvSpPr>
        <p:spPr/>
        <p:txBody>
          <a:bodyPr>
            <a:normAutofit fontScale="90000"/>
          </a:bodyPr>
          <a:lstStyle/>
          <a:p>
            <a:r>
              <a:rPr lang="fr-FR" dirty="0" err="1"/>
              <a:t>Beam</a:t>
            </a:r>
            <a:r>
              <a:rPr lang="fr-FR" dirty="0"/>
              <a:t> </a:t>
            </a:r>
            <a:r>
              <a:rPr lang="fr-FR" dirty="0" err="1"/>
              <a:t>parameters</a:t>
            </a:r>
            <a:endParaRPr lang="fr-FR" dirty="0"/>
          </a:p>
        </p:txBody>
      </p:sp>
      <p:sp>
        <p:nvSpPr>
          <p:cNvPr id="4" name="Espace réservé de la date 3">
            <a:extLst>
              <a:ext uri="{FF2B5EF4-FFF2-40B4-BE49-F238E27FC236}">
                <a16:creationId xmlns:a16="http://schemas.microsoft.com/office/drawing/2014/main" id="{7B48C41B-4A68-4F4E-8099-10D3E6235C12}"/>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EDE1C6F2-E8BA-394E-A2CF-2ABE768639FA}"/>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FBFB8275-D50A-2E4D-91F2-A6E4B2CDC45F}"/>
              </a:ext>
            </a:extLst>
          </p:cNvPr>
          <p:cNvSpPr>
            <a:spLocks noGrp="1"/>
          </p:cNvSpPr>
          <p:nvPr>
            <p:ph type="sldNum" sz="quarter" idx="12"/>
          </p:nvPr>
        </p:nvSpPr>
        <p:spPr/>
        <p:txBody>
          <a:bodyPr/>
          <a:lstStyle/>
          <a:p>
            <a:fld id="{6324D5D7-7619-544E-85E6-FE67B0DC27B1}" type="slidenum">
              <a:rPr lang="fr-FR" smtClean="0"/>
              <a:t>16</a:t>
            </a:fld>
            <a:endParaRPr lang="fr-FR"/>
          </a:p>
        </p:txBody>
      </p:sp>
      <p:sp>
        <p:nvSpPr>
          <p:cNvPr id="10" name="ZoneTexte 9">
            <a:extLst>
              <a:ext uri="{FF2B5EF4-FFF2-40B4-BE49-F238E27FC236}">
                <a16:creationId xmlns:a16="http://schemas.microsoft.com/office/drawing/2014/main" id="{33DAC7D9-825C-4048-B3F3-D7A079FD974D}"/>
              </a:ext>
            </a:extLst>
          </p:cNvPr>
          <p:cNvSpPr txBox="1"/>
          <p:nvPr/>
        </p:nvSpPr>
        <p:spPr>
          <a:xfrm>
            <a:off x="760165" y="1497205"/>
            <a:ext cx="867545" cy="369332"/>
          </a:xfrm>
          <a:prstGeom prst="rect">
            <a:avLst/>
          </a:prstGeom>
          <a:noFill/>
        </p:spPr>
        <p:txBody>
          <a:bodyPr wrap="none" rtlCol="0">
            <a:spAutoFit/>
          </a:bodyPr>
          <a:lstStyle/>
          <a:p>
            <a:r>
              <a:rPr lang="fr-FR" dirty="0">
                <a:solidFill>
                  <a:srgbClr val="00B050"/>
                </a:solidFill>
              </a:rPr>
              <a:t>BLA2LE</a:t>
            </a:r>
          </a:p>
        </p:txBody>
      </p:sp>
      <p:sp>
        <p:nvSpPr>
          <p:cNvPr id="11" name="ZoneTexte 10">
            <a:extLst>
              <a:ext uri="{FF2B5EF4-FFF2-40B4-BE49-F238E27FC236}">
                <a16:creationId xmlns:a16="http://schemas.microsoft.com/office/drawing/2014/main" id="{683E4036-EB54-0845-8431-39A918EB95A5}"/>
              </a:ext>
            </a:extLst>
          </p:cNvPr>
          <p:cNvSpPr txBox="1"/>
          <p:nvPr/>
        </p:nvSpPr>
        <p:spPr>
          <a:xfrm>
            <a:off x="2148753" y="1483632"/>
            <a:ext cx="1029449" cy="369332"/>
          </a:xfrm>
          <a:prstGeom prst="rect">
            <a:avLst/>
          </a:prstGeom>
          <a:noFill/>
        </p:spPr>
        <p:txBody>
          <a:bodyPr wrap="none" rtlCol="0">
            <a:spAutoFit/>
          </a:bodyPr>
          <a:lstStyle/>
          <a:p>
            <a:r>
              <a:rPr lang="fr-FR" dirty="0">
                <a:solidFill>
                  <a:schemeClr val="accent3">
                    <a:lumMod val="75000"/>
                  </a:schemeClr>
                </a:solidFill>
              </a:rPr>
              <a:t>BLX2LE.2</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0C83C478-7570-9340-985E-7C87EC7F9948}"/>
                  </a:ext>
                </a:extLst>
              </p:cNvPr>
              <p:cNvSpPr txBox="1"/>
              <p:nvPr/>
            </p:nvSpPr>
            <p:spPr>
              <a:xfrm>
                <a:off x="1291787" y="4356983"/>
                <a:ext cx="200901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accent3">
                                  <a:lumMod val="75000"/>
                                </a:schemeClr>
                              </a:solidFill>
                              <a:latin typeface="Cambria Math" panose="02040503050406030204" pitchFamily="18" charset="0"/>
                              <a:ea typeface="Cambria Math" panose="02040503050406030204" pitchFamily="18" charset="0"/>
                            </a:rPr>
                          </m:ctrlPr>
                        </m:sSubPr>
                        <m:e>
                          <m:r>
                            <a:rPr lang="fr-FR" i="1">
                              <a:solidFill>
                                <a:schemeClr val="accent3">
                                  <a:lumMod val="75000"/>
                                </a:schemeClr>
                              </a:solidFill>
                              <a:latin typeface="Cambria Math" panose="02040503050406030204" pitchFamily="18" charset="0"/>
                              <a:ea typeface="Cambria Math" panose="02040503050406030204" pitchFamily="18" charset="0"/>
                            </a:rPr>
                            <m:t>𝜎</m:t>
                          </m:r>
                        </m:e>
                        <m:sub>
                          <m:r>
                            <a:rPr lang="fr-FR" b="0" i="1" smtClean="0">
                              <a:solidFill>
                                <a:schemeClr val="accent3">
                                  <a:lumMod val="75000"/>
                                </a:schemeClr>
                              </a:solidFill>
                              <a:latin typeface="Cambria Math" panose="02040503050406030204" pitchFamily="18" charset="0"/>
                              <a:ea typeface="Cambria Math" panose="02040503050406030204" pitchFamily="18" charset="0"/>
                            </a:rPr>
                            <m:t>h</m:t>
                          </m:r>
                        </m:sub>
                      </m:sSub>
                      <m:r>
                        <a:rPr lang="fr-FR" i="1" smtClean="0">
                          <a:solidFill>
                            <a:schemeClr val="accent3">
                              <a:lumMod val="75000"/>
                            </a:schemeClr>
                          </a:solidFill>
                          <a:latin typeface="Cambria Math" panose="02040503050406030204" pitchFamily="18" charset="0"/>
                          <a:ea typeface="Cambria Math" panose="02040503050406030204" pitchFamily="18" charset="0"/>
                        </a:rPr>
                        <m:t>≈</m:t>
                      </m:r>
                      <m:r>
                        <a:rPr lang="fr-FR" b="0" i="1" smtClean="0">
                          <a:solidFill>
                            <a:schemeClr val="accent3">
                              <a:lumMod val="75000"/>
                            </a:schemeClr>
                          </a:solidFill>
                          <a:latin typeface="Cambria Math" panose="02040503050406030204" pitchFamily="18" charset="0"/>
                          <a:ea typeface="Cambria Math" panose="02040503050406030204" pitchFamily="18" charset="0"/>
                        </a:rPr>
                        <m:t>150−300</m:t>
                      </m:r>
                      <m:r>
                        <a:rPr lang="fr-FR" b="0" i="1" smtClean="0">
                          <a:solidFill>
                            <a:schemeClr val="accent3">
                              <a:lumMod val="75000"/>
                            </a:schemeClr>
                          </a:solidFill>
                          <a:latin typeface="Cambria Math" panose="02040503050406030204" pitchFamily="18" charset="0"/>
                        </a:rPr>
                        <m:t> µ</m:t>
                      </m:r>
                      <m:r>
                        <a:rPr lang="fr-FR" b="0" i="1" smtClean="0">
                          <a:solidFill>
                            <a:schemeClr val="accent3">
                              <a:lumMod val="75000"/>
                            </a:schemeClr>
                          </a:solidFill>
                          <a:latin typeface="Cambria Math" panose="02040503050406030204" pitchFamily="18" charset="0"/>
                        </a:rPr>
                        <m:t>𝑚</m:t>
                      </m:r>
                    </m:oMath>
                  </m:oMathPara>
                </a14:m>
                <a:endParaRPr lang="fr-FR" b="0" dirty="0"/>
              </a:p>
              <a:p>
                <a:pPr/>
                <a14:m>
                  <m:oMathPara xmlns:m="http://schemas.openxmlformats.org/officeDocument/2006/math">
                    <m:oMathParaPr>
                      <m:jc m:val="centerGroup"/>
                    </m:oMathParaPr>
                    <m:oMath xmlns:m="http://schemas.openxmlformats.org/officeDocument/2006/math">
                      <m:sSub>
                        <m:sSubPr>
                          <m:ctrlPr>
                            <a:rPr lang="fr-FR" i="1" smtClean="0">
                              <a:solidFill>
                                <a:srgbClr val="C00000"/>
                              </a:solidFill>
                              <a:latin typeface="Cambria Math" panose="02040503050406030204" pitchFamily="18" charset="0"/>
                              <a:ea typeface="Cambria Math" panose="02040503050406030204" pitchFamily="18" charset="0"/>
                            </a:rPr>
                          </m:ctrlPr>
                        </m:sSubPr>
                        <m:e>
                          <m:r>
                            <a:rPr lang="fr-FR" i="1">
                              <a:solidFill>
                                <a:srgbClr val="C00000"/>
                              </a:solidFill>
                              <a:latin typeface="Cambria Math" panose="02040503050406030204" pitchFamily="18" charset="0"/>
                              <a:ea typeface="Cambria Math" panose="02040503050406030204" pitchFamily="18" charset="0"/>
                            </a:rPr>
                            <m:t>𝜎</m:t>
                          </m:r>
                        </m:e>
                        <m:sub>
                          <m:r>
                            <a:rPr lang="fr-FR" b="0" i="1" smtClean="0">
                              <a:solidFill>
                                <a:srgbClr val="C00000"/>
                              </a:solidFill>
                              <a:latin typeface="Cambria Math" panose="02040503050406030204" pitchFamily="18" charset="0"/>
                              <a:ea typeface="Cambria Math" panose="02040503050406030204" pitchFamily="18" charset="0"/>
                            </a:rPr>
                            <m:t>𝑣</m:t>
                          </m:r>
                        </m:sub>
                      </m:sSub>
                      <m:r>
                        <a:rPr lang="fr-FR" i="1">
                          <a:solidFill>
                            <a:srgbClr val="C00000"/>
                          </a:solidFill>
                          <a:latin typeface="Cambria Math" panose="02040503050406030204" pitchFamily="18" charset="0"/>
                          <a:ea typeface="Cambria Math" panose="02040503050406030204" pitchFamily="18" charset="0"/>
                        </a:rPr>
                        <m:t>≈</m:t>
                      </m:r>
                      <m:r>
                        <a:rPr lang="fr-FR" b="0" i="1" smtClean="0">
                          <a:solidFill>
                            <a:srgbClr val="C00000"/>
                          </a:solidFill>
                          <a:latin typeface="Cambria Math" panose="02040503050406030204" pitchFamily="18" charset="0"/>
                          <a:ea typeface="Cambria Math" panose="02040503050406030204" pitchFamily="18" charset="0"/>
                        </a:rPr>
                        <m:t>1−6 </m:t>
                      </m:r>
                      <m:r>
                        <a:rPr lang="fr-FR" b="0" i="1" smtClean="0">
                          <a:solidFill>
                            <a:srgbClr val="C00000"/>
                          </a:solidFill>
                          <a:latin typeface="Cambria Math" panose="02040503050406030204" pitchFamily="18" charset="0"/>
                          <a:ea typeface="Cambria Math" panose="02040503050406030204" pitchFamily="18" charset="0"/>
                        </a:rPr>
                        <m:t>𝜇</m:t>
                      </m:r>
                      <m:r>
                        <a:rPr lang="fr-FR" i="1">
                          <a:solidFill>
                            <a:srgbClr val="C00000"/>
                          </a:solidFill>
                          <a:latin typeface="Cambria Math" panose="02040503050406030204" pitchFamily="18" charset="0"/>
                        </a:rPr>
                        <m:t>𝑚</m:t>
                      </m:r>
                    </m:oMath>
                  </m:oMathPara>
                </a14:m>
                <a:endParaRPr lang="fr-FR" dirty="0"/>
              </a:p>
            </p:txBody>
          </p:sp>
        </mc:Choice>
        <mc:Fallback xmlns="">
          <p:sp>
            <p:nvSpPr>
              <p:cNvPr id="12" name="ZoneTexte 11">
                <a:extLst>
                  <a:ext uri="{FF2B5EF4-FFF2-40B4-BE49-F238E27FC236}">
                    <a16:creationId xmlns:a16="http://schemas.microsoft.com/office/drawing/2014/main" id="{0C83C478-7570-9340-985E-7C87EC7F9948}"/>
                  </a:ext>
                </a:extLst>
              </p:cNvPr>
              <p:cNvSpPr txBox="1">
                <a:spLocks noRot="1" noChangeAspect="1" noMove="1" noResize="1" noEditPoints="1" noAdjustHandles="1" noChangeArrowheads="1" noChangeShapeType="1" noTextEdit="1"/>
              </p:cNvSpPr>
              <p:nvPr/>
            </p:nvSpPr>
            <p:spPr>
              <a:xfrm>
                <a:off x="1291787" y="4356983"/>
                <a:ext cx="2009012" cy="553998"/>
              </a:xfrm>
              <a:prstGeom prst="rect">
                <a:avLst/>
              </a:prstGeom>
              <a:blipFill>
                <a:blip r:embed="rId4"/>
                <a:stretch>
                  <a:fillRect l="-629" t="-2222" r="-1887" b="-1777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4D104F51-D482-384D-AC61-BDD9B2A3773F}"/>
                  </a:ext>
                </a:extLst>
              </p:cNvPr>
              <p:cNvSpPr txBox="1"/>
              <p:nvPr/>
            </p:nvSpPr>
            <p:spPr>
              <a:xfrm>
                <a:off x="5945282" y="4306174"/>
                <a:ext cx="198830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accent3">
                                  <a:lumMod val="75000"/>
                                </a:schemeClr>
                              </a:solidFill>
                              <a:latin typeface="Cambria Math" panose="02040503050406030204" pitchFamily="18" charset="0"/>
                              <a:ea typeface="Cambria Math" panose="02040503050406030204" pitchFamily="18" charset="0"/>
                            </a:rPr>
                          </m:ctrlPr>
                        </m:sSubPr>
                        <m:e>
                          <m:r>
                            <a:rPr lang="fr-FR" i="1">
                              <a:solidFill>
                                <a:schemeClr val="accent3">
                                  <a:lumMod val="75000"/>
                                </a:schemeClr>
                              </a:solidFill>
                              <a:latin typeface="Cambria Math" panose="02040503050406030204" pitchFamily="18" charset="0"/>
                              <a:ea typeface="Cambria Math" panose="02040503050406030204" pitchFamily="18" charset="0"/>
                            </a:rPr>
                            <m:t>𝜎</m:t>
                          </m:r>
                        </m:e>
                        <m:sub>
                          <m:r>
                            <a:rPr lang="fr-FR" b="0" i="1" smtClean="0">
                              <a:solidFill>
                                <a:schemeClr val="accent3">
                                  <a:lumMod val="75000"/>
                                </a:schemeClr>
                              </a:solidFill>
                              <a:latin typeface="Cambria Math" panose="02040503050406030204" pitchFamily="18" charset="0"/>
                              <a:ea typeface="Cambria Math" panose="02040503050406030204" pitchFamily="18" charset="0"/>
                            </a:rPr>
                            <m:t>𝜃</m:t>
                          </m:r>
                          <m:r>
                            <a:rPr lang="fr-FR" b="0" i="1" smtClean="0">
                              <a:solidFill>
                                <a:schemeClr val="accent3">
                                  <a:lumMod val="75000"/>
                                </a:schemeClr>
                              </a:solidFill>
                              <a:latin typeface="Cambria Math" panose="02040503050406030204" pitchFamily="18" charset="0"/>
                              <a:ea typeface="Cambria Math" panose="02040503050406030204" pitchFamily="18" charset="0"/>
                            </a:rPr>
                            <m:t>h</m:t>
                          </m:r>
                        </m:sub>
                      </m:sSub>
                      <m:r>
                        <a:rPr lang="fr-FR" i="1" smtClean="0">
                          <a:solidFill>
                            <a:schemeClr val="accent3">
                              <a:lumMod val="75000"/>
                            </a:schemeClr>
                          </a:solidFill>
                          <a:latin typeface="Cambria Math" panose="02040503050406030204" pitchFamily="18" charset="0"/>
                          <a:ea typeface="Cambria Math" panose="02040503050406030204" pitchFamily="18" charset="0"/>
                        </a:rPr>
                        <m:t>≈</m:t>
                      </m:r>
                      <m:r>
                        <a:rPr lang="fr-FR" b="0" i="1" smtClean="0">
                          <a:solidFill>
                            <a:schemeClr val="accent3">
                              <a:lumMod val="75000"/>
                            </a:schemeClr>
                          </a:solidFill>
                          <a:latin typeface="Cambria Math" panose="02040503050406030204" pitchFamily="18" charset="0"/>
                          <a:ea typeface="Cambria Math" panose="02040503050406030204" pitchFamily="18" charset="0"/>
                        </a:rPr>
                        <m:t>40−60</m:t>
                      </m:r>
                      <m:r>
                        <a:rPr lang="fr-FR" b="0" i="1" smtClean="0">
                          <a:solidFill>
                            <a:schemeClr val="accent3">
                              <a:lumMod val="75000"/>
                            </a:schemeClr>
                          </a:solidFill>
                          <a:latin typeface="Cambria Math" panose="02040503050406030204" pitchFamily="18" charset="0"/>
                          <a:ea typeface="Cambria Math" panose="02040503050406030204" pitchFamily="18" charset="0"/>
                        </a:rPr>
                        <m:t>𝜇</m:t>
                      </m:r>
                      <m:r>
                        <a:rPr lang="fr-FR" b="0" i="1" smtClean="0">
                          <a:solidFill>
                            <a:schemeClr val="accent3">
                              <a:lumMod val="75000"/>
                            </a:schemeClr>
                          </a:solidFill>
                          <a:latin typeface="Cambria Math" panose="02040503050406030204" pitchFamily="18" charset="0"/>
                          <a:ea typeface="Cambria Math" panose="02040503050406030204" pitchFamily="18" charset="0"/>
                        </a:rPr>
                        <m:t>𝑟𝑎𝑑</m:t>
                      </m:r>
                    </m:oMath>
                  </m:oMathPara>
                </a14:m>
                <a:endParaRPr lang="fr-FR" b="0" dirty="0"/>
              </a:p>
              <a:p>
                <a:pPr/>
                <a14:m>
                  <m:oMathPara xmlns:m="http://schemas.openxmlformats.org/officeDocument/2006/math">
                    <m:oMathParaPr>
                      <m:jc m:val="centerGroup"/>
                    </m:oMathParaPr>
                    <m:oMath xmlns:m="http://schemas.openxmlformats.org/officeDocument/2006/math">
                      <m:sSub>
                        <m:sSubPr>
                          <m:ctrlPr>
                            <a:rPr lang="fr-FR" i="1" smtClean="0">
                              <a:solidFill>
                                <a:srgbClr val="C00000"/>
                              </a:solidFill>
                              <a:latin typeface="Cambria Math" panose="02040503050406030204" pitchFamily="18" charset="0"/>
                              <a:ea typeface="Cambria Math" panose="02040503050406030204" pitchFamily="18" charset="0"/>
                            </a:rPr>
                          </m:ctrlPr>
                        </m:sSubPr>
                        <m:e>
                          <m:r>
                            <a:rPr lang="fr-FR" i="1">
                              <a:solidFill>
                                <a:srgbClr val="C00000"/>
                              </a:solidFill>
                              <a:latin typeface="Cambria Math" panose="02040503050406030204" pitchFamily="18" charset="0"/>
                              <a:ea typeface="Cambria Math" panose="02040503050406030204" pitchFamily="18" charset="0"/>
                            </a:rPr>
                            <m:t>𝜎</m:t>
                          </m:r>
                        </m:e>
                        <m:sub>
                          <m:r>
                            <a:rPr lang="fr-FR" i="1" smtClean="0">
                              <a:solidFill>
                                <a:srgbClr val="C00000"/>
                              </a:solidFill>
                              <a:latin typeface="Cambria Math" panose="02040503050406030204" pitchFamily="18" charset="0"/>
                              <a:ea typeface="Cambria Math" panose="02040503050406030204" pitchFamily="18" charset="0"/>
                            </a:rPr>
                            <m:t>𝜃</m:t>
                          </m:r>
                          <m:r>
                            <a:rPr lang="fr-FR" b="0" i="1" smtClean="0">
                              <a:solidFill>
                                <a:srgbClr val="C00000"/>
                              </a:solidFill>
                              <a:latin typeface="Cambria Math" panose="02040503050406030204" pitchFamily="18" charset="0"/>
                              <a:ea typeface="Cambria Math" panose="02040503050406030204" pitchFamily="18" charset="0"/>
                            </a:rPr>
                            <m:t>𝑣</m:t>
                          </m:r>
                        </m:sub>
                      </m:sSub>
                      <m:r>
                        <a:rPr lang="fr-FR" i="1">
                          <a:solidFill>
                            <a:srgbClr val="C00000"/>
                          </a:solidFill>
                          <a:latin typeface="Cambria Math" panose="02040503050406030204" pitchFamily="18" charset="0"/>
                          <a:ea typeface="Cambria Math" panose="02040503050406030204" pitchFamily="18" charset="0"/>
                        </a:rPr>
                        <m:t>≈</m:t>
                      </m:r>
                      <m:r>
                        <a:rPr lang="fr-FR" b="0" i="1" smtClean="0">
                          <a:solidFill>
                            <a:srgbClr val="C00000"/>
                          </a:solidFill>
                          <a:latin typeface="Cambria Math" panose="02040503050406030204" pitchFamily="18" charset="0"/>
                          <a:ea typeface="Cambria Math" panose="02040503050406030204" pitchFamily="18" charset="0"/>
                        </a:rPr>
                        <m:t>0.4−1</m:t>
                      </m:r>
                      <m:r>
                        <a:rPr lang="fr-FR" b="0" i="1" smtClean="0">
                          <a:solidFill>
                            <a:srgbClr val="C00000"/>
                          </a:solidFill>
                          <a:latin typeface="Cambria Math" panose="02040503050406030204" pitchFamily="18" charset="0"/>
                          <a:ea typeface="Cambria Math" panose="02040503050406030204" pitchFamily="18" charset="0"/>
                        </a:rPr>
                        <m:t>𝜇</m:t>
                      </m:r>
                      <m:r>
                        <a:rPr lang="fr-FR" b="0" i="1" smtClean="0">
                          <a:solidFill>
                            <a:srgbClr val="C00000"/>
                          </a:solidFill>
                          <a:latin typeface="Cambria Math" panose="02040503050406030204" pitchFamily="18" charset="0"/>
                        </a:rPr>
                        <m:t>𝑟𝑎𝑑</m:t>
                      </m:r>
                    </m:oMath>
                  </m:oMathPara>
                </a14:m>
                <a:endParaRPr lang="fr-FR" dirty="0"/>
              </a:p>
            </p:txBody>
          </p:sp>
        </mc:Choice>
        <mc:Fallback xmlns="">
          <p:sp>
            <p:nvSpPr>
              <p:cNvPr id="16" name="ZoneTexte 15">
                <a:extLst>
                  <a:ext uri="{FF2B5EF4-FFF2-40B4-BE49-F238E27FC236}">
                    <a16:creationId xmlns:a16="http://schemas.microsoft.com/office/drawing/2014/main" id="{4D104F51-D482-384D-AC61-BDD9B2A3773F}"/>
                  </a:ext>
                </a:extLst>
              </p:cNvPr>
              <p:cNvSpPr txBox="1">
                <a:spLocks noRot="1" noChangeAspect="1" noMove="1" noResize="1" noEditPoints="1" noAdjustHandles="1" noChangeArrowheads="1" noChangeShapeType="1" noTextEdit="1"/>
              </p:cNvSpPr>
              <p:nvPr/>
            </p:nvSpPr>
            <p:spPr>
              <a:xfrm>
                <a:off x="5945282" y="4306174"/>
                <a:ext cx="1988301" cy="553998"/>
              </a:xfrm>
              <a:prstGeom prst="rect">
                <a:avLst/>
              </a:prstGeom>
              <a:blipFill>
                <a:blip r:embed="rId5"/>
                <a:stretch>
                  <a:fillRect l="-1274" r="-3185" b="-15556"/>
                </a:stretch>
              </a:blipFill>
            </p:spPr>
            <p:txBody>
              <a:bodyPr/>
              <a:lstStyle/>
              <a:p>
                <a:r>
                  <a:rPr lang="fr-FR">
                    <a:noFill/>
                  </a:rPr>
                  <a:t> </a:t>
                </a:r>
              </a:p>
            </p:txBody>
          </p:sp>
        </mc:Fallback>
      </mc:AlternateContent>
      <p:sp>
        <p:nvSpPr>
          <p:cNvPr id="18" name="ZoneTexte 17">
            <a:extLst>
              <a:ext uri="{FF2B5EF4-FFF2-40B4-BE49-F238E27FC236}">
                <a16:creationId xmlns:a16="http://schemas.microsoft.com/office/drawing/2014/main" id="{9A2D63E3-BFED-0845-AE88-DF1B9EA48C92}"/>
              </a:ext>
            </a:extLst>
          </p:cNvPr>
          <p:cNvSpPr txBox="1"/>
          <p:nvPr/>
        </p:nvSpPr>
        <p:spPr>
          <a:xfrm>
            <a:off x="149246" y="4976025"/>
            <a:ext cx="8964775" cy="369332"/>
          </a:xfrm>
          <a:prstGeom prst="rect">
            <a:avLst/>
          </a:prstGeom>
          <a:noFill/>
        </p:spPr>
        <p:txBody>
          <a:bodyPr wrap="square" rtlCol="0">
            <a:spAutoFit/>
          </a:bodyPr>
          <a:lstStyle/>
          <a:p>
            <a:pPr algn="ctr"/>
            <a:r>
              <a:rPr lang="en-GB" i="1" dirty="0">
                <a:solidFill>
                  <a:schemeClr val="accent1"/>
                </a:solidFill>
              </a:rPr>
              <a:t>Dispersion in vertical direction is negligible, contributes in horizontal</a:t>
            </a:r>
          </a:p>
        </p:txBody>
      </p:sp>
      <p:sp>
        <p:nvSpPr>
          <p:cNvPr id="21" name="Text Box 18">
            <a:extLst>
              <a:ext uri="{FF2B5EF4-FFF2-40B4-BE49-F238E27FC236}">
                <a16:creationId xmlns:a16="http://schemas.microsoft.com/office/drawing/2014/main" id="{A5A2F326-2EF7-9B44-B699-EB389B2D2241}"/>
              </a:ext>
            </a:extLst>
          </p:cNvPr>
          <p:cNvSpPr txBox="1">
            <a:spLocks noChangeArrowheads="1"/>
          </p:cNvSpPr>
          <p:nvPr/>
        </p:nvSpPr>
        <p:spPr bwMode="auto">
          <a:xfrm>
            <a:off x="149246" y="5452395"/>
            <a:ext cx="8843463" cy="553998"/>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Not looked at yet:</a:t>
            </a:r>
            <a:endParaRPr lang="en-US" sz="1400" dirty="0">
              <a:solidFill>
                <a:schemeClr val="accent5">
                  <a:lumMod val="75000"/>
                </a:schemeClr>
              </a:solidFill>
            </a:endParaRPr>
          </a:p>
          <a:p>
            <a:pPr marL="742950" lvl="1" indent="-285750">
              <a:buFont typeface="Arial" panose="020B0604020202020204" pitchFamily="34" charset="0"/>
              <a:buChar char="•"/>
            </a:pPr>
            <a:r>
              <a:rPr lang="fr-FR" sz="1400" dirty="0">
                <a:solidFill>
                  <a:schemeClr val="accent5">
                    <a:lumMod val="75000"/>
                  </a:schemeClr>
                </a:solidFill>
              </a:rPr>
              <a:t>Magnitude of </a:t>
            </a:r>
            <a:r>
              <a:rPr lang="fr-FR" sz="1400" dirty="0" err="1">
                <a:solidFill>
                  <a:schemeClr val="accent5">
                    <a:lumMod val="75000"/>
                  </a:schemeClr>
                </a:solidFill>
              </a:rPr>
              <a:t>beam</a:t>
            </a:r>
            <a:r>
              <a:rPr lang="fr-FR" sz="1400" dirty="0">
                <a:solidFill>
                  <a:schemeClr val="accent5">
                    <a:lumMod val="75000"/>
                  </a:schemeClr>
                </a:solidFill>
              </a:rPr>
              <a:t> </a:t>
            </a:r>
            <a:r>
              <a:rPr lang="fr-FR" sz="1400" dirty="0" err="1">
                <a:solidFill>
                  <a:schemeClr val="accent5">
                    <a:lumMod val="75000"/>
                  </a:schemeClr>
                </a:solidFill>
              </a:rPr>
              <a:t>jittering</a:t>
            </a:r>
            <a:r>
              <a:rPr lang="fr-FR" sz="1400" dirty="0">
                <a:solidFill>
                  <a:schemeClr val="accent5">
                    <a:lumMod val="75000"/>
                  </a:schemeClr>
                </a:solidFill>
              </a:rPr>
              <a:t>  at </a:t>
            </a:r>
            <a:r>
              <a:rPr lang="fr-FR" sz="1400" dirty="0" err="1">
                <a:solidFill>
                  <a:schemeClr val="accent5">
                    <a:lumMod val="75000"/>
                  </a:schemeClr>
                </a:solidFill>
              </a:rPr>
              <a:t>these</a:t>
            </a:r>
            <a:r>
              <a:rPr lang="fr-FR" sz="1400" dirty="0">
                <a:solidFill>
                  <a:schemeClr val="accent5">
                    <a:lumMod val="75000"/>
                  </a:schemeClr>
                </a:solidFill>
              </a:rPr>
              <a:t> locations?</a:t>
            </a:r>
          </a:p>
        </p:txBody>
      </p:sp>
    </p:spTree>
    <p:extLst>
      <p:ext uri="{BB962C8B-B14F-4D97-AF65-F5344CB8AC3E}">
        <p14:creationId xmlns:p14="http://schemas.microsoft.com/office/powerpoint/2010/main" val="346937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AC135-8226-9445-BC59-9ECCA410C5F9}"/>
              </a:ext>
            </a:extLst>
          </p:cNvPr>
          <p:cNvSpPr>
            <a:spLocks noGrp="1"/>
          </p:cNvSpPr>
          <p:nvPr>
            <p:ph type="title"/>
          </p:nvPr>
        </p:nvSpPr>
        <p:spPr/>
        <p:txBody>
          <a:bodyPr>
            <a:normAutofit fontScale="90000"/>
          </a:bodyPr>
          <a:lstStyle/>
          <a:p>
            <a:r>
              <a:rPr lang="fr-FR" dirty="0"/>
              <a:t>Laser system (</a:t>
            </a:r>
            <a:r>
              <a:rPr lang="fr-FR" dirty="0" err="1"/>
              <a:t>very</a:t>
            </a:r>
            <a:r>
              <a:rPr lang="fr-FR" dirty="0"/>
              <a:t> </a:t>
            </a:r>
            <a:r>
              <a:rPr lang="fr-FR" dirty="0" err="1"/>
              <a:t>preliminary</a:t>
            </a:r>
            <a:r>
              <a:rPr lang="fr-FR" dirty="0"/>
              <a:t>)</a:t>
            </a:r>
          </a:p>
        </p:txBody>
      </p:sp>
      <p:sp>
        <p:nvSpPr>
          <p:cNvPr id="4" name="Espace réservé de la date 3">
            <a:extLst>
              <a:ext uri="{FF2B5EF4-FFF2-40B4-BE49-F238E27FC236}">
                <a16:creationId xmlns:a16="http://schemas.microsoft.com/office/drawing/2014/main" id="{A42A93A5-1DC7-9C4D-8604-E6416015DE49}"/>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6566E185-F639-EC43-B457-8EE962947783}"/>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453DE578-317B-B046-B509-5B89BA4A7FB3}"/>
              </a:ext>
            </a:extLst>
          </p:cNvPr>
          <p:cNvSpPr>
            <a:spLocks noGrp="1"/>
          </p:cNvSpPr>
          <p:nvPr>
            <p:ph type="sldNum" sz="quarter" idx="12"/>
          </p:nvPr>
        </p:nvSpPr>
        <p:spPr/>
        <p:txBody>
          <a:bodyPr/>
          <a:lstStyle/>
          <a:p>
            <a:fld id="{6324D5D7-7619-544E-85E6-FE67B0DC27B1}" type="slidenum">
              <a:rPr lang="fr-FR" smtClean="0"/>
              <a:t>17</a:t>
            </a:fld>
            <a:endParaRPr lang="fr-FR"/>
          </a:p>
        </p:txBody>
      </p:sp>
      <p:sp>
        <p:nvSpPr>
          <p:cNvPr id="8" name="Text Box 18">
            <a:extLst>
              <a:ext uri="{FF2B5EF4-FFF2-40B4-BE49-F238E27FC236}">
                <a16:creationId xmlns:a16="http://schemas.microsoft.com/office/drawing/2014/main" id="{D8A5FE1C-9C37-8943-854D-FF68D3CABC54}"/>
              </a:ext>
            </a:extLst>
          </p:cNvPr>
          <p:cNvSpPr txBox="1">
            <a:spLocks noChangeArrowheads="1"/>
          </p:cNvSpPr>
          <p:nvPr/>
        </p:nvSpPr>
        <p:spPr bwMode="auto">
          <a:xfrm>
            <a:off x="584607" y="1136453"/>
            <a:ext cx="8436396" cy="738664"/>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Input parameters assumed:</a:t>
            </a:r>
          </a:p>
          <a:p>
            <a:pPr marL="742950" lvl="1" indent="-285750">
              <a:buFont typeface="Arial" panose="020B0604020202020204" pitchFamily="34" charset="0"/>
              <a:buChar char="•"/>
            </a:pPr>
            <a:r>
              <a:rPr lang="en-US" sz="1400" dirty="0">
                <a:solidFill>
                  <a:schemeClr val="accent5">
                    <a:lumMod val="75000"/>
                  </a:schemeClr>
                </a:solidFill>
              </a:rPr>
              <a:t>E-beam: Q=10nC, 𝜎</a:t>
            </a:r>
            <a:r>
              <a:rPr lang="en-US" sz="1400" baseline="-25000" dirty="0" err="1">
                <a:solidFill>
                  <a:schemeClr val="accent5">
                    <a:lumMod val="75000"/>
                  </a:schemeClr>
                </a:solidFill>
              </a:rPr>
              <a:t>ℎ</a:t>
            </a:r>
            <a:r>
              <a:rPr lang="en-US" sz="1400" dirty="0">
                <a:solidFill>
                  <a:schemeClr val="accent5">
                    <a:lumMod val="75000"/>
                  </a:schemeClr>
                </a:solidFill>
              </a:rPr>
              <a:t>=150µm, 𝜎</a:t>
            </a:r>
            <a:r>
              <a:rPr lang="en-US" sz="1400" baseline="-25000" dirty="0">
                <a:solidFill>
                  <a:schemeClr val="accent5">
                    <a:lumMod val="75000"/>
                  </a:schemeClr>
                </a:solidFill>
              </a:rPr>
              <a:t>v</a:t>
            </a:r>
            <a:r>
              <a:rPr lang="en-US" sz="1400" dirty="0">
                <a:solidFill>
                  <a:schemeClr val="accent5">
                    <a:lumMod val="75000"/>
                  </a:schemeClr>
                </a:solidFill>
              </a:rPr>
              <a:t>=8µm, 𝜎</a:t>
            </a:r>
            <a:r>
              <a:rPr lang="en-US" sz="1400" baseline="-25000" dirty="0">
                <a:solidFill>
                  <a:schemeClr val="accent5">
                    <a:lumMod val="75000"/>
                  </a:schemeClr>
                </a:solidFill>
              </a:rPr>
              <a:t>𝜃v</a:t>
            </a:r>
            <a:r>
              <a:rPr lang="en-US" sz="1400" dirty="0">
                <a:solidFill>
                  <a:schemeClr val="accent5">
                    <a:lumMod val="75000"/>
                  </a:schemeClr>
                </a:solidFill>
              </a:rPr>
              <a:t>=1µrad, 𝜎</a:t>
            </a:r>
            <a:r>
              <a:rPr lang="en-US" sz="1400" baseline="-25000" dirty="0">
                <a:solidFill>
                  <a:schemeClr val="accent5">
                    <a:lumMod val="75000"/>
                  </a:schemeClr>
                </a:solidFill>
              </a:rPr>
              <a:t>𝜃h</a:t>
            </a:r>
            <a:r>
              <a:rPr lang="en-US" sz="1400" dirty="0">
                <a:solidFill>
                  <a:schemeClr val="accent5">
                    <a:lumMod val="75000"/>
                  </a:schemeClr>
                </a:solidFill>
              </a:rPr>
              <a:t>=40µrad</a:t>
            </a:r>
          </a:p>
          <a:p>
            <a:pPr marL="742950" lvl="1" indent="-285750">
              <a:buFont typeface="Arial" panose="020B0604020202020204" pitchFamily="34" charset="0"/>
              <a:buChar char="•"/>
            </a:pPr>
            <a:r>
              <a:rPr lang="en-US" sz="1400" dirty="0">
                <a:solidFill>
                  <a:schemeClr val="accent5">
                    <a:lumMod val="75000"/>
                  </a:schemeClr>
                </a:solidFill>
              </a:rPr>
              <a:t>Laser :𝜆=515nm, 20W, 250MHz pulsed (frequency comb), 𝜎</a:t>
            </a:r>
            <a:r>
              <a:rPr lang="en-US" sz="1400" baseline="-25000" dirty="0" err="1">
                <a:solidFill>
                  <a:schemeClr val="accent5">
                    <a:lumMod val="75000"/>
                  </a:schemeClr>
                </a:solidFill>
              </a:rPr>
              <a:t>ℎ</a:t>
            </a:r>
            <a:r>
              <a:rPr lang="en-US" sz="1400" dirty="0">
                <a:solidFill>
                  <a:schemeClr val="accent5">
                    <a:lumMod val="75000"/>
                  </a:schemeClr>
                </a:solidFill>
              </a:rPr>
              <a:t>=𝜎</a:t>
            </a:r>
            <a:r>
              <a:rPr lang="en-US" sz="1400" baseline="-25000" dirty="0">
                <a:solidFill>
                  <a:schemeClr val="accent5">
                    <a:lumMod val="75000"/>
                  </a:schemeClr>
                </a:solidFill>
              </a:rPr>
              <a:t>v</a:t>
            </a:r>
            <a:r>
              <a:rPr lang="en-US" sz="1400" dirty="0">
                <a:solidFill>
                  <a:schemeClr val="accent5">
                    <a:lumMod val="75000"/>
                  </a:schemeClr>
                </a:solidFill>
              </a:rPr>
              <a:t>=200µm, 1 degree crossing angle</a:t>
            </a:r>
            <a:endParaRPr lang="en-US" sz="1400" dirty="0">
              <a:solidFill>
                <a:schemeClr val="tx2">
                  <a:lumMod val="60000"/>
                  <a:lumOff val="40000"/>
                </a:schemeClr>
              </a:solidFill>
            </a:endParaRPr>
          </a:p>
        </p:txBody>
      </p:sp>
      <p:sp>
        <p:nvSpPr>
          <p:cNvPr id="9" name="Text Box 18">
            <a:extLst>
              <a:ext uri="{FF2B5EF4-FFF2-40B4-BE49-F238E27FC236}">
                <a16:creationId xmlns:a16="http://schemas.microsoft.com/office/drawing/2014/main" id="{7184C670-5F48-AA49-8440-1ABC809C1C55}"/>
              </a:ext>
            </a:extLst>
          </p:cNvPr>
          <p:cNvSpPr txBox="1">
            <a:spLocks noChangeArrowheads="1"/>
          </p:cNvSpPr>
          <p:nvPr/>
        </p:nvSpPr>
        <p:spPr bwMode="auto">
          <a:xfrm>
            <a:off x="270009" y="2482313"/>
            <a:ext cx="4532796" cy="584775"/>
          </a:xfrm>
          <a:prstGeom prst="rect">
            <a:avLst/>
          </a:prstGeom>
          <a:noFill/>
          <a:ln w="38100">
            <a:solidFill>
              <a:schemeClr val="tx2">
                <a:lumMod val="60000"/>
                <a:lumOff val="40000"/>
              </a:schemeClr>
            </a:solidFill>
            <a:miter lim="800000"/>
            <a:headEnd/>
            <a:tailEnd/>
          </a:ln>
        </p:spPr>
        <p:txBody>
          <a:bodyPr wrap="square">
            <a:spAutoFit/>
          </a:bodyPr>
          <a:lstStyle/>
          <a:p>
            <a:pPr algn="ctr"/>
            <a:r>
              <a:rPr lang="en-US" sz="1600" dirty="0">
                <a:solidFill>
                  <a:schemeClr val="tx2">
                    <a:lumMod val="60000"/>
                    <a:lumOff val="40000"/>
                  </a:schemeClr>
                </a:solidFill>
              </a:rPr>
              <a:t>A 5W green laser @ 250MHz provides about 0.6 photons in average per bunch crossing</a:t>
            </a:r>
            <a:endParaRPr lang="en-US" sz="1400" dirty="0">
              <a:solidFill>
                <a:schemeClr val="accent5">
                  <a:lumMod val="75000"/>
                </a:schemeClr>
              </a:solidFill>
            </a:endParaRPr>
          </a:p>
        </p:txBody>
      </p:sp>
      <p:sp>
        <p:nvSpPr>
          <p:cNvPr id="10" name="Text Box 18">
            <a:extLst>
              <a:ext uri="{FF2B5EF4-FFF2-40B4-BE49-F238E27FC236}">
                <a16:creationId xmlns:a16="http://schemas.microsoft.com/office/drawing/2014/main" id="{B9B12D3A-7E1A-A04D-A000-E3648A546DB1}"/>
              </a:ext>
            </a:extLst>
          </p:cNvPr>
          <p:cNvSpPr txBox="1">
            <a:spLocks noChangeArrowheads="1"/>
          </p:cNvSpPr>
          <p:nvPr/>
        </p:nvSpPr>
        <p:spPr bwMode="auto">
          <a:xfrm>
            <a:off x="5024176" y="4263998"/>
            <a:ext cx="3996827" cy="584775"/>
          </a:xfrm>
          <a:prstGeom prst="rect">
            <a:avLst/>
          </a:prstGeom>
          <a:noFill/>
          <a:ln w="38100">
            <a:solidFill>
              <a:srgbClr val="C00000"/>
            </a:solidFill>
            <a:miter lim="800000"/>
            <a:headEnd/>
            <a:tailEnd/>
          </a:ln>
        </p:spPr>
        <p:txBody>
          <a:bodyPr wrap="square">
            <a:spAutoFit/>
          </a:bodyPr>
          <a:lstStyle/>
          <a:p>
            <a:r>
              <a:rPr lang="en-US" sz="1600" dirty="0">
                <a:solidFill>
                  <a:schemeClr val="tx2">
                    <a:lumMod val="60000"/>
                    <a:lumOff val="40000"/>
                  </a:schemeClr>
                </a:solidFill>
              </a:rPr>
              <a:t>This needs consolidation once location of polarimeter is confirmed</a:t>
            </a:r>
            <a:endParaRPr lang="en-US" sz="1400" dirty="0">
              <a:solidFill>
                <a:schemeClr val="accent5">
                  <a:lumMod val="75000"/>
                </a:schemeClr>
              </a:solidFill>
            </a:endParaRPr>
          </a:p>
        </p:txBody>
      </p:sp>
      <p:pic>
        <p:nvPicPr>
          <p:cNvPr id="11" name="Image 10">
            <a:extLst>
              <a:ext uri="{FF2B5EF4-FFF2-40B4-BE49-F238E27FC236}">
                <a16:creationId xmlns:a16="http://schemas.microsoft.com/office/drawing/2014/main" id="{4D571EBF-336C-F646-8306-735B406D3728}"/>
              </a:ext>
            </a:extLst>
          </p:cNvPr>
          <p:cNvPicPr>
            <a:picLocks noChangeAspect="1"/>
          </p:cNvPicPr>
          <p:nvPr/>
        </p:nvPicPr>
        <p:blipFill>
          <a:blip r:embed="rId2"/>
          <a:stretch>
            <a:fillRect/>
          </a:stretch>
        </p:blipFill>
        <p:spPr>
          <a:xfrm>
            <a:off x="155085" y="3328865"/>
            <a:ext cx="2077705" cy="1466182"/>
          </a:xfrm>
          <a:prstGeom prst="rect">
            <a:avLst/>
          </a:prstGeom>
        </p:spPr>
      </p:pic>
      <p:pic>
        <p:nvPicPr>
          <p:cNvPr id="12" name="Image 11">
            <a:extLst>
              <a:ext uri="{FF2B5EF4-FFF2-40B4-BE49-F238E27FC236}">
                <a16:creationId xmlns:a16="http://schemas.microsoft.com/office/drawing/2014/main" id="{12BE3673-DD26-F840-8F27-DA67C19355CD}"/>
              </a:ext>
            </a:extLst>
          </p:cNvPr>
          <p:cNvPicPr>
            <a:picLocks noChangeAspect="1"/>
          </p:cNvPicPr>
          <p:nvPr/>
        </p:nvPicPr>
        <p:blipFill>
          <a:blip r:embed="rId3"/>
          <a:stretch>
            <a:fillRect/>
          </a:stretch>
        </p:blipFill>
        <p:spPr>
          <a:xfrm>
            <a:off x="2747227" y="3413044"/>
            <a:ext cx="2043317" cy="1153223"/>
          </a:xfrm>
          <a:prstGeom prst="rect">
            <a:avLst/>
          </a:prstGeom>
        </p:spPr>
      </p:pic>
      <p:pic>
        <p:nvPicPr>
          <p:cNvPr id="13" name="Image 12">
            <a:extLst>
              <a:ext uri="{FF2B5EF4-FFF2-40B4-BE49-F238E27FC236}">
                <a16:creationId xmlns:a16="http://schemas.microsoft.com/office/drawing/2014/main" id="{839BE51A-60C9-4D46-9E7F-2BFA4767DC09}"/>
              </a:ext>
            </a:extLst>
          </p:cNvPr>
          <p:cNvPicPr>
            <a:picLocks noChangeAspect="1"/>
          </p:cNvPicPr>
          <p:nvPr/>
        </p:nvPicPr>
        <p:blipFill>
          <a:blip r:embed="rId4"/>
          <a:stretch>
            <a:fillRect/>
          </a:stretch>
        </p:blipFill>
        <p:spPr>
          <a:xfrm>
            <a:off x="2693048" y="4859950"/>
            <a:ext cx="2097496" cy="1305988"/>
          </a:xfrm>
          <a:prstGeom prst="rect">
            <a:avLst/>
          </a:prstGeom>
        </p:spPr>
      </p:pic>
      <p:pic>
        <p:nvPicPr>
          <p:cNvPr id="14" name="Image 13">
            <a:extLst>
              <a:ext uri="{FF2B5EF4-FFF2-40B4-BE49-F238E27FC236}">
                <a16:creationId xmlns:a16="http://schemas.microsoft.com/office/drawing/2014/main" id="{3733FE5C-F922-3242-A829-CB66CAED957A}"/>
              </a:ext>
            </a:extLst>
          </p:cNvPr>
          <p:cNvPicPr>
            <a:picLocks noChangeAspect="1"/>
          </p:cNvPicPr>
          <p:nvPr/>
        </p:nvPicPr>
        <p:blipFill>
          <a:blip r:embed="rId5"/>
          <a:stretch>
            <a:fillRect/>
          </a:stretch>
        </p:blipFill>
        <p:spPr>
          <a:xfrm>
            <a:off x="161302" y="4892636"/>
            <a:ext cx="2224803" cy="1383563"/>
          </a:xfrm>
          <a:prstGeom prst="rect">
            <a:avLst/>
          </a:prstGeom>
        </p:spPr>
      </p:pic>
      <p:sp>
        <p:nvSpPr>
          <p:cNvPr id="15" name="ZoneTexte 14">
            <a:extLst>
              <a:ext uri="{FF2B5EF4-FFF2-40B4-BE49-F238E27FC236}">
                <a16:creationId xmlns:a16="http://schemas.microsoft.com/office/drawing/2014/main" id="{04CDCAAF-3114-EA43-A434-71B8E6243D45}"/>
              </a:ext>
            </a:extLst>
          </p:cNvPr>
          <p:cNvSpPr txBox="1"/>
          <p:nvPr/>
        </p:nvSpPr>
        <p:spPr>
          <a:xfrm rot="20528152">
            <a:off x="132563" y="4291169"/>
            <a:ext cx="4667718" cy="646331"/>
          </a:xfrm>
          <a:prstGeom prst="rect">
            <a:avLst/>
          </a:prstGeom>
          <a:solidFill>
            <a:schemeClr val="tx2">
              <a:lumMod val="20000"/>
              <a:lumOff val="80000"/>
            </a:schemeClr>
          </a:solidFill>
        </p:spPr>
        <p:txBody>
          <a:bodyPr wrap="square" rtlCol="0" anchor="ctr" anchorCtr="1">
            <a:spAutoFit/>
          </a:bodyPr>
          <a:lstStyle/>
          <a:p>
            <a:pPr algn="ctr"/>
            <a:r>
              <a:rPr lang="en-GB" dirty="0">
                <a:solidFill>
                  <a:schemeClr val="tx1">
                    <a:lumMod val="50000"/>
                    <a:lumOff val="50000"/>
                  </a:schemeClr>
                </a:solidFill>
              </a:rPr>
              <a:t>Many commercial products:</a:t>
            </a:r>
          </a:p>
          <a:p>
            <a:pPr algn="ctr"/>
            <a:r>
              <a:rPr lang="en-GB" dirty="0">
                <a:solidFill>
                  <a:schemeClr val="tx1">
                    <a:lumMod val="50000"/>
                    <a:lumOff val="50000"/>
                  </a:schemeClr>
                </a:solidFill>
              </a:rPr>
              <a:t>laser </a:t>
            </a:r>
            <a:r>
              <a:rPr lang="en-GB">
                <a:solidFill>
                  <a:schemeClr val="tx1">
                    <a:lumMod val="50000"/>
                    <a:lumOff val="50000"/>
                  </a:schemeClr>
                </a:solidFill>
              </a:rPr>
              <a:t>oscillator + amplifier</a:t>
            </a:r>
            <a:endParaRPr lang="en-GB" dirty="0">
              <a:solidFill>
                <a:schemeClr val="tx1">
                  <a:lumMod val="50000"/>
                  <a:lumOff val="50000"/>
                </a:schemeClr>
              </a:solidFill>
            </a:endParaRPr>
          </a:p>
        </p:txBody>
      </p:sp>
    </p:spTree>
    <p:extLst>
      <p:ext uri="{BB962C8B-B14F-4D97-AF65-F5344CB8AC3E}">
        <p14:creationId xmlns:p14="http://schemas.microsoft.com/office/powerpoint/2010/main" val="150853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04E235C-0A0A-1449-9DBF-48F2D054AB40}"/>
              </a:ext>
            </a:extLst>
          </p:cNvPr>
          <p:cNvPicPr>
            <a:picLocks noChangeAspect="1"/>
          </p:cNvPicPr>
          <p:nvPr/>
        </p:nvPicPr>
        <p:blipFill>
          <a:blip r:embed="rId2"/>
          <a:stretch>
            <a:fillRect/>
          </a:stretch>
        </p:blipFill>
        <p:spPr>
          <a:xfrm>
            <a:off x="140342" y="1073219"/>
            <a:ext cx="9144000" cy="2743200"/>
          </a:xfrm>
          <a:prstGeom prst="rect">
            <a:avLst/>
          </a:prstGeom>
        </p:spPr>
      </p:pic>
      <p:sp>
        <p:nvSpPr>
          <p:cNvPr id="2" name="Titre 1">
            <a:extLst>
              <a:ext uri="{FF2B5EF4-FFF2-40B4-BE49-F238E27FC236}">
                <a16:creationId xmlns:a16="http://schemas.microsoft.com/office/drawing/2014/main" id="{C23D02E8-E8DA-3A42-ADFC-CCC9F0B0BF99}"/>
              </a:ext>
            </a:extLst>
          </p:cNvPr>
          <p:cNvSpPr>
            <a:spLocks noGrp="1"/>
          </p:cNvSpPr>
          <p:nvPr>
            <p:ph type="title"/>
          </p:nvPr>
        </p:nvSpPr>
        <p:spPr>
          <a:xfrm>
            <a:off x="628649" y="365126"/>
            <a:ext cx="8361873" cy="509517"/>
          </a:xfrm>
        </p:spPr>
        <p:txBody>
          <a:bodyPr>
            <a:normAutofit fontScale="90000"/>
          </a:bodyPr>
          <a:lstStyle/>
          <a:p>
            <a:r>
              <a:rPr lang="fr-FR" dirty="0"/>
              <a:t>Laser </a:t>
            </a:r>
            <a:r>
              <a:rPr lang="fr-FR" dirty="0" err="1"/>
              <a:t>beam</a:t>
            </a:r>
            <a:r>
              <a:rPr lang="fr-FR" dirty="0"/>
              <a:t> injection line (</a:t>
            </a:r>
            <a:r>
              <a:rPr lang="fr-FR" dirty="0" err="1"/>
              <a:t>preliminary</a:t>
            </a:r>
            <a:r>
              <a:rPr lang="fr-FR" dirty="0"/>
              <a:t>)</a:t>
            </a:r>
          </a:p>
        </p:txBody>
      </p:sp>
      <p:sp>
        <p:nvSpPr>
          <p:cNvPr id="4" name="Espace réservé de la date 3">
            <a:extLst>
              <a:ext uri="{FF2B5EF4-FFF2-40B4-BE49-F238E27FC236}">
                <a16:creationId xmlns:a16="http://schemas.microsoft.com/office/drawing/2014/main" id="{4E7D2A5C-8B48-2D4C-89E2-9253939F24CC}"/>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6F662EDC-EECC-0341-81DD-291AF9B350CA}"/>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F1C60C4F-7ADF-1948-96CB-6C9625D7AE9D}"/>
              </a:ext>
            </a:extLst>
          </p:cNvPr>
          <p:cNvSpPr>
            <a:spLocks noGrp="1"/>
          </p:cNvSpPr>
          <p:nvPr>
            <p:ph type="sldNum" sz="quarter" idx="12"/>
          </p:nvPr>
        </p:nvSpPr>
        <p:spPr/>
        <p:txBody>
          <a:bodyPr/>
          <a:lstStyle/>
          <a:p>
            <a:fld id="{6324D5D7-7619-544E-85E6-FE67B0DC27B1}" type="slidenum">
              <a:rPr lang="fr-FR" smtClean="0"/>
              <a:t>18</a:t>
            </a:fld>
            <a:endParaRPr lang="fr-FR"/>
          </a:p>
        </p:txBody>
      </p:sp>
      <p:sp>
        <p:nvSpPr>
          <p:cNvPr id="17" name="Text Box 18">
            <a:extLst>
              <a:ext uri="{FF2B5EF4-FFF2-40B4-BE49-F238E27FC236}">
                <a16:creationId xmlns:a16="http://schemas.microsoft.com/office/drawing/2014/main" id="{0244EE9E-916F-0346-AB59-84DD3C413212}"/>
              </a:ext>
            </a:extLst>
          </p:cNvPr>
          <p:cNvSpPr txBox="1">
            <a:spLocks noChangeArrowheads="1"/>
          </p:cNvSpPr>
          <p:nvPr/>
        </p:nvSpPr>
        <p:spPr bwMode="auto">
          <a:xfrm>
            <a:off x="175016" y="4033548"/>
            <a:ext cx="8733007" cy="338554"/>
          </a:xfrm>
          <a:prstGeom prst="rect">
            <a:avLst/>
          </a:prstGeom>
          <a:noFill/>
          <a:ln w="38100">
            <a:solidFill>
              <a:schemeClr val="tx2">
                <a:lumMod val="60000"/>
                <a:lumOff val="40000"/>
              </a:schemeClr>
            </a:solidFill>
            <a:miter lim="800000"/>
            <a:headEnd/>
            <a:tailEnd/>
          </a:ln>
        </p:spPr>
        <p:txBody>
          <a:bodyPr wrap="square">
            <a:spAutoFit/>
          </a:bodyPr>
          <a:lstStyle/>
          <a:p>
            <a:pPr algn="ctr"/>
            <a:r>
              <a:rPr lang="en-US" sz="1600" dirty="0">
                <a:solidFill>
                  <a:schemeClr val="tx2">
                    <a:lumMod val="60000"/>
                    <a:lumOff val="40000"/>
                  </a:schemeClr>
                </a:solidFill>
              </a:rPr>
              <a:t>Telescope needs to be designed once laser beam parameters are confirmed </a:t>
            </a:r>
            <a:endParaRPr lang="en-US" sz="1400" dirty="0">
              <a:solidFill>
                <a:schemeClr val="accent5">
                  <a:lumMod val="75000"/>
                </a:schemeClr>
              </a:solidFill>
            </a:endParaRPr>
          </a:p>
        </p:txBody>
      </p:sp>
      <p:sp>
        <p:nvSpPr>
          <p:cNvPr id="19" name="Text Box 18">
            <a:extLst>
              <a:ext uri="{FF2B5EF4-FFF2-40B4-BE49-F238E27FC236}">
                <a16:creationId xmlns:a16="http://schemas.microsoft.com/office/drawing/2014/main" id="{1EF19FC5-43D4-BC42-9B81-270437E8B706}"/>
              </a:ext>
            </a:extLst>
          </p:cNvPr>
          <p:cNvSpPr txBox="1">
            <a:spLocks noChangeArrowheads="1"/>
          </p:cNvSpPr>
          <p:nvPr/>
        </p:nvSpPr>
        <p:spPr bwMode="auto">
          <a:xfrm>
            <a:off x="175016" y="4547796"/>
            <a:ext cx="8733007" cy="338554"/>
          </a:xfrm>
          <a:prstGeom prst="rect">
            <a:avLst/>
          </a:prstGeom>
          <a:noFill/>
          <a:ln w="38100">
            <a:solidFill>
              <a:schemeClr val="tx2">
                <a:lumMod val="60000"/>
                <a:lumOff val="40000"/>
              </a:schemeClr>
            </a:solidFill>
            <a:miter lim="800000"/>
            <a:headEnd/>
            <a:tailEnd/>
          </a:ln>
        </p:spPr>
        <p:txBody>
          <a:bodyPr wrap="square">
            <a:spAutoFit/>
          </a:bodyPr>
          <a:lstStyle/>
          <a:p>
            <a:pPr algn="ctr"/>
            <a:r>
              <a:rPr lang="en-US" sz="1600" dirty="0">
                <a:solidFill>
                  <a:schemeClr val="tx2">
                    <a:lumMod val="60000"/>
                    <a:lumOff val="40000"/>
                  </a:schemeClr>
                </a:solidFill>
              </a:rPr>
              <a:t>Additional positioning and pointing feedbacks can be added if needed</a:t>
            </a:r>
            <a:endParaRPr lang="en-US" sz="1400" dirty="0">
              <a:solidFill>
                <a:schemeClr val="accent5">
                  <a:lumMod val="75000"/>
                </a:schemeClr>
              </a:solidFill>
            </a:endParaRPr>
          </a:p>
        </p:txBody>
      </p:sp>
      <p:sp>
        <p:nvSpPr>
          <p:cNvPr id="21" name="Rectangle 20">
            <a:extLst>
              <a:ext uri="{FF2B5EF4-FFF2-40B4-BE49-F238E27FC236}">
                <a16:creationId xmlns:a16="http://schemas.microsoft.com/office/drawing/2014/main" id="{E48C3F9C-3CCC-7946-B942-D7A0BCEFCFA3}"/>
              </a:ext>
            </a:extLst>
          </p:cNvPr>
          <p:cNvSpPr/>
          <p:nvPr/>
        </p:nvSpPr>
        <p:spPr>
          <a:xfrm>
            <a:off x="1518306" y="1457681"/>
            <a:ext cx="5586883" cy="170822"/>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F6D7F138-A34F-7F49-8760-96CF469683C5}"/>
              </a:ext>
            </a:extLst>
          </p:cNvPr>
          <p:cNvSpPr txBox="1"/>
          <p:nvPr/>
        </p:nvSpPr>
        <p:spPr>
          <a:xfrm>
            <a:off x="1518306" y="1164451"/>
            <a:ext cx="1402372" cy="338554"/>
          </a:xfrm>
          <a:prstGeom prst="rect">
            <a:avLst/>
          </a:prstGeom>
          <a:noFill/>
        </p:spPr>
        <p:txBody>
          <a:bodyPr wrap="none" rtlCol="0">
            <a:spAutoFit/>
          </a:bodyPr>
          <a:lstStyle/>
          <a:p>
            <a:r>
              <a:rPr lang="fr-FR" sz="1600" dirty="0">
                <a:solidFill>
                  <a:schemeClr val="accent1"/>
                </a:solidFill>
              </a:rPr>
              <a:t>Vacuum </a:t>
            </a:r>
            <a:r>
              <a:rPr lang="fr-FR" sz="1600" dirty="0" err="1">
                <a:solidFill>
                  <a:schemeClr val="accent1"/>
                </a:solidFill>
              </a:rPr>
              <a:t>vessel</a:t>
            </a:r>
            <a:endParaRPr lang="fr-FR" sz="1600" dirty="0">
              <a:solidFill>
                <a:schemeClr val="accent1"/>
              </a:solidFill>
            </a:endParaRPr>
          </a:p>
        </p:txBody>
      </p:sp>
      <p:sp>
        <p:nvSpPr>
          <p:cNvPr id="23" name="Rectangle 22">
            <a:extLst>
              <a:ext uri="{FF2B5EF4-FFF2-40B4-BE49-F238E27FC236}">
                <a16:creationId xmlns:a16="http://schemas.microsoft.com/office/drawing/2014/main" id="{2311CEB1-3C7E-EE4F-9C7F-FF1109923846}"/>
              </a:ext>
            </a:extLst>
          </p:cNvPr>
          <p:cNvSpPr/>
          <p:nvPr/>
        </p:nvSpPr>
        <p:spPr>
          <a:xfrm>
            <a:off x="984403" y="1718826"/>
            <a:ext cx="4149969" cy="21704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E7EDED3A-A258-464C-BBAF-996C98B1F516}"/>
              </a:ext>
            </a:extLst>
          </p:cNvPr>
          <p:cNvSpPr/>
          <p:nvPr/>
        </p:nvSpPr>
        <p:spPr>
          <a:xfrm>
            <a:off x="6593058" y="1681500"/>
            <a:ext cx="2314965" cy="19030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CDDAC0A4-5E15-ED4C-B52D-7506A1023A34}"/>
              </a:ext>
            </a:extLst>
          </p:cNvPr>
          <p:cNvSpPr txBox="1"/>
          <p:nvPr/>
        </p:nvSpPr>
        <p:spPr>
          <a:xfrm>
            <a:off x="2716977" y="3584581"/>
            <a:ext cx="2467342" cy="276999"/>
          </a:xfrm>
          <a:prstGeom prst="rect">
            <a:avLst/>
          </a:prstGeom>
          <a:noFill/>
        </p:spPr>
        <p:txBody>
          <a:bodyPr wrap="none" rtlCol="0">
            <a:spAutoFit/>
          </a:bodyPr>
          <a:lstStyle/>
          <a:p>
            <a:r>
              <a:rPr lang="fr-FR" sz="1200" dirty="0">
                <a:solidFill>
                  <a:schemeClr val="accent1"/>
                </a:solidFill>
              </a:rPr>
              <a:t>Box </a:t>
            </a:r>
            <a:r>
              <a:rPr lang="fr-FR" sz="1200" dirty="0" err="1">
                <a:solidFill>
                  <a:schemeClr val="accent1"/>
                </a:solidFill>
              </a:rPr>
              <a:t>with</a:t>
            </a:r>
            <a:r>
              <a:rPr lang="fr-FR" sz="1200" dirty="0">
                <a:solidFill>
                  <a:schemeClr val="accent1"/>
                </a:solidFill>
              </a:rPr>
              <a:t> rough </a:t>
            </a:r>
            <a:r>
              <a:rPr lang="fr-FR" sz="1200" dirty="0" err="1">
                <a:solidFill>
                  <a:schemeClr val="accent1"/>
                </a:solidFill>
              </a:rPr>
              <a:t>temperature</a:t>
            </a:r>
            <a:r>
              <a:rPr lang="fr-FR" sz="1200" dirty="0">
                <a:solidFill>
                  <a:schemeClr val="accent1"/>
                </a:solidFill>
              </a:rPr>
              <a:t> control</a:t>
            </a:r>
          </a:p>
        </p:txBody>
      </p:sp>
      <p:sp>
        <p:nvSpPr>
          <p:cNvPr id="29" name="ZoneTexte 28">
            <a:extLst>
              <a:ext uri="{FF2B5EF4-FFF2-40B4-BE49-F238E27FC236}">
                <a16:creationId xmlns:a16="http://schemas.microsoft.com/office/drawing/2014/main" id="{633B36E8-EA32-2447-BAC2-1197322798B1}"/>
              </a:ext>
            </a:extLst>
          </p:cNvPr>
          <p:cNvSpPr txBox="1"/>
          <p:nvPr/>
        </p:nvSpPr>
        <p:spPr>
          <a:xfrm>
            <a:off x="6523181" y="3330162"/>
            <a:ext cx="2467342" cy="276999"/>
          </a:xfrm>
          <a:prstGeom prst="rect">
            <a:avLst/>
          </a:prstGeom>
          <a:noFill/>
        </p:spPr>
        <p:txBody>
          <a:bodyPr wrap="none" rtlCol="0">
            <a:spAutoFit/>
          </a:bodyPr>
          <a:lstStyle/>
          <a:p>
            <a:r>
              <a:rPr lang="fr-FR" sz="1200" dirty="0">
                <a:solidFill>
                  <a:schemeClr val="accent1"/>
                </a:solidFill>
              </a:rPr>
              <a:t>Box </a:t>
            </a:r>
            <a:r>
              <a:rPr lang="fr-FR" sz="1200" dirty="0" err="1">
                <a:solidFill>
                  <a:schemeClr val="accent1"/>
                </a:solidFill>
              </a:rPr>
              <a:t>with</a:t>
            </a:r>
            <a:r>
              <a:rPr lang="fr-FR" sz="1200" dirty="0">
                <a:solidFill>
                  <a:schemeClr val="accent1"/>
                </a:solidFill>
              </a:rPr>
              <a:t> rough </a:t>
            </a:r>
            <a:r>
              <a:rPr lang="fr-FR" sz="1200" dirty="0" err="1">
                <a:solidFill>
                  <a:schemeClr val="accent1"/>
                </a:solidFill>
              </a:rPr>
              <a:t>temperature</a:t>
            </a:r>
            <a:r>
              <a:rPr lang="fr-FR" sz="1200" dirty="0">
                <a:solidFill>
                  <a:schemeClr val="accent1"/>
                </a:solidFill>
              </a:rPr>
              <a:t> control</a:t>
            </a:r>
          </a:p>
        </p:txBody>
      </p:sp>
      <p:sp>
        <p:nvSpPr>
          <p:cNvPr id="15" name="Text Box 18">
            <a:extLst>
              <a:ext uri="{FF2B5EF4-FFF2-40B4-BE49-F238E27FC236}">
                <a16:creationId xmlns:a16="http://schemas.microsoft.com/office/drawing/2014/main" id="{357FCE48-1AA9-5844-87D3-37470F92012F}"/>
              </a:ext>
            </a:extLst>
          </p:cNvPr>
          <p:cNvSpPr txBox="1">
            <a:spLocks noChangeArrowheads="1"/>
          </p:cNvSpPr>
          <p:nvPr/>
        </p:nvSpPr>
        <p:spPr bwMode="auto">
          <a:xfrm>
            <a:off x="175016" y="5086546"/>
            <a:ext cx="8733007" cy="338554"/>
          </a:xfrm>
          <a:prstGeom prst="rect">
            <a:avLst/>
          </a:prstGeom>
          <a:noFill/>
          <a:ln w="38100">
            <a:solidFill>
              <a:schemeClr val="tx2">
                <a:lumMod val="60000"/>
                <a:lumOff val="40000"/>
              </a:schemeClr>
            </a:solidFill>
            <a:miter lim="800000"/>
            <a:headEnd/>
            <a:tailEnd/>
          </a:ln>
        </p:spPr>
        <p:txBody>
          <a:bodyPr wrap="square">
            <a:spAutoFit/>
          </a:bodyPr>
          <a:lstStyle/>
          <a:p>
            <a:pPr algn="ctr"/>
            <a:r>
              <a:rPr lang="en-US" sz="1600" dirty="0">
                <a:solidFill>
                  <a:schemeClr val="tx2">
                    <a:lumMod val="60000"/>
                    <a:lumOff val="40000"/>
                  </a:schemeClr>
                </a:solidFill>
              </a:rPr>
              <a:t>Components need to be validated for the required average power</a:t>
            </a:r>
            <a:endParaRPr lang="en-US" sz="1400" dirty="0">
              <a:solidFill>
                <a:schemeClr val="accent5">
                  <a:lumMod val="75000"/>
                </a:schemeClr>
              </a:solidFill>
            </a:endParaRPr>
          </a:p>
        </p:txBody>
      </p:sp>
      <p:sp>
        <p:nvSpPr>
          <p:cNvPr id="18" name="Text Box 18">
            <a:extLst>
              <a:ext uri="{FF2B5EF4-FFF2-40B4-BE49-F238E27FC236}">
                <a16:creationId xmlns:a16="http://schemas.microsoft.com/office/drawing/2014/main" id="{4CCBDF7A-2FF1-484C-A839-971A1F9C8D18}"/>
              </a:ext>
            </a:extLst>
          </p:cNvPr>
          <p:cNvSpPr txBox="1">
            <a:spLocks noChangeArrowheads="1"/>
          </p:cNvSpPr>
          <p:nvPr/>
        </p:nvSpPr>
        <p:spPr bwMode="auto">
          <a:xfrm>
            <a:off x="175016" y="5585748"/>
            <a:ext cx="8733007" cy="338554"/>
          </a:xfrm>
          <a:prstGeom prst="rect">
            <a:avLst/>
          </a:prstGeom>
          <a:noFill/>
          <a:ln w="38100">
            <a:solidFill>
              <a:schemeClr val="tx2">
                <a:lumMod val="60000"/>
                <a:lumOff val="40000"/>
              </a:schemeClr>
            </a:solidFill>
            <a:miter lim="800000"/>
            <a:headEnd/>
            <a:tailEnd/>
          </a:ln>
        </p:spPr>
        <p:txBody>
          <a:bodyPr wrap="square">
            <a:spAutoFit/>
          </a:bodyPr>
          <a:lstStyle/>
          <a:p>
            <a:pPr algn="ctr"/>
            <a:r>
              <a:rPr lang="en-US" sz="1600" dirty="0">
                <a:solidFill>
                  <a:schemeClr val="tx2">
                    <a:lumMod val="60000"/>
                    <a:lumOff val="40000"/>
                  </a:schemeClr>
                </a:solidFill>
              </a:rPr>
              <a:t>Laser beam size and length of transport line as to be consolidates once location is decided</a:t>
            </a:r>
            <a:endParaRPr lang="en-US" sz="1400" dirty="0">
              <a:solidFill>
                <a:schemeClr val="accent5">
                  <a:lumMod val="75000"/>
                </a:schemeClr>
              </a:solidFill>
            </a:endParaRPr>
          </a:p>
        </p:txBody>
      </p:sp>
    </p:spTree>
    <p:extLst>
      <p:ext uri="{BB962C8B-B14F-4D97-AF65-F5344CB8AC3E}">
        <p14:creationId xmlns:p14="http://schemas.microsoft.com/office/powerpoint/2010/main" val="247983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E7CE0-D130-804F-A144-7FCCC60B62FD}"/>
              </a:ext>
            </a:extLst>
          </p:cNvPr>
          <p:cNvSpPr>
            <a:spLocks noGrp="1"/>
          </p:cNvSpPr>
          <p:nvPr>
            <p:ph type="title"/>
          </p:nvPr>
        </p:nvSpPr>
        <p:spPr/>
        <p:txBody>
          <a:bodyPr>
            <a:normAutofit fontScale="90000"/>
          </a:bodyPr>
          <a:lstStyle/>
          <a:p>
            <a:r>
              <a:rPr lang="fr-FR" dirty="0"/>
              <a:t>Conclusion</a:t>
            </a:r>
          </a:p>
        </p:txBody>
      </p:sp>
      <p:sp>
        <p:nvSpPr>
          <p:cNvPr id="4" name="Espace réservé de la date 3">
            <a:extLst>
              <a:ext uri="{FF2B5EF4-FFF2-40B4-BE49-F238E27FC236}">
                <a16:creationId xmlns:a16="http://schemas.microsoft.com/office/drawing/2014/main" id="{7107EBD2-EE8D-084E-8FF6-5A8B8C0E4C0C}"/>
              </a:ext>
            </a:extLst>
          </p:cNvPr>
          <p:cNvSpPr>
            <a:spLocks noGrp="1"/>
          </p:cNvSpPr>
          <p:nvPr>
            <p:ph type="dt" sz="half" idx="10"/>
          </p:nvPr>
        </p:nvSpPr>
        <p:spPr/>
        <p:txBody>
          <a:bodyPr/>
          <a:lstStyle/>
          <a:p>
            <a:r>
              <a:rPr lang="fr-FR"/>
              <a:t>24/06/2020</a:t>
            </a:r>
            <a:endParaRPr lang="fr-FR" dirty="0"/>
          </a:p>
        </p:txBody>
      </p:sp>
      <p:sp>
        <p:nvSpPr>
          <p:cNvPr id="5" name="Espace réservé du pied de page 4">
            <a:extLst>
              <a:ext uri="{FF2B5EF4-FFF2-40B4-BE49-F238E27FC236}">
                <a16:creationId xmlns:a16="http://schemas.microsoft.com/office/drawing/2014/main" id="{D5C9F06F-EA51-0642-ACF2-D7B9246B2340}"/>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D76D33C6-1A22-3D43-8F55-7D49DE3DB50E}"/>
              </a:ext>
            </a:extLst>
          </p:cNvPr>
          <p:cNvSpPr>
            <a:spLocks noGrp="1"/>
          </p:cNvSpPr>
          <p:nvPr>
            <p:ph type="sldNum" sz="quarter" idx="12"/>
          </p:nvPr>
        </p:nvSpPr>
        <p:spPr/>
        <p:txBody>
          <a:bodyPr/>
          <a:lstStyle/>
          <a:p>
            <a:fld id="{6324D5D7-7619-544E-85E6-FE67B0DC27B1}" type="slidenum">
              <a:rPr lang="fr-FR" smtClean="0"/>
              <a:t>19</a:t>
            </a:fld>
            <a:endParaRPr lang="fr-FR"/>
          </a:p>
        </p:txBody>
      </p:sp>
      <p:sp>
        <p:nvSpPr>
          <p:cNvPr id="7" name="Text Box 18">
            <a:extLst>
              <a:ext uri="{FF2B5EF4-FFF2-40B4-BE49-F238E27FC236}">
                <a16:creationId xmlns:a16="http://schemas.microsoft.com/office/drawing/2014/main" id="{12951010-93C6-FB49-A9AB-1C3B9B0C551B}"/>
              </a:ext>
            </a:extLst>
          </p:cNvPr>
          <p:cNvSpPr txBox="1">
            <a:spLocks noChangeArrowheads="1"/>
          </p:cNvSpPr>
          <p:nvPr/>
        </p:nvSpPr>
        <p:spPr bwMode="auto">
          <a:xfrm>
            <a:off x="584607" y="1136453"/>
            <a:ext cx="8436396" cy="3970318"/>
          </a:xfrm>
          <a:prstGeom prst="rect">
            <a:avLst/>
          </a:prstGeom>
          <a:noFill/>
          <a:ln w="9525">
            <a:noFill/>
            <a:miter lim="800000"/>
            <a:headEnd/>
            <a:tailEnd/>
          </a:ln>
        </p:spPr>
        <p:txBody>
          <a:bodyPr wrap="square">
            <a:spAutoFit/>
          </a:bodyPr>
          <a:lstStyle/>
          <a:p>
            <a:pPr marL="342900" indent="-342900">
              <a:buAutoNum type="arabicPeriod"/>
            </a:pPr>
            <a:r>
              <a:rPr lang="en-US" sz="1400" dirty="0">
                <a:solidFill>
                  <a:schemeClr val="tx2">
                    <a:lumMod val="60000"/>
                    <a:lumOff val="40000"/>
                  </a:schemeClr>
                </a:solidFill>
              </a:rPr>
              <a:t>Longitudinal polarimeter seems possible to implement before BLY1LE(1,2) or BLX2LE2</a:t>
            </a:r>
            <a:endParaRPr lang="en-US" sz="1400" dirty="0">
              <a:solidFill>
                <a:schemeClr val="tx2">
                  <a:lumMod val="60000"/>
                  <a:lumOff val="40000"/>
                </a:schemeClr>
              </a:solidFill>
              <a:sym typeface="Wingdings" pitchFamily="2" charset="2"/>
            </a:endParaRPr>
          </a:p>
          <a:p>
            <a:pPr marL="742950" lvl="1" indent="-285750">
              <a:buFont typeface="Wingdings" pitchFamily="2" charset="2"/>
              <a:buChar char="à"/>
            </a:pPr>
            <a:r>
              <a:rPr lang="en-US" sz="1400" dirty="0">
                <a:solidFill>
                  <a:schemeClr val="tx2">
                    <a:lumMod val="60000"/>
                    <a:lumOff val="40000"/>
                  </a:schemeClr>
                </a:solidFill>
                <a:sym typeface="Wingdings" pitchFamily="2" charset="2"/>
              </a:rPr>
              <a:t>what is the level of longitudinal polarization at this place ?</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What would be the required modifications to vacuum pipes to extract photons and or electrons ?</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Is it in conflict with the magnet apertures and existing elements ?</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Would it be in conflict with the updated lattice with spin rotators included ?</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Viewpoint of </a:t>
            </a:r>
            <a:r>
              <a:rPr lang="en-US" sz="1400" dirty="0" err="1">
                <a:solidFill>
                  <a:schemeClr val="tx2">
                    <a:lumMod val="60000"/>
                    <a:lumOff val="40000"/>
                  </a:schemeClr>
                </a:solidFill>
                <a:sym typeface="Wingdings" pitchFamily="2" charset="2"/>
              </a:rPr>
              <a:t>SuperKEKB</a:t>
            </a:r>
            <a:r>
              <a:rPr lang="en-US" sz="1400" dirty="0">
                <a:solidFill>
                  <a:schemeClr val="tx2">
                    <a:lumMod val="60000"/>
                    <a:lumOff val="40000"/>
                  </a:schemeClr>
                </a:solidFill>
                <a:sym typeface="Wingdings" pitchFamily="2" charset="2"/>
              </a:rPr>
              <a:t> lattice expert ?</a:t>
            </a:r>
          </a:p>
          <a:p>
            <a:pPr lvl="1"/>
            <a:endParaRPr lang="en-US" sz="1400" dirty="0">
              <a:solidFill>
                <a:schemeClr val="tx2">
                  <a:lumMod val="60000"/>
                  <a:lumOff val="40000"/>
                </a:schemeClr>
              </a:solidFill>
              <a:sym typeface="Wingdings" pitchFamily="2" charset="2"/>
            </a:endParaRPr>
          </a:p>
          <a:p>
            <a:pPr marL="342900" indent="-342900">
              <a:buFont typeface="+mj-lt"/>
              <a:buAutoNum type="arabicPeriod"/>
            </a:pPr>
            <a:r>
              <a:rPr lang="en-US" sz="1400" dirty="0">
                <a:solidFill>
                  <a:schemeClr val="tx2">
                    <a:lumMod val="60000"/>
                    <a:lumOff val="40000"/>
                  </a:schemeClr>
                </a:solidFill>
              </a:rPr>
              <a:t>Transverse (vertical) polarimeter location seem at first glance much more difficult to find</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FUJI hall maybe ?</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Viewpoint of </a:t>
            </a:r>
            <a:r>
              <a:rPr lang="en-US" sz="1400" dirty="0" err="1">
                <a:solidFill>
                  <a:schemeClr val="tx2">
                    <a:lumMod val="60000"/>
                    <a:lumOff val="40000"/>
                  </a:schemeClr>
                </a:solidFill>
                <a:sym typeface="Wingdings" pitchFamily="2" charset="2"/>
              </a:rPr>
              <a:t>SuperKEKB</a:t>
            </a:r>
            <a:r>
              <a:rPr lang="en-US" sz="1400" dirty="0">
                <a:solidFill>
                  <a:schemeClr val="tx2">
                    <a:lumMod val="60000"/>
                    <a:lumOff val="40000"/>
                  </a:schemeClr>
                </a:solidFill>
                <a:sym typeface="Wingdings" pitchFamily="2" charset="2"/>
              </a:rPr>
              <a:t> lattice expert ?</a:t>
            </a:r>
          </a:p>
          <a:p>
            <a:pPr marL="742950" lvl="1" indent="-285750">
              <a:buFont typeface="Wingdings" pitchFamily="2" charset="2"/>
              <a:buChar char="à"/>
            </a:pPr>
            <a:r>
              <a:rPr lang="en-US" sz="1400" dirty="0">
                <a:solidFill>
                  <a:schemeClr val="tx2">
                    <a:lumMod val="60000"/>
                    <a:lumOff val="40000"/>
                  </a:schemeClr>
                </a:solidFill>
                <a:sym typeface="Wingdings" pitchFamily="2" charset="2"/>
              </a:rPr>
              <a:t>If ok and needed, I would suggest to contact B. List (DESY, former member of the TPOL team at HERA) since this is a difficult task,  and we must profit from past experience</a:t>
            </a:r>
          </a:p>
          <a:p>
            <a:pPr marL="742950" lvl="1" indent="-285750">
              <a:buFont typeface="Wingdings" pitchFamily="2" charset="2"/>
              <a:buChar char="à"/>
            </a:pPr>
            <a:endParaRPr lang="en-US" sz="1400" dirty="0">
              <a:solidFill>
                <a:schemeClr val="tx2">
                  <a:lumMod val="60000"/>
                  <a:lumOff val="40000"/>
                </a:schemeClr>
              </a:solidFill>
              <a:sym typeface="Wingdings" pitchFamily="2" charset="2"/>
            </a:endParaRPr>
          </a:p>
          <a:p>
            <a:pPr marL="342900" indent="-342900">
              <a:buFont typeface="+mj-lt"/>
              <a:buAutoNum type="arabicPeriod"/>
            </a:pPr>
            <a:r>
              <a:rPr lang="en-US" sz="1400" dirty="0">
                <a:solidFill>
                  <a:schemeClr val="tx2">
                    <a:lumMod val="60000"/>
                    <a:lumOff val="40000"/>
                  </a:schemeClr>
                </a:solidFill>
                <a:sym typeface="Wingdings" pitchFamily="2" charset="2"/>
              </a:rPr>
              <a:t>Preliminary drawing of typical laser system has been provided </a:t>
            </a:r>
          </a:p>
          <a:p>
            <a:pPr marL="342900" indent="-342900">
              <a:buFont typeface="+mj-lt"/>
              <a:buAutoNum type="arabicPeriod"/>
            </a:pPr>
            <a:endParaRPr lang="en-US" sz="1400" dirty="0">
              <a:solidFill>
                <a:schemeClr val="tx2">
                  <a:lumMod val="60000"/>
                  <a:lumOff val="40000"/>
                </a:schemeClr>
              </a:solidFill>
              <a:sym typeface="Wingdings" pitchFamily="2" charset="2"/>
            </a:endParaRPr>
          </a:p>
          <a:p>
            <a:pPr marL="342900" indent="-342900">
              <a:buFont typeface="+mj-lt"/>
              <a:buAutoNum type="arabicPeriod"/>
            </a:pPr>
            <a:r>
              <a:rPr lang="en-US" sz="1400" dirty="0">
                <a:solidFill>
                  <a:schemeClr val="tx2">
                    <a:lumMod val="60000"/>
                    <a:lumOff val="40000"/>
                  </a:schemeClr>
                </a:solidFill>
                <a:sym typeface="Wingdings" pitchFamily="2" charset="2"/>
              </a:rPr>
              <a:t>Next steps: </a:t>
            </a:r>
          </a:p>
          <a:p>
            <a:pPr marL="742950" lvl="1" indent="-285750">
              <a:buFont typeface="Arial" panose="020B0604020202020204" pitchFamily="34" charset="0"/>
              <a:buChar char="•"/>
            </a:pPr>
            <a:r>
              <a:rPr lang="en-US" sz="1400" dirty="0">
                <a:solidFill>
                  <a:schemeClr val="tx2">
                    <a:lumMod val="60000"/>
                    <a:lumOff val="40000"/>
                  </a:schemeClr>
                </a:solidFill>
                <a:sym typeface="Wingdings" pitchFamily="2" charset="2"/>
              </a:rPr>
              <a:t>some sensitivity studies for a most likely location along with specification of performance</a:t>
            </a:r>
          </a:p>
          <a:p>
            <a:pPr marL="742950" lvl="1" indent="-285750">
              <a:buFont typeface="Arial" panose="020B0604020202020204" pitchFamily="34" charset="0"/>
              <a:buChar char="•"/>
            </a:pPr>
            <a:r>
              <a:rPr lang="en-US" sz="1400" dirty="0">
                <a:solidFill>
                  <a:schemeClr val="tx2">
                    <a:lumMod val="60000"/>
                    <a:lumOff val="40000"/>
                  </a:schemeClr>
                </a:solidFill>
                <a:sym typeface="Wingdings" pitchFamily="2" charset="2"/>
              </a:rPr>
              <a:t>Task sharing ?</a:t>
            </a:r>
          </a:p>
        </p:txBody>
      </p:sp>
      <p:pic>
        <p:nvPicPr>
          <p:cNvPr id="8" name="Image 7">
            <a:extLst>
              <a:ext uri="{FF2B5EF4-FFF2-40B4-BE49-F238E27FC236}">
                <a16:creationId xmlns:a16="http://schemas.microsoft.com/office/drawing/2014/main" id="{5C499436-6877-864E-BEE8-FDC7042CBE58}"/>
              </a:ext>
            </a:extLst>
          </p:cNvPr>
          <p:cNvPicPr>
            <a:picLocks noChangeAspect="1"/>
          </p:cNvPicPr>
          <p:nvPr/>
        </p:nvPicPr>
        <p:blipFill>
          <a:blip r:embed="rId2"/>
          <a:stretch>
            <a:fillRect/>
          </a:stretch>
        </p:blipFill>
        <p:spPr>
          <a:xfrm>
            <a:off x="3068563" y="90811"/>
            <a:ext cx="1503437" cy="705882"/>
          </a:xfrm>
          <a:prstGeom prst="rect">
            <a:avLst/>
          </a:prstGeom>
        </p:spPr>
      </p:pic>
    </p:spTree>
    <p:extLst>
      <p:ext uri="{BB962C8B-B14F-4D97-AF65-F5344CB8AC3E}">
        <p14:creationId xmlns:p14="http://schemas.microsoft.com/office/powerpoint/2010/main" val="153500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E7CE0-D130-804F-A144-7FCCC60B62FD}"/>
              </a:ext>
            </a:extLst>
          </p:cNvPr>
          <p:cNvSpPr>
            <a:spLocks noGrp="1"/>
          </p:cNvSpPr>
          <p:nvPr>
            <p:ph type="title"/>
          </p:nvPr>
        </p:nvSpPr>
        <p:spPr/>
        <p:txBody>
          <a:bodyPr>
            <a:normAutofit fontScale="90000"/>
          </a:bodyPr>
          <a:lstStyle/>
          <a:p>
            <a:r>
              <a:rPr lang="fr-FR" dirty="0"/>
              <a:t>Introduction</a:t>
            </a:r>
          </a:p>
        </p:txBody>
      </p:sp>
      <p:sp>
        <p:nvSpPr>
          <p:cNvPr id="4" name="Espace réservé de la date 3">
            <a:extLst>
              <a:ext uri="{FF2B5EF4-FFF2-40B4-BE49-F238E27FC236}">
                <a16:creationId xmlns:a16="http://schemas.microsoft.com/office/drawing/2014/main" id="{7107EBD2-EE8D-084E-8FF6-5A8B8C0E4C0C}"/>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D5C9F06F-EA51-0642-ACF2-D7B9246B2340}"/>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D76D33C6-1A22-3D43-8F55-7D49DE3DB50E}"/>
              </a:ext>
            </a:extLst>
          </p:cNvPr>
          <p:cNvSpPr>
            <a:spLocks noGrp="1"/>
          </p:cNvSpPr>
          <p:nvPr>
            <p:ph type="sldNum" sz="quarter" idx="12"/>
          </p:nvPr>
        </p:nvSpPr>
        <p:spPr/>
        <p:txBody>
          <a:bodyPr/>
          <a:lstStyle/>
          <a:p>
            <a:fld id="{6324D5D7-7619-544E-85E6-FE67B0DC27B1}" type="slidenum">
              <a:rPr lang="fr-FR" smtClean="0"/>
              <a:t>2</a:t>
            </a:fld>
            <a:endParaRPr lang="fr-FR"/>
          </a:p>
        </p:txBody>
      </p:sp>
      <p:sp>
        <p:nvSpPr>
          <p:cNvPr id="7" name="Text Box 18">
            <a:extLst>
              <a:ext uri="{FF2B5EF4-FFF2-40B4-BE49-F238E27FC236}">
                <a16:creationId xmlns:a16="http://schemas.microsoft.com/office/drawing/2014/main" id="{12951010-93C6-FB49-A9AB-1C3B9B0C551B}"/>
              </a:ext>
            </a:extLst>
          </p:cNvPr>
          <p:cNvSpPr txBox="1">
            <a:spLocks noChangeArrowheads="1"/>
          </p:cNvSpPr>
          <p:nvPr/>
        </p:nvSpPr>
        <p:spPr bwMode="auto">
          <a:xfrm>
            <a:off x="353802" y="1297227"/>
            <a:ext cx="8436396" cy="2893100"/>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The goal here is to summarize what we did to find possible locations for the polarimeter to trigger some discussions</a:t>
            </a:r>
          </a:p>
          <a:p>
            <a:endParaRPr lang="en-US" sz="1400" dirty="0">
              <a:solidFill>
                <a:schemeClr val="tx2">
                  <a:lumMod val="60000"/>
                  <a:lumOff val="40000"/>
                </a:schemeClr>
              </a:solidFill>
            </a:endParaRPr>
          </a:p>
          <a:p>
            <a:r>
              <a:rPr lang="en-US" sz="1400" dirty="0">
                <a:solidFill>
                  <a:schemeClr val="tx2">
                    <a:lumMod val="60000"/>
                    <a:lumOff val="40000"/>
                  </a:schemeClr>
                </a:solidFill>
              </a:rPr>
              <a:t>Outline:</a:t>
            </a:r>
          </a:p>
          <a:p>
            <a:endParaRPr lang="en-US" sz="1400" dirty="0">
              <a:solidFill>
                <a:schemeClr val="tx2">
                  <a:lumMod val="60000"/>
                  <a:lumOff val="40000"/>
                </a:schemeClr>
              </a:solidFill>
            </a:endParaRPr>
          </a:p>
          <a:p>
            <a:pPr marL="342900" indent="-342900">
              <a:buAutoNum type="arabicPeriod"/>
            </a:pPr>
            <a:r>
              <a:rPr lang="en-US" sz="1400" dirty="0">
                <a:solidFill>
                  <a:schemeClr val="tx2">
                    <a:lumMod val="60000"/>
                    <a:lumOff val="40000"/>
                  </a:schemeClr>
                </a:solidFill>
              </a:rPr>
              <a:t>Generalities about Compton backscattering (slides #3-6)</a:t>
            </a:r>
          </a:p>
          <a:p>
            <a:pPr marL="342900" indent="-342900">
              <a:buFontTx/>
              <a:buAutoNum type="arabicPeriod"/>
            </a:pPr>
            <a:r>
              <a:rPr lang="en-US" sz="1400" dirty="0">
                <a:solidFill>
                  <a:schemeClr val="tx2">
                    <a:lumMod val="60000"/>
                    <a:lumOff val="40000"/>
                  </a:schemeClr>
                </a:solidFill>
              </a:rPr>
              <a:t>Ideas and questions about the strategy to adopt for </a:t>
            </a:r>
            <a:r>
              <a:rPr lang="en-US" sz="1400" dirty="0" err="1">
                <a:solidFill>
                  <a:schemeClr val="tx2">
                    <a:lumMod val="60000"/>
                    <a:lumOff val="40000"/>
                  </a:schemeClr>
                </a:solidFill>
              </a:rPr>
              <a:t>SuperKEKB</a:t>
            </a:r>
            <a:r>
              <a:rPr lang="en-US" sz="1400" dirty="0">
                <a:solidFill>
                  <a:schemeClr val="tx2">
                    <a:lumMod val="60000"/>
                    <a:lumOff val="40000"/>
                  </a:schemeClr>
                </a:solidFill>
              </a:rPr>
              <a:t> (slide #7-9)</a:t>
            </a:r>
          </a:p>
          <a:p>
            <a:pPr marL="342900" indent="-342900">
              <a:buAutoNum type="arabicPeriod"/>
            </a:pPr>
            <a:r>
              <a:rPr lang="en-US" sz="1400" dirty="0" err="1">
                <a:solidFill>
                  <a:schemeClr val="tx2">
                    <a:lumMod val="60000"/>
                    <a:lumOff val="40000"/>
                  </a:schemeClr>
                </a:solidFill>
              </a:rPr>
              <a:t>SuperKEKB</a:t>
            </a:r>
            <a:r>
              <a:rPr lang="en-US" sz="1400" dirty="0">
                <a:solidFill>
                  <a:schemeClr val="tx2">
                    <a:lumMod val="60000"/>
                    <a:lumOff val="40000"/>
                  </a:schemeClr>
                </a:solidFill>
              </a:rPr>
              <a:t> lattice (slide #10)</a:t>
            </a:r>
          </a:p>
          <a:p>
            <a:pPr marL="342900" indent="-342900">
              <a:buAutoNum type="arabicPeriod"/>
            </a:pPr>
            <a:r>
              <a:rPr lang="en-US" sz="1400" dirty="0">
                <a:solidFill>
                  <a:schemeClr val="tx2">
                    <a:lumMod val="60000"/>
                    <a:lumOff val="40000"/>
                  </a:schemeClr>
                </a:solidFill>
              </a:rPr>
              <a:t>Discussing localization of transverse polarimeter (slides #11-12)</a:t>
            </a:r>
          </a:p>
          <a:p>
            <a:pPr marL="342900" indent="-342900">
              <a:buAutoNum type="arabicPeriod"/>
            </a:pPr>
            <a:r>
              <a:rPr lang="en-US" sz="1400" dirty="0">
                <a:solidFill>
                  <a:schemeClr val="tx2">
                    <a:lumMod val="60000"/>
                    <a:lumOff val="40000"/>
                  </a:schemeClr>
                </a:solidFill>
              </a:rPr>
              <a:t>Discussing localization of longitudinal polarimeter (slides #13-16)</a:t>
            </a:r>
          </a:p>
          <a:p>
            <a:pPr marL="342900" indent="-342900">
              <a:buFontTx/>
              <a:buAutoNum type="arabicPeriod"/>
            </a:pPr>
            <a:r>
              <a:rPr lang="en-US" sz="1400" dirty="0">
                <a:solidFill>
                  <a:schemeClr val="tx2">
                    <a:lumMod val="60000"/>
                    <a:lumOff val="40000"/>
                  </a:schemeClr>
                </a:solidFill>
              </a:rPr>
              <a:t>Quick Laser system design (slides #17-18)</a:t>
            </a:r>
          </a:p>
          <a:p>
            <a:pPr marL="342900" indent="-342900">
              <a:buAutoNum type="arabicPeriod"/>
            </a:pPr>
            <a:r>
              <a:rPr lang="en-US" sz="1400" dirty="0">
                <a:solidFill>
                  <a:schemeClr val="tx2">
                    <a:lumMod val="60000"/>
                    <a:lumOff val="40000"/>
                  </a:schemeClr>
                </a:solidFill>
              </a:rPr>
              <a:t>Conclusion and Next steps (slides #19)</a:t>
            </a:r>
          </a:p>
          <a:p>
            <a:endParaRPr lang="en-US" sz="1400" dirty="0">
              <a:solidFill>
                <a:schemeClr val="tx2">
                  <a:lumMod val="60000"/>
                  <a:lumOff val="40000"/>
                </a:schemeClr>
              </a:solidFill>
            </a:endParaRPr>
          </a:p>
        </p:txBody>
      </p:sp>
    </p:spTree>
    <p:extLst>
      <p:ext uri="{BB962C8B-B14F-4D97-AF65-F5344CB8AC3E}">
        <p14:creationId xmlns:p14="http://schemas.microsoft.com/office/powerpoint/2010/main" val="165686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794BC4B0-E5B7-C64C-82AF-9674628BA329}"/>
              </a:ext>
            </a:extLst>
          </p:cNvPr>
          <p:cNvPicPr>
            <a:picLocks noChangeAspect="1"/>
          </p:cNvPicPr>
          <p:nvPr/>
        </p:nvPicPr>
        <p:blipFill>
          <a:blip r:embed="rId2"/>
          <a:stretch>
            <a:fillRect/>
          </a:stretch>
        </p:blipFill>
        <p:spPr>
          <a:xfrm>
            <a:off x="1794025" y="2881865"/>
            <a:ext cx="5251370" cy="2823317"/>
          </a:xfrm>
          <a:prstGeom prst="rect">
            <a:avLst/>
          </a:prstGeom>
        </p:spPr>
      </p:pic>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a:xfrm>
            <a:off x="628649" y="365126"/>
            <a:ext cx="8392353" cy="509517"/>
          </a:xfrm>
        </p:spPr>
        <p:txBody>
          <a:bodyPr>
            <a:normAutofit fontScale="90000"/>
          </a:bodyPr>
          <a:lstStyle/>
          <a:p>
            <a:r>
              <a:rPr lang="fr-FR" dirty="0"/>
              <a:t>A first look to Compton </a:t>
            </a:r>
            <a:r>
              <a:rPr lang="fr-FR" dirty="0" err="1"/>
              <a:t>backscattering</a:t>
            </a:r>
            <a:endParaRPr lang="fr-FR" dirty="0"/>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24/06/2020</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3</a:t>
            </a:fld>
            <a:endParaRPr lang="fr-FR"/>
          </a:p>
        </p:txBody>
      </p:sp>
      <p:sp>
        <p:nvSpPr>
          <p:cNvPr id="8" name="Rectangle 7">
            <a:extLst>
              <a:ext uri="{FF2B5EF4-FFF2-40B4-BE49-F238E27FC236}">
                <a16:creationId xmlns:a16="http://schemas.microsoft.com/office/drawing/2014/main" id="{8FD03C26-AD9F-784E-A2DD-1F36AE9FF4B8}"/>
              </a:ext>
            </a:extLst>
          </p:cNvPr>
          <p:cNvSpPr/>
          <p:nvPr/>
        </p:nvSpPr>
        <p:spPr>
          <a:xfrm rot="16200000">
            <a:off x="-3084400" y="3084401"/>
            <a:ext cx="6445802" cy="276999"/>
          </a:xfrm>
          <a:prstGeom prst="rect">
            <a:avLst/>
          </a:prstGeom>
          <a:gradFill flip="none" rotWithShape="1">
            <a:gsLst>
              <a:gs pos="0">
                <a:schemeClr val="accent3">
                  <a:alpha val="50000"/>
                </a:schemeClr>
              </a:gs>
              <a:gs pos="100000">
                <a:schemeClr val="bg1"/>
              </a:gs>
            </a:gsLst>
            <a:lin ang="5400000" scaled="1"/>
            <a:tileRect/>
          </a:gradFill>
        </p:spPr>
        <p:txBody>
          <a:bodyPr wrap="square">
            <a:spAutoFit/>
          </a:bodyPr>
          <a:lstStyle/>
          <a:p>
            <a:pPr algn="ctr"/>
            <a:r>
              <a:rPr lang="en-US" sz="1200" dirty="0">
                <a:solidFill>
                  <a:schemeClr val="tx2">
                    <a:lumMod val="60000"/>
                    <a:lumOff val="40000"/>
                  </a:schemeClr>
                </a:solidFill>
              </a:rPr>
              <a:t>Landau-</a:t>
            </a:r>
            <a:r>
              <a:rPr lang="en-US" sz="1200" dirty="0" err="1">
                <a:solidFill>
                  <a:schemeClr val="tx2">
                    <a:lumMod val="60000"/>
                    <a:lumOff val="40000"/>
                  </a:schemeClr>
                </a:solidFill>
              </a:rPr>
              <a:t>Lifshitz</a:t>
            </a:r>
            <a:r>
              <a:rPr lang="en-US" sz="1200" dirty="0">
                <a:solidFill>
                  <a:schemeClr val="tx2">
                    <a:lumMod val="60000"/>
                    <a:lumOff val="40000"/>
                  </a:schemeClr>
                </a:solidFill>
              </a:rPr>
              <a:t> QED book </a:t>
            </a:r>
            <a:r>
              <a:rPr lang="en-US" sz="1200" dirty="0" err="1">
                <a:solidFill>
                  <a:schemeClr val="tx2">
                    <a:lumMod val="60000"/>
                    <a:lumOff val="40000"/>
                  </a:schemeClr>
                </a:solidFill>
              </a:rPr>
              <a:t>paragaphs</a:t>
            </a:r>
            <a:r>
              <a:rPr lang="en-US" sz="1200" dirty="0">
                <a:solidFill>
                  <a:schemeClr val="tx2">
                    <a:lumMod val="60000"/>
                    <a:lumOff val="40000"/>
                  </a:schemeClr>
                </a:solidFill>
              </a:rPr>
              <a:t> 86 and 87</a:t>
            </a:r>
          </a:p>
        </p:txBody>
      </p:sp>
      <p:sp>
        <p:nvSpPr>
          <p:cNvPr id="25" name="Rectangle 24">
            <a:extLst>
              <a:ext uri="{FF2B5EF4-FFF2-40B4-BE49-F238E27FC236}">
                <a16:creationId xmlns:a16="http://schemas.microsoft.com/office/drawing/2014/main" id="{737D79BD-E2A1-6248-A7EF-956E012CA141}"/>
              </a:ext>
            </a:extLst>
          </p:cNvPr>
          <p:cNvSpPr/>
          <p:nvPr/>
        </p:nvSpPr>
        <p:spPr>
          <a:xfrm>
            <a:off x="5302718" y="1149924"/>
            <a:ext cx="3996826" cy="1077218"/>
          </a:xfrm>
          <a:prstGeom prst="rect">
            <a:avLst/>
          </a:prstGeom>
        </p:spPr>
        <p:txBody>
          <a:bodyPr wrap="square">
            <a:spAutoFit/>
          </a:bodyPr>
          <a:lstStyle/>
          <a:p>
            <a:pPr marL="285750" indent="-285750">
              <a:buFont typeface="Arial" panose="020B0604020202020204" pitchFamily="34" charset="0"/>
              <a:buChar char="•"/>
            </a:pPr>
            <a:r>
              <a:rPr lang="fr-FR" sz="1600" dirty="0">
                <a:solidFill>
                  <a:schemeClr val="accent1"/>
                </a:solidFill>
              </a:rPr>
              <a:t>Initial </a:t>
            </a:r>
            <a:r>
              <a:rPr lang="fr-FR" sz="1600" dirty="0" err="1">
                <a:solidFill>
                  <a:schemeClr val="accent1"/>
                </a:solidFill>
              </a:rPr>
              <a:t>electron</a:t>
            </a:r>
            <a:r>
              <a:rPr lang="fr-FR" sz="1600" dirty="0">
                <a:solidFill>
                  <a:schemeClr val="accent1"/>
                </a:solidFill>
              </a:rPr>
              <a:t> </a:t>
            </a:r>
            <a:r>
              <a:rPr lang="fr-FR" sz="1600" dirty="0" err="1">
                <a:solidFill>
                  <a:schemeClr val="accent1"/>
                </a:solidFill>
              </a:rPr>
              <a:t>energy</a:t>
            </a:r>
            <a:r>
              <a:rPr lang="fr-FR" sz="1600" dirty="0">
                <a:solidFill>
                  <a:schemeClr val="accent1"/>
                </a:solidFill>
              </a:rPr>
              <a:t> (7 </a:t>
            </a:r>
            <a:r>
              <a:rPr lang="fr-FR" sz="1600" dirty="0" err="1">
                <a:solidFill>
                  <a:schemeClr val="accent1"/>
                </a:solidFill>
              </a:rPr>
              <a:t>GeV</a:t>
            </a:r>
            <a:r>
              <a:rPr lang="fr-FR" sz="1600" dirty="0">
                <a:solidFill>
                  <a:schemeClr val="accent1"/>
                </a:solidFill>
              </a:rPr>
              <a:t>)</a:t>
            </a:r>
          </a:p>
          <a:p>
            <a:pPr marL="285750" indent="-285750">
              <a:buFont typeface="Arial" panose="020B0604020202020204" pitchFamily="34" charset="0"/>
              <a:buChar char="•"/>
            </a:pPr>
            <a:r>
              <a:rPr lang="fr-FR" sz="1600" dirty="0">
                <a:solidFill>
                  <a:schemeClr val="accent6">
                    <a:lumMod val="75000"/>
                  </a:schemeClr>
                </a:solidFill>
              </a:rPr>
              <a:t>Initial photon </a:t>
            </a:r>
            <a:r>
              <a:rPr lang="fr-FR" sz="1600" dirty="0" err="1">
                <a:solidFill>
                  <a:schemeClr val="accent6">
                    <a:lumMod val="75000"/>
                  </a:schemeClr>
                </a:solidFill>
              </a:rPr>
              <a:t>energy</a:t>
            </a:r>
            <a:r>
              <a:rPr lang="fr-FR" sz="1600" dirty="0">
                <a:solidFill>
                  <a:schemeClr val="accent6">
                    <a:lumMod val="75000"/>
                  </a:schemeClr>
                </a:solidFill>
              </a:rPr>
              <a:t> (1.2eV at 1030nm)</a:t>
            </a:r>
          </a:p>
          <a:p>
            <a:pPr marL="285750" indent="-285750">
              <a:buFont typeface="Arial" panose="020B0604020202020204" pitchFamily="34" charset="0"/>
              <a:buChar char="•"/>
            </a:pPr>
            <a:r>
              <a:rPr lang="fr-FR" sz="1600" dirty="0" err="1">
                <a:solidFill>
                  <a:schemeClr val="accent6">
                    <a:lumMod val="75000"/>
                  </a:schemeClr>
                </a:solidFill>
              </a:rPr>
              <a:t>Crossing</a:t>
            </a:r>
            <a:r>
              <a:rPr lang="fr-FR" sz="1600" dirty="0">
                <a:solidFill>
                  <a:schemeClr val="accent6">
                    <a:lumMod val="75000"/>
                  </a:schemeClr>
                </a:solidFill>
              </a:rPr>
              <a:t> angle of </a:t>
            </a:r>
            <a:r>
              <a:rPr lang="fr-FR" sz="1600" dirty="0" err="1">
                <a:solidFill>
                  <a:schemeClr val="accent6">
                    <a:lumMod val="75000"/>
                  </a:schemeClr>
                </a:solidFill>
              </a:rPr>
              <a:t>beams</a:t>
            </a:r>
            <a:endParaRPr lang="fr-FR" sz="1600" dirty="0">
              <a:solidFill>
                <a:schemeClr val="accent6">
                  <a:lumMod val="75000"/>
                </a:schemeClr>
              </a:solidFill>
            </a:endParaRPr>
          </a:p>
          <a:p>
            <a:pPr marL="285750" indent="-285750">
              <a:buFont typeface="Arial" panose="020B0604020202020204" pitchFamily="34" charset="0"/>
              <a:buChar char="•"/>
            </a:pPr>
            <a:r>
              <a:rPr lang="fr-FR" sz="1600" dirty="0" err="1">
                <a:solidFill>
                  <a:schemeClr val="accent5">
                    <a:lumMod val="75000"/>
                  </a:schemeClr>
                </a:solidFill>
              </a:rPr>
              <a:t>Emitted</a:t>
            </a:r>
            <a:r>
              <a:rPr lang="fr-FR" sz="1600" dirty="0">
                <a:solidFill>
                  <a:schemeClr val="accent5">
                    <a:lumMod val="75000"/>
                  </a:schemeClr>
                </a:solidFill>
              </a:rPr>
              <a:t> photon </a:t>
            </a:r>
            <a:r>
              <a:rPr lang="fr-FR" sz="1600" dirty="0" err="1">
                <a:solidFill>
                  <a:schemeClr val="accent5">
                    <a:lumMod val="75000"/>
                  </a:schemeClr>
                </a:solidFill>
              </a:rPr>
              <a:t>energy</a:t>
            </a:r>
            <a:endParaRPr lang="en-GB" sz="1600" dirty="0">
              <a:solidFill>
                <a:schemeClr val="accent5">
                  <a:lumMod val="75000"/>
                </a:schemeClr>
              </a:solidFill>
            </a:endParaRPr>
          </a:p>
        </p:txBody>
      </p:sp>
      <p:sp>
        <p:nvSpPr>
          <p:cNvPr id="32" name="Text Box 18">
            <a:extLst>
              <a:ext uri="{FF2B5EF4-FFF2-40B4-BE49-F238E27FC236}">
                <a16:creationId xmlns:a16="http://schemas.microsoft.com/office/drawing/2014/main" id="{070EF8AA-8F1D-0E4A-8527-69E1A891EB22}"/>
              </a:ext>
            </a:extLst>
          </p:cNvPr>
          <p:cNvSpPr txBox="1">
            <a:spLocks noChangeArrowheads="1"/>
          </p:cNvSpPr>
          <p:nvPr/>
        </p:nvSpPr>
        <p:spPr bwMode="auto">
          <a:xfrm>
            <a:off x="3209403" y="3877110"/>
            <a:ext cx="3124273" cy="553998"/>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Conical emission:</a:t>
            </a:r>
            <a:endParaRPr lang="en-US" sz="1400" dirty="0">
              <a:solidFill>
                <a:schemeClr val="accent5">
                  <a:lumMod val="75000"/>
                </a:schemeClr>
              </a:solidFill>
            </a:endParaRPr>
          </a:p>
          <a:p>
            <a:pPr marL="285750" indent="-285750">
              <a:buFont typeface="Arial" panose="020B0604020202020204" pitchFamily="34" charset="0"/>
              <a:buChar char="•"/>
            </a:pPr>
            <a:r>
              <a:rPr lang="en-US" sz="1400" dirty="0">
                <a:solidFill>
                  <a:schemeClr val="accent5">
                    <a:lumMod val="75000"/>
                  </a:schemeClr>
                </a:solidFill>
              </a:rPr>
              <a:t>98% of photons within 730𝜇rad</a:t>
            </a:r>
          </a:p>
        </p:txBody>
      </p:sp>
      <p:grpSp>
        <p:nvGrpSpPr>
          <p:cNvPr id="45" name="Groupe 44">
            <a:extLst>
              <a:ext uri="{FF2B5EF4-FFF2-40B4-BE49-F238E27FC236}">
                <a16:creationId xmlns:a16="http://schemas.microsoft.com/office/drawing/2014/main" id="{B4F36D42-F82E-DC41-91FC-9954B8D87B76}"/>
              </a:ext>
            </a:extLst>
          </p:cNvPr>
          <p:cNvGrpSpPr/>
          <p:nvPr/>
        </p:nvGrpSpPr>
        <p:grpSpPr>
          <a:xfrm>
            <a:off x="628650" y="998997"/>
            <a:ext cx="4389369" cy="1239695"/>
            <a:chOff x="2342924" y="2633227"/>
            <a:chExt cx="4200550" cy="2098343"/>
          </a:xfrm>
        </p:grpSpPr>
        <p:sp>
          <p:nvSpPr>
            <p:cNvPr id="46" name="Triangle 45">
              <a:extLst>
                <a:ext uri="{FF2B5EF4-FFF2-40B4-BE49-F238E27FC236}">
                  <a16:creationId xmlns:a16="http://schemas.microsoft.com/office/drawing/2014/main" id="{629F6080-3ADD-0346-93DE-A6837F86CC29}"/>
                </a:ext>
              </a:extLst>
            </p:cNvPr>
            <p:cNvSpPr/>
            <p:nvPr/>
          </p:nvSpPr>
          <p:spPr>
            <a:xfrm rot="16200000">
              <a:off x="4676838" y="3064356"/>
              <a:ext cx="758854" cy="1659248"/>
            </a:xfrm>
            <a:prstGeom prst="triangle">
              <a:avLst/>
            </a:prstGeom>
            <a:gradFill flip="none" rotWithShape="1">
              <a:gsLst>
                <a:gs pos="0">
                  <a:schemeClr val="accent5">
                    <a:lumMod val="77000"/>
                  </a:schemeClr>
                </a:gs>
                <a:gs pos="48000">
                  <a:schemeClr val="accent3">
                    <a:alpha val="5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Connecteur droit avec flèche 46">
              <a:extLst>
                <a:ext uri="{FF2B5EF4-FFF2-40B4-BE49-F238E27FC236}">
                  <a16:creationId xmlns:a16="http://schemas.microsoft.com/office/drawing/2014/main" id="{99192E89-1514-5644-A787-F2762A3B8C7A}"/>
                </a:ext>
              </a:extLst>
            </p:cNvPr>
            <p:cNvCxnSpPr/>
            <p:nvPr/>
          </p:nvCxnSpPr>
          <p:spPr>
            <a:xfrm>
              <a:off x="2655042" y="3905952"/>
              <a:ext cx="3888432" cy="0"/>
            </a:xfrm>
            <a:prstGeom prst="straightConnector1">
              <a:avLst/>
            </a:prstGeom>
            <a:ln w="38100">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2CE0A1BF-64F0-7D41-94D6-BE1B3C47A6EC}"/>
                </a:ext>
              </a:extLst>
            </p:cNvPr>
            <p:cNvCxnSpPr/>
            <p:nvPr/>
          </p:nvCxnSpPr>
          <p:spPr>
            <a:xfrm>
              <a:off x="2786939" y="3905952"/>
              <a:ext cx="1439702" cy="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2187B346-9238-DE42-BB5F-AA284B724137}"/>
                </a:ext>
              </a:extLst>
            </p:cNvPr>
            <p:cNvCxnSpPr/>
            <p:nvPr/>
          </p:nvCxnSpPr>
          <p:spPr>
            <a:xfrm flipH="1">
              <a:off x="4226644" y="2794474"/>
              <a:ext cx="876670" cy="111147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B5F786A6-EB2B-D840-A044-FF970D720A1D}"/>
                </a:ext>
              </a:extLst>
            </p:cNvPr>
            <p:cNvCxnSpPr/>
            <p:nvPr/>
          </p:nvCxnSpPr>
          <p:spPr>
            <a:xfrm>
              <a:off x="4226644" y="3905952"/>
              <a:ext cx="1027758" cy="616714"/>
            </a:xfrm>
            <a:prstGeom prst="straightConnector1">
              <a:avLst/>
            </a:prstGeom>
            <a:ln w="38100">
              <a:solidFill>
                <a:schemeClr val="accent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991EA455-F20C-D840-A310-E6A178772699}"/>
                </a:ext>
              </a:extLst>
            </p:cNvPr>
            <p:cNvCxnSpPr>
              <a:cxnSpLocks/>
            </p:cNvCxnSpPr>
            <p:nvPr/>
          </p:nvCxnSpPr>
          <p:spPr>
            <a:xfrm flipV="1">
              <a:off x="4229343" y="3350213"/>
              <a:ext cx="2170114" cy="555740"/>
            </a:xfrm>
            <a:prstGeom prst="straightConnector1">
              <a:avLst/>
            </a:prstGeom>
            <a:ln w="38100">
              <a:solidFill>
                <a:schemeClr val="accent5">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ZoneTexte 51">
                  <a:extLst>
                    <a:ext uri="{FF2B5EF4-FFF2-40B4-BE49-F238E27FC236}">
                      <a16:creationId xmlns:a16="http://schemas.microsoft.com/office/drawing/2014/main" id="{7F3548BE-274A-3C47-88A2-248244E50585}"/>
                    </a:ext>
                  </a:extLst>
                </p:cNvPr>
                <p:cNvSpPr txBox="1"/>
                <p:nvPr/>
              </p:nvSpPr>
              <p:spPr>
                <a:xfrm>
                  <a:off x="5103314" y="2633227"/>
                  <a:ext cx="1054136" cy="625142"/>
                </a:xfrm>
                <a:prstGeom prst="rect">
                  <a:avLst/>
                </a:prstGeom>
                <a:noFill/>
                <a:ln>
                  <a:noFill/>
                </a:ln>
              </p:spPr>
              <p:txBody>
                <a:bodyPr wrap="none" rtlCol="0">
                  <a:spAutoFit/>
                </a:bodyPr>
                <a:lstStyle/>
                <a:p>
                  <a:r>
                    <a:rPr lang="fr-FR" dirty="0">
                      <a:solidFill>
                        <a:schemeClr val="accent6">
                          <a:lumMod val="75000"/>
                        </a:schemeClr>
                      </a:solidFill>
                    </a:rPr>
                    <a:t>laser (</a:t>
                  </a:r>
                  <a14:m>
                    <m:oMath xmlns:m="http://schemas.openxmlformats.org/officeDocument/2006/math">
                      <m:sSub>
                        <m:sSubPr>
                          <m:ctrlPr>
                            <a:rPr lang="fr-FR" i="1" smtClean="0">
                              <a:solidFill>
                                <a:schemeClr val="accent6">
                                  <a:lumMod val="75000"/>
                                </a:schemeClr>
                              </a:solidFill>
                              <a:latin typeface="Cambria Math" panose="02040503050406030204" pitchFamily="18" charset="0"/>
                            </a:rPr>
                          </m:ctrlPr>
                        </m:sSubPr>
                        <m:e>
                          <m:r>
                            <a:rPr lang="fr-FR" i="1">
                              <a:solidFill>
                                <a:schemeClr val="accent6">
                                  <a:lumMod val="75000"/>
                                </a:schemeClr>
                              </a:solidFill>
                              <a:latin typeface="Cambria Math" panose="02040503050406030204" pitchFamily="18" charset="0"/>
                            </a:rPr>
                            <m:t>𝜔</m:t>
                          </m:r>
                        </m:e>
                        <m:sub>
                          <m:r>
                            <a:rPr lang="fr-FR" i="1">
                              <a:solidFill>
                                <a:schemeClr val="accent6">
                                  <a:lumMod val="75000"/>
                                </a:schemeClr>
                              </a:solidFill>
                              <a:latin typeface="Cambria Math" panose="02040503050406030204" pitchFamily="18" charset="0"/>
                            </a:rPr>
                            <m:t>0</m:t>
                          </m:r>
                        </m:sub>
                      </m:sSub>
                    </m:oMath>
                  </a14:m>
                  <a:r>
                    <a:rPr lang="fr-FR" dirty="0">
                      <a:solidFill>
                        <a:schemeClr val="accent6">
                          <a:lumMod val="75000"/>
                        </a:schemeClr>
                      </a:solidFill>
                    </a:rPr>
                    <a:t>)</a:t>
                  </a:r>
                </a:p>
              </p:txBody>
            </p:sp>
          </mc:Choice>
          <mc:Fallback xmlns="">
            <p:sp>
              <p:nvSpPr>
                <p:cNvPr id="52" name="ZoneTexte 51">
                  <a:extLst>
                    <a:ext uri="{FF2B5EF4-FFF2-40B4-BE49-F238E27FC236}">
                      <a16:creationId xmlns:a16="http://schemas.microsoft.com/office/drawing/2014/main" id="{7F3548BE-274A-3C47-88A2-248244E50585}"/>
                    </a:ext>
                  </a:extLst>
                </p:cNvPr>
                <p:cNvSpPr txBox="1">
                  <a:spLocks noRot="1" noChangeAspect="1" noMove="1" noResize="1" noEditPoints="1" noAdjustHandles="1" noChangeArrowheads="1" noChangeShapeType="1" noTextEdit="1"/>
                </p:cNvSpPr>
                <p:nvPr/>
              </p:nvSpPr>
              <p:spPr>
                <a:xfrm>
                  <a:off x="5103314" y="2633227"/>
                  <a:ext cx="1054136" cy="625142"/>
                </a:xfrm>
                <a:prstGeom prst="rect">
                  <a:avLst/>
                </a:prstGeom>
                <a:blipFill>
                  <a:blip r:embed="rId3"/>
                  <a:stretch>
                    <a:fillRect l="-4598" t="-6667" r="-3448" b="-23333"/>
                  </a:stretch>
                </a:blipFill>
                <a:ln>
                  <a:noFill/>
                </a:ln>
              </p:spPr>
              <p:txBody>
                <a:bodyPr/>
                <a:lstStyle/>
                <a:p>
                  <a:r>
                    <a:rPr lang="fr-FR">
                      <a:noFill/>
                    </a:rPr>
                    <a:t> </a:t>
                  </a:r>
                </a:p>
              </p:txBody>
            </p:sp>
          </mc:Fallback>
        </mc:AlternateContent>
        <p:sp>
          <p:nvSpPr>
            <p:cNvPr id="53" name="Arc 52">
              <a:extLst>
                <a:ext uri="{FF2B5EF4-FFF2-40B4-BE49-F238E27FC236}">
                  <a16:creationId xmlns:a16="http://schemas.microsoft.com/office/drawing/2014/main" id="{53744652-2AF3-4045-BAB8-650373B62357}"/>
                </a:ext>
              </a:extLst>
            </p:cNvPr>
            <p:cNvSpPr/>
            <p:nvPr/>
          </p:nvSpPr>
          <p:spPr>
            <a:xfrm>
              <a:off x="4383234" y="3514555"/>
              <a:ext cx="281745" cy="391398"/>
            </a:xfrm>
            <a:prstGeom prst="arc">
              <a:avLst>
                <a:gd name="adj1" fmla="val 16200000"/>
                <a:gd name="adj2" fmla="val 4010144"/>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8D2512AD-9214-374D-A45A-EAAE8BD299BB}"/>
                    </a:ext>
                  </a:extLst>
                </p:cNvPr>
                <p:cNvSpPr txBox="1"/>
                <p:nvPr/>
              </p:nvSpPr>
              <p:spPr>
                <a:xfrm>
                  <a:off x="4646820" y="3129411"/>
                  <a:ext cx="466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accent6">
                                    <a:lumMod val="75000"/>
                                  </a:schemeClr>
                                </a:solidFill>
                                <a:latin typeface="Cambria Math" panose="02040503050406030204" pitchFamily="18" charset="0"/>
                              </a:rPr>
                            </m:ctrlPr>
                          </m:sSubPr>
                          <m:e>
                            <m:r>
                              <a:rPr lang="fr-FR" i="1" smtClean="0">
                                <a:solidFill>
                                  <a:schemeClr val="accent6">
                                    <a:lumMod val="75000"/>
                                  </a:schemeClr>
                                </a:solidFill>
                                <a:latin typeface="Cambria Math" panose="02040503050406030204" pitchFamily="18" charset="0"/>
                                <a:ea typeface="Cambria Math" panose="02040503050406030204" pitchFamily="18" charset="0"/>
                              </a:rPr>
                              <m:t>𝜃</m:t>
                            </m:r>
                          </m:e>
                          <m:sub>
                            <m:r>
                              <a:rPr lang="fr-FR" b="0" i="1" smtClean="0">
                                <a:solidFill>
                                  <a:schemeClr val="accent6">
                                    <a:lumMod val="75000"/>
                                  </a:schemeClr>
                                </a:solidFill>
                                <a:latin typeface="Cambria Math" panose="02040503050406030204" pitchFamily="18" charset="0"/>
                              </a:rPr>
                              <m:t>0</m:t>
                            </m:r>
                          </m:sub>
                        </m:sSub>
                      </m:oMath>
                    </m:oMathPara>
                  </a14:m>
                  <a:endParaRPr lang="fr-FR" dirty="0">
                    <a:solidFill>
                      <a:schemeClr val="accent6">
                        <a:lumMod val="75000"/>
                      </a:schemeClr>
                    </a:solidFill>
                  </a:endParaRPr>
                </a:p>
              </p:txBody>
            </p:sp>
          </mc:Choice>
          <mc:Fallback xmlns="">
            <p:sp>
              <p:nvSpPr>
                <p:cNvPr id="54" name="ZoneTexte 53">
                  <a:extLst>
                    <a:ext uri="{FF2B5EF4-FFF2-40B4-BE49-F238E27FC236}">
                      <a16:creationId xmlns:a16="http://schemas.microsoft.com/office/drawing/2014/main" id="{8D2512AD-9214-374D-A45A-EAAE8BD299BB}"/>
                    </a:ext>
                  </a:extLst>
                </p:cNvPr>
                <p:cNvSpPr txBox="1">
                  <a:spLocks noRot="1" noChangeAspect="1" noMove="1" noResize="1" noEditPoints="1" noAdjustHandles="1" noChangeArrowheads="1" noChangeShapeType="1" noTextEdit="1"/>
                </p:cNvSpPr>
                <p:nvPr/>
              </p:nvSpPr>
              <p:spPr>
                <a:xfrm>
                  <a:off x="4646820" y="3129411"/>
                  <a:ext cx="466603" cy="369332"/>
                </a:xfrm>
                <a:prstGeom prst="rect">
                  <a:avLst/>
                </a:prstGeom>
                <a:blipFill>
                  <a:blip r:embed="rId7"/>
                  <a:stretch>
                    <a:fillRect b="-61111"/>
                  </a:stretch>
                </a:blipFill>
              </p:spPr>
              <p:txBody>
                <a:bodyPr/>
                <a:lstStyle/>
                <a:p>
                  <a:r>
                    <a:rPr lang="fr-FR">
                      <a:noFill/>
                    </a:rPr>
                    <a:t> </a:t>
                  </a:r>
                </a:p>
              </p:txBody>
            </p:sp>
          </mc:Fallback>
        </mc:AlternateContent>
        <p:sp>
          <p:nvSpPr>
            <p:cNvPr id="55" name="Arc 54">
              <a:extLst>
                <a:ext uri="{FF2B5EF4-FFF2-40B4-BE49-F238E27FC236}">
                  <a16:creationId xmlns:a16="http://schemas.microsoft.com/office/drawing/2014/main" id="{1D286F91-511D-1D49-BDB3-6FD50D1BDF86}"/>
                </a:ext>
              </a:extLst>
            </p:cNvPr>
            <p:cNvSpPr/>
            <p:nvPr/>
          </p:nvSpPr>
          <p:spPr>
            <a:xfrm>
              <a:off x="5733874" y="3507899"/>
              <a:ext cx="227559" cy="425598"/>
            </a:xfrm>
            <a:prstGeom prst="arc">
              <a:avLst>
                <a:gd name="adj1" fmla="val 16200000"/>
                <a:gd name="adj2" fmla="val 4010144"/>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5">
                    <a:lumMod val="75000"/>
                  </a:schemeClr>
                </a:solidFill>
              </a:endParaRPr>
            </a:p>
          </p:txBody>
        </p:sp>
        <p:sp>
          <p:nvSpPr>
            <p:cNvPr id="56" name="ZoneTexte 55">
              <a:extLst>
                <a:ext uri="{FF2B5EF4-FFF2-40B4-BE49-F238E27FC236}">
                  <a16:creationId xmlns:a16="http://schemas.microsoft.com/office/drawing/2014/main" id="{0DF0F8AD-A913-5F4E-BA35-0F5AF83DC3D7}"/>
                </a:ext>
              </a:extLst>
            </p:cNvPr>
            <p:cNvSpPr txBox="1"/>
            <p:nvPr/>
          </p:nvSpPr>
          <p:spPr>
            <a:xfrm>
              <a:off x="5970903" y="3401076"/>
              <a:ext cx="316112" cy="369332"/>
            </a:xfrm>
            <a:prstGeom prst="rect">
              <a:avLst/>
            </a:prstGeom>
            <a:noFill/>
          </p:spPr>
          <p:txBody>
            <a:bodyPr wrap="none" rtlCol="0">
              <a:spAutoFit/>
            </a:bodyPr>
            <a:lstStyle/>
            <a:p>
              <a:r>
                <a:rPr lang="el-GR" dirty="0">
                  <a:solidFill>
                    <a:schemeClr val="accent5">
                      <a:lumMod val="75000"/>
                    </a:schemeClr>
                  </a:solidFill>
                </a:rPr>
                <a:t>θ</a:t>
              </a:r>
              <a:endParaRPr lang="fr-FR"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B885FEA0-123B-C64D-A4AC-689E8B7BF9CC}"/>
                    </a:ext>
                  </a:extLst>
                </p:cNvPr>
                <p:cNvSpPr txBox="1"/>
                <p:nvPr/>
              </p:nvSpPr>
              <p:spPr>
                <a:xfrm>
                  <a:off x="2342924" y="4106428"/>
                  <a:ext cx="2386067" cy="625142"/>
                </a:xfrm>
                <a:prstGeom prst="rect">
                  <a:avLst/>
                </a:prstGeom>
                <a:noFill/>
                <a:ln w="38100">
                  <a:noFill/>
                </a:ln>
              </p:spPr>
              <p:txBody>
                <a:bodyPr wrap="square" rtlCol="0">
                  <a:spAutoFit/>
                </a:bodyPr>
                <a:lstStyle/>
                <a:p>
                  <a:r>
                    <a:rPr lang="fr-FR" dirty="0">
                      <a:solidFill>
                        <a:schemeClr val="accent1"/>
                      </a:solidFill>
                    </a:rPr>
                    <a:t>e</a:t>
                  </a:r>
                  <a:r>
                    <a:rPr lang="fr-FR" b="0" baseline="30000" dirty="0">
                      <a:solidFill>
                        <a:schemeClr val="accent1"/>
                      </a:solidFill>
                    </a:rPr>
                    <a:t>-</a:t>
                  </a:r>
                  <a:r>
                    <a:rPr lang="fr-FR" b="0" dirty="0">
                      <a:solidFill>
                        <a:schemeClr val="accent1"/>
                      </a:solidFill>
                    </a:rPr>
                    <a:t> </a:t>
                  </a:r>
                  <a:r>
                    <a:rPr lang="fr-FR" b="0" dirty="0" err="1">
                      <a:solidFill>
                        <a:schemeClr val="accent1"/>
                      </a:solidFill>
                    </a:rPr>
                    <a:t>beam</a:t>
                  </a:r>
                  <a:r>
                    <a:rPr lang="fr-FR" b="0" dirty="0">
                      <a:solidFill>
                        <a:schemeClr val="accent1"/>
                      </a:solidFill>
                    </a:rPr>
                    <a:t> </a:t>
                  </a:r>
                  <a14:m>
                    <m:oMath xmlns:m="http://schemas.openxmlformats.org/officeDocument/2006/math">
                      <m:r>
                        <a:rPr lang="fr-FR" b="0" i="1" smtClean="0">
                          <a:solidFill>
                            <a:schemeClr val="accent1"/>
                          </a:solidFill>
                          <a:latin typeface="Cambria Math"/>
                        </a:rPr>
                        <m:t>𝐸</m:t>
                      </m:r>
                      <m:r>
                        <a:rPr lang="fr-FR" b="0" i="1" baseline="-25000" smtClean="0">
                          <a:solidFill>
                            <a:schemeClr val="accent1"/>
                          </a:solidFill>
                          <a:latin typeface="Cambria Math" panose="02040503050406030204" pitchFamily="18" charset="0"/>
                        </a:rPr>
                        <m:t>0</m:t>
                      </m:r>
                    </m:oMath>
                  </a14:m>
                  <a:endParaRPr lang="fr-FR" b="0" dirty="0">
                    <a:solidFill>
                      <a:schemeClr val="accent1"/>
                    </a:solidFill>
                    <a:ea typeface="Cambria Math"/>
                  </a:endParaRPr>
                </a:p>
              </p:txBody>
            </p:sp>
          </mc:Choice>
          <mc:Fallback xmlns="">
            <p:sp>
              <p:nvSpPr>
                <p:cNvPr id="57" name="ZoneTexte 56">
                  <a:extLst>
                    <a:ext uri="{FF2B5EF4-FFF2-40B4-BE49-F238E27FC236}">
                      <a16:creationId xmlns:a16="http://schemas.microsoft.com/office/drawing/2014/main" id="{B885FEA0-123B-C64D-A4AC-689E8B7BF9CC}"/>
                    </a:ext>
                  </a:extLst>
                </p:cNvPr>
                <p:cNvSpPr txBox="1">
                  <a:spLocks noRot="1" noChangeAspect="1" noMove="1" noResize="1" noEditPoints="1" noAdjustHandles="1" noChangeArrowheads="1" noChangeShapeType="1" noTextEdit="1"/>
                </p:cNvSpPr>
                <p:nvPr/>
              </p:nvSpPr>
              <p:spPr>
                <a:xfrm>
                  <a:off x="2342924" y="4106428"/>
                  <a:ext cx="2386067" cy="625142"/>
                </a:xfrm>
                <a:prstGeom prst="rect">
                  <a:avLst/>
                </a:prstGeom>
                <a:blipFill>
                  <a:blip r:embed="rId8"/>
                  <a:stretch>
                    <a:fillRect l="-2030" t="-6667" b="-23333"/>
                  </a:stretch>
                </a:blipFill>
                <a:ln w="38100">
                  <a:noFill/>
                </a:ln>
              </p:spPr>
              <p:txBody>
                <a:bodyPr/>
                <a:lstStyle/>
                <a:p>
                  <a:r>
                    <a:rPr lang="fr-FR">
                      <a:noFill/>
                    </a:rPr>
                    <a:t> </a:t>
                  </a:r>
                </a:p>
              </p:txBody>
            </p:sp>
          </mc:Fallback>
        </mc:AlternateContent>
      </p:grpSp>
      <p:sp>
        <p:nvSpPr>
          <p:cNvPr id="3" name="ZoneTexte 2">
            <a:extLst>
              <a:ext uri="{FF2B5EF4-FFF2-40B4-BE49-F238E27FC236}">
                <a16:creationId xmlns:a16="http://schemas.microsoft.com/office/drawing/2014/main" id="{550041E5-5BF3-C94D-876F-2EF343A99A09}"/>
              </a:ext>
            </a:extLst>
          </p:cNvPr>
          <p:cNvSpPr txBox="1"/>
          <p:nvPr/>
        </p:nvSpPr>
        <p:spPr>
          <a:xfrm>
            <a:off x="800896" y="2561498"/>
            <a:ext cx="7388561" cy="369332"/>
          </a:xfrm>
          <a:prstGeom prst="rect">
            <a:avLst/>
          </a:prstGeom>
          <a:noFill/>
        </p:spPr>
        <p:txBody>
          <a:bodyPr wrap="none" rtlCol="0">
            <a:spAutoFit/>
          </a:bodyPr>
          <a:lstStyle/>
          <a:p>
            <a:r>
              <a:rPr lang="fr-FR" dirty="0">
                <a:solidFill>
                  <a:schemeClr val="accent1"/>
                </a:solidFill>
              </a:rPr>
              <a:t>The </a:t>
            </a:r>
            <a:r>
              <a:rPr lang="fr-FR" dirty="0" err="1">
                <a:solidFill>
                  <a:schemeClr val="accent1"/>
                </a:solidFill>
              </a:rPr>
              <a:t>energy</a:t>
            </a:r>
            <a:r>
              <a:rPr lang="fr-FR" dirty="0">
                <a:solidFill>
                  <a:schemeClr val="accent1"/>
                </a:solidFill>
              </a:rPr>
              <a:t> vs </a:t>
            </a:r>
            <a:r>
              <a:rPr lang="fr-FR" dirty="0" err="1">
                <a:solidFill>
                  <a:schemeClr val="accent1"/>
                </a:solidFill>
              </a:rPr>
              <a:t>emission</a:t>
            </a:r>
            <a:r>
              <a:rPr lang="fr-FR" dirty="0">
                <a:solidFill>
                  <a:schemeClr val="accent1"/>
                </a:solidFill>
              </a:rPr>
              <a:t> angle </a:t>
            </a:r>
            <a:r>
              <a:rPr lang="fr-FR" dirty="0" err="1">
                <a:solidFill>
                  <a:schemeClr val="accent1"/>
                </a:solidFill>
              </a:rPr>
              <a:t>correlation</a:t>
            </a:r>
            <a:r>
              <a:rPr lang="fr-FR" dirty="0">
                <a:solidFill>
                  <a:schemeClr val="accent1"/>
                </a:solidFill>
              </a:rPr>
              <a:t> </a:t>
            </a:r>
            <a:r>
              <a:rPr lang="fr-FR" dirty="0" err="1">
                <a:solidFill>
                  <a:schemeClr val="accent1"/>
                </a:solidFill>
              </a:rPr>
              <a:t>is</a:t>
            </a:r>
            <a:r>
              <a:rPr lang="fr-FR" dirty="0">
                <a:solidFill>
                  <a:schemeClr val="accent1"/>
                </a:solidFill>
              </a:rPr>
              <a:t> </a:t>
            </a:r>
            <a:r>
              <a:rPr lang="fr-FR" dirty="0" err="1">
                <a:solidFill>
                  <a:schemeClr val="accent1"/>
                </a:solidFill>
              </a:rPr>
              <a:t>specific</a:t>
            </a:r>
            <a:r>
              <a:rPr lang="fr-FR" dirty="0">
                <a:solidFill>
                  <a:schemeClr val="accent1"/>
                </a:solidFill>
              </a:rPr>
              <a:t> and must </a:t>
            </a:r>
            <a:r>
              <a:rPr lang="fr-FR" dirty="0" err="1">
                <a:solidFill>
                  <a:schemeClr val="accent1"/>
                </a:solidFill>
              </a:rPr>
              <a:t>be</a:t>
            </a:r>
            <a:r>
              <a:rPr lang="fr-FR" dirty="0">
                <a:solidFill>
                  <a:schemeClr val="accent1"/>
                </a:solidFill>
              </a:rPr>
              <a:t> </a:t>
            </a:r>
            <a:r>
              <a:rPr lang="fr-FR" dirty="0" err="1">
                <a:solidFill>
                  <a:schemeClr val="accent1"/>
                </a:solidFill>
              </a:rPr>
              <a:t>kept</a:t>
            </a:r>
            <a:r>
              <a:rPr lang="fr-FR" dirty="0">
                <a:solidFill>
                  <a:schemeClr val="accent1"/>
                </a:solidFill>
              </a:rPr>
              <a:t> in </a:t>
            </a:r>
            <a:r>
              <a:rPr lang="fr-FR" dirty="0" err="1">
                <a:solidFill>
                  <a:schemeClr val="accent1"/>
                </a:solidFill>
              </a:rPr>
              <a:t>mind</a:t>
            </a:r>
            <a:endParaRPr lang="fr-FR" dirty="0">
              <a:solidFill>
                <a:schemeClr val="accent1"/>
              </a:solidFill>
            </a:endParaRPr>
          </a:p>
        </p:txBody>
      </p:sp>
      <p:sp>
        <p:nvSpPr>
          <p:cNvPr id="36" name="Text Box 18">
            <a:extLst>
              <a:ext uri="{FF2B5EF4-FFF2-40B4-BE49-F238E27FC236}">
                <a16:creationId xmlns:a16="http://schemas.microsoft.com/office/drawing/2014/main" id="{867477CF-5AF3-8044-847B-A45BC948DC65}"/>
              </a:ext>
            </a:extLst>
          </p:cNvPr>
          <p:cNvSpPr txBox="1">
            <a:spLocks noChangeArrowheads="1"/>
          </p:cNvSpPr>
          <p:nvPr/>
        </p:nvSpPr>
        <p:spPr bwMode="auto">
          <a:xfrm>
            <a:off x="138501" y="5526679"/>
            <a:ext cx="9043516" cy="769441"/>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Remember:</a:t>
            </a:r>
            <a:endParaRPr lang="en-US" sz="1400" dirty="0">
              <a:solidFill>
                <a:schemeClr val="accent5">
                  <a:lumMod val="75000"/>
                </a:schemeClr>
              </a:solidFill>
            </a:endParaRPr>
          </a:p>
          <a:p>
            <a:pPr marL="742950" lvl="1" indent="-285750">
              <a:buFont typeface="Arial" panose="020B0604020202020204" pitchFamily="34" charset="0"/>
              <a:buChar char="•"/>
            </a:pPr>
            <a:r>
              <a:rPr lang="fr-FR" sz="1400" dirty="0">
                <a:solidFill>
                  <a:schemeClr val="accent5">
                    <a:lumMod val="75000"/>
                  </a:schemeClr>
                </a:solidFill>
              </a:rPr>
              <a:t>Photons (</a:t>
            </a:r>
            <a:r>
              <a:rPr lang="fr-FR" sz="1400" dirty="0" err="1">
                <a:solidFill>
                  <a:schemeClr val="accent5">
                    <a:lumMod val="75000"/>
                  </a:schemeClr>
                </a:solidFill>
              </a:rPr>
              <a:t>electrons</a:t>
            </a:r>
            <a:r>
              <a:rPr lang="fr-FR" sz="1400" dirty="0">
                <a:solidFill>
                  <a:schemeClr val="accent5">
                    <a:lumMod val="75000"/>
                  </a:schemeClr>
                </a:solidFill>
              </a:rPr>
              <a:t> </a:t>
            </a:r>
            <a:r>
              <a:rPr lang="fr-FR" sz="1400" dirty="0" err="1">
                <a:solidFill>
                  <a:schemeClr val="accent5">
                    <a:lumMod val="75000"/>
                  </a:schemeClr>
                </a:solidFill>
              </a:rPr>
              <a:t>too</a:t>
            </a:r>
            <a:r>
              <a:rPr lang="fr-FR" sz="1400" dirty="0">
                <a:solidFill>
                  <a:schemeClr val="accent5">
                    <a:lumMod val="75000"/>
                  </a:schemeClr>
                </a:solidFill>
              </a:rPr>
              <a:t>) are </a:t>
            </a:r>
            <a:r>
              <a:rPr lang="fr-FR" sz="1400" dirty="0" err="1">
                <a:solidFill>
                  <a:schemeClr val="accent5">
                    <a:lumMod val="75000"/>
                  </a:schemeClr>
                </a:solidFill>
              </a:rPr>
              <a:t>scatterred</a:t>
            </a:r>
            <a:r>
              <a:rPr lang="fr-FR" sz="1400" dirty="0">
                <a:solidFill>
                  <a:schemeClr val="accent5">
                    <a:lumMod val="75000"/>
                  </a:schemeClr>
                </a:solidFill>
              </a:rPr>
              <a:t> in the </a:t>
            </a:r>
            <a:r>
              <a:rPr lang="fr-FR" sz="1400" dirty="0" err="1">
                <a:solidFill>
                  <a:schemeClr val="accent5">
                    <a:lumMod val="75000"/>
                  </a:schemeClr>
                </a:solidFill>
              </a:rPr>
              <a:t>forward</a:t>
            </a:r>
            <a:r>
              <a:rPr lang="fr-FR" sz="1400" dirty="0">
                <a:solidFill>
                  <a:schemeClr val="accent5">
                    <a:lumMod val="75000"/>
                  </a:schemeClr>
                </a:solidFill>
              </a:rPr>
              <a:t> direction, in a </a:t>
            </a:r>
            <a:r>
              <a:rPr lang="fr-FR" sz="1400" dirty="0" err="1">
                <a:solidFill>
                  <a:schemeClr val="accent5">
                    <a:lumMod val="75000"/>
                  </a:schemeClr>
                </a:solidFill>
              </a:rPr>
              <a:t>narrow</a:t>
            </a:r>
            <a:r>
              <a:rPr lang="fr-FR" sz="1400" dirty="0">
                <a:solidFill>
                  <a:schemeClr val="accent5">
                    <a:lumMod val="75000"/>
                  </a:schemeClr>
                </a:solidFill>
              </a:rPr>
              <a:t> </a:t>
            </a:r>
            <a:r>
              <a:rPr lang="fr-FR" sz="1400" dirty="0" err="1">
                <a:solidFill>
                  <a:schemeClr val="accent5">
                    <a:lumMod val="75000"/>
                  </a:schemeClr>
                </a:solidFill>
              </a:rPr>
              <a:t>cone</a:t>
            </a:r>
            <a:r>
              <a:rPr lang="fr-FR" sz="1400" dirty="0">
                <a:solidFill>
                  <a:schemeClr val="accent5">
                    <a:lumMod val="75000"/>
                  </a:schemeClr>
                </a:solidFill>
              </a:rPr>
              <a:t> </a:t>
            </a:r>
            <a:r>
              <a:rPr lang="fr-FR" sz="1400" dirty="0" err="1">
                <a:solidFill>
                  <a:schemeClr val="accent5">
                    <a:lumMod val="75000"/>
                  </a:schemeClr>
                </a:solidFill>
              </a:rPr>
              <a:t>around</a:t>
            </a:r>
            <a:r>
              <a:rPr lang="fr-FR" sz="1400" dirty="0">
                <a:solidFill>
                  <a:schemeClr val="accent5">
                    <a:lumMod val="75000"/>
                  </a:schemeClr>
                </a:solidFill>
              </a:rPr>
              <a:t> the </a:t>
            </a:r>
            <a:r>
              <a:rPr lang="fr-FR" sz="1400" dirty="0" err="1">
                <a:solidFill>
                  <a:schemeClr val="accent5">
                    <a:lumMod val="75000"/>
                  </a:schemeClr>
                </a:solidFill>
              </a:rPr>
              <a:t>electron</a:t>
            </a:r>
            <a:r>
              <a:rPr lang="fr-FR" sz="1400" dirty="0">
                <a:solidFill>
                  <a:schemeClr val="accent5">
                    <a:lumMod val="75000"/>
                  </a:schemeClr>
                </a:solidFill>
              </a:rPr>
              <a:t> </a:t>
            </a:r>
            <a:r>
              <a:rPr lang="fr-FR" sz="1400" dirty="0" err="1">
                <a:solidFill>
                  <a:schemeClr val="accent5">
                    <a:lumMod val="75000"/>
                  </a:schemeClr>
                </a:solidFill>
              </a:rPr>
              <a:t>beam</a:t>
            </a:r>
            <a:r>
              <a:rPr lang="fr-FR" sz="1400" dirty="0">
                <a:solidFill>
                  <a:schemeClr val="accent5">
                    <a:lumMod val="75000"/>
                  </a:schemeClr>
                </a:solidFill>
              </a:rPr>
              <a:t> axis</a:t>
            </a:r>
          </a:p>
          <a:p>
            <a:pPr marL="742950" lvl="1" indent="-285750">
              <a:buFont typeface="Arial" panose="020B0604020202020204" pitchFamily="34" charset="0"/>
              <a:buChar char="•"/>
            </a:pPr>
            <a:r>
              <a:rPr lang="fr-FR" sz="1400" dirty="0">
                <a:solidFill>
                  <a:schemeClr val="accent5">
                    <a:lumMod val="75000"/>
                  </a:schemeClr>
                </a:solidFill>
              </a:rPr>
              <a:t>I </a:t>
            </a:r>
            <a:r>
              <a:rPr lang="fr-FR" sz="1400" dirty="0" err="1">
                <a:solidFill>
                  <a:schemeClr val="accent5">
                    <a:lumMod val="75000"/>
                  </a:schemeClr>
                </a:solidFill>
              </a:rPr>
              <a:t>further</a:t>
            </a:r>
            <a:r>
              <a:rPr lang="fr-FR" sz="1400" dirty="0">
                <a:solidFill>
                  <a:schemeClr val="accent5">
                    <a:lumMod val="75000"/>
                  </a:schemeClr>
                </a:solidFill>
              </a:rPr>
              <a:t> </a:t>
            </a:r>
            <a:r>
              <a:rPr lang="fr-FR" sz="1400" dirty="0" err="1">
                <a:solidFill>
                  <a:schemeClr val="accent5">
                    <a:lumMod val="75000"/>
                  </a:schemeClr>
                </a:solidFill>
              </a:rPr>
              <a:t>implicitely</a:t>
            </a:r>
            <a:r>
              <a:rPr lang="fr-FR" sz="1400" dirty="0">
                <a:solidFill>
                  <a:schemeClr val="accent5">
                    <a:lumMod val="75000"/>
                  </a:schemeClr>
                </a:solidFill>
              </a:rPr>
              <a:t> assume </a:t>
            </a:r>
            <a:r>
              <a:rPr lang="fr-FR" sz="1400" dirty="0" err="1">
                <a:solidFill>
                  <a:schemeClr val="accent5">
                    <a:lumMod val="75000"/>
                  </a:schemeClr>
                </a:solidFill>
              </a:rPr>
              <a:t>that</a:t>
            </a:r>
            <a:r>
              <a:rPr lang="fr-FR" sz="1400" dirty="0">
                <a:solidFill>
                  <a:schemeClr val="accent5">
                    <a:lumMod val="75000"/>
                  </a:schemeClr>
                </a:solidFill>
              </a:rPr>
              <a:t> </a:t>
            </a:r>
            <a:r>
              <a:rPr lang="fr-FR" sz="1400" dirty="0" err="1">
                <a:solidFill>
                  <a:schemeClr val="accent5">
                    <a:lumMod val="75000"/>
                  </a:schemeClr>
                </a:solidFill>
              </a:rPr>
              <a:t>detection</a:t>
            </a:r>
            <a:r>
              <a:rPr lang="fr-FR" sz="1400" dirty="0">
                <a:solidFill>
                  <a:schemeClr val="accent5">
                    <a:lumMod val="75000"/>
                  </a:schemeClr>
                </a:solidFill>
              </a:rPr>
              <a:t> of photons </a:t>
            </a:r>
            <a:r>
              <a:rPr lang="fr-FR" sz="1400" dirty="0" err="1">
                <a:solidFill>
                  <a:schemeClr val="accent5">
                    <a:lumMod val="75000"/>
                  </a:schemeClr>
                </a:solidFill>
              </a:rPr>
              <a:t>require</a:t>
            </a:r>
            <a:r>
              <a:rPr lang="fr-FR" sz="1400" dirty="0">
                <a:solidFill>
                  <a:schemeClr val="accent5">
                    <a:lumMod val="75000"/>
                  </a:schemeClr>
                </a:solidFill>
              </a:rPr>
              <a:t> to </a:t>
            </a:r>
            <a:r>
              <a:rPr lang="fr-FR" sz="1400" dirty="0" err="1">
                <a:solidFill>
                  <a:schemeClr val="accent5">
                    <a:lumMod val="75000"/>
                  </a:schemeClr>
                </a:solidFill>
              </a:rPr>
              <a:t>clear</a:t>
            </a:r>
            <a:r>
              <a:rPr lang="fr-FR" sz="1400" dirty="0">
                <a:solidFill>
                  <a:schemeClr val="accent5">
                    <a:lumMod val="75000"/>
                  </a:schemeClr>
                </a:solidFill>
              </a:rPr>
              <a:t> a line of </a:t>
            </a:r>
            <a:r>
              <a:rPr lang="fr-FR" sz="1400" dirty="0" err="1">
                <a:solidFill>
                  <a:schemeClr val="accent5">
                    <a:lumMod val="75000"/>
                  </a:schemeClr>
                </a:solidFill>
              </a:rPr>
              <a:t>sight</a:t>
            </a:r>
            <a:r>
              <a:rPr lang="fr-FR" sz="1400" dirty="0">
                <a:solidFill>
                  <a:schemeClr val="accent5">
                    <a:lumMod val="75000"/>
                  </a:schemeClr>
                </a:solidFill>
              </a:rPr>
              <a:t> of about 30 to 100m </a:t>
            </a:r>
            <a:endParaRPr lang="en-US" sz="1400" dirty="0">
              <a:solidFill>
                <a:schemeClr val="accent5">
                  <a:lumMod val="75000"/>
                </a:schemeClr>
              </a:solidFill>
            </a:endParaRPr>
          </a:p>
        </p:txBody>
      </p:sp>
    </p:spTree>
    <p:extLst>
      <p:ext uri="{BB962C8B-B14F-4D97-AF65-F5344CB8AC3E}">
        <p14:creationId xmlns:p14="http://schemas.microsoft.com/office/powerpoint/2010/main" val="280384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C745E-C735-2043-A657-5FC5D8A7F802}"/>
              </a:ext>
            </a:extLst>
          </p:cNvPr>
          <p:cNvSpPr>
            <a:spLocks noGrp="1"/>
          </p:cNvSpPr>
          <p:nvPr>
            <p:ph type="title"/>
          </p:nvPr>
        </p:nvSpPr>
        <p:spPr/>
        <p:txBody>
          <a:bodyPr>
            <a:normAutofit fontScale="90000"/>
          </a:bodyPr>
          <a:lstStyle/>
          <a:p>
            <a:r>
              <a:rPr lang="fr-FR" dirty="0"/>
              <a:t>Compton cross-section</a:t>
            </a:r>
          </a:p>
        </p:txBody>
      </p:sp>
      <p:sp>
        <p:nvSpPr>
          <p:cNvPr id="4" name="Espace réservé de la date 3">
            <a:extLst>
              <a:ext uri="{FF2B5EF4-FFF2-40B4-BE49-F238E27FC236}">
                <a16:creationId xmlns:a16="http://schemas.microsoft.com/office/drawing/2014/main" id="{8841E52D-587D-2845-95C1-528953DDFF9D}"/>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E1425E26-C429-754C-A668-2B5B28CACBF9}"/>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FD0162B0-4FE5-5A4F-9A6C-605DC24346F9}"/>
              </a:ext>
            </a:extLst>
          </p:cNvPr>
          <p:cNvSpPr>
            <a:spLocks noGrp="1"/>
          </p:cNvSpPr>
          <p:nvPr>
            <p:ph type="sldNum" sz="quarter" idx="12"/>
          </p:nvPr>
        </p:nvSpPr>
        <p:spPr/>
        <p:txBody>
          <a:bodyPr/>
          <a:lstStyle/>
          <a:p>
            <a:fld id="{6324D5D7-7619-544E-85E6-FE67B0DC27B1}" type="slidenum">
              <a:rPr lang="fr-FR" smtClean="0"/>
              <a:t>4</a:t>
            </a:fld>
            <a:endParaRPr lang="fr-FR"/>
          </a:p>
        </p:txBody>
      </p:sp>
      <p:sp>
        <p:nvSpPr>
          <p:cNvPr id="7" name="ZoneTexte 6">
            <a:extLst>
              <a:ext uri="{FF2B5EF4-FFF2-40B4-BE49-F238E27FC236}">
                <a16:creationId xmlns:a16="http://schemas.microsoft.com/office/drawing/2014/main" id="{7CBE6B51-0499-C04A-B1C6-2FC077444199}"/>
              </a:ext>
            </a:extLst>
          </p:cNvPr>
          <p:cNvSpPr txBox="1"/>
          <p:nvPr/>
        </p:nvSpPr>
        <p:spPr>
          <a:xfrm>
            <a:off x="102872" y="1862578"/>
            <a:ext cx="8812300" cy="369332"/>
          </a:xfrm>
          <a:prstGeom prst="rect">
            <a:avLst/>
          </a:prstGeom>
          <a:noFill/>
        </p:spPr>
        <p:txBody>
          <a:bodyPr wrap="square" rtlCol="0">
            <a:spAutoFit/>
          </a:bodyPr>
          <a:lstStyle/>
          <a:p>
            <a:pPr algn="ctr"/>
            <a:r>
              <a:rPr lang="en-GB" i="1" dirty="0">
                <a:solidFill>
                  <a:schemeClr val="accent1"/>
                </a:solidFill>
              </a:rPr>
              <a:t>The Compton cross-section averaged over scattered particles spins:</a:t>
            </a: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AEB5838A-5ECB-EA48-8718-5A6046FDCBCC}"/>
                  </a:ext>
                </a:extLst>
              </p:cNvPr>
              <p:cNvSpPr txBox="1"/>
              <p:nvPr/>
            </p:nvSpPr>
            <p:spPr>
              <a:xfrm>
                <a:off x="4041860" y="1160811"/>
                <a:ext cx="773570" cy="5734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ea typeface="Cambria Math" panose="02040503050406030204" pitchFamily="18" charset="0"/>
                        </a:rPr>
                        <m:t>𝑦</m:t>
                      </m:r>
                      <m:r>
                        <a:rPr lang="fr-FR" b="0" i="1"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rPr>
                          </m:ctrlPr>
                        </m:fPr>
                        <m:num>
                          <m:sSub>
                            <m:sSubPr>
                              <m:ctrlPr>
                                <a:rPr lang="fr-FR" i="1" smtClean="0">
                                  <a:solidFill>
                                    <a:schemeClr val="accent5">
                                      <a:lumMod val="75000"/>
                                    </a:schemeClr>
                                  </a:solidFill>
                                  <a:latin typeface="Cambria Math" panose="02040503050406030204" pitchFamily="18" charset="0"/>
                                </a:rPr>
                              </m:ctrlPr>
                            </m:sSubPr>
                            <m:e>
                              <m:r>
                                <a:rPr lang="fr-FR" i="1">
                                  <a:solidFill>
                                    <a:schemeClr val="accent5">
                                      <a:lumMod val="75000"/>
                                    </a:schemeClr>
                                  </a:solidFill>
                                  <a:latin typeface="Cambria Math" panose="02040503050406030204" pitchFamily="18" charset="0"/>
                                </a:rPr>
                                <m:t>𝐸</m:t>
                              </m:r>
                            </m:e>
                            <m:sub>
                              <m:r>
                                <a:rPr lang="fr-FR" i="1" smtClean="0">
                                  <a:solidFill>
                                    <a:schemeClr val="accent5">
                                      <a:lumMod val="75000"/>
                                    </a:schemeClr>
                                  </a:solidFill>
                                  <a:latin typeface="Cambria Math" panose="02040503050406030204" pitchFamily="18" charset="0"/>
                                </a:rPr>
                                <m:t>𝛾</m:t>
                              </m:r>
                            </m:sub>
                          </m:sSub>
                        </m:num>
                        <m:den>
                          <m:sSub>
                            <m:sSubPr>
                              <m:ctrlPr>
                                <a:rPr lang="fr-FR" i="1" smtClean="0">
                                  <a:solidFill>
                                    <a:schemeClr val="accent2"/>
                                  </a:solidFill>
                                  <a:latin typeface="Cambria Math" panose="02040503050406030204" pitchFamily="18" charset="0"/>
                                </a:rPr>
                              </m:ctrlPr>
                            </m:sSubPr>
                            <m:e>
                              <m:r>
                                <a:rPr lang="fr-FR" i="1">
                                  <a:solidFill>
                                    <a:schemeClr val="accent2"/>
                                  </a:solidFill>
                                  <a:latin typeface="Cambria Math" panose="02040503050406030204" pitchFamily="18" charset="0"/>
                                </a:rPr>
                                <m:t>𝐸</m:t>
                              </m:r>
                            </m:e>
                            <m:sub>
                              <m:r>
                                <a:rPr lang="fr-FR" b="0" i="1" smtClean="0">
                                  <a:solidFill>
                                    <a:schemeClr val="accent2"/>
                                  </a:solidFill>
                                  <a:latin typeface="Cambria Math" panose="02040503050406030204" pitchFamily="18" charset="0"/>
                                </a:rPr>
                                <m:t>0</m:t>
                              </m:r>
                            </m:sub>
                          </m:sSub>
                        </m:den>
                      </m:f>
                    </m:oMath>
                  </m:oMathPara>
                </a14:m>
                <a:endParaRPr lang="en-GB" dirty="0"/>
              </a:p>
            </p:txBody>
          </p:sp>
        </mc:Choice>
        <mc:Fallback xmlns="">
          <p:sp>
            <p:nvSpPr>
              <p:cNvPr id="19" name="ZoneTexte 18">
                <a:extLst>
                  <a:ext uri="{FF2B5EF4-FFF2-40B4-BE49-F238E27FC236}">
                    <a16:creationId xmlns:a16="http://schemas.microsoft.com/office/drawing/2014/main" id="{AEB5838A-5ECB-EA48-8718-5A6046FDCBCC}"/>
                  </a:ext>
                </a:extLst>
              </p:cNvPr>
              <p:cNvSpPr txBox="1">
                <a:spLocks noRot="1" noChangeAspect="1" noMove="1" noResize="1" noEditPoints="1" noAdjustHandles="1" noChangeArrowheads="1" noChangeShapeType="1" noTextEdit="1"/>
              </p:cNvSpPr>
              <p:nvPr/>
            </p:nvSpPr>
            <p:spPr>
              <a:xfrm>
                <a:off x="4041860" y="1160811"/>
                <a:ext cx="773570" cy="573427"/>
              </a:xfrm>
              <a:prstGeom prst="rect">
                <a:avLst/>
              </a:prstGeom>
              <a:blipFill>
                <a:blip r:embed="rId2"/>
                <a:stretch>
                  <a:fillRect l="-3226" b="-63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51052AB3-583E-BE42-BACB-C8B9501B0B59}"/>
                  </a:ext>
                </a:extLst>
              </p:cNvPr>
              <p:cNvSpPr txBox="1"/>
              <p:nvPr/>
            </p:nvSpPr>
            <p:spPr>
              <a:xfrm>
                <a:off x="1424969" y="1165914"/>
                <a:ext cx="2526406" cy="520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ea typeface="Cambria Math" panose="02040503050406030204" pitchFamily="18" charset="0"/>
                        </a:rPr>
                        <m:t>𝑥</m:t>
                      </m:r>
                      <m:r>
                        <a:rPr lang="fr-FR" b="0" i="1"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rPr>
                          </m:ctrlPr>
                        </m:fPr>
                        <m:num>
                          <m:r>
                            <a:rPr lang="fr-FR" b="0" i="1" smtClean="0">
                              <a:latin typeface="Cambria Math" panose="02040503050406030204" pitchFamily="18" charset="0"/>
                            </a:rPr>
                            <m:t>2</m:t>
                          </m:r>
                          <m:sSub>
                            <m:sSubPr>
                              <m:ctrlPr>
                                <a:rPr lang="fr-FR" i="1" smtClean="0">
                                  <a:solidFill>
                                    <a:schemeClr val="accent2"/>
                                  </a:solidFill>
                                  <a:latin typeface="Cambria Math" panose="02040503050406030204" pitchFamily="18" charset="0"/>
                                </a:rPr>
                              </m:ctrlPr>
                            </m:sSubPr>
                            <m:e>
                              <m:r>
                                <a:rPr lang="fr-FR" i="1">
                                  <a:solidFill>
                                    <a:schemeClr val="accent2"/>
                                  </a:solidFill>
                                  <a:latin typeface="Cambria Math" panose="02040503050406030204" pitchFamily="18" charset="0"/>
                                </a:rPr>
                                <m:t>𝐸</m:t>
                              </m:r>
                            </m:e>
                            <m:sub>
                              <m:r>
                                <a:rPr lang="fr-FR" i="1">
                                  <a:solidFill>
                                    <a:schemeClr val="accent2"/>
                                  </a:solidFill>
                                  <a:latin typeface="Cambria Math" panose="02040503050406030204" pitchFamily="18" charset="0"/>
                                </a:rPr>
                                <m:t>0</m:t>
                              </m:r>
                            </m:sub>
                          </m:sSub>
                          <m:sSub>
                            <m:sSubPr>
                              <m:ctrlPr>
                                <a:rPr lang="fr-FR" i="1" smtClean="0">
                                  <a:solidFill>
                                    <a:schemeClr val="accent1"/>
                                  </a:solidFill>
                                  <a:latin typeface="Cambria Math" panose="02040503050406030204" pitchFamily="18" charset="0"/>
                                </a:rPr>
                              </m:ctrlPr>
                            </m:sSubPr>
                            <m:e>
                              <m:r>
                                <a:rPr lang="fr-FR" i="1" smtClean="0">
                                  <a:solidFill>
                                    <a:schemeClr val="accent1"/>
                                  </a:solidFill>
                                  <a:latin typeface="Cambria Math" panose="02040503050406030204" pitchFamily="18" charset="0"/>
                                </a:rPr>
                                <m:t>𝜔</m:t>
                              </m:r>
                            </m:e>
                            <m:sub>
                              <m:r>
                                <a:rPr lang="fr-FR" i="1">
                                  <a:solidFill>
                                    <a:schemeClr val="accent1"/>
                                  </a:solidFill>
                                  <a:latin typeface="Cambria Math" panose="02040503050406030204" pitchFamily="18" charset="0"/>
                                </a:rPr>
                                <m:t>0</m:t>
                              </m:r>
                            </m:sub>
                          </m:sSub>
                        </m:num>
                        <m:den>
                          <m:sSup>
                            <m:sSupPr>
                              <m:ctrlPr>
                                <a:rPr lang="fr-FR"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𝑚</m:t>
                              </m:r>
                            </m:e>
                            <m:sup>
                              <m:r>
                                <a:rPr lang="fr-FR" b="0" i="1" smtClean="0">
                                  <a:latin typeface="Cambria Math" panose="02040503050406030204" pitchFamily="18" charset="0"/>
                                  <a:ea typeface="Cambria Math" panose="02040503050406030204" pitchFamily="18" charset="0"/>
                                </a:rPr>
                                <m:t>2</m:t>
                              </m:r>
                            </m:sup>
                          </m:sSup>
                        </m:den>
                      </m:f>
                      <m:d>
                        <m:dPr>
                          <m:ctrlPr>
                            <a:rPr lang="fr-FR" i="1" smtClean="0">
                              <a:latin typeface="Cambria Math" panose="02040503050406030204" pitchFamily="18" charset="0"/>
                            </a:rPr>
                          </m:ctrlPr>
                        </m:dPr>
                        <m:e>
                          <m:r>
                            <a:rPr lang="fr-FR" b="0" i="1" smtClean="0">
                              <a:latin typeface="Cambria Math" panose="02040503050406030204" pitchFamily="18" charset="0"/>
                            </a:rPr>
                            <m:t>1+</m:t>
                          </m:r>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cos</m:t>
                              </m:r>
                            </m:fName>
                            <m:e>
                              <m:sSub>
                                <m:sSubPr>
                                  <m:ctrlPr>
                                    <a:rPr lang="fr-FR" b="0" i="1" smtClean="0">
                                      <a:solidFill>
                                        <a:schemeClr val="accent6">
                                          <a:lumMod val="75000"/>
                                        </a:schemeClr>
                                      </a:solidFill>
                                      <a:latin typeface="Cambria Math" panose="02040503050406030204" pitchFamily="18" charset="0"/>
                                    </a:rPr>
                                  </m:ctrlPr>
                                </m:sSubPr>
                                <m:e>
                                  <m:r>
                                    <a:rPr lang="fr-FR" b="0" i="1" smtClean="0">
                                      <a:solidFill>
                                        <a:schemeClr val="accent6">
                                          <a:lumMod val="75000"/>
                                        </a:schemeClr>
                                      </a:solidFill>
                                      <a:latin typeface="Cambria Math" panose="02040503050406030204" pitchFamily="18" charset="0"/>
                                    </a:rPr>
                                    <m:t>𝜃</m:t>
                                  </m:r>
                                </m:e>
                                <m:sub>
                                  <m:r>
                                    <a:rPr lang="fr-FR" b="0" i="1" smtClean="0">
                                      <a:solidFill>
                                        <a:schemeClr val="accent6">
                                          <a:lumMod val="75000"/>
                                        </a:schemeClr>
                                      </a:solidFill>
                                      <a:latin typeface="Cambria Math" panose="02040503050406030204" pitchFamily="18" charset="0"/>
                                    </a:rPr>
                                    <m:t>0</m:t>
                                  </m:r>
                                </m:sub>
                              </m:sSub>
                            </m:e>
                          </m:func>
                        </m:e>
                      </m:d>
                    </m:oMath>
                  </m:oMathPara>
                </a14:m>
                <a:endParaRPr lang="en-GB" dirty="0"/>
              </a:p>
            </p:txBody>
          </p:sp>
        </mc:Choice>
        <mc:Fallback xmlns="">
          <p:sp>
            <p:nvSpPr>
              <p:cNvPr id="20" name="ZoneTexte 19">
                <a:extLst>
                  <a:ext uri="{FF2B5EF4-FFF2-40B4-BE49-F238E27FC236}">
                    <a16:creationId xmlns:a16="http://schemas.microsoft.com/office/drawing/2014/main" id="{51052AB3-583E-BE42-BACB-C8B9501B0B59}"/>
                  </a:ext>
                </a:extLst>
              </p:cNvPr>
              <p:cNvSpPr txBox="1">
                <a:spLocks noRot="1" noChangeAspect="1" noMove="1" noResize="1" noEditPoints="1" noAdjustHandles="1" noChangeArrowheads="1" noChangeShapeType="1" noTextEdit="1"/>
              </p:cNvSpPr>
              <p:nvPr/>
            </p:nvSpPr>
            <p:spPr>
              <a:xfrm>
                <a:off x="1424969" y="1165914"/>
                <a:ext cx="2526406" cy="520399"/>
              </a:xfrm>
              <a:prstGeom prst="rect">
                <a:avLst/>
              </a:prstGeom>
              <a:blipFill>
                <a:blip r:embed="rId3"/>
                <a:stretch>
                  <a:fillRect t="-4762" b="-7143"/>
                </a:stretch>
              </a:blipFill>
            </p:spPr>
            <p:txBody>
              <a:bodyPr/>
              <a:lstStyle/>
              <a:p>
                <a:r>
                  <a:rPr lang="fr-FR">
                    <a:noFill/>
                  </a:rPr>
                  <a:t> </a:t>
                </a:r>
              </a:p>
            </p:txBody>
          </p:sp>
        </mc:Fallback>
      </mc:AlternateContent>
      <p:grpSp>
        <p:nvGrpSpPr>
          <p:cNvPr id="30" name="Groupe 29">
            <a:extLst>
              <a:ext uri="{FF2B5EF4-FFF2-40B4-BE49-F238E27FC236}">
                <a16:creationId xmlns:a16="http://schemas.microsoft.com/office/drawing/2014/main" id="{4608219B-23AC-5A43-AEB4-CEF4B928FF86}"/>
              </a:ext>
            </a:extLst>
          </p:cNvPr>
          <p:cNvGrpSpPr/>
          <p:nvPr/>
        </p:nvGrpSpPr>
        <p:grpSpPr>
          <a:xfrm>
            <a:off x="0" y="2414888"/>
            <a:ext cx="9087286" cy="1867703"/>
            <a:chOff x="56713" y="1819184"/>
            <a:chExt cx="9087286" cy="1867703"/>
          </a:xfrm>
        </p:grpSpPr>
        <p:sp>
          <p:nvSpPr>
            <p:cNvPr id="10" name="Rectangle 9">
              <a:extLst>
                <a:ext uri="{FF2B5EF4-FFF2-40B4-BE49-F238E27FC236}">
                  <a16:creationId xmlns:a16="http://schemas.microsoft.com/office/drawing/2014/main" id="{B8004403-2F9F-F54B-AA57-3DF7C4791321}"/>
                </a:ext>
              </a:extLst>
            </p:cNvPr>
            <p:cNvSpPr/>
            <p:nvPr/>
          </p:nvSpPr>
          <p:spPr>
            <a:xfrm>
              <a:off x="71594" y="2434751"/>
              <a:ext cx="1179057" cy="9135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a:extLst>
                <a:ext uri="{FF2B5EF4-FFF2-40B4-BE49-F238E27FC236}">
                  <a16:creationId xmlns:a16="http://schemas.microsoft.com/office/drawing/2014/main" id="{F4DB7A5C-86EC-2B44-B5F4-18BBC33A35A3}"/>
                </a:ext>
              </a:extLst>
            </p:cNvPr>
            <p:cNvSpPr txBox="1"/>
            <p:nvPr/>
          </p:nvSpPr>
          <p:spPr>
            <a:xfrm rot="20138442">
              <a:off x="56713" y="1819184"/>
              <a:ext cx="1316338" cy="461665"/>
            </a:xfrm>
            <a:prstGeom prst="rect">
              <a:avLst/>
            </a:prstGeom>
            <a:noFill/>
          </p:spPr>
          <p:txBody>
            <a:bodyPr wrap="square" rtlCol="0">
              <a:spAutoFit/>
            </a:bodyPr>
            <a:lstStyle/>
            <a:p>
              <a:pPr algn="ctr"/>
              <a:r>
                <a:rPr lang="en-GB" sz="1200" i="1" dirty="0">
                  <a:solidFill>
                    <a:schemeClr val="accent1"/>
                  </a:solidFill>
                </a:rPr>
                <a:t>Differential cross-section</a:t>
              </a:r>
            </a:p>
          </p:txBody>
        </p:sp>
        <p:sp>
          <p:nvSpPr>
            <p:cNvPr id="12" name="Rectangle 11">
              <a:extLst>
                <a:ext uri="{FF2B5EF4-FFF2-40B4-BE49-F238E27FC236}">
                  <a16:creationId xmlns:a16="http://schemas.microsoft.com/office/drawing/2014/main" id="{8F8FF217-1AF9-4A4D-91D0-31CA01C8423A}"/>
                </a:ext>
              </a:extLst>
            </p:cNvPr>
            <p:cNvSpPr/>
            <p:nvPr/>
          </p:nvSpPr>
          <p:spPr>
            <a:xfrm>
              <a:off x="1409667" y="2434751"/>
              <a:ext cx="3473833" cy="91358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ZoneTexte 12">
              <a:extLst>
                <a:ext uri="{FF2B5EF4-FFF2-40B4-BE49-F238E27FC236}">
                  <a16:creationId xmlns:a16="http://schemas.microsoft.com/office/drawing/2014/main" id="{6E790318-BF4F-4041-B273-96DE8EBC587C}"/>
                </a:ext>
              </a:extLst>
            </p:cNvPr>
            <p:cNvSpPr txBox="1"/>
            <p:nvPr/>
          </p:nvSpPr>
          <p:spPr>
            <a:xfrm>
              <a:off x="1296811" y="3338867"/>
              <a:ext cx="3699544" cy="338554"/>
            </a:xfrm>
            <a:prstGeom prst="rect">
              <a:avLst/>
            </a:prstGeom>
            <a:noFill/>
          </p:spPr>
          <p:txBody>
            <a:bodyPr wrap="square" rtlCol="0">
              <a:spAutoFit/>
            </a:bodyPr>
            <a:lstStyle/>
            <a:p>
              <a:pPr algn="ctr"/>
              <a:r>
                <a:rPr lang="en-GB" sz="1600" i="1" dirty="0">
                  <a:solidFill>
                    <a:schemeClr val="accent2"/>
                  </a:solidFill>
                </a:rPr>
                <a:t>Electron beam polarization independent</a:t>
              </a:r>
            </a:p>
          </p:txBody>
        </p:sp>
        <p:sp>
          <p:nvSpPr>
            <p:cNvPr id="17" name="Rectangle 16">
              <a:extLst>
                <a:ext uri="{FF2B5EF4-FFF2-40B4-BE49-F238E27FC236}">
                  <a16:creationId xmlns:a16="http://schemas.microsoft.com/office/drawing/2014/main" id="{25A9E043-6FF3-CF41-9C3D-046F66D8307D}"/>
                </a:ext>
              </a:extLst>
            </p:cNvPr>
            <p:cNvSpPr/>
            <p:nvPr/>
          </p:nvSpPr>
          <p:spPr>
            <a:xfrm>
              <a:off x="4983983" y="2440066"/>
              <a:ext cx="4160016" cy="91358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a:extLst>
                <a:ext uri="{FF2B5EF4-FFF2-40B4-BE49-F238E27FC236}">
                  <a16:creationId xmlns:a16="http://schemas.microsoft.com/office/drawing/2014/main" id="{0D73B4D8-EDA3-1E40-8BCF-0FD49687405E}"/>
                </a:ext>
              </a:extLst>
            </p:cNvPr>
            <p:cNvSpPr txBox="1"/>
            <p:nvPr/>
          </p:nvSpPr>
          <p:spPr>
            <a:xfrm>
              <a:off x="4762919" y="3348333"/>
              <a:ext cx="4381080" cy="338554"/>
            </a:xfrm>
            <a:prstGeom prst="rect">
              <a:avLst/>
            </a:prstGeom>
            <a:noFill/>
          </p:spPr>
          <p:txBody>
            <a:bodyPr wrap="square" rtlCol="0">
              <a:spAutoFit/>
            </a:bodyPr>
            <a:lstStyle/>
            <a:p>
              <a:pPr algn="ctr"/>
              <a:r>
                <a:rPr lang="en-GB" sz="1600" i="1" dirty="0">
                  <a:solidFill>
                    <a:schemeClr val="accent5"/>
                  </a:solidFill>
                </a:rPr>
                <a:t>Electron beam polarization dependent</a:t>
              </a:r>
            </a:p>
          </p:txBody>
        </p:sp>
        <p:sp>
          <p:nvSpPr>
            <p:cNvPr id="21" name="Rectangle 20">
              <a:extLst>
                <a:ext uri="{FF2B5EF4-FFF2-40B4-BE49-F238E27FC236}">
                  <a16:creationId xmlns:a16="http://schemas.microsoft.com/office/drawing/2014/main" id="{4B402CD6-FEDD-DF4B-A46D-E9BFAADD300C}"/>
                </a:ext>
              </a:extLst>
            </p:cNvPr>
            <p:cNvSpPr/>
            <p:nvPr/>
          </p:nvSpPr>
          <p:spPr>
            <a:xfrm>
              <a:off x="4481564" y="2440632"/>
              <a:ext cx="432080" cy="884255"/>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908D5C52-7D3E-F046-9CF9-533A85CC0E81}"/>
                    </a:ext>
                  </a:extLst>
                </p:cNvPr>
                <p:cNvSpPr txBox="1"/>
                <p:nvPr/>
              </p:nvSpPr>
              <p:spPr>
                <a:xfrm>
                  <a:off x="71594" y="2628782"/>
                  <a:ext cx="9072405" cy="414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1300" b="0" i="1" smtClean="0">
                                <a:latin typeface="Cambria Math" panose="02040503050406030204" pitchFamily="18" charset="0"/>
                              </a:rPr>
                            </m:ctrlPr>
                          </m:fPr>
                          <m:num>
                            <m:r>
                              <a:rPr lang="fr-FR" sz="1300" b="0" i="1" smtClean="0">
                                <a:latin typeface="Cambria Math" panose="02040503050406030204" pitchFamily="18" charset="0"/>
                              </a:rPr>
                              <m:t>𝑑</m:t>
                            </m:r>
                            <m:r>
                              <a:rPr lang="fr-FR" sz="1300" i="1">
                                <a:latin typeface="Cambria Math" panose="02040503050406030204" pitchFamily="18" charset="0"/>
                                <a:ea typeface="Cambria Math" panose="02040503050406030204" pitchFamily="18" charset="0"/>
                              </a:rPr>
                              <m:t>𝜎</m:t>
                            </m:r>
                          </m:num>
                          <m:den>
                            <m:r>
                              <a:rPr lang="fr-FR" sz="1300" b="0" i="1" smtClean="0">
                                <a:latin typeface="Cambria Math" panose="02040503050406030204" pitchFamily="18" charset="0"/>
                              </a:rPr>
                              <m:t>𝑑𝑦𝑑</m:t>
                            </m:r>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𝑜𝑏𝑠</m:t>
                                </m:r>
                              </m:sub>
                            </m:sSub>
                          </m:den>
                        </m:f>
                        <m:d>
                          <m:dPr>
                            <m:ctrlPr>
                              <a:rPr lang="fr-FR" sz="1300" b="0" i="1" smtClean="0">
                                <a:latin typeface="Cambria Math" panose="02040503050406030204" pitchFamily="18" charset="0"/>
                              </a:rPr>
                            </m:ctrlPr>
                          </m:dPr>
                          <m:e>
                            <m:r>
                              <a:rPr lang="fr-FR" sz="1300" b="0" i="1" smtClean="0">
                                <a:latin typeface="Cambria Math" panose="02040503050406030204" pitchFamily="18" charset="0"/>
                              </a:rPr>
                              <m:t>𝑥</m:t>
                            </m:r>
                            <m:r>
                              <a:rPr lang="fr-FR" sz="1300" b="0" i="1" smtClean="0">
                                <a:latin typeface="Cambria Math" panose="02040503050406030204" pitchFamily="18" charset="0"/>
                              </a:rPr>
                              <m:t>,</m:t>
                            </m:r>
                            <m:r>
                              <a:rPr lang="fr-FR" sz="1300" b="0" i="1" smtClean="0">
                                <a:latin typeface="Cambria Math" panose="02040503050406030204" pitchFamily="18" charset="0"/>
                              </a:rPr>
                              <m:t>𝑦</m:t>
                            </m:r>
                          </m:e>
                        </m:d>
                        <m:r>
                          <a:rPr lang="fr-FR" sz="1300" b="0" i="1" smtClean="0">
                            <a:latin typeface="Cambria Math" panose="02040503050406030204" pitchFamily="18" charset="0"/>
                          </a:rPr>
                          <m:t>=</m:t>
                        </m:r>
                        <m:f>
                          <m:fPr>
                            <m:ctrlPr>
                              <a:rPr lang="fr-FR" sz="1300" i="1" smtClean="0">
                                <a:latin typeface="Cambria Math" panose="02040503050406030204" pitchFamily="18" charset="0"/>
                              </a:rPr>
                            </m:ctrlPr>
                          </m:fPr>
                          <m:num>
                            <m:r>
                              <a:rPr lang="fr-FR" sz="1300" i="1">
                                <a:latin typeface="Cambria Math" panose="02040503050406030204" pitchFamily="18" charset="0"/>
                              </a:rPr>
                              <m:t>𝑑</m:t>
                            </m:r>
                            <m:sSub>
                              <m:sSubPr>
                                <m:ctrlPr>
                                  <a:rPr lang="fr-FR" sz="1300" i="1" smtClean="0">
                                    <a:latin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𝜎</m:t>
                                </m:r>
                              </m:e>
                              <m:sub>
                                <m:r>
                                  <a:rPr lang="fr-FR" sz="1300" b="0" i="1" smtClean="0">
                                    <a:latin typeface="Cambria Math" panose="02040503050406030204" pitchFamily="18" charset="0"/>
                                  </a:rPr>
                                  <m:t>0</m:t>
                                </m:r>
                              </m:sub>
                            </m:sSub>
                          </m:num>
                          <m:den>
                            <m:r>
                              <a:rPr lang="fr-FR" sz="1300" i="1">
                                <a:latin typeface="Cambria Math" panose="02040503050406030204" pitchFamily="18" charset="0"/>
                              </a:rPr>
                              <m:t>𝑑𝑦</m:t>
                            </m:r>
                          </m:den>
                        </m:f>
                        <m:d>
                          <m:dPr>
                            <m:ctrlPr>
                              <a:rPr lang="fr-FR" sz="1300" i="1">
                                <a:latin typeface="Cambria Math" panose="02040503050406030204" pitchFamily="18" charset="0"/>
                              </a:rPr>
                            </m:ctrlPr>
                          </m:dPr>
                          <m:e>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e>
                        </m:d>
                        <m:r>
                          <a:rPr lang="fr-FR" sz="1300" b="0" i="1" smtClean="0">
                            <a:latin typeface="Cambria Math" panose="02040503050406030204" pitchFamily="18" charset="0"/>
                          </a:rPr>
                          <m:t>+</m:t>
                        </m:r>
                        <m:f>
                          <m:fPr>
                            <m:ctrlPr>
                              <a:rPr lang="fr-FR" sz="1300" i="1">
                                <a:latin typeface="Cambria Math" panose="02040503050406030204" pitchFamily="18" charset="0"/>
                              </a:rPr>
                            </m:ctrlPr>
                          </m:fPr>
                          <m:num>
                            <m:r>
                              <a:rPr lang="fr-FR" sz="1300" i="1">
                                <a:latin typeface="Cambria Math" panose="02040503050406030204" pitchFamily="18" charset="0"/>
                              </a:rPr>
                              <m:t>𝑑</m:t>
                            </m:r>
                            <m:sSub>
                              <m:sSubPr>
                                <m:ctrlPr>
                                  <a:rPr lang="fr-FR" sz="1300" i="1">
                                    <a:latin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𝜎</m:t>
                                </m:r>
                              </m:e>
                              <m:sub>
                                <m:r>
                                  <a:rPr lang="fr-FR" sz="1300" i="1">
                                    <a:latin typeface="Cambria Math" panose="02040503050406030204" pitchFamily="18" charset="0"/>
                                    <a:ea typeface="Cambria Math" panose="02040503050406030204" pitchFamily="18" charset="0"/>
                                  </a:rPr>
                                  <m:t>⊥</m:t>
                                </m:r>
                              </m:sub>
                            </m:sSub>
                          </m:num>
                          <m:den>
                            <m:r>
                              <a:rPr lang="fr-FR" sz="1300" i="1">
                                <a:latin typeface="Cambria Math" panose="02040503050406030204" pitchFamily="18" charset="0"/>
                              </a:rPr>
                              <m:t>𝑑𝑦</m:t>
                            </m:r>
                          </m:den>
                        </m:f>
                        <m:d>
                          <m:dPr>
                            <m:ctrlPr>
                              <a:rPr lang="fr-FR" sz="1300" i="1">
                                <a:latin typeface="Cambria Math" panose="02040503050406030204" pitchFamily="18" charset="0"/>
                              </a:rPr>
                            </m:ctrlPr>
                          </m:dPr>
                          <m:e>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e>
                        </m:d>
                        <m:func>
                          <m:funcPr>
                            <m:ctrlPr>
                              <a:rPr lang="fr-FR" sz="1300" i="1">
                                <a:latin typeface="Cambria Math" panose="02040503050406030204" pitchFamily="18" charset="0"/>
                              </a:rPr>
                            </m:ctrlPr>
                          </m:funcPr>
                          <m:fName>
                            <m:r>
                              <m:rPr>
                                <m:sty m:val="p"/>
                              </m:rPr>
                              <a:rPr lang="fr-FR" sz="1300">
                                <a:latin typeface="Cambria Math" panose="02040503050406030204" pitchFamily="18" charset="0"/>
                              </a:rPr>
                              <m:t>cos</m:t>
                            </m:r>
                          </m:fName>
                          <m:e>
                            <m:d>
                              <m:dPr>
                                <m:ctrlPr>
                                  <a:rPr lang="fr-FR" sz="1300" i="1">
                                    <a:latin typeface="Cambria Math" panose="02040503050406030204" pitchFamily="18" charset="0"/>
                                  </a:rPr>
                                </m:ctrlPr>
                              </m:dPr>
                              <m:e>
                                <m:r>
                                  <a:rPr lang="fr-FR" sz="1300" i="1">
                                    <a:latin typeface="Cambria Math" panose="02040503050406030204" pitchFamily="18" charset="0"/>
                                  </a:rPr>
                                  <m:t>2</m:t>
                                </m:r>
                                <m:d>
                                  <m:dPr>
                                    <m:ctrlPr>
                                      <a:rPr lang="fr-FR" sz="1300" i="1">
                                        <a:latin typeface="Cambria Math" panose="02040503050406030204" pitchFamily="18" charset="0"/>
                                      </a:rPr>
                                    </m:ctrlPr>
                                  </m:dPr>
                                  <m:e>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𝑜𝑏𝑠</m:t>
                                        </m:r>
                                      </m:sub>
                                    </m:sSub>
                                    <m:r>
                                      <a:rPr lang="fr-FR" sz="1300" i="1">
                                        <a:latin typeface="Cambria Math" panose="02040503050406030204" pitchFamily="18" charset="0"/>
                                        <a:ea typeface="Cambria Math" panose="02040503050406030204" pitchFamily="18" charset="0"/>
                                      </a:rPr>
                                      <m:t>−</m:t>
                                    </m:r>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𝑙𝑎𝑠</m:t>
                                        </m:r>
                                      </m:sub>
                                    </m:sSub>
                                  </m:e>
                                </m:d>
                              </m:e>
                            </m:d>
                          </m:e>
                        </m:func>
                        <m:sSubSup>
                          <m:sSubSupPr>
                            <m:ctrlPr>
                              <a:rPr lang="fr-FR" sz="1300" i="1">
                                <a:latin typeface="Cambria Math" panose="02040503050406030204" pitchFamily="18" charset="0"/>
                                <a:ea typeface="Cambria Math" panose="02040503050406030204" pitchFamily="18" charset="0"/>
                              </a:rPr>
                            </m:ctrlPr>
                          </m:sSubSupPr>
                          <m:e>
                            <m:r>
                              <a:rPr lang="fr-FR" sz="1300" i="1">
                                <a:latin typeface="Cambria Math" panose="02040503050406030204" pitchFamily="18" charset="0"/>
                                <a:ea typeface="Cambria Math" panose="02040503050406030204" pitchFamily="18" charset="0"/>
                              </a:rPr>
                              <m:t>𝒫</m:t>
                            </m:r>
                          </m:e>
                          <m:sub>
                            <m:r>
                              <a:rPr lang="fr-FR" sz="1300" i="1">
                                <a:latin typeface="Cambria Math" panose="02040503050406030204" pitchFamily="18" charset="0"/>
                                <a:ea typeface="Cambria Math" panose="02040503050406030204" pitchFamily="18" charset="0"/>
                              </a:rPr>
                              <m:t>⊥</m:t>
                            </m:r>
                          </m:sub>
                          <m:sup>
                            <m:r>
                              <a:rPr lang="fr-FR" sz="1300" i="1">
                                <a:latin typeface="Cambria Math" panose="02040503050406030204" pitchFamily="18" charset="0"/>
                                <a:ea typeface="Cambria Math" panose="02040503050406030204" pitchFamily="18" charset="0"/>
                              </a:rPr>
                              <m:t>𝑙𝑎𝑠</m:t>
                            </m:r>
                          </m:sup>
                        </m:sSubSup>
                        <m:r>
                          <a:rPr lang="fr-FR" sz="1300" i="1">
                            <a:latin typeface="Cambria Math" panose="02040503050406030204" pitchFamily="18" charset="0"/>
                          </a:rPr>
                          <m:t>+</m:t>
                        </m:r>
                        <m:f>
                          <m:fPr>
                            <m:ctrlPr>
                              <a:rPr lang="fr-FR" sz="1300" i="1">
                                <a:latin typeface="Cambria Math" panose="02040503050406030204" pitchFamily="18" charset="0"/>
                              </a:rPr>
                            </m:ctrlPr>
                          </m:fPr>
                          <m:num>
                            <m:r>
                              <a:rPr lang="fr-FR" sz="1300" i="1">
                                <a:latin typeface="Cambria Math" panose="02040503050406030204" pitchFamily="18" charset="0"/>
                              </a:rPr>
                              <m:t>𝑑</m:t>
                            </m:r>
                            <m:sSub>
                              <m:sSubPr>
                                <m:ctrlPr>
                                  <a:rPr lang="fr-FR" sz="1300" i="1">
                                    <a:latin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𝜎</m:t>
                                </m:r>
                              </m:e>
                              <m:sub>
                                <m:r>
                                  <a:rPr lang="fr-FR" sz="1300" i="1">
                                    <a:latin typeface="Cambria Math" panose="02040503050406030204" pitchFamily="18" charset="0"/>
                                    <a:ea typeface="Cambria Math" panose="02040503050406030204" pitchFamily="18" charset="0"/>
                                  </a:rPr>
                                  <m:t>∥</m:t>
                                </m:r>
                              </m:sub>
                            </m:sSub>
                          </m:num>
                          <m:den>
                            <m:r>
                              <a:rPr lang="fr-FR" sz="1300" i="1">
                                <a:latin typeface="Cambria Math" panose="02040503050406030204" pitchFamily="18" charset="0"/>
                              </a:rPr>
                              <m:t>𝑑𝑦</m:t>
                            </m:r>
                          </m:den>
                        </m:f>
                        <m:d>
                          <m:dPr>
                            <m:ctrlPr>
                              <a:rPr lang="fr-FR" sz="1300" i="1">
                                <a:latin typeface="Cambria Math" panose="02040503050406030204" pitchFamily="18" charset="0"/>
                              </a:rPr>
                            </m:ctrlPr>
                          </m:dPr>
                          <m:e>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e>
                        </m:d>
                        <m:sSubSup>
                          <m:sSubSupPr>
                            <m:ctrlPr>
                              <a:rPr lang="fr-FR" sz="1300" i="1">
                                <a:latin typeface="Cambria Math" panose="02040503050406030204" pitchFamily="18" charset="0"/>
                                <a:ea typeface="Cambria Math" panose="02040503050406030204" pitchFamily="18" charset="0"/>
                              </a:rPr>
                            </m:ctrlPr>
                          </m:sSubSupPr>
                          <m:e>
                            <m:r>
                              <a:rPr lang="fr-FR" sz="1300" i="1">
                                <a:latin typeface="Cambria Math" panose="02040503050406030204" pitchFamily="18" charset="0"/>
                                <a:ea typeface="Cambria Math" panose="02040503050406030204" pitchFamily="18" charset="0"/>
                              </a:rPr>
                              <m:t>𝒫</m:t>
                            </m:r>
                          </m:e>
                          <m:sub>
                            <m:r>
                              <a:rPr lang="fr-FR" sz="1300" b="0" i="1" smtClean="0">
                                <a:latin typeface="Cambria Math" panose="02040503050406030204" pitchFamily="18" charset="0"/>
                                <a:ea typeface="Cambria Math" panose="02040503050406030204" pitchFamily="18" charset="0"/>
                              </a:rPr>
                              <m:t>𝐶</m:t>
                            </m:r>
                          </m:sub>
                          <m:sup>
                            <m:r>
                              <a:rPr lang="fr-FR" sz="1300" i="1">
                                <a:latin typeface="Cambria Math" panose="02040503050406030204" pitchFamily="18" charset="0"/>
                                <a:ea typeface="Cambria Math" panose="02040503050406030204" pitchFamily="18" charset="0"/>
                              </a:rPr>
                              <m:t>𝑙𝑎𝑠</m:t>
                            </m:r>
                          </m:sup>
                        </m:sSubSup>
                        <m:r>
                          <a:rPr lang="fr-FR" sz="1300" b="0" i="1" smtClean="0">
                            <a:latin typeface="Cambria Math" panose="02040503050406030204" pitchFamily="18" charset="0"/>
                          </a:rPr>
                          <m:t>(</m:t>
                        </m:r>
                        <m:sSub>
                          <m:sSubPr>
                            <m:ctrlPr>
                              <a:rPr lang="fr-FR" sz="1300" b="0" i="1" smtClean="0">
                                <a:latin typeface="Cambria Math" panose="02040503050406030204" pitchFamily="18" charset="0"/>
                              </a:rPr>
                            </m:ctrlPr>
                          </m:sSubPr>
                          <m:e>
                            <m:r>
                              <a:rPr lang="fr-FR" sz="1300" b="0" i="1" smtClean="0">
                                <a:latin typeface="Cambria Math" panose="02040503050406030204" pitchFamily="18" charset="0"/>
                              </a:rPr>
                              <m:t>𝑃</m:t>
                            </m:r>
                          </m:e>
                          <m:sub>
                            <m:r>
                              <a:rPr lang="fr-FR" sz="1300" b="0" i="1" smtClean="0">
                                <a:latin typeface="Cambria Math" panose="02040503050406030204" pitchFamily="18" charset="0"/>
                              </a:rPr>
                              <m:t>𝑇</m:t>
                            </m:r>
                          </m:sub>
                        </m:sSub>
                        <m:sSub>
                          <m:sSubPr>
                            <m:ctrlPr>
                              <a:rPr lang="fr-FR" sz="1300" b="0" i="1" smtClean="0">
                                <a:latin typeface="Cambria Math" panose="02040503050406030204" pitchFamily="18" charset="0"/>
                              </a:rPr>
                            </m:ctrlPr>
                          </m:sSubPr>
                          <m:e>
                            <m:r>
                              <a:rPr lang="fr-FR" sz="1300" b="0" i="1" smtClean="0">
                                <a:latin typeface="Cambria Math" panose="02040503050406030204" pitchFamily="18" charset="0"/>
                              </a:rPr>
                              <m:t>𝑓</m:t>
                            </m:r>
                          </m:e>
                          <m:sub>
                            <m:r>
                              <a:rPr lang="fr-FR" sz="1300" b="0" i="1" smtClean="0">
                                <a:latin typeface="Cambria Math" panose="02040503050406030204" pitchFamily="18" charset="0"/>
                              </a:rPr>
                              <m:t>𝑇</m:t>
                            </m:r>
                          </m:sub>
                        </m:sSub>
                        <m:d>
                          <m:dPr>
                            <m:ctrlPr>
                              <a:rPr lang="fr-FR" sz="1300" b="0" i="1" smtClean="0">
                                <a:latin typeface="Cambria Math" panose="02040503050406030204" pitchFamily="18" charset="0"/>
                              </a:rPr>
                            </m:ctrlPr>
                          </m:dPr>
                          <m:e>
                            <m:r>
                              <a:rPr lang="fr-FR" sz="1300" b="0" i="1" smtClean="0">
                                <a:latin typeface="Cambria Math" panose="02040503050406030204" pitchFamily="18" charset="0"/>
                              </a:rPr>
                              <m:t>𝑥</m:t>
                            </m:r>
                            <m:r>
                              <a:rPr lang="fr-FR" sz="1300" b="0" i="1" smtClean="0">
                                <a:latin typeface="Cambria Math" panose="02040503050406030204" pitchFamily="18" charset="0"/>
                              </a:rPr>
                              <m:t>,</m:t>
                            </m:r>
                            <m:r>
                              <a:rPr lang="fr-FR" sz="1300" b="0" i="1" smtClean="0">
                                <a:latin typeface="Cambria Math" panose="02040503050406030204" pitchFamily="18" charset="0"/>
                              </a:rPr>
                              <m:t>𝑦</m:t>
                            </m:r>
                          </m:e>
                        </m:d>
                        <m:func>
                          <m:funcPr>
                            <m:ctrlPr>
                              <a:rPr lang="fr-FR" sz="1300" i="1">
                                <a:latin typeface="Cambria Math" panose="02040503050406030204" pitchFamily="18" charset="0"/>
                              </a:rPr>
                            </m:ctrlPr>
                          </m:funcPr>
                          <m:fName>
                            <m:r>
                              <m:rPr>
                                <m:sty m:val="p"/>
                              </m:rPr>
                              <a:rPr lang="fr-FR" sz="1300">
                                <a:latin typeface="Cambria Math" panose="02040503050406030204" pitchFamily="18" charset="0"/>
                              </a:rPr>
                              <m:t>cos</m:t>
                            </m:r>
                          </m:fName>
                          <m:e>
                            <m:d>
                              <m:dPr>
                                <m:ctrlPr>
                                  <a:rPr lang="fr-FR" sz="1300" i="1">
                                    <a:latin typeface="Cambria Math" panose="02040503050406030204" pitchFamily="18" charset="0"/>
                                  </a:rPr>
                                </m:ctrlPr>
                              </m:dPr>
                              <m:e>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𝑜𝑏𝑠</m:t>
                                    </m:r>
                                  </m:sub>
                                </m:sSub>
                                <m:r>
                                  <a:rPr lang="fr-FR" sz="1300" i="1">
                                    <a:latin typeface="Cambria Math" panose="02040503050406030204" pitchFamily="18" charset="0"/>
                                    <a:ea typeface="Cambria Math" panose="02040503050406030204" pitchFamily="18" charset="0"/>
                                  </a:rPr>
                                  <m:t>−</m:t>
                                </m:r>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𝑒𝑙𝑒𝑐</m:t>
                                    </m:r>
                                  </m:sub>
                                </m:sSub>
                              </m:e>
                            </m:d>
                          </m:e>
                        </m:func>
                        <m:r>
                          <a:rPr lang="fr-FR" sz="1300" b="0" i="1" smtClean="0">
                            <a:latin typeface="Cambria Math" panose="02040503050406030204" pitchFamily="18" charset="0"/>
                          </a:rPr>
                          <m:t>+</m:t>
                        </m:r>
                        <m:sSub>
                          <m:sSubPr>
                            <m:ctrlPr>
                              <a:rPr lang="fr-FR" sz="1300" i="1">
                                <a:latin typeface="Cambria Math" panose="02040503050406030204" pitchFamily="18" charset="0"/>
                              </a:rPr>
                            </m:ctrlPr>
                          </m:sSubPr>
                          <m:e>
                            <m:r>
                              <a:rPr lang="fr-FR" sz="1300" i="1">
                                <a:latin typeface="Cambria Math" panose="02040503050406030204" pitchFamily="18" charset="0"/>
                              </a:rPr>
                              <m:t>𝑃</m:t>
                            </m:r>
                          </m:e>
                          <m:sub>
                            <m:r>
                              <a:rPr lang="fr-FR" sz="1300" i="1">
                                <a:latin typeface="Cambria Math" panose="02040503050406030204" pitchFamily="18" charset="0"/>
                              </a:rPr>
                              <m:t>𝐿</m:t>
                            </m:r>
                          </m:sub>
                        </m:sSub>
                        <m:sSub>
                          <m:sSubPr>
                            <m:ctrlPr>
                              <a:rPr lang="fr-FR" sz="1300" i="1">
                                <a:latin typeface="Cambria Math" panose="02040503050406030204" pitchFamily="18" charset="0"/>
                              </a:rPr>
                            </m:ctrlPr>
                          </m:sSubPr>
                          <m:e>
                            <m:r>
                              <a:rPr lang="fr-FR" sz="1300" i="1">
                                <a:latin typeface="Cambria Math" panose="02040503050406030204" pitchFamily="18" charset="0"/>
                              </a:rPr>
                              <m:t>𝑓</m:t>
                            </m:r>
                          </m:e>
                          <m:sub>
                            <m:r>
                              <a:rPr lang="fr-FR" sz="1300" i="1">
                                <a:latin typeface="Cambria Math" panose="02040503050406030204" pitchFamily="18" charset="0"/>
                              </a:rPr>
                              <m:t>𝐿</m:t>
                            </m:r>
                          </m:sub>
                        </m:sSub>
                        <m:r>
                          <a:rPr lang="fr-FR" sz="1300" i="1">
                            <a:latin typeface="Cambria Math" panose="02040503050406030204" pitchFamily="18" charset="0"/>
                          </a:rPr>
                          <m:t>(</m:t>
                        </m:r>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r>
                          <a:rPr lang="fr-FR" sz="1300" i="1">
                            <a:latin typeface="Cambria Math" panose="02040503050406030204" pitchFamily="18" charset="0"/>
                          </a:rPr>
                          <m:t>))</m:t>
                        </m:r>
                      </m:oMath>
                    </m:oMathPara>
                  </a14:m>
                  <a:endParaRPr lang="en-GB" sz="1300" dirty="0"/>
                </a:p>
              </p:txBody>
            </p:sp>
          </mc:Choice>
          <mc:Fallback xmlns="">
            <p:sp>
              <p:nvSpPr>
                <p:cNvPr id="9" name="ZoneTexte 8">
                  <a:extLst>
                    <a:ext uri="{FF2B5EF4-FFF2-40B4-BE49-F238E27FC236}">
                      <a16:creationId xmlns:a16="http://schemas.microsoft.com/office/drawing/2014/main" id="{908D5C52-7D3E-F046-9CF9-533A85CC0E81}"/>
                    </a:ext>
                  </a:extLst>
                </p:cNvPr>
                <p:cNvSpPr txBox="1">
                  <a:spLocks noRot="1" noChangeAspect="1" noMove="1" noResize="1" noEditPoints="1" noAdjustHandles="1" noChangeArrowheads="1" noChangeShapeType="1" noTextEdit="1"/>
                </p:cNvSpPr>
                <p:nvPr/>
              </p:nvSpPr>
              <p:spPr>
                <a:xfrm>
                  <a:off x="71594" y="2628782"/>
                  <a:ext cx="9072405" cy="414024"/>
                </a:xfrm>
                <a:prstGeom prst="rect">
                  <a:avLst/>
                </a:prstGeom>
                <a:blipFill>
                  <a:blip r:embed="rId4"/>
                  <a:stretch>
                    <a:fillRect b="-18182"/>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id="{6345AF43-F6A4-F544-9EF6-7F7520DB70B8}"/>
                </a:ext>
              </a:extLst>
            </p:cNvPr>
            <p:cNvSpPr txBox="1"/>
            <p:nvPr/>
          </p:nvSpPr>
          <p:spPr>
            <a:xfrm>
              <a:off x="962893" y="1828705"/>
              <a:ext cx="3699544" cy="461665"/>
            </a:xfrm>
            <a:prstGeom prst="rect">
              <a:avLst/>
            </a:prstGeom>
            <a:noFill/>
          </p:spPr>
          <p:txBody>
            <a:bodyPr wrap="square" rtlCol="0">
              <a:spAutoFit/>
            </a:bodyPr>
            <a:lstStyle/>
            <a:p>
              <a:pPr algn="ctr"/>
              <a:r>
                <a:rPr lang="en-GB" sz="1200" i="1" dirty="0">
                  <a:solidFill>
                    <a:schemeClr val="accent6">
                      <a:lumMod val="75000"/>
                    </a:schemeClr>
                  </a:solidFill>
                </a:rPr>
                <a:t>Transverse laser polarisation: nuisance parameter to minimize and keep under control </a:t>
              </a:r>
            </a:p>
          </p:txBody>
        </p:sp>
        <p:cxnSp>
          <p:nvCxnSpPr>
            <p:cNvPr id="24" name="Connecteur droit avec flèche 23">
              <a:extLst>
                <a:ext uri="{FF2B5EF4-FFF2-40B4-BE49-F238E27FC236}">
                  <a16:creationId xmlns:a16="http://schemas.microsoft.com/office/drawing/2014/main" id="{7F23252A-58A9-4642-8EB2-01734DF41F53}"/>
                </a:ext>
              </a:extLst>
            </p:cNvPr>
            <p:cNvCxnSpPr>
              <a:cxnSpLocks/>
            </p:cNvCxnSpPr>
            <p:nvPr/>
          </p:nvCxnSpPr>
          <p:spPr>
            <a:xfrm>
              <a:off x="3908809" y="2160396"/>
              <a:ext cx="321547" cy="27435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15AA948-9371-254B-9DF8-E71F42DF7678}"/>
                </a:ext>
              </a:extLst>
            </p:cNvPr>
            <p:cNvSpPr/>
            <p:nvPr/>
          </p:nvSpPr>
          <p:spPr>
            <a:xfrm>
              <a:off x="5948624" y="2449413"/>
              <a:ext cx="2117785" cy="88425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6919D253-F99B-094B-BE3F-F6A3EA5AAFCE}"/>
                </a:ext>
              </a:extLst>
            </p:cNvPr>
            <p:cNvSpPr txBox="1"/>
            <p:nvPr/>
          </p:nvSpPr>
          <p:spPr>
            <a:xfrm>
              <a:off x="4551904" y="1828705"/>
              <a:ext cx="3699544" cy="461665"/>
            </a:xfrm>
            <a:prstGeom prst="rect">
              <a:avLst/>
            </a:prstGeom>
            <a:noFill/>
          </p:spPr>
          <p:txBody>
            <a:bodyPr wrap="square" rtlCol="0">
              <a:spAutoFit/>
            </a:bodyPr>
            <a:lstStyle/>
            <a:p>
              <a:pPr algn="ctr"/>
              <a:r>
                <a:rPr lang="en-GB" sz="1200" i="1" dirty="0">
                  <a:solidFill>
                    <a:srgbClr val="7030A0"/>
                  </a:solidFill>
                </a:rPr>
                <a:t>Transverse electron beam polarisation: intervenes as an asymmetry in the transverse plane</a:t>
              </a:r>
            </a:p>
          </p:txBody>
        </p:sp>
        <p:cxnSp>
          <p:nvCxnSpPr>
            <p:cNvPr id="28" name="Connecteur droit avec flèche 27">
              <a:extLst>
                <a:ext uri="{FF2B5EF4-FFF2-40B4-BE49-F238E27FC236}">
                  <a16:creationId xmlns:a16="http://schemas.microsoft.com/office/drawing/2014/main" id="{B4F8E68C-97B6-E24C-BD17-259A1D0B9368}"/>
                </a:ext>
              </a:extLst>
            </p:cNvPr>
            <p:cNvCxnSpPr>
              <a:cxnSpLocks/>
            </p:cNvCxnSpPr>
            <p:nvPr/>
          </p:nvCxnSpPr>
          <p:spPr>
            <a:xfrm>
              <a:off x="7497820" y="2160396"/>
              <a:ext cx="321547" cy="27435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Text Box 18">
                <a:extLst>
                  <a:ext uri="{FF2B5EF4-FFF2-40B4-BE49-F238E27FC236}">
                    <a16:creationId xmlns:a16="http://schemas.microsoft.com/office/drawing/2014/main" id="{7FAE4B81-565C-9F40-A00C-0142653C7351}"/>
                  </a:ext>
                </a:extLst>
              </p:cNvPr>
              <p:cNvSpPr txBox="1">
                <a:spLocks noChangeArrowheads="1"/>
              </p:cNvSpPr>
              <p:nvPr/>
            </p:nvSpPr>
            <p:spPr bwMode="auto">
              <a:xfrm>
                <a:off x="243823" y="4536596"/>
                <a:ext cx="8843463" cy="780663"/>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Assume in the following:</a:t>
                </a: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purely circular laser polarization </a:t>
                </a:r>
                <a14:m>
                  <m:oMath xmlns:m="http://schemas.openxmlformats.org/officeDocument/2006/math">
                    <m:sSubSup>
                      <m:sSubSupPr>
                        <m:ctrlPr>
                          <a:rPr lang="fr-FR" sz="1400" i="1" smtClean="0">
                            <a:solidFill>
                              <a:schemeClr val="accent5">
                                <a:lumMod val="75000"/>
                              </a:schemeClr>
                            </a:solidFill>
                            <a:latin typeface="Cambria Math" panose="02040503050406030204" pitchFamily="18" charset="0"/>
                            <a:ea typeface="Cambria Math" panose="02040503050406030204" pitchFamily="18" charset="0"/>
                          </a:rPr>
                        </m:ctrlPr>
                      </m:sSubSupPr>
                      <m:e>
                        <m:r>
                          <a:rPr lang="fr-FR" sz="1400" i="1">
                            <a:solidFill>
                              <a:schemeClr val="accent5">
                                <a:lumMod val="75000"/>
                              </a:schemeClr>
                            </a:solidFill>
                            <a:latin typeface="Cambria Math" panose="02040503050406030204" pitchFamily="18" charset="0"/>
                            <a:ea typeface="Cambria Math" panose="02040503050406030204" pitchFamily="18" charset="0"/>
                          </a:rPr>
                          <m:t>𝒫</m:t>
                        </m:r>
                      </m:e>
                      <m:sub>
                        <m:r>
                          <a:rPr lang="fr-FR" sz="1400" i="1">
                            <a:solidFill>
                              <a:schemeClr val="accent5">
                                <a:lumMod val="75000"/>
                              </a:schemeClr>
                            </a:solidFill>
                            <a:latin typeface="Cambria Math" panose="02040503050406030204" pitchFamily="18" charset="0"/>
                            <a:ea typeface="Cambria Math" panose="02040503050406030204" pitchFamily="18" charset="0"/>
                          </a:rPr>
                          <m:t>𝐶</m:t>
                        </m:r>
                      </m:sub>
                      <m:sup>
                        <m:r>
                          <a:rPr lang="fr-FR" sz="1400" i="1">
                            <a:solidFill>
                              <a:schemeClr val="accent5">
                                <a:lumMod val="75000"/>
                              </a:schemeClr>
                            </a:solidFill>
                            <a:latin typeface="Cambria Math" panose="02040503050406030204" pitchFamily="18" charset="0"/>
                            <a:ea typeface="Cambria Math" panose="02040503050406030204" pitchFamily="18" charset="0"/>
                          </a:rPr>
                          <m:t>𝑙𝑎𝑠</m:t>
                        </m:r>
                      </m:sup>
                    </m:sSubSup>
                  </m:oMath>
                </a14:m>
                <a:r>
                  <a:rPr lang="en-US" sz="1400" dirty="0">
                    <a:solidFill>
                      <a:schemeClr val="accent5">
                        <a:lumMod val="75000"/>
                      </a:schemeClr>
                    </a:solidFill>
                  </a:rPr>
                  <a:t> : transverse polarization of laser will be a systematic uncertainty or a constrained parameter in the fit</a:t>
                </a:r>
              </a:p>
            </p:txBody>
          </p:sp>
        </mc:Choice>
        <mc:Fallback xmlns="">
          <p:sp>
            <p:nvSpPr>
              <p:cNvPr id="29" name="Text Box 18">
                <a:extLst>
                  <a:ext uri="{FF2B5EF4-FFF2-40B4-BE49-F238E27FC236}">
                    <a16:creationId xmlns:a16="http://schemas.microsoft.com/office/drawing/2014/main" id="{7FAE4B81-565C-9F40-A00C-0142653C7351}"/>
                  </a:ext>
                </a:extLst>
              </p:cNvPr>
              <p:cNvSpPr txBox="1">
                <a:spLocks noRot="1" noChangeAspect="1" noMove="1" noResize="1" noEditPoints="1" noAdjustHandles="1" noChangeArrowheads="1" noChangeShapeType="1" noTextEdit="1"/>
              </p:cNvSpPr>
              <p:nvPr/>
            </p:nvSpPr>
            <p:spPr bwMode="auto">
              <a:xfrm>
                <a:off x="243823" y="4536596"/>
                <a:ext cx="8843463" cy="780663"/>
              </a:xfrm>
              <a:prstGeom prst="rect">
                <a:avLst/>
              </a:prstGeom>
              <a:blipFill>
                <a:blip r:embed="rId5"/>
                <a:stretch>
                  <a:fillRect l="-287" t="-1587" b="-6349"/>
                </a:stretch>
              </a:blipFill>
              <a:ln w="9525">
                <a:noFill/>
                <a:miter lim="800000"/>
                <a:headEnd/>
                <a:tailEnd/>
              </a:ln>
            </p:spPr>
            <p:txBody>
              <a:bodyPr/>
              <a:lstStyle/>
              <a:p>
                <a:r>
                  <a:rPr lang="fr-FR">
                    <a:noFill/>
                  </a:rPr>
                  <a:t> </a:t>
                </a:r>
              </a:p>
            </p:txBody>
          </p:sp>
        </mc:Fallback>
      </mc:AlternateContent>
      <p:pic>
        <p:nvPicPr>
          <p:cNvPr id="31" name="Image 30">
            <a:extLst>
              <a:ext uri="{FF2B5EF4-FFF2-40B4-BE49-F238E27FC236}">
                <a16:creationId xmlns:a16="http://schemas.microsoft.com/office/drawing/2014/main" id="{81E7D4A5-A932-BD4E-9BA8-63DE85E2FE2E}"/>
              </a:ext>
            </a:extLst>
          </p:cNvPr>
          <p:cNvPicPr>
            <a:picLocks noChangeAspect="1"/>
          </p:cNvPicPr>
          <p:nvPr/>
        </p:nvPicPr>
        <p:blipFill>
          <a:blip r:embed="rId6"/>
          <a:stretch>
            <a:fillRect/>
          </a:stretch>
        </p:blipFill>
        <p:spPr>
          <a:xfrm>
            <a:off x="5910698" y="159641"/>
            <a:ext cx="3218153" cy="1480328"/>
          </a:xfrm>
          <a:prstGeom prst="rect">
            <a:avLst/>
          </a:prstGeom>
        </p:spPr>
      </p:pic>
      <p:sp>
        <p:nvSpPr>
          <p:cNvPr id="32" name="Text Box 18">
            <a:extLst>
              <a:ext uri="{FF2B5EF4-FFF2-40B4-BE49-F238E27FC236}">
                <a16:creationId xmlns:a16="http://schemas.microsoft.com/office/drawing/2014/main" id="{5BAFE3A5-8979-474A-968C-D05D29436E71}"/>
              </a:ext>
            </a:extLst>
          </p:cNvPr>
          <p:cNvSpPr txBox="1">
            <a:spLocks noChangeArrowheads="1"/>
          </p:cNvSpPr>
          <p:nvPr/>
        </p:nvSpPr>
        <p:spPr bwMode="auto">
          <a:xfrm>
            <a:off x="143796" y="5733537"/>
            <a:ext cx="9043516" cy="553998"/>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Remember:</a:t>
            </a:r>
            <a:endParaRPr lang="en-US" sz="1400" dirty="0">
              <a:solidFill>
                <a:schemeClr val="accent5">
                  <a:lumMod val="75000"/>
                </a:schemeClr>
              </a:solidFill>
            </a:endParaRPr>
          </a:p>
          <a:p>
            <a:pPr marL="742950" lvl="1" indent="-285750">
              <a:buFont typeface="Arial" panose="020B0604020202020204" pitchFamily="34" charset="0"/>
              <a:buChar char="•"/>
            </a:pPr>
            <a:r>
              <a:rPr lang="fr-FR" sz="1400" dirty="0">
                <a:solidFill>
                  <a:schemeClr val="accent5">
                    <a:lumMod val="75000"/>
                  </a:schemeClr>
                </a:solidFill>
              </a:rPr>
              <a:t>It </a:t>
            </a:r>
            <a:r>
              <a:rPr lang="fr-FR" sz="1400" dirty="0" err="1">
                <a:solidFill>
                  <a:schemeClr val="accent5">
                    <a:lumMod val="75000"/>
                  </a:schemeClr>
                </a:solidFill>
              </a:rPr>
              <a:t>is</a:t>
            </a:r>
            <a:r>
              <a:rPr lang="fr-FR" sz="1400" dirty="0">
                <a:solidFill>
                  <a:schemeClr val="accent5">
                    <a:lumMod val="75000"/>
                  </a:schemeClr>
                </a:solidFill>
              </a:rPr>
              <a:t> </a:t>
            </a:r>
            <a:r>
              <a:rPr lang="fr-FR" sz="1400" dirty="0" err="1">
                <a:solidFill>
                  <a:schemeClr val="accent5">
                    <a:lumMod val="75000"/>
                  </a:schemeClr>
                </a:solidFill>
              </a:rPr>
              <a:t>much</a:t>
            </a:r>
            <a:r>
              <a:rPr lang="fr-FR" sz="1400" dirty="0">
                <a:solidFill>
                  <a:schemeClr val="accent5">
                    <a:lumMod val="75000"/>
                  </a:schemeClr>
                </a:solidFill>
              </a:rPr>
              <a:t> </a:t>
            </a:r>
            <a:r>
              <a:rPr lang="fr-FR" sz="1400" dirty="0" err="1">
                <a:solidFill>
                  <a:schemeClr val="accent5">
                    <a:lumMod val="75000"/>
                  </a:schemeClr>
                </a:solidFill>
              </a:rPr>
              <a:t>easier</a:t>
            </a:r>
            <a:r>
              <a:rPr lang="fr-FR" sz="1400" dirty="0">
                <a:solidFill>
                  <a:schemeClr val="accent5">
                    <a:lumMod val="75000"/>
                  </a:schemeClr>
                </a:solidFill>
              </a:rPr>
              <a:t> to </a:t>
            </a:r>
            <a:r>
              <a:rPr lang="fr-FR" sz="1400" dirty="0" err="1">
                <a:solidFill>
                  <a:schemeClr val="accent5">
                    <a:lumMod val="75000"/>
                  </a:schemeClr>
                </a:solidFill>
              </a:rPr>
              <a:t>measure</a:t>
            </a:r>
            <a:r>
              <a:rPr lang="fr-FR" sz="1400" dirty="0">
                <a:solidFill>
                  <a:schemeClr val="accent5">
                    <a:lumMod val="75000"/>
                  </a:schemeClr>
                </a:solidFill>
              </a:rPr>
              <a:t> the longitudinal </a:t>
            </a:r>
            <a:r>
              <a:rPr lang="fr-FR" sz="1400" dirty="0" err="1">
                <a:solidFill>
                  <a:schemeClr val="accent5">
                    <a:lumMod val="75000"/>
                  </a:schemeClr>
                </a:solidFill>
              </a:rPr>
              <a:t>electron</a:t>
            </a:r>
            <a:r>
              <a:rPr lang="fr-FR" sz="1400" dirty="0">
                <a:solidFill>
                  <a:schemeClr val="accent5">
                    <a:lumMod val="75000"/>
                  </a:schemeClr>
                </a:solidFill>
              </a:rPr>
              <a:t> </a:t>
            </a:r>
            <a:r>
              <a:rPr lang="fr-FR" sz="1400" dirty="0" err="1">
                <a:solidFill>
                  <a:schemeClr val="accent5">
                    <a:lumMod val="75000"/>
                  </a:schemeClr>
                </a:solidFill>
              </a:rPr>
              <a:t>beam</a:t>
            </a:r>
            <a:r>
              <a:rPr lang="fr-FR" sz="1400" dirty="0">
                <a:solidFill>
                  <a:schemeClr val="accent5">
                    <a:lumMod val="75000"/>
                  </a:schemeClr>
                </a:solidFill>
              </a:rPr>
              <a:t> </a:t>
            </a:r>
            <a:r>
              <a:rPr lang="fr-FR" sz="1400" dirty="0" err="1">
                <a:solidFill>
                  <a:schemeClr val="accent5">
                    <a:lumMod val="75000"/>
                  </a:schemeClr>
                </a:solidFill>
              </a:rPr>
              <a:t>polarization</a:t>
            </a:r>
            <a:endParaRPr lang="en-US" sz="1400" dirty="0">
              <a:solidFill>
                <a:schemeClr val="accent5">
                  <a:lumMod val="75000"/>
                </a:schemeClr>
              </a:solidFill>
            </a:endParaRPr>
          </a:p>
        </p:txBody>
      </p:sp>
      <p:cxnSp>
        <p:nvCxnSpPr>
          <p:cNvPr id="33" name="Connecteur droit avec flèche 32">
            <a:extLst>
              <a:ext uri="{FF2B5EF4-FFF2-40B4-BE49-F238E27FC236}">
                <a16:creationId xmlns:a16="http://schemas.microsoft.com/office/drawing/2014/main" id="{F5A13B51-622B-D342-8D00-CF51F5B56604}"/>
              </a:ext>
            </a:extLst>
          </p:cNvPr>
          <p:cNvCxnSpPr>
            <a:cxnSpLocks/>
          </p:cNvCxnSpPr>
          <p:nvPr/>
        </p:nvCxnSpPr>
        <p:spPr>
          <a:xfrm flipV="1">
            <a:off x="2742365" y="3603256"/>
            <a:ext cx="730217" cy="77507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D76FE213-41AF-824A-975A-0D288D0BB51B}"/>
              </a:ext>
            </a:extLst>
          </p:cNvPr>
          <p:cNvSpPr txBox="1"/>
          <p:nvPr/>
        </p:nvSpPr>
        <p:spPr>
          <a:xfrm>
            <a:off x="489865" y="4250131"/>
            <a:ext cx="2473374" cy="276999"/>
          </a:xfrm>
          <a:prstGeom prst="rect">
            <a:avLst/>
          </a:prstGeom>
          <a:noFill/>
        </p:spPr>
        <p:txBody>
          <a:bodyPr wrap="square" rtlCol="0">
            <a:spAutoFit/>
          </a:bodyPr>
          <a:lstStyle/>
          <a:p>
            <a:pPr algn="ctr"/>
            <a:r>
              <a:rPr lang="en-GB" sz="1200" i="1" dirty="0">
                <a:solidFill>
                  <a:schemeClr val="accent6">
                    <a:lumMod val="75000"/>
                  </a:schemeClr>
                </a:solidFill>
              </a:rPr>
              <a:t>Azimuthal observation angle</a:t>
            </a:r>
          </a:p>
        </p:txBody>
      </p:sp>
      <p:cxnSp>
        <p:nvCxnSpPr>
          <p:cNvPr id="35" name="Connecteur droit avec flèche 34">
            <a:extLst>
              <a:ext uri="{FF2B5EF4-FFF2-40B4-BE49-F238E27FC236}">
                <a16:creationId xmlns:a16="http://schemas.microsoft.com/office/drawing/2014/main" id="{7790F637-28C9-B046-89BD-C786B2CA4DC6}"/>
              </a:ext>
            </a:extLst>
          </p:cNvPr>
          <p:cNvCxnSpPr>
            <a:cxnSpLocks/>
          </p:cNvCxnSpPr>
          <p:nvPr/>
        </p:nvCxnSpPr>
        <p:spPr>
          <a:xfrm flipH="1" flipV="1">
            <a:off x="4119045" y="3589386"/>
            <a:ext cx="387850" cy="79840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E7DA189E-AB25-9943-BC50-E3DBC0AC6FD4}"/>
              </a:ext>
            </a:extLst>
          </p:cNvPr>
          <p:cNvSpPr txBox="1"/>
          <p:nvPr/>
        </p:nvSpPr>
        <p:spPr>
          <a:xfrm>
            <a:off x="3063266" y="4302358"/>
            <a:ext cx="2473374" cy="276999"/>
          </a:xfrm>
          <a:prstGeom prst="rect">
            <a:avLst/>
          </a:prstGeom>
          <a:noFill/>
        </p:spPr>
        <p:txBody>
          <a:bodyPr wrap="square" rtlCol="0">
            <a:spAutoFit/>
          </a:bodyPr>
          <a:lstStyle/>
          <a:p>
            <a:pPr algn="ctr"/>
            <a:r>
              <a:rPr lang="en-GB" sz="1200" i="1" dirty="0">
                <a:solidFill>
                  <a:schemeClr val="accent6">
                    <a:lumMod val="75000"/>
                  </a:schemeClr>
                </a:solidFill>
              </a:rPr>
              <a:t>Orientation of transverse laser polar.</a:t>
            </a:r>
          </a:p>
        </p:txBody>
      </p:sp>
      <p:cxnSp>
        <p:nvCxnSpPr>
          <p:cNvPr id="37" name="Connecteur droit avec flèche 36">
            <a:extLst>
              <a:ext uri="{FF2B5EF4-FFF2-40B4-BE49-F238E27FC236}">
                <a16:creationId xmlns:a16="http://schemas.microsoft.com/office/drawing/2014/main" id="{C42E45FA-30FF-274B-8EF1-2E798996D644}"/>
              </a:ext>
            </a:extLst>
          </p:cNvPr>
          <p:cNvCxnSpPr>
            <a:cxnSpLocks/>
          </p:cNvCxnSpPr>
          <p:nvPr/>
        </p:nvCxnSpPr>
        <p:spPr>
          <a:xfrm flipH="1" flipV="1">
            <a:off x="7671746" y="3575427"/>
            <a:ext cx="387850" cy="79840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A31DF152-012E-9F49-8472-2453DA4D3B7C}"/>
              </a:ext>
            </a:extLst>
          </p:cNvPr>
          <p:cNvSpPr txBox="1"/>
          <p:nvPr/>
        </p:nvSpPr>
        <p:spPr>
          <a:xfrm>
            <a:off x="6018963" y="4288399"/>
            <a:ext cx="3070378" cy="276999"/>
          </a:xfrm>
          <a:prstGeom prst="rect">
            <a:avLst/>
          </a:prstGeom>
          <a:noFill/>
        </p:spPr>
        <p:txBody>
          <a:bodyPr wrap="square" rtlCol="0">
            <a:spAutoFit/>
          </a:bodyPr>
          <a:lstStyle/>
          <a:p>
            <a:pPr algn="ctr"/>
            <a:r>
              <a:rPr lang="en-GB" sz="1200" i="1" dirty="0">
                <a:solidFill>
                  <a:schemeClr val="accent6">
                    <a:lumMod val="75000"/>
                  </a:schemeClr>
                </a:solidFill>
              </a:rPr>
              <a:t>Orientation of transverse electron beam polar.</a:t>
            </a:r>
          </a:p>
        </p:txBody>
      </p:sp>
    </p:spTree>
    <p:extLst>
      <p:ext uri="{BB962C8B-B14F-4D97-AF65-F5344CB8AC3E}">
        <p14:creationId xmlns:p14="http://schemas.microsoft.com/office/powerpoint/2010/main" val="315199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rmAutofit fontScale="90000"/>
          </a:bodyPr>
          <a:lstStyle/>
          <a:p>
            <a:r>
              <a:rPr lang="fr-FR" dirty="0"/>
              <a:t>Longitudinal Compton </a:t>
            </a:r>
            <a:r>
              <a:rPr lang="fr-FR" dirty="0" err="1"/>
              <a:t>polarimetry</a:t>
            </a:r>
            <a:endParaRPr lang="fr-FR" dirty="0"/>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24/06/2020</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5</a:t>
            </a:fld>
            <a:endParaRPr lang="fr-FR"/>
          </a:p>
        </p:txBody>
      </p:sp>
      <p:grpSp>
        <p:nvGrpSpPr>
          <p:cNvPr id="26" name="Groupe 25">
            <a:extLst>
              <a:ext uri="{FF2B5EF4-FFF2-40B4-BE49-F238E27FC236}">
                <a16:creationId xmlns:a16="http://schemas.microsoft.com/office/drawing/2014/main" id="{047ECB7E-E622-B241-9B76-F5A4676A8EEC}"/>
              </a:ext>
            </a:extLst>
          </p:cNvPr>
          <p:cNvGrpSpPr/>
          <p:nvPr/>
        </p:nvGrpSpPr>
        <p:grpSpPr>
          <a:xfrm>
            <a:off x="6061570" y="11527"/>
            <a:ext cx="3199729" cy="445828"/>
            <a:chOff x="377634" y="1169710"/>
            <a:chExt cx="4936215" cy="667340"/>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8EDF96E-DF97-1F47-A726-9BD603703A68}"/>
                    </a:ext>
                  </a:extLst>
                </p:cNvPr>
                <p:cNvSpPr txBox="1"/>
                <p:nvPr/>
              </p:nvSpPr>
              <p:spPr>
                <a:xfrm>
                  <a:off x="377634" y="1169710"/>
                  <a:ext cx="4936215" cy="6673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1400" b="0" i="1" smtClean="0">
                                <a:latin typeface="Cambria Math" panose="02040503050406030204" pitchFamily="18" charset="0"/>
                              </a:rPr>
                            </m:ctrlPr>
                          </m:fPr>
                          <m:num>
                            <m:r>
                              <a:rPr lang="fr-FR" sz="1400" b="0" i="1" smtClean="0">
                                <a:latin typeface="Cambria Math" panose="02040503050406030204" pitchFamily="18" charset="0"/>
                              </a:rPr>
                              <m:t>𝑑</m:t>
                            </m:r>
                            <m:r>
                              <a:rPr lang="fr-FR" sz="1400" i="1">
                                <a:latin typeface="Cambria Math" panose="02040503050406030204" pitchFamily="18" charset="0"/>
                                <a:ea typeface="Cambria Math" panose="02040503050406030204" pitchFamily="18" charset="0"/>
                              </a:rPr>
                              <m:t>𝜎</m:t>
                            </m:r>
                          </m:num>
                          <m:den>
                            <m:r>
                              <a:rPr lang="fr-FR" sz="1400" b="0" i="1" smtClean="0">
                                <a:latin typeface="Cambria Math" panose="02040503050406030204" pitchFamily="18" charset="0"/>
                              </a:rPr>
                              <m:t>𝑑𝑦</m:t>
                            </m:r>
                          </m:den>
                        </m:f>
                        <m:r>
                          <a:rPr lang="fr-FR" sz="1400" b="0" i="1" smtClean="0">
                            <a:latin typeface="Cambria Math" panose="02040503050406030204" pitchFamily="18" charset="0"/>
                          </a:rPr>
                          <m:t>(</m:t>
                        </m:r>
                        <m:r>
                          <a:rPr lang="fr-FR" sz="1400" b="0" i="1" smtClean="0">
                            <a:latin typeface="Cambria Math" panose="02040503050406030204" pitchFamily="18" charset="0"/>
                          </a:rPr>
                          <m:t>𝑥</m:t>
                        </m:r>
                        <m:r>
                          <a:rPr lang="fr-FR" sz="1400" b="0" i="1" smtClean="0">
                            <a:latin typeface="Cambria Math" panose="02040503050406030204" pitchFamily="18" charset="0"/>
                          </a:rPr>
                          <m:t>,</m:t>
                        </m:r>
                        <m:r>
                          <a:rPr lang="fr-FR" sz="1400" b="0" i="1" smtClean="0">
                            <a:latin typeface="Cambria Math" panose="02040503050406030204" pitchFamily="18" charset="0"/>
                          </a:rPr>
                          <m:t>𝑦</m:t>
                        </m:r>
                        <m:r>
                          <a:rPr lang="fr-FR" sz="1400" b="0" i="1" smtClean="0">
                            <a:latin typeface="Cambria Math" panose="02040503050406030204" pitchFamily="18" charset="0"/>
                          </a:rPr>
                          <m:t>)≅</m:t>
                        </m:r>
                        <m:f>
                          <m:fPr>
                            <m:ctrlPr>
                              <a:rPr lang="fr-FR" sz="1400" i="1">
                                <a:latin typeface="Cambria Math" panose="02040503050406030204" pitchFamily="18" charset="0"/>
                              </a:rPr>
                            </m:ctrlPr>
                          </m:fPr>
                          <m:num>
                            <m:r>
                              <a:rPr lang="fr-FR" sz="1400" i="1">
                                <a:latin typeface="Cambria Math" panose="02040503050406030204" pitchFamily="18" charset="0"/>
                              </a:rPr>
                              <m:t>𝑑</m:t>
                            </m:r>
                            <m:sSub>
                              <m:sSubPr>
                                <m:ctrlPr>
                                  <a:rPr lang="fr-FR" sz="1400" i="1" smtClean="0">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𝜎</m:t>
                                </m:r>
                              </m:e>
                              <m:sub>
                                <m:r>
                                  <a:rPr lang="fr-FR" sz="1400" b="0" i="1" smtClean="0">
                                    <a:latin typeface="Cambria Math" panose="02040503050406030204" pitchFamily="18" charset="0"/>
                                  </a:rPr>
                                  <m:t>0</m:t>
                                </m:r>
                              </m:sub>
                            </m:sSub>
                          </m:num>
                          <m:den>
                            <m:r>
                              <a:rPr lang="fr-FR" sz="1400" i="1">
                                <a:latin typeface="Cambria Math" panose="02040503050406030204" pitchFamily="18" charset="0"/>
                              </a:rPr>
                              <m:t>𝑑𝑦</m:t>
                            </m:r>
                          </m:den>
                        </m:f>
                        <m:d>
                          <m:dPr>
                            <m:ctrlPr>
                              <a:rPr lang="fr-FR" sz="1400" i="1" smtClean="0">
                                <a:latin typeface="Cambria Math" panose="02040503050406030204" pitchFamily="18" charset="0"/>
                              </a:rPr>
                            </m:ctrlPr>
                          </m:dPr>
                          <m:e>
                            <m:r>
                              <a:rPr lang="fr-FR" sz="1400" b="0" i="1" smtClean="0">
                                <a:latin typeface="Cambria Math" panose="02040503050406030204" pitchFamily="18" charset="0"/>
                              </a:rPr>
                              <m:t>1+</m:t>
                            </m:r>
                            <m:sSub>
                              <m:sSubPr>
                                <m:ctrlPr>
                                  <a:rPr lang="fr-FR" sz="1400" b="0" i="1" smtClean="0">
                                    <a:latin typeface="Cambria Math" panose="02040503050406030204" pitchFamily="18" charset="0"/>
                                  </a:rPr>
                                </m:ctrlPr>
                              </m:sSubPr>
                              <m:e>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𝒫</m:t>
                                    </m:r>
                                  </m:e>
                                  <m:sub>
                                    <m:r>
                                      <a:rPr lang="fr-FR" sz="1400" i="1">
                                        <a:latin typeface="Cambria Math" panose="02040503050406030204" pitchFamily="18" charset="0"/>
                                      </a:rPr>
                                      <m:t>𝑧</m:t>
                                    </m:r>
                                  </m:sub>
                                </m:sSub>
                                <m:r>
                                  <a:rPr lang="fr-FR" sz="1400" i="1">
                                    <a:latin typeface="Cambria Math" panose="02040503050406030204" pitchFamily="18" charset="0"/>
                                    <a:ea typeface="Cambria Math" panose="02040503050406030204" pitchFamily="18" charset="0"/>
                                  </a:rPr>
                                  <m:t>𝜆</m:t>
                                </m:r>
                                <m:r>
                                  <a:rPr lang="fr-FR" sz="1400" b="0" i="1" smtClean="0">
                                    <a:latin typeface="Cambria Math" panose="02040503050406030204" pitchFamily="18" charset="0"/>
                                  </a:rPr>
                                  <m:t>𝐴</m:t>
                                </m:r>
                              </m:e>
                              <m:sub>
                                <m:r>
                                  <a:rPr lang="fr-FR" sz="1400" b="0" i="1" smtClean="0">
                                    <a:latin typeface="Cambria Math" panose="02040503050406030204" pitchFamily="18" charset="0"/>
                                  </a:rPr>
                                  <m:t>𝐿𝑅</m:t>
                                </m:r>
                              </m:sub>
                            </m:sSub>
                          </m:e>
                        </m:d>
                      </m:oMath>
                    </m:oMathPara>
                  </a14:m>
                  <a:endParaRPr lang="en-GB" sz="1400" dirty="0"/>
                </a:p>
              </p:txBody>
            </p:sp>
          </mc:Choice>
          <mc:Fallback xmlns="">
            <p:sp>
              <p:nvSpPr>
                <p:cNvPr id="11" name="ZoneTexte 10">
                  <a:extLst>
                    <a:ext uri="{FF2B5EF4-FFF2-40B4-BE49-F238E27FC236}">
                      <a16:creationId xmlns:a16="http://schemas.microsoft.com/office/drawing/2014/main" id="{98EDF96E-DF97-1F47-A726-9BD603703A68}"/>
                    </a:ext>
                  </a:extLst>
                </p:cNvPr>
                <p:cNvSpPr txBox="1">
                  <a:spLocks noRot="1" noChangeAspect="1" noMove="1" noResize="1" noEditPoints="1" noAdjustHandles="1" noChangeArrowheads="1" noChangeShapeType="1" noTextEdit="1"/>
                </p:cNvSpPr>
                <p:nvPr/>
              </p:nvSpPr>
              <p:spPr>
                <a:xfrm>
                  <a:off x="377634" y="1169710"/>
                  <a:ext cx="4936215" cy="667340"/>
                </a:xfrm>
                <a:prstGeom prst="rect">
                  <a:avLst/>
                </a:prstGeom>
                <a:blipFill>
                  <a:blip r:embed="rId2"/>
                  <a:stretch>
                    <a:fillRect b="-16667"/>
                  </a:stretch>
                </a:blipFill>
              </p:spPr>
              <p:txBody>
                <a:bodyPr/>
                <a:lstStyle/>
                <a:p>
                  <a:r>
                    <a:rPr lang="fr-FR">
                      <a:noFill/>
                    </a:rPr>
                    <a:t> </a:t>
                  </a:r>
                </a:p>
              </p:txBody>
            </p:sp>
          </mc:Fallback>
        </mc:AlternateContent>
        <p:sp>
          <p:nvSpPr>
            <p:cNvPr id="13" name="Rectangle 12">
              <a:extLst>
                <a:ext uri="{FF2B5EF4-FFF2-40B4-BE49-F238E27FC236}">
                  <a16:creationId xmlns:a16="http://schemas.microsoft.com/office/drawing/2014/main" id="{F7DF63B8-058F-5341-BDA5-356FB0777A2B}"/>
                </a:ext>
              </a:extLst>
            </p:cNvPr>
            <p:cNvSpPr/>
            <p:nvPr/>
          </p:nvSpPr>
          <p:spPr>
            <a:xfrm>
              <a:off x="1102483" y="1214831"/>
              <a:ext cx="1072340" cy="62221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Rectangle 14">
              <a:extLst>
                <a:ext uri="{FF2B5EF4-FFF2-40B4-BE49-F238E27FC236}">
                  <a16:creationId xmlns:a16="http://schemas.microsoft.com/office/drawing/2014/main" id="{775DA2ED-FF79-6F4C-8356-914C199E7B86}"/>
                </a:ext>
              </a:extLst>
            </p:cNvPr>
            <p:cNvSpPr/>
            <p:nvPr/>
          </p:nvSpPr>
          <p:spPr>
            <a:xfrm>
              <a:off x="2466624" y="1199545"/>
              <a:ext cx="549540" cy="60766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C48B015-E787-F74A-B709-57ECA7E88783}"/>
                </a:ext>
              </a:extLst>
            </p:cNvPr>
            <p:cNvSpPr/>
            <p:nvPr/>
          </p:nvSpPr>
          <p:spPr>
            <a:xfrm>
              <a:off x="3542943" y="1186157"/>
              <a:ext cx="911933" cy="62105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Image 6">
            <a:extLst>
              <a:ext uri="{FF2B5EF4-FFF2-40B4-BE49-F238E27FC236}">
                <a16:creationId xmlns:a16="http://schemas.microsoft.com/office/drawing/2014/main" id="{1D59CD1A-6D6B-4B4D-895A-43C2F5AE4D5E}"/>
              </a:ext>
            </a:extLst>
          </p:cNvPr>
          <p:cNvPicPr>
            <a:picLocks noChangeAspect="1"/>
          </p:cNvPicPr>
          <p:nvPr/>
        </p:nvPicPr>
        <p:blipFill>
          <a:blip r:embed="rId3"/>
          <a:stretch>
            <a:fillRect/>
          </a:stretch>
        </p:blipFill>
        <p:spPr>
          <a:xfrm>
            <a:off x="303939" y="1201006"/>
            <a:ext cx="4557765" cy="2470788"/>
          </a:xfrm>
          <a:prstGeom prst="rect">
            <a:avLst/>
          </a:prstGeom>
        </p:spPr>
      </p:pic>
      <p:pic>
        <p:nvPicPr>
          <p:cNvPr id="18" name="Image 17">
            <a:extLst>
              <a:ext uri="{FF2B5EF4-FFF2-40B4-BE49-F238E27FC236}">
                <a16:creationId xmlns:a16="http://schemas.microsoft.com/office/drawing/2014/main" id="{5E7E594A-8916-0E40-B9E7-1B6C0FCAC806}"/>
              </a:ext>
            </a:extLst>
          </p:cNvPr>
          <p:cNvPicPr>
            <a:picLocks noChangeAspect="1"/>
          </p:cNvPicPr>
          <p:nvPr/>
        </p:nvPicPr>
        <p:blipFill>
          <a:blip r:embed="rId4"/>
          <a:stretch>
            <a:fillRect/>
          </a:stretch>
        </p:blipFill>
        <p:spPr>
          <a:xfrm>
            <a:off x="4608337" y="1189232"/>
            <a:ext cx="4535663" cy="2502714"/>
          </a:xfrm>
          <a:prstGeom prst="rect">
            <a:avLst/>
          </a:prstGeom>
        </p:spPr>
      </p:pic>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6E6E3585-2FF8-4242-8FDD-87D443AC5477}"/>
                  </a:ext>
                </a:extLst>
              </p:cNvPr>
              <p:cNvSpPr txBox="1"/>
              <p:nvPr/>
            </p:nvSpPr>
            <p:spPr>
              <a:xfrm>
                <a:off x="984738" y="996714"/>
                <a:ext cx="7686857" cy="391517"/>
              </a:xfrm>
              <a:prstGeom prst="rect">
                <a:avLst/>
              </a:prstGeom>
              <a:noFill/>
            </p:spPr>
            <p:txBody>
              <a:bodyPr wrap="square" rtlCol="0">
                <a:spAutoFit/>
              </a:bodyPr>
              <a:lstStyle/>
              <a:p>
                <a:pPr algn="ctr"/>
                <a:r>
                  <a:rPr lang="en-GB" i="1" dirty="0">
                    <a:solidFill>
                      <a:schemeClr val="accent5"/>
                    </a:solidFill>
                  </a:rPr>
                  <a:t>Polarization dependent term generates a left-right asymmetry function of</a:t>
                </a:r>
                <a:r>
                  <a:rPr lang="en-GB" i="1" dirty="0">
                    <a:solidFill>
                      <a:schemeClr val="accent5">
                        <a:lumMod val="75000"/>
                      </a:schemeClr>
                    </a:solidFill>
                  </a:rPr>
                  <a:t> </a:t>
                </a:r>
                <a14:m>
                  <m:oMath xmlns:m="http://schemas.openxmlformats.org/officeDocument/2006/math">
                    <m:sSub>
                      <m:sSubPr>
                        <m:ctrlPr>
                          <a:rPr lang="fr-FR" i="1" smtClean="0">
                            <a:solidFill>
                              <a:schemeClr val="accent5"/>
                            </a:solidFill>
                            <a:latin typeface="Cambria Math" panose="02040503050406030204" pitchFamily="18" charset="0"/>
                          </a:rPr>
                        </m:ctrlPr>
                      </m:sSubPr>
                      <m:e>
                        <m:r>
                          <a:rPr lang="fr-FR" i="1">
                            <a:solidFill>
                              <a:schemeClr val="accent5"/>
                            </a:solidFill>
                            <a:latin typeface="Cambria Math" panose="02040503050406030204" pitchFamily="18" charset="0"/>
                          </a:rPr>
                          <m:t>𝐸</m:t>
                        </m:r>
                      </m:e>
                      <m:sub>
                        <m:r>
                          <a:rPr lang="fr-FR" i="1">
                            <a:solidFill>
                              <a:schemeClr val="accent5"/>
                            </a:solidFill>
                            <a:latin typeface="Cambria Math" panose="02040503050406030204" pitchFamily="18" charset="0"/>
                          </a:rPr>
                          <m:t>𝛾</m:t>
                        </m:r>
                      </m:sub>
                    </m:sSub>
                  </m:oMath>
                </a14:m>
                <a:endParaRPr lang="en-GB" i="1" dirty="0">
                  <a:solidFill>
                    <a:schemeClr val="accent5"/>
                  </a:solidFill>
                </a:endParaRPr>
              </a:p>
            </p:txBody>
          </p:sp>
        </mc:Choice>
        <mc:Fallback xmlns="">
          <p:sp>
            <p:nvSpPr>
              <p:cNvPr id="16" name="ZoneTexte 15">
                <a:extLst>
                  <a:ext uri="{FF2B5EF4-FFF2-40B4-BE49-F238E27FC236}">
                    <a16:creationId xmlns:a16="http://schemas.microsoft.com/office/drawing/2014/main" id="{6E6E3585-2FF8-4242-8FDD-87D443AC5477}"/>
                  </a:ext>
                </a:extLst>
              </p:cNvPr>
              <p:cNvSpPr txBox="1">
                <a:spLocks noRot="1" noChangeAspect="1" noMove="1" noResize="1" noEditPoints="1" noAdjustHandles="1" noChangeArrowheads="1" noChangeShapeType="1" noTextEdit="1"/>
              </p:cNvSpPr>
              <p:nvPr/>
            </p:nvSpPr>
            <p:spPr>
              <a:xfrm>
                <a:off x="984738" y="996714"/>
                <a:ext cx="7686857" cy="391517"/>
              </a:xfrm>
              <a:prstGeom prst="rect">
                <a:avLst/>
              </a:prstGeom>
              <a:blipFill>
                <a:blip r:embed="rId5"/>
                <a:stretch>
                  <a:fillRect t="-3125" b="-18750"/>
                </a:stretch>
              </a:blipFill>
            </p:spPr>
            <p:txBody>
              <a:bodyPr/>
              <a:lstStyle/>
              <a:p>
                <a:r>
                  <a:rPr lang="fr-FR">
                    <a:noFill/>
                  </a:rPr>
                  <a:t> </a:t>
                </a:r>
              </a:p>
            </p:txBody>
          </p:sp>
        </mc:Fallback>
      </mc:AlternateContent>
      <p:pic>
        <p:nvPicPr>
          <p:cNvPr id="20" name="Image 19">
            <a:extLst>
              <a:ext uri="{FF2B5EF4-FFF2-40B4-BE49-F238E27FC236}">
                <a16:creationId xmlns:a16="http://schemas.microsoft.com/office/drawing/2014/main" id="{B9D5A30C-BAFC-6E4E-A5F7-6D45D58FDD86}"/>
              </a:ext>
            </a:extLst>
          </p:cNvPr>
          <p:cNvPicPr>
            <a:picLocks noChangeAspect="1"/>
          </p:cNvPicPr>
          <p:nvPr/>
        </p:nvPicPr>
        <p:blipFill>
          <a:blip r:embed="rId6"/>
          <a:stretch>
            <a:fillRect/>
          </a:stretch>
        </p:blipFill>
        <p:spPr>
          <a:xfrm>
            <a:off x="330877" y="3705374"/>
            <a:ext cx="4557765" cy="2493441"/>
          </a:xfrm>
          <a:prstGeom prst="rect">
            <a:avLst/>
          </a:prstGeom>
        </p:spPr>
      </p:pic>
      <p:pic>
        <p:nvPicPr>
          <p:cNvPr id="22" name="Image 21">
            <a:extLst>
              <a:ext uri="{FF2B5EF4-FFF2-40B4-BE49-F238E27FC236}">
                <a16:creationId xmlns:a16="http://schemas.microsoft.com/office/drawing/2014/main" id="{9B4D3E64-C44B-7642-BDF6-B54D0FE0BE53}"/>
              </a:ext>
            </a:extLst>
          </p:cNvPr>
          <p:cNvPicPr>
            <a:picLocks noChangeAspect="1"/>
          </p:cNvPicPr>
          <p:nvPr/>
        </p:nvPicPr>
        <p:blipFill>
          <a:blip r:embed="rId7"/>
          <a:stretch>
            <a:fillRect/>
          </a:stretch>
        </p:blipFill>
        <p:spPr>
          <a:xfrm>
            <a:off x="4572000" y="3722090"/>
            <a:ext cx="4512366" cy="2485421"/>
          </a:xfrm>
          <a:prstGeom prst="rect">
            <a:avLst/>
          </a:prstGeom>
        </p:spPr>
      </p:pic>
      <p:sp>
        <p:nvSpPr>
          <p:cNvPr id="21" name="ZoneTexte 20">
            <a:extLst>
              <a:ext uri="{FF2B5EF4-FFF2-40B4-BE49-F238E27FC236}">
                <a16:creationId xmlns:a16="http://schemas.microsoft.com/office/drawing/2014/main" id="{87EC54F2-C555-8F4A-A2A6-4469A02DCC6E}"/>
              </a:ext>
            </a:extLst>
          </p:cNvPr>
          <p:cNvSpPr txBox="1"/>
          <p:nvPr/>
        </p:nvSpPr>
        <p:spPr>
          <a:xfrm>
            <a:off x="984737" y="3575202"/>
            <a:ext cx="7686857" cy="369332"/>
          </a:xfrm>
          <a:prstGeom prst="rect">
            <a:avLst/>
          </a:prstGeom>
          <a:noFill/>
        </p:spPr>
        <p:txBody>
          <a:bodyPr wrap="square" rtlCol="0">
            <a:spAutoFit/>
          </a:bodyPr>
          <a:lstStyle/>
          <a:p>
            <a:pPr algn="ctr"/>
            <a:r>
              <a:rPr lang="fr-FR" i="1" dirty="0" err="1">
                <a:solidFill>
                  <a:schemeClr val="accent5"/>
                </a:solidFill>
              </a:rPr>
              <a:t>that</a:t>
            </a:r>
            <a:r>
              <a:rPr lang="fr-FR" i="1" dirty="0">
                <a:solidFill>
                  <a:schemeClr val="accent5"/>
                </a:solidFill>
              </a:rPr>
              <a:t> </a:t>
            </a:r>
            <a:r>
              <a:rPr lang="fr-FR" i="1" dirty="0" err="1">
                <a:solidFill>
                  <a:schemeClr val="accent5"/>
                </a:solidFill>
              </a:rPr>
              <a:t>reflects</a:t>
            </a:r>
            <a:r>
              <a:rPr lang="fr-FR" i="1" dirty="0">
                <a:solidFill>
                  <a:schemeClr val="accent5"/>
                </a:solidFill>
              </a:rPr>
              <a:t> </a:t>
            </a:r>
            <a:r>
              <a:rPr lang="fr-FR" i="1" dirty="0" err="1">
                <a:solidFill>
                  <a:schemeClr val="accent5"/>
                </a:solidFill>
              </a:rPr>
              <a:t>also</a:t>
            </a:r>
            <a:r>
              <a:rPr lang="fr-FR" i="1" dirty="0">
                <a:solidFill>
                  <a:schemeClr val="accent5"/>
                </a:solidFill>
              </a:rPr>
              <a:t> as a </a:t>
            </a:r>
            <a:r>
              <a:rPr lang="fr-FR" i="1" dirty="0" err="1">
                <a:solidFill>
                  <a:schemeClr val="accent5"/>
                </a:solidFill>
              </a:rPr>
              <a:t>function</a:t>
            </a:r>
            <a:r>
              <a:rPr lang="fr-FR" i="1" dirty="0">
                <a:solidFill>
                  <a:schemeClr val="accent5"/>
                </a:solidFill>
              </a:rPr>
              <a:t> of the </a:t>
            </a:r>
            <a:r>
              <a:rPr lang="fr-FR" i="1" dirty="0" err="1">
                <a:solidFill>
                  <a:schemeClr val="accent5"/>
                </a:solidFill>
              </a:rPr>
              <a:t>energy</a:t>
            </a:r>
            <a:r>
              <a:rPr lang="fr-FR" i="1" dirty="0">
                <a:solidFill>
                  <a:schemeClr val="accent5"/>
                </a:solidFill>
              </a:rPr>
              <a:t> of the </a:t>
            </a:r>
            <a:r>
              <a:rPr lang="fr-FR" i="1" dirty="0" err="1">
                <a:solidFill>
                  <a:schemeClr val="accent5"/>
                </a:solidFill>
              </a:rPr>
              <a:t>emitted</a:t>
            </a:r>
            <a:r>
              <a:rPr lang="fr-FR" i="1" dirty="0">
                <a:solidFill>
                  <a:schemeClr val="accent5"/>
                </a:solidFill>
              </a:rPr>
              <a:t> </a:t>
            </a:r>
            <a:r>
              <a:rPr lang="fr-FR" i="1" dirty="0" err="1">
                <a:solidFill>
                  <a:schemeClr val="accent5"/>
                </a:solidFill>
              </a:rPr>
              <a:t>electron</a:t>
            </a:r>
            <a:r>
              <a:rPr lang="fr-FR" i="1" dirty="0">
                <a:solidFill>
                  <a:schemeClr val="accent5"/>
                </a:solidFill>
              </a:rPr>
              <a:t>  </a:t>
            </a:r>
            <a:endParaRPr lang="en-GB" i="1" dirty="0">
              <a:solidFill>
                <a:schemeClr val="accent5"/>
              </a:solidFill>
            </a:endParaRPr>
          </a:p>
        </p:txBody>
      </p:sp>
      <p:sp>
        <p:nvSpPr>
          <p:cNvPr id="23" name="ZoneTexte 22">
            <a:extLst>
              <a:ext uri="{FF2B5EF4-FFF2-40B4-BE49-F238E27FC236}">
                <a16:creationId xmlns:a16="http://schemas.microsoft.com/office/drawing/2014/main" id="{BC89E39F-14B2-CB45-8CC6-20023EF14F8D}"/>
              </a:ext>
            </a:extLst>
          </p:cNvPr>
          <p:cNvSpPr txBox="1"/>
          <p:nvPr/>
        </p:nvSpPr>
        <p:spPr>
          <a:xfrm>
            <a:off x="828492" y="6096620"/>
            <a:ext cx="7686857" cy="369332"/>
          </a:xfrm>
          <a:prstGeom prst="rect">
            <a:avLst/>
          </a:prstGeom>
          <a:noFill/>
        </p:spPr>
        <p:txBody>
          <a:bodyPr wrap="square" rtlCol="0">
            <a:spAutoFit/>
          </a:bodyPr>
          <a:lstStyle/>
          <a:p>
            <a:pPr algn="ctr"/>
            <a:r>
              <a:rPr lang="fr-FR" i="1" dirty="0" err="1">
                <a:solidFill>
                  <a:schemeClr val="accent5"/>
                </a:solidFill>
              </a:rPr>
              <a:t>Using</a:t>
            </a:r>
            <a:r>
              <a:rPr lang="fr-FR" i="1" dirty="0">
                <a:solidFill>
                  <a:schemeClr val="accent5"/>
                </a:solidFill>
              </a:rPr>
              <a:t> a 515nm laser </a:t>
            </a:r>
            <a:r>
              <a:rPr lang="fr-FR" i="1" dirty="0" err="1">
                <a:solidFill>
                  <a:schemeClr val="accent5"/>
                </a:solidFill>
              </a:rPr>
              <a:t>provides</a:t>
            </a:r>
            <a:r>
              <a:rPr lang="fr-FR" i="1" dirty="0">
                <a:solidFill>
                  <a:schemeClr val="accent5"/>
                </a:solidFill>
              </a:rPr>
              <a:t> </a:t>
            </a:r>
            <a:r>
              <a:rPr lang="fr-FR" i="1" dirty="0" err="1">
                <a:solidFill>
                  <a:schemeClr val="accent5"/>
                </a:solidFill>
              </a:rPr>
              <a:t>higher</a:t>
            </a:r>
            <a:r>
              <a:rPr lang="fr-FR" i="1" dirty="0">
                <a:solidFill>
                  <a:schemeClr val="accent5"/>
                </a:solidFill>
              </a:rPr>
              <a:t> </a:t>
            </a:r>
            <a:r>
              <a:rPr lang="fr-FR" i="1" dirty="0" err="1">
                <a:solidFill>
                  <a:schemeClr val="accent5"/>
                </a:solidFill>
              </a:rPr>
              <a:t>sensitivity</a:t>
            </a:r>
            <a:endParaRPr lang="en-GB" i="1" dirty="0">
              <a:solidFill>
                <a:schemeClr val="accent5"/>
              </a:solidFill>
            </a:endParaRPr>
          </a:p>
        </p:txBody>
      </p:sp>
      <p:sp>
        <p:nvSpPr>
          <p:cNvPr id="24" name="Rectangle 23">
            <a:extLst>
              <a:ext uri="{FF2B5EF4-FFF2-40B4-BE49-F238E27FC236}">
                <a16:creationId xmlns:a16="http://schemas.microsoft.com/office/drawing/2014/main" id="{165AE82B-AC7E-8140-914F-B54E71DE2F72}"/>
              </a:ext>
            </a:extLst>
          </p:cNvPr>
          <p:cNvSpPr/>
          <p:nvPr/>
        </p:nvSpPr>
        <p:spPr>
          <a:xfrm rot="16200000">
            <a:off x="-3084400" y="3084401"/>
            <a:ext cx="6445802" cy="276999"/>
          </a:xfrm>
          <a:prstGeom prst="rect">
            <a:avLst/>
          </a:prstGeom>
          <a:gradFill flip="none" rotWithShape="1">
            <a:gsLst>
              <a:gs pos="0">
                <a:schemeClr val="accent3">
                  <a:alpha val="50000"/>
                </a:schemeClr>
              </a:gs>
              <a:gs pos="100000">
                <a:schemeClr val="bg1"/>
              </a:gs>
            </a:gsLst>
            <a:lin ang="5400000" scaled="1"/>
            <a:tileRect/>
          </a:gradFill>
        </p:spPr>
        <p:txBody>
          <a:bodyPr wrap="square">
            <a:spAutoFit/>
          </a:bodyPr>
          <a:lstStyle/>
          <a:p>
            <a:pPr algn="ctr"/>
            <a:r>
              <a:rPr lang="en-US" sz="1200" dirty="0">
                <a:solidFill>
                  <a:schemeClr val="tx2">
                    <a:lumMod val="60000"/>
                    <a:lumOff val="40000"/>
                  </a:schemeClr>
                </a:solidFill>
              </a:rPr>
              <a:t>Landau-</a:t>
            </a:r>
            <a:r>
              <a:rPr lang="en-US" sz="1200" dirty="0" err="1">
                <a:solidFill>
                  <a:schemeClr val="tx2">
                    <a:lumMod val="60000"/>
                    <a:lumOff val="40000"/>
                  </a:schemeClr>
                </a:solidFill>
              </a:rPr>
              <a:t>Lifshitz</a:t>
            </a:r>
            <a:r>
              <a:rPr lang="en-US" sz="1200" dirty="0">
                <a:solidFill>
                  <a:schemeClr val="tx2">
                    <a:lumMod val="60000"/>
                    <a:lumOff val="40000"/>
                  </a:schemeClr>
                </a:solidFill>
              </a:rPr>
              <a:t> QED book </a:t>
            </a:r>
            <a:r>
              <a:rPr lang="en-US" sz="1200" dirty="0" err="1">
                <a:solidFill>
                  <a:schemeClr val="tx2">
                    <a:lumMod val="60000"/>
                    <a:lumOff val="40000"/>
                  </a:schemeClr>
                </a:solidFill>
              </a:rPr>
              <a:t>paragaphs</a:t>
            </a:r>
            <a:r>
              <a:rPr lang="en-US" sz="1200" dirty="0">
                <a:solidFill>
                  <a:schemeClr val="tx2">
                    <a:lumMod val="60000"/>
                    <a:lumOff val="40000"/>
                  </a:schemeClr>
                </a:solidFill>
              </a:rPr>
              <a:t> 86 and 87</a:t>
            </a:r>
          </a:p>
        </p:txBody>
      </p:sp>
    </p:spTree>
    <p:extLst>
      <p:ext uri="{BB962C8B-B14F-4D97-AF65-F5344CB8AC3E}">
        <p14:creationId xmlns:p14="http://schemas.microsoft.com/office/powerpoint/2010/main" val="389741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EDA20329-45B3-3041-BCDB-7B543D201115}"/>
              </a:ext>
            </a:extLst>
          </p:cNvPr>
          <p:cNvPicPr>
            <a:picLocks noChangeAspect="1"/>
          </p:cNvPicPr>
          <p:nvPr/>
        </p:nvPicPr>
        <p:blipFill>
          <a:blip r:embed="rId2"/>
          <a:stretch>
            <a:fillRect/>
          </a:stretch>
        </p:blipFill>
        <p:spPr>
          <a:xfrm>
            <a:off x="359551" y="3759868"/>
            <a:ext cx="4467658" cy="2469600"/>
          </a:xfrm>
          <a:prstGeom prst="rect">
            <a:avLst/>
          </a:prstGeom>
        </p:spPr>
      </p:pic>
      <p:pic>
        <p:nvPicPr>
          <p:cNvPr id="14" name="Image 13">
            <a:extLst>
              <a:ext uri="{FF2B5EF4-FFF2-40B4-BE49-F238E27FC236}">
                <a16:creationId xmlns:a16="http://schemas.microsoft.com/office/drawing/2014/main" id="{3B6C8F84-A8AD-AF4C-B6C7-957108E92502}"/>
              </a:ext>
            </a:extLst>
          </p:cNvPr>
          <p:cNvPicPr>
            <a:picLocks noChangeAspect="1"/>
          </p:cNvPicPr>
          <p:nvPr/>
        </p:nvPicPr>
        <p:blipFill>
          <a:blip r:embed="rId3"/>
          <a:stretch>
            <a:fillRect/>
          </a:stretch>
        </p:blipFill>
        <p:spPr>
          <a:xfrm>
            <a:off x="359551" y="1217254"/>
            <a:ext cx="4467658" cy="2469600"/>
          </a:xfrm>
          <a:prstGeom prst="rect">
            <a:avLst/>
          </a:prstGeom>
        </p:spPr>
      </p:pic>
      <p:pic>
        <p:nvPicPr>
          <p:cNvPr id="8" name="Image 7">
            <a:extLst>
              <a:ext uri="{FF2B5EF4-FFF2-40B4-BE49-F238E27FC236}">
                <a16:creationId xmlns:a16="http://schemas.microsoft.com/office/drawing/2014/main" id="{A57DD155-205D-0449-B548-822E9F20D80A}"/>
              </a:ext>
            </a:extLst>
          </p:cNvPr>
          <p:cNvPicPr>
            <a:picLocks noChangeAspect="1"/>
          </p:cNvPicPr>
          <p:nvPr/>
        </p:nvPicPr>
        <p:blipFill>
          <a:blip r:embed="rId4"/>
          <a:stretch>
            <a:fillRect/>
          </a:stretch>
        </p:blipFill>
        <p:spPr>
          <a:xfrm>
            <a:off x="4593202" y="3762507"/>
            <a:ext cx="4571557" cy="2469600"/>
          </a:xfrm>
          <a:prstGeom prst="rect">
            <a:avLst/>
          </a:prstGeom>
        </p:spPr>
      </p:pic>
      <p:pic>
        <p:nvPicPr>
          <p:cNvPr id="10" name="Image 9">
            <a:extLst>
              <a:ext uri="{FF2B5EF4-FFF2-40B4-BE49-F238E27FC236}">
                <a16:creationId xmlns:a16="http://schemas.microsoft.com/office/drawing/2014/main" id="{4B3B2861-E429-204E-B927-966C3FA71647}"/>
              </a:ext>
            </a:extLst>
          </p:cNvPr>
          <p:cNvPicPr>
            <a:picLocks noChangeAspect="1"/>
          </p:cNvPicPr>
          <p:nvPr/>
        </p:nvPicPr>
        <p:blipFill>
          <a:blip r:embed="rId5"/>
          <a:stretch>
            <a:fillRect/>
          </a:stretch>
        </p:blipFill>
        <p:spPr>
          <a:xfrm>
            <a:off x="4572000" y="1245072"/>
            <a:ext cx="4571557" cy="2469600"/>
          </a:xfrm>
          <a:prstGeom prst="rect">
            <a:avLst/>
          </a:prstGeom>
        </p:spPr>
      </p:pic>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rmAutofit fontScale="90000"/>
          </a:bodyPr>
          <a:lstStyle/>
          <a:p>
            <a:r>
              <a:rPr lang="fr-FR" dirty="0"/>
              <a:t>Transverse Compton </a:t>
            </a:r>
            <a:r>
              <a:rPr lang="fr-FR" dirty="0" err="1"/>
              <a:t>polarimetry</a:t>
            </a:r>
            <a:endParaRPr lang="fr-FR" dirty="0"/>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24/06/2020</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6</a:t>
            </a:fld>
            <a:endParaRPr lang="fr-FR"/>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6E6E3585-2FF8-4242-8FDD-87D443AC5477}"/>
                  </a:ext>
                </a:extLst>
              </p:cNvPr>
              <p:cNvSpPr txBox="1"/>
              <p:nvPr/>
            </p:nvSpPr>
            <p:spPr>
              <a:xfrm>
                <a:off x="984737" y="1049561"/>
                <a:ext cx="7686857" cy="391517"/>
              </a:xfrm>
              <a:prstGeom prst="rect">
                <a:avLst/>
              </a:prstGeom>
              <a:noFill/>
            </p:spPr>
            <p:txBody>
              <a:bodyPr wrap="square" rtlCol="0">
                <a:spAutoFit/>
              </a:bodyPr>
              <a:lstStyle/>
              <a:p>
                <a:pPr algn="ctr"/>
                <a:r>
                  <a:rPr lang="en-GB" i="1" dirty="0">
                    <a:solidFill>
                      <a:schemeClr val="accent5"/>
                    </a:solidFill>
                  </a:rPr>
                  <a:t>Polarization dependent term generates an up-down asymmetry function of</a:t>
                </a:r>
                <a:r>
                  <a:rPr lang="en-GB" i="1" dirty="0">
                    <a:solidFill>
                      <a:schemeClr val="accent5">
                        <a:lumMod val="75000"/>
                      </a:schemeClr>
                    </a:solidFill>
                  </a:rPr>
                  <a:t> </a:t>
                </a:r>
                <a14:m>
                  <m:oMath xmlns:m="http://schemas.openxmlformats.org/officeDocument/2006/math">
                    <m:sSub>
                      <m:sSubPr>
                        <m:ctrlPr>
                          <a:rPr lang="fr-FR" i="1" smtClean="0">
                            <a:solidFill>
                              <a:schemeClr val="accent5"/>
                            </a:solidFill>
                            <a:latin typeface="Cambria Math" panose="02040503050406030204" pitchFamily="18" charset="0"/>
                          </a:rPr>
                        </m:ctrlPr>
                      </m:sSubPr>
                      <m:e>
                        <m:r>
                          <a:rPr lang="fr-FR" i="1">
                            <a:solidFill>
                              <a:schemeClr val="accent5"/>
                            </a:solidFill>
                            <a:latin typeface="Cambria Math" panose="02040503050406030204" pitchFamily="18" charset="0"/>
                          </a:rPr>
                          <m:t>𝐸</m:t>
                        </m:r>
                      </m:e>
                      <m:sub>
                        <m:r>
                          <a:rPr lang="fr-FR" i="1">
                            <a:solidFill>
                              <a:schemeClr val="accent5"/>
                            </a:solidFill>
                            <a:latin typeface="Cambria Math" panose="02040503050406030204" pitchFamily="18" charset="0"/>
                          </a:rPr>
                          <m:t>𝛾</m:t>
                        </m:r>
                      </m:sub>
                    </m:sSub>
                  </m:oMath>
                </a14:m>
                <a:endParaRPr lang="en-GB" i="1" dirty="0">
                  <a:solidFill>
                    <a:schemeClr val="accent5"/>
                  </a:solidFill>
                </a:endParaRPr>
              </a:p>
            </p:txBody>
          </p:sp>
        </mc:Choice>
        <mc:Fallback xmlns="">
          <p:sp>
            <p:nvSpPr>
              <p:cNvPr id="16" name="ZoneTexte 15">
                <a:extLst>
                  <a:ext uri="{FF2B5EF4-FFF2-40B4-BE49-F238E27FC236}">
                    <a16:creationId xmlns:a16="http://schemas.microsoft.com/office/drawing/2014/main" id="{6E6E3585-2FF8-4242-8FDD-87D443AC5477}"/>
                  </a:ext>
                </a:extLst>
              </p:cNvPr>
              <p:cNvSpPr txBox="1">
                <a:spLocks noRot="1" noChangeAspect="1" noMove="1" noResize="1" noEditPoints="1" noAdjustHandles="1" noChangeArrowheads="1" noChangeShapeType="1" noTextEdit="1"/>
              </p:cNvSpPr>
              <p:nvPr/>
            </p:nvSpPr>
            <p:spPr>
              <a:xfrm>
                <a:off x="984737" y="1049561"/>
                <a:ext cx="7686857" cy="391517"/>
              </a:xfrm>
              <a:prstGeom prst="rect">
                <a:avLst/>
              </a:prstGeom>
              <a:blipFill>
                <a:blip r:embed="rId6"/>
                <a:stretch>
                  <a:fillRect t="-6452" b="-19355"/>
                </a:stretch>
              </a:blipFill>
            </p:spPr>
            <p:txBody>
              <a:bodyPr/>
              <a:lstStyle/>
              <a:p>
                <a:r>
                  <a:rPr lang="fr-FR">
                    <a:noFill/>
                  </a:rPr>
                  <a:t> </a:t>
                </a:r>
              </a:p>
            </p:txBody>
          </p:sp>
        </mc:Fallback>
      </mc:AlternateContent>
      <p:sp>
        <p:nvSpPr>
          <p:cNvPr id="21" name="ZoneTexte 20">
            <a:extLst>
              <a:ext uri="{FF2B5EF4-FFF2-40B4-BE49-F238E27FC236}">
                <a16:creationId xmlns:a16="http://schemas.microsoft.com/office/drawing/2014/main" id="{87EC54F2-C555-8F4A-A2A6-4469A02DCC6E}"/>
              </a:ext>
            </a:extLst>
          </p:cNvPr>
          <p:cNvSpPr txBox="1"/>
          <p:nvPr/>
        </p:nvSpPr>
        <p:spPr>
          <a:xfrm>
            <a:off x="984737" y="3575202"/>
            <a:ext cx="7686857" cy="369332"/>
          </a:xfrm>
          <a:prstGeom prst="rect">
            <a:avLst/>
          </a:prstGeom>
          <a:noFill/>
        </p:spPr>
        <p:txBody>
          <a:bodyPr wrap="square" rtlCol="0">
            <a:spAutoFit/>
          </a:bodyPr>
          <a:lstStyle/>
          <a:p>
            <a:pPr algn="ctr"/>
            <a:r>
              <a:rPr lang="fr-FR" i="1" dirty="0" err="1">
                <a:solidFill>
                  <a:schemeClr val="accent5"/>
                </a:solidFill>
              </a:rPr>
              <a:t>that</a:t>
            </a:r>
            <a:r>
              <a:rPr lang="fr-FR" i="1" dirty="0">
                <a:solidFill>
                  <a:schemeClr val="accent5"/>
                </a:solidFill>
              </a:rPr>
              <a:t> </a:t>
            </a:r>
            <a:r>
              <a:rPr lang="fr-FR" i="1" dirty="0" err="1">
                <a:solidFill>
                  <a:schemeClr val="accent5"/>
                </a:solidFill>
              </a:rPr>
              <a:t>reflects</a:t>
            </a:r>
            <a:r>
              <a:rPr lang="fr-FR" i="1" dirty="0">
                <a:solidFill>
                  <a:schemeClr val="accent5"/>
                </a:solidFill>
              </a:rPr>
              <a:t> </a:t>
            </a:r>
            <a:r>
              <a:rPr lang="fr-FR" i="1" dirty="0" err="1">
                <a:solidFill>
                  <a:schemeClr val="accent5"/>
                </a:solidFill>
              </a:rPr>
              <a:t>also</a:t>
            </a:r>
            <a:r>
              <a:rPr lang="fr-FR" i="1" dirty="0">
                <a:solidFill>
                  <a:schemeClr val="accent5"/>
                </a:solidFill>
              </a:rPr>
              <a:t> as a </a:t>
            </a:r>
            <a:r>
              <a:rPr lang="fr-FR" i="1" dirty="0" err="1">
                <a:solidFill>
                  <a:schemeClr val="accent5"/>
                </a:solidFill>
              </a:rPr>
              <a:t>function</a:t>
            </a:r>
            <a:r>
              <a:rPr lang="fr-FR" i="1" dirty="0">
                <a:solidFill>
                  <a:schemeClr val="accent5"/>
                </a:solidFill>
              </a:rPr>
              <a:t> of the </a:t>
            </a:r>
            <a:r>
              <a:rPr lang="fr-FR" i="1" dirty="0" err="1">
                <a:solidFill>
                  <a:schemeClr val="accent5"/>
                </a:solidFill>
              </a:rPr>
              <a:t>energy</a:t>
            </a:r>
            <a:r>
              <a:rPr lang="fr-FR" i="1" dirty="0">
                <a:solidFill>
                  <a:schemeClr val="accent5"/>
                </a:solidFill>
              </a:rPr>
              <a:t> of the </a:t>
            </a:r>
            <a:r>
              <a:rPr lang="fr-FR" i="1" dirty="0" err="1">
                <a:solidFill>
                  <a:schemeClr val="accent5"/>
                </a:solidFill>
              </a:rPr>
              <a:t>emitted</a:t>
            </a:r>
            <a:r>
              <a:rPr lang="fr-FR" i="1" dirty="0">
                <a:solidFill>
                  <a:schemeClr val="accent5"/>
                </a:solidFill>
              </a:rPr>
              <a:t> </a:t>
            </a:r>
            <a:r>
              <a:rPr lang="fr-FR" i="1" dirty="0" err="1">
                <a:solidFill>
                  <a:schemeClr val="accent5"/>
                </a:solidFill>
              </a:rPr>
              <a:t>electron</a:t>
            </a:r>
            <a:r>
              <a:rPr lang="fr-FR" i="1" dirty="0">
                <a:solidFill>
                  <a:schemeClr val="accent5"/>
                </a:solidFill>
              </a:rPr>
              <a:t>  </a:t>
            </a:r>
            <a:endParaRPr lang="en-GB" i="1" dirty="0">
              <a:solidFill>
                <a:schemeClr val="accent5"/>
              </a:solidFill>
            </a:endParaRPr>
          </a:p>
        </p:txBody>
      </p:sp>
      <p:sp>
        <p:nvSpPr>
          <p:cNvPr id="23" name="ZoneTexte 22">
            <a:extLst>
              <a:ext uri="{FF2B5EF4-FFF2-40B4-BE49-F238E27FC236}">
                <a16:creationId xmlns:a16="http://schemas.microsoft.com/office/drawing/2014/main" id="{BC89E39F-14B2-CB45-8CC6-20023EF14F8D}"/>
              </a:ext>
            </a:extLst>
          </p:cNvPr>
          <p:cNvSpPr txBox="1"/>
          <p:nvPr/>
        </p:nvSpPr>
        <p:spPr>
          <a:xfrm>
            <a:off x="512460" y="6120775"/>
            <a:ext cx="8238348" cy="307777"/>
          </a:xfrm>
          <a:prstGeom prst="rect">
            <a:avLst/>
          </a:prstGeom>
          <a:noFill/>
        </p:spPr>
        <p:txBody>
          <a:bodyPr wrap="square" rtlCol="0">
            <a:spAutoFit/>
          </a:bodyPr>
          <a:lstStyle/>
          <a:p>
            <a:pPr algn="ctr"/>
            <a:r>
              <a:rPr lang="fr-FR" sz="1400" i="1" dirty="0">
                <a:solidFill>
                  <a:schemeClr val="accent5"/>
                </a:solidFill>
              </a:rPr>
              <a:t>The </a:t>
            </a:r>
            <a:r>
              <a:rPr lang="fr-FR" sz="1400" i="1" dirty="0" err="1">
                <a:solidFill>
                  <a:schemeClr val="accent5"/>
                </a:solidFill>
              </a:rPr>
              <a:t>asymmetry</a:t>
            </a:r>
            <a:r>
              <a:rPr lang="fr-FR" sz="1400" i="1" dirty="0">
                <a:solidFill>
                  <a:schemeClr val="accent5"/>
                </a:solidFill>
              </a:rPr>
              <a:t> </a:t>
            </a:r>
            <a:r>
              <a:rPr lang="fr-FR" sz="1400" i="1" dirty="0" err="1">
                <a:solidFill>
                  <a:schemeClr val="accent5"/>
                </a:solidFill>
              </a:rPr>
              <a:t>is</a:t>
            </a:r>
            <a:r>
              <a:rPr lang="fr-FR" sz="1400" i="1" dirty="0">
                <a:solidFill>
                  <a:schemeClr val="accent5"/>
                </a:solidFill>
              </a:rPr>
              <a:t> </a:t>
            </a:r>
            <a:r>
              <a:rPr lang="fr-FR" sz="1400" i="1" dirty="0" err="1">
                <a:solidFill>
                  <a:schemeClr val="accent5"/>
                </a:solidFill>
              </a:rPr>
              <a:t>smaller</a:t>
            </a:r>
            <a:r>
              <a:rPr lang="fr-FR" sz="1400" i="1" dirty="0">
                <a:solidFill>
                  <a:schemeClr val="accent5"/>
                </a:solidFill>
              </a:rPr>
              <a:t>, </a:t>
            </a:r>
            <a:r>
              <a:rPr lang="fr-FR" sz="1400" i="1" dirty="0" err="1">
                <a:solidFill>
                  <a:schemeClr val="accent5"/>
                </a:solidFill>
              </a:rPr>
              <a:t>requires</a:t>
            </a:r>
            <a:r>
              <a:rPr lang="fr-FR" sz="1400" i="1" dirty="0">
                <a:solidFill>
                  <a:schemeClr val="accent5"/>
                </a:solidFill>
              </a:rPr>
              <a:t> excellent transverse alignement (and or </a:t>
            </a:r>
            <a:r>
              <a:rPr lang="fr-FR" sz="1400" i="1" dirty="0" err="1">
                <a:solidFill>
                  <a:schemeClr val="accent5"/>
                </a:solidFill>
              </a:rPr>
              <a:t>resolution</a:t>
            </a:r>
            <a:r>
              <a:rPr lang="fr-FR" sz="1400" i="1" dirty="0">
                <a:solidFill>
                  <a:schemeClr val="accent5"/>
                </a:solidFill>
              </a:rPr>
              <a:t> for </a:t>
            </a:r>
            <a:r>
              <a:rPr lang="fr-FR" sz="1400" i="1" dirty="0" err="1">
                <a:solidFill>
                  <a:schemeClr val="accent5"/>
                </a:solidFill>
              </a:rPr>
              <a:t>electron</a:t>
            </a:r>
            <a:r>
              <a:rPr lang="fr-FR" sz="1400" i="1" dirty="0">
                <a:solidFill>
                  <a:schemeClr val="accent5"/>
                </a:solidFill>
              </a:rPr>
              <a:t> </a:t>
            </a:r>
            <a:r>
              <a:rPr lang="fr-FR" sz="1400" i="1" dirty="0" err="1">
                <a:solidFill>
                  <a:schemeClr val="accent5"/>
                </a:solidFill>
              </a:rPr>
              <a:t>detection</a:t>
            </a:r>
            <a:r>
              <a:rPr lang="fr-FR" sz="1400" i="1" dirty="0">
                <a:solidFill>
                  <a:schemeClr val="accent5"/>
                </a:solidFill>
              </a:rPr>
              <a:t>)</a:t>
            </a:r>
            <a:endParaRPr lang="en-GB" sz="1400" i="1" dirty="0">
              <a:solidFill>
                <a:schemeClr val="accent5"/>
              </a:solidFill>
            </a:endParaRPr>
          </a:p>
        </p:txBody>
      </p:sp>
      <p:sp>
        <p:nvSpPr>
          <p:cNvPr id="24" name="Rectangle 23">
            <a:extLst>
              <a:ext uri="{FF2B5EF4-FFF2-40B4-BE49-F238E27FC236}">
                <a16:creationId xmlns:a16="http://schemas.microsoft.com/office/drawing/2014/main" id="{165AE82B-AC7E-8140-914F-B54E71DE2F72}"/>
              </a:ext>
            </a:extLst>
          </p:cNvPr>
          <p:cNvSpPr/>
          <p:nvPr/>
        </p:nvSpPr>
        <p:spPr>
          <a:xfrm rot="16200000">
            <a:off x="-3084400" y="3084401"/>
            <a:ext cx="6445802" cy="276999"/>
          </a:xfrm>
          <a:prstGeom prst="rect">
            <a:avLst/>
          </a:prstGeom>
          <a:gradFill flip="none" rotWithShape="1">
            <a:gsLst>
              <a:gs pos="0">
                <a:schemeClr val="accent3">
                  <a:alpha val="50000"/>
                </a:schemeClr>
              </a:gs>
              <a:gs pos="100000">
                <a:schemeClr val="bg1"/>
              </a:gs>
            </a:gsLst>
            <a:lin ang="5400000" scaled="1"/>
            <a:tileRect/>
          </a:gradFill>
        </p:spPr>
        <p:txBody>
          <a:bodyPr wrap="square">
            <a:spAutoFit/>
          </a:bodyPr>
          <a:lstStyle/>
          <a:p>
            <a:pPr algn="ctr"/>
            <a:r>
              <a:rPr lang="en-US" sz="1200" dirty="0">
                <a:solidFill>
                  <a:schemeClr val="tx2">
                    <a:lumMod val="60000"/>
                    <a:lumOff val="40000"/>
                  </a:schemeClr>
                </a:solidFill>
              </a:rPr>
              <a:t>Landau-</a:t>
            </a:r>
            <a:r>
              <a:rPr lang="en-US" sz="1200" dirty="0" err="1">
                <a:solidFill>
                  <a:schemeClr val="tx2">
                    <a:lumMod val="60000"/>
                    <a:lumOff val="40000"/>
                  </a:schemeClr>
                </a:solidFill>
              </a:rPr>
              <a:t>Lifshitz</a:t>
            </a:r>
            <a:r>
              <a:rPr lang="en-US" sz="1200" dirty="0">
                <a:solidFill>
                  <a:schemeClr val="tx2">
                    <a:lumMod val="60000"/>
                    <a:lumOff val="40000"/>
                  </a:schemeClr>
                </a:solidFill>
              </a:rPr>
              <a:t> QED book </a:t>
            </a:r>
            <a:r>
              <a:rPr lang="en-US" sz="1200" dirty="0" err="1">
                <a:solidFill>
                  <a:schemeClr val="tx2">
                    <a:lumMod val="60000"/>
                    <a:lumOff val="40000"/>
                  </a:schemeClr>
                </a:solidFill>
              </a:rPr>
              <a:t>paragaphs</a:t>
            </a:r>
            <a:r>
              <a:rPr lang="en-US" sz="1200" dirty="0">
                <a:solidFill>
                  <a:schemeClr val="tx2">
                    <a:lumMod val="60000"/>
                    <a:lumOff val="40000"/>
                  </a:schemeClr>
                </a:solidFill>
              </a:rPr>
              <a:t> 86 and 87</a:t>
            </a:r>
          </a:p>
        </p:txBody>
      </p:sp>
      <p:grpSp>
        <p:nvGrpSpPr>
          <p:cNvPr id="19" name="Groupe 18">
            <a:extLst>
              <a:ext uri="{FF2B5EF4-FFF2-40B4-BE49-F238E27FC236}">
                <a16:creationId xmlns:a16="http://schemas.microsoft.com/office/drawing/2014/main" id="{355BDA08-48E9-644C-B2DD-FB81E6AB5C6B}"/>
              </a:ext>
            </a:extLst>
          </p:cNvPr>
          <p:cNvGrpSpPr/>
          <p:nvPr/>
        </p:nvGrpSpPr>
        <p:grpSpPr>
          <a:xfrm>
            <a:off x="6061570" y="11527"/>
            <a:ext cx="3199729" cy="445828"/>
            <a:chOff x="377634" y="1169710"/>
            <a:chExt cx="4936215" cy="667340"/>
          </a:xfrm>
        </p:grpSpPr>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691B7D1F-C8C5-4D49-93EF-8755C330AD6C}"/>
                    </a:ext>
                  </a:extLst>
                </p:cNvPr>
                <p:cNvSpPr txBox="1"/>
                <p:nvPr/>
              </p:nvSpPr>
              <p:spPr>
                <a:xfrm>
                  <a:off x="377634" y="1169710"/>
                  <a:ext cx="4936215" cy="6673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1400" b="0" i="1" smtClean="0">
                                <a:latin typeface="Cambria Math" panose="02040503050406030204" pitchFamily="18" charset="0"/>
                              </a:rPr>
                            </m:ctrlPr>
                          </m:fPr>
                          <m:num>
                            <m:r>
                              <a:rPr lang="fr-FR" sz="1400" b="0" i="1" smtClean="0">
                                <a:latin typeface="Cambria Math" panose="02040503050406030204" pitchFamily="18" charset="0"/>
                              </a:rPr>
                              <m:t>𝑑</m:t>
                            </m:r>
                            <m:r>
                              <a:rPr lang="fr-FR" sz="1400" i="1">
                                <a:latin typeface="Cambria Math" panose="02040503050406030204" pitchFamily="18" charset="0"/>
                                <a:ea typeface="Cambria Math" panose="02040503050406030204" pitchFamily="18" charset="0"/>
                              </a:rPr>
                              <m:t>𝜎</m:t>
                            </m:r>
                          </m:num>
                          <m:den>
                            <m:r>
                              <a:rPr lang="fr-FR" sz="1400" b="0" i="1" smtClean="0">
                                <a:latin typeface="Cambria Math" panose="02040503050406030204" pitchFamily="18" charset="0"/>
                              </a:rPr>
                              <m:t>𝑑𝑦</m:t>
                            </m:r>
                          </m:den>
                        </m:f>
                        <m:r>
                          <a:rPr lang="fr-FR" sz="1400" b="0" i="1" smtClean="0">
                            <a:latin typeface="Cambria Math" panose="02040503050406030204" pitchFamily="18" charset="0"/>
                          </a:rPr>
                          <m:t>(</m:t>
                        </m:r>
                        <m:r>
                          <a:rPr lang="fr-FR" sz="1400" b="0" i="1" smtClean="0">
                            <a:latin typeface="Cambria Math" panose="02040503050406030204" pitchFamily="18" charset="0"/>
                          </a:rPr>
                          <m:t>𝑥</m:t>
                        </m:r>
                        <m:r>
                          <a:rPr lang="fr-FR" sz="1400" b="0" i="1" smtClean="0">
                            <a:latin typeface="Cambria Math" panose="02040503050406030204" pitchFamily="18" charset="0"/>
                          </a:rPr>
                          <m:t>,</m:t>
                        </m:r>
                        <m:r>
                          <a:rPr lang="fr-FR" sz="1400" b="0" i="1" smtClean="0">
                            <a:latin typeface="Cambria Math" panose="02040503050406030204" pitchFamily="18" charset="0"/>
                          </a:rPr>
                          <m:t>𝑦</m:t>
                        </m:r>
                        <m:r>
                          <a:rPr lang="fr-FR" sz="1400" b="0" i="1" smtClean="0">
                            <a:latin typeface="Cambria Math" panose="02040503050406030204" pitchFamily="18" charset="0"/>
                          </a:rPr>
                          <m:t>)≅</m:t>
                        </m:r>
                        <m:f>
                          <m:fPr>
                            <m:ctrlPr>
                              <a:rPr lang="fr-FR" sz="1400" i="1">
                                <a:latin typeface="Cambria Math" panose="02040503050406030204" pitchFamily="18" charset="0"/>
                              </a:rPr>
                            </m:ctrlPr>
                          </m:fPr>
                          <m:num>
                            <m:r>
                              <a:rPr lang="fr-FR" sz="1400" i="1">
                                <a:latin typeface="Cambria Math" panose="02040503050406030204" pitchFamily="18" charset="0"/>
                              </a:rPr>
                              <m:t>𝑑</m:t>
                            </m:r>
                            <m:sSub>
                              <m:sSubPr>
                                <m:ctrlPr>
                                  <a:rPr lang="fr-FR" sz="1400" i="1" smtClean="0">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𝜎</m:t>
                                </m:r>
                              </m:e>
                              <m:sub>
                                <m:r>
                                  <a:rPr lang="fr-FR" sz="1400" b="0" i="1" smtClean="0">
                                    <a:latin typeface="Cambria Math" panose="02040503050406030204" pitchFamily="18" charset="0"/>
                                  </a:rPr>
                                  <m:t>0</m:t>
                                </m:r>
                              </m:sub>
                            </m:sSub>
                          </m:num>
                          <m:den>
                            <m:r>
                              <a:rPr lang="fr-FR" sz="1400" i="1">
                                <a:latin typeface="Cambria Math" panose="02040503050406030204" pitchFamily="18" charset="0"/>
                              </a:rPr>
                              <m:t>𝑑𝑦</m:t>
                            </m:r>
                          </m:den>
                        </m:f>
                        <m:d>
                          <m:dPr>
                            <m:ctrlPr>
                              <a:rPr lang="fr-FR" sz="1400" i="1" smtClean="0">
                                <a:latin typeface="Cambria Math" panose="02040503050406030204" pitchFamily="18" charset="0"/>
                              </a:rPr>
                            </m:ctrlPr>
                          </m:dPr>
                          <m:e>
                            <m:r>
                              <a:rPr lang="fr-FR" sz="1400" b="0" i="1" smtClean="0">
                                <a:latin typeface="Cambria Math" panose="02040503050406030204" pitchFamily="18" charset="0"/>
                              </a:rPr>
                              <m:t>1+</m:t>
                            </m:r>
                            <m:sSub>
                              <m:sSubPr>
                                <m:ctrlPr>
                                  <a:rPr lang="fr-FR" sz="1400" b="0" i="1" smtClean="0">
                                    <a:latin typeface="Cambria Math" panose="02040503050406030204" pitchFamily="18" charset="0"/>
                                  </a:rPr>
                                </m:ctrlPr>
                              </m:sSubPr>
                              <m:e>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𝒫</m:t>
                                    </m:r>
                                  </m:e>
                                  <m:sub>
                                    <m:r>
                                      <a:rPr lang="fr-FR" sz="1400" b="0" i="1" smtClean="0">
                                        <a:latin typeface="Cambria Math" panose="02040503050406030204" pitchFamily="18" charset="0"/>
                                        <a:ea typeface="Cambria Math" panose="02040503050406030204" pitchFamily="18" charset="0"/>
                                      </a:rPr>
                                      <m:t>𝑇</m:t>
                                    </m:r>
                                  </m:sub>
                                </m:sSub>
                                <m:r>
                                  <a:rPr lang="fr-FR" sz="1400" i="1">
                                    <a:latin typeface="Cambria Math" panose="02040503050406030204" pitchFamily="18" charset="0"/>
                                    <a:ea typeface="Cambria Math" panose="02040503050406030204" pitchFamily="18" charset="0"/>
                                  </a:rPr>
                                  <m:t>𝜆</m:t>
                                </m:r>
                                <m:r>
                                  <a:rPr lang="fr-FR" sz="1400" b="0" i="1" smtClean="0">
                                    <a:latin typeface="Cambria Math" panose="02040503050406030204" pitchFamily="18" charset="0"/>
                                  </a:rPr>
                                  <m:t>𝐴</m:t>
                                </m:r>
                              </m:e>
                              <m:sub>
                                <m:r>
                                  <a:rPr lang="fr-FR" sz="1400" b="0" i="1" smtClean="0">
                                    <a:latin typeface="Cambria Math" panose="02040503050406030204" pitchFamily="18" charset="0"/>
                                  </a:rPr>
                                  <m:t>𝑈𝐷</m:t>
                                </m:r>
                              </m:sub>
                            </m:sSub>
                          </m:e>
                        </m:d>
                      </m:oMath>
                    </m:oMathPara>
                  </a14:m>
                  <a:endParaRPr lang="en-GB" sz="1400" dirty="0"/>
                </a:p>
              </p:txBody>
            </p:sp>
          </mc:Choice>
          <mc:Fallback xmlns="">
            <p:sp>
              <p:nvSpPr>
                <p:cNvPr id="25" name="ZoneTexte 24">
                  <a:extLst>
                    <a:ext uri="{FF2B5EF4-FFF2-40B4-BE49-F238E27FC236}">
                      <a16:creationId xmlns:a16="http://schemas.microsoft.com/office/drawing/2014/main" id="{691B7D1F-C8C5-4D49-93EF-8755C330AD6C}"/>
                    </a:ext>
                  </a:extLst>
                </p:cNvPr>
                <p:cNvSpPr txBox="1">
                  <a:spLocks noRot="1" noChangeAspect="1" noMove="1" noResize="1" noEditPoints="1" noAdjustHandles="1" noChangeArrowheads="1" noChangeShapeType="1" noTextEdit="1"/>
                </p:cNvSpPr>
                <p:nvPr/>
              </p:nvSpPr>
              <p:spPr>
                <a:xfrm>
                  <a:off x="377634" y="1169710"/>
                  <a:ext cx="4936215" cy="667340"/>
                </a:xfrm>
                <a:prstGeom prst="rect">
                  <a:avLst/>
                </a:prstGeom>
                <a:blipFill>
                  <a:blip r:embed="rId7"/>
                  <a:stretch>
                    <a:fillRect b="-16667"/>
                  </a:stretch>
                </a:blipFill>
              </p:spPr>
              <p:txBody>
                <a:bodyPr/>
                <a:lstStyle/>
                <a:p>
                  <a:r>
                    <a:rPr lang="fr-FR">
                      <a:noFill/>
                    </a:rPr>
                    <a:t> </a:t>
                  </a:r>
                </a:p>
              </p:txBody>
            </p:sp>
          </mc:Fallback>
        </mc:AlternateContent>
        <p:sp>
          <p:nvSpPr>
            <p:cNvPr id="27" name="Rectangle 26">
              <a:extLst>
                <a:ext uri="{FF2B5EF4-FFF2-40B4-BE49-F238E27FC236}">
                  <a16:creationId xmlns:a16="http://schemas.microsoft.com/office/drawing/2014/main" id="{A68DF999-7DD9-6244-A9CE-4D6BCC873901}"/>
                </a:ext>
              </a:extLst>
            </p:cNvPr>
            <p:cNvSpPr/>
            <p:nvPr/>
          </p:nvSpPr>
          <p:spPr>
            <a:xfrm>
              <a:off x="1102483" y="1214831"/>
              <a:ext cx="1072340" cy="62221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8" name="Rectangle 27">
              <a:extLst>
                <a:ext uri="{FF2B5EF4-FFF2-40B4-BE49-F238E27FC236}">
                  <a16:creationId xmlns:a16="http://schemas.microsoft.com/office/drawing/2014/main" id="{6B42FCBE-AF4C-B74D-93CB-8BC0EA833E48}"/>
                </a:ext>
              </a:extLst>
            </p:cNvPr>
            <p:cNvSpPr/>
            <p:nvPr/>
          </p:nvSpPr>
          <p:spPr>
            <a:xfrm>
              <a:off x="2466624" y="1199545"/>
              <a:ext cx="549540" cy="60766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1C20DE3-ABD8-0845-8648-677DF8F053BD}"/>
                </a:ext>
              </a:extLst>
            </p:cNvPr>
            <p:cNvSpPr/>
            <p:nvPr/>
          </p:nvSpPr>
          <p:spPr>
            <a:xfrm>
              <a:off x="3542943" y="1186157"/>
              <a:ext cx="911933" cy="62105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51994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rmAutofit fontScale="90000"/>
          </a:bodyPr>
          <a:lstStyle/>
          <a:p>
            <a:r>
              <a:rPr lang="fr-FR" dirty="0" err="1"/>
              <a:t>Detection</a:t>
            </a:r>
            <a:r>
              <a:rPr lang="fr-FR" dirty="0"/>
              <a:t> </a:t>
            </a:r>
            <a:r>
              <a:rPr lang="fr-FR" dirty="0" err="1"/>
              <a:t>strategies</a:t>
            </a:r>
            <a:endParaRPr lang="fr-FR" dirty="0"/>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24/06/2020</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7</a:t>
            </a:fld>
            <a:endParaRPr lang="fr-FR"/>
          </a:p>
        </p:txBody>
      </p:sp>
      <mc:AlternateContent xmlns:mc="http://schemas.openxmlformats.org/markup-compatibility/2006" xmlns:a14="http://schemas.microsoft.com/office/drawing/2010/main">
        <mc:Choice Requires="a14">
          <p:sp>
            <p:nvSpPr>
              <p:cNvPr id="31" name="Text Box 18">
                <a:extLst>
                  <a:ext uri="{FF2B5EF4-FFF2-40B4-BE49-F238E27FC236}">
                    <a16:creationId xmlns:a16="http://schemas.microsoft.com/office/drawing/2014/main" id="{EE8A97AB-4C2D-8144-8C0E-0B98DD817C9E}"/>
                  </a:ext>
                </a:extLst>
              </p:cNvPr>
              <p:cNvSpPr txBox="1">
                <a:spLocks noChangeArrowheads="1"/>
              </p:cNvSpPr>
              <p:nvPr/>
            </p:nvSpPr>
            <p:spPr bwMode="auto">
              <a:xfrm>
                <a:off x="584607" y="1136453"/>
                <a:ext cx="8436396" cy="5047536"/>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Photon calorimetry:</a:t>
                </a:r>
              </a:p>
              <a:p>
                <a:pPr marL="742950" lvl="1" indent="-285750">
                  <a:buFont typeface="Arial" panose="020B0604020202020204" pitchFamily="34" charset="0"/>
                  <a:buChar char="•"/>
                </a:pPr>
                <a:r>
                  <a:rPr lang="en-US" sz="1400" dirty="0">
                    <a:solidFill>
                      <a:schemeClr val="accent5">
                        <a:lumMod val="75000"/>
                      </a:schemeClr>
                    </a:solidFill>
                  </a:rPr>
                  <a:t>Was used at HERA, </a:t>
                </a:r>
                <a:r>
                  <a:rPr lang="en-US" sz="1400" dirty="0" err="1">
                    <a:solidFill>
                      <a:schemeClr val="accent5">
                        <a:lumMod val="75000"/>
                      </a:schemeClr>
                    </a:solidFill>
                  </a:rPr>
                  <a:t>Q</a:t>
                </a:r>
                <a:r>
                  <a:rPr lang="en-US" sz="1400" baseline="-25000" dirty="0" err="1">
                    <a:solidFill>
                      <a:schemeClr val="accent5">
                        <a:lumMod val="75000"/>
                      </a:schemeClr>
                    </a:solidFill>
                  </a:rPr>
                  <a:t>weak</a:t>
                </a:r>
                <a:r>
                  <a:rPr lang="en-US" sz="1400" dirty="0">
                    <a:solidFill>
                      <a:schemeClr val="accent5">
                        <a:lumMod val="75000"/>
                      </a:schemeClr>
                    </a:solidFill>
                  </a:rPr>
                  <a:t> @ </a:t>
                </a:r>
                <a:r>
                  <a:rPr lang="en-US" sz="1400" dirty="0" err="1">
                    <a:solidFill>
                      <a:schemeClr val="accent5">
                        <a:lumMod val="75000"/>
                      </a:schemeClr>
                    </a:solidFill>
                  </a:rPr>
                  <a:t>JeffLab</a:t>
                </a:r>
                <a:r>
                  <a:rPr lang="en-US" sz="1400" dirty="0">
                    <a:solidFill>
                      <a:schemeClr val="accent5">
                        <a:lumMod val="75000"/>
                      </a:schemeClr>
                    </a:solidFill>
                  </a:rPr>
                  <a:t>, </a:t>
                </a:r>
                <a:r>
                  <a:rPr lang="en-US" sz="1400" dirty="0" err="1">
                    <a:solidFill>
                      <a:schemeClr val="accent5">
                        <a:lumMod val="75000"/>
                      </a:schemeClr>
                    </a:solidFill>
                  </a:rPr>
                  <a:t>SuperB</a:t>
                </a:r>
                <a:r>
                  <a:rPr lang="en-US" sz="1400" dirty="0">
                    <a:solidFill>
                      <a:schemeClr val="accent5">
                        <a:lumMod val="75000"/>
                      </a:schemeClr>
                    </a:solidFill>
                  </a:rPr>
                  <a:t> design</a:t>
                </a:r>
              </a:p>
              <a:p>
                <a:pPr marL="742950" lvl="1" indent="-285750">
                  <a:buFont typeface="Arial" panose="020B0604020202020204" pitchFamily="34" charset="0"/>
                  <a:buChar char="•"/>
                </a:pPr>
                <a:r>
                  <a:rPr lang="en-US" sz="1400" dirty="0" err="1">
                    <a:solidFill>
                      <a:schemeClr val="accent5">
                        <a:lumMod val="75000"/>
                      </a:schemeClr>
                    </a:solidFill>
                  </a:rPr>
                  <a:t>Scatterred</a:t>
                </a:r>
                <a:r>
                  <a:rPr lang="en-US" sz="1400" dirty="0">
                    <a:solidFill>
                      <a:schemeClr val="accent5">
                        <a:lumMod val="75000"/>
                      </a:schemeClr>
                    </a:solidFill>
                  </a:rPr>
                  <a:t> contained in a narrow cone</a:t>
                </a:r>
              </a:p>
              <a:p>
                <a:pPr marL="1200150" lvl="2" indent="-285750">
                  <a:buFont typeface="Wingdings" pitchFamily="2" charset="2"/>
                  <a:buChar char="J"/>
                </a:pPr>
                <a:r>
                  <a:rPr lang="en-US" sz="1400" dirty="0">
                    <a:solidFill>
                      <a:schemeClr val="accent6">
                        <a:lumMod val="75000"/>
                      </a:schemeClr>
                    </a:solidFill>
                  </a:rPr>
                  <a:t>Large detection efficiency</a:t>
                </a:r>
              </a:p>
              <a:p>
                <a:pPr marL="1200150" lvl="2" indent="-285750">
                  <a:buFont typeface="Wingdings" pitchFamily="2" charset="2"/>
                  <a:buChar char="L"/>
                </a:pPr>
                <a:r>
                  <a:rPr lang="en-US" sz="1400" dirty="0">
                    <a:solidFill>
                      <a:schemeClr val="accent6">
                        <a:lumMod val="75000"/>
                      </a:schemeClr>
                    </a:solidFill>
                  </a:rPr>
                  <a:t>Detector alignment contribution to systematic uncertainties (transverse leakage)</a:t>
                </a:r>
              </a:p>
              <a:p>
                <a:pPr marL="742950" lvl="1" indent="-285750">
                  <a:buFont typeface="Arial" panose="020B0604020202020204" pitchFamily="34" charset="0"/>
                  <a:buChar char="•"/>
                </a:pPr>
                <a:r>
                  <a:rPr lang="en-US" sz="1400" dirty="0">
                    <a:solidFill>
                      <a:schemeClr val="accent5">
                        <a:lumMod val="75000"/>
                      </a:schemeClr>
                    </a:solidFill>
                  </a:rPr>
                  <a:t>Low scattering rate: (</a:t>
                </a:r>
                <a14:m>
                  <m:oMath xmlns:m="http://schemas.openxmlformats.org/officeDocument/2006/math">
                    <m:r>
                      <a:rPr lang="en-US" sz="1400" i="1" smtClean="0">
                        <a:solidFill>
                          <a:schemeClr val="accent5">
                            <a:lumMod val="75000"/>
                          </a:schemeClr>
                        </a:solidFill>
                        <a:latin typeface="Cambria Math" panose="02040503050406030204" pitchFamily="18" charset="0"/>
                        <a:ea typeface="Cambria Math" panose="02040503050406030204" pitchFamily="18" charset="0"/>
                      </a:rPr>
                      <m:t>~</m:t>
                    </m:r>
                    <m:r>
                      <a:rPr lang="fr-FR" sz="1400" b="0" i="1" smtClean="0">
                        <a:solidFill>
                          <a:schemeClr val="accent5">
                            <a:lumMod val="75000"/>
                          </a:schemeClr>
                        </a:solidFill>
                        <a:latin typeface="Cambria Math" panose="02040503050406030204" pitchFamily="18" charset="0"/>
                        <a:ea typeface="Cambria Math" panose="02040503050406030204" pitchFamily="18" charset="0"/>
                      </a:rPr>
                      <m:t>1/</m:t>
                    </m:r>
                  </m:oMath>
                </a14:m>
                <a:r>
                  <a:rPr lang="en-US" sz="1400" dirty="0">
                    <a:solidFill>
                      <a:schemeClr val="accent5">
                        <a:lumMod val="75000"/>
                      </a:schemeClr>
                    </a:solidFill>
                  </a:rPr>
                  <a:t>bunch)</a:t>
                </a:r>
              </a:p>
              <a:p>
                <a:pPr marL="1200150" lvl="2" indent="-285750">
                  <a:buFont typeface="Wingdings" pitchFamily="2" charset="2"/>
                  <a:buChar char="J"/>
                </a:pPr>
                <a:r>
                  <a:rPr lang="en-US" sz="1400" dirty="0">
                    <a:solidFill>
                      <a:schemeClr val="accent6">
                        <a:lumMod val="75000"/>
                      </a:schemeClr>
                    </a:solidFill>
                    <a:sym typeface="Wingdings" pitchFamily="2" charset="2"/>
                  </a:rPr>
                  <a:t>Data-driven, online calibration and linearity control can be considered (edges of 1, 2, 3 photons)</a:t>
                </a:r>
              </a:p>
              <a:p>
                <a:pPr marL="1200150" lvl="2" indent="-285750">
                  <a:buFont typeface="Wingdings" pitchFamily="2" charset="2"/>
                  <a:buChar char="K"/>
                </a:pPr>
                <a:r>
                  <a:rPr lang="en-US" sz="1400" dirty="0">
                    <a:solidFill>
                      <a:schemeClr val="accent6">
                        <a:lumMod val="75000"/>
                      </a:schemeClr>
                    </a:solidFill>
                    <a:sym typeface="Wingdings" pitchFamily="2" charset="2"/>
                  </a:rPr>
                  <a:t>Signal only radiation dose in detector O(1MGy/year) (1GeV@250MHz)</a:t>
                </a:r>
              </a:p>
              <a:p>
                <a:pPr marL="1200150" lvl="2" indent="-285750">
                  <a:buFont typeface="Wingdings" pitchFamily="2" charset="2"/>
                  <a:buChar char="L"/>
                </a:pPr>
                <a:r>
                  <a:rPr lang="en-US" sz="1400" dirty="0">
                    <a:solidFill>
                      <a:schemeClr val="accent6">
                        <a:lumMod val="75000"/>
                      </a:schemeClr>
                    </a:solidFill>
                    <a:sym typeface="Wingdings" pitchFamily="2" charset="2"/>
                  </a:rPr>
                  <a:t>Very good knowledge (spectrum shape) of </a:t>
                </a:r>
                <a:r>
                  <a:rPr lang="en-US" sz="1400" b="1" dirty="0">
                    <a:solidFill>
                      <a:schemeClr val="accent6">
                        <a:lumMod val="75000"/>
                      </a:schemeClr>
                    </a:solidFill>
                    <a:sym typeface="Wingdings" pitchFamily="2" charset="2"/>
                  </a:rPr>
                  <a:t>backgrounds</a:t>
                </a:r>
                <a:r>
                  <a:rPr lang="en-US" sz="1400" dirty="0">
                    <a:solidFill>
                      <a:schemeClr val="accent6">
                        <a:lumMod val="75000"/>
                      </a:schemeClr>
                    </a:solidFill>
                    <a:sym typeface="Wingdings" pitchFamily="2" charset="2"/>
                  </a:rPr>
                  <a:t> is necessary (data driven)</a:t>
                </a:r>
              </a:p>
              <a:p>
                <a:pPr marL="742950" lvl="1" indent="-285750">
                  <a:buFont typeface="Arial" panose="020B0604020202020204" pitchFamily="34" charset="0"/>
                  <a:buChar char="•"/>
                </a:pPr>
                <a:r>
                  <a:rPr lang="en-US" sz="1400" dirty="0">
                    <a:solidFill>
                      <a:schemeClr val="accent5">
                        <a:lumMod val="75000"/>
                      </a:schemeClr>
                    </a:solidFill>
                  </a:rPr>
                  <a:t>High scattering rate: (</a:t>
                </a:r>
                <a14:m>
                  <m:oMath xmlns:m="http://schemas.openxmlformats.org/officeDocument/2006/math">
                    <m:r>
                      <a:rPr lang="en-US" sz="1400" i="1">
                        <a:solidFill>
                          <a:schemeClr val="accent5">
                            <a:lumMod val="75000"/>
                          </a:schemeClr>
                        </a:solidFill>
                        <a:latin typeface="Cambria Math" panose="02040503050406030204" pitchFamily="18" charset="0"/>
                        <a:ea typeface="Cambria Math" panose="02040503050406030204" pitchFamily="18" charset="0"/>
                      </a:rPr>
                      <m:t>~</m:t>
                    </m:r>
                    <m:r>
                      <a:rPr lang="fr-FR" sz="1400" i="1">
                        <a:solidFill>
                          <a:schemeClr val="accent5">
                            <a:lumMod val="75000"/>
                          </a:schemeClr>
                        </a:solidFill>
                        <a:latin typeface="Cambria Math" panose="02040503050406030204" pitchFamily="18" charset="0"/>
                        <a:ea typeface="Cambria Math" panose="02040503050406030204" pitchFamily="18" charset="0"/>
                      </a:rPr>
                      <m:t>1</m:t>
                    </m:r>
                    <m:r>
                      <a:rPr lang="fr-FR" sz="1400" b="0" i="1" smtClean="0">
                        <a:solidFill>
                          <a:schemeClr val="accent5">
                            <a:lumMod val="75000"/>
                          </a:schemeClr>
                        </a:solidFill>
                        <a:latin typeface="Cambria Math" panose="02040503050406030204" pitchFamily="18" charset="0"/>
                        <a:ea typeface="Cambria Math" panose="02040503050406030204" pitchFamily="18" charset="0"/>
                      </a:rPr>
                      <m:t>0−100</m:t>
                    </m:r>
                    <m:r>
                      <a:rPr lang="fr-FR" sz="1400" i="1">
                        <a:solidFill>
                          <a:schemeClr val="accent5">
                            <a:lumMod val="75000"/>
                          </a:schemeClr>
                        </a:solidFill>
                        <a:latin typeface="Cambria Math" panose="02040503050406030204" pitchFamily="18" charset="0"/>
                        <a:ea typeface="Cambria Math" panose="02040503050406030204" pitchFamily="18" charset="0"/>
                      </a:rPr>
                      <m:t>/</m:t>
                    </m:r>
                  </m:oMath>
                </a14:m>
                <a:r>
                  <a:rPr lang="en-US" sz="1400" dirty="0">
                    <a:solidFill>
                      <a:schemeClr val="accent5">
                        <a:lumMod val="75000"/>
                      </a:schemeClr>
                    </a:solidFill>
                  </a:rPr>
                  <a:t>bunch) </a:t>
                </a:r>
              </a:p>
              <a:p>
                <a:pPr marL="1200150" lvl="2" indent="-285750">
                  <a:buFont typeface="Wingdings" pitchFamily="2" charset="2"/>
                  <a:buChar char="L"/>
                </a:pPr>
                <a:r>
                  <a:rPr lang="en-US" sz="1400" dirty="0">
                    <a:solidFill>
                      <a:schemeClr val="accent6">
                        <a:lumMod val="75000"/>
                      </a:schemeClr>
                    </a:solidFill>
                    <a:sym typeface="Wingdings" pitchFamily="2" charset="2"/>
                  </a:rPr>
                  <a:t>Sensitive to threshold calibration, detector linearity</a:t>
                </a:r>
              </a:p>
              <a:p>
                <a:pPr marL="1200150" lvl="2" indent="-285750">
                  <a:buFont typeface="Wingdings" pitchFamily="2" charset="2"/>
                  <a:buChar char="L"/>
                </a:pPr>
                <a:r>
                  <a:rPr lang="en-US" sz="1400" dirty="0">
                    <a:solidFill>
                      <a:schemeClr val="accent6">
                        <a:lumMod val="75000"/>
                      </a:schemeClr>
                    </a:solidFill>
                    <a:sym typeface="Wingdings" pitchFamily="2" charset="2"/>
                  </a:rPr>
                  <a:t>Very large radiation dose O(10MGy/year) or larger</a:t>
                </a:r>
              </a:p>
              <a:p>
                <a:pPr marL="1200150" lvl="2" indent="-285750">
                  <a:buFont typeface="Wingdings" pitchFamily="2" charset="2"/>
                  <a:buChar char="J"/>
                </a:pPr>
                <a:r>
                  <a:rPr lang="en-US" sz="1400" dirty="0">
                    <a:solidFill>
                      <a:schemeClr val="accent6">
                        <a:lumMod val="75000"/>
                      </a:schemeClr>
                    </a:solidFill>
                    <a:sym typeface="Wingdings" pitchFamily="2" charset="2"/>
                  </a:rPr>
                  <a:t>Background free (background energy deposition below thresholds)</a:t>
                </a:r>
              </a:p>
              <a:p>
                <a:pPr marL="1200150" lvl="2" indent="-285750">
                  <a:buFont typeface="Wingdings" pitchFamily="2" charset="2"/>
                  <a:buChar char="L"/>
                </a:pPr>
                <a:r>
                  <a:rPr lang="en-US" sz="1400" dirty="0">
                    <a:solidFill>
                      <a:schemeClr val="accent6">
                        <a:lumMod val="75000"/>
                      </a:schemeClr>
                    </a:solidFill>
                    <a:sym typeface="Wingdings" pitchFamily="2" charset="2"/>
                  </a:rPr>
                  <a:t>Asymmetry less pronounced (integrated over spectrum)</a:t>
                </a:r>
                <a:endParaRPr lang="en-US" sz="1400" dirty="0">
                  <a:solidFill>
                    <a:schemeClr val="accent6">
                      <a:lumMod val="75000"/>
                    </a:schemeClr>
                  </a:solidFill>
                </a:endParaRPr>
              </a:p>
              <a:p>
                <a:r>
                  <a:rPr lang="en-US" sz="1400" dirty="0">
                    <a:solidFill>
                      <a:schemeClr val="tx2">
                        <a:lumMod val="60000"/>
                        <a:lumOff val="40000"/>
                      </a:schemeClr>
                    </a:solidFill>
                  </a:rPr>
                  <a:t>Electron spectrometry:</a:t>
                </a:r>
              </a:p>
              <a:p>
                <a:pPr marL="742950" lvl="1" indent="-285750">
                  <a:buFont typeface="Arial" panose="020B0604020202020204" pitchFamily="34" charset="0"/>
                  <a:buChar char="•"/>
                </a:pPr>
                <a:r>
                  <a:rPr lang="en-US" sz="1400" dirty="0">
                    <a:solidFill>
                      <a:schemeClr val="accent5">
                        <a:lumMod val="75000"/>
                      </a:schemeClr>
                    </a:solidFill>
                  </a:rPr>
                  <a:t>SLC, </a:t>
                </a:r>
                <a:r>
                  <a:rPr lang="en-US" sz="1400" dirty="0" err="1">
                    <a:solidFill>
                      <a:schemeClr val="accent5">
                        <a:lumMod val="75000"/>
                      </a:schemeClr>
                    </a:solidFill>
                  </a:rPr>
                  <a:t>Q</a:t>
                </a:r>
                <a:r>
                  <a:rPr lang="en-US" sz="1400" baseline="-25000" dirty="0" err="1">
                    <a:solidFill>
                      <a:schemeClr val="accent5">
                        <a:lumMod val="75000"/>
                      </a:schemeClr>
                    </a:solidFill>
                  </a:rPr>
                  <a:t>weak</a:t>
                </a:r>
                <a:r>
                  <a:rPr lang="en-US" sz="1400" dirty="0">
                    <a:solidFill>
                      <a:schemeClr val="accent5">
                        <a:lumMod val="75000"/>
                      </a:schemeClr>
                    </a:solidFill>
                  </a:rPr>
                  <a:t> @ </a:t>
                </a:r>
                <a:r>
                  <a:rPr lang="en-US" sz="1400" dirty="0" err="1">
                    <a:solidFill>
                      <a:schemeClr val="accent5">
                        <a:lumMod val="75000"/>
                      </a:schemeClr>
                    </a:solidFill>
                  </a:rPr>
                  <a:t>JeffLab</a:t>
                </a:r>
                <a:r>
                  <a:rPr lang="en-US" sz="1400" dirty="0">
                    <a:solidFill>
                      <a:schemeClr val="accent5">
                        <a:lumMod val="75000"/>
                      </a:schemeClr>
                    </a:solidFill>
                  </a:rPr>
                  <a:t>, ILC design, </a:t>
                </a:r>
                <a:r>
                  <a:rPr lang="en-US" sz="1400" dirty="0" err="1">
                    <a:solidFill>
                      <a:schemeClr val="accent5">
                        <a:lumMod val="75000"/>
                      </a:schemeClr>
                    </a:solidFill>
                  </a:rPr>
                  <a:t>SuperB</a:t>
                </a:r>
                <a:r>
                  <a:rPr lang="en-US" sz="1400" dirty="0">
                    <a:solidFill>
                      <a:schemeClr val="accent5">
                        <a:lumMod val="75000"/>
                      </a:schemeClr>
                    </a:solidFill>
                  </a:rPr>
                  <a:t> design</a:t>
                </a:r>
              </a:p>
              <a:p>
                <a:pPr marL="742950" lvl="1" indent="-285750">
                  <a:buFont typeface="Arial" panose="020B0604020202020204" pitchFamily="34" charset="0"/>
                  <a:buChar char="•"/>
                </a:pPr>
                <a:r>
                  <a:rPr lang="en-US" sz="1400" dirty="0">
                    <a:solidFill>
                      <a:schemeClr val="accent5">
                        <a:lumMod val="75000"/>
                      </a:schemeClr>
                    </a:solidFill>
                  </a:rPr>
                  <a:t>Counters placed after bending magnet measure differential cross-section</a:t>
                </a:r>
              </a:p>
              <a:p>
                <a:pPr marL="1200150" lvl="2" indent="-285750">
                  <a:buFont typeface="Wingdings" pitchFamily="2" charset="2"/>
                  <a:buChar char="J"/>
                </a:pPr>
                <a:r>
                  <a:rPr lang="en-US" sz="1400" dirty="0">
                    <a:solidFill>
                      <a:schemeClr val="accent6">
                        <a:lumMod val="75000"/>
                      </a:schemeClr>
                    </a:solidFill>
                  </a:rPr>
                  <a:t>Small background</a:t>
                </a:r>
              </a:p>
              <a:p>
                <a:pPr marL="1200150" lvl="2" indent="-285750">
                  <a:buFont typeface="Wingdings" pitchFamily="2" charset="2"/>
                  <a:buChar char="L"/>
                </a:pPr>
                <a:r>
                  <a:rPr lang="en-US" sz="1400" dirty="0">
                    <a:solidFill>
                      <a:schemeClr val="accent6">
                        <a:lumMod val="75000"/>
                      </a:schemeClr>
                    </a:solidFill>
                    <a:sym typeface="Wingdings" pitchFamily="2" charset="2"/>
                  </a:rPr>
                  <a:t>Main systematic uncertainty related to </a:t>
                </a:r>
                <a:r>
                  <a:rPr lang="en-US" sz="1400" b="1" dirty="0">
                    <a:solidFill>
                      <a:schemeClr val="accent6">
                        <a:lumMod val="75000"/>
                      </a:schemeClr>
                    </a:solidFill>
                    <a:sym typeface="Wingdings" pitchFamily="2" charset="2"/>
                  </a:rPr>
                  <a:t>detector alignment</a:t>
                </a:r>
              </a:p>
              <a:p>
                <a:pPr marL="1200150" lvl="2" indent="-285750">
                  <a:buFont typeface="Wingdings" pitchFamily="2" charset="2"/>
                  <a:buChar char="K"/>
                </a:pPr>
                <a:r>
                  <a:rPr lang="en-US" sz="1400" dirty="0">
                    <a:solidFill>
                      <a:schemeClr val="accent6">
                        <a:lumMod val="75000"/>
                      </a:schemeClr>
                    </a:solidFill>
                    <a:sym typeface="Wingdings" pitchFamily="2" charset="2"/>
                  </a:rPr>
                  <a:t>Online calibration not easy</a:t>
                </a:r>
                <a:endParaRPr lang="en-US" sz="1400" dirty="0">
                  <a:solidFill>
                    <a:schemeClr val="accent6">
                      <a:lumMod val="75000"/>
                    </a:schemeClr>
                  </a:solidFill>
                </a:endParaRPr>
              </a:p>
              <a:p>
                <a:r>
                  <a:rPr lang="en-US" sz="1400" dirty="0">
                    <a:solidFill>
                      <a:schemeClr val="tx2">
                        <a:lumMod val="60000"/>
                        <a:lumOff val="40000"/>
                      </a:schemeClr>
                    </a:solidFill>
                  </a:rPr>
                  <a:t>Both at the same time</a:t>
                </a:r>
              </a:p>
              <a:p>
                <a:pPr marL="742950" lvl="1" indent="-285750">
                  <a:buFont typeface="Arial" panose="020B0604020202020204" pitchFamily="34" charset="0"/>
                  <a:buChar char="•"/>
                </a:pPr>
                <a:r>
                  <a:rPr lang="en-US" sz="1400" dirty="0">
                    <a:solidFill>
                      <a:schemeClr val="accent5">
                        <a:lumMod val="75000"/>
                      </a:schemeClr>
                    </a:solidFill>
                  </a:rPr>
                  <a:t>SLC, </a:t>
                </a:r>
                <a:r>
                  <a:rPr lang="en-US" sz="1400" dirty="0" err="1">
                    <a:solidFill>
                      <a:schemeClr val="accent5">
                        <a:lumMod val="75000"/>
                      </a:schemeClr>
                    </a:solidFill>
                  </a:rPr>
                  <a:t>Q</a:t>
                </a:r>
                <a:r>
                  <a:rPr lang="en-US" sz="1400" baseline="-25000" dirty="0" err="1">
                    <a:solidFill>
                      <a:schemeClr val="accent5">
                        <a:lumMod val="75000"/>
                      </a:schemeClr>
                    </a:solidFill>
                  </a:rPr>
                  <a:t>weak</a:t>
                </a:r>
                <a:r>
                  <a:rPr lang="en-US" sz="1400" dirty="0">
                    <a:solidFill>
                      <a:schemeClr val="accent5">
                        <a:lumMod val="75000"/>
                      </a:schemeClr>
                    </a:solidFill>
                  </a:rPr>
                  <a:t> @ </a:t>
                </a:r>
                <a:r>
                  <a:rPr lang="en-US" sz="1400" dirty="0" err="1">
                    <a:solidFill>
                      <a:schemeClr val="accent5">
                        <a:lumMod val="75000"/>
                      </a:schemeClr>
                    </a:solidFill>
                  </a:rPr>
                  <a:t>JeffLab</a:t>
                </a:r>
                <a:r>
                  <a:rPr lang="en-US" sz="1400" dirty="0">
                    <a:solidFill>
                      <a:schemeClr val="accent5">
                        <a:lumMod val="75000"/>
                      </a:schemeClr>
                    </a:solidFill>
                  </a:rPr>
                  <a:t>, </a:t>
                </a:r>
                <a:r>
                  <a:rPr lang="en-US" sz="1400" dirty="0" err="1">
                    <a:solidFill>
                      <a:schemeClr val="accent5">
                        <a:lumMod val="75000"/>
                      </a:schemeClr>
                    </a:solidFill>
                  </a:rPr>
                  <a:t>SuperB</a:t>
                </a:r>
                <a:r>
                  <a:rPr lang="en-US" sz="1400" dirty="0">
                    <a:solidFill>
                      <a:schemeClr val="accent5">
                        <a:lumMod val="75000"/>
                      </a:schemeClr>
                    </a:solidFill>
                  </a:rPr>
                  <a:t> design</a:t>
                </a:r>
              </a:p>
              <a:p>
                <a:pPr marL="742950" lvl="1" indent="-285750">
                  <a:buFont typeface="Arial" panose="020B0604020202020204" pitchFamily="34" charset="0"/>
                  <a:buChar char="•"/>
                </a:pPr>
                <a:r>
                  <a:rPr lang="en-US" sz="1400" dirty="0">
                    <a:solidFill>
                      <a:schemeClr val="accent5">
                        <a:lumMod val="75000"/>
                      </a:schemeClr>
                    </a:solidFill>
                  </a:rPr>
                  <a:t>Reduce uncorrelated systematic uncertainties</a:t>
                </a:r>
              </a:p>
            </p:txBody>
          </p:sp>
        </mc:Choice>
        <mc:Fallback xmlns="">
          <p:sp>
            <p:nvSpPr>
              <p:cNvPr id="31" name="Text Box 18">
                <a:extLst>
                  <a:ext uri="{FF2B5EF4-FFF2-40B4-BE49-F238E27FC236}">
                    <a16:creationId xmlns:a16="http://schemas.microsoft.com/office/drawing/2014/main" id="{EE8A97AB-4C2D-8144-8C0E-0B98DD817C9E}"/>
                  </a:ext>
                </a:extLst>
              </p:cNvPr>
              <p:cNvSpPr txBox="1">
                <a:spLocks noRot="1" noChangeAspect="1" noMove="1" noResize="1" noEditPoints="1" noAdjustHandles="1" noChangeArrowheads="1" noChangeShapeType="1" noTextEdit="1"/>
              </p:cNvSpPr>
              <p:nvPr/>
            </p:nvSpPr>
            <p:spPr bwMode="auto">
              <a:xfrm>
                <a:off x="584607" y="1136453"/>
                <a:ext cx="8436396" cy="5047536"/>
              </a:xfrm>
              <a:prstGeom prst="rect">
                <a:avLst/>
              </a:prstGeom>
              <a:blipFill>
                <a:blip r:embed="rId2"/>
                <a:stretch>
                  <a:fillRect l="-150" b="-251"/>
                </a:stretch>
              </a:blipFill>
              <a:ln w="9525">
                <a:noFill/>
                <a:miter lim="800000"/>
                <a:headEnd/>
                <a:tailEnd/>
              </a:ln>
            </p:spPr>
            <p:txBody>
              <a:bodyPr/>
              <a:lstStyle/>
              <a:p>
                <a:r>
                  <a:rPr lang="fr-FR">
                    <a:noFill/>
                  </a:rPr>
                  <a:t> </a:t>
                </a:r>
              </a:p>
            </p:txBody>
          </p:sp>
        </mc:Fallback>
      </mc:AlternateContent>
    </p:spTree>
    <p:extLst>
      <p:ext uri="{BB962C8B-B14F-4D97-AF65-F5344CB8AC3E}">
        <p14:creationId xmlns:p14="http://schemas.microsoft.com/office/powerpoint/2010/main" val="110407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4313D-DEBE-AE49-A7F9-E52AC49CD183}"/>
              </a:ext>
            </a:extLst>
          </p:cNvPr>
          <p:cNvSpPr>
            <a:spLocks noGrp="1"/>
          </p:cNvSpPr>
          <p:nvPr>
            <p:ph type="title"/>
          </p:nvPr>
        </p:nvSpPr>
        <p:spPr>
          <a:xfrm>
            <a:off x="628649" y="365126"/>
            <a:ext cx="8392353" cy="509517"/>
          </a:xfrm>
        </p:spPr>
        <p:txBody>
          <a:bodyPr>
            <a:normAutofit fontScale="90000"/>
          </a:bodyPr>
          <a:lstStyle/>
          <a:p>
            <a:r>
              <a:rPr lang="fr-FR" dirty="0"/>
              <a:t>General </a:t>
            </a:r>
            <a:r>
              <a:rPr lang="fr-FR" dirty="0" err="1"/>
              <a:t>strategy</a:t>
            </a:r>
            <a:r>
              <a:rPr lang="fr-FR" dirty="0"/>
              <a:t>, questions to </a:t>
            </a:r>
            <a:r>
              <a:rPr lang="fr-FR" dirty="0" err="1"/>
              <a:t>address</a:t>
            </a:r>
            <a:endParaRPr lang="fr-FR" dirty="0"/>
          </a:p>
        </p:txBody>
      </p:sp>
      <p:sp>
        <p:nvSpPr>
          <p:cNvPr id="4" name="Espace réservé de la date 3">
            <a:extLst>
              <a:ext uri="{FF2B5EF4-FFF2-40B4-BE49-F238E27FC236}">
                <a16:creationId xmlns:a16="http://schemas.microsoft.com/office/drawing/2014/main" id="{6CA6C0AF-8646-E848-9ED1-97AA8D77D469}"/>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0CF12F82-E7BB-4348-A9AE-40E986B155FC}"/>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C61277A9-23E6-B942-8683-A7903BD7988F}"/>
              </a:ext>
            </a:extLst>
          </p:cNvPr>
          <p:cNvSpPr>
            <a:spLocks noGrp="1"/>
          </p:cNvSpPr>
          <p:nvPr>
            <p:ph type="sldNum" sz="quarter" idx="12"/>
          </p:nvPr>
        </p:nvSpPr>
        <p:spPr/>
        <p:txBody>
          <a:bodyPr/>
          <a:lstStyle/>
          <a:p>
            <a:fld id="{6324D5D7-7619-544E-85E6-FE67B0DC27B1}" type="slidenum">
              <a:rPr lang="fr-FR" smtClean="0"/>
              <a:t>8</a:t>
            </a:fld>
            <a:endParaRPr lang="fr-FR"/>
          </a:p>
        </p:txBody>
      </p:sp>
      <p:sp>
        <p:nvSpPr>
          <p:cNvPr id="7" name="Text Box 18">
            <a:extLst>
              <a:ext uri="{FF2B5EF4-FFF2-40B4-BE49-F238E27FC236}">
                <a16:creationId xmlns:a16="http://schemas.microsoft.com/office/drawing/2014/main" id="{26548A13-28D0-B646-9AB5-CD284F4AF971}"/>
              </a:ext>
            </a:extLst>
          </p:cNvPr>
          <p:cNvSpPr txBox="1">
            <a:spLocks noChangeArrowheads="1"/>
          </p:cNvSpPr>
          <p:nvPr/>
        </p:nvSpPr>
        <p:spPr bwMode="auto">
          <a:xfrm>
            <a:off x="584607" y="1136453"/>
            <a:ext cx="8436396" cy="3970318"/>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Some constraints:</a:t>
            </a:r>
          </a:p>
          <a:p>
            <a:pPr marL="742950" lvl="1" indent="-285750">
              <a:buFont typeface="Arial" panose="020B0604020202020204" pitchFamily="34" charset="0"/>
              <a:buChar char="•"/>
            </a:pPr>
            <a:r>
              <a:rPr lang="en-US" sz="1400" dirty="0">
                <a:solidFill>
                  <a:schemeClr val="accent5">
                    <a:lumMod val="75000"/>
                  </a:schemeClr>
                </a:solidFill>
              </a:rPr>
              <a:t>Bunch/bunch effects observed at HERA</a:t>
            </a:r>
          </a:p>
          <a:p>
            <a:pPr lvl="2"/>
            <a:r>
              <a:rPr lang="en-US" sz="1400" dirty="0">
                <a:solidFill>
                  <a:schemeClr val="accent5">
                    <a:lumMod val="75000"/>
                  </a:schemeClr>
                </a:solidFill>
                <a:sym typeface="Wingdings" pitchFamily="2" charset="2"/>
              </a:rPr>
              <a:t> Measure polarization for every bunch independently continuously (top-up operation)</a:t>
            </a:r>
            <a:endParaRPr lang="en-US" sz="1400" dirty="0">
              <a:solidFill>
                <a:schemeClr val="accent5">
                  <a:lumMod val="75000"/>
                </a:schemeClr>
              </a:solidFill>
            </a:endParaRPr>
          </a:p>
          <a:p>
            <a:pPr lvl="2"/>
            <a:r>
              <a:rPr lang="en-US" sz="1400" dirty="0">
                <a:solidFill>
                  <a:schemeClr val="accent5">
                    <a:lumMod val="75000"/>
                  </a:schemeClr>
                </a:solidFill>
                <a:sym typeface="Wingdings" pitchFamily="2" charset="2"/>
              </a:rPr>
              <a:t> Require fast detectors, able to measure polarization every 4ns.</a:t>
            </a: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Flip polarization very often or use bunches w/ opposite polarizations</a:t>
            </a:r>
          </a:p>
          <a:p>
            <a:pPr marL="742950" lvl="1" indent="-285750">
              <a:buFont typeface="Arial" panose="020B0604020202020204" pitchFamily="34" charset="0"/>
              <a:buChar char="•"/>
            </a:pPr>
            <a:r>
              <a:rPr lang="en-US" sz="1400" dirty="0">
                <a:solidFill>
                  <a:schemeClr val="accent5">
                    <a:lumMod val="75000"/>
                  </a:schemeClr>
                </a:solidFill>
              </a:rPr>
              <a:t>Avoid correlations polarization and luminosity</a:t>
            </a:r>
            <a:endParaRPr lang="en-US" sz="1400" dirty="0">
              <a:solidFill>
                <a:schemeClr val="tx2">
                  <a:lumMod val="60000"/>
                  <a:lumOff val="40000"/>
                </a:schemeClr>
              </a:solidFill>
            </a:endParaRPr>
          </a:p>
          <a:p>
            <a:endParaRPr lang="en-US" sz="1400" dirty="0">
              <a:solidFill>
                <a:schemeClr val="tx2">
                  <a:lumMod val="60000"/>
                  <a:lumOff val="40000"/>
                </a:schemeClr>
              </a:solidFill>
            </a:endParaRPr>
          </a:p>
          <a:p>
            <a:r>
              <a:rPr lang="en-US" sz="1400" dirty="0">
                <a:solidFill>
                  <a:schemeClr val="tx2">
                    <a:lumMod val="60000"/>
                    <a:lumOff val="40000"/>
                  </a:schemeClr>
                </a:solidFill>
              </a:rPr>
              <a:t>Check that vertical polarization is actually properly toped to the circulating bunch :</a:t>
            </a:r>
          </a:p>
          <a:p>
            <a:pPr marL="742950" lvl="1" indent="-285750">
              <a:buFont typeface="Arial" panose="020B0604020202020204" pitchFamily="34" charset="0"/>
              <a:buChar char="•"/>
            </a:pPr>
            <a:r>
              <a:rPr lang="en-US" sz="1400" dirty="0">
                <a:solidFill>
                  <a:schemeClr val="accent5">
                    <a:lumMod val="75000"/>
                  </a:schemeClr>
                </a:solidFill>
              </a:rPr>
              <a:t>Real time measurement of polarization in the injector line needed ? Is it possible ?</a:t>
            </a:r>
          </a:p>
          <a:p>
            <a:pPr marL="742950" lvl="1" indent="-285750">
              <a:buFont typeface="Arial" panose="020B0604020202020204" pitchFamily="34" charset="0"/>
              <a:buChar char="•"/>
            </a:pPr>
            <a:r>
              <a:rPr lang="en-US" sz="1400" dirty="0">
                <a:solidFill>
                  <a:schemeClr val="accent5">
                    <a:lumMod val="75000"/>
                  </a:schemeClr>
                </a:solidFill>
              </a:rPr>
              <a:t>Transverse polarimeter in the ring ? Or infer the info from a longitudinal polarimeter ?</a:t>
            </a:r>
          </a:p>
          <a:p>
            <a:pPr lvl="1"/>
            <a:endParaRPr lang="en-US" sz="1400" dirty="0">
              <a:solidFill>
                <a:schemeClr val="accent5">
                  <a:lumMod val="75000"/>
                </a:schemeClr>
              </a:solidFill>
            </a:endParaRPr>
          </a:p>
          <a:p>
            <a:r>
              <a:rPr lang="en-US" sz="1400" dirty="0">
                <a:solidFill>
                  <a:schemeClr val="tx2">
                    <a:lumMod val="60000"/>
                    <a:lumOff val="40000"/>
                  </a:schemeClr>
                </a:solidFill>
              </a:rPr>
              <a:t>Measure the longitudinal polarization close to the IP precisely:</a:t>
            </a:r>
          </a:p>
          <a:p>
            <a:pPr marL="742950" lvl="1" indent="-285750">
              <a:buFont typeface="Arial" panose="020B0604020202020204" pitchFamily="34" charset="0"/>
              <a:buChar char="•"/>
            </a:pPr>
            <a:r>
              <a:rPr lang="en-US" sz="1400" dirty="0">
                <a:solidFill>
                  <a:schemeClr val="accent5">
                    <a:lumMod val="75000"/>
                  </a:schemeClr>
                </a:solidFill>
              </a:rPr>
              <a:t>Is there room for that ?</a:t>
            </a:r>
          </a:p>
          <a:p>
            <a:pPr marL="742950" lvl="1" indent="-285750">
              <a:buFont typeface="Arial" panose="020B0604020202020204" pitchFamily="34" charset="0"/>
              <a:buChar char="•"/>
            </a:pPr>
            <a:r>
              <a:rPr lang="en-US" sz="1400" dirty="0">
                <a:solidFill>
                  <a:schemeClr val="accent5">
                    <a:lumMod val="75000"/>
                  </a:schemeClr>
                </a:solidFill>
              </a:rPr>
              <a:t>What is the expected level of longitudinal polarization at that place ?</a:t>
            </a:r>
          </a:p>
          <a:p>
            <a:pPr lvl="1"/>
            <a:endParaRPr lang="en-US" sz="1400" dirty="0">
              <a:solidFill>
                <a:schemeClr val="tx2">
                  <a:lumMod val="60000"/>
                  <a:lumOff val="40000"/>
                </a:schemeClr>
              </a:solidFill>
            </a:endParaRPr>
          </a:p>
          <a:p>
            <a:r>
              <a:rPr lang="en-US" sz="1400" dirty="0">
                <a:solidFill>
                  <a:schemeClr val="tx2">
                    <a:lumMod val="60000"/>
                    <a:lumOff val="40000"/>
                  </a:schemeClr>
                </a:solidFill>
              </a:rPr>
              <a:t>Since no permanent regime will be reached (contrary to HERA):</a:t>
            </a:r>
          </a:p>
          <a:p>
            <a:pPr marL="742950" lvl="1" indent="-285750">
              <a:buFont typeface="Arial" panose="020B0604020202020204" pitchFamily="34" charset="0"/>
              <a:buChar char="•"/>
            </a:pPr>
            <a:r>
              <a:rPr lang="en-US" sz="1400" dirty="0">
                <a:solidFill>
                  <a:schemeClr val="accent5">
                    <a:lumMod val="75000"/>
                  </a:schemeClr>
                </a:solidFill>
              </a:rPr>
              <a:t>At what frequency must the polarization be measured ? (every minute is enough ?)</a:t>
            </a:r>
          </a:p>
          <a:p>
            <a:endParaRPr lang="en-US" sz="1400" dirty="0">
              <a:solidFill>
                <a:schemeClr val="accent5">
                  <a:lumMod val="75000"/>
                </a:schemeClr>
              </a:solidFill>
            </a:endParaRPr>
          </a:p>
        </p:txBody>
      </p:sp>
    </p:spTree>
    <p:extLst>
      <p:ext uri="{BB962C8B-B14F-4D97-AF65-F5344CB8AC3E}">
        <p14:creationId xmlns:p14="http://schemas.microsoft.com/office/powerpoint/2010/main" val="369626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90E12-748F-8E49-86E3-C1773ACD6895}"/>
              </a:ext>
            </a:extLst>
          </p:cNvPr>
          <p:cNvSpPr>
            <a:spLocks noGrp="1"/>
          </p:cNvSpPr>
          <p:nvPr>
            <p:ph type="title"/>
          </p:nvPr>
        </p:nvSpPr>
        <p:spPr/>
        <p:txBody>
          <a:bodyPr>
            <a:normAutofit fontScale="90000"/>
          </a:bodyPr>
          <a:lstStyle/>
          <a:p>
            <a:r>
              <a:rPr lang="fr-FR" dirty="0" err="1"/>
              <a:t>Polarimeter</a:t>
            </a:r>
            <a:r>
              <a:rPr lang="fr-FR" dirty="0"/>
              <a:t> location</a:t>
            </a:r>
          </a:p>
        </p:txBody>
      </p:sp>
      <p:sp>
        <p:nvSpPr>
          <p:cNvPr id="4" name="Espace réservé de la date 3">
            <a:extLst>
              <a:ext uri="{FF2B5EF4-FFF2-40B4-BE49-F238E27FC236}">
                <a16:creationId xmlns:a16="http://schemas.microsoft.com/office/drawing/2014/main" id="{A283C0D6-C017-824B-AB68-A7138688248C}"/>
              </a:ext>
            </a:extLst>
          </p:cNvPr>
          <p:cNvSpPr>
            <a:spLocks noGrp="1"/>
          </p:cNvSpPr>
          <p:nvPr>
            <p:ph type="dt" sz="half" idx="10"/>
          </p:nvPr>
        </p:nvSpPr>
        <p:spPr/>
        <p:txBody>
          <a:bodyPr/>
          <a:lstStyle/>
          <a:p>
            <a:r>
              <a:rPr lang="fr-FR"/>
              <a:t>24/06/2020</a:t>
            </a:r>
          </a:p>
        </p:txBody>
      </p:sp>
      <p:sp>
        <p:nvSpPr>
          <p:cNvPr id="5" name="Espace réservé du pied de page 4">
            <a:extLst>
              <a:ext uri="{FF2B5EF4-FFF2-40B4-BE49-F238E27FC236}">
                <a16:creationId xmlns:a16="http://schemas.microsoft.com/office/drawing/2014/main" id="{29E64A8D-0ADB-A343-A00E-E004E7D383EC}"/>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B7123777-6B1D-034A-A4FD-F8B95AEBA0DC}"/>
              </a:ext>
            </a:extLst>
          </p:cNvPr>
          <p:cNvSpPr>
            <a:spLocks noGrp="1"/>
          </p:cNvSpPr>
          <p:nvPr>
            <p:ph type="sldNum" sz="quarter" idx="12"/>
          </p:nvPr>
        </p:nvSpPr>
        <p:spPr/>
        <p:txBody>
          <a:bodyPr/>
          <a:lstStyle/>
          <a:p>
            <a:fld id="{6324D5D7-7619-544E-85E6-FE67B0DC27B1}" type="slidenum">
              <a:rPr lang="fr-FR" smtClean="0"/>
              <a:t>9</a:t>
            </a:fld>
            <a:endParaRPr lang="fr-FR"/>
          </a:p>
        </p:txBody>
      </p:sp>
      <p:sp>
        <p:nvSpPr>
          <p:cNvPr id="7" name="Text Box 18">
            <a:extLst>
              <a:ext uri="{FF2B5EF4-FFF2-40B4-BE49-F238E27FC236}">
                <a16:creationId xmlns:a16="http://schemas.microsoft.com/office/drawing/2014/main" id="{27E98B61-8C4E-A54B-B35F-9135FD455637}"/>
              </a:ext>
            </a:extLst>
          </p:cNvPr>
          <p:cNvSpPr txBox="1">
            <a:spLocks noChangeArrowheads="1"/>
          </p:cNvSpPr>
          <p:nvPr/>
        </p:nvSpPr>
        <p:spPr bwMode="auto">
          <a:xfrm>
            <a:off x="353802" y="1038992"/>
            <a:ext cx="8436396" cy="5262979"/>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1. Ideally: want to measure the beam polarization at (close to) IP, but:</a:t>
            </a:r>
          </a:p>
          <a:p>
            <a:pPr marL="742950" lvl="1" indent="-285750">
              <a:buFont typeface="Arial" panose="020B0604020202020204" pitchFamily="34" charset="0"/>
              <a:buChar char="•"/>
            </a:pPr>
            <a:r>
              <a:rPr lang="en-US" sz="1400" dirty="0">
                <a:solidFill>
                  <a:schemeClr val="accent5">
                    <a:lumMod val="75000"/>
                  </a:schemeClr>
                </a:solidFill>
              </a:rPr>
              <a:t>Extremely busy place already </a:t>
            </a:r>
            <a:r>
              <a:rPr lang="en-US" sz="1400" dirty="0">
                <a:solidFill>
                  <a:schemeClr val="accent5">
                    <a:lumMod val="75000"/>
                  </a:schemeClr>
                </a:solidFill>
                <a:sym typeface="Wingdings" pitchFamily="2" charset="2"/>
              </a:rPr>
              <a:t> difficult to inject laser</a:t>
            </a: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Very large backgrounds for a Compton detector placed nearby IP</a:t>
            </a:r>
          </a:p>
          <a:p>
            <a:pPr marL="742950" lvl="1" indent="-285750">
              <a:buFont typeface="Arial" panose="020B0604020202020204" pitchFamily="34" charset="0"/>
              <a:buChar char="•"/>
            </a:pPr>
            <a:r>
              <a:rPr lang="en-US" sz="1400" dirty="0">
                <a:solidFill>
                  <a:schemeClr val="accent5">
                    <a:lumMod val="75000"/>
                  </a:schemeClr>
                </a:solidFill>
              </a:rPr>
              <a:t>Very large backgrounds in the line of sight of the IP (radiative Bhabha, </a:t>
            </a:r>
            <a:r>
              <a:rPr lang="en-US" sz="1400" dirty="0" err="1">
                <a:solidFill>
                  <a:schemeClr val="accent5">
                    <a:lumMod val="75000"/>
                  </a:schemeClr>
                </a:solidFill>
              </a:rPr>
              <a:t>bremstrahlung</a:t>
            </a:r>
            <a:r>
              <a:rPr lang="en-US" sz="1400" dirty="0">
                <a:solidFill>
                  <a:schemeClr val="accent5">
                    <a:lumMod val="75000"/>
                  </a:schemeClr>
                </a:solidFill>
              </a:rPr>
              <a:t> on poor residual vacuum at IP integrated over several tens of meters). NB: there is already LumiBelle2 installed. This can provide some estimated levels.</a:t>
            </a:r>
          </a:p>
          <a:p>
            <a:pPr marL="742950" lvl="1" indent="-285750">
              <a:buFont typeface="Arial" panose="020B0604020202020204" pitchFamily="34" charset="0"/>
              <a:buChar char="•"/>
            </a:pPr>
            <a:r>
              <a:rPr lang="en-US" sz="1400" dirty="0">
                <a:solidFill>
                  <a:schemeClr val="accent5">
                    <a:lumMod val="75000"/>
                  </a:schemeClr>
                </a:solidFill>
              </a:rPr>
              <a:t>In my opinion it is not an option to consider. Extensive background studies must be performed to validate such a location.</a:t>
            </a:r>
          </a:p>
          <a:p>
            <a:endParaRPr lang="en-US" sz="1400" dirty="0">
              <a:solidFill>
                <a:schemeClr val="tx2">
                  <a:lumMod val="60000"/>
                  <a:lumOff val="40000"/>
                </a:schemeClr>
              </a:solidFill>
            </a:endParaRPr>
          </a:p>
          <a:p>
            <a:r>
              <a:rPr lang="en-US" sz="1400" dirty="0">
                <a:solidFill>
                  <a:schemeClr val="tx2">
                    <a:lumMod val="60000"/>
                    <a:lumOff val="40000"/>
                  </a:schemeClr>
                </a:solidFill>
              </a:rPr>
              <a:t>2. A bit further away (approx. mid-point in between Belle2 and spin rotators)</a:t>
            </a:r>
          </a:p>
          <a:p>
            <a:pPr marL="742950" lvl="1" indent="-285750">
              <a:buFont typeface="Arial" panose="020B0604020202020204" pitchFamily="34" charset="0"/>
              <a:buChar char="•"/>
            </a:pPr>
            <a:r>
              <a:rPr lang="en-US" sz="1400" dirty="0">
                <a:solidFill>
                  <a:schemeClr val="accent5">
                    <a:lumMod val="75000"/>
                  </a:schemeClr>
                </a:solidFill>
              </a:rPr>
              <a:t>Backgrounds from the opposite beam ?</a:t>
            </a:r>
          </a:p>
          <a:p>
            <a:pPr marL="742950" lvl="1" indent="-285750">
              <a:buFont typeface="Arial" panose="020B0604020202020204" pitchFamily="34" charset="0"/>
              <a:buChar char="•"/>
            </a:pPr>
            <a:r>
              <a:rPr lang="en-US" sz="1400" dirty="0">
                <a:solidFill>
                  <a:schemeClr val="accent5">
                    <a:lumMod val="75000"/>
                  </a:schemeClr>
                </a:solidFill>
              </a:rPr>
              <a:t>Only a fraction of the IP polarization is measured. This sensitivity loss is probably not a major problem for a tool that is mainly devoted to real time monitoring for machine optimization. NB: avoid horizontal orientation of polarization.</a:t>
            </a:r>
          </a:p>
          <a:p>
            <a:pPr marL="742950" lvl="1" indent="-285750">
              <a:buFont typeface="Arial" panose="020B0604020202020204" pitchFamily="34" charset="0"/>
              <a:buChar char="•"/>
            </a:pPr>
            <a:r>
              <a:rPr lang="en-US" sz="1400" dirty="0">
                <a:solidFill>
                  <a:schemeClr val="accent5">
                    <a:lumMod val="75000"/>
                  </a:schemeClr>
                </a:solidFill>
              </a:rPr>
              <a:t>Difficult to relate it precisely to IP polarization (difficult task to track the spin to IP with precision including misalignments). Systematics to be evaluated.</a:t>
            </a:r>
          </a:p>
          <a:p>
            <a:pPr marL="742950" lvl="1" indent="-285750">
              <a:buFont typeface="Arial" panose="020B0604020202020204" pitchFamily="34" charset="0"/>
              <a:buChar char="•"/>
            </a:pPr>
            <a:r>
              <a:rPr lang="en-US" sz="1400" dirty="0">
                <a:solidFill>
                  <a:schemeClr val="accent5">
                    <a:lumMod val="75000"/>
                  </a:schemeClr>
                </a:solidFill>
              </a:rPr>
              <a:t>I quickly investigated this possibility </a:t>
            </a:r>
            <a:endParaRPr lang="en-US" sz="1400" dirty="0">
              <a:solidFill>
                <a:schemeClr val="tx2">
                  <a:lumMod val="60000"/>
                  <a:lumOff val="40000"/>
                </a:schemeClr>
              </a:solidFill>
            </a:endParaRPr>
          </a:p>
          <a:p>
            <a:endParaRPr lang="en-US" sz="1400" dirty="0">
              <a:solidFill>
                <a:schemeClr val="tx2">
                  <a:lumMod val="60000"/>
                  <a:lumOff val="40000"/>
                </a:schemeClr>
              </a:solidFill>
            </a:endParaRPr>
          </a:p>
          <a:p>
            <a:r>
              <a:rPr lang="en-US" sz="1400" dirty="0">
                <a:solidFill>
                  <a:schemeClr val="tx2">
                    <a:lumMod val="60000"/>
                    <a:lumOff val="40000"/>
                  </a:schemeClr>
                </a:solidFill>
              </a:rPr>
              <a:t>3. Somewhere else: Measure transverse polarization</a:t>
            </a:r>
          </a:p>
          <a:p>
            <a:pPr marL="742950" lvl="1" indent="-285750">
              <a:buFont typeface="Arial" panose="020B0604020202020204" pitchFamily="34" charset="0"/>
              <a:buChar char="•"/>
            </a:pPr>
            <a:r>
              <a:rPr lang="en-US" sz="1400" dirty="0">
                <a:solidFill>
                  <a:schemeClr val="accent5">
                    <a:lumMod val="75000"/>
                  </a:schemeClr>
                </a:solidFill>
              </a:rPr>
              <a:t>Requires to measure vertical asymmetry of scattered particles with few tens µrad resolution </a:t>
            </a:r>
          </a:p>
          <a:p>
            <a:pPr marL="742950" lvl="1" indent="-285750">
              <a:buFont typeface="Arial" panose="020B0604020202020204" pitchFamily="34" charset="0"/>
              <a:buChar char="•"/>
            </a:pPr>
            <a:r>
              <a:rPr lang="en-US" sz="1400" dirty="0">
                <a:solidFill>
                  <a:schemeClr val="accent5">
                    <a:lumMod val="75000"/>
                  </a:schemeClr>
                </a:solidFill>
              </a:rPr>
              <a:t>Vertical alignment must be maintained within few 10µm,µrad ! (see HERA’s experience)</a:t>
            </a:r>
          </a:p>
          <a:p>
            <a:pPr marL="742950" lvl="1" indent="-285750">
              <a:buFont typeface="Arial" panose="020B0604020202020204" pitchFamily="34" charset="0"/>
              <a:buChar char="•"/>
            </a:pPr>
            <a:r>
              <a:rPr lang="en-US" sz="1400" dirty="0">
                <a:solidFill>
                  <a:schemeClr val="accent5">
                    <a:lumMod val="75000"/>
                  </a:schemeClr>
                </a:solidFill>
              </a:rPr>
              <a:t>Unlikely to relate it precisely to IP polarization</a:t>
            </a:r>
          </a:p>
          <a:p>
            <a:pPr marL="742950" lvl="1" indent="-285750">
              <a:buFont typeface="Arial" panose="020B0604020202020204" pitchFamily="34" charset="0"/>
              <a:buChar char="•"/>
            </a:pPr>
            <a:r>
              <a:rPr lang="en-US" sz="1400" dirty="0">
                <a:solidFill>
                  <a:schemeClr val="accent5">
                    <a:lumMod val="75000"/>
                  </a:schemeClr>
                </a:solidFill>
              </a:rPr>
              <a:t>I will also try to investigate where it could be placed.</a:t>
            </a:r>
          </a:p>
          <a:p>
            <a:endParaRPr lang="en-US" sz="1400" dirty="0">
              <a:solidFill>
                <a:schemeClr val="accent5">
                  <a:lumMod val="75000"/>
                </a:schemeClr>
              </a:solidFill>
            </a:endParaRPr>
          </a:p>
        </p:txBody>
      </p:sp>
    </p:spTree>
    <p:extLst>
      <p:ext uri="{BB962C8B-B14F-4D97-AF65-F5344CB8AC3E}">
        <p14:creationId xmlns:p14="http://schemas.microsoft.com/office/powerpoint/2010/main" val="1518102735"/>
      </p:ext>
    </p:extLst>
  </p:cSld>
  <p:clrMapOvr>
    <a:masterClrMapping/>
  </p:clrMapOvr>
</p:sld>
</file>

<file path=ppt/theme/theme1.xml><?xml version="1.0" encoding="utf-8"?>
<a:theme xmlns:a="http://schemas.openxmlformats.org/drawingml/2006/main" name="Thèm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id="{FBF67BF5-E241-D94D-A1E0-A0EA0C623EF9}" vid="{4197D68A-286D-DD47-B0B2-A034CCFF114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15470</TotalTime>
  <Words>2120</Words>
  <Application>Microsoft Macintosh PowerPoint</Application>
  <PresentationFormat>Affichage à l'écran (4:3)</PresentationFormat>
  <Paragraphs>272</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Cambria Math</vt:lpstr>
      <vt:lpstr>Wingdings</vt:lpstr>
      <vt:lpstr>Thème Office</vt:lpstr>
      <vt:lpstr>Compton polarimetry for SuperKEKB upgrade</vt:lpstr>
      <vt:lpstr>Introduction</vt:lpstr>
      <vt:lpstr>A first look to Compton backscattering</vt:lpstr>
      <vt:lpstr>Compton cross-section</vt:lpstr>
      <vt:lpstr>Longitudinal Compton polarimetry</vt:lpstr>
      <vt:lpstr>Transverse Compton polarimetry</vt:lpstr>
      <vt:lpstr>Detection strategies</vt:lpstr>
      <vt:lpstr>General strategy, questions to address</vt:lpstr>
      <vt:lpstr>Polarimeter location</vt:lpstr>
      <vt:lpstr>SuperKEKB lattice</vt:lpstr>
      <vt:lpstr>Ring transverse polarimeter (option #3)</vt:lpstr>
      <vt:lpstr>Ring transverse polarimeter (option #3)</vt:lpstr>
      <vt:lpstr>Nearly longitudinal pol. (option#2)</vt:lpstr>
      <vt:lpstr>BLA2LE and BLX2LE.2</vt:lpstr>
      <vt:lpstr>BLY1LE.1 and BLY1LE.2</vt:lpstr>
      <vt:lpstr>Beam parameters</vt:lpstr>
      <vt:lpstr>Laser system (very preliminary)</vt:lpstr>
      <vt:lpstr>Laser beam injection line (preliminary)</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thoughts towards Compton polarimtry for ‘Chiral BELLE2’</dc:title>
  <dc:creator>Aurélien Martens</dc:creator>
  <cp:lastModifiedBy>Aurélien Martens</cp:lastModifiedBy>
  <cp:revision>134</cp:revision>
  <cp:lastPrinted>2020-06-24T08:43:15Z</cp:lastPrinted>
  <dcterms:created xsi:type="dcterms:W3CDTF">2019-09-23T10:30:56Z</dcterms:created>
  <dcterms:modified xsi:type="dcterms:W3CDTF">2021-01-21T09:48:14Z</dcterms:modified>
</cp:coreProperties>
</file>