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449" r:id="rId3"/>
    <p:sldId id="257" r:id="rId4"/>
    <p:sldId id="450" r:id="rId5"/>
    <p:sldId id="451" r:id="rId6"/>
    <p:sldId id="452" r:id="rId7"/>
    <p:sldId id="454" r:id="rId8"/>
    <p:sldId id="455" r:id="rId9"/>
    <p:sldId id="456" r:id="rId10"/>
    <p:sldId id="45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/>
    <p:restoredTop sz="94631"/>
  </p:normalViewPr>
  <p:slideViewPr>
    <p:cSldViewPr snapToGrid="0" snapToObjects="1">
      <p:cViewPr varScale="1">
        <p:scale>
          <a:sx n="125" d="100"/>
          <a:sy n="125" d="100"/>
        </p:scale>
        <p:origin x="1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27/09/2021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Compton </a:t>
            </a:r>
            <a:r>
              <a:rPr lang="fr-FR" sz="3600" dirty="0" err="1"/>
              <a:t>polarimetry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01/10/2021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A906D-4AEE-2442-A602-FE79E49E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B3581-36E8-0843-80BC-1FB51B0F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01B95-8073-F148-A752-3FFA75C3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BEDB5-6854-C643-9733-4E8D9533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41B4E2E1-E5B8-3A49-AA51-4849DEEA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4363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Nice place for integration of laser system is found about 126m upstream 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99% of IP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Enough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Any cons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Next step: design of a chamber ?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who ?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Photon-beam detector: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Cannot be integrated without modification of BLA2LE ?  major modification that we would initially like to avoid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What can reasonably be done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Electron detector: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Seems to be some space between BLA2LE and BLX2LE.2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Requires to remove a pumping screen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Need to progress on design of its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chemeClr val="accent1"/>
                </a:solidFill>
                <a:sym typeface="Wingdings" pitchFamily="2" charset="2"/>
              </a:rPr>
              <a:t>Other topic: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E-JADE 2 (EU program) on collaboration on accelerators for particle physics. Main topic of collaboration is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SuperKEKB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, including polarimetry. KEK is involved in the discussions, North America could also be involved in the 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project.</a:t>
            </a:r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71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A906D-4AEE-2442-A602-FE79E49E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B3581-36E8-0843-80BC-1FB51B0F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01B95-8073-F148-A752-3FFA75C3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BEDB5-6854-C643-9733-4E8D9533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41B4E2E1-E5B8-3A49-AA51-4849DEEA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4363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Several meetings held and many email e-mail exchanges with the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SuperKEKB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Many thanks to Demin, Mika,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Renjun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Most of material presented here from them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try to summarize the lessons from these meeting: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Also includes input from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Yuhao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regarding the spin projection (longitudinal polarimeter is easier)</a:t>
            </a:r>
          </a:p>
        </p:txBody>
      </p:sp>
    </p:spTree>
    <p:extLst>
      <p:ext uri="{BB962C8B-B14F-4D97-AF65-F5344CB8AC3E}">
        <p14:creationId xmlns:p14="http://schemas.microsoft.com/office/powerpoint/2010/main" val="231721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0693A-F26F-874D-A48D-1E3ED9F3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sizes and spin projection in 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59B50-C8D9-6343-A40C-8348F613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01/10/2021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F7B9E-68E7-B243-9AEB-E869FB05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9CDA5-F6CD-5D48-84F1-B2C1C79F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BAAD05-1317-0749-8738-C1AF6BF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4" y="954119"/>
            <a:ext cx="7322242" cy="54916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02B7F40-EA8E-4D4D-92BE-935960152399}"/>
              </a:ext>
            </a:extLst>
          </p:cNvPr>
          <p:cNvSpPr/>
          <p:nvPr/>
        </p:nvSpPr>
        <p:spPr>
          <a:xfrm>
            <a:off x="2761307" y="2181885"/>
            <a:ext cx="941560" cy="452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E9D724-64E5-4244-BC0D-6431CCE006D0}"/>
              </a:ext>
            </a:extLst>
          </p:cNvPr>
          <p:cNvSpPr/>
          <p:nvPr/>
        </p:nvSpPr>
        <p:spPr>
          <a:xfrm>
            <a:off x="5223850" y="3204927"/>
            <a:ext cx="733330" cy="495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BDD5E1-6720-CA4E-87FB-481DB33BF7CE}"/>
              </a:ext>
            </a:extLst>
          </p:cNvPr>
          <p:cNvSpPr/>
          <p:nvPr/>
        </p:nvSpPr>
        <p:spPr>
          <a:xfrm>
            <a:off x="3820562" y="2408221"/>
            <a:ext cx="642796" cy="4888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9DEF2D-C3C2-8544-9DCF-7051BAFD33EE}"/>
              </a:ext>
            </a:extLst>
          </p:cNvPr>
          <p:cNvSpPr txBox="1"/>
          <p:nvPr/>
        </p:nvSpPr>
        <p:spPr>
          <a:xfrm>
            <a:off x="3182197" y="10494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BLA2LE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E09102-C298-324B-9280-B4DC8BAFA73E}"/>
              </a:ext>
            </a:extLst>
          </p:cNvPr>
          <p:cNvSpPr txBox="1"/>
          <p:nvPr/>
        </p:nvSpPr>
        <p:spPr>
          <a:xfrm>
            <a:off x="3928015" y="105155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BLX2LE.2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BF71C4-279E-3E40-9725-A26C772A8095}"/>
              </a:ext>
            </a:extLst>
          </p:cNvPr>
          <p:cNvSpPr txBox="1"/>
          <p:nvPr/>
        </p:nvSpPr>
        <p:spPr>
          <a:xfrm>
            <a:off x="5352495" y="989581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BLY1LE.1</a:t>
            </a:r>
            <a:r>
              <a:rPr lang="fr-FR" dirty="0"/>
              <a:t>/2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235C0F-8517-CE4B-B15D-3C400CCC37CE}"/>
              </a:ext>
            </a:extLst>
          </p:cNvPr>
          <p:cNvSpPr txBox="1"/>
          <p:nvPr/>
        </p:nvSpPr>
        <p:spPr>
          <a:xfrm>
            <a:off x="5511823" y="285503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C44DF4-EEF0-554C-86B4-A1DA54FFDA4D}"/>
              </a:ext>
            </a:extLst>
          </p:cNvPr>
          <p:cNvSpPr txBox="1"/>
          <p:nvPr/>
        </p:nvSpPr>
        <p:spPr>
          <a:xfrm>
            <a:off x="2495394" y="186197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99%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B8CF7-3F46-1646-B6F2-0CCB41CAE642}"/>
              </a:ext>
            </a:extLst>
          </p:cNvPr>
          <p:cNvSpPr txBox="1"/>
          <p:nvPr/>
        </p:nvSpPr>
        <p:spPr>
          <a:xfrm>
            <a:off x="3933163" y="232575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763B2D-4CF6-634B-A85B-AFE5CF598733}"/>
              </a:ext>
            </a:extLst>
          </p:cNvPr>
          <p:cNvSpPr txBox="1"/>
          <p:nvPr/>
        </p:nvSpPr>
        <p:spPr>
          <a:xfrm>
            <a:off x="3730867" y="-18346"/>
            <a:ext cx="570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Yuhao</a:t>
            </a:r>
            <a:r>
              <a:rPr lang="fr-FR" dirty="0"/>
              <a:t> data, https://indico.belle2.org/</a:t>
            </a:r>
            <a:r>
              <a:rPr lang="fr-FR" dirty="0" err="1"/>
              <a:t>event</a:t>
            </a:r>
            <a:r>
              <a:rPr lang="fr-FR" dirty="0"/>
              <a:t>/5306/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5533B2-B72F-B84A-AEC7-8E441ABCEA0F}"/>
              </a:ext>
            </a:extLst>
          </p:cNvPr>
          <p:cNvSpPr txBox="1"/>
          <p:nvPr/>
        </p:nvSpPr>
        <p:spPr>
          <a:xfrm>
            <a:off x="-10899" y="910952"/>
            <a:ext cx="228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Rotator</a:t>
            </a:r>
            <a:r>
              <a:rPr lang="fr-FR" dirty="0"/>
              <a:t> </a:t>
            </a:r>
            <a:r>
              <a:rPr lang="fr-FR" dirty="0" err="1"/>
              <a:t>assumed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B2E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ABFAC2-29CD-834A-B769-43E2F794BFF7}"/>
              </a:ext>
            </a:extLst>
          </p:cNvPr>
          <p:cNvSpPr txBox="1"/>
          <p:nvPr/>
        </p:nvSpPr>
        <p:spPr>
          <a:xfrm>
            <a:off x="7168980" y="98958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19875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D1C25-A17C-F84D-A7D3-F810F428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BLY1LE.1/2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EA4DFD-058B-7B40-8DF8-D3B09E5C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F2CA0-EBE1-B341-AB59-B3FC3C2F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9F196-6F8D-0E4A-B5E6-B3344AC1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22650297-B745-8F4E-B5E7-D3639E5B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4363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ideal in terms of spin projection on the longitudinal axis: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55% of the value at 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Extremely busy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Collimators nearby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Difficult to implement the electron detector (backgrounds, beam halo with large beam size, integration)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図 5">
            <a:extLst>
              <a:ext uri="{FF2B5EF4-FFF2-40B4-BE49-F238E27FC236}">
                <a16:creationId xmlns:a16="http://schemas.microsoft.com/office/drawing/2014/main" id="{8E7C25DA-DFF1-B14B-A7AA-476A257E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28379" y="2818228"/>
            <a:ext cx="3933930" cy="2950448"/>
          </a:xfrm>
          <a:prstGeom prst="rect">
            <a:avLst/>
          </a:prstGeom>
        </p:spPr>
      </p:pic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1F408D90-F8F7-5642-9C94-288047782A6C}"/>
              </a:ext>
            </a:extLst>
          </p:cNvPr>
          <p:cNvSpPr txBox="1"/>
          <p:nvPr/>
        </p:nvSpPr>
        <p:spPr>
          <a:xfrm>
            <a:off x="895148" y="4316355"/>
            <a:ext cx="203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BLY1LE.2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10" name="図 2">
            <a:extLst>
              <a:ext uri="{FF2B5EF4-FFF2-40B4-BE49-F238E27FC236}">
                <a16:creationId xmlns:a16="http://schemas.microsoft.com/office/drawing/2014/main" id="{40ABFB47-67F8-4347-A697-958B756C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9650" y="2820648"/>
            <a:ext cx="3953278" cy="2964959"/>
          </a:xfrm>
          <a:prstGeom prst="rect">
            <a:avLst/>
          </a:prstGeom>
        </p:spPr>
      </p:pic>
      <p:pic>
        <p:nvPicPr>
          <p:cNvPr id="11" name="図 4">
            <a:extLst>
              <a:ext uri="{FF2B5EF4-FFF2-40B4-BE49-F238E27FC236}">
                <a16:creationId xmlns:a16="http://schemas.microsoft.com/office/drawing/2014/main" id="{E35F491D-BDC5-1449-B868-C14B0C270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84609" y="2820647"/>
            <a:ext cx="3953280" cy="2964960"/>
          </a:xfrm>
          <a:prstGeom prst="rect">
            <a:avLst/>
          </a:prstGeom>
        </p:spPr>
      </p:pic>
      <p:sp>
        <p:nvSpPr>
          <p:cNvPr id="12" name="テキスト ボックス 7">
            <a:extLst>
              <a:ext uri="{FF2B5EF4-FFF2-40B4-BE49-F238E27FC236}">
                <a16:creationId xmlns:a16="http://schemas.microsoft.com/office/drawing/2014/main" id="{9E784008-1990-BA43-AB10-08602797A8C6}"/>
              </a:ext>
            </a:extLst>
          </p:cNvPr>
          <p:cNvSpPr txBox="1"/>
          <p:nvPr/>
        </p:nvSpPr>
        <p:spPr>
          <a:xfrm>
            <a:off x="3259828" y="4677345"/>
            <a:ext cx="101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QLY1LE.1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id="{B7EC32D3-9470-F441-9043-8C1BED161174}"/>
              </a:ext>
            </a:extLst>
          </p:cNvPr>
          <p:cNvSpPr txBox="1"/>
          <p:nvPr/>
        </p:nvSpPr>
        <p:spPr>
          <a:xfrm>
            <a:off x="7576457" y="3217905"/>
            <a:ext cx="127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S</a:t>
            </a:r>
            <a:r>
              <a:rPr kumimoji="1" lang="en-US" altLang="ja-JP" sz="1400" dirty="0">
                <a:solidFill>
                  <a:schemeClr val="bg1"/>
                </a:solidFill>
              </a:rPr>
              <a:t>LYTLE.1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5E23FD86-B58C-7D49-BE88-99A14C6EA0CE}"/>
              </a:ext>
            </a:extLst>
          </p:cNvPr>
          <p:cNvSpPr txBox="1"/>
          <p:nvPr/>
        </p:nvSpPr>
        <p:spPr>
          <a:xfrm>
            <a:off x="8009696" y="4222014"/>
            <a:ext cx="101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QLY1LE.1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3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BLA2LE/BLX2LE.2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698172"/>
            <a:ext cx="7957911" cy="4476324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16DE631-111B-A54F-BF7F-92B9A22A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436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Ideal in terms of spin projection on the longitudinal axis: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99%/85% of the value at IP if interaction before BLA2LE or BLX2LE.2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Not so busy area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32562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81081" y="4079631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88ED2-C13A-014B-9053-A5930339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Pictures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2D3FB-BC32-0244-B014-96044371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22D1F-6916-8D4F-9E13-6C25D928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D6EFD-9614-5A48-A2D3-837DD503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471635-1D59-9D47-ACA5-2EFE04846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7912"/>
          <a:stretch/>
        </p:blipFill>
        <p:spPr>
          <a:xfrm>
            <a:off x="221064" y="1088471"/>
            <a:ext cx="3848519" cy="5143500"/>
          </a:xfrm>
          <a:prstGeom prst="rect">
            <a:avLst/>
          </a:prstGeom>
        </p:spPr>
      </p:pic>
      <p:pic>
        <p:nvPicPr>
          <p:cNvPr id="1025" name="Picture 1" descr="page3image21304192">
            <a:extLst>
              <a:ext uri="{FF2B5EF4-FFF2-40B4-BE49-F238E27FC236}">
                <a16:creationId xmlns:a16="http://schemas.microsoft.com/office/drawing/2014/main" id="{CE0FC3CF-0684-934E-A506-B621F158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2" y="1157250"/>
            <a:ext cx="3806041" cy="50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71093D11-DAC0-E647-9124-08C1838AEFBC}"/>
              </a:ext>
            </a:extLst>
          </p:cNvPr>
          <p:cNvSpPr/>
          <p:nvPr/>
        </p:nvSpPr>
        <p:spPr>
          <a:xfrm>
            <a:off x="6488512" y="3054699"/>
            <a:ext cx="1828799" cy="15775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CF4EA4-9A7D-174B-B1F4-7EECEB06A574}"/>
              </a:ext>
            </a:extLst>
          </p:cNvPr>
          <p:cNvSpPr txBox="1"/>
          <p:nvPr/>
        </p:nvSpPr>
        <p:spPr>
          <a:xfrm>
            <a:off x="6378933" y="2409174"/>
            <a:ext cx="2642070" cy="5386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Interaction </a:t>
            </a:r>
            <a:r>
              <a:rPr lang="fr-FR" dirty="0" err="1">
                <a:solidFill>
                  <a:srgbClr val="FF0000"/>
                </a:solidFill>
              </a:rPr>
              <a:t>region</a:t>
            </a:r>
            <a:r>
              <a:rPr lang="fr-FR" dirty="0">
                <a:solidFill>
                  <a:srgbClr val="FF0000"/>
                </a:solidFill>
              </a:rPr>
              <a:t> ?</a:t>
            </a:r>
          </a:p>
          <a:p>
            <a:r>
              <a:rPr lang="fr-FR" sz="1100" dirty="0">
                <a:solidFill>
                  <a:srgbClr val="FF0000"/>
                </a:solidFill>
              </a:rPr>
              <a:t>Or </a:t>
            </a:r>
            <a:r>
              <a:rPr lang="fr-FR" sz="1100" dirty="0" err="1">
                <a:solidFill>
                  <a:srgbClr val="FF0000"/>
                </a:solidFill>
              </a:rPr>
              <a:t>immediately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downstream</a:t>
            </a:r>
            <a:r>
              <a:rPr lang="fr-FR" sz="1100" dirty="0">
                <a:solidFill>
                  <a:srgbClr val="FF0000"/>
                </a:solidFill>
              </a:rPr>
              <a:t> (</a:t>
            </a:r>
            <a:r>
              <a:rPr lang="fr-FR" sz="1100" dirty="0" err="1">
                <a:solidFill>
                  <a:srgbClr val="FF0000"/>
                </a:solidFill>
              </a:rPr>
              <a:t>after</a:t>
            </a:r>
            <a:r>
              <a:rPr lang="fr-FR" sz="1100" dirty="0">
                <a:solidFill>
                  <a:srgbClr val="FF0000"/>
                </a:solidFill>
              </a:rPr>
              <a:t> quad) ?</a:t>
            </a:r>
          </a:p>
        </p:txBody>
      </p:sp>
    </p:spTree>
    <p:extLst>
      <p:ext uri="{BB962C8B-B14F-4D97-AF65-F5344CB8AC3E}">
        <p14:creationId xmlns:p14="http://schemas.microsoft.com/office/powerpoint/2010/main" val="336434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0116-89F0-B846-A7B0-2E4374B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pipe for interaction </a:t>
            </a:r>
            <a:r>
              <a:rPr lang="fr-FR" dirty="0" err="1"/>
              <a:t>chamber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F6476-5868-274E-A298-F714FED8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FE363-EE2D-1246-8B54-9C081CF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A13C3-691B-9F48-A82B-7C0002F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AB2AACB-F542-BF4B-9350-330162B1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9" y="998604"/>
            <a:ext cx="8210830" cy="48171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374DE11-50F3-394A-872F-3A64D5DD26B0}"/>
              </a:ext>
            </a:extLst>
          </p:cNvPr>
          <p:cNvSpPr txBox="1"/>
          <p:nvPr/>
        </p:nvSpPr>
        <p:spPr>
          <a:xfrm>
            <a:off x="6151203" y="998604"/>
            <a:ext cx="27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Assumed</a:t>
            </a:r>
            <a:r>
              <a:rPr lang="fr-FR" dirty="0"/>
              <a:t> vertical </a:t>
            </a:r>
            <a:r>
              <a:rPr lang="fr-FR" dirty="0" err="1"/>
              <a:t>crossing</a:t>
            </a:r>
            <a:r>
              <a:rPr lang="fr-FR" dirty="0"/>
              <a:t>, </a:t>
            </a:r>
          </a:p>
          <a:p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horizontal ?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4C68B8-7047-A840-8A7F-CC2A38F87DAA}"/>
              </a:ext>
            </a:extLst>
          </p:cNvPr>
          <p:cNvCxnSpPr/>
          <p:nvPr/>
        </p:nvCxnSpPr>
        <p:spPr>
          <a:xfrm>
            <a:off x="3084844" y="5815732"/>
            <a:ext cx="268291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724FA6E-A691-3143-9F37-1F5389FBA898}"/>
              </a:ext>
            </a:extLst>
          </p:cNvPr>
          <p:cNvSpPr txBox="1"/>
          <p:nvPr/>
        </p:nvSpPr>
        <p:spPr>
          <a:xfrm>
            <a:off x="4183284" y="58157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2m</a:t>
            </a:r>
          </a:p>
        </p:txBody>
      </p:sp>
    </p:spTree>
    <p:extLst>
      <p:ext uri="{BB962C8B-B14F-4D97-AF65-F5344CB8AC3E}">
        <p14:creationId xmlns:p14="http://schemas.microsoft.com/office/powerpoint/2010/main" val="399166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0116-89F0-B846-A7B0-2E4374B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Gamma-</a:t>
            </a:r>
            <a:r>
              <a:rPr lang="fr-FR" dirty="0" err="1"/>
              <a:t>beam</a:t>
            </a:r>
            <a:r>
              <a:rPr lang="fr-FR" dirty="0"/>
              <a:t>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F6476-5868-274E-A298-F714FED8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FE363-EE2D-1246-8B54-9C081CF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A13C3-691B-9F48-A82B-7C0002F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7EDFC3-DFBA-4B45-A5C8-6DAAB621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2812" y="240883"/>
            <a:ext cx="3417986" cy="483688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44CEC48-546C-FE4F-81E1-8C9D9C61EF3E}"/>
              </a:ext>
            </a:extLst>
          </p:cNvPr>
          <p:cNvSpPr/>
          <p:nvPr/>
        </p:nvSpPr>
        <p:spPr>
          <a:xfrm>
            <a:off x="1820985" y="1744705"/>
            <a:ext cx="453292" cy="473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70CB50-F655-784D-BA66-1B4676963C75}"/>
              </a:ext>
            </a:extLst>
          </p:cNvPr>
          <p:cNvSpPr txBox="1"/>
          <p:nvPr/>
        </p:nvSpPr>
        <p:spPr>
          <a:xfrm>
            <a:off x="382954" y="2363088"/>
            <a:ext cx="3621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Pumping</a:t>
            </a:r>
            <a:r>
              <a:rPr lang="fr-FR" sz="1100" dirty="0">
                <a:solidFill>
                  <a:srgbClr val="FF0000"/>
                </a:solidFill>
              </a:rPr>
              <a:t> port on opposite </a:t>
            </a:r>
            <a:r>
              <a:rPr lang="fr-FR" sz="1100" dirty="0" err="1">
                <a:solidFill>
                  <a:srgbClr val="FF0000"/>
                </a:solidFill>
              </a:rPr>
              <a:t>side</a:t>
            </a:r>
            <a:r>
              <a:rPr lang="fr-FR" sz="1100" dirty="0">
                <a:solidFill>
                  <a:srgbClr val="FF0000"/>
                </a:solidFill>
              </a:rPr>
              <a:t> of SR 1m </a:t>
            </a:r>
            <a:r>
              <a:rPr lang="fr-FR" sz="1100" dirty="0" err="1">
                <a:solidFill>
                  <a:srgbClr val="FF0000"/>
                </a:solidFill>
              </a:rPr>
              <a:t>length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every</a:t>
            </a:r>
            <a:r>
              <a:rPr lang="fr-FR" sz="1100" dirty="0">
                <a:solidFill>
                  <a:srgbClr val="FF0000"/>
                </a:solidFill>
              </a:rPr>
              <a:t> 4mm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B32EBE-2551-5D4F-A4EB-B6734FB0745D}"/>
              </a:ext>
            </a:extLst>
          </p:cNvPr>
          <p:cNvSpPr txBox="1"/>
          <p:nvPr/>
        </p:nvSpPr>
        <p:spPr>
          <a:xfrm>
            <a:off x="4784141" y="1104239"/>
            <a:ext cx="423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According</a:t>
            </a:r>
            <a:r>
              <a:rPr lang="fr-FR" sz="1200" dirty="0"/>
              <a:t> to </a:t>
            </a:r>
          </a:p>
          <a:p>
            <a:r>
              <a:rPr lang="fr-FR" sz="1200" dirty="0"/>
              <a:t>her_2021-06-09_231636.388_MeasOpt</a:t>
            </a:r>
          </a:p>
          <a:p>
            <a:r>
              <a:rPr lang="fr-FR" sz="1200" dirty="0"/>
              <a:t>BLA2LE </a:t>
            </a:r>
            <a:r>
              <a:rPr lang="fr-FR" sz="1200" dirty="0" err="1"/>
              <a:t>is</a:t>
            </a:r>
            <a:r>
              <a:rPr lang="fr-FR" sz="1200" dirty="0"/>
              <a:t> 5.9m long and </a:t>
            </a:r>
            <a:r>
              <a:rPr lang="fr-FR" sz="1200" dirty="0" err="1"/>
              <a:t>bends</a:t>
            </a:r>
            <a:r>
              <a:rPr lang="fr-FR" sz="1200" dirty="0"/>
              <a:t> the </a:t>
            </a:r>
            <a:r>
              <a:rPr lang="fr-FR" sz="1200" dirty="0" err="1"/>
              <a:t>electrons</a:t>
            </a:r>
            <a:r>
              <a:rPr lang="fr-FR" sz="1200" dirty="0"/>
              <a:t> by 20.6mrad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dirty="0">
                <a:sym typeface="Wingdings" pitchFamily="2" charset="2"/>
              </a:rPr>
              <a:t>Photon </a:t>
            </a:r>
            <a:r>
              <a:rPr lang="fr-FR" sz="1200" dirty="0" err="1">
                <a:sym typeface="Wingdings" pitchFamily="2" charset="2"/>
              </a:rPr>
              <a:t>beam</a:t>
            </a:r>
            <a:r>
              <a:rPr lang="fr-FR" sz="1200" dirty="0">
                <a:sym typeface="Wingdings" pitchFamily="2" charset="2"/>
              </a:rPr>
              <a:t> at the exit of </a:t>
            </a:r>
            <a:r>
              <a:rPr lang="fr-FR" sz="1200" dirty="0" err="1">
                <a:sym typeface="Wingdings" pitchFamily="2" charset="2"/>
              </a:rPr>
              <a:t>magnet</a:t>
            </a:r>
            <a:r>
              <a:rPr lang="fr-FR" sz="1200" dirty="0">
                <a:sym typeface="Wingdings" pitchFamily="2" charset="2"/>
              </a:rPr>
              <a:t> </a:t>
            </a:r>
            <a:r>
              <a:rPr lang="fr-FR" sz="1200" dirty="0" err="1">
                <a:sym typeface="Wingdings" pitchFamily="2" charset="2"/>
              </a:rPr>
              <a:t>will</a:t>
            </a:r>
            <a:r>
              <a:rPr lang="fr-FR" sz="1200" dirty="0">
                <a:sym typeface="Wingdings" pitchFamily="2" charset="2"/>
              </a:rPr>
              <a:t> </a:t>
            </a:r>
            <a:r>
              <a:rPr lang="fr-FR" sz="1200" dirty="0" err="1">
                <a:sym typeface="Wingdings" pitchFamily="2" charset="2"/>
              </a:rPr>
              <a:t>be</a:t>
            </a:r>
            <a:r>
              <a:rPr lang="fr-FR" sz="1200" dirty="0">
                <a:sym typeface="Wingdings" pitchFamily="2" charset="2"/>
              </a:rPr>
              <a:t> 122mm </a:t>
            </a:r>
            <a:r>
              <a:rPr lang="fr-FR" sz="1200" dirty="0" err="1">
                <a:sym typeface="Wingdings" pitchFamily="2" charset="2"/>
              </a:rPr>
              <a:t>away</a:t>
            </a:r>
            <a:r>
              <a:rPr lang="fr-FR" sz="1200" dirty="0">
                <a:sym typeface="Wingdings" pitchFamily="2" charset="2"/>
              </a:rPr>
              <a:t> </a:t>
            </a:r>
            <a:r>
              <a:rPr lang="fr-FR" sz="1200" dirty="0" err="1">
                <a:sym typeface="Wingdings" pitchFamily="2" charset="2"/>
              </a:rPr>
              <a:t>from</a:t>
            </a:r>
            <a:r>
              <a:rPr lang="fr-FR" sz="1200" dirty="0">
                <a:sym typeface="Wingdings" pitchFamily="2" charset="2"/>
              </a:rPr>
              <a:t> </a:t>
            </a:r>
            <a:r>
              <a:rPr lang="fr-FR" sz="1200" dirty="0" err="1">
                <a:sym typeface="Wingdings" pitchFamily="2" charset="2"/>
              </a:rPr>
              <a:t>beam</a:t>
            </a:r>
            <a:r>
              <a:rPr lang="fr-FR" sz="1200" dirty="0">
                <a:sym typeface="Wingdings" pitchFamily="2" charset="2"/>
              </a:rPr>
              <a:t> centre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fr-FR" sz="1200" dirty="0" err="1">
                <a:sym typeface="Wingdings" pitchFamily="2" charset="2"/>
              </a:rPr>
              <a:t>Outside</a:t>
            </a:r>
            <a:r>
              <a:rPr lang="fr-FR" sz="1200" dirty="0">
                <a:sym typeface="Wingdings" pitchFamily="2" charset="2"/>
              </a:rPr>
              <a:t> of </a:t>
            </a:r>
            <a:r>
              <a:rPr lang="fr-FR" sz="1200" dirty="0" err="1">
                <a:sym typeface="Wingdings" pitchFamily="2" charset="2"/>
              </a:rPr>
              <a:t>beam</a:t>
            </a:r>
            <a:r>
              <a:rPr lang="fr-FR" sz="1200" dirty="0">
                <a:sym typeface="Wingdings" pitchFamily="2" charset="2"/>
              </a:rPr>
              <a:t> pipe </a:t>
            </a:r>
            <a:r>
              <a:rPr lang="fr-FR" sz="1200" dirty="0" err="1">
                <a:sym typeface="Wingdings" pitchFamily="2" charset="2"/>
              </a:rPr>
              <a:t>acceptance</a:t>
            </a:r>
            <a:r>
              <a:rPr lang="fr-FR" sz="1200" dirty="0">
                <a:sym typeface="Wingdings" pitchFamily="2" charset="2"/>
              </a:rPr>
              <a:t>.</a:t>
            </a:r>
            <a:endParaRPr lang="fr-FR" sz="1200" dirty="0"/>
          </a:p>
        </p:txBody>
      </p:sp>
      <p:pic>
        <p:nvPicPr>
          <p:cNvPr id="2049" name="Picture 1" descr="page4image20975680">
            <a:extLst>
              <a:ext uri="{FF2B5EF4-FFF2-40B4-BE49-F238E27FC236}">
                <a16:creationId xmlns:a16="http://schemas.microsoft.com/office/drawing/2014/main" id="{36D63BFF-8E96-8F41-BB85-8CE8A1F23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8" t="30332" b="26405"/>
          <a:stretch/>
        </p:blipFill>
        <p:spPr bwMode="auto">
          <a:xfrm>
            <a:off x="5481608" y="2363088"/>
            <a:ext cx="3132844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786CFDD-C5BA-7A4B-BEF5-29DAA02402B9}"/>
              </a:ext>
            </a:extLst>
          </p:cNvPr>
          <p:cNvSpPr/>
          <p:nvPr/>
        </p:nvSpPr>
        <p:spPr>
          <a:xfrm>
            <a:off x="7133665" y="3812241"/>
            <a:ext cx="1250576" cy="120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1CA02F-05D7-9941-BB60-ADAB472C88C7}"/>
              </a:ext>
            </a:extLst>
          </p:cNvPr>
          <p:cNvSpPr txBox="1"/>
          <p:nvPr/>
        </p:nvSpPr>
        <p:spPr>
          <a:xfrm>
            <a:off x="63362" y="4522226"/>
            <a:ext cx="5616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The open </a:t>
            </a:r>
            <a:r>
              <a:rPr lang="fr-FR" dirty="0" err="1">
                <a:solidFill>
                  <a:srgbClr val="FF0000"/>
                </a:solidFill>
              </a:rPr>
              <a:t>side</a:t>
            </a:r>
            <a:r>
              <a:rPr lang="fr-FR" dirty="0">
                <a:solidFill>
                  <a:srgbClr val="FF0000"/>
                </a:solidFill>
              </a:rPr>
              <a:t> of the C-</a:t>
            </a:r>
            <a:r>
              <a:rPr lang="fr-FR" dirty="0" err="1">
                <a:solidFill>
                  <a:srgbClr val="FF0000"/>
                </a:solidFill>
              </a:rPr>
              <a:t>shape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magnet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on the opposite !</a:t>
            </a:r>
          </a:p>
          <a:p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situation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same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for the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next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bend</a:t>
            </a:r>
            <a:endParaRPr lang="fr-FR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Previous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bend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opened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on the SR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side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but Sz~60% and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very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short straight section…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A8C6CA-BD95-FF43-B420-B060659156E1}"/>
              </a:ext>
            </a:extLst>
          </p:cNvPr>
          <p:cNvSpPr txBox="1"/>
          <p:nvPr/>
        </p:nvSpPr>
        <p:spPr>
          <a:xfrm>
            <a:off x="508922" y="6033403"/>
            <a:ext cx="623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Reverse the open </a:t>
            </a:r>
            <a:r>
              <a:rPr lang="fr-FR" dirty="0" err="1"/>
              <a:t>side</a:t>
            </a:r>
            <a:r>
              <a:rPr lang="fr-FR" dirty="0"/>
              <a:t> ? Split </a:t>
            </a:r>
            <a:r>
              <a:rPr lang="fr-FR" dirty="0" err="1"/>
              <a:t>magnet</a:t>
            </a:r>
            <a:r>
              <a:rPr lang="fr-FR" dirty="0"/>
              <a:t> 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separate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2602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CBB94-A6A9-124A-91EC-0F378F45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9AA30E-7744-A248-BF5F-72855163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18DF9-BEF8-5D48-A856-DF29011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Compton </a:t>
            </a:r>
            <a:r>
              <a:rPr lang="fr-FR" dirty="0" err="1"/>
              <a:t>polarimeter</a:t>
            </a:r>
            <a:r>
              <a:rPr lang="fr-FR" dirty="0"/>
              <a:t> for </a:t>
            </a:r>
            <a:r>
              <a:rPr lang="fr-FR" dirty="0" err="1"/>
              <a:t>SuperKEKB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ECC95-196B-8D4C-B690-3E65EB0B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B68A0F-FD73-6343-A148-319158FD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2812" y="240883"/>
            <a:ext cx="3417986" cy="483688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F65161A-D00D-9448-8118-4473EA5C6B96}"/>
              </a:ext>
            </a:extLst>
          </p:cNvPr>
          <p:cNvSpPr/>
          <p:nvPr/>
        </p:nvSpPr>
        <p:spPr>
          <a:xfrm>
            <a:off x="1820985" y="1744705"/>
            <a:ext cx="453292" cy="473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79F86E-9127-3B49-86F0-487D3DEAE62F}"/>
              </a:ext>
            </a:extLst>
          </p:cNvPr>
          <p:cNvSpPr txBox="1"/>
          <p:nvPr/>
        </p:nvSpPr>
        <p:spPr>
          <a:xfrm>
            <a:off x="382954" y="2363088"/>
            <a:ext cx="3621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Pumping</a:t>
            </a:r>
            <a:r>
              <a:rPr lang="fr-FR" sz="1100" dirty="0">
                <a:solidFill>
                  <a:srgbClr val="FF0000"/>
                </a:solidFill>
              </a:rPr>
              <a:t> port on opposite </a:t>
            </a:r>
            <a:r>
              <a:rPr lang="fr-FR" sz="1100" dirty="0" err="1">
                <a:solidFill>
                  <a:srgbClr val="FF0000"/>
                </a:solidFill>
              </a:rPr>
              <a:t>side</a:t>
            </a:r>
            <a:r>
              <a:rPr lang="fr-FR" sz="1100" dirty="0">
                <a:solidFill>
                  <a:srgbClr val="FF0000"/>
                </a:solidFill>
              </a:rPr>
              <a:t> of SR 1m </a:t>
            </a:r>
            <a:r>
              <a:rPr lang="fr-FR" sz="1100" dirty="0" err="1">
                <a:solidFill>
                  <a:srgbClr val="FF0000"/>
                </a:solidFill>
              </a:rPr>
              <a:t>length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every</a:t>
            </a:r>
            <a:r>
              <a:rPr lang="fr-FR" sz="1100" dirty="0">
                <a:solidFill>
                  <a:srgbClr val="FF0000"/>
                </a:solidFill>
              </a:rPr>
              <a:t> 4mm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B4D987-E3DC-7A4B-B3D7-3A6DE92EBAF6}"/>
              </a:ext>
            </a:extLst>
          </p:cNvPr>
          <p:cNvSpPr txBox="1"/>
          <p:nvPr/>
        </p:nvSpPr>
        <p:spPr>
          <a:xfrm>
            <a:off x="4900246" y="1389185"/>
            <a:ext cx="3971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Electron detector </a:t>
            </a:r>
            <a:r>
              <a:rPr lang="fr-FR" dirty="0" err="1"/>
              <a:t>is</a:t>
            </a:r>
            <a:r>
              <a:rPr lang="fr-FR" dirty="0"/>
              <a:t> on opposite </a:t>
            </a:r>
            <a:r>
              <a:rPr lang="fr-FR" dirty="0" err="1"/>
              <a:t>side</a:t>
            </a:r>
            <a:r>
              <a:rPr lang="fr-FR" dirty="0"/>
              <a:t> of SR,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pumping</a:t>
            </a:r>
            <a:r>
              <a:rPr lang="fr-FR" dirty="0"/>
              <a:t> port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 err="1"/>
              <a:t>Deflection</a:t>
            </a:r>
            <a:r>
              <a:rPr lang="fr-FR" dirty="0"/>
              <a:t> </a:t>
            </a:r>
            <a:r>
              <a:rPr lang="fr-FR" dirty="0" err="1"/>
              <a:t>wrt</a:t>
            </a:r>
            <a:r>
              <a:rPr lang="fr-FR" dirty="0"/>
              <a:t>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of 30mm (for </a:t>
            </a:r>
            <a:r>
              <a:rPr lang="fr-FR" dirty="0" err="1"/>
              <a:t>threshold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electrons</a:t>
            </a:r>
            <a:r>
              <a:rPr lang="fr-FR" dirty="0"/>
              <a:t>) </a:t>
            </a:r>
            <a:r>
              <a:rPr lang="fr-FR" dirty="0" err="1"/>
              <a:t>after</a:t>
            </a:r>
            <a:r>
              <a:rPr lang="fr-FR" dirty="0"/>
              <a:t> BLA2LE</a:t>
            </a:r>
          </a:p>
        </p:txBody>
      </p:sp>
      <p:pic>
        <p:nvPicPr>
          <p:cNvPr id="11" name="Picture 1" descr="page4image20975680">
            <a:extLst>
              <a:ext uri="{FF2B5EF4-FFF2-40B4-BE49-F238E27FC236}">
                <a16:creationId xmlns:a16="http://schemas.microsoft.com/office/drawing/2014/main" id="{F1E9631D-D534-4D46-8A51-139A6715C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8" t="30332" b="26405"/>
          <a:stretch/>
        </p:blipFill>
        <p:spPr bwMode="auto">
          <a:xfrm>
            <a:off x="5382505" y="2866513"/>
            <a:ext cx="3132844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20381A8-DAAD-AB49-B8FE-48D64E53195C}"/>
              </a:ext>
            </a:extLst>
          </p:cNvPr>
          <p:cNvSpPr/>
          <p:nvPr/>
        </p:nvSpPr>
        <p:spPr>
          <a:xfrm>
            <a:off x="6515100" y="3560885"/>
            <a:ext cx="813096" cy="782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8F3939-4FE6-A048-BF0B-DFCF8D0791B3}"/>
              </a:ext>
            </a:extLst>
          </p:cNvPr>
          <p:cNvSpPr txBox="1"/>
          <p:nvPr/>
        </p:nvSpPr>
        <p:spPr>
          <a:xfrm>
            <a:off x="7183315" y="3270738"/>
            <a:ext cx="79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Here</a:t>
            </a:r>
            <a:r>
              <a:rPr lang="fr-FR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740042-0F4B-FA4D-AA2F-EE000F5EB808}"/>
              </a:ext>
            </a:extLst>
          </p:cNvPr>
          <p:cNvSpPr txBox="1"/>
          <p:nvPr/>
        </p:nvSpPr>
        <p:spPr>
          <a:xfrm>
            <a:off x="1193938" y="4559693"/>
            <a:ext cx="406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Roman-pot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like</a:t>
            </a:r>
            <a:r>
              <a:rPr lang="fr-FR" dirty="0">
                <a:solidFill>
                  <a:srgbClr val="FF0000"/>
                </a:solidFill>
              </a:rPr>
              <a:t> system ? (Wouter)</a:t>
            </a:r>
          </a:p>
          <a:p>
            <a:r>
              <a:rPr lang="fr-FR" dirty="0" err="1">
                <a:solidFill>
                  <a:srgbClr val="FF0000"/>
                </a:solidFill>
              </a:rPr>
              <a:t>Need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remove</a:t>
            </a:r>
            <a:r>
              <a:rPr lang="fr-FR" dirty="0">
                <a:solidFill>
                  <a:srgbClr val="FF0000"/>
                </a:solidFill>
              </a:rPr>
              <a:t> one </a:t>
            </a:r>
            <a:r>
              <a:rPr lang="fr-FR" dirty="0" err="1">
                <a:solidFill>
                  <a:srgbClr val="FF0000"/>
                </a:solidFill>
              </a:rPr>
              <a:t>pumping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screen</a:t>
            </a:r>
            <a:r>
              <a:rPr lang="fr-FR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69502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22938</TotalTime>
  <Words>592</Words>
  <Application>Microsoft Macintosh PowerPoint</Application>
  <PresentationFormat>Affichage à l'écran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メイリオ</vt:lpstr>
      <vt:lpstr>Arial</vt:lpstr>
      <vt:lpstr>Calibri</vt:lpstr>
      <vt:lpstr>Wingdings</vt:lpstr>
      <vt:lpstr>Thème Office</vt:lpstr>
      <vt:lpstr>Compton polarimetry</vt:lpstr>
      <vt:lpstr>Introduction</vt:lpstr>
      <vt:lpstr>Beam sizes and spin projection in z</vt:lpstr>
      <vt:lpstr>BLY1LE.1/2</vt:lpstr>
      <vt:lpstr>BLA2LE/BLX2LE.2</vt:lpstr>
      <vt:lpstr>Pictures</vt:lpstr>
      <vt:lpstr>Beam pipe for interaction chamber</vt:lpstr>
      <vt:lpstr>Gamma-beam detector</vt:lpstr>
      <vt:lpstr>Electron detector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165</cp:revision>
  <cp:lastPrinted>2020-06-24T08:43:15Z</cp:lastPrinted>
  <dcterms:created xsi:type="dcterms:W3CDTF">2019-09-23T10:30:56Z</dcterms:created>
  <dcterms:modified xsi:type="dcterms:W3CDTF">2021-10-18T07:12:50Z</dcterms:modified>
</cp:coreProperties>
</file>