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6" r:id="rId2"/>
    <p:sldId id="442" r:id="rId3"/>
    <p:sldId id="257" r:id="rId4"/>
    <p:sldId id="451" r:id="rId5"/>
    <p:sldId id="454" r:id="rId6"/>
    <p:sldId id="455" r:id="rId7"/>
    <p:sldId id="461" r:id="rId8"/>
    <p:sldId id="45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7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1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24/01/2022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Compton </a:t>
            </a:r>
            <a:r>
              <a:rPr lang="fr-FR" sz="3600" dirty="0" err="1"/>
              <a:t>polarimetry</a:t>
            </a:r>
            <a:r>
              <a:rPr lang="fr-FR" sz="3600" dirty="0"/>
              <a:t> for </a:t>
            </a:r>
            <a:r>
              <a:rPr lang="fr-FR" sz="3600" dirty="0" err="1"/>
              <a:t>SuperKEKB</a:t>
            </a:r>
            <a:r>
              <a:rPr lang="fr-FR" sz="3600" dirty="0"/>
              <a:t> upgrade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E7CE0-D130-804F-A144-7FCCC60B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7EBD2-EE8D-084E-8FF6-5A8B8C0E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9F06F-EA51-0642-ACF2-D7B9246B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D33C6-1A22-3D43-8F55-7D49DE3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12951010-93C6-FB49-A9AB-1C3B9B0C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 of the current best candidate for the location of the polarimeter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questions related to integration of the polarimeter that is made of 3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laser-e beams interaction chamber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scattered electron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scattered photon detector</a:t>
            </a:r>
          </a:p>
        </p:txBody>
      </p:sp>
    </p:spTree>
    <p:extLst>
      <p:ext uri="{BB962C8B-B14F-4D97-AF65-F5344CB8AC3E}">
        <p14:creationId xmlns:p14="http://schemas.microsoft.com/office/powerpoint/2010/main" val="165686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0693A-F26F-874D-A48D-1E3ED9F3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sizes and spin projection in 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959B50-C8D9-6343-A40C-8348F613F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3F7B9E-68E7-B243-9AEB-E869FB05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9CDA5-F6CD-5D48-84F1-B2C1C79F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BAAD05-1317-0749-8738-C1AF6BF1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54" y="954119"/>
            <a:ext cx="7322242" cy="54916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02B7F40-EA8E-4D4D-92BE-935960152399}"/>
              </a:ext>
            </a:extLst>
          </p:cNvPr>
          <p:cNvSpPr/>
          <p:nvPr/>
        </p:nvSpPr>
        <p:spPr>
          <a:xfrm>
            <a:off x="2761307" y="2181885"/>
            <a:ext cx="941560" cy="4526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E9D724-64E5-4244-BC0D-6431CCE006D0}"/>
              </a:ext>
            </a:extLst>
          </p:cNvPr>
          <p:cNvSpPr/>
          <p:nvPr/>
        </p:nvSpPr>
        <p:spPr>
          <a:xfrm>
            <a:off x="5223850" y="3204927"/>
            <a:ext cx="733330" cy="495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BDD5E1-6720-CA4E-87FB-481DB33BF7CE}"/>
              </a:ext>
            </a:extLst>
          </p:cNvPr>
          <p:cNvSpPr/>
          <p:nvPr/>
        </p:nvSpPr>
        <p:spPr>
          <a:xfrm>
            <a:off x="3820562" y="2408221"/>
            <a:ext cx="642796" cy="4888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9DEF2D-C3C2-8544-9DCF-7051BAFD33EE}"/>
              </a:ext>
            </a:extLst>
          </p:cNvPr>
          <p:cNvSpPr txBox="1"/>
          <p:nvPr/>
        </p:nvSpPr>
        <p:spPr>
          <a:xfrm>
            <a:off x="3182197" y="104945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BLA2LE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E09102-C298-324B-9280-B4DC8BAFA73E}"/>
              </a:ext>
            </a:extLst>
          </p:cNvPr>
          <p:cNvSpPr txBox="1"/>
          <p:nvPr/>
        </p:nvSpPr>
        <p:spPr>
          <a:xfrm>
            <a:off x="3928015" y="105155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BLX2LE.2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BF71C4-279E-3E40-9725-A26C772A8095}"/>
              </a:ext>
            </a:extLst>
          </p:cNvPr>
          <p:cNvSpPr txBox="1"/>
          <p:nvPr/>
        </p:nvSpPr>
        <p:spPr>
          <a:xfrm>
            <a:off x="5352495" y="989581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BLY1LE.1</a:t>
            </a:r>
            <a:r>
              <a:rPr lang="fr-FR" dirty="0"/>
              <a:t>/2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235C0F-8517-CE4B-B15D-3C400CCC37CE}"/>
              </a:ext>
            </a:extLst>
          </p:cNvPr>
          <p:cNvSpPr txBox="1"/>
          <p:nvPr/>
        </p:nvSpPr>
        <p:spPr>
          <a:xfrm>
            <a:off x="5511823" y="285503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C44DF4-EEF0-554C-86B4-A1DA54FFDA4D}"/>
              </a:ext>
            </a:extLst>
          </p:cNvPr>
          <p:cNvSpPr txBox="1"/>
          <p:nvPr/>
        </p:nvSpPr>
        <p:spPr>
          <a:xfrm>
            <a:off x="2495394" y="186197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99%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8B8CF7-3F46-1646-B6F2-0CCB41CAE642}"/>
              </a:ext>
            </a:extLst>
          </p:cNvPr>
          <p:cNvSpPr txBox="1"/>
          <p:nvPr/>
        </p:nvSpPr>
        <p:spPr>
          <a:xfrm>
            <a:off x="3933163" y="232575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85% of the IP </a:t>
            </a:r>
            <a:r>
              <a:rPr lang="fr-FR" dirty="0" err="1"/>
              <a:t>Sz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763B2D-4CF6-634B-A85B-AFE5CF598733}"/>
              </a:ext>
            </a:extLst>
          </p:cNvPr>
          <p:cNvSpPr txBox="1"/>
          <p:nvPr/>
        </p:nvSpPr>
        <p:spPr>
          <a:xfrm>
            <a:off x="3730867" y="-18346"/>
            <a:ext cx="570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Yuhao</a:t>
            </a:r>
            <a:r>
              <a:rPr lang="fr-FR" dirty="0"/>
              <a:t> data, https://indico.belle2.org/</a:t>
            </a:r>
            <a:r>
              <a:rPr lang="fr-FR" dirty="0" err="1"/>
              <a:t>event</a:t>
            </a:r>
            <a:r>
              <a:rPr lang="fr-FR" dirty="0"/>
              <a:t>/5306/</a:t>
            </a:r>
          </a:p>
        </p:txBody>
      </p:sp>
    </p:spTree>
    <p:extLst>
      <p:ext uri="{BB962C8B-B14F-4D97-AF65-F5344CB8AC3E}">
        <p14:creationId xmlns:p14="http://schemas.microsoft.com/office/powerpoint/2010/main" val="19875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2A455-0434-174F-8351-01DE5201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BLA2LE/BLX2LE.2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650E2-69F6-914E-BE60-6771DCD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CD128-B6A7-0147-ADD8-9B1D6BF1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231647-0BA7-B64B-A8B0-2739CE0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8FDDAA-72CA-4D41-A900-75BBF549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4" y="1698172"/>
            <a:ext cx="7957911" cy="4476324"/>
          </a:xfrm>
          <a:prstGeom prst="rect">
            <a:avLst/>
          </a:prstGeom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516DE631-111B-A54F-BF7F-92B9A22A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436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Ideal in terms of spin projection on the longitudinal axis: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99%/85% of the value at IP if interaction before BLA2LE or BLX2LE.2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Not so busy area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07D383-226B-4545-96BA-D9F52FD10EAC}"/>
              </a:ext>
            </a:extLst>
          </p:cNvPr>
          <p:cNvSpPr txBox="1"/>
          <p:nvPr/>
        </p:nvSpPr>
        <p:spPr>
          <a:xfrm>
            <a:off x="4138226" y="532562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BLA2LE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4487B4B-BABD-344E-BFEE-07A765736051}"/>
              </a:ext>
            </a:extLst>
          </p:cNvPr>
          <p:cNvCxnSpPr/>
          <p:nvPr/>
        </p:nvCxnSpPr>
        <p:spPr>
          <a:xfrm flipV="1">
            <a:off x="4381081" y="4079631"/>
            <a:ext cx="0" cy="111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8742864-C6A7-E34C-8D48-D66940D2308E}"/>
              </a:ext>
            </a:extLst>
          </p:cNvPr>
          <p:cNvSpPr/>
          <p:nvPr/>
        </p:nvSpPr>
        <p:spPr>
          <a:xfrm>
            <a:off x="2529191" y="3929974"/>
            <a:ext cx="1118681" cy="2334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92C9667-1E8E-0A44-AC5C-DA83FF7871E2}"/>
              </a:ext>
            </a:extLst>
          </p:cNvPr>
          <p:cNvSpPr/>
          <p:nvPr/>
        </p:nvSpPr>
        <p:spPr>
          <a:xfrm>
            <a:off x="5481042" y="3856394"/>
            <a:ext cx="158100" cy="2334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B4796BC-72B1-124C-8E8F-73011B0DCE1C}"/>
              </a:ext>
            </a:extLst>
          </p:cNvPr>
          <p:cNvSpPr/>
          <p:nvPr/>
        </p:nvSpPr>
        <p:spPr>
          <a:xfrm>
            <a:off x="4847671" y="3856394"/>
            <a:ext cx="158100" cy="165368"/>
          </a:xfrm>
          <a:prstGeom prst="ellipse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510AAE-6A66-C446-B47D-7A7B777A64E1}"/>
              </a:ext>
            </a:extLst>
          </p:cNvPr>
          <p:cNvSpPr txBox="1"/>
          <p:nvPr/>
        </p:nvSpPr>
        <p:spPr>
          <a:xfrm>
            <a:off x="2389547" y="4434744"/>
            <a:ext cx="15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Laser/e-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interaction point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52FBB7-3CF4-D34B-A098-B0FD7076B5DD}"/>
              </a:ext>
            </a:extLst>
          </p:cNvPr>
          <p:cNvSpPr txBox="1"/>
          <p:nvPr/>
        </p:nvSpPr>
        <p:spPr>
          <a:xfrm>
            <a:off x="4298645" y="4066679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40FF"/>
                </a:solidFill>
              </a:rPr>
              <a:t>Photon </a:t>
            </a:r>
            <a:r>
              <a:rPr lang="fr-FR" dirty="0" err="1">
                <a:solidFill>
                  <a:srgbClr val="FF40FF"/>
                </a:solidFill>
              </a:rPr>
              <a:t>detection</a:t>
            </a:r>
            <a:endParaRPr lang="fr-FR" dirty="0">
              <a:solidFill>
                <a:srgbClr val="FF40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ED95-268C-6E41-8CAF-E44234B816FB}"/>
              </a:ext>
            </a:extLst>
          </p:cNvPr>
          <p:cNvSpPr txBox="1"/>
          <p:nvPr/>
        </p:nvSpPr>
        <p:spPr>
          <a:xfrm>
            <a:off x="5328033" y="4111578"/>
            <a:ext cx="11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Electron </a:t>
            </a:r>
            <a:r>
              <a:rPr lang="fr-FR" dirty="0" err="1">
                <a:solidFill>
                  <a:srgbClr val="7030A0"/>
                </a:solidFill>
              </a:rPr>
              <a:t>detection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0116-89F0-B846-A7B0-2E4374B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Beam</a:t>
            </a:r>
            <a:r>
              <a:rPr lang="fr-FR" dirty="0"/>
              <a:t> pipe for interaction </a:t>
            </a:r>
            <a:r>
              <a:rPr lang="fr-FR" dirty="0" err="1"/>
              <a:t>chamber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F6476-5868-274E-A298-F714FED8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FE363-EE2D-1246-8B54-9C081CF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A13C3-691B-9F48-A82B-7C0002F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AB2AACB-F542-BF4B-9350-330162B1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9" y="998604"/>
            <a:ext cx="8210830" cy="48171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374DE11-50F3-394A-872F-3A64D5DD26B0}"/>
              </a:ext>
            </a:extLst>
          </p:cNvPr>
          <p:cNvSpPr txBox="1"/>
          <p:nvPr/>
        </p:nvSpPr>
        <p:spPr>
          <a:xfrm>
            <a:off x="6151203" y="998604"/>
            <a:ext cx="26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Assumed</a:t>
            </a:r>
            <a:r>
              <a:rPr lang="fr-FR" dirty="0"/>
              <a:t> vertical </a:t>
            </a:r>
            <a:r>
              <a:rPr lang="fr-FR" dirty="0" err="1"/>
              <a:t>crossing</a:t>
            </a:r>
            <a:r>
              <a:rPr lang="fr-FR" dirty="0"/>
              <a:t>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4C68B8-7047-A840-8A7F-CC2A38F87DAA}"/>
              </a:ext>
            </a:extLst>
          </p:cNvPr>
          <p:cNvCxnSpPr/>
          <p:nvPr/>
        </p:nvCxnSpPr>
        <p:spPr>
          <a:xfrm>
            <a:off x="3084844" y="5815732"/>
            <a:ext cx="268291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724FA6E-A691-3143-9F37-1F5389FBA898}"/>
              </a:ext>
            </a:extLst>
          </p:cNvPr>
          <p:cNvSpPr txBox="1"/>
          <p:nvPr/>
        </p:nvSpPr>
        <p:spPr>
          <a:xfrm>
            <a:off x="4183284" y="58157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C29B2-D6D0-3746-BA89-C7A78F883286}"/>
              </a:ext>
            </a:extLst>
          </p:cNvPr>
          <p:cNvSpPr txBox="1"/>
          <p:nvPr/>
        </p:nvSpPr>
        <p:spPr>
          <a:xfrm>
            <a:off x="3910636" y="998604"/>
            <a:ext cx="1854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Fused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silica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?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10mm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diameter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C81F4F-FF95-4349-B1D9-1F2EC571C877}"/>
              </a:ext>
            </a:extLst>
          </p:cNvPr>
          <p:cNvSpPr txBox="1"/>
          <p:nvPr/>
        </p:nvSpPr>
        <p:spPr>
          <a:xfrm>
            <a:off x="2248394" y="6123542"/>
            <a:ext cx="568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Influence of 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impedance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see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Demin’s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presentation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20116-89F0-B846-A7B0-2E4374BC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Gamma-</a:t>
            </a:r>
            <a:r>
              <a:rPr lang="fr-FR" dirty="0" err="1"/>
              <a:t>beam</a:t>
            </a:r>
            <a:r>
              <a:rPr lang="fr-FR" dirty="0"/>
              <a:t> detector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F6476-5868-274E-A298-F714FED8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FE363-EE2D-1246-8B54-9C081CF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A13C3-691B-9F48-A82B-7C0002FF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7EDFC3-DFBA-4B45-A5C8-6DAAB621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72812" y="240883"/>
            <a:ext cx="3417986" cy="483688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44CEC48-546C-FE4F-81E1-8C9D9C61EF3E}"/>
              </a:ext>
            </a:extLst>
          </p:cNvPr>
          <p:cNvSpPr/>
          <p:nvPr/>
        </p:nvSpPr>
        <p:spPr>
          <a:xfrm>
            <a:off x="1820985" y="1744705"/>
            <a:ext cx="453292" cy="473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70CB50-F655-784D-BA66-1B4676963C75}"/>
              </a:ext>
            </a:extLst>
          </p:cNvPr>
          <p:cNvSpPr txBox="1"/>
          <p:nvPr/>
        </p:nvSpPr>
        <p:spPr>
          <a:xfrm>
            <a:off x="382954" y="2363088"/>
            <a:ext cx="3621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Pumping</a:t>
            </a:r>
            <a:r>
              <a:rPr lang="fr-FR" sz="1100" dirty="0">
                <a:solidFill>
                  <a:srgbClr val="FF0000"/>
                </a:solidFill>
              </a:rPr>
              <a:t> port on opposite </a:t>
            </a:r>
            <a:r>
              <a:rPr lang="fr-FR" sz="1100" dirty="0" err="1">
                <a:solidFill>
                  <a:srgbClr val="FF0000"/>
                </a:solidFill>
              </a:rPr>
              <a:t>side</a:t>
            </a:r>
            <a:r>
              <a:rPr lang="fr-FR" sz="1100" dirty="0">
                <a:solidFill>
                  <a:srgbClr val="FF0000"/>
                </a:solidFill>
              </a:rPr>
              <a:t> of SR 1m </a:t>
            </a:r>
            <a:r>
              <a:rPr lang="fr-FR" sz="1100" dirty="0" err="1">
                <a:solidFill>
                  <a:srgbClr val="FF0000"/>
                </a:solidFill>
              </a:rPr>
              <a:t>length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every</a:t>
            </a:r>
            <a:r>
              <a:rPr lang="fr-FR" sz="1100" dirty="0">
                <a:solidFill>
                  <a:srgbClr val="FF0000"/>
                </a:solidFill>
              </a:rPr>
              <a:t> 4mm </a:t>
            </a:r>
          </a:p>
        </p:txBody>
      </p:sp>
      <p:pic>
        <p:nvPicPr>
          <p:cNvPr id="2049" name="Picture 1" descr="page4image20975680">
            <a:extLst>
              <a:ext uri="{FF2B5EF4-FFF2-40B4-BE49-F238E27FC236}">
                <a16:creationId xmlns:a16="http://schemas.microsoft.com/office/drawing/2014/main" id="{36D63BFF-8E96-8F41-BB85-8CE8A1F23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8" t="30332" b="26405"/>
          <a:stretch/>
        </p:blipFill>
        <p:spPr bwMode="auto">
          <a:xfrm>
            <a:off x="5888159" y="2858257"/>
            <a:ext cx="3132844" cy="35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786CFDD-C5BA-7A4B-BEF5-29DAA02402B9}"/>
              </a:ext>
            </a:extLst>
          </p:cNvPr>
          <p:cNvSpPr/>
          <p:nvPr/>
        </p:nvSpPr>
        <p:spPr>
          <a:xfrm>
            <a:off x="7677238" y="3957162"/>
            <a:ext cx="1250576" cy="1203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AA8C6CA-BD95-FF43-B420-B060659156E1}"/>
              </a:ext>
            </a:extLst>
          </p:cNvPr>
          <p:cNvSpPr txBox="1"/>
          <p:nvPr/>
        </p:nvSpPr>
        <p:spPr>
          <a:xfrm>
            <a:off x="271504" y="4422133"/>
            <a:ext cx="491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Need</a:t>
            </a:r>
            <a:r>
              <a:rPr lang="fr-FR" dirty="0"/>
              <a:t> to have a ~25mm </a:t>
            </a:r>
            <a:r>
              <a:rPr lang="fr-FR" dirty="0" err="1"/>
              <a:t>diameter</a:t>
            </a:r>
            <a:r>
              <a:rPr lang="fr-FR" dirty="0"/>
              <a:t> </a:t>
            </a:r>
            <a:r>
              <a:rPr lang="fr-FR" dirty="0" err="1"/>
              <a:t>window</a:t>
            </a:r>
            <a:r>
              <a:rPr lang="fr-FR" dirty="0"/>
              <a:t> to let the gamma </a:t>
            </a:r>
            <a:r>
              <a:rPr lang="fr-FR" dirty="0" err="1"/>
              <a:t>beam</a:t>
            </a:r>
            <a:r>
              <a:rPr lang="fr-FR" dirty="0"/>
              <a:t> go </a:t>
            </a:r>
            <a:r>
              <a:rPr lang="fr-FR" dirty="0" err="1"/>
              <a:t>through</a:t>
            </a:r>
            <a:r>
              <a:rPr lang="fr-FR" dirty="0"/>
              <a:t> on one </a:t>
            </a:r>
            <a:r>
              <a:rPr lang="fr-FR" dirty="0" err="1"/>
              <a:t>side</a:t>
            </a:r>
            <a:r>
              <a:rPr lang="fr-FR" dirty="0"/>
              <a:t> (</a:t>
            </a:r>
            <a:r>
              <a:rPr lang="fr-FR" dirty="0" err="1"/>
              <a:t>assumed</a:t>
            </a:r>
            <a:r>
              <a:rPr lang="fr-FR" dirty="0"/>
              <a:t> </a:t>
            </a:r>
            <a:r>
              <a:rPr lang="fr-FR" dirty="0" err="1"/>
              <a:t>compton</a:t>
            </a:r>
            <a:r>
              <a:rPr lang="fr-FR" dirty="0"/>
              <a:t> IP 12m </a:t>
            </a:r>
            <a:r>
              <a:rPr lang="fr-FR" dirty="0" err="1"/>
              <a:t>upstream</a:t>
            </a:r>
            <a:r>
              <a:rPr lang="fr-FR" dirty="0"/>
              <a:t>)</a:t>
            </a:r>
          </a:p>
          <a:p>
            <a:r>
              <a:rPr lang="fr-FR" dirty="0">
                <a:sym typeface="Wingdings" pitchFamily="2" charset="2"/>
              </a:rPr>
              <a:t> Size </a:t>
            </a:r>
            <a:r>
              <a:rPr lang="fr-FR" dirty="0" err="1">
                <a:sym typeface="Wingdings" pitchFamily="2" charset="2"/>
              </a:rPr>
              <a:t>can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reduced</a:t>
            </a:r>
            <a:r>
              <a:rPr lang="fr-FR" dirty="0">
                <a:sym typeface="Wingdings" pitchFamily="2" charset="2"/>
              </a:rPr>
              <a:t> by </a:t>
            </a:r>
            <a:r>
              <a:rPr lang="fr-FR" dirty="0" err="1">
                <a:sym typeface="Wingdings" pitchFamily="2" charset="2"/>
              </a:rPr>
              <a:t>reducing</a:t>
            </a:r>
            <a:r>
              <a:rPr lang="fr-FR" dirty="0">
                <a:sym typeface="Wingdings" pitchFamily="2" charset="2"/>
              </a:rPr>
              <a:t> distance to </a:t>
            </a:r>
            <a:r>
              <a:rPr lang="fr-FR" dirty="0" err="1">
                <a:sym typeface="Wingdings" pitchFamily="2" charset="2"/>
              </a:rPr>
              <a:t>compton</a:t>
            </a:r>
            <a:r>
              <a:rPr lang="fr-FR" dirty="0">
                <a:sym typeface="Wingdings" pitchFamily="2" charset="2"/>
              </a:rPr>
              <a:t> IP</a:t>
            </a:r>
            <a:endParaRPr lang="fr-FR" dirty="0"/>
          </a:p>
          <a:p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Material</a:t>
            </a:r>
            <a:r>
              <a:rPr lang="fr-FR" dirty="0">
                <a:sym typeface="Wingdings" pitchFamily="2" charset="2"/>
              </a:rPr>
              <a:t> and </a:t>
            </a:r>
            <a:r>
              <a:rPr lang="fr-FR" dirty="0" err="1">
                <a:sym typeface="Wingdings" pitchFamily="2" charset="2"/>
              </a:rPr>
              <a:t>thickness</a:t>
            </a:r>
            <a:r>
              <a:rPr lang="fr-FR" dirty="0">
                <a:sym typeface="Wingdings" pitchFamily="2" charset="2"/>
              </a:rPr>
              <a:t> to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discussed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9453B80-2539-704B-AB81-534D4F5E26F7}"/>
              </a:ext>
            </a:extLst>
          </p:cNvPr>
          <p:cNvSpPr txBox="1"/>
          <p:nvPr/>
        </p:nvSpPr>
        <p:spPr>
          <a:xfrm>
            <a:off x="5190032" y="1158410"/>
            <a:ext cx="359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Magnet</a:t>
            </a:r>
            <a:r>
              <a:rPr lang="fr-FR" dirty="0"/>
              <a:t> modifications are </a:t>
            </a:r>
            <a:r>
              <a:rPr lang="fr-FR" dirty="0" err="1"/>
              <a:t>required</a:t>
            </a:r>
            <a:r>
              <a:rPr lang="fr-FR" dirty="0"/>
              <a:t> to let gamma </a:t>
            </a:r>
            <a:r>
              <a:rPr lang="fr-FR" dirty="0" err="1"/>
              <a:t>beam</a:t>
            </a:r>
            <a:r>
              <a:rPr lang="fr-FR" dirty="0"/>
              <a:t> go </a:t>
            </a:r>
            <a:r>
              <a:rPr lang="fr-FR" dirty="0" err="1"/>
              <a:t>through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602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197E0-F7D0-ED4B-9907-1FEA3E2E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92353" cy="509517"/>
          </a:xfrm>
        </p:spPr>
        <p:txBody>
          <a:bodyPr>
            <a:normAutofit fontScale="90000"/>
          </a:bodyPr>
          <a:lstStyle/>
          <a:p>
            <a:r>
              <a:rPr lang="fr-FR" dirty="0"/>
              <a:t>Electron detector location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A1BB5-BAD7-7946-8BBE-F02C773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32277-CC5D-0345-8DA3-8923E28E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9250DD-3E94-BD4C-86A6-87879236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5CD50B-1D42-8147-93C1-FD8C41E0E88D}"/>
              </a:ext>
            </a:extLst>
          </p:cNvPr>
          <p:cNvSpPr txBox="1"/>
          <p:nvPr/>
        </p:nvSpPr>
        <p:spPr>
          <a:xfrm>
            <a:off x="4912570" y="-31807"/>
            <a:ext cx="410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jinst.sissa.it</a:t>
            </a:r>
            <a:r>
              <a:rPr lang="fr-FR" dirty="0"/>
              <a:t>/LHC/TOTEM/ch04.pdf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9ABC2F-27CD-9D4E-9BAD-1D7B2201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6" y="1127453"/>
            <a:ext cx="2772362" cy="26767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B09588-746E-B541-82CE-8C3E94BC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109368"/>
            <a:ext cx="7020186" cy="23083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93E31B-DF88-1544-9D8E-9B7EB49C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333" y="988911"/>
            <a:ext cx="3874709" cy="29538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62A787F-8521-3B42-AF61-D69521097966}"/>
              </a:ext>
            </a:extLst>
          </p:cNvPr>
          <p:cNvSpPr txBox="1"/>
          <p:nvPr/>
        </p:nvSpPr>
        <p:spPr>
          <a:xfrm>
            <a:off x="1025801" y="6144939"/>
            <a:ext cx="777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Need</a:t>
            </a:r>
            <a:r>
              <a:rPr lang="fr-FR" dirty="0">
                <a:solidFill>
                  <a:srgbClr val="C00000"/>
                </a:solidFill>
              </a:rPr>
              <a:t> to have a first sketch of the </a:t>
            </a:r>
            <a:r>
              <a:rPr lang="fr-FR" dirty="0" err="1">
                <a:solidFill>
                  <a:srgbClr val="C00000"/>
                </a:solidFill>
              </a:rPr>
              <a:t>chamber</a:t>
            </a:r>
            <a:r>
              <a:rPr lang="fr-FR" dirty="0">
                <a:solidFill>
                  <a:srgbClr val="C00000"/>
                </a:solidFill>
              </a:rPr>
              <a:t> to </a:t>
            </a:r>
            <a:r>
              <a:rPr lang="fr-FR" dirty="0" err="1">
                <a:solidFill>
                  <a:srgbClr val="C00000"/>
                </a:solidFill>
              </a:rPr>
              <a:t>assess</a:t>
            </a:r>
            <a:r>
              <a:rPr lang="fr-FR" dirty="0">
                <a:solidFill>
                  <a:srgbClr val="C00000"/>
                </a:solidFill>
              </a:rPr>
              <a:t> impact on </a:t>
            </a:r>
            <a:r>
              <a:rPr lang="fr-FR" dirty="0" err="1">
                <a:solidFill>
                  <a:srgbClr val="C00000"/>
                </a:solidFill>
              </a:rPr>
              <a:t>beam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impedance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52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87506-6F64-9540-A1C8-9D8DF650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24FF89-AC01-0B45-A987-C19D6926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24/01/2022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71056-9B5F-D94C-A4E2-A4F33ABD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polarimeter for SuperKEKB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8C899-883A-2748-A6F3-3D42CE9F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CFE7A74D-1C36-1143-AD42-99015B31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2" y="1297227"/>
            <a:ext cx="84363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Rough design of laser interaction point need validation in terms of beam impedance (see Demin’s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Sketch of electron detector chamber required to iterate on design to reduce potential effect on beam impedance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These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have been updated in the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WhiteReport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polarimeter document</a:t>
            </a:r>
          </a:p>
          <a:p>
            <a:r>
              <a:rPr lang="fr-FR" dirty="0"/>
              <a:t>https://</a:t>
            </a:r>
            <a:r>
              <a:rPr lang="fr-FR" dirty="0" err="1"/>
              <a:t>www.overleaf.com</a:t>
            </a:r>
            <a:r>
              <a:rPr lang="fr-FR" dirty="0"/>
              <a:t>/9326578811gbpzcdnprnyv</a:t>
            </a:r>
          </a:p>
        </p:txBody>
      </p:sp>
    </p:spTree>
    <p:extLst>
      <p:ext uri="{BB962C8B-B14F-4D97-AF65-F5344CB8AC3E}">
        <p14:creationId xmlns:p14="http://schemas.microsoft.com/office/powerpoint/2010/main" val="39605955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23405</TotalTime>
  <Words>369</Words>
  <Application>Microsoft Macintosh PowerPoint</Application>
  <PresentationFormat>Affichage à l'écran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Compton polarimetry for SuperKEKB upgrade</vt:lpstr>
      <vt:lpstr>Introduction</vt:lpstr>
      <vt:lpstr>Beam sizes and spin projection in z</vt:lpstr>
      <vt:lpstr>BLA2LE/BLX2LE.2</vt:lpstr>
      <vt:lpstr>Beam pipe for interaction chamber</vt:lpstr>
      <vt:lpstr>Gamma-beam detector</vt:lpstr>
      <vt:lpstr>Electron detector location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170</cp:revision>
  <cp:lastPrinted>2020-06-24T08:43:15Z</cp:lastPrinted>
  <dcterms:created xsi:type="dcterms:W3CDTF">2019-09-23T10:30:56Z</dcterms:created>
  <dcterms:modified xsi:type="dcterms:W3CDTF">2022-01-24T12:26:58Z</dcterms:modified>
</cp:coreProperties>
</file>