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71" r:id="rId3"/>
    <p:sldId id="272" r:id="rId4"/>
    <p:sldId id="274" r:id="rId5"/>
    <p:sldId id="294" r:id="rId6"/>
    <p:sldId id="276" r:id="rId7"/>
    <p:sldId id="295" r:id="rId8"/>
    <p:sldId id="286" r:id="rId9"/>
    <p:sldId id="297" r:id="rId10"/>
    <p:sldId id="299" r:id="rId11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587D-45D2-4BB3-87FA-D5F3FC7EBDFC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9BAEE-2375-4100-BB43-FF71859E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hg-ho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9" descr="mc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4188"/>
            <a:ext cx="2895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10" descr="ipog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12684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814629AD-62BB-EA40-842A-C8143AAE3521}" type="datetime1">
              <a:rPr lang="en-US" smtClean="0"/>
              <a:t>3/1/22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hg neutr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 descr="mc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ipog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>
            <a:lvl1pPr>
              <a:defRPr>
                <a:solidFill>
                  <a:srgbClr val="85C714"/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362075"/>
          </a:xfrm>
        </p:spPr>
        <p:txBody>
          <a:bodyPr anchor="t"/>
          <a:lstStyle>
            <a:lvl1pPr algn="l">
              <a:spcAft>
                <a:spcPts val="0"/>
              </a:spcAft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79DF0653-0BC2-0E4F-94BC-DA2A9C1444A0}" type="datetime1">
              <a:rPr lang="en-US" smtClean="0"/>
              <a:t>3/1/22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hg neutr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0" descr="mc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1" descr="ipog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1362075"/>
          </a:xfrm>
        </p:spPr>
        <p:txBody>
          <a:bodyPr anchor="t"/>
          <a:lstStyle>
            <a:lvl1pPr algn="l">
              <a:spcAft>
                <a:spcPts val="0"/>
              </a:spcAft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5C71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71DF2E30-2FCE-1C49-B7E0-1D229A0F5E64}" type="datetime1">
              <a:rPr lang="en-US" smtClean="0"/>
              <a:t>3/1/22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hg neutr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5" descr="mc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6" descr="ipog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A0321308-C397-BD46-8580-3A921C5BB260}" type="datetime1">
              <a:rPr lang="en-US" smtClean="0"/>
              <a:t>3/1/22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9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ECC04B0-911F-D744-BD76-5B6877D09E41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it-IT"/>
              <a:t>R. Pestotnik: Belle II Masterclass QA, March 2,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656F41A-CCBA-44FF-8547-6A1BFE30B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3A80-E1FD-7E40-A22A-84FED64A8384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0684" y="6702135"/>
            <a:ext cx="0" cy="0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R. Pestotnik: Belle II Masterclass QA, March 2, 2022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686800" y="6492875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03732D0-072C-4894-AF96-C1EC7A39EA9A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2" descr="https://www.ijs.si/ijsw/Logotip%20IJS?action=AttachFile&amp;do=get&amp;target=IJS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" y="92076"/>
            <a:ext cx="1189822" cy="3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ocs.belle2.org/record/218/files/belle2-logo.gif?subformat=icon-7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57" y="1747"/>
            <a:ext cx="561243" cy="4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0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pic>
        <p:nvPicPr>
          <p:cNvPr id="1028" name="Bild 8" descr="mc-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4188"/>
            <a:ext cx="2895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 9" descr="ipog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12684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04800" y="6492875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000" baseline="30000">
                <a:solidFill>
                  <a:srgbClr val="0CC6DE"/>
                </a:solidFill>
              </a:defRPr>
            </a:lvl1pPr>
          </a:lstStyle>
          <a:p>
            <a:fld id="{AA0BEA28-30CF-6248-BD32-CE6174C21CD0}" type="datetime1">
              <a:rPr lang="en-US" smtClean="0"/>
              <a:t>3/1/22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CC6DE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478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478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85C7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85C7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85C71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cern.zoom.us/j/62687960708?pwd=dWhPNEtkTy8vVlR5QzZVYVpwb2Zkdz0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confluence.desy.de/display/BI/IMC+20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eli/reg/2016/679/oj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e2.ijs.si/public/home/reconstruct-b-mesons/" TargetMode="External"/><Relationship Id="rId2" Type="http://schemas.openxmlformats.org/officeDocument/2006/relationships/hyperlink" Target="https://belle2.ijs.si/public/home/quark-color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elle2.ijs.si/video/20210212_BelleIIMasterClass-Introduction.mp4" TargetMode="External"/><Relationship Id="rId3" Type="http://schemas.openxmlformats.org/officeDocument/2006/relationships/hyperlink" Target="https://confluence.desy.de/display/BI/IMC+2022" TargetMode="External"/><Relationship Id="rId7" Type="http://schemas.openxmlformats.org/officeDocument/2006/relationships/hyperlink" Target="https://belle2.ijs.si/video/20210212_BelleIIMasterClass-Conference-and-quiz.mp4" TargetMode="External"/><Relationship Id="rId2" Type="http://schemas.openxmlformats.org/officeDocument/2006/relationships/hyperlink" Target="https://indico.cern.ch/event/882471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ern.ch/go/mj8H" TargetMode="External"/><Relationship Id="rId5" Type="http://schemas.openxmlformats.org/officeDocument/2006/relationships/hyperlink" Target="https://belle2.ijs.si/video/2020-12-01-IPPOG-HandsOn-BelleII-IMC.mp4" TargetMode="External"/><Relationship Id="rId4" Type="http://schemas.openxmlformats.org/officeDocument/2006/relationships/hyperlink" Target="http://masterclass.belle2.org/" TargetMode="External"/><Relationship Id="rId9" Type="http://schemas.openxmlformats.org/officeDocument/2006/relationships/hyperlink" Target="https://belle2.ijs.si/video/BelleIIMasterClass-Demonstratio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e2.ijs.si/masterclass/quiz.php" TargetMode="External"/><Relationship Id="rId2" Type="http://schemas.openxmlformats.org/officeDocument/2006/relationships/hyperlink" Target="https://belle2.ijs.si/masterclass/admin/quiz.php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elle2.ijs.si/masterclass/quiz.php" TargetMode="External"/><Relationship Id="rId4" Type="http://schemas.openxmlformats.org/officeDocument/2006/relationships/hyperlink" Target="https://belle2.ijs.si/masterclass/admin/quiz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657" r="2007" b="-187"/>
          <a:stretch/>
        </p:blipFill>
        <p:spPr>
          <a:xfrm>
            <a:off x="17171" y="1294981"/>
            <a:ext cx="9144000" cy="5563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571" y="296083"/>
            <a:ext cx="7315200" cy="57174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Belle II Masterclass </a:t>
            </a:r>
            <a:r>
              <a:rPr lang="sl-SI" sz="3200" dirty="0"/>
              <a:t>Q&amp;A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4958" y="841528"/>
            <a:ext cx="5751565" cy="389711"/>
          </a:xfrm>
          <a:solidFill>
            <a:schemeClr val="bg1"/>
          </a:solidFill>
          <a:ln w="4762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600" dirty="0"/>
              <a:t>Rok Pestotnik, Jožef Stefan Institute, Ljubljana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9" y="1354089"/>
            <a:ext cx="1289339" cy="829235"/>
          </a:xfrm>
          <a:prstGeom prst="rect">
            <a:avLst/>
          </a:prstGeom>
        </p:spPr>
      </p:pic>
      <p:pic>
        <p:nvPicPr>
          <p:cNvPr id="9" name="Content Placeholder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" y="1381224"/>
            <a:ext cx="882604" cy="70862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4" y="1381224"/>
            <a:ext cx="962706" cy="83448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47" y="1354088"/>
            <a:ext cx="1033181" cy="865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199" y="6167898"/>
            <a:ext cx="2679801" cy="660241"/>
          </a:xfrm>
          <a:prstGeom prst="rect">
            <a:avLst/>
          </a:prstGeom>
        </p:spPr>
      </p:pic>
      <p:pic>
        <p:nvPicPr>
          <p:cNvPr id="14" name="Picture 2" descr="https://www.ijs.si/ijsw/Logotip%20IJS?action=AttachFile&amp;do=get&amp;target=IJS_logo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4" y="555282"/>
            <a:ext cx="1764537" cy="5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341" y="6282722"/>
            <a:ext cx="5709967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18288" rIns="18288">
            <a:spAutoFit/>
          </a:bodyPr>
          <a:lstStyle/>
          <a:p>
            <a:pPr lvl="1"/>
            <a:r>
              <a:rPr lang="en-US" sz="1400" dirty="0"/>
              <a:t>IMC Program support  - JENIFFER2 project (H2020 MSCA RISE)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42040" y="23913"/>
            <a:ext cx="6466578" cy="308301"/>
          </a:xfrm>
        </p:spPr>
        <p:txBody>
          <a:bodyPr/>
          <a:lstStyle/>
          <a:p>
            <a:r>
              <a:rPr lang="it-IT" sz="1050" b="1" dirty="0" err="1"/>
              <a:t>R</a:t>
            </a:r>
            <a:r>
              <a:rPr lang="it-IT" sz="1050" b="1" dirty="0"/>
              <a:t>. </a:t>
            </a:r>
            <a:r>
              <a:rPr lang="it-IT" sz="1050" b="1" dirty="0" err="1"/>
              <a:t>Pestotnik</a:t>
            </a:r>
            <a:r>
              <a:rPr lang="it-IT" sz="1050" b="1" dirty="0"/>
              <a:t>: Belle II </a:t>
            </a:r>
            <a:r>
              <a:rPr lang="it-IT" sz="1050" b="1" dirty="0" err="1"/>
              <a:t>Masterclass</a:t>
            </a:r>
            <a:r>
              <a:rPr lang="it-IT" sz="1050" b="1" dirty="0"/>
              <a:t> QA, March 2, 2022</a:t>
            </a:r>
            <a:endParaRPr lang="en-US" sz="105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6F41A-CCBA-44FF-8547-6A1BFE30B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4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335E-C116-8F4B-94D2-B311ECA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7219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117231" y="6432550"/>
            <a:ext cx="7115908" cy="365125"/>
          </a:xfrm>
        </p:spPr>
        <p:txBody>
          <a:bodyPr/>
          <a:lstStyle/>
          <a:p>
            <a:r>
              <a:rPr lang="it-IT" sz="1400"/>
              <a:t>R. Pestotnik: Belle II Masterclass QA, March 2, 2022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9452" y="922763"/>
            <a:ext cx="91439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Calibri" panose="020F0502020204030204"/>
              </a:rPr>
              <a:t>BELLE II IMC in 202</a:t>
            </a:r>
            <a:r>
              <a:rPr lang="sl-SI" sz="2400" dirty="0">
                <a:solidFill>
                  <a:srgbClr val="00B0F0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Calibri" panose="020F0502020204030204"/>
              </a:rPr>
              <a:t> 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Planned events: </a:t>
            </a:r>
          </a:p>
          <a:p>
            <a:r>
              <a:rPr lang="en-US" dirty="0"/>
              <a:t>Video conference Times: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Europe : Mar. 7, Mar. 16, Mar. 23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zoom </a:t>
            </a:r>
            <a:r>
              <a:rPr lang="en-GB" sz="1600" dirty="0">
                <a:hlinkClick r:id="rId2"/>
              </a:rPr>
              <a:t>https://cern.zoom.us/j/62687960708?pwd=dWhPNEtkTy8vVlR5QzZVYVpwb2Zkdz09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Japan: March 2022 – KEK + Nara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l-SI" sz="16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4" descr="https://docs.belle2.org/record/218/files/belle2-logo.gif?subformat=icon-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63" y="1746"/>
            <a:ext cx="83233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js.si/ijsw/Logotip%20IJS?action=AttachFile&amp;do=get&amp;target=IJS_logo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80" y="5390"/>
            <a:ext cx="1101968" cy="3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4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8421" y="46774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hangingPunct="0"/>
            <a:r>
              <a:rPr lang="en-US" altLang="en-US" b="1" dirty="0"/>
              <a:t>Planned Participation: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-116733" y="416106"/>
            <a:ext cx="5116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https://confluence.desy.de/display/BI/IMC+2022</a:t>
            </a:r>
            <a:endParaRPr lang="en-US" dirty="0"/>
          </a:p>
          <a:p>
            <a:r>
              <a:rPr lang="en-US" dirty="0"/>
              <a:t>Online and on-site participation</a:t>
            </a:r>
          </a:p>
          <a:p>
            <a:endParaRPr lang="en-US" dirty="0"/>
          </a:p>
        </p:txBody>
      </p:sp>
      <p:pic>
        <p:nvPicPr>
          <p:cNvPr id="6" name="Picture 4" descr="https://docs.belle2.org/record/218/files/belle2-logo.gif?subformat=icon-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76" y="0"/>
            <a:ext cx="83233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FCCC4-6D72-DC47-8E03-0675BA79A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1611"/>
            <a:ext cx="9144000" cy="53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10867"/>
              </p:ext>
            </p:extLst>
          </p:nvPr>
        </p:nvGraphicFramePr>
        <p:xfrm>
          <a:off x="96881" y="1911483"/>
          <a:ext cx="7880196" cy="3577653"/>
        </p:xfrm>
        <a:graphic>
          <a:graphicData uri="http://schemas.openxmlformats.org/drawingml/2006/table">
            <a:tbl>
              <a:tblPr/>
              <a:tblGrid>
                <a:gridCol w="2527049">
                  <a:extLst>
                    <a:ext uri="{9D8B030D-6E8A-4147-A177-3AD203B41FA5}">
                      <a16:colId xmlns:a16="http://schemas.microsoft.com/office/drawing/2014/main" val="2127363713"/>
                    </a:ext>
                  </a:extLst>
                </a:gridCol>
                <a:gridCol w="5353147">
                  <a:extLst>
                    <a:ext uri="{9D8B030D-6E8A-4147-A177-3AD203B41FA5}">
                      <a16:colId xmlns:a16="http://schemas.microsoft.com/office/drawing/2014/main" val="1492567124"/>
                    </a:ext>
                  </a:extLst>
                </a:gridCol>
              </a:tblGrid>
              <a:tr h="390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solidFill>
                            <a:srgbClr val="172B4D"/>
                          </a:solidFill>
                          <a:effectLst/>
                        </a:rPr>
                        <a:t>8:45</a:t>
                      </a:r>
                    </a:p>
                  </a:txBody>
                  <a:tcPr marL="91206" marR="136809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solidFill>
                            <a:srgbClr val="172B4D"/>
                          </a:solidFill>
                          <a:effectLst/>
                        </a:rPr>
                        <a:t>Registration</a:t>
                      </a:r>
                    </a:p>
                  </a:txBody>
                  <a:tcPr marL="91206" marR="136809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05013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9:00 - 9:15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Introduction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375650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9:15 - 10:00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Physics of elementary particles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478857"/>
                  </a:ext>
                </a:extLst>
              </a:tr>
              <a:tr h="4259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10:00 - 10:45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Experimental methods in high energy physics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896546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10:45 - 11:15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Belle II Virtual reality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177134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11:15 - 11:45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Introduction Data Analysis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515270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11:45 - 1</a:t>
                      </a:r>
                      <a:r>
                        <a:rPr lang="sl-SI" sz="1700" dirty="0">
                          <a:effectLst/>
                        </a:rPr>
                        <a:t>2</a:t>
                      </a:r>
                      <a:r>
                        <a:rPr lang="en-US" sz="1700" dirty="0">
                          <a:effectLst/>
                        </a:rPr>
                        <a:t>:45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Lunch – meet the HEP researchers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546810"/>
                  </a:ext>
                </a:extLst>
              </a:tr>
              <a:tr h="419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1</a:t>
                      </a:r>
                      <a:r>
                        <a:rPr lang="sl-SI" sz="1700" dirty="0">
                          <a:effectLst/>
                        </a:rPr>
                        <a:t>2</a:t>
                      </a:r>
                      <a:r>
                        <a:rPr lang="en-US" sz="1700" dirty="0">
                          <a:effectLst/>
                        </a:rPr>
                        <a:t>:45 - 1</a:t>
                      </a:r>
                      <a:r>
                        <a:rPr lang="sl-SI" sz="1700" dirty="0">
                          <a:effectLst/>
                        </a:rPr>
                        <a:t>5</a:t>
                      </a:r>
                      <a:r>
                        <a:rPr lang="en-US" sz="1700" dirty="0">
                          <a:effectLst/>
                        </a:rPr>
                        <a:t>:00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Belle Data Analysis + preparation of the presentations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915552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1</a:t>
                      </a:r>
                      <a:r>
                        <a:rPr lang="sl-SI" sz="1700" dirty="0">
                          <a:effectLst/>
                        </a:rPr>
                        <a:t>5</a:t>
                      </a:r>
                      <a:r>
                        <a:rPr lang="en-US" sz="1700" dirty="0">
                          <a:effectLst/>
                        </a:rPr>
                        <a:t>:00 - 1</a:t>
                      </a:r>
                      <a:r>
                        <a:rPr lang="sl-SI" sz="1700" dirty="0">
                          <a:effectLst/>
                        </a:rPr>
                        <a:t>6</a:t>
                      </a:r>
                      <a:r>
                        <a:rPr lang="en-US" sz="1700" dirty="0">
                          <a:effectLst/>
                        </a:rPr>
                        <a:t>:00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Joint Video conference</a:t>
                      </a:r>
                    </a:p>
                  </a:txBody>
                  <a:tcPr marL="91206" marR="91206" marT="63844" marB="638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7316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880" y="274500"/>
            <a:ext cx="9047119" cy="1362075"/>
          </a:xfrm>
        </p:spPr>
        <p:txBody>
          <a:bodyPr/>
          <a:lstStyle/>
          <a:p>
            <a:r>
              <a:rPr lang="sl-SI" dirty="0"/>
              <a:t>SUGGESTED event program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880" y="1023936"/>
            <a:ext cx="9186268" cy="7750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Tailor to your needs – common video conference at the end</a:t>
            </a:r>
            <a:endParaRPr lang="en-US" dirty="0"/>
          </a:p>
        </p:txBody>
      </p:sp>
      <p:pic>
        <p:nvPicPr>
          <p:cNvPr id="6" name="Picture 4" descr="https://docs.belle2.org/record/218/files/belle2-logo.gif?subformat=icon-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49" y="0"/>
            <a:ext cx="83233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6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15" y="365927"/>
            <a:ext cx="7772400" cy="1362075"/>
          </a:xfrm>
        </p:spPr>
        <p:txBody>
          <a:bodyPr/>
          <a:lstStyle/>
          <a:p>
            <a:br>
              <a:rPr lang="sl-SI" sz="2800" b="0" dirty="0"/>
            </a:br>
            <a:r>
              <a:rPr lang="sl-SI" sz="2800" b="0" dirty="0" err="1"/>
              <a:t>Photographs</a:t>
            </a:r>
            <a:r>
              <a:rPr lang="sl-SI" sz="2800" b="0" dirty="0"/>
              <a:t> </a:t>
            </a:r>
            <a:r>
              <a:rPr lang="sl-SI" sz="2800" b="0" dirty="0" err="1"/>
              <a:t>aND</a:t>
            </a:r>
            <a:r>
              <a:rPr lang="sl-SI" sz="2800" b="0" dirty="0"/>
              <a:t> </a:t>
            </a:r>
            <a:r>
              <a:rPr lang="sl-SI" sz="2800" b="0" dirty="0" err="1"/>
              <a:t>recordings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975" y="1889928"/>
            <a:ext cx="7772400" cy="296342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General Data Protection Regulation</a:t>
            </a:r>
            <a:r>
              <a:rPr lang="en-US" dirty="0"/>
              <a:t> (EU) </a:t>
            </a:r>
            <a:r>
              <a:rPr lang="en-US" u="sng" dirty="0">
                <a:hlinkClick r:id="rId2"/>
              </a:rPr>
              <a:t>2016/679</a:t>
            </a:r>
            <a:endParaRPr lang="sl-SI" u="sng" dirty="0"/>
          </a:p>
          <a:p>
            <a:endParaRPr lang="sl-SI" dirty="0"/>
          </a:p>
          <a:p>
            <a:r>
              <a:rPr lang="sl-SI" dirty="0"/>
              <a:t>G</a:t>
            </a:r>
            <a:r>
              <a:rPr lang="en-US" dirty="0" err="1"/>
              <a:t>ive</a:t>
            </a:r>
            <a:r>
              <a:rPr lang="en-US" dirty="0"/>
              <a:t> </a:t>
            </a:r>
            <a:r>
              <a:rPr lang="sl-SI" dirty="0" err="1"/>
              <a:t>Masterclass</a:t>
            </a:r>
            <a:r>
              <a:rPr lang="sl-SI" dirty="0"/>
              <a:t> </a:t>
            </a:r>
            <a:r>
              <a:rPr lang="sl-SI" dirty="0" err="1"/>
              <a:t>participant</a:t>
            </a:r>
            <a:r>
              <a:rPr lang="en-US" dirty="0"/>
              <a:t> control over their personal data </a:t>
            </a:r>
            <a:endParaRPr lang="sl-SI" dirty="0"/>
          </a:p>
          <a:p>
            <a:endParaRPr lang="sl-SI" dirty="0"/>
          </a:p>
          <a:p>
            <a:r>
              <a:rPr lang="sl-SI" dirty="0" err="1"/>
              <a:t>Collect</a:t>
            </a:r>
            <a:r>
              <a:rPr lang="sl-SI" dirty="0"/>
              <a:t> </a:t>
            </a:r>
            <a:r>
              <a:rPr lang="sl-SI" dirty="0" err="1"/>
              <a:t>permission</a:t>
            </a:r>
            <a:r>
              <a:rPr lang="sl-SI" dirty="0"/>
              <a:t> to take </a:t>
            </a:r>
            <a:r>
              <a:rPr lang="sl-SI" dirty="0" err="1"/>
              <a:t>photographs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to </a:t>
            </a:r>
            <a:r>
              <a:rPr lang="sl-SI" dirty="0" err="1"/>
              <a:t>record</a:t>
            </a:r>
            <a:r>
              <a:rPr lang="sl-SI" dirty="0"/>
              <a:t> </a:t>
            </a:r>
            <a:r>
              <a:rPr lang="sl-SI" dirty="0" err="1"/>
              <a:t>videos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to post </a:t>
            </a:r>
            <a:r>
              <a:rPr lang="sl-SI" dirty="0" err="1"/>
              <a:t>them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PR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collaboration</a:t>
            </a:r>
            <a:r>
              <a:rPr lang="sl-SI" dirty="0"/>
              <a:t> </a:t>
            </a:r>
            <a:r>
              <a:rPr lang="sl-SI" dirty="0" err="1"/>
              <a:t>use</a:t>
            </a:r>
            <a:r>
              <a:rPr lang="sl-SI" dirty="0"/>
              <a:t> in </a:t>
            </a:r>
            <a:r>
              <a:rPr lang="sl-SI" dirty="0" err="1"/>
              <a:t>advance</a:t>
            </a:r>
            <a:endParaRPr lang="sl-SI" dirty="0"/>
          </a:p>
          <a:p>
            <a:endParaRPr lang="sl-SI" dirty="0"/>
          </a:p>
          <a:p>
            <a:r>
              <a:rPr lang="sl-SI" dirty="0"/>
              <a:t>Post photos of the event in the internal confluence for later Outreach use (social media 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2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012" y="645298"/>
            <a:ext cx="874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7242" y="73798"/>
            <a:ext cx="6478621" cy="675232"/>
          </a:xfrm>
        </p:spPr>
        <p:txBody>
          <a:bodyPr/>
          <a:lstStyle/>
          <a:p>
            <a:r>
              <a:rPr lang="en-US" dirty="0"/>
              <a:t>Hands-on exercises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1013" y="1014630"/>
            <a:ext cx="4698248" cy="4878422"/>
          </a:xfrm>
        </p:spPr>
        <p:txBody>
          <a:bodyPr/>
          <a:lstStyle/>
          <a:p>
            <a:r>
              <a:rPr lang="en-US" sz="1800" dirty="0"/>
              <a:t>Two measurements available:</a:t>
            </a:r>
          </a:p>
          <a:p>
            <a:pPr lvl="1"/>
            <a:r>
              <a:rPr lang="en-US" sz="1400" dirty="0"/>
              <a:t>Test before use !</a:t>
            </a:r>
          </a:p>
          <a:p>
            <a:r>
              <a:rPr lang="en-US" sz="1800" dirty="0">
                <a:solidFill>
                  <a:srgbClr val="FF0000"/>
                </a:solidFill>
              </a:rPr>
              <a:t>New – basic level: </a:t>
            </a:r>
            <a:r>
              <a:rPr lang="en-US" sz="1800" dirty="0"/>
              <a:t> Measure quark colors </a:t>
            </a:r>
          </a:p>
          <a:p>
            <a:pPr lvl="1"/>
            <a:r>
              <a:rPr lang="en-US" sz="1400" dirty="0"/>
              <a:t>similar to LHC experiments </a:t>
            </a:r>
          </a:p>
          <a:p>
            <a:pPr lvl="1"/>
            <a:r>
              <a:rPr lang="en-US" sz="1400" dirty="0">
                <a:hlinkClick r:id="rId2"/>
              </a:rPr>
              <a:t>https://belle2.ijs.si/public/home/quark-colors/</a:t>
            </a:r>
            <a:endParaRPr lang="en-US" sz="1400" dirty="0"/>
          </a:p>
          <a:p>
            <a:pPr lvl="1"/>
            <a:r>
              <a:rPr lang="en-US" sz="1400" dirty="0"/>
              <a:t>Limited sets of events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Standard level: Belle II Lab - Discovery of new particles based on the invariant mass distribution  </a:t>
            </a:r>
          </a:p>
          <a:p>
            <a:pPr lvl="1"/>
            <a:r>
              <a:rPr lang="en-US" sz="1400" dirty="0"/>
              <a:t>analysis of 5 </a:t>
            </a:r>
            <a:r>
              <a:rPr lang="en-US" sz="1400" dirty="0" err="1"/>
              <a:t>mio</a:t>
            </a:r>
            <a:r>
              <a:rPr lang="en-US" sz="1400" dirty="0"/>
              <a:t>. events from Belle and Belle II </a:t>
            </a:r>
          </a:p>
          <a:p>
            <a:pPr lvl="1"/>
            <a:r>
              <a:rPr lang="en-US" sz="1400" dirty="0">
                <a:hlinkClick r:id="rId3"/>
              </a:rPr>
              <a:t>https://belle2.ijs.si/public/home/reconstruct-b-mesons/</a:t>
            </a:r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Pestotnik: Belle II Masterclass QA, March 2,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ADB73-5E92-6644-B3B6-D716D8D20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42" y="1080230"/>
            <a:ext cx="3858755" cy="2168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DDE12-65CC-A246-9BC4-B823DAB02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342" y="4026961"/>
            <a:ext cx="3140768" cy="2489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991EBD-B8D3-EC44-956A-06B83DFFF81E}"/>
              </a:ext>
            </a:extLst>
          </p:cNvPr>
          <p:cNvSpPr txBox="1"/>
          <p:nvPr/>
        </p:nvSpPr>
        <p:spPr>
          <a:xfrm>
            <a:off x="7238885" y="71169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Bonn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4E6D5-F906-564B-BE39-C5BE7C4BA3F8}"/>
              </a:ext>
            </a:extLst>
          </p:cNvPr>
          <p:cNvSpPr txBox="1"/>
          <p:nvPr/>
        </p:nvSpPr>
        <p:spPr>
          <a:xfrm>
            <a:off x="6617351" y="359125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Jožef S</a:t>
            </a:r>
            <a:r>
              <a:rPr lang="en-GB" dirty="0"/>
              <a:t>t</a:t>
            </a:r>
            <a:r>
              <a:rPr lang="en-SI" dirty="0"/>
              <a:t>efan Institute</a:t>
            </a:r>
          </a:p>
        </p:txBody>
      </p:sp>
    </p:spTree>
    <p:extLst>
      <p:ext uri="{BB962C8B-B14F-4D97-AF65-F5344CB8AC3E}">
        <p14:creationId xmlns:p14="http://schemas.microsoft.com/office/powerpoint/2010/main" val="312649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26" y="838200"/>
            <a:ext cx="9046723" cy="1362075"/>
          </a:xfrm>
        </p:spPr>
        <p:txBody>
          <a:bodyPr/>
          <a:lstStyle/>
          <a:p>
            <a:r>
              <a:rPr lang="sl-SI" dirty="0" err="1"/>
              <a:t>Support</a:t>
            </a:r>
            <a:r>
              <a:rPr lang="sl-SI" dirty="0"/>
              <a:t> </a:t>
            </a:r>
            <a:r>
              <a:rPr lang="sl-SI" dirty="0" err="1"/>
              <a:t>materials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instructors</a:t>
            </a:r>
            <a:r>
              <a:rPr lang="sl-SI" dirty="0"/>
              <a:t> &amp; TUTORS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457" y="2323289"/>
            <a:ext cx="7766629" cy="3536737"/>
          </a:xfrm>
        </p:spPr>
        <p:txBody>
          <a:bodyPr>
            <a:normAutofit fontScale="77500" lnSpcReduction="20000"/>
          </a:bodyPr>
          <a:lstStyle/>
          <a:p>
            <a:pPr defTabSz="914400" eaLnBrk="0" hangingPunct="0">
              <a:spcBef>
                <a:spcPct val="0"/>
              </a:spcBef>
            </a:pPr>
            <a:r>
              <a:rPr lang="sl-SI" sz="3200" dirty="0"/>
              <a:t>Belle II IMC 2022 page:</a:t>
            </a:r>
            <a:endParaRPr lang="sl-SI" sz="3200" dirty="0">
              <a:hlinkClick r:id="rId2"/>
            </a:endParaRPr>
          </a:p>
          <a:p>
            <a:pPr defTabSz="914400" eaLnBrk="0" hangingPunct="0">
              <a:spcBef>
                <a:spcPct val="0"/>
              </a:spcBef>
            </a:pPr>
            <a:r>
              <a:rPr lang="sl-SI" altLang="en-US" dirty="0">
                <a:solidFill>
                  <a:srgbClr val="172B4D"/>
                </a:solidFill>
                <a:hlinkClick r:id="rId3"/>
              </a:rPr>
              <a:t>https://confluence.desy.de/display/BI/IMC+2022</a:t>
            </a:r>
            <a:endParaRPr lang="sl-SI" altLang="en-US" dirty="0">
              <a:solidFill>
                <a:srgbClr val="172B4D"/>
              </a:solidFill>
            </a:endParaRPr>
          </a:p>
          <a:p>
            <a:pPr defTabSz="914400" eaLnBrk="0" hangingPunct="0">
              <a:spcBef>
                <a:spcPct val="0"/>
              </a:spcBef>
            </a:pPr>
            <a:endParaRPr lang="sl-SI" altLang="en-US" dirty="0">
              <a:solidFill>
                <a:srgbClr val="172B4D"/>
              </a:solidFill>
            </a:endParaRPr>
          </a:p>
          <a:p>
            <a:pPr defTabSz="914400" eaLnBrk="0" hangingPunct="0">
              <a:spcBef>
                <a:spcPct val="0"/>
              </a:spcBef>
            </a:pPr>
            <a:r>
              <a:rPr lang="sl-SI" sz="2300" dirty="0"/>
              <a:t>Belle II Masterclass  web page : </a:t>
            </a:r>
            <a:r>
              <a:rPr lang="en-US" altLang="en-US" sz="1800" dirty="0">
                <a:solidFill>
                  <a:srgbClr val="172B4D"/>
                </a:solidFill>
                <a:hlinkClick r:id="rId4"/>
              </a:rPr>
              <a:t>http://masterclass.belle2.org</a:t>
            </a:r>
            <a:endParaRPr lang="en-US" altLang="en-US" sz="1800" dirty="0">
              <a:solidFill>
                <a:srgbClr val="172B4D"/>
              </a:solidFill>
            </a:endParaRPr>
          </a:p>
          <a:p>
            <a:pPr defTabSz="914400" eaLnBrk="0" hangingPunct="0">
              <a:spcBef>
                <a:spcPct val="0"/>
              </a:spcBef>
            </a:pPr>
            <a:endParaRPr lang="sl-SI" sz="1800" dirty="0">
              <a:hlinkClick r:id="rId5"/>
            </a:endParaRPr>
          </a:p>
          <a:p>
            <a:r>
              <a:rPr lang="sl-SI" sz="2600" dirty="0" err="1"/>
              <a:t>O</a:t>
            </a:r>
            <a:r>
              <a:rPr lang="en-US" sz="2600" dirty="0" err="1"/>
              <a:t>rganisation</a:t>
            </a:r>
            <a:r>
              <a:rPr lang="en-US" sz="2600" dirty="0"/>
              <a:t> section of International Masterclasses</a:t>
            </a:r>
            <a:r>
              <a:rPr lang="sl-SI" sz="2600" dirty="0"/>
              <a:t> </a:t>
            </a:r>
            <a:r>
              <a:rPr lang="sl-SI" sz="2600" dirty="0" err="1"/>
              <a:t>web</a:t>
            </a:r>
            <a:r>
              <a:rPr lang="sl-SI" sz="2600" dirty="0"/>
              <a:t>:</a:t>
            </a:r>
            <a:endParaRPr lang="sl-SI" sz="2600" dirty="0">
              <a:hlinkClick r:id="rId2"/>
            </a:endParaRPr>
          </a:p>
          <a:p>
            <a:r>
              <a:rPr lang="sl-SI" sz="1800" dirty="0">
                <a:hlinkClick r:id="rId2"/>
              </a:rPr>
              <a:t>https://physicsmasterclasses.org/index.php?cat=local_organisation&amp;page=organisation</a:t>
            </a:r>
          </a:p>
          <a:p>
            <a:endParaRPr lang="sl-SI" sz="1800" dirty="0"/>
          </a:p>
          <a:p>
            <a:r>
              <a:rPr lang="sl-SI" sz="1800" dirty="0"/>
              <a:t>IMC Media templates page: </a:t>
            </a:r>
            <a:r>
              <a:rPr lang="en-US" sz="1600" u="sng" dirty="0">
                <a:hlinkClick r:id="rId6"/>
              </a:rPr>
              <a:t>http://cern.ch/go/mj8H</a:t>
            </a:r>
            <a:endParaRPr lang="sl-SI" sz="1800" dirty="0">
              <a:hlinkClick r:id="rId2"/>
            </a:endParaRPr>
          </a:p>
          <a:p>
            <a:endParaRPr lang="sl-SI" sz="1800" dirty="0">
              <a:hlinkClick r:id="rId5"/>
            </a:endParaRPr>
          </a:p>
          <a:p>
            <a:pPr fontAlgn="t"/>
            <a:r>
              <a:rPr lang="sl-SI" sz="2600" dirty="0"/>
              <a:t>Tutorial videos from 2021</a:t>
            </a:r>
            <a:r>
              <a:rPr lang="sl-SI" sz="1800" dirty="0"/>
              <a:t>:</a:t>
            </a:r>
          </a:p>
          <a:p>
            <a:pPr fontAlgn="t"/>
            <a:r>
              <a:rPr lang="sl-SI" sz="1800" dirty="0">
                <a:latin typeface="Times" pitchFamily="2" charset="0"/>
                <a:hlinkClick r:id="rId7"/>
              </a:rPr>
              <a:t>20210212_BelleIIMasterClass-Conference-and-quiz.mp4</a:t>
            </a:r>
            <a:endParaRPr lang="sl-SI" sz="1800" dirty="0">
              <a:solidFill>
                <a:srgbClr val="FFFFFF"/>
              </a:solidFill>
            </a:endParaRPr>
          </a:p>
          <a:p>
            <a:pPr fontAlgn="ctr"/>
            <a:r>
              <a:rPr lang="sl-SI" sz="1800" dirty="0">
                <a:latin typeface="Times" pitchFamily="2" charset="0"/>
                <a:hlinkClick r:id="rId8"/>
              </a:rPr>
              <a:t>20210212_BelleIIMasterClass-Introduction.mp4</a:t>
            </a:r>
            <a:endParaRPr lang="sl-SI" sz="1800" dirty="0">
              <a:solidFill>
                <a:srgbClr val="FFFFFF"/>
              </a:solidFill>
            </a:endParaRPr>
          </a:p>
          <a:p>
            <a:r>
              <a:rPr lang="sl-SI" sz="1800" dirty="0">
                <a:latin typeface="Times" pitchFamily="2" charset="0"/>
                <a:hlinkClick r:id="rId9"/>
              </a:rPr>
              <a:t>BelleIIMasterClass-Demonstration.mp4</a:t>
            </a:r>
            <a:endParaRPr lang="en-SI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932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71" y="0"/>
            <a:ext cx="7772400" cy="865489"/>
          </a:xfrm>
        </p:spPr>
        <p:txBody>
          <a:bodyPr/>
          <a:lstStyle/>
          <a:p>
            <a:r>
              <a:rPr lang="sl-SI" dirty="0"/>
              <a:t>JOINT Video </a:t>
            </a:r>
            <a:r>
              <a:rPr lang="sl-SI" dirty="0" err="1"/>
              <a:t>conference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718593"/>
            <a:ext cx="7224765" cy="9092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/>
              <a:t>Conference</a:t>
            </a:r>
            <a:r>
              <a:rPr lang="sl-SI" dirty="0"/>
              <a:t> </a:t>
            </a:r>
            <a:r>
              <a:rPr lang="sl-SI" dirty="0" err="1"/>
              <a:t>moderators</a:t>
            </a:r>
            <a:r>
              <a:rPr lang="sl-SI" dirty="0"/>
              <a:t> &amp; KEK </a:t>
            </a:r>
            <a:r>
              <a:rPr lang="sl-SI" dirty="0" err="1"/>
              <a:t>contacts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61121"/>
              </p:ext>
            </p:extLst>
          </p:nvPr>
        </p:nvGraphicFramePr>
        <p:xfrm>
          <a:off x="218147" y="1204103"/>
          <a:ext cx="8554065" cy="2586990"/>
        </p:xfrm>
        <a:graphic>
          <a:graphicData uri="http://schemas.openxmlformats.org/drawingml/2006/table">
            <a:tbl>
              <a:tblPr/>
              <a:tblGrid>
                <a:gridCol w="1744683">
                  <a:extLst>
                    <a:ext uri="{9D8B030D-6E8A-4147-A177-3AD203B41FA5}">
                      <a16:colId xmlns:a16="http://schemas.microsoft.com/office/drawing/2014/main" val="2955495150"/>
                    </a:ext>
                  </a:extLst>
                </a:gridCol>
                <a:gridCol w="6809382">
                  <a:extLst>
                    <a:ext uri="{9D8B030D-6E8A-4147-A177-3AD203B41FA5}">
                      <a16:colId xmlns:a16="http://schemas.microsoft.com/office/drawing/2014/main" val="18395161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172B4D"/>
                          </a:solidFill>
                          <a:effectLst/>
                        </a:rPr>
                        <a:t>2mi</a:t>
                      </a:r>
                      <a:r>
                        <a:rPr lang="sl-SI" b="1" dirty="0">
                          <a:solidFill>
                            <a:srgbClr val="172B4D"/>
                          </a:solidFill>
                          <a:effectLst/>
                        </a:rPr>
                        <a:t>n</a:t>
                      </a:r>
                      <a:r>
                        <a:rPr lang="en-US" b="1" dirty="0">
                          <a:solidFill>
                            <a:srgbClr val="172B4D"/>
                          </a:solidFill>
                          <a:effectLst/>
                        </a:rPr>
                        <a:t>  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172B4D"/>
                          </a:solidFill>
                          <a:effectLst/>
                        </a:rPr>
                        <a:t>Opening statement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217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l-SI" dirty="0">
                          <a:effectLst/>
                        </a:rPr>
                        <a:t>4</a:t>
                      </a:r>
                      <a:r>
                        <a:rPr lang="en-US" dirty="0">
                          <a:effectLst/>
                        </a:rPr>
                        <a:t>x5min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dirty="0">
                          <a:effectLst/>
                        </a:rPr>
                        <a:t>Sites</a:t>
                      </a:r>
                      <a:r>
                        <a:rPr lang="sl-SI" baseline="0" dirty="0">
                          <a:effectLst/>
                        </a:rPr>
                        <a:t> selects one of the results from exercises</a:t>
                      </a:r>
                    </a:p>
                    <a:p>
                      <a:pPr algn="l" fontAlgn="t"/>
                      <a:r>
                        <a:rPr lang="sl-SI" baseline="0" dirty="0">
                          <a:effectLst/>
                        </a:rPr>
                        <a:t>We hope to have both exercises presented </a:t>
                      </a:r>
                    </a:p>
                    <a:p>
                      <a:pPr algn="l" fontAlgn="t"/>
                      <a:r>
                        <a:rPr lang="sl-SI" baseline="0" dirty="0" err="1">
                          <a:effectLst/>
                        </a:rPr>
                        <a:t>Nominate</a:t>
                      </a:r>
                      <a:r>
                        <a:rPr lang="sl-SI" baseline="0" dirty="0">
                          <a:effectLst/>
                        </a:rPr>
                        <a:t> 2 </a:t>
                      </a:r>
                      <a:r>
                        <a:rPr lang="sl-SI" baseline="0" dirty="0" err="1">
                          <a:effectLst/>
                        </a:rPr>
                        <a:t>students</a:t>
                      </a:r>
                      <a:r>
                        <a:rPr lang="sl-SI" baseline="0" dirty="0">
                          <a:effectLst/>
                        </a:rPr>
                        <a:t> </a:t>
                      </a:r>
                      <a:r>
                        <a:rPr lang="sl-SI" baseline="0" dirty="0" err="1">
                          <a:effectLst/>
                        </a:rPr>
                        <a:t>for</a:t>
                      </a:r>
                      <a:r>
                        <a:rPr lang="sl-SI" baseline="0" dirty="0">
                          <a:effectLst/>
                        </a:rPr>
                        <a:t> </a:t>
                      </a:r>
                      <a:r>
                        <a:rPr lang="sl-SI" baseline="0" dirty="0" err="1">
                          <a:effectLst/>
                        </a:rPr>
                        <a:t>max</a:t>
                      </a:r>
                      <a:r>
                        <a:rPr lang="sl-SI" baseline="0" dirty="0">
                          <a:effectLst/>
                        </a:rPr>
                        <a:t>. 5 min </a:t>
                      </a:r>
                      <a:r>
                        <a:rPr lang="sl-SI" baseline="0" dirty="0" err="1">
                          <a:effectLst/>
                        </a:rPr>
                        <a:t>presentation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59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15 min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Particle</a:t>
                      </a:r>
                      <a:r>
                        <a:rPr lang="sl-SI" dirty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quiz 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745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5</a:t>
                      </a:r>
                      <a:r>
                        <a:rPr lang="sl-SI" dirty="0">
                          <a:effectLst/>
                        </a:rPr>
                        <a:t>-10</a:t>
                      </a:r>
                      <a:r>
                        <a:rPr lang="en-US" dirty="0">
                          <a:effectLst/>
                        </a:rPr>
                        <a:t> min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Connection to Belle II control room and talk with the shift crew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149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10 min 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Wrap Up talk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01285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966" y="3263461"/>
            <a:ext cx="4229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788" y="3791093"/>
            <a:ext cx="8554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2B4D"/>
                </a:solidFill>
                <a:latin typeface="-apple-system"/>
              </a:rPr>
              <a:t>Quiz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rgbClr val="172B4D"/>
                </a:solidFill>
                <a:latin typeface="-apple-system"/>
              </a:rPr>
              <a:t>Questions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: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asked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by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moderator  (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u:tutor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, p:gdpr)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>
                <a:solidFill>
                  <a:srgbClr val="172B4D"/>
                </a:solidFill>
                <a:latin typeface="-apple-system"/>
                <a:hlinkClick r:id="rId2"/>
              </a:rPr>
              <a:t>https://belle2.ijs.si/masterclass/admin/quiz.php</a:t>
            </a:r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172B4D"/>
                </a:solidFill>
                <a:latin typeface="-apple-system"/>
              </a:rPr>
              <a:t>Answers:  collected by Voting system </a:t>
            </a:r>
            <a:r>
              <a:rPr lang="sl-SI" dirty="0">
                <a:solidFill>
                  <a:srgbClr val="172B4D"/>
                </a:solidFill>
                <a:latin typeface="-apple-system"/>
                <a:hlinkClick r:id="rId3"/>
              </a:rPr>
              <a:t>https://belle2.ijs.si/masterclass/quiz.php</a:t>
            </a:r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B4D"/>
                </a:solidFill>
                <a:latin typeface="-apple-system"/>
              </a:rPr>
              <a:t>15 question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s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 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-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2 categories: </a:t>
            </a:r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B4D"/>
                </a:solidFill>
                <a:latin typeface="-apple-system"/>
              </a:rPr>
              <a:t>Science (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10x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)  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+ L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ife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 in Japan (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5x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)</a:t>
            </a:r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172B4D"/>
                </a:solidFill>
                <a:latin typeface="-apple-system"/>
              </a:rPr>
              <a:t>Make sure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you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explain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the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content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in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the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morning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sessions</a:t>
            </a:r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 lvl="1"/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solidFill>
                <a:srgbClr val="172B4D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91741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20" y="61807"/>
            <a:ext cx="7772400" cy="628859"/>
          </a:xfrm>
        </p:spPr>
        <p:txBody>
          <a:bodyPr/>
          <a:lstStyle/>
          <a:p>
            <a:r>
              <a:rPr lang="sl-SI" dirty="0"/>
              <a:t>QUIZ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50" y="690666"/>
            <a:ext cx="4678450" cy="3035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728" y="4898519"/>
            <a:ext cx="4793064" cy="8135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28" y="3042337"/>
            <a:ext cx="5157491" cy="27131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/>
              <a:t>Moderator </a:t>
            </a:r>
            <a:r>
              <a:rPr lang="sl-SI" sz="1800" dirty="0" err="1"/>
              <a:t>asks</a:t>
            </a:r>
            <a:r>
              <a:rPr lang="sl-SI" sz="1800" dirty="0"/>
              <a:t> </a:t>
            </a:r>
            <a:r>
              <a:rPr lang="sl-SI" sz="1800" dirty="0" err="1"/>
              <a:t>the</a:t>
            </a:r>
            <a:r>
              <a:rPr lang="sl-SI" sz="1800" dirty="0"/>
              <a:t> </a:t>
            </a:r>
            <a:r>
              <a:rPr lang="sl-SI" sz="1800" dirty="0" err="1"/>
              <a:t>question</a:t>
            </a:r>
            <a:endParaRPr lang="sl-S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/>
              <a:t>Moderator </a:t>
            </a:r>
            <a:r>
              <a:rPr lang="sl-SI" sz="1800" dirty="0" err="1"/>
              <a:t>starts</a:t>
            </a:r>
            <a:r>
              <a:rPr lang="sl-SI" sz="1800" dirty="0"/>
              <a:t> </a:t>
            </a:r>
            <a:r>
              <a:rPr lang="sl-SI" sz="1800" dirty="0" err="1"/>
              <a:t>the</a:t>
            </a:r>
            <a:r>
              <a:rPr lang="sl-SI" sz="1800" dirty="0"/>
              <a:t> </a:t>
            </a:r>
            <a:r>
              <a:rPr lang="sl-SI" sz="1800" dirty="0" err="1"/>
              <a:t>countdown</a:t>
            </a:r>
            <a:r>
              <a:rPr lang="sl-SI" sz="1800" dirty="0"/>
              <a:t> </a:t>
            </a:r>
            <a:r>
              <a:rPr lang="sl-SI" sz="1800" dirty="0" err="1"/>
              <a:t>timer</a:t>
            </a:r>
            <a:r>
              <a:rPr lang="sl-SI" sz="1800" dirty="0"/>
              <a:t> </a:t>
            </a:r>
            <a:r>
              <a:rPr lang="sl-SI" sz="1800" dirty="0" err="1"/>
              <a:t>and</a:t>
            </a:r>
            <a:r>
              <a:rPr lang="sl-SI" sz="1800" dirty="0"/>
              <a:t> </a:t>
            </a:r>
            <a:r>
              <a:rPr lang="sl-SI" sz="1800" dirty="0" err="1"/>
              <a:t>enables</a:t>
            </a:r>
            <a:r>
              <a:rPr lang="sl-SI" sz="1800" dirty="0"/>
              <a:t> </a:t>
            </a:r>
            <a:r>
              <a:rPr lang="sl-SI" sz="1800" dirty="0" err="1"/>
              <a:t>the</a:t>
            </a:r>
            <a:r>
              <a:rPr lang="sl-SI" sz="1800" dirty="0"/>
              <a:t> </a:t>
            </a:r>
            <a:r>
              <a:rPr lang="sl-SI" sz="1800" dirty="0" err="1"/>
              <a:t>voting</a:t>
            </a:r>
            <a:r>
              <a:rPr lang="sl-SI" sz="1800" dirty="0"/>
              <a:t> </a:t>
            </a:r>
            <a:r>
              <a:rPr lang="sl-SI" sz="1800" dirty="0" err="1"/>
              <a:t>system</a:t>
            </a:r>
            <a:endParaRPr lang="sl-S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/>
              <a:t>Participants vote: after vote submission, they cannot vote for 15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/>
              <a:t>Moderator </a:t>
            </a:r>
            <a:r>
              <a:rPr lang="sl-SI" sz="1800" dirty="0" err="1"/>
              <a:t>checks</a:t>
            </a:r>
            <a:r>
              <a:rPr lang="sl-SI" sz="1800" dirty="0"/>
              <a:t> </a:t>
            </a:r>
            <a:r>
              <a:rPr lang="sl-SI" sz="1800" dirty="0" err="1"/>
              <a:t>the</a:t>
            </a:r>
            <a:r>
              <a:rPr lang="sl-SI" sz="1800" dirty="0"/>
              <a:t> </a:t>
            </a:r>
            <a:r>
              <a:rPr lang="sl-SI" sz="1800" dirty="0" err="1"/>
              <a:t>answer</a:t>
            </a:r>
            <a:r>
              <a:rPr lang="sl-SI" sz="1800" dirty="0"/>
              <a:t> </a:t>
            </a:r>
            <a:r>
              <a:rPr lang="sl-SI" sz="1800" dirty="0" err="1"/>
              <a:t>statistics</a:t>
            </a:r>
            <a:r>
              <a:rPr lang="sl-SI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/>
              <a:t>Moderator </a:t>
            </a:r>
            <a:r>
              <a:rPr lang="sl-SI" sz="1800" dirty="0" err="1"/>
              <a:t>shows</a:t>
            </a:r>
            <a:r>
              <a:rPr lang="sl-SI" sz="1800" dirty="0"/>
              <a:t> </a:t>
            </a:r>
            <a:r>
              <a:rPr lang="sl-SI" sz="1800" dirty="0" err="1"/>
              <a:t>the</a:t>
            </a:r>
            <a:r>
              <a:rPr lang="sl-SI" sz="1800" dirty="0"/>
              <a:t> </a:t>
            </a:r>
            <a:r>
              <a:rPr lang="sl-SI" sz="1800" dirty="0" err="1"/>
              <a:t>correct</a:t>
            </a:r>
            <a:r>
              <a:rPr lang="sl-SI" sz="1800" dirty="0"/>
              <a:t> </a:t>
            </a:r>
            <a:r>
              <a:rPr lang="sl-SI" sz="1800" dirty="0" err="1"/>
              <a:t>answer</a:t>
            </a:r>
            <a:endParaRPr lang="sl-S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-168781" y="967628"/>
            <a:ext cx="5555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rgbClr val="172B4D"/>
                </a:solidFill>
                <a:latin typeface="-apple-system"/>
              </a:rPr>
              <a:t>Questions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: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asked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by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moderator - tutor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can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see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them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,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but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cannot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enable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the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voting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 (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u:tutor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, p:gdpr)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172B4D"/>
                </a:solidFill>
                <a:latin typeface="-apple-system"/>
                <a:hlinkClick r:id="rId4"/>
              </a:rPr>
              <a:t>https://belle2.ijs.si/masterclass/admin/quiz.php</a:t>
            </a:r>
            <a:endParaRPr lang="sl-SI" dirty="0">
              <a:solidFill>
                <a:srgbClr val="172B4D"/>
              </a:solidFill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rgbClr val="172B4D"/>
                </a:solidFill>
                <a:latin typeface="-apple-system"/>
              </a:rPr>
              <a:t>Student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Voting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 err="1">
                <a:solidFill>
                  <a:srgbClr val="172B4D"/>
                </a:solidFill>
                <a:latin typeface="-apple-system"/>
              </a:rPr>
              <a:t>system</a:t>
            </a:r>
            <a:r>
              <a:rPr lang="sl-S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sl-SI" dirty="0">
                <a:solidFill>
                  <a:srgbClr val="172B4D"/>
                </a:solidFill>
                <a:latin typeface="-apple-system"/>
                <a:hlinkClick r:id="rId5"/>
              </a:rPr>
              <a:t>https://belle2.ijs.si/masterclass/quiz.php</a:t>
            </a:r>
            <a:endParaRPr lang="sl-SI" dirty="0">
              <a:solidFill>
                <a:srgbClr val="172B4D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217039528"/>
      </p:ext>
    </p:extLst>
  </p:cSld>
  <p:clrMapOvr>
    <a:masterClrMapping/>
  </p:clrMapOvr>
</p:sld>
</file>

<file path=ppt/theme/theme1.xml><?xml version="1.0" encoding="utf-8"?>
<a:theme xmlns:a="http://schemas.openxmlformats.org/drawingml/2006/main" name="IMC-IPPO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C-IPPOG" id="{50FA24F7-6A61-479A-B50D-3236E0066046}" vid="{A5188AF9-D4CE-4578-894D-C953CE9B4E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IMC-IPPOG</Template>
  <TotalTime>7298</TotalTime>
  <Words>708</Words>
  <Application>Microsoft Macintosh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Times</vt:lpstr>
      <vt:lpstr>Wingdings</vt:lpstr>
      <vt:lpstr>IMC-IPPOG</vt:lpstr>
      <vt:lpstr>Belle II Masterclass Q&amp;A</vt:lpstr>
      <vt:lpstr>PowerPoint Presentation</vt:lpstr>
      <vt:lpstr>PowerPoint Presentation</vt:lpstr>
      <vt:lpstr>SUGGESTED event program</vt:lpstr>
      <vt:lpstr> Photographs aND recordings</vt:lpstr>
      <vt:lpstr>Hands-on exercises</vt:lpstr>
      <vt:lpstr>Support materials for instructors &amp; TUTORS</vt:lpstr>
      <vt:lpstr>JOINT Video conference</vt:lpstr>
      <vt:lpstr>QUIZ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 pestotnik</dc:creator>
  <cp:lastModifiedBy>Microsoft Office User</cp:lastModifiedBy>
  <cp:revision>115</cp:revision>
  <dcterms:created xsi:type="dcterms:W3CDTF">2019-05-14T19:47:00Z</dcterms:created>
  <dcterms:modified xsi:type="dcterms:W3CDTF">2022-03-02T07:53:46Z</dcterms:modified>
</cp:coreProperties>
</file>