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9"/>
  </p:notesMasterIdLst>
  <p:handoutMasterIdLst>
    <p:handoutMasterId r:id="rId30"/>
  </p:handoutMasterIdLst>
  <p:sldIdLst>
    <p:sldId id="256" r:id="rId3"/>
    <p:sldId id="257" r:id="rId4"/>
    <p:sldId id="258" r:id="rId5"/>
    <p:sldId id="259" r:id="rId6"/>
    <p:sldId id="260" r:id="rId7"/>
    <p:sldId id="262" r:id="rId8"/>
    <p:sldId id="264" r:id="rId9"/>
    <p:sldId id="515" r:id="rId10"/>
    <p:sldId id="265" r:id="rId11"/>
    <p:sldId id="361" r:id="rId12"/>
    <p:sldId id="360" r:id="rId13"/>
    <p:sldId id="364" r:id="rId14"/>
    <p:sldId id="263" r:id="rId15"/>
    <p:sldId id="369" r:id="rId16"/>
    <p:sldId id="516" r:id="rId17"/>
    <p:sldId id="519" r:id="rId18"/>
    <p:sldId id="520" r:id="rId19"/>
    <p:sldId id="517" r:id="rId20"/>
    <p:sldId id="518" r:id="rId21"/>
    <p:sldId id="521" r:id="rId22"/>
    <p:sldId id="522" r:id="rId23"/>
    <p:sldId id="523" r:id="rId24"/>
    <p:sldId id="524" r:id="rId25"/>
    <p:sldId id="433" r:id="rId26"/>
    <p:sldId id="525" r:id="rId27"/>
    <p:sldId id="526"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1CD06"/>
    <a:srgbClr val="FF40FF"/>
    <a:srgbClr val="0432FF"/>
    <a:srgbClr val="FF9300"/>
    <a:srgbClr val="00FDFF"/>
    <a:srgbClr val="B4CD03"/>
    <a:srgbClr val="05CD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82"/>
    <p:restoredTop sz="91723"/>
  </p:normalViewPr>
  <p:slideViewPr>
    <p:cSldViewPr snapToGrid="0" snapToObjects="1">
      <p:cViewPr varScale="1">
        <p:scale>
          <a:sx n="93" d="100"/>
          <a:sy n="93" d="100"/>
        </p:scale>
        <p:origin x="1344" y="192"/>
      </p:cViewPr>
      <p:guideLst>
        <p:guide orient="horz" pos="2160"/>
        <p:guide pos="2880"/>
      </p:guideLst>
    </p:cSldViewPr>
  </p:slideViewPr>
  <p:notesTextViewPr>
    <p:cViewPr>
      <p:scale>
        <a:sx n="100" d="100"/>
        <a:sy n="100" d="100"/>
      </p:scale>
      <p:origin x="0" y="0"/>
    </p:cViewPr>
  </p:notesTextViewPr>
  <p:sorterViewPr>
    <p:cViewPr>
      <p:scale>
        <a:sx n="141" d="100"/>
        <a:sy n="14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image" Target="../media/image40.emf"/><Relationship Id="rId18" Type="http://schemas.openxmlformats.org/officeDocument/2006/relationships/image" Target="../media/image45.emf"/><Relationship Id="rId3" Type="http://schemas.openxmlformats.org/officeDocument/2006/relationships/image" Target="../media/image30.emf"/><Relationship Id="rId21" Type="http://schemas.openxmlformats.org/officeDocument/2006/relationships/image" Target="../media/image48.emf"/><Relationship Id="rId7" Type="http://schemas.openxmlformats.org/officeDocument/2006/relationships/image" Target="../media/image34.emf"/><Relationship Id="rId12" Type="http://schemas.openxmlformats.org/officeDocument/2006/relationships/image" Target="../media/image39.emf"/><Relationship Id="rId17" Type="http://schemas.openxmlformats.org/officeDocument/2006/relationships/image" Target="../media/image44.emf"/><Relationship Id="rId25" Type="http://schemas.openxmlformats.org/officeDocument/2006/relationships/image" Target="../media/image52.emf"/><Relationship Id="rId2" Type="http://schemas.openxmlformats.org/officeDocument/2006/relationships/image" Target="../media/image29.emf"/><Relationship Id="rId16" Type="http://schemas.openxmlformats.org/officeDocument/2006/relationships/image" Target="../media/image43.emf"/><Relationship Id="rId20" Type="http://schemas.openxmlformats.org/officeDocument/2006/relationships/image" Target="../media/image47.emf"/><Relationship Id="rId1" Type="http://schemas.openxmlformats.org/officeDocument/2006/relationships/image" Target="../media/image28.emf"/><Relationship Id="rId6" Type="http://schemas.openxmlformats.org/officeDocument/2006/relationships/image" Target="../media/image33.emf"/><Relationship Id="rId11" Type="http://schemas.openxmlformats.org/officeDocument/2006/relationships/image" Target="../media/image38.emf"/><Relationship Id="rId24" Type="http://schemas.openxmlformats.org/officeDocument/2006/relationships/image" Target="../media/image51.emf"/><Relationship Id="rId5" Type="http://schemas.openxmlformats.org/officeDocument/2006/relationships/image" Target="../media/image32.emf"/><Relationship Id="rId15" Type="http://schemas.openxmlformats.org/officeDocument/2006/relationships/image" Target="../media/image42.emf"/><Relationship Id="rId23" Type="http://schemas.openxmlformats.org/officeDocument/2006/relationships/image" Target="../media/image50.emf"/><Relationship Id="rId10" Type="http://schemas.openxmlformats.org/officeDocument/2006/relationships/image" Target="../media/image37.emf"/><Relationship Id="rId19" Type="http://schemas.openxmlformats.org/officeDocument/2006/relationships/image" Target="../media/image46.emf"/><Relationship Id="rId4" Type="http://schemas.openxmlformats.org/officeDocument/2006/relationships/image" Target="../media/image31.emf"/><Relationship Id="rId9" Type="http://schemas.openxmlformats.org/officeDocument/2006/relationships/image" Target="../media/image36.emf"/><Relationship Id="rId14" Type="http://schemas.openxmlformats.org/officeDocument/2006/relationships/image" Target="../media/image41.emf"/><Relationship Id="rId22" Type="http://schemas.openxmlformats.org/officeDocument/2006/relationships/image" Target="../media/image49.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image" Target="../media/image55.emf"/><Relationship Id="rId7" Type="http://schemas.openxmlformats.org/officeDocument/2006/relationships/image" Target="../media/image59.e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emf"/><Relationship Id="rId5" Type="http://schemas.openxmlformats.org/officeDocument/2006/relationships/image" Target="../media/image57.wmf"/><Relationship Id="rId4" Type="http://schemas.openxmlformats.org/officeDocument/2006/relationships/image" Target="../media/image56.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61.emf"/><Relationship Id="rId13" Type="http://schemas.openxmlformats.org/officeDocument/2006/relationships/image" Target="../media/image66.emf"/><Relationship Id="rId3" Type="http://schemas.openxmlformats.org/officeDocument/2006/relationships/image" Target="../media/image32.emf"/><Relationship Id="rId7" Type="http://schemas.openxmlformats.org/officeDocument/2006/relationships/image" Target="../media/image42.emf"/><Relationship Id="rId12" Type="http://schemas.openxmlformats.org/officeDocument/2006/relationships/image" Target="../media/image65.emf"/><Relationship Id="rId2" Type="http://schemas.openxmlformats.org/officeDocument/2006/relationships/image" Target="../media/image31.emf"/><Relationship Id="rId1" Type="http://schemas.openxmlformats.org/officeDocument/2006/relationships/image" Target="../media/image30.emf"/><Relationship Id="rId6" Type="http://schemas.openxmlformats.org/officeDocument/2006/relationships/image" Target="../media/image38.emf"/><Relationship Id="rId11" Type="http://schemas.openxmlformats.org/officeDocument/2006/relationships/image" Target="../media/image64.emf"/><Relationship Id="rId5" Type="http://schemas.openxmlformats.org/officeDocument/2006/relationships/image" Target="../media/image37.emf"/><Relationship Id="rId10" Type="http://schemas.openxmlformats.org/officeDocument/2006/relationships/image" Target="../media/image63.emf"/><Relationship Id="rId4" Type="http://schemas.openxmlformats.org/officeDocument/2006/relationships/image" Target="../media/image35.emf"/><Relationship Id="rId9" Type="http://schemas.openxmlformats.org/officeDocument/2006/relationships/image" Target="../media/image62.emf"/><Relationship Id="rId14" Type="http://schemas.openxmlformats.org/officeDocument/2006/relationships/image" Target="../media/image67.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image" Target="../media/image32.emf"/><Relationship Id="rId7" Type="http://schemas.openxmlformats.org/officeDocument/2006/relationships/image" Target="../media/image42.emf"/><Relationship Id="rId2" Type="http://schemas.openxmlformats.org/officeDocument/2006/relationships/image" Target="../media/image31.emf"/><Relationship Id="rId1" Type="http://schemas.openxmlformats.org/officeDocument/2006/relationships/image" Target="../media/image30.emf"/><Relationship Id="rId6" Type="http://schemas.openxmlformats.org/officeDocument/2006/relationships/image" Target="../media/image69.emf"/><Relationship Id="rId5" Type="http://schemas.openxmlformats.org/officeDocument/2006/relationships/image" Target="../media/image37.emf"/><Relationship Id="rId4" Type="http://schemas.openxmlformats.org/officeDocument/2006/relationships/image" Target="../media/image35.emf"/><Relationship Id="rId9" Type="http://schemas.openxmlformats.org/officeDocument/2006/relationships/image" Target="../media/image7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EBC0B9-5D4A-ED45-911F-DB6310C28DAF}" type="datetimeFigureOut">
              <a:rPr lang="en-US" smtClean="0"/>
              <a:t>8/4/22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E09BF0-CA05-3443-945B-6746AA776DCF}" type="slidenum">
              <a:rPr lang="en-US" smtClean="0"/>
              <a:t>‹#›</a:t>
            </a:fld>
            <a:endParaRPr lang="en-US"/>
          </a:p>
        </p:txBody>
      </p:sp>
    </p:spTree>
    <p:extLst>
      <p:ext uri="{BB962C8B-B14F-4D97-AF65-F5344CB8AC3E}">
        <p14:creationId xmlns:p14="http://schemas.microsoft.com/office/powerpoint/2010/main" val="6414057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24488C-3B9F-AA4A-AECB-0A30A6F7A4A0}" type="datetimeFigureOut">
              <a:rPr lang="en-US" smtClean="0"/>
              <a:t>8/4/22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867FE6-6754-EB44-9F7C-7BBF6098C888}" type="slidenum">
              <a:rPr lang="en-US" smtClean="0"/>
              <a:t>‹#›</a:t>
            </a:fld>
            <a:endParaRPr lang="en-US"/>
          </a:p>
        </p:txBody>
      </p:sp>
    </p:spTree>
    <p:extLst>
      <p:ext uri="{BB962C8B-B14F-4D97-AF65-F5344CB8AC3E}">
        <p14:creationId xmlns:p14="http://schemas.microsoft.com/office/powerpoint/2010/main" val="20826970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867FE6-6754-EB44-9F7C-7BBF6098C888}" type="slidenum">
              <a:rPr lang="en-US" smtClean="0"/>
              <a:t>6</a:t>
            </a:fld>
            <a:endParaRPr lang="en-US"/>
          </a:p>
        </p:txBody>
      </p:sp>
    </p:spTree>
    <p:extLst>
      <p:ext uri="{BB962C8B-B14F-4D97-AF65-F5344CB8AC3E}">
        <p14:creationId xmlns:p14="http://schemas.microsoft.com/office/powerpoint/2010/main" val="148202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8F2A90-62B7-4C53-856C-15441C68036A}" type="slidenum">
              <a:rPr lang="en-US"/>
              <a:pPr/>
              <a:t>8</a:t>
            </a:fld>
            <a:endParaRPr lang="en-US"/>
          </a:p>
        </p:txBody>
      </p:sp>
      <p:sp>
        <p:nvSpPr>
          <p:cNvPr id="1887234" name="Rectangle 2"/>
          <p:cNvSpPr>
            <a:spLocks noGrp="1" noRot="1" noChangeAspect="1" noChangeArrowheads="1"/>
          </p:cNvSpPr>
          <p:nvPr>
            <p:ph type="sldImg"/>
          </p:nvPr>
        </p:nvSpPr>
        <p:spPr bwMode="auto">
          <a:xfrm>
            <a:off x="1258888" y="720725"/>
            <a:ext cx="4799012" cy="3598863"/>
          </a:xfrm>
          <a:prstGeom prst="rect">
            <a:avLst/>
          </a:prstGeom>
          <a:solidFill>
            <a:srgbClr val="FFFFFF"/>
          </a:solidFill>
          <a:ln>
            <a:solidFill>
              <a:srgbClr val="000000"/>
            </a:solidFill>
            <a:miter lim="800000"/>
            <a:headEnd/>
            <a:tailEnd/>
          </a:ln>
        </p:spPr>
      </p:sp>
      <p:sp>
        <p:nvSpPr>
          <p:cNvPr id="1887235"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lIns="96826" tIns="48413" rIns="96826" bIns="48413"/>
          <a:lstStyle/>
          <a:p>
            <a:endParaRPr lang="en-US"/>
          </a:p>
        </p:txBody>
      </p:sp>
    </p:spTree>
    <p:extLst>
      <p:ext uri="{BB962C8B-B14F-4D97-AF65-F5344CB8AC3E}">
        <p14:creationId xmlns:p14="http://schemas.microsoft.com/office/powerpoint/2010/main" val="382544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18DD41-1E4B-44D6-A437-C9FF39642C23}" type="slidenum">
              <a:rPr lang="en-US"/>
              <a:pPr/>
              <a:t>11</a:t>
            </a:fld>
            <a:endParaRPr lang="en-US"/>
          </a:p>
        </p:txBody>
      </p:sp>
      <p:sp>
        <p:nvSpPr>
          <p:cNvPr id="1668098" name="Rectangle 2"/>
          <p:cNvSpPr>
            <a:spLocks noGrp="1" noRot="1" noChangeAspect="1" noChangeArrowheads="1" noTextEdit="1"/>
          </p:cNvSpPr>
          <p:nvPr>
            <p:ph type="sldImg"/>
          </p:nvPr>
        </p:nvSpPr>
        <p:spPr>
          <a:ln/>
        </p:spPr>
      </p:sp>
      <p:sp>
        <p:nvSpPr>
          <p:cNvPr id="1668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63752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9A172D-4C30-434F-8727-5E755FE3988D}" type="slidenum">
              <a:rPr lang="en-US"/>
              <a:pPr/>
              <a:t>12</a:t>
            </a:fld>
            <a:endParaRPr lang="en-US"/>
          </a:p>
        </p:txBody>
      </p:sp>
      <p:sp>
        <p:nvSpPr>
          <p:cNvPr id="1670146" name="Rectangle 2"/>
          <p:cNvSpPr>
            <a:spLocks noGrp="1" noRot="1" noChangeAspect="1" noChangeArrowheads="1" noTextEdit="1"/>
          </p:cNvSpPr>
          <p:nvPr>
            <p:ph type="sldImg"/>
          </p:nvPr>
        </p:nvSpPr>
        <p:spPr>
          <a:ln/>
        </p:spPr>
      </p:sp>
      <p:sp>
        <p:nvSpPr>
          <p:cNvPr id="16701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032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93A7EF2-3A35-094D-A724-1FB8BB0F3D0D}" type="datetime1">
              <a:rPr lang="en-US" smtClean="0"/>
              <a:t>8/4/22</a:t>
            </a:fld>
            <a:endParaRPr lang="en-US"/>
          </a:p>
        </p:txBody>
      </p:sp>
      <p:sp>
        <p:nvSpPr>
          <p:cNvPr id="5" name="Footer Placeholder 4"/>
          <p:cNvSpPr>
            <a:spLocks noGrp="1"/>
          </p:cNvSpPr>
          <p:nvPr>
            <p:ph type="ftr" sz="quarter" idx="11"/>
          </p:nvPr>
        </p:nvSpPr>
        <p:spPr/>
        <p:txBody>
          <a:bodyPr/>
          <a:lstStyle/>
          <a:p>
            <a:r>
              <a:rPr lang="en-US" dirty="0"/>
              <a:t>David Atwood    Iowa State University</a:t>
            </a:r>
          </a:p>
        </p:txBody>
      </p:sp>
      <p:sp>
        <p:nvSpPr>
          <p:cNvPr id="6" name="Slide Number Placeholder 5"/>
          <p:cNvSpPr>
            <a:spLocks noGrp="1"/>
          </p:cNvSpPr>
          <p:nvPr>
            <p:ph type="sldNum" sz="quarter" idx="12"/>
          </p:nvPr>
        </p:nvSpPr>
        <p:spPr/>
        <p:txBody>
          <a:bodyPr/>
          <a:lstStyle/>
          <a:p>
            <a:fld id="{4BADA34C-EF4F-6A41-BF24-C59398385C3D}" type="slidenum">
              <a:rPr lang="en-US" smtClean="0"/>
              <a:t>‹#›</a:t>
            </a:fld>
            <a:endParaRPr lang="en-US"/>
          </a:p>
        </p:txBody>
      </p:sp>
    </p:spTree>
    <p:extLst>
      <p:ext uri="{BB962C8B-B14F-4D97-AF65-F5344CB8AC3E}">
        <p14:creationId xmlns:p14="http://schemas.microsoft.com/office/powerpoint/2010/main" val="838657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DBBEA9-302C-4749-B48D-D34EFB5C94DE}" type="datetime1">
              <a:rPr lang="en-US" smtClean="0"/>
              <a:t>8/4/22</a:t>
            </a:fld>
            <a:endParaRPr lang="en-US"/>
          </a:p>
        </p:txBody>
      </p:sp>
      <p:sp>
        <p:nvSpPr>
          <p:cNvPr id="5" name="Footer Placeholder 4"/>
          <p:cNvSpPr>
            <a:spLocks noGrp="1"/>
          </p:cNvSpPr>
          <p:nvPr>
            <p:ph type="ftr" sz="quarter" idx="11"/>
          </p:nvPr>
        </p:nvSpPr>
        <p:spPr/>
        <p:txBody>
          <a:bodyPr/>
          <a:lstStyle/>
          <a:p>
            <a:r>
              <a:rPr lang="en-US"/>
              <a:t>David Atwood    Iowa State University</a:t>
            </a:r>
          </a:p>
        </p:txBody>
      </p:sp>
      <p:sp>
        <p:nvSpPr>
          <p:cNvPr id="6" name="Slide Number Placeholder 5"/>
          <p:cNvSpPr>
            <a:spLocks noGrp="1"/>
          </p:cNvSpPr>
          <p:nvPr>
            <p:ph type="sldNum" sz="quarter" idx="12"/>
          </p:nvPr>
        </p:nvSpPr>
        <p:spPr/>
        <p:txBody>
          <a:bodyPr/>
          <a:lstStyle/>
          <a:p>
            <a:fld id="{4BADA34C-EF4F-6A41-BF24-C59398385C3D}" type="slidenum">
              <a:rPr lang="en-US" smtClean="0"/>
              <a:t>‹#›</a:t>
            </a:fld>
            <a:endParaRPr lang="en-US"/>
          </a:p>
        </p:txBody>
      </p:sp>
    </p:spTree>
    <p:extLst>
      <p:ext uri="{BB962C8B-B14F-4D97-AF65-F5344CB8AC3E}">
        <p14:creationId xmlns:p14="http://schemas.microsoft.com/office/powerpoint/2010/main" val="897195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6779B5-D872-DF4C-BCF1-9644FDA214DF}" type="datetime1">
              <a:rPr lang="en-US" smtClean="0"/>
              <a:t>8/4/22</a:t>
            </a:fld>
            <a:endParaRPr lang="en-US"/>
          </a:p>
        </p:txBody>
      </p:sp>
      <p:sp>
        <p:nvSpPr>
          <p:cNvPr id="5" name="Footer Placeholder 4"/>
          <p:cNvSpPr>
            <a:spLocks noGrp="1"/>
          </p:cNvSpPr>
          <p:nvPr>
            <p:ph type="ftr" sz="quarter" idx="11"/>
          </p:nvPr>
        </p:nvSpPr>
        <p:spPr/>
        <p:txBody>
          <a:bodyPr/>
          <a:lstStyle/>
          <a:p>
            <a:r>
              <a:rPr lang="en-US"/>
              <a:t>David Atwood    Iowa State University</a:t>
            </a:r>
          </a:p>
        </p:txBody>
      </p:sp>
      <p:sp>
        <p:nvSpPr>
          <p:cNvPr id="6" name="Slide Number Placeholder 5"/>
          <p:cNvSpPr>
            <a:spLocks noGrp="1"/>
          </p:cNvSpPr>
          <p:nvPr>
            <p:ph type="sldNum" sz="quarter" idx="12"/>
          </p:nvPr>
        </p:nvSpPr>
        <p:spPr/>
        <p:txBody>
          <a:bodyPr/>
          <a:lstStyle/>
          <a:p>
            <a:fld id="{4BADA34C-EF4F-6A41-BF24-C59398385C3D}" type="slidenum">
              <a:rPr lang="en-US" smtClean="0"/>
              <a:t>‹#›</a:t>
            </a:fld>
            <a:endParaRPr lang="en-US"/>
          </a:p>
        </p:txBody>
      </p:sp>
    </p:spTree>
    <p:extLst>
      <p:ext uri="{BB962C8B-B14F-4D97-AF65-F5344CB8AC3E}">
        <p14:creationId xmlns:p14="http://schemas.microsoft.com/office/powerpoint/2010/main" val="1602619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76787-F507-1E47-847E-FD7CFEBC5BE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5AB5F6-A9DD-F847-8F7A-9E65D2AA931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C5C51C-58D4-AC4A-846A-B299DD0B76E5}"/>
              </a:ext>
            </a:extLst>
          </p:cNvPr>
          <p:cNvSpPr>
            <a:spLocks noGrp="1"/>
          </p:cNvSpPr>
          <p:nvPr>
            <p:ph type="dt" sz="half" idx="10"/>
          </p:nvPr>
        </p:nvSpPr>
        <p:spPr/>
        <p:txBody>
          <a:bodyPr/>
          <a:lstStyle/>
          <a:p>
            <a:fld id="{CF404CC1-5D96-C149-9EC2-73435890F789}" type="datetime1">
              <a:rPr lang="en-US" smtClean="0"/>
              <a:t>8/4/22</a:t>
            </a:fld>
            <a:endParaRPr lang="en-US"/>
          </a:p>
        </p:txBody>
      </p:sp>
      <p:sp>
        <p:nvSpPr>
          <p:cNvPr id="5" name="Footer Placeholder 4">
            <a:extLst>
              <a:ext uri="{FF2B5EF4-FFF2-40B4-BE49-F238E27FC236}">
                <a16:creationId xmlns:a16="http://schemas.microsoft.com/office/drawing/2014/main" id="{7E836244-CD0A-2C4B-AE85-5ACAB54BD48B}"/>
              </a:ext>
            </a:extLst>
          </p:cNvPr>
          <p:cNvSpPr>
            <a:spLocks noGrp="1"/>
          </p:cNvSpPr>
          <p:nvPr>
            <p:ph type="ftr" sz="quarter" idx="11"/>
          </p:nvPr>
        </p:nvSpPr>
        <p:spPr/>
        <p:txBody>
          <a:bodyPr/>
          <a:lstStyle/>
          <a:p>
            <a:r>
              <a:rPr lang="en-US"/>
              <a:t>David Atwood    Iowa State University</a:t>
            </a:r>
          </a:p>
        </p:txBody>
      </p:sp>
      <p:sp>
        <p:nvSpPr>
          <p:cNvPr id="6" name="Slide Number Placeholder 5">
            <a:extLst>
              <a:ext uri="{FF2B5EF4-FFF2-40B4-BE49-F238E27FC236}">
                <a16:creationId xmlns:a16="http://schemas.microsoft.com/office/drawing/2014/main" id="{AEDDA38E-16B4-E64A-94BF-D9C0C216D0A6}"/>
              </a:ext>
            </a:extLst>
          </p:cNvPr>
          <p:cNvSpPr>
            <a:spLocks noGrp="1"/>
          </p:cNvSpPr>
          <p:nvPr>
            <p:ph type="sldNum" sz="quarter" idx="12"/>
          </p:nvPr>
        </p:nvSpPr>
        <p:spPr/>
        <p:txBody>
          <a:bodyPr/>
          <a:lstStyle/>
          <a:p>
            <a:fld id="{3FEE4F42-660D-734F-BBE6-CE389FCD2D8B}" type="slidenum">
              <a:rPr lang="en-US" smtClean="0"/>
              <a:t>‹#›</a:t>
            </a:fld>
            <a:endParaRPr lang="en-US"/>
          </a:p>
        </p:txBody>
      </p:sp>
    </p:spTree>
    <p:extLst>
      <p:ext uri="{BB962C8B-B14F-4D97-AF65-F5344CB8AC3E}">
        <p14:creationId xmlns:p14="http://schemas.microsoft.com/office/powerpoint/2010/main" val="4125950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F25B-FD45-7644-89CE-AA7B7A6A37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11DEF-4037-4E41-864D-BA83C45837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6D09E-6355-2648-820F-61CC73DC4054}"/>
              </a:ext>
            </a:extLst>
          </p:cNvPr>
          <p:cNvSpPr>
            <a:spLocks noGrp="1"/>
          </p:cNvSpPr>
          <p:nvPr>
            <p:ph type="dt" sz="half" idx="10"/>
          </p:nvPr>
        </p:nvSpPr>
        <p:spPr/>
        <p:txBody>
          <a:bodyPr/>
          <a:lstStyle/>
          <a:p>
            <a:fld id="{0AB47E92-E7F2-0E48-A485-541A795BD2B9}" type="datetime1">
              <a:rPr lang="en-US" smtClean="0"/>
              <a:t>8/4/22</a:t>
            </a:fld>
            <a:endParaRPr lang="en-US"/>
          </a:p>
        </p:txBody>
      </p:sp>
      <p:sp>
        <p:nvSpPr>
          <p:cNvPr id="5" name="Footer Placeholder 4">
            <a:extLst>
              <a:ext uri="{FF2B5EF4-FFF2-40B4-BE49-F238E27FC236}">
                <a16:creationId xmlns:a16="http://schemas.microsoft.com/office/drawing/2014/main" id="{12A9F760-5E24-3E43-B17B-04322EA74938}"/>
              </a:ext>
            </a:extLst>
          </p:cNvPr>
          <p:cNvSpPr>
            <a:spLocks noGrp="1"/>
          </p:cNvSpPr>
          <p:nvPr>
            <p:ph type="ftr" sz="quarter" idx="11"/>
          </p:nvPr>
        </p:nvSpPr>
        <p:spPr/>
        <p:txBody>
          <a:bodyPr/>
          <a:lstStyle/>
          <a:p>
            <a:r>
              <a:rPr lang="en-US"/>
              <a:t>David Atwood    Iowa State University</a:t>
            </a:r>
          </a:p>
        </p:txBody>
      </p:sp>
      <p:sp>
        <p:nvSpPr>
          <p:cNvPr id="6" name="Slide Number Placeholder 5">
            <a:extLst>
              <a:ext uri="{FF2B5EF4-FFF2-40B4-BE49-F238E27FC236}">
                <a16:creationId xmlns:a16="http://schemas.microsoft.com/office/drawing/2014/main" id="{BD40446C-6A9C-9A4B-997C-77E615B1D0DB}"/>
              </a:ext>
            </a:extLst>
          </p:cNvPr>
          <p:cNvSpPr>
            <a:spLocks noGrp="1"/>
          </p:cNvSpPr>
          <p:nvPr>
            <p:ph type="sldNum" sz="quarter" idx="12"/>
          </p:nvPr>
        </p:nvSpPr>
        <p:spPr/>
        <p:txBody>
          <a:bodyPr/>
          <a:lstStyle/>
          <a:p>
            <a:fld id="{3FEE4F42-660D-734F-BBE6-CE389FCD2D8B}" type="slidenum">
              <a:rPr lang="en-US" smtClean="0"/>
              <a:t>‹#›</a:t>
            </a:fld>
            <a:endParaRPr lang="en-US"/>
          </a:p>
        </p:txBody>
      </p:sp>
    </p:spTree>
    <p:extLst>
      <p:ext uri="{BB962C8B-B14F-4D97-AF65-F5344CB8AC3E}">
        <p14:creationId xmlns:p14="http://schemas.microsoft.com/office/powerpoint/2010/main" val="2267413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D41BE-B9CF-6B48-82CD-3A9990166AA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8A9C22-E3EB-8548-9620-32F17CCC92EF}"/>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796CF3-7594-AE48-9550-E385EDFD14E4}"/>
              </a:ext>
            </a:extLst>
          </p:cNvPr>
          <p:cNvSpPr>
            <a:spLocks noGrp="1"/>
          </p:cNvSpPr>
          <p:nvPr>
            <p:ph type="dt" sz="half" idx="10"/>
          </p:nvPr>
        </p:nvSpPr>
        <p:spPr/>
        <p:txBody>
          <a:bodyPr/>
          <a:lstStyle/>
          <a:p>
            <a:fld id="{8A6336B6-5C56-2D4E-B0BA-7FC093A0BA09}" type="datetime1">
              <a:rPr lang="en-US" smtClean="0"/>
              <a:t>8/4/22</a:t>
            </a:fld>
            <a:endParaRPr lang="en-US"/>
          </a:p>
        </p:txBody>
      </p:sp>
      <p:sp>
        <p:nvSpPr>
          <p:cNvPr id="5" name="Footer Placeholder 4">
            <a:extLst>
              <a:ext uri="{FF2B5EF4-FFF2-40B4-BE49-F238E27FC236}">
                <a16:creationId xmlns:a16="http://schemas.microsoft.com/office/drawing/2014/main" id="{72C64FBB-0BF5-A649-984A-A88FA2C589EA}"/>
              </a:ext>
            </a:extLst>
          </p:cNvPr>
          <p:cNvSpPr>
            <a:spLocks noGrp="1"/>
          </p:cNvSpPr>
          <p:nvPr>
            <p:ph type="ftr" sz="quarter" idx="11"/>
          </p:nvPr>
        </p:nvSpPr>
        <p:spPr/>
        <p:txBody>
          <a:bodyPr/>
          <a:lstStyle/>
          <a:p>
            <a:r>
              <a:rPr lang="en-US"/>
              <a:t>David Atwood    Iowa State University</a:t>
            </a:r>
          </a:p>
        </p:txBody>
      </p:sp>
      <p:sp>
        <p:nvSpPr>
          <p:cNvPr id="6" name="Slide Number Placeholder 5">
            <a:extLst>
              <a:ext uri="{FF2B5EF4-FFF2-40B4-BE49-F238E27FC236}">
                <a16:creationId xmlns:a16="http://schemas.microsoft.com/office/drawing/2014/main" id="{A5AC2BA2-5F82-7F4A-B61E-6D664B695947}"/>
              </a:ext>
            </a:extLst>
          </p:cNvPr>
          <p:cNvSpPr>
            <a:spLocks noGrp="1"/>
          </p:cNvSpPr>
          <p:nvPr>
            <p:ph type="sldNum" sz="quarter" idx="12"/>
          </p:nvPr>
        </p:nvSpPr>
        <p:spPr/>
        <p:txBody>
          <a:bodyPr/>
          <a:lstStyle/>
          <a:p>
            <a:fld id="{3FEE4F42-660D-734F-BBE6-CE389FCD2D8B}" type="slidenum">
              <a:rPr lang="en-US" smtClean="0"/>
              <a:t>‹#›</a:t>
            </a:fld>
            <a:endParaRPr lang="en-US"/>
          </a:p>
        </p:txBody>
      </p:sp>
    </p:spTree>
    <p:extLst>
      <p:ext uri="{BB962C8B-B14F-4D97-AF65-F5344CB8AC3E}">
        <p14:creationId xmlns:p14="http://schemas.microsoft.com/office/powerpoint/2010/main" val="2318618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B4DB-CDCD-0A4D-87DE-5A47D4A78C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19A392-9FE6-7343-938C-60FFDB66E9EC}"/>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72A138-F212-4148-957B-0EA08621F74B}"/>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544EAC-E207-BF44-95B4-A7D7364E23AA}"/>
              </a:ext>
            </a:extLst>
          </p:cNvPr>
          <p:cNvSpPr>
            <a:spLocks noGrp="1"/>
          </p:cNvSpPr>
          <p:nvPr>
            <p:ph type="dt" sz="half" idx="10"/>
          </p:nvPr>
        </p:nvSpPr>
        <p:spPr/>
        <p:txBody>
          <a:bodyPr/>
          <a:lstStyle/>
          <a:p>
            <a:fld id="{7D7FF584-01A6-114F-8FF3-0C5F0C1493BD}" type="datetime1">
              <a:rPr lang="en-US" smtClean="0"/>
              <a:t>8/4/22</a:t>
            </a:fld>
            <a:endParaRPr lang="en-US"/>
          </a:p>
        </p:txBody>
      </p:sp>
      <p:sp>
        <p:nvSpPr>
          <p:cNvPr id="6" name="Footer Placeholder 5">
            <a:extLst>
              <a:ext uri="{FF2B5EF4-FFF2-40B4-BE49-F238E27FC236}">
                <a16:creationId xmlns:a16="http://schemas.microsoft.com/office/drawing/2014/main" id="{1757C23E-4E2E-3241-A31A-EAFE3EE7B799}"/>
              </a:ext>
            </a:extLst>
          </p:cNvPr>
          <p:cNvSpPr>
            <a:spLocks noGrp="1"/>
          </p:cNvSpPr>
          <p:nvPr>
            <p:ph type="ftr" sz="quarter" idx="11"/>
          </p:nvPr>
        </p:nvSpPr>
        <p:spPr/>
        <p:txBody>
          <a:bodyPr/>
          <a:lstStyle/>
          <a:p>
            <a:r>
              <a:rPr lang="en-US"/>
              <a:t>David Atwood    Iowa State University</a:t>
            </a:r>
          </a:p>
        </p:txBody>
      </p:sp>
      <p:sp>
        <p:nvSpPr>
          <p:cNvPr id="7" name="Slide Number Placeholder 6">
            <a:extLst>
              <a:ext uri="{FF2B5EF4-FFF2-40B4-BE49-F238E27FC236}">
                <a16:creationId xmlns:a16="http://schemas.microsoft.com/office/drawing/2014/main" id="{8E30D5CA-4C06-AE46-B985-B3DF1F7A0E0B}"/>
              </a:ext>
            </a:extLst>
          </p:cNvPr>
          <p:cNvSpPr>
            <a:spLocks noGrp="1"/>
          </p:cNvSpPr>
          <p:nvPr>
            <p:ph type="sldNum" sz="quarter" idx="12"/>
          </p:nvPr>
        </p:nvSpPr>
        <p:spPr/>
        <p:txBody>
          <a:bodyPr/>
          <a:lstStyle/>
          <a:p>
            <a:fld id="{3FEE4F42-660D-734F-BBE6-CE389FCD2D8B}" type="slidenum">
              <a:rPr lang="en-US" smtClean="0"/>
              <a:t>‹#›</a:t>
            </a:fld>
            <a:endParaRPr lang="en-US"/>
          </a:p>
        </p:txBody>
      </p:sp>
    </p:spTree>
    <p:extLst>
      <p:ext uri="{BB962C8B-B14F-4D97-AF65-F5344CB8AC3E}">
        <p14:creationId xmlns:p14="http://schemas.microsoft.com/office/powerpoint/2010/main" val="2165733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F86A2-AFEF-9140-B68F-940D2826E09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A6886E-E3FD-3642-88D7-0098DCD4E76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8524B7-3D0A-D94C-9783-4D8B0F455B8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1D78B2-B678-E14A-8C96-DED8B14E70E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096E68E-B636-D44C-AAF7-2CF9B3DF266B}"/>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1D3CB7-E7A4-C04F-BF17-4847B8F8E428}"/>
              </a:ext>
            </a:extLst>
          </p:cNvPr>
          <p:cNvSpPr>
            <a:spLocks noGrp="1"/>
          </p:cNvSpPr>
          <p:nvPr>
            <p:ph type="dt" sz="half" idx="10"/>
          </p:nvPr>
        </p:nvSpPr>
        <p:spPr/>
        <p:txBody>
          <a:bodyPr/>
          <a:lstStyle/>
          <a:p>
            <a:fld id="{EF926CFC-D640-5941-998E-A9093B49B4E0}" type="datetime1">
              <a:rPr lang="en-US" smtClean="0"/>
              <a:t>8/4/22</a:t>
            </a:fld>
            <a:endParaRPr lang="en-US"/>
          </a:p>
        </p:txBody>
      </p:sp>
      <p:sp>
        <p:nvSpPr>
          <p:cNvPr id="8" name="Footer Placeholder 7">
            <a:extLst>
              <a:ext uri="{FF2B5EF4-FFF2-40B4-BE49-F238E27FC236}">
                <a16:creationId xmlns:a16="http://schemas.microsoft.com/office/drawing/2014/main" id="{5656FB81-F1A7-BE42-B3E7-7A88CF5371E5}"/>
              </a:ext>
            </a:extLst>
          </p:cNvPr>
          <p:cNvSpPr>
            <a:spLocks noGrp="1"/>
          </p:cNvSpPr>
          <p:nvPr>
            <p:ph type="ftr" sz="quarter" idx="11"/>
          </p:nvPr>
        </p:nvSpPr>
        <p:spPr/>
        <p:txBody>
          <a:bodyPr/>
          <a:lstStyle/>
          <a:p>
            <a:r>
              <a:rPr lang="en-US"/>
              <a:t>David Atwood    Iowa State University</a:t>
            </a:r>
          </a:p>
        </p:txBody>
      </p:sp>
      <p:sp>
        <p:nvSpPr>
          <p:cNvPr id="9" name="Slide Number Placeholder 8">
            <a:extLst>
              <a:ext uri="{FF2B5EF4-FFF2-40B4-BE49-F238E27FC236}">
                <a16:creationId xmlns:a16="http://schemas.microsoft.com/office/drawing/2014/main" id="{CF76BDCA-C0AF-194B-BEB9-04ED12AD721B}"/>
              </a:ext>
            </a:extLst>
          </p:cNvPr>
          <p:cNvSpPr>
            <a:spLocks noGrp="1"/>
          </p:cNvSpPr>
          <p:nvPr>
            <p:ph type="sldNum" sz="quarter" idx="12"/>
          </p:nvPr>
        </p:nvSpPr>
        <p:spPr/>
        <p:txBody>
          <a:bodyPr/>
          <a:lstStyle/>
          <a:p>
            <a:fld id="{3FEE4F42-660D-734F-BBE6-CE389FCD2D8B}" type="slidenum">
              <a:rPr lang="en-US" smtClean="0"/>
              <a:t>‹#›</a:t>
            </a:fld>
            <a:endParaRPr lang="en-US"/>
          </a:p>
        </p:txBody>
      </p:sp>
    </p:spTree>
    <p:extLst>
      <p:ext uri="{BB962C8B-B14F-4D97-AF65-F5344CB8AC3E}">
        <p14:creationId xmlns:p14="http://schemas.microsoft.com/office/powerpoint/2010/main" val="1307635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9D139-C9FC-F044-A8C3-666392E24E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3AE129-FB65-3D46-93E6-9988EF078924}"/>
              </a:ext>
            </a:extLst>
          </p:cNvPr>
          <p:cNvSpPr>
            <a:spLocks noGrp="1"/>
          </p:cNvSpPr>
          <p:nvPr>
            <p:ph type="dt" sz="half" idx="10"/>
          </p:nvPr>
        </p:nvSpPr>
        <p:spPr/>
        <p:txBody>
          <a:bodyPr/>
          <a:lstStyle/>
          <a:p>
            <a:fld id="{ECA2B20E-2B75-0A4A-8891-9C2E88EE713B}" type="datetime1">
              <a:rPr lang="en-US" smtClean="0"/>
              <a:t>8/4/22</a:t>
            </a:fld>
            <a:endParaRPr lang="en-US"/>
          </a:p>
        </p:txBody>
      </p:sp>
      <p:sp>
        <p:nvSpPr>
          <p:cNvPr id="4" name="Footer Placeholder 3">
            <a:extLst>
              <a:ext uri="{FF2B5EF4-FFF2-40B4-BE49-F238E27FC236}">
                <a16:creationId xmlns:a16="http://schemas.microsoft.com/office/drawing/2014/main" id="{A8260EBE-8420-F34F-BD8D-4254A9ECF5BF}"/>
              </a:ext>
            </a:extLst>
          </p:cNvPr>
          <p:cNvSpPr>
            <a:spLocks noGrp="1"/>
          </p:cNvSpPr>
          <p:nvPr>
            <p:ph type="ftr" sz="quarter" idx="11"/>
          </p:nvPr>
        </p:nvSpPr>
        <p:spPr/>
        <p:txBody>
          <a:bodyPr/>
          <a:lstStyle/>
          <a:p>
            <a:r>
              <a:rPr lang="en-US"/>
              <a:t>David Atwood    Iowa State University</a:t>
            </a:r>
          </a:p>
        </p:txBody>
      </p:sp>
      <p:sp>
        <p:nvSpPr>
          <p:cNvPr id="5" name="Slide Number Placeholder 4">
            <a:extLst>
              <a:ext uri="{FF2B5EF4-FFF2-40B4-BE49-F238E27FC236}">
                <a16:creationId xmlns:a16="http://schemas.microsoft.com/office/drawing/2014/main" id="{C7851359-B9F2-D44C-BD29-95B5349CC91C}"/>
              </a:ext>
            </a:extLst>
          </p:cNvPr>
          <p:cNvSpPr>
            <a:spLocks noGrp="1"/>
          </p:cNvSpPr>
          <p:nvPr>
            <p:ph type="sldNum" sz="quarter" idx="12"/>
          </p:nvPr>
        </p:nvSpPr>
        <p:spPr/>
        <p:txBody>
          <a:bodyPr/>
          <a:lstStyle/>
          <a:p>
            <a:fld id="{3FEE4F42-660D-734F-BBE6-CE389FCD2D8B}" type="slidenum">
              <a:rPr lang="en-US" smtClean="0"/>
              <a:t>‹#›</a:t>
            </a:fld>
            <a:endParaRPr lang="en-US"/>
          </a:p>
        </p:txBody>
      </p:sp>
    </p:spTree>
    <p:extLst>
      <p:ext uri="{BB962C8B-B14F-4D97-AF65-F5344CB8AC3E}">
        <p14:creationId xmlns:p14="http://schemas.microsoft.com/office/powerpoint/2010/main" val="34392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3953AF-3396-C44A-BD6D-9551BC9EC162}"/>
              </a:ext>
            </a:extLst>
          </p:cNvPr>
          <p:cNvSpPr>
            <a:spLocks noGrp="1"/>
          </p:cNvSpPr>
          <p:nvPr>
            <p:ph type="dt" sz="half" idx="10"/>
          </p:nvPr>
        </p:nvSpPr>
        <p:spPr/>
        <p:txBody>
          <a:bodyPr/>
          <a:lstStyle/>
          <a:p>
            <a:fld id="{BF022791-50C8-AE4D-BBDE-538799C80C4F}" type="datetime1">
              <a:rPr lang="en-US" smtClean="0"/>
              <a:t>8/4/22</a:t>
            </a:fld>
            <a:endParaRPr lang="en-US"/>
          </a:p>
        </p:txBody>
      </p:sp>
      <p:sp>
        <p:nvSpPr>
          <p:cNvPr id="3" name="Footer Placeholder 2">
            <a:extLst>
              <a:ext uri="{FF2B5EF4-FFF2-40B4-BE49-F238E27FC236}">
                <a16:creationId xmlns:a16="http://schemas.microsoft.com/office/drawing/2014/main" id="{DB534524-D0D2-284F-9397-6B64722FA4DD}"/>
              </a:ext>
            </a:extLst>
          </p:cNvPr>
          <p:cNvSpPr>
            <a:spLocks noGrp="1"/>
          </p:cNvSpPr>
          <p:nvPr>
            <p:ph type="ftr" sz="quarter" idx="11"/>
          </p:nvPr>
        </p:nvSpPr>
        <p:spPr/>
        <p:txBody>
          <a:bodyPr/>
          <a:lstStyle/>
          <a:p>
            <a:r>
              <a:rPr lang="en-US"/>
              <a:t>David Atwood    Iowa State University</a:t>
            </a:r>
          </a:p>
        </p:txBody>
      </p:sp>
      <p:sp>
        <p:nvSpPr>
          <p:cNvPr id="4" name="Slide Number Placeholder 3">
            <a:extLst>
              <a:ext uri="{FF2B5EF4-FFF2-40B4-BE49-F238E27FC236}">
                <a16:creationId xmlns:a16="http://schemas.microsoft.com/office/drawing/2014/main" id="{F0652A8F-27A4-1947-8B0B-17041EACE58D}"/>
              </a:ext>
            </a:extLst>
          </p:cNvPr>
          <p:cNvSpPr>
            <a:spLocks noGrp="1"/>
          </p:cNvSpPr>
          <p:nvPr>
            <p:ph type="sldNum" sz="quarter" idx="12"/>
          </p:nvPr>
        </p:nvSpPr>
        <p:spPr/>
        <p:txBody>
          <a:bodyPr/>
          <a:lstStyle/>
          <a:p>
            <a:fld id="{3FEE4F42-660D-734F-BBE6-CE389FCD2D8B}" type="slidenum">
              <a:rPr lang="en-US" smtClean="0"/>
              <a:t>‹#›</a:t>
            </a:fld>
            <a:endParaRPr lang="en-US"/>
          </a:p>
        </p:txBody>
      </p:sp>
    </p:spTree>
    <p:extLst>
      <p:ext uri="{BB962C8B-B14F-4D97-AF65-F5344CB8AC3E}">
        <p14:creationId xmlns:p14="http://schemas.microsoft.com/office/powerpoint/2010/main" val="2467059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723E-1B96-BC42-AEDA-2A6486893B1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BF07ED-873A-0747-ABBB-2F23EE98E25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FEE3E4-B624-7A40-B9EF-AD36C74FA3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E223F4-C467-A34B-882E-4E7E3E872B66}"/>
              </a:ext>
            </a:extLst>
          </p:cNvPr>
          <p:cNvSpPr>
            <a:spLocks noGrp="1"/>
          </p:cNvSpPr>
          <p:nvPr>
            <p:ph type="dt" sz="half" idx="10"/>
          </p:nvPr>
        </p:nvSpPr>
        <p:spPr/>
        <p:txBody>
          <a:bodyPr/>
          <a:lstStyle/>
          <a:p>
            <a:fld id="{FA712F3F-E720-554A-B814-6C86A993EA8F}" type="datetime1">
              <a:rPr lang="en-US" smtClean="0"/>
              <a:t>8/4/22</a:t>
            </a:fld>
            <a:endParaRPr lang="en-US"/>
          </a:p>
        </p:txBody>
      </p:sp>
      <p:sp>
        <p:nvSpPr>
          <p:cNvPr id="6" name="Footer Placeholder 5">
            <a:extLst>
              <a:ext uri="{FF2B5EF4-FFF2-40B4-BE49-F238E27FC236}">
                <a16:creationId xmlns:a16="http://schemas.microsoft.com/office/drawing/2014/main" id="{DA60C7BE-CC0C-2E4A-B97F-0B29E68FF7B2}"/>
              </a:ext>
            </a:extLst>
          </p:cNvPr>
          <p:cNvSpPr>
            <a:spLocks noGrp="1"/>
          </p:cNvSpPr>
          <p:nvPr>
            <p:ph type="ftr" sz="quarter" idx="11"/>
          </p:nvPr>
        </p:nvSpPr>
        <p:spPr/>
        <p:txBody>
          <a:bodyPr/>
          <a:lstStyle/>
          <a:p>
            <a:r>
              <a:rPr lang="en-US"/>
              <a:t>David Atwood    Iowa State University</a:t>
            </a:r>
          </a:p>
        </p:txBody>
      </p:sp>
      <p:sp>
        <p:nvSpPr>
          <p:cNvPr id="7" name="Slide Number Placeholder 6">
            <a:extLst>
              <a:ext uri="{FF2B5EF4-FFF2-40B4-BE49-F238E27FC236}">
                <a16:creationId xmlns:a16="http://schemas.microsoft.com/office/drawing/2014/main" id="{3FDF4F39-D75F-E544-A1ED-41680990D7BE}"/>
              </a:ext>
            </a:extLst>
          </p:cNvPr>
          <p:cNvSpPr>
            <a:spLocks noGrp="1"/>
          </p:cNvSpPr>
          <p:nvPr>
            <p:ph type="sldNum" sz="quarter" idx="12"/>
          </p:nvPr>
        </p:nvSpPr>
        <p:spPr/>
        <p:txBody>
          <a:bodyPr/>
          <a:lstStyle/>
          <a:p>
            <a:fld id="{3FEE4F42-660D-734F-BBE6-CE389FCD2D8B}" type="slidenum">
              <a:rPr lang="en-US" smtClean="0"/>
              <a:t>‹#›</a:t>
            </a:fld>
            <a:endParaRPr lang="en-US"/>
          </a:p>
        </p:txBody>
      </p:sp>
    </p:spTree>
    <p:extLst>
      <p:ext uri="{BB962C8B-B14F-4D97-AF65-F5344CB8AC3E}">
        <p14:creationId xmlns:p14="http://schemas.microsoft.com/office/powerpoint/2010/main" val="1020616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674E18-E904-5746-8158-B4483CC75620}" type="datetime1">
              <a:rPr lang="en-US" smtClean="0"/>
              <a:t>8/4/22</a:t>
            </a:fld>
            <a:endParaRPr lang="en-US"/>
          </a:p>
        </p:txBody>
      </p:sp>
      <p:sp>
        <p:nvSpPr>
          <p:cNvPr id="5" name="Footer Placeholder 4"/>
          <p:cNvSpPr>
            <a:spLocks noGrp="1"/>
          </p:cNvSpPr>
          <p:nvPr>
            <p:ph type="ftr" sz="quarter" idx="11"/>
          </p:nvPr>
        </p:nvSpPr>
        <p:spPr/>
        <p:txBody>
          <a:bodyPr/>
          <a:lstStyle/>
          <a:p>
            <a:r>
              <a:rPr lang="en-US"/>
              <a:t>David Atwood    Iowa State University</a:t>
            </a:r>
          </a:p>
        </p:txBody>
      </p:sp>
      <p:sp>
        <p:nvSpPr>
          <p:cNvPr id="6" name="Slide Number Placeholder 5"/>
          <p:cNvSpPr>
            <a:spLocks noGrp="1"/>
          </p:cNvSpPr>
          <p:nvPr>
            <p:ph type="sldNum" sz="quarter" idx="12"/>
          </p:nvPr>
        </p:nvSpPr>
        <p:spPr/>
        <p:txBody>
          <a:bodyPr/>
          <a:lstStyle/>
          <a:p>
            <a:fld id="{4BADA34C-EF4F-6A41-BF24-C59398385C3D}" type="slidenum">
              <a:rPr lang="en-US" smtClean="0"/>
              <a:t>‹#›</a:t>
            </a:fld>
            <a:endParaRPr lang="en-US"/>
          </a:p>
        </p:txBody>
      </p:sp>
    </p:spTree>
    <p:extLst>
      <p:ext uri="{BB962C8B-B14F-4D97-AF65-F5344CB8AC3E}">
        <p14:creationId xmlns:p14="http://schemas.microsoft.com/office/powerpoint/2010/main" val="1742625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978D-005C-7042-8AE1-DA4DDE615D3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66ED03-715F-D243-A89F-EBF18F9E823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D74302-2729-664C-BFD7-76019EB1F89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3057E6-D738-E340-8B12-FA5BD4B08BF5}"/>
              </a:ext>
            </a:extLst>
          </p:cNvPr>
          <p:cNvSpPr>
            <a:spLocks noGrp="1"/>
          </p:cNvSpPr>
          <p:nvPr>
            <p:ph type="dt" sz="half" idx="10"/>
          </p:nvPr>
        </p:nvSpPr>
        <p:spPr/>
        <p:txBody>
          <a:bodyPr/>
          <a:lstStyle/>
          <a:p>
            <a:fld id="{35214BFD-6E63-F248-9865-69CBFF46FBEC}" type="datetime1">
              <a:rPr lang="en-US" smtClean="0"/>
              <a:t>8/4/22</a:t>
            </a:fld>
            <a:endParaRPr lang="en-US"/>
          </a:p>
        </p:txBody>
      </p:sp>
      <p:sp>
        <p:nvSpPr>
          <p:cNvPr id="6" name="Footer Placeholder 5">
            <a:extLst>
              <a:ext uri="{FF2B5EF4-FFF2-40B4-BE49-F238E27FC236}">
                <a16:creationId xmlns:a16="http://schemas.microsoft.com/office/drawing/2014/main" id="{C657510B-29B2-AA4C-9A4B-F5DBC2600117}"/>
              </a:ext>
            </a:extLst>
          </p:cNvPr>
          <p:cNvSpPr>
            <a:spLocks noGrp="1"/>
          </p:cNvSpPr>
          <p:nvPr>
            <p:ph type="ftr" sz="quarter" idx="11"/>
          </p:nvPr>
        </p:nvSpPr>
        <p:spPr/>
        <p:txBody>
          <a:bodyPr/>
          <a:lstStyle/>
          <a:p>
            <a:r>
              <a:rPr lang="en-US"/>
              <a:t>David Atwood    Iowa State University</a:t>
            </a:r>
          </a:p>
        </p:txBody>
      </p:sp>
      <p:sp>
        <p:nvSpPr>
          <p:cNvPr id="7" name="Slide Number Placeholder 6">
            <a:extLst>
              <a:ext uri="{FF2B5EF4-FFF2-40B4-BE49-F238E27FC236}">
                <a16:creationId xmlns:a16="http://schemas.microsoft.com/office/drawing/2014/main" id="{BB9AEC6D-183A-8947-902B-7C172B2DCC0C}"/>
              </a:ext>
            </a:extLst>
          </p:cNvPr>
          <p:cNvSpPr>
            <a:spLocks noGrp="1"/>
          </p:cNvSpPr>
          <p:nvPr>
            <p:ph type="sldNum" sz="quarter" idx="12"/>
          </p:nvPr>
        </p:nvSpPr>
        <p:spPr/>
        <p:txBody>
          <a:bodyPr/>
          <a:lstStyle/>
          <a:p>
            <a:fld id="{3FEE4F42-660D-734F-BBE6-CE389FCD2D8B}" type="slidenum">
              <a:rPr lang="en-US" smtClean="0"/>
              <a:t>‹#›</a:t>
            </a:fld>
            <a:endParaRPr lang="en-US"/>
          </a:p>
        </p:txBody>
      </p:sp>
    </p:spTree>
    <p:extLst>
      <p:ext uri="{BB962C8B-B14F-4D97-AF65-F5344CB8AC3E}">
        <p14:creationId xmlns:p14="http://schemas.microsoft.com/office/powerpoint/2010/main" val="889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A6C31-3565-AE4E-A20F-B7E563DF8D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9BF12C-3509-8845-8C76-B55D9E28E9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7D559-D280-CA4E-B457-B13DC9CC149E}"/>
              </a:ext>
            </a:extLst>
          </p:cNvPr>
          <p:cNvSpPr>
            <a:spLocks noGrp="1"/>
          </p:cNvSpPr>
          <p:nvPr>
            <p:ph type="dt" sz="half" idx="10"/>
          </p:nvPr>
        </p:nvSpPr>
        <p:spPr/>
        <p:txBody>
          <a:bodyPr/>
          <a:lstStyle/>
          <a:p>
            <a:fld id="{8F63B553-E40A-C14B-81FF-419692427252}" type="datetime1">
              <a:rPr lang="en-US" smtClean="0"/>
              <a:t>8/4/22</a:t>
            </a:fld>
            <a:endParaRPr lang="en-US"/>
          </a:p>
        </p:txBody>
      </p:sp>
      <p:sp>
        <p:nvSpPr>
          <p:cNvPr id="5" name="Footer Placeholder 4">
            <a:extLst>
              <a:ext uri="{FF2B5EF4-FFF2-40B4-BE49-F238E27FC236}">
                <a16:creationId xmlns:a16="http://schemas.microsoft.com/office/drawing/2014/main" id="{565F2D94-13D3-1748-8C23-2E1DE7CB1855}"/>
              </a:ext>
            </a:extLst>
          </p:cNvPr>
          <p:cNvSpPr>
            <a:spLocks noGrp="1"/>
          </p:cNvSpPr>
          <p:nvPr>
            <p:ph type="ftr" sz="quarter" idx="11"/>
          </p:nvPr>
        </p:nvSpPr>
        <p:spPr/>
        <p:txBody>
          <a:bodyPr/>
          <a:lstStyle/>
          <a:p>
            <a:r>
              <a:rPr lang="en-US"/>
              <a:t>David Atwood    Iowa State University</a:t>
            </a:r>
          </a:p>
        </p:txBody>
      </p:sp>
      <p:sp>
        <p:nvSpPr>
          <p:cNvPr id="6" name="Slide Number Placeholder 5">
            <a:extLst>
              <a:ext uri="{FF2B5EF4-FFF2-40B4-BE49-F238E27FC236}">
                <a16:creationId xmlns:a16="http://schemas.microsoft.com/office/drawing/2014/main" id="{049E84A6-773B-344E-B0C0-84B9349AAD6B}"/>
              </a:ext>
            </a:extLst>
          </p:cNvPr>
          <p:cNvSpPr>
            <a:spLocks noGrp="1"/>
          </p:cNvSpPr>
          <p:nvPr>
            <p:ph type="sldNum" sz="quarter" idx="12"/>
          </p:nvPr>
        </p:nvSpPr>
        <p:spPr/>
        <p:txBody>
          <a:bodyPr/>
          <a:lstStyle/>
          <a:p>
            <a:fld id="{3FEE4F42-660D-734F-BBE6-CE389FCD2D8B}" type="slidenum">
              <a:rPr lang="en-US" smtClean="0"/>
              <a:t>‹#›</a:t>
            </a:fld>
            <a:endParaRPr lang="en-US"/>
          </a:p>
        </p:txBody>
      </p:sp>
    </p:spTree>
    <p:extLst>
      <p:ext uri="{BB962C8B-B14F-4D97-AF65-F5344CB8AC3E}">
        <p14:creationId xmlns:p14="http://schemas.microsoft.com/office/powerpoint/2010/main" val="543110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53126F-A44C-1C4D-8AEA-5CBB1B74214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71BEA5-C22D-6540-B1E4-4E859103DFEF}"/>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E34CB-4CC9-D94B-94D6-8883A36A8BD3}"/>
              </a:ext>
            </a:extLst>
          </p:cNvPr>
          <p:cNvSpPr>
            <a:spLocks noGrp="1"/>
          </p:cNvSpPr>
          <p:nvPr>
            <p:ph type="dt" sz="half" idx="10"/>
          </p:nvPr>
        </p:nvSpPr>
        <p:spPr/>
        <p:txBody>
          <a:bodyPr/>
          <a:lstStyle/>
          <a:p>
            <a:fld id="{6D5B2B57-7F90-0B48-B09F-95178A1CB924}" type="datetime1">
              <a:rPr lang="en-US" smtClean="0"/>
              <a:t>8/4/22</a:t>
            </a:fld>
            <a:endParaRPr lang="en-US"/>
          </a:p>
        </p:txBody>
      </p:sp>
      <p:sp>
        <p:nvSpPr>
          <p:cNvPr id="5" name="Footer Placeholder 4">
            <a:extLst>
              <a:ext uri="{FF2B5EF4-FFF2-40B4-BE49-F238E27FC236}">
                <a16:creationId xmlns:a16="http://schemas.microsoft.com/office/drawing/2014/main" id="{81780D17-3D44-EF4C-AABF-104A94974028}"/>
              </a:ext>
            </a:extLst>
          </p:cNvPr>
          <p:cNvSpPr>
            <a:spLocks noGrp="1"/>
          </p:cNvSpPr>
          <p:nvPr>
            <p:ph type="ftr" sz="quarter" idx="11"/>
          </p:nvPr>
        </p:nvSpPr>
        <p:spPr/>
        <p:txBody>
          <a:bodyPr/>
          <a:lstStyle/>
          <a:p>
            <a:r>
              <a:rPr lang="en-US"/>
              <a:t>David Atwood    Iowa State University</a:t>
            </a:r>
          </a:p>
        </p:txBody>
      </p:sp>
      <p:sp>
        <p:nvSpPr>
          <p:cNvPr id="6" name="Slide Number Placeholder 5">
            <a:extLst>
              <a:ext uri="{FF2B5EF4-FFF2-40B4-BE49-F238E27FC236}">
                <a16:creationId xmlns:a16="http://schemas.microsoft.com/office/drawing/2014/main" id="{A6D11687-8B67-6A46-AB8D-1EDBDD6AC89A}"/>
              </a:ext>
            </a:extLst>
          </p:cNvPr>
          <p:cNvSpPr>
            <a:spLocks noGrp="1"/>
          </p:cNvSpPr>
          <p:nvPr>
            <p:ph type="sldNum" sz="quarter" idx="12"/>
          </p:nvPr>
        </p:nvSpPr>
        <p:spPr/>
        <p:txBody>
          <a:bodyPr/>
          <a:lstStyle/>
          <a:p>
            <a:fld id="{3FEE4F42-660D-734F-BBE6-CE389FCD2D8B}" type="slidenum">
              <a:rPr lang="en-US" smtClean="0"/>
              <a:t>‹#›</a:t>
            </a:fld>
            <a:endParaRPr lang="en-US"/>
          </a:p>
        </p:txBody>
      </p:sp>
    </p:spTree>
    <p:extLst>
      <p:ext uri="{BB962C8B-B14F-4D97-AF65-F5344CB8AC3E}">
        <p14:creationId xmlns:p14="http://schemas.microsoft.com/office/powerpoint/2010/main" val="382711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2B3223-2C06-F448-AEAC-A1BADD4BA7FB}" type="datetime1">
              <a:rPr lang="en-US" smtClean="0"/>
              <a:t>8/4/22</a:t>
            </a:fld>
            <a:endParaRPr lang="en-US"/>
          </a:p>
        </p:txBody>
      </p:sp>
      <p:sp>
        <p:nvSpPr>
          <p:cNvPr id="5" name="Footer Placeholder 4"/>
          <p:cNvSpPr>
            <a:spLocks noGrp="1"/>
          </p:cNvSpPr>
          <p:nvPr>
            <p:ph type="ftr" sz="quarter" idx="11"/>
          </p:nvPr>
        </p:nvSpPr>
        <p:spPr/>
        <p:txBody>
          <a:bodyPr/>
          <a:lstStyle/>
          <a:p>
            <a:r>
              <a:rPr lang="en-US"/>
              <a:t>David Atwood    Iowa State University</a:t>
            </a:r>
          </a:p>
        </p:txBody>
      </p:sp>
      <p:sp>
        <p:nvSpPr>
          <p:cNvPr id="6" name="Slide Number Placeholder 5"/>
          <p:cNvSpPr>
            <a:spLocks noGrp="1"/>
          </p:cNvSpPr>
          <p:nvPr>
            <p:ph type="sldNum" sz="quarter" idx="12"/>
          </p:nvPr>
        </p:nvSpPr>
        <p:spPr/>
        <p:txBody>
          <a:bodyPr/>
          <a:lstStyle/>
          <a:p>
            <a:fld id="{4BADA34C-EF4F-6A41-BF24-C59398385C3D}" type="slidenum">
              <a:rPr lang="en-US" smtClean="0"/>
              <a:t>‹#›</a:t>
            </a:fld>
            <a:endParaRPr lang="en-US"/>
          </a:p>
        </p:txBody>
      </p:sp>
    </p:spTree>
    <p:extLst>
      <p:ext uri="{BB962C8B-B14F-4D97-AF65-F5344CB8AC3E}">
        <p14:creationId xmlns:p14="http://schemas.microsoft.com/office/powerpoint/2010/main" val="102444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B61801-BA62-2D4F-B587-3AF6A1FE5E9C}" type="datetime1">
              <a:rPr lang="en-US" smtClean="0"/>
              <a:t>8/4/22</a:t>
            </a:fld>
            <a:endParaRPr lang="en-US"/>
          </a:p>
        </p:txBody>
      </p:sp>
      <p:sp>
        <p:nvSpPr>
          <p:cNvPr id="6" name="Footer Placeholder 5"/>
          <p:cNvSpPr>
            <a:spLocks noGrp="1"/>
          </p:cNvSpPr>
          <p:nvPr>
            <p:ph type="ftr" sz="quarter" idx="11"/>
          </p:nvPr>
        </p:nvSpPr>
        <p:spPr/>
        <p:txBody>
          <a:bodyPr/>
          <a:lstStyle/>
          <a:p>
            <a:r>
              <a:rPr lang="en-US"/>
              <a:t>David Atwood    Iowa State University</a:t>
            </a:r>
          </a:p>
        </p:txBody>
      </p:sp>
      <p:sp>
        <p:nvSpPr>
          <p:cNvPr id="7" name="Slide Number Placeholder 6"/>
          <p:cNvSpPr>
            <a:spLocks noGrp="1"/>
          </p:cNvSpPr>
          <p:nvPr>
            <p:ph type="sldNum" sz="quarter" idx="12"/>
          </p:nvPr>
        </p:nvSpPr>
        <p:spPr/>
        <p:txBody>
          <a:bodyPr/>
          <a:lstStyle/>
          <a:p>
            <a:fld id="{4BADA34C-EF4F-6A41-BF24-C59398385C3D}" type="slidenum">
              <a:rPr lang="en-US" smtClean="0"/>
              <a:t>‹#›</a:t>
            </a:fld>
            <a:endParaRPr lang="en-US"/>
          </a:p>
        </p:txBody>
      </p:sp>
    </p:spTree>
    <p:extLst>
      <p:ext uri="{BB962C8B-B14F-4D97-AF65-F5344CB8AC3E}">
        <p14:creationId xmlns:p14="http://schemas.microsoft.com/office/powerpoint/2010/main" val="194134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490F34-EDB1-9E4A-A535-190BA2F499DC}" type="datetime1">
              <a:rPr lang="en-US" smtClean="0"/>
              <a:t>8/4/22</a:t>
            </a:fld>
            <a:endParaRPr lang="en-US"/>
          </a:p>
        </p:txBody>
      </p:sp>
      <p:sp>
        <p:nvSpPr>
          <p:cNvPr id="8" name="Footer Placeholder 7"/>
          <p:cNvSpPr>
            <a:spLocks noGrp="1"/>
          </p:cNvSpPr>
          <p:nvPr>
            <p:ph type="ftr" sz="quarter" idx="11"/>
          </p:nvPr>
        </p:nvSpPr>
        <p:spPr/>
        <p:txBody>
          <a:bodyPr/>
          <a:lstStyle/>
          <a:p>
            <a:r>
              <a:rPr lang="en-US"/>
              <a:t>David Atwood    Iowa State University</a:t>
            </a:r>
          </a:p>
        </p:txBody>
      </p:sp>
      <p:sp>
        <p:nvSpPr>
          <p:cNvPr id="9" name="Slide Number Placeholder 8"/>
          <p:cNvSpPr>
            <a:spLocks noGrp="1"/>
          </p:cNvSpPr>
          <p:nvPr>
            <p:ph type="sldNum" sz="quarter" idx="12"/>
          </p:nvPr>
        </p:nvSpPr>
        <p:spPr/>
        <p:txBody>
          <a:bodyPr/>
          <a:lstStyle/>
          <a:p>
            <a:fld id="{4BADA34C-EF4F-6A41-BF24-C59398385C3D}" type="slidenum">
              <a:rPr lang="en-US" smtClean="0"/>
              <a:t>‹#›</a:t>
            </a:fld>
            <a:endParaRPr lang="en-US"/>
          </a:p>
        </p:txBody>
      </p:sp>
    </p:spTree>
    <p:extLst>
      <p:ext uri="{BB962C8B-B14F-4D97-AF65-F5344CB8AC3E}">
        <p14:creationId xmlns:p14="http://schemas.microsoft.com/office/powerpoint/2010/main" val="207457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4D3D3C-F567-4F41-A9F4-55656510C809}" type="datetime1">
              <a:rPr lang="en-US" smtClean="0"/>
              <a:t>8/4/22</a:t>
            </a:fld>
            <a:endParaRPr lang="en-US"/>
          </a:p>
        </p:txBody>
      </p:sp>
      <p:sp>
        <p:nvSpPr>
          <p:cNvPr id="4" name="Footer Placeholder 3"/>
          <p:cNvSpPr>
            <a:spLocks noGrp="1"/>
          </p:cNvSpPr>
          <p:nvPr>
            <p:ph type="ftr" sz="quarter" idx="11"/>
          </p:nvPr>
        </p:nvSpPr>
        <p:spPr/>
        <p:txBody>
          <a:bodyPr/>
          <a:lstStyle/>
          <a:p>
            <a:r>
              <a:rPr lang="en-US"/>
              <a:t>David Atwood    Iowa State University</a:t>
            </a:r>
          </a:p>
        </p:txBody>
      </p:sp>
      <p:sp>
        <p:nvSpPr>
          <p:cNvPr id="5" name="Slide Number Placeholder 4"/>
          <p:cNvSpPr>
            <a:spLocks noGrp="1"/>
          </p:cNvSpPr>
          <p:nvPr>
            <p:ph type="sldNum" sz="quarter" idx="12"/>
          </p:nvPr>
        </p:nvSpPr>
        <p:spPr/>
        <p:txBody>
          <a:bodyPr/>
          <a:lstStyle/>
          <a:p>
            <a:fld id="{4BADA34C-EF4F-6A41-BF24-C59398385C3D}" type="slidenum">
              <a:rPr lang="en-US" smtClean="0"/>
              <a:t>‹#›</a:t>
            </a:fld>
            <a:endParaRPr lang="en-US"/>
          </a:p>
        </p:txBody>
      </p:sp>
    </p:spTree>
    <p:extLst>
      <p:ext uri="{BB962C8B-B14F-4D97-AF65-F5344CB8AC3E}">
        <p14:creationId xmlns:p14="http://schemas.microsoft.com/office/powerpoint/2010/main" val="850007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E88DE7-2C63-2B4C-8505-9CFBDDD82EAE}" type="datetime1">
              <a:rPr lang="en-US" smtClean="0"/>
              <a:t>8/4/22</a:t>
            </a:fld>
            <a:endParaRPr lang="en-US"/>
          </a:p>
        </p:txBody>
      </p:sp>
      <p:sp>
        <p:nvSpPr>
          <p:cNvPr id="3" name="Footer Placeholder 2"/>
          <p:cNvSpPr>
            <a:spLocks noGrp="1"/>
          </p:cNvSpPr>
          <p:nvPr>
            <p:ph type="ftr" sz="quarter" idx="11"/>
          </p:nvPr>
        </p:nvSpPr>
        <p:spPr/>
        <p:txBody>
          <a:bodyPr/>
          <a:lstStyle/>
          <a:p>
            <a:r>
              <a:rPr lang="en-US"/>
              <a:t>David Atwood    Iowa State University</a:t>
            </a:r>
          </a:p>
        </p:txBody>
      </p:sp>
      <p:sp>
        <p:nvSpPr>
          <p:cNvPr id="4" name="Slide Number Placeholder 3"/>
          <p:cNvSpPr>
            <a:spLocks noGrp="1"/>
          </p:cNvSpPr>
          <p:nvPr>
            <p:ph type="sldNum" sz="quarter" idx="12"/>
          </p:nvPr>
        </p:nvSpPr>
        <p:spPr/>
        <p:txBody>
          <a:bodyPr/>
          <a:lstStyle/>
          <a:p>
            <a:fld id="{4BADA34C-EF4F-6A41-BF24-C59398385C3D}" type="slidenum">
              <a:rPr lang="en-US" smtClean="0"/>
              <a:t>‹#›</a:t>
            </a:fld>
            <a:endParaRPr lang="en-US"/>
          </a:p>
        </p:txBody>
      </p:sp>
    </p:spTree>
    <p:extLst>
      <p:ext uri="{BB962C8B-B14F-4D97-AF65-F5344CB8AC3E}">
        <p14:creationId xmlns:p14="http://schemas.microsoft.com/office/powerpoint/2010/main" val="2016886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B4A57-4835-D845-B88B-DDE54D260953}" type="datetime1">
              <a:rPr lang="en-US" smtClean="0"/>
              <a:t>8/4/22</a:t>
            </a:fld>
            <a:endParaRPr lang="en-US"/>
          </a:p>
        </p:txBody>
      </p:sp>
      <p:sp>
        <p:nvSpPr>
          <p:cNvPr id="6" name="Footer Placeholder 5"/>
          <p:cNvSpPr>
            <a:spLocks noGrp="1"/>
          </p:cNvSpPr>
          <p:nvPr>
            <p:ph type="ftr" sz="quarter" idx="11"/>
          </p:nvPr>
        </p:nvSpPr>
        <p:spPr/>
        <p:txBody>
          <a:bodyPr/>
          <a:lstStyle/>
          <a:p>
            <a:r>
              <a:rPr lang="en-US"/>
              <a:t>David Atwood    Iowa State University</a:t>
            </a:r>
          </a:p>
        </p:txBody>
      </p:sp>
      <p:sp>
        <p:nvSpPr>
          <p:cNvPr id="7" name="Slide Number Placeholder 6"/>
          <p:cNvSpPr>
            <a:spLocks noGrp="1"/>
          </p:cNvSpPr>
          <p:nvPr>
            <p:ph type="sldNum" sz="quarter" idx="12"/>
          </p:nvPr>
        </p:nvSpPr>
        <p:spPr/>
        <p:txBody>
          <a:bodyPr/>
          <a:lstStyle/>
          <a:p>
            <a:fld id="{4BADA34C-EF4F-6A41-BF24-C59398385C3D}" type="slidenum">
              <a:rPr lang="en-US" smtClean="0"/>
              <a:t>‹#›</a:t>
            </a:fld>
            <a:endParaRPr lang="en-US"/>
          </a:p>
        </p:txBody>
      </p:sp>
    </p:spTree>
    <p:extLst>
      <p:ext uri="{BB962C8B-B14F-4D97-AF65-F5344CB8AC3E}">
        <p14:creationId xmlns:p14="http://schemas.microsoft.com/office/powerpoint/2010/main" val="215556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2AFEA6-3E44-1445-A8BC-4F5DAE95A6B9}" type="datetime1">
              <a:rPr lang="en-US" smtClean="0"/>
              <a:t>8/4/22</a:t>
            </a:fld>
            <a:endParaRPr lang="en-US"/>
          </a:p>
        </p:txBody>
      </p:sp>
      <p:sp>
        <p:nvSpPr>
          <p:cNvPr id="6" name="Footer Placeholder 5"/>
          <p:cNvSpPr>
            <a:spLocks noGrp="1"/>
          </p:cNvSpPr>
          <p:nvPr>
            <p:ph type="ftr" sz="quarter" idx="11"/>
          </p:nvPr>
        </p:nvSpPr>
        <p:spPr/>
        <p:txBody>
          <a:bodyPr/>
          <a:lstStyle/>
          <a:p>
            <a:r>
              <a:rPr lang="en-US"/>
              <a:t>David Atwood    Iowa State University</a:t>
            </a:r>
          </a:p>
        </p:txBody>
      </p:sp>
      <p:sp>
        <p:nvSpPr>
          <p:cNvPr id="7" name="Slide Number Placeholder 6"/>
          <p:cNvSpPr>
            <a:spLocks noGrp="1"/>
          </p:cNvSpPr>
          <p:nvPr>
            <p:ph type="sldNum" sz="quarter" idx="12"/>
          </p:nvPr>
        </p:nvSpPr>
        <p:spPr/>
        <p:txBody>
          <a:bodyPr/>
          <a:lstStyle/>
          <a:p>
            <a:fld id="{4BADA34C-EF4F-6A41-BF24-C59398385C3D}" type="slidenum">
              <a:rPr lang="en-US" smtClean="0"/>
              <a:t>‹#›</a:t>
            </a:fld>
            <a:endParaRPr lang="en-US"/>
          </a:p>
        </p:txBody>
      </p:sp>
    </p:spTree>
    <p:extLst>
      <p:ext uri="{BB962C8B-B14F-4D97-AF65-F5344CB8AC3E}">
        <p14:creationId xmlns:p14="http://schemas.microsoft.com/office/powerpoint/2010/main" val="4045582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1734"/>
            <a:ext cx="8229600" cy="7597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18746"/>
            <a:ext cx="8229600" cy="50160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2AE7B-5FFE-C84C-84A4-3C7E3CA57791}" type="datetime1">
              <a:rPr lang="en-US" smtClean="0"/>
              <a:t>8/4/22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0000"/>
                </a:solidFill>
              </a:defRPr>
            </a:lvl1pPr>
          </a:lstStyle>
          <a:p>
            <a:r>
              <a:rPr lang="en-US"/>
              <a:t>David Atwood    Iowa State University</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DA34C-EF4F-6A41-BF24-C59398385C3D}" type="slidenum">
              <a:rPr lang="en-US" smtClean="0"/>
              <a:t>‹#›</a:t>
            </a:fld>
            <a:endParaRPr lang="en-US"/>
          </a:p>
        </p:txBody>
      </p:sp>
      <p:pic>
        <p:nvPicPr>
          <p:cNvPr id="9" name="Picture 8"/>
          <p:cNvPicPr preferRelativeResize="0">
            <a:picLocks/>
          </p:cNvPicPr>
          <p:nvPr userDrawn="1"/>
        </p:nvPicPr>
        <p:blipFill>
          <a:blip r:embed="rId13"/>
          <a:stretch>
            <a:fillRect/>
          </a:stretch>
        </p:blipFill>
        <p:spPr>
          <a:xfrm>
            <a:off x="457200" y="911493"/>
            <a:ext cx="8229599" cy="28800"/>
          </a:xfrm>
          <a:prstGeom prst="rect">
            <a:avLst/>
          </a:prstGeom>
        </p:spPr>
      </p:pic>
    </p:spTree>
    <p:extLst>
      <p:ext uri="{BB962C8B-B14F-4D97-AF65-F5344CB8AC3E}">
        <p14:creationId xmlns:p14="http://schemas.microsoft.com/office/powerpoint/2010/main" val="4080978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32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2156B0-AD17-8848-8E6E-BB12A38F8D3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4791BD-67D2-CA4F-B3D3-5D5130EC007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C56BE7-AA77-D847-A675-7356CF60F76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0D439-DEFB-1440-8D3D-78A69CF21EA1}" type="datetime1">
              <a:rPr lang="en-US" smtClean="0"/>
              <a:t>8/4/22</a:t>
            </a:fld>
            <a:endParaRPr lang="en-US"/>
          </a:p>
        </p:txBody>
      </p:sp>
      <p:sp>
        <p:nvSpPr>
          <p:cNvPr id="5" name="Footer Placeholder 4">
            <a:extLst>
              <a:ext uri="{FF2B5EF4-FFF2-40B4-BE49-F238E27FC236}">
                <a16:creationId xmlns:a16="http://schemas.microsoft.com/office/drawing/2014/main" id="{6141DFCB-958C-F04B-B157-1D297CD5E3D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David Atwood    Iowa State University</a:t>
            </a:r>
            <a:endParaRPr lang="en-US" dirty="0"/>
          </a:p>
        </p:txBody>
      </p:sp>
      <p:sp>
        <p:nvSpPr>
          <p:cNvPr id="6" name="Slide Number Placeholder 5">
            <a:extLst>
              <a:ext uri="{FF2B5EF4-FFF2-40B4-BE49-F238E27FC236}">
                <a16:creationId xmlns:a16="http://schemas.microsoft.com/office/drawing/2014/main" id="{D1C774C4-2161-6B49-8E47-9123481B714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E4F42-660D-734F-BBE6-CE389FCD2D8B}" type="slidenum">
              <a:rPr lang="en-US" smtClean="0"/>
              <a:t>‹#›</a:t>
            </a:fld>
            <a:endParaRPr lang="en-US"/>
          </a:p>
        </p:txBody>
      </p:sp>
    </p:spTree>
    <p:extLst>
      <p:ext uri="{BB962C8B-B14F-4D97-AF65-F5344CB8AC3E}">
        <p14:creationId xmlns:p14="http://schemas.microsoft.com/office/powerpoint/2010/main" val="2270271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4.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22.pn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1.emf"/><Relationship Id="rId4" Type="http://schemas.openxmlformats.org/officeDocument/2006/relationships/image" Target="../media/image23.png"/><Relationship Id="rId9"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3" Type="http://schemas.openxmlformats.org/officeDocument/2006/relationships/image" Target="../media/image32.emf"/><Relationship Id="rId18" Type="http://schemas.openxmlformats.org/officeDocument/2006/relationships/oleObject" Target="../embeddings/oleObject15.bin"/><Relationship Id="rId26" Type="http://schemas.openxmlformats.org/officeDocument/2006/relationships/oleObject" Target="../embeddings/oleObject19.bin"/><Relationship Id="rId39" Type="http://schemas.openxmlformats.org/officeDocument/2006/relationships/image" Target="../media/image45.emf"/><Relationship Id="rId21" Type="http://schemas.openxmlformats.org/officeDocument/2006/relationships/image" Target="../media/image36.emf"/><Relationship Id="rId34" Type="http://schemas.openxmlformats.org/officeDocument/2006/relationships/oleObject" Target="../embeddings/oleObject23.bin"/><Relationship Id="rId42" Type="http://schemas.openxmlformats.org/officeDocument/2006/relationships/oleObject" Target="../embeddings/oleObject27.bin"/><Relationship Id="rId47" Type="http://schemas.openxmlformats.org/officeDocument/2006/relationships/image" Target="../media/image49.emf"/><Relationship Id="rId50" Type="http://schemas.openxmlformats.org/officeDocument/2006/relationships/oleObject" Target="../embeddings/oleObject31.bin"/><Relationship Id="rId55" Type="http://schemas.openxmlformats.org/officeDocument/2006/relationships/image" Target="../media/image51.emf"/><Relationship Id="rId7" Type="http://schemas.openxmlformats.org/officeDocument/2006/relationships/image" Target="../media/image29.emf"/><Relationship Id="rId2" Type="http://schemas.openxmlformats.org/officeDocument/2006/relationships/slideLayout" Target="../slideLayouts/slideLayout6.xml"/><Relationship Id="rId16" Type="http://schemas.openxmlformats.org/officeDocument/2006/relationships/oleObject" Target="../embeddings/oleObject14.bin"/><Relationship Id="rId29" Type="http://schemas.openxmlformats.org/officeDocument/2006/relationships/image" Target="../media/image40.emf"/><Relationship Id="rId11" Type="http://schemas.openxmlformats.org/officeDocument/2006/relationships/image" Target="../media/image31.emf"/><Relationship Id="rId24" Type="http://schemas.openxmlformats.org/officeDocument/2006/relationships/oleObject" Target="../embeddings/oleObject18.bin"/><Relationship Id="rId32" Type="http://schemas.openxmlformats.org/officeDocument/2006/relationships/oleObject" Target="../embeddings/oleObject22.bin"/><Relationship Id="rId37" Type="http://schemas.openxmlformats.org/officeDocument/2006/relationships/image" Target="../media/image44.emf"/><Relationship Id="rId40" Type="http://schemas.openxmlformats.org/officeDocument/2006/relationships/oleObject" Target="../embeddings/oleObject26.bin"/><Relationship Id="rId45" Type="http://schemas.openxmlformats.org/officeDocument/2006/relationships/image" Target="../media/image48.emf"/><Relationship Id="rId53" Type="http://schemas.openxmlformats.org/officeDocument/2006/relationships/image" Target="../media/image53.png"/><Relationship Id="rId58" Type="http://schemas.openxmlformats.org/officeDocument/2006/relationships/oleObject" Target="../embeddings/oleObject37.bin"/><Relationship Id="rId5" Type="http://schemas.openxmlformats.org/officeDocument/2006/relationships/image" Target="../media/image28.emf"/><Relationship Id="rId19" Type="http://schemas.openxmlformats.org/officeDocument/2006/relationships/image" Target="../media/image35.emf"/><Relationship Id="rId4" Type="http://schemas.openxmlformats.org/officeDocument/2006/relationships/oleObject" Target="../embeddings/oleObject8.bin"/><Relationship Id="rId9" Type="http://schemas.openxmlformats.org/officeDocument/2006/relationships/image" Target="../media/image30.emf"/><Relationship Id="rId14" Type="http://schemas.openxmlformats.org/officeDocument/2006/relationships/oleObject" Target="../embeddings/oleObject13.bin"/><Relationship Id="rId22" Type="http://schemas.openxmlformats.org/officeDocument/2006/relationships/oleObject" Target="../embeddings/oleObject17.bin"/><Relationship Id="rId27" Type="http://schemas.openxmlformats.org/officeDocument/2006/relationships/image" Target="../media/image39.emf"/><Relationship Id="rId30" Type="http://schemas.openxmlformats.org/officeDocument/2006/relationships/oleObject" Target="../embeddings/oleObject21.bin"/><Relationship Id="rId35" Type="http://schemas.openxmlformats.org/officeDocument/2006/relationships/image" Target="../media/image43.emf"/><Relationship Id="rId43" Type="http://schemas.openxmlformats.org/officeDocument/2006/relationships/image" Target="../media/image47.emf"/><Relationship Id="rId48" Type="http://schemas.openxmlformats.org/officeDocument/2006/relationships/oleObject" Target="../embeddings/oleObject30.bin"/><Relationship Id="rId56" Type="http://schemas.openxmlformats.org/officeDocument/2006/relationships/oleObject" Target="../embeddings/oleObject35.bin"/><Relationship Id="rId8" Type="http://schemas.openxmlformats.org/officeDocument/2006/relationships/oleObject" Target="../embeddings/oleObject10.bin"/><Relationship Id="rId51" Type="http://schemas.openxmlformats.org/officeDocument/2006/relationships/oleObject" Target="../embeddings/oleObject32.bin"/><Relationship Id="rId3" Type="http://schemas.openxmlformats.org/officeDocument/2006/relationships/image" Target="../media/image51.png"/><Relationship Id="rId12" Type="http://schemas.openxmlformats.org/officeDocument/2006/relationships/oleObject" Target="../embeddings/oleObject12.bin"/><Relationship Id="rId17" Type="http://schemas.openxmlformats.org/officeDocument/2006/relationships/image" Target="../media/image34.emf"/><Relationship Id="rId25" Type="http://schemas.openxmlformats.org/officeDocument/2006/relationships/image" Target="../media/image38.emf"/><Relationship Id="rId33" Type="http://schemas.openxmlformats.org/officeDocument/2006/relationships/image" Target="../media/image42.emf"/><Relationship Id="rId38" Type="http://schemas.openxmlformats.org/officeDocument/2006/relationships/oleObject" Target="../embeddings/oleObject25.bin"/><Relationship Id="rId46" Type="http://schemas.openxmlformats.org/officeDocument/2006/relationships/oleObject" Target="../embeddings/oleObject29.bin"/><Relationship Id="rId59" Type="http://schemas.openxmlformats.org/officeDocument/2006/relationships/image" Target="../media/image52.emf"/><Relationship Id="rId20" Type="http://schemas.openxmlformats.org/officeDocument/2006/relationships/oleObject" Target="../embeddings/oleObject16.bin"/><Relationship Id="rId41" Type="http://schemas.openxmlformats.org/officeDocument/2006/relationships/image" Target="../media/image46.emf"/><Relationship Id="rId54" Type="http://schemas.openxmlformats.org/officeDocument/2006/relationships/oleObject" Target="../embeddings/oleObject34.bin"/><Relationship Id="rId1" Type="http://schemas.openxmlformats.org/officeDocument/2006/relationships/vmlDrawing" Target="../drawings/vmlDrawing5.vml"/><Relationship Id="rId6" Type="http://schemas.openxmlformats.org/officeDocument/2006/relationships/oleObject" Target="../embeddings/oleObject9.bin"/><Relationship Id="rId15" Type="http://schemas.openxmlformats.org/officeDocument/2006/relationships/image" Target="../media/image33.emf"/><Relationship Id="rId23" Type="http://schemas.openxmlformats.org/officeDocument/2006/relationships/image" Target="../media/image37.emf"/><Relationship Id="rId28" Type="http://schemas.openxmlformats.org/officeDocument/2006/relationships/oleObject" Target="../embeddings/oleObject20.bin"/><Relationship Id="rId36" Type="http://schemas.openxmlformats.org/officeDocument/2006/relationships/oleObject" Target="../embeddings/oleObject24.bin"/><Relationship Id="rId49" Type="http://schemas.openxmlformats.org/officeDocument/2006/relationships/image" Target="../media/image50.emf"/><Relationship Id="rId57" Type="http://schemas.openxmlformats.org/officeDocument/2006/relationships/oleObject" Target="../embeddings/oleObject36.bin"/><Relationship Id="rId10" Type="http://schemas.openxmlformats.org/officeDocument/2006/relationships/oleObject" Target="../embeddings/oleObject11.bin"/><Relationship Id="rId31" Type="http://schemas.openxmlformats.org/officeDocument/2006/relationships/image" Target="../media/image41.emf"/><Relationship Id="rId44" Type="http://schemas.openxmlformats.org/officeDocument/2006/relationships/oleObject" Target="../embeddings/oleObject28.bin"/><Relationship Id="rId52" Type="http://schemas.openxmlformats.org/officeDocument/2006/relationships/oleObject" Target="../embeddings/oleObject33.bin"/></Relationships>
</file>

<file path=ppt/slides/_rels/slide19.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oleObject" Target="../embeddings/oleObject43.bin"/><Relationship Id="rId18" Type="http://schemas.openxmlformats.org/officeDocument/2006/relationships/image" Target="../media/image60.emf"/><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57.wmf"/><Relationship Id="rId17" Type="http://schemas.openxmlformats.org/officeDocument/2006/relationships/oleObject" Target="../embeddings/oleObject45.bin"/><Relationship Id="rId2" Type="http://schemas.openxmlformats.org/officeDocument/2006/relationships/slideLayout" Target="../slideLayouts/slideLayout2.xml"/><Relationship Id="rId16" Type="http://schemas.openxmlformats.org/officeDocument/2006/relationships/image" Target="../media/image59.emf"/><Relationship Id="rId1" Type="http://schemas.openxmlformats.org/officeDocument/2006/relationships/vmlDrawing" Target="../drawings/vmlDrawing6.vml"/><Relationship Id="rId6" Type="http://schemas.openxmlformats.org/officeDocument/2006/relationships/image" Target="../media/image54.wmf"/><Relationship Id="rId11" Type="http://schemas.openxmlformats.org/officeDocument/2006/relationships/oleObject" Target="../embeddings/oleObject42.bin"/><Relationship Id="rId5" Type="http://schemas.openxmlformats.org/officeDocument/2006/relationships/oleObject" Target="../embeddings/oleObject39.bin"/><Relationship Id="rId15" Type="http://schemas.openxmlformats.org/officeDocument/2006/relationships/oleObject" Target="../embeddings/oleObject44.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41.bin"/><Relationship Id="rId14" Type="http://schemas.openxmlformats.org/officeDocument/2006/relationships/image" Target="../media/image58.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8" Type="http://schemas.openxmlformats.org/officeDocument/2006/relationships/image" Target="../media/image32.emf"/><Relationship Id="rId13" Type="http://schemas.openxmlformats.org/officeDocument/2006/relationships/oleObject" Target="../embeddings/oleObject18.bin"/><Relationship Id="rId18" Type="http://schemas.openxmlformats.org/officeDocument/2006/relationships/image" Target="../media/image61.emf"/><Relationship Id="rId26" Type="http://schemas.openxmlformats.org/officeDocument/2006/relationships/image" Target="../media/image65.emf"/><Relationship Id="rId3" Type="http://schemas.openxmlformats.org/officeDocument/2006/relationships/oleObject" Target="../embeddings/oleObject10.bin"/><Relationship Id="rId21" Type="http://schemas.openxmlformats.org/officeDocument/2006/relationships/oleObject" Target="../embeddings/oleObject48.bin"/><Relationship Id="rId7" Type="http://schemas.openxmlformats.org/officeDocument/2006/relationships/oleObject" Target="../embeddings/oleObject12.bin"/><Relationship Id="rId12" Type="http://schemas.openxmlformats.org/officeDocument/2006/relationships/image" Target="../media/image37.emf"/><Relationship Id="rId17" Type="http://schemas.openxmlformats.org/officeDocument/2006/relationships/oleObject" Target="../embeddings/oleObject46.bin"/><Relationship Id="rId25" Type="http://schemas.openxmlformats.org/officeDocument/2006/relationships/oleObject" Target="../embeddings/oleObject50.bin"/><Relationship Id="rId2" Type="http://schemas.openxmlformats.org/officeDocument/2006/relationships/slideLayout" Target="../slideLayouts/slideLayout6.xml"/><Relationship Id="rId16" Type="http://schemas.openxmlformats.org/officeDocument/2006/relationships/image" Target="../media/image42.emf"/><Relationship Id="rId20" Type="http://schemas.openxmlformats.org/officeDocument/2006/relationships/image" Target="../media/image62.emf"/><Relationship Id="rId29" Type="http://schemas.openxmlformats.org/officeDocument/2006/relationships/oleObject" Target="../embeddings/oleObject52.bin"/><Relationship Id="rId1" Type="http://schemas.openxmlformats.org/officeDocument/2006/relationships/vmlDrawing" Target="../drawings/vmlDrawing7.vml"/><Relationship Id="rId6" Type="http://schemas.openxmlformats.org/officeDocument/2006/relationships/image" Target="../media/image31.emf"/><Relationship Id="rId11" Type="http://schemas.openxmlformats.org/officeDocument/2006/relationships/oleObject" Target="../embeddings/oleObject17.bin"/><Relationship Id="rId24" Type="http://schemas.openxmlformats.org/officeDocument/2006/relationships/image" Target="../media/image64.emf"/><Relationship Id="rId5" Type="http://schemas.openxmlformats.org/officeDocument/2006/relationships/oleObject" Target="../embeddings/oleObject11.bin"/><Relationship Id="rId15" Type="http://schemas.openxmlformats.org/officeDocument/2006/relationships/oleObject" Target="../embeddings/oleObject22.bin"/><Relationship Id="rId23" Type="http://schemas.openxmlformats.org/officeDocument/2006/relationships/oleObject" Target="../embeddings/oleObject49.bin"/><Relationship Id="rId28" Type="http://schemas.openxmlformats.org/officeDocument/2006/relationships/image" Target="../media/image66.emf"/><Relationship Id="rId10" Type="http://schemas.openxmlformats.org/officeDocument/2006/relationships/image" Target="../media/image35.emf"/><Relationship Id="rId19" Type="http://schemas.openxmlformats.org/officeDocument/2006/relationships/oleObject" Target="../embeddings/oleObject47.bin"/><Relationship Id="rId31" Type="http://schemas.openxmlformats.org/officeDocument/2006/relationships/image" Target="../media/image67.emf"/><Relationship Id="rId4" Type="http://schemas.openxmlformats.org/officeDocument/2006/relationships/image" Target="../media/image30.emf"/><Relationship Id="rId9" Type="http://schemas.openxmlformats.org/officeDocument/2006/relationships/oleObject" Target="../embeddings/oleObject15.bin"/><Relationship Id="rId14" Type="http://schemas.openxmlformats.org/officeDocument/2006/relationships/image" Target="../media/image38.emf"/><Relationship Id="rId22" Type="http://schemas.openxmlformats.org/officeDocument/2006/relationships/image" Target="../media/image63.emf"/><Relationship Id="rId27" Type="http://schemas.openxmlformats.org/officeDocument/2006/relationships/oleObject" Target="../embeddings/oleObject51.bin"/><Relationship Id="rId30" Type="http://schemas.openxmlformats.org/officeDocument/2006/relationships/oleObject" Target="../embeddings/oleObject53.bin"/></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37.emf"/><Relationship Id="rId18" Type="http://schemas.openxmlformats.org/officeDocument/2006/relationships/oleObject" Target="../embeddings/oleObject55.bin"/><Relationship Id="rId3" Type="http://schemas.openxmlformats.org/officeDocument/2006/relationships/image" Target="../media/image74.png"/><Relationship Id="rId21" Type="http://schemas.openxmlformats.org/officeDocument/2006/relationships/image" Target="../media/image71.emf"/><Relationship Id="rId7" Type="http://schemas.openxmlformats.org/officeDocument/2006/relationships/image" Target="../media/image31.emf"/><Relationship Id="rId12" Type="http://schemas.openxmlformats.org/officeDocument/2006/relationships/oleObject" Target="../embeddings/oleObject17.bin"/><Relationship Id="rId17" Type="http://schemas.openxmlformats.org/officeDocument/2006/relationships/image" Target="../media/image42.emf"/><Relationship Id="rId2" Type="http://schemas.openxmlformats.org/officeDocument/2006/relationships/slideLayout" Target="../slideLayouts/slideLayout2.xml"/><Relationship Id="rId16" Type="http://schemas.openxmlformats.org/officeDocument/2006/relationships/oleObject" Target="../embeddings/oleObject22.bin"/><Relationship Id="rId20" Type="http://schemas.openxmlformats.org/officeDocument/2006/relationships/oleObject" Target="../embeddings/oleObject56.bin"/><Relationship Id="rId1" Type="http://schemas.openxmlformats.org/officeDocument/2006/relationships/vmlDrawing" Target="../drawings/vmlDrawing8.vml"/><Relationship Id="rId6" Type="http://schemas.openxmlformats.org/officeDocument/2006/relationships/oleObject" Target="../embeddings/oleObject11.bin"/><Relationship Id="rId11" Type="http://schemas.openxmlformats.org/officeDocument/2006/relationships/image" Target="../media/image35.emf"/><Relationship Id="rId5" Type="http://schemas.openxmlformats.org/officeDocument/2006/relationships/image" Target="../media/image30.emf"/><Relationship Id="rId15" Type="http://schemas.openxmlformats.org/officeDocument/2006/relationships/image" Target="../media/image69.emf"/><Relationship Id="rId10" Type="http://schemas.openxmlformats.org/officeDocument/2006/relationships/oleObject" Target="../embeddings/oleObject15.bin"/><Relationship Id="rId19" Type="http://schemas.openxmlformats.org/officeDocument/2006/relationships/image" Target="../media/image70.emf"/><Relationship Id="rId4" Type="http://schemas.openxmlformats.org/officeDocument/2006/relationships/oleObject" Target="../embeddings/oleObject10.bin"/><Relationship Id="rId9" Type="http://schemas.openxmlformats.org/officeDocument/2006/relationships/image" Target="../media/image32.emf"/><Relationship Id="rId14" Type="http://schemas.openxmlformats.org/officeDocument/2006/relationships/oleObject" Target="../embeddings/oleObject54.bin"/></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7.png"/><Relationship Id="rId1" Type="http://schemas.openxmlformats.org/officeDocument/2006/relationships/slideLayout" Target="../slideLayouts/slideLayout6.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6.png"/></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2.png"/><Relationship Id="rId1" Type="http://schemas.openxmlformats.org/officeDocument/2006/relationships/slideLayout" Target="../slideLayouts/slideLayout6.xml"/><Relationship Id="rId5" Type="http://schemas.openxmlformats.org/officeDocument/2006/relationships/image" Target="../media/image83.png"/><Relationship Id="rId4" Type="http://schemas.openxmlformats.org/officeDocument/2006/relationships/image" Target="../media/image8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2.jpeg"/><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Physics Belle II Through CP Violation</a:t>
            </a:r>
          </a:p>
        </p:txBody>
      </p:sp>
      <p:sp>
        <p:nvSpPr>
          <p:cNvPr id="3" name="Subtitle 2"/>
          <p:cNvSpPr>
            <a:spLocks noGrp="1"/>
          </p:cNvSpPr>
          <p:nvPr>
            <p:ph type="subTitle" idx="1"/>
          </p:nvPr>
        </p:nvSpPr>
        <p:spPr/>
        <p:txBody>
          <a:bodyPr/>
          <a:lstStyle/>
          <a:p>
            <a:r>
              <a:rPr lang="en-US" dirty="0"/>
              <a:t>David Atwood</a:t>
            </a:r>
          </a:p>
          <a:p>
            <a:r>
              <a:rPr lang="en-US" dirty="0"/>
              <a:t>Iowa State University</a:t>
            </a:r>
          </a:p>
        </p:txBody>
      </p:sp>
      <p:sp>
        <p:nvSpPr>
          <p:cNvPr id="5" name="Slide Number Placeholder 4"/>
          <p:cNvSpPr>
            <a:spLocks noGrp="1"/>
          </p:cNvSpPr>
          <p:nvPr>
            <p:ph type="sldNum" sz="quarter" idx="12"/>
          </p:nvPr>
        </p:nvSpPr>
        <p:spPr/>
        <p:txBody>
          <a:bodyPr/>
          <a:lstStyle/>
          <a:p>
            <a:fld id="{4BADA34C-EF4F-6A41-BF24-C59398385C3D}" type="slidenum">
              <a:rPr lang="en-US" smtClean="0"/>
              <a:t>1</a:t>
            </a:fld>
            <a:endParaRPr lang="en-US"/>
          </a:p>
        </p:txBody>
      </p:sp>
      <p:sp>
        <p:nvSpPr>
          <p:cNvPr id="4" name="Footer Placeholder 3">
            <a:extLst>
              <a:ext uri="{FF2B5EF4-FFF2-40B4-BE49-F238E27FC236}">
                <a16:creationId xmlns:a16="http://schemas.microsoft.com/office/drawing/2014/main" id="{522CD7A5-1665-8543-9056-A4C4F1C68A0F}"/>
              </a:ext>
            </a:extLst>
          </p:cNvPr>
          <p:cNvSpPr>
            <a:spLocks noGrp="1"/>
          </p:cNvSpPr>
          <p:nvPr>
            <p:ph type="ftr" sz="quarter" idx="11"/>
          </p:nvPr>
        </p:nvSpPr>
        <p:spPr/>
        <p:txBody>
          <a:bodyPr/>
          <a:lstStyle/>
          <a:p>
            <a:r>
              <a:rPr lang="en-US"/>
              <a:t>David Atwood    Iowa State University</a:t>
            </a:r>
            <a:endParaRPr lang="en-US" dirty="0"/>
          </a:p>
        </p:txBody>
      </p:sp>
    </p:spTree>
    <p:extLst>
      <p:ext uri="{BB962C8B-B14F-4D97-AF65-F5344CB8AC3E}">
        <p14:creationId xmlns:p14="http://schemas.microsoft.com/office/powerpoint/2010/main" val="3950543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r>
              <a:rPr lang="en-US"/>
              <a:t>-</a:t>
            </a:r>
            <a:fld id="{E500E400-FC2D-47F7-9B3F-6385F0067FE5}" type="slidenum">
              <a:rPr lang="en-US"/>
              <a:pPr/>
              <a:t>10</a:t>
            </a:fld>
            <a:r>
              <a:rPr lang="en-US"/>
              <a:t>-</a:t>
            </a:r>
          </a:p>
        </p:txBody>
      </p:sp>
      <p:sp>
        <p:nvSpPr>
          <p:cNvPr id="1650701" name="Rectangle 13"/>
          <p:cNvSpPr>
            <a:spLocks noChangeArrowheads="1"/>
          </p:cNvSpPr>
          <p:nvPr/>
        </p:nvSpPr>
        <p:spPr bwMode="auto">
          <a:xfrm>
            <a:off x="0" y="6400800"/>
            <a:ext cx="9144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0690" name="Rectangle 2"/>
          <p:cNvSpPr>
            <a:spLocks noGrp="1" noChangeArrowheads="1"/>
          </p:cNvSpPr>
          <p:nvPr>
            <p:ph type="title"/>
          </p:nvPr>
        </p:nvSpPr>
        <p:spPr/>
        <p:txBody>
          <a:bodyPr/>
          <a:lstStyle/>
          <a:p>
            <a:r>
              <a:rPr lang="en-US"/>
              <a:t>Baryogenesis Near EW Transition</a:t>
            </a:r>
          </a:p>
        </p:txBody>
      </p:sp>
      <p:sp>
        <p:nvSpPr>
          <p:cNvPr id="1650691" name="Rectangle 3"/>
          <p:cNvSpPr>
            <a:spLocks noGrp="1" noChangeArrowheads="1"/>
          </p:cNvSpPr>
          <p:nvPr>
            <p:ph type="body" idx="1"/>
          </p:nvPr>
        </p:nvSpPr>
        <p:spPr>
          <a:xfrm>
            <a:off x="628650" y="1371600"/>
            <a:ext cx="8515350" cy="5181600"/>
          </a:xfrm>
        </p:spPr>
        <p:txBody>
          <a:bodyPr/>
          <a:lstStyle/>
          <a:p>
            <a:pPr marL="381000" indent="-381000">
              <a:lnSpc>
                <a:spcPct val="90000"/>
              </a:lnSpc>
            </a:pPr>
            <a:r>
              <a:rPr lang="en-US" sz="2000" dirty="0">
                <a:solidFill>
                  <a:schemeClr val="accent2"/>
                </a:solidFill>
              </a:rPr>
              <a:t>Sakharov #1 Baryon Number is violated</a:t>
            </a:r>
            <a:endParaRPr lang="en-US" sz="2000" dirty="0"/>
          </a:p>
          <a:p>
            <a:pPr marL="800100" lvl="1" indent="-342900">
              <a:lnSpc>
                <a:spcPct val="90000"/>
              </a:lnSpc>
            </a:pPr>
            <a:r>
              <a:rPr lang="en-US" sz="1800" dirty="0"/>
              <a:t>OK in SM High temperature Electroweak processes should violate baryon number</a:t>
            </a:r>
            <a:endParaRPr lang="en-US" sz="2800" dirty="0">
              <a:solidFill>
                <a:srgbClr val="00FF00"/>
              </a:solidFill>
            </a:endParaRPr>
          </a:p>
          <a:p>
            <a:pPr marL="800100" lvl="1" indent="-342900">
              <a:lnSpc>
                <a:spcPct val="90000"/>
              </a:lnSpc>
            </a:pPr>
            <a:r>
              <a:rPr lang="en-US" sz="1800" dirty="0"/>
              <a:t>In fact any previous baryon asymmetry may be erased absent the other two conditions (unless B-L is violated).</a:t>
            </a:r>
          </a:p>
          <a:p>
            <a:pPr marL="381000" indent="-381000">
              <a:lnSpc>
                <a:spcPct val="90000"/>
              </a:lnSpc>
            </a:pPr>
            <a:r>
              <a:rPr lang="en-US" sz="2000" dirty="0">
                <a:solidFill>
                  <a:schemeClr val="accent2"/>
                </a:solidFill>
              </a:rPr>
              <a:t>Sakharov #2 CP is violated</a:t>
            </a:r>
            <a:endParaRPr lang="en-US" sz="2000" dirty="0"/>
          </a:p>
          <a:p>
            <a:pPr marL="800100" lvl="1" indent="-342900">
              <a:lnSpc>
                <a:spcPct val="90000"/>
              </a:lnSpc>
            </a:pPr>
            <a:r>
              <a:rPr lang="en-US" sz="1800" dirty="0"/>
              <a:t>CP violation is present in the SM</a:t>
            </a:r>
          </a:p>
          <a:p>
            <a:pPr marL="800100" lvl="1" indent="-342900">
              <a:lnSpc>
                <a:spcPct val="90000"/>
              </a:lnSpc>
            </a:pPr>
            <a:r>
              <a:rPr lang="en-US" sz="1800" dirty="0"/>
              <a:t>However this CP violation is too weak to do the job</a:t>
            </a:r>
          </a:p>
          <a:p>
            <a:pPr marL="381000" indent="-381000">
              <a:lnSpc>
                <a:spcPct val="90000"/>
              </a:lnSpc>
            </a:pPr>
            <a:r>
              <a:rPr lang="en-US" sz="2000" dirty="0">
                <a:solidFill>
                  <a:schemeClr val="accent2"/>
                </a:solidFill>
              </a:rPr>
              <a:t>Sakharov #3 The system must depart from thermal equilibrium </a:t>
            </a:r>
            <a:endParaRPr lang="en-US" sz="2000" dirty="0"/>
          </a:p>
          <a:p>
            <a:pPr marL="800100" lvl="1" indent="-342900">
              <a:lnSpc>
                <a:spcPct val="90000"/>
              </a:lnSpc>
            </a:pPr>
            <a:r>
              <a:rPr lang="en-US" sz="1800" dirty="0"/>
              <a:t>Phase transition is expected</a:t>
            </a:r>
          </a:p>
          <a:p>
            <a:pPr marL="800100" lvl="1" indent="-342900">
              <a:lnSpc>
                <a:spcPct val="90000"/>
              </a:lnSpc>
            </a:pPr>
            <a:r>
              <a:rPr lang="en-US" sz="1800" dirty="0"/>
              <a:t>However strong first order phase transition needed in realistic models does not arise in bare SM</a:t>
            </a:r>
          </a:p>
          <a:p>
            <a:pPr marL="800100" lvl="1" indent="-342900">
              <a:lnSpc>
                <a:spcPct val="90000"/>
              </a:lnSpc>
            </a:pPr>
            <a:endParaRPr lang="en-US" sz="1800" dirty="0"/>
          </a:p>
          <a:p>
            <a:pPr marL="381000" indent="-381000">
              <a:lnSpc>
                <a:spcPct val="90000"/>
              </a:lnSpc>
              <a:buFont typeface="Wingdings" pitchFamily="2" charset="2"/>
              <a:buChar char="Ø"/>
            </a:pPr>
            <a:r>
              <a:rPr lang="en-US" sz="2000" dirty="0"/>
              <a:t>To get </a:t>
            </a:r>
            <a:r>
              <a:rPr lang="en-US" sz="2000" dirty="0" err="1"/>
              <a:t>baryogenesis</a:t>
            </a:r>
            <a:r>
              <a:rPr lang="en-US" sz="2000" dirty="0"/>
              <a:t> in the Electroweak era, new physics at the electroweak scale (we can hope to see it in our lifetime) is required.</a:t>
            </a:r>
          </a:p>
          <a:p>
            <a:pPr marL="381000" indent="-381000">
              <a:lnSpc>
                <a:spcPct val="90000"/>
              </a:lnSpc>
              <a:buFont typeface="Wingdings" pitchFamily="2" charset="2"/>
              <a:buChar char="Ø"/>
            </a:pPr>
            <a:r>
              <a:rPr lang="en-US" sz="2000" dirty="0"/>
              <a:t>In addition, new physics must violate CP substantially.</a:t>
            </a:r>
          </a:p>
        </p:txBody>
      </p:sp>
      <p:grpSp>
        <p:nvGrpSpPr>
          <p:cNvPr id="1650700" name="Group 12"/>
          <p:cNvGrpSpPr>
            <a:grpSpLocks/>
          </p:cNvGrpSpPr>
          <p:nvPr/>
        </p:nvGrpSpPr>
        <p:grpSpPr bwMode="auto">
          <a:xfrm>
            <a:off x="228600" y="1371600"/>
            <a:ext cx="533400" cy="533400"/>
            <a:chOff x="3696" y="1104"/>
            <a:chExt cx="336" cy="336"/>
          </a:xfrm>
        </p:grpSpPr>
        <p:sp>
          <p:nvSpPr>
            <p:cNvPr id="1650692" name="Line 4"/>
            <p:cNvSpPr>
              <a:spLocks noChangeShapeType="1"/>
            </p:cNvSpPr>
            <p:nvPr/>
          </p:nvSpPr>
          <p:spPr bwMode="auto">
            <a:xfrm>
              <a:off x="3696" y="1296"/>
              <a:ext cx="96" cy="144"/>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693" name="Line 5"/>
            <p:cNvSpPr>
              <a:spLocks noChangeShapeType="1"/>
            </p:cNvSpPr>
            <p:nvPr/>
          </p:nvSpPr>
          <p:spPr bwMode="auto">
            <a:xfrm flipV="1">
              <a:off x="3792" y="1104"/>
              <a:ext cx="240" cy="33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0696" name="Group 8"/>
          <p:cNvGrpSpPr>
            <a:grpSpLocks/>
          </p:cNvGrpSpPr>
          <p:nvPr/>
        </p:nvGrpSpPr>
        <p:grpSpPr bwMode="auto">
          <a:xfrm>
            <a:off x="228600" y="2743200"/>
            <a:ext cx="381000" cy="457200"/>
            <a:chOff x="4512" y="1872"/>
            <a:chExt cx="240" cy="288"/>
          </a:xfrm>
        </p:grpSpPr>
        <p:sp>
          <p:nvSpPr>
            <p:cNvPr id="1650694" name="Line 6"/>
            <p:cNvSpPr>
              <a:spLocks noChangeShapeType="1"/>
            </p:cNvSpPr>
            <p:nvPr/>
          </p:nvSpPr>
          <p:spPr bwMode="auto">
            <a:xfrm>
              <a:off x="4512" y="1872"/>
              <a:ext cx="192"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695" name="Line 7"/>
            <p:cNvSpPr>
              <a:spLocks noChangeShapeType="1"/>
            </p:cNvSpPr>
            <p:nvPr/>
          </p:nvSpPr>
          <p:spPr bwMode="auto">
            <a:xfrm flipH="1">
              <a:off x="4512" y="1872"/>
              <a:ext cx="24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0697" name="Group 9"/>
          <p:cNvGrpSpPr>
            <a:grpSpLocks/>
          </p:cNvGrpSpPr>
          <p:nvPr/>
        </p:nvGrpSpPr>
        <p:grpSpPr bwMode="auto">
          <a:xfrm>
            <a:off x="304800" y="3733800"/>
            <a:ext cx="381000" cy="457200"/>
            <a:chOff x="4512" y="1872"/>
            <a:chExt cx="240" cy="288"/>
          </a:xfrm>
        </p:grpSpPr>
        <p:sp>
          <p:nvSpPr>
            <p:cNvPr id="1650698" name="Line 10"/>
            <p:cNvSpPr>
              <a:spLocks noChangeShapeType="1"/>
            </p:cNvSpPr>
            <p:nvPr/>
          </p:nvSpPr>
          <p:spPr bwMode="auto">
            <a:xfrm>
              <a:off x="4512" y="1872"/>
              <a:ext cx="192"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699" name="Line 11"/>
            <p:cNvSpPr>
              <a:spLocks noChangeShapeType="1"/>
            </p:cNvSpPr>
            <p:nvPr/>
          </p:nvSpPr>
          <p:spPr bwMode="auto">
            <a:xfrm flipH="1">
              <a:off x="4512" y="1872"/>
              <a:ext cx="24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Footer Placeholder 1">
            <a:extLst>
              <a:ext uri="{FF2B5EF4-FFF2-40B4-BE49-F238E27FC236}">
                <a16:creationId xmlns:a16="http://schemas.microsoft.com/office/drawing/2014/main" id="{7A8FB41F-EDFB-3F47-883A-87D69FDCB1C9}"/>
              </a:ext>
            </a:extLst>
          </p:cNvPr>
          <p:cNvSpPr>
            <a:spLocks noGrp="1"/>
          </p:cNvSpPr>
          <p:nvPr>
            <p:ph type="ftr" sz="quarter" idx="11"/>
          </p:nvPr>
        </p:nvSpPr>
        <p:spPr/>
        <p:txBody>
          <a:bodyPr/>
          <a:lstStyle/>
          <a:p>
            <a:r>
              <a:rPr lang="en-US"/>
              <a:t>David Atwood    Iowa State University</a:t>
            </a:r>
          </a:p>
        </p:txBody>
      </p:sp>
    </p:spTree>
    <p:extLst>
      <p:ext uri="{BB962C8B-B14F-4D97-AF65-F5344CB8AC3E}">
        <p14:creationId xmlns:p14="http://schemas.microsoft.com/office/powerpoint/2010/main" val="377868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06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5069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507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506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5069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5069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506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5069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50691">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50691">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5069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50691">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5069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48644" name="Picture 1028" descr="C:\Documents and Settings\Administrator\My Documents\My Pictures\bb_history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4784725" cy="6781800"/>
          </a:xfrm>
          <a:prstGeom prst="rect">
            <a:avLst/>
          </a:prstGeom>
          <a:noFill/>
          <a:extLst>
            <a:ext uri="{909E8E84-426E-40DD-AFC4-6F175D3DCCD1}">
              <a14:hiddenFill xmlns:a14="http://schemas.microsoft.com/office/drawing/2010/main">
                <a:solidFill>
                  <a:srgbClr val="FFFFFF"/>
                </a:solidFill>
              </a14:hiddenFill>
            </a:ext>
          </a:extLst>
        </p:spPr>
      </p:pic>
      <p:sp>
        <p:nvSpPr>
          <p:cNvPr id="1648645" name="Text Box 1029"/>
          <p:cNvSpPr txBox="1">
            <a:spLocks noChangeArrowheads="1"/>
          </p:cNvSpPr>
          <p:nvPr/>
        </p:nvSpPr>
        <p:spPr bwMode="auto">
          <a:xfrm>
            <a:off x="4784725" y="700088"/>
            <a:ext cx="1325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a:t>Astronomy</a:t>
            </a:r>
          </a:p>
        </p:txBody>
      </p:sp>
      <p:sp>
        <p:nvSpPr>
          <p:cNvPr id="1648646" name="Line 1030"/>
          <p:cNvSpPr>
            <a:spLocks noChangeShapeType="1"/>
          </p:cNvSpPr>
          <p:nvPr/>
        </p:nvSpPr>
        <p:spPr bwMode="auto">
          <a:xfrm>
            <a:off x="3886200" y="1752600"/>
            <a:ext cx="525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647" name="Text Box 1031"/>
          <p:cNvSpPr txBox="1">
            <a:spLocks noChangeArrowheads="1"/>
          </p:cNvSpPr>
          <p:nvPr/>
        </p:nvSpPr>
        <p:spPr bwMode="auto">
          <a:xfrm>
            <a:off x="4419600" y="1385888"/>
            <a:ext cx="4037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a:t>The farthest we can see EM radiation </a:t>
            </a:r>
          </a:p>
          <a:p>
            <a:r>
              <a:rPr lang="en-US" b="0"/>
              <a:t>with WMAP</a:t>
            </a:r>
          </a:p>
        </p:txBody>
      </p:sp>
      <p:sp>
        <p:nvSpPr>
          <p:cNvPr id="1648648" name="Text Box 1032"/>
          <p:cNvSpPr txBox="1">
            <a:spLocks noChangeArrowheads="1"/>
          </p:cNvSpPr>
          <p:nvPr/>
        </p:nvSpPr>
        <p:spPr bwMode="auto">
          <a:xfrm>
            <a:off x="3810000" y="24384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0"/>
              <a:t>Low Energy Nuclear Physics</a:t>
            </a:r>
          </a:p>
        </p:txBody>
      </p:sp>
      <p:sp>
        <p:nvSpPr>
          <p:cNvPr id="1648649" name="Text Box 1033"/>
          <p:cNvSpPr txBox="1">
            <a:spLocks noChangeArrowheads="1"/>
          </p:cNvSpPr>
          <p:nvPr/>
        </p:nvSpPr>
        <p:spPr bwMode="auto">
          <a:xfrm>
            <a:off x="3733800" y="3048000"/>
            <a:ext cx="464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0"/>
              <a:t>QGP: High Energy Nuclear physics</a:t>
            </a:r>
          </a:p>
        </p:txBody>
      </p:sp>
      <p:sp>
        <p:nvSpPr>
          <p:cNvPr id="1648652" name="Rectangle 1036"/>
          <p:cNvSpPr>
            <a:spLocks noChangeArrowheads="1"/>
          </p:cNvSpPr>
          <p:nvPr/>
        </p:nvSpPr>
        <p:spPr bwMode="auto">
          <a:xfrm>
            <a:off x="1371600" y="5943600"/>
            <a:ext cx="6858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654" name="Line 1038"/>
          <p:cNvSpPr>
            <a:spLocks noChangeShapeType="1"/>
          </p:cNvSpPr>
          <p:nvPr/>
        </p:nvSpPr>
        <p:spPr bwMode="auto">
          <a:xfrm>
            <a:off x="3505200" y="4343400"/>
            <a:ext cx="32766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662" name="Text Box 1046"/>
          <p:cNvSpPr txBox="1">
            <a:spLocks noChangeArrowheads="1"/>
          </p:cNvSpPr>
          <p:nvPr/>
        </p:nvSpPr>
        <p:spPr bwMode="auto">
          <a:xfrm>
            <a:off x="3581400" y="3962400"/>
            <a:ext cx="1371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0"/>
              <a:t>EW phase transition</a:t>
            </a:r>
          </a:p>
        </p:txBody>
      </p:sp>
      <p:sp>
        <p:nvSpPr>
          <p:cNvPr id="1648663" name="AutoShape 1047"/>
          <p:cNvSpPr>
            <a:spLocks noChangeArrowheads="1"/>
          </p:cNvSpPr>
          <p:nvPr/>
        </p:nvSpPr>
        <p:spPr bwMode="auto">
          <a:xfrm>
            <a:off x="6248400" y="3581400"/>
            <a:ext cx="381000" cy="685800"/>
          </a:xfrm>
          <a:prstGeom prst="up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664" name="AutoShape 1048"/>
          <p:cNvSpPr>
            <a:spLocks noChangeArrowheads="1"/>
          </p:cNvSpPr>
          <p:nvPr/>
        </p:nvSpPr>
        <p:spPr bwMode="auto">
          <a:xfrm flipV="1">
            <a:off x="6248400" y="4419600"/>
            <a:ext cx="381000" cy="685800"/>
          </a:xfrm>
          <a:prstGeom prst="up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665" name="Text Box 1049"/>
          <p:cNvSpPr txBox="1">
            <a:spLocks noChangeArrowheads="1"/>
          </p:cNvSpPr>
          <p:nvPr/>
        </p:nvSpPr>
        <p:spPr bwMode="auto">
          <a:xfrm>
            <a:off x="4876800" y="4467225"/>
            <a:ext cx="14493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rgbClr val="00CC99"/>
                </a:solidFill>
              </a:rPr>
              <a:t>W Z Fermions</a:t>
            </a:r>
          </a:p>
          <a:p>
            <a:r>
              <a:rPr lang="en-US" sz="1600">
                <a:solidFill>
                  <a:srgbClr val="00CC99"/>
                </a:solidFill>
              </a:rPr>
              <a:t>massless</a:t>
            </a:r>
          </a:p>
        </p:txBody>
      </p:sp>
      <p:sp>
        <p:nvSpPr>
          <p:cNvPr id="1648666" name="Text Box 1050"/>
          <p:cNvSpPr txBox="1">
            <a:spLocks noChangeArrowheads="1"/>
          </p:cNvSpPr>
          <p:nvPr/>
        </p:nvSpPr>
        <p:spPr bwMode="auto">
          <a:xfrm>
            <a:off x="4951413" y="3810000"/>
            <a:ext cx="14493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rgbClr val="00CC99"/>
                </a:solidFill>
              </a:rPr>
              <a:t>W Z Fermions</a:t>
            </a:r>
          </a:p>
          <a:p>
            <a:r>
              <a:rPr lang="en-US" sz="1600">
                <a:solidFill>
                  <a:srgbClr val="00CC99"/>
                </a:solidFill>
              </a:rPr>
              <a:t>massive</a:t>
            </a:r>
          </a:p>
        </p:txBody>
      </p:sp>
      <p:sp>
        <p:nvSpPr>
          <p:cNvPr id="1648667" name="Text Box 1051"/>
          <p:cNvSpPr txBox="1">
            <a:spLocks noChangeArrowheads="1"/>
          </p:cNvSpPr>
          <p:nvPr/>
        </p:nvSpPr>
        <p:spPr bwMode="auto">
          <a:xfrm>
            <a:off x="3581400" y="5223155"/>
            <a:ext cx="297338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dirty="0" err="1"/>
              <a:t>Leptogenesis</a:t>
            </a:r>
            <a:r>
              <a:rPr lang="en-US" b="0" dirty="0"/>
              <a:t> via </a:t>
            </a:r>
          </a:p>
          <a:p>
            <a:r>
              <a:rPr lang="en-US" b="0" dirty="0" err="1"/>
              <a:t>Majorana</a:t>
            </a:r>
            <a:r>
              <a:rPr lang="en-US" b="0" dirty="0"/>
              <a:t> Neutrino mass</a:t>
            </a:r>
          </a:p>
          <a:p>
            <a:r>
              <a:rPr lang="en-US" b="0" dirty="0"/>
              <a:t>converts to baryons via SM</a:t>
            </a:r>
          </a:p>
          <a:p>
            <a:r>
              <a:rPr lang="en-US" b="0" dirty="0">
                <a:sym typeface="Symbol" pitchFamily="18" charset="2"/>
              </a:rPr>
              <a:t>violation of B-L</a:t>
            </a:r>
            <a:endParaRPr lang="en-US" b="0" dirty="0"/>
          </a:p>
        </p:txBody>
      </p:sp>
      <p:sp>
        <p:nvSpPr>
          <p:cNvPr id="1648673" name="Line 1057"/>
          <p:cNvSpPr>
            <a:spLocks noChangeShapeType="1"/>
          </p:cNvSpPr>
          <p:nvPr/>
        </p:nvSpPr>
        <p:spPr bwMode="auto">
          <a:xfrm>
            <a:off x="3429000" y="5867400"/>
            <a:ext cx="32766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674" name="Text Box 1058"/>
          <p:cNvSpPr txBox="1">
            <a:spLocks noChangeArrowheads="1"/>
          </p:cNvSpPr>
          <p:nvPr/>
        </p:nvSpPr>
        <p:spPr bwMode="auto">
          <a:xfrm>
            <a:off x="5691981" y="6296747"/>
            <a:ext cx="15382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t>GUT </a:t>
            </a:r>
            <a:r>
              <a:rPr lang="en-US" sz="1600" dirty="0" err="1"/>
              <a:t>baryogen</a:t>
            </a:r>
            <a:r>
              <a:rPr lang="en-US" sz="1600" dirty="0"/>
              <a:t>.</a:t>
            </a:r>
          </a:p>
        </p:txBody>
      </p:sp>
      <p:sp>
        <p:nvSpPr>
          <p:cNvPr id="2" name="Right Arrow 1">
            <a:extLst>
              <a:ext uri="{FF2B5EF4-FFF2-40B4-BE49-F238E27FC236}">
                <a16:creationId xmlns:a16="http://schemas.microsoft.com/office/drawing/2014/main" id="{8F237455-FC79-054F-89FA-4411854DE0AA}"/>
              </a:ext>
            </a:extLst>
          </p:cNvPr>
          <p:cNvSpPr/>
          <p:nvPr/>
        </p:nvSpPr>
        <p:spPr>
          <a:xfrm flipH="1">
            <a:off x="7846579" y="4213730"/>
            <a:ext cx="886691" cy="27305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a:extLst>
              <a:ext uri="{FF2B5EF4-FFF2-40B4-BE49-F238E27FC236}">
                <a16:creationId xmlns:a16="http://schemas.microsoft.com/office/drawing/2014/main" id="{A99E324E-F04A-5F4A-9224-6F474EF00010}"/>
              </a:ext>
            </a:extLst>
          </p:cNvPr>
          <p:cNvSpPr/>
          <p:nvPr/>
        </p:nvSpPr>
        <p:spPr>
          <a:xfrm flipH="1">
            <a:off x="7892184" y="5721061"/>
            <a:ext cx="886691" cy="27305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C4F7E1F5-7506-0D41-A910-F2CFB5BF5A3F}"/>
              </a:ext>
            </a:extLst>
          </p:cNvPr>
          <p:cNvSpPr/>
          <p:nvPr/>
        </p:nvSpPr>
        <p:spPr>
          <a:xfrm flipH="1">
            <a:off x="7864475" y="6252008"/>
            <a:ext cx="886691" cy="27305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372DB15-6DCE-2B46-93A9-BFD2E57B7504}"/>
              </a:ext>
            </a:extLst>
          </p:cNvPr>
          <p:cNvSpPr>
            <a:spLocks noGrp="1"/>
          </p:cNvSpPr>
          <p:nvPr>
            <p:ph type="sldNum" sz="quarter" idx="12"/>
          </p:nvPr>
        </p:nvSpPr>
        <p:spPr/>
        <p:txBody>
          <a:bodyPr/>
          <a:lstStyle/>
          <a:p>
            <a:fld id="{4BADA34C-EF4F-6A41-BF24-C59398385C3D}" type="slidenum">
              <a:rPr lang="en-US" smtClean="0"/>
              <a:t>11</a:t>
            </a:fld>
            <a:endParaRPr lang="en-US"/>
          </a:p>
        </p:txBody>
      </p:sp>
    </p:spTree>
    <p:extLst>
      <p:ext uri="{BB962C8B-B14F-4D97-AF65-F5344CB8AC3E}">
        <p14:creationId xmlns:p14="http://schemas.microsoft.com/office/powerpoint/2010/main" val="136168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5868" name="Rectangle 1084"/>
          <p:cNvSpPr>
            <a:spLocks noChangeArrowheads="1"/>
          </p:cNvSpPr>
          <p:nvPr/>
        </p:nvSpPr>
        <p:spPr bwMode="auto">
          <a:xfrm>
            <a:off x="1371600" y="0"/>
            <a:ext cx="61722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5810" name="Oval 1026"/>
          <p:cNvSpPr>
            <a:spLocks noChangeArrowheads="1"/>
          </p:cNvSpPr>
          <p:nvPr/>
        </p:nvSpPr>
        <p:spPr bwMode="auto">
          <a:xfrm>
            <a:off x="7848600" y="457200"/>
            <a:ext cx="1143000" cy="990600"/>
          </a:xfrm>
          <a:prstGeom prst="ellipse">
            <a:avLst/>
          </a:prstGeom>
          <a:solidFill>
            <a:srgbClr val="99C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655816" name="Text Box 1032"/>
          <p:cNvSpPr txBox="1">
            <a:spLocks noChangeArrowheads="1"/>
          </p:cNvSpPr>
          <p:nvPr/>
        </p:nvSpPr>
        <p:spPr bwMode="auto">
          <a:xfrm>
            <a:off x="1905000" y="5133975"/>
            <a:ext cx="2235200" cy="1190625"/>
          </a:xfrm>
          <a:prstGeom prst="rect">
            <a:avLst/>
          </a:prstGeom>
          <a:noFill/>
          <a:ln>
            <a:noFill/>
          </a:ln>
          <a:effectLst/>
          <a:extLst>
            <a:ext uri="{909E8E84-426E-40DD-AFC4-6F175D3DCCD1}">
              <a14:hiddenFill xmlns:a14="http://schemas.microsoft.com/office/drawing/2010/main">
                <a:solidFill>
                  <a:srgbClr val="FF99E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0">
                <a:latin typeface="Comic Sans MS" pitchFamily="66" charset="0"/>
              </a:rPr>
              <a:t>High Temperature</a:t>
            </a:r>
          </a:p>
          <a:p>
            <a:r>
              <a:rPr lang="en-US" sz="1800" b="0">
                <a:latin typeface="Comic Sans MS" pitchFamily="66" charset="0"/>
              </a:rPr>
              <a:t>phase:</a:t>
            </a:r>
          </a:p>
          <a:p>
            <a:r>
              <a:rPr lang="en-US" sz="1800" b="0">
                <a:latin typeface="Comic Sans MS" pitchFamily="66" charset="0"/>
              </a:rPr>
              <a:t>Baryon # Violation </a:t>
            </a:r>
          </a:p>
          <a:p>
            <a:r>
              <a:rPr lang="en-US" sz="1800" b="0">
                <a:latin typeface="Comic Sans MS" pitchFamily="66" charset="0"/>
              </a:rPr>
              <a:t>occurs out here</a:t>
            </a:r>
          </a:p>
        </p:txBody>
      </p:sp>
      <p:sp>
        <p:nvSpPr>
          <p:cNvPr id="1655817" name="Text Box 1033"/>
          <p:cNvSpPr txBox="1">
            <a:spLocks noChangeArrowheads="1"/>
          </p:cNvSpPr>
          <p:nvPr/>
        </p:nvSpPr>
        <p:spPr bwMode="auto">
          <a:xfrm>
            <a:off x="1371600" y="34925"/>
            <a:ext cx="6038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latin typeface="Arial Black" pitchFamily="34" charset="0"/>
              </a:rPr>
              <a:t> Baryogenesis near the bubble wall</a:t>
            </a:r>
          </a:p>
        </p:txBody>
      </p:sp>
      <p:grpSp>
        <p:nvGrpSpPr>
          <p:cNvPr id="1655836" name="Group 1052"/>
          <p:cNvGrpSpPr>
            <a:grpSpLocks/>
          </p:cNvGrpSpPr>
          <p:nvPr/>
        </p:nvGrpSpPr>
        <p:grpSpPr bwMode="auto">
          <a:xfrm>
            <a:off x="1447800" y="1646238"/>
            <a:ext cx="1143000" cy="990600"/>
            <a:chOff x="3888" y="2064"/>
            <a:chExt cx="720" cy="624"/>
          </a:xfrm>
        </p:grpSpPr>
        <p:sp>
          <p:nvSpPr>
            <p:cNvPr id="1655818" name="Line 1034"/>
            <p:cNvSpPr>
              <a:spLocks noChangeShapeType="1"/>
            </p:cNvSpPr>
            <p:nvPr/>
          </p:nvSpPr>
          <p:spPr bwMode="auto">
            <a:xfrm flipH="1">
              <a:off x="3888" y="2064"/>
              <a:ext cx="72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819" name="Line 1035"/>
            <p:cNvSpPr>
              <a:spLocks noChangeShapeType="1"/>
            </p:cNvSpPr>
            <p:nvPr/>
          </p:nvSpPr>
          <p:spPr bwMode="auto">
            <a:xfrm>
              <a:off x="3888" y="2256"/>
              <a:ext cx="48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55820" name="Text Box 1036"/>
          <p:cNvSpPr txBox="1">
            <a:spLocks noChangeArrowheads="1"/>
          </p:cNvSpPr>
          <p:nvPr/>
        </p:nvSpPr>
        <p:spPr bwMode="auto">
          <a:xfrm>
            <a:off x="2303463" y="2209800"/>
            <a:ext cx="439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0">
                <a:latin typeface="Comic Sans MS" pitchFamily="66" charset="0"/>
              </a:rPr>
              <a:t>t</a:t>
            </a:r>
            <a:r>
              <a:rPr lang="en-US" sz="2400" b="0" baseline="-25000">
                <a:latin typeface="Comic Sans MS" pitchFamily="66" charset="0"/>
              </a:rPr>
              <a:t>L</a:t>
            </a:r>
          </a:p>
        </p:txBody>
      </p:sp>
      <p:sp>
        <p:nvSpPr>
          <p:cNvPr id="1655821" name="Text Box 1037"/>
          <p:cNvSpPr txBox="1">
            <a:spLocks noChangeArrowheads="1"/>
          </p:cNvSpPr>
          <p:nvPr/>
        </p:nvSpPr>
        <p:spPr bwMode="auto">
          <a:xfrm>
            <a:off x="2638425" y="2438400"/>
            <a:ext cx="439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0">
                <a:latin typeface="Comic Sans MS" pitchFamily="66" charset="0"/>
              </a:rPr>
              <a:t>t</a:t>
            </a:r>
            <a:r>
              <a:rPr lang="en-US" sz="2400" b="0" baseline="-25000">
                <a:latin typeface="Comic Sans MS" pitchFamily="66" charset="0"/>
              </a:rPr>
              <a:t>L</a:t>
            </a:r>
          </a:p>
        </p:txBody>
      </p:sp>
      <p:sp>
        <p:nvSpPr>
          <p:cNvPr id="1655822" name="Text Box 1038"/>
          <p:cNvSpPr txBox="1">
            <a:spLocks noChangeArrowheads="1"/>
          </p:cNvSpPr>
          <p:nvPr/>
        </p:nvSpPr>
        <p:spPr bwMode="auto">
          <a:xfrm>
            <a:off x="2181225" y="2590800"/>
            <a:ext cx="5445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0">
                <a:latin typeface="Comic Sans MS" pitchFamily="66" charset="0"/>
              </a:rPr>
              <a:t>t</a:t>
            </a:r>
            <a:r>
              <a:rPr lang="en-US" sz="3200" b="0" baseline="-25000">
                <a:latin typeface="Comic Sans MS" pitchFamily="66" charset="0"/>
              </a:rPr>
              <a:t>R</a:t>
            </a:r>
          </a:p>
        </p:txBody>
      </p:sp>
      <p:sp>
        <p:nvSpPr>
          <p:cNvPr id="1655823" name="Text Box 1039"/>
          <p:cNvSpPr txBox="1">
            <a:spLocks noChangeArrowheads="1"/>
          </p:cNvSpPr>
          <p:nvPr/>
        </p:nvSpPr>
        <p:spPr bwMode="auto">
          <a:xfrm>
            <a:off x="2703513" y="2925763"/>
            <a:ext cx="5445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0">
                <a:latin typeface="Comic Sans MS" pitchFamily="66" charset="0"/>
              </a:rPr>
              <a:t>t</a:t>
            </a:r>
            <a:r>
              <a:rPr lang="en-US" sz="3200" b="0" baseline="-25000">
                <a:latin typeface="Comic Sans MS" pitchFamily="66" charset="0"/>
              </a:rPr>
              <a:t>R</a:t>
            </a:r>
          </a:p>
        </p:txBody>
      </p:sp>
      <p:sp>
        <p:nvSpPr>
          <p:cNvPr id="1655824" name="Line 1040"/>
          <p:cNvSpPr>
            <a:spLocks noChangeShapeType="1"/>
          </p:cNvSpPr>
          <p:nvPr/>
        </p:nvSpPr>
        <p:spPr bwMode="auto">
          <a:xfrm>
            <a:off x="2347913" y="2305050"/>
            <a:ext cx="22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825" name="Line 1041"/>
          <p:cNvSpPr>
            <a:spLocks noChangeShapeType="1"/>
          </p:cNvSpPr>
          <p:nvPr/>
        </p:nvSpPr>
        <p:spPr bwMode="auto">
          <a:xfrm>
            <a:off x="2790825" y="3048000"/>
            <a:ext cx="22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835" name="Freeform 1051"/>
          <p:cNvSpPr>
            <a:spLocks/>
          </p:cNvSpPr>
          <p:nvPr/>
        </p:nvSpPr>
        <p:spPr bwMode="auto">
          <a:xfrm>
            <a:off x="-939800" y="-787400"/>
            <a:ext cx="2844800" cy="8407400"/>
          </a:xfrm>
          <a:custGeom>
            <a:avLst/>
            <a:gdLst>
              <a:gd name="T0" fmla="*/ 0 w 1792"/>
              <a:gd name="T1" fmla="*/ 400 h 5296"/>
              <a:gd name="T2" fmla="*/ 1152 w 1792"/>
              <a:gd name="T3" fmla="*/ 352 h 5296"/>
              <a:gd name="T4" fmla="*/ 1584 w 1792"/>
              <a:gd name="T5" fmla="*/ 2512 h 5296"/>
              <a:gd name="T6" fmla="*/ 1536 w 1792"/>
              <a:gd name="T7" fmla="*/ 4912 h 5296"/>
              <a:gd name="T8" fmla="*/ 48 w 1792"/>
              <a:gd name="T9" fmla="*/ 4816 h 5296"/>
            </a:gdLst>
            <a:ahLst/>
            <a:cxnLst>
              <a:cxn ang="0">
                <a:pos x="T0" y="T1"/>
              </a:cxn>
              <a:cxn ang="0">
                <a:pos x="T2" y="T3"/>
              </a:cxn>
              <a:cxn ang="0">
                <a:pos x="T4" y="T5"/>
              </a:cxn>
              <a:cxn ang="0">
                <a:pos x="T6" y="T7"/>
              </a:cxn>
              <a:cxn ang="0">
                <a:pos x="T8" y="T9"/>
              </a:cxn>
            </a:cxnLst>
            <a:rect l="0" t="0" r="r" b="b"/>
            <a:pathLst>
              <a:path w="1792" h="5296">
                <a:moveTo>
                  <a:pt x="0" y="400"/>
                </a:moveTo>
                <a:cubicBezTo>
                  <a:pt x="444" y="200"/>
                  <a:pt x="888" y="0"/>
                  <a:pt x="1152" y="352"/>
                </a:cubicBezTo>
                <a:cubicBezTo>
                  <a:pt x="1416" y="704"/>
                  <a:pt x="1520" y="1752"/>
                  <a:pt x="1584" y="2512"/>
                </a:cubicBezTo>
                <a:cubicBezTo>
                  <a:pt x="1648" y="3272"/>
                  <a:pt x="1792" y="4528"/>
                  <a:pt x="1536" y="4912"/>
                </a:cubicBezTo>
                <a:cubicBezTo>
                  <a:pt x="1280" y="5296"/>
                  <a:pt x="664" y="5056"/>
                  <a:pt x="48" y="4816"/>
                </a:cubicBezTo>
              </a:path>
            </a:pathLst>
          </a:custGeom>
          <a:solidFill>
            <a:srgbClr val="99CCFF"/>
          </a:solidFill>
          <a:ln w="762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55837" name="Group 1053"/>
          <p:cNvGrpSpPr>
            <a:grpSpLocks/>
          </p:cNvGrpSpPr>
          <p:nvPr/>
        </p:nvGrpSpPr>
        <p:grpSpPr bwMode="auto">
          <a:xfrm>
            <a:off x="1462088" y="1784350"/>
            <a:ext cx="1143000" cy="990600"/>
            <a:chOff x="3888" y="2064"/>
            <a:chExt cx="720" cy="624"/>
          </a:xfrm>
        </p:grpSpPr>
        <p:sp>
          <p:nvSpPr>
            <p:cNvPr id="1655838" name="Line 1054"/>
            <p:cNvSpPr>
              <a:spLocks noChangeShapeType="1"/>
            </p:cNvSpPr>
            <p:nvPr/>
          </p:nvSpPr>
          <p:spPr bwMode="auto">
            <a:xfrm flipH="1">
              <a:off x="3888" y="2064"/>
              <a:ext cx="72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839" name="Line 1055"/>
            <p:cNvSpPr>
              <a:spLocks noChangeShapeType="1"/>
            </p:cNvSpPr>
            <p:nvPr/>
          </p:nvSpPr>
          <p:spPr bwMode="auto">
            <a:xfrm>
              <a:off x="3888" y="2256"/>
              <a:ext cx="48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5840" name="Group 1056"/>
          <p:cNvGrpSpPr>
            <a:grpSpLocks/>
          </p:cNvGrpSpPr>
          <p:nvPr/>
        </p:nvGrpSpPr>
        <p:grpSpPr bwMode="auto">
          <a:xfrm>
            <a:off x="1476375" y="1922463"/>
            <a:ext cx="1143000" cy="990600"/>
            <a:chOff x="3888" y="2064"/>
            <a:chExt cx="720" cy="624"/>
          </a:xfrm>
        </p:grpSpPr>
        <p:sp>
          <p:nvSpPr>
            <p:cNvPr id="1655841" name="Line 1057"/>
            <p:cNvSpPr>
              <a:spLocks noChangeShapeType="1"/>
            </p:cNvSpPr>
            <p:nvPr/>
          </p:nvSpPr>
          <p:spPr bwMode="auto">
            <a:xfrm flipH="1">
              <a:off x="3888" y="2064"/>
              <a:ext cx="72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842" name="Line 1058"/>
            <p:cNvSpPr>
              <a:spLocks noChangeShapeType="1"/>
            </p:cNvSpPr>
            <p:nvPr/>
          </p:nvSpPr>
          <p:spPr bwMode="auto">
            <a:xfrm>
              <a:off x="3888" y="2256"/>
              <a:ext cx="48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5843" name="Group 1059"/>
          <p:cNvGrpSpPr>
            <a:grpSpLocks/>
          </p:cNvGrpSpPr>
          <p:nvPr/>
        </p:nvGrpSpPr>
        <p:grpSpPr bwMode="auto">
          <a:xfrm>
            <a:off x="1490663" y="2060575"/>
            <a:ext cx="1143000" cy="990600"/>
            <a:chOff x="3888" y="2064"/>
            <a:chExt cx="720" cy="624"/>
          </a:xfrm>
        </p:grpSpPr>
        <p:sp>
          <p:nvSpPr>
            <p:cNvPr id="1655844" name="Line 1060"/>
            <p:cNvSpPr>
              <a:spLocks noChangeShapeType="1"/>
            </p:cNvSpPr>
            <p:nvPr/>
          </p:nvSpPr>
          <p:spPr bwMode="auto">
            <a:xfrm flipH="1">
              <a:off x="3888" y="2064"/>
              <a:ext cx="72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845" name="Line 1061"/>
            <p:cNvSpPr>
              <a:spLocks noChangeShapeType="1"/>
            </p:cNvSpPr>
            <p:nvPr/>
          </p:nvSpPr>
          <p:spPr bwMode="auto">
            <a:xfrm>
              <a:off x="3888" y="2256"/>
              <a:ext cx="48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55846" name="Text Box 1062"/>
          <p:cNvSpPr txBox="1">
            <a:spLocks noChangeArrowheads="1"/>
          </p:cNvSpPr>
          <p:nvPr/>
        </p:nvSpPr>
        <p:spPr bwMode="auto">
          <a:xfrm>
            <a:off x="-12700" y="3960813"/>
            <a:ext cx="15367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Broken Low</a:t>
            </a:r>
          </a:p>
          <a:p>
            <a:r>
              <a:rPr lang="en-US" sz="1800"/>
              <a:t>Temperature </a:t>
            </a:r>
          </a:p>
          <a:p>
            <a:r>
              <a:rPr lang="en-US" sz="1800"/>
              <a:t>Phase</a:t>
            </a:r>
          </a:p>
        </p:txBody>
      </p:sp>
      <p:sp>
        <p:nvSpPr>
          <p:cNvPr id="1655847" name="Text Box 1063"/>
          <p:cNvSpPr txBox="1">
            <a:spLocks noChangeArrowheads="1"/>
          </p:cNvSpPr>
          <p:nvPr/>
        </p:nvSpPr>
        <p:spPr bwMode="auto">
          <a:xfrm>
            <a:off x="1355725" y="650875"/>
            <a:ext cx="59134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0">
                <a:latin typeface="Comic Sans MS" pitchFamily="66" charset="0"/>
              </a:rPr>
              <a:t>Because CP is violated in the wall of the bubble</a:t>
            </a:r>
          </a:p>
          <a:p>
            <a:r>
              <a:rPr lang="en-US" sz="1800" b="0">
                <a:latin typeface="Comic Sans MS" pitchFamily="66" charset="0"/>
              </a:rPr>
              <a:t>it can reflect right handed fermions and antifermions</a:t>
            </a:r>
          </a:p>
          <a:p>
            <a:r>
              <a:rPr lang="en-US" sz="1800" b="0">
                <a:latin typeface="Comic Sans MS" pitchFamily="66" charset="0"/>
              </a:rPr>
              <a:t>more strongly.</a:t>
            </a:r>
          </a:p>
        </p:txBody>
      </p:sp>
      <p:sp>
        <p:nvSpPr>
          <p:cNvPr id="1655848" name="Text Box 1064"/>
          <p:cNvSpPr txBox="1">
            <a:spLocks noChangeArrowheads="1"/>
          </p:cNvSpPr>
          <p:nvPr/>
        </p:nvSpPr>
        <p:spPr bwMode="auto">
          <a:xfrm>
            <a:off x="4098925" y="2251075"/>
            <a:ext cx="4710113"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0">
                <a:latin typeface="Comic Sans MS" pitchFamily="66" charset="0"/>
              </a:rPr>
              <a:t>Baryon number violation is CP </a:t>
            </a:r>
          </a:p>
          <a:p>
            <a:r>
              <a:rPr lang="en-US" sz="1800" b="0">
                <a:latin typeface="Comic Sans MS" pitchFamily="66" charset="0"/>
              </a:rPr>
              <a:t>conserving so (for instance) it destroys t</a:t>
            </a:r>
            <a:r>
              <a:rPr lang="en-US" sz="1800" b="0" baseline="-25000">
                <a:latin typeface="Comic Sans MS" pitchFamily="66" charset="0"/>
              </a:rPr>
              <a:t>L</a:t>
            </a:r>
            <a:r>
              <a:rPr lang="en-US" sz="1800" b="0">
                <a:latin typeface="Comic Sans MS" pitchFamily="66" charset="0"/>
              </a:rPr>
              <a:t> </a:t>
            </a:r>
          </a:p>
          <a:p>
            <a:r>
              <a:rPr lang="en-US" sz="1800" b="0">
                <a:latin typeface="Comic Sans MS" pitchFamily="66" charset="0"/>
              </a:rPr>
              <a:t>at the same rate as t</a:t>
            </a:r>
            <a:r>
              <a:rPr lang="en-US" sz="1800" b="0" baseline="-25000">
                <a:latin typeface="Comic Sans MS" pitchFamily="66" charset="0"/>
              </a:rPr>
              <a:t>R</a:t>
            </a:r>
            <a:r>
              <a:rPr lang="en-US" sz="1800" b="0">
                <a:latin typeface="Comic Sans MS" pitchFamily="66" charset="0"/>
              </a:rPr>
              <a:t>. Combined with the </a:t>
            </a:r>
          </a:p>
          <a:p>
            <a:r>
              <a:rPr lang="en-US" sz="1800" b="0">
                <a:latin typeface="Comic Sans MS" pitchFamily="66" charset="0"/>
              </a:rPr>
              <a:t>helicity buildup you get net baryon </a:t>
            </a:r>
          </a:p>
          <a:p>
            <a:r>
              <a:rPr lang="en-US" sz="1800" b="0">
                <a:latin typeface="Comic Sans MS" pitchFamily="66" charset="0"/>
              </a:rPr>
              <a:t>production </a:t>
            </a:r>
          </a:p>
        </p:txBody>
      </p:sp>
      <p:sp>
        <p:nvSpPr>
          <p:cNvPr id="1655849" name="Oval 1065"/>
          <p:cNvSpPr>
            <a:spLocks noChangeArrowheads="1"/>
          </p:cNvSpPr>
          <p:nvPr/>
        </p:nvSpPr>
        <p:spPr bwMode="auto">
          <a:xfrm>
            <a:off x="2667000" y="2895600"/>
            <a:ext cx="5334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5850" name="Oval 1066"/>
          <p:cNvSpPr>
            <a:spLocks noChangeArrowheads="1"/>
          </p:cNvSpPr>
          <p:nvPr/>
        </p:nvSpPr>
        <p:spPr bwMode="auto">
          <a:xfrm>
            <a:off x="2667000" y="2486025"/>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5851" name="Line 1067"/>
          <p:cNvSpPr>
            <a:spLocks noChangeShapeType="1"/>
          </p:cNvSpPr>
          <p:nvPr/>
        </p:nvSpPr>
        <p:spPr bwMode="auto">
          <a:xfrm>
            <a:off x="6276975" y="2867025"/>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852" name="Rectangle 1068"/>
          <p:cNvSpPr>
            <a:spLocks noChangeArrowheads="1"/>
          </p:cNvSpPr>
          <p:nvPr/>
        </p:nvSpPr>
        <p:spPr bwMode="auto">
          <a:xfrm>
            <a:off x="4267200" y="4114800"/>
            <a:ext cx="4876800" cy="2743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655855" name="Text Box 1071"/>
          <p:cNvSpPr txBox="1">
            <a:spLocks noChangeArrowheads="1"/>
          </p:cNvSpPr>
          <p:nvPr/>
        </p:nvSpPr>
        <p:spPr bwMode="auto">
          <a:xfrm>
            <a:off x="4419600" y="4267200"/>
            <a:ext cx="47244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u="sng"/>
              <a:t>What Happens at the Wall?</a:t>
            </a:r>
          </a:p>
          <a:p>
            <a:pPr>
              <a:spcBef>
                <a:spcPct val="50000"/>
              </a:spcBef>
            </a:pPr>
            <a:r>
              <a:rPr lang="en-US" sz="1800"/>
              <a:t>If there is CP violation in the Higgs sector then the phase will evolve through the bubble wall.</a:t>
            </a:r>
          </a:p>
        </p:txBody>
      </p:sp>
      <p:sp>
        <p:nvSpPr>
          <p:cNvPr id="1655856" name="Oval 1072"/>
          <p:cNvSpPr>
            <a:spLocks noChangeArrowheads="1"/>
          </p:cNvSpPr>
          <p:nvPr/>
        </p:nvSpPr>
        <p:spPr bwMode="auto">
          <a:xfrm>
            <a:off x="1447800" y="4419600"/>
            <a:ext cx="457200" cy="4572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5857" name="Line 1073"/>
          <p:cNvSpPr>
            <a:spLocks noChangeShapeType="1"/>
          </p:cNvSpPr>
          <p:nvPr/>
        </p:nvSpPr>
        <p:spPr bwMode="auto">
          <a:xfrm>
            <a:off x="1905000" y="4648200"/>
            <a:ext cx="26670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859" name="Line 1075"/>
          <p:cNvSpPr>
            <a:spLocks noChangeShapeType="1"/>
          </p:cNvSpPr>
          <p:nvPr/>
        </p:nvSpPr>
        <p:spPr bwMode="auto">
          <a:xfrm>
            <a:off x="5181600" y="6781800"/>
            <a:ext cx="403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655861" name="Object 1077"/>
          <p:cNvGraphicFramePr>
            <a:graphicFrameLocks noChangeAspect="1"/>
          </p:cNvGraphicFramePr>
          <p:nvPr/>
        </p:nvGraphicFramePr>
        <p:xfrm>
          <a:off x="6461125" y="5638800"/>
          <a:ext cx="1160463" cy="434975"/>
        </p:xfrm>
        <a:graphic>
          <a:graphicData uri="http://schemas.openxmlformats.org/presentationml/2006/ole">
            <mc:AlternateContent xmlns:mc="http://schemas.openxmlformats.org/markup-compatibility/2006">
              <mc:Choice xmlns:v="urn:schemas-microsoft-com:vml" Requires="v">
                <p:oleObj spid="_x0000_s2163" name="Equation" r:id="rId4" imgW="609480" imgH="228600" progId="Equation.DSMT4">
                  <p:embed/>
                </p:oleObj>
              </mc:Choice>
              <mc:Fallback>
                <p:oleObj name="Equation" r:id="rId4" imgW="609480" imgH="228600" progId="Equation.DSMT4">
                  <p:embed/>
                  <p:pic>
                    <p:nvPicPr>
                      <p:cNvPr id="1655861" name="Object 10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1125" y="5638800"/>
                        <a:ext cx="1160463"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55862" name="Freeform 1078"/>
          <p:cNvSpPr>
            <a:spLocks/>
          </p:cNvSpPr>
          <p:nvPr/>
        </p:nvSpPr>
        <p:spPr bwMode="auto">
          <a:xfrm>
            <a:off x="5867400" y="5981700"/>
            <a:ext cx="1828800" cy="800100"/>
          </a:xfrm>
          <a:custGeom>
            <a:avLst/>
            <a:gdLst>
              <a:gd name="T0" fmla="*/ 0 w 1152"/>
              <a:gd name="T1" fmla="*/ 504 h 504"/>
              <a:gd name="T2" fmla="*/ 384 w 1152"/>
              <a:gd name="T3" fmla="*/ 216 h 504"/>
              <a:gd name="T4" fmla="*/ 624 w 1152"/>
              <a:gd name="T5" fmla="*/ 24 h 504"/>
              <a:gd name="T6" fmla="*/ 864 w 1152"/>
              <a:gd name="T7" fmla="*/ 360 h 504"/>
              <a:gd name="T8" fmla="*/ 1152 w 1152"/>
              <a:gd name="T9" fmla="*/ 504 h 504"/>
            </a:gdLst>
            <a:ahLst/>
            <a:cxnLst>
              <a:cxn ang="0">
                <a:pos x="T0" y="T1"/>
              </a:cxn>
              <a:cxn ang="0">
                <a:pos x="T2" y="T3"/>
              </a:cxn>
              <a:cxn ang="0">
                <a:pos x="T4" y="T5"/>
              </a:cxn>
              <a:cxn ang="0">
                <a:pos x="T6" y="T7"/>
              </a:cxn>
              <a:cxn ang="0">
                <a:pos x="T8" y="T9"/>
              </a:cxn>
            </a:cxnLst>
            <a:rect l="0" t="0" r="r" b="b"/>
            <a:pathLst>
              <a:path w="1152" h="504">
                <a:moveTo>
                  <a:pt x="0" y="504"/>
                </a:moveTo>
                <a:cubicBezTo>
                  <a:pt x="140" y="400"/>
                  <a:pt x="280" y="296"/>
                  <a:pt x="384" y="216"/>
                </a:cubicBezTo>
                <a:cubicBezTo>
                  <a:pt x="488" y="136"/>
                  <a:pt x="544" y="0"/>
                  <a:pt x="624" y="24"/>
                </a:cubicBezTo>
                <a:cubicBezTo>
                  <a:pt x="704" y="48"/>
                  <a:pt x="776" y="280"/>
                  <a:pt x="864" y="360"/>
                </a:cubicBezTo>
                <a:cubicBezTo>
                  <a:pt x="952" y="440"/>
                  <a:pt x="1104" y="480"/>
                  <a:pt x="1152" y="504"/>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864" name="Line 1080"/>
          <p:cNvSpPr>
            <a:spLocks noChangeShapeType="1"/>
          </p:cNvSpPr>
          <p:nvPr/>
        </p:nvSpPr>
        <p:spPr bwMode="auto">
          <a:xfrm>
            <a:off x="5867400" y="64008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865" name="Line 1081"/>
          <p:cNvSpPr>
            <a:spLocks noChangeShapeType="1"/>
          </p:cNvSpPr>
          <p:nvPr/>
        </p:nvSpPr>
        <p:spPr bwMode="auto">
          <a:xfrm>
            <a:off x="7667625" y="64008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866" name="Freeform 1082"/>
          <p:cNvSpPr>
            <a:spLocks/>
          </p:cNvSpPr>
          <p:nvPr/>
        </p:nvSpPr>
        <p:spPr bwMode="auto">
          <a:xfrm>
            <a:off x="5791200" y="5740400"/>
            <a:ext cx="1828800" cy="1041400"/>
          </a:xfrm>
          <a:custGeom>
            <a:avLst/>
            <a:gdLst>
              <a:gd name="T0" fmla="*/ 1152 w 1152"/>
              <a:gd name="T1" fmla="*/ 656 h 656"/>
              <a:gd name="T2" fmla="*/ 672 w 1152"/>
              <a:gd name="T3" fmla="*/ 512 h 656"/>
              <a:gd name="T4" fmla="*/ 144 w 1152"/>
              <a:gd name="T5" fmla="*/ 80 h 656"/>
              <a:gd name="T6" fmla="*/ 0 w 1152"/>
              <a:gd name="T7" fmla="*/ 32 h 656"/>
            </a:gdLst>
            <a:ahLst/>
            <a:cxnLst>
              <a:cxn ang="0">
                <a:pos x="T0" y="T1"/>
              </a:cxn>
              <a:cxn ang="0">
                <a:pos x="T2" y="T3"/>
              </a:cxn>
              <a:cxn ang="0">
                <a:pos x="T4" y="T5"/>
              </a:cxn>
              <a:cxn ang="0">
                <a:pos x="T6" y="T7"/>
              </a:cxn>
            </a:cxnLst>
            <a:rect l="0" t="0" r="r" b="b"/>
            <a:pathLst>
              <a:path w="1152" h="656">
                <a:moveTo>
                  <a:pt x="1152" y="656"/>
                </a:moveTo>
                <a:cubicBezTo>
                  <a:pt x="996" y="632"/>
                  <a:pt x="840" y="608"/>
                  <a:pt x="672" y="512"/>
                </a:cubicBezTo>
                <a:cubicBezTo>
                  <a:pt x="504" y="416"/>
                  <a:pt x="256" y="160"/>
                  <a:pt x="144" y="80"/>
                </a:cubicBezTo>
                <a:cubicBezTo>
                  <a:pt x="32" y="0"/>
                  <a:pt x="24" y="40"/>
                  <a:pt x="0" y="32"/>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655867" name="Object 1083"/>
          <p:cNvGraphicFramePr>
            <a:graphicFrameLocks noChangeAspect="1"/>
          </p:cNvGraphicFramePr>
          <p:nvPr/>
        </p:nvGraphicFramePr>
        <p:xfrm>
          <a:off x="4760913" y="5737225"/>
          <a:ext cx="1209675" cy="434975"/>
        </p:xfrm>
        <a:graphic>
          <a:graphicData uri="http://schemas.openxmlformats.org/presentationml/2006/ole">
            <mc:AlternateContent xmlns:mc="http://schemas.openxmlformats.org/markup-compatibility/2006">
              <mc:Choice xmlns:v="urn:schemas-microsoft-com:vml" Requires="v">
                <p:oleObj spid="_x0000_s2164" name="Equation" r:id="rId6" imgW="634680" imgH="228600" progId="Equation.DSMT4">
                  <p:embed/>
                </p:oleObj>
              </mc:Choice>
              <mc:Fallback>
                <p:oleObj name="Equation" r:id="rId6" imgW="634680" imgH="228600" progId="Equation.DSMT4">
                  <p:embed/>
                  <p:pic>
                    <p:nvPicPr>
                      <p:cNvPr id="1655867" name="Object 10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0913" y="5737225"/>
                        <a:ext cx="1209675"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55870" name="Text Box 1086"/>
          <p:cNvSpPr txBox="1">
            <a:spLocks noChangeArrowheads="1"/>
          </p:cNvSpPr>
          <p:nvPr/>
        </p:nvSpPr>
        <p:spPr bwMode="auto">
          <a:xfrm>
            <a:off x="1841500" y="6600825"/>
            <a:ext cx="2273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0">
                <a:latin typeface="Arial" charset="0"/>
              </a:rPr>
              <a:t>Cohen Kaplan Nelson (94)</a:t>
            </a:r>
          </a:p>
        </p:txBody>
      </p:sp>
      <p:sp>
        <p:nvSpPr>
          <p:cNvPr id="3" name="Slide Number Placeholder 2">
            <a:extLst>
              <a:ext uri="{FF2B5EF4-FFF2-40B4-BE49-F238E27FC236}">
                <a16:creationId xmlns:a16="http://schemas.microsoft.com/office/drawing/2014/main" id="{CE2EDDBF-7FE6-D94A-A3D8-A1049956DE89}"/>
              </a:ext>
            </a:extLst>
          </p:cNvPr>
          <p:cNvSpPr>
            <a:spLocks noGrp="1"/>
          </p:cNvSpPr>
          <p:nvPr>
            <p:ph type="sldNum" sz="quarter" idx="12"/>
          </p:nvPr>
        </p:nvSpPr>
        <p:spPr/>
        <p:txBody>
          <a:bodyPr/>
          <a:lstStyle/>
          <a:p>
            <a:fld id="{4BADA34C-EF4F-6A41-BF24-C59398385C3D}" type="slidenum">
              <a:rPr lang="en-US" smtClean="0"/>
              <a:t>12</a:t>
            </a:fld>
            <a:endParaRPr lang="en-US"/>
          </a:p>
        </p:txBody>
      </p:sp>
    </p:spTree>
    <p:extLst>
      <p:ext uri="{BB962C8B-B14F-4D97-AF65-F5344CB8AC3E}">
        <p14:creationId xmlns:p14="http://schemas.microsoft.com/office/powerpoint/2010/main" val="3045763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B8F8-9754-724F-BC1D-3B2E22697B88}"/>
              </a:ext>
            </a:extLst>
          </p:cNvPr>
          <p:cNvSpPr>
            <a:spLocks noGrp="1"/>
          </p:cNvSpPr>
          <p:nvPr>
            <p:ph type="title"/>
          </p:nvPr>
        </p:nvSpPr>
        <p:spPr/>
        <p:txBody>
          <a:bodyPr/>
          <a:lstStyle/>
          <a:p>
            <a:r>
              <a:rPr lang="en-US" dirty="0"/>
              <a:t>CP Violating Observables</a:t>
            </a:r>
          </a:p>
        </p:txBody>
      </p:sp>
      <p:grpSp>
        <p:nvGrpSpPr>
          <p:cNvPr id="10" name="Group 9">
            <a:extLst>
              <a:ext uri="{FF2B5EF4-FFF2-40B4-BE49-F238E27FC236}">
                <a16:creationId xmlns:a16="http://schemas.microsoft.com/office/drawing/2014/main" id="{35771A44-766A-B34E-BDCC-3F2BC3ECEC22}"/>
              </a:ext>
            </a:extLst>
          </p:cNvPr>
          <p:cNvGrpSpPr/>
          <p:nvPr/>
        </p:nvGrpSpPr>
        <p:grpSpPr>
          <a:xfrm>
            <a:off x="1316994" y="1022963"/>
            <a:ext cx="4554679" cy="3955942"/>
            <a:chOff x="638121" y="1193370"/>
            <a:chExt cx="4554679" cy="3955942"/>
          </a:xfrm>
        </p:grpSpPr>
        <p:pic>
          <p:nvPicPr>
            <p:cNvPr id="5" name="Picture 4">
              <a:extLst>
                <a:ext uri="{FF2B5EF4-FFF2-40B4-BE49-F238E27FC236}">
                  <a16:creationId xmlns:a16="http://schemas.microsoft.com/office/drawing/2014/main" id="{E8A4D196-7D78-3C4D-BCFE-26D591144CD4}"/>
                </a:ext>
              </a:extLst>
            </p:cNvPr>
            <p:cNvPicPr>
              <a:picLocks noChangeAspect="1"/>
            </p:cNvPicPr>
            <p:nvPr/>
          </p:nvPicPr>
          <p:blipFill>
            <a:blip r:embed="rId2"/>
            <a:stretch>
              <a:fillRect/>
            </a:stretch>
          </p:blipFill>
          <p:spPr>
            <a:xfrm>
              <a:off x="638121" y="1193370"/>
              <a:ext cx="4057980" cy="3955942"/>
            </a:xfrm>
            <a:prstGeom prst="rect">
              <a:avLst/>
            </a:prstGeom>
          </p:spPr>
        </p:pic>
        <p:pic>
          <p:nvPicPr>
            <p:cNvPr id="8" name="Picture 7">
              <a:extLst>
                <a:ext uri="{FF2B5EF4-FFF2-40B4-BE49-F238E27FC236}">
                  <a16:creationId xmlns:a16="http://schemas.microsoft.com/office/drawing/2014/main" id="{3874E8C6-D023-444F-B6BD-FB23C40132D0}"/>
                </a:ext>
              </a:extLst>
            </p:cNvPr>
            <p:cNvPicPr>
              <a:picLocks noChangeAspect="1"/>
            </p:cNvPicPr>
            <p:nvPr/>
          </p:nvPicPr>
          <p:blipFill>
            <a:blip r:embed="rId3"/>
            <a:stretch>
              <a:fillRect/>
            </a:stretch>
          </p:blipFill>
          <p:spPr>
            <a:xfrm>
              <a:off x="4354381" y="1790270"/>
              <a:ext cx="838419" cy="650713"/>
            </a:xfrm>
            <a:prstGeom prst="rect">
              <a:avLst/>
            </a:prstGeom>
          </p:spPr>
        </p:pic>
        <p:pic>
          <p:nvPicPr>
            <p:cNvPr id="9" name="Picture 8">
              <a:extLst>
                <a:ext uri="{FF2B5EF4-FFF2-40B4-BE49-F238E27FC236}">
                  <a16:creationId xmlns:a16="http://schemas.microsoft.com/office/drawing/2014/main" id="{F9CA43BA-DEF1-7740-A7A0-233BAB044EDC}"/>
                </a:ext>
              </a:extLst>
            </p:cNvPr>
            <p:cNvPicPr>
              <a:picLocks noChangeAspect="1"/>
            </p:cNvPicPr>
            <p:nvPr/>
          </p:nvPicPr>
          <p:blipFill>
            <a:blip r:embed="rId3"/>
            <a:stretch>
              <a:fillRect/>
            </a:stretch>
          </p:blipFill>
          <p:spPr>
            <a:xfrm>
              <a:off x="4152790" y="4391402"/>
              <a:ext cx="838419" cy="650713"/>
            </a:xfrm>
            <a:prstGeom prst="rect">
              <a:avLst/>
            </a:prstGeom>
          </p:spPr>
        </p:pic>
      </p:grpSp>
      <p:pic>
        <p:nvPicPr>
          <p:cNvPr id="12" name="Picture 11">
            <a:extLst>
              <a:ext uri="{FF2B5EF4-FFF2-40B4-BE49-F238E27FC236}">
                <a16:creationId xmlns:a16="http://schemas.microsoft.com/office/drawing/2014/main" id="{C972444C-0CE3-4A4E-8ECD-BB453E37133E}"/>
              </a:ext>
            </a:extLst>
          </p:cNvPr>
          <p:cNvPicPr>
            <a:picLocks noChangeAspect="1"/>
          </p:cNvPicPr>
          <p:nvPr/>
        </p:nvPicPr>
        <p:blipFill>
          <a:blip r:embed="rId4"/>
          <a:stretch>
            <a:fillRect/>
          </a:stretch>
        </p:blipFill>
        <p:spPr>
          <a:xfrm>
            <a:off x="5105807" y="1382909"/>
            <a:ext cx="2623839" cy="3654932"/>
          </a:xfrm>
          <a:prstGeom prst="rect">
            <a:avLst/>
          </a:prstGeom>
        </p:spPr>
      </p:pic>
      <p:pic>
        <p:nvPicPr>
          <p:cNvPr id="14" name="Picture 13">
            <a:extLst>
              <a:ext uri="{FF2B5EF4-FFF2-40B4-BE49-F238E27FC236}">
                <a16:creationId xmlns:a16="http://schemas.microsoft.com/office/drawing/2014/main" id="{8C9A46AE-55C8-A746-B337-1C451F835535}"/>
              </a:ext>
            </a:extLst>
          </p:cNvPr>
          <p:cNvPicPr>
            <a:picLocks noChangeAspect="1"/>
          </p:cNvPicPr>
          <p:nvPr/>
        </p:nvPicPr>
        <p:blipFill>
          <a:blip r:embed="rId5"/>
          <a:stretch>
            <a:fillRect/>
          </a:stretch>
        </p:blipFill>
        <p:spPr>
          <a:xfrm>
            <a:off x="72970" y="5006345"/>
            <a:ext cx="5177902" cy="546841"/>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844468F-B408-3149-895B-9557CAFA5F5D}"/>
                  </a:ext>
                </a:extLst>
              </p:cNvPr>
              <p:cNvSpPr txBox="1"/>
              <p:nvPr/>
            </p:nvSpPr>
            <p:spPr>
              <a:xfrm>
                <a:off x="5250872" y="5090375"/>
                <a:ext cx="3657600" cy="1486241"/>
              </a:xfrm>
              <a:prstGeom prst="rect">
                <a:avLst/>
              </a:prstGeom>
              <a:noFill/>
            </p:spPr>
            <p:txBody>
              <a:bodyPr wrap="square" rtlCol="0">
                <a:spAutoFit/>
              </a:bodyPr>
              <a:lstStyle/>
              <a:p>
                <a:r>
                  <a:rPr lang="en-US" dirty="0"/>
                  <a:t>The Strong phase may be due to </a:t>
                </a:r>
              </a:p>
              <a:p>
                <a:pPr marL="285750" indent="-285750">
                  <a:buFont typeface="Arial" panose="020B0604020202020204" pitchFamily="34" charset="0"/>
                  <a:buChar char="•"/>
                </a:pPr>
                <a:r>
                  <a:rPr lang="en-US" dirty="0" err="1"/>
                  <a:t>Rescatering</a:t>
                </a:r>
                <a:r>
                  <a:rPr lang="en-US" dirty="0"/>
                  <a:t> of the final state (direct CP violation)</a:t>
                </a:r>
              </a:p>
              <a:p>
                <a:pPr marL="285750" indent="-285750">
                  <a:buFont typeface="Arial" panose="020B0604020202020204" pitchFamily="34" charset="0"/>
                  <a:buChar char="•"/>
                </a:pPr>
                <a:r>
                  <a:rPr lang="en-US" dirty="0"/>
                  <a:t>Time evolution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𝑖𝐻𝑡</m:t>
                        </m:r>
                      </m:sup>
                    </m:sSup>
                  </m:oMath>
                </a14:m>
                <a:r>
                  <a:rPr lang="en-US" dirty="0"/>
                  <a:t>) time dependent CP asymmetry </a:t>
                </a:r>
              </a:p>
            </p:txBody>
          </p:sp>
        </mc:Choice>
        <mc:Fallback xmlns="">
          <p:sp>
            <p:nvSpPr>
              <p:cNvPr id="15" name="TextBox 14">
                <a:extLst>
                  <a:ext uri="{FF2B5EF4-FFF2-40B4-BE49-F238E27FC236}">
                    <a16:creationId xmlns:a16="http://schemas.microsoft.com/office/drawing/2014/main" id="{C844468F-B408-3149-895B-9557CAFA5F5D}"/>
                  </a:ext>
                </a:extLst>
              </p:cNvPr>
              <p:cNvSpPr txBox="1">
                <a:spLocks noRot="1" noChangeAspect="1" noMove="1" noResize="1" noEditPoints="1" noAdjustHandles="1" noChangeArrowheads="1" noChangeShapeType="1" noTextEdit="1"/>
              </p:cNvSpPr>
              <p:nvPr/>
            </p:nvSpPr>
            <p:spPr>
              <a:xfrm>
                <a:off x="5250872" y="5090375"/>
                <a:ext cx="3657600" cy="1486241"/>
              </a:xfrm>
              <a:prstGeom prst="rect">
                <a:avLst/>
              </a:prstGeom>
              <a:blipFill>
                <a:blip r:embed="rId6"/>
                <a:stretch>
                  <a:fillRect l="-1038" t="-1695" b="-5085"/>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BE772CB9-3ADE-6846-AF14-662AD75D7EF3}"/>
              </a:ext>
            </a:extLst>
          </p:cNvPr>
          <p:cNvSpPr>
            <a:spLocks noGrp="1"/>
          </p:cNvSpPr>
          <p:nvPr>
            <p:ph type="ftr" sz="quarter" idx="11"/>
          </p:nvPr>
        </p:nvSpPr>
        <p:spPr/>
        <p:txBody>
          <a:bodyPr/>
          <a:lstStyle/>
          <a:p>
            <a:r>
              <a:rPr lang="en-US"/>
              <a:t>David Atwood    Iowa State University</a:t>
            </a:r>
          </a:p>
        </p:txBody>
      </p:sp>
      <p:sp>
        <p:nvSpPr>
          <p:cNvPr id="4" name="Slide Number Placeholder 3">
            <a:extLst>
              <a:ext uri="{FF2B5EF4-FFF2-40B4-BE49-F238E27FC236}">
                <a16:creationId xmlns:a16="http://schemas.microsoft.com/office/drawing/2014/main" id="{7E1CEBAF-F7DD-3D43-92B6-918F2586B7C6}"/>
              </a:ext>
            </a:extLst>
          </p:cNvPr>
          <p:cNvSpPr>
            <a:spLocks noGrp="1"/>
          </p:cNvSpPr>
          <p:nvPr>
            <p:ph type="sldNum" sz="quarter" idx="12"/>
          </p:nvPr>
        </p:nvSpPr>
        <p:spPr/>
        <p:txBody>
          <a:bodyPr/>
          <a:lstStyle/>
          <a:p>
            <a:fld id="{4BADA34C-EF4F-6A41-BF24-C59398385C3D}" type="slidenum">
              <a:rPr lang="en-US" smtClean="0"/>
              <a:t>13</a:t>
            </a:fld>
            <a:endParaRPr lang="en-US"/>
          </a:p>
        </p:txBody>
      </p:sp>
    </p:spTree>
    <p:extLst>
      <p:ext uri="{BB962C8B-B14F-4D97-AF65-F5344CB8AC3E}">
        <p14:creationId xmlns:p14="http://schemas.microsoft.com/office/powerpoint/2010/main" val="285813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ChangeArrowheads="1"/>
          </p:cNvSpPr>
          <p:nvPr>
            <p:ph type="title"/>
          </p:nvPr>
        </p:nvSpPr>
        <p:spPr/>
        <p:txBody>
          <a:bodyPr/>
          <a:lstStyle/>
          <a:p>
            <a:r>
              <a:rPr lang="en-US"/>
              <a:t>Source of Strong Phase</a:t>
            </a:r>
          </a:p>
        </p:txBody>
      </p:sp>
      <p:sp>
        <p:nvSpPr>
          <p:cNvPr id="1660931" name="Text Box 3"/>
          <p:cNvSpPr txBox="1">
            <a:spLocks noChangeArrowheads="1"/>
          </p:cNvSpPr>
          <p:nvPr/>
        </p:nvSpPr>
        <p:spPr bwMode="auto">
          <a:xfrm>
            <a:off x="1009650" y="1600200"/>
            <a:ext cx="6981398" cy="4582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buFontTx/>
              <a:buChar char="•"/>
            </a:pPr>
            <a:r>
              <a:rPr lang="en-US" sz="1800" b="0" dirty="0">
                <a:latin typeface="Comic Sans MS" pitchFamily="66" charset="0"/>
                <a:sym typeface="Symbol" pitchFamily="18" charset="2"/>
              </a:rPr>
              <a:t>To produce a CP violating signal, we need </a:t>
            </a:r>
            <a:r>
              <a:rPr lang="en-US" sz="1800" dirty="0">
                <a:solidFill>
                  <a:srgbClr val="FF5050"/>
                </a:solidFill>
                <a:latin typeface="Comic Sans MS" pitchFamily="66" charset="0"/>
                <a:sym typeface="Symbol" pitchFamily="18" charset="2"/>
              </a:rPr>
              <a:t></a:t>
            </a:r>
            <a:r>
              <a:rPr lang="en-US" sz="1800" b="0" dirty="0">
                <a:latin typeface="Comic Sans MS" pitchFamily="66" charset="0"/>
                <a:sym typeface="Symbol" pitchFamily="18" charset="2"/>
              </a:rPr>
              <a:t>, the strong phase.</a:t>
            </a:r>
          </a:p>
          <a:p>
            <a:pPr lvl="1">
              <a:lnSpc>
                <a:spcPct val="90000"/>
              </a:lnSpc>
              <a:spcBef>
                <a:spcPct val="20000"/>
              </a:spcBef>
              <a:buFontTx/>
              <a:buChar char="–"/>
            </a:pPr>
            <a:r>
              <a:rPr lang="en-US" sz="1800" b="0" dirty="0">
                <a:latin typeface="Comic Sans MS" pitchFamily="66" charset="0"/>
                <a:sym typeface="Symbol" pitchFamily="18" charset="2"/>
              </a:rPr>
              <a:t>Time Evolution             </a:t>
            </a:r>
          </a:p>
          <a:p>
            <a:pPr lvl="1">
              <a:lnSpc>
                <a:spcPct val="90000"/>
              </a:lnSpc>
              <a:spcBef>
                <a:spcPct val="20000"/>
              </a:spcBef>
              <a:buFontTx/>
              <a:buChar char="–"/>
            </a:pPr>
            <a:endParaRPr lang="en-US" sz="1800" b="0" dirty="0">
              <a:latin typeface="Comic Sans MS" pitchFamily="66" charset="0"/>
              <a:sym typeface="Symbol" pitchFamily="18" charset="2"/>
            </a:endParaRPr>
          </a:p>
          <a:p>
            <a:pPr lvl="1">
              <a:lnSpc>
                <a:spcPct val="90000"/>
              </a:lnSpc>
              <a:spcBef>
                <a:spcPct val="20000"/>
              </a:spcBef>
              <a:buFontTx/>
              <a:buChar char="–"/>
            </a:pPr>
            <a:endParaRPr lang="en-US" sz="1800" b="0" dirty="0">
              <a:latin typeface="Comic Sans MS" pitchFamily="66" charset="0"/>
              <a:sym typeface="Symbol" pitchFamily="18" charset="2"/>
            </a:endParaRPr>
          </a:p>
          <a:p>
            <a:pPr lvl="1">
              <a:lnSpc>
                <a:spcPct val="90000"/>
              </a:lnSpc>
              <a:spcBef>
                <a:spcPct val="20000"/>
              </a:spcBef>
              <a:buFontTx/>
              <a:buChar char="–"/>
            </a:pPr>
            <a:endParaRPr lang="en-US" sz="1600" b="0" dirty="0">
              <a:latin typeface="Comic Sans MS" pitchFamily="66" charset="0"/>
              <a:sym typeface="Symbol" pitchFamily="18" charset="2"/>
            </a:endParaRPr>
          </a:p>
          <a:p>
            <a:pPr lvl="1">
              <a:lnSpc>
                <a:spcPct val="90000"/>
              </a:lnSpc>
              <a:spcBef>
                <a:spcPct val="20000"/>
              </a:spcBef>
              <a:buFontTx/>
              <a:buChar char="–"/>
            </a:pPr>
            <a:endParaRPr lang="en-US" sz="1600" b="0" dirty="0">
              <a:latin typeface="Comic Sans MS" pitchFamily="66" charset="0"/>
              <a:sym typeface="Symbol" pitchFamily="18" charset="2"/>
            </a:endParaRPr>
          </a:p>
          <a:p>
            <a:pPr lvl="1">
              <a:lnSpc>
                <a:spcPct val="90000"/>
              </a:lnSpc>
              <a:spcBef>
                <a:spcPct val="20000"/>
              </a:spcBef>
              <a:buFontTx/>
              <a:buChar char="–"/>
            </a:pPr>
            <a:endParaRPr lang="en-US" sz="1600" b="0" dirty="0">
              <a:latin typeface="Comic Sans MS" pitchFamily="66" charset="0"/>
              <a:sym typeface="Symbol" pitchFamily="18" charset="2"/>
            </a:endParaRPr>
          </a:p>
          <a:p>
            <a:pPr lvl="1">
              <a:lnSpc>
                <a:spcPct val="90000"/>
              </a:lnSpc>
              <a:spcBef>
                <a:spcPct val="20000"/>
              </a:spcBef>
              <a:buFontTx/>
              <a:buChar char="–"/>
            </a:pPr>
            <a:endParaRPr lang="en-US" sz="1600" b="0" dirty="0">
              <a:latin typeface="Comic Sans MS" pitchFamily="66" charset="0"/>
              <a:sym typeface="Symbol" pitchFamily="18" charset="2"/>
            </a:endParaRPr>
          </a:p>
          <a:p>
            <a:pPr lvl="1">
              <a:lnSpc>
                <a:spcPct val="90000"/>
              </a:lnSpc>
              <a:spcBef>
                <a:spcPct val="20000"/>
              </a:spcBef>
              <a:buFontTx/>
              <a:buChar char="–"/>
            </a:pPr>
            <a:endParaRPr lang="en-US" sz="1600" b="0" dirty="0">
              <a:latin typeface="Comic Sans MS" pitchFamily="66" charset="0"/>
              <a:sym typeface="Symbol" pitchFamily="18" charset="2"/>
            </a:endParaRPr>
          </a:p>
          <a:p>
            <a:pPr lvl="1">
              <a:lnSpc>
                <a:spcPct val="90000"/>
              </a:lnSpc>
              <a:spcBef>
                <a:spcPct val="20000"/>
              </a:spcBef>
              <a:buFontTx/>
              <a:buChar char="–"/>
            </a:pPr>
            <a:r>
              <a:rPr lang="en-US" sz="1800" b="0" dirty="0" err="1">
                <a:latin typeface="Comic Sans MS" pitchFamily="66" charset="0"/>
                <a:sym typeface="Symbol" pitchFamily="18" charset="2"/>
              </a:rPr>
              <a:t>Rescattering</a:t>
            </a:r>
            <a:r>
              <a:rPr lang="en-US" sz="1800" b="0" dirty="0">
                <a:latin typeface="Comic Sans MS" pitchFamily="66" charset="0"/>
                <a:sym typeface="Symbol" pitchFamily="18" charset="2"/>
              </a:rPr>
              <a:t> </a:t>
            </a:r>
          </a:p>
          <a:p>
            <a:pPr lvl="1">
              <a:lnSpc>
                <a:spcPct val="90000"/>
              </a:lnSpc>
              <a:spcBef>
                <a:spcPct val="20000"/>
              </a:spcBef>
              <a:buFontTx/>
              <a:buChar char="–"/>
            </a:pPr>
            <a:endParaRPr lang="en-US" sz="1800" b="0" dirty="0">
              <a:latin typeface="Comic Sans MS" pitchFamily="66" charset="0"/>
              <a:sym typeface="Symbol" pitchFamily="18" charset="2"/>
            </a:endParaRPr>
          </a:p>
          <a:p>
            <a:pPr lvl="1">
              <a:lnSpc>
                <a:spcPct val="90000"/>
              </a:lnSpc>
              <a:spcBef>
                <a:spcPct val="20000"/>
              </a:spcBef>
              <a:buFontTx/>
              <a:buChar char="–"/>
            </a:pPr>
            <a:endParaRPr lang="en-US" sz="1600" b="0" dirty="0">
              <a:latin typeface="Comic Sans MS" pitchFamily="66" charset="0"/>
              <a:sym typeface="Symbol" pitchFamily="18" charset="2"/>
            </a:endParaRPr>
          </a:p>
          <a:p>
            <a:pPr lvl="1">
              <a:lnSpc>
                <a:spcPct val="90000"/>
              </a:lnSpc>
              <a:spcBef>
                <a:spcPct val="20000"/>
              </a:spcBef>
              <a:buFontTx/>
              <a:buChar char="–"/>
            </a:pPr>
            <a:endParaRPr lang="en-US" sz="1600" b="0" dirty="0">
              <a:latin typeface="Comic Sans MS" pitchFamily="66" charset="0"/>
              <a:sym typeface="Symbol" pitchFamily="18" charset="2"/>
            </a:endParaRPr>
          </a:p>
          <a:p>
            <a:pPr lvl="1">
              <a:lnSpc>
                <a:spcPct val="90000"/>
              </a:lnSpc>
              <a:spcBef>
                <a:spcPct val="20000"/>
              </a:spcBef>
              <a:buFontTx/>
              <a:buChar char="–"/>
            </a:pPr>
            <a:endParaRPr lang="en-US" sz="1600" b="0" dirty="0">
              <a:latin typeface="Comic Sans MS" pitchFamily="66" charset="0"/>
              <a:sym typeface="Symbol" pitchFamily="18" charset="2"/>
            </a:endParaRPr>
          </a:p>
          <a:p>
            <a:pPr lvl="1">
              <a:lnSpc>
                <a:spcPct val="90000"/>
              </a:lnSpc>
              <a:spcBef>
                <a:spcPct val="20000"/>
              </a:spcBef>
            </a:pPr>
            <a:endParaRPr lang="en-US" sz="1800" dirty="0">
              <a:latin typeface="Comic Sans MS" pitchFamily="66" charset="0"/>
              <a:sym typeface="ITC Zapf Dingbats" pitchFamily="18" charset="2"/>
            </a:endParaRPr>
          </a:p>
          <a:p>
            <a:endParaRPr lang="en-US" sz="1600" dirty="0"/>
          </a:p>
        </p:txBody>
      </p:sp>
      <p:graphicFrame>
        <p:nvGraphicFramePr>
          <p:cNvPr id="1660932" name="Object 4"/>
          <p:cNvGraphicFramePr>
            <a:graphicFrameLocks noChangeAspect="1"/>
          </p:cNvGraphicFramePr>
          <p:nvPr/>
        </p:nvGraphicFramePr>
        <p:xfrm>
          <a:off x="3276600" y="1871663"/>
          <a:ext cx="476250" cy="295275"/>
        </p:xfrm>
        <a:graphic>
          <a:graphicData uri="http://schemas.openxmlformats.org/presentationml/2006/ole">
            <mc:AlternateContent xmlns:mc="http://schemas.openxmlformats.org/markup-compatibility/2006">
              <mc:Choice xmlns:v="urn:schemas-microsoft-com:vml" Requires="v">
                <p:oleObj spid="_x0000_s4153" name="Equation" r:id="rId3" imgW="476280" imgH="295200" progId="EquationMagic">
                  <p:embed/>
                </p:oleObj>
              </mc:Choice>
              <mc:Fallback>
                <p:oleObj name="Equation" r:id="rId3" imgW="476280" imgH="295200" progId="EquationMagic">
                  <p:embed/>
                  <p:pic>
                    <p:nvPicPr>
                      <p:cNvPr id="16609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871663"/>
                        <a:ext cx="47625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60933" name="Text Box 5"/>
          <p:cNvSpPr txBox="1">
            <a:spLocks noChangeArrowheads="1"/>
          </p:cNvSpPr>
          <p:nvPr/>
        </p:nvSpPr>
        <p:spPr bwMode="auto">
          <a:xfrm>
            <a:off x="1736725" y="2381250"/>
            <a:ext cx="455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B</a:t>
            </a:r>
          </a:p>
        </p:txBody>
      </p:sp>
      <p:sp>
        <p:nvSpPr>
          <p:cNvPr id="1660934" name="Line 6"/>
          <p:cNvSpPr>
            <a:spLocks noChangeShapeType="1"/>
          </p:cNvSpPr>
          <p:nvPr/>
        </p:nvSpPr>
        <p:spPr bwMode="auto">
          <a:xfrm flipV="1">
            <a:off x="2133600" y="2438400"/>
            <a:ext cx="2209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935" name="Text Box 7"/>
          <p:cNvSpPr txBox="1">
            <a:spLocks noChangeArrowheads="1"/>
          </p:cNvSpPr>
          <p:nvPr/>
        </p:nvSpPr>
        <p:spPr bwMode="auto">
          <a:xfrm>
            <a:off x="4632325" y="2076450"/>
            <a:ext cx="319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f</a:t>
            </a:r>
          </a:p>
        </p:txBody>
      </p:sp>
      <p:sp>
        <p:nvSpPr>
          <p:cNvPr id="1660936" name="Line 8"/>
          <p:cNvSpPr>
            <a:spLocks noChangeShapeType="1"/>
          </p:cNvSpPr>
          <p:nvPr/>
        </p:nvSpPr>
        <p:spPr bwMode="auto">
          <a:xfrm>
            <a:off x="2057400" y="2819400"/>
            <a:ext cx="1066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937" name="Text Box 9"/>
          <p:cNvSpPr txBox="1">
            <a:spLocks noChangeArrowheads="1"/>
          </p:cNvSpPr>
          <p:nvPr/>
        </p:nvSpPr>
        <p:spPr bwMode="auto">
          <a:xfrm>
            <a:off x="3048000" y="3078163"/>
            <a:ext cx="4556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B</a:t>
            </a:r>
          </a:p>
        </p:txBody>
      </p:sp>
      <p:sp>
        <p:nvSpPr>
          <p:cNvPr id="1660938" name="Line 10"/>
          <p:cNvSpPr>
            <a:spLocks noChangeShapeType="1"/>
          </p:cNvSpPr>
          <p:nvPr/>
        </p:nvSpPr>
        <p:spPr bwMode="auto">
          <a:xfrm flipV="1">
            <a:off x="3505200" y="2590800"/>
            <a:ext cx="1143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939" name="Line 11"/>
          <p:cNvSpPr>
            <a:spLocks noChangeShapeType="1"/>
          </p:cNvSpPr>
          <p:nvPr/>
        </p:nvSpPr>
        <p:spPr bwMode="auto">
          <a:xfrm>
            <a:off x="3124200" y="31242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940" name="Text Box 12"/>
          <p:cNvSpPr txBox="1">
            <a:spLocks noChangeArrowheads="1"/>
          </p:cNvSpPr>
          <p:nvPr/>
        </p:nvSpPr>
        <p:spPr bwMode="auto">
          <a:xfrm>
            <a:off x="3262313" y="4221163"/>
            <a:ext cx="6080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B</a:t>
            </a:r>
            <a:r>
              <a:rPr lang="en-US" sz="3200" baseline="30000"/>
              <a:t>+</a:t>
            </a:r>
          </a:p>
        </p:txBody>
      </p:sp>
      <p:sp>
        <p:nvSpPr>
          <p:cNvPr id="1660941" name="Oval 13"/>
          <p:cNvSpPr>
            <a:spLocks noChangeArrowheads="1"/>
          </p:cNvSpPr>
          <p:nvPr/>
        </p:nvSpPr>
        <p:spPr bwMode="auto">
          <a:xfrm>
            <a:off x="3795713" y="4191000"/>
            <a:ext cx="15240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0942" name="Text Box 14"/>
          <p:cNvSpPr txBox="1">
            <a:spLocks noChangeArrowheads="1"/>
          </p:cNvSpPr>
          <p:nvPr/>
        </p:nvSpPr>
        <p:spPr bwMode="auto">
          <a:xfrm>
            <a:off x="4313238" y="38703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1660943" name="Text Box 15"/>
          <p:cNvSpPr txBox="1">
            <a:spLocks noChangeArrowheads="1"/>
          </p:cNvSpPr>
          <p:nvPr/>
        </p:nvSpPr>
        <p:spPr bwMode="auto">
          <a:xfrm>
            <a:off x="4398963" y="4719638"/>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a:t>
            </a:r>
          </a:p>
        </p:txBody>
      </p:sp>
      <p:sp>
        <p:nvSpPr>
          <p:cNvPr id="1660944" name="Line 16"/>
          <p:cNvSpPr>
            <a:spLocks noChangeShapeType="1"/>
          </p:cNvSpPr>
          <p:nvPr/>
        </p:nvSpPr>
        <p:spPr bwMode="auto">
          <a:xfrm flipV="1">
            <a:off x="5319713" y="4267200"/>
            <a:ext cx="3810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945" name="Line 17"/>
          <p:cNvSpPr>
            <a:spLocks noChangeShapeType="1"/>
          </p:cNvSpPr>
          <p:nvPr/>
        </p:nvSpPr>
        <p:spPr bwMode="auto">
          <a:xfrm>
            <a:off x="5319713" y="4495800"/>
            <a:ext cx="3048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946" name="Text Box 18"/>
          <p:cNvSpPr txBox="1">
            <a:spLocks noChangeArrowheads="1"/>
          </p:cNvSpPr>
          <p:nvPr/>
        </p:nvSpPr>
        <p:spPr bwMode="auto">
          <a:xfrm>
            <a:off x="5472113" y="4221163"/>
            <a:ext cx="3190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f</a:t>
            </a:r>
          </a:p>
        </p:txBody>
      </p:sp>
      <p:sp>
        <p:nvSpPr>
          <p:cNvPr id="1660947" name="Text Box 19"/>
          <p:cNvSpPr txBox="1">
            <a:spLocks noChangeArrowheads="1"/>
          </p:cNvSpPr>
          <p:nvPr/>
        </p:nvSpPr>
        <p:spPr bwMode="auto">
          <a:xfrm>
            <a:off x="4271963" y="4305300"/>
            <a:ext cx="74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phase</a:t>
            </a:r>
          </a:p>
        </p:txBody>
      </p:sp>
      <p:sp>
        <p:nvSpPr>
          <p:cNvPr id="2" name="Footer Placeholder 1">
            <a:extLst>
              <a:ext uri="{FF2B5EF4-FFF2-40B4-BE49-F238E27FC236}">
                <a16:creationId xmlns:a16="http://schemas.microsoft.com/office/drawing/2014/main" id="{4B352CD3-6448-D04C-8367-BB2A37B12BE9}"/>
              </a:ext>
            </a:extLst>
          </p:cNvPr>
          <p:cNvSpPr>
            <a:spLocks noGrp="1"/>
          </p:cNvSpPr>
          <p:nvPr>
            <p:ph type="ftr" sz="quarter" idx="11"/>
          </p:nvPr>
        </p:nvSpPr>
        <p:spPr/>
        <p:txBody>
          <a:bodyPr/>
          <a:lstStyle/>
          <a:p>
            <a:r>
              <a:rPr lang="en-US"/>
              <a:t>David Atwood    Iowa State University</a:t>
            </a:r>
          </a:p>
        </p:txBody>
      </p:sp>
      <p:sp>
        <p:nvSpPr>
          <p:cNvPr id="3" name="Slide Number Placeholder 2">
            <a:extLst>
              <a:ext uri="{FF2B5EF4-FFF2-40B4-BE49-F238E27FC236}">
                <a16:creationId xmlns:a16="http://schemas.microsoft.com/office/drawing/2014/main" id="{C389398B-3970-EE4D-8D83-91BB08F999B0}"/>
              </a:ext>
            </a:extLst>
          </p:cNvPr>
          <p:cNvSpPr>
            <a:spLocks noGrp="1"/>
          </p:cNvSpPr>
          <p:nvPr>
            <p:ph type="sldNum" sz="quarter" idx="12"/>
          </p:nvPr>
        </p:nvSpPr>
        <p:spPr/>
        <p:txBody>
          <a:bodyPr/>
          <a:lstStyle/>
          <a:p>
            <a:fld id="{4BADA34C-EF4F-6A41-BF24-C59398385C3D}" type="slidenum">
              <a:rPr lang="en-US" smtClean="0"/>
              <a:t>14</a:t>
            </a:fld>
            <a:endParaRPr lang="en-US"/>
          </a:p>
        </p:txBody>
      </p:sp>
    </p:spTree>
    <p:extLst>
      <p:ext uri="{BB962C8B-B14F-4D97-AF65-F5344CB8AC3E}">
        <p14:creationId xmlns:p14="http://schemas.microsoft.com/office/powerpoint/2010/main" val="3158597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4C8BFBF-D594-5A46-83B1-1F84EB83F8E4}"/>
              </a:ext>
            </a:extLst>
          </p:cNvPr>
          <p:cNvPicPr>
            <a:picLocks noChangeAspect="1"/>
          </p:cNvPicPr>
          <p:nvPr/>
        </p:nvPicPr>
        <p:blipFill>
          <a:blip r:embed="rId3"/>
          <a:stretch>
            <a:fillRect/>
          </a:stretch>
        </p:blipFill>
        <p:spPr>
          <a:xfrm>
            <a:off x="4203067" y="3902480"/>
            <a:ext cx="3957259" cy="2121855"/>
          </a:xfrm>
          <a:prstGeom prst="rect">
            <a:avLst/>
          </a:prstGeom>
        </p:spPr>
      </p:pic>
      <p:sp>
        <p:nvSpPr>
          <p:cNvPr id="2" name="Title 1">
            <a:extLst>
              <a:ext uri="{FF2B5EF4-FFF2-40B4-BE49-F238E27FC236}">
                <a16:creationId xmlns:a16="http://schemas.microsoft.com/office/drawing/2014/main" id="{7319130C-878E-3C4E-84D4-39F36EC00D00}"/>
              </a:ext>
            </a:extLst>
          </p:cNvPr>
          <p:cNvSpPr>
            <a:spLocks noGrp="1"/>
          </p:cNvSpPr>
          <p:nvPr>
            <p:ph type="title"/>
          </p:nvPr>
        </p:nvSpPr>
        <p:spPr/>
        <p:txBody>
          <a:bodyPr>
            <a:normAutofit fontScale="90000"/>
          </a:bodyPr>
          <a:lstStyle/>
          <a:p>
            <a:r>
              <a:rPr lang="en-US" dirty="0"/>
              <a:t>Gold Plated </a:t>
            </a:r>
            <a:br>
              <a:rPr lang="en-US" dirty="0"/>
            </a:br>
            <a:r>
              <a:rPr lang="en-US" dirty="0"/>
              <a:t>CP violation in Oscillation to get CKM Phases</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7EE7A8C4-690E-8441-ABD0-E87D311AAED5}"/>
                  </a:ext>
                </a:extLst>
              </p:cNvPr>
              <p:cNvSpPr>
                <a:spLocks noGrp="1"/>
              </p:cNvSpPr>
              <p:nvPr>
                <p:ph idx="1"/>
              </p:nvPr>
            </p:nvSpPr>
            <p:spPr/>
            <p:txBody>
              <a:bodyPr/>
              <a:lstStyle/>
              <a:p>
                <a:r>
                  <a:rPr lang="en-US" dirty="0"/>
                  <a:t>The CKM Matrix in the Wolfenstein Parameterization is </a:t>
                </a:r>
              </a:p>
              <a:p>
                <a:endParaRPr lang="en-US" dirty="0"/>
              </a:p>
              <a:p>
                <a:endParaRPr lang="en-US" dirty="0"/>
              </a:p>
              <a:p>
                <a:endParaRPr lang="en-US" dirty="0"/>
              </a:p>
              <a:p>
                <a:endParaRPr lang="en-US" dirty="0"/>
              </a:p>
              <a:p>
                <a:endParaRPr lang="en-US" dirty="0"/>
              </a:p>
              <a:p>
                <a:r>
                  <a:rPr lang="en-US" dirty="0"/>
                  <a:t>To lowest order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𝑢𝑏</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3</m:t>
                            </m:r>
                          </m:sub>
                        </m:sSub>
                      </m:sup>
                    </m:sSup>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𝑡𝑑</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1</m:t>
                            </m:r>
                          </m:sub>
                        </m:sSub>
                      </m:sup>
                    </m:sSup>
                  </m:oMath>
                </a14:m>
                <a:endParaRPr lang="en-US" dirty="0"/>
              </a:p>
              <a:p>
                <a:r>
                  <a:rPr lang="en-US" dirty="0"/>
                  <a:t>Only the 1-3 elements have a phase</a:t>
                </a:r>
              </a:p>
              <a:p>
                <a:endParaRPr lang="en-US" dirty="0"/>
              </a:p>
            </p:txBody>
          </p:sp>
        </mc:Choice>
        <mc:Fallback xmlns="">
          <p:sp>
            <p:nvSpPr>
              <p:cNvPr id="4" name="Content Placeholder 3">
                <a:extLst>
                  <a:ext uri="{FF2B5EF4-FFF2-40B4-BE49-F238E27FC236}">
                    <a16:creationId xmlns:a16="http://schemas.microsoft.com/office/drawing/2014/main" id="{7EE7A8C4-690E-8441-ABD0-E87D311AAED5}"/>
                  </a:ext>
                </a:extLst>
              </p:cNvPr>
              <p:cNvSpPr>
                <a:spLocks noGrp="1" noRot="1" noChangeAspect="1" noMove="1" noResize="1" noEditPoints="1" noAdjustHandles="1" noChangeArrowheads="1" noChangeShapeType="1" noTextEdit="1"/>
              </p:cNvSpPr>
              <p:nvPr>
                <p:ph idx="1"/>
              </p:nvPr>
            </p:nvSpPr>
            <p:spPr>
              <a:blipFill>
                <a:blip r:embed="rId4"/>
                <a:stretch>
                  <a:fillRect l="-617" t="-759"/>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B39B2B05-EE98-F54F-A83F-511C6885918C}"/>
              </a:ext>
            </a:extLst>
          </p:cNvPr>
          <p:cNvSpPr>
            <a:spLocks noGrp="1"/>
          </p:cNvSpPr>
          <p:nvPr>
            <p:ph type="sldNum" sz="quarter" idx="12"/>
          </p:nvPr>
        </p:nvSpPr>
        <p:spPr/>
        <p:txBody>
          <a:bodyPr/>
          <a:lstStyle/>
          <a:p>
            <a:fld id="{4BADA34C-EF4F-6A41-BF24-C59398385C3D}" type="slidenum">
              <a:rPr lang="en-US" smtClean="0"/>
              <a:t>15</a:t>
            </a:fld>
            <a:endParaRPr lang="en-US"/>
          </a:p>
        </p:txBody>
      </p:sp>
      <p:pic>
        <p:nvPicPr>
          <p:cNvPr id="6" name="Picture 5">
            <a:extLst>
              <a:ext uri="{FF2B5EF4-FFF2-40B4-BE49-F238E27FC236}">
                <a16:creationId xmlns:a16="http://schemas.microsoft.com/office/drawing/2014/main" id="{9D295A13-8955-D34F-AA2F-1350CEAC31FA}"/>
              </a:ext>
            </a:extLst>
          </p:cNvPr>
          <p:cNvPicPr>
            <a:picLocks noChangeAspect="1"/>
          </p:cNvPicPr>
          <p:nvPr/>
        </p:nvPicPr>
        <p:blipFill>
          <a:blip r:embed="rId5"/>
          <a:stretch>
            <a:fillRect/>
          </a:stretch>
        </p:blipFill>
        <p:spPr>
          <a:xfrm>
            <a:off x="1013772" y="1698850"/>
            <a:ext cx="2481264" cy="1515403"/>
          </a:xfrm>
          <a:prstGeom prst="rect">
            <a:avLst/>
          </a:prstGeom>
        </p:spPr>
      </p:pic>
      <p:pic>
        <p:nvPicPr>
          <p:cNvPr id="8" name="Picture 7">
            <a:extLst>
              <a:ext uri="{FF2B5EF4-FFF2-40B4-BE49-F238E27FC236}">
                <a16:creationId xmlns:a16="http://schemas.microsoft.com/office/drawing/2014/main" id="{5F1E4BFE-7C76-0D4E-B8A5-3EDAA835615C}"/>
              </a:ext>
            </a:extLst>
          </p:cNvPr>
          <p:cNvPicPr>
            <a:picLocks noChangeAspect="1"/>
          </p:cNvPicPr>
          <p:nvPr/>
        </p:nvPicPr>
        <p:blipFill>
          <a:blip r:embed="rId6"/>
          <a:stretch>
            <a:fillRect/>
          </a:stretch>
        </p:blipFill>
        <p:spPr>
          <a:xfrm>
            <a:off x="3708400" y="1872351"/>
            <a:ext cx="5435600" cy="1168400"/>
          </a:xfrm>
          <a:prstGeom prst="rect">
            <a:avLst/>
          </a:prstGeom>
        </p:spPr>
      </p:pic>
      <p:sp>
        <p:nvSpPr>
          <p:cNvPr id="10" name="TextBox 9">
            <a:extLst>
              <a:ext uri="{FF2B5EF4-FFF2-40B4-BE49-F238E27FC236}">
                <a16:creationId xmlns:a16="http://schemas.microsoft.com/office/drawing/2014/main" id="{2C9A0E92-7DFE-5A42-9499-EB635AF7669B}"/>
              </a:ext>
            </a:extLst>
          </p:cNvPr>
          <p:cNvSpPr txBox="1"/>
          <p:nvPr/>
        </p:nvSpPr>
        <p:spPr>
          <a:xfrm>
            <a:off x="457200" y="2230581"/>
            <a:ext cx="722827" cy="369332"/>
          </a:xfrm>
          <a:prstGeom prst="rect">
            <a:avLst/>
          </a:prstGeom>
          <a:noFill/>
        </p:spPr>
        <p:txBody>
          <a:bodyPr wrap="none" rtlCol="0">
            <a:spAutoFit/>
          </a:bodyPr>
          <a:lstStyle/>
          <a:p>
            <a:r>
              <a:rPr lang="en-US" dirty="0"/>
              <a:t>V</a:t>
            </a:r>
            <a:r>
              <a:rPr lang="en-US" baseline="-25000" dirty="0"/>
              <a:t>CKM</a:t>
            </a:r>
            <a:r>
              <a:rPr lang="en-US" dirty="0"/>
              <a:t>=</a:t>
            </a:r>
          </a:p>
        </p:txBody>
      </p:sp>
      <p:sp>
        <p:nvSpPr>
          <p:cNvPr id="11" name="TextBox 10">
            <a:extLst>
              <a:ext uri="{FF2B5EF4-FFF2-40B4-BE49-F238E27FC236}">
                <a16:creationId xmlns:a16="http://schemas.microsoft.com/office/drawing/2014/main" id="{77BB9CCF-03ED-9245-9F04-7F6650436FCF}"/>
              </a:ext>
            </a:extLst>
          </p:cNvPr>
          <p:cNvSpPr txBox="1"/>
          <p:nvPr/>
        </p:nvSpPr>
        <p:spPr>
          <a:xfrm>
            <a:off x="3415690" y="2237092"/>
            <a:ext cx="300082" cy="369332"/>
          </a:xfrm>
          <a:prstGeom prst="rect">
            <a:avLst/>
          </a:prstGeom>
          <a:noFill/>
        </p:spPr>
        <p:txBody>
          <a:bodyPr wrap="none" rtlCol="0">
            <a:spAutoFit/>
          </a:bodyPr>
          <a:lstStyle/>
          <a:p>
            <a:r>
              <a:rPr lang="en-US" dirty="0"/>
              <a:t>=</a:t>
            </a:r>
          </a:p>
        </p:txBody>
      </p:sp>
      <p:sp>
        <p:nvSpPr>
          <p:cNvPr id="14" name="Down Arrow 13">
            <a:extLst>
              <a:ext uri="{FF2B5EF4-FFF2-40B4-BE49-F238E27FC236}">
                <a16:creationId xmlns:a16="http://schemas.microsoft.com/office/drawing/2014/main" id="{98F826E9-7E71-4D41-A4CF-3336A6760637}"/>
              </a:ext>
            </a:extLst>
          </p:cNvPr>
          <p:cNvSpPr/>
          <p:nvPr/>
        </p:nvSpPr>
        <p:spPr>
          <a:xfrm>
            <a:off x="1385458" y="1579418"/>
            <a:ext cx="180109" cy="29293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3A2FC6C6-66DD-0546-95A8-E12DDF7F12F5}"/>
              </a:ext>
            </a:extLst>
          </p:cNvPr>
          <p:cNvSpPr/>
          <p:nvPr/>
        </p:nvSpPr>
        <p:spPr>
          <a:xfrm>
            <a:off x="2798628" y="1593268"/>
            <a:ext cx="180109" cy="29293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076C50A-5E1A-FE4A-B0C5-50816E1E22D2}"/>
              </a:ext>
            </a:extLst>
          </p:cNvPr>
          <p:cNvSpPr txBox="1"/>
          <p:nvPr/>
        </p:nvSpPr>
        <p:spPr>
          <a:xfrm>
            <a:off x="581891" y="4225636"/>
            <a:ext cx="2853217" cy="1200329"/>
          </a:xfrm>
          <a:prstGeom prst="rect">
            <a:avLst/>
          </a:prstGeom>
          <a:noFill/>
        </p:spPr>
        <p:txBody>
          <a:bodyPr wrap="none" rtlCol="0">
            <a:spAutoFit/>
          </a:bodyPr>
          <a:lstStyle/>
          <a:p>
            <a:r>
              <a:rPr lang="en-US" dirty="0"/>
              <a:t>U triangle: take first col and </a:t>
            </a:r>
          </a:p>
          <a:p>
            <a:r>
              <a:rPr lang="en-US" dirty="0"/>
              <a:t>third col conjugate multiply </a:t>
            </a:r>
          </a:p>
          <a:p>
            <a:r>
              <a:rPr lang="en-US" dirty="0"/>
              <a:t>them together they will sum</a:t>
            </a:r>
          </a:p>
          <a:p>
            <a:r>
              <a:rPr lang="en-US" dirty="0"/>
              <a:t>to 0 if CKM matrix is unitary</a:t>
            </a:r>
          </a:p>
        </p:txBody>
      </p:sp>
      <p:graphicFrame>
        <p:nvGraphicFramePr>
          <p:cNvPr id="5" name="Object 4">
            <a:extLst>
              <a:ext uri="{FF2B5EF4-FFF2-40B4-BE49-F238E27FC236}">
                <a16:creationId xmlns:a16="http://schemas.microsoft.com/office/drawing/2014/main" id="{0B917EBA-0A10-F54C-BC14-0668A89BA67E}"/>
              </a:ext>
            </a:extLst>
          </p:cNvPr>
          <p:cNvGraphicFramePr>
            <a:graphicFrameLocks noChangeAspect="1"/>
          </p:cNvGraphicFramePr>
          <p:nvPr/>
        </p:nvGraphicFramePr>
        <p:xfrm>
          <a:off x="5422900" y="3136900"/>
          <a:ext cx="812800" cy="203200"/>
        </p:xfrm>
        <a:graphic>
          <a:graphicData uri="http://schemas.openxmlformats.org/presentationml/2006/ole">
            <mc:AlternateContent xmlns:mc="http://schemas.openxmlformats.org/markup-compatibility/2006">
              <mc:Choice xmlns:v="urn:schemas-microsoft-com:vml" Requires="v">
                <p:oleObj spid="_x0000_s5274" r:id="rId7" imgW="0" imgH="0" progId="Equation.DSMT4">
                  <p:embed/>
                </p:oleObj>
              </mc:Choice>
              <mc:Fallback>
                <p:oleObj r:id="rId7" imgW="0" imgH="0" progId="Equation.DSMT4">
                  <p:embed/>
                  <p:pic>
                    <p:nvPicPr>
                      <p:cNvPr id="0" name=""/>
                      <p:cNvPicPr/>
                      <p:nvPr/>
                    </p:nvPicPr>
                    <p:blipFill/>
                    <p:spPr>
                      <a:xfrm>
                        <a:off x="5422900" y="3136900"/>
                        <a:ext cx="812800" cy="2032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B7D07D09-B9B4-6C40-9A67-FEFBEC0EA5E2}"/>
              </a:ext>
            </a:extLst>
          </p:cNvPr>
          <p:cNvGraphicFramePr>
            <a:graphicFrameLocks noChangeAspect="1"/>
          </p:cNvGraphicFramePr>
          <p:nvPr/>
        </p:nvGraphicFramePr>
        <p:xfrm>
          <a:off x="5422900" y="3136900"/>
          <a:ext cx="812800" cy="203200"/>
        </p:xfrm>
        <a:graphic>
          <a:graphicData uri="http://schemas.openxmlformats.org/presentationml/2006/ole">
            <mc:AlternateContent xmlns:mc="http://schemas.openxmlformats.org/markup-compatibility/2006">
              <mc:Choice xmlns:v="urn:schemas-microsoft-com:vml" Requires="v">
                <p:oleObj spid="_x0000_s5275" r:id="rId8" imgW="0" imgH="0" progId="Equation.DSMT4">
                  <p:embed/>
                </p:oleObj>
              </mc:Choice>
              <mc:Fallback>
                <p:oleObj r:id="rId8" imgW="0" imgH="0" progId="Equation.DSMT4">
                  <p:embed/>
                  <p:pic>
                    <p:nvPicPr>
                      <p:cNvPr id="0" name=""/>
                      <p:cNvPicPr/>
                      <p:nvPr/>
                    </p:nvPicPr>
                    <p:blipFill/>
                    <p:spPr>
                      <a:xfrm>
                        <a:off x="5422900" y="3136900"/>
                        <a:ext cx="812800" cy="2032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6CAD7BC-8A09-0A42-BD4F-5EDD0A19B9E8}"/>
              </a:ext>
            </a:extLst>
          </p:cNvPr>
          <p:cNvGraphicFramePr>
            <a:graphicFrameLocks noChangeAspect="1"/>
          </p:cNvGraphicFramePr>
          <p:nvPr>
            <p:extLst>
              <p:ext uri="{D42A27DB-BD31-4B8C-83A1-F6EECF244321}">
                <p14:modId xmlns:p14="http://schemas.microsoft.com/office/powerpoint/2010/main" val="3017463131"/>
              </p:ext>
            </p:extLst>
          </p:nvPr>
        </p:nvGraphicFramePr>
        <p:xfrm>
          <a:off x="405327" y="5451506"/>
          <a:ext cx="2663718" cy="436675"/>
        </p:xfrm>
        <a:graphic>
          <a:graphicData uri="http://schemas.openxmlformats.org/presentationml/2006/ole">
            <mc:AlternateContent xmlns:mc="http://schemas.openxmlformats.org/markup-compatibility/2006">
              <mc:Choice xmlns:v="urn:schemas-microsoft-com:vml" Requires="v">
                <p:oleObj spid="_x0000_s5276" r:id="rId9" imgW="1549400" imgH="254000" progId="Equation.DSMT4">
                  <p:embed/>
                </p:oleObj>
              </mc:Choice>
              <mc:Fallback>
                <p:oleObj r:id="rId9" imgW="1549400" imgH="254000" progId="Equation.DSMT4">
                  <p:embed/>
                  <p:pic>
                    <p:nvPicPr>
                      <p:cNvPr id="0" name=""/>
                      <p:cNvPicPr/>
                      <p:nvPr/>
                    </p:nvPicPr>
                    <p:blipFill>
                      <a:blip r:embed="rId10"/>
                      <a:stretch>
                        <a:fillRect/>
                      </a:stretch>
                    </p:blipFill>
                    <p:spPr>
                      <a:xfrm>
                        <a:off x="405327" y="5451506"/>
                        <a:ext cx="2663718" cy="436675"/>
                      </a:xfrm>
                      <a:prstGeom prst="rect">
                        <a:avLst/>
                      </a:prstGeom>
                    </p:spPr>
                  </p:pic>
                </p:oleObj>
              </mc:Fallback>
            </mc:AlternateContent>
          </a:graphicData>
        </a:graphic>
      </p:graphicFrame>
      <p:sp>
        <p:nvSpPr>
          <p:cNvPr id="12" name="Footer Placeholder 11">
            <a:extLst>
              <a:ext uri="{FF2B5EF4-FFF2-40B4-BE49-F238E27FC236}">
                <a16:creationId xmlns:a16="http://schemas.microsoft.com/office/drawing/2014/main" id="{43120B1B-6585-C64F-8886-D8A77E72AFEB}"/>
              </a:ext>
            </a:extLst>
          </p:cNvPr>
          <p:cNvSpPr>
            <a:spLocks noGrp="1"/>
          </p:cNvSpPr>
          <p:nvPr>
            <p:ph type="ftr" sz="quarter" idx="11"/>
          </p:nvPr>
        </p:nvSpPr>
        <p:spPr/>
        <p:txBody>
          <a:bodyPr/>
          <a:lstStyle/>
          <a:p>
            <a:r>
              <a:rPr lang="en-US"/>
              <a:t>David Atwood    Iowa State University</a:t>
            </a:r>
          </a:p>
        </p:txBody>
      </p:sp>
    </p:spTree>
    <p:extLst>
      <p:ext uri="{BB962C8B-B14F-4D97-AF65-F5344CB8AC3E}">
        <p14:creationId xmlns:p14="http://schemas.microsoft.com/office/powerpoint/2010/main" val="284696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EF172-F119-764C-9713-F87447DE0F5D}"/>
              </a:ext>
            </a:extLst>
          </p:cNvPr>
          <p:cNvSpPr>
            <a:spLocks noGrp="1"/>
          </p:cNvSpPr>
          <p:nvPr>
            <p:ph type="title"/>
          </p:nvPr>
        </p:nvSpPr>
        <p:spPr/>
        <p:txBody>
          <a:bodyPr/>
          <a:lstStyle/>
          <a:p>
            <a:r>
              <a:rPr lang="en-US" dirty="0"/>
              <a:t>Status of CKM Matrix</a:t>
            </a:r>
          </a:p>
        </p:txBody>
      </p:sp>
      <p:sp>
        <p:nvSpPr>
          <p:cNvPr id="4" name="Slide Number Placeholder 3">
            <a:extLst>
              <a:ext uri="{FF2B5EF4-FFF2-40B4-BE49-F238E27FC236}">
                <a16:creationId xmlns:a16="http://schemas.microsoft.com/office/drawing/2014/main" id="{E23B84CD-3C74-3741-92AD-B188742BAB8E}"/>
              </a:ext>
            </a:extLst>
          </p:cNvPr>
          <p:cNvSpPr>
            <a:spLocks noGrp="1"/>
          </p:cNvSpPr>
          <p:nvPr>
            <p:ph type="sldNum" sz="quarter" idx="12"/>
          </p:nvPr>
        </p:nvSpPr>
        <p:spPr/>
        <p:txBody>
          <a:bodyPr/>
          <a:lstStyle/>
          <a:p>
            <a:fld id="{4BADA34C-EF4F-6A41-BF24-C59398385C3D}" type="slidenum">
              <a:rPr lang="en-US" smtClean="0"/>
              <a:t>16</a:t>
            </a:fld>
            <a:endParaRPr lang="en-US"/>
          </a:p>
        </p:txBody>
      </p:sp>
      <p:sp>
        <p:nvSpPr>
          <p:cNvPr id="5" name="TextBox 4">
            <a:extLst>
              <a:ext uri="{FF2B5EF4-FFF2-40B4-BE49-F238E27FC236}">
                <a16:creationId xmlns:a16="http://schemas.microsoft.com/office/drawing/2014/main" id="{871BB668-E923-AA4D-AC35-CAEF88D48E45}"/>
              </a:ext>
            </a:extLst>
          </p:cNvPr>
          <p:cNvSpPr txBox="1"/>
          <p:nvPr/>
        </p:nvSpPr>
        <p:spPr>
          <a:xfrm>
            <a:off x="457200" y="1080654"/>
            <a:ext cx="3590022" cy="369332"/>
          </a:xfrm>
          <a:prstGeom prst="rect">
            <a:avLst/>
          </a:prstGeom>
          <a:noFill/>
        </p:spPr>
        <p:txBody>
          <a:bodyPr wrap="none" rtlCol="0">
            <a:spAutoFit/>
          </a:bodyPr>
          <a:lstStyle/>
          <a:p>
            <a:r>
              <a:rPr lang="en-US" dirty="0"/>
              <a:t>CKM Fitter Plots form </a:t>
            </a:r>
            <a:r>
              <a:rPr lang="en-US" dirty="0" err="1"/>
              <a:t>Moriond</a:t>
            </a:r>
            <a:r>
              <a:rPr lang="en-US" dirty="0"/>
              <a:t> 2021</a:t>
            </a:r>
          </a:p>
        </p:txBody>
      </p:sp>
      <p:pic>
        <p:nvPicPr>
          <p:cNvPr id="7" name="Picture 6">
            <a:extLst>
              <a:ext uri="{FF2B5EF4-FFF2-40B4-BE49-F238E27FC236}">
                <a16:creationId xmlns:a16="http://schemas.microsoft.com/office/drawing/2014/main" id="{E286E80E-2D06-8D46-8668-A8984D2E12EB}"/>
              </a:ext>
            </a:extLst>
          </p:cNvPr>
          <p:cNvPicPr>
            <a:picLocks noChangeAspect="1"/>
          </p:cNvPicPr>
          <p:nvPr/>
        </p:nvPicPr>
        <p:blipFill>
          <a:blip r:embed="rId2"/>
          <a:stretch>
            <a:fillRect/>
          </a:stretch>
        </p:blipFill>
        <p:spPr>
          <a:xfrm>
            <a:off x="304801" y="1466520"/>
            <a:ext cx="8639655" cy="4296971"/>
          </a:xfrm>
          <a:prstGeom prst="rect">
            <a:avLst/>
          </a:prstGeom>
        </p:spPr>
      </p:pic>
      <p:sp>
        <p:nvSpPr>
          <p:cNvPr id="3" name="Footer Placeholder 2">
            <a:extLst>
              <a:ext uri="{FF2B5EF4-FFF2-40B4-BE49-F238E27FC236}">
                <a16:creationId xmlns:a16="http://schemas.microsoft.com/office/drawing/2014/main" id="{C4703EBF-82DF-894D-97A1-55D5B49D1B7A}"/>
              </a:ext>
            </a:extLst>
          </p:cNvPr>
          <p:cNvSpPr>
            <a:spLocks noGrp="1"/>
          </p:cNvSpPr>
          <p:nvPr>
            <p:ph type="ftr" sz="quarter" idx="11"/>
          </p:nvPr>
        </p:nvSpPr>
        <p:spPr/>
        <p:txBody>
          <a:bodyPr/>
          <a:lstStyle/>
          <a:p>
            <a:r>
              <a:rPr lang="en-US"/>
              <a:t>David Atwood    Iowa State University</a:t>
            </a:r>
          </a:p>
        </p:txBody>
      </p:sp>
    </p:spTree>
    <p:extLst>
      <p:ext uri="{BB962C8B-B14F-4D97-AF65-F5344CB8AC3E}">
        <p14:creationId xmlns:p14="http://schemas.microsoft.com/office/powerpoint/2010/main" val="1731599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C3BE2-B4C2-DF4A-8C3E-2AE7DAF3C397}"/>
              </a:ext>
            </a:extLst>
          </p:cNvPr>
          <p:cNvSpPr>
            <a:spLocks noGrp="1"/>
          </p:cNvSpPr>
          <p:nvPr>
            <p:ph type="title"/>
          </p:nvPr>
        </p:nvSpPr>
        <p:spPr/>
        <p:txBody>
          <a:bodyPr/>
          <a:lstStyle/>
          <a:p>
            <a:r>
              <a:rPr lang="en-US" dirty="0"/>
              <a:t>In Fact, just from CP studies</a:t>
            </a:r>
          </a:p>
        </p:txBody>
      </p:sp>
      <p:sp>
        <p:nvSpPr>
          <p:cNvPr id="3" name="Slide Number Placeholder 2">
            <a:extLst>
              <a:ext uri="{FF2B5EF4-FFF2-40B4-BE49-F238E27FC236}">
                <a16:creationId xmlns:a16="http://schemas.microsoft.com/office/drawing/2014/main" id="{506D3B97-ABC2-0046-9103-80EDC5C0B473}"/>
              </a:ext>
            </a:extLst>
          </p:cNvPr>
          <p:cNvSpPr>
            <a:spLocks noGrp="1"/>
          </p:cNvSpPr>
          <p:nvPr>
            <p:ph type="sldNum" sz="quarter" idx="12"/>
          </p:nvPr>
        </p:nvSpPr>
        <p:spPr/>
        <p:txBody>
          <a:bodyPr/>
          <a:lstStyle/>
          <a:p>
            <a:fld id="{4BADA34C-EF4F-6A41-BF24-C59398385C3D}" type="slidenum">
              <a:rPr lang="en-US" smtClean="0"/>
              <a:t>17</a:t>
            </a:fld>
            <a:endParaRPr lang="en-US"/>
          </a:p>
        </p:txBody>
      </p:sp>
      <p:pic>
        <p:nvPicPr>
          <p:cNvPr id="4" name="Picture 3">
            <a:extLst>
              <a:ext uri="{FF2B5EF4-FFF2-40B4-BE49-F238E27FC236}">
                <a16:creationId xmlns:a16="http://schemas.microsoft.com/office/drawing/2014/main" id="{54659255-254E-0A40-B4FA-E7DA88CBBE77}"/>
              </a:ext>
            </a:extLst>
          </p:cNvPr>
          <p:cNvPicPr>
            <a:picLocks noChangeAspect="1"/>
          </p:cNvPicPr>
          <p:nvPr/>
        </p:nvPicPr>
        <p:blipFill>
          <a:blip r:embed="rId2"/>
          <a:stretch>
            <a:fillRect/>
          </a:stretch>
        </p:blipFill>
        <p:spPr>
          <a:xfrm>
            <a:off x="197425" y="1496655"/>
            <a:ext cx="8328357" cy="4142146"/>
          </a:xfrm>
          <a:prstGeom prst="rect">
            <a:avLst/>
          </a:prstGeom>
        </p:spPr>
      </p:pic>
      <p:sp>
        <p:nvSpPr>
          <p:cNvPr id="5" name="Footer Placeholder 4">
            <a:extLst>
              <a:ext uri="{FF2B5EF4-FFF2-40B4-BE49-F238E27FC236}">
                <a16:creationId xmlns:a16="http://schemas.microsoft.com/office/drawing/2014/main" id="{6F75D3C4-7D8B-0243-A9F6-F9D76803A890}"/>
              </a:ext>
            </a:extLst>
          </p:cNvPr>
          <p:cNvSpPr>
            <a:spLocks noGrp="1"/>
          </p:cNvSpPr>
          <p:nvPr>
            <p:ph type="ftr" sz="quarter" idx="11"/>
          </p:nvPr>
        </p:nvSpPr>
        <p:spPr/>
        <p:txBody>
          <a:bodyPr/>
          <a:lstStyle/>
          <a:p>
            <a:r>
              <a:rPr lang="en-US"/>
              <a:t>David Atwood    Iowa State University</a:t>
            </a:r>
          </a:p>
        </p:txBody>
      </p:sp>
    </p:spTree>
    <p:extLst>
      <p:ext uri="{BB962C8B-B14F-4D97-AF65-F5344CB8AC3E}">
        <p14:creationId xmlns:p14="http://schemas.microsoft.com/office/powerpoint/2010/main" val="102051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61C4F9C-3DEF-624B-BE68-87F879F0A2B0}"/>
                  </a:ext>
                </a:extLst>
              </p:cNvPr>
              <p:cNvSpPr>
                <a:spLocks noGrp="1"/>
              </p:cNvSpPr>
              <p:nvPr>
                <p:ph type="title"/>
              </p:nvPr>
            </p:nvSpPr>
            <p:spPr/>
            <p:txBody>
              <a:bodyPr>
                <a:normAutofit/>
              </a:bodyPr>
              <a:lstStyle/>
              <a:p>
                <a:r>
                  <a:rPr lang="en-US" dirty="0"/>
                  <a:t>Applied to the gold plated </a:t>
                </a:r>
                <a14:m>
                  <m:oMath xmlns:m="http://schemas.openxmlformats.org/officeDocument/2006/math">
                    <m:r>
                      <a:rPr lang="en-US" b="1" i="1" smtClean="0">
                        <a:latin typeface="Cambria Math" panose="02040503050406030204" pitchFamily="18" charset="0"/>
                      </a:rPr>
                      <m:t>𝑩</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𝝍</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𝑲</m:t>
                        </m:r>
                      </m:e>
                      <m:sub>
                        <m:r>
                          <a:rPr lang="en-US" b="1" i="1" smtClean="0">
                            <a:latin typeface="Cambria Math" panose="02040503050406030204" pitchFamily="18" charset="0"/>
                            <a:ea typeface="Cambria Math" panose="02040503050406030204" pitchFamily="18" charset="0"/>
                          </a:rPr>
                          <m:t>𝒔</m:t>
                        </m:r>
                      </m:sub>
                    </m:sSub>
                  </m:oMath>
                </a14:m>
                <a:endParaRPr lang="en-US" dirty="0"/>
              </a:p>
            </p:txBody>
          </p:sp>
        </mc:Choice>
        <mc:Fallback xmlns="">
          <p:sp>
            <p:nvSpPr>
              <p:cNvPr id="2" name="Title 1">
                <a:extLst>
                  <a:ext uri="{FF2B5EF4-FFF2-40B4-BE49-F238E27FC236}">
                    <a16:creationId xmlns:a16="http://schemas.microsoft.com/office/drawing/2014/main" id="{261C4F9C-3DEF-624B-BE68-87F879F0A2B0}"/>
                  </a:ext>
                </a:extLst>
              </p:cNvPr>
              <p:cNvSpPr>
                <a:spLocks noGrp="1" noRot="1" noChangeAspect="1" noMove="1" noResize="1" noEditPoints="1" noAdjustHandles="1" noChangeArrowheads="1" noChangeShapeType="1" noTextEdit="1"/>
              </p:cNvSpPr>
              <p:nvPr>
                <p:ph type="title"/>
              </p:nvPr>
            </p:nvSpPr>
            <p:spPr>
              <a:blipFill>
                <a:blip r:embed="rId3"/>
                <a:stretch>
                  <a:fillRect b="-11667"/>
                </a:stretch>
              </a:blipFill>
            </p:spPr>
            <p:txBody>
              <a:bodyPr/>
              <a:lstStyle/>
              <a:p>
                <a:r>
                  <a:rPr lang="en-US">
                    <a:noFill/>
                  </a:rPr>
                  <a:t> </a:t>
                </a:r>
              </a:p>
            </p:txBody>
          </p:sp>
        </mc:Fallback>
      </mc:AlternateContent>
      <p:graphicFrame>
        <p:nvGraphicFramePr>
          <p:cNvPr id="5" name="Object 4">
            <a:extLst>
              <a:ext uri="{FF2B5EF4-FFF2-40B4-BE49-F238E27FC236}">
                <a16:creationId xmlns:a16="http://schemas.microsoft.com/office/drawing/2014/main" id="{78E40D51-431A-BE46-B586-41B26400EBE4}"/>
              </a:ext>
            </a:extLst>
          </p:cNvPr>
          <p:cNvGraphicFramePr>
            <a:graphicFrameLocks noChangeAspect="1"/>
          </p:cNvGraphicFramePr>
          <p:nvPr>
            <p:extLst>
              <p:ext uri="{D42A27DB-BD31-4B8C-83A1-F6EECF244321}">
                <p14:modId xmlns:p14="http://schemas.microsoft.com/office/powerpoint/2010/main" val="1637693807"/>
              </p:ext>
            </p:extLst>
          </p:nvPr>
        </p:nvGraphicFramePr>
        <p:xfrm>
          <a:off x="4572000" y="5913041"/>
          <a:ext cx="494108" cy="625871"/>
        </p:xfrm>
        <a:graphic>
          <a:graphicData uri="http://schemas.openxmlformats.org/presentationml/2006/ole">
            <mc:AlternateContent xmlns:mc="http://schemas.openxmlformats.org/markup-compatibility/2006">
              <mc:Choice xmlns:v="urn:schemas-microsoft-com:vml" Requires="v">
                <p:oleObj spid="_x0000_s18960" r:id="rId4" imgW="190500" imgH="241300" progId="Equation.DSMT4">
                  <p:embed/>
                </p:oleObj>
              </mc:Choice>
              <mc:Fallback>
                <p:oleObj r:id="rId4" imgW="190500" imgH="241300" progId="Equation.DSMT4">
                  <p:embed/>
                  <p:pic>
                    <p:nvPicPr>
                      <p:cNvPr id="0" name=""/>
                      <p:cNvPicPr/>
                      <p:nvPr/>
                    </p:nvPicPr>
                    <p:blipFill>
                      <a:blip r:embed="rId5"/>
                      <a:stretch>
                        <a:fillRect/>
                      </a:stretch>
                    </p:blipFill>
                    <p:spPr>
                      <a:xfrm>
                        <a:off x="4572000" y="5913041"/>
                        <a:ext cx="494108" cy="625871"/>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5D7F7687-FDAA-BB41-BE8A-DC8D02865A02}"/>
              </a:ext>
            </a:extLst>
          </p:cNvPr>
          <p:cNvGraphicFramePr>
            <a:graphicFrameLocks noChangeAspect="1"/>
          </p:cNvGraphicFramePr>
          <p:nvPr>
            <p:extLst>
              <p:ext uri="{D42A27DB-BD31-4B8C-83A1-F6EECF244321}">
                <p14:modId xmlns:p14="http://schemas.microsoft.com/office/powerpoint/2010/main" val="4119166768"/>
              </p:ext>
            </p:extLst>
          </p:nvPr>
        </p:nvGraphicFramePr>
        <p:xfrm>
          <a:off x="4408488" y="1008210"/>
          <a:ext cx="822325" cy="625475"/>
        </p:xfrm>
        <a:graphic>
          <a:graphicData uri="http://schemas.openxmlformats.org/presentationml/2006/ole">
            <mc:AlternateContent xmlns:mc="http://schemas.openxmlformats.org/markup-compatibility/2006">
              <mc:Choice xmlns:v="urn:schemas-microsoft-com:vml" Requires="v">
                <p:oleObj spid="_x0000_s18961" r:id="rId6" imgW="317500" imgH="241300" progId="Equation.DSMT4">
                  <p:embed/>
                </p:oleObj>
              </mc:Choice>
              <mc:Fallback>
                <p:oleObj r:id="rId6" imgW="317500" imgH="241300" progId="Equation.DSMT4">
                  <p:embed/>
                  <p:pic>
                    <p:nvPicPr>
                      <p:cNvPr id="5" name="Object 4">
                        <a:extLst>
                          <a:ext uri="{FF2B5EF4-FFF2-40B4-BE49-F238E27FC236}">
                            <a16:creationId xmlns:a16="http://schemas.microsoft.com/office/drawing/2014/main" id="{78E40D51-431A-BE46-B586-41B26400EBE4}"/>
                          </a:ext>
                        </a:extLst>
                      </p:cNvPr>
                      <p:cNvPicPr/>
                      <p:nvPr/>
                    </p:nvPicPr>
                    <p:blipFill>
                      <a:blip r:embed="rId7"/>
                      <a:stretch>
                        <a:fillRect/>
                      </a:stretch>
                    </p:blipFill>
                    <p:spPr>
                      <a:xfrm>
                        <a:off x="4408488" y="1008210"/>
                        <a:ext cx="822325" cy="62547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290FE33F-9BC5-FA46-8E37-BA1D2DEDF862}"/>
              </a:ext>
            </a:extLst>
          </p:cNvPr>
          <p:cNvSpPr txBox="1"/>
          <p:nvPr/>
        </p:nvSpPr>
        <p:spPr>
          <a:xfrm>
            <a:off x="457200" y="1008210"/>
            <a:ext cx="955964" cy="400110"/>
          </a:xfrm>
          <a:prstGeom prst="rect">
            <a:avLst/>
          </a:prstGeom>
          <a:noFill/>
        </p:spPr>
        <p:txBody>
          <a:bodyPr wrap="square" rtlCol="0">
            <a:spAutoFit/>
          </a:bodyPr>
          <a:lstStyle/>
          <a:p>
            <a:r>
              <a:rPr lang="en-US" sz="2000" dirty="0"/>
              <a:t>Path 1</a:t>
            </a:r>
          </a:p>
        </p:txBody>
      </p:sp>
      <p:sp>
        <p:nvSpPr>
          <p:cNvPr id="8" name="TextBox 7">
            <a:extLst>
              <a:ext uri="{FF2B5EF4-FFF2-40B4-BE49-F238E27FC236}">
                <a16:creationId xmlns:a16="http://schemas.microsoft.com/office/drawing/2014/main" id="{B5E63504-54D4-CA4D-AC04-F6A4A5137D95}"/>
              </a:ext>
            </a:extLst>
          </p:cNvPr>
          <p:cNvSpPr txBox="1"/>
          <p:nvPr/>
        </p:nvSpPr>
        <p:spPr>
          <a:xfrm>
            <a:off x="7748155" y="925080"/>
            <a:ext cx="955964" cy="400110"/>
          </a:xfrm>
          <a:prstGeom prst="rect">
            <a:avLst/>
          </a:prstGeom>
          <a:noFill/>
        </p:spPr>
        <p:txBody>
          <a:bodyPr wrap="square" rtlCol="0">
            <a:spAutoFit/>
          </a:bodyPr>
          <a:lstStyle/>
          <a:p>
            <a:r>
              <a:rPr lang="en-US" sz="2000" dirty="0"/>
              <a:t>Path 2</a:t>
            </a:r>
          </a:p>
        </p:txBody>
      </p:sp>
      <p:cxnSp>
        <p:nvCxnSpPr>
          <p:cNvPr id="12" name="Straight Connector 11">
            <a:extLst>
              <a:ext uri="{FF2B5EF4-FFF2-40B4-BE49-F238E27FC236}">
                <a16:creationId xmlns:a16="http://schemas.microsoft.com/office/drawing/2014/main" id="{832C38C4-78BE-F34A-96BC-2E732F37C269}"/>
              </a:ext>
            </a:extLst>
          </p:cNvPr>
          <p:cNvCxnSpPr>
            <a:cxnSpLocks/>
          </p:cNvCxnSpPr>
          <p:nvPr/>
        </p:nvCxnSpPr>
        <p:spPr>
          <a:xfrm flipV="1">
            <a:off x="935182" y="4045527"/>
            <a:ext cx="0" cy="267594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CFBC9EE-A5A5-2749-9C63-EDBD3E5216A5}"/>
              </a:ext>
            </a:extLst>
          </p:cNvPr>
          <p:cNvCxnSpPr/>
          <p:nvPr/>
        </p:nvCxnSpPr>
        <p:spPr>
          <a:xfrm flipH="1" flipV="1">
            <a:off x="457200" y="2161309"/>
            <a:ext cx="477982" cy="185650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53AE5FF-AAB3-E842-9C51-92B55EE14FC7}"/>
              </a:ext>
            </a:extLst>
          </p:cNvPr>
          <p:cNvCxnSpPr/>
          <p:nvPr/>
        </p:nvCxnSpPr>
        <p:spPr>
          <a:xfrm flipV="1">
            <a:off x="935182" y="3394364"/>
            <a:ext cx="671945" cy="651163"/>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8905669-D10E-554C-8059-9D381C3230AD}"/>
              </a:ext>
            </a:extLst>
          </p:cNvPr>
          <p:cNvCxnSpPr/>
          <p:nvPr/>
        </p:nvCxnSpPr>
        <p:spPr>
          <a:xfrm flipH="1" flipV="1">
            <a:off x="935182" y="1904515"/>
            <a:ext cx="671945" cy="150370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8130D1D-EB79-1B41-92B7-5094E9EE4D12}"/>
              </a:ext>
            </a:extLst>
          </p:cNvPr>
          <p:cNvCxnSpPr/>
          <p:nvPr/>
        </p:nvCxnSpPr>
        <p:spPr>
          <a:xfrm flipV="1">
            <a:off x="1607127" y="2059483"/>
            <a:ext cx="872837" cy="1334881"/>
          </a:xfrm>
          <a:prstGeom prst="line">
            <a:avLst/>
          </a:prstGeom>
          <a:ln>
            <a:solidFill>
              <a:srgbClr val="01CD06"/>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0CC3AE8-2F1A-8D40-B865-3579612C3497}"/>
              </a:ext>
            </a:extLst>
          </p:cNvPr>
          <p:cNvCxnSpPr/>
          <p:nvPr/>
        </p:nvCxnSpPr>
        <p:spPr>
          <a:xfrm flipV="1">
            <a:off x="1607127" y="2161309"/>
            <a:ext cx="1163782" cy="469669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aphicFrame>
        <p:nvGraphicFramePr>
          <p:cNvPr id="24" name="Object 23">
            <a:extLst>
              <a:ext uri="{FF2B5EF4-FFF2-40B4-BE49-F238E27FC236}">
                <a16:creationId xmlns:a16="http://schemas.microsoft.com/office/drawing/2014/main" id="{70BA50DB-750D-6947-BBCE-FE76D970D8D2}"/>
              </a:ext>
            </a:extLst>
          </p:cNvPr>
          <p:cNvGraphicFramePr>
            <a:graphicFrameLocks noChangeAspect="1"/>
          </p:cNvGraphicFramePr>
          <p:nvPr>
            <p:extLst>
              <p:ext uri="{D42A27DB-BD31-4B8C-83A1-F6EECF244321}">
                <p14:modId xmlns:p14="http://schemas.microsoft.com/office/powerpoint/2010/main" val="2202228857"/>
              </p:ext>
            </p:extLst>
          </p:nvPr>
        </p:nvGraphicFramePr>
        <p:xfrm>
          <a:off x="1776413" y="6037263"/>
          <a:ext cx="360362" cy="427037"/>
        </p:xfrm>
        <a:graphic>
          <a:graphicData uri="http://schemas.openxmlformats.org/presentationml/2006/ole">
            <mc:AlternateContent xmlns:mc="http://schemas.openxmlformats.org/markup-compatibility/2006">
              <mc:Choice xmlns:v="urn:schemas-microsoft-com:vml" Requires="v">
                <p:oleObj spid="_x0000_s18962" r:id="rId8" imgW="139700" imgH="165100" progId="Equation.DSMT4">
                  <p:embed/>
                </p:oleObj>
              </mc:Choice>
              <mc:Fallback>
                <p:oleObj r:id="rId8" imgW="139700" imgH="165100" progId="Equation.DSMT4">
                  <p:embed/>
                  <p:pic>
                    <p:nvPicPr>
                      <p:cNvPr id="6" name="Object 5">
                        <a:extLst>
                          <a:ext uri="{FF2B5EF4-FFF2-40B4-BE49-F238E27FC236}">
                            <a16:creationId xmlns:a16="http://schemas.microsoft.com/office/drawing/2014/main" id="{5D7F7687-FDAA-BB41-BE8A-DC8D02865A02}"/>
                          </a:ext>
                        </a:extLst>
                      </p:cNvPr>
                      <p:cNvPicPr/>
                      <p:nvPr/>
                    </p:nvPicPr>
                    <p:blipFill>
                      <a:blip r:embed="rId9"/>
                      <a:stretch>
                        <a:fillRect/>
                      </a:stretch>
                    </p:blipFill>
                    <p:spPr>
                      <a:xfrm>
                        <a:off x="1776413" y="6037263"/>
                        <a:ext cx="360362" cy="427037"/>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9B3F957B-B49F-DB4B-996A-BDA6A297D8CB}"/>
              </a:ext>
            </a:extLst>
          </p:cNvPr>
          <p:cNvGraphicFramePr>
            <a:graphicFrameLocks noChangeAspect="1"/>
          </p:cNvGraphicFramePr>
          <p:nvPr>
            <p:extLst>
              <p:ext uri="{D42A27DB-BD31-4B8C-83A1-F6EECF244321}">
                <p14:modId xmlns:p14="http://schemas.microsoft.com/office/powerpoint/2010/main" val="1026815830"/>
              </p:ext>
            </p:extLst>
          </p:nvPr>
        </p:nvGraphicFramePr>
        <p:xfrm>
          <a:off x="2770909" y="2161309"/>
          <a:ext cx="360362" cy="427037"/>
        </p:xfrm>
        <a:graphic>
          <a:graphicData uri="http://schemas.openxmlformats.org/presentationml/2006/ole">
            <mc:AlternateContent xmlns:mc="http://schemas.openxmlformats.org/markup-compatibility/2006">
              <mc:Choice xmlns:v="urn:schemas-microsoft-com:vml" Requires="v">
                <p:oleObj spid="_x0000_s18963" r:id="rId10" imgW="139700" imgH="165100" progId="Equation.DSMT4">
                  <p:embed/>
                </p:oleObj>
              </mc:Choice>
              <mc:Fallback>
                <p:oleObj r:id="rId10" imgW="139700" imgH="165100" progId="Equation.DSMT4">
                  <p:embed/>
                  <p:pic>
                    <p:nvPicPr>
                      <p:cNvPr id="24" name="Object 23">
                        <a:extLst>
                          <a:ext uri="{FF2B5EF4-FFF2-40B4-BE49-F238E27FC236}">
                            <a16:creationId xmlns:a16="http://schemas.microsoft.com/office/drawing/2014/main" id="{70BA50DB-750D-6947-BBCE-FE76D970D8D2}"/>
                          </a:ext>
                        </a:extLst>
                      </p:cNvPr>
                      <p:cNvPicPr/>
                      <p:nvPr/>
                    </p:nvPicPr>
                    <p:blipFill>
                      <a:blip r:embed="rId11"/>
                      <a:stretch>
                        <a:fillRect/>
                      </a:stretch>
                    </p:blipFill>
                    <p:spPr>
                      <a:xfrm>
                        <a:off x="2770909" y="2161309"/>
                        <a:ext cx="360362" cy="427037"/>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907B6494-38A9-6F4E-8A43-810EC424729F}"/>
              </a:ext>
            </a:extLst>
          </p:cNvPr>
          <p:cNvGraphicFramePr>
            <a:graphicFrameLocks noChangeAspect="1"/>
          </p:cNvGraphicFramePr>
          <p:nvPr>
            <p:extLst>
              <p:ext uri="{D42A27DB-BD31-4B8C-83A1-F6EECF244321}">
                <p14:modId xmlns:p14="http://schemas.microsoft.com/office/powerpoint/2010/main" val="3930538246"/>
              </p:ext>
            </p:extLst>
          </p:nvPr>
        </p:nvGraphicFramePr>
        <p:xfrm>
          <a:off x="511175" y="5868988"/>
          <a:ext cx="360363" cy="492125"/>
        </p:xfrm>
        <a:graphic>
          <a:graphicData uri="http://schemas.openxmlformats.org/presentationml/2006/ole">
            <mc:AlternateContent xmlns:mc="http://schemas.openxmlformats.org/markup-compatibility/2006">
              <mc:Choice xmlns:v="urn:schemas-microsoft-com:vml" Requires="v">
                <p:oleObj spid="_x0000_s18964" r:id="rId12" imgW="139700" imgH="190500" progId="Equation.DSMT4">
                  <p:embed/>
                </p:oleObj>
              </mc:Choice>
              <mc:Fallback>
                <p:oleObj r:id="rId12" imgW="139700" imgH="190500" progId="Equation.DSMT4">
                  <p:embed/>
                  <p:pic>
                    <p:nvPicPr>
                      <p:cNvPr id="24" name="Object 23">
                        <a:extLst>
                          <a:ext uri="{FF2B5EF4-FFF2-40B4-BE49-F238E27FC236}">
                            <a16:creationId xmlns:a16="http://schemas.microsoft.com/office/drawing/2014/main" id="{70BA50DB-750D-6947-BBCE-FE76D970D8D2}"/>
                          </a:ext>
                        </a:extLst>
                      </p:cNvPr>
                      <p:cNvPicPr/>
                      <p:nvPr/>
                    </p:nvPicPr>
                    <p:blipFill>
                      <a:blip r:embed="rId13"/>
                      <a:stretch>
                        <a:fillRect/>
                      </a:stretch>
                    </p:blipFill>
                    <p:spPr>
                      <a:xfrm>
                        <a:off x="511175" y="5868988"/>
                        <a:ext cx="360363" cy="492125"/>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625A661B-30E4-C342-98DE-B51CE03E5254}"/>
              </a:ext>
            </a:extLst>
          </p:cNvPr>
          <p:cNvGraphicFramePr>
            <a:graphicFrameLocks noChangeAspect="1"/>
          </p:cNvGraphicFramePr>
          <p:nvPr>
            <p:extLst>
              <p:ext uri="{D42A27DB-BD31-4B8C-83A1-F6EECF244321}">
                <p14:modId xmlns:p14="http://schemas.microsoft.com/office/powerpoint/2010/main" val="4113641488"/>
              </p:ext>
            </p:extLst>
          </p:nvPr>
        </p:nvGraphicFramePr>
        <p:xfrm>
          <a:off x="238848" y="2529279"/>
          <a:ext cx="360362" cy="395288"/>
        </p:xfrm>
        <a:graphic>
          <a:graphicData uri="http://schemas.openxmlformats.org/presentationml/2006/ole">
            <mc:AlternateContent xmlns:mc="http://schemas.openxmlformats.org/markup-compatibility/2006">
              <mc:Choice xmlns:v="urn:schemas-microsoft-com:vml" Requires="v">
                <p:oleObj spid="_x0000_s18965" r:id="rId14" imgW="139700" imgH="152400" progId="Equation.DSMT4">
                  <p:embed/>
                </p:oleObj>
              </mc:Choice>
              <mc:Fallback>
                <p:oleObj r:id="rId14" imgW="139700" imgH="152400" progId="Equation.DSMT4">
                  <p:embed/>
                  <p:pic>
                    <p:nvPicPr>
                      <p:cNvPr id="24" name="Object 23">
                        <a:extLst>
                          <a:ext uri="{FF2B5EF4-FFF2-40B4-BE49-F238E27FC236}">
                            <a16:creationId xmlns:a16="http://schemas.microsoft.com/office/drawing/2014/main" id="{70BA50DB-750D-6947-BBCE-FE76D970D8D2}"/>
                          </a:ext>
                        </a:extLst>
                      </p:cNvPr>
                      <p:cNvPicPr/>
                      <p:nvPr/>
                    </p:nvPicPr>
                    <p:blipFill>
                      <a:blip r:embed="rId15"/>
                      <a:stretch>
                        <a:fillRect/>
                      </a:stretch>
                    </p:blipFill>
                    <p:spPr>
                      <a:xfrm>
                        <a:off x="238848" y="2529279"/>
                        <a:ext cx="360362" cy="395288"/>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C40682F8-3097-074D-BBC6-92B885814692}"/>
              </a:ext>
            </a:extLst>
          </p:cNvPr>
          <p:cNvGraphicFramePr>
            <a:graphicFrameLocks noChangeAspect="1"/>
          </p:cNvGraphicFramePr>
          <p:nvPr>
            <p:extLst>
              <p:ext uri="{D42A27DB-BD31-4B8C-83A1-F6EECF244321}">
                <p14:modId xmlns:p14="http://schemas.microsoft.com/office/powerpoint/2010/main" val="697407277"/>
              </p:ext>
            </p:extLst>
          </p:nvPr>
        </p:nvGraphicFramePr>
        <p:xfrm>
          <a:off x="1111250" y="1936750"/>
          <a:ext cx="295275" cy="330200"/>
        </p:xfrm>
        <a:graphic>
          <a:graphicData uri="http://schemas.openxmlformats.org/presentationml/2006/ole">
            <mc:AlternateContent xmlns:mc="http://schemas.openxmlformats.org/markup-compatibility/2006">
              <mc:Choice xmlns:v="urn:schemas-microsoft-com:vml" Requires="v">
                <p:oleObj spid="_x0000_s18966" r:id="rId16" imgW="114300" imgH="127000" progId="Equation.DSMT4">
                  <p:embed/>
                </p:oleObj>
              </mc:Choice>
              <mc:Fallback>
                <p:oleObj r:id="rId16" imgW="114300" imgH="127000" progId="Equation.DSMT4">
                  <p:embed/>
                  <p:pic>
                    <p:nvPicPr>
                      <p:cNvPr id="27" name="Object 26">
                        <a:extLst>
                          <a:ext uri="{FF2B5EF4-FFF2-40B4-BE49-F238E27FC236}">
                            <a16:creationId xmlns:a16="http://schemas.microsoft.com/office/drawing/2014/main" id="{625A661B-30E4-C342-98DE-B51CE03E5254}"/>
                          </a:ext>
                        </a:extLst>
                      </p:cNvPr>
                      <p:cNvPicPr/>
                      <p:nvPr/>
                    </p:nvPicPr>
                    <p:blipFill>
                      <a:blip r:embed="rId17"/>
                      <a:stretch>
                        <a:fillRect/>
                      </a:stretch>
                    </p:blipFill>
                    <p:spPr>
                      <a:xfrm>
                        <a:off x="1111250" y="1936750"/>
                        <a:ext cx="295275" cy="33020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E7AE6F58-08A6-3642-9962-2467C79E801C}"/>
              </a:ext>
            </a:extLst>
          </p:cNvPr>
          <p:cNvGraphicFramePr>
            <a:graphicFrameLocks noChangeAspect="1"/>
          </p:cNvGraphicFramePr>
          <p:nvPr>
            <p:extLst>
              <p:ext uri="{D42A27DB-BD31-4B8C-83A1-F6EECF244321}">
                <p14:modId xmlns:p14="http://schemas.microsoft.com/office/powerpoint/2010/main" val="2913300289"/>
              </p:ext>
            </p:extLst>
          </p:nvPr>
        </p:nvGraphicFramePr>
        <p:xfrm>
          <a:off x="2025650" y="1922463"/>
          <a:ext cx="328613" cy="396875"/>
        </p:xfrm>
        <a:graphic>
          <a:graphicData uri="http://schemas.openxmlformats.org/presentationml/2006/ole">
            <mc:AlternateContent xmlns:mc="http://schemas.openxmlformats.org/markup-compatibility/2006">
              <mc:Choice xmlns:v="urn:schemas-microsoft-com:vml" Requires="v">
                <p:oleObj spid="_x0000_s18967" r:id="rId18" imgW="127000" imgH="152400" progId="Equation.DSMT4">
                  <p:embed/>
                </p:oleObj>
              </mc:Choice>
              <mc:Fallback>
                <p:oleObj r:id="rId18" imgW="127000" imgH="152400" progId="Equation.DSMT4">
                  <p:embed/>
                  <p:pic>
                    <p:nvPicPr>
                      <p:cNvPr id="28" name="Object 27">
                        <a:extLst>
                          <a:ext uri="{FF2B5EF4-FFF2-40B4-BE49-F238E27FC236}">
                            <a16:creationId xmlns:a16="http://schemas.microsoft.com/office/drawing/2014/main" id="{C40682F8-3097-074D-BBC6-92B885814692}"/>
                          </a:ext>
                        </a:extLst>
                      </p:cNvPr>
                      <p:cNvPicPr/>
                      <p:nvPr/>
                    </p:nvPicPr>
                    <p:blipFill>
                      <a:blip r:embed="rId19"/>
                      <a:stretch>
                        <a:fillRect/>
                      </a:stretch>
                    </p:blipFill>
                    <p:spPr>
                      <a:xfrm>
                        <a:off x="2025650" y="1922463"/>
                        <a:ext cx="328613" cy="396875"/>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28EFA50C-B5EE-7B42-81EB-ABB294961864}"/>
              </a:ext>
            </a:extLst>
          </p:cNvPr>
          <p:cNvGraphicFramePr>
            <a:graphicFrameLocks noChangeAspect="1"/>
          </p:cNvGraphicFramePr>
          <p:nvPr>
            <p:extLst>
              <p:ext uri="{D42A27DB-BD31-4B8C-83A1-F6EECF244321}">
                <p14:modId xmlns:p14="http://schemas.microsoft.com/office/powerpoint/2010/main" val="2259311360"/>
              </p:ext>
            </p:extLst>
          </p:nvPr>
        </p:nvGraphicFramePr>
        <p:xfrm>
          <a:off x="327456" y="1604678"/>
          <a:ext cx="428625" cy="428625"/>
        </p:xfrm>
        <a:graphic>
          <a:graphicData uri="http://schemas.openxmlformats.org/presentationml/2006/ole">
            <mc:AlternateContent xmlns:mc="http://schemas.openxmlformats.org/markup-compatibility/2006">
              <mc:Choice xmlns:v="urn:schemas-microsoft-com:vml" Requires="v">
                <p:oleObj spid="_x0000_s18968" r:id="rId20" imgW="165100" imgH="165100" progId="Equation.DSMT4">
                  <p:embed/>
                </p:oleObj>
              </mc:Choice>
              <mc:Fallback>
                <p:oleObj r:id="rId20" imgW="165100" imgH="165100" progId="Equation.DSMT4">
                  <p:embed/>
                  <p:pic>
                    <p:nvPicPr>
                      <p:cNvPr id="6" name="Object 5">
                        <a:extLst>
                          <a:ext uri="{FF2B5EF4-FFF2-40B4-BE49-F238E27FC236}">
                            <a16:creationId xmlns:a16="http://schemas.microsoft.com/office/drawing/2014/main" id="{5D7F7687-FDAA-BB41-BE8A-DC8D02865A02}"/>
                          </a:ext>
                        </a:extLst>
                      </p:cNvPr>
                      <p:cNvPicPr/>
                      <p:nvPr/>
                    </p:nvPicPr>
                    <p:blipFill>
                      <a:blip r:embed="rId21"/>
                      <a:stretch>
                        <a:fillRect/>
                      </a:stretch>
                    </p:blipFill>
                    <p:spPr>
                      <a:xfrm>
                        <a:off x="327456" y="1604678"/>
                        <a:ext cx="428625" cy="428625"/>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36281290-6361-F345-B67D-BA5560014CE2}"/>
              </a:ext>
            </a:extLst>
          </p:cNvPr>
          <p:cNvGraphicFramePr>
            <a:graphicFrameLocks noChangeAspect="1"/>
          </p:cNvGraphicFramePr>
          <p:nvPr>
            <p:extLst>
              <p:ext uri="{D42A27DB-BD31-4B8C-83A1-F6EECF244321}">
                <p14:modId xmlns:p14="http://schemas.microsoft.com/office/powerpoint/2010/main" val="2428762716"/>
              </p:ext>
            </p:extLst>
          </p:nvPr>
        </p:nvGraphicFramePr>
        <p:xfrm>
          <a:off x="1108095" y="6225976"/>
          <a:ext cx="494108" cy="625871"/>
        </p:xfrm>
        <a:graphic>
          <a:graphicData uri="http://schemas.openxmlformats.org/presentationml/2006/ole">
            <mc:AlternateContent xmlns:mc="http://schemas.openxmlformats.org/markup-compatibility/2006">
              <mc:Choice xmlns:v="urn:schemas-microsoft-com:vml" Requires="v">
                <p:oleObj spid="_x0000_s18969" r:id="rId22" imgW="190500" imgH="241300" progId="Equation.DSMT4">
                  <p:embed/>
                </p:oleObj>
              </mc:Choice>
              <mc:Fallback>
                <p:oleObj r:id="rId22" imgW="190500" imgH="241300" progId="Equation.DSMT4">
                  <p:embed/>
                  <p:pic>
                    <p:nvPicPr>
                      <p:cNvPr id="5" name="Object 4">
                        <a:extLst>
                          <a:ext uri="{FF2B5EF4-FFF2-40B4-BE49-F238E27FC236}">
                            <a16:creationId xmlns:a16="http://schemas.microsoft.com/office/drawing/2014/main" id="{78E40D51-431A-BE46-B586-41B26400EBE4}"/>
                          </a:ext>
                        </a:extLst>
                      </p:cNvPr>
                      <p:cNvPicPr/>
                      <p:nvPr/>
                    </p:nvPicPr>
                    <p:blipFill>
                      <a:blip r:embed="rId23"/>
                      <a:stretch>
                        <a:fillRect/>
                      </a:stretch>
                    </p:blipFill>
                    <p:spPr>
                      <a:xfrm>
                        <a:off x="1108095" y="6225976"/>
                        <a:ext cx="494108" cy="625871"/>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A2E82F18-68E7-3249-8DD5-F683CAFE9922}"/>
              </a:ext>
            </a:extLst>
          </p:cNvPr>
          <p:cNvGraphicFramePr>
            <a:graphicFrameLocks noChangeAspect="1"/>
          </p:cNvGraphicFramePr>
          <p:nvPr>
            <p:extLst>
              <p:ext uri="{D42A27DB-BD31-4B8C-83A1-F6EECF244321}">
                <p14:modId xmlns:p14="http://schemas.microsoft.com/office/powerpoint/2010/main" val="1080765339"/>
              </p:ext>
            </p:extLst>
          </p:nvPr>
        </p:nvGraphicFramePr>
        <p:xfrm>
          <a:off x="2452106" y="1512745"/>
          <a:ext cx="527050" cy="625475"/>
        </p:xfrm>
        <a:graphic>
          <a:graphicData uri="http://schemas.openxmlformats.org/presentationml/2006/ole">
            <mc:AlternateContent xmlns:mc="http://schemas.openxmlformats.org/markup-compatibility/2006">
              <mc:Choice xmlns:v="urn:schemas-microsoft-com:vml" Requires="v">
                <p:oleObj spid="_x0000_s18970" r:id="rId24" imgW="203200" imgH="241300" progId="Equation.DSMT4">
                  <p:embed/>
                </p:oleObj>
              </mc:Choice>
              <mc:Fallback>
                <p:oleObj r:id="rId24" imgW="203200" imgH="241300" progId="Equation.DSMT4">
                  <p:embed/>
                  <p:pic>
                    <p:nvPicPr>
                      <p:cNvPr id="6" name="Object 5">
                        <a:extLst>
                          <a:ext uri="{FF2B5EF4-FFF2-40B4-BE49-F238E27FC236}">
                            <a16:creationId xmlns:a16="http://schemas.microsoft.com/office/drawing/2014/main" id="{5D7F7687-FDAA-BB41-BE8A-DC8D02865A02}"/>
                          </a:ext>
                        </a:extLst>
                      </p:cNvPr>
                      <p:cNvPicPr/>
                      <p:nvPr/>
                    </p:nvPicPr>
                    <p:blipFill>
                      <a:blip r:embed="rId25"/>
                      <a:stretch>
                        <a:fillRect/>
                      </a:stretch>
                    </p:blipFill>
                    <p:spPr>
                      <a:xfrm>
                        <a:off x="2452106" y="1512745"/>
                        <a:ext cx="527050" cy="625475"/>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7541ED50-9845-5F4E-9326-9265F739D9B1}"/>
              </a:ext>
            </a:extLst>
          </p:cNvPr>
          <p:cNvGraphicFramePr>
            <a:graphicFrameLocks noChangeAspect="1"/>
          </p:cNvGraphicFramePr>
          <p:nvPr>
            <p:extLst>
              <p:ext uri="{D42A27DB-BD31-4B8C-83A1-F6EECF244321}">
                <p14:modId xmlns:p14="http://schemas.microsoft.com/office/powerpoint/2010/main" val="4075517990"/>
              </p:ext>
            </p:extLst>
          </p:nvPr>
        </p:nvGraphicFramePr>
        <p:xfrm>
          <a:off x="8091200" y="5859266"/>
          <a:ext cx="360362" cy="427037"/>
        </p:xfrm>
        <a:graphic>
          <a:graphicData uri="http://schemas.openxmlformats.org/presentationml/2006/ole">
            <mc:AlternateContent xmlns:mc="http://schemas.openxmlformats.org/markup-compatibility/2006">
              <mc:Choice xmlns:v="urn:schemas-microsoft-com:vml" Requires="v">
                <p:oleObj spid="_x0000_s18971" r:id="rId26" imgW="139700" imgH="165100" progId="Equation.DSMT4">
                  <p:embed/>
                </p:oleObj>
              </mc:Choice>
              <mc:Fallback>
                <p:oleObj r:id="rId26" imgW="139700" imgH="165100" progId="Equation.DSMT4">
                  <p:embed/>
                  <p:pic>
                    <p:nvPicPr>
                      <p:cNvPr id="24" name="Object 23">
                        <a:extLst>
                          <a:ext uri="{FF2B5EF4-FFF2-40B4-BE49-F238E27FC236}">
                            <a16:creationId xmlns:a16="http://schemas.microsoft.com/office/drawing/2014/main" id="{70BA50DB-750D-6947-BBCE-FE76D970D8D2}"/>
                          </a:ext>
                        </a:extLst>
                      </p:cNvPr>
                      <p:cNvPicPr/>
                      <p:nvPr/>
                    </p:nvPicPr>
                    <p:blipFill>
                      <a:blip r:embed="rId27"/>
                      <a:stretch>
                        <a:fillRect/>
                      </a:stretch>
                    </p:blipFill>
                    <p:spPr>
                      <a:xfrm>
                        <a:off x="8091200" y="5859266"/>
                        <a:ext cx="360362" cy="427037"/>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7391E06E-C696-4244-9898-9006ED9F5D4D}"/>
              </a:ext>
            </a:extLst>
          </p:cNvPr>
          <p:cNvGraphicFramePr>
            <a:graphicFrameLocks noChangeAspect="1"/>
          </p:cNvGraphicFramePr>
          <p:nvPr>
            <p:extLst>
              <p:ext uri="{D42A27DB-BD31-4B8C-83A1-F6EECF244321}">
                <p14:modId xmlns:p14="http://schemas.microsoft.com/office/powerpoint/2010/main" val="550880476"/>
              </p:ext>
            </p:extLst>
          </p:nvPr>
        </p:nvGraphicFramePr>
        <p:xfrm>
          <a:off x="6511637" y="5752476"/>
          <a:ext cx="360363" cy="492125"/>
        </p:xfrm>
        <a:graphic>
          <a:graphicData uri="http://schemas.openxmlformats.org/presentationml/2006/ole">
            <mc:AlternateContent xmlns:mc="http://schemas.openxmlformats.org/markup-compatibility/2006">
              <mc:Choice xmlns:v="urn:schemas-microsoft-com:vml" Requires="v">
                <p:oleObj spid="_x0000_s18972" r:id="rId28" imgW="139700" imgH="190500" progId="Equation.DSMT4">
                  <p:embed/>
                </p:oleObj>
              </mc:Choice>
              <mc:Fallback>
                <p:oleObj r:id="rId28" imgW="139700" imgH="190500" progId="Equation.DSMT4">
                  <p:embed/>
                  <p:pic>
                    <p:nvPicPr>
                      <p:cNvPr id="26" name="Object 25">
                        <a:extLst>
                          <a:ext uri="{FF2B5EF4-FFF2-40B4-BE49-F238E27FC236}">
                            <a16:creationId xmlns:a16="http://schemas.microsoft.com/office/drawing/2014/main" id="{907B6494-38A9-6F4E-8A43-810EC424729F}"/>
                          </a:ext>
                        </a:extLst>
                      </p:cNvPr>
                      <p:cNvPicPr/>
                      <p:nvPr/>
                    </p:nvPicPr>
                    <p:blipFill>
                      <a:blip r:embed="rId29"/>
                      <a:stretch>
                        <a:fillRect/>
                      </a:stretch>
                    </p:blipFill>
                    <p:spPr>
                      <a:xfrm>
                        <a:off x="6511637" y="5752476"/>
                        <a:ext cx="360363" cy="492125"/>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E0730D8D-6D77-5341-9682-7B6B5F82198E}"/>
              </a:ext>
            </a:extLst>
          </p:cNvPr>
          <p:cNvGraphicFramePr>
            <a:graphicFrameLocks noChangeAspect="1"/>
          </p:cNvGraphicFramePr>
          <p:nvPr>
            <p:extLst>
              <p:ext uri="{D42A27DB-BD31-4B8C-83A1-F6EECF244321}">
                <p14:modId xmlns:p14="http://schemas.microsoft.com/office/powerpoint/2010/main" val="4159953129"/>
              </p:ext>
            </p:extLst>
          </p:nvPr>
        </p:nvGraphicFramePr>
        <p:xfrm>
          <a:off x="7108557" y="5943204"/>
          <a:ext cx="494108" cy="625871"/>
        </p:xfrm>
        <a:graphic>
          <a:graphicData uri="http://schemas.openxmlformats.org/presentationml/2006/ole">
            <mc:AlternateContent xmlns:mc="http://schemas.openxmlformats.org/markup-compatibility/2006">
              <mc:Choice xmlns:v="urn:schemas-microsoft-com:vml" Requires="v">
                <p:oleObj spid="_x0000_s18973" r:id="rId30" imgW="190500" imgH="241300" progId="Equation.DSMT4">
                  <p:embed/>
                </p:oleObj>
              </mc:Choice>
              <mc:Fallback>
                <p:oleObj r:id="rId30" imgW="190500" imgH="241300" progId="Equation.DSMT4">
                  <p:embed/>
                  <p:pic>
                    <p:nvPicPr>
                      <p:cNvPr id="31" name="Object 30">
                        <a:extLst>
                          <a:ext uri="{FF2B5EF4-FFF2-40B4-BE49-F238E27FC236}">
                            <a16:creationId xmlns:a16="http://schemas.microsoft.com/office/drawing/2014/main" id="{36281290-6361-F345-B67D-BA5560014CE2}"/>
                          </a:ext>
                        </a:extLst>
                      </p:cNvPr>
                      <p:cNvPicPr/>
                      <p:nvPr/>
                    </p:nvPicPr>
                    <p:blipFill>
                      <a:blip r:embed="rId31"/>
                      <a:stretch>
                        <a:fillRect/>
                      </a:stretch>
                    </p:blipFill>
                    <p:spPr>
                      <a:xfrm>
                        <a:off x="7108557" y="5943204"/>
                        <a:ext cx="494108" cy="625871"/>
                      </a:xfrm>
                      <a:prstGeom prst="rect">
                        <a:avLst/>
                      </a:prstGeom>
                    </p:spPr>
                  </p:pic>
                </p:oleObj>
              </mc:Fallback>
            </mc:AlternateContent>
          </a:graphicData>
        </a:graphic>
      </p:graphicFrame>
      <p:cxnSp>
        <p:nvCxnSpPr>
          <p:cNvPr id="36" name="Straight Connector 35">
            <a:extLst>
              <a:ext uri="{FF2B5EF4-FFF2-40B4-BE49-F238E27FC236}">
                <a16:creationId xmlns:a16="http://schemas.microsoft.com/office/drawing/2014/main" id="{B0480D61-0CB6-6745-9D08-A0354002F129}"/>
              </a:ext>
            </a:extLst>
          </p:cNvPr>
          <p:cNvCxnSpPr>
            <a:cxnSpLocks/>
          </p:cNvCxnSpPr>
          <p:nvPr/>
        </p:nvCxnSpPr>
        <p:spPr>
          <a:xfrm flipV="1">
            <a:off x="6872000" y="4544291"/>
            <a:ext cx="0" cy="1994621"/>
          </a:xfrm>
          <a:prstGeom prst="line">
            <a:avLst/>
          </a:prstGeom>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8B5D57FA-7F56-1B49-9B2C-C0CE8E5CDE02}"/>
              </a:ext>
            </a:extLst>
          </p:cNvPr>
          <p:cNvSpPr txBox="1"/>
          <p:nvPr/>
        </p:nvSpPr>
        <p:spPr>
          <a:xfrm>
            <a:off x="2173035" y="4982077"/>
            <a:ext cx="2043403" cy="707886"/>
          </a:xfrm>
          <a:prstGeom prst="rect">
            <a:avLst/>
          </a:prstGeom>
          <a:noFill/>
        </p:spPr>
        <p:txBody>
          <a:bodyPr wrap="square" rtlCol="0">
            <a:spAutoFit/>
          </a:bodyPr>
          <a:lstStyle/>
          <a:p>
            <a:r>
              <a:rPr lang="en-US" sz="2000" dirty="0"/>
              <a:t>No weak phase</a:t>
            </a:r>
          </a:p>
          <a:p>
            <a:r>
              <a:rPr lang="en-US" sz="2000" dirty="0"/>
              <a:t>No strong phase</a:t>
            </a:r>
          </a:p>
        </p:txBody>
      </p:sp>
      <p:cxnSp>
        <p:nvCxnSpPr>
          <p:cNvPr id="39" name="Straight Connector 38">
            <a:extLst>
              <a:ext uri="{FF2B5EF4-FFF2-40B4-BE49-F238E27FC236}">
                <a16:creationId xmlns:a16="http://schemas.microsoft.com/office/drawing/2014/main" id="{364A195B-4249-D34F-A8CD-6F5FEE7F2183}"/>
              </a:ext>
            </a:extLst>
          </p:cNvPr>
          <p:cNvCxnSpPr>
            <a:cxnSpLocks/>
          </p:cNvCxnSpPr>
          <p:nvPr/>
        </p:nvCxnSpPr>
        <p:spPr>
          <a:xfrm flipV="1">
            <a:off x="8105199" y="4509654"/>
            <a:ext cx="0" cy="202925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9F2CF8B4-1BF9-1042-8A28-99BA06336915}"/>
              </a:ext>
            </a:extLst>
          </p:cNvPr>
          <p:cNvCxnSpPr>
            <a:cxnSpLocks/>
          </p:cNvCxnSpPr>
          <p:nvPr/>
        </p:nvCxnSpPr>
        <p:spPr>
          <a:xfrm flipH="1" flipV="1">
            <a:off x="8084127" y="2588346"/>
            <a:ext cx="21217" cy="1131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2737261E-A3C9-DA4E-AC61-01B1370857BD}"/>
              </a:ext>
            </a:extLst>
          </p:cNvPr>
          <p:cNvCxnSpPr>
            <a:cxnSpLocks/>
          </p:cNvCxnSpPr>
          <p:nvPr/>
        </p:nvCxnSpPr>
        <p:spPr>
          <a:xfrm flipH="1" flipV="1">
            <a:off x="6636401" y="1208265"/>
            <a:ext cx="235599" cy="252899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aphicFrame>
        <p:nvGraphicFramePr>
          <p:cNvPr id="44" name="Object 43">
            <a:extLst>
              <a:ext uri="{FF2B5EF4-FFF2-40B4-BE49-F238E27FC236}">
                <a16:creationId xmlns:a16="http://schemas.microsoft.com/office/drawing/2014/main" id="{6585EB94-CDF9-F747-AD25-A77F53CF176B}"/>
              </a:ext>
            </a:extLst>
          </p:cNvPr>
          <p:cNvGraphicFramePr>
            <a:graphicFrameLocks noChangeAspect="1"/>
          </p:cNvGraphicFramePr>
          <p:nvPr>
            <p:extLst>
              <p:ext uri="{D42A27DB-BD31-4B8C-83A1-F6EECF244321}">
                <p14:modId xmlns:p14="http://schemas.microsoft.com/office/powerpoint/2010/main" val="70944243"/>
              </p:ext>
            </p:extLst>
          </p:nvPr>
        </p:nvGraphicFramePr>
        <p:xfrm>
          <a:off x="1147763" y="3690938"/>
          <a:ext cx="458787" cy="396875"/>
        </p:xfrm>
        <a:graphic>
          <a:graphicData uri="http://schemas.openxmlformats.org/presentationml/2006/ole">
            <mc:AlternateContent xmlns:mc="http://schemas.openxmlformats.org/markup-compatibility/2006">
              <mc:Choice xmlns:v="urn:schemas-microsoft-com:vml" Requires="v">
                <p:oleObj spid="_x0000_s18974" r:id="rId32" imgW="177800" imgH="152400" progId="Equation.DSMT4">
                  <p:embed/>
                </p:oleObj>
              </mc:Choice>
              <mc:Fallback>
                <p:oleObj r:id="rId32" imgW="177800" imgH="152400" progId="Equation.DSMT4">
                  <p:embed/>
                  <p:pic>
                    <p:nvPicPr>
                      <p:cNvPr id="28" name="Object 27">
                        <a:extLst>
                          <a:ext uri="{FF2B5EF4-FFF2-40B4-BE49-F238E27FC236}">
                            <a16:creationId xmlns:a16="http://schemas.microsoft.com/office/drawing/2014/main" id="{C40682F8-3097-074D-BBC6-92B885814692}"/>
                          </a:ext>
                        </a:extLst>
                      </p:cNvPr>
                      <p:cNvPicPr/>
                      <p:nvPr/>
                    </p:nvPicPr>
                    <p:blipFill>
                      <a:blip r:embed="rId33"/>
                      <a:stretch>
                        <a:fillRect/>
                      </a:stretch>
                    </p:blipFill>
                    <p:spPr>
                      <a:xfrm>
                        <a:off x="1147763" y="3690938"/>
                        <a:ext cx="458787" cy="396875"/>
                      </a:xfrm>
                      <a:prstGeom prst="rect">
                        <a:avLst/>
                      </a:prstGeom>
                    </p:spPr>
                  </p:pic>
                </p:oleObj>
              </mc:Fallback>
            </mc:AlternateContent>
          </a:graphicData>
        </a:graphic>
      </p:graphicFrame>
      <p:cxnSp>
        <p:nvCxnSpPr>
          <p:cNvPr id="45" name="Straight Connector 44">
            <a:extLst>
              <a:ext uri="{FF2B5EF4-FFF2-40B4-BE49-F238E27FC236}">
                <a16:creationId xmlns:a16="http://schemas.microsoft.com/office/drawing/2014/main" id="{D956941F-F80F-9443-91B2-0EB094D15A1B}"/>
              </a:ext>
            </a:extLst>
          </p:cNvPr>
          <p:cNvCxnSpPr>
            <a:cxnSpLocks/>
          </p:cNvCxnSpPr>
          <p:nvPr/>
        </p:nvCxnSpPr>
        <p:spPr>
          <a:xfrm>
            <a:off x="6872000" y="3711367"/>
            <a:ext cx="1233199" cy="2589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26EC215A-2CBA-3E4F-8F8E-9B4D80A1A9AF}"/>
              </a:ext>
            </a:extLst>
          </p:cNvPr>
          <p:cNvCxnSpPr>
            <a:cxnSpLocks/>
          </p:cNvCxnSpPr>
          <p:nvPr/>
        </p:nvCxnSpPr>
        <p:spPr>
          <a:xfrm>
            <a:off x="12808818" y="4028370"/>
            <a:ext cx="1233199" cy="2589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65D385BA-AE83-154F-8F71-DB8442064E26}"/>
              </a:ext>
            </a:extLst>
          </p:cNvPr>
          <p:cNvCxnSpPr>
            <a:cxnSpLocks/>
          </p:cNvCxnSpPr>
          <p:nvPr/>
        </p:nvCxnSpPr>
        <p:spPr>
          <a:xfrm>
            <a:off x="6858140" y="4501081"/>
            <a:ext cx="1233199" cy="2589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aphicFrame>
        <p:nvGraphicFramePr>
          <p:cNvPr id="49" name="Object 48">
            <a:extLst>
              <a:ext uri="{FF2B5EF4-FFF2-40B4-BE49-F238E27FC236}">
                <a16:creationId xmlns:a16="http://schemas.microsoft.com/office/drawing/2014/main" id="{37CDBA25-2D44-D548-8821-698390E04456}"/>
              </a:ext>
            </a:extLst>
          </p:cNvPr>
          <p:cNvGraphicFramePr>
            <a:graphicFrameLocks noChangeAspect="1"/>
          </p:cNvGraphicFramePr>
          <p:nvPr>
            <p:extLst>
              <p:ext uri="{D42A27DB-BD31-4B8C-83A1-F6EECF244321}">
                <p14:modId xmlns:p14="http://schemas.microsoft.com/office/powerpoint/2010/main" val="2792687404"/>
              </p:ext>
            </p:extLst>
          </p:nvPr>
        </p:nvGraphicFramePr>
        <p:xfrm>
          <a:off x="7302391" y="3786756"/>
          <a:ext cx="344694" cy="298177"/>
        </p:xfrm>
        <a:graphic>
          <a:graphicData uri="http://schemas.openxmlformats.org/presentationml/2006/ole">
            <mc:AlternateContent xmlns:mc="http://schemas.openxmlformats.org/markup-compatibility/2006">
              <mc:Choice xmlns:v="urn:schemas-microsoft-com:vml" Requires="v">
                <p:oleObj spid="_x0000_s18975" r:id="rId34" imgW="177800" imgH="152400" progId="Equation.DSMT4">
                  <p:embed/>
                </p:oleObj>
              </mc:Choice>
              <mc:Fallback>
                <p:oleObj r:id="rId34" imgW="177800" imgH="152400" progId="Equation.DSMT4">
                  <p:embed/>
                  <p:pic>
                    <p:nvPicPr>
                      <p:cNvPr id="44" name="Object 43">
                        <a:extLst>
                          <a:ext uri="{FF2B5EF4-FFF2-40B4-BE49-F238E27FC236}">
                            <a16:creationId xmlns:a16="http://schemas.microsoft.com/office/drawing/2014/main" id="{6585EB94-CDF9-F747-AD25-A77F53CF176B}"/>
                          </a:ext>
                        </a:extLst>
                      </p:cNvPr>
                      <p:cNvPicPr/>
                      <p:nvPr/>
                    </p:nvPicPr>
                    <p:blipFill>
                      <a:blip r:embed="rId35"/>
                      <a:stretch>
                        <a:fillRect/>
                      </a:stretch>
                    </p:blipFill>
                    <p:spPr>
                      <a:xfrm>
                        <a:off x="7302391" y="3786756"/>
                        <a:ext cx="344694" cy="298177"/>
                      </a:xfrm>
                      <a:prstGeom prst="rect">
                        <a:avLst/>
                      </a:prstGeom>
                    </p:spPr>
                  </p:pic>
                </p:oleObj>
              </mc:Fallback>
            </mc:AlternateContent>
          </a:graphicData>
        </a:graphic>
      </p:graphicFrame>
      <p:cxnSp>
        <p:nvCxnSpPr>
          <p:cNvPr id="51" name="Straight Connector 50">
            <a:extLst>
              <a:ext uri="{FF2B5EF4-FFF2-40B4-BE49-F238E27FC236}">
                <a16:creationId xmlns:a16="http://schemas.microsoft.com/office/drawing/2014/main" id="{14F5644D-2CC5-D242-A5B5-AE96919BCFF0}"/>
              </a:ext>
            </a:extLst>
          </p:cNvPr>
          <p:cNvCxnSpPr/>
          <p:nvPr/>
        </p:nvCxnSpPr>
        <p:spPr>
          <a:xfrm>
            <a:off x="6858140" y="3719945"/>
            <a:ext cx="13860" cy="781136"/>
          </a:xfrm>
          <a:prstGeom prst="line">
            <a:avLst/>
          </a:prstGeom>
          <a:ln>
            <a:solidFill>
              <a:srgbClr val="FF40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5F2EDBD8-2845-AD4D-8C72-247F97B0414A}"/>
              </a:ext>
            </a:extLst>
          </p:cNvPr>
          <p:cNvCxnSpPr/>
          <p:nvPr/>
        </p:nvCxnSpPr>
        <p:spPr>
          <a:xfrm>
            <a:off x="8105199" y="3719945"/>
            <a:ext cx="13860" cy="781136"/>
          </a:xfrm>
          <a:prstGeom prst="line">
            <a:avLst/>
          </a:prstGeom>
          <a:ln>
            <a:solidFill>
              <a:srgbClr val="FF40FF"/>
            </a:solidFill>
          </a:ln>
        </p:spPr>
        <p:style>
          <a:lnRef idx="2">
            <a:schemeClr val="accent1"/>
          </a:lnRef>
          <a:fillRef idx="0">
            <a:schemeClr val="accent1"/>
          </a:fillRef>
          <a:effectRef idx="1">
            <a:schemeClr val="accent1"/>
          </a:effectRef>
          <a:fontRef idx="minor">
            <a:schemeClr val="tx1"/>
          </a:fontRef>
        </p:style>
      </p:cxnSp>
      <p:graphicFrame>
        <p:nvGraphicFramePr>
          <p:cNvPr id="53" name="Object 52">
            <a:extLst>
              <a:ext uri="{FF2B5EF4-FFF2-40B4-BE49-F238E27FC236}">
                <a16:creationId xmlns:a16="http://schemas.microsoft.com/office/drawing/2014/main" id="{28090297-6EE5-364F-939C-ED9C3FBF69B5}"/>
              </a:ext>
            </a:extLst>
          </p:cNvPr>
          <p:cNvGraphicFramePr>
            <a:graphicFrameLocks noChangeAspect="1"/>
          </p:cNvGraphicFramePr>
          <p:nvPr>
            <p:extLst>
              <p:ext uri="{D42A27DB-BD31-4B8C-83A1-F6EECF244321}">
                <p14:modId xmlns:p14="http://schemas.microsoft.com/office/powerpoint/2010/main" val="2468567460"/>
              </p:ext>
            </p:extLst>
          </p:nvPr>
        </p:nvGraphicFramePr>
        <p:xfrm>
          <a:off x="7358602" y="4576023"/>
          <a:ext cx="313358" cy="271070"/>
        </p:xfrm>
        <a:graphic>
          <a:graphicData uri="http://schemas.openxmlformats.org/presentationml/2006/ole">
            <mc:AlternateContent xmlns:mc="http://schemas.openxmlformats.org/markup-compatibility/2006">
              <mc:Choice xmlns:v="urn:schemas-microsoft-com:vml" Requires="v">
                <p:oleObj spid="_x0000_s18976" r:id="rId36" imgW="177800" imgH="152400" progId="Equation.DSMT4">
                  <p:embed/>
                </p:oleObj>
              </mc:Choice>
              <mc:Fallback>
                <p:oleObj r:id="rId36" imgW="177800" imgH="152400" progId="Equation.DSMT4">
                  <p:embed/>
                  <p:pic>
                    <p:nvPicPr>
                      <p:cNvPr id="49" name="Object 48">
                        <a:extLst>
                          <a:ext uri="{FF2B5EF4-FFF2-40B4-BE49-F238E27FC236}">
                            <a16:creationId xmlns:a16="http://schemas.microsoft.com/office/drawing/2014/main" id="{37CDBA25-2D44-D548-8821-698390E04456}"/>
                          </a:ext>
                        </a:extLst>
                      </p:cNvPr>
                      <p:cNvPicPr/>
                      <p:nvPr/>
                    </p:nvPicPr>
                    <p:blipFill>
                      <a:blip r:embed="rId37"/>
                      <a:stretch>
                        <a:fillRect/>
                      </a:stretch>
                    </p:blipFill>
                    <p:spPr>
                      <a:xfrm>
                        <a:off x="7358602" y="4576023"/>
                        <a:ext cx="313358" cy="271070"/>
                      </a:xfrm>
                      <a:prstGeom prst="rect">
                        <a:avLst/>
                      </a:prstGeom>
                    </p:spPr>
                  </p:pic>
                </p:oleObj>
              </mc:Fallback>
            </mc:AlternateContent>
          </a:graphicData>
        </a:graphic>
      </p:graphicFrame>
      <p:graphicFrame>
        <p:nvGraphicFramePr>
          <p:cNvPr id="54" name="Object 53">
            <a:extLst>
              <a:ext uri="{FF2B5EF4-FFF2-40B4-BE49-F238E27FC236}">
                <a16:creationId xmlns:a16="http://schemas.microsoft.com/office/drawing/2014/main" id="{F9559A62-A4EA-4D42-9F82-274A31C8A5E5}"/>
              </a:ext>
            </a:extLst>
          </p:cNvPr>
          <p:cNvGraphicFramePr>
            <a:graphicFrameLocks noChangeAspect="1"/>
          </p:cNvGraphicFramePr>
          <p:nvPr>
            <p:extLst>
              <p:ext uri="{D42A27DB-BD31-4B8C-83A1-F6EECF244321}">
                <p14:modId xmlns:p14="http://schemas.microsoft.com/office/powerpoint/2010/main" val="949275147"/>
              </p:ext>
            </p:extLst>
          </p:nvPr>
        </p:nvGraphicFramePr>
        <p:xfrm>
          <a:off x="6564313" y="4029075"/>
          <a:ext cx="157162" cy="249238"/>
        </p:xfrm>
        <a:graphic>
          <a:graphicData uri="http://schemas.openxmlformats.org/presentationml/2006/ole">
            <mc:AlternateContent xmlns:mc="http://schemas.openxmlformats.org/markup-compatibility/2006">
              <mc:Choice xmlns:v="urn:schemas-microsoft-com:vml" Requires="v">
                <p:oleObj spid="_x0000_s18977" r:id="rId38" imgW="88900" imgH="139700" progId="Equation.DSMT4">
                  <p:embed/>
                </p:oleObj>
              </mc:Choice>
              <mc:Fallback>
                <p:oleObj r:id="rId38" imgW="88900" imgH="139700" progId="Equation.DSMT4">
                  <p:embed/>
                  <p:pic>
                    <p:nvPicPr>
                      <p:cNvPr id="53" name="Object 52">
                        <a:extLst>
                          <a:ext uri="{FF2B5EF4-FFF2-40B4-BE49-F238E27FC236}">
                            <a16:creationId xmlns:a16="http://schemas.microsoft.com/office/drawing/2014/main" id="{28090297-6EE5-364F-939C-ED9C3FBF69B5}"/>
                          </a:ext>
                        </a:extLst>
                      </p:cNvPr>
                      <p:cNvPicPr/>
                      <p:nvPr/>
                    </p:nvPicPr>
                    <p:blipFill>
                      <a:blip r:embed="rId39"/>
                      <a:stretch>
                        <a:fillRect/>
                      </a:stretch>
                    </p:blipFill>
                    <p:spPr>
                      <a:xfrm>
                        <a:off x="6564313" y="4029075"/>
                        <a:ext cx="157162" cy="249238"/>
                      </a:xfrm>
                      <a:prstGeom prst="rect">
                        <a:avLst/>
                      </a:prstGeom>
                    </p:spPr>
                  </p:pic>
                </p:oleObj>
              </mc:Fallback>
            </mc:AlternateContent>
          </a:graphicData>
        </a:graphic>
      </p:graphicFrame>
      <p:graphicFrame>
        <p:nvGraphicFramePr>
          <p:cNvPr id="55" name="Object 54">
            <a:extLst>
              <a:ext uri="{FF2B5EF4-FFF2-40B4-BE49-F238E27FC236}">
                <a16:creationId xmlns:a16="http://schemas.microsoft.com/office/drawing/2014/main" id="{C94AE1E3-C711-C84E-AA54-2CA9C0F2153B}"/>
              </a:ext>
            </a:extLst>
          </p:cNvPr>
          <p:cNvGraphicFramePr>
            <a:graphicFrameLocks noChangeAspect="1"/>
          </p:cNvGraphicFramePr>
          <p:nvPr>
            <p:extLst>
              <p:ext uri="{D42A27DB-BD31-4B8C-83A1-F6EECF244321}">
                <p14:modId xmlns:p14="http://schemas.microsoft.com/office/powerpoint/2010/main" val="3903693568"/>
              </p:ext>
            </p:extLst>
          </p:nvPr>
        </p:nvGraphicFramePr>
        <p:xfrm>
          <a:off x="8147556" y="4054265"/>
          <a:ext cx="157162" cy="249238"/>
        </p:xfrm>
        <a:graphic>
          <a:graphicData uri="http://schemas.openxmlformats.org/presentationml/2006/ole">
            <mc:AlternateContent xmlns:mc="http://schemas.openxmlformats.org/markup-compatibility/2006">
              <mc:Choice xmlns:v="urn:schemas-microsoft-com:vml" Requires="v">
                <p:oleObj spid="_x0000_s18978" r:id="rId40" imgW="88900" imgH="139700" progId="Equation.DSMT4">
                  <p:embed/>
                </p:oleObj>
              </mc:Choice>
              <mc:Fallback>
                <p:oleObj r:id="rId40" imgW="88900" imgH="139700" progId="Equation.DSMT4">
                  <p:embed/>
                  <p:pic>
                    <p:nvPicPr>
                      <p:cNvPr id="54" name="Object 53">
                        <a:extLst>
                          <a:ext uri="{FF2B5EF4-FFF2-40B4-BE49-F238E27FC236}">
                            <a16:creationId xmlns:a16="http://schemas.microsoft.com/office/drawing/2014/main" id="{F9559A62-A4EA-4D42-9F82-274A31C8A5E5}"/>
                          </a:ext>
                        </a:extLst>
                      </p:cNvPr>
                      <p:cNvPicPr/>
                      <p:nvPr/>
                    </p:nvPicPr>
                    <p:blipFill>
                      <a:blip r:embed="rId41"/>
                      <a:stretch>
                        <a:fillRect/>
                      </a:stretch>
                    </p:blipFill>
                    <p:spPr>
                      <a:xfrm>
                        <a:off x="8147556" y="4054265"/>
                        <a:ext cx="157162" cy="249238"/>
                      </a:xfrm>
                      <a:prstGeom prst="rect">
                        <a:avLst/>
                      </a:prstGeom>
                    </p:spPr>
                  </p:pic>
                </p:oleObj>
              </mc:Fallback>
            </mc:AlternateContent>
          </a:graphicData>
        </a:graphic>
      </p:graphicFrame>
      <p:graphicFrame>
        <p:nvGraphicFramePr>
          <p:cNvPr id="57" name="Object 56">
            <a:extLst>
              <a:ext uri="{FF2B5EF4-FFF2-40B4-BE49-F238E27FC236}">
                <a16:creationId xmlns:a16="http://schemas.microsoft.com/office/drawing/2014/main" id="{E6073978-F65D-8A45-B229-803FD3004209}"/>
              </a:ext>
            </a:extLst>
          </p:cNvPr>
          <p:cNvGraphicFramePr>
            <a:graphicFrameLocks noChangeAspect="1"/>
          </p:cNvGraphicFramePr>
          <p:nvPr>
            <p:extLst>
              <p:ext uri="{D42A27DB-BD31-4B8C-83A1-F6EECF244321}">
                <p14:modId xmlns:p14="http://schemas.microsoft.com/office/powerpoint/2010/main" val="942087235"/>
              </p:ext>
            </p:extLst>
          </p:nvPr>
        </p:nvGraphicFramePr>
        <p:xfrm>
          <a:off x="6440345" y="3010336"/>
          <a:ext cx="392113" cy="492125"/>
        </p:xfrm>
        <a:graphic>
          <a:graphicData uri="http://schemas.openxmlformats.org/presentationml/2006/ole">
            <mc:AlternateContent xmlns:mc="http://schemas.openxmlformats.org/markup-compatibility/2006">
              <mc:Choice xmlns:v="urn:schemas-microsoft-com:vml" Requires="v">
                <p:oleObj spid="_x0000_s18979" r:id="rId42" imgW="152400" imgH="190500" progId="Equation.DSMT4">
                  <p:embed/>
                </p:oleObj>
              </mc:Choice>
              <mc:Fallback>
                <p:oleObj r:id="rId42" imgW="152400" imgH="190500" progId="Equation.DSMT4">
                  <p:embed/>
                  <p:pic>
                    <p:nvPicPr>
                      <p:cNvPr id="33" name="Object 32">
                        <a:extLst>
                          <a:ext uri="{FF2B5EF4-FFF2-40B4-BE49-F238E27FC236}">
                            <a16:creationId xmlns:a16="http://schemas.microsoft.com/office/drawing/2014/main" id="{7541ED50-9845-5F4E-9326-9265F739D9B1}"/>
                          </a:ext>
                        </a:extLst>
                      </p:cNvPr>
                      <p:cNvPicPr/>
                      <p:nvPr/>
                    </p:nvPicPr>
                    <p:blipFill>
                      <a:blip r:embed="rId43"/>
                      <a:stretch>
                        <a:fillRect/>
                      </a:stretch>
                    </p:blipFill>
                    <p:spPr>
                      <a:xfrm>
                        <a:off x="6440345" y="3010336"/>
                        <a:ext cx="392113" cy="492125"/>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6749455F-0B20-2E4F-85E7-A103B4361904}"/>
              </a:ext>
            </a:extLst>
          </p:cNvPr>
          <p:cNvGraphicFramePr>
            <a:graphicFrameLocks noChangeAspect="1"/>
          </p:cNvGraphicFramePr>
          <p:nvPr>
            <p:extLst>
              <p:ext uri="{D42A27DB-BD31-4B8C-83A1-F6EECF244321}">
                <p14:modId xmlns:p14="http://schemas.microsoft.com/office/powerpoint/2010/main" val="1892959900"/>
              </p:ext>
            </p:extLst>
          </p:nvPr>
        </p:nvGraphicFramePr>
        <p:xfrm>
          <a:off x="8154988" y="2909888"/>
          <a:ext cx="293687" cy="427037"/>
        </p:xfrm>
        <a:graphic>
          <a:graphicData uri="http://schemas.openxmlformats.org/presentationml/2006/ole">
            <mc:AlternateContent xmlns:mc="http://schemas.openxmlformats.org/markup-compatibility/2006">
              <mc:Choice xmlns:v="urn:schemas-microsoft-com:vml" Requires="v">
                <p:oleObj spid="_x0000_s18980" r:id="rId44" imgW="114300" imgH="165100" progId="Equation.DSMT4">
                  <p:embed/>
                </p:oleObj>
              </mc:Choice>
              <mc:Fallback>
                <p:oleObj r:id="rId44" imgW="114300" imgH="165100" progId="Equation.DSMT4">
                  <p:embed/>
                  <p:pic>
                    <p:nvPicPr>
                      <p:cNvPr id="57" name="Object 56">
                        <a:extLst>
                          <a:ext uri="{FF2B5EF4-FFF2-40B4-BE49-F238E27FC236}">
                            <a16:creationId xmlns:a16="http://schemas.microsoft.com/office/drawing/2014/main" id="{E6073978-F65D-8A45-B229-803FD3004209}"/>
                          </a:ext>
                        </a:extLst>
                      </p:cNvPr>
                      <p:cNvPicPr/>
                      <p:nvPr/>
                    </p:nvPicPr>
                    <p:blipFill>
                      <a:blip r:embed="rId45"/>
                      <a:stretch>
                        <a:fillRect/>
                      </a:stretch>
                    </p:blipFill>
                    <p:spPr>
                      <a:xfrm>
                        <a:off x="8154988" y="2909888"/>
                        <a:ext cx="293687" cy="427037"/>
                      </a:xfrm>
                      <a:prstGeom prst="rect">
                        <a:avLst/>
                      </a:prstGeom>
                    </p:spPr>
                  </p:pic>
                </p:oleObj>
              </mc:Fallback>
            </mc:AlternateContent>
          </a:graphicData>
        </a:graphic>
      </p:graphicFrame>
      <p:graphicFrame>
        <p:nvGraphicFramePr>
          <p:cNvPr id="59" name="Object 58">
            <a:extLst>
              <a:ext uri="{FF2B5EF4-FFF2-40B4-BE49-F238E27FC236}">
                <a16:creationId xmlns:a16="http://schemas.microsoft.com/office/drawing/2014/main" id="{F93ED896-BD8C-A841-BA07-D7C5922FA379}"/>
              </a:ext>
            </a:extLst>
          </p:cNvPr>
          <p:cNvGraphicFramePr>
            <a:graphicFrameLocks noChangeAspect="1"/>
          </p:cNvGraphicFramePr>
          <p:nvPr>
            <p:extLst>
              <p:ext uri="{D42A27DB-BD31-4B8C-83A1-F6EECF244321}">
                <p14:modId xmlns:p14="http://schemas.microsoft.com/office/powerpoint/2010/main" val="2021101680"/>
              </p:ext>
            </p:extLst>
          </p:nvPr>
        </p:nvGraphicFramePr>
        <p:xfrm>
          <a:off x="7149377" y="3034682"/>
          <a:ext cx="495300" cy="625475"/>
        </p:xfrm>
        <a:graphic>
          <a:graphicData uri="http://schemas.openxmlformats.org/presentationml/2006/ole">
            <mc:AlternateContent xmlns:mc="http://schemas.openxmlformats.org/markup-compatibility/2006">
              <mc:Choice xmlns:v="urn:schemas-microsoft-com:vml" Requires="v">
                <p:oleObj spid="_x0000_s18981" r:id="rId46" imgW="190500" imgH="241300" progId="Equation.DSMT4">
                  <p:embed/>
                </p:oleObj>
              </mc:Choice>
              <mc:Fallback>
                <p:oleObj r:id="rId46" imgW="190500" imgH="241300" progId="Equation.DSMT4">
                  <p:embed/>
                  <p:pic>
                    <p:nvPicPr>
                      <p:cNvPr id="35" name="Object 34">
                        <a:extLst>
                          <a:ext uri="{FF2B5EF4-FFF2-40B4-BE49-F238E27FC236}">
                            <a16:creationId xmlns:a16="http://schemas.microsoft.com/office/drawing/2014/main" id="{E0730D8D-6D77-5341-9682-7B6B5F82198E}"/>
                          </a:ext>
                        </a:extLst>
                      </p:cNvPr>
                      <p:cNvPicPr/>
                      <p:nvPr/>
                    </p:nvPicPr>
                    <p:blipFill>
                      <a:blip r:embed="rId47"/>
                      <a:stretch>
                        <a:fillRect/>
                      </a:stretch>
                    </p:blipFill>
                    <p:spPr>
                      <a:xfrm>
                        <a:off x="7149377" y="3034682"/>
                        <a:ext cx="495300" cy="625475"/>
                      </a:xfrm>
                      <a:prstGeom prst="rect">
                        <a:avLst/>
                      </a:prstGeom>
                    </p:spPr>
                  </p:pic>
                </p:oleObj>
              </mc:Fallback>
            </mc:AlternateContent>
          </a:graphicData>
        </a:graphic>
      </p:graphicFrame>
      <p:sp>
        <p:nvSpPr>
          <p:cNvPr id="60" name="Oval 59">
            <a:extLst>
              <a:ext uri="{FF2B5EF4-FFF2-40B4-BE49-F238E27FC236}">
                <a16:creationId xmlns:a16="http://schemas.microsoft.com/office/drawing/2014/main" id="{87ADCCD6-6EEE-4B4A-ADC7-8527DCDF258D}"/>
              </a:ext>
            </a:extLst>
          </p:cNvPr>
          <p:cNvSpPr/>
          <p:nvPr/>
        </p:nvSpPr>
        <p:spPr>
          <a:xfrm>
            <a:off x="7994073" y="4407679"/>
            <a:ext cx="180109" cy="225870"/>
          </a:xfrm>
          <a:prstGeom prst="ellipse">
            <a:avLst/>
          </a:prstGeom>
          <a:gradFill>
            <a:gsLst>
              <a:gs pos="0">
                <a:schemeClr val="accent1">
                  <a:tint val="100000"/>
                  <a:shade val="100000"/>
                  <a:satMod val="130000"/>
                  <a:alpha val="28000"/>
                  <a:lumMod val="75000"/>
                  <a:lumOff val="2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732DACC1-D844-D74C-BBC8-B48575FFB356}"/>
              </a:ext>
            </a:extLst>
          </p:cNvPr>
          <p:cNvSpPr/>
          <p:nvPr/>
        </p:nvSpPr>
        <p:spPr>
          <a:xfrm>
            <a:off x="6774880" y="3604108"/>
            <a:ext cx="180109" cy="225870"/>
          </a:xfrm>
          <a:prstGeom prst="ellipse">
            <a:avLst/>
          </a:prstGeom>
          <a:gradFill>
            <a:gsLst>
              <a:gs pos="0">
                <a:schemeClr val="accent1">
                  <a:tint val="100000"/>
                  <a:shade val="100000"/>
                  <a:satMod val="130000"/>
                  <a:alpha val="28000"/>
                  <a:lumMod val="75000"/>
                  <a:lumOff val="2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5" name="Object 64">
            <a:extLst>
              <a:ext uri="{FF2B5EF4-FFF2-40B4-BE49-F238E27FC236}">
                <a16:creationId xmlns:a16="http://schemas.microsoft.com/office/drawing/2014/main" id="{1DAD7C36-FF9A-7048-820E-2F715950F4B6}"/>
              </a:ext>
            </a:extLst>
          </p:cNvPr>
          <p:cNvGraphicFramePr>
            <a:graphicFrameLocks noChangeAspect="1"/>
          </p:cNvGraphicFramePr>
          <p:nvPr>
            <p:extLst>
              <p:ext uri="{D42A27DB-BD31-4B8C-83A1-F6EECF244321}">
                <p14:modId xmlns:p14="http://schemas.microsoft.com/office/powerpoint/2010/main" val="2135622701"/>
              </p:ext>
            </p:extLst>
          </p:nvPr>
        </p:nvGraphicFramePr>
        <p:xfrm>
          <a:off x="6324600" y="3517900"/>
          <a:ext cx="384175" cy="387350"/>
        </p:xfrm>
        <a:graphic>
          <a:graphicData uri="http://schemas.openxmlformats.org/presentationml/2006/ole">
            <mc:AlternateContent xmlns:mc="http://schemas.openxmlformats.org/markup-compatibility/2006">
              <mc:Choice xmlns:v="urn:schemas-microsoft-com:vml" Requires="v">
                <p:oleObj spid="_x0000_s18982" r:id="rId48" imgW="241300" imgH="241300" progId="Equation.DSMT4">
                  <p:embed/>
                </p:oleObj>
              </mc:Choice>
              <mc:Fallback>
                <p:oleObj r:id="rId48" imgW="241300" imgH="241300" progId="Equation.DSMT4">
                  <p:embed/>
                  <p:pic>
                    <p:nvPicPr>
                      <p:cNvPr id="62" name="Object 61">
                        <a:extLst>
                          <a:ext uri="{FF2B5EF4-FFF2-40B4-BE49-F238E27FC236}">
                            <a16:creationId xmlns:a16="http://schemas.microsoft.com/office/drawing/2014/main" id="{0212D79D-0BBC-F54A-BC15-C735EE16B4C8}"/>
                          </a:ext>
                        </a:extLst>
                      </p:cNvPr>
                      <p:cNvPicPr/>
                      <p:nvPr/>
                    </p:nvPicPr>
                    <p:blipFill>
                      <a:blip r:embed="rId49"/>
                      <a:stretch>
                        <a:fillRect/>
                      </a:stretch>
                    </p:blipFill>
                    <p:spPr>
                      <a:xfrm>
                        <a:off x="6324600" y="3517900"/>
                        <a:ext cx="384175" cy="387350"/>
                      </a:xfrm>
                      <a:prstGeom prst="rect">
                        <a:avLst/>
                      </a:prstGeom>
                      <a:ln>
                        <a:solidFill>
                          <a:schemeClr val="tx1"/>
                        </a:solidFill>
                      </a:ln>
                    </p:spPr>
                  </p:pic>
                </p:oleObj>
              </mc:Fallback>
            </mc:AlternateContent>
          </a:graphicData>
        </a:graphic>
      </p:graphicFrame>
      <p:cxnSp>
        <p:nvCxnSpPr>
          <p:cNvPr id="67" name="Straight Connector 66">
            <a:extLst>
              <a:ext uri="{FF2B5EF4-FFF2-40B4-BE49-F238E27FC236}">
                <a16:creationId xmlns:a16="http://schemas.microsoft.com/office/drawing/2014/main" id="{D7D42C28-C697-C242-9FA7-B3B6766E832B}"/>
              </a:ext>
            </a:extLst>
          </p:cNvPr>
          <p:cNvCxnSpPr>
            <a:cxnSpLocks/>
          </p:cNvCxnSpPr>
          <p:nvPr/>
        </p:nvCxnSpPr>
        <p:spPr>
          <a:xfrm flipV="1">
            <a:off x="8084127" y="1675312"/>
            <a:ext cx="651816" cy="95872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D674C087-68B6-1F4A-B896-14E0A62EC9F3}"/>
              </a:ext>
            </a:extLst>
          </p:cNvPr>
          <p:cNvCxnSpPr>
            <a:cxnSpLocks/>
          </p:cNvCxnSpPr>
          <p:nvPr/>
        </p:nvCxnSpPr>
        <p:spPr>
          <a:xfrm>
            <a:off x="7474738" y="2209135"/>
            <a:ext cx="644321" cy="37921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C1A846E6-3B45-7448-8914-4C860BFE9F11}"/>
              </a:ext>
            </a:extLst>
          </p:cNvPr>
          <p:cNvCxnSpPr>
            <a:cxnSpLocks/>
          </p:cNvCxnSpPr>
          <p:nvPr/>
        </p:nvCxnSpPr>
        <p:spPr>
          <a:xfrm flipV="1">
            <a:off x="7503172" y="1259164"/>
            <a:ext cx="651816" cy="95872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3341D4ED-9E86-7846-9CAC-55931999D426}"/>
              </a:ext>
            </a:extLst>
          </p:cNvPr>
          <p:cNvCxnSpPr>
            <a:cxnSpLocks/>
          </p:cNvCxnSpPr>
          <p:nvPr/>
        </p:nvCxnSpPr>
        <p:spPr>
          <a:xfrm>
            <a:off x="7099733" y="1271300"/>
            <a:ext cx="399003" cy="964617"/>
          </a:xfrm>
          <a:prstGeom prst="line">
            <a:avLst/>
          </a:prstGeom>
          <a:ln>
            <a:solidFill>
              <a:srgbClr val="01CD06"/>
            </a:solidFill>
          </a:ln>
        </p:spPr>
        <p:style>
          <a:lnRef idx="2">
            <a:schemeClr val="accent1"/>
          </a:lnRef>
          <a:fillRef idx="0">
            <a:schemeClr val="accent1"/>
          </a:fillRef>
          <a:effectRef idx="1">
            <a:schemeClr val="accent1"/>
          </a:effectRef>
          <a:fontRef idx="minor">
            <a:schemeClr val="tx1"/>
          </a:fontRef>
        </p:style>
      </p:cxnSp>
      <p:graphicFrame>
        <p:nvGraphicFramePr>
          <p:cNvPr id="79" name="Object 78">
            <a:extLst>
              <a:ext uri="{FF2B5EF4-FFF2-40B4-BE49-F238E27FC236}">
                <a16:creationId xmlns:a16="http://schemas.microsoft.com/office/drawing/2014/main" id="{5BD9959B-4723-DF4C-A876-A2CAD0D7BE4B}"/>
              </a:ext>
            </a:extLst>
          </p:cNvPr>
          <p:cNvGraphicFramePr>
            <a:graphicFrameLocks noChangeAspect="1"/>
          </p:cNvGraphicFramePr>
          <p:nvPr>
            <p:extLst>
              <p:ext uri="{D42A27DB-BD31-4B8C-83A1-F6EECF244321}">
                <p14:modId xmlns:p14="http://schemas.microsoft.com/office/powerpoint/2010/main" val="1572646405"/>
              </p:ext>
            </p:extLst>
          </p:nvPr>
        </p:nvGraphicFramePr>
        <p:xfrm>
          <a:off x="6682669" y="1054830"/>
          <a:ext cx="527050" cy="625475"/>
        </p:xfrm>
        <a:graphic>
          <a:graphicData uri="http://schemas.openxmlformats.org/presentationml/2006/ole">
            <mc:AlternateContent xmlns:mc="http://schemas.openxmlformats.org/markup-compatibility/2006">
              <mc:Choice xmlns:v="urn:schemas-microsoft-com:vml" Requires="v">
                <p:oleObj spid="_x0000_s18983" r:id="rId50" imgW="203200" imgH="241300" progId="Equation.DSMT4">
                  <p:embed/>
                </p:oleObj>
              </mc:Choice>
              <mc:Fallback>
                <p:oleObj r:id="rId50" imgW="203200" imgH="241300" progId="Equation.DSMT4">
                  <p:embed/>
                  <p:pic>
                    <p:nvPicPr>
                      <p:cNvPr id="32" name="Object 31">
                        <a:extLst>
                          <a:ext uri="{FF2B5EF4-FFF2-40B4-BE49-F238E27FC236}">
                            <a16:creationId xmlns:a16="http://schemas.microsoft.com/office/drawing/2014/main" id="{A2E82F18-68E7-3249-8DD5-F683CAFE9922}"/>
                          </a:ext>
                        </a:extLst>
                      </p:cNvPr>
                      <p:cNvPicPr/>
                      <p:nvPr/>
                    </p:nvPicPr>
                    <p:blipFill>
                      <a:blip r:embed="rId25"/>
                      <a:stretch>
                        <a:fillRect/>
                      </a:stretch>
                    </p:blipFill>
                    <p:spPr>
                      <a:xfrm>
                        <a:off x="6682669" y="1054830"/>
                        <a:ext cx="527050" cy="625475"/>
                      </a:xfrm>
                      <a:prstGeom prst="rect">
                        <a:avLst/>
                      </a:prstGeom>
                    </p:spPr>
                  </p:pic>
                </p:oleObj>
              </mc:Fallback>
            </mc:AlternateContent>
          </a:graphicData>
        </a:graphic>
      </p:graphicFrame>
      <p:graphicFrame>
        <p:nvGraphicFramePr>
          <p:cNvPr id="80" name="Object 79">
            <a:extLst>
              <a:ext uri="{FF2B5EF4-FFF2-40B4-BE49-F238E27FC236}">
                <a16:creationId xmlns:a16="http://schemas.microsoft.com/office/drawing/2014/main" id="{23C0BCE1-7C41-D848-B481-9ECB854A98BE}"/>
              </a:ext>
            </a:extLst>
          </p:cNvPr>
          <p:cNvGraphicFramePr>
            <a:graphicFrameLocks noChangeAspect="1"/>
          </p:cNvGraphicFramePr>
          <p:nvPr>
            <p:extLst>
              <p:ext uri="{D42A27DB-BD31-4B8C-83A1-F6EECF244321}">
                <p14:modId xmlns:p14="http://schemas.microsoft.com/office/powerpoint/2010/main" val="2351411162"/>
              </p:ext>
            </p:extLst>
          </p:nvPr>
        </p:nvGraphicFramePr>
        <p:xfrm>
          <a:off x="8195722" y="1455344"/>
          <a:ext cx="428625" cy="428625"/>
        </p:xfrm>
        <a:graphic>
          <a:graphicData uri="http://schemas.openxmlformats.org/presentationml/2006/ole">
            <mc:AlternateContent xmlns:mc="http://schemas.openxmlformats.org/markup-compatibility/2006">
              <mc:Choice xmlns:v="urn:schemas-microsoft-com:vml" Requires="v">
                <p:oleObj spid="_x0000_s18984" r:id="rId51" imgW="165100" imgH="165100" progId="Equation.DSMT4">
                  <p:embed/>
                </p:oleObj>
              </mc:Choice>
              <mc:Fallback>
                <p:oleObj r:id="rId51" imgW="165100" imgH="165100" progId="Equation.DSMT4">
                  <p:embed/>
                  <p:pic>
                    <p:nvPicPr>
                      <p:cNvPr id="30" name="Object 29">
                        <a:extLst>
                          <a:ext uri="{FF2B5EF4-FFF2-40B4-BE49-F238E27FC236}">
                            <a16:creationId xmlns:a16="http://schemas.microsoft.com/office/drawing/2014/main" id="{28EFA50C-B5EE-7B42-81EB-ABB294961864}"/>
                          </a:ext>
                        </a:extLst>
                      </p:cNvPr>
                      <p:cNvPicPr/>
                      <p:nvPr/>
                    </p:nvPicPr>
                    <p:blipFill>
                      <a:blip r:embed="rId21"/>
                      <a:stretch>
                        <a:fillRect/>
                      </a:stretch>
                    </p:blipFill>
                    <p:spPr>
                      <a:xfrm>
                        <a:off x="8195722" y="1455344"/>
                        <a:ext cx="428625" cy="428625"/>
                      </a:xfrm>
                      <a:prstGeom prst="rect">
                        <a:avLst/>
                      </a:prstGeom>
                    </p:spPr>
                  </p:pic>
                </p:oleObj>
              </mc:Fallback>
            </mc:AlternateContent>
          </a:graphicData>
        </a:graphic>
      </p:graphicFrame>
      <p:graphicFrame>
        <p:nvGraphicFramePr>
          <p:cNvPr id="81" name="Object 80">
            <a:extLst>
              <a:ext uri="{FF2B5EF4-FFF2-40B4-BE49-F238E27FC236}">
                <a16:creationId xmlns:a16="http://schemas.microsoft.com/office/drawing/2014/main" id="{BBCC6E2A-DC5D-4446-89E3-C908E3E5C6D0}"/>
              </a:ext>
            </a:extLst>
          </p:cNvPr>
          <p:cNvGraphicFramePr>
            <a:graphicFrameLocks noChangeAspect="1"/>
          </p:cNvGraphicFramePr>
          <p:nvPr>
            <p:extLst>
              <p:ext uri="{D42A27DB-BD31-4B8C-83A1-F6EECF244321}">
                <p14:modId xmlns:p14="http://schemas.microsoft.com/office/powerpoint/2010/main" val="3241836946"/>
              </p:ext>
            </p:extLst>
          </p:nvPr>
        </p:nvGraphicFramePr>
        <p:xfrm>
          <a:off x="7338111" y="2403765"/>
          <a:ext cx="458787" cy="396875"/>
        </p:xfrm>
        <a:graphic>
          <a:graphicData uri="http://schemas.openxmlformats.org/presentationml/2006/ole">
            <mc:AlternateContent xmlns:mc="http://schemas.openxmlformats.org/markup-compatibility/2006">
              <mc:Choice xmlns:v="urn:schemas-microsoft-com:vml" Requires="v">
                <p:oleObj spid="_x0000_s18985" r:id="rId52" imgW="177800" imgH="152400" progId="Equation.DSMT4">
                  <p:embed/>
                </p:oleObj>
              </mc:Choice>
              <mc:Fallback>
                <p:oleObj r:id="rId52" imgW="177800" imgH="152400" progId="Equation.DSMT4">
                  <p:embed/>
                  <p:pic>
                    <p:nvPicPr>
                      <p:cNvPr id="44" name="Object 43">
                        <a:extLst>
                          <a:ext uri="{FF2B5EF4-FFF2-40B4-BE49-F238E27FC236}">
                            <a16:creationId xmlns:a16="http://schemas.microsoft.com/office/drawing/2014/main" id="{6585EB94-CDF9-F747-AD25-A77F53CF176B}"/>
                          </a:ext>
                        </a:extLst>
                      </p:cNvPr>
                      <p:cNvPicPr/>
                      <p:nvPr/>
                    </p:nvPicPr>
                    <p:blipFill>
                      <a:blip r:embed="rId33"/>
                      <a:stretch>
                        <a:fillRect/>
                      </a:stretch>
                    </p:blipFill>
                    <p:spPr>
                      <a:xfrm>
                        <a:off x="7338111" y="2403765"/>
                        <a:ext cx="458787" cy="3968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708D2327-3F8B-6243-892C-590AB0AFA759}"/>
                  </a:ext>
                </a:extLst>
              </p:cNvPr>
              <p:cNvSpPr txBox="1"/>
              <p:nvPr/>
            </p:nvSpPr>
            <p:spPr>
              <a:xfrm>
                <a:off x="4292027" y="1891361"/>
                <a:ext cx="2043403" cy="1938992"/>
              </a:xfrm>
              <a:prstGeom prst="rect">
                <a:avLst/>
              </a:prstGeom>
              <a:noFill/>
            </p:spPr>
            <p:txBody>
              <a:bodyPr wrap="square" rtlCol="0">
                <a:spAutoFit/>
              </a:bodyPr>
              <a:lstStyle/>
              <a:p>
                <a:r>
                  <a:rPr lang="en-US" sz="2000" dirty="0"/>
                  <a:t>weak phase=</a:t>
                </a:r>
                <a14:m>
                  <m:oMath xmlns:m="http://schemas.openxmlformats.org/officeDocument/2006/math">
                    <m:r>
                      <a:rPr lang="en-US" sz="2000" b="0" i="1" smtClean="0">
                        <a:latin typeface="Cambria Math" panose="02040503050406030204" pitchFamily="18" charset="0"/>
                      </a:rPr>
                      <m:t>−2</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𝜙</m:t>
                        </m:r>
                      </m:e>
                      <m:sub>
                        <m:r>
                          <a:rPr lang="en-US" sz="2000" b="0" i="1" smtClean="0">
                            <a:latin typeface="Cambria Math" panose="02040503050406030204" pitchFamily="18" charset="0"/>
                            <a:ea typeface="Cambria Math" panose="02040503050406030204" pitchFamily="18" charset="0"/>
                          </a:rPr>
                          <m:t>1</m:t>
                        </m:r>
                      </m:sub>
                    </m:sSub>
                  </m:oMath>
                </a14:m>
                <a:endParaRPr lang="en-US" sz="2000" dirty="0"/>
              </a:p>
              <a:p>
                <a:endParaRPr lang="en-US" sz="2000" dirty="0"/>
              </a:p>
              <a:p>
                <a:r>
                  <a:rPr lang="en-US" sz="2000" dirty="0"/>
                  <a:t>Strong phase: Time dependent oscillation</a:t>
                </a:r>
              </a:p>
            </p:txBody>
          </p:sp>
        </mc:Choice>
        <mc:Fallback xmlns="">
          <p:sp>
            <p:nvSpPr>
              <p:cNvPr id="82" name="TextBox 81">
                <a:extLst>
                  <a:ext uri="{FF2B5EF4-FFF2-40B4-BE49-F238E27FC236}">
                    <a16:creationId xmlns:a16="http://schemas.microsoft.com/office/drawing/2014/main" id="{708D2327-3F8B-6243-892C-590AB0AFA759}"/>
                  </a:ext>
                </a:extLst>
              </p:cNvPr>
              <p:cNvSpPr txBox="1">
                <a:spLocks noRot="1" noChangeAspect="1" noMove="1" noResize="1" noEditPoints="1" noAdjustHandles="1" noChangeArrowheads="1" noChangeShapeType="1" noTextEdit="1"/>
              </p:cNvSpPr>
              <p:nvPr/>
            </p:nvSpPr>
            <p:spPr>
              <a:xfrm>
                <a:off x="4292027" y="1891361"/>
                <a:ext cx="2043403" cy="1938992"/>
              </a:xfrm>
              <a:prstGeom prst="rect">
                <a:avLst/>
              </a:prstGeom>
              <a:blipFill>
                <a:blip r:embed="rId53"/>
                <a:stretch>
                  <a:fillRect l="-2469" t="-1299" b="-3896"/>
                </a:stretch>
              </a:blipFill>
            </p:spPr>
            <p:txBody>
              <a:bodyPr/>
              <a:lstStyle/>
              <a:p>
                <a:r>
                  <a:rPr lang="en-US">
                    <a:noFill/>
                  </a:rPr>
                  <a:t> </a:t>
                </a:r>
              </a:p>
            </p:txBody>
          </p:sp>
        </mc:Fallback>
      </mc:AlternateContent>
      <p:graphicFrame>
        <p:nvGraphicFramePr>
          <p:cNvPr id="83" name="Object 82">
            <a:extLst>
              <a:ext uri="{FF2B5EF4-FFF2-40B4-BE49-F238E27FC236}">
                <a16:creationId xmlns:a16="http://schemas.microsoft.com/office/drawing/2014/main" id="{703C5245-C70E-A24B-B736-9D848D861013}"/>
              </a:ext>
            </a:extLst>
          </p:cNvPr>
          <p:cNvGraphicFramePr>
            <a:graphicFrameLocks noChangeAspect="1"/>
          </p:cNvGraphicFramePr>
          <p:nvPr>
            <p:extLst>
              <p:ext uri="{D42A27DB-BD31-4B8C-83A1-F6EECF244321}">
                <p14:modId xmlns:p14="http://schemas.microsoft.com/office/powerpoint/2010/main" val="229984532"/>
              </p:ext>
            </p:extLst>
          </p:nvPr>
        </p:nvGraphicFramePr>
        <p:xfrm>
          <a:off x="7223125" y="1163638"/>
          <a:ext cx="263525" cy="331787"/>
        </p:xfrm>
        <a:graphic>
          <a:graphicData uri="http://schemas.openxmlformats.org/presentationml/2006/ole">
            <mc:AlternateContent xmlns:mc="http://schemas.openxmlformats.org/markup-compatibility/2006">
              <mc:Choice xmlns:v="urn:schemas-microsoft-com:vml" Requires="v">
                <p:oleObj spid="_x0000_s18986" r:id="rId54" imgW="101600" imgH="127000" progId="Equation.DSMT4">
                  <p:embed/>
                </p:oleObj>
              </mc:Choice>
              <mc:Fallback>
                <p:oleObj r:id="rId54" imgW="101600" imgH="127000" progId="Equation.DSMT4">
                  <p:embed/>
                  <p:pic>
                    <p:nvPicPr>
                      <p:cNvPr id="29" name="Object 28">
                        <a:extLst>
                          <a:ext uri="{FF2B5EF4-FFF2-40B4-BE49-F238E27FC236}">
                            <a16:creationId xmlns:a16="http://schemas.microsoft.com/office/drawing/2014/main" id="{E7AE6F58-08A6-3642-9962-2467C79E801C}"/>
                          </a:ext>
                        </a:extLst>
                      </p:cNvPr>
                      <p:cNvPicPr/>
                      <p:nvPr/>
                    </p:nvPicPr>
                    <p:blipFill>
                      <a:blip r:embed="rId55"/>
                      <a:stretch>
                        <a:fillRect/>
                      </a:stretch>
                    </p:blipFill>
                    <p:spPr>
                      <a:xfrm>
                        <a:off x="7223125" y="1163638"/>
                        <a:ext cx="263525" cy="331787"/>
                      </a:xfrm>
                      <a:prstGeom prst="rect">
                        <a:avLst/>
                      </a:prstGeom>
                    </p:spPr>
                  </p:pic>
                </p:oleObj>
              </mc:Fallback>
            </mc:AlternateContent>
          </a:graphicData>
        </a:graphic>
      </p:graphicFrame>
      <p:graphicFrame>
        <p:nvGraphicFramePr>
          <p:cNvPr id="84" name="Object 83">
            <a:extLst>
              <a:ext uri="{FF2B5EF4-FFF2-40B4-BE49-F238E27FC236}">
                <a16:creationId xmlns:a16="http://schemas.microsoft.com/office/drawing/2014/main" id="{0D29BD7B-E451-AC44-A2B0-18403C13D043}"/>
              </a:ext>
            </a:extLst>
          </p:cNvPr>
          <p:cNvGraphicFramePr>
            <a:graphicFrameLocks noChangeAspect="1"/>
          </p:cNvGraphicFramePr>
          <p:nvPr>
            <p:extLst>
              <p:ext uri="{D42A27DB-BD31-4B8C-83A1-F6EECF244321}">
                <p14:modId xmlns:p14="http://schemas.microsoft.com/office/powerpoint/2010/main" val="963383079"/>
              </p:ext>
            </p:extLst>
          </p:nvPr>
        </p:nvGraphicFramePr>
        <p:xfrm>
          <a:off x="8574159" y="1936750"/>
          <a:ext cx="295275" cy="330200"/>
        </p:xfrm>
        <a:graphic>
          <a:graphicData uri="http://schemas.openxmlformats.org/presentationml/2006/ole">
            <mc:AlternateContent xmlns:mc="http://schemas.openxmlformats.org/markup-compatibility/2006">
              <mc:Choice xmlns:v="urn:schemas-microsoft-com:vml" Requires="v">
                <p:oleObj spid="_x0000_s18987" r:id="rId56" imgW="114300" imgH="127000" progId="Equation.DSMT4">
                  <p:embed/>
                </p:oleObj>
              </mc:Choice>
              <mc:Fallback>
                <p:oleObj r:id="rId56" imgW="114300" imgH="127000" progId="Equation.DSMT4">
                  <p:embed/>
                  <p:pic>
                    <p:nvPicPr>
                      <p:cNvPr id="28" name="Object 27">
                        <a:extLst>
                          <a:ext uri="{FF2B5EF4-FFF2-40B4-BE49-F238E27FC236}">
                            <a16:creationId xmlns:a16="http://schemas.microsoft.com/office/drawing/2014/main" id="{C40682F8-3097-074D-BBC6-92B885814692}"/>
                          </a:ext>
                        </a:extLst>
                      </p:cNvPr>
                      <p:cNvPicPr/>
                      <p:nvPr/>
                    </p:nvPicPr>
                    <p:blipFill>
                      <a:blip r:embed="rId17"/>
                      <a:stretch>
                        <a:fillRect/>
                      </a:stretch>
                    </p:blipFill>
                    <p:spPr>
                      <a:xfrm>
                        <a:off x="8574159" y="1936750"/>
                        <a:ext cx="295275" cy="330200"/>
                      </a:xfrm>
                      <a:prstGeom prst="rect">
                        <a:avLst/>
                      </a:prstGeom>
                    </p:spPr>
                  </p:pic>
                </p:oleObj>
              </mc:Fallback>
            </mc:AlternateContent>
          </a:graphicData>
        </a:graphic>
      </p:graphicFrame>
      <p:graphicFrame>
        <p:nvGraphicFramePr>
          <p:cNvPr id="85" name="Object 84">
            <a:extLst>
              <a:ext uri="{FF2B5EF4-FFF2-40B4-BE49-F238E27FC236}">
                <a16:creationId xmlns:a16="http://schemas.microsoft.com/office/drawing/2014/main" id="{16AB6F28-915E-2446-8C15-5519C76F846A}"/>
              </a:ext>
            </a:extLst>
          </p:cNvPr>
          <p:cNvGraphicFramePr>
            <a:graphicFrameLocks noChangeAspect="1"/>
          </p:cNvGraphicFramePr>
          <p:nvPr>
            <p:extLst>
              <p:ext uri="{D42A27DB-BD31-4B8C-83A1-F6EECF244321}">
                <p14:modId xmlns:p14="http://schemas.microsoft.com/office/powerpoint/2010/main" val="3518635753"/>
              </p:ext>
            </p:extLst>
          </p:nvPr>
        </p:nvGraphicFramePr>
        <p:xfrm>
          <a:off x="7723764" y="1256685"/>
          <a:ext cx="360362" cy="395288"/>
        </p:xfrm>
        <a:graphic>
          <a:graphicData uri="http://schemas.openxmlformats.org/presentationml/2006/ole">
            <mc:AlternateContent xmlns:mc="http://schemas.openxmlformats.org/markup-compatibility/2006">
              <mc:Choice xmlns:v="urn:schemas-microsoft-com:vml" Requires="v">
                <p:oleObj spid="_x0000_s18988" r:id="rId57" imgW="139700" imgH="152400" progId="Equation.DSMT4">
                  <p:embed/>
                </p:oleObj>
              </mc:Choice>
              <mc:Fallback>
                <p:oleObj r:id="rId57" imgW="139700" imgH="152400" progId="Equation.DSMT4">
                  <p:embed/>
                  <p:pic>
                    <p:nvPicPr>
                      <p:cNvPr id="27" name="Object 26">
                        <a:extLst>
                          <a:ext uri="{FF2B5EF4-FFF2-40B4-BE49-F238E27FC236}">
                            <a16:creationId xmlns:a16="http://schemas.microsoft.com/office/drawing/2014/main" id="{625A661B-30E4-C342-98DE-B51CE03E5254}"/>
                          </a:ext>
                        </a:extLst>
                      </p:cNvPr>
                      <p:cNvPicPr/>
                      <p:nvPr/>
                    </p:nvPicPr>
                    <p:blipFill>
                      <a:blip r:embed="rId15"/>
                      <a:stretch>
                        <a:fillRect/>
                      </a:stretch>
                    </p:blipFill>
                    <p:spPr>
                      <a:xfrm>
                        <a:off x="7723764" y="1256685"/>
                        <a:ext cx="360362" cy="395288"/>
                      </a:xfrm>
                      <a:prstGeom prst="rect">
                        <a:avLst/>
                      </a:prstGeom>
                    </p:spPr>
                  </p:pic>
                </p:oleObj>
              </mc:Fallback>
            </mc:AlternateContent>
          </a:graphicData>
        </a:graphic>
      </p:graphicFrame>
      <p:graphicFrame>
        <p:nvGraphicFramePr>
          <p:cNvPr id="63" name="Object 62">
            <a:extLst>
              <a:ext uri="{FF2B5EF4-FFF2-40B4-BE49-F238E27FC236}">
                <a16:creationId xmlns:a16="http://schemas.microsoft.com/office/drawing/2014/main" id="{DB178FDC-77F7-D441-B1E8-26921552B8DF}"/>
              </a:ext>
            </a:extLst>
          </p:cNvPr>
          <p:cNvGraphicFramePr>
            <a:graphicFrameLocks noChangeAspect="1"/>
          </p:cNvGraphicFramePr>
          <p:nvPr>
            <p:extLst>
              <p:ext uri="{D42A27DB-BD31-4B8C-83A1-F6EECF244321}">
                <p14:modId xmlns:p14="http://schemas.microsoft.com/office/powerpoint/2010/main" val="1738002585"/>
              </p:ext>
            </p:extLst>
          </p:nvPr>
        </p:nvGraphicFramePr>
        <p:xfrm>
          <a:off x="8316763" y="4368967"/>
          <a:ext cx="384175" cy="387350"/>
        </p:xfrm>
        <a:graphic>
          <a:graphicData uri="http://schemas.openxmlformats.org/presentationml/2006/ole">
            <mc:AlternateContent xmlns:mc="http://schemas.openxmlformats.org/markup-compatibility/2006">
              <mc:Choice xmlns:v="urn:schemas-microsoft-com:vml" Requires="v">
                <p:oleObj spid="_x0000_s18989" r:id="rId58" imgW="241300" imgH="241300" progId="Equation.DSMT4">
                  <p:embed/>
                </p:oleObj>
              </mc:Choice>
              <mc:Fallback>
                <p:oleObj r:id="rId58" imgW="241300" imgH="241300" progId="Equation.DSMT4">
                  <p:embed/>
                  <p:pic>
                    <p:nvPicPr>
                      <p:cNvPr id="65" name="Object 64">
                        <a:extLst>
                          <a:ext uri="{FF2B5EF4-FFF2-40B4-BE49-F238E27FC236}">
                            <a16:creationId xmlns:a16="http://schemas.microsoft.com/office/drawing/2014/main" id="{1DAD7C36-FF9A-7048-820E-2F715950F4B6}"/>
                          </a:ext>
                        </a:extLst>
                      </p:cNvPr>
                      <p:cNvPicPr/>
                      <p:nvPr/>
                    </p:nvPicPr>
                    <p:blipFill>
                      <a:blip r:embed="rId59"/>
                      <a:stretch>
                        <a:fillRect/>
                      </a:stretch>
                    </p:blipFill>
                    <p:spPr>
                      <a:xfrm>
                        <a:off x="8316763" y="4368967"/>
                        <a:ext cx="384175" cy="387350"/>
                      </a:xfrm>
                      <a:prstGeom prst="rect">
                        <a:avLst/>
                      </a:prstGeom>
                      <a:ln>
                        <a:solidFill>
                          <a:schemeClr val="tx1"/>
                        </a:solidFill>
                      </a:ln>
                    </p:spPr>
                  </p:pic>
                </p:oleObj>
              </mc:Fallback>
            </mc:AlternateContent>
          </a:graphicData>
        </a:graphic>
      </p:graphicFrame>
      <p:sp>
        <p:nvSpPr>
          <p:cNvPr id="4" name="Slide Number Placeholder 3">
            <a:extLst>
              <a:ext uri="{FF2B5EF4-FFF2-40B4-BE49-F238E27FC236}">
                <a16:creationId xmlns:a16="http://schemas.microsoft.com/office/drawing/2014/main" id="{C053A1BF-D2DD-9A4C-B3E0-FC396AD9A73E}"/>
              </a:ext>
            </a:extLst>
          </p:cNvPr>
          <p:cNvSpPr>
            <a:spLocks noGrp="1"/>
          </p:cNvSpPr>
          <p:nvPr>
            <p:ph type="sldNum" sz="quarter" idx="12"/>
          </p:nvPr>
        </p:nvSpPr>
        <p:spPr/>
        <p:txBody>
          <a:bodyPr/>
          <a:lstStyle/>
          <a:p>
            <a:fld id="{4BADA34C-EF4F-6A41-BF24-C59398385C3D}" type="slidenum">
              <a:rPr lang="en-US" smtClean="0"/>
              <a:t>18</a:t>
            </a:fld>
            <a:endParaRPr lang="en-US"/>
          </a:p>
        </p:txBody>
      </p:sp>
    </p:spTree>
    <p:extLst>
      <p:ext uri="{BB962C8B-B14F-4D97-AF65-F5344CB8AC3E}">
        <p14:creationId xmlns:p14="http://schemas.microsoft.com/office/powerpoint/2010/main" val="329659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7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9"/>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8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8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8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84"/>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85"/>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6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8" grpId="0"/>
      <p:bldP spid="60" grpId="0" animBg="1"/>
      <p:bldP spid="61" grpId="0" animBg="1"/>
      <p:bldP spid="8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21399-5F37-2540-8373-F80C0320D91E}"/>
              </a:ext>
            </a:extLst>
          </p:cNvPr>
          <p:cNvSpPr>
            <a:spLocks noGrp="1"/>
          </p:cNvSpPr>
          <p:nvPr>
            <p:ph type="title"/>
          </p:nvPr>
        </p:nvSpPr>
        <p:spPr/>
        <p:txBody>
          <a:bodyPr/>
          <a:lstStyle/>
          <a:p>
            <a:r>
              <a:rPr lang="en-US" dirty="0"/>
              <a:t>The experiment you do</a:t>
            </a:r>
          </a:p>
        </p:txBody>
      </p:sp>
      <p:sp>
        <p:nvSpPr>
          <p:cNvPr id="24" name="Content Placeholder 23">
            <a:extLst>
              <a:ext uri="{FF2B5EF4-FFF2-40B4-BE49-F238E27FC236}">
                <a16:creationId xmlns:a16="http://schemas.microsoft.com/office/drawing/2014/main" id="{679158C5-A6EA-F245-81E4-CEA47E3F8875}"/>
              </a:ext>
            </a:extLst>
          </p:cNvPr>
          <p:cNvSpPr>
            <a:spLocks noGrp="1"/>
          </p:cNvSpPr>
          <p:nvPr>
            <p:ph idx="1"/>
          </p:nvPr>
        </p:nvSpPr>
        <p:spPr>
          <a:xfrm>
            <a:off x="457200" y="1218745"/>
            <a:ext cx="8229600" cy="5502729"/>
          </a:xfrm>
        </p:spPr>
        <p:txBody>
          <a:bodyPr>
            <a:normAutofit/>
          </a:bodyPr>
          <a:lstStyle/>
          <a:p>
            <a:r>
              <a:rPr lang="en-US" dirty="0"/>
              <a:t>At B factories running at the 4S, the B meson pair is produced with little relative motion but moving in the lab due to asymmetric beams</a:t>
            </a:r>
          </a:p>
          <a:p>
            <a:endParaRPr lang="en-US" dirty="0"/>
          </a:p>
          <a:p>
            <a:r>
              <a:rPr lang="en-US" dirty="0"/>
              <a:t>The time dependence of the decay can thus be observed by looking at the relative position of the decay vertices</a:t>
            </a:r>
          </a:p>
          <a:p>
            <a:endParaRPr lang="en-US" dirty="0"/>
          </a:p>
          <a:p>
            <a:endParaRPr lang="en-US" dirty="0"/>
          </a:p>
          <a:p>
            <a:endParaRPr lang="en-US" dirty="0"/>
          </a:p>
          <a:p>
            <a:endParaRPr lang="en-US" dirty="0"/>
          </a:p>
          <a:p>
            <a:r>
              <a:rPr lang="en-US" dirty="0"/>
              <a:t>Of course many other similar modes are sensitive to the same CKM angle </a:t>
            </a:r>
          </a:p>
          <a:p>
            <a:endParaRPr lang="en-US" dirty="0"/>
          </a:p>
          <a:p>
            <a:r>
              <a:rPr lang="en-US" dirty="0"/>
              <a:t>Some other modes such as         are sensitive to the same angle in the SM but proceed through gluonic penguins and therefore could be sensitive to NP which might be revealed by BELLE II.  </a:t>
            </a:r>
          </a:p>
        </p:txBody>
      </p:sp>
      <p:sp>
        <p:nvSpPr>
          <p:cNvPr id="3" name="Slide Number Placeholder 2">
            <a:extLst>
              <a:ext uri="{FF2B5EF4-FFF2-40B4-BE49-F238E27FC236}">
                <a16:creationId xmlns:a16="http://schemas.microsoft.com/office/drawing/2014/main" id="{3A2B3CC2-8350-A643-928F-9613BE8F84C7}"/>
              </a:ext>
            </a:extLst>
          </p:cNvPr>
          <p:cNvSpPr>
            <a:spLocks noGrp="1"/>
          </p:cNvSpPr>
          <p:nvPr>
            <p:ph type="sldNum" sz="quarter" idx="12"/>
          </p:nvPr>
        </p:nvSpPr>
        <p:spPr/>
        <p:txBody>
          <a:bodyPr/>
          <a:lstStyle/>
          <a:p>
            <a:fld id="{4BADA34C-EF4F-6A41-BF24-C59398385C3D}" type="slidenum">
              <a:rPr lang="en-US" smtClean="0"/>
              <a:t>19</a:t>
            </a:fld>
            <a:endParaRPr lang="en-US"/>
          </a:p>
        </p:txBody>
      </p:sp>
      <p:sp>
        <p:nvSpPr>
          <p:cNvPr id="4" name="Line 4">
            <a:extLst>
              <a:ext uri="{FF2B5EF4-FFF2-40B4-BE49-F238E27FC236}">
                <a16:creationId xmlns:a16="http://schemas.microsoft.com/office/drawing/2014/main" id="{9F316585-44EB-8242-83C5-D23A9621B8DD}"/>
              </a:ext>
            </a:extLst>
          </p:cNvPr>
          <p:cNvSpPr>
            <a:spLocks noChangeShapeType="1"/>
          </p:cNvSpPr>
          <p:nvPr/>
        </p:nvSpPr>
        <p:spPr bwMode="auto">
          <a:xfrm flipV="1">
            <a:off x="1905000" y="3544162"/>
            <a:ext cx="1676400" cy="762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5">
            <a:extLst>
              <a:ext uri="{FF2B5EF4-FFF2-40B4-BE49-F238E27FC236}">
                <a16:creationId xmlns:a16="http://schemas.microsoft.com/office/drawing/2014/main" id="{80571607-60DA-7C49-9D4B-76824B97377F}"/>
              </a:ext>
            </a:extLst>
          </p:cNvPr>
          <p:cNvSpPr>
            <a:spLocks noChangeShapeType="1"/>
          </p:cNvSpPr>
          <p:nvPr/>
        </p:nvSpPr>
        <p:spPr bwMode="auto">
          <a:xfrm>
            <a:off x="1905000" y="3620362"/>
            <a:ext cx="3429000" cy="152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6">
            <a:extLst>
              <a:ext uri="{FF2B5EF4-FFF2-40B4-BE49-F238E27FC236}">
                <a16:creationId xmlns:a16="http://schemas.microsoft.com/office/drawing/2014/main" id="{C281A053-2EA3-334C-9D8E-5440302A83FC}"/>
              </a:ext>
            </a:extLst>
          </p:cNvPr>
          <p:cNvSpPr>
            <a:spLocks noChangeShapeType="1"/>
          </p:cNvSpPr>
          <p:nvPr/>
        </p:nvSpPr>
        <p:spPr bwMode="auto">
          <a:xfrm flipV="1">
            <a:off x="3581400" y="3315562"/>
            <a:ext cx="304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7">
            <a:extLst>
              <a:ext uri="{FF2B5EF4-FFF2-40B4-BE49-F238E27FC236}">
                <a16:creationId xmlns:a16="http://schemas.microsoft.com/office/drawing/2014/main" id="{16FE828B-67EC-4E47-AAE5-7CDBD358B033}"/>
              </a:ext>
            </a:extLst>
          </p:cNvPr>
          <p:cNvSpPr>
            <a:spLocks noChangeShapeType="1"/>
          </p:cNvSpPr>
          <p:nvPr/>
        </p:nvSpPr>
        <p:spPr bwMode="auto">
          <a:xfrm>
            <a:off x="3581400" y="3544162"/>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8">
            <a:extLst>
              <a:ext uri="{FF2B5EF4-FFF2-40B4-BE49-F238E27FC236}">
                <a16:creationId xmlns:a16="http://schemas.microsoft.com/office/drawing/2014/main" id="{1946ADEC-23E2-5348-92E5-53322EFAE766}"/>
              </a:ext>
            </a:extLst>
          </p:cNvPr>
          <p:cNvSpPr>
            <a:spLocks noChangeShapeType="1"/>
          </p:cNvSpPr>
          <p:nvPr/>
        </p:nvSpPr>
        <p:spPr bwMode="auto">
          <a:xfrm flipV="1">
            <a:off x="3581400" y="3239362"/>
            <a:ext cx="76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9">
            <a:extLst>
              <a:ext uri="{FF2B5EF4-FFF2-40B4-BE49-F238E27FC236}">
                <a16:creationId xmlns:a16="http://schemas.microsoft.com/office/drawing/2014/main" id="{7AEB9781-7227-F24E-87EE-505D700FA9C4}"/>
              </a:ext>
            </a:extLst>
          </p:cNvPr>
          <p:cNvSpPr txBox="1">
            <a:spLocks noChangeArrowheads="1"/>
          </p:cNvSpPr>
          <p:nvPr/>
        </p:nvSpPr>
        <p:spPr bwMode="auto">
          <a:xfrm>
            <a:off x="3733800" y="3315562"/>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Tag Decay</a:t>
            </a:r>
          </a:p>
        </p:txBody>
      </p:sp>
      <p:sp>
        <p:nvSpPr>
          <p:cNvPr id="10" name="Line 10">
            <a:extLst>
              <a:ext uri="{FF2B5EF4-FFF2-40B4-BE49-F238E27FC236}">
                <a16:creationId xmlns:a16="http://schemas.microsoft.com/office/drawing/2014/main" id="{F86B88D0-9CDC-D44A-AF6D-A950193E7D0B}"/>
              </a:ext>
            </a:extLst>
          </p:cNvPr>
          <p:cNvSpPr>
            <a:spLocks noChangeShapeType="1"/>
          </p:cNvSpPr>
          <p:nvPr/>
        </p:nvSpPr>
        <p:spPr bwMode="auto">
          <a:xfrm flipH="1">
            <a:off x="5334000" y="2934562"/>
            <a:ext cx="8382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2" name="Object 12">
            <a:extLst>
              <a:ext uri="{FF2B5EF4-FFF2-40B4-BE49-F238E27FC236}">
                <a16:creationId xmlns:a16="http://schemas.microsoft.com/office/drawing/2014/main" id="{9696A8AC-CA21-734E-87C0-4C173A9D64E5}"/>
              </a:ext>
            </a:extLst>
          </p:cNvPr>
          <p:cNvGraphicFramePr>
            <a:graphicFrameLocks noChangeAspect="1"/>
          </p:cNvGraphicFramePr>
          <p:nvPr>
            <p:extLst>
              <p:ext uri="{D42A27DB-BD31-4B8C-83A1-F6EECF244321}">
                <p14:modId xmlns:p14="http://schemas.microsoft.com/office/powerpoint/2010/main" val="2366698392"/>
              </p:ext>
            </p:extLst>
          </p:nvPr>
        </p:nvGraphicFramePr>
        <p:xfrm>
          <a:off x="6179786" y="2675015"/>
          <a:ext cx="418367" cy="443722"/>
        </p:xfrm>
        <a:graphic>
          <a:graphicData uri="http://schemas.openxmlformats.org/presentationml/2006/ole">
            <mc:AlternateContent xmlns:mc="http://schemas.openxmlformats.org/markup-compatibility/2006">
              <mc:Choice xmlns:v="urn:schemas-microsoft-com:vml" Requires="v">
                <p:oleObj spid="_x0000_s10626" name="Equation" r:id="rId3" imgW="215640" imgH="228600" progId="Equation.DSMT4">
                  <p:embed/>
                </p:oleObj>
              </mc:Choice>
              <mc:Fallback>
                <p:oleObj name="Equation" r:id="rId3" imgW="215640" imgH="228600" progId="Equation.DSMT4">
                  <p:embed/>
                  <p:pic>
                    <p:nvPicPr>
                      <p:cNvPr id="1811468"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9786" y="2675015"/>
                        <a:ext cx="418367" cy="4437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Line 13">
            <a:extLst>
              <a:ext uri="{FF2B5EF4-FFF2-40B4-BE49-F238E27FC236}">
                <a16:creationId xmlns:a16="http://schemas.microsoft.com/office/drawing/2014/main" id="{F64CDA78-8206-2F44-8618-91F51A952EDE}"/>
              </a:ext>
            </a:extLst>
          </p:cNvPr>
          <p:cNvSpPr>
            <a:spLocks noChangeShapeType="1"/>
          </p:cNvSpPr>
          <p:nvPr/>
        </p:nvSpPr>
        <p:spPr bwMode="auto">
          <a:xfrm flipH="1">
            <a:off x="3657600" y="4153762"/>
            <a:ext cx="16764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4" name="Object 14">
            <a:extLst>
              <a:ext uri="{FF2B5EF4-FFF2-40B4-BE49-F238E27FC236}">
                <a16:creationId xmlns:a16="http://schemas.microsoft.com/office/drawing/2014/main" id="{C1918FCE-B0BA-0D4E-9AEE-03BBABFA1E94}"/>
              </a:ext>
            </a:extLst>
          </p:cNvPr>
          <p:cNvGraphicFramePr>
            <a:graphicFrameLocks noChangeAspect="1"/>
          </p:cNvGraphicFramePr>
          <p:nvPr>
            <p:extLst>
              <p:ext uri="{D42A27DB-BD31-4B8C-83A1-F6EECF244321}">
                <p14:modId xmlns:p14="http://schemas.microsoft.com/office/powerpoint/2010/main" val="3110117155"/>
              </p:ext>
            </p:extLst>
          </p:nvPr>
        </p:nvGraphicFramePr>
        <p:xfrm>
          <a:off x="4114800" y="3823562"/>
          <a:ext cx="609600" cy="406400"/>
        </p:xfrm>
        <a:graphic>
          <a:graphicData uri="http://schemas.openxmlformats.org/presentationml/2006/ole">
            <mc:AlternateContent xmlns:mc="http://schemas.openxmlformats.org/markup-compatibility/2006">
              <mc:Choice xmlns:v="urn:schemas-microsoft-com:vml" Requires="v">
                <p:oleObj spid="_x0000_s10627" name="Equation" r:id="rId5" imgW="228600" imgH="152280" progId="Equation.DSMT4">
                  <p:embed/>
                </p:oleObj>
              </mc:Choice>
              <mc:Fallback>
                <p:oleObj name="Equation" r:id="rId5" imgW="228600" imgH="152280" progId="Equation.DSMT4">
                  <p:embed/>
                  <p:pic>
                    <p:nvPicPr>
                      <p:cNvPr id="181147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3823562"/>
                        <a:ext cx="6096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Line 17">
            <a:extLst>
              <a:ext uri="{FF2B5EF4-FFF2-40B4-BE49-F238E27FC236}">
                <a16:creationId xmlns:a16="http://schemas.microsoft.com/office/drawing/2014/main" id="{1AB1C287-A515-BB45-BDB3-1F2D13E44435}"/>
              </a:ext>
            </a:extLst>
          </p:cNvPr>
          <p:cNvSpPr>
            <a:spLocks noChangeShapeType="1"/>
          </p:cNvSpPr>
          <p:nvPr/>
        </p:nvSpPr>
        <p:spPr bwMode="auto">
          <a:xfrm>
            <a:off x="5334000" y="3772762"/>
            <a:ext cx="15240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 name="Object 18">
            <a:extLst>
              <a:ext uri="{FF2B5EF4-FFF2-40B4-BE49-F238E27FC236}">
                <a16:creationId xmlns:a16="http://schemas.microsoft.com/office/drawing/2014/main" id="{6304089B-840C-0E4E-B413-391C38FC9D00}"/>
              </a:ext>
            </a:extLst>
          </p:cNvPr>
          <p:cNvGraphicFramePr>
            <a:graphicFrameLocks noChangeAspect="1"/>
          </p:cNvGraphicFramePr>
          <p:nvPr>
            <p:extLst>
              <p:ext uri="{D42A27DB-BD31-4B8C-83A1-F6EECF244321}">
                <p14:modId xmlns:p14="http://schemas.microsoft.com/office/powerpoint/2010/main" val="2690006041"/>
              </p:ext>
            </p:extLst>
          </p:nvPr>
        </p:nvGraphicFramePr>
        <p:xfrm>
          <a:off x="6885942" y="3868681"/>
          <a:ext cx="388616" cy="388616"/>
        </p:xfrm>
        <a:graphic>
          <a:graphicData uri="http://schemas.openxmlformats.org/presentationml/2006/ole">
            <mc:AlternateContent xmlns:mc="http://schemas.openxmlformats.org/markup-compatibility/2006">
              <mc:Choice xmlns:v="urn:schemas-microsoft-com:vml" Requires="v">
                <p:oleObj spid="_x0000_s10628" name="Equation" r:id="rId7" imgW="165100" imgH="165100" progId="Equation.DSMT4">
                  <p:embed/>
                </p:oleObj>
              </mc:Choice>
              <mc:Fallback>
                <p:oleObj name="Equation" r:id="rId7" imgW="165100" imgH="165100" progId="Equation.DSMT4">
                  <p:embed/>
                  <p:pic>
                    <p:nvPicPr>
                      <p:cNvPr id="1811474" name="Object 18"/>
                      <p:cNvPicPr>
                        <a:picLocks noChangeAspect="1" noChangeArrowheads="1"/>
                      </p:cNvPicPr>
                      <p:nvPr/>
                    </p:nvPicPr>
                    <p:blipFill>
                      <a:blip r:embed="rId8"/>
                      <a:srcRect/>
                      <a:stretch>
                        <a:fillRect/>
                      </a:stretch>
                    </p:blipFill>
                    <p:spPr bwMode="auto">
                      <a:xfrm>
                        <a:off x="6885942" y="3868681"/>
                        <a:ext cx="388616" cy="388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22">
            <a:extLst>
              <a:ext uri="{FF2B5EF4-FFF2-40B4-BE49-F238E27FC236}">
                <a16:creationId xmlns:a16="http://schemas.microsoft.com/office/drawing/2014/main" id="{03B448FF-F1AB-E247-A0F5-35CEC75EEAEC}"/>
              </a:ext>
            </a:extLst>
          </p:cNvPr>
          <p:cNvGraphicFramePr>
            <a:graphicFrameLocks noChangeAspect="1"/>
          </p:cNvGraphicFramePr>
          <p:nvPr>
            <p:extLst>
              <p:ext uri="{D42A27DB-BD31-4B8C-83A1-F6EECF244321}">
                <p14:modId xmlns:p14="http://schemas.microsoft.com/office/powerpoint/2010/main" val="1392781816"/>
              </p:ext>
            </p:extLst>
          </p:nvPr>
        </p:nvGraphicFramePr>
        <p:xfrm>
          <a:off x="2876488" y="3125684"/>
          <a:ext cx="350962" cy="406744"/>
        </p:xfrm>
        <a:graphic>
          <a:graphicData uri="http://schemas.openxmlformats.org/presentationml/2006/ole">
            <mc:AlternateContent xmlns:mc="http://schemas.openxmlformats.org/markup-compatibility/2006">
              <mc:Choice xmlns:v="urn:schemas-microsoft-com:vml" Requires="v">
                <p:oleObj spid="_x0000_s10629" name="Equation" r:id="rId9" imgW="164880" imgH="190440" progId="Equation.DSMT4">
                  <p:embed/>
                </p:oleObj>
              </mc:Choice>
              <mc:Fallback>
                <p:oleObj name="Equation" r:id="rId9" imgW="164880" imgH="190440" progId="Equation.DSMT4">
                  <p:embed/>
                  <p:pic>
                    <p:nvPicPr>
                      <p:cNvPr id="1811478" name="Object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6488" y="3125684"/>
                        <a:ext cx="350962" cy="406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23">
            <a:extLst>
              <a:ext uri="{FF2B5EF4-FFF2-40B4-BE49-F238E27FC236}">
                <a16:creationId xmlns:a16="http://schemas.microsoft.com/office/drawing/2014/main" id="{9FE072B6-71D5-D84C-A064-213D97B3E482}"/>
              </a:ext>
            </a:extLst>
          </p:cNvPr>
          <p:cNvGraphicFramePr>
            <a:graphicFrameLocks noChangeAspect="1"/>
          </p:cNvGraphicFramePr>
          <p:nvPr>
            <p:extLst>
              <p:ext uri="{D42A27DB-BD31-4B8C-83A1-F6EECF244321}">
                <p14:modId xmlns:p14="http://schemas.microsoft.com/office/powerpoint/2010/main" val="962227273"/>
              </p:ext>
            </p:extLst>
          </p:nvPr>
        </p:nvGraphicFramePr>
        <p:xfrm>
          <a:off x="2824582" y="3695064"/>
          <a:ext cx="357937" cy="388616"/>
        </p:xfrm>
        <a:graphic>
          <a:graphicData uri="http://schemas.openxmlformats.org/presentationml/2006/ole">
            <mc:AlternateContent xmlns:mc="http://schemas.openxmlformats.org/markup-compatibility/2006">
              <mc:Choice xmlns:v="urn:schemas-microsoft-com:vml" Requires="v">
                <p:oleObj spid="_x0000_s10630" name="Equation" r:id="rId11" imgW="152280" imgH="164880" progId="Equation.DSMT4">
                  <p:embed/>
                </p:oleObj>
              </mc:Choice>
              <mc:Fallback>
                <p:oleObj name="Equation" r:id="rId11" imgW="152280" imgH="164880" progId="Equation.DSMT4">
                  <p:embed/>
                  <p:pic>
                    <p:nvPicPr>
                      <p:cNvPr id="1811479" name="Object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24582" y="3695064"/>
                        <a:ext cx="357937" cy="388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18">
            <a:extLst>
              <a:ext uri="{FF2B5EF4-FFF2-40B4-BE49-F238E27FC236}">
                <a16:creationId xmlns:a16="http://schemas.microsoft.com/office/drawing/2014/main" id="{55677ADC-022D-CE43-8071-D69E664EF38A}"/>
              </a:ext>
            </a:extLst>
          </p:cNvPr>
          <p:cNvGraphicFramePr>
            <a:graphicFrameLocks noChangeAspect="1"/>
          </p:cNvGraphicFramePr>
          <p:nvPr>
            <p:extLst>
              <p:ext uri="{D42A27DB-BD31-4B8C-83A1-F6EECF244321}">
                <p14:modId xmlns:p14="http://schemas.microsoft.com/office/powerpoint/2010/main" val="941385714"/>
              </p:ext>
            </p:extLst>
          </p:nvPr>
        </p:nvGraphicFramePr>
        <p:xfrm>
          <a:off x="3577760" y="2856256"/>
          <a:ext cx="326369" cy="387088"/>
        </p:xfrm>
        <a:graphic>
          <a:graphicData uri="http://schemas.openxmlformats.org/presentationml/2006/ole">
            <mc:AlternateContent xmlns:mc="http://schemas.openxmlformats.org/markup-compatibility/2006">
              <mc:Choice xmlns:v="urn:schemas-microsoft-com:vml" Requires="v">
                <p:oleObj spid="_x0000_s10631" name="Equation" r:id="rId13" imgW="203200" imgH="241300" progId="Equation.DSMT4">
                  <p:embed/>
                </p:oleObj>
              </mc:Choice>
              <mc:Fallback>
                <p:oleObj name="Equation" r:id="rId13" imgW="203200" imgH="241300" progId="Equation.DSMT4">
                  <p:embed/>
                  <p:pic>
                    <p:nvPicPr>
                      <p:cNvPr id="18" name="Object 18">
                        <a:extLst>
                          <a:ext uri="{FF2B5EF4-FFF2-40B4-BE49-F238E27FC236}">
                            <a16:creationId xmlns:a16="http://schemas.microsoft.com/office/drawing/2014/main" id="{6304089B-840C-0E4E-B413-391C38FC9D00}"/>
                          </a:ext>
                        </a:extLst>
                      </p:cNvPr>
                      <p:cNvPicPr>
                        <a:picLocks noChangeAspect="1" noChangeArrowheads="1"/>
                      </p:cNvPicPr>
                      <p:nvPr/>
                    </p:nvPicPr>
                    <p:blipFill>
                      <a:blip r:embed="rId14"/>
                      <a:srcRect/>
                      <a:stretch>
                        <a:fillRect/>
                      </a:stretch>
                    </p:blipFill>
                    <p:spPr bwMode="auto">
                      <a:xfrm>
                        <a:off x="3577760" y="2856256"/>
                        <a:ext cx="326369" cy="387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0">
            <a:extLst>
              <a:ext uri="{FF2B5EF4-FFF2-40B4-BE49-F238E27FC236}">
                <a16:creationId xmlns:a16="http://schemas.microsoft.com/office/drawing/2014/main" id="{C553A483-BF4F-2B42-862B-A412576A87D8}"/>
              </a:ext>
            </a:extLst>
          </p:cNvPr>
          <p:cNvGraphicFramePr>
            <a:graphicFrameLocks noChangeAspect="1"/>
          </p:cNvGraphicFramePr>
          <p:nvPr>
            <p:extLst>
              <p:ext uri="{D42A27DB-BD31-4B8C-83A1-F6EECF244321}">
                <p14:modId xmlns:p14="http://schemas.microsoft.com/office/powerpoint/2010/main" val="3292054646"/>
              </p:ext>
            </p:extLst>
          </p:nvPr>
        </p:nvGraphicFramePr>
        <p:xfrm>
          <a:off x="1780596" y="4785552"/>
          <a:ext cx="3920695" cy="410544"/>
        </p:xfrm>
        <a:graphic>
          <a:graphicData uri="http://schemas.openxmlformats.org/presentationml/2006/ole">
            <mc:AlternateContent xmlns:mc="http://schemas.openxmlformats.org/markup-compatibility/2006">
              <mc:Choice xmlns:v="urn:schemas-microsoft-com:vml" Requires="v">
                <p:oleObj spid="_x0000_s10632" r:id="rId15" imgW="2425700" imgH="254000" progId="Equation.DSMT4">
                  <p:embed/>
                </p:oleObj>
              </mc:Choice>
              <mc:Fallback>
                <p:oleObj r:id="rId15" imgW="2425700" imgH="254000" progId="Equation.DSMT4">
                  <p:embed/>
                  <p:pic>
                    <p:nvPicPr>
                      <p:cNvPr id="0" name=""/>
                      <p:cNvPicPr/>
                      <p:nvPr/>
                    </p:nvPicPr>
                    <p:blipFill>
                      <a:blip r:embed="rId16"/>
                      <a:stretch>
                        <a:fillRect/>
                      </a:stretch>
                    </p:blipFill>
                    <p:spPr>
                      <a:xfrm>
                        <a:off x="1780596" y="4785552"/>
                        <a:ext cx="3920695" cy="410544"/>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11851109-FFEA-BE44-A80F-03C8C7108523}"/>
              </a:ext>
            </a:extLst>
          </p:cNvPr>
          <p:cNvGraphicFramePr>
            <a:graphicFrameLocks noChangeAspect="1"/>
          </p:cNvGraphicFramePr>
          <p:nvPr>
            <p:extLst>
              <p:ext uri="{D42A27DB-BD31-4B8C-83A1-F6EECF244321}">
                <p14:modId xmlns:p14="http://schemas.microsoft.com/office/powerpoint/2010/main" val="3350993858"/>
              </p:ext>
            </p:extLst>
          </p:nvPr>
        </p:nvGraphicFramePr>
        <p:xfrm>
          <a:off x="4126490" y="5429106"/>
          <a:ext cx="452437" cy="388937"/>
        </p:xfrm>
        <a:graphic>
          <a:graphicData uri="http://schemas.openxmlformats.org/presentationml/2006/ole">
            <mc:AlternateContent xmlns:mc="http://schemas.openxmlformats.org/markup-compatibility/2006">
              <mc:Choice xmlns:v="urn:schemas-microsoft-com:vml" Requires="v">
                <p:oleObj spid="_x0000_s10633" r:id="rId17" imgW="279400" imgH="241300" progId="Equation.DSMT4">
                  <p:embed/>
                </p:oleObj>
              </mc:Choice>
              <mc:Fallback>
                <p:oleObj r:id="rId17" imgW="279400" imgH="241300" progId="Equation.DSMT4">
                  <p:embed/>
                  <p:pic>
                    <p:nvPicPr>
                      <p:cNvPr id="11" name="Object 10">
                        <a:extLst>
                          <a:ext uri="{FF2B5EF4-FFF2-40B4-BE49-F238E27FC236}">
                            <a16:creationId xmlns:a16="http://schemas.microsoft.com/office/drawing/2014/main" id="{C553A483-BF4F-2B42-862B-A412576A87D8}"/>
                          </a:ext>
                        </a:extLst>
                      </p:cNvPr>
                      <p:cNvPicPr/>
                      <p:nvPr/>
                    </p:nvPicPr>
                    <p:blipFill>
                      <a:blip r:embed="rId18"/>
                      <a:stretch>
                        <a:fillRect/>
                      </a:stretch>
                    </p:blipFill>
                    <p:spPr>
                      <a:xfrm>
                        <a:off x="4126490" y="5429106"/>
                        <a:ext cx="452437" cy="388937"/>
                      </a:xfrm>
                      <a:prstGeom prst="rect">
                        <a:avLst/>
                      </a:prstGeom>
                    </p:spPr>
                  </p:pic>
                </p:oleObj>
              </mc:Fallback>
            </mc:AlternateContent>
          </a:graphicData>
        </a:graphic>
      </p:graphicFrame>
      <p:sp>
        <p:nvSpPr>
          <p:cNvPr id="15" name="Footer Placeholder 14">
            <a:extLst>
              <a:ext uri="{FF2B5EF4-FFF2-40B4-BE49-F238E27FC236}">
                <a16:creationId xmlns:a16="http://schemas.microsoft.com/office/drawing/2014/main" id="{6127A234-EB72-C44E-B4A4-0DF797D57F61}"/>
              </a:ext>
            </a:extLst>
          </p:cNvPr>
          <p:cNvSpPr>
            <a:spLocks noGrp="1"/>
          </p:cNvSpPr>
          <p:nvPr>
            <p:ph type="ftr" sz="quarter" idx="11"/>
          </p:nvPr>
        </p:nvSpPr>
        <p:spPr/>
        <p:txBody>
          <a:bodyPr/>
          <a:lstStyle/>
          <a:p>
            <a:r>
              <a:rPr lang="en-US"/>
              <a:t>David Atwood    Iowa State University</a:t>
            </a:r>
          </a:p>
        </p:txBody>
      </p:sp>
    </p:spTree>
    <p:extLst>
      <p:ext uri="{BB962C8B-B14F-4D97-AF65-F5344CB8AC3E}">
        <p14:creationId xmlns:p14="http://schemas.microsoft.com/office/powerpoint/2010/main" val="50199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xEl>
                                              <p:pRg st="9" end="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animBg="1"/>
      <p:bldP spid="13"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New Physics?</a:t>
            </a:r>
          </a:p>
        </p:txBody>
      </p:sp>
      <p:sp>
        <p:nvSpPr>
          <p:cNvPr id="3" name="Content Placeholder 2"/>
          <p:cNvSpPr>
            <a:spLocks noGrp="1"/>
          </p:cNvSpPr>
          <p:nvPr>
            <p:ph idx="1"/>
          </p:nvPr>
        </p:nvSpPr>
        <p:spPr/>
        <p:txBody>
          <a:bodyPr>
            <a:normAutofit/>
          </a:bodyPr>
          <a:lstStyle/>
          <a:p>
            <a:r>
              <a:rPr lang="en-US" sz="2400" dirty="0"/>
              <a:t>The Standard Model cannot be the complete story of fundamental physics because:</a:t>
            </a:r>
          </a:p>
          <a:p>
            <a:pPr lvl="1"/>
            <a:r>
              <a:rPr lang="en-US" sz="2200" dirty="0"/>
              <a:t>Dark Matter</a:t>
            </a:r>
          </a:p>
          <a:p>
            <a:pPr marL="457200" lvl="1" indent="0">
              <a:buNone/>
            </a:pPr>
            <a:r>
              <a:rPr lang="en-US" sz="2200" dirty="0"/>
              <a:t> </a:t>
            </a:r>
            <a:r>
              <a:rPr lang="en-US" sz="1600" dirty="0"/>
              <a:t>Strong cosmological evidence for DM</a:t>
            </a:r>
          </a:p>
          <a:p>
            <a:pPr marL="457200" lvl="1" indent="0">
              <a:buNone/>
            </a:pPr>
            <a:r>
              <a:rPr lang="en-US" sz="1600" dirty="0"/>
              <a:t>  We don’t know what it is</a:t>
            </a:r>
            <a:r>
              <a:rPr lang="en-US" sz="2200" dirty="0"/>
              <a:t>           </a:t>
            </a:r>
          </a:p>
          <a:p>
            <a:pPr marL="457200" lvl="1" indent="0">
              <a:buNone/>
            </a:pPr>
            <a:endParaRPr lang="en-US" sz="2200" dirty="0"/>
          </a:p>
          <a:p>
            <a:pPr lvl="1"/>
            <a:r>
              <a:rPr lang="en-US" sz="2200" dirty="0"/>
              <a:t>Baryon Asymmetry of the universe </a:t>
            </a:r>
          </a:p>
          <a:p>
            <a:pPr marL="457200" lvl="1" indent="0">
              <a:buNone/>
            </a:pPr>
            <a:r>
              <a:rPr lang="en-US" sz="2200" dirty="0"/>
              <a:t>      </a:t>
            </a:r>
            <a:r>
              <a:rPr lang="en-US" sz="1600" dirty="0"/>
              <a:t>We see mater out there</a:t>
            </a:r>
          </a:p>
          <a:p>
            <a:pPr marL="457200" lvl="1" indent="0">
              <a:buNone/>
            </a:pPr>
            <a:r>
              <a:rPr lang="en-US" sz="1600" dirty="0"/>
              <a:t>        But almost no antimatter</a:t>
            </a:r>
            <a:endParaRPr lang="en-US" sz="2200" dirty="0"/>
          </a:p>
          <a:p>
            <a:pPr marL="457200" lvl="1" indent="0">
              <a:buNone/>
            </a:pPr>
            <a:endParaRPr lang="en-US" sz="2200" dirty="0"/>
          </a:p>
          <a:p>
            <a:pPr lvl="1"/>
            <a:r>
              <a:rPr lang="en-US" sz="2200" dirty="0"/>
              <a:t>Hierarchy Problem</a:t>
            </a:r>
          </a:p>
          <a:p>
            <a:pPr marL="457200" lvl="1" indent="0">
              <a:buNone/>
            </a:pPr>
            <a:endParaRPr lang="en-US" sz="2200" dirty="0"/>
          </a:p>
        </p:txBody>
      </p:sp>
      <p:sp>
        <p:nvSpPr>
          <p:cNvPr id="5" name="Slide Number Placeholder 4"/>
          <p:cNvSpPr>
            <a:spLocks noGrp="1"/>
          </p:cNvSpPr>
          <p:nvPr>
            <p:ph type="sldNum" sz="quarter" idx="12"/>
          </p:nvPr>
        </p:nvSpPr>
        <p:spPr/>
        <p:txBody>
          <a:bodyPr/>
          <a:lstStyle/>
          <a:p>
            <a:fld id="{4BADA34C-EF4F-6A41-BF24-C59398385C3D}" type="slidenum">
              <a:rPr lang="en-US" smtClean="0"/>
              <a:t>2</a:t>
            </a:fld>
            <a:endParaRPr lang="en-US"/>
          </a:p>
        </p:txBody>
      </p:sp>
      <p:pic>
        <p:nvPicPr>
          <p:cNvPr id="6" name="Picture 5">
            <a:extLst>
              <a:ext uri="{FF2B5EF4-FFF2-40B4-BE49-F238E27FC236}">
                <a16:creationId xmlns:a16="http://schemas.microsoft.com/office/drawing/2014/main" id="{9850B62A-B36B-A84E-A8FC-F296F972B901}"/>
              </a:ext>
            </a:extLst>
          </p:cNvPr>
          <p:cNvPicPr>
            <a:picLocks noChangeAspect="1"/>
          </p:cNvPicPr>
          <p:nvPr/>
        </p:nvPicPr>
        <p:blipFill>
          <a:blip r:embed="rId2"/>
          <a:stretch>
            <a:fillRect/>
          </a:stretch>
        </p:blipFill>
        <p:spPr>
          <a:xfrm>
            <a:off x="5244161" y="2238752"/>
            <a:ext cx="2327563" cy="1163782"/>
          </a:xfrm>
          <a:prstGeom prst="rect">
            <a:avLst/>
          </a:prstGeom>
        </p:spPr>
      </p:pic>
      <p:pic>
        <p:nvPicPr>
          <p:cNvPr id="7" name="Picture 1027" descr="C:\Documents and Settings\Administrator\My Documents\My Pictures\matter_antimatter.jpg">
            <a:extLst>
              <a:ext uri="{FF2B5EF4-FFF2-40B4-BE49-F238E27FC236}">
                <a16:creationId xmlns:a16="http://schemas.microsoft.com/office/drawing/2014/main" id="{5FF5AA60-C5C8-A242-A7CD-DCD96C52A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055" y="4079184"/>
            <a:ext cx="2126888" cy="21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E306425-AC5F-5C43-BE26-BA8BD26514B8}"/>
              </a:ext>
            </a:extLst>
          </p:cNvPr>
          <p:cNvPicPr>
            <a:picLocks noChangeAspect="1"/>
          </p:cNvPicPr>
          <p:nvPr/>
        </p:nvPicPr>
        <p:blipFill>
          <a:blip r:embed="rId4"/>
          <a:stretch>
            <a:fillRect/>
          </a:stretch>
        </p:blipFill>
        <p:spPr>
          <a:xfrm>
            <a:off x="1471863" y="5733811"/>
            <a:ext cx="1060669" cy="978708"/>
          </a:xfrm>
          <a:prstGeom prst="rect">
            <a:avLst/>
          </a:prstGeom>
        </p:spPr>
      </p:pic>
      <p:sp>
        <p:nvSpPr>
          <p:cNvPr id="4" name="TextBox 3">
            <a:extLst>
              <a:ext uri="{FF2B5EF4-FFF2-40B4-BE49-F238E27FC236}">
                <a16:creationId xmlns:a16="http://schemas.microsoft.com/office/drawing/2014/main" id="{ACFAB686-F079-CB46-9B66-3850FA79DE2E}"/>
              </a:ext>
            </a:extLst>
          </p:cNvPr>
          <p:cNvSpPr txBox="1"/>
          <p:nvPr/>
        </p:nvSpPr>
        <p:spPr>
          <a:xfrm>
            <a:off x="3005959" y="6001407"/>
            <a:ext cx="3310758"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Higgs mass is unstable if there is no new physics by ~10TeV</a:t>
            </a:r>
          </a:p>
        </p:txBody>
      </p:sp>
    </p:spTree>
    <p:extLst>
      <p:ext uri="{BB962C8B-B14F-4D97-AF65-F5344CB8AC3E}">
        <p14:creationId xmlns:p14="http://schemas.microsoft.com/office/powerpoint/2010/main" val="333296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58A1F-6FE0-6B4B-9B3A-991352DB0B2A}"/>
              </a:ext>
            </a:extLst>
          </p:cNvPr>
          <p:cNvSpPr>
            <a:spLocks noGrp="1"/>
          </p:cNvSpPr>
          <p:nvPr>
            <p:ph type="title"/>
          </p:nvPr>
        </p:nvSpPr>
        <p:spPr/>
        <p:txBody>
          <a:bodyPr/>
          <a:lstStyle/>
          <a:p>
            <a:r>
              <a:rPr lang="en-US" dirty="0"/>
              <a:t>Gluonic Penguin</a:t>
            </a:r>
          </a:p>
        </p:txBody>
      </p:sp>
      <p:sp>
        <p:nvSpPr>
          <p:cNvPr id="4" name="Slide Number Placeholder 3">
            <a:extLst>
              <a:ext uri="{FF2B5EF4-FFF2-40B4-BE49-F238E27FC236}">
                <a16:creationId xmlns:a16="http://schemas.microsoft.com/office/drawing/2014/main" id="{69E6674F-4366-474E-85A4-149D5A34E8A8}"/>
              </a:ext>
            </a:extLst>
          </p:cNvPr>
          <p:cNvSpPr>
            <a:spLocks noGrp="1"/>
          </p:cNvSpPr>
          <p:nvPr>
            <p:ph type="sldNum" sz="quarter" idx="12"/>
          </p:nvPr>
        </p:nvSpPr>
        <p:spPr/>
        <p:txBody>
          <a:bodyPr/>
          <a:lstStyle/>
          <a:p>
            <a:fld id="{4BADA34C-EF4F-6A41-BF24-C59398385C3D}" type="slidenum">
              <a:rPr lang="en-US" smtClean="0"/>
              <a:t>20</a:t>
            </a:fld>
            <a:endParaRPr lang="en-US"/>
          </a:p>
        </p:txBody>
      </p:sp>
      <p:cxnSp>
        <p:nvCxnSpPr>
          <p:cNvPr id="6" name="Straight Connector 5">
            <a:extLst>
              <a:ext uri="{FF2B5EF4-FFF2-40B4-BE49-F238E27FC236}">
                <a16:creationId xmlns:a16="http://schemas.microsoft.com/office/drawing/2014/main" id="{50FDF3AC-9E3A-CA4F-9B00-89A1E707153C}"/>
              </a:ext>
            </a:extLst>
          </p:cNvPr>
          <p:cNvCxnSpPr>
            <a:cxnSpLocks/>
            <a:endCxn id="7" idx="0"/>
          </p:cNvCxnSpPr>
          <p:nvPr/>
        </p:nvCxnSpPr>
        <p:spPr>
          <a:xfrm flipV="1">
            <a:off x="332509" y="1846265"/>
            <a:ext cx="1129270" cy="10244"/>
          </a:xfrm>
          <a:prstGeom prst="line">
            <a:avLst/>
          </a:prstGeom>
        </p:spPr>
        <p:style>
          <a:lnRef idx="2">
            <a:schemeClr val="accent1"/>
          </a:lnRef>
          <a:fillRef idx="0">
            <a:schemeClr val="accent1"/>
          </a:fillRef>
          <a:effectRef idx="1">
            <a:schemeClr val="accent1"/>
          </a:effectRef>
          <a:fontRef idx="minor">
            <a:schemeClr val="tx1"/>
          </a:fontRef>
        </p:style>
      </p:cxnSp>
      <p:sp>
        <p:nvSpPr>
          <p:cNvPr id="7" name="Arc 6">
            <a:extLst>
              <a:ext uri="{FF2B5EF4-FFF2-40B4-BE49-F238E27FC236}">
                <a16:creationId xmlns:a16="http://schemas.microsoft.com/office/drawing/2014/main" id="{F749E4A1-BDA7-BF49-95A5-5AB318C69639}"/>
              </a:ext>
            </a:extLst>
          </p:cNvPr>
          <p:cNvSpPr/>
          <p:nvPr/>
        </p:nvSpPr>
        <p:spPr>
          <a:xfrm>
            <a:off x="1461654" y="1212272"/>
            <a:ext cx="1981200" cy="1288473"/>
          </a:xfrm>
          <a:prstGeom prst="arc">
            <a:avLst>
              <a:gd name="adj1" fmla="val 10835553"/>
              <a:gd name="adj2" fmla="val 0"/>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196761AC-02C3-0C41-AE98-00CF4E6A0388}"/>
              </a:ext>
            </a:extLst>
          </p:cNvPr>
          <p:cNvCxnSpPr>
            <a:cxnSpLocks/>
          </p:cNvCxnSpPr>
          <p:nvPr/>
        </p:nvCxnSpPr>
        <p:spPr>
          <a:xfrm>
            <a:off x="1461654" y="1846265"/>
            <a:ext cx="1981200" cy="10243"/>
          </a:xfrm>
          <a:prstGeom prst="line">
            <a:avLst/>
          </a:prstGeom>
          <a:ln>
            <a:solidFill>
              <a:srgbClr val="FF40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6E48BA9-62EA-1F4E-A38D-AED67DC50260}"/>
              </a:ext>
            </a:extLst>
          </p:cNvPr>
          <p:cNvCxnSpPr>
            <a:cxnSpLocks/>
          </p:cNvCxnSpPr>
          <p:nvPr/>
        </p:nvCxnSpPr>
        <p:spPr>
          <a:xfrm>
            <a:off x="3442854" y="1856508"/>
            <a:ext cx="1981200" cy="10243"/>
          </a:xfrm>
          <a:prstGeom prst="line">
            <a:avLst/>
          </a:prstGeom>
          <a:ln>
            <a:solidFill>
              <a:srgbClr val="01CD06"/>
            </a:solidFill>
          </a:ln>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BAA51A98-236F-FF41-B0E5-50EACEBBB963}"/>
              </a:ext>
            </a:extLst>
          </p:cNvPr>
          <p:cNvGrpSpPr/>
          <p:nvPr/>
        </p:nvGrpSpPr>
        <p:grpSpPr>
          <a:xfrm>
            <a:off x="2452254" y="1825483"/>
            <a:ext cx="637298" cy="858977"/>
            <a:chOff x="6331527" y="2784764"/>
            <a:chExt cx="637298" cy="858977"/>
          </a:xfrm>
        </p:grpSpPr>
        <p:sp>
          <p:nvSpPr>
            <p:cNvPr id="12" name="Arc 11">
              <a:extLst>
                <a:ext uri="{FF2B5EF4-FFF2-40B4-BE49-F238E27FC236}">
                  <a16:creationId xmlns:a16="http://schemas.microsoft.com/office/drawing/2014/main" id="{CE600968-106A-C648-AEB8-3D2958D390F2}"/>
                </a:ext>
              </a:extLst>
            </p:cNvPr>
            <p:cNvSpPr/>
            <p:nvPr/>
          </p:nvSpPr>
          <p:spPr>
            <a:xfrm>
              <a:off x="6331527" y="2784764"/>
              <a:ext cx="221673" cy="235527"/>
            </a:xfrm>
            <a:prstGeom prst="arc">
              <a:avLst>
                <a:gd name="adj1" fmla="val 92887"/>
                <a:gd name="adj2" fmla="val 0"/>
              </a:avLst>
            </a:prstGeom>
            <a:ln w="95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1790F4A0-3768-864D-A07A-4B42ED80F1B6}"/>
                </a:ext>
              </a:extLst>
            </p:cNvPr>
            <p:cNvSpPr/>
            <p:nvPr/>
          </p:nvSpPr>
          <p:spPr>
            <a:xfrm>
              <a:off x="6414652" y="2909454"/>
              <a:ext cx="221673" cy="235527"/>
            </a:xfrm>
            <a:prstGeom prst="arc">
              <a:avLst>
                <a:gd name="adj1" fmla="val 92887"/>
                <a:gd name="adj2" fmla="val 0"/>
              </a:avLst>
            </a:prstGeom>
            <a:ln w="95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Arc 13">
              <a:extLst>
                <a:ext uri="{FF2B5EF4-FFF2-40B4-BE49-F238E27FC236}">
                  <a16:creationId xmlns:a16="http://schemas.microsoft.com/office/drawing/2014/main" id="{2B9BF4D9-A458-6847-A946-F988DCA98A15}"/>
                </a:ext>
              </a:extLst>
            </p:cNvPr>
            <p:cNvSpPr/>
            <p:nvPr/>
          </p:nvSpPr>
          <p:spPr>
            <a:xfrm>
              <a:off x="6497777" y="3034144"/>
              <a:ext cx="221673" cy="235527"/>
            </a:xfrm>
            <a:prstGeom prst="arc">
              <a:avLst>
                <a:gd name="adj1" fmla="val 92887"/>
                <a:gd name="adj2" fmla="val 0"/>
              </a:avLst>
            </a:prstGeom>
            <a:ln w="95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9ED929CC-0937-3343-9C1F-B1C98F80C30A}"/>
                </a:ext>
              </a:extLst>
            </p:cNvPr>
            <p:cNvSpPr/>
            <p:nvPr/>
          </p:nvSpPr>
          <p:spPr>
            <a:xfrm>
              <a:off x="6580902" y="3158834"/>
              <a:ext cx="221673" cy="235527"/>
            </a:xfrm>
            <a:prstGeom prst="arc">
              <a:avLst>
                <a:gd name="adj1" fmla="val 92887"/>
                <a:gd name="adj2" fmla="val 0"/>
              </a:avLst>
            </a:prstGeom>
            <a:ln w="95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0CEFEC61-488D-794A-BC1B-5C2F18380C5C}"/>
                </a:ext>
              </a:extLst>
            </p:cNvPr>
            <p:cNvSpPr/>
            <p:nvPr/>
          </p:nvSpPr>
          <p:spPr>
            <a:xfrm>
              <a:off x="6664027" y="3283524"/>
              <a:ext cx="221673" cy="235527"/>
            </a:xfrm>
            <a:prstGeom prst="arc">
              <a:avLst>
                <a:gd name="adj1" fmla="val 92887"/>
                <a:gd name="adj2" fmla="val 0"/>
              </a:avLst>
            </a:prstGeom>
            <a:ln w="95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Arc 16">
              <a:extLst>
                <a:ext uri="{FF2B5EF4-FFF2-40B4-BE49-F238E27FC236}">
                  <a16:creationId xmlns:a16="http://schemas.microsoft.com/office/drawing/2014/main" id="{199A4501-24F5-8F44-9587-46355D2ECC95}"/>
                </a:ext>
              </a:extLst>
            </p:cNvPr>
            <p:cNvSpPr/>
            <p:nvPr/>
          </p:nvSpPr>
          <p:spPr>
            <a:xfrm>
              <a:off x="6747152" y="3408214"/>
              <a:ext cx="221673" cy="235527"/>
            </a:xfrm>
            <a:prstGeom prst="arc">
              <a:avLst>
                <a:gd name="adj1" fmla="val 92887"/>
                <a:gd name="adj2" fmla="val 0"/>
              </a:avLst>
            </a:prstGeom>
            <a:ln w="95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20" name="Straight Connector 19">
            <a:extLst>
              <a:ext uri="{FF2B5EF4-FFF2-40B4-BE49-F238E27FC236}">
                <a16:creationId xmlns:a16="http://schemas.microsoft.com/office/drawing/2014/main" id="{16552789-367B-2D46-8D73-7CB8963AFDAB}"/>
              </a:ext>
            </a:extLst>
          </p:cNvPr>
          <p:cNvCxnSpPr/>
          <p:nvPr/>
        </p:nvCxnSpPr>
        <p:spPr>
          <a:xfrm flipV="1">
            <a:off x="3020291" y="2258291"/>
            <a:ext cx="2403638" cy="415636"/>
          </a:xfrm>
          <a:prstGeom prst="line">
            <a:avLst/>
          </a:prstGeom>
          <a:ln>
            <a:solidFill>
              <a:srgbClr val="01CD06"/>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14D70E6-1B02-364A-9890-A2E9B8DBE4A2}"/>
              </a:ext>
            </a:extLst>
          </p:cNvPr>
          <p:cNvCxnSpPr/>
          <p:nvPr/>
        </p:nvCxnSpPr>
        <p:spPr>
          <a:xfrm>
            <a:off x="3089552" y="2684460"/>
            <a:ext cx="2147466" cy="592425"/>
          </a:xfrm>
          <a:prstGeom prst="line">
            <a:avLst/>
          </a:prstGeom>
          <a:ln>
            <a:solidFill>
              <a:srgbClr val="01CD06"/>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3A44CA2-45DF-9D48-8DED-8FAFB013DECF}"/>
              </a:ext>
            </a:extLst>
          </p:cNvPr>
          <p:cNvCxnSpPr/>
          <p:nvPr/>
        </p:nvCxnSpPr>
        <p:spPr>
          <a:xfrm>
            <a:off x="332509" y="3266352"/>
            <a:ext cx="4959927" cy="48823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aphicFrame>
        <p:nvGraphicFramePr>
          <p:cNvPr id="25" name="Object 24">
            <a:extLst>
              <a:ext uri="{FF2B5EF4-FFF2-40B4-BE49-F238E27FC236}">
                <a16:creationId xmlns:a16="http://schemas.microsoft.com/office/drawing/2014/main" id="{30579A25-59CA-8F4B-96C1-BE78480EFDF8}"/>
              </a:ext>
            </a:extLst>
          </p:cNvPr>
          <p:cNvGraphicFramePr>
            <a:graphicFrameLocks noChangeAspect="1"/>
          </p:cNvGraphicFramePr>
          <p:nvPr>
            <p:extLst>
              <p:ext uri="{D42A27DB-BD31-4B8C-83A1-F6EECF244321}">
                <p14:modId xmlns:p14="http://schemas.microsoft.com/office/powerpoint/2010/main" val="501857491"/>
              </p:ext>
            </p:extLst>
          </p:nvPr>
        </p:nvGraphicFramePr>
        <p:xfrm>
          <a:off x="332509" y="3307330"/>
          <a:ext cx="360362" cy="427037"/>
        </p:xfrm>
        <a:graphic>
          <a:graphicData uri="http://schemas.openxmlformats.org/presentationml/2006/ole">
            <mc:AlternateContent xmlns:mc="http://schemas.openxmlformats.org/markup-compatibility/2006">
              <mc:Choice xmlns:v="urn:schemas-microsoft-com:vml" Requires="v">
                <p:oleObj spid="_x0000_s17040" r:id="rId3" imgW="139700" imgH="165100" progId="Equation.DSMT4">
                  <p:embed/>
                </p:oleObj>
              </mc:Choice>
              <mc:Fallback>
                <p:oleObj r:id="rId3" imgW="139700" imgH="165100" progId="Equation.DSMT4">
                  <p:embed/>
                  <p:pic>
                    <p:nvPicPr>
                      <p:cNvPr id="24" name="Object 23">
                        <a:extLst>
                          <a:ext uri="{FF2B5EF4-FFF2-40B4-BE49-F238E27FC236}">
                            <a16:creationId xmlns:a16="http://schemas.microsoft.com/office/drawing/2014/main" id="{70BA50DB-750D-6947-BBCE-FE76D970D8D2}"/>
                          </a:ext>
                        </a:extLst>
                      </p:cNvPr>
                      <p:cNvPicPr/>
                      <p:nvPr/>
                    </p:nvPicPr>
                    <p:blipFill>
                      <a:blip r:embed="rId4"/>
                      <a:stretch>
                        <a:fillRect/>
                      </a:stretch>
                    </p:blipFill>
                    <p:spPr>
                      <a:xfrm>
                        <a:off x="332509" y="3307330"/>
                        <a:ext cx="360362" cy="427037"/>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70A4A77F-1A96-984C-9D94-C60806AF835E}"/>
              </a:ext>
            </a:extLst>
          </p:cNvPr>
          <p:cNvGraphicFramePr>
            <a:graphicFrameLocks noChangeAspect="1"/>
          </p:cNvGraphicFramePr>
          <p:nvPr>
            <p:extLst>
              <p:ext uri="{D42A27DB-BD31-4B8C-83A1-F6EECF244321}">
                <p14:modId xmlns:p14="http://schemas.microsoft.com/office/powerpoint/2010/main" val="3269666044"/>
              </p:ext>
            </p:extLst>
          </p:nvPr>
        </p:nvGraphicFramePr>
        <p:xfrm>
          <a:off x="4814101" y="3828973"/>
          <a:ext cx="360362" cy="427037"/>
        </p:xfrm>
        <a:graphic>
          <a:graphicData uri="http://schemas.openxmlformats.org/presentationml/2006/ole">
            <mc:AlternateContent xmlns:mc="http://schemas.openxmlformats.org/markup-compatibility/2006">
              <mc:Choice xmlns:v="urn:schemas-microsoft-com:vml" Requires="v">
                <p:oleObj spid="_x0000_s17041" r:id="rId5" imgW="139700" imgH="165100" progId="Equation.DSMT4">
                  <p:embed/>
                </p:oleObj>
              </mc:Choice>
              <mc:Fallback>
                <p:oleObj r:id="rId5" imgW="139700" imgH="165100" progId="Equation.DSMT4">
                  <p:embed/>
                  <p:pic>
                    <p:nvPicPr>
                      <p:cNvPr id="25" name="Object 24">
                        <a:extLst>
                          <a:ext uri="{FF2B5EF4-FFF2-40B4-BE49-F238E27FC236}">
                            <a16:creationId xmlns:a16="http://schemas.microsoft.com/office/drawing/2014/main" id="{9B3F957B-B49F-DB4B-996A-BDA6A297D8CB}"/>
                          </a:ext>
                        </a:extLst>
                      </p:cNvPr>
                      <p:cNvPicPr/>
                      <p:nvPr/>
                    </p:nvPicPr>
                    <p:blipFill>
                      <a:blip r:embed="rId6"/>
                      <a:stretch>
                        <a:fillRect/>
                      </a:stretch>
                    </p:blipFill>
                    <p:spPr>
                      <a:xfrm>
                        <a:off x="4814101" y="3828973"/>
                        <a:ext cx="360362" cy="427037"/>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B09C5751-6A2A-0C45-920E-E8E6988B6869}"/>
              </a:ext>
            </a:extLst>
          </p:cNvPr>
          <p:cNvGraphicFramePr>
            <a:graphicFrameLocks noChangeAspect="1"/>
          </p:cNvGraphicFramePr>
          <p:nvPr>
            <p:extLst>
              <p:ext uri="{D42A27DB-BD31-4B8C-83A1-F6EECF244321}">
                <p14:modId xmlns:p14="http://schemas.microsoft.com/office/powerpoint/2010/main" val="250434656"/>
              </p:ext>
            </p:extLst>
          </p:nvPr>
        </p:nvGraphicFramePr>
        <p:xfrm>
          <a:off x="457200" y="1338829"/>
          <a:ext cx="360363" cy="492125"/>
        </p:xfrm>
        <a:graphic>
          <a:graphicData uri="http://schemas.openxmlformats.org/presentationml/2006/ole">
            <mc:AlternateContent xmlns:mc="http://schemas.openxmlformats.org/markup-compatibility/2006">
              <mc:Choice xmlns:v="urn:schemas-microsoft-com:vml" Requires="v">
                <p:oleObj spid="_x0000_s17042" r:id="rId7" imgW="139700" imgH="190500" progId="Equation.DSMT4">
                  <p:embed/>
                </p:oleObj>
              </mc:Choice>
              <mc:Fallback>
                <p:oleObj r:id="rId7" imgW="139700" imgH="190500" progId="Equation.DSMT4">
                  <p:embed/>
                  <p:pic>
                    <p:nvPicPr>
                      <p:cNvPr id="26" name="Object 25">
                        <a:extLst>
                          <a:ext uri="{FF2B5EF4-FFF2-40B4-BE49-F238E27FC236}">
                            <a16:creationId xmlns:a16="http://schemas.microsoft.com/office/drawing/2014/main" id="{907B6494-38A9-6F4E-8A43-810EC424729F}"/>
                          </a:ext>
                        </a:extLst>
                      </p:cNvPr>
                      <p:cNvPicPr/>
                      <p:nvPr/>
                    </p:nvPicPr>
                    <p:blipFill>
                      <a:blip r:embed="rId8"/>
                      <a:stretch>
                        <a:fillRect/>
                      </a:stretch>
                    </p:blipFill>
                    <p:spPr>
                      <a:xfrm>
                        <a:off x="457200" y="1338829"/>
                        <a:ext cx="360363" cy="492125"/>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8D02C4DC-BB4C-D240-9AFB-C05698D9D27C}"/>
              </a:ext>
            </a:extLst>
          </p:cNvPr>
          <p:cNvGraphicFramePr>
            <a:graphicFrameLocks noChangeAspect="1"/>
          </p:cNvGraphicFramePr>
          <p:nvPr>
            <p:extLst>
              <p:ext uri="{D42A27DB-BD31-4B8C-83A1-F6EECF244321}">
                <p14:modId xmlns:p14="http://schemas.microsoft.com/office/powerpoint/2010/main" val="314720032"/>
              </p:ext>
            </p:extLst>
          </p:nvPr>
        </p:nvGraphicFramePr>
        <p:xfrm>
          <a:off x="5292436" y="1346881"/>
          <a:ext cx="328613" cy="396875"/>
        </p:xfrm>
        <a:graphic>
          <a:graphicData uri="http://schemas.openxmlformats.org/presentationml/2006/ole">
            <mc:AlternateContent xmlns:mc="http://schemas.openxmlformats.org/markup-compatibility/2006">
              <mc:Choice xmlns:v="urn:schemas-microsoft-com:vml" Requires="v">
                <p:oleObj spid="_x0000_s17043" r:id="rId9" imgW="127000" imgH="152400" progId="Equation.DSMT4">
                  <p:embed/>
                </p:oleObj>
              </mc:Choice>
              <mc:Fallback>
                <p:oleObj r:id="rId9" imgW="127000" imgH="152400" progId="Equation.DSMT4">
                  <p:embed/>
                  <p:pic>
                    <p:nvPicPr>
                      <p:cNvPr id="29" name="Object 28">
                        <a:extLst>
                          <a:ext uri="{FF2B5EF4-FFF2-40B4-BE49-F238E27FC236}">
                            <a16:creationId xmlns:a16="http://schemas.microsoft.com/office/drawing/2014/main" id="{E7AE6F58-08A6-3642-9962-2467C79E801C}"/>
                          </a:ext>
                        </a:extLst>
                      </p:cNvPr>
                      <p:cNvPicPr/>
                      <p:nvPr/>
                    </p:nvPicPr>
                    <p:blipFill>
                      <a:blip r:embed="rId10"/>
                      <a:stretch>
                        <a:fillRect/>
                      </a:stretch>
                    </p:blipFill>
                    <p:spPr>
                      <a:xfrm>
                        <a:off x="5292436" y="1346881"/>
                        <a:ext cx="328613" cy="396875"/>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67C15448-A6CB-6042-99F5-7B21FED7B041}"/>
              </a:ext>
            </a:extLst>
          </p:cNvPr>
          <p:cNvGraphicFramePr>
            <a:graphicFrameLocks noChangeAspect="1"/>
          </p:cNvGraphicFramePr>
          <p:nvPr>
            <p:extLst>
              <p:ext uri="{D42A27DB-BD31-4B8C-83A1-F6EECF244321}">
                <p14:modId xmlns:p14="http://schemas.microsoft.com/office/powerpoint/2010/main" val="436147388"/>
              </p:ext>
            </p:extLst>
          </p:nvPr>
        </p:nvGraphicFramePr>
        <p:xfrm>
          <a:off x="85455" y="2306624"/>
          <a:ext cx="494108" cy="625871"/>
        </p:xfrm>
        <a:graphic>
          <a:graphicData uri="http://schemas.openxmlformats.org/presentationml/2006/ole">
            <mc:AlternateContent xmlns:mc="http://schemas.openxmlformats.org/markup-compatibility/2006">
              <mc:Choice xmlns:v="urn:schemas-microsoft-com:vml" Requires="v">
                <p:oleObj spid="_x0000_s17044" r:id="rId11" imgW="190500" imgH="241300" progId="Equation.DSMT4">
                  <p:embed/>
                </p:oleObj>
              </mc:Choice>
              <mc:Fallback>
                <p:oleObj r:id="rId11" imgW="190500" imgH="241300" progId="Equation.DSMT4">
                  <p:embed/>
                  <p:pic>
                    <p:nvPicPr>
                      <p:cNvPr id="31" name="Object 30">
                        <a:extLst>
                          <a:ext uri="{FF2B5EF4-FFF2-40B4-BE49-F238E27FC236}">
                            <a16:creationId xmlns:a16="http://schemas.microsoft.com/office/drawing/2014/main" id="{36281290-6361-F345-B67D-BA5560014CE2}"/>
                          </a:ext>
                        </a:extLst>
                      </p:cNvPr>
                      <p:cNvPicPr/>
                      <p:nvPr/>
                    </p:nvPicPr>
                    <p:blipFill>
                      <a:blip r:embed="rId12"/>
                      <a:stretch>
                        <a:fillRect/>
                      </a:stretch>
                    </p:blipFill>
                    <p:spPr>
                      <a:xfrm>
                        <a:off x="85455" y="2306624"/>
                        <a:ext cx="494108" cy="625871"/>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EF901BE3-4C54-7240-9BF6-37F485DD1C85}"/>
              </a:ext>
            </a:extLst>
          </p:cNvPr>
          <p:cNvGraphicFramePr>
            <a:graphicFrameLocks noChangeAspect="1"/>
          </p:cNvGraphicFramePr>
          <p:nvPr>
            <p:extLst>
              <p:ext uri="{D42A27DB-BD31-4B8C-83A1-F6EECF244321}">
                <p14:modId xmlns:p14="http://schemas.microsoft.com/office/powerpoint/2010/main" val="3983656548"/>
              </p:ext>
            </p:extLst>
          </p:nvPr>
        </p:nvGraphicFramePr>
        <p:xfrm>
          <a:off x="5423929" y="3321184"/>
          <a:ext cx="527050" cy="625475"/>
        </p:xfrm>
        <a:graphic>
          <a:graphicData uri="http://schemas.openxmlformats.org/presentationml/2006/ole">
            <mc:AlternateContent xmlns:mc="http://schemas.openxmlformats.org/markup-compatibility/2006">
              <mc:Choice xmlns:v="urn:schemas-microsoft-com:vml" Requires="v">
                <p:oleObj spid="_x0000_s17045" r:id="rId13" imgW="203200" imgH="241300" progId="Equation.DSMT4">
                  <p:embed/>
                </p:oleObj>
              </mc:Choice>
              <mc:Fallback>
                <p:oleObj r:id="rId13" imgW="203200" imgH="241300" progId="Equation.DSMT4">
                  <p:embed/>
                  <p:pic>
                    <p:nvPicPr>
                      <p:cNvPr id="32" name="Object 31">
                        <a:extLst>
                          <a:ext uri="{FF2B5EF4-FFF2-40B4-BE49-F238E27FC236}">
                            <a16:creationId xmlns:a16="http://schemas.microsoft.com/office/drawing/2014/main" id="{A2E82F18-68E7-3249-8DD5-F683CAFE9922}"/>
                          </a:ext>
                        </a:extLst>
                      </p:cNvPr>
                      <p:cNvPicPr/>
                      <p:nvPr/>
                    </p:nvPicPr>
                    <p:blipFill>
                      <a:blip r:embed="rId14"/>
                      <a:stretch>
                        <a:fillRect/>
                      </a:stretch>
                    </p:blipFill>
                    <p:spPr>
                      <a:xfrm>
                        <a:off x="5423929" y="3321184"/>
                        <a:ext cx="527050" cy="625475"/>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F1E25A46-72C1-E640-BA26-D6FE86EF7B78}"/>
              </a:ext>
            </a:extLst>
          </p:cNvPr>
          <p:cNvGraphicFramePr>
            <a:graphicFrameLocks noChangeAspect="1"/>
          </p:cNvGraphicFramePr>
          <p:nvPr>
            <p:extLst>
              <p:ext uri="{D42A27DB-BD31-4B8C-83A1-F6EECF244321}">
                <p14:modId xmlns:p14="http://schemas.microsoft.com/office/powerpoint/2010/main" val="1187676043"/>
              </p:ext>
            </p:extLst>
          </p:nvPr>
        </p:nvGraphicFramePr>
        <p:xfrm>
          <a:off x="1602203" y="958038"/>
          <a:ext cx="458787" cy="396875"/>
        </p:xfrm>
        <a:graphic>
          <a:graphicData uri="http://schemas.openxmlformats.org/presentationml/2006/ole">
            <mc:AlternateContent xmlns:mc="http://schemas.openxmlformats.org/markup-compatibility/2006">
              <mc:Choice xmlns:v="urn:schemas-microsoft-com:vml" Requires="v">
                <p:oleObj spid="_x0000_s17046" r:id="rId15" imgW="177800" imgH="152400" progId="Equation.DSMT4">
                  <p:embed/>
                </p:oleObj>
              </mc:Choice>
              <mc:Fallback>
                <p:oleObj r:id="rId15" imgW="177800" imgH="152400" progId="Equation.DSMT4">
                  <p:embed/>
                  <p:pic>
                    <p:nvPicPr>
                      <p:cNvPr id="44" name="Object 43">
                        <a:extLst>
                          <a:ext uri="{FF2B5EF4-FFF2-40B4-BE49-F238E27FC236}">
                            <a16:creationId xmlns:a16="http://schemas.microsoft.com/office/drawing/2014/main" id="{6585EB94-CDF9-F747-AD25-A77F53CF176B}"/>
                          </a:ext>
                        </a:extLst>
                      </p:cNvPr>
                      <p:cNvPicPr/>
                      <p:nvPr/>
                    </p:nvPicPr>
                    <p:blipFill>
                      <a:blip r:embed="rId16"/>
                      <a:stretch>
                        <a:fillRect/>
                      </a:stretch>
                    </p:blipFill>
                    <p:spPr>
                      <a:xfrm>
                        <a:off x="1602203" y="958038"/>
                        <a:ext cx="458787" cy="396875"/>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CEB74B4D-BBA5-1A42-9546-5236149D6122}"/>
              </a:ext>
            </a:extLst>
          </p:cNvPr>
          <p:cNvGraphicFramePr>
            <a:graphicFrameLocks noChangeAspect="1"/>
          </p:cNvGraphicFramePr>
          <p:nvPr>
            <p:extLst>
              <p:ext uri="{D42A27DB-BD31-4B8C-83A1-F6EECF244321}">
                <p14:modId xmlns:p14="http://schemas.microsoft.com/office/powerpoint/2010/main" val="2407672165"/>
              </p:ext>
            </p:extLst>
          </p:nvPr>
        </p:nvGraphicFramePr>
        <p:xfrm>
          <a:off x="4778663" y="3197257"/>
          <a:ext cx="328613" cy="396875"/>
        </p:xfrm>
        <a:graphic>
          <a:graphicData uri="http://schemas.openxmlformats.org/presentationml/2006/ole">
            <mc:AlternateContent xmlns:mc="http://schemas.openxmlformats.org/markup-compatibility/2006">
              <mc:Choice xmlns:v="urn:schemas-microsoft-com:vml" Requires="v">
                <p:oleObj spid="_x0000_s17047" r:id="rId9" imgW="127000" imgH="152400" progId="Equation.DSMT4">
                  <p:embed/>
                </p:oleObj>
              </mc:Choice>
              <mc:Fallback>
                <p:oleObj r:id="rId9" imgW="127000" imgH="152400" progId="Equation.DSMT4">
                  <p:embed/>
                  <p:pic>
                    <p:nvPicPr>
                      <p:cNvPr id="28" name="Object 27">
                        <a:extLst>
                          <a:ext uri="{FF2B5EF4-FFF2-40B4-BE49-F238E27FC236}">
                            <a16:creationId xmlns:a16="http://schemas.microsoft.com/office/drawing/2014/main" id="{8D02C4DC-BB4C-D240-9AFB-C05698D9D27C}"/>
                          </a:ext>
                        </a:extLst>
                      </p:cNvPr>
                      <p:cNvPicPr/>
                      <p:nvPr/>
                    </p:nvPicPr>
                    <p:blipFill>
                      <a:blip r:embed="rId10"/>
                      <a:stretch>
                        <a:fillRect/>
                      </a:stretch>
                    </p:blipFill>
                    <p:spPr>
                      <a:xfrm>
                        <a:off x="4778663" y="3197257"/>
                        <a:ext cx="328613" cy="396875"/>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EC2020C3-A97C-3C41-8BD6-CBFD182932A6}"/>
              </a:ext>
            </a:extLst>
          </p:cNvPr>
          <p:cNvGraphicFramePr>
            <a:graphicFrameLocks noChangeAspect="1"/>
          </p:cNvGraphicFramePr>
          <p:nvPr>
            <p:extLst>
              <p:ext uri="{D42A27DB-BD31-4B8C-83A1-F6EECF244321}">
                <p14:modId xmlns:p14="http://schemas.microsoft.com/office/powerpoint/2010/main" val="267216774"/>
              </p:ext>
            </p:extLst>
          </p:nvPr>
        </p:nvGraphicFramePr>
        <p:xfrm>
          <a:off x="4996730" y="2309193"/>
          <a:ext cx="263525" cy="330200"/>
        </p:xfrm>
        <a:graphic>
          <a:graphicData uri="http://schemas.openxmlformats.org/presentationml/2006/ole">
            <mc:AlternateContent xmlns:mc="http://schemas.openxmlformats.org/markup-compatibility/2006">
              <mc:Choice xmlns:v="urn:schemas-microsoft-com:vml" Requires="v">
                <p:oleObj spid="_x0000_s17048" r:id="rId17" imgW="101600" imgH="127000" progId="Equation.DSMT4">
                  <p:embed/>
                </p:oleObj>
              </mc:Choice>
              <mc:Fallback>
                <p:oleObj r:id="rId17" imgW="101600" imgH="127000" progId="Equation.DSMT4">
                  <p:embed/>
                  <p:pic>
                    <p:nvPicPr>
                      <p:cNvPr id="32" name="Object 31">
                        <a:extLst>
                          <a:ext uri="{FF2B5EF4-FFF2-40B4-BE49-F238E27FC236}">
                            <a16:creationId xmlns:a16="http://schemas.microsoft.com/office/drawing/2014/main" id="{CEB74B4D-BBA5-1A42-9546-5236149D6122}"/>
                          </a:ext>
                        </a:extLst>
                      </p:cNvPr>
                      <p:cNvPicPr/>
                      <p:nvPr/>
                    </p:nvPicPr>
                    <p:blipFill>
                      <a:blip r:embed="rId18"/>
                      <a:stretch>
                        <a:fillRect/>
                      </a:stretch>
                    </p:blipFill>
                    <p:spPr>
                      <a:xfrm>
                        <a:off x="4996730" y="2309193"/>
                        <a:ext cx="263525" cy="33020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3FEA3A51-857E-9447-A8C8-4D4F2D30C205}"/>
              </a:ext>
            </a:extLst>
          </p:cNvPr>
          <p:cNvGraphicFramePr>
            <a:graphicFrameLocks noChangeAspect="1"/>
          </p:cNvGraphicFramePr>
          <p:nvPr>
            <p:extLst>
              <p:ext uri="{D42A27DB-BD31-4B8C-83A1-F6EECF244321}">
                <p14:modId xmlns:p14="http://schemas.microsoft.com/office/powerpoint/2010/main" val="1940965317"/>
              </p:ext>
            </p:extLst>
          </p:nvPr>
        </p:nvGraphicFramePr>
        <p:xfrm>
          <a:off x="5656263" y="1773238"/>
          <a:ext cx="328612" cy="495300"/>
        </p:xfrm>
        <a:graphic>
          <a:graphicData uri="http://schemas.openxmlformats.org/presentationml/2006/ole">
            <mc:AlternateContent xmlns:mc="http://schemas.openxmlformats.org/markup-compatibility/2006">
              <mc:Choice xmlns:v="urn:schemas-microsoft-com:vml" Requires="v">
                <p:oleObj spid="_x0000_s17049" r:id="rId19" imgW="127000" imgH="190500" progId="Equation.DSMT4">
                  <p:embed/>
                </p:oleObj>
              </mc:Choice>
              <mc:Fallback>
                <p:oleObj r:id="rId19" imgW="127000" imgH="190500" progId="Equation.DSMT4">
                  <p:embed/>
                  <p:pic>
                    <p:nvPicPr>
                      <p:cNvPr id="33" name="Object 32">
                        <a:extLst>
                          <a:ext uri="{FF2B5EF4-FFF2-40B4-BE49-F238E27FC236}">
                            <a16:creationId xmlns:a16="http://schemas.microsoft.com/office/drawing/2014/main" id="{EC2020C3-A97C-3C41-8BD6-CBFD182932A6}"/>
                          </a:ext>
                        </a:extLst>
                      </p:cNvPr>
                      <p:cNvPicPr/>
                      <p:nvPr/>
                    </p:nvPicPr>
                    <p:blipFill>
                      <a:blip r:embed="rId20"/>
                      <a:stretch>
                        <a:fillRect/>
                      </a:stretch>
                    </p:blipFill>
                    <p:spPr>
                      <a:xfrm>
                        <a:off x="5656263" y="1773238"/>
                        <a:ext cx="328612" cy="49530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0806E82B-FE0D-5043-A561-33EE1F4A2DAA}"/>
              </a:ext>
            </a:extLst>
          </p:cNvPr>
          <p:cNvGraphicFramePr>
            <a:graphicFrameLocks noChangeAspect="1"/>
          </p:cNvGraphicFramePr>
          <p:nvPr>
            <p:extLst>
              <p:ext uri="{D42A27DB-BD31-4B8C-83A1-F6EECF244321}">
                <p14:modId xmlns:p14="http://schemas.microsoft.com/office/powerpoint/2010/main" val="174106811"/>
              </p:ext>
            </p:extLst>
          </p:nvPr>
        </p:nvGraphicFramePr>
        <p:xfrm>
          <a:off x="2220913" y="1425575"/>
          <a:ext cx="230187" cy="361950"/>
        </p:xfrm>
        <a:graphic>
          <a:graphicData uri="http://schemas.openxmlformats.org/presentationml/2006/ole">
            <mc:AlternateContent xmlns:mc="http://schemas.openxmlformats.org/markup-compatibility/2006">
              <mc:Choice xmlns:v="urn:schemas-microsoft-com:vml" Requires="v">
                <p:oleObj spid="_x0000_s17050" r:id="rId21" imgW="88900" imgH="139700" progId="Equation.DSMT4">
                  <p:embed/>
                </p:oleObj>
              </mc:Choice>
              <mc:Fallback>
                <p:oleObj r:id="rId21" imgW="88900" imgH="139700" progId="Equation.DSMT4">
                  <p:embed/>
                  <p:pic>
                    <p:nvPicPr>
                      <p:cNvPr id="25" name="Object 24">
                        <a:extLst>
                          <a:ext uri="{FF2B5EF4-FFF2-40B4-BE49-F238E27FC236}">
                            <a16:creationId xmlns:a16="http://schemas.microsoft.com/office/drawing/2014/main" id="{30579A25-59CA-8F4B-96C1-BE78480EFDF8}"/>
                          </a:ext>
                        </a:extLst>
                      </p:cNvPr>
                      <p:cNvPicPr/>
                      <p:nvPr/>
                    </p:nvPicPr>
                    <p:blipFill>
                      <a:blip r:embed="rId22"/>
                      <a:stretch>
                        <a:fillRect/>
                      </a:stretch>
                    </p:blipFill>
                    <p:spPr>
                      <a:xfrm>
                        <a:off x="2220913" y="1425575"/>
                        <a:ext cx="230187" cy="361950"/>
                      </a:xfrm>
                      <a:prstGeom prst="rect">
                        <a:avLst/>
                      </a:prstGeom>
                    </p:spPr>
                  </p:pic>
                </p:oleObj>
              </mc:Fallback>
            </mc:AlternateContent>
          </a:graphicData>
        </a:graphic>
      </p:graphicFrame>
      <p:sp>
        <p:nvSpPr>
          <p:cNvPr id="36" name="TextBox 35">
            <a:extLst>
              <a:ext uri="{FF2B5EF4-FFF2-40B4-BE49-F238E27FC236}">
                <a16:creationId xmlns:a16="http://schemas.microsoft.com/office/drawing/2014/main" id="{359485FB-E50F-4E40-A415-C0680BBBCC0C}"/>
              </a:ext>
            </a:extLst>
          </p:cNvPr>
          <p:cNvSpPr txBox="1"/>
          <p:nvPr/>
        </p:nvSpPr>
        <p:spPr>
          <a:xfrm>
            <a:off x="6553200" y="1743756"/>
            <a:ext cx="2281394" cy="646331"/>
          </a:xfrm>
          <a:prstGeom prst="rect">
            <a:avLst/>
          </a:prstGeom>
          <a:noFill/>
        </p:spPr>
        <p:txBody>
          <a:bodyPr wrap="none" rtlCol="0">
            <a:spAutoFit/>
          </a:bodyPr>
          <a:lstStyle/>
          <a:p>
            <a:r>
              <a:rPr lang="en-US" dirty="0"/>
              <a:t>Phase the same as the</a:t>
            </a:r>
          </a:p>
          <a:p>
            <a:r>
              <a:rPr lang="en-US" dirty="0"/>
              <a:t>Previous case</a:t>
            </a:r>
          </a:p>
        </p:txBody>
      </p:sp>
      <p:graphicFrame>
        <p:nvGraphicFramePr>
          <p:cNvPr id="54" name="Object 53">
            <a:extLst>
              <a:ext uri="{FF2B5EF4-FFF2-40B4-BE49-F238E27FC236}">
                <a16:creationId xmlns:a16="http://schemas.microsoft.com/office/drawing/2014/main" id="{59504A5D-30BB-0348-AE26-E7A9F860ADC7}"/>
              </a:ext>
            </a:extLst>
          </p:cNvPr>
          <p:cNvGraphicFramePr>
            <a:graphicFrameLocks noChangeAspect="1"/>
          </p:cNvGraphicFramePr>
          <p:nvPr>
            <p:extLst>
              <p:ext uri="{D42A27DB-BD31-4B8C-83A1-F6EECF244321}">
                <p14:modId xmlns:p14="http://schemas.microsoft.com/office/powerpoint/2010/main" val="24986313"/>
              </p:ext>
            </p:extLst>
          </p:nvPr>
        </p:nvGraphicFramePr>
        <p:xfrm>
          <a:off x="2352810" y="2187724"/>
          <a:ext cx="224742" cy="267128"/>
        </p:xfrm>
        <a:graphic>
          <a:graphicData uri="http://schemas.openxmlformats.org/presentationml/2006/ole">
            <mc:AlternateContent xmlns:mc="http://schemas.openxmlformats.org/markup-compatibility/2006">
              <mc:Choice xmlns:v="urn:schemas-microsoft-com:vml" Requires="v">
                <p:oleObj spid="_x0000_s17051" r:id="rId23" imgW="139700" imgH="165100" progId="Equation.DSMT4">
                  <p:embed/>
                </p:oleObj>
              </mc:Choice>
              <mc:Fallback>
                <p:oleObj r:id="rId23" imgW="139700" imgH="165100" progId="Equation.DSMT4">
                  <p:embed/>
                  <p:pic>
                    <p:nvPicPr>
                      <p:cNvPr id="33" name="Object 32">
                        <a:extLst>
                          <a:ext uri="{FF2B5EF4-FFF2-40B4-BE49-F238E27FC236}">
                            <a16:creationId xmlns:a16="http://schemas.microsoft.com/office/drawing/2014/main" id="{EC2020C3-A97C-3C41-8BD6-CBFD182932A6}"/>
                          </a:ext>
                        </a:extLst>
                      </p:cNvPr>
                      <p:cNvPicPr/>
                      <p:nvPr/>
                    </p:nvPicPr>
                    <p:blipFill>
                      <a:blip r:embed="rId24"/>
                      <a:stretch>
                        <a:fillRect/>
                      </a:stretch>
                    </p:blipFill>
                    <p:spPr>
                      <a:xfrm>
                        <a:off x="2352810" y="2187724"/>
                        <a:ext cx="224742" cy="267128"/>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29FDAF0E-F79C-CE44-8110-C33F1D8C230D}"/>
              </a:ext>
            </a:extLst>
          </p:cNvPr>
          <p:cNvGrpSpPr/>
          <p:nvPr/>
        </p:nvGrpSpPr>
        <p:grpSpPr>
          <a:xfrm>
            <a:off x="484909" y="4533453"/>
            <a:ext cx="8125879" cy="1877877"/>
            <a:chOff x="484909" y="4533453"/>
            <a:chExt cx="8125879" cy="1877877"/>
          </a:xfrm>
        </p:grpSpPr>
        <p:cxnSp>
          <p:nvCxnSpPr>
            <p:cNvPr id="37" name="Straight Connector 36">
              <a:extLst>
                <a:ext uri="{FF2B5EF4-FFF2-40B4-BE49-F238E27FC236}">
                  <a16:creationId xmlns:a16="http://schemas.microsoft.com/office/drawing/2014/main" id="{9386FCF5-1788-904F-908F-7B19923B8299}"/>
                </a:ext>
              </a:extLst>
            </p:cNvPr>
            <p:cNvCxnSpPr>
              <a:cxnSpLocks/>
              <a:endCxn id="38" idx="0"/>
            </p:cNvCxnSpPr>
            <p:nvPr/>
          </p:nvCxnSpPr>
          <p:spPr>
            <a:xfrm flipV="1">
              <a:off x="484909" y="5573135"/>
              <a:ext cx="1129270" cy="10244"/>
            </a:xfrm>
            <a:prstGeom prst="line">
              <a:avLst/>
            </a:prstGeom>
          </p:spPr>
          <p:style>
            <a:lnRef idx="2">
              <a:schemeClr val="accent1"/>
            </a:lnRef>
            <a:fillRef idx="0">
              <a:schemeClr val="accent1"/>
            </a:fillRef>
            <a:effectRef idx="1">
              <a:schemeClr val="accent1"/>
            </a:effectRef>
            <a:fontRef idx="minor">
              <a:schemeClr val="tx1"/>
            </a:fontRef>
          </p:style>
        </p:cxnSp>
        <p:sp>
          <p:nvSpPr>
            <p:cNvPr id="38" name="Arc 37">
              <a:extLst>
                <a:ext uri="{FF2B5EF4-FFF2-40B4-BE49-F238E27FC236}">
                  <a16:creationId xmlns:a16="http://schemas.microsoft.com/office/drawing/2014/main" id="{198361DC-3C54-A648-A2E5-94B2FD97315A}"/>
                </a:ext>
              </a:extLst>
            </p:cNvPr>
            <p:cNvSpPr/>
            <p:nvPr/>
          </p:nvSpPr>
          <p:spPr>
            <a:xfrm>
              <a:off x="1614054" y="4939142"/>
              <a:ext cx="1981200" cy="1288473"/>
            </a:xfrm>
            <a:prstGeom prst="arc">
              <a:avLst>
                <a:gd name="adj1" fmla="val 10835553"/>
                <a:gd name="adj2" fmla="val 0"/>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94B262B8-F85A-6842-9CFC-23E417721880}"/>
                </a:ext>
              </a:extLst>
            </p:cNvPr>
            <p:cNvCxnSpPr>
              <a:cxnSpLocks/>
            </p:cNvCxnSpPr>
            <p:nvPr/>
          </p:nvCxnSpPr>
          <p:spPr>
            <a:xfrm>
              <a:off x="1614054" y="5573135"/>
              <a:ext cx="1981200" cy="10243"/>
            </a:xfrm>
            <a:prstGeom prst="line">
              <a:avLst/>
            </a:prstGeom>
            <a:ln>
              <a:solidFill>
                <a:srgbClr val="FF40FF"/>
              </a:solidFill>
            </a:ln>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A3FE2225-62A6-5C49-B1BA-1E033AAE8E7C}"/>
                </a:ext>
              </a:extLst>
            </p:cNvPr>
            <p:cNvGrpSpPr/>
            <p:nvPr/>
          </p:nvGrpSpPr>
          <p:grpSpPr>
            <a:xfrm>
              <a:off x="2604654" y="5552353"/>
              <a:ext cx="637298" cy="858977"/>
              <a:chOff x="6331527" y="2784764"/>
              <a:chExt cx="637298" cy="858977"/>
            </a:xfrm>
          </p:grpSpPr>
          <p:sp>
            <p:nvSpPr>
              <p:cNvPr id="41" name="Arc 40">
                <a:extLst>
                  <a:ext uri="{FF2B5EF4-FFF2-40B4-BE49-F238E27FC236}">
                    <a16:creationId xmlns:a16="http://schemas.microsoft.com/office/drawing/2014/main" id="{540DF1EE-7897-E246-B9FF-0A12D6025DFE}"/>
                  </a:ext>
                </a:extLst>
              </p:cNvPr>
              <p:cNvSpPr/>
              <p:nvPr/>
            </p:nvSpPr>
            <p:spPr>
              <a:xfrm>
                <a:off x="6331527" y="2784764"/>
                <a:ext cx="221673" cy="235527"/>
              </a:xfrm>
              <a:prstGeom prst="arc">
                <a:avLst>
                  <a:gd name="adj1" fmla="val 92887"/>
                  <a:gd name="adj2" fmla="val 0"/>
                </a:avLst>
              </a:prstGeom>
              <a:ln w="95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Arc 41">
                <a:extLst>
                  <a:ext uri="{FF2B5EF4-FFF2-40B4-BE49-F238E27FC236}">
                    <a16:creationId xmlns:a16="http://schemas.microsoft.com/office/drawing/2014/main" id="{5FC51870-BAD0-4945-8226-FB097D1EAA4B}"/>
                  </a:ext>
                </a:extLst>
              </p:cNvPr>
              <p:cNvSpPr/>
              <p:nvPr/>
            </p:nvSpPr>
            <p:spPr>
              <a:xfrm>
                <a:off x="6414652" y="2909454"/>
                <a:ext cx="221673" cy="235527"/>
              </a:xfrm>
              <a:prstGeom prst="arc">
                <a:avLst>
                  <a:gd name="adj1" fmla="val 92887"/>
                  <a:gd name="adj2" fmla="val 0"/>
                </a:avLst>
              </a:prstGeom>
              <a:ln w="95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Arc 42">
                <a:extLst>
                  <a:ext uri="{FF2B5EF4-FFF2-40B4-BE49-F238E27FC236}">
                    <a16:creationId xmlns:a16="http://schemas.microsoft.com/office/drawing/2014/main" id="{2B71CA38-1291-614B-8391-DE204223C115}"/>
                  </a:ext>
                </a:extLst>
              </p:cNvPr>
              <p:cNvSpPr/>
              <p:nvPr/>
            </p:nvSpPr>
            <p:spPr>
              <a:xfrm>
                <a:off x="6497777" y="3034144"/>
                <a:ext cx="221673" cy="235527"/>
              </a:xfrm>
              <a:prstGeom prst="arc">
                <a:avLst>
                  <a:gd name="adj1" fmla="val 92887"/>
                  <a:gd name="adj2" fmla="val 0"/>
                </a:avLst>
              </a:prstGeom>
              <a:ln w="95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Arc 43">
                <a:extLst>
                  <a:ext uri="{FF2B5EF4-FFF2-40B4-BE49-F238E27FC236}">
                    <a16:creationId xmlns:a16="http://schemas.microsoft.com/office/drawing/2014/main" id="{473A7356-F8D9-1146-956C-460BF3FCA7C2}"/>
                  </a:ext>
                </a:extLst>
              </p:cNvPr>
              <p:cNvSpPr/>
              <p:nvPr/>
            </p:nvSpPr>
            <p:spPr>
              <a:xfrm>
                <a:off x="6580902" y="3158834"/>
                <a:ext cx="221673" cy="235527"/>
              </a:xfrm>
              <a:prstGeom prst="arc">
                <a:avLst>
                  <a:gd name="adj1" fmla="val 92887"/>
                  <a:gd name="adj2" fmla="val 0"/>
                </a:avLst>
              </a:prstGeom>
              <a:ln w="95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Arc 44">
                <a:extLst>
                  <a:ext uri="{FF2B5EF4-FFF2-40B4-BE49-F238E27FC236}">
                    <a16:creationId xmlns:a16="http://schemas.microsoft.com/office/drawing/2014/main" id="{0E37B6CC-D0C0-444B-BCD3-4B25E67B7BC1}"/>
                  </a:ext>
                </a:extLst>
              </p:cNvPr>
              <p:cNvSpPr/>
              <p:nvPr/>
            </p:nvSpPr>
            <p:spPr>
              <a:xfrm>
                <a:off x="6664027" y="3283524"/>
                <a:ext cx="221673" cy="235527"/>
              </a:xfrm>
              <a:prstGeom prst="arc">
                <a:avLst>
                  <a:gd name="adj1" fmla="val 92887"/>
                  <a:gd name="adj2" fmla="val 0"/>
                </a:avLst>
              </a:prstGeom>
              <a:ln w="95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Arc 45">
                <a:extLst>
                  <a:ext uri="{FF2B5EF4-FFF2-40B4-BE49-F238E27FC236}">
                    <a16:creationId xmlns:a16="http://schemas.microsoft.com/office/drawing/2014/main" id="{BCCC53BE-8A4A-354D-AE19-8B65230A3B63}"/>
                  </a:ext>
                </a:extLst>
              </p:cNvPr>
              <p:cNvSpPr/>
              <p:nvPr/>
            </p:nvSpPr>
            <p:spPr>
              <a:xfrm>
                <a:off x="6747152" y="3408214"/>
                <a:ext cx="221673" cy="235527"/>
              </a:xfrm>
              <a:prstGeom prst="arc">
                <a:avLst>
                  <a:gd name="adj1" fmla="val 92887"/>
                  <a:gd name="adj2" fmla="val 0"/>
                </a:avLst>
              </a:prstGeom>
              <a:ln w="95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47" name="Object 46">
              <a:extLst>
                <a:ext uri="{FF2B5EF4-FFF2-40B4-BE49-F238E27FC236}">
                  <a16:creationId xmlns:a16="http://schemas.microsoft.com/office/drawing/2014/main" id="{644654D8-405C-984D-A6FE-79CC43C559A5}"/>
                </a:ext>
              </a:extLst>
            </p:cNvPr>
            <p:cNvGraphicFramePr>
              <a:graphicFrameLocks noChangeAspect="1"/>
            </p:cNvGraphicFramePr>
            <p:nvPr>
              <p:extLst>
                <p:ext uri="{D42A27DB-BD31-4B8C-83A1-F6EECF244321}">
                  <p14:modId xmlns:p14="http://schemas.microsoft.com/office/powerpoint/2010/main" val="508569508"/>
                </p:ext>
              </p:extLst>
            </p:nvPr>
          </p:nvGraphicFramePr>
          <p:xfrm>
            <a:off x="609600" y="5065699"/>
            <a:ext cx="360363" cy="492125"/>
          </p:xfrm>
          <a:graphic>
            <a:graphicData uri="http://schemas.openxmlformats.org/presentationml/2006/ole">
              <mc:AlternateContent xmlns:mc="http://schemas.openxmlformats.org/markup-compatibility/2006">
                <mc:Choice xmlns:v="urn:schemas-microsoft-com:vml" Requires="v">
                  <p:oleObj spid="_x0000_s17052" r:id="rId7" imgW="139700" imgH="190500" progId="Equation.DSMT4">
                    <p:embed/>
                  </p:oleObj>
                </mc:Choice>
                <mc:Fallback>
                  <p:oleObj r:id="rId7" imgW="139700" imgH="190500" progId="Equation.DSMT4">
                    <p:embed/>
                    <p:pic>
                      <p:nvPicPr>
                        <p:cNvPr id="27" name="Object 26">
                          <a:extLst>
                            <a:ext uri="{FF2B5EF4-FFF2-40B4-BE49-F238E27FC236}">
                              <a16:creationId xmlns:a16="http://schemas.microsoft.com/office/drawing/2014/main" id="{B09C5751-6A2A-0C45-920E-E8E6988B6869}"/>
                            </a:ext>
                          </a:extLst>
                        </p:cNvPr>
                        <p:cNvPicPr/>
                        <p:nvPr/>
                      </p:nvPicPr>
                      <p:blipFill>
                        <a:blip r:embed="rId8"/>
                        <a:stretch>
                          <a:fillRect/>
                        </a:stretch>
                      </p:blipFill>
                      <p:spPr>
                        <a:xfrm>
                          <a:off x="609600" y="5065699"/>
                          <a:ext cx="360363" cy="492125"/>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5203A6D7-71BE-F144-8E7B-B7867BE42CBC}"/>
                </a:ext>
              </a:extLst>
            </p:cNvPr>
            <p:cNvGraphicFramePr>
              <a:graphicFrameLocks noChangeAspect="1"/>
            </p:cNvGraphicFramePr>
            <p:nvPr>
              <p:extLst>
                <p:ext uri="{D42A27DB-BD31-4B8C-83A1-F6EECF244321}">
                  <p14:modId xmlns:p14="http://schemas.microsoft.com/office/powerpoint/2010/main" val="3369934515"/>
                </p:ext>
              </p:extLst>
            </p:nvPr>
          </p:nvGraphicFramePr>
          <p:xfrm>
            <a:off x="1754188" y="4635500"/>
            <a:ext cx="458787" cy="495300"/>
          </p:xfrm>
          <a:graphic>
            <a:graphicData uri="http://schemas.openxmlformats.org/presentationml/2006/ole">
              <mc:AlternateContent xmlns:mc="http://schemas.openxmlformats.org/markup-compatibility/2006">
                <mc:Choice xmlns:v="urn:schemas-microsoft-com:vml" Requires="v">
                  <p:oleObj spid="_x0000_s17053" r:id="rId25" imgW="177800" imgH="190500" progId="Equation.DSMT4">
                    <p:embed/>
                  </p:oleObj>
                </mc:Choice>
                <mc:Fallback>
                  <p:oleObj r:id="rId25" imgW="177800" imgH="190500" progId="Equation.DSMT4">
                    <p:embed/>
                    <p:pic>
                      <p:nvPicPr>
                        <p:cNvPr id="31" name="Object 30">
                          <a:extLst>
                            <a:ext uri="{FF2B5EF4-FFF2-40B4-BE49-F238E27FC236}">
                              <a16:creationId xmlns:a16="http://schemas.microsoft.com/office/drawing/2014/main" id="{F1E25A46-72C1-E640-BA26-D6FE86EF7B78}"/>
                            </a:ext>
                          </a:extLst>
                        </p:cNvPr>
                        <p:cNvPicPr/>
                        <p:nvPr/>
                      </p:nvPicPr>
                      <p:blipFill>
                        <a:blip r:embed="rId26"/>
                        <a:stretch>
                          <a:fillRect/>
                        </a:stretch>
                      </p:blipFill>
                      <p:spPr>
                        <a:xfrm>
                          <a:off x="1754188" y="4635500"/>
                          <a:ext cx="458787" cy="495300"/>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06891BD6-30AC-A245-B4A8-20CE9A7A9AFC}"/>
                </a:ext>
              </a:extLst>
            </p:cNvPr>
            <p:cNvGraphicFramePr>
              <a:graphicFrameLocks noChangeAspect="1"/>
            </p:cNvGraphicFramePr>
            <p:nvPr>
              <p:extLst>
                <p:ext uri="{D42A27DB-BD31-4B8C-83A1-F6EECF244321}">
                  <p14:modId xmlns:p14="http://schemas.microsoft.com/office/powerpoint/2010/main" val="1112240681"/>
                </p:ext>
              </p:extLst>
            </p:nvPr>
          </p:nvGraphicFramePr>
          <p:xfrm>
            <a:off x="2339975" y="5103813"/>
            <a:ext cx="296863" cy="460375"/>
          </p:xfrm>
          <a:graphic>
            <a:graphicData uri="http://schemas.openxmlformats.org/presentationml/2006/ole">
              <mc:AlternateContent xmlns:mc="http://schemas.openxmlformats.org/markup-compatibility/2006">
                <mc:Choice xmlns:v="urn:schemas-microsoft-com:vml" Requires="v">
                  <p:oleObj spid="_x0000_s17054" r:id="rId27" imgW="114300" imgH="177800" progId="Equation.DSMT4">
                    <p:embed/>
                  </p:oleObj>
                </mc:Choice>
                <mc:Fallback>
                  <p:oleObj r:id="rId27" imgW="114300" imgH="177800" progId="Equation.DSMT4">
                    <p:embed/>
                    <p:pic>
                      <p:nvPicPr>
                        <p:cNvPr id="35" name="Object 34">
                          <a:extLst>
                            <a:ext uri="{FF2B5EF4-FFF2-40B4-BE49-F238E27FC236}">
                              <a16:creationId xmlns:a16="http://schemas.microsoft.com/office/drawing/2014/main" id="{0806E82B-FE0D-5043-A561-33EE1F4A2DAA}"/>
                            </a:ext>
                          </a:extLst>
                        </p:cNvPr>
                        <p:cNvPicPr/>
                        <p:nvPr/>
                      </p:nvPicPr>
                      <p:blipFill>
                        <a:blip r:embed="rId28"/>
                        <a:stretch>
                          <a:fillRect/>
                        </a:stretch>
                      </p:blipFill>
                      <p:spPr>
                        <a:xfrm>
                          <a:off x="2339975" y="5103813"/>
                          <a:ext cx="296863" cy="460375"/>
                        </a:xfrm>
                        <a:prstGeom prst="rect">
                          <a:avLst/>
                        </a:prstGeom>
                      </p:spPr>
                    </p:pic>
                  </p:oleObj>
                </mc:Fallback>
              </mc:AlternateContent>
            </a:graphicData>
          </a:graphic>
        </p:graphicFrame>
        <p:cxnSp>
          <p:nvCxnSpPr>
            <p:cNvPr id="51" name="Straight Connector 50">
              <a:extLst>
                <a:ext uri="{FF2B5EF4-FFF2-40B4-BE49-F238E27FC236}">
                  <a16:creationId xmlns:a16="http://schemas.microsoft.com/office/drawing/2014/main" id="{DCBDFB02-F119-4949-9F40-9A5AF2D83DDE}"/>
                </a:ext>
              </a:extLst>
            </p:cNvPr>
            <p:cNvCxnSpPr>
              <a:cxnSpLocks/>
            </p:cNvCxnSpPr>
            <p:nvPr/>
          </p:nvCxnSpPr>
          <p:spPr>
            <a:xfrm>
              <a:off x="3595337" y="5579988"/>
              <a:ext cx="1981200" cy="10243"/>
            </a:xfrm>
            <a:prstGeom prst="line">
              <a:avLst/>
            </a:prstGeom>
            <a:ln>
              <a:solidFill>
                <a:srgbClr val="01CD06"/>
              </a:solidFill>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FE2E33BE-A8BE-0E4B-AF46-4718C4F6095F}"/>
                </a:ext>
              </a:extLst>
            </p:cNvPr>
            <p:cNvSpPr txBox="1"/>
            <p:nvPr/>
          </p:nvSpPr>
          <p:spPr>
            <a:xfrm>
              <a:off x="5260255" y="4533453"/>
              <a:ext cx="3350533" cy="923330"/>
            </a:xfrm>
            <a:prstGeom prst="rect">
              <a:avLst/>
            </a:prstGeom>
            <a:noFill/>
          </p:spPr>
          <p:txBody>
            <a:bodyPr wrap="none" rtlCol="0">
              <a:spAutoFit/>
            </a:bodyPr>
            <a:lstStyle/>
            <a:p>
              <a:r>
                <a:rPr lang="en-US" dirty="0"/>
                <a:t>But inside the penguin there</a:t>
              </a:r>
            </a:p>
            <a:p>
              <a:r>
                <a:rPr lang="en-US" dirty="0"/>
                <a:t>could be exotic particles bringing </a:t>
              </a:r>
            </a:p>
            <a:p>
              <a:r>
                <a:rPr lang="en-US" dirty="0"/>
                <a:t>in some NP  CP phases</a:t>
              </a:r>
            </a:p>
          </p:txBody>
        </p:sp>
        <p:graphicFrame>
          <p:nvGraphicFramePr>
            <p:cNvPr id="53" name="Object 52">
              <a:extLst>
                <a:ext uri="{FF2B5EF4-FFF2-40B4-BE49-F238E27FC236}">
                  <a16:creationId xmlns:a16="http://schemas.microsoft.com/office/drawing/2014/main" id="{0655546F-E192-514A-9D3B-2357C5F3891C}"/>
                </a:ext>
              </a:extLst>
            </p:cNvPr>
            <p:cNvGraphicFramePr>
              <a:graphicFrameLocks noChangeAspect="1"/>
            </p:cNvGraphicFramePr>
            <p:nvPr>
              <p:extLst>
                <p:ext uri="{D42A27DB-BD31-4B8C-83A1-F6EECF244321}">
                  <p14:modId xmlns:p14="http://schemas.microsoft.com/office/powerpoint/2010/main" val="1357570078"/>
                </p:ext>
              </p:extLst>
            </p:nvPr>
          </p:nvGraphicFramePr>
          <p:xfrm>
            <a:off x="4511674" y="5261008"/>
            <a:ext cx="263525" cy="330200"/>
          </p:xfrm>
          <a:graphic>
            <a:graphicData uri="http://schemas.openxmlformats.org/presentationml/2006/ole">
              <mc:AlternateContent xmlns:mc="http://schemas.openxmlformats.org/markup-compatibility/2006">
                <mc:Choice xmlns:v="urn:schemas-microsoft-com:vml" Requires="v">
                  <p:oleObj spid="_x0000_s17055" r:id="rId29" imgW="101600" imgH="127000" progId="Equation.DSMT4">
                    <p:embed/>
                  </p:oleObj>
                </mc:Choice>
                <mc:Fallback>
                  <p:oleObj r:id="rId29" imgW="101600" imgH="127000" progId="Equation.DSMT4">
                    <p:embed/>
                    <p:pic>
                      <p:nvPicPr>
                        <p:cNvPr id="33" name="Object 32">
                          <a:extLst>
                            <a:ext uri="{FF2B5EF4-FFF2-40B4-BE49-F238E27FC236}">
                              <a16:creationId xmlns:a16="http://schemas.microsoft.com/office/drawing/2014/main" id="{EC2020C3-A97C-3C41-8BD6-CBFD182932A6}"/>
                            </a:ext>
                          </a:extLst>
                        </p:cNvPr>
                        <p:cNvPicPr/>
                        <p:nvPr/>
                      </p:nvPicPr>
                      <p:blipFill>
                        <a:blip r:embed="rId18"/>
                        <a:stretch>
                          <a:fillRect/>
                        </a:stretch>
                      </p:blipFill>
                      <p:spPr>
                        <a:xfrm>
                          <a:off x="4511674" y="5261008"/>
                          <a:ext cx="263525" cy="330200"/>
                        </a:xfrm>
                        <a:prstGeom prst="rect">
                          <a:avLst/>
                        </a:prstGeom>
                      </p:spPr>
                    </p:pic>
                  </p:oleObj>
                </mc:Fallback>
              </mc:AlternateContent>
            </a:graphicData>
          </a:graphic>
        </p:graphicFrame>
        <p:graphicFrame>
          <p:nvGraphicFramePr>
            <p:cNvPr id="55" name="Object 54">
              <a:extLst>
                <a:ext uri="{FF2B5EF4-FFF2-40B4-BE49-F238E27FC236}">
                  <a16:creationId xmlns:a16="http://schemas.microsoft.com/office/drawing/2014/main" id="{2B2AE7B4-C0E0-DF40-A1EF-DD843FA9D38C}"/>
                </a:ext>
              </a:extLst>
            </p:cNvPr>
            <p:cNvGraphicFramePr>
              <a:graphicFrameLocks noChangeAspect="1"/>
            </p:cNvGraphicFramePr>
            <p:nvPr>
              <p:extLst>
                <p:ext uri="{D42A27DB-BD31-4B8C-83A1-F6EECF244321}">
                  <p14:modId xmlns:p14="http://schemas.microsoft.com/office/powerpoint/2010/main" val="2000233903"/>
                </p:ext>
              </p:extLst>
            </p:nvPr>
          </p:nvGraphicFramePr>
          <p:xfrm>
            <a:off x="2601585" y="5969292"/>
            <a:ext cx="224742" cy="267128"/>
          </p:xfrm>
          <a:graphic>
            <a:graphicData uri="http://schemas.openxmlformats.org/presentationml/2006/ole">
              <mc:AlternateContent xmlns:mc="http://schemas.openxmlformats.org/markup-compatibility/2006">
                <mc:Choice xmlns:v="urn:schemas-microsoft-com:vml" Requires="v">
                  <p:oleObj spid="_x0000_s17056" r:id="rId30" imgW="139700" imgH="165100" progId="Equation.DSMT4">
                    <p:embed/>
                  </p:oleObj>
                </mc:Choice>
                <mc:Fallback>
                  <p:oleObj r:id="rId30" imgW="139700" imgH="165100" progId="Equation.DSMT4">
                    <p:embed/>
                    <p:pic>
                      <p:nvPicPr>
                        <p:cNvPr id="54" name="Object 53">
                          <a:extLst>
                            <a:ext uri="{FF2B5EF4-FFF2-40B4-BE49-F238E27FC236}">
                              <a16:creationId xmlns:a16="http://schemas.microsoft.com/office/drawing/2014/main" id="{59504A5D-30BB-0348-AE26-E7A9F860ADC7}"/>
                            </a:ext>
                          </a:extLst>
                        </p:cNvPr>
                        <p:cNvPicPr/>
                        <p:nvPr/>
                      </p:nvPicPr>
                      <p:blipFill>
                        <a:blip r:embed="rId31"/>
                        <a:stretch>
                          <a:fillRect/>
                        </a:stretch>
                      </p:blipFill>
                      <p:spPr>
                        <a:xfrm>
                          <a:off x="2601585" y="5969292"/>
                          <a:ext cx="224742" cy="267128"/>
                        </a:xfrm>
                        <a:prstGeom prst="rect">
                          <a:avLst/>
                        </a:prstGeom>
                      </p:spPr>
                    </p:pic>
                  </p:oleObj>
                </mc:Fallback>
              </mc:AlternateContent>
            </a:graphicData>
          </a:graphic>
        </p:graphicFrame>
      </p:grpSp>
      <p:sp>
        <p:nvSpPr>
          <p:cNvPr id="5" name="Footer Placeholder 4">
            <a:extLst>
              <a:ext uri="{FF2B5EF4-FFF2-40B4-BE49-F238E27FC236}">
                <a16:creationId xmlns:a16="http://schemas.microsoft.com/office/drawing/2014/main" id="{129795CE-70E3-4B4B-8178-CAF1FF6AE030}"/>
              </a:ext>
            </a:extLst>
          </p:cNvPr>
          <p:cNvSpPr>
            <a:spLocks noGrp="1"/>
          </p:cNvSpPr>
          <p:nvPr>
            <p:ph type="ftr" sz="quarter" idx="11"/>
          </p:nvPr>
        </p:nvSpPr>
        <p:spPr/>
        <p:txBody>
          <a:bodyPr/>
          <a:lstStyle/>
          <a:p>
            <a:r>
              <a:rPr lang="en-US"/>
              <a:t>David Atwood    Iowa State University</a:t>
            </a:r>
          </a:p>
        </p:txBody>
      </p:sp>
    </p:spTree>
    <p:extLst>
      <p:ext uri="{BB962C8B-B14F-4D97-AF65-F5344CB8AC3E}">
        <p14:creationId xmlns:p14="http://schemas.microsoft.com/office/powerpoint/2010/main" val="57065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726377C-BB39-FE46-9B5F-73A735E2680D}"/>
                  </a:ext>
                </a:extLst>
              </p:cNvPr>
              <p:cNvSpPr>
                <a:spLocks noGrp="1"/>
              </p:cNvSpPr>
              <p:nvPr>
                <p:ph type="title"/>
              </p:nvPr>
            </p:nvSpPr>
            <p:spPr/>
            <p:txBody>
              <a:bodyPr>
                <a:normAutofit/>
              </a:bodyPr>
              <a:lstStyle/>
              <a:p>
                <a:r>
                  <a:rPr lang="en-US" dirty="0"/>
                  <a:t>Gluonic </a:t>
                </a:r>
                <a14:m>
                  <m:oMath xmlns:m="http://schemas.openxmlformats.org/officeDocument/2006/math">
                    <m:r>
                      <a:rPr lang="en-US" b="1" i="1" smtClean="0">
                        <a:latin typeface="Cambria Math" panose="02040503050406030204" pitchFamily="18" charset="0"/>
                      </a:rPr>
                      <m:t>𝒃</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𝒔</m:t>
                    </m:r>
                  </m:oMath>
                </a14:m>
                <a:r>
                  <a:rPr lang="en-US" dirty="0"/>
                  <a:t>  Penguins   Results so far</a:t>
                </a:r>
              </a:p>
            </p:txBody>
          </p:sp>
        </mc:Choice>
        <mc:Fallback xmlns="">
          <p:sp>
            <p:nvSpPr>
              <p:cNvPr id="2" name="Title 1">
                <a:extLst>
                  <a:ext uri="{FF2B5EF4-FFF2-40B4-BE49-F238E27FC236}">
                    <a16:creationId xmlns:a16="http://schemas.microsoft.com/office/drawing/2014/main" id="{D726377C-BB39-FE46-9B5F-73A735E2680D}"/>
                  </a:ext>
                </a:extLst>
              </p:cNvPr>
              <p:cNvSpPr>
                <a:spLocks noGrp="1" noRot="1" noChangeAspect="1" noMove="1" noResize="1" noEditPoints="1" noAdjustHandles="1" noChangeArrowheads="1" noChangeShapeType="1" noTextEdit="1"/>
              </p:cNvSpPr>
              <p:nvPr>
                <p:ph type="title"/>
              </p:nvPr>
            </p:nvSpPr>
            <p:spPr>
              <a:blipFill>
                <a:blip r:embed="rId2"/>
                <a:stretch>
                  <a:fillRect b="-1166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AD3DBA90-20FE-E949-983E-F21B1B0C76C1}"/>
              </a:ext>
            </a:extLst>
          </p:cNvPr>
          <p:cNvSpPr>
            <a:spLocks noGrp="1"/>
          </p:cNvSpPr>
          <p:nvPr>
            <p:ph type="sldNum" sz="quarter" idx="12"/>
          </p:nvPr>
        </p:nvSpPr>
        <p:spPr/>
        <p:txBody>
          <a:bodyPr/>
          <a:lstStyle/>
          <a:p>
            <a:fld id="{4BADA34C-EF4F-6A41-BF24-C59398385C3D}" type="slidenum">
              <a:rPr lang="en-US" smtClean="0"/>
              <a:t>21</a:t>
            </a:fld>
            <a:endParaRPr lang="en-US"/>
          </a:p>
        </p:txBody>
      </p:sp>
      <p:sp>
        <p:nvSpPr>
          <p:cNvPr id="6" name="TextBox 5">
            <a:extLst>
              <a:ext uri="{FF2B5EF4-FFF2-40B4-BE49-F238E27FC236}">
                <a16:creationId xmlns:a16="http://schemas.microsoft.com/office/drawing/2014/main" id="{EEE08994-7A9E-9D47-B730-1E43127E43A3}"/>
              </a:ext>
            </a:extLst>
          </p:cNvPr>
          <p:cNvSpPr txBox="1"/>
          <p:nvPr/>
        </p:nvSpPr>
        <p:spPr>
          <a:xfrm>
            <a:off x="6553200" y="6451680"/>
            <a:ext cx="1870364" cy="461665"/>
          </a:xfrm>
          <a:prstGeom prst="rect">
            <a:avLst/>
          </a:prstGeom>
          <a:noFill/>
        </p:spPr>
        <p:txBody>
          <a:bodyPr wrap="square" rtlCol="0">
            <a:spAutoFit/>
          </a:bodyPr>
          <a:lstStyle/>
          <a:p>
            <a:r>
              <a:rPr lang="en-US" sz="1200" dirty="0"/>
              <a:t>From HFLAG arXiv:2206.07501 </a:t>
            </a:r>
          </a:p>
        </p:txBody>
      </p:sp>
      <p:pic>
        <p:nvPicPr>
          <p:cNvPr id="8" name="Picture 7">
            <a:extLst>
              <a:ext uri="{FF2B5EF4-FFF2-40B4-BE49-F238E27FC236}">
                <a16:creationId xmlns:a16="http://schemas.microsoft.com/office/drawing/2014/main" id="{169124D1-C9FC-F44C-A2D6-CC7C5B5779C1}"/>
              </a:ext>
            </a:extLst>
          </p:cNvPr>
          <p:cNvPicPr>
            <a:picLocks noChangeAspect="1"/>
          </p:cNvPicPr>
          <p:nvPr/>
        </p:nvPicPr>
        <p:blipFill>
          <a:blip r:embed="rId3"/>
          <a:stretch>
            <a:fillRect/>
          </a:stretch>
        </p:blipFill>
        <p:spPr>
          <a:xfrm>
            <a:off x="1708150" y="971550"/>
            <a:ext cx="5727700" cy="4914900"/>
          </a:xfrm>
          <a:prstGeom prst="rect">
            <a:avLst/>
          </a:prstGeom>
        </p:spPr>
      </p:pic>
      <p:sp>
        <p:nvSpPr>
          <p:cNvPr id="4" name="Footer Placeholder 3">
            <a:extLst>
              <a:ext uri="{FF2B5EF4-FFF2-40B4-BE49-F238E27FC236}">
                <a16:creationId xmlns:a16="http://schemas.microsoft.com/office/drawing/2014/main" id="{F7D06DCC-2D76-004C-BC6C-F92F86403E58}"/>
              </a:ext>
            </a:extLst>
          </p:cNvPr>
          <p:cNvSpPr>
            <a:spLocks noGrp="1"/>
          </p:cNvSpPr>
          <p:nvPr>
            <p:ph type="ftr" sz="quarter" idx="11"/>
          </p:nvPr>
        </p:nvSpPr>
        <p:spPr/>
        <p:txBody>
          <a:bodyPr/>
          <a:lstStyle/>
          <a:p>
            <a:r>
              <a:rPr lang="en-US"/>
              <a:t>David Atwood    Iowa State University</a:t>
            </a:r>
          </a:p>
        </p:txBody>
      </p:sp>
    </p:spTree>
    <p:extLst>
      <p:ext uri="{BB962C8B-B14F-4D97-AF65-F5344CB8AC3E}">
        <p14:creationId xmlns:p14="http://schemas.microsoft.com/office/powerpoint/2010/main" val="3915585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45E87D53-AA1E-844F-AD5B-AE146263759D}"/>
              </a:ext>
            </a:extLst>
          </p:cNvPr>
          <p:cNvGrpSpPr/>
          <p:nvPr/>
        </p:nvGrpSpPr>
        <p:grpSpPr>
          <a:xfrm rot="12342169">
            <a:off x="2484930" y="2882070"/>
            <a:ext cx="1465786" cy="263240"/>
            <a:chOff x="1831596" y="4211778"/>
            <a:chExt cx="3051096" cy="540331"/>
          </a:xfrm>
        </p:grpSpPr>
        <p:grpSp>
          <p:nvGrpSpPr>
            <p:cNvPr id="35" name="Group 34">
              <a:extLst>
                <a:ext uri="{FF2B5EF4-FFF2-40B4-BE49-F238E27FC236}">
                  <a16:creationId xmlns:a16="http://schemas.microsoft.com/office/drawing/2014/main" id="{76CCFF5A-6538-134B-80D2-5A51A8709A51}"/>
                </a:ext>
              </a:extLst>
            </p:cNvPr>
            <p:cNvGrpSpPr/>
            <p:nvPr/>
          </p:nvGrpSpPr>
          <p:grpSpPr>
            <a:xfrm>
              <a:off x="1831596" y="4211778"/>
              <a:ext cx="1017032" cy="540331"/>
              <a:chOff x="1831596" y="4211778"/>
              <a:chExt cx="1017032" cy="540331"/>
            </a:xfrm>
          </p:grpSpPr>
          <p:sp>
            <p:nvSpPr>
              <p:cNvPr id="31" name="Arc 30">
                <a:extLst>
                  <a:ext uri="{FF2B5EF4-FFF2-40B4-BE49-F238E27FC236}">
                    <a16:creationId xmlns:a16="http://schemas.microsoft.com/office/drawing/2014/main" id="{DE4831E3-F289-304E-9866-5F26ECD6B4D5}"/>
                  </a:ext>
                </a:extLst>
              </p:cNvPr>
              <p:cNvSpPr/>
              <p:nvPr/>
            </p:nvSpPr>
            <p:spPr>
              <a:xfrm>
                <a:off x="1831596" y="4211782"/>
                <a:ext cx="504410" cy="540327"/>
              </a:xfrm>
              <a:prstGeom prst="arc">
                <a:avLst>
                  <a:gd name="adj1" fmla="val 10692602"/>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Arc 31">
                <a:extLst>
                  <a:ext uri="{FF2B5EF4-FFF2-40B4-BE49-F238E27FC236}">
                    <a16:creationId xmlns:a16="http://schemas.microsoft.com/office/drawing/2014/main" id="{F80908CF-4744-D647-823A-F8074BA54CD1}"/>
                  </a:ext>
                </a:extLst>
              </p:cNvPr>
              <p:cNvSpPr/>
              <p:nvPr/>
            </p:nvSpPr>
            <p:spPr>
              <a:xfrm flipV="1">
                <a:off x="2344218" y="4211778"/>
                <a:ext cx="504410" cy="540327"/>
              </a:xfrm>
              <a:prstGeom prst="arc">
                <a:avLst>
                  <a:gd name="adj1" fmla="val 10692602"/>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97E9393-2370-2B41-B03A-E5FFBBA5F45A}"/>
                </a:ext>
              </a:extLst>
            </p:cNvPr>
            <p:cNvGrpSpPr/>
            <p:nvPr/>
          </p:nvGrpSpPr>
          <p:grpSpPr>
            <a:xfrm>
              <a:off x="2848628" y="4211778"/>
              <a:ext cx="1017032" cy="540331"/>
              <a:chOff x="1831596" y="4211778"/>
              <a:chExt cx="1017032" cy="540331"/>
            </a:xfrm>
          </p:grpSpPr>
          <p:sp>
            <p:nvSpPr>
              <p:cNvPr id="37" name="Arc 36">
                <a:extLst>
                  <a:ext uri="{FF2B5EF4-FFF2-40B4-BE49-F238E27FC236}">
                    <a16:creationId xmlns:a16="http://schemas.microsoft.com/office/drawing/2014/main" id="{C0EC7FC1-E53A-264F-9D64-6F1D3BF90812}"/>
                  </a:ext>
                </a:extLst>
              </p:cNvPr>
              <p:cNvSpPr/>
              <p:nvPr/>
            </p:nvSpPr>
            <p:spPr>
              <a:xfrm>
                <a:off x="1831596" y="4211782"/>
                <a:ext cx="504410" cy="540327"/>
              </a:xfrm>
              <a:prstGeom prst="arc">
                <a:avLst>
                  <a:gd name="adj1" fmla="val 10692602"/>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Arc 37">
                <a:extLst>
                  <a:ext uri="{FF2B5EF4-FFF2-40B4-BE49-F238E27FC236}">
                    <a16:creationId xmlns:a16="http://schemas.microsoft.com/office/drawing/2014/main" id="{F538251D-07DC-B842-AF8C-2AD3BEC31F33}"/>
                  </a:ext>
                </a:extLst>
              </p:cNvPr>
              <p:cNvSpPr/>
              <p:nvPr/>
            </p:nvSpPr>
            <p:spPr>
              <a:xfrm flipV="1">
                <a:off x="2344218" y="4211778"/>
                <a:ext cx="504410" cy="540327"/>
              </a:xfrm>
              <a:prstGeom prst="arc">
                <a:avLst>
                  <a:gd name="adj1" fmla="val 10692602"/>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115700-0B63-5E45-A12A-EDF41A4F58E7}"/>
                </a:ext>
              </a:extLst>
            </p:cNvPr>
            <p:cNvGrpSpPr/>
            <p:nvPr/>
          </p:nvGrpSpPr>
          <p:grpSpPr>
            <a:xfrm>
              <a:off x="3865660" y="4211778"/>
              <a:ext cx="1017032" cy="540331"/>
              <a:chOff x="1831596" y="4211778"/>
              <a:chExt cx="1017032" cy="540331"/>
            </a:xfrm>
          </p:grpSpPr>
          <p:sp>
            <p:nvSpPr>
              <p:cNvPr id="40" name="Arc 39">
                <a:extLst>
                  <a:ext uri="{FF2B5EF4-FFF2-40B4-BE49-F238E27FC236}">
                    <a16:creationId xmlns:a16="http://schemas.microsoft.com/office/drawing/2014/main" id="{5C0A4E28-EAF7-084C-A6D0-A54C4D4E96E4}"/>
                  </a:ext>
                </a:extLst>
              </p:cNvPr>
              <p:cNvSpPr/>
              <p:nvPr/>
            </p:nvSpPr>
            <p:spPr>
              <a:xfrm>
                <a:off x="1831596" y="4211782"/>
                <a:ext cx="504410" cy="540327"/>
              </a:xfrm>
              <a:prstGeom prst="arc">
                <a:avLst>
                  <a:gd name="adj1" fmla="val 10692602"/>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Arc 40">
                <a:extLst>
                  <a:ext uri="{FF2B5EF4-FFF2-40B4-BE49-F238E27FC236}">
                    <a16:creationId xmlns:a16="http://schemas.microsoft.com/office/drawing/2014/main" id="{268925C9-13BD-4E40-AAB8-B9E101DB34B3}"/>
                  </a:ext>
                </a:extLst>
              </p:cNvPr>
              <p:cNvSpPr/>
              <p:nvPr/>
            </p:nvSpPr>
            <p:spPr>
              <a:xfrm flipV="1">
                <a:off x="2344218" y="4211778"/>
                <a:ext cx="504410" cy="540327"/>
              </a:xfrm>
              <a:prstGeom prst="arc">
                <a:avLst>
                  <a:gd name="adj1" fmla="val 10692602"/>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3DBFF68B-96C5-134D-A127-BD0FE2487FC5}"/>
              </a:ext>
            </a:extLst>
          </p:cNvPr>
          <p:cNvSpPr>
            <a:spLocks noGrp="1"/>
          </p:cNvSpPr>
          <p:nvPr>
            <p:ph type="title"/>
          </p:nvPr>
        </p:nvSpPr>
        <p:spPr/>
        <p:txBody>
          <a:bodyPr/>
          <a:lstStyle/>
          <a:p>
            <a:r>
              <a:rPr lang="en-US" dirty="0"/>
              <a:t>How about Photonic Penguins?</a:t>
            </a:r>
          </a:p>
        </p:txBody>
      </p:sp>
      <mc:AlternateContent xmlns:mc="http://schemas.openxmlformats.org/markup-compatibility/2006" xmlns:a14="http://schemas.microsoft.com/office/drawing/2010/main">
        <mc:Choice Requires="a14">
          <p:sp>
            <p:nvSpPr>
              <p:cNvPr id="44" name="Content Placeholder 43">
                <a:extLst>
                  <a:ext uri="{FF2B5EF4-FFF2-40B4-BE49-F238E27FC236}">
                    <a16:creationId xmlns:a16="http://schemas.microsoft.com/office/drawing/2014/main" id="{68172C2D-E2C1-D14B-90C3-D4B122A7E7B4}"/>
                  </a:ext>
                </a:extLst>
              </p:cNvPr>
              <p:cNvSpPr>
                <a:spLocks noGrp="1"/>
              </p:cNvSpPr>
              <p:nvPr>
                <p:ph idx="1"/>
              </p:nvPr>
            </p:nvSpPr>
            <p:spPr>
              <a:xfrm>
                <a:off x="536863" y="3526577"/>
                <a:ext cx="8229600" cy="2886873"/>
              </a:xfrm>
            </p:spPr>
            <p:txBody>
              <a:bodyPr>
                <a:normAutofit fontScale="85000" lnSpcReduction="20000"/>
              </a:bodyPr>
              <a:lstStyle/>
              <a:p>
                <a:r>
                  <a:rPr lang="en-US" altLang="en-US" dirty="0"/>
                  <a:t>In the decay </a:t>
                </a:r>
                <a14:m>
                  <m:oMath xmlns:m="http://schemas.openxmlformats.org/officeDocument/2006/math">
                    <m:r>
                      <a:rPr lang="en-US" altLang="en-US" b="0" i="1" smtClean="0">
                        <a:latin typeface="Cambria Math" panose="02040503050406030204" pitchFamily="18" charset="0"/>
                      </a:rPr>
                      <m:t>𝑏</m:t>
                    </m:r>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𝑠</m:t>
                    </m:r>
                    <m:r>
                      <a:rPr lang="en-US" altLang="en-US" b="0" i="1" smtClean="0">
                        <a:latin typeface="Cambria Math" panose="02040503050406030204" pitchFamily="18" charset="0"/>
                        <a:ea typeface="Cambria Math" panose="02040503050406030204" pitchFamily="18" charset="0"/>
                      </a:rPr>
                      <m:t>𝛾</m:t>
                    </m:r>
                  </m:oMath>
                </a14:m>
                <a:r>
                  <a:rPr lang="en-US" altLang="en-US" dirty="0">
                    <a:sym typeface="Symbol" pitchFamily="2" charset="2"/>
                  </a:rPr>
                  <a:t> the photon is (mostly) left handed</a:t>
                </a:r>
              </a:p>
              <a:p>
                <a:endParaRPr lang="en-US" altLang="en-US" dirty="0">
                  <a:sym typeface="Symbol" pitchFamily="2" charset="2"/>
                </a:endParaRPr>
              </a:p>
              <a:p>
                <a:r>
                  <a:rPr lang="en-US" altLang="en-US" dirty="0">
                    <a:sym typeface="Symbol" pitchFamily="2" charset="2"/>
                  </a:rPr>
                  <a:t>In the decay </a:t>
                </a:r>
                <a14:m>
                  <m:oMath xmlns:m="http://schemas.openxmlformats.org/officeDocument/2006/math">
                    <m:acc>
                      <m:accPr>
                        <m:chr m:val="̅"/>
                        <m:ctrlPr>
                          <a:rPr lang="en-US" altLang="en-US" i="1" smtClean="0">
                            <a:latin typeface="Cambria Math" panose="02040503050406030204" pitchFamily="18" charset="0"/>
                            <a:sym typeface="Symbol" pitchFamily="2" charset="2"/>
                          </a:rPr>
                        </m:ctrlPr>
                      </m:accPr>
                      <m:e>
                        <m:r>
                          <a:rPr lang="en-US" altLang="en-US" b="0" i="1" smtClean="0">
                            <a:latin typeface="Cambria Math" panose="02040503050406030204" pitchFamily="18" charset="0"/>
                            <a:sym typeface="Symbol" pitchFamily="2" charset="2"/>
                          </a:rPr>
                          <m:t>𝑏</m:t>
                        </m:r>
                      </m:e>
                    </m:acc>
                    <m:r>
                      <a:rPr lang="en-US" altLang="en-US" i="1" smtClean="0">
                        <a:latin typeface="Cambria Math" panose="02040503050406030204" pitchFamily="18" charset="0"/>
                        <a:ea typeface="Cambria Math" panose="02040503050406030204" pitchFamily="18" charset="0"/>
                        <a:sym typeface="Symbol" pitchFamily="2" charset="2"/>
                      </a:rPr>
                      <m:t>→</m:t>
                    </m:r>
                    <m:acc>
                      <m:accPr>
                        <m:chr m:val="̅"/>
                        <m:ctrlPr>
                          <a:rPr lang="en-US" altLang="en-US" i="1" smtClean="0">
                            <a:latin typeface="Cambria Math" panose="02040503050406030204" pitchFamily="18" charset="0"/>
                            <a:ea typeface="Cambria Math" panose="02040503050406030204" pitchFamily="18" charset="0"/>
                            <a:sym typeface="Symbol" pitchFamily="2" charset="2"/>
                          </a:rPr>
                        </m:ctrlPr>
                      </m:accPr>
                      <m:e>
                        <m:r>
                          <a:rPr lang="en-US" altLang="en-US" b="0" i="1" smtClean="0">
                            <a:latin typeface="Cambria Math" panose="02040503050406030204" pitchFamily="18" charset="0"/>
                            <a:ea typeface="Cambria Math" panose="02040503050406030204" pitchFamily="18" charset="0"/>
                            <a:sym typeface="Symbol" pitchFamily="2" charset="2"/>
                          </a:rPr>
                          <m:t>𝑠</m:t>
                        </m:r>
                      </m:e>
                    </m:acc>
                    <m:r>
                      <a:rPr lang="en-US" altLang="en-US" i="1" smtClean="0">
                        <a:latin typeface="Cambria Math" panose="02040503050406030204" pitchFamily="18" charset="0"/>
                        <a:ea typeface="Cambria Math" panose="02040503050406030204" pitchFamily="18" charset="0"/>
                        <a:sym typeface="Symbol" pitchFamily="2" charset="2"/>
                      </a:rPr>
                      <m:t>𝛾</m:t>
                    </m:r>
                  </m:oMath>
                </a14:m>
                <a:r>
                  <a:rPr lang="en-US" altLang="en-US" dirty="0">
                    <a:sym typeface="Symbol" pitchFamily="2" charset="2"/>
                  </a:rPr>
                  <a:t> the photon is (mostly) right handed</a:t>
                </a:r>
              </a:p>
              <a:p>
                <a:endParaRPr lang="en-US" altLang="en-US" dirty="0">
                  <a:sym typeface="Symbol" pitchFamily="2" charset="2"/>
                </a:endParaRPr>
              </a:p>
              <a:p>
                <a:r>
                  <a:rPr lang="en-US" altLang="en-US" dirty="0">
                    <a:sym typeface="Symbol" pitchFamily="2" charset="2"/>
                  </a:rPr>
                  <a:t>Therefore the SM expectation is that the CP violation signal is small because </a:t>
                </a:r>
                <a14:m>
                  <m:oMath xmlns:m="http://schemas.openxmlformats.org/officeDocument/2006/math">
                    <m:r>
                      <a:rPr lang="en-US" altLang="en-US" b="0" i="1" smtClean="0">
                        <a:latin typeface="Cambria Math" panose="02040503050406030204" pitchFamily="18" charset="0"/>
                        <a:sym typeface="Symbol" pitchFamily="2" charset="2"/>
                      </a:rPr>
                      <m:t>𝐵</m:t>
                    </m:r>
                  </m:oMath>
                </a14:m>
                <a:r>
                  <a:rPr lang="en-US" altLang="en-US" dirty="0">
                    <a:sym typeface="Symbol" pitchFamily="2" charset="2"/>
                  </a:rPr>
                  <a:t> and </a:t>
                </a:r>
                <a14:m>
                  <m:oMath xmlns:m="http://schemas.openxmlformats.org/officeDocument/2006/math">
                    <m:acc>
                      <m:accPr>
                        <m:chr m:val="̅"/>
                        <m:ctrlPr>
                          <a:rPr lang="en-US" altLang="en-US" i="1" smtClean="0">
                            <a:latin typeface="Cambria Math" panose="02040503050406030204" pitchFamily="18" charset="0"/>
                            <a:sym typeface="Symbol" pitchFamily="2" charset="2"/>
                          </a:rPr>
                        </m:ctrlPr>
                      </m:accPr>
                      <m:e>
                        <m:r>
                          <a:rPr lang="en-US" altLang="en-US" b="0" i="1" smtClean="0">
                            <a:latin typeface="Cambria Math" panose="02040503050406030204" pitchFamily="18" charset="0"/>
                            <a:sym typeface="Symbol" pitchFamily="2" charset="2"/>
                          </a:rPr>
                          <m:t>𝐵</m:t>
                        </m:r>
                      </m:e>
                    </m:acc>
                  </m:oMath>
                </a14:m>
                <a:r>
                  <a:rPr lang="en-US" altLang="en-US" dirty="0">
                    <a:sym typeface="Symbol" pitchFamily="2" charset="2"/>
                  </a:rPr>
                  <a:t> decays are now distinguishable  </a:t>
                </a:r>
              </a:p>
              <a:p>
                <a:pPr marL="0" indent="0">
                  <a:buNone/>
                </a:pPr>
                <a:endParaRPr lang="en-US" altLang="en-US" dirty="0">
                  <a:sym typeface="Symbol" pitchFamily="2" charset="2"/>
                </a:endParaRPr>
              </a:p>
              <a:p>
                <a:r>
                  <a:rPr lang="en-US" altLang="en-US" dirty="0">
                    <a:sym typeface="Symbol" pitchFamily="2" charset="2"/>
                  </a:rPr>
                  <a:t>This is a clean test for NP</a:t>
                </a:r>
              </a:p>
              <a:p>
                <a:endParaRPr lang="en-US" altLang="en-US" dirty="0">
                  <a:sym typeface="Symbol" pitchFamily="2" charset="2"/>
                </a:endParaRPr>
              </a:p>
              <a:p>
                <a:r>
                  <a:rPr lang="en-US" altLang="en-US" dirty="0">
                    <a:sym typeface="Symbol" pitchFamily="2" charset="2"/>
                  </a:rPr>
                  <a:t>The key thing new physics must do to contribute is generate photons with opposite helicity to the SM (LR symmetric  SUSY  Extra Higgs)</a:t>
                </a:r>
              </a:p>
              <a:p>
                <a:endParaRPr lang="en-US" altLang="en-US" dirty="0">
                  <a:sym typeface="Symbol" pitchFamily="2" charset="2"/>
                </a:endParaRPr>
              </a:p>
              <a:p>
                <a:pPr marL="0" indent="0">
                  <a:buNone/>
                </a:pPr>
                <a:endParaRPr lang="en-US" altLang="en-US" dirty="0">
                  <a:sym typeface="Symbol" pitchFamily="2" charset="2"/>
                </a:endParaRPr>
              </a:p>
              <a:p>
                <a:endParaRPr lang="en-US" dirty="0"/>
              </a:p>
            </p:txBody>
          </p:sp>
        </mc:Choice>
        <mc:Fallback xmlns="">
          <p:sp>
            <p:nvSpPr>
              <p:cNvPr id="44" name="Content Placeholder 43">
                <a:extLst>
                  <a:ext uri="{FF2B5EF4-FFF2-40B4-BE49-F238E27FC236}">
                    <a16:creationId xmlns:a16="http://schemas.microsoft.com/office/drawing/2014/main" id="{68172C2D-E2C1-D14B-90C3-D4B122A7E7B4}"/>
                  </a:ext>
                </a:extLst>
              </p:cNvPr>
              <p:cNvSpPr>
                <a:spLocks noGrp="1" noRot="1" noChangeAspect="1" noMove="1" noResize="1" noEditPoints="1" noAdjustHandles="1" noChangeArrowheads="1" noChangeShapeType="1" noTextEdit="1"/>
              </p:cNvSpPr>
              <p:nvPr>
                <p:ph idx="1"/>
              </p:nvPr>
            </p:nvSpPr>
            <p:spPr>
              <a:xfrm>
                <a:off x="536863" y="3526577"/>
                <a:ext cx="8229600" cy="2886873"/>
              </a:xfrm>
              <a:blipFill>
                <a:blip r:embed="rId3"/>
                <a:stretch>
                  <a:fillRect l="-308" t="-2632"/>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4C732EFA-E81E-C345-8D88-A4EA1D320B69}"/>
              </a:ext>
            </a:extLst>
          </p:cNvPr>
          <p:cNvSpPr>
            <a:spLocks noGrp="1"/>
          </p:cNvSpPr>
          <p:nvPr>
            <p:ph type="sldNum" sz="quarter" idx="12"/>
          </p:nvPr>
        </p:nvSpPr>
        <p:spPr/>
        <p:txBody>
          <a:bodyPr/>
          <a:lstStyle/>
          <a:p>
            <a:fld id="{4BADA34C-EF4F-6A41-BF24-C59398385C3D}" type="slidenum">
              <a:rPr lang="en-US" smtClean="0"/>
              <a:t>22</a:t>
            </a:fld>
            <a:endParaRPr lang="en-US"/>
          </a:p>
        </p:txBody>
      </p:sp>
      <p:cxnSp>
        <p:nvCxnSpPr>
          <p:cNvPr id="4" name="Straight Connector 3">
            <a:extLst>
              <a:ext uri="{FF2B5EF4-FFF2-40B4-BE49-F238E27FC236}">
                <a16:creationId xmlns:a16="http://schemas.microsoft.com/office/drawing/2014/main" id="{B051EE03-EBA3-644A-9A0A-84B2F01C94A4}"/>
              </a:ext>
            </a:extLst>
          </p:cNvPr>
          <p:cNvCxnSpPr>
            <a:cxnSpLocks/>
            <a:endCxn id="5" idx="0"/>
          </p:cNvCxnSpPr>
          <p:nvPr/>
        </p:nvCxnSpPr>
        <p:spPr>
          <a:xfrm flipV="1">
            <a:off x="332509" y="2635974"/>
            <a:ext cx="1129270" cy="10244"/>
          </a:xfrm>
          <a:prstGeom prst="line">
            <a:avLst/>
          </a:prstGeom>
        </p:spPr>
        <p:style>
          <a:lnRef idx="2">
            <a:schemeClr val="accent1"/>
          </a:lnRef>
          <a:fillRef idx="0">
            <a:schemeClr val="accent1"/>
          </a:fillRef>
          <a:effectRef idx="1">
            <a:schemeClr val="accent1"/>
          </a:effectRef>
          <a:fontRef idx="minor">
            <a:schemeClr val="tx1"/>
          </a:fontRef>
        </p:style>
      </p:cxnSp>
      <p:sp>
        <p:nvSpPr>
          <p:cNvPr id="5" name="Arc 4">
            <a:extLst>
              <a:ext uri="{FF2B5EF4-FFF2-40B4-BE49-F238E27FC236}">
                <a16:creationId xmlns:a16="http://schemas.microsoft.com/office/drawing/2014/main" id="{40DAEDC5-9077-E347-B1BB-38E17D86B196}"/>
              </a:ext>
            </a:extLst>
          </p:cNvPr>
          <p:cNvSpPr/>
          <p:nvPr/>
        </p:nvSpPr>
        <p:spPr>
          <a:xfrm>
            <a:off x="1461654" y="2001981"/>
            <a:ext cx="1981200" cy="1288473"/>
          </a:xfrm>
          <a:prstGeom prst="arc">
            <a:avLst>
              <a:gd name="adj1" fmla="val 10835553"/>
              <a:gd name="adj2" fmla="val 0"/>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516ED95D-AD74-C04E-9C0D-1BD27B3064FE}"/>
              </a:ext>
            </a:extLst>
          </p:cNvPr>
          <p:cNvCxnSpPr>
            <a:cxnSpLocks/>
          </p:cNvCxnSpPr>
          <p:nvPr/>
        </p:nvCxnSpPr>
        <p:spPr>
          <a:xfrm>
            <a:off x="1461654" y="2635974"/>
            <a:ext cx="1981200" cy="10243"/>
          </a:xfrm>
          <a:prstGeom prst="line">
            <a:avLst/>
          </a:prstGeom>
          <a:ln>
            <a:solidFill>
              <a:srgbClr val="FF40F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B4F183D-EBB4-9F49-B0FC-33F4BB2E17A4}"/>
              </a:ext>
            </a:extLst>
          </p:cNvPr>
          <p:cNvCxnSpPr>
            <a:cxnSpLocks/>
          </p:cNvCxnSpPr>
          <p:nvPr/>
        </p:nvCxnSpPr>
        <p:spPr>
          <a:xfrm>
            <a:off x="3442854" y="2646217"/>
            <a:ext cx="1981200" cy="10243"/>
          </a:xfrm>
          <a:prstGeom prst="line">
            <a:avLst/>
          </a:prstGeom>
          <a:ln>
            <a:solidFill>
              <a:srgbClr val="01CD06"/>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F51238-9049-284C-A10C-1F4CA4C951AD}"/>
              </a:ext>
            </a:extLst>
          </p:cNvPr>
          <p:cNvCxnSpPr>
            <a:cxnSpLocks/>
          </p:cNvCxnSpPr>
          <p:nvPr/>
        </p:nvCxnSpPr>
        <p:spPr>
          <a:xfrm>
            <a:off x="443846" y="1575445"/>
            <a:ext cx="5096529" cy="2037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aphicFrame>
        <p:nvGraphicFramePr>
          <p:cNvPr id="18" name="Object 17">
            <a:extLst>
              <a:ext uri="{FF2B5EF4-FFF2-40B4-BE49-F238E27FC236}">
                <a16:creationId xmlns:a16="http://schemas.microsoft.com/office/drawing/2014/main" id="{D9CB7AF2-4E28-8A46-9066-704F16FBB5CD}"/>
              </a:ext>
            </a:extLst>
          </p:cNvPr>
          <p:cNvGraphicFramePr>
            <a:graphicFrameLocks noChangeAspect="1"/>
          </p:cNvGraphicFramePr>
          <p:nvPr>
            <p:extLst>
              <p:ext uri="{D42A27DB-BD31-4B8C-83A1-F6EECF244321}">
                <p14:modId xmlns:p14="http://schemas.microsoft.com/office/powerpoint/2010/main" val="600693072"/>
              </p:ext>
            </p:extLst>
          </p:nvPr>
        </p:nvGraphicFramePr>
        <p:xfrm>
          <a:off x="579563" y="983926"/>
          <a:ext cx="360362" cy="427037"/>
        </p:xfrm>
        <a:graphic>
          <a:graphicData uri="http://schemas.openxmlformats.org/presentationml/2006/ole">
            <mc:AlternateContent xmlns:mc="http://schemas.openxmlformats.org/markup-compatibility/2006">
              <mc:Choice xmlns:v="urn:schemas-microsoft-com:vml" Requires="v">
                <p:oleObj spid="_x0000_s17742" r:id="rId4" imgW="139700" imgH="165100" progId="Equation.DSMT4">
                  <p:embed/>
                </p:oleObj>
              </mc:Choice>
              <mc:Fallback>
                <p:oleObj r:id="rId4" imgW="139700" imgH="165100" progId="Equation.DSMT4">
                  <p:embed/>
                  <p:pic>
                    <p:nvPicPr>
                      <p:cNvPr id="25" name="Object 24">
                        <a:extLst>
                          <a:ext uri="{FF2B5EF4-FFF2-40B4-BE49-F238E27FC236}">
                            <a16:creationId xmlns:a16="http://schemas.microsoft.com/office/drawing/2014/main" id="{30579A25-59CA-8F4B-96C1-BE78480EFDF8}"/>
                          </a:ext>
                        </a:extLst>
                      </p:cNvPr>
                      <p:cNvPicPr/>
                      <p:nvPr/>
                    </p:nvPicPr>
                    <p:blipFill>
                      <a:blip r:embed="rId5"/>
                      <a:stretch>
                        <a:fillRect/>
                      </a:stretch>
                    </p:blipFill>
                    <p:spPr>
                      <a:xfrm>
                        <a:off x="579563" y="983926"/>
                        <a:ext cx="360362" cy="427037"/>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7651D7B2-8D36-A54F-BD8F-A0DE23CE1F27}"/>
              </a:ext>
            </a:extLst>
          </p:cNvPr>
          <p:cNvGraphicFramePr>
            <a:graphicFrameLocks noChangeAspect="1"/>
          </p:cNvGraphicFramePr>
          <p:nvPr>
            <p:extLst>
              <p:ext uri="{D42A27DB-BD31-4B8C-83A1-F6EECF244321}">
                <p14:modId xmlns:p14="http://schemas.microsoft.com/office/powerpoint/2010/main" val="3737648495"/>
              </p:ext>
            </p:extLst>
          </p:nvPr>
        </p:nvGraphicFramePr>
        <p:xfrm>
          <a:off x="5243873" y="1158343"/>
          <a:ext cx="360362" cy="427037"/>
        </p:xfrm>
        <a:graphic>
          <a:graphicData uri="http://schemas.openxmlformats.org/presentationml/2006/ole">
            <mc:AlternateContent xmlns:mc="http://schemas.openxmlformats.org/markup-compatibility/2006">
              <mc:Choice xmlns:v="urn:schemas-microsoft-com:vml" Requires="v">
                <p:oleObj spid="_x0000_s17743" r:id="rId6" imgW="139700" imgH="165100" progId="Equation.DSMT4">
                  <p:embed/>
                </p:oleObj>
              </mc:Choice>
              <mc:Fallback>
                <p:oleObj r:id="rId6" imgW="139700" imgH="165100" progId="Equation.DSMT4">
                  <p:embed/>
                  <p:pic>
                    <p:nvPicPr>
                      <p:cNvPr id="26" name="Object 25">
                        <a:extLst>
                          <a:ext uri="{FF2B5EF4-FFF2-40B4-BE49-F238E27FC236}">
                            <a16:creationId xmlns:a16="http://schemas.microsoft.com/office/drawing/2014/main" id="{70A4A77F-1A96-984C-9D94-C60806AF835E}"/>
                          </a:ext>
                        </a:extLst>
                      </p:cNvPr>
                      <p:cNvPicPr/>
                      <p:nvPr/>
                    </p:nvPicPr>
                    <p:blipFill>
                      <a:blip r:embed="rId7"/>
                      <a:stretch>
                        <a:fillRect/>
                      </a:stretch>
                    </p:blipFill>
                    <p:spPr>
                      <a:xfrm>
                        <a:off x="5243873" y="1158343"/>
                        <a:ext cx="360362" cy="427037"/>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48D9EACA-B945-2145-A104-E62F9756896F}"/>
              </a:ext>
            </a:extLst>
          </p:cNvPr>
          <p:cNvGraphicFramePr>
            <a:graphicFrameLocks noChangeAspect="1"/>
          </p:cNvGraphicFramePr>
          <p:nvPr>
            <p:extLst>
              <p:ext uri="{D42A27DB-BD31-4B8C-83A1-F6EECF244321}">
                <p14:modId xmlns:p14="http://schemas.microsoft.com/office/powerpoint/2010/main" val="3703846816"/>
              </p:ext>
            </p:extLst>
          </p:nvPr>
        </p:nvGraphicFramePr>
        <p:xfrm>
          <a:off x="457200" y="2128538"/>
          <a:ext cx="360363" cy="492125"/>
        </p:xfrm>
        <a:graphic>
          <a:graphicData uri="http://schemas.openxmlformats.org/presentationml/2006/ole">
            <mc:AlternateContent xmlns:mc="http://schemas.openxmlformats.org/markup-compatibility/2006">
              <mc:Choice xmlns:v="urn:schemas-microsoft-com:vml" Requires="v">
                <p:oleObj spid="_x0000_s17744" r:id="rId8" imgW="139700" imgH="190500" progId="Equation.DSMT4">
                  <p:embed/>
                </p:oleObj>
              </mc:Choice>
              <mc:Fallback>
                <p:oleObj r:id="rId8" imgW="139700" imgH="190500" progId="Equation.DSMT4">
                  <p:embed/>
                  <p:pic>
                    <p:nvPicPr>
                      <p:cNvPr id="27" name="Object 26">
                        <a:extLst>
                          <a:ext uri="{FF2B5EF4-FFF2-40B4-BE49-F238E27FC236}">
                            <a16:creationId xmlns:a16="http://schemas.microsoft.com/office/drawing/2014/main" id="{B09C5751-6A2A-0C45-920E-E8E6988B6869}"/>
                          </a:ext>
                        </a:extLst>
                      </p:cNvPr>
                      <p:cNvPicPr/>
                      <p:nvPr/>
                    </p:nvPicPr>
                    <p:blipFill>
                      <a:blip r:embed="rId9"/>
                      <a:stretch>
                        <a:fillRect/>
                      </a:stretch>
                    </p:blipFill>
                    <p:spPr>
                      <a:xfrm>
                        <a:off x="457200" y="2128538"/>
                        <a:ext cx="360363" cy="492125"/>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E0C3BF5C-43D3-F74B-9836-22D06CA955B8}"/>
              </a:ext>
            </a:extLst>
          </p:cNvPr>
          <p:cNvGraphicFramePr>
            <a:graphicFrameLocks noChangeAspect="1"/>
          </p:cNvGraphicFramePr>
          <p:nvPr>
            <p:extLst>
              <p:ext uri="{D42A27DB-BD31-4B8C-83A1-F6EECF244321}">
                <p14:modId xmlns:p14="http://schemas.microsoft.com/office/powerpoint/2010/main" val="4293796231"/>
              </p:ext>
            </p:extLst>
          </p:nvPr>
        </p:nvGraphicFramePr>
        <p:xfrm>
          <a:off x="5292436" y="2136590"/>
          <a:ext cx="328613" cy="396875"/>
        </p:xfrm>
        <a:graphic>
          <a:graphicData uri="http://schemas.openxmlformats.org/presentationml/2006/ole">
            <mc:AlternateContent xmlns:mc="http://schemas.openxmlformats.org/markup-compatibility/2006">
              <mc:Choice xmlns:v="urn:schemas-microsoft-com:vml" Requires="v">
                <p:oleObj spid="_x0000_s17745" r:id="rId10" imgW="127000" imgH="152400" progId="Equation.DSMT4">
                  <p:embed/>
                </p:oleObj>
              </mc:Choice>
              <mc:Fallback>
                <p:oleObj r:id="rId10" imgW="127000" imgH="152400" progId="Equation.DSMT4">
                  <p:embed/>
                  <p:pic>
                    <p:nvPicPr>
                      <p:cNvPr id="28" name="Object 27">
                        <a:extLst>
                          <a:ext uri="{FF2B5EF4-FFF2-40B4-BE49-F238E27FC236}">
                            <a16:creationId xmlns:a16="http://schemas.microsoft.com/office/drawing/2014/main" id="{8D02C4DC-BB4C-D240-9AFB-C05698D9D27C}"/>
                          </a:ext>
                        </a:extLst>
                      </p:cNvPr>
                      <p:cNvPicPr/>
                      <p:nvPr/>
                    </p:nvPicPr>
                    <p:blipFill>
                      <a:blip r:embed="rId11"/>
                      <a:stretch>
                        <a:fillRect/>
                      </a:stretch>
                    </p:blipFill>
                    <p:spPr>
                      <a:xfrm>
                        <a:off x="5292436" y="2136590"/>
                        <a:ext cx="328613" cy="396875"/>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BC350720-7208-3F48-B43B-D9FFBD8CF927}"/>
              </a:ext>
            </a:extLst>
          </p:cNvPr>
          <p:cNvGraphicFramePr>
            <a:graphicFrameLocks noChangeAspect="1"/>
          </p:cNvGraphicFramePr>
          <p:nvPr>
            <p:extLst>
              <p:ext uri="{D42A27DB-BD31-4B8C-83A1-F6EECF244321}">
                <p14:modId xmlns:p14="http://schemas.microsoft.com/office/powerpoint/2010/main" val="3470196818"/>
              </p:ext>
            </p:extLst>
          </p:nvPr>
        </p:nvGraphicFramePr>
        <p:xfrm>
          <a:off x="42755" y="1622311"/>
          <a:ext cx="494108" cy="625871"/>
        </p:xfrm>
        <a:graphic>
          <a:graphicData uri="http://schemas.openxmlformats.org/presentationml/2006/ole">
            <mc:AlternateContent xmlns:mc="http://schemas.openxmlformats.org/markup-compatibility/2006">
              <mc:Choice xmlns:v="urn:schemas-microsoft-com:vml" Requires="v">
                <p:oleObj spid="_x0000_s17746" r:id="rId12" imgW="190500" imgH="241300" progId="Equation.DSMT4">
                  <p:embed/>
                </p:oleObj>
              </mc:Choice>
              <mc:Fallback>
                <p:oleObj r:id="rId12" imgW="190500" imgH="241300" progId="Equation.DSMT4">
                  <p:embed/>
                  <p:pic>
                    <p:nvPicPr>
                      <p:cNvPr id="29" name="Object 28">
                        <a:extLst>
                          <a:ext uri="{FF2B5EF4-FFF2-40B4-BE49-F238E27FC236}">
                            <a16:creationId xmlns:a16="http://schemas.microsoft.com/office/drawing/2014/main" id="{67C15448-A6CB-6042-99F5-7B21FED7B041}"/>
                          </a:ext>
                        </a:extLst>
                      </p:cNvPr>
                      <p:cNvPicPr/>
                      <p:nvPr/>
                    </p:nvPicPr>
                    <p:blipFill>
                      <a:blip r:embed="rId13"/>
                      <a:stretch>
                        <a:fillRect/>
                      </a:stretch>
                    </p:blipFill>
                    <p:spPr>
                      <a:xfrm>
                        <a:off x="42755" y="1622311"/>
                        <a:ext cx="494108" cy="625871"/>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1C8BA60B-9704-4E4F-808E-5AE56886D6FE}"/>
              </a:ext>
            </a:extLst>
          </p:cNvPr>
          <p:cNvGraphicFramePr>
            <a:graphicFrameLocks noChangeAspect="1"/>
          </p:cNvGraphicFramePr>
          <p:nvPr>
            <p:extLst>
              <p:ext uri="{D42A27DB-BD31-4B8C-83A1-F6EECF244321}">
                <p14:modId xmlns:p14="http://schemas.microsoft.com/office/powerpoint/2010/main" val="3568396242"/>
              </p:ext>
            </p:extLst>
          </p:nvPr>
        </p:nvGraphicFramePr>
        <p:xfrm>
          <a:off x="5862637" y="1845586"/>
          <a:ext cx="690563" cy="428625"/>
        </p:xfrm>
        <a:graphic>
          <a:graphicData uri="http://schemas.openxmlformats.org/presentationml/2006/ole">
            <mc:AlternateContent xmlns:mc="http://schemas.openxmlformats.org/markup-compatibility/2006">
              <mc:Choice xmlns:v="urn:schemas-microsoft-com:vml" Requires="v">
                <p:oleObj spid="_x0000_s17747" r:id="rId14" imgW="266700" imgH="165100" progId="Equation.DSMT4">
                  <p:embed/>
                </p:oleObj>
              </mc:Choice>
              <mc:Fallback>
                <p:oleObj r:id="rId14" imgW="266700" imgH="165100" progId="Equation.DSMT4">
                  <p:embed/>
                  <p:pic>
                    <p:nvPicPr>
                      <p:cNvPr id="30" name="Object 29">
                        <a:extLst>
                          <a:ext uri="{FF2B5EF4-FFF2-40B4-BE49-F238E27FC236}">
                            <a16:creationId xmlns:a16="http://schemas.microsoft.com/office/drawing/2014/main" id="{EF901BE3-4C54-7240-9BF6-37F485DD1C85}"/>
                          </a:ext>
                        </a:extLst>
                      </p:cNvPr>
                      <p:cNvPicPr/>
                      <p:nvPr/>
                    </p:nvPicPr>
                    <p:blipFill>
                      <a:blip r:embed="rId15"/>
                      <a:stretch>
                        <a:fillRect/>
                      </a:stretch>
                    </p:blipFill>
                    <p:spPr>
                      <a:xfrm>
                        <a:off x="5862637" y="1845586"/>
                        <a:ext cx="690563" cy="428625"/>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1C1E1C19-A078-364F-A165-9F3175AE9BFF}"/>
              </a:ext>
            </a:extLst>
          </p:cNvPr>
          <p:cNvGraphicFramePr>
            <a:graphicFrameLocks noChangeAspect="1"/>
          </p:cNvGraphicFramePr>
          <p:nvPr>
            <p:extLst>
              <p:ext uri="{D42A27DB-BD31-4B8C-83A1-F6EECF244321}">
                <p14:modId xmlns:p14="http://schemas.microsoft.com/office/powerpoint/2010/main" val="4187921463"/>
              </p:ext>
            </p:extLst>
          </p:nvPr>
        </p:nvGraphicFramePr>
        <p:xfrm>
          <a:off x="1602203" y="1747747"/>
          <a:ext cx="458787" cy="396875"/>
        </p:xfrm>
        <a:graphic>
          <a:graphicData uri="http://schemas.openxmlformats.org/presentationml/2006/ole">
            <mc:AlternateContent xmlns:mc="http://schemas.openxmlformats.org/markup-compatibility/2006">
              <mc:Choice xmlns:v="urn:schemas-microsoft-com:vml" Requires="v">
                <p:oleObj spid="_x0000_s17748" r:id="rId16" imgW="177800" imgH="152400" progId="Equation.DSMT4">
                  <p:embed/>
                </p:oleObj>
              </mc:Choice>
              <mc:Fallback>
                <p:oleObj r:id="rId16" imgW="177800" imgH="152400" progId="Equation.DSMT4">
                  <p:embed/>
                  <p:pic>
                    <p:nvPicPr>
                      <p:cNvPr id="31" name="Object 30">
                        <a:extLst>
                          <a:ext uri="{FF2B5EF4-FFF2-40B4-BE49-F238E27FC236}">
                            <a16:creationId xmlns:a16="http://schemas.microsoft.com/office/drawing/2014/main" id="{F1E25A46-72C1-E640-BA26-D6FE86EF7B78}"/>
                          </a:ext>
                        </a:extLst>
                      </p:cNvPr>
                      <p:cNvPicPr/>
                      <p:nvPr/>
                    </p:nvPicPr>
                    <p:blipFill>
                      <a:blip r:embed="rId17"/>
                      <a:stretch>
                        <a:fillRect/>
                      </a:stretch>
                    </p:blipFill>
                    <p:spPr>
                      <a:xfrm>
                        <a:off x="1602203" y="1747747"/>
                        <a:ext cx="458787" cy="396875"/>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D505A830-EB0D-D045-8559-1169143F47F9}"/>
              </a:ext>
            </a:extLst>
          </p:cNvPr>
          <p:cNvGraphicFramePr>
            <a:graphicFrameLocks noChangeAspect="1"/>
          </p:cNvGraphicFramePr>
          <p:nvPr>
            <p:extLst>
              <p:ext uri="{D42A27DB-BD31-4B8C-83A1-F6EECF244321}">
                <p14:modId xmlns:p14="http://schemas.microsoft.com/office/powerpoint/2010/main" val="3754414712"/>
              </p:ext>
            </p:extLst>
          </p:nvPr>
        </p:nvGraphicFramePr>
        <p:xfrm>
          <a:off x="3871460" y="2895948"/>
          <a:ext cx="361950" cy="428625"/>
        </p:xfrm>
        <a:graphic>
          <a:graphicData uri="http://schemas.openxmlformats.org/presentationml/2006/ole">
            <mc:AlternateContent xmlns:mc="http://schemas.openxmlformats.org/markup-compatibility/2006">
              <mc:Choice xmlns:v="urn:schemas-microsoft-com:vml" Requires="v">
                <p:oleObj spid="_x0000_s17749" r:id="rId18" imgW="139700" imgH="165100" progId="Equation.DSMT4">
                  <p:embed/>
                </p:oleObj>
              </mc:Choice>
              <mc:Fallback>
                <p:oleObj r:id="rId18" imgW="139700" imgH="165100" progId="Equation.DSMT4">
                  <p:embed/>
                  <p:pic>
                    <p:nvPicPr>
                      <p:cNvPr id="34" name="Object 33">
                        <a:extLst>
                          <a:ext uri="{FF2B5EF4-FFF2-40B4-BE49-F238E27FC236}">
                            <a16:creationId xmlns:a16="http://schemas.microsoft.com/office/drawing/2014/main" id="{3FEA3A51-857E-9447-A8C8-4D4F2D30C205}"/>
                          </a:ext>
                        </a:extLst>
                      </p:cNvPr>
                      <p:cNvPicPr/>
                      <p:nvPr/>
                    </p:nvPicPr>
                    <p:blipFill>
                      <a:blip r:embed="rId19"/>
                      <a:stretch>
                        <a:fillRect/>
                      </a:stretch>
                    </p:blipFill>
                    <p:spPr>
                      <a:xfrm>
                        <a:off x="3871460" y="2895948"/>
                        <a:ext cx="361950" cy="428625"/>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69379E45-892C-FE43-806C-4CD1C4EB68E2}"/>
              </a:ext>
            </a:extLst>
          </p:cNvPr>
          <p:cNvGraphicFramePr>
            <a:graphicFrameLocks noChangeAspect="1"/>
          </p:cNvGraphicFramePr>
          <p:nvPr>
            <p:extLst>
              <p:ext uri="{D42A27DB-BD31-4B8C-83A1-F6EECF244321}">
                <p14:modId xmlns:p14="http://schemas.microsoft.com/office/powerpoint/2010/main" val="28878319"/>
              </p:ext>
            </p:extLst>
          </p:nvPr>
        </p:nvGraphicFramePr>
        <p:xfrm>
          <a:off x="2220913" y="2215284"/>
          <a:ext cx="230187" cy="361950"/>
        </p:xfrm>
        <a:graphic>
          <a:graphicData uri="http://schemas.openxmlformats.org/presentationml/2006/ole">
            <mc:AlternateContent xmlns:mc="http://schemas.openxmlformats.org/markup-compatibility/2006">
              <mc:Choice xmlns:v="urn:schemas-microsoft-com:vml" Requires="v">
                <p:oleObj spid="_x0000_s17750" r:id="rId20" imgW="88900" imgH="139700" progId="Equation.DSMT4">
                  <p:embed/>
                </p:oleObj>
              </mc:Choice>
              <mc:Fallback>
                <p:oleObj r:id="rId20" imgW="88900" imgH="139700" progId="Equation.DSMT4">
                  <p:embed/>
                  <p:pic>
                    <p:nvPicPr>
                      <p:cNvPr id="35" name="Object 34">
                        <a:extLst>
                          <a:ext uri="{FF2B5EF4-FFF2-40B4-BE49-F238E27FC236}">
                            <a16:creationId xmlns:a16="http://schemas.microsoft.com/office/drawing/2014/main" id="{0806E82B-FE0D-5043-A561-33EE1F4A2DAA}"/>
                          </a:ext>
                        </a:extLst>
                      </p:cNvPr>
                      <p:cNvPicPr/>
                      <p:nvPr/>
                    </p:nvPicPr>
                    <p:blipFill>
                      <a:blip r:embed="rId21"/>
                      <a:stretch>
                        <a:fillRect/>
                      </a:stretch>
                    </p:blipFill>
                    <p:spPr>
                      <a:xfrm>
                        <a:off x="2220913" y="2215284"/>
                        <a:ext cx="230187" cy="361950"/>
                      </a:xfrm>
                      <a:prstGeom prst="rect">
                        <a:avLst/>
                      </a:prstGeom>
                    </p:spPr>
                  </p:pic>
                </p:oleObj>
              </mc:Fallback>
            </mc:AlternateContent>
          </a:graphicData>
        </a:graphic>
      </p:graphicFrame>
      <p:sp>
        <p:nvSpPr>
          <p:cNvPr id="45" name="Text Box 7">
            <a:extLst>
              <a:ext uri="{FF2B5EF4-FFF2-40B4-BE49-F238E27FC236}">
                <a16:creationId xmlns:a16="http://schemas.microsoft.com/office/drawing/2014/main" id="{A3BE5CEB-712A-E543-9493-8CF34E5F726C}"/>
              </a:ext>
            </a:extLst>
          </p:cNvPr>
          <p:cNvSpPr txBox="1">
            <a:spLocks noChangeArrowheads="1"/>
          </p:cNvSpPr>
          <p:nvPr/>
        </p:nvSpPr>
        <p:spPr bwMode="auto">
          <a:xfrm>
            <a:off x="6371340" y="3735820"/>
            <a:ext cx="2295525"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deviation </a:t>
            </a:r>
            <a:r>
              <a:rPr lang="en-US" altLang="en-US" sz="1600">
                <a:sym typeface="Symbol" pitchFamily="2" charset="2"/>
              </a:rPr>
              <a:t> m</a:t>
            </a:r>
            <a:r>
              <a:rPr lang="en-US" altLang="en-US" sz="1600" baseline="-25000">
                <a:sym typeface="Symbol" pitchFamily="2" charset="2"/>
              </a:rPr>
              <a:t>s</a:t>
            </a:r>
            <a:r>
              <a:rPr lang="en-US" altLang="en-US" sz="1600">
                <a:sym typeface="Symbol" pitchFamily="2" charset="2"/>
              </a:rPr>
              <a:t>/m</a:t>
            </a:r>
            <a:r>
              <a:rPr lang="en-US" altLang="en-US" sz="1600" baseline="-25000">
                <a:sym typeface="Symbol" pitchFamily="2" charset="2"/>
              </a:rPr>
              <a:t>b </a:t>
            </a:r>
            <a:r>
              <a:rPr lang="en-US" altLang="en-US" sz="1600">
                <a:sym typeface="Symbol" pitchFamily="2" charset="2"/>
              </a:rPr>
              <a:t>and </a:t>
            </a:r>
            <a:r>
              <a:rPr lang="en-US" altLang="en-US" sz="1600">
                <a:latin typeface="Symbol" pitchFamily="2" charset="2"/>
                <a:sym typeface="Symbol" pitchFamily="2" charset="2"/>
              </a:rPr>
              <a:t>l</a:t>
            </a:r>
            <a:endParaRPr lang="en-US" altLang="en-US" sz="1600">
              <a:latin typeface="Symbol" pitchFamily="2" charset="2"/>
            </a:endParaRPr>
          </a:p>
        </p:txBody>
      </p:sp>
      <p:sp>
        <p:nvSpPr>
          <p:cNvPr id="8" name="TextBox 7">
            <a:extLst>
              <a:ext uri="{FF2B5EF4-FFF2-40B4-BE49-F238E27FC236}">
                <a16:creationId xmlns:a16="http://schemas.microsoft.com/office/drawing/2014/main" id="{D43A4274-308E-3D4E-AB5B-C253B29864F4}"/>
              </a:ext>
            </a:extLst>
          </p:cNvPr>
          <p:cNvSpPr txBox="1"/>
          <p:nvPr/>
        </p:nvSpPr>
        <p:spPr>
          <a:xfrm>
            <a:off x="1328673" y="6538912"/>
            <a:ext cx="3326873" cy="553998"/>
          </a:xfrm>
          <a:prstGeom prst="rect">
            <a:avLst/>
          </a:prstGeom>
          <a:noFill/>
        </p:spPr>
        <p:txBody>
          <a:bodyPr wrap="none" rtlCol="0">
            <a:spAutoFit/>
          </a:bodyPr>
          <a:lstStyle/>
          <a:p>
            <a:r>
              <a:rPr lang="en-US" sz="1200" dirty="0"/>
              <a:t>DA, Gershon, </a:t>
            </a:r>
            <a:r>
              <a:rPr lang="en-US" sz="1200" dirty="0" err="1"/>
              <a:t>Hazumi</a:t>
            </a:r>
            <a:r>
              <a:rPr lang="en-US" sz="1200" dirty="0"/>
              <a:t>, </a:t>
            </a:r>
            <a:r>
              <a:rPr lang="en-US" sz="1200" dirty="0" err="1"/>
              <a:t>Soni</a:t>
            </a:r>
            <a:r>
              <a:rPr lang="en-US" sz="1200" dirty="0"/>
              <a:t> PRD </a:t>
            </a:r>
            <a:r>
              <a:rPr lang="en-US" sz="1200" b="1" dirty="0"/>
              <a:t>71</a:t>
            </a:r>
            <a:r>
              <a:rPr lang="en-US" sz="1200" dirty="0"/>
              <a:t>, 076003 (2005)</a:t>
            </a:r>
          </a:p>
          <a:p>
            <a:endParaRPr lang="en-US" dirty="0"/>
          </a:p>
        </p:txBody>
      </p:sp>
    </p:spTree>
    <p:extLst>
      <p:ext uri="{BB962C8B-B14F-4D97-AF65-F5344CB8AC3E}">
        <p14:creationId xmlns:p14="http://schemas.microsoft.com/office/powerpoint/2010/main" val="213136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5601-8AAB-354A-A071-0E90C7C3FC10}"/>
              </a:ext>
            </a:extLst>
          </p:cNvPr>
          <p:cNvSpPr>
            <a:spLocks noGrp="1"/>
          </p:cNvSpPr>
          <p:nvPr>
            <p:ph type="title"/>
          </p:nvPr>
        </p:nvSpPr>
        <p:spPr/>
        <p:txBody>
          <a:bodyPr/>
          <a:lstStyle/>
          <a:p>
            <a:r>
              <a:rPr lang="en-US" dirty="0"/>
              <a:t>Such NP has not been discovered yet…</a:t>
            </a:r>
          </a:p>
        </p:txBody>
      </p:sp>
      <p:sp>
        <p:nvSpPr>
          <p:cNvPr id="4" name="Slide Number Placeholder 3">
            <a:extLst>
              <a:ext uri="{FF2B5EF4-FFF2-40B4-BE49-F238E27FC236}">
                <a16:creationId xmlns:a16="http://schemas.microsoft.com/office/drawing/2014/main" id="{3BB4D6A2-69B5-4744-BEA3-BDDAB8CC4F40}"/>
              </a:ext>
            </a:extLst>
          </p:cNvPr>
          <p:cNvSpPr>
            <a:spLocks noGrp="1"/>
          </p:cNvSpPr>
          <p:nvPr>
            <p:ph type="sldNum" sz="quarter" idx="12"/>
          </p:nvPr>
        </p:nvSpPr>
        <p:spPr/>
        <p:txBody>
          <a:bodyPr/>
          <a:lstStyle/>
          <a:p>
            <a:fld id="{4BADA34C-EF4F-6A41-BF24-C59398385C3D}" type="slidenum">
              <a:rPr lang="en-US" smtClean="0"/>
              <a:t>23</a:t>
            </a:fld>
            <a:endParaRPr lang="en-US"/>
          </a:p>
        </p:txBody>
      </p:sp>
      <p:sp>
        <p:nvSpPr>
          <p:cNvPr id="7" name="TextBox 6">
            <a:extLst>
              <a:ext uri="{FF2B5EF4-FFF2-40B4-BE49-F238E27FC236}">
                <a16:creationId xmlns:a16="http://schemas.microsoft.com/office/drawing/2014/main" id="{215641E0-CA5B-F346-8C60-6061EED4AFC7}"/>
              </a:ext>
            </a:extLst>
          </p:cNvPr>
          <p:cNvSpPr txBox="1"/>
          <p:nvPr/>
        </p:nvSpPr>
        <p:spPr>
          <a:xfrm>
            <a:off x="277091" y="1126465"/>
            <a:ext cx="8118763"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No signal is seen in this and related modes so far</a:t>
            </a:r>
          </a:p>
          <a:p>
            <a:endParaRPr lang="en-US" sz="2000" dirty="0"/>
          </a:p>
        </p:txBody>
      </p:sp>
      <p:pic>
        <p:nvPicPr>
          <p:cNvPr id="11" name="Content Placeholder 10">
            <a:extLst>
              <a:ext uri="{FF2B5EF4-FFF2-40B4-BE49-F238E27FC236}">
                <a16:creationId xmlns:a16="http://schemas.microsoft.com/office/drawing/2014/main" id="{E3D51E61-347B-4642-B779-268D85FD3E80}"/>
              </a:ext>
            </a:extLst>
          </p:cNvPr>
          <p:cNvPicPr>
            <a:picLocks noGrp="1" noChangeAspect="1"/>
          </p:cNvPicPr>
          <p:nvPr>
            <p:ph idx="1"/>
          </p:nvPr>
        </p:nvPicPr>
        <p:blipFill>
          <a:blip r:embed="rId2"/>
          <a:stretch>
            <a:fillRect/>
          </a:stretch>
        </p:blipFill>
        <p:spPr>
          <a:xfrm>
            <a:off x="166253" y="2138742"/>
            <a:ext cx="8814065" cy="3661983"/>
          </a:xfrm>
        </p:spPr>
      </p:pic>
      <p:sp>
        <p:nvSpPr>
          <p:cNvPr id="12" name="TextBox 11">
            <a:extLst>
              <a:ext uri="{FF2B5EF4-FFF2-40B4-BE49-F238E27FC236}">
                <a16:creationId xmlns:a16="http://schemas.microsoft.com/office/drawing/2014/main" id="{9EC8178E-17ED-BE49-B588-F78E9643FC51}"/>
              </a:ext>
            </a:extLst>
          </p:cNvPr>
          <p:cNvSpPr txBox="1"/>
          <p:nvPr/>
        </p:nvSpPr>
        <p:spPr>
          <a:xfrm>
            <a:off x="6994236" y="6396335"/>
            <a:ext cx="1870364" cy="461665"/>
          </a:xfrm>
          <a:prstGeom prst="rect">
            <a:avLst/>
          </a:prstGeom>
          <a:noFill/>
        </p:spPr>
        <p:txBody>
          <a:bodyPr wrap="square" rtlCol="0">
            <a:spAutoFit/>
          </a:bodyPr>
          <a:lstStyle/>
          <a:p>
            <a:r>
              <a:rPr lang="en-US" sz="1200" dirty="0"/>
              <a:t>From HFLAG arXiv:2206.07501 </a:t>
            </a:r>
          </a:p>
        </p:txBody>
      </p:sp>
      <p:pic>
        <p:nvPicPr>
          <p:cNvPr id="14" name="Picture 13">
            <a:extLst>
              <a:ext uri="{FF2B5EF4-FFF2-40B4-BE49-F238E27FC236}">
                <a16:creationId xmlns:a16="http://schemas.microsoft.com/office/drawing/2014/main" id="{3691FFAC-8A58-8F40-8F12-8009DD7BF3C9}"/>
              </a:ext>
            </a:extLst>
          </p:cNvPr>
          <p:cNvPicPr>
            <a:picLocks noChangeAspect="1"/>
          </p:cNvPicPr>
          <p:nvPr/>
        </p:nvPicPr>
        <p:blipFill>
          <a:blip r:embed="rId3"/>
          <a:stretch>
            <a:fillRect/>
          </a:stretch>
        </p:blipFill>
        <p:spPr>
          <a:xfrm>
            <a:off x="166253" y="5848350"/>
            <a:ext cx="8876147" cy="546100"/>
          </a:xfrm>
          <a:prstGeom prst="rect">
            <a:avLst/>
          </a:prstGeom>
        </p:spPr>
      </p:pic>
      <p:sp>
        <p:nvSpPr>
          <p:cNvPr id="3" name="Footer Placeholder 2">
            <a:extLst>
              <a:ext uri="{FF2B5EF4-FFF2-40B4-BE49-F238E27FC236}">
                <a16:creationId xmlns:a16="http://schemas.microsoft.com/office/drawing/2014/main" id="{7AD42CCC-599A-4F4F-A847-0E61CDE4484C}"/>
              </a:ext>
            </a:extLst>
          </p:cNvPr>
          <p:cNvSpPr>
            <a:spLocks noGrp="1"/>
          </p:cNvSpPr>
          <p:nvPr>
            <p:ph type="ftr" sz="quarter" idx="11"/>
          </p:nvPr>
        </p:nvSpPr>
        <p:spPr/>
        <p:txBody>
          <a:bodyPr/>
          <a:lstStyle/>
          <a:p>
            <a:r>
              <a:rPr lang="en-US"/>
              <a:t>David Atwood    Iowa State University</a:t>
            </a:r>
          </a:p>
        </p:txBody>
      </p:sp>
    </p:spTree>
    <p:extLst>
      <p:ext uri="{BB962C8B-B14F-4D97-AF65-F5344CB8AC3E}">
        <p14:creationId xmlns:p14="http://schemas.microsoft.com/office/powerpoint/2010/main" val="2390730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0E92124-E94C-E041-9B0D-37866F16C4AC}"/>
                  </a:ext>
                </a:extLst>
              </p:cNvPr>
              <p:cNvSpPr>
                <a:spLocks noGrp="1"/>
              </p:cNvSpPr>
              <p:nvPr>
                <p:ph type="title"/>
              </p:nvPr>
            </p:nvSpPr>
            <p:spPr/>
            <p:txBody>
              <a:bodyPr>
                <a:normAutofit/>
              </a:bodyPr>
              <a:lstStyle/>
              <a:p>
                <a:r>
                  <a:rPr lang="en-US" sz="2800" dirty="0"/>
                  <a:t>Time independent CP Violation to determine </a:t>
                </a:r>
                <a14:m>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𝝓</m:t>
                        </m:r>
                      </m:e>
                      <m:sub>
                        <m:r>
                          <a:rPr lang="en-US" sz="2800" b="1" i="1" smtClean="0">
                            <a:latin typeface="Cambria Math" panose="02040503050406030204" pitchFamily="18" charset="0"/>
                          </a:rPr>
                          <m:t>𝟑</m:t>
                        </m:r>
                      </m:sub>
                    </m:sSub>
                  </m:oMath>
                </a14:m>
                <a:endParaRPr lang="en-US" sz="2800" dirty="0"/>
              </a:p>
            </p:txBody>
          </p:sp>
        </mc:Choice>
        <mc:Fallback xmlns="">
          <p:sp>
            <p:nvSpPr>
              <p:cNvPr id="2" name="Title 1">
                <a:extLst>
                  <a:ext uri="{FF2B5EF4-FFF2-40B4-BE49-F238E27FC236}">
                    <a16:creationId xmlns:a16="http://schemas.microsoft.com/office/drawing/2014/main" id="{D0E92124-E94C-E041-9B0D-37866F16C4AC}"/>
                  </a:ext>
                </a:extLst>
              </p:cNvPr>
              <p:cNvSpPr>
                <a:spLocks noGrp="1" noRot="1" noChangeAspect="1" noMove="1" noResize="1" noEditPoints="1" noAdjustHandles="1" noChangeArrowheads="1" noChangeShapeType="1" noTextEdit="1"/>
              </p:cNvSpPr>
              <p:nvPr>
                <p:ph type="title"/>
              </p:nvPr>
            </p:nvSpPr>
            <p:spPr>
              <a:blipFill>
                <a:blip r:embed="rId2"/>
                <a:stretch>
                  <a:fillRect l="-1389" b="-5000"/>
                </a:stretch>
              </a:blipFill>
            </p:spPr>
            <p:txBody>
              <a:bodyPr/>
              <a:lstStyle/>
              <a:p>
                <a:r>
                  <a:rPr lang="en-US">
                    <a:noFill/>
                  </a:rPr>
                  <a:t> </a:t>
                </a:r>
              </a:p>
            </p:txBody>
          </p:sp>
        </mc:Fallback>
      </mc:AlternateContent>
      <p:sp>
        <p:nvSpPr>
          <p:cNvPr id="79" name="Slide Number Placeholder 3">
            <a:extLst>
              <a:ext uri="{FF2B5EF4-FFF2-40B4-BE49-F238E27FC236}">
                <a16:creationId xmlns:a16="http://schemas.microsoft.com/office/drawing/2014/main" id="{20A08620-27AE-9C44-B8DB-7D488D3AA90F}"/>
              </a:ext>
            </a:extLst>
          </p:cNvPr>
          <p:cNvSpPr>
            <a:spLocks noGrp="1"/>
          </p:cNvSpPr>
          <p:nvPr>
            <p:ph type="sldNum" sz="quarter" idx="12"/>
          </p:nvPr>
        </p:nvSpPr>
        <p:spPr/>
        <p:txBody>
          <a:bodyPr/>
          <a:lstStyle/>
          <a:p>
            <a:r>
              <a:rPr lang="en-US" altLang="en-US"/>
              <a:t>-</a:t>
            </a:r>
            <a:fld id="{12DF02F7-8BFB-8A4B-93BF-EDFE8ED441F2}" type="slidenum">
              <a:rPr lang="en-US" altLang="en-US"/>
              <a:pPr/>
              <a:t>24</a:t>
            </a:fld>
            <a:r>
              <a:rPr lang="en-US" altLang="en-US"/>
              <a:t>-</a:t>
            </a:r>
          </a:p>
        </p:txBody>
      </p:sp>
      <p:sp>
        <p:nvSpPr>
          <p:cNvPr id="1764354" name="Rectangle 1026">
            <a:extLst>
              <a:ext uri="{FF2B5EF4-FFF2-40B4-BE49-F238E27FC236}">
                <a16:creationId xmlns:a16="http://schemas.microsoft.com/office/drawing/2014/main" id="{3AF735F1-113E-B942-8058-3EBBADCD015E}"/>
              </a:ext>
            </a:extLst>
          </p:cNvPr>
          <p:cNvSpPr>
            <a:spLocks noChangeArrowheads="1"/>
          </p:cNvSpPr>
          <p:nvPr/>
        </p:nvSpPr>
        <p:spPr bwMode="auto">
          <a:xfrm>
            <a:off x="0" y="6400800"/>
            <a:ext cx="9144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70" name="Line 1042">
            <a:extLst>
              <a:ext uri="{FF2B5EF4-FFF2-40B4-BE49-F238E27FC236}">
                <a16:creationId xmlns:a16="http://schemas.microsoft.com/office/drawing/2014/main" id="{6FBB4AA8-69CE-8A4B-8E56-064BE6C207ED}"/>
              </a:ext>
            </a:extLst>
          </p:cNvPr>
          <p:cNvSpPr>
            <a:spLocks noChangeShapeType="1"/>
          </p:cNvSpPr>
          <p:nvPr/>
        </p:nvSpPr>
        <p:spPr bwMode="auto">
          <a:xfrm>
            <a:off x="4495800" y="2028825"/>
            <a:ext cx="0" cy="21336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88" name="Line 1060">
            <a:extLst>
              <a:ext uri="{FF2B5EF4-FFF2-40B4-BE49-F238E27FC236}">
                <a16:creationId xmlns:a16="http://schemas.microsoft.com/office/drawing/2014/main" id="{9E7F3A95-C914-5F4D-B2F8-5CD15DB7FD9C}"/>
              </a:ext>
            </a:extLst>
          </p:cNvPr>
          <p:cNvSpPr>
            <a:spLocks noChangeShapeType="1"/>
          </p:cNvSpPr>
          <p:nvPr/>
        </p:nvSpPr>
        <p:spPr bwMode="auto">
          <a:xfrm flipH="1" flipV="1">
            <a:off x="4800600" y="1571625"/>
            <a:ext cx="381000" cy="1524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98" name="Oval 1070">
            <a:extLst>
              <a:ext uri="{FF2B5EF4-FFF2-40B4-BE49-F238E27FC236}">
                <a16:creationId xmlns:a16="http://schemas.microsoft.com/office/drawing/2014/main" id="{1712F31B-502B-4546-A39D-2087DF52052E}"/>
              </a:ext>
            </a:extLst>
          </p:cNvPr>
          <p:cNvSpPr>
            <a:spLocks noChangeArrowheads="1"/>
          </p:cNvSpPr>
          <p:nvPr/>
        </p:nvSpPr>
        <p:spPr bwMode="auto">
          <a:xfrm>
            <a:off x="4343400" y="1419225"/>
            <a:ext cx="381000" cy="38100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99" name="Text Box 1071">
            <a:extLst>
              <a:ext uri="{FF2B5EF4-FFF2-40B4-BE49-F238E27FC236}">
                <a16:creationId xmlns:a16="http://schemas.microsoft.com/office/drawing/2014/main" id="{BEBD93A1-1597-C74E-AED1-5F03474517E8}"/>
              </a:ext>
            </a:extLst>
          </p:cNvPr>
          <p:cNvSpPr txBox="1">
            <a:spLocks noChangeArrowheads="1"/>
          </p:cNvSpPr>
          <p:nvPr/>
        </p:nvSpPr>
        <p:spPr bwMode="auto">
          <a:xfrm>
            <a:off x="4365625" y="142875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800">
                <a:latin typeface="Comic Sans MS" panose="030F0902030302020204" pitchFamily="66" charset="0"/>
              </a:rPr>
              <a:t>X</a:t>
            </a:r>
          </a:p>
        </p:txBody>
      </p:sp>
      <mc:AlternateContent xmlns:mc="http://schemas.openxmlformats.org/markup-compatibility/2006" xmlns:a14="http://schemas.microsoft.com/office/drawing/2010/main">
        <mc:Choice Requires="a14">
          <p:sp>
            <p:nvSpPr>
              <p:cNvPr id="1764424" name="Text Box 1096">
                <a:extLst>
                  <a:ext uri="{FF2B5EF4-FFF2-40B4-BE49-F238E27FC236}">
                    <a16:creationId xmlns:a16="http://schemas.microsoft.com/office/drawing/2014/main" id="{42F335D0-0278-934C-A37E-3F4A55FAE29F}"/>
                  </a:ext>
                </a:extLst>
              </p:cNvPr>
              <p:cNvSpPr txBox="1">
                <a:spLocks noChangeArrowheads="1"/>
              </p:cNvSpPr>
              <p:nvPr/>
            </p:nvSpPr>
            <p:spPr bwMode="auto">
              <a:xfrm>
                <a:off x="337343" y="4380635"/>
                <a:ext cx="8405813" cy="23698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marL="285750" indent="-285750">
                  <a:buFont typeface="Arial" panose="020B0604020202020204" pitchFamily="34" charset="0"/>
                  <a:buChar char="•"/>
                </a:pPr>
                <a:r>
                  <a:rPr lang="en-US" altLang="en-US" sz="1600" dirty="0"/>
                  <a:t>The basic B decay looks like it will not work since the final states are different. </a:t>
                </a:r>
              </a:p>
              <a:p>
                <a:pPr marL="285750" indent="-285750">
                  <a:buFont typeface="Arial" panose="020B0604020202020204" pitchFamily="34" charset="0"/>
                  <a:buChar char="•"/>
                </a:pPr>
                <a:r>
                  <a:rPr lang="en-US" altLang="en-US" sz="1600" dirty="0"/>
                  <a:t>However if the </a:t>
                </a:r>
                <a14:m>
                  <m:oMath xmlns:m="http://schemas.openxmlformats.org/officeDocument/2006/math">
                    <m:sSub>
                      <m:sSubPr>
                        <m:ctrlPr>
                          <a:rPr lang="en-US" altLang="en-US" sz="1600" i="1" smtClean="0">
                            <a:latin typeface="Cambria Math" panose="02040503050406030204" pitchFamily="18" charset="0"/>
                          </a:rPr>
                        </m:ctrlPr>
                      </m:sSubPr>
                      <m:e>
                        <m:r>
                          <a:rPr lang="en-US" altLang="en-US" sz="1600" b="0" i="1" smtClean="0">
                            <a:latin typeface="Cambria Math" panose="02040503050406030204" pitchFamily="18" charset="0"/>
                          </a:rPr>
                          <m:t>𝐷</m:t>
                        </m:r>
                      </m:e>
                      <m:sub>
                        <m:r>
                          <a:rPr lang="en-US" altLang="en-US" sz="1600" b="0" i="1" smtClean="0">
                            <a:latin typeface="Cambria Math" panose="02040503050406030204" pitchFamily="18" charset="0"/>
                          </a:rPr>
                          <m:t>0</m:t>
                        </m:r>
                      </m:sub>
                    </m:sSub>
                  </m:oMath>
                </a14:m>
                <a:r>
                  <a:rPr lang="en-US" altLang="en-US" sz="1600" dirty="0"/>
                  <a:t> and </a:t>
                </a:r>
                <a14:m>
                  <m:oMath xmlns:m="http://schemas.openxmlformats.org/officeDocument/2006/math">
                    <m:sSub>
                      <m:sSubPr>
                        <m:ctrlPr>
                          <a:rPr lang="en-US" altLang="en-US" sz="1600" i="1" smtClean="0">
                            <a:latin typeface="Cambria Math" panose="02040503050406030204" pitchFamily="18" charset="0"/>
                          </a:rPr>
                        </m:ctrlPr>
                      </m:sSubPr>
                      <m:e>
                        <m:acc>
                          <m:accPr>
                            <m:chr m:val="̅"/>
                            <m:ctrlPr>
                              <a:rPr lang="en-US" altLang="en-US" sz="1600" i="1" smtClean="0">
                                <a:latin typeface="Cambria Math" panose="02040503050406030204" pitchFamily="18" charset="0"/>
                              </a:rPr>
                            </m:ctrlPr>
                          </m:accPr>
                          <m:e>
                            <m:r>
                              <a:rPr lang="en-US" altLang="en-US" sz="1600" b="0" i="1" smtClean="0">
                                <a:latin typeface="Cambria Math" panose="02040503050406030204" pitchFamily="18" charset="0"/>
                              </a:rPr>
                              <m:t>𝐷</m:t>
                            </m:r>
                          </m:e>
                        </m:acc>
                      </m:e>
                      <m:sub>
                        <m:r>
                          <a:rPr lang="en-US" altLang="en-US" sz="1600" b="0" i="1" smtClean="0">
                            <a:latin typeface="Cambria Math" panose="02040503050406030204" pitchFamily="18" charset="0"/>
                          </a:rPr>
                          <m:t>0</m:t>
                        </m:r>
                      </m:sub>
                    </m:sSub>
                    <m:r>
                      <a:rPr lang="en-US" altLang="en-US" sz="1600" b="0" i="1" smtClean="0">
                        <a:latin typeface="Cambria Math" panose="02040503050406030204" pitchFamily="18" charset="0"/>
                      </a:rPr>
                      <m:t> </m:t>
                    </m:r>
                  </m:oMath>
                </a14:m>
                <a:r>
                  <a:rPr lang="en-US" altLang="en-US" sz="1600" dirty="0"/>
                  <a:t>decay to the same final state, X, the two amplitudes will interfere.  </a:t>
                </a:r>
              </a:p>
              <a:p>
                <a:pPr marL="285750" indent="-285750">
                  <a:buFont typeface="Arial" panose="020B0604020202020204" pitchFamily="34" charset="0"/>
                  <a:buChar char="•"/>
                </a:pPr>
                <a:r>
                  <a:rPr lang="en-US" altLang="en-US" sz="1600" dirty="0"/>
                  <a:t>There are a couple of choices you can make for X</a:t>
                </a:r>
              </a:p>
              <a:p>
                <a:pPr marL="742950" lvl="1" indent="-285750">
                  <a:buFont typeface="Arial" panose="020B0604020202020204" pitchFamily="34" charset="0"/>
                  <a:buChar char="•"/>
                </a:pPr>
                <a:r>
                  <a:rPr lang="en-US" altLang="en-US" sz="1600" dirty="0"/>
                  <a:t>X is a CP eigenstate such as </a:t>
                </a:r>
                <a14:m>
                  <m:oMath xmlns:m="http://schemas.openxmlformats.org/officeDocument/2006/math">
                    <m:sSup>
                      <m:sSupPr>
                        <m:ctrlPr>
                          <a:rPr lang="en-US" altLang="en-US" sz="1600" i="1">
                            <a:latin typeface="Cambria Math" panose="02040503050406030204" pitchFamily="18" charset="0"/>
                          </a:rPr>
                        </m:ctrlPr>
                      </m:sSupPr>
                      <m:e>
                        <m:r>
                          <a:rPr lang="en-US" altLang="en-US" sz="1600" i="1">
                            <a:latin typeface="Cambria Math" panose="02040503050406030204" pitchFamily="18" charset="0"/>
                            <a:ea typeface="Cambria Math" panose="02040503050406030204" pitchFamily="18" charset="0"/>
                          </a:rPr>
                          <m:t>𝜋</m:t>
                        </m:r>
                      </m:e>
                      <m:sup>
                        <m:r>
                          <a:rPr lang="en-US" altLang="en-US" sz="1600" i="1">
                            <a:latin typeface="Cambria Math" panose="02040503050406030204" pitchFamily="18" charset="0"/>
                          </a:rPr>
                          <m:t>+</m:t>
                        </m:r>
                      </m:sup>
                    </m:sSup>
                    <m:sSup>
                      <m:sSupPr>
                        <m:ctrlPr>
                          <a:rPr lang="en-US" altLang="en-US" sz="1600" i="1">
                            <a:latin typeface="Cambria Math" panose="02040503050406030204" pitchFamily="18" charset="0"/>
                          </a:rPr>
                        </m:ctrlPr>
                      </m:sSupPr>
                      <m:e>
                        <m:r>
                          <a:rPr lang="en-US" altLang="en-US" sz="1600" i="1">
                            <a:latin typeface="Cambria Math" panose="02040503050406030204" pitchFamily="18" charset="0"/>
                            <a:ea typeface="Cambria Math" panose="02040503050406030204" pitchFamily="18" charset="0"/>
                          </a:rPr>
                          <m:t>𝜋</m:t>
                        </m:r>
                      </m:e>
                      <m:sup>
                        <m:r>
                          <a:rPr lang="en-US" altLang="en-US" sz="1600" i="1">
                            <a:latin typeface="Cambria Math" panose="02040503050406030204" pitchFamily="18" charset="0"/>
                          </a:rPr>
                          <m:t>−</m:t>
                        </m:r>
                      </m:sup>
                    </m:sSup>
                  </m:oMath>
                </a14:m>
                <a:r>
                  <a:rPr lang="en-US" altLang="en-US" sz="1600" dirty="0"/>
                  <a:t> or </a:t>
                </a:r>
                <a14:m>
                  <m:oMath xmlns:m="http://schemas.openxmlformats.org/officeDocument/2006/math">
                    <m:sSup>
                      <m:sSupPr>
                        <m:ctrlPr>
                          <a:rPr lang="en-US" altLang="en-US" sz="1600" i="1">
                            <a:latin typeface="Cambria Math" panose="02040503050406030204" pitchFamily="18" charset="0"/>
                          </a:rPr>
                        </m:ctrlPr>
                      </m:sSupPr>
                      <m:e>
                        <m:r>
                          <a:rPr lang="en-US" altLang="en-US" sz="1600" i="1">
                            <a:latin typeface="Cambria Math" panose="02040503050406030204" pitchFamily="18" charset="0"/>
                          </a:rPr>
                          <m:t>𝐾</m:t>
                        </m:r>
                      </m:e>
                      <m:sup>
                        <m:r>
                          <a:rPr lang="en-US" altLang="en-US" sz="1600" i="1">
                            <a:latin typeface="Cambria Math" panose="02040503050406030204" pitchFamily="18" charset="0"/>
                          </a:rPr>
                          <m:t>+</m:t>
                        </m:r>
                      </m:sup>
                    </m:sSup>
                    <m:sSup>
                      <m:sSupPr>
                        <m:ctrlPr>
                          <a:rPr lang="en-US" altLang="en-US" sz="1600" i="1">
                            <a:latin typeface="Cambria Math" panose="02040503050406030204" pitchFamily="18" charset="0"/>
                          </a:rPr>
                        </m:ctrlPr>
                      </m:sSupPr>
                      <m:e>
                        <m:r>
                          <a:rPr lang="en-US" altLang="en-US" sz="1600" i="1">
                            <a:latin typeface="Cambria Math" panose="02040503050406030204" pitchFamily="18" charset="0"/>
                          </a:rPr>
                          <m:t>𝐾</m:t>
                        </m:r>
                      </m:e>
                      <m:sup>
                        <m:r>
                          <a:rPr lang="en-US" altLang="en-US" sz="1600" i="1">
                            <a:latin typeface="Cambria Math" panose="02040503050406030204" pitchFamily="18" charset="0"/>
                          </a:rPr>
                          <m:t>−</m:t>
                        </m:r>
                      </m:sup>
                    </m:sSup>
                  </m:oMath>
                </a14:m>
                <a:r>
                  <a:rPr lang="en-US" altLang="en-US" sz="1600" dirty="0"/>
                  <a:t> (GLW method)</a:t>
                </a:r>
              </a:p>
              <a:p>
                <a:pPr marL="742950" lvl="1" indent="-285750">
                  <a:buFont typeface="Arial" panose="020B0604020202020204" pitchFamily="34" charset="0"/>
                  <a:buChar char="•"/>
                </a:pPr>
                <a:r>
                  <a:rPr lang="en-US" altLang="en-US" sz="1600" dirty="0"/>
                  <a:t>X is  not a CP eigenstate such as </a:t>
                </a:r>
                <a14:m>
                  <m:oMath xmlns:m="http://schemas.openxmlformats.org/officeDocument/2006/math">
                    <m:sSup>
                      <m:sSupPr>
                        <m:ctrlPr>
                          <a:rPr lang="en-US" altLang="en-US" sz="1600" i="1" smtClean="0">
                            <a:latin typeface="Cambria Math" panose="02040503050406030204" pitchFamily="18" charset="0"/>
                          </a:rPr>
                        </m:ctrlPr>
                      </m:sSupPr>
                      <m:e>
                        <m:r>
                          <a:rPr lang="en-US" altLang="en-US" sz="1600" b="0" i="1" smtClean="0">
                            <a:latin typeface="Cambria Math" panose="02040503050406030204" pitchFamily="18" charset="0"/>
                          </a:rPr>
                          <m:t>𝐾</m:t>
                        </m:r>
                      </m:e>
                      <m:sup>
                        <m:r>
                          <a:rPr lang="en-US" altLang="en-US" sz="1600" b="0" i="1" smtClean="0">
                            <a:latin typeface="Cambria Math" panose="02040503050406030204" pitchFamily="18" charset="0"/>
                          </a:rPr>
                          <m:t>+</m:t>
                        </m:r>
                      </m:sup>
                    </m:sSup>
                    <m:sSup>
                      <m:sSupPr>
                        <m:ctrlPr>
                          <a:rPr lang="en-US" altLang="en-US" sz="1600" i="1" smtClean="0">
                            <a:latin typeface="Cambria Math" panose="02040503050406030204" pitchFamily="18" charset="0"/>
                          </a:rPr>
                        </m:ctrlPr>
                      </m:sSupPr>
                      <m:e>
                        <m:r>
                          <a:rPr lang="en-US" altLang="en-US" sz="1600" i="1" smtClean="0">
                            <a:latin typeface="Cambria Math" panose="02040503050406030204" pitchFamily="18" charset="0"/>
                            <a:ea typeface="Cambria Math" panose="02040503050406030204" pitchFamily="18" charset="0"/>
                          </a:rPr>
                          <m:t>𝜋</m:t>
                        </m:r>
                      </m:e>
                      <m:sup>
                        <m:r>
                          <a:rPr lang="en-US" altLang="en-US" sz="1600" b="0" i="1" smtClean="0">
                            <a:latin typeface="Cambria Math" panose="02040503050406030204" pitchFamily="18" charset="0"/>
                          </a:rPr>
                          <m:t>−</m:t>
                        </m:r>
                      </m:sup>
                    </m:sSup>
                  </m:oMath>
                </a14:m>
                <a:r>
                  <a:rPr lang="en-US" altLang="en-US" sz="1600" dirty="0"/>
                  <a:t> (ADS method)</a:t>
                </a:r>
              </a:p>
              <a:p>
                <a:pPr marL="742950" lvl="1" indent="-285750">
                  <a:buFont typeface="Arial" panose="020B0604020202020204" pitchFamily="34" charset="0"/>
                  <a:buChar char="•"/>
                </a:pPr>
                <a:r>
                  <a:rPr lang="en-US" altLang="en-US" sz="1600" dirty="0"/>
                  <a:t>Three body final generalizations of the above (each </a:t>
                </a:r>
                <a:r>
                  <a:rPr lang="en-US" altLang="en-US" sz="1600" dirty="0" err="1"/>
                  <a:t>dalitz</a:t>
                </a:r>
                <a:r>
                  <a:rPr lang="en-US" altLang="en-US" sz="1600" dirty="0"/>
                  <a:t> point is a separate final state) (GGSC method) </a:t>
                </a:r>
              </a:p>
              <a:p>
                <a:pPr marL="285750" indent="-285750">
                  <a:buFont typeface="Arial" panose="020B0604020202020204" pitchFamily="34" charset="0"/>
                  <a:buChar char="•"/>
                </a:pPr>
                <a:endParaRPr lang="en-US" altLang="en-US" b="0" dirty="0"/>
              </a:p>
              <a:p>
                <a:pPr marL="285750" indent="-285750">
                  <a:buFont typeface="Arial" panose="020B0604020202020204" pitchFamily="34" charset="0"/>
                  <a:buChar char="•"/>
                </a:pPr>
                <a:endParaRPr lang="en-US" altLang="en-US" b="0" dirty="0"/>
              </a:p>
            </p:txBody>
          </p:sp>
        </mc:Choice>
        <mc:Fallback xmlns="">
          <p:sp>
            <p:nvSpPr>
              <p:cNvPr id="1764424" name="Text Box 1096">
                <a:extLst>
                  <a:ext uri="{FF2B5EF4-FFF2-40B4-BE49-F238E27FC236}">
                    <a16:creationId xmlns:a16="http://schemas.microsoft.com/office/drawing/2014/main" id="{42F335D0-0278-934C-A37E-3F4A55FAE29F}"/>
                  </a:ext>
                </a:extLst>
              </p:cNvPr>
              <p:cNvSpPr txBox="1">
                <a:spLocks noRot="1" noChangeAspect="1" noMove="1" noResize="1" noEditPoints="1" noAdjustHandles="1" noChangeArrowheads="1" noChangeShapeType="1" noTextEdit="1"/>
              </p:cNvSpPr>
              <p:nvPr/>
            </p:nvSpPr>
            <p:spPr bwMode="auto">
              <a:xfrm>
                <a:off x="337343" y="4380635"/>
                <a:ext cx="8405813" cy="2369880"/>
              </a:xfrm>
              <a:prstGeom prst="rect">
                <a:avLst/>
              </a:prstGeom>
              <a:blipFill>
                <a:blip r:embed="rId3"/>
                <a:stretch>
                  <a:fillRect l="-302" t="-53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764434" name="Text Box 1106">
            <a:extLst>
              <a:ext uri="{FF2B5EF4-FFF2-40B4-BE49-F238E27FC236}">
                <a16:creationId xmlns:a16="http://schemas.microsoft.com/office/drawing/2014/main" id="{1B806F32-907A-0842-87AB-C99010C6C25C}"/>
              </a:ext>
            </a:extLst>
          </p:cNvPr>
          <p:cNvSpPr txBox="1">
            <a:spLocks noChangeArrowheads="1"/>
          </p:cNvSpPr>
          <p:nvPr/>
        </p:nvSpPr>
        <p:spPr bwMode="auto">
          <a:xfrm>
            <a:off x="213122" y="6197600"/>
            <a:ext cx="865425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100" i="1" dirty="0" err="1">
                <a:latin typeface="Arial" panose="020B0604020202020204" pitchFamily="34" charset="0"/>
                <a:cs typeface="Arial" panose="020B0604020202020204" pitchFamily="34" charset="0"/>
              </a:rPr>
              <a:t>Gronau</a:t>
            </a:r>
            <a:r>
              <a:rPr lang="en-US" sz="1100" i="1" dirty="0">
                <a:latin typeface="Arial" panose="020B0604020202020204" pitchFamily="34" charset="0"/>
                <a:cs typeface="Arial" panose="020B0604020202020204" pitchFamily="34" charset="0"/>
              </a:rPr>
              <a:t>, Wyler </a:t>
            </a:r>
            <a:r>
              <a:rPr lang="en-US" sz="1100" i="1" dirty="0" err="1">
                <a:latin typeface="Arial" panose="020B0604020202020204" pitchFamily="34" charset="0"/>
                <a:cs typeface="Arial" panose="020B0604020202020204" pitchFamily="34" charset="0"/>
              </a:rPr>
              <a:t>Phys.Lett.B</a:t>
            </a:r>
            <a:r>
              <a:rPr lang="en-US" sz="1100" dirty="0">
                <a:latin typeface="Arial" panose="020B0604020202020204" pitchFamily="34" charset="0"/>
                <a:cs typeface="Arial" panose="020B0604020202020204" pitchFamily="34" charset="0"/>
              </a:rPr>
              <a:t> 265 (1991); </a:t>
            </a:r>
            <a:r>
              <a:rPr lang="en-US" sz="1100" dirty="0" err="1">
                <a:latin typeface="Arial" panose="020B0604020202020204" pitchFamily="34" charset="0"/>
                <a:cs typeface="Arial" panose="020B0604020202020204" pitchFamily="34" charset="0"/>
              </a:rPr>
              <a:t>Gronau</a:t>
            </a:r>
            <a:r>
              <a:rPr lang="en-US" sz="1100" dirty="0">
                <a:latin typeface="Arial" panose="020B0604020202020204" pitchFamily="34" charset="0"/>
                <a:cs typeface="Arial" panose="020B0604020202020204" pitchFamily="34" charset="0"/>
              </a:rPr>
              <a:t> London </a:t>
            </a:r>
            <a:r>
              <a:rPr lang="en-US" sz="1100" dirty="0"/>
              <a:t> </a:t>
            </a:r>
            <a:r>
              <a:rPr lang="en-US" sz="1100" i="1" dirty="0" err="1"/>
              <a:t>Phys.Lett.B</a:t>
            </a:r>
            <a:r>
              <a:rPr lang="en-US" sz="1100" dirty="0"/>
              <a:t> 253 (1991)</a:t>
            </a:r>
            <a:r>
              <a:rPr lang="en-US" sz="1100" dirty="0">
                <a:latin typeface="Arial" panose="020B0604020202020204" pitchFamily="34" charset="0"/>
                <a:cs typeface="Arial" panose="020B0604020202020204" pitchFamily="34" charset="0"/>
              </a:rPr>
              <a:t>;</a:t>
            </a:r>
            <a:r>
              <a:rPr lang="en-US" altLang="en-US" sz="1100" dirty="0">
                <a:latin typeface="Arial" panose="020B0604020202020204" pitchFamily="34" charset="0"/>
                <a:cs typeface="Arial" panose="020B0604020202020204" pitchFamily="34" charset="0"/>
              </a:rPr>
              <a:t> </a:t>
            </a:r>
            <a:r>
              <a:rPr lang="en-US" altLang="en-US" sz="1100" dirty="0">
                <a:latin typeface="Arial" panose="020B0604020202020204" pitchFamily="34" charset="0"/>
              </a:rPr>
              <a:t>DA</a:t>
            </a:r>
            <a:r>
              <a:rPr lang="en-US" altLang="en-US" sz="1100" b="0" dirty="0">
                <a:latin typeface="Arial" panose="020B0604020202020204" pitchFamily="34" charset="0"/>
              </a:rPr>
              <a:t>, </a:t>
            </a:r>
            <a:r>
              <a:rPr lang="en-US" altLang="en-US" sz="1100" b="0" dirty="0" err="1">
                <a:latin typeface="Arial" panose="020B0604020202020204" pitchFamily="34" charset="0"/>
              </a:rPr>
              <a:t>Dunietz</a:t>
            </a:r>
            <a:r>
              <a:rPr lang="en-US" altLang="en-US" sz="1100" b="0" dirty="0">
                <a:latin typeface="Arial" panose="020B0604020202020204" pitchFamily="34" charset="0"/>
              </a:rPr>
              <a:t> </a:t>
            </a:r>
            <a:r>
              <a:rPr lang="en-US" altLang="en-US" sz="1100" b="0" dirty="0" err="1">
                <a:latin typeface="Arial" panose="020B0604020202020204" pitchFamily="34" charset="0"/>
              </a:rPr>
              <a:t>Soni</a:t>
            </a:r>
            <a:r>
              <a:rPr lang="en-US" altLang="en-US" sz="1100" b="0" dirty="0">
                <a:latin typeface="Arial" panose="020B0604020202020204" pitchFamily="34" charset="0"/>
              </a:rPr>
              <a:t> PRL 78 3257 (97); </a:t>
            </a:r>
            <a:r>
              <a:rPr lang="en-US" altLang="en-US" sz="1100" b="0" dirty="0" err="1">
                <a:latin typeface="Arial" panose="020B0604020202020204" pitchFamily="34" charset="0"/>
              </a:rPr>
              <a:t>Giri</a:t>
            </a:r>
            <a:r>
              <a:rPr lang="en-US" altLang="en-US" sz="1100" b="0" dirty="0">
                <a:latin typeface="Arial" panose="020B0604020202020204" pitchFamily="34" charset="0"/>
              </a:rPr>
              <a:t> et al PRD68, 054018 (2003); Grossman et. </a:t>
            </a:r>
            <a:r>
              <a:rPr lang="en-US" altLang="en-US" sz="1100" dirty="0">
                <a:latin typeface="Arial" panose="020B0604020202020204" pitchFamily="34" charset="0"/>
              </a:rPr>
              <a:t>al PRD67, 071301 (2003).</a:t>
            </a:r>
            <a:endParaRPr lang="en-US" altLang="en-US" sz="1200" b="0" dirty="0">
              <a:solidFill>
                <a:srgbClr val="0033CC"/>
              </a:solidFill>
              <a:latin typeface="Arial" panose="020B0604020202020204" pitchFamily="34" charset="0"/>
            </a:endParaRPr>
          </a:p>
        </p:txBody>
      </p:sp>
      <p:grpSp>
        <p:nvGrpSpPr>
          <p:cNvPr id="4" name="Group 3">
            <a:extLst>
              <a:ext uri="{FF2B5EF4-FFF2-40B4-BE49-F238E27FC236}">
                <a16:creationId xmlns:a16="http://schemas.microsoft.com/office/drawing/2014/main" id="{FA7DD73E-7159-7242-BAB0-3F507E407E83}"/>
              </a:ext>
            </a:extLst>
          </p:cNvPr>
          <p:cNvGrpSpPr/>
          <p:nvPr/>
        </p:nvGrpSpPr>
        <p:grpSpPr>
          <a:xfrm>
            <a:off x="4876800" y="1438275"/>
            <a:ext cx="4028427" cy="2876550"/>
            <a:chOff x="4876800" y="1438275"/>
            <a:chExt cx="4028427" cy="2876550"/>
          </a:xfrm>
        </p:grpSpPr>
        <p:sp>
          <p:nvSpPr>
            <p:cNvPr id="1764431" name="Oval 1103">
              <a:extLst>
                <a:ext uri="{FF2B5EF4-FFF2-40B4-BE49-F238E27FC236}">
                  <a16:creationId xmlns:a16="http://schemas.microsoft.com/office/drawing/2014/main" id="{EAB62EBF-F400-4341-A7F7-A974EFD644D5}"/>
                </a:ext>
              </a:extLst>
            </p:cNvPr>
            <p:cNvSpPr>
              <a:spLocks noChangeArrowheads="1"/>
            </p:cNvSpPr>
            <p:nvPr/>
          </p:nvSpPr>
          <p:spPr bwMode="auto">
            <a:xfrm>
              <a:off x="4876800" y="1447800"/>
              <a:ext cx="152400" cy="304800"/>
            </a:xfrm>
            <a:prstGeom prst="ellipse">
              <a:avLst/>
            </a:prstGeom>
            <a:solidFill>
              <a:srgbClr val="D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29" name="Oval 1101">
              <a:extLst>
                <a:ext uri="{FF2B5EF4-FFF2-40B4-BE49-F238E27FC236}">
                  <a16:creationId xmlns:a16="http://schemas.microsoft.com/office/drawing/2014/main" id="{12F11387-92FD-1146-811A-5A367298205D}"/>
                </a:ext>
              </a:extLst>
            </p:cNvPr>
            <p:cNvSpPr>
              <a:spLocks noChangeArrowheads="1"/>
            </p:cNvSpPr>
            <p:nvPr/>
          </p:nvSpPr>
          <p:spPr bwMode="auto">
            <a:xfrm>
              <a:off x="5410200" y="2286000"/>
              <a:ext cx="1371600" cy="762000"/>
            </a:xfrm>
            <a:prstGeom prst="ellipse">
              <a:avLst/>
            </a:prstGeom>
            <a:solidFill>
              <a:srgbClr val="DCFFFF"/>
            </a:solidFill>
            <a:ln>
              <a:noFill/>
            </a:ln>
            <a:effectLst/>
            <a:extLst>
              <a:ext uri="{91240B29-F687-4F45-9708-019B960494DF}">
                <a14:hiddenLine xmlns:a14="http://schemas.microsoft.com/office/drawing/2010/main" w="9525">
                  <a:solidFill>
                    <a:srgbClr val="D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58" name="Line 1030">
              <a:extLst>
                <a:ext uri="{FF2B5EF4-FFF2-40B4-BE49-F238E27FC236}">
                  <a16:creationId xmlns:a16="http://schemas.microsoft.com/office/drawing/2014/main" id="{48ECF71F-9901-2C42-B77E-51873505D93F}"/>
                </a:ext>
              </a:extLst>
            </p:cNvPr>
            <p:cNvSpPr>
              <a:spLocks noChangeShapeType="1"/>
            </p:cNvSpPr>
            <p:nvPr/>
          </p:nvSpPr>
          <p:spPr bwMode="auto">
            <a:xfrm flipV="1">
              <a:off x="6400800" y="2790825"/>
              <a:ext cx="0" cy="990600"/>
            </a:xfrm>
            <a:prstGeom prst="line">
              <a:avLst/>
            </a:prstGeom>
            <a:noFill/>
            <a:ln w="2857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59" name="Line 1031">
              <a:extLst>
                <a:ext uri="{FF2B5EF4-FFF2-40B4-BE49-F238E27FC236}">
                  <a16:creationId xmlns:a16="http://schemas.microsoft.com/office/drawing/2014/main" id="{DE88D168-678A-AF46-A77C-902BF880094D}"/>
                </a:ext>
              </a:extLst>
            </p:cNvPr>
            <p:cNvSpPr>
              <a:spLocks noChangeShapeType="1"/>
            </p:cNvSpPr>
            <p:nvPr/>
          </p:nvSpPr>
          <p:spPr bwMode="auto">
            <a:xfrm flipV="1">
              <a:off x="6400800" y="2333625"/>
              <a:ext cx="457200" cy="457200"/>
            </a:xfrm>
            <a:prstGeom prst="line">
              <a:avLst/>
            </a:prstGeom>
            <a:noFill/>
            <a:ln w="2857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61" name="Line 1033">
              <a:extLst>
                <a:ext uri="{FF2B5EF4-FFF2-40B4-BE49-F238E27FC236}">
                  <a16:creationId xmlns:a16="http://schemas.microsoft.com/office/drawing/2014/main" id="{4921B3A2-6497-2343-A9E9-27BA73F9C022}"/>
                </a:ext>
              </a:extLst>
            </p:cNvPr>
            <p:cNvSpPr>
              <a:spLocks noChangeShapeType="1"/>
            </p:cNvSpPr>
            <p:nvPr/>
          </p:nvSpPr>
          <p:spPr bwMode="auto">
            <a:xfrm flipH="1" flipV="1">
              <a:off x="5257800" y="2181225"/>
              <a:ext cx="533400" cy="533400"/>
            </a:xfrm>
            <a:prstGeom prst="line">
              <a:avLst/>
            </a:prstGeom>
            <a:noFill/>
            <a:ln w="2857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63" name="Line 1035">
              <a:extLst>
                <a:ext uri="{FF2B5EF4-FFF2-40B4-BE49-F238E27FC236}">
                  <a16:creationId xmlns:a16="http://schemas.microsoft.com/office/drawing/2014/main" id="{B4D40965-2AB5-9648-BF58-872ECBDD4B1D}"/>
                </a:ext>
              </a:extLst>
            </p:cNvPr>
            <p:cNvSpPr>
              <a:spLocks noChangeShapeType="1"/>
            </p:cNvSpPr>
            <p:nvPr/>
          </p:nvSpPr>
          <p:spPr bwMode="auto">
            <a:xfrm>
              <a:off x="5819775" y="2733675"/>
              <a:ext cx="0" cy="1066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65" name="Line 1037">
              <a:extLst>
                <a:ext uri="{FF2B5EF4-FFF2-40B4-BE49-F238E27FC236}">
                  <a16:creationId xmlns:a16="http://schemas.microsoft.com/office/drawing/2014/main" id="{331D3E37-B879-D14D-974C-01D20A5D4678}"/>
                </a:ext>
              </a:extLst>
            </p:cNvPr>
            <p:cNvSpPr>
              <a:spLocks noChangeShapeType="1"/>
            </p:cNvSpPr>
            <p:nvPr/>
          </p:nvSpPr>
          <p:spPr bwMode="auto">
            <a:xfrm flipH="1" flipV="1">
              <a:off x="5638800" y="1876425"/>
              <a:ext cx="533400" cy="5334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66" name="Line 1038">
              <a:extLst>
                <a:ext uri="{FF2B5EF4-FFF2-40B4-BE49-F238E27FC236}">
                  <a16:creationId xmlns:a16="http://schemas.microsoft.com/office/drawing/2014/main" id="{494B4FAE-7B1F-714F-A850-FC8A059A6881}"/>
                </a:ext>
              </a:extLst>
            </p:cNvPr>
            <p:cNvSpPr>
              <a:spLocks noChangeShapeType="1"/>
            </p:cNvSpPr>
            <p:nvPr/>
          </p:nvSpPr>
          <p:spPr bwMode="auto">
            <a:xfrm flipV="1">
              <a:off x="6172200" y="1876425"/>
              <a:ext cx="533400" cy="533400"/>
            </a:xfrm>
            <a:prstGeom prst="line">
              <a:avLst/>
            </a:prstGeom>
            <a:noFill/>
            <a:ln w="28575">
              <a:solidFill>
                <a:srgbClr val="9C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68" name="Line 1040">
              <a:extLst>
                <a:ext uri="{FF2B5EF4-FFF2-40B4-BE49-F238E27FC236}">
                  <a16:creationId xmlns:a16="http://schemas.microsoft.com/office/drawing/2014/main" id="{22D00318-2825-0D47-9152-9F3B8CF86572}"/>
                </a:ext>
              </a:extLst>
            </p:cNvPr>
            <p:cNvSpPr>
              <a:spLocks noChangeShapeType="1"/>
            </p:cNvSpPr>
            <p:nvPr/>
          </p:nvSpPr>
          <p:spPr bwMode="auto">
            <a:xfrm flipH="1">
              <a:off x="5867400" y="2409825"/>
              <a:ext cx="304800" cy="3048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72" name="Oval 1044">
              <a:extLst>
                <a:ext uri="{FF2B5EF4-FFF2-40B4-BE49-F238E27FC236}">
                  <a16:creationId xmlns:a16="http://schemas.microsoft.com/office/drawing/2014/main" id="{8535B6A9-461B-F349-8BF0-C0EF41F2480C}"/>
                </a:ext>
              </a:extLst>
            </p:cNvPr>
            <p:cNvSpPr>
              <a:spLocks noChangeArrowheads="1"/>
            </p:cNvSpPr>
            <p:nvPr/>
          </p:nvSpPr>
          <p:spPr bwMode="auto">
            <a:xfrm>
              <a:off x="5943600" y="3857625"/>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64376" name="Group 1048">
              <a:extLst>
                <a:ext uri="{FF2B5EF4-FFF2-40B4-BE49-F238E27FC236}">
                  <a16:creationId xmlns:a16="http://schemas.microsoft.com/office/drawing/2014/main" id="{95B0C70E-B666-B74A-A2FD-AA54FB400A7E}"/>
                </a:ext>
              </a:extLst>
            </p:cNvPr>
            <p:cNvGrpSpPr>
              <a:grpSpLocks/>
            </p:cNvGrpSpPr>
            <p:nvPr/>
          </p:nvGrpSpPr>
          <p:grpSpPr bwMode="auto">
            <a:xfrm>
              <a:off x="6003925" y="3744913"/>
              <a:ext cx="454025" cy="560387"/>
              <a:chOff x="2198" y="1824"/>
              <a:chExt cx="286" cy="353"/>
            </a:xfrm>
          </p:grpSpPr>
          <p:sp>
            <p:nvSpPr>
              <p:cNvPr id="1764377" name="Text Box 1049">
                <a:extLst>
                  <a:ext uri="{FF2B5EF4-FFF2-40B4-BE49-F238E27FC236}">
                    <a16:creationId xmlns:a16="http://schemas.microsoft.com/office/drawing/2014/main" id="{F8C55664-FC9B-1A4E-8FFA-1E018095E56F}"/>
                  </a:ext>
                </a:extLst>
              </p:cNvPr>
              <p:cNvSpPr txBox="1">
                <a:spLocks noChangeArrowheads="1"/>
              </p:cNvSpPr>
              <p:nvPr/>
            </p:nvSpPr>
            <p:spPr bwMode="auto">
              <a:xfrm>
                <a:off x="2198" y="1946"/>
                <a:ext cx="2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800">
                    <a:latin typeface="Comic Sans MS" panose="030F0902030302020204" pitchFamily="66" charset="0"/>
                  </a:rPr>
                  <a:t>B</a:t>
                </a:r>
              </a:p>
            </p:txBody>
          </p:sp>
          <p:sp>
            <p:nvSpPr>
              <p:cNvPr id="1764378" name="Text Box 1050">
                <a:extLst>
                  <a:ext uri="{FF2B5EF4-FFF2-40B4-BE49-F238E27FC236}">
                    <a16:creationId xmlns:a16="http://schemas.microsoft.com/office/drawing/2014/main" id="{EC7ED327-4FA4-774E-848F-54D67C4203BC}"/>
                  </a:ext>
                </a:extLst>
              </p:cNvPr>
              <p:cNvSpPr txBox="1">
                <a:spLocks noChangeArrowheads="1"/>
              </p:cNvSpPr>
              <p:nvPr/>
            </p:nvSpPr>
            <p:spPr bwMode="auto">
              <a:xfrm>
                <a:off x="2288" y="1824"/>
                <a:ext cx="1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b="0">
                    <a:latin typeface="Comic Sans MS" panose="030F0902030302020204" pitchFamily="66" charset="0"/>
                  </a:rPr>
                  <a:t>-</a:t>
                </a:r>
              </a:p>
            </p:txBody>
          </p:sp>
        </p:grpSp>
        <p:grpSp>
          <p:nvGrpSpPr>
            <p:cNvPr id="1764383" name="Group 1055">
              <a:extLst>
                <a:ext uri="{FF2B5EF4-FFF2-40B4-BE49-F238E27FC236}">
                  <a16:creationId xmlns:a16="http://schemas.microsoft.com/office/drawing/2014/main" id="{7FE76210-7895-D749-963F-643673174FCC}"/>
                </a:ext>
              </a:extLst>
            </p:cNvPr>
            <p:cNvGrpSpPr>
              <a:grpSpLocks/>
            </p:cNvGrpSpPr>
            <p:nvPr/>
          </p:nvGrpSpPr>
          <p:grpSpPr bwMode="auto">
            <a:xfrm>
              <a:off x="6832600" y="1438275"/>
              <a:ext cx="482600" cy="590550"/>
              <a:chOff x="702" y="1632"/>
              <a:chExt cx="304" cy="372"/>
            </a:xfrm>
          </p:grpSpPr>
          <p:sp>
            <p:nvSpPr>
              <p:cNvPr id="1764384" name="Oval 1056">
                <a:extLst>
                  <a:ext uri="{FF2B5EF4-FFF2-40B4-BE49-F238E27FC236}">
                    <a16:creationId xmlns:a16="http://schemas.microsoft.com/office/drawing/2014/main" id="{3215C053-8AC5-B247-AC8C-67F164617251}"/>
                  </a:ext>
                </a:extLst>
              </p:cNvPr>
              <p:cNvSpPr>
                <a:spLocks noChangeArrowheads="1"/>
              </p:cNvSpPr>
              <p:nvPr/>
            </p:nvSpPr>
            <p:spPr bwMode="auto">
              <a:xfrm>
                <a:off x="702" y="1716"/>
                <a:ext cx="28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85" name="Text Box 1057">
                <a:extLst>
                  <a:ext uri="{FF2B5EF4-FFF2-40B4-BE49-F238E27FC236}">
                    <a16:creationId xmlns:a16="http://schemas.microsoft.com/office/drawing/2014/main" id="{E1D9A5B4-40A0-0A4D-9105-0F68A5C34407}"/>
                  </a:ext>
                </a:extLst>
              </p:cNvPr>
              <p:cNvSpPr txBox="1">
                <a:spLocks noChangeArrowheads="1"/>
              </p:cNvSpPr>
              <p:nvPr/>
            </p:nvSpPr>
            <p:spPr bwMode="auto">
              <a:xfrm>
                <a:off x="720" y="1754"/>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800">
                    <a:latin typeface="Comic Sans MS" panose="030F0902030302020204" pitchFamily="66" charset="0"/>
                  </a:rPr>
                  <a:t>K</a:t>
                </a:r>
              </a:p>
            </p:txBody>
          </p:sp>
          <p:sp>
            <p:nvSpPr>
              <p:cNvPr id="1764386" name="Text Box 1058">
                <a:extLst>
                  <a:ext uri="{FF2B5EF4-FFF2-40B4-BE49-F238E27FC236}">
                    <a16:creationId xmlns:a16="http://schemas.microsoft.com/office/drawing/2014/main" id="{D3B510E7-7097-F847-BCD9-FFA815465436}"/>
                  </a:ext>
                </a:extLst>
              </p:cNvPr>
              <p:cNvSpPr txBox="1">
                <a:spLocks noChangeArrowheads="1"/>
              </p:cNvSpPr>
              <p:nvPr/>
            </p:nvSpPr>
            <p:spPr bwMode="auto">
              <a:xfrm>
                <a:off x="810" y="1632"/>
                <a:ext cx="1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b="0">
                    <a:latin typeface="Comic Sans MS" panose="030F0902030302020204" pitchFamily="66" charset="0"/>
                  </a:rPr>
                  <a:t>-</a:t>
                </a:r>
              </a:p>
            </p:txBody>
          </p:sp>
        </p:grpSp>
        <p:grpSp>
          <p:nvGrpSpPr>
            <p:cNvPr id="1764393" name="Group 1065">
              <a:extLst>
                <a:ext uri="{FF2B5EF4-FFF2-40B4-BE49-F238E27FC236}">
                  <a16:creationId xmlns:a16="http://schemas.microsoft.com/office/drawing/2014/main" id="{66682F97-ECA4-4142-9418-7CBA006986F6}"/>
                </a:ext>
              </a:extLst>
            </p:cNvPr>
            <p:cNvGrpSpPr>
              <a:grpSpLocks/>
            </p:cNvGrpSpPr>
            <p:nvPr/>
          </p:nvGrpSpPr>
          <p:grpSpPr bwMode="auto">
            <a:xfrm>
              <a:off x="5029200" y="1516063"/>
              <a:ext cx="485775" cy="474662"/>
              <a:chOff x="3168" y="829"/>
              <a:chExt cx="306" cy="299"/>
            </a:xfrm>
          </p:grpSpPr>
          <p:sp>
            <p:nvSpPr>
              <p:cNvPr id="1764394" name="Oval 1066">
                <a:extLst>
                  <a:ext uri="{FF2B5EF4-FFF2-40B4-BE49-F238E27FC236}">
                    <a16:creationId xmlns:a16="http://schemas.microsoft.com/office/drawing/2014/main" id="{F80F1B2C-B0BD-4E4E-A016-57CC196A3CEF}"/>
                  </a:ext>
                </a:extLst>
              </p:cNvPr>
              <p:cNvSpPr>
                <a:spLocks noChangeArrowheads="1"/>
              </p:cNvSpPr>
              <p:nvPr/>
            </p:nvSpPr>
            <p:spPr bwMode="auto">
              <a:xfrm>
                <a:off x="3186" y="840"/>
                <a:ext cx="28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95" name="Text Box 1067">
                <a:extLst>
                  <a:ext uri="{FF2B5EF4-FFF2-40B4-BE49-F238E27FC236}">
                    <a16:creationId xmlns:a16="http://schemas.microsoft.com/office/drawing/2014/main" id="{8B4A154F-60C2-6B4F-9AD9-104C273D7194}"/>
                  </a:ext>
                </a:extLst>
              </p:cNvPr>
              <p:cNvSpPr txBox="1">
                <a:spLocks noChangeArrowheads="1"/>
              </p:cNvSpPr>
              <p:nvPr/>
            </p:nvSpPr>
            <p:spPr bwMode="auto">
              <a:xfrm>
                <a:off x="3168" y="890"/>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800">
                    <a:latin typeface="Comic Sans MS" panose="030F0902030302020204" pitchFamily="66" charset="0"/>
                  </a:rPr>
                  <a:t>D</a:t>
                </a:r>
              </a:p>
            </p:txBody>
          </p:sp>
          <p:sp>
            <p:nvSpPr>
              <p:cNvPr id="1764396" name="Text Box 1068">
                <a:extLst>
                  <a:ext uri="{FF2B5EF4-FFF2-40B4-BE49-F238E27FC236}">
                    <a16:creationId xmlns:a16="http://schemas.microsoft.com/office/drawing/2014/main" id="{CF54F80C-B422-8C47-B8C8-EB2763D960F0}"/>
                  </a:ext>
                </a:extLst>
              </p:cNvPr>
              <p:cNvSpPr txBox="1">
                <a:spLocks noChangeArrowheads="1"/>
              </p:cNvSpPr>
              <p:nvPr/>
            </p:nvSpPr>
            <p:spPr bwMode="auto">
              <a:xfrm>
                <a:off x="3258" y="829"/>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800" b="0">
                    <a:latin typeface="Comic Sans MS" panose="030F0902030302020204" pitchFamily="66" charset="0"/>
                  </a:rPr>
                  <a:t>o</a:t>
                </a:r>
              </a:p>
            </p:txBody>
          </p:sp>
          <p:sp>
            <p:nvSpPr>
              <p:cNvPr id="1764397" name="Line 1069">
                <a:extLst>
                  <a:ext uri="{FF2B5EF4-FFF2-40B4-BE49-F238E27FC236}">
                    <a16:creationId xmlns:a16="http://schemas.microsoft.com/office/drawing/2014/main" id="{F7513E83-8FCD-1241-9450-9A5C1CD3A541}"/>
                  </a:ext>
                </a:extLst>
              </p:cNvPr>
              <p:cNvSpPr>
                <a:spLocks noChangeShapeType="1"/>
              </p:cNvSpPr>
              <p:nvPr/>
            </p:nvSpPr>
            <p:spPr bwMode="auto">
              <a:xfrm>
                <a:off x="3240" y="918"/>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64400" name="Text Box 1072">
              <a:extLst>
                <a:ext uri="{FF2B5EF4-FFF2-40B4-BE49-F238E27FC236}">
                  <a16:creationId xmlns:a16="http://schemas.microsoft.com/office/drawing/2014/main" id="{0D6A1187-7DC4-704F-B015-CCE92A8D9AED}"/>
                </a:ext>
              </a:extLst>
            </p:cNvPr>
            <p:cNvSpPr txBox="1">
              <a:spLocks noChangeArrowheads="1"/>
            </p:cNvSpPr>
            <p:nvPr/>
          </p:nvSpPr>
          <p:spPr bwMode="auto">
            <a:xfrm>
              <a:off x="5638800" y="3781425"/>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latin typeface="Comic Sans MS" panose="030F0902030302020204" pitchFamily="66" charset="0"/>
                </a:rPr>
                <a:t>b</a:t>
              </a:r>
            </a:p>
          </p:txBody>
        </p:sp>
        <p:sp>
          <p:nvSpPr>
            <p:cNvPr id="1764401" name="Text Box 1073">
              <a:extLst>
                <a:ext uri="{FF2B5EF4-FFF2-40B4-BE49-F238E27FC236}">
                  <a16:creationId xmlns:a16="http://schemas.microsoft.com/office/drawing/2014/main" id="{E77B47F4-4DB2-FD4B-88DD-0F06A4DF61BD}"/>
                </a:ext>
              </a:extLst>
            </p:cNvPr>
            <p:cNvSpPr txBox="1">
              <a:spLocks noChangeArrowheads="1"/>
            </p:cNvSpPr>
            <p:nvPr/>
          </p:nvSpPr>
          <p:spPr bwMode="auto">
            <a:xfrm>
              <a:off x="6005513" y="2562225"/>
              <a:ext cx="3952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latin typeface="Comic Sans MS" panose="030F0902030302020204" pitchFamily="66" charset="0"/>
                </a:rPr>
                <a:t>W</a:t>
              </a:r>
            </a:p>
          </p:txBody>
        </p:sp>
        <p:sp>
          <p:nvSpPr>
            <p:cNvPr id="1764402" name="Text Box 1074">
              <a:extLst>
                <a:ext uri="{FF2B5EF4-FFF2-40B4-BE49-F238E27FC236}">
                  <a16:creationId xmlns:a16="http://schemas.microsoft.com/office/drawing/2014/main" id="{B520DC15-771E-9A46-AD9C-4331FA1A5E89}"/>
                </a:ext>
              </a:extLst>
            </p:cNvPr>
            <p:cNvSpPr txBox="1">
              <a:spLocks noChangeArrowheads="1"/>
            </p:cNvSpPr>
            <p:nvPr/>
          </p:nvSpPr>
          <p:spPr bwMode="auto">
            <a:xfrm>
              <a:off x="5749925" y="1781175"/>
              <a:ext cx="288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latin typeface="Comic Sans MS" panose="030F0902030302020204" pitchFamily="66" charset="0"/>
                </a:rPr>
                <a:t>c</a:t>
              </a:r>
            </a:p>
          </p:txBody>
        </p:sp>
        <p:sp>
          <p:nvSpPr>
            <p:cNvPr id="1764406" name="Text Box 1078">
              <a:extLst>
                <a:ext uri="{FF2B5EF4-FFF2-40B4-BE49-F238E27FC236}">
                  <a16:creationId xmlns:a16="http://schemas.microsoft.com/office/drawing/2014/main" id="{6DA498DD-EDC8-444D-AE40-1F2D48AA70EB}"/>
                </a:ext>
              </a:extLst>
            </p:cNvPr>
            <p:cNvSpPr txBox="1">
              <a:spLocks noChangeArrowheads="1"/>
            </p:cNvSpPr>
            <p:nvPr/>
          </p:nvSpPr>
          <p:spPr bwMode="auto">
            <a:xfrm>
              <a:off x="6499225" y="1647825"/>
              <a:ext cx="282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latin typeface="Comic Sans MS" panose="030F0902030302020204" pitchFamily="66" charset="0"/>
                </a:rPr>
                <a:t>s</a:t>
              </a:r>
            </a:p>
          </p:txBody>
        </p:sp>
        <p:sp>
          <p:nvSpPr>
            <p:cNvPr id="1764407" name="Text Box 1079">
              <a:extLst>
                <a:ext uri="{FF2B5EF4-FFF2-40B4-BE49-F238E27FC236}">
                  <a16:creationId xmlns:a16="http://schemas.microsoft.com/office/drawing/2014/main" id="{4B513B43-613C-D24E-B1E8-BD3F06C4B671}"/>
                </a:ext>
              </a:extLst>
            </p:cNvPr>
            <p:cNvSpPr txBox="1">
              <a:spLocks noChangeArrowheads="1"/>
            </p:cNvSpPr>
            <p:nvPr/>
          </p:nvSpPr>
          <p:spPr bwMode="auto">
            <a:xfrm>
              <a:off x="6415088" y="3552825"/>
              <a:ext cx="290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latin typeface="Comic Sans MS" panose="030F0902030302020204" pitchFamily="66" charset="0"/>
                </a:rPr>
                <a:t>u</a:t>
              </a:r>
            </a:p>
          </p:txBody>
        </p:sp>
        <p:sp>
          <p:nvSpPr>
            <p:cNvPr id="1764408" name="Text Box 1080">
              <a:extLst>
                <a:ext uri="{FF2B5EF4-FFF2-40B4-BE49-F238E27FC236}">
                  <a16:creationId xmlns:a16="http://schemas.microsoft.com/office/drawing/2014/main" id="{39C6C81B-9251-8843-93AD-B016E88BE6C3}"/>
                </a:ext>
              </a:extLst>
            </p:cNvPr>
            <p:cNvSpPr txBox="1">
              <a:spLocks noChangeArrowheads="1"/>
            </p:cNvSpPr>
            <p:nvPr/>
          </p:nvSpPr>
          <p:spPr bwMode="auto">
            <a:xfrm>
              <a:off x="6796088" y="2028825"/>
              <a:ext cx="290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latin typeface="Comic Sans MS" panose="030F0902030302020204" pitchFamily="66" charset="0"/>
                </a:rPr>
                <a:t>u</a:t>
              </a:r>
            </a:p>
          </p:txBody>
        </p:sp>
        <p:sp>
          <p:nvSpPr>
            <p:cNvPr id="1764409" name="Text Box 1081">
              <a:extLst>
                <a:ext uri="{FF2B5EF4-FFF2-40B4-BE49-F238E27FC236}">
                  <a16:creationId xmlns:a16="http://schemas.microsoft.com/office/drawing/2014/main" id="{20DF2CEC-CBF4-BD46-A83A-FFF3A3C19E91}"/>
                </a:ext>
              </a:extLst>
            </p:cNvPr>
            <p:cNvSpPr txBox="1">
              <a:spLocks noChangeArrowheads="1"/>
            </p:cNvSpPr>
            <p:nvPr/>
          </p:nvSpPr>
          <p:spPr bwMode="auto">
            <a:xfrm>
              <a:off x="4967288" y="1952625"/>
              <a:ext cx="290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latin typeface="Comic Sans MS" panose="030F0902030302020204" pitchFamily="66" charset="0"/>
                </a:rPr>
                <a:t>u</a:t>
              </a:r>
            </a:p>
          </p:txBody>
        </p:sp>
        <p:sp>
          <p:nvSpPr>
            <p:cNvPr id="1764414" name="Line 1086">
              <a:extLst>
                <a:ext uri="{FF2B5EF4-FFF2-40B4-BE49-F238E27FC236}">
                  <a16:creationId xmlns:a16="http://schemas.microsoft.com/office/drawing/2014/main" id="{513F03FE-2857-3D4F-B721-B4DCDFA0A44F}"/>
                </a:ext>
              </a:extLst>
            </p:cNvPr>
            <p:cNvSpPr>
              <a:spLocks noChangeShapeType="1"/>
            </p:cNvSpPr>
            <p:nvPr/>
          </p:nvSpPr>
          <p:spPr bwMode="auto">
            <a:xfrm>
              <a:off x="5829300" y="1876425"/>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15" name="Line 1087">
              <a:extLst>
                <a:ext uri="{FF2B5EF4-FFF2-40B4-BE49-F238E27FC236}">
                  <a16:creationId xmlns:a16="http://schemas.microsoft.com/office/drawing/2014/main" id="{518A4FDF-5A31-C849-B3F0-72ED4F940BC3}"/>
                </a:ext>
              </a:extLst>
            </p:cNvPr>
            <p:cNvSpPr>
              <a:spLocks noChangeShapeType="1"/>
            </p:cNvSpPr>
            <p:nvPr/>
          </p:nvSpPr>
          <p:spPr bwMode="auto">
            <a:xfrm>
              <a:off x="6858000" y="21336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16" name="Line 1088">
              <a:extLst>
                <a:ext uri="{FF2B5EF4-FFF2-40B4-BE49-F238E27FC236}">
                  <a16:creationId xmlns:a16="http://schemas.microsoft.com/office/drawing/2014/main" id="{1C363D53-809F-DC4C-B548-7E2832191C61}"/>
                </a:ext>
              </a:extLst>
            </p:cNvPr>
            <p:cNvSpPr>
              <a:spLocks noChangeShapeType="1"/>
            </p:cNvSpPr>
            <p:nvPr/>
          </p:nvSpPr>
          <p:spPr bwMode="auto">
            <a:xfrm>
              <a:off x="6496050" y="3648075"/>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20" name="Oval 1092">
              <a:extLst>
                <a:ext uri="{FF2B5EF4-FFF2-40B4-BE49-F238E27FC236}">
                  <a16:creationId xmlns:a16="http://schemas.microsoft.com/office/drawing/2014/main" id="{D1D0E31C-7A97-2C4C-B58B-633A724AC2D8}"/>
                </a:ext>
              </a:extLst>
            </p:cNvPr>
            <p:cNvSpPr>
              <a:spLocks noChangeArrowheads="1"/>
            </p:cNvSpPr>
            <p:nvPr/>
          </p:nvSpPr>
          <p:spPr bwMode="auto">
            <a:xfrm>
              <a:off x="5743575" y="2657475"/>
              <a:ext cx="142875" cy="123825"/>
            </a:xfrm>
            <a:prstGeom prst="ellipse">
              <a:avLst/>
            </a:prstGeom>
            <a:solidFill>
              <a:schemeClr val="accent1"/>
            </a:solidFill>
            <a:ln>
              <a:noFill/>
            </a:ln>
            <a:effectLst/>
            <a:extLst>
              <a:ext uri="{91240B29-F687-4F45-9708-019B960494DF}">
                <a14:hiddenLine xmlns:a14="http://schemas.microsoft.com/office/drawing/2010/main" w="9525">
                  <a:solidFill>
                    <a:srgbClr val="FF33C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764421" name="Text Box 1093">
                  <a:extLst>
                    <a:ext uri="{FF2B5EF4-FFF2-40B4-BE49-F238E27FC236}">
                      <a16:creationId xmlns:a16="http://schemas.microsoft.com/office/drawing/2014/main" id="{0CB58AE4-C7F2-0C40-933A-AD9307E0089E}"/>
                    </a:ext>
                  </a:extLst>
                </p:cNvPr>
                <p:cNvSpPr txBox="1">
                  <a:spLocks noChangeArrowheads="1"/>
                </p:cNvSpPr>
                <p:nvPr/>
              </p:nvSpPr>
              <p:spPr bwMode="auto">
                <a:xfrm>
                  <a:off x="5357813" y="2562225"/>
                  <a:ext cx="504177" cy="33855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eaLnBrk="1" hangingPunct="1"/>
                  <a:r>
                    <a:rPr lang="en-US" altLang="en-US" sz="1600" dirty="0">
                      <a:latin typeface="Comic Sans MS" panose="030F0902030302020204" pitchFamily="66" charset="0"/>
                    </a:rPr>
                    <a:t>-</a:t>
                  </a:r>
                  <a14:m>
                    <m:oMath xmlns:m="http://schemas.openxmlformats.org/officeDocument/2006/math">
                      <m:sSub>
                        <m:sSubPr>
                          <m:ctrlPr>
                            <a:rPr lang="en-US" altLang="en-US" sz="1600" i="1" smtClean="0">
                              <a:latin typeface="Cambria Math" panose="02040503050406030204" pitchFamily="18" charset="0"/>
                            </a:rPr>
                          </m:ctrlPr>
                        </m:sSubPr>
                        <m:e>
                          <m:r>
                            <a:rPr lang="en-US" altLang="en-US" sz="1600" i="1" smtClean="0">
                              <a:latin typeface="Cambria Math" panose="02040503050406030204" pitchFamily="18" charset="0"/>
                              <a:ea typeface="Cambria Math" panose="02040503050406030204" pitchFamily="18" charset="0"/>
                            </a:rPr>
                            <m:t>𝜙</m:t>
                          </m:r>
                        </m:e>
                        <m:sub>
                          <m:r>
                            <a:rPr lang="en-US" altLang="en-US" sz="1600" b="0" i="1" smtClean="0">
                              <a:latin typeface="Cambria Math" panose="02040503050406030204" pitchFamily="18" charset="0"/>
                            </a:rPr>
                            <m:t>3</m:t>
                          </m:r>
                        </m:sub>
                      </m:sSub>
                    </m:oMath>
                  </a14:m>
                  <a:endParaRPr lang="en-US" altLang="en-US" sz="1600" dirty="0">
                    <a:latin typeface="Comic Sans MS" panose="030F0902030302020204" pitchFamily="66" charset="0"/>
                  </a:endParaRPr>
                </a:p>
              </p:txBody>
            </p:sp>
          </mc:Choice>
          <mc:Fallback xmlns="">
            <p:sp>
              <p:nvSpPr>
                <p:cNvPr id="1764421" name="Text Box 1093">
                  <a:extLst>
                    <a:ext uri="{FF2B5EF4-FFF2-40B4-BE49-F238E27FC236}">
                      <a16:creationId xmlns:a16="http://schemas.microsoft.com/office/drawing/2014/main" id="{0CB58AE4-C7F2-0C40-933A-AD9307E0089E}"/>
                    </a:ext>
                  </a:extLst>
                </p:cNvPr>
                <p:cNvSpPr txBox="1">
                  <a:spLocks noRot="1" noChangeAspect="1" noMove="1" noResize="1" noEditPoints="1" noAdjustHandles="1" noChangeArrowheads="1" noChangeShapeType="1" noTextEdit="1"/>
                </p:cNvSpPr>
                <p:nvPr/>
              </p:nvSpPr>
              <p:spPr bwMode="auto">
                <a:xfrm>
                  <a:off x="5357813" y="2562225"/>
                  <a:ext cx="504177" cy="338554"/>
                </a:xfrm>
                <a:prstGeom prst="rect">
                  <a:avLst/>
                </a:prstGeom>
                <a:blipFill>
                  <a:blip r:embed="rId4"/>
                  <a:stretch>
                    <a:fillRect l="-4878" t="-3704" b="-2222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90E41BBE-124D-0345-90E6-67F62544A3AD}"/>
                    </a:ext>
                  </a:extLst>
                </p:cNvPr>
                <p:cNvSpPr txBox="1"/>
                <p:nvPr/>
              </p:nvSpPr>
              <p:spPr>
                <a:xfrm>
                  <a:off x="6861824" y="2443896"/>
                  <a:ext cx="2043403" cy="1631216"/>
                </a:xfrm>
                <a:prstGeom prst="rect">
                  <a:avLst/>
                </a:prstGeom>
                <a:noFill/>
              </p:spPr>
              <p:txBody>
                <a:bodyPr wrap="square" rtlCol="0">
                  <a:spAutoFit/>
                </a:bodyPr>
                <a:lstStyle/>
                <a:p>
                  <a:r>
                    <a:rPr lang="en-US" sz="2000" dirty="0"/>
                    <a:t>weak phase=</a:t>
                  </a:r>
                  <a14:m>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𝜙</m:t>
                          </m:r>
                        </m:e>
                        <m:sub>
                          <m:r>
                            <a:rPr lang="en-US" sz="2000" b="0" i="1" smtClean="0">
                              <a:latin typeface="Cambria Math" panose="02040503050406030204" pitchFamily="18" charset="0"/>
                              <a:ea typeface="Cambria Math" panose="02040503050406030204" pitchFamily="18" charset="0"/>
                            </a:rPr>
                            <m:t>3</m:t>
                          </m:r>
                        </m:sub>
                      </m:sSub>
                    </m:oMath>
                  </a14:m>
                  <a:endParaRPr lang="en-US" sz="2000" dirty="0"/>
                </a:p>
                <a:p>
                  <a:endParaRPr lang="en-US" sz="2000" dirty="0"/>
                </a:p>
                <a:p>
                  <a:r>
                    <a:rPr lang="en-US" sz="2000" dirty="0"/>
                    <a:t>Strong phase:</a:t>
                  </a:r>
                </a:p>
                <a:p>
                  <a:r>
                    <a:rPr lang="en-US" sz="2000" dirty="0"/>
                    <a:t>Meson </a:t>
                  </a:r>
                  <a:r>
                    <a:rPr lang="en-US" sz="2000" dirty="0" err="1"/>
                    <a:t>rescattering</a:t>
                  </a:r>
                  <a:endParaRPr lang="en-US" sz="2000" dirty="0"/>
                </a:p>
              </p:txBody>
            </p:sp>
          </mc:Choice>
          <mc:Fallback xmlns="">
            <p:sp>
              <p:nvSpPr>
                <p:cNvPr id="81" name="TextBox 80">
                  <a:extLst>
                    <a:ext uri="{FF2B5EF4-FFF2-40B4-BE49-F238E27FC236}">
                      <a16:creationId xmlns:a16="http://schemas.microsoft.com/office/drawing/2014/main" id="{90E41BBE-124D-0345-90E6-67F62544A3AD}"/>
                    </a:ext>
                  </a:extLst>
                </p:cNvPr>
                <p:cNvSpPr txBox="1">
                  <a:spLocks noRot="1" noChangeAspect="1" noMove="1" noResize="1" noEditPoints="1" noAdjustHandles="1" noChangeArrowheads="1" noChangeShapeType="1" noTextEdit="1"/>
                </p:cNvSpPr>
                <p:nvPr/>
              </p:nvSpPr>
              <p:spPr>
                <a:xfrm>
                  <a:off x="6861824" y="2443896"/>
                  <a:ext cx="2043403" cy="1631216"/>
                </a:xfrm>
                <a:prstGeom prst="rect">
                  <a:avLst/>
                </a:prstGeom>
                <a:blipFill>
                  <a:blip r:embed="rId5"/>
                  <a:stretch>
                    <a:fillRect l="-3106" t="-2326" b="-5426"/>
                  </a:stretch>
                </a:blipFill>
              </p:spPr>
              <p:txBody>
                <a:bodyPr/>
                <a:lstStyle/>
                <a:p>
                  <a:r>
                    <a:rPr lang="en-US">
                      <a:noFill/>
                    </a:rPr>
                    <a:t> </a:t>
                  </a:r>
                </a:p>
              </p:txBody>
            </p:sp>
          </mc:Fallback>
        </mc:AlternateContent>
      </p:grpSp>
      <p:grpSp>
        <p:nvGrpSpPr>
          <p:cNvPr id="3" name="Group 2">
            <a:extLst>
              <a:ext uri="{FF2B5EF4-FFF2-40B4-BE49-F238E27FC236}">
                <a16:creationId xmlns:a16="http://schemas.microsoft.com/office/drawing/2014/main" id="{00575775-7C44-7940-BC80-178E97F743A7}"/>
              </a:ext>
            </a:extLst>
          </p:cNvPr>
          <p:cNvGrpSpPr/>
          <p:nvPr/>
        </p:nvGrpSpPr>
        <p:grpSpPr>
          <a:xfrm>
            <a:off x="79409" y="1190625"/>
            <a:ext cx="4187791" cy="3305175"/>
            <a:chOff x="79409" y="1190625"/>
            <a:chExt cx="4187791" cy="3305175"/>
          </a:xfrm>
        </p:grpSpPr>
        <p:sp>
          <p:nvSpPr>
            <p:cNvPr id="1764430" name="Oval 1102">
              <a:extLst>
                <a:ext uri="{FF2B5EF4-FFF2-40B4-BE49-F238E27FC236}">
                  <a16:creationId xmlns:a16="http://schemas.microsoft.com/office/drawing/2014/main" id="{3257DF76-D442-0D45-B3F7-240AFEA2F181}"/>
                </a:ext>
              </a:extLst>
            </p:cNvPr>
            <p:cNvSpPr>
              <a:spLocks noChangeArrowheads="1"/>
            </p:cNvSpPr>
            <p:nvPr/>
          </p:nvSpPr>
          <p:spPr bwMode="auto">
            <a:xfrm>
              <a:off x="3914775" y="1600200"/>
              <a:ext cx="152400" cy="304800"/>
            </a:xfrm>
            <a:prstGeom prst="ellipse">
              <a:avLst/>
            </a:prstGeom>
            <a:solidFill>
              <a:srgbClr val="D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28" name="Oval 1100">
              <a:extLst>
                <a:ext uri="{FF2B5EF4-FFF2-40B4-BE49-F238E27FC236}">
                  <a16:creationId xmlns:a16="http://schemas.microsoft.com/office/drawing/2014/main" id="{C0EE2849-E6B7-4C4A-9076-155FE6DF9728}"/>
                </a:ext>
              </a:extLst>
            </p:cNvPr>
            <p:cNvSpPr>
              <a:spLocks noChangeArrowheads="1"/>
            </p:cNvSpPr>
            <p:nvPr/>
          </p:nvSpPr>
          <p:spPr bwMode="auto">
            <a:xfrm>
              <a:off x="2133600" y="2209800"/>
              <a:ext cx="1371600" cy="762000"/>
            </a:xfrm>
            <a:prstGeom prst="ellipse">
              <a:avLst/>
            </a:prstGeom>
            <a:solidFill>
              <a:srgbClr val="DCFFFF"/>
            </a:solidFill>
            <a:ln>
              <a:noFill/>
            </a:ln>
            <a:effectLst/>
            <a:extLst>
              <a:ext uri="{91240B29-F687-4F45-9708-019B960494DF}">
                <a14:hiddenLine xmlns:a14="http://schemas.microsoft.com/office/drawing/2010/main" w="9525">
                  <a:solidFill>
                    <a:srgbClr val="D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56" name="Line 1028">
              <a:extLst>
                <a:ext uri="{FF2B5EF4-FFF2-40B4-BE49-F238E27FC236}">
                  <a16:creationId xmlns:a16="http://schemas.microsoft.com/office/drawing/2014/main" id="{EE83389A-C010-DA41-AB0C-693BE0BBA29C}"/>
                </a:ext>
              </a:extLst>
            </p:cNvPr>
            <p:cNvSpPr>
              <a:spLocks noChangeShapeType="1"/>
            </p:cNvSpPr>
            <p:nvPr/>
          </p:nvSpPr>
          <p:spPr bwMode="auto">
            <a:xfrm flipV="1">
              <a:off x="3048000" y="2867025"/>
              <a:ext cx="0" cy="990600"/>
            </a:xfrm>
            <a:prstGeom prst="line">
              <a:avLst/>
            </a:prstGeom>
            <a:noFill/>
            <a:ln w="2857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57" name="Line 1029">
              <a:extLst>
                <a:ext uri="{FF2B5EF4-FFF2-40B4-BE49-F238E27FC236}">
                  <a16:creationId xmlns:a16="http://schemas.microsoft.com/office/drawing/2014/main" id="{B1FB3905-8906-CA46-A122-AB967BAAE405}"/>
                </a:ext>
              </a:extLst>
            </p:cNvPr>
            <p:cNvSpPr>
              <a:spLocks noChangeShapeType="1"/>
            </p:cNvSpPr>
            <p:nvPr/>
          </p:nvSpPr>
          <p:spPr bwMode="auto">
            <a:xfrm flipV="1">
              <a:off x="3048000" y="2409825"/>
              <a:ext cx="457200" cy="457200"/>
            </a:xfrm>
            <a:prstGeom prst="line">
              <a:avLst/>
            </a:prstGeom>
            <a:noFill/>
            <a:ln w="2857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60" name="Line 1032">
              <a:extLst>
                <a:ext uri="{FF2B5EF4-FFF2-40B4-BE49-F238E27FC236}">
                  <a16:creationId xmlns:a16="http://schemas.microsoft.com/office/drawing/2014/main" id="{86AD6A7F-95BE-FC42-9624-60E3AEC2A987}"/>
                </a:ext>
              </a:extLst>
            </p:cNvPr>
            <p:cNvSpPr>
              <a:spLocks noChangeShapeType="1"/>
            </p:cNvSpPr>
            <p:nvPr/>
          </p:nvSpPr>
          <p:spPr bwMode="auto">
            <a:xfrm flipV="1">
              <a:off x="2362200" y="1676400"/>
              <a:ext cx="95250" cy="733425"/>
            </a:xfrm>
            <a:prstGeom prst="line">
              <a:avLst/>
            </a:prstGeom>
            <a:noFill/>
            <a:ln w="2857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62" name="Line 1034">
              <a:extLst>
                <a:ext uri="{FF2B5EF4-FFF2-40B4-BE49-F238E27FC236}">
                  <a16:creationId xmlns:a16="http://schemas.microsoft.com/office/drawing/2014/main" id="{4FECCE7A-E522-7E46-AAF5-C1F87A859136}"/>
                </a:ext>
              </a:extLst>
            </p:cNvPr>
            <p:cNvSpPr>
              <a:spLocks noChangeShapeType="1"/>
            </p:cNvSpPr>
            <p:nvPr/>
          </p:nvSpPr>
          <p:spPr bwMode="auto">
            <a:xfrm>
              <a:off x="2743200" y="2714625"/>
              <a:ext cx="0" cy="1066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64" name="Line 1036">
              <a:extLst>
                <a:ext uri="{FF2B5EF4-FFF2-40B4-BE49-F238E27FC236}">
                  <a16:creationId xmlns:a16="http://schemas.microsoft.com/office/drawing/2014/main" id="{EFF065B9-A931-0141-9A5A-4EFCB082CDD2}"/>
                </a:ext>
              </a:extLst>
            </p:cNvPr>
            <p:cNvSpPr>
              <a:spLocks noChangeShapeType="1"/>
            </p:cNvSpPr>
            <p:nvPr/>
          </p:nvSpPr>
          <p:spPr bwMode="auto">
            <a:xfrm flipV="1">
              <a:off x="2743200" y="2181225"/>
              <a:ext cx="533400" cy="5334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67" name="Line 1039">
              <a:extLst>
                <a:ext uri="{FF2B5EF4-FFF2-40B4-BE49-F238E27FC236}">
                  <a16:creationId xmlns:a16="http://schemas.microsoft.com/office/drawing/2014/main" id="{9B66DB5E-4D1E-6D4C-B292-8D43FFF9E613}"/>
                </a:ext>
              </a:extLst>
            </p:cNvPr>
            <p:cNvSpPr>
              <a:spLocks noChangeShapeType="1"/>
            </p:cNvSpPr>
            <p:nvPr/>
          </p:nvSpPr>
          <p:spPr bwMode="auto">
            <a:xfrm flipH="1" flipV="1">
              <a:off x="1828800" y="1876425"/>
              <a:ext cx="533400" cy="533400"/>
            </a:xfrm>
            <a:prstGeom prst="line">
              <a:avLst/>
            </a:prstGeom>
            <a:noFill/>
            <a:ln w="28575">
              <a:solidFill>
                <a:srgbClr val="9C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69" name="Line 1041">
              <a:extLst>
                <a:ext uri="{FF2B5EF4-FFF2-40B4-BE49-F238E27FC236}">
                  <a16:creationId xmlns:a16="http://schemas.microsoft.com/office/drawing/2014/main" id="{FDEE8BCA-83CD-0141-91B6-8C0BBB50A571}"/>
                </a:ext>
              </a:extLst>
            </p:cNvPr>
            <p:cNvSpPr>
              <a:spLocks noChangeShapeType="1"/>
            </p:cNvSpPr>
            <p:nvPr/>
          </p:nvSpPr>
          <p:spPr bwMode="auto">
            <a:xfrm>
              <a:off x="2362200" y="2409825"/>
              <a:ext cx="381000" cy="3048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71" name="Oval 1043">
              <a:extLst>
                <a:ext uri="{FF2B5EF4-FFF2-40B4-BE49-F238E27FC236}">
                  <a16:creationId xmlns:a16="http://schemas.microsoft.com/office/drawing/2014/main" id="{6377D0DD-C937-F34B-A453-D78B7988AA8B}"/>
                </a:ext>
              </a:extLst>
            </p:cNvPr>
            <p:cNvSpPr>
              <a:spLocks noChangeArrowheads="1"/>
            </p:cNvSpPr>
            <p:nvPr/>
          </p:nvSpPr>
          <p:spPr bwMode="auto">
            <a:xfrm>
              <a:off x="2705100" y="40386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64373" name="Group 1045">
              <a:extLst>
                <a:ext uri="{FF2B5EF4-FFF2-40B4-BE49-F238E27FC236}">
                  <a16:creationId xmlns:a16="http://schemas.microsoft.com/office/drawing/2014/main" id="{FBB3D7F5-CF37-194E-AF7B-69250BB7EEE1}"/>
                </a:ext>
              </a:extLst>
            </p:cNvPr>
            <p:cNvGrpSpPr>
              <a:grpSpLocks/>
            </p:cNvGrpSpPr>
            <p:nvPr/>
          </p:nvGrpSpPr>
          <p:grpSpPr bwMode="auto">
            <a:xfrm>
              <a:off x="2743200" y="3916363"/>
              <a:ext cx="454025" cy="560387"/>
              <a:chOff x="2198" y="1824"/>
              <a:chExt cx="286" cy="353"/>
            </a:xfrm>
          </p:grpSpPr>
          <p:sp>
            <p:nvSpPr>
              <p:cNvPr id="1764374" name="Text Box 1046">
                <a:extLst>
                  <a:ext uri="{FF2B5EF4-FFF2-40B4-BE49-F238E27FC236}">
                    <a16:creationId xmlns:a16="http://schemas.microsoft.com/office/drawing/2014/main" id="{068C33A7-F733-6643-98B7-64342F0BC4C1}"/>
                  </a:ext>
                </a:extLst>
              </p:cNvPr>
              <p:cNvSpPr txBox="1">
                <a:spLocks noChangeArrowheads="1"/>
              </p:cNvSpPr>
              <p:nvPr/>
            </p:nvSpPr>
            <p:spPr bwMode="auto">
              <a:xfrm>
                <a:off x="2198" y="1946"/>
                <a:ext cx="2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800">
                    <a:latin typeface="Comic Sans MS" panose="030F0902030302020204" pitchFamily="66" charset="0"/>
                  </a:rPr>
                  <a:t>B</a:t>
                </a:r>
              </a:p>
            </p:txBody>
          </p:sp>
          <p:sp>
            <p:nvSpPr>
              <p:cNvPr id="1764375" name="Text Box 1047">
                <a:extLst>
                  <a:ext uri="{FF2B5EF4-FFF2-40B4-BE49-F238E27FC236}">
                    <a16:creationId xmlns:a16="http://schemas.microsoft.com/office/drawing/2014/main" id="{A004F6BC-894B-8248-8CED-6C273F60C061}"/>
                  </a:ext>
                </a:extLst>
              </p:cNvPr>
              <p:cNvSpPr txBox="1">
                <a:spLocks noChangeArrowheads="1"/>
              </p:cNvSpPr>
              <p:nvPr/>
            </p:nvSpPr>
            <p:spPr bwMode="auto">
              <a:xfrm>
                <a:off x="2288" y="1824"/>
                <a:ext cx="1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b="0">
                    <a:latin typeface="Comic Sans MS" panose="030F0902030302020204" pitchFamily="66" charset="0"/>
                  </a:rPr>
                  <a:t>-</a:t>
                </a:r>
              </a:p>
            </p:txBody>
          </p:sp>
        </p:grpSp>
        <p:grpSp>
          <p:nvGrpSpPr>
            <p:cNvPr id="1764379" name="Group 1051">
              <a:extLst>
                <a:ext uri="{FF2B5EF4-FFF2-40B4-BE49-F238E27FC236}">
                  <a16:creationId xmlns:a16="http://schemas.microsoft.com/office/drawing/2014/main" id="{DAE60A83-B8B4-F54D-AE5D-045A6D32CC76}"/>
                </a:ext>
              </a:extLst>
            </p:cNvPr>
            <p:cNvGrpSpPr>
              <a:grpSpLocks/>
            </p:cNvGrpSpPr>
            <p:nvPr/>
          </p:nvGrpSpPr>
          <p:grpSpPr bwMode="auto">
            <a:xfrm>
              <a:off x="1879600" y="1190625"/>
              <a:ext cx="482600" cy="590550"/>
              <a:chOff x="702" y="1632"/>
              <a:chExt cx="304" cy="372"/>
            </a:xfrm>
          </p:grpSpPr>
          <p:sp>
            <p:nvSpPr>
              <p:cNvPr id="1764380" name="Oval 1052">
                <a:extLst>
                  <a:ext uri="{FF2B5EF4-FFF2-40B4-BE49-F238E27FC236}">
                    <a16:creationId xmlns:a16="http://schemas.microsoft.com/office/drawing/2014/main" id="{264E4342-8EC8-004F-8D8C-8436E548A1DE}"/>
                  </a:ext>
                </a:extLst>
              </p:cNvPr>
              <p:cNvSpPr>
                <a:spLocks noChangeArrowheads="1"/>
              </p:cNvSpPr>
              <p:nvPr/>
            </p:nvSpPr>
            <p:spPr bwMode="auto">
              <a:xfrm>
                <a:off x="702" y="1716"/>
                <a:ext cx="28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81" name="Text Box 1053">
                <a:extLst>
                  <a:ext uri="{FF2B5EF4-FFF2-40B4-BE49-F238E27FC236}">
                    <a16:creationId xmlns:a16="http://schemas.microsoft.com/office/drawing/2014/main" id="{E201A2CA-C480-FC42-9EF3-1223BE5ED95B}"/>
                  </a:ext>
                </a:extLst>
              </p:cNvPr>
              <p:cNvSpPr txBox="1">
                <a:spLocks noChangeArrowheads="1"/>
              </p:cNvSpPr>
              <p:nvPr/>
            </p:nvSpPr>
            <p:spPr bwMode="auto">
              <a:xfrm>
                <a:off x="720" y="1754"/>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800">
                    <a:latin typeface="Comic Sans MS" panose="030F0902030302020204" pitchFamily="66" charset="0"/>
                  </a:rPr>
                  <a:t>K</a:t>
                </a:r>
              </a:p>
            </p:txBody>
          </p:sp>
          <p:sp>
            <p:nvSpPr>
              <p:cNvPr id="1764382" name="Text Box 1054">
                <a:extLst>
                  <a:ext uri="{FF2B5EF4-FFF2-40B4-BE49-F238E27FC236}">
                    <a16:creationId xmlns:a16="http://schemas.microsoft.com/office/drawing/2014/main" id="{F682198A-340E-6B4B-9379-33380EDF9EEF}"/>
                  </a:ext>
                </a:extLst>
              </p:cNvPr>
              <p:cNvSpPr txBox="1">
                <a:spLocks noChangeArrowheads="1"/>
              </p:cNvSpPr>
              <p:nvPr/>
            </p:nvSpPr>
            <p:spPr bwMode="auto">
              <a:xfrm>
                <a:off x="810" y="1632"/>
                <a:ext cx="1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b="0">
                    <a:latin typeface="Comic Sans MS" panose="030F0902030302020204" pitchFamily="66" charset="0"/>
                  </a:rPr>
                  <a:t>-</a:t>
                </a:r>
              </a:p>
            </p:txBody>
          </p:sp>
        </p:grpSp>
        <p:sp>
          <p:nvSpPr>
            <p:cNvPr id="1764387" name="Line 1059">
              <a:extLst>
                <a:ext uri="{FF2B5EF4-FFF2-40B4-BE49-F238E27FC236}">
                  <a16:creationId xmlns:a16="http://schemas.microsoft.com/office/drawing/2014/main" id="{BB0E63F2-1422-384F-A7B1-EBBAFDEC1FEE}"/>
                </a:ext>
              </a:extLst>
            </p:cNvPr>
            <p:cNvSpPr>
              <a:spLocks noChangeShapeType="1"/>
            </p:cNvSpPr>
            <p:nvPr/>
          </p:nvSpPr>
          <p:spPr bwMode="auto">
            <a:xfrm flipV="1">
              <a:off x="3810000" y="1647825"/>
              <a:ext cx="457200" cy="1524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64389" name="Group 1061">
              <a:extLst>
                <a:ext uri="{FF2B5EF4-FFF2-40B4-BE49-F238E27FC236}">
                  <a16:creationId xmlns:a16="http://schemas.microsoft.com/office/drawing/2014/main" id="{F20899A6-25B8-5245-A5D4-6DC3172C149F}"/>
                </a:ext>
              </a:extLst>
            </p:cNvPr>
            <p:cNvGrpSpPr>
              <a:grpSpLocks/>
            </p:cNvGrpSpPr>
            <p:nvPr/>
          </p:nvGrpSpPr>
          <p:grpSpPr bwMode="auto">
            <a:xfrm>
              <a:off x="3352800" y="1495425"/>
              <a:ext cx="487363" cy="571500"/>
              <a:chOff x="5346" y="936"/>
              <a:chExt cx="307" cy="360"/>
            </a:xfrm>
          </p:grpSpPr>
          <p:sp>
            <p:nvSpPr>
              <p:cNvPr id="1764390" name="Oval 1062">
                <a:extLst>
                  <a:ext uri="{FF2B5EF4-FFF2-40B4-BE49-F238E27FC236}">
                    <a16:creationId xmlns:a16="http://schemas.microsoft.com/office/drawing/2014/main" id="{B846C9C2-6C90-7940-9C91-47425B4FC83D}"/>
                  </a:ext>
                </a:extLst>
              </p:cNvPr>
              <p:cNvSpPr>
                <a:spLocks noChangeArrowheads="1"/>
              </p:cNvSpPr>
              <p:nvPr/>
            </p:nvSpPr>
            <p:spPr bwMode="auto">
              <a:xfrm>
                <a:off x="5364" y="1008"/>
                <a:ext cx="28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91" name="Text Box 1063">
                <a:extLst>
                  <a:ext uri="{FF2B5EF4-FFF2-40B4-BE49-F238E27FC236}">
                    <a16:creationId xmlns:a16="http://schemas.microsoft.com/office/drawing/2014/main" id="{BA0C807A-B5E0-B043-AF18-B4F42FDB2BAF}"/>
                  </a:ext>
                </a:extLst>
              </p:cNvPr>
              <p:cNvSpPr txBox="1">
                <a:spLocks noChangeArrowheads="1"/>
              </p:cNvSpPr>
              <p:nvPr/>
            </p:nvSpPr>
            <p:spPr bwMode="auto">
              <a:xfrm>
                <a:off x="5346" y="1058"/>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800">
                    <a:latin typeface="Comic Sans MS" panose="030F0902030302020204" pitchFamily="66" charset="0"/>
                  </a:rPr>
                  <a:t>D</a:t>
                </a:r>
              </a:p>
            </p:txBody>
          </p:sp>
          <p:sp>
            <p:nvSpPr>
              <p:cNvPr id="1764392" name="Text Box 1064">
                <a:extLst>
                  <a:ext uri="{FF2B5EF4-FFF2-40B4-BE49-F238E27FC236}">
                    <a16:creationId xmlns:a16="http://schemas.microsoft.com/office/drawing/2014/main" id="{6F852F4B-983F-FC42-824E-555654962712}"/>
                  </a:ext>
                </a:extLst>
              </p:cNvPr>
              <p:cNvSpPr txBox="1">
                <a:spLocks noChangeArrowheads="1"/>
              </p:cNvSpPr>
              <p:nvPr/>
            </p:nvSpPr>
            <p:spPr bwMode="auto">
              <a:xfrm>
                <a:off x="5436" y="936"/>
                <a:ext cx="2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b="0">
                    <a:latin typeface="Comic Sans MS" panose="030F0902030302020204" pitchFamily="66" charset="0"/>
                  </a:rPr>
                  <a:t>o</a:t>
                </a:r>
              </a:p>
            </p:txBody>
          </p:sp>
        </p:grpSp>
        <p:sp>
          <p:nvSpPr>
            <p:cNvPr id="1764403" name="Text Box 1075">
              <a:extLst>
                <a:ext uri="{FF2B5EF4-FFF2-40B4-BE49-F238E27FC236}">
                  <a16:creationId xmlns:a16="http://schemas.microsoft.com/office/drawing/2014/main" id="{3813A502-67C0-AC48-8525-2E85A580952E}"/>
                </a:ext>
              </a:extLst>
            </p:cNvPr>
            <p:cNvSpPr txBox="1">
              <a:spLocks noChangeArrowheads="1"/>
            </p:cNvSpPr>
            <p:nvPr/>
          </p:nvSpPr>
          <p:spPr bwMode="auto">
            <a:xfrm>
              <a:off x="3216275" y="1876425"/>
              <a:ext cx="288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600">
                  <a:latin typeface="Comic Sans MS" panose="030F0902030302020204" pitchFamily="66" charset="0"/>
                </a:rPr>
                <a:t>c</a:t>
              </a:r>
            </a:p>
          </p:txBody>
        </p:sp>
        <p:sp>
          <p:nvSpPr>
            <p:cNvPr id="1764404" name="Text Box 1076">
              <a:extLst>
                <a:ext uri="{FF2B5EF4-FFF2-40B4-BE49-F238E27FC236}">
                  <a16:creationId xmlns:a16="http://schemas.microsoft.com/office/drawing/2014/main" id="{7E5EE01E-FE1C-3A42-A987-CDDAE5922283}"/>
                </a:ext>
              </a:extLst>
            </p:cNvPr>
            <p:cNvSpPr txBox="1">
              <a:spLocks noChangeArrowheads="1"/>
            </p:cNvSpPr>
            <p:nvPr/>
          </p:nvSpPr>
          <p:spPr bwMode="auto">
            <a:xfrm>
              <a:off x="2209800" y="2562225"/>
              <a:ext cx="3952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latin typeface="Comic Sans MS" panose="030F0902030302020204" pitchFamily="66" charset="0"/>
                </a:rPr>
                <a:t>W</a:t>
              </a:r>
            </a:p>
          </p:txBody>
        </p:sp>
        <p:sp>
          <p:nvSpPr>
            <p:cNvPr id="1764405" name="Text Box 1077">
              <a:extLst>
                <a:ext uri="{FF2B5EF4-FFF2-40B4-BE49-F238E27FC236}">
                  <a16:creationId xmlns:a16="http://schemas.microsoft.com/office/drawing/2014/main" id="{57A12C05-BB29-2B45-AC5D-4E915C3B9E96}"/>
                </a:ext>
              </a:extLst>
            </p:cNvPr>
            <p:cNvSpPr txBox="1">
              <a:spLocks noChangeArrowheads="1"/>
            </p:cNvSpPr>
            <p:nvPr/>
          </p:nvSpPr>
          <p:spPr bwMode="auto">
            <a:xfrm>
              <a:off x="1600200" y="1692275"/>
              <a:ext cx="282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latin typeface="Comic Sans MS" panose="030F0902030302020204" pitchFamily="66" charset="0"/>
                </a:rPr>
                <a:t>s</a:t>
              </a:r>
            </a:p>
          </p:txBody>
        </p:sp>
        <p:sp>
          <p:nvSpPr>
            <p:cNvPr id="1764410" name="Text Box 1082">
              <a:extLst>
                <a:ext uri="{FF2B5EF4-FFF2-40B4-BE49-F238E27FC236}">
                  <a16:creationId xmlns:a16="http://schemas.microsoft.com/office/drawing/2014/main" id="{5407462D-6FB9-DC42-809A-CE2A6C8B0470}"/>
                </a:ext>
              </a:extLst>
            </p:cNvPr>
            <p:cNvSpPr txBox="1">
              <a:spLocks noChangeArrowheads="1"/>
            </p:cNvSpPr>
            <p:nvPr/>
          </p:nvSpPr>
          <p:spPr bwMode="auto">
            <a:xfrm>
              <a:off x="2986088" y="3781425"/>
              <a:ext cx="290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latin typeface="Comic Sans MS" panose="030F0902030302020204" pitchFamily="66" charset="0"/>
                </a:rPr>
                <a:t>u</a:t>
              </a:r>
            </a:p>
          </p:txBody>
        </p:sp>
        <p:sp>
          <p:nvSpPr>
            <p:cNvPr id="1764411" name="Text Box 1083">
              <a:extLst>
                <a:ext uri="{FF2B5EF4-FFF2-40B4-BE49-F238E27FC236}">
                  <a16:creationId xmlns:a16="http://schemas.microsoft.com/office/drawing/2014/main" id="{F32E4073-10AA-D54E-8B84-F994DCE4EBE0}"/>
                </a:ext>
              </a:extLst>
            </p:cNvPr>
            <p:cNvSpPr txBox="1">
              <a:spLocks noChangeArrowheads="1"/>
            </p:cNvSpPr>
            <p:nvPr/>
          </p:nvSpPr>
          <p:spPr bwMode="auto">
            <a:xfrm>
              <a:off x="2366963" y="1419225"/>
              <a:ext cx="290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latin typeface="Comic Sans MS" panose="030F0902030302020204" pitchFamily="66" charset="0"/>
                </a:rPr>
                <a:t>u</a:t>
              </a:r>
            </a:p>
          </p:txBody>
        </p:sp>
        <p:sp>
          <p:nvSpPr>
            <p:cNvPr id="1764412" name="Text Box 1084">
              <a:extLst>
                <a:ext uri="{FF2B5EF4-FFF2-40B4-BE49-F238E27FC236}">
                  <a16:creationId xmlns:a16="http://schemas.microsoft.com/office/drawing/2014/main" id="{1C2C1A74-5448-4A4D-95A0-2666099CED69}"/>
                </a:ext>
              </a:extLst>
            </p:cNvPr>
            <p:cNvSpPr txBox="1">
              <a:spLocks noChangeArrowheads="1"/>
            </p:cNvSpPr>
            <p:nvPr/>
          </p:nvSpPr>
          <p:spPr bwMode="auto">
            <a:xfrm>
              <a:off x="3448050" y="2124075"/>
              <a:ext cx="290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latin typeface="Comic Sans MS" panose="030F0902030302020204" pitchFamily="66" charset="0"/>
                </a:rPr>
                <a:t>u</a:t>
              </a:r>
            </a:p>
          </p:txBody>
        </p:sp>
        <p:sp>
          <p:nvSpPr>
            <p:cNvPr id="1764413" name="Text Box 1085">
              <a:extLst>
                <a:ext uri="{FF2B5EF4-FFF2-40B4-BE49-F238E27FC236}">
                  <a16:creationId xmlns:a16="http://schemas.microsoft.com/office/drawing/2014/main" id="{0322F17C-0F27-E348-8AE1-7BF6FD4AD19D}"/>
                </a:ext>
              </a:extLst>
            </p:cNvPr>
            <p:cNvSpPr txBox="1">
              <a:spLocks noChangeArrowheads="1"/>
            </p:cNvSpPr>
            <p:nvPr/>
          </p:nvSpPr>
          <p:spPr bwMode="auto">
            <a:xfrm>
              <a:off x="2590800" y="3825875"/>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latin typeface="Comic Sans MS" panose="030F0902030302020204" pitchFamily="66" charset="0"/>
                </a:rPr>
                <a:t>b</a:t>
              </a:r>
            </a:p>
          </p:txBody>
        </p:sp>
        <p:sp>
          <p:nvSpPr>
            <p:cNvPr id="1764417" name="Line 1089">
              <a:extLst>
                <a:ext uri="{FF2B5EF4-FFF2-40B4-BE49-F238E27FC236}">
                  <a16:creationId xmlns:a16="http://schemas.microsoft.com/office/drawing/2014/main" id="{29BB3232-C858-7E45-BFDF-C1DC45945DD9}"/>
                </a:ext>
              </a:extLst>
            </p:cNvPr>
            <p:cNvSpPr>
              <a:spLocks noChangeShapeType="1"/>
            </p:cNvSpPr>
            <p:nvPr/>
          </p:nvSpPr>
          <p:spPr bwMode="auto">
            <a:xfrm>
              <a:off x="3524250" y="222885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18" name="Line 1090">
              <a:extLst>
                <a:ext uri="{FF2B5EF4-FFF2-40B4-BE49-F238E27FC236}">
                  <a16:creationId xmlns:a16="http://schemas.microsoft.com/office/drawing/2014/main" id="{FF0CEEDC-69D0-854E-90A2-89469BFCFF1E}"/>
                </a:ext>
              </a:extLst>
            </p:cNvPr>
            <p:cNvSpPr>
              <a:spLocks noChangeShapeType="1"/>
            </p:cNvSpPr>
            <p:nvPr/>
          </p:nvSpPr>
          <p:spPr bwMode="auto">
            <a:xfrm>
              <a:off x="3105150" y="3895725"/>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19" name="Line 1091">
              <a:extLst>
                <a:ext uri="{FF2B5EF4-FFF2-40B4-BE49-F238E27FC236}">
                  <a16:creationId xmlns:a16="http://schemas.microsoft.com/office/drawing/2014/main" id="{0BD8F4CE-FD17-CD4A-A333-4F2F2CB19B03}"/>
                </a:ext>
              </a:extLst>
            </p:cNvPr>
            <p:cNvSpPr>
              <a:spLocks noChangeShapeType="1"/>
            </p:cNvSpPr>
            <p:nvPr/>
          </p:nvSpPr>
          <p:spPr bwMode="auto">
            <a:xfrm>
              <a:off x="2428875" y="150495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E9A4C3F6-1B72-444F-88E3-7EA2532B6949}"/>
                    </a:ext>
                  </a:extLst>
                </p:cNvPr>
                <p:cNvSpPr txBox="1"/>
                <p:nvPr/>
              </p:nvSpPr>
              <p:spPr>
                <a:xfrm>
                  <a:off x="79409" y="2216418"/>
                  <a:ext cx="2043403" cy="1631216"/>
                </a:xfrm>
                <a:prstGeom prst="rect">
                  <a:avLst/>
                </a:prstGeom>
                <a:noFill/>
              </p:spPr>
              <p:txBody>
                <a:bodyPr wrap="square" rtlCol="0">
                  <a:spAutoFit/>
                </a:bodyPr>
                <a:lstStyle/>
                <a:p>
                  <a:r>
                    <a:rPr lang="en-US" sz="2000" dirty="0"/>
                    <a:t>weak phase=</a:t>
                  </a:r>
                  <a14:m>
                    <m:oMath xmlns:m="http://schemas.openxmlformats.org/officeDocument/2006/math">
                      <m:r>
                        <a:rPr lang="en-US" sz="2000" b="0" i="1" smtClean="0">
                          <a:latin typeface="Cambria Math" panose="02040503050406030204" pitchFamily="18" charset="0"/>
                        </a:rPr>
                        <m:t>0</m:t>
                      </m:r>
                    </m:oMath>
                  </a14:m>
                  <a:endParaRPr lang="en-US" sz="2000" dirty="0"/>
                </a:p>
                <a:p>
                  <a:endParaRPr lang="en-US" sz="2000" dirty="0"/>
                </a:p>
                <a:p>
                  <a:r>
                    <a:rPr lang="en-US" sz="2000" dirty="0"/>
                    <a:t>Strong phase:</a:t>
                  </a:r>
                </a:p>
                <a:p>
                  <a:r>
                    <a:rPr lang="en-US" sz="2000" dirty="0"/>
                    <a:t>Meson </a:t>
                  </a:r>
                  <a:r>
                    <a:rPr lang="en-US" sz="2000" dirty="0" err="1"/>
                    <a:t>rescattering</a:t>
                  </a:r>
                  <a:endParaRPr lang="en-US" sz="2000" dirty="0"/>
                </a:p>
              </p:txBody>
            </p:sp>
          </mc:Choice>
          <mc:Fallback xmlns="">
            <p:sp>
              <p:nvSpPr>
                <p:cNvPr id="82" name="TextBox 81">
                  <a:extLst>
                    <a:ext uri="{FF2B5EF4-FFF2-40B4-BE49-F238E27FC236}">
                      <a16:creationId xmlns:a16="http://schemas.microsoft.com/office/drawing/2014/main" id="{E9A4C3F6-1B72-444F-88E3-7EA2532B6949}"/>
                    </a:ext>
                  </a:extLst>
                </p:cNvPr>
                <p:cNvSpPr txBox="1">
                  <a:spLocks noRot="1" noChangeAspect="1" noMove="1" noResize="1" noEditPoints="1" noAdjustHandles="1" noChangeArrowheads="1" noChangeShapeType="1" noTextEdit="1"/>
                </p:cNvSpPr>
                <p:nvPr/>
              </p:nvSpPr>
              <p:spPr>
                <a:xfrm>
                  <a:off x="79409" y="2216418"/>
                  <a:ext cx="2043403" cy="1631216"/>
                </a:xfrm>
                <a:prstGeom prst="rect">
                  <a:avLst/>
                </a:prstGeom>
                <a:blipFill>
                  <a:blip r:embed="rId6"/>
                  <a:stretch>
                    <a:fillRect l="-2469" t="-2326" b="-5426"/>
                  </a:stretch>
                </a:blipFill>
              </p:spPr>
              <p:txBody>
                <a:bodyPr/>
                <a:lstStyle/>
                <a:p>
                  <a:r>
                    <a:rPr lang="en-US">
                      <a:noFill/>
                    </a:rPr>
                    <a:t> </a:t>
                  </a:r>
                </a:p>
              </p:txBody>
            </p:sp>
          </mc:Fallback>
        </mc:AlternateContent>
      </p:grpSp>
    </p:spTree>
    <p:extLst>
      <p:ext uri="{BB962C8B-B14F-4D97-AF65-F5344CB8AC3E}">
        <p14:creationId xmlns:p14="http://schemas.microsoft.com/office/powerpoint/2010/main" val="73881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44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44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44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6442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6442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644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tle 4">
                <a:extLst>
                  <a:ext uri="{FF2B5EF4-FFF2-40B4-BE49-F238E27FC236}">
                    <a16:creationId xmlns:a16="http://schemas.microsoft.com/office/drawing/2014/main" id="{E3184344-E4A0-2E4C-8EA7-392C24EB53C0}"/>
                  </a:ext>
                </a:extLst>
              </p:cNvPr>
              <p:cNvSpPr>
                <a:spLocks noGrp="1"/>
              </p:cNvSpPr>
              <p:nvPr>
                <p:ph type="title"/>
              </p:nvPr>
            </p:nvSpPr>
            <p:spPr/>
            <p:txBody>
              <a:bodyPr/>
              <a:lstStyle/>
              <a:p>
                <a:r>
                  <a:rPr lang="en-US" dirty="0"/>
                  <a:t>Prospect for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rPr>
                          <m:t>𝟑</m:t>
                        </m:r>
                      </m:sub>
                    </m:sSub>
                    <m:r>
                      <a:rPr lang="en-US" b="1" i="0" smtClean="0">
                        <a:latin typeface="Cambria Math" panose="02040503050406030204" pitchFamily="18" charset="0"/>
                      </a:rPr>
                      <m:t> </m:t>
                    </m:r>
                  </m:oMath>
                </a14:m>
                <a:endParaRPr lang="en-US" dirty="0"/>
              </a:p>
            </p:txBody>
          </p:sp>
        </mc:Choice>
        <mc:Fallback xmlns="">
          <p:sp>
            <p:nvSpPr>
              <p:cNvPr id="5" name="Title 4">
                <a:extLst>
                  <a:ext uri="{FF2B5EF4-FFF2-40B4-BE49-F238E27FC236}">
                    <a16:creationId xmlns:a16="http://schemas.microsoft.com/office/drawing/2014/main" id="{E3184344-E4A0-2E4C-8EA7-392C24EB53C0}"/>
                  </a:ext>
                </a:extLst>
              </p:cNvPr>
              <p:cNvSpPr>
                <a:spLocks noGrp="1" noRot="1" noChangeAspect="1" noMove="1" noResize="1" noEditPoints="1" noAdjustHandles="1" noChangeArrowheads="1" noChangeShapeType="1" noTextEdit="1"/>
              </p:cNvSpPr>
              <p:nvPr>
                <p:ph type="title"/>
              </p:nvPr>
            </p:nvSpPr>
            <p:spPr>
              <a:blipFill>
                <a:blip r:embed="rId2"/>
                <a:stretch>
                  <a:fillRect b="-11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AD505FB-F1EE-8A42-99DC-4C4BD6BE315F}"/>
              </a:ext>
            </a:extLst>
          </p:cNvPr>
          <p:cNvSpPr>
            <a:spLocks noGrp="1"/>
          </p:cNvSpPr>
          <p:nvPr>
            <p:ph type="sldNum" sz="quarter" idx="12"/>
          </p:nvPr>
        </p:nvSpPr>
        <p:spPr/>
        <p:txBody>
          <a:bodyPr/>
          <a:lstStyle/>
          <a:p>
            <a:fld id="{4BADA34C-EF4F-6A41-BF24-C59398385C3D}" type="slidenum">
              <a:rPr lang="en-US" smtClean="0"/>
              <a:t>25</a:t>
            </a:fld>
            <a:endParaRPr lang="en-US"/>
          </a:p>
        </p:txBody>
      </p:sp>
      <p:pic>
        <p:nvPicPr>
          <p:cNvPr id="143" name="Picture 142">
            <a:extLst>
              <a:ext uri="{FF2B5EF4-FFF2-40B4-BE49-F238E27FC236}">
                <a16:creationId xmlns:a16="http://schemas.microsoft.com/office/drawing/2014/main" id="{92DFA3FC-66E5-B642-92A2-056D380B0168}"/>
              </a:ext>
            </a:extLst>
          </p:cNvPr>
          <p:cNvPicPr>
            <a:picLocks noChangeAspect="1"/>
          </p:cNvPicPr>
          <p:nvPr/>
        </p:nvPicPr>
        <p:blipFill>
          <a:blip r:embed="rId3"/>
          <a:stretch>
            <a:fillRect/>
          </a:stretch>
        </p:blipFill>
        <p:spPr>
          <a:xfrm>
            <a:off x="318067" y="1214203"/>
            <a:ext cx="5276975" cy="2787836"/>
          </a:xfrm>
          <a:prstGeom prst="rect">
            <a:avLst/>
          </a:prstGeom>
        </p:spPr>
      </p:pic>
      <p:sp>
        <p:nvSpPr>
          <p:cNvPr id="144" name="TextBox 143">
            <a:extLst>
              <a:ext uri="{FF2B5EF4-FFF2-40B4-BE49-F238E27FC236}">
                <a16:creationId xmlns:a16="http://schemas.microsoft.com/office/drawing/2014/main" id="{49EB77C6-F057-D24D-B38F-1F1FAEB1AED6}"/>
              </a:ext>
            </a:extLst>
          </p:cNvPr>
          <p:cNvSpPr txBox="1"/>
          <p:nvPr/>
        </p:nvSpPr>
        <p:spPr>
          <a:xfrm>
            <a:off x="1870768" y="3936751"/>
            <a:ext cx="1225518" cy="261610"/>
          </a:xfrm>
          <a:prstGeom prst="rect">
            <a:avLst/>
          </a:prstGeom>
          <a:noFill/>
        </p:spPr>
        <p:txBody>
          <a:bodyPr wrap="square" rtlCol="0">
            <a:spAutoFit/>
          </a:bodyPr>
          <a:lstStyle/>
          <a:p>
            <a:r>
              <a:rPr lang="en-US" sz="1100" dirty="0"/>
              <a:t>Belle Physics book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225E5E1-1E68-4549-809A-9A91F7786E2D}"/>
                  </a:ext>
                </a:extLst>
              </p:cNvPr>
              <p:cNvSpPr txBox="1"/>
              <p:nvPr/>
            </p:nvSpPr>
            <p:spPr>
              <a:xfrm>
                <a:off x="552261" y="4211403"/>
                <a:ext cx="7713553" cy="646331"/>
              </a:xfrm>
              <a:prstGeom prst="rect">
                <a:avLst/>
              </a:prstGeom>
              <a:noFill/>
            </p:spPr>
            <p:txBody>
              <a:bodyPr wrap="square" rtlCol="0">
                <a:spAutoFit/>
              </a:bodyPr>
              <a:lstStyle/>
              <a:p>
                <a:pPr marL="285750" indent="-285750">
                  <a:buFont typeface="Arial" panose="020B0604020202020204" pitchFamily="34" charset="0"/>
                  <a:buChar char="•"/>
                </a:pPr>
                <a:r>
                  <a:rPr lang="en-US" dirty="0"/>
                  <a:t>Gold plated mode for Belle II is thought to be </a:t>
                </a:r>
                <a14:m>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𝑠</m:t>
                        </m:r>
                      </m:sub>
                    </m:s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𝜋</m:t>
                        </m:r>
                      </m:e>
                      <m:sup>
                        <m:r>
                          <a:rPr lang="en-US" b="0" i="1" smtClean="0">
                            <a:latin typeface="Cambria Math" panose="02040503050406030204" pitchFamily="18" charset="0"/>
                            <a:ea typeface="Cambria Math" panose="02040503050406030204" pitchFamily="18" charset="0"/>
                          </a:rPr>
                          <m:t>+</m:t>
                        </m:r>
                      </m:sup>
                    </m:s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𝜋</m:t>
                        </m:r>
                      </m:e>
                      <m:sup>
                        <m:r>
                          <a:rPr lang="en-US" b="0" i="1" smtClean="0">
                            <a:latin typeface="Cambria Math" panose="02040503050406030204" pitchFamily="18" charset="0"/>
                            <a:ea typeface="Cambria Math" panose="02040503050406030204" pitchFamily="18" charset="0"/>
                          </a:rPr>
                          <m:t>−</m:t>
                        </m:r>
                      </m:sup>
                    </m:sSup>
                  </m:oMath>
                </a14:m>
                <a:r>
                  <a:rPr lang="en-US" dirty="0"/>
                  <a:t> with  </a:t>
                </a:r>
                <a:r>
                  <a:rPr lang="en-US" dirty="0" err="1"/>
                  <a:t>Dalitz</a:t>
                </a:r>
                <a:r>
                  <a:rPr lang="en-US" dirty="0"/>
                  <a:t> binning</a:t>
                </a:r>
              </a:p>
            </p:txBody>
          </p:sp>
        </mc:Choice>
        <mc:Fallback xmlns="">
          <p:sp>
            <p:nvSpPr>
              <p:cNvPr id="3" name="TextBox 2">
                <a:extLst>
                  <a:ext uri="{FF2B5EF4-FFF2-40B4-BE49-F238E27FC236}">
                    <a16:creationId xmlns:a16="http://schemas.microsoft.com/office/drawing/2014/main" id="{7225E5E1-1E68-4549-809A-9A91F7786E2D}"/>
                  </a:ext>
                </a:extLst>
              </p:cNvPr>
              <p:cNvSpPr txBox="1">
                <a:spLocks noRot="1" noChangeAspect="1" noMove="1" noResize="1" noEditPoints="1" noAdjustHandles="1" noChangeArrowheads="1" noChangeShapeType="1" noTextEdit="1"/>
              </p:cNvSpPr>
              <p:nvPr/>
            </p:nvSpPr>
            <p:spPr>
              <a:xfrm>
                <a:off x="552261" y="4211403"/>
                <a:ext cx="7713553" cy="646331"/>
              </a:xfrm>
              <a:prstGeom prst="rect">
                <a:avLst/>
              </a:prstGeom>
              <a:blipFill>
                <a:blip r:embed="rId4"/>
                <a:stretch>
                  <a:fillRect l="-328" t="-3922" b="-13725"/>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D5EE8D84-BD8E-7943-9D67-FFBE96E639F9}"/>
              </a:ext>
            </a:extLst>
          </p:cNvPr>
          <p:cNvPicPr>
            <a:picLocks noChangeAspect="1"/>
          </p:cNvPicPr>
          <p:nvPr/>
        </p:nvPicPr>
        <p:blipFill>
          <a:blip r:embed="rId5"/>
          <a:stretch>
            <a:fillRect/>
          </a:stretch>
        </p:blipFill>
        <p:spPr>
          <a:xfrm>
            <a:off x="4871205" y="1004839"/>
            <a:ext cx="4127500" cy="2997200"/>
          </a:xfrm>
          <a:prstGeom prst="rect">
            <a:avLst/>
          </a:prstGeom>
        </p:spPr>
      </p:pic>
      <p:sp>
        <p:nvSpPr>
          <p:cNvPr id="10" name="TextBox 9">
            <a:extLst>
              <a:ext uri="{FF2B5EF4-FFF2-40B4-BE49-F238E27FC236}">
                <a16:creationId xmlns:a16="http://schemas.microsoft.com/office/drawing/2014/main" id="{C4A9E697-BFB5-284B-9945-0A38E7EA4B12}"/>
              </a:ext>
            </a:extLst>
          </p:cNvPr>
          <p:cNvSpPr txBox="1"/>
          <p:nvPr/>
        </p:nvSpPr>
        <p:spPr>
          <a:xfrm>
            <a:off x="6071355" y="3964580"/>
            <a:ext cx="1225518" cy="261610"/>
          </a:xfrm>
          <a:prstGeom prst="rect">
            <a:avLst/>
          </a:prstGeom>
          <a:noFill/>
        </p:spPr>
        <p:txBody>
          <a:bodyPr wrap="square" rtlCol="0">
            <a:spAutoFit/>
          </a:bodyPr>
          <a:lstStyle/>
          <a:p>
            <a:r>
              <a:rPr lang="en-US" sz="1100" dirty="0"/>
              <a:t>Belle Physics book </a:t>
            </a:r>
          </a:p>
        </p:txBody>
      </p:sp>
    </p:spTree>
    <p:extLst>
      <p:ext uri="{BB962C8B-B14F-4D97-AF65-F5344CB8AC3E}">
        <p14:creationId xmlns:p14="http://schemas.microsoft.com/office/powerpoint/2010/main" val="50318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33918-6E32-4048-84A5-30C35D30FDFF}"/>
              </a:ext>
            </a:extLst>
          </p:cNvPr>
          <p:cNvSpPr>
            <a:spLocks noGrp="1"/>
          </p:cNvSpPr>
          <p:nvPr>
            <p:ph type="title"/>
          </p:nvPr>
        </p:nvSpPr>
        <p:spPr/>
        <p:txBody>
          <a:bodyPr/>
          <a:lstStyle/>
          <a:p>
            <a:r>
              <a:rPr lang="en-US" dirty="0"/>
              <a:t>Conclusions</a:t>
            </a:r>
          </a:p>
        </p:txBody>
      </p:sp>
      <p:sp>
        <p:nvSpPr>
          <p:cNvPr id="4" name="Content Placeholder 3">
            <a:extLst>
              <a:ext uri="{FF2B5EF4-FFF2-40B4-BE49-F238E27FC236}">
                <a16:creationId xmlns:a16="http://schemas.microsoft.com/office/drawing/2014/main" id="{69B449E2-920A-7C47-8CA0-3582F80A5FD3}"/>
              </a:ext>
            </a:extLst>
          </p:cNvPr>
          <p:cNvSpPr>
            <a:spLocks noGrp="1"/>
          </p:cNvSpPr>
          <p:nvPr>
            <p:ph idx="1"/>
          </p:nvPr>
        </p:nvSpPr>
        <p:spPr/>
        <p:txBody>
          <a:bodyPr/>
          <a:lstStyle/>
          <a:p>
            <a:r>
              <a:rPr lang="en-US" dirty="0"/>
              <a:t>There must be physics beyond the SM; energy or intensity frontiers are where to look for it.</a:t>
            </a:r>
          </a:p>
          <a:p>
            <a:endParaRPr lang="en-US" dirty="0"/>
          </a:p>
          <a:p>
            <a:r>
              <a:rPr lang="en-US" dirty="0"/>
              <a:t>There are a multitude of signals to look for at B factories</a:t>
            </a:r>
          </a:p>
          <a:p>
            <a:endParaRPr lang="en-US" dirty="0"/>
          </a:p>
          <a:p>
            <a:r>
              <a:rPr lang="en-US" dirty="0"/>
              <a:t>CP violation is promising because we know there must be CP violation beyond the SM </a:t>
            </a:r>
          </a:p>
          <a:p>
            <a:endParaRPr lang="en-US" dirty="0"/>
          </a:p>
          <a:p>
            <a:r>
              <a:rPr lang="en-US" dirty="0"/>
              <a:t>CP violating observables can either be time dependent or time independent depending on the source of the strong phase.</a:t>
            </a:r>
          </a:p>
          <a:p>
            <a:endParaRPr lang="en-US" dirty="0"/>
          </a:p>
          <a:p>
            <a:r>
              <a:rPr lang="en-US" dirty="0"/>
              <a:t>Particular signals either check CKM </a:t>
            </a:r>
            <a:r>
              <a:rPr lang="en-US" dirty="0" err="1"/>
              <a:t>unitarity</a:t>
            </a:r>
            <a:r>
              <a:rPr lang="en-US" dirty="0"/>
              <a:t> directly or are sensitive to non-SM CP violation. BELLE II should allow meaningful probing of many such modes. </a:t>
            </a:r>
          </a:p>
        </p:txBody>
      </p:sp>
      <p:sp>
        <p:nvSpPr>
          <p:cNvPr id="3" name="Slide Number Placeholder 2">
            <a:extLst>
              <a:ext uri="{FF2B5EF4-FFF2-40B4-BE49-F238E27FC236}">
                <a16:creationId xmlns:a16="http://schemas.microsoft.com/office/drawing/2014/main" id="{5415CE3B-BE4C-814C-9130-3AA1125344BB}"/>
              </a:ext>
            </a:extLst>
          </p:cNvPr>
          <p:cNvSpPr>
            <a:spLocks noGrp="1"/>
          </p:cNvSpPr>
          <p:nvPr>
            <p:ph type="sldNum" sz="quarter" idx="12"/>
          </p:nvPr>
        </p:nvSpPr>
        <p:spPr/>
        <p:txBody>
          <a:bodyPr/>
          <a:lstStyle/>
          <a:p>
            <a:fld id="{4BADA34C-EF4F-6A41-BF24-C59398385C3D}" type="slidenum">
              <a:rPr lang="en-US" smtClean="0"/>
              <a:t>26</a:t>
            </a:fld>
            <a:endParaRPr lang="en-US"/>
          </a:p>
        </p:txBody>
      </p:sp>
      <p:sp>
        <p:nvSpPr>
          <p:cNvPr id="5" name="Footer Placeholder 4">
            <a:extLst>
              <a:ext uri="{FF2B5EF4-FFF2-40B4-BE49-F238E27FC236}">
                <a16:creationId xmlns:a16="http://schemas.microsoft.com/office/drawing/2014/main" id="{58BC9A3B-C26B-F04A-8418-A268828C1130}"/>
              </a:ext>
            </a:extLst>
          </p:cNvPr>
          <p:cNvSpPr>
            <a:spLocks noGrp="1"/>
          </p:cNvSpPr>
          <p:nvPr>
            <p:ph type="ftr" sz="quarter" idx="11"/>
          </p:nvPr>
        </p:nvSpPr>
        <p:spPr/>
        <p:txBody>
          <a:bodyPr/>
          <a:lstStyle/>
          <a:p>
            <a:r>
              <a:rPr lang="en-US"/>
              <a:t>David Atwood    Iowa State University</a:t>
            </a:r>
          </a:p>
        </p:txBody>
      </p:sp>
    </p:spTree>
    <p:extLst>
      <p:ext uri="{BB962C8B-B14F-4D97-AF65-F5344CB8AC3E}">
        <p14:creationId xmlns:p14="http://schemas.microsoft.com/office/powerpoint/2010/main" val="192157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B2AAE0-BC75-EF4B-8964-0C7274535453}"/>
              </a:ext>
            </a:extLst>
          </p:cNvPr>
          <p:cNvPicPr>
            <a:picLocks noChangeAspect="1"/>
          </p:cNvPicPr>
          <p:nvPr/>
        </p:nvPicPr>
        <p:blipFill>
          <a:blip r:embed="rId2"/>
          <a:stretch>
            <a:fillRect/>
          </a:stretch>
        </p:blipFill>
        <p:spPr>
          <a:xfrm>
            <a:off x="3876131" y="4950373"/>
            <a:ext cx="3953634" cy="1907628"/>
          </a:xfrm>
          <a:prstGeom prst="rect">
            <a:avLst/>
          </a:prstGeom>
        </p:spPr>
      </p:pic>
      <p:sp>
        <p:nvSpPr>
          <p:cNvPr id="2" name="Title 1">
            <a:extLst>
              <a:ext uri="{FF2B5EF4-FFF2-40B4-BE49-F238E27FC236}">
                <a16:creationId xmlns:a16="http://schemas.microsoft.com/office/drawing/2014/main" id="{04AED126-592A-064D-AAAE-2F3F3BA6D01F}"/>
              </a:ext>
            </a:extLst>
          </p:cNvPr>
          <p:cNvSpPr>
            <a:spLocks noGrp="1"/>
          </p:cNvSpPr>
          <p:nvPr>
            <p:ph type="title"/>
          </p:nvPr>
        </p:nvSpPr>
        <p:spPr/>
        <p:txBody>
          <a:bodyPr/>
          <a:lstStyle/>
          <a:p>
            <a:r>
              <a:rPr lang="en-US" dirty="0"/>
              <a:t>Frontiers</a:t>
            </a:r>
          </a:p>
        </p:txBody>
      </p:sp>
      <p:sp>
        <p:nvSpPr>
          <p:cNvPr id="3" name="Content Placeholder 2">
            <a:extLst>
              <a:ext uri="{FF2B5EF4-FFF2-40B4-BE49-F238E27FC236}">
                <a16:creationId xmlns:a16="http://schemas.microsoft.com/office/drawing/2014/main" id="{2431042A-E255-324E-B081-3FCFEDABA0BC}"/>
              </a:ext>
            </a:extLst>
          </p:cNvPr>
          <p:cNvSpPr>
            <a:spLocks noGrp="1"/>
          </p:cNvSpPr>
          <p:nvPr>
            <p:ph idx="1"/>
          </p:nvPr>
        </p:nvSpPr>
        <p:spPr/>
        <p:txBody>
          <a:bodyPr>
            <a:normAutofit/>
          </a:bodyPr>
          <a:lstStyle/>
          <a:p>
            <a:r>
              <a:rPr lang="en-US" sz="2400" dirty="0"/>
              <a:t>How do you get to the bottom of the fundamental laws of physics</a:t>
            </a:r>
          </a:p>
          <a:p>
            <a:pPr lvl="1"/>
            <a:r>
              <a:rPr lang="en-US" sz="2200" dirty="0"/>
              <a:t>The obvious approach: go to higher energy and try to produce BSM particles directly: </a:t>
            </a:r>
          </a:p>
          <a:p>
            <a:pPr marL="457200" lvl="1" indent="0">
              <a:buNone/>
            </a:pPr>
            <a:r>
              <a:rPr lang="en-US" sz="2200" dirty="0"/>
              <a:t>                       </a:t>
            </a:r>
            <a:r>
              <a:rPr lang="en-US" sz="2200" dirty="0">
                <a:solidFill>
                  <a:srgbClr val="FF0000"/>
                </a:solidFill>
              </a:rPr>
              <a:t>Energy Frontier</a:t>
            </a:r>
          </a:p>
          <a:p>
            <a:pPr marL="457200" lvl="1" indent="0">
              <a:buNone/>
            </a:pPr>
            <a:r>
              <a:rPr lang="en-US" sz="2200" dirty="0">
                <a:solidFill>
                  <a:srgbClr val="FF0000"/>
                </a:solidFill>
              </a:rPr>
              <a:t>                           (LHC)</a:t>
            </a:r>
          </a:p>
          <a:p>
            <a:pPr marL="457200" lvl="1" indent="0">
              <a:buNone/>
            </a:pPr>
            <a:endParaRPr lang="en-US" sz="2200" dirty="0"/>
          </a:p>
          <a:p>
            <a:pPr lvl="1"/>
            <a:r>
              <a:rPr lang="en-US" sz="2200" dirty="0"/>
              <a:t>The subtle approach: Look for subtle effects of NP at low energy: </a:t>
            </a:r>
          </a:p>
          <a:p>
            <a:pPr marL="457200" lvl="1" indent="0">
              <a:buNone/>
            </a:pPr>
            <a:r>
              <a:rPr lang="en-US" sz="2200" dirty="0"/>
              <a:t>                     </a:t>
            </a:r>
            <a:r>
              <a:rPr lang="en-US" sz="2200" dirty="0">
                <a:solidFill>
                  <a:srgbClr val="FF0000"/>
                </a:solidFill>
              </a:rPr>
              <a:t>The Intensity Frontier</a:t>
            </a:r>
          </a:p>
          <a:p>
            <a:pPr marL="457200" lvl="1" indent="0">
              <a:buNone/>
            </a:pPr>
            <a:r>
              <a:rPr lang="en-US" sz="2200" dirty="0">
                <a:solidFill>
                  <a:srgbClr val="FF0000"/>
                </a:solidFill>
              </a:rPr>
              <a:t>    (BELLE II; </a:t>
            </a:r>
            <a:r>
              <a:rPr lang="en-US" sz="2200" dirty="0" err="1">
                <a:solidFill>
                  <a:srgbClr val="FF0000"/>
                </a:solidFill>
              </a:rPr>
              <a:t>LHCb</a:t>
            </a:r>
            <a:r>
              <a:rPr lang="en-US" sz="2200" dirty="0">
                <a:solidFill>
                  <a:srgbClr val="FF0000"/>
                </a:solidFill>
              </a:rPr>
              <a:t>)      </a:t>
            </a:r>
            <a:endParaRPr lang="en-US" sz="2200"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C19F6FC-7CC3-744F-8D03-CCD2A6D291C4}"/>
              </a:ext>
            </a:extLst>
          </p:cNvPr>
          <p:cNvSpPr>
            <a:spLocks noGrp="1"/>
          </p:cNvSpPr>
          <p:nvPr>
            <p:ph type="sldNum" sz="quarter" idx="12"/>
          </p:nvPr>
        </p:nvSpPr>
        <p:spPr/>
        <p:txBody>
          <a:bodyPr/>
          <a:lstStyle/>
          <a:p>
            <a:fld id="{4BADA34C-EF4F-6A41-BF24-C59398385C3D}" type="slidenum">
              <a:rPr lang="en-US" smtClean="0"/>
              <a:t>3</a:t>
            </a:fld>
            <a:endParaRPr lang="en-US"/>
          </a:p>
        </p:txBody>
      </p:sp>
      <p:pic>
        <p:nvPicPr>
          <p:cNvPr id="8" name="Picture 7">
            <a:extLst>
              <a:ext uri="{FF2B5EF4-FFF2-40B4-BE49-F238E27FC236}">
                <a16:creationId xmlns:a16="http://schemas.microsoft.com/office/drawing/2014/main" id="{0644C126-4035-B547-A835-64B45AAF8D46}"/>
              </a:ext>
            </a:extLst>
          </p:cNvPr>
          <p:cNvPicPr>
            <a:picLocks noChangeAspect="1"/>
          </p:cNvPicPr>
          <p:nvPr/>
        </p:nvPicPr>
        <p:blipFill>
          <a:blip r:embed="rId3"/>
          <a:stretch>
            <a:fillRect/>
          </a:stretch>
        </p:blipFill>
        <p:spPr>
          <a:xfrm>
            <a:off x="5556035" y="2469930"/>
            <a:ext cx="2373787" cy="1671146"/>
          </a:xfrm>
          <a:prstGeom prst="rect">
            <a:avLst/>
          </a:prstGeom>
        </p:spPr>
      </p:pic>
      <p:sp>
        <p:nvSpPr>
          <p:cNvPr id="5" name="TextBox 4">
            <a:extLst>
              <a:ext uri="{FF2B5EF4-FFF2-40B4-BE49-F238E27FC236}">
                <a16:creationId xmlns:a16="http://schemas.microsoft.com/office/drawing/2014/main" id="{DD9DB0B5-9EBF-1D41-B201-F81E4BC62BAB}"/>
              </a:ext>
            </a:extLst>
          </p:cNvPr>
          <p:cNvSpPr txBox="1"/>
          <p:nvPr/>
        </p:nvSpPr>
        <p:spPr>
          <a:xfrm>
            <a:off x="306532" y="6259268"/>
            <a:ext cx="2563091" cy="369332"/>
          </a:xfrm>
          <a:prstGeom prst="rect">
            <a:avLst/>
          </a:prstGeom>
          <a:noFill/>
        </p:spPr>
        <p:txBody>
          <a:bodyPr wrap="square" rtlCol="0">
            <a:spAutoFit/>
          </a:bodyPr>
          <a:lstStyle/>
          <a:p>
            <a:r>
              <a:rPr lang="en-US" dirty="0"/>
              <a:t>Also Neutrino physics </a:t>
            </a:r>
          </a:p>
        </p:txBody>
      </p:sp>
    </p:spTree>
    <p:extLst>
      <p:ext uri="{BB962C8B-B14F-4D97-AF65-F5344CB8AC3E}">
        <p14:creationId xmlns:p14="http://schemas.microsoft.com/office/powerpoint/2010/main" val="251296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ED717-196A-E24B-98C2-1D789D00C675}"/>
              </a:ext>
            </a:extLst>
          </p:cNvPr>
          <p:cNvSpPr>
            <a:spLocks noGrp="1"/>
          </p:cNvSpPr>
          <p:nvPr>
            <p:ph type="title"/>
          </p:nvPr>
        </p:nvSpPr>
        <p:spPr/>
        <p:txBody>
          <a:bodyPr/>
          <a:lstStyle/>
          <a:p>
            <a:r>
              <a:rPr lang="en-US" dirty="0"/>
              <a:t>Intensity Frontier.</a:t>
            </a:r>
          </a:p>
        </p:txBody>
      </p:sp>
      <p:sp>
        <p:nvSpPr>
          <p:cNvPr id="3" name="Content Placeholder 2">
            <a:extLst>
              <a:ext uri="{FF2B5EF4-FFF2-40B4-BE49-F238E27FC236}">
                <a16:creationId xmlns:a16="http://schemas.microsoft.com/office/drawing/2014/main" id="{2BB908F4-B180-7440-9F9B-1E65933FBF0C}"/>
              </a:ext>
            </a:extLst>
          </p:cNvPr>
          <p:cNvSpPr>
            <a:spLocks noGrp="1"/>
          </p:cNvSpPr>
          <p:nvPr>
            <p:ph idx="1"/>
          </p:nvPr>
        </p:nvSpPr>
        <p:spPr/>
        <p:txBody>
          <a:bodyPr/>
          <a:lstStyle/>
          <a:p>
            <a:r>
              <a:rPr lang="en-US" dirty="0"/>
              <a:t>B factories are uniquely able to look for NP because:</a:t>
            </a:r>
          </a:p>
          <a:p>
            <a:pPr lvl="1"/>
            <a:r>
              <a:rPr lang="en-US" dirty="0"/>
              <a:t>The weak decay of b-quarks is suppressed because </a:t>
            </a:r>
            <a:r>
              <a:rPr lang="en-US" dirty="0" err="1"/>
              <a:t>V</a:t>
            </a:r>
            <a:r>
              <a:rPr lang="en-US" baseline="-25000" dirty="0" err="1"/>
              <a:t>cb</a:t>
            </a:r>
            <a:r>
              <a:rPr lang="en-US" dirty="0"/>
              <a:t> is &lt;1</a:t>
            </a:r>
          </a:p>
          <a:p>
            <a:pPr lvl="1"/>
            <a:endParaRPr lang="en-US" dirty="0"/>
          </a:p>
          <a:p>
            <a:pPr lvl="1"/>
            <a:r>
              <a:rPr lang="en-US" dirty="0"/>
              <a:t>Suppressed decays, perhaps involving NP is therefore more evident</a:t>
            </a:r>
          </a:p>
          <a:p>
            <a:pPr lvl="1"/>
            <a:endParaRPr lang="en-US" dirty="0"/>
          </a:p>
          <a:p>
            <a:pPr lvl="1"/>
            <a:r>
              <a:rPr lang="en-US" dirty="0"/>
              <a:t>We do, however, need to produce a lot of B mesons to take advantage of this.</a:t>
            </a:r>
          </a:p>
          <a:p>
            <a:pPr lvl="1"/>
            <a:endParaRPr lang="en-US" dirty="0"/>
          </a:p>
          <a:p>
            <a:pPr lvl="1"/>
            <a:r>
              <a:rPr lang="en-US" dirty="0"/>
              <a:t>Electron Positron B factories (i.e. Belle) are uniquely clean in that many final states may be reconstructed without overwhelming background allowing more channels to potentially look at. </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497448D6-0D60-4F4B-B032-BA93B0DBCCD6}"/>
              </a:ext>
            </a:extLst>
          </p:cNvPr>
          <p:cNvSpPr>
            <a:spLocks noGrp="1"/>
          </p:cNvSpPr>
          <p:nvPr>
            <p:ph type="sldNum" sz="quarter" idx="12"/>
          </p:nvPr>
        </p:nvSpPr>
        <p:spPr/>
        <p:txBody>
          <a:bodyPr/>
          <a:lstStyle/>
          <a:p>
            <a:fld id="{4BADA34C-EF4F-6A41-BF24-C59398385C3D}" type="slidenum">
              <a:rPr lang="en-US" smtClean="0"/>
              <a:t>4</a:t>
            </a:fld>
            <a:endParaRPr lang="en-US"/>
          </a:p>
        </p:txBody>
      </p:sp>
      <p:sp>
        <p:nvSpPr>
          <p:cNvPr id="5" name="Footer Placeholder 4">
            <a:extLst>
              <a:ext uri="{FF2B5EF4-FFF2-40B4-BE49-F238E27FC236}">
                <a16:creationId xmlns:a16="http://schemas.microsoft.com/office/drawing/2014/main" id="{986088F9-AF62-314D-A096-075AEFEB16DA}"/>
              </a:ext>
            </a:extLst>
          </p:cNvPr>
          <p:cNvSpPr>
            <a:spLocks noGrp="1"/>
          </p:cNvSpPr>
          <p:nvPr>
            <p:ph type="ftr" sz="quarter" idx="11"/>
          </p:nvPr>
        </p:nvSpPr>
        <p:spPr/>
        <p:txBody>
          <a:bodyPr/>
          <a:lstStyle/>
          <a:p>
            <a:r>
              <a:rPr lang="en-US"/>
              <a:t>David Atwood    Iowa State University</a:t>
            </a:r>
          </a:p>
        </p:txBody>
      </p:sp>
    </p:spTree>
    <p:extLst>
      <p:ext uri="{BB962C8B-B14F-4D97-AF65-F5344CB8AC3E}">
        <p14:creationId xmlns:p14="http://schemas.microsoft.com/office/powerpoint/2010/main" val="324569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494E54-7E30-F643-9271-F30BAE3D9776}"/>
              </a:ext>
            </a:extLst>
          </p:cNvPr>
          <p:cNvPicPr>
            <a:picLocks noChangeAspect="1"/>
          </p:cNvPicPr>
          <p:nvPr/>
        </p:nvPicPr>
        <p:blipFill>
          <a:blip r:embed="rId2"/>
          <a:stretch>
            <a:fillRect/>
          </a:stretch>
        </p:blipFill>
        <p:spPr>
          <a:xfrm>
            <a:off x="1665170" y="2133991"/>
            <a:ext cx="5042034" cy="3307114"/>
          </a:xfrm>
          <a:prstGeom prst="rect">
            <a:avLst/>
          </a:prstGeom>
        </p:spPr>
      </p:pic>
      <p:sp>
        <p:nvSpPr>
          <p:cNvPr id="2" name="Title 1">
            <a:extLst>
              <a:ext uri="{FF2B5EF4-FFF2-40B4-BE49-F238E27FC236}">
                <a16:creationId xmlns:a16="http://schemas.microsoft.com/office/drawing/2014/main" id="{E30E5132-7F29-9544-8E58-491A8A9B5292}"/>
              </a:ext>
            </a:extLst>
          </p:cNvPr>
          <p:cNvSpPr>
            <a:spLocks noGrp="1"/>
          </p:cNvSpPr>
          <p:nvPr>
            <p:ph type="title"/>
          </p:nvPr>
        </p:nvSpPr>
        <p:spPr/>
        <p:txBody>
          <a:bodyPr/>
          <a:lstStyle/>
          <a:p>
            <a:r>
              <a:rPr lang="en-US" dirty="0"/>
              <a:t>Mapping out Physics and signals</a:t>
            </a:r>
          </a:p>
        </p:txBody>
      </p:sp>
      <p:sp>
        <p:nvSpPr>
          <p:cNvPr id="3" name="Content Placeholder 2">
            <a:extLst>
              <a:ext uri="{FF2B5EF4-FFF2-40B4-BE49-F238E27FC236}">
                <a16:creationId xmlns:a16="http://schemas.microsoft.com/office/drawing/2014/main" id="{E9AD1DDF-802A-424C-B85F-B1DA8BFBED0B}"/>
              </a:ext>
            </a:extLst>
          </p:cNvPr>
          <p:cNvSpPr>
            <a:spLocks noGrp="1"/>
          </p:cNvSpPr>
          <p:nvPr>
            <p:ph idx="1"/>
          </p:nvPr>
        </p:nvSpPr>
        <p:spPr>
          <a:xfrm>
            <a:off x="457200" y="1218745"/>
            <a:ext cx="8229600" cy="5502729"/>
          </a:xfrm>
        </p:spPr>
        <p:txBody>
          <a:bodyPr>
            <a:normAutofit lnSpcReduction="10000"/>
          </a:bodyPr>
          <a:lstStyle/>
          <a:p>
            <a:r>
              <a:rPr lang="en-US" dirty="0"/>
              <a:t>The Belle Physics book (PTEP 2019, 123C01 (2019)) contains a comprehensive list of possible new physics signals to be addressed at BELLE II which is nicely illustrated with the “Mind Map”.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In this talk I would like to stack things up a little differently and then focus on a few of the connections which may be productive (and are interesting to me)… </a:t>
            </a:r>
            <a:r>
              <a:rPr lang="en-US" sz="1400" dirty="0"/>
              <a:t>I do suggest everyone read all 600 pages of the physics book </a:t>
            </a:r>
          </a:p>
          <a:p>
            <a:endParaRPr lang="en-US" dirty="0"/>
          </a:p>
        </p:txBody>
      </p:sp>
      <p:sp>
        <p:nvSpPr>
          <p:cNvPr id="4" name="Slide Number Placeholder 3">
            <a:extLst>
              <a:ext uri="{FF2B5EF4-FFF2-40B4-BE49-F238E27FC236}">
                <a16:creationId xmlns:a16="http://schemas.microsoft.com/office/drawing/2014/main" id="{69A8458F-1C08-8F41-A3F5-F82F740CF679}"/>
              </a:ext>
            </a:extLst>
          </p:cNvPr>
          <p:cNvSpPr>
            <a:spLocks noGrp="1"/>
          </p:cNvSpPr>
          <p:nvPr>
            <p:ph type="sldNum" sz="quarter" idx="12"/>
          </p:nvPr>
        </p:nvSpPr>
        <p:spPr/>
        <p:txBody>
          <a:bodyPr/>
          <a:lstStyle/>
          <a:p>
            <a:fld id="{4BADA34C-EF4F-6A41-BF24-C59398385C3D}" type="slidenum">
              <a:rPr lang="en-US" smtClean="0"/>
              <a:t>5</a:t>
            </a:fld>
            <a:endParaRPr lang="en-US"/>
          </a:p>
        </p:txBody>
      </p:sp>
      <p:sp>
        <p:nvSpPr>
          <p:cNvPr id="6" name="Footer Placeholder 5">
            <a:extLst>
              <a:ext uri="{FF2B5EF4-FFF2-40B4-BE49-F238E27FC236}">
                <a16:creationId xmlns:a16="http://schemas.microsoft.com/office/drawing/2014/main" id="{C8F78217-8ABC-7049-9176-B5F0BA81FD28}"/>
              </a:ext>
            </a:extLst>
          </p:cNvPr>
          <p:cNvSpPr>
            <a:spLocks noGrp="1"/>
          </p:cNvSpPr>
          <p:nvPr>
            <p:ph type="ftr" sz="quarter" idx="11"/>
          </p:nvPr>
        </p:nvSpPr>
        <p:spPr/>
        <p:txBody>
          <a:bodyPr/>
          <a:lstStyle/>
          <a:p>
            <a:r>
              <a:rPr lang="en-US"/>
              <a:t>David Atwood    Iowa State University</a:t>
            </a:r>
          </a:p>
        </p:txBody>
      </p:sp>
    </p:spTree>
    <p:extLst>
      <p:ext uri="{BB962C8B-B14F-4D97-AF65-F5344CB8AC3E}">
        <p14:creationId xmlns:p14="http://schemas.microsoft.com/office/powerpoint/2010/main" val="199369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EBC48-95E4-B84F-B8EB-A78401E63F95}"/>
              </a:ext>
            </a:extLst>
          </p:cNvPr>
          <p:cNvSpPr>
            <a:spLocks noGrp="1"/>
          </p:cNvSpPr>
          <p:nvPr>
            <p:ph type="title"/>
          </p:nvPr>
        </p:nvSpPr>
        <p:spPr/>
        <p:txBody>
          <a:bodyPr>
            <a:normAutofit fontScale="90000"/>
          </a:bodyPr>
          <a:lstStyle/>
          <a:p>
            <a:r>
              <a:rPr lang="en-US" dirty="0"/>
              <a:t>Threading from NP to Experimental Observables</a:t>
            </a:r>
          </a:p>
        </p:txBody>
      </p:sp>
      <p:sp>
        <p:nvSpPr>
          <p:cNvPr id="3" name="Slide Number Placeholder 2">
            <a:extLst>
              <a:ext uri="{FF2B5EF4-FFF2-40B4-BE49-F238E27FC236}">
                <a16:creationId xmlns:a16="http://schemas.microsoft.com/office/drawing/2014/main" id="{715C43BF-C20E-9D40-9AF4-41211BA1B173}"/>
              </a:ext>
            </a:extLst>
          </p:cNvPr>
          <p:cNvSpPr>
            <a:spLocks noGrp="1"/>
          </p:cNvSpPr>
          <p:nvPr>
            <p:ph type="sldNum" sz="quarter" idx="12"/>
          </p:nvPr>
        </p:nvSpPr>
        <p:spPr/>
        <p:txBody>
          <a:bodyPr/>
          <a:lstStyle/>
          <a:p>
            <a:fld id="{4BADA34C-EF4F-6A41-BF24-C59398385C3D}" type="slidenum">
              <a:rPr lang="en-US" smtClean="0"/>
              <a:t>6</a:t>
            </a:fld>
            <a:endParaRPr lang="en-US"/>
          </a:p>
        </p:txBody>
      </p:sp>
      <p:sp>
        <p:nvSpPr>
          <p:cNvPr id="4" name="TextBox 3">
            <a:extLst>
              <a:ext uri="{FF2B5EF4-FFF2-40B4-BE49-F238E27FC236}">
                <a16:creationId xmlns:a16="http://schemas.microsoft.com/office/drawing/2014/main" id="{AE33190B-F94E-D24B-AC19-30D17605F7C0}"/>
              </a:ext>
            </a:extLst>
          </p:cNvPr>
          <p:cNvSpPr txBox="1"/>
          <p:nvPr/>
        </p:nvSpPr>
        <p:spPr>
          <a:xfrm>
            <a:off x="297951" y="1438382"/>
            <a:ext cx="2476072" cy="5078313"/>
          </a:xfrm>
          <a:prstGeom prst="rect">
            <a:avLst/>
          </a:prstGeom>
          <a:noFill/>
        </p:spPr>
        <p:txBody>
          <a:bodyPr wrap="square" rtlCol="0">
            <a:spAutoFit/>
          </a:bodyPr>
          <a:lstStyle/>
          <a:p>
            <a:r>
              <a:rPr lang="en-US" u="sng" dirty="0"/>
              <a:t>Fundamental NP Model</a:t>
            </a:r>
          </a:p>
          <a:p>
            <a:endParaRPr lang="en-US" dirty="0"/>
          </a:p>
          <a:p>
            <a:r>
              <a:rPr lang="en-US" dirty="0"/>
              <a:t>SUSY</a:t>
            </a:r>
          </a:p>
          <a:p>
            <a:endParaRPr lang="en-US" dirty="0"/>
          </a:p>
          <a:p>
            <a:r>
              <a:rPr lang="en-US" dirty="0"/>
              <a:t>Extended Higgs sector</a:t>
            </a:r>
          </a:p>
          <a:p>
            <a:endParaRPr lang="en-US" dirty="0"/>
          </a:p>
          <a:p>
            <a:r>
              <a:rPr lang="en-US" dirty="0"/>
              <a:t>Vector like fermions</a:t>
            </a:r>
          </a:p>
          <a:p>
            <a:endParaRPr lang="en-US" dirty="0"/>
          </a:p>
          <a:p>
            <a:r>
              <a:rPr lang="en-US" dirty="0"/>
              <a:t>LR Symmetric models</a:t>
            </a:r>
          </a:p>
          <a:p>
            <a:endParaRPr lang="en-US" dirty="0"/>
          </a:p>
          <a:p>
            <a:r>
              <a:rPr lang="en-US" dirty="0"/>
              <a:t>Technicolor</a:t>
            </a:r>
          </a:p>
          <a:p>
            <a:endParaRPr lang="en-US" dirty="0"/>
          </a:p>
          <a:p>
            <a:r>
              <a:rPr lang="en-US" dirty="0"/>
              <a:t>Large Extra Dimensions</a:t>
            </a:r>
          </a:p>
          <a:p>
            <a:endParaRPr lang="en-US" dirty="0"/>
          </a:p>
          <a:p>
            <a:r>
              <a:rPr lang="en-US" dirty="0"/>
              <a:t>Extended Gauge groups</a:t>
            </a:r>
          </a:p>
          <a:p>
            <a:endParaRPr lang="en-US" dirty="0"/>
          </a:p>
          <a:p>
            <a:r>
              <a:rPr lang="en-US" dirty="0">
                <a:solidFill>
                  <a:schemeClr val="tx2"/>
                </a:solidFill>
              </a:rPr>
              <a:t>…and many more</a:t>
            </a:r>
          </a:p>
          <a:p>
            <a:r>
              <a:rPr lang="en-US" dirty="0"/>
              <a:t> </a:t>
            </a:r>
          </a:p>
        </p:txBody>
      </p:sp>
      <p:sp>
        <p:nvSpPr>
          <p:cNvPr id="5" name="TextBox 4">
            <a:extLst>
              <a:ext uri="{FF2B5EF4-FFF2-40B4-BE49-F238E27FC236}">
                <a16:creationId xmlns:a16="http://schemas.microsoft.com/office/drawing/2014/main" id="{8FAF3976-1C14-BF45-A059-5DC8E7264335}"/>
              </a:ext>
            </a:extLst>
          </p:cNvPr>
          <p:cNvSpPr txBox="1"/>
          <p:nvPr/>
        </p:nvSpPr>
        <p:spPr>
          <a:xfrm>
            <a:off x="2702104" y="1438382"/>
            <a:ext cx="2774022" cy="5478423"/>
          </a:xfrm>
          <a:prstGeom prst="rect">
            <a:avLst/>
          </a:prstGeom>
          <a:noFill/>
        </p:spPr>
        <p:txBody>
          <a:bodyPr wrap="square" rtlCol="0">
            <a:spAutoFit/>
          </a:bodyPr>
          <a:lstStyle/>
          <a:p>
            <a:r>
              <a:rPr lang="en-US" u="sng" dirty="0"/>
              <a:t>Salient Feature</a:t>
            </a:r>
          </a:p>
          <a:p>
            <a:endParaRPr lang="en-US" u="sng" dirty="0"/>
          </a:p>
          <a:p>
            <a:r>
              <a:rPr lang="en-US" dirty="0"/>
              <a:t>Z’</a:t>
            </a:r>
          </a:p>
          <a:p>
            <a:endParaRPr lang="en-US" dirty="0"/>
          </a:p>
          <a:p>
            <a:r>
              <a:rPr lang="en-US" dirty="0"/>
              <a:t>W’</a:t>
            </a:r>
          </a:p>
          <a:p>
            <a:endParaRPr lang="en-US" dirty="0"/>
          </a:p>
          <a:p>
            <a:r>
              <a:rPr lang="en-US" dirty="0"/>
              <a:t>Charged Scalars</a:t>
            </a:r>
          </a:p>
          <a:p>
            <a:endParaRPr lang="en-US" dirty="0"/>
          </a:p>
          <a:p>
            <a:r>
              <a:rPr lang="en-US" dirty="0"/>
              <a:t>Neutral Scalars</a:t>
            </a:r>
          </a:p>
          <a:p>
            <a:endParaRPr lang="en-US" dirty="0"/>
          </a:p>
          <a:p>
            <a:r>
              <a:rPr lang="en-US" dirty="0"/>
              <a:t>leptoquarks </a:t>
            </a:r>
          </a:p>
          <a:p>
            <a:endParaRPr lang="en-US" dirty="0"/>
          </a:p>
          <a:p>
            <a:r>
              <a:rPr lang="en-US" dirty="0"/>
              <a:t>Extra Fermions</a:t>
            </a:r>
          </a:p>
          <a:p>
            <a:endParaRPr lang="en-US" dirty="0"/>
          </a:p>
          <a:p>
            <a:r>
              <a:rPr lang="en-US" dirty="0"/>
              <a:t>Axions</a:t>
            </a:r>
          </a:p>
          <a:p>
            <a:r>
              <a:rPr lang="en-US" sz="1600" dirty="0">
                <a:solidFill>
                  <a:srgbClr val="FF0000"/>
                </a:solidFill>
              </a:rPr>
              <a:t>These objects can be </a:t>
            </a:r>
          </a:p>
          <a:p>
            <a:r>
              <a:rPr lang="en-US" sz="1600" dirty="0">
                <a:solidFill>
                  <a:srgbClr val="FF0000"/>
                </a:solidFill>
              </a:rPr>
              <a:t>- Produced explicitly</a:t>
            </a:r>
          </a:p>
          <a:p>
            <a:pPr marL="285750" indent="-285750">
              <a:buFontTx/>
              <a:buChar char="-"/>
            </a:pPr>
            <a:r>
              <a:rPr lang="en-US" sz="1600" dirty="0">
                <a:solidFill>
                  <a:srgbClr val="FF0000"/>
                </a:solidFill>
              </a:rPr>
              <a:t>Appear in tree diagrams</a:t>
            </a:r>
          </a:p>
          <a:p>
            <a:pPr marL="285750" indent="-285750">
              <a:buFontTx/>
              <a:buChar char="-"/>
            </a:pPr>
            <a:r>
              <a:rPr lang="en-US" sz="1600" dirty="0">
                <a:solidFill>
                  <a:srgbClr val="FF0000"/>
                </a:solidFill>
              </a:rPr>
              <a:t>Appear in loop diagrams (Wilson </a:t>
            </a:r>
            <a:r>
              <a:rPr lang="en-US" sz="1600" dirty="0" err="1">
                <a:solidFill>
                  <a:srgbClr val="FF0000"/>
                </a:solidFill>
              </a:rPr>
              <a:t>coefs</a:t>
            </a:r>
            <a:r>
              <a:rPr lang="en-US" sz="1600" dirty="0">
                <a:solidFill>
                  <a:srgbClr val="FF0000"/>
                </a:solidFill>
              </a:rPr>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C38EAF2-F280-A84B-97D2-501448FBFEC2}"/>
                  </a:ext>
                </a:extLst>
              </p:cNvPr>
              <p:cNvSpPr txBox="1"/>
              <p:nvPr/>
            </p:nvSpPr>
            <p:spPr>
              <a:xfrm>
                <a:off x="5633533" y="1438382"/>
                <a:ext cx="3210674" cy="5878532"/>
              </a:xfrm>
              <a:prstGeom prst="rect">
                <a:avLst/>
              </a:prstGeom>
              <a:noFill/>
            </p:spPr>
            <p:txBody>
              <a:bodyPr wrap="square" rtlCol="0">
                <a:spAutoFit/>
              </a:bodyPr>
              <a:lstStyle/>
              <a:p>
                <a:r>
                  <a:rPr lang="en-US" u="sng" dirty="0"/>
                  <a:t>Type of observable</a:t>
                </a:r>
              </a:p>
              <a:p>
                <a:endParaRPr lang="en-US" dirty="0"/>
              </a:p>
              <a:p>
                <a:r>
                  <a:rPr lang="en-US" sz="1400" dirty="0"/>
                  <a:t>Missing Energy (low mass dark particle)</a:t>
                </a:r>
              </a:p>
              <a:p>
                <a:endParaRPr lang="en-US" sz="1400" dirty="0"/>
              </a:p>
              <a:p>
                <a:r>
                  <a:rPr lang="en-US" sz="1400" dirty="0"/>
                  <a:t>CP violation </a:t>
                </a:r>
              </a:p>
              <a:p>
                <a:r>
                  <a:rPr lang="en-US" sz="1400" dirty="0"/>
                  <a:t>	–direct </a:t>
                </a:r>
              </a:p>
              <a:p>
                <a:r>
                  <a:rPr lang="en-US" sz="1400" dirty="0"/>
                  <a:t>	–time dependent </a:t>
                </a:r>
              </a:p>
              <a:p>
                <a:endParaRPr lang="en-US" sz="1400" dirty="0"/>
              </a:p>
              <a:p>
                <a:r>
                  <a:rPr lang="en-US" sz="1400" dirty="0"/>
                  <a:t>Tauonic decays</a:t>
                </a:r>
              </a:p>
              <a:p>
                <a:r>
                  <a:rPr lang="en-US" sz="1400" dirty="0"/>
                  <a:t>	</a:t>
                </a:r>
                <a14:m>
                  <m:oMath xmlns:m="http://schemas.openxmlformats.org/officeDocument/2006/math">
                    <m:r>
                      <a:rPr lang="en-US" sz="1400" b="0" i="1" smtClean="0">
                        <a:latin typeface="Cambria Math" panose="02040503050406030204" pitchFamily="18" charset="0"/>
                      </a:rPr>
                      <m:t>𝐵</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𝜏𝜈</m:t>
                    </m:r>
                  </m:oMath>
                </a14:m>
                <a:endParaRPr lang="en-US" sz="1400" b="0" dirty="0">
                  <a:ea typeface="Cambria Math" panose="02040503050406030204" pitchFamily="18" charset="0"/>
                </a:endParaRPr>
              </a:p>
              <a:p>
                <a:r>
                  <a:rPr lang="en-US" sz="1400" dirty="0"/>
                  <a:t>	</a:t>
                </a:r>
                <a14:m>
                  <m:oMath xmlns:m="http://schemas.openxmlformats.org/officeDocument/2006/math">
                    <m:r>
                      <a:rPr lang="en-US" sz="1400" b="0" i="1" smtClean="0">
                        <a:latin typeface="Cambria Math" panose="02040503050406030204" pitchFamily="18" charset="0"/>
                      </a:rPr>
                      <m:t>𝐵</m:t>
                    </m:r>
                    <m:r>
                      <a:rPr lang="en-US" sz="1400" b="0" i="1" smtClean="0">
                        <a:latin typeface="Cambria Math" panose="02040503050406030204" pitchFamily="18" charset="0"/>
                        <a:ea typeface="Cambria Math" panose="02040503050406030204" pitchFamily="18" charset="0"/>
                      </a:rPr>
                      <m:t>→</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𝑋</m:t>
                        </m:r>
                      </m:e>
                      <m:sub>
                        <m:r>
                          <a:rPr lang="en-US" sz="1400" b="0" i="1" smtClean="0">
                            <a:latin typeface="Cambria Math" panose="02040503050406030204" pitchFamily="18" charset="0"/>
                            <a:ea typeface="Cambria Math" panose="02040503050406030204" pitchFamily="18" charset="0"/>
                          </a:rPr>
                          <m:t>𝑐</m:t>
                        </m:r>
                      </m:sub>
                    </m:sSub>
                    <m:r>
                      <a:rPr lang="en-US" sz="1400" b="0" i="1" smtClean="0">
                        <a:latin typeface="Cambria Math" panose="02040503050406030204" pitchFamily="18" charset="0"/>
                        <a:ea typeface="Cambria Math" panose="02040503050406030204" pitchFamily="18" charset="0"/>
                      </a:rPr>
                      <m:t>𝜏𝜈</m:t>
                    </m:r>
                  </m:oMath>
                </a14:m>
                <a:endParaRPr lang="en-US" sz="1400" dirty="0"/>
              </a:p>
              <a:p>
                <a:endParaRPr lang="en-US" sz="1400" dirty="0"/>
              </a:p>
              <a:p>
                <a:r>
                  <a:rPr lang="en-US" sz="1400" dirty="0"/>
                  <a:t>Precision CKM </a:t>
                </a:r>
              </a:p>
              <a:p>
                <a:endParaRPr lang="en-US" sz="1400" dirty="0"/>
              </a:p>
              <a:p>
                <a:r>
                  <a:rPr lang="en-US" sz="1400" dirty="0"/>
                  <a:t>b</a:t>
                </a:r>
                <a14:m>
                  <m:oMath xmlns:m="http://schemas.openxmlformats.org/officeDocument/2006/math">
                    <m:r>
                      <a:rPr lang="en-US" sz="1400" i="1">
                        <a:latin typeface="Cambria Math" panose="02040503050406030204" pitchFamily="18" charset="0"/>
                        <a:ea typeface="Cambria Math" panose="02040503050406030204" pitchFamily="18" charset="0"/>
                      </a:rPr>
                      <m:t>→</m:t>
                    </m:r>
                  </m:oMath>
                </a14:m>
                <a:r>
                  <a:rPr lang="en-US" sz="1400" dirty="0" err="1"/>
                  <a:t>sγ</a:t>
                </a:r>
                <a:r>
                  <a:rPr lang="en-US" sz="1400" dirty="0"/>
                  <a:t>  &amp; b</a:t>
                </a:r>
                <a14:m>
                  <m:oMath xmlns:m="http://schemas.openxmlformats.org/officeDocument/2006/math">
                    <m:r>
                      <a:rPr lang="en-US" sz="1400" i="1">
                        <a:latin typeface="Cambria Math" panose="02040503050406030204" pitchFamily="18" charset="0"/>
                        <a:ea typeface="Cambria Math" panose="02040503050406030204" pitchFamily="18" charset="0"/>
                      </a:rPr>
                      <m:t>→</m:t>
                    </m:r>
                  </m:oMath>
                </a14:m>
                <a:r>
                  <a:rPr lang="en-US" sz="1400" dirty="0"/>
                  <a:t>s </a:t>
                </a:r>
                <a14:m>
                  <m:oMath xmlns:m="http://schemas.openxmlformats.org/officeDocument/2006/math">
                    <m:sSup>
                      <m:sSupPr>
                        <m:ctrlPr>
                          <a:rPr lang="en-US" sz="1400" i="1" dirty="0">
                            <a:latin typeface="Cambria Math" panose="02040503050406030204" pitchFamily="18" charset="0"/>
                          </a:rPr>
                        </m:ctrlPr>
                      </m:sSupPr>
                      <m:e>
                        <m:r>
                          <a:rPr lang="en-US" sz="1400" i="1" dirty="0">
                            <a:latin typeface="Cambria Math" panose="02040503050406030204" pitchFamily="18" charset="0"/>
                          </a:rPr>
                          <m:t>𝑙</m:t>
                        </m:r>
                      </m:e>
                      <m:sup>
                        <m:r>
                          <a:rPr lang="en-US" sz="1400" i="1" dirty="0">
                            <a:latin typeface="Cambria Math" panose="02040503050406030204" pitchFamily="18" charset="0"/>
                          </a:rPr>
                          <m:t>+</m:t>
                        </m:r>
                      </m:sup>
                    </m:sSup>
                  </m:oMath>
                </a14:m>
                <a:r>
                  <a:rPr lang="en-US" sz="1400" dirty="0"/>
                  <a:t> </a:t>
                </a:r>
                <a14:m>
                  <m:oMath xmlns:m="http://schemas.openxmlformats.org/officeDocument/2006/math">
                    <m:sSup>
                      <m:sSupPr>
                        <m:ctrlPr>
                          <a:rPr lang="en-US" sz="1400" i="1" dirty="0">
                            <a:latin typeface="Cambria Math" panose="02040503050406030204" pitchFamily="18" charset="0"/>
                          </a:rPr>
                        </m:ctrlPr>
                      </m:sSupPr>
                      <m:e>
                        <m:r>
                          <a:rPr lang="en-US" sz="1400" i="1" dirty="0">
                            <a:latin typeface="Cambria Math" panose="02040503050406030204" pitchFamily="18" charset="0"/>
                          </a:rPr>
                          <m:t>𝑙</m:t>
                        </m:r>
                      </m:e>
                      <m:sup>
                        <m:r>
                          <a:rPr lang="en-US" sz="1400" b="0" i="1" dirty="0" smtClean="0">
                            <a:latin typeface="Cambria Math" panose="02040503050406030204" pitchFamily="18" charset="0"/>
                          </a:rPr>
                          <m:t>−</m:t>
                        </m:r>
                      </m:sup>
                    </m:sSup>
                  </m:oMath>
                </a14:m>
                <a:endParaRPr lang="en-US" sz="1400" dirty="0"/>
              </a:p>
              <a:p>
                <a:endParaRPr lang="en-US" sz="1400" dirty="0"/>
              </a:p>
              <a:p>
                <a:r>
                  <a:rPr lang="en-US" sz="1400" dirty="0"/>
                  <a:t>Rare hadronic B decays</a:t>
                </a:r>
              </a:p>
              <a:p>
                <a:endParaRPr lang="en-US" sz="1400" dirty="0"/>
              </a:p>
              <a:p>
                <a:r>
                  <a:rPr lang="en-US" sz="1400" dirty="0"/>
                  <a:t>b</a:t>
                </a:r>
                <a14:m>
                  <m:oMath xmlns:m="http://schemas.openxmlformats.org/officeDocument/2006/math">
                    <m:r>
                      <a:rPr lang="en-US" sz="1400" i="1">
                        <a:latin typeface="Cambria Math" panose="02040503050406030204" pitchFamily="18" charset="0"/>
                        <a:ea typeface="Cambria Math" panose="02040503050406030204" pitchFamily="18" charset="0"/>
                      </a:rPr>
                      <m:t>→</m:t>
                    </m:r>
                  </m:oMath>
                </a14:m>
                <a:r>
                  <a:rPr lang="en-US" sz="1400" dirty="0"/>
                  <a:t> </a:t>
                </a:r>
                <a:r>
                  <a:rPr lang="en-US" sz="1400" dirty="0" err="1"/>
                  <a:t>γ</a:t>
                </a:r>
                <a:r>
                  <a:rPr lang="en-US" sz="1400" dirty="0"/>
                  <a:t> [</a:t>
                </a:r>
                <a:r>
                  <a:rPr lang="en-US" sz="1400" dirty="0" err="1"/>
                  <a:t>γ</a:t>
                </a:r>
                <a:r>
                  <a:rPr lang="en-US" sz="1400" dirty="0"/>
                  <a:t> </a:t>
                </a:r>
                <a:r>
                  <a:rPr lang="en-US" sz="1400" dirty="0" err="1"/>
                  <a:t>γ</a:t>
                </a:r>
                <a:r>
                  <a:rPr lang="en-US" sz="1400" dirty="0"/>
                  <a:t>]</a:t>
                </a:r>
              </a:p>
              <a:p>
                <a:endParaRPr lang="en-US" sz="1400" dirty="0"/>
              </a:p>
              <a:p>
                <a:r>
                  <a:rPr lang="en-US" sz="1400" dirty="0"/>
                  <a:t>Tau physics</a:t>
                </a:r>
              </a:p>
              <a:p>
                <a:endParaRPr lang="en-US" sz="1400" dirty="0"/>
              </a:p>
              <a:p>
                <a:r>
                  <a:rPr lang="en-US" sz="1400" dirty="0"/>
                  <a:t>Charm physics</a:t>
                </a:r>
              </a:p>
              <a:p>
                <a:r>
                  <a:rPr lang="en-US" sz="1400" dirty="0"/>
                  <a:t> </a:t>
                </a:r>
              </a:p>
              <a:p>
                <a:endParaRPr lang="en-US" sz="1400" dirty="0"/>
              </a:p>
              <a:p>
                <a:endParaRPr lang="en-US" dirty="0"/>
              </a:p>
            </p:txBody>
          </p:sp>
        </mc:Choice>
        <mc:Fallback xmlns="">
          <p:sp>
            <p:nvSpPr>
              <p:cNvPr id="6" name="TextBox 5">
                <a:extLst>
                  <a:ext uri="{FF2B5EF4-FFF2-40B4-BE49-F238E27FC236}">
                    <a16:creationId xmlns:a16="http://schemas.microsoft.com/office/drawing/2014/main" id="{BC38EAF2-F280-A84B-97D2-501448FBFEC2}"/>
                  </a:ext>
                </a:extLst>
              </p:cNvPr>
              <p:cNvSpPr txBox="1">
                <a:spLocks noRot="1" noChangeAspect="1" noMove="1" noResize="1" noEditPoints="1" noAdjustHandles="1" noChangeArrowheads="1" noChangeShapeType="1" noTextEdit="1"/>
              </p:cNvSpPr>
              <p:nvPr/>
            </p:nvSpPr>
            <p:spPr>
              <a:xfrm>
                <a:off x="5633533" y="1438382"/>
                <a:ext cx="3210674" cy="5878532"/>
              </a:xfrm>
              <a:prstGeom prst="rect">
                <a:avLst/>
              </a:prstGeom>
              <a:blipFill>
                <a:blip r:embed="rId3"/>
                <a:stretch>
                  <a:fillRect l="-1984" t="-431"/>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22507F9A-7E5C-2C41-BF6A-054F4050DA71}"/>
              </a:ext>
            </a:extLst>
          </p:cNvPr>
          <p:cNvGrpSpPr/>
          <p:nvPr/>
        </p:nvGrpSpPr>
        <p:grpSpPr>
          <a:xfrm>
            <a:off x="863029" y="2167847"/>
            <a:ext cx="1982913" cy="2661007"/>
            <a:chOff x="863029" y="2167847"/>
            <a:chExt cx="1982913" cy="2661007"/>
          </a:xfrm>
        </p:grpSpPr>
        <p:cxnSp>
          <p:nvCxnSpPr>
            <p:cNvPr id="8" name="Straight Connector 7">
              <a:extLst>
                <a:ext uri="{FF2B5EF4-FFF2-40B4-BE49-F238E27FC236}">
                  <a16:creationId xmlns:a16="http://schemas.microsoft.com/office/drawing/2014/main" id="{E3138173-5244-C04F-8431-50C0392802FE}"/>
                </a:ext>
              </a:extLst>
            </p:cNvPr>
            <p:cNvCxnSpPr/>
            <p:nvPr/>
          </p:nvCxnSpPr>
          <p:spPr>
            <a:xfrm>
              <a:off x="873303" y="2188396"/>
              <a:ext cx="1972639" cy="108906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2020554-6073-B648-8D9F-E3D13757A779}"/>
                </a:ext>
              </a:extLst>
            </p:cNvPr>
            <p:cNvCxnSpPr/>
            <p:nvPr/>
          </p:nvCxnSpPr>
          <p:spPr>
            <a:xfrm>
              <a:off x="863029" y="2167847"/>
              <a:ext cx="1910994" cy="15822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3ED38B7-F1A2-E946-8262-12E495E4B9E7}"/>
                </a:ext>
              </a:extLst>
            </p:cNvPr>
            <p:cNvCxnSpPr/>
            <p:nvPr/>
          </p:nvCxnSpPr>
          <p:spPr>
            <a:xfrm>
              <a:off x="873303" y="2188396"/>
              <a:ext cx="1972639" cy="264045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73D909A6-AC7C-264F-BBCC-57DB377134CF}"/>
              </a:ext>
            </a:extLst>
          </p:cNvPr>
          <p:cNvGrpSpPr/>
          <p:nvPr/>
        </p:nvGrpSpPr>
        <p:grpSpPr>
          <a:xfrm>
            <a:off x="2393879" y="2774022"/>
            <a:ext cx="452063" cy="976045"/>
            <a:chOff x="2393879" y="2774022"/>
            <a:chExt cx="452063" cy="976045"/>
          </a:xfrm>
        </p:grpSpPr>
        <p:cxnSp>
          <p:nvCxnSpPr>
            <p:cNvPr id="14" name="Straight Connector 13">
              <a:extLst>
                <a:ext uri="{FF2B5EF4-FFF2-40B4-BE49-F238E27FC236}">
                  <a16:creationId xmlns:a16="http://schemas.microsoft.com/office/drawing/2014/main" id="{47EC323B-6580-B247-9F22-9CF881F472E9}"/>
                </a:ext>
              </a:extLst>
            </p:cNvPr>
            <p:cNvCxnSpPr/>
            <p:nvPr/>
          </p:nvCxnSpPr>
          <p:spPr>
            <a:xfrm>
              <a:off x="2414427" y="2774022"/>
              <a:ext cx="431515" cy="503434"/>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9D2C370-BF1C-DB4B-BF66-5851EE1AEC1B}"/>
                </a:ext>
              </a:extLst>
            </p:cNvPr>
            <p:cNvCxnSpPr/>
            <p:nvPr/>
          </p:nvCxnSpPr>
          <p:spPr>
            <a:xfrm>
              <a:off x="2393879" y="2774022"/>
              <a:ext cx="452063" cy="976045"/>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7919012C-7CF7-3E4B-96EC-BF63D601362A}"/>
              </a:ext>
            </a:extLst>
          </p:cNvPr>
          <p:cNvGrpSpPr/>
          <p:nvPr/>
        </p:nvGrpSpPr>
        <p:grpSpPr>
          <a:xfrm>
            <a:off x="2178121" y="2167847"/>
            <a:ext cx="667821" cy="2661007"/>
            <a:chOff x="2178121" y="2167847"/>
            <a:chExt cx="667821" cy="2661007"/>
          </a:xfrm>
        </p:grpSpPr>
        <p:cxnSp>
          <p:nvCxnSpPr>
            <p:cNvPr id="20" name="Straight Connector 19">
              <a:extLst>
                <a:ext uri="{FF2B5EF4-FFF2-40B4-BE49-F238E27FC236}">
                  <a16:creationId xmlns:a16="http://schemas.microsoft.com/office/drawing/2014/main" id="{D1ABFDE0-A61B-5D4A-A5EB-C95FDD193F6B}"/>
                </a:ext>
              </a:extLst>
            </p:cNvPr>
            <p:cNvCxnSpPr/>
            <p:nvPr/>
          </p:nvCxnSpPr>
          <p:spPr>
            <a:xfrm>
              <a:off x="2178121" y="3277456"/>
              <a:ext cx="667821" cy="1551398"/>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0C10D4F-8CCB-144E-9856-BE4009CED2D9}"/>
                </a:ext>
              </a:extLst>
            </p:cNvPr>
            <p:cNvCxnSpPr/>
            <p:nvPr/>
          </p:nvCxnSpPr>
          <p:spPr>
            <a:xfrm flipV="1">
              <a:off x="2178121" y="2167847"/>
              <a:ext cx="595902" cy="1109609"/>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F37003C-90A1-004C-BD99-B38D8283AA66}"/>
                </a:ext>
              </a:extLst>
            </p:cNvPr>
            <p:cNvCxnSpPr/>
            <p:nvPr/>
          </p:nvCxnSpPr>
          <p:spPr>
            <a:xfrm flipV="1">
              <a:off x="2178121" y="2774022"/>
              <a:ext cx="595902" cy="503434"/>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C66403BF-1950-EE4C-9036-F0B30BD9EA5D}"/>
              </a:ext>
            </a:extLst>
          </p:cNvPr>
          <p:cNvGrpSpPr/>
          <p:nvPr/>
        </p:nvGrpSpPr>
        <p:grpSpPr>
          <a:xfrm>
            <a:off x="2393879" y="2188396"/>
            <a:ext cx="462337" cy="1674687"/>
            <a:chOff x="2393879" y="2188396"/>
            <a:chExt cx="462337" cy="1674687"/>
          </a:xfrm>
        </p:grpSpPr>
        <p:cxnSp>
          <p:nvCxnSpPr>
            <p:cNvPr id="29" name="Straight Connector 28">
              <a:extLst>
                <a:ext uri="{FF2B5EF4-FFF2-40B4-BE49-F238E27FC236}">
                  <a16:creationId xmlns:a16="http://schemas.microsoft.com/office/drawing/2014/main" id="{1F6B9F22-8CEB-BC4B-88BB-A9412B8390DA}"/>
                </a:ext>
              </a:extLst>
            </p:cNvPr>
            <p:cNvCxnSpPr/>
            <p:nvPr/>
          </p:nvCxnSpPr>
          <p:spPr>
            <a:xfrm flipV="1">
              <a:off x="2393879" y="2188396"/>
              <a:ext cx="452063" cy="1654139"/>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B2B71F6-2406-1A4B-A70C-70BE3172B536}"/>
                </a:ext>
              </a:extLst>
            </p:cNvPr>
            <p:cNvCxnSpPr/>
            <p:nvPr/>
          </p:nvCxnSpPr>
          <p:spPr>
            <a:xfrm flipV="1">
              <a:off x="2404153" y="2774022"/>
              <a:ext cx="452063" cy="1089061"/>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0875C23F-6801-5D43-B331-59D82E1BD8BF}"/>
                </a:ext>
              </a:extLst>
            </p:cNvPr>
            <p:cNvCxnSpPr/>
            <p:nvPr/>
          </p:nvCxnSpPr>
          <p:spPr>
            <a:xfrm>
              <a:off x="2404153" y="3842535"/>
              <a:ext cx="380144"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99433150-3CAA-BF45-AB47-7B66419C4C51}"/>
                </a:ext>
              </a:extLst>
            </p:cNvPr>
            <p:cNvCxnSpPr/>
            <p:nvPr/>
          </p:nvCxnSpPr>
          <p:spPr>
            <a:xfrm flipV="1">
              <a:off x="2393879" y="3349375"/>
              <a:ext cx="462337" cy="49316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4A3D0D3F-3EFF-CE43-9509-E9C6982914C8}"/>
              </a:ext>
            </a:extLst>
          </p:cNvPr>
          <p:cNvGrpSpPr/>
          <p:nvPr/>
        </p:nvGrpSpPr>
        <p:grpSpPr>
          <a:xfrm>
            <a:off x="1294544" y="2188396"/>
            <a:ext cx="1571946" cy="2167847"/>
            <a:chOff x="1294544" y="2188396"/>
            <a:chExt cx="1571946" cy="2167847"/>
          </a:xfrm>
        </p:grpSpPr>
        <p:cxnSp>
          <p:nvCxnSpPr>
            <p:cNvPr id="38" name="Straight Connector 37">
              <a:extLst>
                <a:ext uri="{FF2B5EF4-FFF2-40B4-BE49-F238E27FC236}">
                  <a16:creationId xmlns:a16="http://schemas.microsoft.com/office/drawing/2014/main" id="{0CC88D4C-95EC-1C44-81D4-507DEFC716D1}"/>
                </a:ext>
              </a:extLst>
            </p:cNvPr>
            <p:cNvCxnSpPr/>
            <p:nvPr/>
          </p:nvCxnSpPr>
          <p:spPr>
            <a:xfrm flipV="1">
              <a:off x="1366463" y="3863083"/>
              <a:ext cx="1479479" cy="49316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0940FA2-C30F-BF4D-ADCC-97B37D83631B}"/>
                </a:ext>
              </a:extLst>
            </p:cNvPr>
            <p:cNvCxnSpPr/>
            <p:nvPr/>
          </p:nvCxnSpPr>
          <p:spPr>
            <a:xfrm flipV="1">
              <a:off x="1327079" y="3349375"/>
              <a:ext cx="1539411" cy="100686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A665EBBA-2C36-0046-8012-4A23FA672280}"/>
                </a:ext>
              </a:extLst>
            </p:cNvPr>
            <p:cNvCxnSpPr/>
            <p:nvPr/>
          </p:nvCxnSpPr>
          <p:spPr>
            <a:xfrm flipV="1">
              <a:off x="1294544" y="2774022"/>
              <a:ext cx="1561672" cy="1582221"/>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9C1E6E25-0781-1F4C-89E0-07AB6EE69D15}"/>
                </a:ext>
              </a:extLst>
            </p:cNvPr>
            <p:cNvCxnSpPr/>
            <p:nvPr/>
          </p:nvCxnSpPr>
          <p:spPr>
            <a:xfrm flipV="1">
              <a:off x="1327079" y="2188396"/>
              <a:ext cx="1457218" cy="2167847"/>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65" name="Group 64">
            <a:extLst>
              <a:ext uri="{FF2B5EF4-FFF2-40B4-BE49-F238E27FC236}">
                <a16:creationId xmlns:a16="http://schemas.microsoft.com/office/drawing/2014/main" id="{2FCDEE70-3FE9-8849-BC0F-196C01CEBE32}"/>
              </a:ext>
            </a:extLst>
          </p:cNvPr>
          <p:cNvGrpSpPr/>
          <p:nvPr/>
        </p:nvGrpSpPr>
        <p:grpSpPr>
          <a:xfrm>
            <a:off x="2357919" y="2227420"/>
            <a:ext cx="472611" cy="2737070"/>
            <a:chOff x="4618365" y="2227420"/>
            <a:chExt cx="472611" cy="2737070"/>
          </a:xfrm>
        </p:grpSpPr>
        <p:cxnSp>
          <p:nvCxnSpPr>
            <p:cNvPr id="61" name="Straight Connector 60">
              <a:extLst>
                <a:ext uri="{FF2B5EF4-FFF2-40B4-BE49-F238E27FC236}">
                  <a16:creationId xmlns:a16="http://schemas.microsoft.com/office/drawing/2014/main" id="{AFEEA60A-8853-9B4B-8F46-2BDF4D7BBF6F}"/>
                </a:ext>
              </a:extLst>
            </p:cNvPr>
            <p:cNvCxnSpPr/>
            <p:nvPr/>
          </p:nvCxnSpPr>
          <p:spPr>
            <a:xfrm flipV="1">
              <a:off x="4660237" y="2813046"/>
              <a:ext cx="429802" cy="2136075"/>
            </a:xfrm>
            <a:prstGeom prst="line">
              <a:avLst/>
            </a:prstGeom>
            <a:ln>
              <a:solidFill>
                <a:srgbClr val="01CD06"/>
              </a:solidFill>
            </a:ln>
          </p:spPr>
          <p:style>
            <a:lnRef idx="2">
              <a:schemeClr val="accent1"/>
            </a:lnRef>
            <a:fillRef idx="0">
              <a:schemeClr val="accent1"/>
            </a:fillRef>
            <a:effectRef idx="1">
              <a:schemeClr val="accent1"/>
            </a:effectRef>
            <a:fontRef idx="minor">
              <a:schemeClr val="tx1"/>
            </a:fontRef>
          </p:style>
        </p:cxnSp>
        <p:grpSp>
          <p:nvGrpSpPr>
            <p:cNvPr id="64" name="Group 63">
              <a:extLst>
                <a:ext uri="{FF2B5EF4-FFF2-40B4-BE49-F238E27FC236}">
                  <a16:creationId xmlns:a16="http://schemas.microsoft.com/office/drawing/2014/main" id="{6C8BC588-D286-3B49-98F4-F113B6B3D5BA}"/>
                </a:ext>
              </a:extLst>
            </p:cNvPr>
            <p:cNvGrpSpPr/>
            <p:nvPr/>
          </p:nvGrpSpPr>
          <p:grpSpPr>
            <a:xfrm>
              <a:off x="4618365" y="2227420"/>
              <a:ext cx="472611" cy="2737070"/>
              <a:chOff x="2383605" y="2188396"/>
              <a:chExt cx="472611" cy="2737070"/>
            </a:xfrm>
          </p:grpSpPr>
          <p:cxnSp>
            <p:nvCxnSpPr>
              <p:cNvPr id="57" name="Straight Connector 56">
                <a:extLst>
                  <a:ext uri="{FF2B5EF4-FFF2-40B4-BE49-F238E27FC236}">
                    <a16:creationId xmlns:a16="http://schemas.microsoft.com/office/drawing/2014/main" id="{F4D103AC-E49E-074E-A75E-AE4267A72545}"/>
                  </a:ext>
                </a:extLst>
              </p:cNvPr>
              <p:cNvCxnSpPr/>
              <p:nvPr/>
            </p:nvCxnSpPr>
            <p:spPr>
              <a:xfrm flipV="1">
                <a:off x="2414427" y="3949593"/>
                <a:ext cx="431515" cy="960504"/>
              </a:xfrm>
              <a:prstGeom prst="line">
                <a:avLst/>
              </a:prstGeom>
              <a:ln>
                <a:solidFill>
                  <a:srgbClr val="01CD06"/>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FB7BADF-E8FE-3747-9A61-EC83DEA86EC8}"/>
                  </a:ext>
                </a:extLst>
              </p:cNvPr>
              <p:cNvCxnSpPr/>
              <p:nvPr/>
            </p:nvCxnSpPr>
            <p:spPr>
              <a:xfrm flipV="1">
                <a:off x="2404153" y="3349375"/>
                <a:ext cx="452063" cy="1576091"/>
              </a:xfrm>
              <a:prstGeom prst="line">
                <a:avLst/>
              </a:prstGeom>
              <a:ln>
                <a:solidFill>
                  <a:srgbClr val="01CD06"/>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CC968997-9F03-0243-9BD3-41DBBD9CFC65}"/>
                  </a:ext>
                </a:extLst>
              </p:cNvPr>
              <p:cNvCxnSpPr/>
              <p:nvPr/>
            </p:nvCxnSpPr>
            <p:spPr>
              <a:xfrm flipV="1">
                <a:off x="2383605" y="2188396"/>
                <a:ext cx="472611" cy="2737070"/>
              </a:xfrm>
              <a:prstGeom prst="line">
                <a:avLst/>
              </a:prstGeom>
              <a:ln>
                <a:solidFill>
                  <a:srgbClr val="01CD06"/>
                </a:solidFill>
              </a:ln>
            </p:spPr>
            <p:style>
              <a:lnRef idx="2">
                <a:schemeClr val="accent1"/>
              </a:lnRef>
              <a:fillRef idx="0">
                <a:schemeClr val="accent1"/>
              </a:fillRef>
              <a:effectRef idx="1">
                <a:schemeClr val="accent1"/>
              </a:effectRef>
              <a:fontRef idx="minor">
                <a:schemeClr val="tx1"/>
              </a:fontRef>
            </p:style>
          </p:cxnSp>
        </p:grpSp>
      </p:grpSp>
      <p:grpSp>
        <p:nvGrpSpPr>
          <p:cNvPr id="76" name="Group 75">
            <a:extLst>
              <a:ext uri="{FF2B5EF4-FFF2-40B4-BE49-F238E27FC236}">
                <a16:creationId xmlns:a16="http://schemas.microsoft.com/office/drawing/2014/main" id="{BAC2017D-AE88-2B43-87A0-A2013FAD2E0D}"/>
              </a:ext>
            </a:extLst>
          </p:cNvPr>
          <p:cNvGrpSpPr/>
          <p:nvPr/>
        </p:nvGrpSpPr>
        <p:grpSpPr>
          <a:xfrm>
            <a:off x="950230" y="2241032"/>
            <a:ext cx="1935096" cy="3187868"/>
            <a:chOff x="950230" y="2241032"/>
            <a:chExt cx="1935096" cy="3187868"/>
          </a:xfrm>
        </p:grpSpPr>
        <p:cxnSp>
          <p:nvCxnSpPr>
            <p:cNvPr id="67" name="Straight Connector 66">
              <a:extLst>
                <a:ext uri="{FF2B5EF4-FFF2-40B4-BE49-F238E27FC236}">
                  <a16:creationId xmlns:a16="http://schemas.microsoft.com/office/drawing/2014/main" id="{288C04CD-A8A7-6D42-BCC1-C3ADD74CB660}"/>
                </a:ext>
              </a:extLst>
            </p:cNvPr>
            <p:cNvCxnSpPr/>
            <p:nvPr/>
          </p:nvCxnSpPr>
          <p:spPr>
            <a:xfrm flipV="1">
              <a:off x="975872" y="4468869"/>
              <a:ext cx="1890618" cy="933007"/>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59497E1A-5716-1F45-9AB6-4F9B7C4C6AE8}"/>
                </a:ext>
              </a:extLst>
            </p:cNvPr>
            <p:cNvCxnSpPr/>
            <p:nvPr/>
          </p:nvCxnSpPr>
          <p:spPr>
            <a:xfrm flipV="1">
              <a:off x="960504" y="3852809"/>
              <a:ext cx="1859752" cy="1560722"/>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1576787E-4E50-CD4D-98A1-F9F59A2E7F2C}"/>
                </a:ext>
              </a:extLst>
            </p:cNvPr>
            <p:cNvCxnSpPr/>
            <p:nvPr/>
          </p:nvCxnSpPr>
          <p:spPr>
            <a:xfrm flipV="1">
              <a:off x="975872" y="3328827"/>
              <a:ext cx="1909454" cy="2100073"/>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89FB4CB-F551-FB49-91CB-EFF729FE2CEE}"/>
                </a:ext>
              </a:extLst>
            </p:cNvPr>
            <p:cNvCxnSpPr/>
            <p:nvPr/>
          </p:nvCxnSpPr>
          <p:spPr>
            <a:xfrm flipV="1">
              <a:off x="968188" y="2707715"/>
              <a:ext cx="1852068" cy="2705816"/>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F00D6055-F53F-194A-A235-0D7701653F5D}"/>
                </a:ext>
              </a:extLst>
            </p:cNvPr>
            <p:cNvCxnSpPr/>
            <p:nvPr/>
          </p:nvCxnSpPr>
          <p:spPr>
            <a:xfrm flipV="1">
              <a:off x="950230" y="2241032"/>
              <a:ext cx="1879363" cy="3172499"/>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grpSp>
      <p:grpSp>
        <p:nvGrpSpPr>
          <p:cNvPr id="85" name="Group 84">
            <a:extLst>
              <a:ext uri="{FF2B5EF4-FFF2-40B4-BE49-F238E27FC236}">
                <a16:creationId xmlns:a16="http://schemas.microsoft.com/office/drawing/2014/main" id="{C0E5C8E2-E87E-134B-916A-5F39274E32D8}"/>
              </a:ext>
            </a:extLst>
          </p:cNvPr>
          <p:cNvGrpSpPr/>
          <p:nvPr/>
        </p:nvGrpSpPr>
        <p:grpSpPr>
          <a:xfrm>
            <a:off x="2885326" y="2167847"/>
            <a:ext cx="2652445" cy="3261053"/>
            <a:chOff x="2885326" y="2167847"/>
            <a:chExt cx="2652445" cy="3261053"/>
          </a:xfrm>
        </p:grpSpPr>
        <p:cxnSp>
          <p:nvCxnSpPr>
            <p:cNvPr id="78" name="Straight Connector 77">
              <a:extLst>
                <a:ext uri="{FF2B5EF4-FFF2-40B4-BE49-F238E27FC236}">
                  <a16:creationId xmlns:a16="http://schemas.microsoft.com/office/drawing/2014/main" id="{B993403F-01E3-6B43-99F2-FD952268780F}"/>
                </a:ext>
              </a:extLst>
            </p:cNvPr>
            <p:cNvCxnSpPr/>
            <p:nvPr/>
          </p:nvCxnSpPr>
          <p:spPr>
            <a:xfrm flipV="1">
              <a:off x="2885326" y="2167847"/>
              <a:ext cx="2647178" cy="20549"/>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E3F5FAA4-F2D2-2341-97F3-BFC58CF6ACEC}"/>
                </a:ext>
              </a:extLst>
            </p:cNvPr>
            <p:cNvCxnSpPr/>
            <p:nvPr/>
          </p:nvCxnSpPr>
          <p:spPr>
            <a:xfrm flipV="1">
              <a:off x="4161034" y="2167847"/>
              <a:ext cx="1376737" cy="1659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5B569666-8926-894E-94A4-DBEC4150628F}"/>
                </a:ext>
              </a:extLst>
            </p:cNvPr>
            <p:cNvCxnSpPr>
              <a:cxnSpLocks/>
            </p:cNvCxnSpPr>
            <p:nvPr/>
          </p:nvCxnSpPr>
          <p:spPr>
            <a:xfrm flipV="1">
              <a:off x="3308280" y="2178122"/>
              <a:ext cx="2224224" cy="325077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96" name="Group 95">
            <a:extLst>
              <a:ext uri="{FF2B5EF4-FFF2-40B4-BE49-F238E27FC236}">
                <a16:creationId xmlns:a16="http://schemas.microsoft.com/office/drawing/2014/main" id="{FBBA0226-3D76-8D42-A4BB-013B0EF7EBC8}"/>
              </a:ext>
            </a:extLst>
          </p:cNvPr>
          <p:cNvGrpSpPr/>
          <p:nvPr/>
        </p:nvGrpSpPr>
        <p:grpSpPr>
          <a:xfrm>
            <a:off x="2885326" y="2241032"/>
            <a:ext cx="2991363" cy="2659571"/>
            <a:chOff x="2885326" y="2241032"/>
            <a:chExt cx="2991363" cy="2659571"/>
          </a:xfrm>
        </p:grpSpPr>
        <p:cxnSp>
          <p:nvCxnSpPr>
            <p:cNvPr id="87" name="Straight Connector 86">
              <a:extLst>
                <a:ext uri="{FF2B5EF4-FFF2-40B4-BE49-F238E27FC236}">
                  <a16:creationId xmlns:a16="http://schemas.microsoft.com/office/drawing/2014/main" id="{A2CB6AB9-2516-9745-B336-521CF5D4E160}"/>
                </a:ext>
              </a:extLst>
            </p:cNvPr>
            <p:cNvCxnSpPr/>
            <p:nvPr/>
          </p:nvCxnSpPr>
          <p:spPr>
            <a:xfrm>
              <a:off x="2885326" y="2241032"/>
              <a:ext cx="2923803" cy="57201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EE3EA991-4548-1B47-8005-05994923E999}"/>
                </a:ext>
              </a:extLst>
            </p:cNvPr>
            <p:cNvCxnSpPr/>
            <p:nvPr/>
          </p:nvCxnSpPr>
          <p:spPr>
            <a:xfrm>
              <a:off x="2964095" y="2765418"/>
              <a:ext cx="2856216" cy="4762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771C168D-AC5D-4349-A821-ACDD64E7FC90}"/>
                </a:ext>
              </a:extLst>
            </p:cNvPr>
            <p:cNvCxnSpPr/>
            <p:nvPr/>
          </p:nvCxnSpPr>
          <p:spPr>
            <a:xfrm flipV="1">
              <a:off x="4202303" y="2823321"/>
              <a:ext cx="1646210" cy="49523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67656CD8-5829-0F4C-A44E-2965D8C8B169}"/>
                </a:ext>
              </a:extLst>
            </p:cNvPr>
            <p:cNvCxnSpPr/>
            <p:nvPr/>
          </p:nvCxnSpPr>
          <p:spPr>
            <a:xfrm flipV="1">
              <a:off x="4121650" y="2823321"/>
              <a:ext cx="1755039" cy="106687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60150FFF-6210-FE40-95D3-1395CB5EE7E5}"/>
                </a:ext>
              </a:extLst>
            </p:cNvPr>
            <p:cNvCxnSpPr/>
            <p:nvPr/>
          </p:nvCxnSpPr>
          <p:spPr>
            <a:xfrm flipV="1">
              <a:off x="4144685" y="2813046"/>
              <a:ext cx="1732004" cy="208755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1" name="Group 100">
            <a:extLst>
              <a:ext uri="{FF2B5EF4-FFF2-40B4-BE49-F238E27FC236}">
                <a16:creationId xmlns:a16="http://schemas.microsoft.com/office/drawing/2014/main" id="{0CDA94F3-5979-D940-93D3-2549308598AE}"/>
              </a:ext>
            </a:extLst>
          </p:cNvPr>
          <p:cNvGrpSpPr/>
          <p:nvPr/>
        </p:nvGrpSpPr>
        <p:grpSpPr>
          <a:xfrm>
            <a:off x="2962252" y="2755143"/>
            <a:ext cx="3046662" cy="933193"/>
            <a:chOff x="2962252" y="2755143"/>
            <a:chExt cx="3046662" cy="933193"/>
          </a:xfrm>
        </p:grpSpPr>
        <p:cxnSp>
          <p:nvCxnSpPr>
            <p:cNvPr id="98" name="Straight Connector 97">
              <a:extLst>
                <a:ext uri="{FF2B5EF4-FFF2-40B4-BE49-F238E27FC236}">
                  <a16:creationId xmlns:a16="http://schemas.microsoft.com/office/drawing/2014/main" id="{43499FCB-AA53-9241-A41B-9CB946D8600F}"/>
                </a:ext>
              </a:extLst>
            </p:cNvPr>
            <p:cNvCxnSpPr/>
            <p:nvPr/>
          </p:nvCxnSpPr>
          <p:spPr>
            <a:xfrm>
              <a:off x="4202303" y="3318552"/>
              <a:ext cx="1806611" cy="369784"/>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F22F41B6-ED1A-694A-9001-C98D17A2DA39}"/>
                </a:ext>
              </a:extLst>
            </p:cNvPr>
            <p:cNvCxnSpPr/>
            <p:nvPr/>
          </p:nvCxnSpPr>
          <p:spPr>
            <a:xfrm>
              <a:off x="2962252" y="2755143"/>
              <a:ext cx="3032590" cy="918701"/>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grpSp>
      <p:grpSp>
        <p:nvGrpSpPr>
          <p:cNvPr id="124" name="Group 123">
            <a:extLst>
              <a:ext uri="{FF2B5EF4-FFF2-40B4-BE49-F238E27FC236}">
                <a16:creationId xmlns:a16="http://schemas.microsoft.com/office/drawing/2014/main" id="{75D0025C-E8EB-3F4C-9106-47D52A0F247B}"/>
              </a:ext>
            </a:extLst>
          </p:cNvPr>
          <p:cNvGrpSpPr/>
          <p:nvPr/>
        </p:nvGrpSpPr>
        <p:grpSpPr>
          <a:xfrm>
            <a:off x="2977663" y="2755143"/>
            <a:ext cx="2831466" cy="2180229"/>
            <a:chOff x="2977663" y="2755143"/>
            <a:chExt cx="2831466" cy="2180229"/>
          </a:xfrm>
        </p:grpSpPr>
        <p:cxnSp>
          <p:nvCxnSpPr>
            <p:cNvPr id="103" name="Straight Connector 102">
              <a:extLst>
                <a:ext uri="{FF2B5EF4-FFF2-40B4-BE49-F238E27FC236}">
                  <a16:creationId xmlns:a16="http://schemas.microsoft.com/office/drawing/2014/main" id="{2DFFBC64-D461-FD49-AE4D-60183254D7EC}"/>
                </a:ext>
              </a:extLst>
            </p:cNvPr>
            <p:cNvCxnSpPr/>
            <p:nvPr/>
          </p:nvCxnSpPr>
          <p:spPr>
            <a:xfrm flipV="1">
              <a:off x="4144685" y="4287691"/>
              <a:ext cx="1664444" cy="647681"/>
            </a:xfrm>
            <a:prstGeom prst="line">
              <a:avLst/>
            </a:prstGeom>
            <a:ln>
              <a:solidFill>
                <a:srgbClr val="FF40FF"/>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675BC6B8-7522-B348-A5EC-70314509522D}"/>
                </a:ext>
              </a:extLst>
            </p:cNvPr>
            <p:cNvCxnSpPr/>
            <p:nvPr/>
          </p:nvCxnSpPr>
          <p:spPr>
            <a:xfrm>
              <a:off x="2977663" y="2755143"/>
              <a:ext cx="2822100" cy="1525566"/>
            </a:xfrm>
            <a:prstGeom prst="line">
              <a:avLst/>
            </a:prstGeom>
            <a:ln>
              <a:solidFill>
                <a:srgbClr val="FF40FF"/>
              </a:solidFill>
            </a:ln>
          </p:spPr>
          <p:style>
            <a:lnRef idx="2">
              <a:schemeClr val="accent1"/>
            </a:lnRef>
            <a:fillRef idx="0">
              <a:schemeClr val="accent1"/>
            </a:fillRef>
            <a:effectRef idx="1">
              <a:schemeClr val="accent1"/>
            </a:effectRef>
            <a:fontRef idx="minor">
              <a:schemeClr val="tx1"/>
            </a:fontRef>
          </p:style>
        </p:cxnSp>
      </p:grpSp>
      <p:grpSp>
        <p:nvGrpSpPr>
          <p:cNvPr id="123" name="Group 122">
            <a:extLst>
              <a:ext uri="{FF2B5EF4-FFF2-40B4-BE49-F238E27FC236}">
                <a16:creationId xmlns:a16="http://schemas.microsoft.com/office/drawing/2014/main" id="{C286F809-C625-764F-B404-017D3A70A103}"/>
              </a:ext>
            </a:extLst>
          </p:cNvPr>
          <p:cNvGrpSpPr/>
          <p:nvPr/>
        </p:nvGrpSpPr>
        <p:grpSpPr>
          <a:xfrm>
            <a:off x="3626864" y="4769185"/>
            <a:ext cx="2246495" cy="1859082"/>
            <a:chOff x="3626864" y="4769185"/>
            <a:chExt cx="2246495" cy="1859082"/>
          </a:xfrm>
        </p:grpSpPr>
        <p:cxnSp>
          <p:nvCxnSpPr>
            <p:cNvPr id="109" name="Straight Arrow Connector 108">
              <a:extLst>
                <a:ext uri="{FF2B5EF4-FFF2-40B4-BE49-F238E27FC236}">
                  <a16:creationId xmlns:a16="http://schemas.microsoft.com/office/drawing/2014/main" id="{7383AD2E-CA19-714D-BBD7-879A38CA2F84}"/>
                </a:ext>
              </a:extLst>
            </p:cNvPr>
            <p:cNvCxnSpPr>
              <a:cxnSpLocks/>
            </p:cNvCxnSpPr>
            <p:nvPr/>
          </p:nvCxnSpPr>
          <p:spPr>
            <a:xfrm flipV="1">
              <a:off x="4208915" y="4769185"/>
              <a:ext cx="1629324" cy="1859082"/>
            </a:xfrm>
            <a:prstGeom prst="straightConnector1">
              <a:avLst/>
            </a:prstGeom>
            <a:ln>
              <a:solidFill>
                <a:srgbClr val="00FDFF"/>
              </a:solidFill>
              <a:tailEnd type="triangle"/>
            </a:ln>
          </p:spPr>
          <p:style>
            <a:lnRef idx="2">
              <a:schemeClr val="accent1"/>
            </a:lnRef>
            <a:fillRef idx="0">
              <a:schemeClr val="accent1"/>
            </a:fillRef>
            <a:effectRef idx="1">
              <a:schemeClr val="accent1"/>
            </a:effectRef>
            <a:fontRef idx="minor">
              <a:schemeClr val="tx1"/>
            </a:fontRef>
          </p:style>
        </p:cxnSp>
        <p:cxnSp>
          <p:nvCxnSpPr>
            <p:cNvPr id="115" name="Straight Arrow Connector 114">
              <a:extLst>
                <a:ext uri="{FF2B5EF4-FFF2-40B4-BE49-F238E27FC236}">
                  <a16:creationId xmlns:a16="http://schemas.microsoft.com/office/drawing/2014/main" id="{C2062237-6BCA-BC46-BB85-FE1AE3FB494C}"/>
                </a:ext>
              </a:extLst>
            </p:cNvPr>
            <p:cNvCxnSpPr/>
            <p:nvPr/>
          </p:nvCxnSpPr>
          <p:spPr>
            <a:xfrm>
              <a:off x="3626864" y="6233405"/>
              <a:ext cx="0" cy="353466"/>
            </a:xfrm>
            <a:prstGeom prst="straightConnector1">
              <a:avLst/>
            </a:prstGeom>
            <a:ln>
              <a:solidFill>
                <a:srgbClr val="00FDFF"/>
              </a:solidFill>
              <a:tailEnd type="triangle"/>
            </a:ln>
          </p:spPr>
          <p:style>
            <a:lnRef idx="2">
              <a:schemeClr val="accent1"/>
            </a:lnRef>
            <a:fillRef idx="0">
              <a:schemeClr val="accent1"/>
            </a:fillRef>
            <a:effectRef idx="1">
              <a:schemeClr val="accent1"/>
            </a:effectRef>
            <a:fontRef idx="minor">
              <a:schemeClr val="tx1"/>
            </a:fontRef>
          </p:style>
        </p:cxnSp>
        <p:cxnSp>
          <p:nvCxnSpPr>
            <p:cNvPr id="116" name="Straight Arrow Connector 115">
              <a:extLst>
                <a:ext uri="{FF2B5EF4-FFF2-40B4-BE49-F238E27FC236}">
                  <a16:creationId xmlns:a16="http://schemas.microsoft.com/office/drawing/2014/main" id="{D9D91173-9602-344B-9264-A246694C2157}"/>
                </a:ext>
              </a:extLst>
            </p:cNvPr>
            <p:cNvCxnSpPr/>
            <p:nvPr/>
          </p:nvCxnSpPr>
          <p:spPr>
            <a:xfrm>
              <a:off x="3763897" y="6246391"/>
              <a:ext cx="0" cy="353466"/>
            </a:xfrm>
            <a:prstGeom prst="straightConnector1">
              <a:avLst/>
            </a:prstGeom>
            <a:ln>
              <a:solidFill>
                <a:srgbClr val="00FDFF"/>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Straight Arrow Connector 116">
              <a:extLst>
                <a:ext uri="{FF2B5EF4-FFF2-40B4-BE49-F238E27FC236}">
                  <a16:creationId xmlns:a16="http://schemas.microsoft.com/office/drawing/2014/main" id="{6842E851-17FC-AB4D-B9E6-85B37365D26F}"/>
                </a:ext>
              </a:extLst>
            </p:cNvPr>
            <p:cNvCxnSpPr/>
            <p:nvPr/>
          </p:nvCxnSpPr>
          <p:spPr>
            <a:xfrm>
              <a:off x="3916297" y="6229743"/>
              <a:ext cx="0" cy="353466"/>
            </a:xfrm>
            <a:prstGeom prst="straightConnector1">
              <a:avLst/>
            </a:prstGeom>
            <a:ln>
              <a:solidFill>
                <a:srgbClr val="00FDFF"/>
              </a:solidFill>
              <a:tailEnd type="triangle"/>
            </a:ln>
          </p:spPr>
          <p:style>
            <a:lnRef idx="2">
              <a:schemeClr val="accent1"/>
            </a:lnRef>
            <a:fillRef idx="0">
              <a:schemeClr val="accent1"/>
            </a:fillRef>
            <a:effectRef idx="1">
              <a:schemeClr val="accent1"/>
            </a:effectRef>
            <a:fontRef idx="minor">
              <a:schemeClr val="tx1"/>
            </a:fontRef>
          </p:style>
        </p:cxnSp>
        <p:cxnSp>
          <p:nvCxnSpPr>
            <p:cNvPr id="118" name="Straight Arrow Connector 117">
              <a:extLst>
                <a:ext uri="{FF2B5EF4-FFF2-40B4-BE49-F238E27FC236}">
                  <a16:creationId xmlns:a16="http://schemas.microsoft.com/office/drawing/2014/main" id="{978206A3-BD9B-8C46-A414-442BE79A5E6F}"/>
                </a:ext>
              </a:extLst>
            </p:cNvPr>
            <p:cNvCxnSpPr/>
            <p:nvPr/>
          </p:nvCxnSpPr>
          <p:spPr>
            <a:xfrm>
              <a:off x="4068697" y="6213095"/>
              <a:ext cx="0" cy="353466"/>
            </a:xfrm>
            <a:prstGeom prst="straightConnector1">
              <a:avLst/>
            </a:prstGeom>
            <a:ln>
              <a:solidFill>
                <a:srgbClr val="00FDFF"/>
              </a:solidFill>
              <a:tailEnd type="triangle"/>
            </a:ln>
          </p:spPr>
          <p:style>
            <a:lnRef idx="2">
              <a:schemeClr val="accent1"/>
            </a:lnRef>
            <a:fillRef idx="0">
              <a:schemeClr val="accent1"/>
            </a:fillRef>
            <a:effectRef idx="1">
              <a:schemeClr val="accent1"/>
            </a:effectRef>
            <a:fontRef idx="minor">
              <a:schemeClr val="tx1"/>
            </a:fontRef>
          </p:style>
        </p:cxnSp>
        <p:cxnSp>
          <p:nvCxnSpPr>
            <p:cNvPr id="120" name="Straight Arrow Connector 119">
              <a:extLst>
                <a:ext uri="{FF2B5EF4-FFF2-40B4-BE49-F238E27FC236}">
                  <a16:creationId xmlns:a16="http://schemas.microsoft.com/office/drawing/2014/main" id="{88D9364B-FA5E-6942-AF77-119F0C49298A}"/>
                </a:ext>
              </a:extLst>
            </p:cNvPr>
            <p:cNvCxnSpPr>
              <a:cxnSpLocks/>
            </p:cNvCxnSpPr>
            <p:nvPr/>
          </p:nvCxnSpPr>
          <p:spPr>
            <a:xfrm flipV="1">
              <a:off x="4221097" y="5198722"/>
              <a:ext cx="1652262" cy="1429545"/>
            </a:xfrm>
            <a:prstGeom prst="straightConnector1">
              <a:avLst/>
            </a:prstGeom>
            <a:ln>
              <a:solidFill>
                <a:srgbClr val="00FDFF"/>
              </a:solidFill>
              <a:tailEnd type="triangle"/>
            </a:ln>
          </p:spPr>
          <p:style>
            <a:lnRef idx="2">
              <a:schemeClr val="accent1"/>
            </a:lnRef>
            <a:fillRef idx="0">
              <a:schemeClr val="accent1"/>
            </a:fillRef>
            <a:effectRef idx="1">
              <a:schemeClr val="accent1"/>
            </a:effectRef>
            <a:fontRef idx="minor">
              <a:schemeClr val="tx1"/>
            </a:fontRef>
          </p:style>
        </p:cxnSp>
      </p:grpSp>
      <p:sp>
        <p:nvSpPr>
          <p:cNvPr id="125" name="Arc 124">
            <a:extLst>
              <a:ext uri="{FF2B5EF4-FFF2-40B4-BE49-F238E27FC236}">
                <a16:creationId xmlns:a16="http://schemas.microsoft.com/office/drawing/2014/main" id="{468C73F4-36D5-B342-9EEE-00CE89B5C8F6}"/>
              </a:ext>
            </a:extLst>
          </p:cNvPr>
          <p:cNvSpPr/>
          <p:nvPr/>
        </p:nvSpPr>
        <p:spPr>
          <a:xfrm>
            <a:off x="6417796" y="2900765"/>
            <a:ext cx="2231074" cy="1328734"/>
          </a:xfrm>
          <a:prstGeom prst="arc">
            <a:avLst>
              <a:gd name="adj1" fmla="val 16200000"/>
              <a:gd name="adj2" fmla="val 5359244"/>
            </a:avLst>
          </a:prstGeom>
          <a:ln>
            <a:solidFill>
              <a:srgbClr val="FF93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32" name="Group 131">
            <a:extLst>
              <a:ext uri="{FF2B5EF4-FFF2-40B4-BE49-F238E27FC236}">
                <a16:creationId xmlns:a16="http://schemas.microsoft.com/office/drawing/2014/main" id="{D579E88E-3D18-8443-94AE-07D7675AD293}"/>
              </a:ext>
            </a:extLst>
          </p:cNvPr>
          <p:cNvGrpSpPr/>
          <p:nvPr/>
        </p:nvGrpSpPr>
        <p:grpSpPr>
          <a:xfrm>
            <a:off x="2885326" y="2188396"/>
            <a:ext cx="2914437" cy="3421990"/>
            <a:chOff x="2885326" y="2188396"/>
            <a:chExt cx="2914437" cy="3421990"/>
          </a:xfrm>
        </p:grpSpPr>
        <p:cxnSp>
          <p:nvCxnSpPr>
            <p:cNvPr id="127" name="Straight Connector 126">
              <a:extLst>
                <a:ext uri="{FF2B5EF4-FFF2-40B4-BE49-F238E27FC236}">
                  <a16:creationId xmlns:a16="http://schemas.microsoft.com/office/drawing/2014/main" id="{2A3A7313-DE63-8548-95AE-43219DFD8876}"/>
                </a:ext>
              </a:extLst>
            </p:cNvPr>
            <p:cNvCxnSpPr/>
            <p:nvPr/>
          </p:nvCxnSpPr>
          <p:spPr>
            <a:xfrm>
              <a:off x="3394129" y="5486400"/>
              <a:ext cx="2332495" cy="116237"/>
            </a:xfrm>
            <a:prstGeom prst="line">
              <a:avLst/>
            </a:prstGeom>
            <a:ln>
              <a:solidFill>
                <a:srgbClr val="0432FF"/>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CC0DA854-D63D-5346-A1C7-229CDF183318}"/>
                </a:ext>
              </a:extLst>
            </p:cNvPr>
            <p:cNvCxnSpPr/>
            <p:nvPr/>
          </p:nvCxnSpPr>
          <p:spPr>
            <a:xfrm>
              <a:off x="4121650" y="3890191"/>
              <a:ext cx="1678113" cy="1720195"/>
            </a:xfrm>
            <a:prstGeom prst="line">
              <a:avLst/>
            </a:prstGeom>
            <a:ln>
              <a:solidFill>
                <a:srgbClr val="0432FF"/>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D8D6884E-6D94-7D49-89C6-D8B680262138}"/>
                </a:ext>
              </a:extLst>
            </p:cNvPr>
            <p:cNvCxnSpPr/>
            <p:nvPr/>
          </p:nvCxnSpPr>
          <p:spPr>
            <a:xfrm>
              <a:off x="2885326" y="2188396"/>
              <a:ext cx="2914437" cy="3414241"/>
            </a:xfrm>
            <a:prstGeom prst="line">
              <a:avLst/>
            </a:prstGeom>
            <a:ln>
              <a:solidFill>
                <a:srgbClr val="0432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0799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
                                            <p:txEl>
                                              <p:pRg st="15" end="15"/>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
                                            <p:txEl>
                                              <p:pRg st="16" end="16"/>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
                                            <p:txEl>
                                              <p:pRg st="17" end="17"/>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17"/>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18"/>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2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nodeType="clickEffect">
                                  <p:stCondLst>
                                    <p:cond delay="0"/>
                                  </p:stCondLst>
                                  <p:childTnLst>
                                    <p:set>
                                      <p:cBhvr>
                                        <p:cTn id="104" dur="1" fill="hold">
                                          <p:stCondLst>
                                            <p:cond delay="0"/>
                                          </p:stCondLst>
                                        </p:cTn>
                                        <p:tgtEl>
                                          <p:spTgt spid="27"/>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3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nodeType="clickEffect">
                                  <p:stCondLst>
                                    <p:cond delay="0"/>
                                  </p:stCondLst>
                                  <p:childTnLst>
                                    <p:set>
                                      <p:cBhvr>
                                        <p:cTn id="112" dur="1" fill="hold">
                                          <p:stCondLst>
                                            <p:cond delay="0"/>
                                          </p:stCondLst>
                                        </p:cTn>
                                        <p:tgtEl>
                                          <p:spTgt spid="36"/>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45"/>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nodeType="clickEffect">
                                  <p:stCondLst>
                                    <p:cond delay="0"/>
                                  </p:stCondLst>
                                  <p:childTnLst>
                                    <p:set>
                                      <p:cBhvr>
                                        <p:cTn id="120" dur="1" fill="hold">
                                          <p:stCondLst>
                                            <p:cond delay="0"/>
                                          </p:stCondLst>
                                        </p:cTn>
                                        <p:tgtEl>
                                          <p:spTgt spid="45"/>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65"/>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nodeType="clickEffect">
                                  <p:stCondLst>
                                    <p:cond delay="0"/>
                                  </p:stCondLst>
                                  <p:childTnLst>
                                    <p:set>
                                      <p:cBhvr>
                                        <p:cTn id="128" dur="1" fill="hold">
                                          <p:stCondLst>
                                            <p:cond delay="0"/>
                                          </p:stCondLst>
                                        </p:cTn>
                                        <p:tgtEl>
                                          <p:spTgt spid="65"/>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76"/>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nodeType="clickEffect">
                                  <p:stCondLst>
                                    <p:cond delay="0"/>
                                  </p:stCondLst>
                                  <p:childTnLst>
                                    <p:set>
                                      <p:cBhvr>
                                        <p:cTn id="136" dur="1" fill="hold">
                                          <p:stCondLst>
                                            <p:cond delay="0"/>
                                          </p:stCondLst>
                                        </p:cTn>
                                        <p:tgtEl>
                                          <p:spTgt spid="76"/>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6">
                                            <p:txEl>
                                              <p:pRg st="4" end="4"/>
                                            </p:txEl>
                                          </p:spTgt>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6">
                                            <p:txEl>
                                              <p:pRg st="5" end="5"/>
                                            </p:txEl>
                                          </p:spTgt>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6">
                                            <p:txEl>
                                              <p:pRg st="8" end="8"/>
                                            </p:txEl>
                                          </p:spTgt>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6">
                                            <p:txEl>
                                              <p:pRg st="9" end="9"/>
                                            </p:txEl>
                                          </p:spTgt>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nodeType="clickEffect">
                                  <p:stCondLst>
                                    <p:cond delay="0"/>
                                  </p:stCondLst>
                                  <p:childTnLst>
                                    <p:set>
                                      <p:cBhvr>
                                        <p:cTn id="168"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nodeType="clickEffect">
                                  <p:stCondLst>
                                    <p:cond delay="0"/>
                                  </p:stCondLst>
                                  <p:childTnLst>
                                    <p:set>
                                      <p:cBhvr>
                                        <p:cTn id="172"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nodeType="clickEffect">
                                  <p:stCondLst>
                                    <p:cond delay="0"/>
                                  </p:stCondLst>
                                  <p:childTnLst>
                                    <p:set>
                                      <p:cBhvr>
                                        <p:cTn id="176"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nodeType="clickEffect">
                                  <p:stCondLst>
                                    <p:cond delay="0"/>
                                  </p:stCondLst>
                                  <p:childTnLst>
                                    <p:set>
                                      <p:cBhvr>
                                        <p:cTn id="180" dur="1" fill="hold">
                                          <p:stCondLst>
                                            <p:cond delay="0"/>
                                          </p:stCondLst>
                                        </p:cTn>
                                        <p:tgtEl>
                                          <p:spTgt spid="6">
                                            <p:txEl>
                                              <p:pRg st="20" end="20"/>
                                            </p:txEl>
                                          </p:spTgt>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nodeType="clickEffect">
                                  <p:stCondLst>
                                    <p:cond delay="0"/>
                                  </p:stCondLst>
                                  <p:childTnLst>
                                    <p:set>
                                      <p:cBhvr>
                                        <p:cTn id="184" dur="1" fill="hold">
                                          <p:stCondLst>
                                            <p:cond delay="0"/>
                                          </p:stCondLst>
                                        </p:cTn>
                                        <p:tgtEl>
                                          <p:spTgt spid="6">
                                            <p:txEl>
                                              <p:pRg st="22" end="22"/>
                                            </p:txEl>
                                          </p:spTgt>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85"/>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xit" presetSubtype="0" fill="hold" nodeType="clickEffect">
                                  <p:stCondLst>
                                    <p:cond delay="0"/>
                                  </p:stCondLst>
                                  <p:childTnLst>
                                    <p:set>
                                      <p:cBhvr>
                                        <p:cTn id="192" dur="1" fill="hold">
                                          <p:stCondLst>
                                            <p:cond delay="0"/>
                                          </p:stCondLst>
                                        </p:cTn>
                                        <p:tgtEl>
                                          <p:spTgt spid="85"/>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nodeType="clickEffect">
                                  <p:stCondLst>
                                    <p:cond delay="0"/>
                                  </p:stCondLst>
                                  <p:childTnLst>
                                    <p:set>
                                      <p:cBhvr>
                                        <p:cTn id="196" dur="1" fill="hold">
                                          <p:stCondLst>
                                            <p:cond delay="0"/>
                                          </p:stCondLst>
                                        </p:cTn>
                                        <p:tgtEl>
                                          <p:spTgt spid="96"/>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xit" presetSubtype="0" fill="hold" nodeType="clickEffect">
                                  <p:stCondLst>
                                    <p:cond delay="0"/>
                                  </p:stCondLst>
                                  <p:childTnLst>
                                    <p:set>
                                      <p:cBhvr>
                                        <p:cTn id="200" dur="1" fill="hold">
                                          <p:stCondLst>
                                            <p:cond delay="0"/>
                                          </p:stCondLst>
                                        </p:cTn>
                                        <p:tgtEl>
                                          <p:spTgt spid="96"/>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1" presetClass="entr" presetSubtype="0" fill="hold" nodeType="clickEffect">
                                  <p:stCondLst>
                                    <p:cond delay="0"/>
                                  </p:stCondLst>
                                  <p:childTnLst>
                                    <p:set>
                                      <p:cBhvr>
                                        <p:cTn id="204" dur="1" fill="hold">
                                          <p:stCondLst>
                                            <p:cond delay="0"/>
                                          </p:stCondLst>
                                        </p:cTn>
                                        <p:tgtEl>
                                          <p:spTgt spid="101"/>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xit" presetSubtype="0" fill="hold" nodeType="clickEffect">
                                  <p:stCondLst>
                                    <p:cond delay="0"/>
                                  </p:stCondLst>
                                  <p:childTnLst>
                                    <p:set>
                                      <p:cBhvr>
                                        <p:cTn id="208" dur="1" fill="hold">
                                          <p:stCondLst>
                                            <p:cond delay="0"/>
                                          </p:stCondLst>
                                        </p:cTn>
                                        <p:tgtEl>
                                          <p:spTgt spid="101"/>
                                        </p:tgtEl>
                                        <p:attrNameLst>
                                          <p:attrName>style.visibility</p:attrName>
                                        </p:attrNameLst>
                                      </p:cBhvr>
                                      <p:to>
                                        <p:strVal val="hidden"/>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nodeType="clickEffect">
                                  <p:stCondLst>
                                    <p:cond delay="0"/>
                                  </p:stCondLst>
                                  <p:childTnLst>
                                    <p:set>
                                      <p:cBhvr>
                                        <p:cTn id="212" dur="1" fill="hold">
                                          <p:stCondLst>
                                            <p:cond delay="0"/>
                                          </p:stCondLst>
                                        </p:cTn>
                                        <p:tgtEl>
                                          <p:spTgt spid="124"/>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xit" presetSubtype="0" fill="hold" nodeType="clickEffect">
                                  <p:stCondLst>
                                    <p:cond delay="0"/>
                                  </p:stCondLst>
                                  <p:childTnLst>
                                    <p:set>
                                      <p:cBhvr>
                                        <p:cTn id="216" dur="1" fill="hold">
                                          <p:stCondLst>
                                            <p:cond delay="0"/>
                                          </p:stCondLst>
                                        </p:cTn>
                                        <p:tgtEl>
                                          <p:spTgt spid="124"/>
                                        </p:tgtEl>
                                        <p:attrNameLst>
                                          <p:attrName>style.visibility</p:attrName>
                                        </p:attrNameLst>
                                      </p:cBhvr>
                                      <p:to>
                                        <p:strVal val="hidden"/>
                                      </p:to>
                                    </p:set>
                                  </p:childTnLst>
                                </p:cTn>
                              </p:par>
                            </p:childTnLst>
                          </p:cTn>
                        </p:par>
                      </p:childTnLst>
                    </p:cTn>
                  </p:par>
                  <p:par>
                    <p:cTn id="217" fill="hold">
                      <p:stCondLst>
                        <p:cond delay="indefinite"/>
                      </p:stCondLst>
                      <p:childTnLst>
                        <p:par>
                          <p:cTn id="218" fill="hold">
                            <p:stCondLst>
                              <p:cond delay="0"/>
                            </p:stCondLst>
                            <p:childTnLst>
                              <p:par>
                                <p:cTn id="219" presetID="1" presetClass="entr" presetSubtype="0" fill="hold" nodeType="clickEffect">
                                  <p:stCondLst>
                                    <p:cond delay="0"/>
                                  </p:stCondLst>
                                  <p:childTnLst>
                                    <p:set>
                                      <p:cBhvr>
                                        <p:cTn id="220" dur="1" fill="hold">
                                          <p:stCondLst>
                                            <p:cond delay="0"/>
                                          </p:stCondLst>
                                        </p:cTn>
                                        <p:tgtEl>
                                          <p:spTgt spid="123"/>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xit" presetSubtype="0" fill="hold" nodeType="clickEffect">
                                  <p:stCondLst>
                                    <p:cond delay="0"/>
                                  </p:stCondLst>
                                  <p:childTnLst>
                                    <p:set>
                                      <p:cBhvr>
                                        <p:cTn id="224" dur="1" fill="hold">
                                          <p:stCondLst>
                                            <p:cond delay="0"/>
                                          </p:stCondLst>
                                        </p:cTn>
                                        <p:tgtEl>
                                          <p:spTgt spid="123"/>
                                        </p:tgtEl>
                                        <p:attrNameLst>
                                          <p:attrName>style.visibility</p:attrName>
                                        </p:attrNameLst>
                                      </p:cBhvr>
                                      <p:to>
                                        <p:strVal val="hidden"/>
                                      </p:to>
                                    </p:set>
                                  </p:childTnLst>
                                </p:cTn>
                              </p:par>
                            </p:childTnLst>
                          </p:cTn>
                        </p:par>
                      </p:childTnLst>
                    </p:cTn>
                  </p:par>
                  <p:par>
                    <p:cTn id="225" fill="hold">
                      <p:stCondLst>
                        <p:cond delay="indefinite"/>
                      </p:stCondLst>
                      <p:childTnLst>
                        <p:par>
                          <p:cTn id="226" fill="hold">
                            <p:stCondLst>
                              <p:cond delay="0"/>
                            </p:stCondLst>
                            <p:childTnLst>
                              <p:par>
                                <p:cTn id="227" presetID="1" presetClass="entr" presetSubtype="0" fill="hold" nodeType="clickEffect">
                                  <p:stCondLst>
                                    <p:cond delay="0"/>
                                  </p:stCondLst>
                                  <p:childTnLst>
                                    <p:set>
                                      <p:cBhvr>
                                        <p:cTn id="228" dur="1" fill="hold">
                                          <p:stCondLst>
                                            <p:cond delay="0"/>
                                          </p:stCondLst>
                                        </p:cTn>
                                        <p:tgtEl>
                                          <p:spTgt spid="132"/>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xit" presetSubtype="0" fill="hold" nodeType="clickEffect">
                                  <p:stCondLst>
                                    <p:cond delay="0"/>
                                  </p:stCondLst>
                                  <p:childTnLst>
                                    <p:set>
                                      <p:cBhvr>
                                        <p:cTn id="232" dur="1" fill="hold">
                                          <p:stCondLst>
                                            <p:cond delay="0"/>
                                          </p:stCondLst>
                                        </p:cTn>
                                        <p:tgtEl>
                                          <p:spTgt spid="132"/>
                                        </p:tgtEl>
                                        <p:attrNameLst>
                                          <p:attrName>style.visibility</p:attrName>
                                        </p:attrNameLst>
                                      </p:cBhvr>
                                      <p:to>
                                        <p:strVal val="hidden"/>
                                      </p:to>
                                    </p:set>
                                  </p:childTnLst>
                                </p:cTn>
                              </p:par>
                            </p:childTnLst>
                          </p:cTn>
                        </p:par>
                      </p:childTnLst>
                    </p:cTn>
                  </p:par>
                  <p:par>
                    <p:cTn id="233" fill="hold">
                      <p:stCondLst>
                        <p:cond delay="indefinite"/>
                      </p:stCondLst>
                      <p:childTnLst>
                        <p:par>
                          <p:cTn id="234" fill="hold">
                            <p:stCondLst>
                              <p:cond delay="0"/>
                            </p:stCondLst>
                            <p:childTnLst>
                              <p:par>
                                <p:cTn id="235" presetID="1" presetClass="entr" presetSubtype="0" fill="hold" grpId="0" nodeType="clickEffect">
                                  <p:stCondLst>
                                    <p:cond delay="0"/>
                                  </p:stCondLst>
                                  <p:childTnLst>
                                    <p:set>
                                      <p:cBhvr>
                                        <p:cTn id="236" dur="1" fill="hold">
                                          <p:stCondLst>
                                            <p:cond delay="0"/>
                                          </p:stCondLst>
                                        </p:cTn>
                                        <p:tgtEl>
                                          <p:spTgt spid="125"/>
                                        </p:tgtEl>
                                        <p:attrNameLst>
                                          <p:attrName>style.visibility</p:attrName>
                                        </p:attrNameLst>
                                      </p:cBhvr>
                                      <p:to>
                                        <p:strVal val="visible"/>
                                      </p:to>
                                    </p:set>
                                  </p:childTnLst>
                                </p:cTn>
                              </p:par>
                            </p:childTnLst>
                          </p:cTn>
                        </p:par>
                      </p:childTnLst>
                    </p:cTn>
                  </p:par>
                  <p:par>
                    <p:cTn id="237" fill="hold">
                      <p:stCondLst>
                        <p:cond delay="indefinite"/>
                      </p:stCondLst>
                      <p:childTnLst>
                        <p:par>
                          <p:cTn id="238" fill="hold">
                            <p:stCondLst>
                              <p:cond delay="0"/>
                            </p:stCondLst>
                            <p:childTnLst>
                              <p:par>
                                <p:cTn id="239" presetID="1" presetClass="exit" presetSubtype="0" fill="hold" grpId="1" nodeType="clickEffect">
                                  <p:stCondLst>
                                    <p:cond delay="0"/>
                                  </p:stCondLst>
                                  <p:childTnLst>
                                    <p:set>
                                      <p:cBhvr>
                                        <p:cTn id="240" dur="1" fill="hold">
                                          <p:stCondLst>
                                            <p:cond delay="0"/>
                                          </p:stCondLst>
                                        </p:cTn>
                                        <p:tgtEl>
                                          <p:spTgt spid="1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B61AB-F3E6-8143-8439-99EEE1F8F932}"/>
              </a:ext>
            </a:extLst>
          </p:cNvPr>
          <p:cNvSpPr>
            <a:spLocks noGrp="1"/>
          </p:cNvSpPr>
          <p:nvPr>
            <p:ph type="title"/>
          </p:nvPr>
        </p:nvSpPr>
        <p:spPr/>
        <p:txBody>
          <a:bodyPr/>
          <a:lstStyle/>
          <a:p>
            <a:r>
              <a:rPr lang="en-US" dirty="0"/>
              <a:t>CP Violation</a:t>
            </a:r>
          </a:p>
        </p:txBody>
      </p:sp>
      <p:sp>
        <p:nvSpPr>
          <p:cNvPr id="4" name="Content Placeholder 3">
            <a:extLst>
              <a:ext uri="{FF2B5EF4-FFF2-40B4-BE49-F238E27FC236}">
                <a16:creationId xmlns:a16="http://schemas.microsoft.com/office/drawing/2014/main" id="{1618252D-D79C-3949-8ECA-D122CD814037}"/>
              </a:ext>
            </a:extLst>
          </p:cNvPr>
          <p:cNvSpPr>
            <a:spLocks noGrp="1"/>
          </p:cNvSpPr>
          <p:nvPr>
            <p:ph idx="1"/>
          </p:nvPr>
        </p:nvSpPr>
        <p:spPr>
          <a:xfrm>
            <a:off x="457200" y="1218745"/>
            <a:ext cx="8229600" cy="5502729"/>
          </a:xfrm>
        </p:spPr>
        <p:txBody>
          <a:bodyPr/>
          <a:lstStyle/>
          <a:p>
            <a:r>
              <a:rPr lang="en-US" dirty="0"/>
              <a:t>Why is CP violation Interesting?</a:t>
            </a:r>
          </a:p>
          <a:p>
            <a:endParaRPr lang="en-US" dirty="0"/>
          </a:p>
          <a:p>
            <a:r>
              <a:rPr lang="en-US" dirty="0"/>
              <a:t>It is small in the SM (but not zero so there is something to see)</a:t>
            </a:r>
          </a:p>
          <a:p>
            <a:pPr lvl="1"/>
            <a:r>
              <a:rPr lang="en-US" dirty="0"/>
              <a:t>So in B physics we are looking for a small effect in a meson with unusually suppressed decay rates.</a:t>
            </a:r>
          </a:p>
          <a:p>
            <a:pPr lvl="1"/>
            <a:r>
              <a:rPr lang="en-US" dirty="0"/>
              <a:t>“Small in SM” gives an NP opportunity to shine through </a:t>
            </a:r>
          </a:p>
          <a:p>
            <a:endParaRPr lang="en-US" dirty="0"/>
          </a:p>
          <a:p>
            <a:r>
              <a:rPr lang="en-US" dirty="0"/>
              <a:t>It is almost certain that large CP violation exists at high energy and most likely at the </a:t>
            </a:r>
            <a:r>
              <a:rPr lang="en-US" dirty="0" err="1"/>
              <a:t>TeV</a:t>
            </a:r>
            <a:r>
              <a:rPr lang="en-US" dirty="0"/>
              <a:t> scale</a:t>
            </a:r>
          </a:p>
          <a:p>
            <a:endParaRPr lang="en-US" dirty="0"/>
          </a:p>
          <a:p>
            <a:r>
              <a:rPr lang="en-US" dirty="0"/>
              <a:t>The goal of CP studies at B factories are twofold:</a:t>
            </a:r>
          </a:p>
          <a:p>
            <a:pPr marL="800100" lvl="1" indent="-342900">
              <a:buFont typeface="+mj-lt"/>
              <a:buAutoNum type="arabicPeriod"/>
            </a:pPr>
            <a:r>
              <a:rPr lang="en-US" dirty="0"/>
              <a:t>Refine our knowledge of the CKM matrix so that we know what the SM prediction is (or better yet find a inconsistency)</a:t>
            </a:r>
          </a:p>
          <a:p>
            <a:pPr marL="800100" lvl="1" indent="-342900">
              <a:buFont typeface="+mj-lt"/>
              <a:buAutoNum type="arabicPeriod"/>
            </a:pPr>
            <a:r>
              <a:rPr lang="en-US" dirty="0"/>
              <a:t>Look for deviations from the SM.</a:t>
            </a:r>
          </a:p>
          <a:p>
            <a:pPr marL="0" indent="0">
              <a:buNone/>
            </a:pPr>
            <a:endParaRPr lang="en-US" dirty="0"/>
          </a:p>
        </p:txBody>
      </p:sp>
      <p:sp>
        <p:nvSpPr>
          <p:cNvPr id="3" name="Slide Number Placeholder 2">
            <a:extLst>
              <a:ext uri="{FF2B5EF4-FFF2-40B4-BE49-F238E27FC236}">
                <a16:creationId xmlns:a16="http://schemas.microsoft.com/office/drawing/2014/main" id="{2B576432-2F7C-7B40-8CD6-51CF4992F761}"/>
              </a:ext>
            </a:extLst>
          </p:cNvPr>
          <p:cNvSpPr>
            <a:spLocks noGrp="1"/>
          </p:cNvSpPr>
          <p:nvPr>
            <p:ph type="sldNum" sz="quarter" idx="12"/>
          </p:nvPr>
        </p:nvSpPr>
        <p:spPr/>
        <p:txBody>
          <a:bodyPr/>
          <a:lstStyle/>
          <a:p>
            <a:fld id="{4BADA34C-EF4F-6A41-BF24-C59398385C3D}" type="slidenum">
              <a:rPr lang="en-US" smtClean="0"/>
              <a:t>7</a:t>
            </a:fld>
            <a:endParaRPr lang="en-US"/>
          </a:p>
        </p:txBody>
      </p:sp>
      <p:sp>
        <p:nvSpPr>
          <p:cNvPr id="5" name="Footer Placeholder 4">
            <a:extLst>
              <a:ext uri="{FF2B5EF4-FFF2-40B4-BE49-F238E27FC236}">
                <a16:creationId xmlns:a16="http://schemas.microsoft.com/office/drawing/2014/main" id="{72B5D5D9-E7FB-E44D-8A22-CB3B7B2EA62E}"/>
              </a:ext>
            </a:extLst>
          </p:cNvPr>
          <p:cNvSpPr>
            <a:spLocks noGrp="1"/>
          </p:cNvSpPr>
          <p:nvPr>
            <p:ph type="ftr" sz="quarter" idx="11"/>
          </p:nvPr>
        </p:nvSpPr>
        <p:spPr/>
        <p:txBody>
          <a:bodyPr/>
          <a:lstStyle/>
          <a:p>
            <a:r>
              <a:rPr lang="en-US"/>
              <a:t>David Atwood    Iowa State University</a:t>
            </a:r>
          </a:p>
        </p:txBody>
      </p:sp>
    </p:spTree>
    <p:extLst>
      <p:ext uri="{BB962C8B-B14F-4D97-AF65-F5344CB8AC3E}">
        <p14:creationId xmlns:p14="http://schemas.microsoft.com/office/powerpoint/2010/main" val="327826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
          <p:cNvSpPr>
            <a:spLocks noGrp="1"/>
          </p:cNvSpPr>
          <p:nvPr>
            <p:ph type="sldNum" sz="quarter" idx="10"/>
          </p:nvPr>
        </p:nvSpPr>
        <p:spPr/>
        <p:txBody>
          <a:bodyPr/>
          <a:lstStyle/>
          <a:p>
            <a:r>
              <a:rPr lang="en-US"/>
              <a:t>-</a:t>
            </a:r>
            <a:fld id="{916B2059-5D89-46EA-911D-D6EA86FF5DA6}" type="slidenum">
              <a:rPr lang="en-US"/>
              <a:pPr/>
              <a:t>8</a:t>
            </a:fld>
            <a:r>
              <a:rPr lang="en-US"/>
              <a:t>-</a:t>
            </a:r>
          </a:p>
        </p:txBody>
      </p:sp>
      <p:pic>
        <p:nvPicPr>
          <p:cNvPr id="1886210" name="Picture 2" descr="C:\Documents and Settings\sauladmin\My Documents\Working Directory\pie_chartuniver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3588"/>
            <a:ext cx="9144000" cy="6094412"/>
          </a:xfrm>
          <a:prstGeom prst="rect">
            <a:avLst/>
          </a:prstGeom>
          <a:noFill/>
          <a:extLst>
            <a:ext uri="{909E8E84-426E-40DD-AFC4-6F175D3DCCD1}">
              <a14:hiddenFill xmlns:a14="http://schemas.microsoft.com/office/drawing/2010/main">
                <a:solidFill>
                  <a:srgbClr val="FFFFFF"/>
                </a:solidFill>
              </a14:hiddenFill>
            </a:ext>
          </a:extLst>
        </p:spPr>
      </p:pic>
      <p:sp>
        <p:nvSpPr>
          <p:cNvPr id="1886211" name="Text Box 3"/>
          <p:cNvSpPr txBox="1">
            <a:spLocks noChangeArrowheads="1"/>
          </p:cNvSpPr>
          <p:nvPr/>
        </p:nvSpPr>
        <p:spPr bwMode="auto">
          <a:xfrm>
            <a:off x="1752600" y="3200400"/>
            <a:ext cx="20891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i="1">
                <a:latin typeface="Arial" charset="0"/>
              </a:rPr>
              <a:t>Dark</a:t>
            </a:r>
          </a:p>
          <a:p>
            <a:r>
              <a:rPr lang="en-US" sz="2400" i="1">
                <a:latin typeface="Arial" charset="0"/>
              </a:rPr>
              <a:t>Energy:</a:t>
            </a:r>
          </a:p>
          <a:p>
            <a:r>
              <a:rPr lang="en-US" sz="2400" i="1">
                <a:latin typeface="Arial" charset="0"/>
              </a:rPr>
              <a:t>~70%</a:t>
            </a:r>
          </a:p>
        </p:txBody>
      </p:sp>
      <p:sp>
        <p:nvSpPr>
          <p:cNvPr id="1886212" name="Text Box 4"/>
          <p:cNvSpPr txBox="1">
            <a:spLocks noChangeArrowheads="1"/>
          </p:cNvSpPr>
          <p:nvPr/>
        </p:nvSpPr>
        <p:spPr bwMode="auto">
          <a:xfrm>
            <a:off x="3429000" y="4040188"/>
            <a:ext cx="2133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FF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i="1">
                <a:latin typeface="Arial" charset="0"/>
              </a:rPr>
              <a:t>Dark</a:t>
            </a:r>
          </a:p>
          <a:p>
            <a:r>
              <a:rPr lang="en-US" sz="2400" i="1">
                <a:latin typeface="Arial" charset="0"/>
              </a:rPr>
              <a:t>Matter:</a:t>
            </a:r>
          </a:p>
          <a:p>
            <a:r>
              <a:rPr lang="en-US" sz="2400" i="1">
                <a:latin typeface="Arial" charset="0"/>
              </a:rPr>
              <a:t>~25%</a:t>
            </a:r>
          </a:p>
        </p:txBody>
      </p:sp>
      <p:pic>
        <p:nvPicPr>
          <p:cNvPr id="1886213" name="Picture 5" descr="D:\CHAISSON\BG314\IMAGES\bg14fg13.jpg"/>
          <p:cNvPicPr>
            <a:picLocks noChangeAspect="1" noChangeArrowheads="1"/>
          </p:cNvPicPr>
          <p:nvPr/>
        </p:nvPicPr>
        <p:blipFill>
          <a:blip r:embed="rId4">
            <a:extLst>
              <a:ext uri="{28A0092B-C50C-407E-A947-70E740481C1C}">
                <a14:useLocalDpi xmlns:a14="http://schemas.microsoft.com/office/drawing/2010/main" val="0"/>
              </a:ext>
            </a:extLst>
          </a:blip>
          <a:srcRect l="27850" t="33350" r="26089" b="39430"/>
          <a:stretch>
            <a:fillRect/>
          </a:stretch>
        </p:blipFill>
        <p:spPr bwMode="auto">
          <a:xfrm>
            <a:off x="5715000" y="3048000"/>
            <a:ext cx="914400" cy="7143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886214" name="Picture 6" descr="C:\Documents and Settings\Tyler_Nordgren\My Documents\My Pictures\astro images\stellar evolution\crab_vlt.jpg"/>
          <p:cNvPicPr>
            <a:picLocks noChangeAspect="1" noChangeArrowheads="1"/>
          </p:cNvPicPr>
          <p:nvPr/>
        </p:nvPicPr>
        <p:blipFill>
          <a:blip r:embed="rId5" cstate="print">
            <a:extLst>
              <a:ext uri="{28A0092B-C50C-407E-A947-70E740481C1C}">
                <a14:useLocalDpi xmlns:a14="http://schemas.microsoft.com/office/drawing/2010/main" val="0"/>
              </a:ext>
            </a:extLst>
          </a:blip>
          <a:srcRect l="16885" t="27748" r="23903" b="6595"/>
          <a:stretch>
            <a:fillRect/>
          </a:stretch>
        </p:blipFill>
        <p:spPr bwMode="auto">
          <a:xfrm>
            <a:off x="5715000" y="3962400"/>
            <a:ext cx="914400" cy="758825"/>
          </a:xfrm>
          <a:prstGeom prst="rect">
            <a:avLst/>
          </a:prstGeom>
          <a:noFill/>
          <a:extLst>
            <a:ext uri="{909E8E84-426E-40DD-AFC4-6F175D3DCCD1}">
              <a14:hiddenFill xmlns:a14="http://schemas.microsoft.com/office/drawing/2010/main">
                <a:solidFill>
                  <a:srgbClr val="FFFFFF"/>
                </a:solidFill>
              </a14:hiddenFill>
            </a:ext>
          </a:extLst>
        </p:spPr>
      </p:pic>
      <p:sp>
        <p:nvSpPr>
          <p:cNvPr id="1886215" name="Rectangle 7"/>
          <p:cNvSpPr>
            <a:spLocks noChangeArrowheads="1"/>
          </p:cNvSpPr>
          <p:nvPr/>
        </p:nvSpPr>
        <p:spPr bwMode="auto">
          <a:xfrm>
            <a:off x="685800" y="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p>
            <a:pPr algn="ctr"/>
            <a:r>
              <a:rPr lang="en-US" sz="4400" b="0" i="1">
                <a:solidFill>
                  <a:schemeClr val="tx2"/>
                </a:solidFill>
                <a:latin typeface="Times"/>
              </a:rPr>
              <a:t>Energy budget of Universe</a:t>
            </a:r>
          </a:p>
        </p:txBody>
      </p:sp>
      <p:sp>
        <p:nvSpPr>
          <p:cNvPr id="1886216" name="Text Box 8"/>
          <p:cNvSpPr txBox="1">
            <a:spLocks noChangeArrowheads="1"/>
          </p:cNvSpPr>
          <p:nvPr/>
        </p:nvSpPr>
        <p:spPr bwMode="auto">
          <a:xfrm>
            <a:off x="0" y="5486400"/>
            <a:ext cx="4800600" cy="579438"/>
          </a:xfrm>
          <a:prstGeom prst="rect">
            <a:avLst/>
          </a:prstGeom>
          <a:solidFill>
            <a:srgbClr val="FF420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rgbClr val="FFBE0E"/>
                </a:solidFill>
                <a:latin typeface="Arial" charset="0"/>
              </a:rPr>
              <a:t>Antimatter:      0%</a:t>
            </a:r>
          </a:p>
        </p:txBody>
      </p:sp>
      <p:sp>
        <p:nvSpPr>
          <p:cNvPr id="1886217" name="Rectangle 9"/>
          <p:cNvSpPr>
            <a:spLocks noChangeArrowheads="1"/>
          </p:cNvSpPr>
          <p:nvPr/>
        </p:nvSpPr>
        <p:spPr bwMode="auto">
          <a:xfrm>
            <a:off x="6858000" y="1981200"/>
            <a:ext cx="1143000" cy="304800"/>
          </a:xfrm>
          <a:prstGeom prst="rect">
            <a:avLst/>
          </a:prstGeom>
          <a:solidFill>
            <a:srgbClr val="0800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6218" name="Rectangle 10"/>
          <p:cNvSpPr>
            <a:spLocks noChangeArrowheads="1"/>
          </p:cNvSpPr>
          <p:nvPr/>
        </p:nvSpPr>
        <p:spPr bwMode="auto">
          <a:xfrm>
            <a:off x="6858000" y="5486400"/>
            <a:ext cx="685800" cy="304800"/>
          </a:xfrm>
          <a:prstGeom prst="rect">
            <a:avLst/>
          </a:prstGeom>
          <a:solidFill>
            <a:srgbClr val="10186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0">
                <a:latin typeface="Arial" charset="0"/>
              </a:rPr>
              <a:t>~25%</a:t>
            </a:r>
          </a:p>
        </p:txBody>
      </p:sp>
      <p:sp>
        <p:nvSpPr>
          <p:cNvPr id="1886219" name="Rectangle 11"/>
          <p:cNvSpPr>
            <a:spLocks noChangeArrowheads="1"/>
          </p:cNvSpPr>
          <p:nvPr/>
        </p:nvSpPr>
        <p:spPr bwMode="auto">
          <a:xfrm>
            <a:off x="6781800" y="6400800"/>
            <a:ext cx="685800" cy="304800"/>
          </a:xfrm>
          <a:prstGeom prst="rect">
            <a:avLst/>
          </a:prstGeom>
          <a:solidFill>
            <a:srgbClr val="10186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0">
                <a:latin typeface="Arial" charset="0"/>
              </a:rPr>
              <a:t>~70%</a:t>
            </a:r>
          </a:p>
        </p:txBody>
      </p:sp>
      <p:sp>
        <p:nvSpPr>
          <p:cNvPr id="2" name="Footer Placeholder 1">
            <a:extLst>
              <a:ext uri="{FF2B5EF4-FFF2-40B4-BE49-F238E27FC236}">
                <a16:creationId xmlns:a16="http://schemas.microsoft.com/office/drawing/2014/main" id="{4BA3D302-E8E7-6D4F-A0DB-292F889B8E4F}"/>
              </a:ext>
            </a:extLst>
          </p:cNvPr>
          <p:cNvSpPr>
            <a:spLocks noGrp="1"/>
          </p:cNvSpPr>
          <p:nvPr>
            <p:ph type="ftr" sz="quarter" idx="11"/>
          </p:nvPr>
        </p:nvSpPr>
        <p:spPr/>
        <p:txBody>
          <a:bodyPr/>
          <a:lstStyle/>
          <a:p>
            <a:r>
              <a:rPr lang="en-US"/>
              <a:t>David Atwood    Iowa State University</a:t>
            </a:r>
          </a:p>
        </p:txBody>
      </p:sp>
    </p:spTree>
    <p:extLst>
      <p:ext uri="{BB962C8B-B14F-4D97-AF65-F5344CB8AC3E}">
        <p14:creationId xmlns:p14="http://schemas.microsoft.com/office/powerpoint/2010/main" val="426025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6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62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A29AE-ED4F-8E4D-BD8E-FABA73D898BE}"/>
              </a:ext>
            </a:extLst>
          </p:cNvPr>
          <p:cNvSpPr>
            <a:spLocks noGrp="1"/>
          </p:cNvSpPr>
          <p:nvPr>
            <p:ph type="title"/>
          </p:nvPr>
        </p:nvSpPr>
        <p:spPr/>
        <p:txBody>
          <a:bodyPr>
            <a:normAutofit fontScale="90000"/>
          </a:bodyPr>
          <a:lstStyle/>
          <a:p>
            <a:r>
              <a:rPr lang="en-US" dirty="0"/>
              <a:t>How do we know large CP violation is a feature of BSM Physics?</a:t>
            </a:r>
          </a:p>
        </p:txBody>
      </p:sp>
      <p:sp>
        <p:nvSpPr>
          <p:cNvPr id="4" name="Slide Number Placeholder 3">
            <a:extLst>
              <a:ext uri="{FF2B5EF4-FFF2-40B4-BE49-F238E27FC236}">
                <a16:creationId xmlns:a16="http://schemas.microsoft.com/office/drawing/2014/main" id="{B397495D-767D-2E47-AADD-FF3102F4DA19}"/>
              </a:ext>
            </a:extLst>
          </p:cNvPr>
          <p:cNvSpPr>
            <a:spLocks noGrp="1"/>
          </p:cNvSpPr>
          <p:nvPr>
            <p:ph type="sldNum" sz="quarter" idx="12"/>
          </p:nvPr>
        </p:nvSpPr>
        <p:spPr/>
        <p:txBody>
          <a:bodyPr/>
          <a:lstStyle/>
          <a:p>
            <a:fld id="{4BADA34C-EF4F-6A41-BF24-C59398385C3D}" type="slidenum">
              <a:rPr lang="en-US" smtClean="0"/>
              <a:t>9</a:t>
            </a:fld>
            <a:endParaRPr lang="en-US"/>
          </a:p>
        </p:txBody>
      </p:sp>
      <p:sp>
        <p:nvSpPr>
          <p:cNvPr id="5" name="Rectangle 3">
            <a:extLst>
              <a:ext uri="{FF2B5EF4-FFF2-40B4-BE49-F238E27FC236}">
                <a16:creationId xmlns:a16="http://schemas.microsoft.com/office/drawing/2014/main" id="{0BD6FFAC-FF27-634A-97D1-54A90BEAC47F}"/>
              </a:ext>
            </a:extLst>
          </p:cNvPr>
          <p:cNvSpPr txBox="1">
            <a:spLocks noChangeArrowheads="1"/>
          </p:cNvSpPr>
          <p:nvPr/>
        </p:nvSpPr>
        <p:spPr>
          <a:xfrm>
            <a:off x="304800" y="1177636"/>
            <a:ext cx="7315200" cy="51787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90000"/>
              </a:lnSpc>
              <a:buFontTx/>
              <a:buNone/>
            </a:pPr>
            <a:r>
              <a:rPr lang="en-US" dirty="0"/>
              <a:t>      As a general feature, most NP models allow large CP violation </a:t>
            </a:r>
            <a:r>
              <a:rPr lang="en-US" dirty="0" err="1"/>
              <a:t>baryogensis</a:t>
            </a:r>
            <a:r>
              <a:rPr lang="en-US" dirty="0"/>
              <a:t> actually requires it.</a:t>
            </a:r>
          </a:p>
          <a:p>
            <a:pPr marL="457200" indent="-457200">
              <a:lnSpc>
                <a:spcPct val="90000"/>
              </a:lnSpc>
              <a:buFontTx/>
              <a:buNone/>
            </a:pPr>
            <a:r>
              <a:rPr lang="en-US" dirty="0"/>
              <a:t>       </a:t>
            </a:r>
          </a:p>
          <a:p>
            <a:pPr marL="457200" indent="-457200">
              <a:lnSpc>
                <a:spcPct val="90000"/>
              </a:lnSpc>
              <a:buFontTx/>
              <a:buNone/>
            </a:pPr>
            <a:r>
              <a:rPr lang="en-US" dirty="0"/>
              <a:t>       Soon after the discovery of CP violation in the Laboratory in 1964, Andrei Sakharov proved in 1967 that some form of CP violation was essential for </a:t>
            </a:r>
            <a:r>
              <a:rPr lang="en-US" dirty="0" err="1"/>
              <a:t>baryogenesis</a:t>
            </a:r>
            <a:endParaRPr lang="en-US" dirty="0"/>
          </a:p>
          <a:p>
            <a:pPr marL="457200" indent="-457200">
              <a:lnSpc>
                <a:spcPct val="90000"/>
              </a:lnSpc>
              <a:buFontTx/>
              <a:buNone/>
            </a:pPr>
            <a:endParaRPr lang="en-US" dirty="0"/>
          </a:p>
          <a:p>
            <a:pPr marL="457200" indent="-457200">
              <a:lnSpc>
                <a:spcPct val="90000"/>
              </a:lnSpc>
              <a:buFontTx/>
              <a:buNone/>
            </a:pPr>
            <a:r>
              <a:rPr lang="en-US" dirty="0"/>
              <a:t>      </a:t>
            </a:r>
            <a:r>
              <a:rPr lang="en-US" u="sng" dirty="0"/>
              <a:t>Sakharov Theorem</a:t>
            </a:r>
          </a:p>
          <a:p>
            <a:pPr marL="457200" indent="-457200">
              <a:lnSpc>
                <a:spcPct val="90000"/>
              </a:lnSpc>
              <a:buFontTx/>
              <a:buNone/>
            </a:pPr>
            <a:r>
              <a:rPr lang="en-US" dirty="0"/>
              <a:t>      If CPT is true and the universe is created with 0 baryon number, in order to have </a:t>
            </a:r>
            <a:r>
              <a:rPr lang="en-US" dirty="0" err="1"/>
              <a:t>baryogenesis</a:t>
            </a:r>
            <a:r>
              <a:rPr lang="en-US" dirty="0"/>
              <a:t> in the early universe, the following 3 conditions must be satisfied:</a:t>
            </a:r>
          </a:p>
          <a:p>
            <a:pPr marL="838200" lvl="1" indent="-381000">
              <a:lnSpc>
                <a:spcPct val="90000"/>
              </a:lnSpc>
              <a:buFontTx/>
              <a:buAutoNum type="arabicParenR"/>
            </a:pPr>
            <a:r>
              <a:rPr lang="en-US" dirty="0">
                <a:solidFill>
                  <a:schemeClr val="accent2"/>
                </a:solidFill>
              </a:rPr>
              <a:t>Baryon Number is violated</a:t>
            </a:r>
          </a:p>
          <a:p>
            <a:pPr marL="1257300" lvl="2" indent="-342900">
              <a:lnSpc>
                <a:spcPct val="90000"/>
              </a:lnSpc>
              <a:buFontTx/>
              <a:buNone/>
            </a:pPr>
            <a:r>
              <a:rPr lang="en-US" dirty="0">
                <a:solidFill>
                  <a:schemeClr val="accent2"/>
                </a:solidFill>
              </a:rPr>
              <a:t>clearly needed to have excess baryons. </a:t>
            </a:r>
          </a:p>
          <a:p>
            <a:pPr marL="838200" lvl="1" indent="-381000">
              <a:lnSpc>
                <a:spcPct val="90000"/>
              </a:lnSpc>
              <a:buFontTx/>
              <a:buAutoNum type="arabicParenR"/>
            </a:pPr>
            <a:r>
              <a:rPr lang="en-US" dirty="0">
                <a:solidFill>
                  <a:schemeClr val="accent2"/>
                </a:solidFill>
              </a:rPr>
              <a:t>CP is violated</a:t>
            </a:r>
          </a:p>
          <a:p>
            <a:pPr marL="1257300" lvl="2" indent="-342900">
              <a:lnSpc>
                <a:spcPct val="90000"/>
              </a:lnSpc>
              <a:buFontTx/>
              <a:buNone/>
            </a:pPr>
            <a:r>
              <a:rPr lang="en-US" dirty="0">
                <a:solidFill>
                  <a:schemeClr val="accent2"/>
                </a:solidFill>
              </a:rPr>
              <a:t>Need to tell the baryon violation which way to go otherwise baryon number will be erased</a:t>
            </a:r>
          </a:p>
          <a:p>
            <a:pPr marL="838200" lvl="1" indent="-381000">
              <a:lnSpc>
                <a:spcPct val="90000"/>
              </a:lnSpc>
              <a:buFontTx/>
              <a:buAutoNum type="arabicParenR"/>
            </a:pPr>
            <a:r>
              <a:rPr lang="en-US" dirty="0">
                <a:solidFill>
                  <a:schemeClr val="accent2"/>
                </a:solidFill>
              </a:rPr>
              <a:t>The system must depart from thermal equilibrium </a:t>
            </a:r>
          </a:p>
        </p:txBody>
      </p:sp>
      <p:graphicFrame>
        <p:nvGraphicFramePr>
          <p:cNvPr id="6" name="Object 5">
            <a:extLst>
              <a:ext uri="{FF2B5EF4-FFF2-40B4-BE49-F238E27FC236}">
                <a16:creationId xmlns:a16="http://schemas.microsoft.com/office/drawing/2014/main" id="{9C965116-9C05-8448-8216-C3FA17F6D070}"/>
              </a:ext>
            </a:extLst>
          </p:cNvPr>
          <p:cNvGraphicFramePr>
            <a:graphicFrameLocks noChangeAspect="1"/>
          </p:cNvGraphicFramePr>
          <p:nvPr>
            <p:extLst>
              <p:ext uri="{D42A27DB-BD31-4B8C-83A1-F6EECF244321}">
                <p14:modId xmlns:p14="http://schemas.microsoft.com/office/powerpoint/2010/main" val="1185036196"/>
              </p:ext>
            </p:extLst>
          </p:nvPr>
        </p:nvGraphicFramePr>
        <p:xfrm>
          <a:off x="1440657" y="6164262"/>
          <a:ext cx="5287962" cy="384175"/>
        </p:xfrm>
        <a:graphic>
          <a:graphicData uri="http://schemas.openxmlformats.org/presentationml/2006/ole">
            <mc:AlternateContent xmlns:mc="http://schemas.openxmlformats.org/markup-compatibility/2006">
              <mc:Choice xmlns:v="urn:schemas-microsoft-com:vml" Requires="v">
                <p:oleObj spid="_x0000_s1083" name="Equation" r:id="rId3" imgW="3149280" imgH="228600" progId="Equation.DSMT4">
                  <p:embed/>
                </p:oleObj>
              </mc:Choice>
              <mc:Fallback>
                <p:oleObj name="Equation" r:id="rId3" imgW="3149280" imgH="228600" progId="Equation.DSMT4">
                  <p:embed/>
                  <p:pic>
                    <p:nvPicPr>
                      <p:cNvPr id="164762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657" y="6164262"/>
                        <a:ext cx="5287962"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 name="Picture 7" descr="sakharov.jpg                                                   00070566Macintosh HD                   B7C75D19:">
            <a:extLst>
              <a:ext uri="{FF2B5EF4-FFF2-40B4-BE49-F238E27FC236}">
                <a16:creationId xmlns:a16="http://schemas.microsoft.com/office/drawing/2014/main" id="{8B3992AA-302A-3942-A3ED-2CE5DA160C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5029200"/>
            <a:ext cx="1219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DC9D7BAA-880D-4F4B-A1C6-20A6066AAEED}"/>
              </a:ext>
            </a:extLst>
          </p:cNvPr>
          <p:cNvSpPr>
            <a:spLocks noGrp="1"/>
          </p:cNvSpPr>
          <p:nvPr>
            <p:ph type="ftr" sz="quarter" idx="11"/>
          </p:nvPr>
        </p:nvSpPr>
        <p:spPr>
          <a:xfrm>
            <a:off x="3124200" y="6485822"/>
            <a:ext cx="2895600" cy="365125"/>
          </a:xfrm>
        </p:spPr>
        <p:txBody>
          <a:bodyPr/>
          <a:lstStyle/>
          <a:p>
            <a:r>
              <a:rPr lang="en-US" dirty="0"/>
              <a:t>David Atwood    Iowa State University</a:t>
            </a:r>
          </a:p>
        </p:txBody>
      </p:sp>
    </p:spTree>
    <p:extLst>
      <p:ext uri="{BB962C8B-B14F-4D97-AF65-F5344CB8AC3E}">
        <p14:creationId xmlns:p14="http://schemas.microsoft.com/office/powerpoint/2010/main" val="125171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2675</TotalTime>
  <Words>1894</Words>
  <Application>Microsoft Macintosh PowerPoint</Application>
  <PresentationFormat>On-screen Show (4:3)</PresentationFormat>
  <Paragraphs>388</Paragraphs>
  <Slides>26</Slides>
  <Notes>4</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26</vt:i4>
      </vt:variant>
    </vt:vector>
  </HeadingPairs>
  <TitlesOfParts>
    <vt:vector size="40" baseType="lpstr">
      <vt:lpstr>Arial</vt:lpstr>
      <vt:lpstr>Arial Black</vt:lpstr>
      <vt:lpstr>Calibri</vt:lpstr>
      <vt:lpstr>Calibri Light</vt:lpstr>
      <vt:lpstr>Cambria Math</vt:lpstr>
      <vt:lpstr>Comic Sans MS</vt:lpstr>
      <vt:lpstr>ITC Zapf Dingbats</vt:lpstr>
      <vt:lpstr>Symbol</vt:lpstr>
      <vt:lpstr>Times</vt:lpstr>
      <vt:lpstr>Wingdings</vt:lpstr>
      <vt:lpstr>Office Theme</vt:lpstr>
      <vt:lpstr>Custom Design</vt:lpstr>
      <vt:lpstr>Equation</vt:lpstr>
      <vt:lpstr>Equation.DSMT4</vt:lpstr>
      <vt:lpstr>New Physics Belle II Through CP Violation</vt:lpstr>
      <vt:lpstr>Why New Physics?</vt:lpstr>
      <vt:lpstr>Frontiers</vt:lpstr>
      <vt:lpstr>Intensity Frontier.</vt:lpstr>
      <vt:lpstr>Mapping out Physics and signals</vt:lpstr>
      <vt:lpstr>Threading from NP to Experimental Observables</vt:lpstr>
      <vt:lpstr>CP Violation</vt:lpstr>
      <vt:lpstr>PowerPoint Presentation</vt:lpstr>
      <vt:lpstr>How do we know large CP violation is a feature of BSM Physics?</vt:lpstr>
      <vt:lpstr>Baryogenesis Near EW Transition</vt:lpstr>
      <vt:lpstr>PowerPoint Presentation</vt:lpstr>
      <vt:lpstr>PowerPoint Presentation</vt:lpstr>
      <vt:lpstr>CP Violating Observables</vt:lpstr>
      <vt:lpstr>Source of Strong Phase</vt:lpstr>
      <vt:lpstr>Gold Plated  CP violation in Oscillation to get CKM Phases</vt:lpstr>
      <vt:lpstr>Status of CKM Matrix</vt:lpstr>
      <vt:lpstr>In Fact, just from CP studies</vt:lpstr>
      <vt:lpstr>Applied to the gold plated B→ψK_s</vt:lpstr>
      <vt:lpstr>The experiment you do</vt:lpstr>
      <vt:lpstr>Gluonic Penguin</vt:lpstr>
      <vt:lpstr>Gluonic b→s  Penguins   Results so far</vt:lpstr>
      <vt:lpstr>How about Photonic Penguins?</vt:lpstr>
      <vt:lpstr>Such NP has not been discovered yet…</vt:lpstr>
      <vt:lpstr>Time independent CP Violation to determine ϕ_3</vt:lpstr>
      <vt:lpstr>Prospect for ϕ_3  </vt:lpstr>
      <vt:lpstr>Conclusions</vt:lpstr>
    </vt:vector>
  </TitlesOfParts>
  <Company>ISU</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Atwood</dc:creator>
  <cp:lastModifiedBy>Microsoft Office User</cp:lastModifiedBy>
  <cp:revision>152</cp:revision>
  <cp:lastPrinted>2022-08-04T17:11:28Z</cp:lastPrinted>
  <dcterms:created xsi:type="dcterms:W3CDTF">2015-10-28T16:01:31Z</dcterms:created>
  <dcterms:modified xsi:type="dcterms:W3CDTF">2022-08-04T17:14:26Z</dcterms:modified>
</cp:coreProperties>
</file>