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0" r:id="rId2"/>
    <p:sldId id="2658" r:id="rId3"/>
    <p:sldId id="2677" r:id="rId4"/>
    <p:sldId id="2678" r:id="rId5"/>
    <p:sldId id="2673" r:id="rId6"/>
    <p:sldId id="2675" r:id="rId7"/>
    <p:sldId id="2676" r:id="rId8"/>
    <p:sldId id="2597" r:id="rId9"/>
    <p:sldId id="2598" r:id="rId10"/>
    <p:sldId id="2599" r:id="rId11"/>
    <p:sldId id="2547" r:id="rId12"/>
    <p:sldId id="2537" r:id="rId13"/>
    <p:sldId id="2579" r:id="rId14"/>
    <p:sldId id="2510" r:id="rId15"/>
    <p:sldId id="2512" r:id="rId16"/>
    <p:sldId id="2513" r:id="rId17"/>
    <p:sldId id="2514" r:id="rId18"/>
    <p:sldId id="2543" r:id="rId19"/>
    <p:sldId id="2542" r:id="rId20"/>
    <p:sldId id="2580" r:id="rId21"/>
    <p:sldId id="2575" r:id="rId22"/>
    <p:sldId id="2538" r:id="rId23"/>
    <p:sldId id="2610" r:id="rId24"/>
    <p:sldId id="2546" r:id="rId25"/>
    <p:sldId id="2679" r:id="rId26"/>
    <p:sldId id="2663" r:id="rId27"/>
    <p:sldId id="25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AFABAB"/>
    <a:srgbClr val="767171"/>
    <a:srgbClr val="000000"/>
    <a:srgbClr val="FFFA00"/>
    <a:srgbClr val="FDFFA3"/>
    <a:srgbClr val="FFC000"/>
    <a:srgbClr val="60D3D6"/>
    <a:srgbClr val="00B3AD"/>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88720"/>
  </p:normalViewPr>
  <p:slideViewPr>
    <p:cSldViewPr snapToGrid="0" snapToObjects="1">
      <p:cViewPr varScale="1">
        <p:scale>
          <a:sx n="95" d="100"/>
          <a:sy n="95" d="100"/>
        </p:scale>
        <p:origin x="144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DADD-29E6-854A-831D-42647E2C5733}" type="datetimeFigureOut">
              <a:rPr lang="en-US" smtClean="0"/>
              <a:t>8/4/22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72253-FC4A-354B-B715-45BD973D32D1}" type="slidenum">
              <a:rPr lang="en-US" smtClean="0"/>
              <a:t>‹#›</a:t>
            </a:fld>
            <a:endParaRPr lang="en-US"/>
          </a:p>
        </p:txBody>
      </p:sp>
    </p:spTree>
    <p:extLst>
      <p:ext uri="{BB962C8B-B14F-4D97-AF65-F5344CB8AC3E}">
        <p14:creationId xmlns:p14="http://schemas.microsoft.com/office/powerpoint/2010/main" val="22518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72253-FC4A-354B-B715-45BD973D32D1}" type="slidenum">
              <a:rPr lang="en-US" smtClean="0"/>
              <a:t>1</a:t>
            </a:fld>
            <a:endParaRPr lang="en-US"/>
          </a:p>
        </p:txBody>
      </p:sp>
    </p:spTree>
    <p:extLst>
      <p:ext uri="{BB962C8B-B14F-4D97-AF65-F5344CB8AC3E}">
        <p14:creationId xmlns:p14="http://schemas.microsoft.com/office/powerpoint/2010/main" val="370130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the leading contribution!!</a:t>
            </a:r>
          </a:p>
        </p:txBody>
      </p:sp>
      <p:sp>
        <p:nvSpPr>
          <p:cNvPr id="4" name="Slide Number Placeholder 3"/>
          <p:cNvSpPr>
            <a:spLocks noGrp="1"/>
          </p:cNvSpPr>
          <p:nvPr>
            <p:ph type="sldNum" sz="quarter" idx="5"/>
          </p:nvPr>
        </p:nvSpPr>
        <p:spPr/>
        <p:txBody>
          <a:bodyPr/>
          <a:lstStyle/>
          <a:p>
            <a:fld id="{33072253-FC4A-354B-B715-45BD973D32D1}" type="slidenum">
              <a:rPr lang="en-US" smtClean="0"/>
              <a:t>8</a:t>
            </a:fld>
            <a:endParaRPr lang="en-US"/>
          </a:p>
        </p:txBody>
      </p:sp>
    </p:spTree>
    <p:extLst>
      <p:ext uri="{BB962C8B-B14F-4D97-AF65-F5344CB8AC3E}">
        <p14:creationId xmlns:p14="http://schemas.microsoft.com/office/powerpoint/2010/main" val="154618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t>
            </a:r>
            <a:r>
              <a:rPr lang="en-US" dirty="0"/>
              <a:t> = transverse distance with respect to the interaction point</a:t>
            </a:r>
          </a:p>
          <a:p>
            <a:r>
              <a:rPr lang="en-US" dirty="0" err="1"/>
              <a:t>dz</a:t>
            </a:r>
            <a:r>
              <a:rPr lang="en-US" dirty="0"/>
              <a:t> = z coordinate point of closest approach with respect to the interaction point</a:t>
            </a:r>
          </a:p>
        </p:txBody>
      </p:sp>
      <p:sp>
        <p:nvSpPr>
          <p:cNvPr id="4" name="Slide Number Placeholder 3"/>
          <p:cNvSpPr>
            <a:spLocks noGrp="1"/>
          </p:cNvSpPr>
          <p:nvPr>
            <p:ph type="sldNum" sz="quarter" idx="5"/>
          </p:nvPr>
        </p:nvSpPr>
        <p:spPr/>
        <p:txBody>
          <a:bodyPr/>
          <a:lstStyle/>
          <a:p>
            <a:fld id="{33072253-FC4A-354B-B715-45BD973D32D1}" type="slidenum">
              <a:rPr lang="en-US" smtClean="0"/>
              <a:t>12</a:t>
            </a:fld>
            <a:endParaRPr lang="en-US"/>
          </a:p>
        </p:txBody>
      </p:sp>
    </p:spTree>
    <p:extLst>
      <p:ext uri="{BB962C8B-B14F-4D97-AF65-F5344CB8AC3E}">
        <p14:creationId xmlns:p14="http://schemas.microsoft.com/office/powerpoint/2010/main" val="67150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Thrust is an event shape variable</a:t>
            </a:r>
          </a:p>
        </p:txBody>
      </p:sp>
      <p:sp>
        <p:nvSpPr>
          <p:cNvPr id="4" name="Slide Number Placeholder 3"/>
          <p:cNvSpPr>
            <a:spLocks noGrp="1"/>
          </p:cNvSpPr>
          <p:nvPr>
            <p:ph type="sldNum" sz="quarter" idx="5"/>
          </p:nvPr>
        </p:nvSpPr>
        <p:spPr/>
        <p:txBody>
          <a:bodyPr/>
          <a:lstStyle/>
          <a:p>
            <a:fld id="{33072253-FC4A-354B-B715-45BD973D32D1}" type="slidenum">
              <a:rPr lang="en-US" smtClean="0"/>
              <a:t>13</a:t>
            </a:fld>
            <a:endParaRPr lang="en-US"/>
          </a:p>
        </p:txBody>
      </p:sp>
    </p:spTree>
    <p:extLst>
      <p:ext uri="{BB962C8B-B14F-4D97-AF65-F5344CB8AC3E}">
        <p14:creationId xmlns:p14="http://schemas.microsoft.com/office/powerpoint/2010/main" val="393884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de-correlated axes leads to one fewer systematic error source</a:t>
            </a:r>
          </a:p>
        </p:txBody>
      </p:sp>
      <p:sp>
        <p:nvSpPr>
          <p:cNvPr id="4" name="Slide Number Placeholder 3"/>
          <p:cNvSpPr>
            <a:spLocks noGrp="1"/>
          </p:cNvSpPr>
          <p:nvPr>
            <p:ph type="sldNum" sz="quarter" idx="5"/>
          </p:nvPr>
        </p:nvSpPr>
        <p:spPr/>
        <p:txBody>
          <a:bodyPr/>
          <a:lstStyle/>
          <a:p>
            <a:fld id="{33072253-FC4A-354B-B715-45BD973D32D1}" type="slidenum">
              <a:rPr lang="en-US" smtClean="0"/>
              <a:t>20</a:t>
            </a:fld>
            <a:endParaRPr lang="en-US"/>
          </a:p>
        </p:txBody>
      </p:sp>
    </p:spTree>
    <p:extLst>
      <p:ext uri="{BB962C8B-B14F-4D97-AF65-F5344CB8AC3E}">
        <p14:creationId xmlns:p14="http://schemas.microsoft.com/office/powerpoint/2010/main" val="358741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72253-FC4A-354B-B715-45BD973D32D1}" type="slidenum">
              <a:rPr lang="en-US" smtClean="0"/>
              <a:t>26</a:t>
            </a:fld>
            <a:endParaRPr lang="en-US"/>
          </a:p>
        </p:txBody>
      </p:sp>
    </p:spTree>
    <p:extLst>
      <p:ext uri="{BB962C8B-B14F-4D97-AF65-F5344CB8AC3E}">
        <p14:creationId xmlns:p14="http://schemas.microsoft.com/office/powerpoint/2010/main" val="839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72253-FC4A-354B-B715-45BD973D32D1}" type="slidenum">
              <a:rPr lang="en-US" smtClean="0"/>
              <a:t>27</a:t>
            </a:fld>
            <a:endParaRPr lang="en-US"/>
          </a:p>
        </p:txBody>
      </p:sp>
    </p:spTree>
    <p:extLst>
      <p:ext uri="{BB962C8B-B14F-4D97-AF65-F5344CB8AC3E}">
        <p14:creationId xmlns:p14="http://schemas.microsoft.com/office/powerpoint/2010/main" val="354763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F1EB-9C27-9D41-8BA2-CF9C080F6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FD7E0-0F3F-3143-B232-C0614D879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FFE467-D8E8-7F48-8921-827D8BA76E98}"/>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5" name="Footer Placeholder 4">
            <a:extLst>
              <a:ext uri="{FF2B5EF4-FFF2-40B4-BE49-F238E27FC236}">
                <a16:creationId xmlns:a16="http://schemas.microsoft.com/office/drawing/2014/main" id="{84ED7E07-585A-A940-891D-A623CD81F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41786-0789-8741-9A7B-F5B731902CD9}"/>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91754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7A0B-365A-9F42-8F0B-AC5472430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23CC67-6B89-9E4C-96C4-CC6458977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2E0FA-5DA8-BC4D-B7ED-60BF3038B36E}"/>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5" name="Footer Placeholder 4">
            <a:extLst>
              <a:ext uri="{FF2B5EF4-FFF2-40B4-BE49-F238E27FC236}">
                <a16:creationId xmlns:a16="http://schemas.microsoft.com/office/drawing/2014/main" id="{94FACCA5-C61B-804D-A696-D4977C2E8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2247B-6F5C-C94F-AD52-CFAEB3780B50}"/>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23956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0F535-FCCB-F745-81C7-FB7E7CF80D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5009FD-411F-3448-BB0F-B4CBC80D5B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ACF16-E5DE-0344-B588-CDBD017B2EFC}"/>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5" name="Footer Placeholder 4">
            <a:extLst>
              <a:ext uri="{FF2B5EF4-FFF2-40B4-BE49-F238E27FC236}">
                <a16:creationId xmlns:a16="http://schemas.microsoft.com/office/drawing/2014/main" id="{325C9003-08DE-FB48-B58D-3416A04EA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85977-40A1-2F42-ADA2-85611A7DD320}"/>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77329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6D18-03B4-6643-80C9-10F5CF422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6348C9-97D2-974A-9ED9-8E4AB67D9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24928-E892-EC4D-9CF0-6C7A3E38B9FB}"/>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5" name="Footer Placeholder 4">
            <a:extLst>
              <a:ext uri="{FF2B5EF4-FFF2-40B4-BE49-F238E27FC236}">
                <a16:creationId xmlns:a16="http://schemas.microsoft.com/office/drawing/2014/main" id="{6987E706-917D-B049-AF29-4722236DD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D1D2E-715E-5A45-81C2-8C2FFDF70773}"/>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140702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7536-B20F-E04A-AA76-FB4EBC694F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2D5342-2BBE-7A4C-9F91-3313162139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7FAC5-9375-0B46-8D44-683DDDE6BC8D}"/>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5" name="Footer Placeholder 4">
            <a:extLst>
              <a:ext uri="{FF2B5EF4-FFF2-40B4-BE49-F238E27FC236}">
                <a16:creationId xmlns:a16="http://schemas.microsoft.com/office/drawing/2014/main" id="{DBB99913-ADBC-534C-8504-E4837A9A3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C032E-63B4-9A41-9E44-F1BD68433435}"/>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7743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BAF9-1743-BD4A-A67E-3E8A75E28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DCFB0-3027-1F49-AFC8-CA3F028C78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14A88-A963-5C4E-B6D1-0E8794D53C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A498FC-DE36-AD4C-8438-8318FC584A54}"/>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6" name="Footer Placeholder 5">
            <a:extLst>
              <a:ext uri="{FF2B5EF4-FFF2-40B4-BE49-F238E27FC236}">
                <a16:creationId xmlns:a16="http://schemas.microsoft.com/office/drawing/2014/main" id="{680A7EAC-C07B-D040-AFF3-7287CF473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73836-327C-7342-9689-195FCF1C3526}"/>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315795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798A-931E-2642-B3D9-27D9E73D60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FDFC8B-76D9-674A-9551-9D37D3AAE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08CF7B-1FEB-C843-BB22-68A18E5345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1CF7C-ECE0-4C48-9F69-E71A19A09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0EE5C-4FD6-9547-93A8-FDB172457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D63B7C-BF11-D64B-A1A3-5C0376263377}"/>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8" name="Footer Placeholder 7">
            <a:extLst>
              <a:ext uri="{FF2B5EF4-FFF2-40B4-BE49-F238E27FC236}">
                <a16:creationId xmlns:a16="http://schemas.microsoft.com/office/drawing/2014/main" id="{2883F71D-7883-3847-990B-22A0E2212B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4844C8-1C10-B04D-BA3B-0C879C1B9066}"/>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202200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1C0D-CF96-254A-B732-35616383A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69BBF-E838-674F-8B0D-A8C70439F06B}"/>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4" name="Footer Placeholder 3">
            <a:extLst>
              <a:ext uri="{FF2B5EF4-FFF2-40B4-BE49-F238E27FC236}">
                <a16:creationId xmlns:a16="http://schemas.microsoft.com/office/drawing/2014/main" id="{AB4EB8AF-AC47-9A42-9F09-C5941BB252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BF9EDD-0695-094A-B240-4C4DC918CC85}"/>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103599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E683A-71A1-DA46-A7A4-67BC84A7711C}"/>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3" name="Footer Placeholder 2">
            <a:extLst>
              <a:ext uri="{FF2B5EF4-FFF2-40B4-BE49-F238E27FC236}">
                <a16:creationId xmlns:a16="http://schemas.microsoft.com/office/drawing/2014/main" id="{8E1CA01F-6840-A24C-8222-D3FC5E3FD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65E31B-B8D3-6F49-BEED-0233BD783291}"/>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235391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C4EC-5CCD-6244-8A39-C08934FC2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D546CF-A9DD-DC4F-BAAB-64DFB7C7F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59DFCB-BE0F-2D46-9A9A-80F36F2E5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D8437-D7CA-1645-9D93-E9131D9D3869}"/>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6" name="Footer Placeholder 5">
            <a:extLst>
              <a:ext uri="{FF2B5EF4-FFF2-40B4-BE49-F238E27FC236}">
                <a16:creationId xmlns:a16="http://schemas.microsoft.com/office/drawing/2014/main" id="{0BA6C298-05EA-0B46-B553-29DB60544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888A3-CDAF-A04B-9D2D-4B46634374C6}"/>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84040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179A-5B8C-584B-85D3-BCF7F9435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10D5E5-FDF2-5B4A-B4CD-805C86189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BC6F2D-E284-BC4E-964A-6FABF7354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4B53C-53A1-384E-87BA-29985190994D}"/>
              </a:ext>
            </a:extLst>
          </p:cNvPr>
          <p:cNvSpPr>
            <a:spLocks noGrp="1"/>
          </p:cNvSpPr>
          <p:nvPr>
            <p:ph type="dt" sz="half" idx="10"/>
          </p:nvPr>
        </p:nvSpPr>
        <p:spPr/>
        <p:txBody>
          <a:bodyPr/>
          <a:lstStyle/>
          <a:p>
            <a:fld id="{90B8CBAF-D9DD-CB4A-973A-753416645055}" type="datetimeFigureOut">
              <a:rPr lang="en-US" smtClean="0"/>
              <a:t>8/4/22</a:t>
            </a:fld>
            <a:endParaRPr lang="en-US"/>
          </a:p>
        </p:txBody>
      </p:sp>
      <p:sp>
        <p:nvSpPr>
          <p:cNvPr id="6" name="Footer Placeholder 5">
            <a:extLst>
              <a:ext uri="{FF2B5EF4-FFF2-40B4-BE49-F238E27FC236}">
                <a16:creationId xmlns:a16="http://schemas.microsoft.com/office/drawing/2014/main" id="{8D99B80F-11BB-9E40-8B12-6657E69F8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C3FBE-5AC4-2F45-82EE-C15DF79E2EAA}"/>
              </a:ext>
            </a:extLst>
          </p:cNvPr>
          <p:cNvSpPr>
            <a:spLocks noGrp="1"/>
          </p:cNvSpPr>
          <p:nvPr>
            <p:ph type="sldNum" sz="quarter" idx="12"/>
          </p:nvPr>
        </p:nvSpPr>
        <p:spPr/>
        <p:txBody>
          <a:bodyPr/>
          <a:lstStyle/>
          <a:p>
            <a:fld id="{FC9E56B6-7265-0042-9D4F-759088A9E2E2}" type="slidenum">
              <a:rPr lang="en-US" smtClean="0"/>
              <a:t>‹#›</a:t>
            </a:fld>
            <a:endParaRPr lang="en-US"/>
          </a:p>
        </p:txBody>
      </p:sp>
    </p:spTree>
    <p:extLst>
      <p:ext uri="{BB962C8B-B14F-4D97-AF65-F5344CB8AC3E}">
        <p14:creationId xmlns:p14="http://schemas.microsoft.com/office/powerpoint/2010/main" val="77112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072788-4FDD-3A46-B8EA-B13A2AD1C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61F21-AF50-AF4D-A739-AB8EA3E49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FEA01-3510-3044-9E1D-5E93A068D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8CBAF-D9DD-CB4A-973A-753416645055}" type="datetimeFigureOut">
              <a:rPr lang="en-US" smtClean="0"/>
              <a:t>8/4/22</a:t>
            </a:fld>
            <a:endParaRPr lang="en-US"/>
          </a:p>
        </p:txBody>
      </p:sp>
      <p:sp>
        <p:nvSpPr>
          <p:cNvPr id="5" name="Footer Placeholder 4">
            <a:extLst>
              <a:ext uri="{FF2B5EF4-FFF2-40B4-BE49-F238E27FC236}">
                <a16:creationId xmlns:a16="http://schemas.microsoft.com/office/drawing/2014/main" id="{2A0F9B76-812D-E249-9B01-B73B89528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BDAA6-F441-3849-83B4-493604BC6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E56B6-7265-0042-9D4F-759088A9E2E2}" type="slidenum">
              <a:rPr lang="en-US" smtClean="0"/>
              <a:t>‹#›</a:t>
            </a:fld>
            <a:endParaRPr lang="en-US"/>
          </a:p>
        </p:txBody>
      </p:sp>
    </p:spTree>
    <p:extLst>
      <p:ext uri="{BB962C8B-B14F-4D97-AF65-F5344CB8AC3E}">
        <p14:creationId xmlns:p14="http://schemas.microsoft.com/office/powerpoint/2010/main" val="2076009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40.png"/></Relationships>
</file>

<file path=ppt/slides/_rels/slide1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50.png"/></Relationships>
</file>

<file path=ppt/slides/_rels/slide17.xml.rels><?xml version="1.0" encoding="UTF-8" standalone="yes"?>
<Relationships xmlns="http://schemas.openxmlformats.org/package/2006/relationships"><Relationship Id="rId8" Type="http://schemas.openxmlformats.org/officeDocument/2006/relationships/image" Target="../media/image250.png"/><Relationship Id="rId12" Type="http://schemas.openxmlformats.org/officeDocument/2006/relationships/image" Target="../media/image10.svg"/><Relationship Id="rId7" Type="http://schemas.openxmlformats.org/officeDocument/2006/relationships/image" Target="../media/image240.png"/><Relationship Id="rId1" Type="http://schemas.openxmlformats.org/officeDocument/2006/relationships/slideLayout" Target="../slideLayouts/slideLayout7.xml"/><Relationship Id="rId11" Type="http://schemas.openxmlformats.org/officeDocument/2006/relationships/image" Target="../media/image9.png"/><Relationship Id="rId6" Type="http://schemas.openxmlformats.org/officeDocument/2006/relationships/image" Target="../media/image231.png"/><Relationship Id="rId5" Type="http://schemas.openxmlformats.org/officeDocument/2006/relationships/image" Target="../media/image120.png"/><Relationship Id="rId10" Type="http://schemas.openxmlformats.org/officeDocument/2006/relationships/image" Target="../media/image39.png"/><Relationship Id="rId9" Type="http://schemas.openxmlformats.org/officeDocument/2006/relationships/image" Target="../media/image48.png"/><Relationship Id="rId4" Type="http://schemas.openxmlformats.org/officeDocument/2006/relationships/image" Target="../media/image110.png"/></Relationships>
</file>

<file path=ppt/slides/_rels/slide18.xml.rels><?xml version="1.0" encoding="UTF-8" standalone="yes"?>
<Relationships xmlns="http://schemas.openxmlformats.org/package/2006/relationships"><Relationship Id="rId7"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9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92C8-5E84-174B-AAE6-B1DAF98BB455}"/>
              </a:ext>
            </a:extLst>
          </p:cNvPr>
          <p:cNvSpPr>
            <a:spLocks noGrp="1"/>
          </p:cNvSpPr>
          <p:nvPr>
            <p:ph type="title"/>
          </p:nvPr>
        </p:nvSpPr>
        <p:spPr>
          <a:xfrm>
            <a:off x="691747" y="868779"/>
            <a:ext cx="10808504" cy="2475442"/>
          </a:xfrm>
        </p:spPr>
        <p:txBody>
          <a:bodyPr>
            <a:noAutofit/>
          </a:bodyPr>
          <a:lstStyle/>
          <a:p>
            <a:pPr algn="ctr"/>
            <a:r>
              <a:rPr lang="en-US" sz="5400" b="1" dirty="0"/>
              <a:t>Measuring Quark Polarization Dependent Di-Hadron Fragmentation Functions at Belle II</a:t>
            </a:r>
          </a:p>
        </p:txBody>
      </p:sp>
      <p:sp>
        <p:nvSpPr>
          <p:cNvPr id="4" name="Rectangle 3">
            <a:extLst>
              <a:ext uri="{FF2B5EF4-FFF2-40B4-BE49-F238E27FC236}">
                <a16:creationId xmlns:a16="http://schemas.microsoft.com/office/drawing/2014/main" id="{C87292FB-4EA1-3243-960E-70B50864FCF7}"/>
              </a:ext>
            </a:extLst>
          </p:cNvPr>
          <p:cNvSpPr/>
          <p:nvPr/>
        </p:nvSpPr>
        <p:spPr>
          <a:xfrm>
            <a:off x="585787" y="526093"/>
            <a:ext cx="10988261" cy="58371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F543F33-7155-C747-B70F-C32A6FBDD37F}"/>
              </a:ext>
            </a:extLst>
          </p:cNvPr>
          <p:cNvCxnSpPr>
            <a:cxnSpLocks/>
          </p:cNvCxnSpPr>
          <p:nvPr/>
        </p:nvCxnSpPr>
        <p:spPr>
          <a:xfrm flipH="1">
            <a:off x="2280138" y="3686907"/>
            <a:ext cx="7631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B4EF98-42CD-2C42-AC3F-F9D14AF96E93}"/>
              </a:ext>
            </a:extLst>
          </p:cNvPr>
          <p:cNvSpPr txBox="1"/>
          <p:nvPr/>
        </p:nvSpPr>
        <p:spPr>
          <a:xfrm>
            <a:off x="2687663" y="4151414"/>
            <a:ext cx="6784507" cy="646331"/>
          </a:xfrm>
          <a:prstGeom prst="rect">
            <a:avLst/>
          </a:prstGeom>
          <a:noFill/>
        </p:spPr>
        <p:txBody>
          <a:bodyPr wrap="square" rtlCol="0">
            <a:spAutoFit/>
          </a:bodyPr>
          <a:lstStyle/>
          <a:p>
            <a:pPr algn="ctr"/>
            <a:r>
              <a:rPr lang="en-US" sz="3600" spc="300" dirty="0">
                <a:latin typeface="+mj-lt"/>
              </a:rPr>
              <a:t>KATHERINE PARHAM</a:t>
            </a:r>
          </a:p>
        </p:txBody>
      </p:sp>
      <p:pic>
        <p:nvPicPr>
          <p:cNvPr id="2052" name="Picture 4" descr="Duke University Logo and Crest Download Vector">
            <a:extLst>
              <a:ext uri="{FF2B5EF4-FFF2-40B4-BE49-F238E27FC236}">
                <a16:creationId xmlns:a16="http://schemas.microsoft.com/office/drawing/2014/main" id="{7EB2ACC9-884E-AE27-607A-41338D8FB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053" y="5215807"/>
            <a:ext cx="820303" cy="10107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uke University Logo and Crest Download Vector">
            <a:extLst>
              <a:ext uri="{FF2B5EF4-FFF2-40B4-BE49-F238E27FC236}">
                <a16:creationId xmlns:a16="http://schemas.microsoft.com/office/drawing/2014/main" id="{D842A852-C222-191E-F52C-9956B68F5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170" y="5318596"/>
            <a:ext cx="1840406" cy="8051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S. Department of Energy - Energy and Efficiency Institute">
            <a:extLst>
              <a:ext uri="{FF2B5EF4-FFF2-40B4-BE49-F238E27FC236}">
                <a16:creationId xmlns:a16="http://schemas.microsoft.com/office/drawing/2014/main" id="{5BF76DE7-2F48-FA4E-0F4C-FF2D454EB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747" y="4766838"/>
            <a:ext cx="4121779" cy="206089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9DB509C-6530-1C99-AD2F-C26911CA5E6C}"/>
              </a:ext>
            </a:extLst>
          </p:cNvPr>
          <p:cNvGrpSpPr/>
          <p:nvPr/>
        </p:nvGrpSpPr>
        <p:grpSpPr>
          <a:xfrm>
            <a:off x="4959939" y="5144277"/>
            <a:ext cx="3418701" cy="1187630"/>
            <a:chOff x="4914417" y="5127370"/>
            <a:chExt cx="3418701" cy="1187630"/>
          </a:xfrm>
        </p:grpSpPr>
        <p:pic>
          <p:nvPicPr>
            <p:cNvPr id="2058" name="Picture 10" descr="NSF Logo | NSF - National Science Foundation">
              <a:extLst>
                <a:ext uri="{FF2B5EF4-FFF2-40B4-BE49-F238E27FC236}">
                  <a16:creationId xmlns:a16="http://schemas.microsoft.com/office/drawing/2014/main" id="{362309C2-0EFA-FCB5-31FD-2E863D9FD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417" y="5127370"/>
              <a:ext cx="1181582" cy="11876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7916DD-3BA4-CBFF-BEFA-57F9E9268EC8}"/>
                </a:ext>
              </a:extLst>
            </p:cNvPr>
            <p:cNvSpPr txBox="1"/>
            <p:nvPr/>
          </p:nvSpPr>
          <p:spPr>
            <a:xfrm>
              <a:off x="6097486" y="5417215"/>
              <a:ext cx="2235632" cy="646331"/>
            </a:xfrm>
            <a:prstGeom prst="rect">
              <a:avLst/>
            </a:prstGeom>
            <a:noFill/>
          </p:spPr>
          <p:txBody>
            <a:bodyPr wrap="square" rtlCol="0">
              <a:spAutoFit/>
            </a:bodyPr>
            <a:lstStyle/>
            <a:p>
              <a:r>
                <a:rPr lang="en-US" dirty="0"/>
                <a:t>Graduate Research</a:t>
              </a:r>
            </a:p>
            <a:p>
              <a:r>
                <a:rPr lang="en-US" dirty="0"/>
                <a:t>Fellowship Program</a:t>
              </a:r>
            </a:p>
          </p:txBody>
        </p:sp>
      </p:grpSp>
    </p:spTree>
    <p:extLst>
      <p:ext uri="{BB962C8B-B14F-4D97-AF65-F5344CB8AC3E}">
        <p14:creationId xmlns:p14="http://schemas.microsoft.com/office/powerpoint/2010/main" val="269710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FACTORIZATION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6</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C8F9CB-66E0-FC43-9270-95BA1EB51AAD}"/>
                  </a:ext>
                </a:extLst>
              </p:cNvPr>
              <p:cNvSpPr txBox="1"/>
              <p:nvPr/>
            </p:nvSpPr>
            <p:spPr>
              <a:xfrm>
                <a:off x="664955" y="1648105"/>
                <a:ext cx="10862089" cy="4961295"/>
              </a:xfrm>
              <a:prstGeom prst="rect">
                <a:avLst/>
              </a:prstGeom>
              <a:noFill/>
            </p:spPr>
            <p:txBody>
              <a:bodyPr wrap="square" rtlCol="0">
                <a:spAutoFit/>
              </a:bodyPr>
              <a:lstStyle/>
              <a:p>
                <a:r>
                  <a:rPr lang="en-US" sz="2400" dirty="0"/>
                  <a:t>Scattering amplitudes can be factorized into a perturbatively calculable part, </a:t>
                </a:r>
                <a14:m>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𝜎</m:t>
                        </m:r>
                      </m:e>
                    </m:acc>
                  </m:oMath>
                </a14:m>
                <a:r>
                  <a:rPr lang="en-US" sz="2400" dirty="0"/>
                  <a:t>, and a non-perturbatively calculable part:</a:t>
                </a:r>
              </a:p>
              <a:p>
                <a:endParaRPr lang="en-US" sz="1200" dirty="0"/>
              </a:p>
              <a:p>
                <a:r>
                  <a:rPr lang="en-US" sz="2400" dirty="0">
                    <a:solidFill>
                      <a:schemeClr val="tx1">
                        <a:lumMod val="50000"/>
                        <a:lumOff val="50000"/>
                      </a:schemeClr>
                    </a:solidFill>
                  </a:rPr>
                  <a:t>Single-inclusive annihilation: </a:t>
                </a:r>
              </a:p>
              <a:p>
                <a:pPr/>
                <a14:m>
                  <m:oMathPara xmlns:m="http://schemas.openxmlformats.org/officeDocument/2006/math">
                    <m:oMathParaPr>
                      <m:jc m:val="left"/>
                    </m:oMathParaPr>
                    <m:oMath xmlns:m="http://schemas.openxmlformats.org/officeDocument/2006/math">
                      <m:sSup>
                        <m:sSupPr>
                          <m:ctrlPr>
                            <a:rPr lang="en-US" sz="2400" i="1" smtClean="0">
                              <a:solidFill>
                                <a:schemeClr val="tx1">
                                  <a:lumMod val="50000"/>
                                  <a:lumOff val="50000"/>
                                </a:schemeClr>
                              </a:solidFill>
                              <a:latin typeface="Cambria Math" panose="02040503050406030204" pitchFamily="18" charset="0"/>
                            </a:rPr>
                          </m:ctrlPr>
                        </m:sSupPr>
                        <m:e>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𝜎</m:t>
                          </m:r>
                        </m:e>
                        <m:sup>
                          <m:sSup>
                            <m:sSupPr>
                              <m:ctrlPr>
                                <a:rPr lang="en-US" sz="2400" i="1" smtClean="0">
                                  <a:solidFill>
                                    <a:schemeClr val="tx1">
                                      <a:lumMod val="50000"/>
                                      <a:lumOff val="50000"/>
                                    </a:schemeClr>
                                  </a:solidFill>
                                  <a:latin typeface="Cambria Math" panose="02040503050406030204" pitchFamily="18" charset="0"/>
                                </a:rPr>
                              </m:ctrlPr>
                            </m:sSupPr>
                            <m:e>
                              <m:r>
                                <a:rPr lang="en-US" sz="2400" b="0" i="1" smtClean="0">
                                  <a:solidFill>
                                    <a:schemeClr val="tx1">
                                      <a:lumMod val="50000"/>
                                      <a:lumOff val="50000"/>
                                    </a:schemeClr>
                                  </a:solidFill>
                                  <a:latin typeface="Cambria Math" panose="02040503050406030204" pitchFamily="18" charset="0"/>
                                </a:rPr>
                                <m:t>𝑒</m:t>
                              </m:r>
                            </m:e>
                            <m:sup>
                              <m:r>
                                <a:rPr lang="en-US" sz="2400" b="0" i="1" smtClean="0">
                                  <a:solidFill>
                                    <a:schemeClr val="tx1">
                                      <a:lumMod val="50000"/>
                                      <a:lumOff val="50000"/>
                                    </a:schemeClr>
                                  </a:solidFill>
                                  <a:latin typeface="Cambria Math" panose="02040503050406030204" pitchFamily="18" charset="0"/>
                                </a:rPr>
                                <m:t>+</m:t>
                              </m:r>
                            </m:sup>
                          </m:sSup>
                          <m:sSup>
                            <m:sSupPr>
                              <m:ctrlPr>
                                <a:rPr lang="en-US" sz="2400" i="1" smtClean="0">
                                  <a:solidFill>
                                    <a:schemeClr val="tx1">
                                      <a:lumMod val="50000"/>
                                      <a:lumOff val="50000"/>
                                    </a:schemeClr>
                                  </a:solidFill>
                                  <a:latin typeface="Cambria Math" panose="02040503050406030204" pitchFamily="18" charset="0"/>
                                </a:rPr>
                              </m:ctrlPr>
                            </m:sSupPr>
                            <m:e>
                              <m:r>
                                <a:rPr lang="en-US" sz="2400" b="0" i="1" smtClean="0">
                                  <a:solidFill>
                                    <a:schemeClr val="tx1">
                                      <a:lumMod val="50000"/>
                                      <a:lumOff val="50000"/>
                                    </a:schemeClr>
                                  </a:solidFill>
                                  <a:latin typeface="Cambria Math" panose="02040503050406030204" pitchFamily="18" charset="0"/>
                                </a:rPr>
                                <m:t>𝑒</m:t>
                              </m:r>
                            </m:e>
                            <m:sup>
                              <m:r>
                                <a:rPr lang="en-US" sz="2400" b="0" i="1" smtClean="0">
                                  <a:solidFill>
                                    <a:schemeClr val="tx1">
                                      <a:lumMod val="50000"/>
                                      <a:lumOff val="50000"/>
                                    </a:schemeClr>
                                  </a:solidFill>
                                  <a:latin typeface="Cambria Math" panose="02040503050406030204" pitchFamily="18" charset="0"/>
                                </a:rPr>
                                <m:t>−</m:t>
                              </m:r>
                            </m:sup>
                          </m:sSup>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h𝑋</m:t>
                          </m:r>
                        </m:sup>
                      </m:sSup>
                      <m:r>
                        <a:rPr lang="en-US" sz="2400" b="0" i="1" smtClean="0">
                          <a:solidFill>
                            <a:schemeClr val="tx1">
                              <a:lumMod val="50000"/>
                              <a:lumOff val="50000"/>
                            </a:schemeClr>
                          </a:solidFill>
                          <a:latin typeface="Cambria Math" panose="02040503050406030204" pitchFamily="18" charset="0"/>
                        </a:rPr>
                        <m:t>= </m:t>
                      </m:r>
                      <m:acc>
                        <m:accPr>
                          <m:chr m:val="̂"/>
                          <m:ctrlPr>
                            <a:rPr lang="en-US" sz="2400" b="0" i="1" smtClean="0">
                              <a:solidFill>
                                <a:schemeClr val="tx1">
                                  <a:lumMod val="50000"/>
                                  <a:lumOff val="50000"/>
                                </a:schemeClr>
                              </a:solidFill>
                              <a:latin typeface="Cambria Math" panose="02040503050406030204" pitchFamily="18" charset="0"/>
                            </a:rPr>
                          </m:ctrlPr>
                        </m:accPr>
                        <m:e>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𝜎</m:t>
                          </m:r>
                        </m:e>
                      </m:acc>
                      <m:r>
                        <a:rPr lang="en-US" sz="2400" b="0" i="1" smtClean="0">
                          <a:solidFill>
                            <a:schemeClr val="tx1">
                              <a:lumMod val="50000"/>
                              <a:lumOff val="50000"/>
                            </a:schemeClr>
                          </a:solidFill>
                          <a:latin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𝐹𝐹</m:t>
                      </m:r>
                    </m:oMath>
                  </m:oMathPara>
                </a14:m>
                <a:endParaRPr lang="en-US" sz="2400" dirty="0">
                  <a:solidFill>
                    <a:schemeClr val="tx1">
                      <a:lumMod val="50000"/>
                      <a:lumOff val="50000"/>
                    </a:schemeClr>
                  </a:solidFill>
                </a:endParaRPr>
              </a:p>
              <a:p>
                <a:endParaRPr lang="en-US" sz="1200" dirty="0">
                  <a:solidFill>
                    <a:schemeClr val="tx1">
                      <a:lumMod val="50000"/>
                      <a:lumOff val="50000"/>
                    </a:schemeClr>
                  </a:solidFill>
                </a:endParaRPr>
              </a:p>
              <a:p>
                <a:endParaRPr lang="en-US" sz="1200" dirty="0">
                  <a:solidFill>
                    <a:schemeClr val="tx1">
                      <a:lumMod val="50000"/>
                      <a:lumOff val="50000"/>
                    </a:schemeClr>
                  </a:solidFill>
                </a:endParaRPr>
              </a:p>
              <a:p>
                <a:endParaRPr lang="en-US" sz="1200" dirty="0">
                  <a:solidFill>
                    <a:schemeClr val="tx1">
                      <a:lumMod val="50000"/>
                      <a:lumOff val="50000"/>
                    </a:schemeClr>
                  </a:solidFill>
                </a:endParaRPr>
              </a:p>
              <a:p>
                <a:r>
                  <a:rPr lang="en-US" sz="2400" dirty="0">
                    <a:solidFill>
                      <a:schemeClr val="tx1">
                        <a:lumMod val="50000"/>
                        <a:lumOff val="50000"/>
                      </a:schemeClr>
                    </a:solidFill>
                  </a:rPr>
                  <a:t>Semi-inclusive deep inelastic scattering: </a:t>
                </a:r>
              </a:p>
              <a:p>
                <a:pPr/>
                <a14:m>
                  <m:oMathPara xmlns:m="http://schemas.openxmlformats.org/officeDocument/2006/math">
                    <m:oMathParaPr>
                      <m:jc m:val="left"/>
                    </m:oMathParaPr>
                    <m:oMath xmlns:m="http://schemas.openxmlformats.org/officeDocument/2006/math">
                      <m:sSup>
                        <m:sSupPr>
                          <m:ctrlPr>
                            <a:rPr lang="en-US" sz="2400" i="1">
                              <a:solidFill>
                                <a:schemeClr val="tx1">
                                  <a:lumMod val="50000"/>
                                  <a:lumOff val="50000"/>
                                </a:schemeClr>
                              </a:solidFill>
                              <a:latin typeface="Cambria Math" panose="02040503050406030204" pitchFamily="18" charset="0"/>
                            </a:rPr>
                          </m:ctrlPr>
                        </m:sSup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sup>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ℓ</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𝑁</m:t>
                          </m:r>
                          <m:r>
                            <a:rPr lang="en-US" sz="2400" i="1">
                              <a:solidFill>
                                <a:schemeClr val="tx1">
                                  <a:lumMod val="50000"/>
                                  <a:lumOff val="50000"/>
                                </a:schemeClr>
                              </a:solidFill>
                              <a:latin typeface="Cambria Math" panose="02040503050406030204" pitchFamily="18" charset="0"/>
                              <a:ea typeface="Cambria Math" panose="02040503050406030204" pitchFamily="18" charset="0"/>
                            </a:rPr>
                            <m:t>→</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ℓ</m:t>
                          </m:r>
                          <m:r>
                            <a:rPr lang="en-US" sz="2400" i="1">
                              <a:solidFill>
                                <a:schemeClr val="tx1">
                                  <a:lumMod val="50000"/>
                                  <a:lumOff val="50000"/>
                                </a:schemeClr>
                              </a:solidFill>
                              <a:latin typeface="Cambria Math" panose="02040503050406030204" pitchFamily="18" charset="0"/>
                              <a:ea typeface="Cambria Math" panose="02040503050406030204" pitchFamily="18" charset="0"/>
                            </a:rPr>
                            <m:t>h𝑋</m:t>
                          </m:r>
                        </m:sup>
                      </m:sSup>
                      <m:r>
                        <a:rPr lang="en-US" sz="2400" i="1">
                          <a:solidFill>
                            <a:schemeClr val="tx1">
                              <a:lumMod val="50000"/>
                              <a:lumOff val="50000"/>
                            </a:schemeClr>
                          </a:solidFill>
                          <a:latin typeface="Cambria Math" panose="02040503050406030204" pitchFamily="18" charset="0"/>
                        </a:rPr>
                        <m:t>= </m:t>
                      </m:r>
                      <m:acc>
                        <m:accPr>
                          <m:chr m:val="̂"/>
                          <m:ctrlPr>
                            <a:rPr lang="en-US" sz="2400" i="1">
                              <a:solidFill>
                                <a:schemeClr val="tx1">
                                  <a:lumMod val="50000"/>
                                  <a:lumOff val="50000"/>
                                </a:schemeClr>
                              </a:solidFill>
                              <a:latin typeface="Cambria Math" panose="02040503050406030204" pitchFamily="18" charset="0"/>
                            </a:rPr>
                          </m:ctrlPr>
                        </m:acc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acc>
                      <m:r>
                        <a:rPr lang="en-US" sz="2400" i="1">
                          <a:solidFill>
                            <a:schemeClr val="tx1">
                              <a:lumMod val="50000"/>
                              <a:lumOff val="50000"/>
                            </a:schemeClr>
                          </a:solidFill>
                          <a:latin typeface="Cambria Math" panose="02040503050406030204" pitchFamily="18" charset="0"/>
                        </a:rPr>
                        <m:t> </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𝑃𝐷𝐹</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 ⨂ </m:t>
                      </m:r>
                      <m:r>
                        <a:rPr lang="en-US" sz="2400" i="1">
                          <a:solidFill>
                            <a:schemeClr val="tx1">
                              <a:lumMod val="50000"/>
                              <a:lumOff val="50000"/>
                            </a:schemeClr>
                          </a:solidFill>
                          <a:latin typeface="Cambria Math" panose="02040503050406030204" pitchFamily="18" charset="0"/>
                          <a:ea typeface="Cambria Math" panose="02040503050406030204" pitchFamily="18" charset="0"/>
                        </a:rPr>
                        <m:t>𝐹𝐹</m:t>
                      </m:r>
                    </m:oMath>
                  </m:oMathPara>
                </a14:m>
                <a:endParaRPr lang="en-US" sz="2400" b="1" dirty="0">
                  <a:solidFill>
                    <a:schemeClr val="tx1">
                      <a:lumMod val="50000"/>
                      <a:lumOff val="50000"/>
                    </a:schemeClr>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r>
                  <a:rPr lang="en-US" sz="2400" dirty="0">
                    <a:solidFill>
                      <a:schemeClr val="tx1"/>
                    </a:solidFill>
                  </a:rPr>
                  <a:t>Single-inclusive proton-proton scattering: </a:t>
                </a:r>
              </a:p>
              <a:p>
                <a:pPr/>
                <a14:m>
                  <m:oMathPara xmlns:m="http://schemas.openxmlformats.org/officeDocument/2006/math">
                    <m:oMathParaPr>
                      <m:jc m:val="left"/>
                    </m:oMathParaPr>
                    <m:oMath xmlns:m="http://schemas.openxmlformats.org/officeDocument/2006/math">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𝜎</m:t>
                          </m:r>
                        </m:e>
                        <m:sup>
                          <m:r>
                            <a:rPr lang="en-US" sz="2400" b="0" i="1" smtClean="0">
                              <a:solidFill>
                                <a:schemeClr val="tx1"/>
                              </a:solidFill>
                              <a:latin typeface="Cambria Math" panose="02040503050406030204" pitchFamily="18" charset="0"/>
                              <a:ea typeface="Cambria Math" panose="02040503050406030204" pitchFamily="18" charset="0"/>
                            </a:rPr>
                            <m:t>𝑝𝑝</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h𝑋</m:t>
                          </m:r>
                        </m:sup>
                      </m:sSup>
                      <m:r>
                        <a:rPr lang="en-US" sz="2400" i="1">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ea typeface="Cambria Math" panose="02040503050406030204" pitchFamily="18" charset="0"/>
                            </a:rPr>
                            <m:t>𝜎</m:t>
                          </m:r>
                        </m:e>
                      </m:acc>
                      <m:r>
                        <a:rPr lang="en-US" sz="2400" i="1">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𝑃𝐷𝐹</m:t>
                      </m:r>
                      <m:r>
                        <a:rPr lang="en-US" sz="240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𝑃𝐷𝐹</m:t>
                      </m:r>
                      <m:r>
                        <a:rPr lang="en-US" sz="2400" b="0" i="1" smtClean="0">
                          <a:solidFill>
                            <a:schemeClr val="tx1"/>
                          </a:solidFill>
                          <a:latin typeface="Cambria Math" panose="02040503050406030204" pitchFamily="18" charset="0"/>
                          <a:ea typeface="Cambria Math" panose="02040503050406030204" pitchFamily="18" charset="0"/>
                        </a:rPr>
                        <m:t> ⨂ </m:t>
                      </m:r>
                      <m:r>
                        <a:rPr lang="en-US" sz="2400" i="1">
                          <a:solidFill>
                            <a:schemeClr val="tx1"/>
                          </a:solidFill>
                          <a:latin typeface="Cambria Math" panose="02040503050406030204" pitchFamily="18" charset="0"/>
                          <a:ea typeface="Cambria Math" panose="02040503050406030204" pitchFamily="18" charset="0"/>
                        </a:rPr>
                        <m:t>𝐹𝐹</m:t>
                      </m:r>
                    </m:oMath>
                  </m:oMathPara>
                </a14:m>
                <a:endParaRPr lang="en-US" sz="2400" b="1" dirty="0">
                  <a:solidFill>
                    <a:schemeClr val="tx1"/>
                  </a:solidFill>
                </a:endParaRPr>
              </a:p>
              <a:p>
                <a:endParaRPr lang="en-US" sz="2400" b="1" dirty="0"/>
              </a:p>
              <a:p>
                <a:pPr marL="342900" indent="-342900">
                  <a:buFont typeface="Wingdings" pitchFamily="2" charset="2"/>
                  <a:buChar char="§"/>
                </a:pPr>
                <a:endParaRPr lang="en-US" sz="1200" dirty="0"/>
              </a:p>
            </p:txBody>
          </p:sp>
        </mc:Choice>
        <mc:Fallback xmlns="">
          <p:sp>
            <p:nvSpPr>
              <p:cNvPr id="18" name="TextBox 17">
                <a:extLst>
                  <a:ext uri="{FF2B5EF4-FFF2-40B4-BE49-F238E27FC236}">
                    <a16:creationId xmlns:a16="http://schemas.microsoft.com/office/drawing/2014/main" id="{FDC8F9CB-66E0-FC43-9270-95BA1EB51AAD}"/>
                  </a:ext>
                </a:extLst>
              </p:cNvPr>
              <p:cNvSpPr txBox="1">
                <a:spLocks noRot="1" noChangeAspect="1" noMove="1" noResize="1" noEditPoints="1" noAdjustHandles="1" noChangeArrowheads="1" noChangeShapeType="1" noTextEdit="1"/>
              </p:cNvSpPr>
              <p:nvPr/>
            </p:nvSpPr>
            <p:spPr>
              <a:xfrm>
                <a:off x="664955" y="1648105"/>
                <a:ext cx="10862089" cy="4961295"/>
              </a:xfrm>
              <a:prstGeom prst="rect">
                <a:avLst/>
              </a:prstGeom>
              <a:blipFill>
                <a:blip r:embed="rId2"/>
                <a:stretch>
                  <a:fillRect l="-935" t="-765"/>
                </a:stretch>
              </a:blipFill>
            </p:spPr>
            <p:txBody>
              <a:bodyPr/>
              <a:lstStyle/>
              <a:p>
                <a:r>
                  <a:rPr lang="en-US">
                    <a:noFill/>
                  </a:rPr>
                  <a:t> </a:t>
                </a:r>
              </a:p>
            </p:txBody>
          </p:sp>
        </mc:Fallback>
      </mc:AlternateContent>
      <p:pic>
        <p:nvPicPr>
          <p:cNvPr id="3" name="Picture 2" descr="Diagram&#10;&#10;Description automatically generated">
            <a:extLst>
              <a:ext uri="{FF2B5EF4-FFF2-40B4-BE49-F238E27FC236}">
                <a16:creationId xmlns:a16="http://schemas.microsoft.com/office/drawing/2014/main" id="{7E64B4EE-A5F2-8C4F-A366-75567414B979}"/>
              </a:ext>
            </a:extLst>
          </p:cNvPr>
          <p:cNvPicPr>
            <a:picLocks noChangeAspect="1"/>
          </p:cNvPicPr>
          <p:nvPr/>
        </p:nvPicPr>
        <p:blipFill rotWithShape="1">
          <a:blip r:embed="rId3"/>
          <a:srcRect l="72621" t="18331" r="-1" b="18732"/>
          <a:stretch/>
        </p:blipFill>
        <p:spPr>
          <a:xfrm>
            <a:off x="7710616" y="4067305"/>
            <a:ext cx="3648247" cy="2186096"/>
          </a:xfrm>
          <a:prstGeom prst="rect">
            <a:avLst/>
          </a:prstGeom>
        </p:spPr>
      </p:pic>
    </p:spTree>
    <p:extLst>
      <p:ext uri="{BB962C8B-B14F-4D97-AF65-F5344CB8AC3E}">
        <p14:creationId xmlns:p14="http://schemas.microsoft.com/office/powerpoint/2010/main" val="420739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QUARK POLARIZATION DEPENDENT DI-HADRON FF</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7</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C8F9CB-66E0-FC43-9270-95BA1EB51AAD}"/>
                  </a:ext>
                </a:extLst>
              </p:cNvPr>
              <p:cNvSpPr txBox="1"/>
              <p:nvPr/>
            </p:nvSpPr>
            <p:spPr>
              <a:xfrm>
                <a:off x="654049" y="1660225"/>
                <a:ext cx="10862089" cy="5492401"/>
              </a:xfrm>
              <a:prstGeom prst="rect">
                <a:avLst/>
              </a:prstGeom>
              <a:noFill/>
            </p:spPr>
            <p:txBody>
              <a:bodyPr wrap="square" rtlCol="0">
                <a:spAutoFit/>
              </a:bodyPr>
              <a:lstStyle/>
              <a:p>
                <a:pPr marL="342900" indent="-342900">
                  <a:buFont typeface="Wingdings" pitchFamily="2" charset="2"/>
                  <a:buChar char="§"/>
                </a:pPr>
                <a:r>
                  <a:rPr lang="en-US" sz="2400" dirty="0"/>
                  <a:t>The </a:t>
                </a:r>
                <a14:m>
                  <m:oMath xmlns:m="http://schemas.openxmlformats.org/officeDocument/2006/math">
                    <m:sSubSup>
                      <m:sSubSupPr>
                        <m:ctrlPr>
                          <a:rPr lang="en-US" sz="2400" i="1">
                            <a:latin typeface="Cambria Math" panose="02040503050406030204" pitchFamily="18" charset="0"/>
                          </a:rPr>
                        </m:ctrlPr>
                      </m:sSubSupPr>
                      <m:e>
                        <m:r>
                          <m:rPr>
                            <m:nor/>
                          </m:rPr>
                          <a:rPr lang="en-US" sz="2400" dirty="0"/>
                          <m:t>H</m:t>
                        </m:r>
                      </m:e>
                      <m:sub>
                        <m:r>
                          <a:rPr lang="en-US" sz="2400" i="1">
                            <a:latin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sSubSup>
                  </m:oMath>
                </a14:m>
                <a:r>
                  <a:rPr lang="en-US" sz="2400" i="1" dirty="0">
                    <a:latin typeface="Cambria Math" panose="02040503050406030204" pitchFamily="18" charset="0"/>
                  </a:rPr>
                  <a:t> </a:t>
                </a:r>
                <a:r>
                  <a:rPr lang="en-US" sz="2400" dirty="0"/>
                  <a:t>FF is dependent on the polarization of the parent quark and produces a pair of spin-0 hadrons.</a:t>
                </a:r>
              </a:p>
              <a:p>
                <a:pPr marL="342900" indent="-342900">
                  <a:buFont typeface="Wingdings" pitchFamily="2" charset="2"/>
                  <a:buChar char="§"/>
                </a:pPr>
                <a:endParaRPr lang="en-US" sz="2400" i="1" dirty="0">
                  <a:latin typeface="Cambria Math" panose="02040503050406030204" pitchFamily="18" charset="0"/>
                </a:endParaRPr>
              </a:p>
              <a:p>
                <a:pPr marL="342900" indent="-342900">
                  <a:buFont typeface="Wingdings" pitchFamily="2" charset="2"/>
                  <a:buChar char="§"/>
                </a:pPr>
                <a14:m>
                  <m:oMath xmlns:m="http://schemas.openxmlformats.org/officeDocument/2006/math">
                    <m:sSubSup>
                      <m:sSubSupPr>
                        <m:ctrlPr>
                          <a:rPr lang="en-US" sz="2400" i="1" smtClean="0">
                            <a:latin typeface="Cambria Math" panose="02040503050406030204" pitchFamily="18" charset="0"/>
                          </a:rPr>
                        </m:ctrlPr>
                      </m:sSubSupPr>
                      <m:e>
                        <m:r>
                          <m:rPr>
                            <m:nor/>
                          </m:rPr>
                          <a:rPr lang="en-US" sz="2400" dirty="0"/>
                          <m:t>H</m:t>
                        </m:r>
                      </m:e>
                      <m:sub>
                        <m:r>
                          <a:rPr lang="en-US" sz="2400" i="1">
                            <a:latin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sSubSup>
                  </m:oMath>
                </a14:m>
                <a:r>
                  <a:rPr lang="en-US" sz="2400" dirty="0"/>
                  <a:t> observable:</a:t>
                </a:r>
              </a:p>
              <a:p>
                <a:pPr marL="342900" indent="-342900">
                  <a:buFont typeface="Wingdings" pitchFamily="2" charset="2"/>
                  <a:buChar char="§"/>
                </a:pPr>
                <a:endParaRPr lang="en-US" sz="1200" dirty="0"/>
              </a:p>
              <a:p>
                <a:pPr marL="800100" lvl="1" indent="-342900">
                  <a:buFont typeface="System Font Regular"/>
                  <a:buChar char="▫"/>
                </a:pPr>
                <a:r>
                  <a:rPr lang="en-US" sz="2400" dirty="0"/>
                  <a:t>Conservation of angular momentum leads to left and right asymmetry</a:t>
                </a:r>
              </a:p>
              <a:p>
                <a:pPr marL="800100" lvl="1" indent="-342900">
                  <a:buFont typeface="System Font Regular"/>
                  <a:buChar char="▫"/>
                </a:pPr>
                <a:endParaRPr lang="en-US" sz="1200" dirty="0"/>
              </a:p>
              <a:p>
                <a:pPr marL="800100" lvl="1" indent="-342900">
                  <a:buFont typeface="System Font Regular"/>
                  <a:buChar char="▫"/>
                </a:pPr>
                <a:r>
                  <a:rPr lang="en-US" sz="2400" dirty="0"/>
                  <a:t>The spin correlation between a quark-antiquark pair leads </a:t>
                </a:r>
              </a:p>
              <a:p>
                <a:pPr lvl="1"/>
                <a:r>
                  <a:rPr lang="en-US" sz="2400" dirty="0"/>
                  <a:t>     to a correlation between the azimuthal </a:t>
                </a:r>
              </a:p>
              <a:p>
                <a:pPr lvl="1"/>
                <a:r>
                  <a:rPr lang="en-US" sz="2400" dirty="0"/>
                  <a:t>     angle of the di-hadron pairs it produces</a:t>
                </a:r>
              </a:p>
              <a:p>
                <a:pPr marL="800100" lvl="1" indent="-342900">
                  <a:buFont typeface="System Font Regular"/>
                  <a:buChar char="▫"/>
                </a:pPr>
                <a:endParaRPr lang="en-US" sz="1200" dirty="0"/>
              </a:p>
              <a:p>
                <a:pPr marL="800100" lvl="1" indent="-342900">
                  <a:buFont typeface="System Font Regular"/>
                  <a:buChar char="▫"/>
                </a:pPr>
                <a:r>
                  <a:rPr lang="en-US" sz="2400" dirty="0"/>
                  <a:t>The amplitude of the resulting </a:t>
                </a:r>
              </a:p>
              <a:p>
                <a:pPr lvl="1"/>
                <a:r>
                  <a:rPr lang="en-US" sz="2400" dirty="0"/>
                  <a:t>     asymmetry in the azimuthal angle is </a:t>
                </a:r>
              </a:p>
              <a:p>
                <a:pPr lvl="1"/>
                <a:r>
                  <a:rPr lang="en-US" sz="2400" dirty="0"/>
                  <a:t>     directly proportional to </a:t>
                </a:r>
                <a14:m>
                  <m:oMath xmlns:m="http://schemas.openxmlformats.org/officeDocument/2006/math">
                    <m:sSubSup>
                      <m:sSubSupPr>
                        <m:ctrlPr>
                          <a:rPr lang="en-US" sz="2400" i="1">
                            <a:latin typeface="Cambria Math" panose="02040503050406030204" pitchFamily="18" charset="0"/>
                          </a:rPr>
                        </m:ctrlPr>
                      </m:sSubSupPr>
                      <m:e>
                        <m:r>
                          <m:rPr>
                            <m:nor/>
                          </m:rPr>
                          <a:rPr lang="en-US" sz="2400" dirty="0"/>
                          <m:t>H</m:t>
                        </m:r>
                      </m:e>
                      <m:sub>
                        <m:r>
                          <a:rPr lang="en-US" sz="2400" i="1">
                            <a:latin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sSubSup>
                    <m:acc>
                      <m:accPr>
                        <m:chr m:val="̅"/>
                        <m:ctrlPr>
                          <a:rPr lang="en-US" sz="2400" i="1" smtClean="0">
                            <a:latin typeface="Cambria Math" panose="02040503050406030204" pitchFamily="18" charset="0"/>
                            <a:ea typeface="Cambria Math" panose="02040503050406030204" pitchFamily="18" charset="0"/>
                          </a:rPr>
                        </m:ctrlPr>
                      </m:accPr>
                      <m:e>
                        <m:sSubSup>
                          <m:sSubSupPr>
                            <m:ctrlPr>
                              <a:rPr lang="en-US" sz="2400" i="1">
                                <a:latin typeface="Cambria Math" panose="02040503050406030204" pitchFamily="18" charset="0"/>
                              </a:rPr>
                            </m:ctrlPr>
                          </m:sSubSupPr>
                          <m:e>
                            <m:r>
                              <m:rPr>
                                <m:nor/>
                              </m:rPr>
                              <a:rPr lang="en-US" sz="2400" dirty="0"/>
                              <m:t>H</m:t>
                            </m:r>
                          </m:e>
                          <m:sub>
                            <m:r>
                              <a:rPr lang="en-US" sz="2400" i="1">
                                <a:latin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sSubSup>
                      </m:e>
                    </m:acc>
                  </m:oMath>
                </a14:m>
                <a:endParaRPr lang="en-US" sz="2400" dirty="0"/>
              </a:p>
              <a:p>
                <a:pPr marL="800100" lvl="1" indent="-342900">
                  <a:buFont typeface="System Font Regular"/>
                  <a:buChar char="▫"/>
                </a:pPr>
                <a:endParaRPr lang="en-US" sz="1200" dirty="0"/>
              </a:p>
              <a:p>
                <a:pPr marL="800100" lvl="1" indent="-342900">
                  <a:buFont typeface="System Font Regular"/>
                  <a:buChar char="▫"/>
                </a:pPr>
                <a:endParaRPr lang="en-US" sz="2400" dirty="0"/>
              </a:p>
              <a:p>
                <a:pPr lvl="1"/>
                <a:endParaRPr lang="en-US" sz="1200" dirty="0"/>
              </a:p>
            </p:txBody>
          </p:sp>
        </mc:Choice>
        <mc:Fallback xmlns="">
          <p:sp>
            <p:nvSpPr>
              <p:cNvPr id="18" name="TextBox 17">
                <a:extLst>
                  <a:ext uri="{FF2B5EF4-FFF2-40B4-BE49-F238E27FC236}">
                    <a16:creationId xmlns:a16="http://schemas.microsoft.com/office/drawing/2014/main" id="{FDC8F9CB-66E0-FC43-9270-95BA1EB51AAD}"/>
                  </a:ext>
                </a:extLst>
              </p:cNvPr>
              <p:cNvSpPr txBox="1">
                <a:spLocks noRot="1" noChangeAspect="1" noMove="1" noResize="1" noEditPoints="1" noAdjustHandles="1" noChangeArrowheads="1" noChangeShapeType="1" noTextEdit="1"/>
              </p:cNvSpPr>
              <p:nvPr/>
            </p:nvSpPr>
            <p:spPr>
              <a:xfrm>
                <a:off x="654049" y="1660225"/>
                <a:ext cx="10862089" cy="5492401"/>
              </a:xfrm>
              <a:prstGeom prst="rect">
                <a:avLst/>
              </a:prstGeom>
              <a:blipFill>
                <a:blip r:embed="rId2"/>
                <a:stretch>
                  <a:fillRect l="-701" t="-922" r="-1168"/>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7C254375-8A4D-6B48-99D5-4B81148CA4BB}"/>
              </a:ext>
            </a:extLst>
          </p:cNvPr>
          <p:cNvGrpSpPr/>
          <p:nvPr/>
        </p:nvGrpSpPr>
        <p:grpSpPr>
          <a:xfrm>
            <a:off x="7139603" y="3971923"/>
            <a:ext cx="4860277" cy="2395375"/>
            <a:chOff x="1968298" y="3071391"/>
            <a:chExt cx="6776324" cy="3395041"/>
          </a:xfrm>
        </p:grpSpPr>
        <p:grpSp>
          <p:nvGrpSpPr>
            <p:cNvPr id="8" name="Group 7">
              <a:extLst>
                <a:ext uri="{FF2B5EF4-FFF2-40B4-BE49-F238E27FC236}">
                  <a16:creationId xmlns:a16="http://schemas.microsoft.com/office/drawing/2014/main" id="{6FC0D405-8365-7D4A-B72E-C090B48122D6}"/>
                </a:ext>
              </a:extLst>
            </p:cNvPr>
            <p:cNvGrpSpPr/>
            <p:nvPr/>
          </p:nvGrpSpPr>
          <p:grpSpPr>
            <a:xfrm>
              <a:off x="1968298" y="4133800"/>
              <a:ext cx="1188022" cy="1166316"/>
              <a:chOff x="3341586" y="4871493"/>
              <a:chExt cx="1188022" cy="1166316"/>
            </a:xfrm>
          </p:grpSpPr>
          <p:sp>
            <p:nvSpPr>
              <p:cNvPr id="24" name="Oval 23">
                <a:extLst>
                  <a:ext uri="{FF2B5EF4-FFF2-40B4-BE49-F238E27FC236}">
                    <a16:creationId xmlns:a16="http://schemas.microsoft.com/office/drawing/2014/main" id="{138CDC73-C0AF-9741-9C6F-23DD940C727E}"/>
                  </a:ext>
                </a:extLst>
              </p:cNvPr>
              <p:cNvSpPr/>
              <p:nvPr/>
            </p:nvSpPr>
            <p:spPr>
              <a:xfrm>
                <a:off x="3341586" y="4871493"/>
                <a:ext cx="1188022" cy="1166316"/>
              </a:xfrm>
              <a:prstGeom prst="ellipse">
                <a:avLst/>
              </a:prstGeom>
              <a:gradFill flip="none" rotWithShape="1">
                <a:gsLst>
                  <a:gs pos="0">
                    <a:schemeClr val="bg1">
                      <a:lumMod val="65000"/>
                    </a:schemeClr>
                  </a:gs>
                  <a:gs pos="50000">
                    <a:schemeClr val="bg1">
                      <a:lumMod val="8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a:extLst>
                  <a:ext uri="{FF2B5EF4-FFF2-40B4-BE49-F238E27FC236}">
                    <a16:creationId xmlns:a16="http://schemas.microsoft.com/office/drawing/2014/main" id="{3FAD786F-4BAB-6143-B6E1-5F5E0304EB52}"/>
                  </a:ext>
                </a:extLst>
              </p:cNvPr>
              <p:cNvSpPr/>
              <p:nvPr/>
            </p:nvSpPr>
            <p:spPr>
              <a:xfrm>
                <a:off x="3742714" y="5163072"/>
                <a:ext cx="385763" cy="583158"/>
              </a:xfrm>
              <a:prstGeom prst="downArrow">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B23DA84-637B-E148-8E31-90131C98BAD7}"/>
                </a:ext>
              </a:extLst>
            </p:cNvPr>
            <p:cNvGrpSpPr/>
            <p:nvPr/>
          </p:nvGrpSpPr>
          <p:grpSpPr>
            <a:xfrm>
              <a:off x="6553284" y="3071391"/>
              <a:ext cx="1188022" cy="1166316"/>
              <a:chOff x="6651524" y="3434283"/>
              <a:chExt cx="1188022" cy="1166316"/>
            </a:xfrm>
          </p:grpSpPr>
          <p:sp>
            <p:nvSpPr>
              <p:cNvPr id="21" name="Oval 20">
                <a:extLst>
                  <a:ext uri="{FF2B5EF4-FFF2-40B4-BE49-F238E27FC236}">
                    <a16:creationId xmlns:a16="http://schemas.microsoft.com/office/drawing/2014/main" id="{9DAC8960-A6F6-9A4E-96C0-F570653CF628}"/>
                  </a:ext>
                </a:extLst>
              </p:cNvPr>
              <p:cNvSpPr/>
              <p:nvPr/>
            </p:nvSpPr>
            <p:spPr>
              <a:xfrm>
                <a:off x="6651524" y="3434283"/>
                <a:ext cx="1188022" cy="1166316"/>
              </a:xfrm>
              <a:prstGeom prst="ellipse">
                <a:avLst/>
              </a:prstGeom>
              <a:gradFill flip="none" rotWithShape="1">
                <a:gsLst>
                  <a:gs pos="0">
                    <a:schemeClr val="bg1">
                      <a:lumMod val="65000"/>
                    </a:schemeClr>
                  </a:gs>
                  <a:gs pos="50000">
                    <a:schemeClr val="bg1">
                      <a:lumMod val="8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a:extLst>
                  <a:ext uri="{FF2B5EF4-FFF2-40B4-BE49-F238E27FC236}">
                    <a16:creationId xmlns:a16="http://schemas.microsoft.com/office/drawing/2014/main" id="{4A58FB59-CA28-B44E-A590-1F07E0EEF44A}"/>
                  </a:ext>
                </a:extLst>
              </p:cNvPr>
              <p:cNvSpPr/>
              <p:nvPr/>
            </p:nvSpPr>
            <p:spPr>
              <a:xfrm rot="10800000" flipV="1">
                <a:off x="7246349" y="3708324"/>
                <a:ext cx="385763" cy="583158"/>
              </a:xfrm>
              <a:prstGeom prst="downArrow">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7339B5CA-E928-DD4A-B0F9-03ECE80DB6DF}"/>
                  </a:ext>
                </a:extLst>
              </p:cNvPr>
              <p:cNvSpPr/>
              <p:nvPr/>
            </p:nvSpPr>
            <p:spPr>
              <a:xfrm flipV="1">
                <a:off x="6852496" y="3673242"/>
                <a:ext cx="385763" cy="583158"/>
              </a:xfrm>
              <a:prstGeom prst="downArrow">
                <a:avLst/>
              </a:prstGeom>
              <a:solidFill>
                <a:srgbClr val="60D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03F9ECF-5CA0-F047-BB32-A4465A20D2A1}"/>
                </a:ext>
              </a:extLst>
            </p:cNvPr>
            <p:cNvGrpSpPr/>
            <p:nvPr/>
          </p:nvGrpSpPr>
          <p:grpSpPr>
            <a:xfrm>
              <a:off x="5959273" y="5300116"/>
              <a:ext cx="1188022" cy="1166316"/>
              <a:chOff x="5959273" y="5300116"/>
              <a:chExt cx="1188022" cy="1166316"/>
            </a:xfrm>
          </p:grpSpPr>
          <p:sp>
            <p:nvSpPr>
              <p:cNvPr id="17" name="Oval 16">
                <a:extLst>
                  <a:ext uri="{FF2B5EF4-FFF2-40B4-BE49-F238E27FC236}">
                    <a16:creationId xmlns:a16="http://schemas.microsoft.com/office/drawing/2014/main" id="{BB2954FF-00A6-0749-B21E-26B1BDAFB4ED}"/>
                  </a:ext>
                </a:extLst>
              </p:cNvPr>
              <p:cNvSpPr/>
              <p:nvPr/>
            </p:nvSpPr>
            <p:spPr>
              <a:xfrm>
                <a:off x="5959273" y="5300116"/>
                <a:ext cx="1188022" cy="1166316"/>
              </a:xfrm>
              <a:prstGeom prst="ellipse">
                <a:avLst/>
              </a:prstGeom>
              <a:gradFill flip="none" rotWithShape="1">
                <a:gsLst>
                  <a:gs pos="0">
                    <a:schemeClr val="bg1">
                      <a:lumMod val="65000"/>
                    </a:schemeClr>
                  </a:gs>
                  <a:gs pos="50000">
                    <a:schemeClr val="bg1">
                      <a:lumMod val="8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a:extLst>
                  <a:ext uri="{FF2B5EF4-FFF2-40B4-BE49-F238E27FC236}">
                    <a16:creationId xmlns:a16="http://schemas.microsoft.com/office/drawing/2014/main" id="{87C6878D-55FC-504B-8BBD-2376F297CFD2}"/>
                  </a:ext>
                </a:extLst>
              </p:cNvPr>
              <p:cNvSpPr/>
              <p:nvPr/>
            </p:nvSpPr>
            <p:spPr>
              <a:xfrm rot="10800000">
                <a:off x="6167521" y="5591695"/>
                <a:ext cx="385763" cy="583158"/>
              </a:xfrm>
              <a:prstGeom prst="downArrow">
                <a:avLst/>
              </a:prstGeom>
              <a:solidFill>
                <a:srgbClr val="0070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E04103EE-99EF-E342-86BC-4BD38D86E08D}"/>
                  </a:ext>
                </a:extLst>
              </p:cNvPr>
              <p:cNvSpPr/>
              <p:nvPr/>
            </p:nvSpPr>
            <p:spPr>
              <a:xfrm>
                <a:off x="6553284" y="5591695"/>
                <a:ext cx="385763" cy="583158"/>
              </a:xfrm>
              <a:prstGeom prst="downArrow">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726EEE29-3C9D-5243-B45B-464D6079E9E7}"/>
                </a:ext>
              </a:extLst>
            </p:cNvPr>
            <p:cNvSpPr txBox="1"/>
            <p:nvPr/>
          </p:nvSpPr>
          <p:spPr>
            <a:xfrm>
              <a:off x="7741306" y="3110837"/>
              <a:ext cx="1003316" cy="567089"/>
            </a:xfrm>
            <a:prstGeom prst="rect">
              <a:avLst/>
            </a:prstGeom>
            <a:noFill/>
          </p:spPr>
          <p:txBody>
            <a:bodyPr wrap="square" rtlCol="0">
              <a:spAutoFit/>
            </a:bodyPr>
            <a:lstStyle/>
            <a:p>
              <a:r>
                <a:rPr lang="en-US" sz="2000" dirty="0"/>
                <a:t>𝛑+</a:t>
              </a:r>
            </a:p>
          </p:txBody>
        </p:sp>
        <p:sp>
          <p:nvSpPr>
            <p:cNvPr id="13" name="TextBox 12">
              <a:extLst>
                <a:ext uri="{FF2B5EF4-FFF2-40B4-BE49-F238E27FC236}">
                  <a16:creationId xmlns:a16="http://schemas.microsoft.com/office/drawing/2014/main" id="{34F011C2-C9C9-A94F-9241-F1EC07CBCD68}"/>
                </a:ext>
              </a:extLst>
            </p:cNvPr>
            <p:cNvSpPr txBox="1"/>
            <p:nvPr/>
          </p:nvSpPr>
          <p:spPr>
            <a:xfrm>
              <a:off x="7166591" y="5389309"/>
              <a:ext cx="1003314" cy="567089"/>
            </a:xfrm>
            <a:prstGeom prst="rect">
              <a:avLst/>
            </a:prstGeom>
            <a:noFill/>
          </p:spPr>
          <p:txBody>
            <a:bodyPr wrap="square" rtlCol="0">
              <a:spAutoFit/>
            </a:bodyPr>
            <a:lstStyle/>
            <a:p>
              <a:r>
                <a:rPr lang="en-US" sz="2000" dirty="0"/>
                <a:t>𝛑-</a:t>
              </a:r>
            </a:p>
          </p:txBody>
        </p:sp>
        <p:sp>
          <p:nvSpPr>
            <p:cNvPr id="14" name="Bent Arrow 13">
              <a:extLst>
                <a:ext uri="{FF2B5EF4-FFF2-40B4-BE49-F238E27FC236}">
                  <a16:creationId xmlns:a16="http://schemas.microsoft.com/office/drawing/2014/main" id="{654A0C5A-DE7D-714E-BF9A-F85C2DE469F6}"/>
                </a:ext>
              </a:extLst>
            </p:cNvPr>
            <p:cNvSpPr/>
            <p:nvPr/>
          </p:nvSpPr>
          <p:spPr>
            <a:xfrm rot="5400000">
              <a:off x="5416659" y="4061151"/>
              <a:ext cx="480240" cy="1793011"/>
            </a:xfrm>
            <a:prstGeom prst="bentArrow">
              <a:avLst>
                <a:gd name="adj1" fmla="val 15078"/>
                <a:gd name="adj2" fmla="val 19234"/>
                <a:gd name="adj3" fmla="val 17484"/>
                <a:gd name="adj4" fmla="val 4375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87BC6872-CAA1-BC46-96F3-62688F09A120}"/>
                </a:ext>
              </a:extLst>
            </p:cNvPr>
            <p:cNvSpPr/>
            <p:nvPr/>
          </p:nvSpPr>
          <p:spPr>
            <a:xfrm rot="16200000" flipV="1">
              <a:off x="5716472" y="3379165"/>
              <a:ext cx="349089" cy="2270849"/>
            </a:xfrm>
            <a:prstGeom prst="bentArrow">
              <a:avLst>
                <a:gd name="adj1" fmla="val 17901"/>
                <a:gd name="adj2" fmla="val 27227"/>
                <a:gd name="adj3" fmla="val 28446"/>
                <a:gd name="adj4" fmla="val 437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ight Arrow 15">
              <a:extLst>
                <a:ext uri="{FF2B5EF4-FFF2-40B4-BE49-F238E27FC236}">
                  <a16:creationId xmlns:a16="http://schemas.microsoft.com/office/drawing/2014/main" id="{EAA62F94-AC53-FD4F-A336-0FCA35A10C6F}"/>
                </a:ext>
              </a:extLst>
            </p:cNvPr>
            <p:cNvSpPr/>
            <p:nvPr/>
          </p:nvSpPr>
          <p:spPr>
            <a:xfrm>
              <a:off x="3311949" y="4601067"/>
              <a:ext cx="1283333" cy="23178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567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DCE8662C-95BB-264C-B110-D084A0EDCBC5}"/>
              </a:ext>
            </a:extLst>
          </p:cNvPr>
          <p:cNvGrpSpPr/>
          <p:nvPr/>
        </p:nvGrpSpPr>
        <p:grpSpPr>
          <a:xfrm>
            <a:off x="1743601" y="3008059"/>
            <a:ext cx="3569559" cy="2016955"/>
            <a:chOff x="4751168" y="3193170"/>
            <a:chExt cx="2702258" cy="1532437"/>
          </a:xfrm>
        </p:grpSpPr>
        <p:grpSp>
          <p:nvGrpSpPr>
            <p:cNvPr id="100" name="Group 99">
              <a:extLst>
                <a:ext uri="{FF2B5EF4-FFF2-40B4-BE49-F238E27FC236}">
                  <a16:creationId xmlns:a16="http://schemas.microsoft.com/office/drawing/2014/main" id="{E3391782-0FEA-0C4B-8C01-6C5C68BAF324}"/>
                </a:ext>
              </a:extLst>
            </p:cNvPr>
            <p:cNvGrpSpPr/>
            <p:nvPr/>
          </p:nvGrpSpPr>
          <p:grpSpPr>
            <a:xfrm>
              <a:off x="5118162" y="3193170"/>
              <a:ext cx="2335264" cy="1245443"/>
              <a:chOff x="5118162" y="3193170"/>
              <a:chExt cx="2335264" cy="1245443"/>
            </a:xfrm>
          </p:grpSpPr>
          <p:cxnSp>
            <p:nvCxnSpPr>
              <p:cNvPr id="102" name="Straight Arrow Connector 101">
                <a:extLst>
                  <a:ext uri="{FF2B5EF4-FFF2-40B4-BE49-F238E27FC236}">
                    <a16:creationId xmlns:a16="http://schemas.microsoft.com/office/drawing/2014/main" id="{99A209BA-5AF9-FF47-9C11-339CCA58BBDF}"/>
                  </a:ext>
                </a:extLst>
              </p:cNvPr>
              <p:cNvCxnSpPr>
                <a:cxnSpLocks/>
              </p:cNvCxnSpPr>
              <p:nvPr/>
            </p:nvCxnSpPr>
            <p:spPr>
              <a:xfrm flipH="1">
                <a:off x="6060425" y="3429000"/>
                <a:ext cx="1046431" cy="53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03" name="TextBox 102">
                <a:extLst>
                  <a:ext uri="{FF2B5EF4-FFF2-40B4-BE49-F238E27FC236}">
                    <a16:creationId xmlns:a16="http://schemas.microsoft.com/office/drawing/2014/main" id="{FF4B3C31-5DAE-E44B-A5BB-32056836AAC9}"/>
                  </a:ext>
                </a:extLst>
              </p:cNvPr>
              <p:cNvSpPr txBox="1"/>
              <p:nvPr/>
            </p:nvSpPr>
            <p:spPr>
              <a:xfrm>
                <a:off x="7106856" y="3193170"/>
                <a:ext cx="346570" cy="369332"/>
              </a:xfrm>
              <a:prstGeom prst="rect">
                <a:avLst/>
              </a:prstGeom>
              <a:noFill/>
            </p:spPr>
            <p:txBody>
              <a:bodyPr wrap="none" rtlCol="0">
                <a:spAutoFit/>
              </a:bodyPr>
              <a:lstStyle/>
              <a:p>
                <a:r>
                  <a:rPr lang="en-US" dirty="0">
                    <a:solidFill>
                      <a:srgbClr val="C00000"/>
                    </a:solidFill>
                  </a:rPr>
                  <a:t>e</a:t>
                </a:r>
                <a:r>
                  <a:rPr lang="en-US" baseline="30000" dirty="0">
                    <a:solidFill>
                      <a:srgbClr val="C00000"/>
                    </a:solidFill>
                  </a:rPr>
                  <a:t>-</a:t>
                </a:r>
                <a:endParaRPr lang="en-US" dirty="0">
                  <a:solidFill>
                    <a:srgbClr val="C00000"/>
                  </a:solidFill>
                </a:endParaRPr>
              </a:p>
            </p:txBody>
          </p:sp>
          <p:cxnSp>
            <p:nvCxnSpPr>
              <p:cNvPr id="104" name="Straight Arrow Connector 103">
                <a:extLst>
                  <a:ext uri="{FF2B5EF4-FFF2-40B4-BE49-F238E27FC236}">
                    <a16:creationId xmlns:a16="http://schemas.microsoft.com/office/drawing/2014/main" id="{772666B9-9DF3-A242-9B3B-EEF6119F0F9B}"/>
                  </a:ext>
                </a:extLst>
              </p:cNvPr>
              <p:cNvCxnSpPr>
                <a:cxnSpLocks/>
              </p:cNvCxnSpPr>
              <p:nvPr/>
            </p:nvCxnSpPr>
            <p:spPr>
              <a:xfrm flipV="1">
                <a:off x="5118162" y="3965671"/>
                <a:ext cx="942260" cy="47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3F409A91-14D6-D34E-B341-1A7C45A25326}"/>
                </a:ext>
              </a:extLst>
            </p:cNvPr>
            <p:cNvSpPr txBox="1"/>
            <p:nvPr/>
          </p:nvSpPr>
          <p:spPr>
            <a:xfrm>
              <a:off x="4751168" y="4356275"/>
              <a:ext cx="377026" cy="369332"/>
            </a:xfrm>
            <a:prstGeom prst="rect">
              <a:avLst/>
            </a:prstGeom>
            <a:noFill/>
          </p:spPr>
          <p:txBody>
            <a:bodyPr wrap="none" rtlCol="0">
              <a:spAutoFit/>
            </a:bodyPr>
            <a:lstStyle/>
            <a:p>
              <a:r>
                <a:rPr lang="en-US" dirty="0">
                  <a:solidFill>
                    <a:schemeClr val="accent1"/>
                  </a:solidFill>
                </a:rPr>
                <a:t>e</a:t>
              </a:r>
              <a:r>
                <a:rPr lang="en-US" baseline="30000" dirty="0">
                  <a:solidFill>
                    <a:schemeClr val="accent1"/>
                  </a:solidFill>
                </a:rPr>
                <a:t>+</a:t>
              </a:r>
              <a:endParaRPr lang="en-US" dirty="0">
                <a:solidFill>
                  <a:schemeClr val="accent1"/>
                </a:solidFil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AZIMUTHAL ANGLE MEASUREMENT</a:t>
                </a:r>
              </a:p>
              <a:p>
                <a:endParaRPr lang="en-US" dirty="0"/>
              </a:p>
            </p:txBody>
          </p:sp>
        </mc:Choice>
        <mc:Fallback xmlns="">
          <p:sp>
            <p:nvSpPr>
              <p:cNvPr id="6" name="TextBox 5">
                <a:extLst>
                  <a:ext uri="{FF2B5EF4-FFF2-40B4-BE49-F238E27FC236}">
                    <a16:creationId xmlns:a16="http://schemas.microsoft.com/office/drawing/2014/main" id="{8601D53C-322D-4F3D-9ACA-A2B766389795}"/>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3"/>
                <a:stretch>
                  <a:fillRect l="-1242" t="-612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8</a:t>
            </a:r>
          </a:p>
        </p:txBody>
      </p:sp>
      <p:cxnSp>
        <p:nvCxnSpPr>
          <p:cNvPr id="4" name="Straight Connector 3">
            <a:extLst>
              <a:ext uri="{FF2B5EF4-FFF2-40B4-BE49-F238E27FC236}">
                <a16:creationId xmlns:a16="http://schemas.microsoft.com/office/drawing/2014/main" id="{7E71CFEB-4236-DC45-91AA-E6B221D03A9B}"/>
              </a:ext>
            </a:extLst>
          </p:cNvPr>
          <p:cNvCxnSpPr/>
          <p:nvPr/>
        </p:nvCxnSpPr>
        <p:spPr>
          <a:xfrm>
            <a:off x="7779026" y="2519294"/>
            <a:ext cx="24516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58B0B28-45BF-7D48-AA9B-E5CCEE5059C7}"/>
              </a:ext>
            </a:extLst>
          </p:cNvPr>
          <p:cNvSpPr txBox="1"/>
          <p:nvPr/>
        </p:nvSpPr>
        <p:spPr>
          <a:xfrm>
            <a:off x="7968524" y="2038300"/>
            <a:ext cx="2072656" cy="400110"/>
          </a:xfrm>
          <a:prstGeom prst="rect">
            <a:avLst/>
          </a:prstGeom>
          <a:noFill/>
        </p:spPr>
        <p:txBody>
          <a:bodyPr wrap="square" rtlCol="0">
            <a:spAutoFit/>
          </a:bodyPr>
          <a:lstStyle/>
          <a:p>
            <a:pPr algn="ctr"/>
            <a:r>
              <a:rPr lang="en-US" sz="2000" spc="300" dirty="0"/>
              <a:t>EVENT CUTS</a:t>
            </a:r>
          </a:p>
        </p:txBody>
      </p:sp>
      <p:sp>
        <p:nvSpPr>
          <p:cNvPr id="2" name="TextBox 1">
            <a:extLst>
              <a:ext uri="{FF2B5EF4-FFF2-40B4-BE49-F238E27FC236}">
                <a16:creationId xmlns:a16="http://schemas.microsoft.com/office/drawing/2014/main" id="{146860D9-6093-AE42-9775-C5EB3528ED2B}"/>
              </a:ext>
            </a:extLst>
          </p:cNvPr>
          <p:cNvSpPr txBox="1"/>
          <p:nvPr/>
        </p:nvSpPr>
        <p:spPr>
          <a:xfrm>
            <a:off x="7338753" y="2984295"/>
            <a:ext cx="3611617" cy="2400657"/>
          </a:xfrm>
          <a:prstGeom prst="rect">
            <a:avLst/>
          </a:prstGeom>
          <a:noFill/>
        </p:spPr>
        <p:txBody>
          <a:bodyPr wrap="square" rtlCol="0">
            <a:spAutoFit/>
          </a:bodyPr>
          <a:lstStyle/>
          <a:p>
            <a:pPr marL="285750" indent="-285750">
              <a:buFont typeface="Wingdings" pitchFamily="2" charset="2"/>
              <a:buChar char="§"/>
            </a:pPr>
            <a:r>
              <a:rPr lang="en-US" dirty="0"/>
              <a:t>Number of hits in the CDC &gt; 20</a:t>
            </a:r>
          </a:p>
          <a:p>
            <a:endParaRPr lang="en-US" sz="1200" dirty="0"/>
          </a:p>
          <a:p>
            <a:pPr marL="285750" indent="-285750">
              <a:buFont typeface="Wingdings" pitchFamily="2" charset="2"/>
              <a:buChar char="§"/>
            </a:pPr>
            <a:r>
              <a:rPr lang="en-US" dirty="0"/>
              <a:t>Particles originate from the e</a:t>
            </a:r>
            <a:r>
              <a:rPr lang="en-US" baseline="30000" dirty="0"/>
              <a:t>+ </a:t>
            </a:r>
            <a:r>
              <a:rPr lang="en-US" dirty="0"/>
              <a:t>e</a:t>
            </a:r>
            <a:r>
              <a:rPr lang="en-US" baseline="30000" dirty="0"/>
              <a:t>-</a:t>
            </a:r>
            <a:r>
              <a:rPr lang="en-US" dirty="0"/>
              <a:t> collision point</a:t>
            </a:r>
          </a:p>
          <a:p>
            <a:pPr marL="742950" lvl="1" indent="-285750">
              <a:buFont typeface=".Hiragino Kaku Gothic Interface W3"/>
              <a:buChar char="▫"/>
            </a:pPr>
            <a:r>
              <a:rPr lang="en-US" dirty="0" err="1"/>
              <a:t>dr</a:t>
            </a:r>
            <a:r>
              <a:rPr lang="en-US" dirty="0"/>
              <a:t> &lt; 2cm</a:t>
            </a:r>
          </a:p>
          <a:p>
            <a:pPr marL="742950" lvl="1" indent="-285750">
              <a:buFont typeface=".Hiragino Kaku Gothic Interface W3"/>
              <a:buChar char="▫"/>
            </a:pPr>
            <a:r>
              <a:rPr lang="en-US" dirty="0"/>
              <a:t>|</a:t>
            </a:r>
            <a:r>
              <a:rPr lang="en-US" dirty="0" err="1"/>
              <a:t>dz</a:t>
            </a:r>
            <a:r>
              <a:rPr lang="en-US" dirty="0"/>
              <a:t>| &lt; 4 cm</a:t>
            </a:r>
          </a:p>
          <a:p>
            <a:pPr marL="742950" lvl="1" indent="-285750">
              <a:buFont typeface=".Hiragino Kaku Gothic Interface W3"/>
              <a:buChar char="▫"/>
            </a:pPr>
            <a:endParaRPr lang="en-US" sz="1200" dirty="0"/>
          </a:p>
          <a:p>
            <a:pPr marL="285750" indent="-285750">
              <a:buFont typeface="Wingdings" pitchFamily="2" charset="2"/>
              <a:buChar char="§"/>
            </a:pPr>
            <a:r>
              <a:rPr lang="en-US" dirty="0"/>
              <a:t>Visible energy is between 7 GeV and 12 GeV</a:t>
            </a:r>
          </a:p>
        </p:txBody>
      </p:sp>
      <p:cxnSp>
        <p:nvCxnSpPr>
          <p:cNvPr id="7" name="Straight Arrow Connector 6">
            <a:extLst>
              <a:ext uri="{FF2B5EF4-FFF2-40B4-BE49-F238E27FC236}">
                <a16:creationId xmlns:a16="http://schemas.microsoft.com/office/drawing/2014/main" id="{8D4F5FE8-7DFA-1D42-B739-096F9133026D}"/>
              </a:ext>
            </a:extLst>
          </p:cNvPr>
          <p:cNvCxnSpPr/>
          <p:nvPr/>
        </p:nvCxnSpPr>
        <p:spPr>
          <a:xfrm flipV="1">
            <a:off x="4656313" y="3627717"/>
            <a:ext cx="499731" cy="2725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9C7AB8-F93B-8F44-A242-AD5B733DEB40}"/>
                  </a:ext>
                </a:extLst>
              </p:cNvPr>
              <p:cNvSpPr txBox="1"/>
              <p:nvPr/>
            </p:nvSpPr>
            <p:spPr>
              <a:xfrm>
                <a:off x="4410247" y="3782045"/>
                <a:ext cx="3083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tx1">
                                  <a:lumMod val="50000"/>
                                  <a:lumOff val="50000"/>
                                </a:schemeClr>
                              </a:solidFill>
                              <a:latin typeface="Cambria Math" panose="02040503050406030204" pitchFamily="18" charset="0"/>
                            </a:rPr>
                          </m:ctrlPr>
                        </m:accPr>
                        <m:e>
                          <m:r>
                            <a:rPr lang="en-US" b="0" i="1" smtClean="0">
                              <a:solidFill>
                                <a:schemeClr val="tx1">
                                  <a:lumMod val="50000"/>
                                  <a:lumOff val="50000"/>
                                </a:schemeClr>
                              </a:solidFill>
                              <a:latin typeface="Cambria Math" panose="02040503050406030204" pitchFamily="18" charset="0"/>
                            </a:rPr>
                            <m:t>𝑧</m:t>
                          </m:r>
                        </m:e>
                      </m:acc>
                    </m:oMath>
                  </m:oMathPara>
                </a14:m>
                <a:endParaRPr lang="en-US" dirty="0"/>
              </a:p>
            </p:txBody>
          </p:sp>
        </mc:Choice>
        <mc:Fallback xmlns="">
          <p:sp>
            <p:nvSpPr>
              <p:cNvPr id="8" name="TextBox 7">
                <a:extLst>
                  <a:ext uri="{FF2B5EF4-FFF2-40B4-BE49-F238E27FC236}">
                    <a16:creationId xmlns:a16="http://schemas.microsoft.com/office/drawing/2014/main" id="{1F9C7AB8-F93B-8F44-A242-AD5B733DEB40}"/>
                  </a:ext>
                </a:extLst>
              </p:cNvPr>
              <p:cNvSpPr txBox="1">
                <a:spLocks noRot="1" noChangeAspect="1" noMove="1" noResize="1" noEditPoints="1" noAdjustHandles="1" noChangeArrowheads="1" noChangeShapeType="1" noTextEdit="1"/>
              </p:cNvSpPr>
              <p:nvPr/>
            </p:nvSpPr>
            <p:spPr>
              <a:xfrm>
                <a:off x="4410247" y="3782045"/>
                <a:ext cx="308344"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572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29D5460-8604-1A49-8731-AE73D19E49B2}"/>
              </a:ext>
            </a:extLst>
          </p:cNvPr>
          <p:cNvGrpSpPr/>
          <p:nvPr/>
        </p:nvGrpSpPr>
        <p:grpSpPr>
          <a:xfrm>
            <a:off x="1653141" y="2249069"/>
            <a:ext cx="5015308" cy="3820263"/>
            <a:chOff x="4165922" y="2177883"/>
            <a:chExt cx="5015308" cy="3820263"/>
          </a:xfrm>
        </p:grpSpPr>
        <p:grpSp>
          <p:nvGrpSpPr>
            <p:cNvPr id="12" name="Group 11">
              <a:extLst>
                <a:ext uri="{FF2B5EF4-FFF2-40B4-BE49-F238E27FC236}">
                  <a16:creationId xmlns:a16="http://schemas.microsoft.com/office/drawing/2014/main" id="{8FB84E17-EABB-5A4E-A3B1-63D8DD3B2658}"/>
                </a:ext>
              </a:extLst>
            </p:cNvPr>
            <p:cNvGrpSpPr/>
            <p:nvPr/>
          </p:nvGrpSpPr>
          <p:grpSpPr>
            <a:xfrm>
              <a:off x="4165922" y="2177883"/>
              <a:ext cx="5015308" cy="3820263"/>
              <a:chOff x="4682800" y="2612211"/>
              <a:chExt cx="3796731" cy="2902550"/>
            </a:xfrm>
          </p:grpSpPr>
          <p:grpSp>
            <p:nvGrpSpPr>
              <p:cNvPr id="18" name="Group 17">
                <a:extLst>
                  <a:ext uri="{FF2B5EF4-FFF2-40B4-BE49-F238E27FC236}">
                    <a16:creationId xmlns:a16="http://schemas.microsoft.com/office/drawing/2014/main" id="{CE544F25-30AB-154B-84CE-5F19A914C689}"/>
                  </a:ext>
                </a:extLst>
              </p:cNvPr>
              <p:cNvGrpSpPr/>
              <p:nvPr/>
            </p:nvGrpSpPr>
            <p:grpSpPr>
              <a:xfrm>
                <a:off x="4682800" y="2612211"/>
                <a:ext cx="3796731" cy="2902550"/>
                <a:chOff x="4682800" y="2612211"/>
                <a:chExt cx="3796731" cy="2902550"/>
              </a:xfrm>
            </p:grpSpPr>
            <p:cxnSp>
              <p:nvCxnSpPr>
                <p:cNvPr id="20" name="Straight Connector 19">
                  <a:extLst>
                    <a:ext uri="{FF2B5EF4-FFF2-40B4-BE49-F238E27FC236}">
                      <a16:creationId xmlns:a16="http://schemas.microsoft.com/office/drawing/2014/main" id="{8DE46EE6-ADC8-0244-A156-B98560741FCA}"/>
                    </a:ext>
                  </a:extLst>
                </p:cNvPr>
                <p:cNvCxnSpPr>
                  <a:cxnSpLocks/>
                </p:cNvCxnSpPr>
                <p:nvPr/>
              </p:nvCxnSpPr>
              <p:spPr>
                <a:xfrm>
                  <a:off x="4682800" y="2612211"/>
                  <a:ext cx="2753091" cy="26904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1B9E364-940D-9E48-9219-3C36384A9EF6}"/>
                    </a:ext>
                  </a:extLst>
                </p:cNvPr>
                <p:cNvSpPr txBox="1"/>
                <p:nvPr/>
              </p:nvSpPr>
              <p:spPr>
                <a:xfrm>
                  <a:off x="7561382" y="5234151"/>
                  <a:ext cx="918149" cy="280610"/>
                </a:xfrm>
                <a:prstGeom prst="rect">
                  <a:avLst/>
                </a:prstGeom>
                <a:noFill/>
              </p:spPr>
              <p:txBody>
                <a:bodyPr wrap="none" rtlCol="0">
                  <a:spAutoFit/>
                </a:bodyPr>
                <a:lstStyle/>
                <a:p>
                  <a:r>
                    <a:rPr lang="en-US" dirty="0">
                      <a:solidFill>
                        <a:schemeClr val="accent4"/>
                      </a:solidFill>
                    </a:rPr>
                    <a:t>Thrust Axis</a:t>
                  </a:r>
                </a:p>
              </p:txBody>
            </p:sp>
            <p:sp>
              <p:nvSpPr>
                <p:cNvPr id="23" name="TextBox 22">
                  <a:extLst>
                    <a:ext uri="{FF2B5EF4-FFF2-40B4-BE49-F238E27FC236}">
                      <a16:creationId xmlns:a16="http://schemas.microsoft.com/office/drawing/2014/main" id="{51C8032B-44ED-0E4D-A78F-C83049B6818C}"/>
                    </a:ext>
                  </a:extLst>
                </p:cNvPr>
                <p:cNvSpPr txBox="1"/>
                <p:nvPr/>
              </p:nvSpPr>
              <p:spPr>
                <a:xfrm>
                  <a:off x="7106856" y="3193170"/>
                  <a:ext cx="346570" cy="369332"/>
                </a:xfrm>
                <a:prstGeom prst="rect">
                  <a:avLst/>
                </a:prstGeom>
                <a:noFill/>
              </p:spPr>
              <p:txBody>
                <a:bodyPr wrap="none" rtlCol="0">
                  <a:spAutoFit/>
                </a:bodyPr>
                <a:lstStyle/>
                <a:p>
                  <a:r>
                    <a:rPr lang="en-US" dirty="0">
                      <a:solidFill>
                        <a:srgbClr val="C00000"/>
                      </a:solidFill>
                    </a:rPr>
                    <a:t>e</a:t>
                  </a:r>
                  <a:r>
                    <a:rPr lang="en-US" baseline="30000" dirty="0">
                      <a:solidFill>
                        <a:srgbClr val="C00000"/>
                      </a:solidFill>
                    </a:rPr>
                    <a:t>-</a:t>
                  </a:r>
                  <a:endParaRPr lang="en-US" dirty="0">
                    <a:solidFill>
                      <a:srgbClr val="C00000"/>
                    </a:solidFill>
                  </a:endParaRPr>
                </a:p>
              </p:txBody>
            </p:sp>
            <p:cxnSp>
              <p:nvCxnSpPr>
                <p:cNvPr id="22" name="Straight Arrow Connector 21">
                  <a:extLst>
                    <a:ext uri="{FF2B5EF4-FFF2-40B4-BE49-F238E27FC236}">
                      <a16:creationId xmlns:a16="http://schemas.microsoft.com/office/drawing/2014/main" id="{537A0483-ECB5-6544-B570-D66588A21604}"/>
                    </a:ext>
                  </a:extLst>
                </p:cNvPr>
                <p:cNvCxnSpPr>
                  <a:cxnSpLocks/>
                </p:cNvCxnSpPr>
                <p:nvPr/>
              </p:nvCxnSpPr>
              <p:spPr>
                <a:xfrm flipH="1">
                  <a:off x="6060425" y="3429000"/>
                  <a:ext cx="1046431" cy="53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FAF8C6FA-CCD5-9649-BE36-CCBDB231A3CD}"/>
                    </a:ext>
                  </a:extLst>
                </p:cNvPr>
                <p:cNvCxnSpPr>
                  <a:cxnSpLocks/>
                </p:cNvCxnSpPr>
                <p:nvPr/>
              </p:nvCxnSpPr>
              <p:spPr>
                <a:xfrm flipV="1">
                  <a:off x="5118162" y="3965671"/>
                  <a:ext cx="942260" cy="47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13F727B2-BF94-C942-ADED-8FB5E1B62C76}"/>
                  </a:ext>
                </a:extLst>
              </p:cNvPr>
              <p:cNvSpPr txBox="1"/>
              <p:nvPr/>
            </p:nvSpPr>
            <p:spPr>
              <a:xfrm>
                <a:off x="4751168" y="4356275"/>
                <a:ext cx="377026" cy="369332"/>
              </a:xfrm>
              <a:prstGeom prst="rect">
                <a:avLst/>
              </a:prstGeom>
              <a:noFill/>
            </p:spPr>
            <p:txBody>
              <a:bodyPr wrap="none" rtlCol="0">
                <a:spAutoFit/>
              </a:bodyPr>
              <a:lstStyle/>
              <a:p>
                <a:r>
                  <a:rPr lang="en-US" dirty="0">
                    <a:solidFill>
                      <a:schemeClr val="accent1"/>
                    </a:solidFill>
                  </a:rPr>
                  <a:t>e</a:t>
                </a:r>
                <a:r>
                  <a:rPr lang="en-US" baseline="30000" dirty="0">
                    <a:solidFill>
                      <a:schemeClr val="accent1"/>
                    </a:solidFill>
                  </a:rPr>
                  <a:t>+</a:t>
                </a:r>
                <a:endParaRPr lang="en-US" dirty="0">
                  <a:solidFill>
                    <a:schemeClr val="accent1"/>
                  </a:solidFill>
                </a:endParaRPr>
              </a:p>
            </p:txBody>
          </p:sp>
        </p:grpSp>
        <p:cxnSp>
          <p:nvCxnSpPr>
            <p:cNvPr id="17" name="Straight Connector 16">
              <a:extLst>
                <a:ext uri="{FF2B5EF4-FFF2-40B4-BE49-F238E27FC236}">
                  <a16:creationId xmlns:a16="http://schemas.microsoft.com/office/drawing/2014/main" id="{50F8D2A2-CF03-0B4C-89CB-F8DF7C726D66}"/>
                </a:ext>
              </a:extLst>
            </p:cNvPr>
            <p:cNvCxnSpPr>
              <a:cxnSpLocks/>
            </p:cNvCxnSpPr>
            <p:nvPr/>
          </p:nvCxnSpPr>
          <p:spPr>
            <a:xfrm>
              <a:off x="4318323" y="2330283"/>
              <a:ext cx="958215" cy="92263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9</a:t>
            </a:r>
          </a:p>
        </p:txBody>
      </p:sp>
      <p:sp>
        <p:nvSpPr>
          <p:cNvPr id="35" name="TextBox 34">
            <a:extLst>
              <a:ext uri="{FF2B5EF4-FFF2-40B4-BE49-F238E27FC236}">
                <a16:creationId xmlns:a16="http://schemas.microsoft.com/office/drawing/2014/main" id="{8645C2F1-D3EA-2048-A68F-707C9E83E6E2}"/>
              </a:ext>
            </a:extLst>
          </p:cNvPr>
          <p:cNvSpPr txBox="1"/>
          <p:nvPr/>
        </p:nvSpPr>
        <p:spPr>
          <a:xfrm>
            <a:off x="7968524" y="2038300"/>
            <a:ext cx="2072656" cy="400110"/>
          </a:xfrm>
          <a:prstGeom prst="rect">
            <a:avLst/>
          </a:prstGeom>
          <a:noFill/>
        </p:spPr>
        <p:txBody>
          <a:bodyPr wrap="square" rtlCol="0">
            <a:spAutoFit/>
          </a:bodyPr>
          <a:lstStyle/>
          <a:p>
            <a:pPr algn="ctr"/>
            <a:r>
              <a:rPr lang="en-US" sz="2000" spc="300" dirty="0"/>
              <a:t>THRUST</a:t>
            </a:r>
          </a:p>
        </p:txBody>
      </p:sp>
      <p:cxnSp>
        <p:nvCxnSpPr>
          <p:cNvPr id="36" name="Straight Connector 35">
            <a:extLst>
              <a:ext uri="{FF2B5EF4-FFF2-40B4-BE49-F238E27FC236}">
                <a16:creationId xmlns:a16="http://schemas.microsoft.com/office/drawing/2014/main" id="{B3454ADF-45A7-6642-A658-77F6D0137C8B}"/>
              </a:ext>
            </a:extLst>
          </p:cNvPr>
          <p:cNvCxnSpPr/>
          <p:nvPr/>
        </p:nvCxnSpPr>
        <p:spPr>
          <a:xfrm>
            <a:off x="7779026" y="2519294"/>
            <a:ext cx="24516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059E4753-FDB4-434E-B647-F1AE44442E05}"/>
              </a:ext>
            </a:extLst>
          </p:cNvPr>
          <p:cNvCxnSpPr>
            <a:cxnSpLocks/>
          </p:cNvCxnSpPr>
          <p:nvPr/>
        </p:nvCxnSpPr>
        <p:spPr>
          <a:xfrm>
            <a:off x="3477783" y="4030459"/>
            <a:ext cx="969526" cy="94332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A2F1B62-6C05-CF44-80C2-D310A6EDC10E}"/>
              </a:ext>
            </a:extLst>
          </p:cNvPr>
          <p:cNvCxnSpPr>
            <a:cxnSpLocks/>
          </p:cNvCxnSpPr>
          <p:nvPr/>
        </p:nvCxnSpPr>
        <p:spPr>
          <a:xfrm flipH="1" flipV="1">
            <a:off x="2532185" y="3101258"/>
            <a:ext cx="952631" cy="9292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A3F1920-997A-F64F-A15D-3305F621D423}"/>
              </a:ext>
            </a:extLst>
          </p:cNvPr>
          <p:cNvSpPr txBox="1"/>
          <p:nvPr/>
        </p:nvSpPr>
        <p:spPr>
          <a:xfrm>
            <a:off x="4391905" y="4474650"/>
            <a:ext cx="325600" cy="377734"/>
          </a:xfrm>
          <a:prstGeom prst="rect">
            <a:avLst/>
          </a:prstGeom>
          <a:noFill/>
        </p:spPr>
        <p:txBody>
          <a:bodyPr wrap="square" rtlCol="0">
            <a:spAutoFit/>
          </a:bodyPr>
          <a:lstStyle/>
          <a:p>
            <a:r>
              <a:rPr lang="en-US" dirty="0">
                <a:solidFill>
                  <a:srgbClr val="00B050"/>
                </a:solidFill>
              </a:rPr>
              <a:t>q</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683A60C-85CA-5341-BDC0-178BC5A03B14}"/>
                  </a:ext>
                </a:extLst>
              </p:cNvPr>
              <p:cNvSpPr txBox="1"/>
              <p:nvPr/>
            </p:nvSpPr>
            <p:spPr>
              <a:xfrm>
                <a:off x="2612539" y="2731926"/>
                <a:ext cx="325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00B050"/>
                              </a:solidFill>
                              <a:latin typeface="Cambria Math" panose="02040503050406030204" pitchFamily="18" charset="0"/>
                            </a:rPr>
                          </m:ctrlPr>
                        </m:accPr>
                        <m:e>
                          <m:r>
                            <m:rPr>
                              <m:nor/>
                            </m:rPr>
                            <a:rPr lang="en-US" dirty="0">
                              <a:solidFill>
                                <a:srgbClr val="00B050"/>
                              </a:solidFill>
                            </a:rPr>
                            <m:t>q</m:t>
                          </m:r>
                        </m:e>
                      </m:acc>
                    </m:oMath>
                  </m:oMathPara>
                </a14:m>
                <a:endParaRPr lang="en-US" dirty="0">
                  <a:solidFill>
                    <a:srgbClr val="00B050"/>
                  </a:solidFill>
                </a:endParaRPr>
              </a:p>
            </p:txBody>
          </p:sp>
        </mc:Choice>
        <mc:Fallback xmlns="">
          <p:sp>
            <p:nvSpPr>
              <p:cNvPr id="27" name="TextBox 26">
                <a:extLst>
                  <a:ext uri="{FF2B5EF4-FFF2-40B4-BE49-F238E27FC236}">
                    <a16:creationId xmlns:a16="http://schemas.microsoft.com/office/drawing/2014/main" id="{4683A60C-85CA-5341-BDC0-178BC5A03B14}"/>
                  </a:ext>
                </a:extLst>
              </p:cNvPr>
              <p:cNvSpPr txBox="1">
                <a:spLocks noRot="1" noChangeAspect="1" noMove="1" noResize="1" noEditPoints="1" noAdjustHandles="1" noChangeArrowheads="1" noChangeShapeType="1" noTextEdit="1"/>
              </p:cNvSpPr>
              <p:nvPr/>
            </p:nvSpPr>
            <p:spPr>
              <a:xfrm>
                <a:off x="2612539" y="2731926"/>
                <a:ext cx="3256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8BE8F61-0415-DD4E-9F4B-254C54EF4B40}"/>
                  </a:ext>
                </a:extLst>
              </p:cNvPr>
              <p:cNvSpPr txBox="1"/>
              <p:nvPr/>
            </p:nvSpPr>
            <p:spPr>
              <a:xfrm>
                <a:off x="7199043" y="2968562"/>
                <a:ext cx="3611617" cy="7191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r>
                                <a:rPr lang="en-US" b="0" i="1" smtClean="0">
                                  <a:latin typeface="Cambria Math" panose="02040503050406030204" pitchFamily="18" charset="0"/>
                                </a:rPr>
                                <m:t>|=1</m:t>
                              </m:r>
                            </m:lim>
                          </m:limLow>
                        </m:fName>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ea typeface="Cambria Math" panose="02040503050406030204" pitchFamily="18" charset="0"/>
                                        </a:rPr>
                                        <m:t>|</m:t>
                                      </m:r>
                                    </m:e>
                                  </m:nary>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den>
                              </m:f>
                            </m:e>
                          </m:d>
                        </m:e>
                      </m:func>
                    </m:oMath>
                  </m:oMathPara>
                </a14:m>
                <a:endParaRPr lang="en-US" dirty="0"/>
              </a:p>
            </p:txBody>
          </p:sp>
        </mc:Choice>
        <mc:Fallback xmlns="">
          <p:sp>
            <p:nvSpPr>
              <p:cNvPr id="28" name="TextBox 27">
                <a:extLst>
                  <a:ext uri="{FF2B5EF4-FFF2-40B4-BE49-F238E27FC236}">
                    <a16:creationId xmlns:a16="http://schemas.microsoft.com/office/drawing/2014/main" id="{38BE8F61-0415-DD4E-9F4B-254C54EF4B40}"/>
                  </a:ext>
                </a:extLst>
              </p:cNvPr>
              <p:cNvSpPr txBox="1">
                <a:spLocks noRot="1" noChangeAspect="1" noMove="1" noResize="1" noEditPoints="1" noAdjustHandles="1" noChangeArrowheads="1" noChangeShapeType="1" noTextEdit="1"/>
              </p:cNvSpPr>
              <p:nvPr/>
            </p:nvSpPr>
            <p:spPr>
              <a:xfrm>
                <a:off x="7199043" y="2968562"/>
                <a:ext cx="3611617" cy="719171"/>
              </a:xfrm>
              <a:prstGeom prst="rect">
                <a:avLst/>
              </a:prstGeom>
              <a:blipFill>
                <a:blip r:embed="rId4"/>
                <a:stretch>
                  <a:fillRect t="-58621" b="-8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577A22-8122-E74E-8C72-701458EE6ACA}"/>
                  </a:ext>
                </a:extLst>
              </p:cNvPr>
              <p:cNvSpPr txBox="1"/>
              <p:nvPr/>
            </p:nvSpPr>
            <p:spPr>
              <a:xfrm>
                <a:off x="7447732" y="4084508"/>
                <a:ext cx="3611617" cy="1754326"/>
              </a:xfrm>
              <a:prstGeom prst="rect">
                <a:avLst/>
              </a:prstGeom>
              <a:noFill/>
            </p:spPr>
            <p:txBody>
              <a:bodyPr wrap="square" rtlCol="0">
                <a:spAutoFit/>
              </a:bodyPr>
              <a:lstStyle/>
              <a:p>
                <a:r>
                  <a:rPr lang="en-US" dirty="0"/>
                  <a:t>In a perfectly di-jet event, </a:t>
                </a:r>
                <a14:m>
                  <m:oMath xmlns:m="http://schemas.openxmlformats.org/officeDocument/2006/math">
                    <m:r>
                      <a:rPr lang="en-US" i="1" dirty="0" smtClean="0">
                        <a:latin typeface="Cambria Math" panose="02040503050406030204" pitchFamily="18" charset="0"/>
                      </a:rPr>
                      <m:t>𝑇</m:t>
                    </m:r>
                  </m:oMath>
                </a14:m>
                <a:r>
                  <a:rPr lang="en-US" dirty="0"/>
                  <a:t> = 1.0</a:t>
                </a:r>
              </a:p>
              <a:p>
                <a:r>
                  <a:rPr lang="en-US" dirty="0"/>
                  <a:t>In a perfectly spherical event </a:t>
                </a:r>
                <a14:m>
                  <m:oMath xmlns:m="http://schemas.openxmlformats.org/officeDocument/2006/math">
                    <m:r>
                      <a:rPr lang="en-US" i="1" dirty="0" smtClean="0">
                        <a:latin typeface="Cambria Math" panose="02040503050406030204" pitchFamily="18" charset="0"/>
                      </a:rPr>
                      <m:t>𝑇</m:t>
                    </m:r>
                  </m:oMath>
                </a14:m>
                <a:r>
                  <a:rPr lang="en-US" dirty="0"/>
                  <a:t> = 0.5</a:t>
                </a:r>
              </a:p>
              <a:p>
                <a:endParaRPr lang="en-US" dirty="0"/>
              </a:p>
              <a:p>
                <a:r>
                  <a:rPr lang="en-US" dirty="0"/>
                  <a:t>The thrust axis,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a:t>, is a good approximation of the </a:t>
                </a:r>
                <a:r>
                  <a:rPr lang="en-US" dirty="0" err="1"/>
                  <a:t>q</a:t>
                </a:r>
                <a14:m>
                  <m:oMath xmlns:m="http://schemas.openxmlformats.org/officeDocument/2006/math">
                    <m:acc>
                      <m:accPr>
                        <m:chr m:val="̅"/>
                        <m:ctrlPr>
                          <a:rPr lang="en-US" i="1" smtClean="0">
                            <a:latin typeface="Cambria Math" panose="02040503050406030204" pitchFamily="18" charset="0"/>
                          </a:rPr>
                        </m:ctrlPr>
                      </m:accPr>
                      <m:e>
                        <m:r>
                          <m:rPr>
                            <m:nor/>
                          </m:rPr>
                          <a:rPr lang="en-US" dirty="0"/>
                          <m:t>q</m:t>
                        </m:r>
                      </m:e>
                    </m:acc>
                  </m:oMath>
                </a14:m>
                <a:r>
                  <a:rPr lang="en-US" dirty="0"/>
                  <a:t> axis when thrust is close to 1.0</a:t>
                </a:r>
              </a:p>
            </p:txBody>
          </p:sp>
        </mc:Choice>
        <mc:Fallback xmlns="">
          <p:sp>
            <p:nvSpPr>
              <p:cNvPr id="8" name="TextBox 7">
                <a:extLst>
                  <a:ext uri="{FF2B5EF4-FFF2-40B4-BE49-F238E27FC236}">
                    <a16:creationId xmlns:a16="http://schemas.microsoft.com/office/drawing/2014/main" id="{F1577A22-8122-E74E-8C72-701458EE6ACA}"/>
                  </a:ext>
                </a:extLst>
              </p:cNvPr>
              <p:cNvSpPr txBox="1">
                <a:spLocks noRot="1" noChangeAspect="1" noMove="1" noResize="1" noEditPoints="1" noAdjustHandles="1" noChangeArrowheads="1" noChangeShapeType="1" noTextEdit="1"/>
              </p:cNvSpPr>
              <p:nvPr/>
            </p:nvSpPr>
            <p:spPr>
              <a:xfrm>
                <a:off x="7447732" y="4084508"/>
                <a:ext cx="3611617" cy="1754326"/>
              </a:xfrm>
              <a:prstGeom prst="rect">
                <a:avLst/>
              </a:prstGeom>
              <a:blipFill>
                <a:blip r:embed="rId5"/>
                <a:stretch>
                  <a:fillRect l="-1404" t="-1439" b="-5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8309016-7301-CC4C-A0AC-B4DBAA99557A}"/>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AZIMUTHAL ANGLE MEASUREMENT</a:t>
                </a:r>
              </a:p>
              <a:p>
                <a:endParaRPr lang="en-US" dirty="0"/>
              </a:p>
            </p:txBody>
          </p:sp>
        </mc:Choice>
        <mc:Fallback xmlns="">
          <p:sp>
            <p:nvSpPr>
              <p:cNvPr id="31" name="TextBox 30">
                <a:extLst>
                  <a:ext uri="{FF2B5EF4-FFF2-40B4-BE49-F238E27FC236}">
                    <a16:creationId xmlns:a16="http://schemas.microsoft.com/office/drawing/2014/main" id="{C8309016-7301-CC4C-A0AC-B4DBAA99557A}"/>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6"/>
                <a:stretch>
                  <a:fillRect l="-1242" t="-6122"/>
                </a:stretch>
              </a:blipFill>
            </p:spPr>
            <p:txBody>
              <a:bodyPr/>
              <a:lstStyle/>
              <a:p>
                <a:r>
                  <a:rPr lang="en-US">
                    <a:noFill/>
                  </a:rPr>
                  <a:t> </a:t>
                </a:r>
              </a:p>
            </p:txBody>
          </p:sp>
        </mc:Fallback>
      </mc:AlternateContent>
    </p:spTree>
    <p:extLst>
      <p:ext uri="{BB962C8B-B14F-4D97-AF65-F5344CB8AC3E}">
        <p14:creationId xmlns:p14="http://schemas.microsoft.com/office/powerpoint/2010/main" val="419047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CBBFA2B-9F49-8746-B7B3-4CD0D6CD4438}"/>
              </a:ext>
            </a:extLst>
          </p:cNvPr>
          <p:cNvGrpSpPr/>
          <p:nvPr/>
        </p:nvGrpSpPr>
        <p:grpSpPr>
          <a:xfrm>
            <a:off x="838817" y="2258319"/>
            <a:ext cx="5829780" cy="3820263"/>
            <a:chOff x="4066221" y="2612211"/>
            <a:chExt cx="4413310" cy="2902550"/>
          </a:xfrm>
        </p:grpSpPr>
        <p:grpSp>
          <p:nvGrpSpPr>
            <p:cNvPr id="26" name="Group 25">
              <a:extLst>
                <a:ext uri="{FF2B5EF4-FFF2-40B4-BE49-F238E27FC236}">
                  <a16:creationId xmlns:a16="http://schemas.microsoft.com/office/drawing/2014/main" id="{7B007A2F-F666-0847-BC68-9CFF372F9B77}"/>
                </a:ext>
              </a:extLst>
            </p:cNvPr>
            <p:cNvGrpSpPr/>
            <p:nvPr/>
          </p:nvGrpSpPr>
          <p:grpSpPr>
            <a:xfrm>
              <a:off x="4066221" y="2612211"/>
              <a:ext cx="4413310" cy="2902550"/>
              <a:chOff x="4066221" y="2612211"/>
              <a:chExt cx="4413310" cy="2902550"/>
            </a:xfrm>
          </p:grpSpPr>
          <p:sp>
            <p:nvSpPr>
              <p:cNvPr id="28" name="Parallelogram 27">
                <a:extLst>
                  <a:ext uri="{FF2B5EF4-FFF2-40B4-BE49-F238E27FC236}">
                    <a16:creationId xmlns:a16="http://schemas.microsoft.com/office/drawing/2014/main" id="{2D78E302-CE27-BC4F-8934-8AA77F5E109C}"/>
                  </a:ext>
                </a:extLst>
              </p:cNvPr>
              <p:cNvSpPr/>
              <p:nvPr/>
            </p:nvSpPr>
            <p:spPr>
              <a:xfrm rot="2627659">
                <a:off x="4066221" y="3046315"/>
                <a:ext cx="3986245" cy="1838710"/>
              </a:xfrm>
              <a:prstGeom prst="parallelogram">
                <a:avLst>
                  <a:gd name="adj" fmla="val 52800"/>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3FDC417-B671-CE4A-940D-3D3B19C0E74B}"/>
                  </a:ext>
                </a:extLst>
              </p:cNvPr>
              <p:cNvCxnSpPr>
                <a:cxnSpLocks/>
              </p:cNvCxnSpPr>
              <p:nvPr/>
            </p:nvCxnSpPr>
            <p:spPr>
              <a:xfrm>
                <a:off x="4682800" y="2612211"/>
                <a:ext cx="2753091" cy="26904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2F9D897-57BC-4F4C-BFB8-1722B654D5AF}"/>
                  </a:ext>
                </a:extLst>
              </p:cNvPr>
              <p:cNvSpPr txBox="1"/>
              <p:nvPr/>
            </p:nvSpPr>
            <p:spPr>
              <a:xfrm>
                <a:off x="7561382" y="5234151"/>
                <a:ext cx="918149" cy="280610"/>
              </a:xfrm>
              <a:prstGeom prst="rect">
                <a:avLst/>
              </a:prstGeom>
              <a:noFill/>
            </p:spPr>
            <p:txBody>
              <a:bodyPr wrap="none" rtlCol="0">
                <a:spAutoFit/>
              </a:bodyPr>
              <a:lstStyle/>
              <a:p>
                <a:r>
                  <a:rPr lang="en-US" dirty="0">
                    <a:solidFill>
                      <a:schemeClr val="accent4"/>
                    </a:solidFill>
                  </a:rPr>
                  <a:t>Thrust Axis</a:t>
                </a:r>
              </a:p>
            </p:txBody>
          </p:sp>
          <p:cxnSp>
            <p:nvCxnSpPr>
              <p:cNvPr id="31" name="Straight Arrow Connector 30">
                <a:extLst>
                  <a:ext uri="{FF2B5EF4-FFF2-40B4-BE49-F238E27FC236}">
                    <a16:creationId xmlns:a16="http://schemas.microsoft.com/office/drawing/2014/main" id="{55044BB2-F8BE-2746-A5A2-AFA7801F0C45}"/>
                  </a:ext>
                </a:extLst>
              </p:cNvPr>
              <p:cNvCxnSpPr>
                <a:cxnSpLocks/>
              </p:cNvCxnSpPr>
              <p:nvPr/>
            </p:nvCxnSpPr>
            <p:spPr>
              <a:xfrm flipH="1">
                <a:off x="6060425" y="3429000"/>
                <a:ext cx="1046431" cy="53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5E498FFD-02F9-FA43-A39C-FD99D6BC0C68}"/>
                  </a:ext>
                </a:extLst>
              </p:cNvPr>
              <p:cNvSpPr txBox="1"/>
              <p:nvPr/>
            </p:nvSpPr>
            <p:spPr>
              <a:xfrm>
                <a:off x="7106856" y="3193170"/>
                <a:ext cx="346570" cy="369332"/>
              </a:xfrm>
              <a:prstGeom prst="rect">
                <a:avLst/>
              </a:prstGeom>
              <a:noFill/>
            </p:spPr>
            <p:txBody>
              <a:bodyPr wrap="none" rtlCol="0">
                <a:spAutoFit/>
              </a:bodyPr>
              <a:lstStyle/>
              <a:p>
                <a:r>
                  <a:rPr lang="en-US" dirty="0">
                    <a:solidFill>
                      <a:srgbClr val="C00000"/>
                    </a:solidFill>
                  </a:rPr>
                  <a:t>e</a:t>
                </a:r>
                <a:r>
                  <a:rPr lang="en-US" baseline="30000" dirty="0">
                    <a:solidFill>
                      <a:srgbClr val="C00000"/>
                    </a:solidFill>
                  </a:rPr>
                  <a:t>-</a:t>
                </a:r>
                <a:endParaRPr lang="en-US" dirty="0">
                  <a:solidFill>
                    <a:srgbClr val="C00000"/>
                  </a:solidFill>
                </a:endParaRPr>
              </a:p>
            </p:txBody>
          </p:sp>
          <p:cxnSp>
            <p:nvCxnSpPr>
              <p:cNvPr id="33" name="Straight Arrow Connector 32">
                <a:extLst>
                  <a:ext uri="{FF2B5EF4-FFF2-40B4-BE49-F238E27FC236}">
                    <a16:creationId xmlns:a16="http://schemas.microsoft.com/office/drawing/2014/main" id="{3EEA4159-5E93-2746-82CB-B276B6FB1CE1}"/>
                  </a:ext>
                </a:extLst>
              </p:cNvPr>
              <p:cNvCxnSpPr>
                <a:cxnSpLocks/>
              </p:cNvCxnSpPr>
              <p:nvPr/>
            </p:nvCxnSpPr>
            <p:spPr>
              <a:xfrm flipV="1">
                <a:off x="5118162" y="3965671"/>
                <a:ext cx="942260" cy="47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48076E26-E67A-874D-B6D0-502590F4AB0B}"/>
                </a:ext>
              </a:extLst>
            </p:cNvPr>
            <p:cNvSpPr txBox="1"/>
            <p:nvPr/>
          </p:nvSpPr>
          <p:spPr>
            <a:xfrm>
              <a:off x="4751168" y="4356275"/>
              <a:ext cx="377026" cy="369332"/>
            </a:xfrm>
            <a:prstGeom prst="rect">
              <a:avLst/>
            </a:prstGeom>
            <a:noFill/>
          </p:spPr>
          <p:txBody>
            <a:bodyPr wrap="none" rtlCol="0">
              <a:spAutoFit/>
            </a:bodyPr>
            <a:lstStyle/>
            <a:p>
              <a:r>
                <a:rPr lang="en-US" dirty="0">
                  <a:solidFill>
                    <a:schemeClr val="accent1"/>
                  </a:solidFill>
                </a:rPr>
                <a:t>e</a:t>
              </a:r>
              <a:r>
                <a:rPr lang="en-US" baseline="30000" dirty="0">
                  <a:solidFill>
                    <a:schemeClr val="accent1"/>
                  </a:solidFill>
                </a:rPr>
                <a:t>+</a:t>
              </a:r>
              <a:endParaRPr lang="en-US" dirty="0">
                <a:solidFill>
                  <a:schemeClr val="accent1"/>
                </a:solidFill>
              </a:endParaRPr>
            </a:p>
          </p:txBody>
        </p:sp>
      </p:gr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10</a:t>
            </a:r>
          </a:p>
        </p:txBody>
      </p:sp>
      <p:sp>
        <p:nvSpPr>
          <p:cNvPr id="15" name="TextBox 14">
            <a:extLst>
              <a:ext uri="{FF2B5EF4-FFF2-40B4-BE49-F238E27FC236}">
                <a16:creationId xmlns:a16="http://schemas.microsoft.com/office/drawing/2014/main" id="{B1948104-84F5-F848-8BD5-161489D5073B}"/>
              </a:ext>
            </a:extLst>
          </p:cNvPr>
          <p:cNvSpPr txBox="1"/>
          <p:nvPr/>
        </p:nvSpPr>
        <p:spPr>
          <a:xfrm>
            <a:off x="7968524" y="2038300"/>
            <a:ext cx="2072656" cy="400110"/>
          </a:xfrm>
          <a:prstGeom prst="rect">
            <a:avLst/>
          </a:prstGeom>
          <a:noFill/>
        </p:spPr>
        <p:txBody>
          <a:bodyPr wrap="square" rtlCol="0">
            <a:spAutoFit/>
          </a:bodyPr>
          <a:lstStyle/>
          <a:p>
            <a:pPr algn="ctr"/>
            <a:r>
              <a:rPr lang="en-US" sz="2000" spc="300" dirty="0"/>
              <a:t>THRUST CUTS</a:t>
            </a:r>
          </a:p>
        </p:txBody>
      </p:sp>
      <p:cxnSp>
        <p:nvCxnSpPr>
          <p:cNvPr id="16" name="Straight Connector 15">
            <a:extLst>
              <a:ext uri="{FF2B5EF4-FFF2-40B4-BE49-F238E27FC236}">
                <a16:creationId xmlns:a16="http://schemas.microsoft.com/office/drawing/2014/main" id="{319035E0-56B8-BF4C-A180-E9DEED806B16}"/>
              </a:ext>
            </a:extLst>
          </p:cNvPr>
          <p:cNvCxnSpPr/>
          <p:nvPr/>
        </p:nvCxnSpPr>
        <p:spPr>
          <a:xfrm>
            <a:off x="7779026" y="2519294"/>
            <a:ext cx="24516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93B6FDE-E32B-D543-AF14-7D10D7E96C76}"/>
                  </a:ext>
                </a:extLst>
              </p:cNvPr>
              <p:cNvSpPr txBox="1"/>
              <p:nvPr/>
            </p:nvSpPr>
            <p:spPr>
              <a:xfrm>
                <a:off x="7338753" y="2984295"/>
                <a:ext cx="3611617" cy="1015663"/>
              </a:xfrm>
              <a:prstGeom prst="rect">
                <a:avLst/>
              </a:prstGeom>
              <a:noFill/>
            </p:spPr>
            <p:txBody>
              <a:bodyPr wrap="square" rtlCol="0">
                <a:spAutoFit/>
              </a:bodyPr>
              <a:lstStyle/>
              <a:p>
                <a:pPr marL="285750" indent="-285750">
                  <a:buFont typeface="Wingdings" pitchFamily="2" charset="2"/>
                  <a:buChar char="§"/>
                </a:pPr>
                <a:r>
                  <a:rPr lang="en-US" dirty="0"/>
                  <a:t>Thrust &gt; 0.8 </a:t>
                </a:r>
              </a:p>
              <a:p>
                <a:pPr marL="742950" lvl="1" indent="-285750">
                  <a:buFont typeface="Wingdings" pitchFamily="2" charset="2"/>
                  <a:buChar char="§"/>
                </a:pPr>
                <a:endParaRPr lang="en-US" sz="1200" dirty="0"/>
              </a:p>
              <a:p>
                <a:pPr marL="285750" indent="-285750">
                  <a:buFont typeface="Wingdings" pitchFamily="2" charset="2"/>
                  <a:buChar char="§"/>
                </a:pPr>
                <a:r>
                  <a:rPr lang="en-US" dirty="0"/>
                  <a: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of the thrust axis| &gt; 0.75</a:t>
                </a:r>
              </a:p>
              <a:p>
                <a:endParaRPr lang="en-US" sz="1200" dirty="0"/>
              </a:p>
            </p:txBody>
          </p:sp>
        </mc:Choice>
        <mc:Fallback xmlns="">
          <p:sp>
            <p:nvSpPr>
              <p:cNvPr id="17" name="TextBox 16">
                <a:extLst>
                  <a:ext uri="{FF2B5EF4-FFF2-40B4-BE49-F238E27FC236}">
                    <a16:creationId xmlns:a16="http://schemas.microsoft.com/office/drawing/2014/main" id="{793B6FDE-E32B-D543-AF14-7D10D7E96C76}"/>
                  </a:ext>
                </a:extLst>
              </p:cNvPr>
              <p:cNvSpPr txBox="1">
                <a:spLocks noRot="1" noChangeAspect="1" noMove="1" noResize="1" noEditPoints="1" noAdjustHandles="1" noChangeArrowheads="1" noChangeShapeType="1" noTextEdit="1"/>
              </p:cNvSpPr>
              <p:nvPr/>
            </p:nvSpPr>
            <p:spPr>
              <a:xfrm>
                <a:off x="7338753" y="2984295"/>
                <a:ext cx="3611617" cy="1015663"/>
              </a:xfrm>
              <a:prstGeom prst="rect">
                <a:avLst/>
              </a:prstGeom>
              <a:blipFill>
                <a:blip r:embed="rId2"/>
                <a:stretch>
                  <a:fillRect l="-699" t="-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D0CB68-8581-0E43-A82F-3D9D2B806265}"/>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AZIMUTHAL ANGLE MEASUREMENT</a:t>
                </a:r>
              </a:p>
              <a:p>
                <a:endParaRPr lang="en-US" dirty="0"/>
              </a:p>
            </p:txBody>
          </p:sp>
        </mc:Choice>
        <mc:Fallback xmlns="">
          <p:sp>
            <p:nvSpPr>
              <p:cNvPr id="18" name="TextBox 17">
                <a:extLst>
                  <a:ext uri="{FF2B5EF4-FFF2-40B4-BE49-F238E27FC236}">
                    <a16:creationId xmlns:a16="http://schemas.microsoft.com/office/drawing/2014/main" id="{12D0CB68-8581-0E43-A82F-3D9D2B806265}"/>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3"/>
                <a:stretch>
                  <a:fillRect l="-1242" t="-6122"/>
                </a:stretch>
              </a:blipFill>
            </p:spPr>
            <p:txBody>
              <a:bodyPr/>
              <a:lstStyle/>
              <a:p>
                <a:r>
                  <a:rPr lang="en-US">
                    <a:noFill/>
                  </a:rPr>
                  <a:t> </a:t>
                </a:r>
              </a:p>
            </p:txBody>
          </p:sp>
        </mc:Fallback>
      </mc:AlternateContent>
    </p:spTree>
    <p:extLst>
      <p:ext uri="{BB962C8B-B14F-4D97-AF65-F5344CB8AC3E}">
        <p14:creationId xmlns:p14="http://schemas.microsoft.com/office/powerpoint/2010/main" val="380115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17F0B1-68A7-CD4A-ACBD-E67F18CD6B42}"/>
              </a:ext>
            </a:extLst>
          </p:cNvPr>
          <p:cNvGrpSpPr/>
          <p:nvPr/>
        </p:nvGrpSpPr>
        <p:grpSpPr>
          <a:xfrm>
            <a:off x="838817" y="2249069"/>
            <a:ext cx="5405053" cy="3541145"/>
            <a:chOff x="3351451" y="2177883"/>
            <a:chExt cx="5405053" cy="3541145"/>
          </a:xfrm>
        </p:grpSpPr>
        <p:grpSp>
          <p:nvGrpSpPr>
            <p:cNvPr id="46" name="Group 45">
              <a:extLst>
                <a:ext uri="{FF2B5EF4-FFF2-40B4-BE49-F238E27FC236}">
                  <a16:creationId xmlns:a16="http://schemas.microsoft.com/office/drawing/2014/main" id="{B1BC5069-2EE2-DD42-9E3B-0AC016FA7AF4}"/>
                </a:ext>
              </a:extLst>
            </p:cNvPr>
            <p:cNvGrpSpPr/>
            <p:nvPr/>
          </p:nvGrpSpPr>
          <p:grpSpPr>
            <a:xfrm>
              <a:off x="3351451" y="2177883"/>
              <a:ext cx="5405053" cy="3541145"/>
              <a:chOff x="3351451" y="2177883"/>
              <a:chExt cx="5405053" cy="3541145"/>
            </a:xfrm>
          </p:grpSpPr>
          <p:grpSp>
            <p:nvGrpSpPr>
              <p:cNvPr id="47" name="Group 46">
                <a:extLst>
                  <a:ext uri="{FF2B5EF4-FFF2-40B4-BE49-F238E27FC236}">
                    <a16:creationId xmlns:a16="http://schemas.microsoft.com/office/drawing/2014/main" id="{19EE4FEF-6EA2-8443-B1D8-A6DF1365225D}"/>
                  </a:ext>
                </a:extLst>
              </p:cNvPr>
              <p:cNvGrpSpPr/>
              <p:nvPr/>
            </p:nvGrpSpPr>
            <p:grpSpPr>
              <a:xfrm>
                <a:off x="3351451" y="2177883"/>
                <a:ext cx="5265648" cy="3541145"/>
                <a:chOff x="4066221" y="2612211"/>
                <a:chExt cx="3986245" cy="2690482"/>
              </a:xfrm>
            </p:grpSpPr>
            <p:grpSp>
              <p:nvGrpSpPr>
                <p:cNvPr id="49" name="Group 48">
                  <a:extLst>
                    <a:ext uri="{FF2B5EF4-FFF2-40B4-BE49-F238E27FC236}">
                      <a16:creationId xmlns:a16="http://schemas.microsoft.com/office/drawing/2014/main" id="{7142C9CF-51E0-6142-AB5B-BD39176567BC}"/>
                    </a:ext>
                  </a:extLst>
                </p:cNvPr>
                <p:cNvGrpSpPr/>
                <p:nvPr/>
              </p:nvGrpSpPr>
              <p:grpSpPr>
                <a:xfrm>
                  <a:off x="4066221" y="2612211"/>
                  <a:ext cx="3986245" cy="2690482"/>
                  <a:chOff x="4066221" y="2612211"/>
                  <a:chExt cx="3986245" cy="2690482"/>
                </a:xfrm>
              </p:grpSpPr>
              <p:cxnSp>
                <p:nvCxnSpPr>
                  <p:cNvPr id="51" name="Straight Arrow Connector 50">
                    <a:extLst>
                      <a:ext uri="{FF2B5EF4-FFF2-40B4-BE49-F238E27FC236}">
                        <a16:creationId xmlns:a16="http://schemas.microsoft.com/office/drawing/2014/main" id="{7CB9D732-4D19-D142-A3C9-342D596A74F2}"/>
                      </a:ext>
                    </a:extLst>
                  </p:cNvPr>
                  <p:cNvCxnSpPr>
                    <a:cxnSpLocks/>
                  </p:cNvCxnSpPr>
                  <p:nvPr/>
                </p:nvCxnSpPr>
                <p:spPr>
                  <a:xfrm flipH="1" flipV="1">
                    <a:off x="5058732" y="3451046"/>
                    <a:ext cx="642743" cy="211933"/>
                  </a:xfrm>
                  <a:prstGeom prst="straightConnector1">
                    <a:avLst/>
                  </a:prstGeom>
                  <a:ln w="38100">
                    <a:solidFill>
                      <a:srgbClr val="09843B"/>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DA6387FB-BD52-3C4E-87A5-5249A8E8818A}"/>
                      </a:ext>
                    </a:extLst>
                  </p:cNvPr>
                  <p:cNvGrpSpPr/>
                  <p:nvPr/>
                </p:nvGrpSpPr>
                <p:grpSpPr>
                  <a:xfrm rot="11003690">
                    <a:off x="5316477" y="3465364"/>
                    <a:ext cx="403430" cy="181794"/>
                    <a:chOff x="6452240" y="4313253"/>
                    <a:chExt cx="403430" cy="181794"/>
                  </a:xfrm>
                </p:grpSpPr>
                <p:cxnSp>
                  <p:nvCxnSpPr>
                    <p:cNvPr id="63" name="Straight Arrow Connector 62">
                      <a:extLst>
                        <a:ext uri="{FF2B5EF4-FFF2-40B4-BE49-F238E27FC236}">
                          <a16:creationId xmlns:a16="http://schemas.microsoft.com/office/drawing/2014/main" id="{3055ADA2-BE44-854F-88C7-59D6BE6424F8}"/>
                        </a:ext>
                      </a:extLst>
                    </p:cNvPr>
                    <p:cNvCxnSpPr>
                      <a:cxnSpLocks/>
                    </p:cNvCxnSpPr>
                    <p:nvPr/>
                  </p:nvCxnSpPr>
                  <p:spPr>
                    <a:xfrm>
                      <a:off x="6452240" y="4313253"/>
                      <a:ext cx="403430" cy="0"/>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662D928-35A3-6043-A4FA-363C9CCFD2DD}"/>
                        </a:ext>
                      </a:extLst>
                    </p:cNvPr>
                    <p:cNvCxnSpPr>
                      <a:cxnSpLocks/>
                    </p:cNvCxnSpPr>
                    <p:nvPr/>
                  </p:nvCxnSpPr>
                  <p:spPr>
                    <a:xfrm>
                      <a:off x="6452240" y="4313253"/>
                      <a:ext cx="351421" cy="181794"/>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Parallelogram 52">
                    <a:extLst>
                      <a:ext uri="{FF2B5EF4-FFF2-40B4-BE49-F238E27FC236}">
                        <a16:creationId xmlns:a16="http://schemas.microsoft.com/office/drawing/2014/main" id="{C9D5F68B-D0B7-D346-BDF0-F58FDDF6E78D}"/>
                      </a:ext>
                    </a:extLst>
                  </p:cNvPr>
                  <p:cNvSpPr/>
                  <p:nvPr/>
                </p:nvSpPr>
                <p:spPr>
                  <a:xfrm rot="2627659">
                    <a:off x="4066221" y="3046315"/>
                    <a:ext cx="3986245" cy="1838710"/>
                  </a:xfrm>
                  <a:prstGeom prst="parallelogram">
                    <a:avLst>
                      <a:gd name="adj" fmla="val 52800"/>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528F0CF6-80F3-E448-9471-A5519B1CA202}"/>
                      </a:ext>
                    </a:extLst>
                  </p:cNvPr>
                  <p:cNvCxnSpPr>
                    <a:cxnSpLocks/>
                  </p:cNvCxnSpPr>
                  <p:nvPr/>
                </p:nvCxnSpPr>
                <p:spPr>
                  <a:xfrm>
                    <a:off x="4682800" y="2612211"/>
                    <a:ext cx="2753091" cy="26904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28DB7826-8B35-CA49-B9B3-F67A87558F8B}"/>
                      </a:ext>
                    </a:extLst>
                  </p:cNvPr>
                  <p:cNvGrpSpPr/>
                  <p:nvPr/>
                </p:nvGrpSpPr>
                <p:grpSpPr>
                  <a:xfrm>
                    <a:off x="6452240" y="4313253"/>
                    <a:ext cx="403430" cy="181794"/>
                    <a:chOff x="6452240" y="4313253"/>
                    <a:chExt cx="403430" cy="181794"/>
                  </a:xfrm>
                </p:grpSpPr>
                <p:cxnSp>
                  <p:nvCxnSpPr>
                    <p:cNvPr id="61" name="Straight Arrow Connector 60">
                      <a:extLst>
                        <a:ext uri="{FF2B5EF4-FFF2-40B4-BE49-F238E27FC236}">
                          <a16:creationId xmlns:a16="http://schemas.microsoft.com/office/drawing/2014/main" id="{8C4915B3-53F2-0945-A121-1B4E10C5A284}"/>
                        </a:ext>
                      </a:extLst>
                    </p:cNvPr>
                    <p:cNvCxnSpPr>
                      <a:cxnSpLocks/>
                    </p:cNvCxnSpPr>
                    <p:nvPr/>
                  </p:nvCxnSpPr>
                  <p:spPr>
                    <a:xfrm>
                      <a:off x="6452240" y="4313253"/>
                      <a:ext cx="403430" cy="0"/>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88A8C58-08FF-6541-B539-CA585B449C70}"/>
                        </a:ext>
                      </a:extLst>
                    </p:cNvPr>
                    <p:cNvCxnSpPr>
                      <a:cxnSpLocks/>
                    </p:cNvCxnSpPr>
                    <p:nvPr/>
                  </p:nvCxnSpPr>
                  <p:spPr>
                    <a:xfrm>
                      <a:off x="6452240" y="4313253"/>
                      <a:ext cx="351421" cy="181794"/>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57EA6C7F-A532-394B-B80B-B9824274D9AB}"/>
                      </a:ext>
                    </a:extLst>
                  </p:cNvPr>
                  <p:cNvCxnSpPr>
                    <a:cxnSpLocks/>
                  </p:cNvCxnSpPr>
                  <p:nvPr/>
                </p:nvCxnSpPr>
                <p:spPr>
                  <a:xfrm>
                    <a:off x="6452240" y="4313253"/>
                    <a:ext cx="762948" cy="181794"/>
                  </a:xfrm>
                  <a:prstGeom prst="straightConnector1">
                    <a:avLst/>
                  </a:prstGeom>
                  <a:ln w="38100">
                    <a:solidFill>
                      <a:srgbClr val="09843B"/>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94C4307-3407-8143-9681-3C9EE85EBF7B}"/>
                      </a:ext>
                    </a:extLst>
                  </p:cNvPr>
                  <p:cNvCxnSpPr>
                    <a:cxnSpLocks/>
                  </p:cNvCxnSpPr>
                  <p:nvPr/>
                </p:nvCxnSpPr>
                <p:spPr>
                  <a:xfrm flipH="1">
                    <a:off x="6060425" y="3429000"/>
                    <a:ext cx="1046431" cy="53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9" name="TextBox 58">
                    <a:extLst>
                      <a:ext uri="{FF2B5EF4-FFF2-40B4-BE49-F238E27FC236}">
                        <a16:creationId xmlns:a16="http://schemas.microsoft.com/office/drawing/2014/main" id="{80A22628-B80A-7F4A-B024-0BD4C03F9566}"/>
                      </a:ext>
                    </a:extLst>
                  </p:cNvPr>
                  <p:cNvSpPr txBox="1"/>
                  <p:nvPr/>
                </p:nvSpPr>
                <p:spPr>
                  <a:xfrm>
                    <a:off x="7106856" y="3193170"/>
                    <a:ext cx="346570" cy="369332"/>
                  </a:xfrm>
                  <a:prstGeom prst="rect">
                    <a:avLst/>
                  </a:prstGeom>
                  <a:noFill/>
                </p:spPr>
                <p:txBody>
                  <a:bodyPr wrap="none" rtlCol="0">
                    <a:spAutoFit/>
                  </a:bodyPr>
                  <a:lstStyle/>
                  <a:p>
                    <a:r>
                      <a:rPr lang="en-US" dirty="0">
                        <a:solidFill>
                          <a:srgbClr val="C00000"/>
                        </a:solidFill>
                      </a:rPr>
                      <a:t>e</a:t>
                    </a:r>
                    <a:r>
                      <a:rPr lang="en-US" baseline="30000" dirty="0">
                        <a:solidFill>
                          <a:srgbClr val="C00000"/>
                        </a:solidFill>
                      </a:rPr>
                      <a:t>-</a:t>
                    </a:r>
                    <a:endParaRPr lang="en-US" dirty="0">
                      <a:solidFill>
                        <a:srgbClr val="C00000"/>
                      </a:solidFill>
                    </a:endParaRPr>
                  </a:p>
                </p:txBody>
              </p:sp>
              <p:cxnSp>
                <p:nvCxnSpPr>
                  <p:cNvPr id="60" name="Straight Arrow Connector 59">
                    <a:extLst>
                      <a:ext uri="{FF2B5EF4-FFF2-40B4-BE49-F238E27FC236}">
                        <a16:creationId xmlns:a16="http://schemas.microsoft.com/office/drawing/2014/main" id="{D7C543A1-0434-6348-8C17-ADFAE93282BB}"/>
                      </a:ext>
                    </a:extLst>
                  </p:cNvPr>
                  <p:cNvCxnSpPr>
                    <a:cxnSpLocks/>
                  </p:cNvCxnSpPr>
                  <p:nvPr/>
                </p:nvCxnSpPr>
                <p:spPr>
                  <a:xfrm flipV="1">
                    <a:off x="5118162" y="3965671"/>
                    <a:ext cx="942260" cy="47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05927D93-9168-4D41-83F3-76D52FDCBD3C}"/>
                    </a:ext>
                  </a:extLst>
                </p:cNvPr>
                <p:cNvSpPr txBox="1"/>
                <p:nvPr/>
              </p:nvSpPr>
              <p:spPr>
                <a:xfrm>
                  <a:off x="4751168" y="4356275"/>
                  <a:ext cx="377026" cy="369332"/>
                </a:xfrm>
                <a:prstGeom prst="rect">
                  <a:avLst/>
                </a:prstGeom>
                <a:noFill/>
              </p:spPr>
              <p:txBody>
                <a:bodyPr wrap="none" rtlCol="0">
                  <a:spAutoFit/>
                </a:bodyPr>
                <a:lstStyle/>
                <a:p>
                  <a:r>
                    <a:rPr lang="en-US" dirty="0">
                      <a:solidFill>
                        <a:schemeClr val="accent1"/>
                      </a:solidFill>
                    </a:rPr>
                    <a:t>e</a:t>
                  </a:r>
                  <a:r>
                    <a:rPr lang="en-US" baseline="30000" dirty="0">
                      <a:solidFill>
                        <a:schemeClr val="accent1"/>
                      </a:solidFill>
                    </a:rPr>
                    <a:t>+</a:t>
                  </a:r>
                  <a:endParaRPr lang="en-US" dirty="0">
                    <a:solidFill>
                      <a:schemeClr val="accent1"/>
                    </a:solidFill>
                  </a:endParaRPr>
                </a:p>
              </p:txBody>
            </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946139D-CA6B-0E44-BECC-EE4CCA8F18E7}"/>
                      </a:ext>
                    </a:extLst>
                  </p:cNvPr>
                  <p:cNvSpPr txBox="1"/>
                  <p:nvPr/>
                </p:nvSpPr>
                <p:spPr>
                  <a:xfrm>
                    <a:off x="7484916" y="4444200"/>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9843B"/>
                                  </a:solidFill>
                                  <a:latin typeface="Cambria Math" panose="02040503050406030204" pitchFamily="18" charset="0"/>
                                </a:rPr>
                              </m:ctrlPr>
                            </m:sSubPr>
                            <m:e>
                              <m:acc>
                                <m:accPr>
                                  <m:chr m:val="⃗"/>
                                  <m:ctrlPr>
                                    <a:rPr lang="en-US" b="0" i="1" smtClean="0">
                                      <a:solidFill>
                                        <a:srgbClr val="09843B"/>
                                      </a:solidFill>
                                      <a:latin typeface="Cambria Math" panose="02040503050406030204" pitchFamily="18" charset="0"/>
                                    </a:rPr>
                                  </m:ctrlPr>
                                </m:accPr>
                                <m:e>
                                  <m:r>
                                    <a:rPr lang="en-US" b="0" i="1" smtClean="0">
                                      <a:solidFill>
                                        <a:srgbClr val="09843B"/>
                                      </a:solidFill>
                                      <a:latin typeface="Cambria Math" panose="02040503050406030204" pitchFamily="18" charset="0"/>
                                    </a:rPr>
                                    <m:t>𝑝</m:t>
                                  </m:r>
                                </m:e>
                              </m:acc>
                            </m:e>
                            <m:sub>
                              <m:sSup>
                                <m:sSupPr>
                                  <m:ctrlPr>
                                    <a:rPr lang="en-US" b="0" i="1" smtClean="0">
                                      <a:solidFill>
                                        <a:srgbClr val="09843B"/>
                                      </a:solidFill>
                                      <a:latin typeface="Cambria Math" panose="02040503050406030204" pitchFamily="18" charset="0"/>
                                    </a:rPr>
                                  </m:ctrlPr>
                                </m:sSupPr>
                                <m:e>
                                  <m:r>
                                    <a:rPr lang="en-US" b="0" i="1" smtClean="0">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rPr>
                                    <m:t>+</m:t>
                                  </m:r>
                                </m:sup>
                              </m:sSup>
                            </m:sub>
                          </m:sSub>
                          <m:r>
                            <a:rPr lang="en-US" b="0" i="1" smtClean="0">
                              <a:solidFill>
                                <a:srgbClr val="09843B"/>
                              </a:solidFill>
                              <a:latin typeface="Cambria Math" panose="02040503050406030204" pitchFamily="18" charset="0"/>
                            </a:rPr>
                            <m:t>+ </m:t>
                          </m:r>
                          <m:sSub>
                            <m:sSubPr>
                              <m:ctrlPr>
                                <a:rPr lang="en-US" i="1">
                                  <a:solidFill>
                                    <a:srgbClr val="09843B"/>
                                  </a:solidFill>
                                  <a:latin typeface="Cambria Math" panose="02040503050406030204" pitchFamily="18" charset="0"/>
                                </a:rPr>
                              </m:ctrlPr>
                            </m:sSubPr>
                            <m:e>
                              <m:acc>
                                <m:accPr>
                                  <m:chr m:val="⃗"/>
                                  <m:ctrlPr>
                                    <a:rPr lang="en-US" i="1">
                                      <a:solidFill>
                                        <a:srgbClr val="09843B"/>
                                      </a:solidFill>
                                      <a:latin typeface="Cambria Math" panose="02040503050406030204" pitchFamily="18" charset="0"/>
                                    </a:rPr>
                                  </m:ctrlPr>
                                </m:accPr>
                                <m:e>
                                  <m:r>
                                    <a:rPr lang="en-US" i="1">
                                      <a:solidFill>
                                        <a:srgbClr val="09843B"/>
                                      </a:solidFill>
                                      <a:latin typeface="Cambria Math" panose="02040503050406030204" pitchFamily="18" charset="0"/>
                                    </a:rPr>
                                    <m:t>𝑝</m:t>
                                  </m:r>
                                </m:e>
                              </m:acc>
                            </m:e>
                            <m:sub>
                              <m:sSup>
                                <m:sSupPr>
                                  <m:ctrlPr>
                                    <a:rPr lang="en-US" i="1">
                                      <a:solidFill>
                                        <a:srgbClr val="09843B"/>
                                      </a:solidFill>
                                      <a:latin typeface="Cambria Math" panose="02040503050406030204" pitchFamily="18" charset="0"/>
                                    </a:rPr>
                                  </m:ctrlPr>
                                </m:sSupPr>
                                <m:e>
                                  <m:r>
                                    <a:rPr lang="en-US" i="1">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ea typeface="Cambria Math" panose="02040503050406030204" pitchFamily="18" charset="0"/>
                                    </a:rPr>
                                    <m:t>−</m:t>
                                  </m:r>
                                </m:sup>
                              </m:sSup>
                            </m:sub>
                          </m:sSub>
                        </m:oMath>
                      </m:oMathPara>
                    </a14:m>
                    <a:endParaRPr lang="en-US" dirty="0"/>
                  </a:p>
                </p:txBody>
              </p:sp>
            </mc:Choice>
            <mc:Fallback xmlns="">
              <p:sp>
                <p:nvSpPr>
                  <p:cNvPr id="48" name="TextBox 47">
                    <a:extLst>
                      <a:ext uri="{FF2B5EF4-FFF2-40B4-BE49-F238E27FC236}">
                        <a16:creationId xmlns:a16="http://schemas.microsoft.com/office/drawing/2014/main" id="{0946139D-CA6B-0E44-BECC-EE4CCA8F18E7}"/>
                      </a:ext>
                    </a:extLst>
                  </p:cNvPr>
                  <p:cNvSpPr txBox="1">
                    <a:spLocks noRot="1" noChangeAspect="1" noMove="1" noResize="1" noEditPoints="1" noAdjustHandles="1" noChangeArrowheads="1" noChangeShapeType="1" noTextEdit="1"/>
                  </p:cNvSpPr>
                  <p:nvPr/>
                </p:nvSpPr>
                <p:spPr>
                  <a:xfrm>
                    <a:off x="7484916" y="4444200"/>
                    <a:ext cx="1271588" cy="370679"/>
                  </a:xfrm>
                  <a:prstGeom prst="rect">
                    <a:avLst/>
                  </a:prstGeom>
                  <a:blipFill>
                    <a:blip r:embed="rId2"/>
                    <a:stretch>
                      <a:fillRect t="-9677" b="-1290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255DBC1-9591-BD43-9D56-EEFD5A60D8BD}"/>
                    </a:ext>
                  </a:extLst>
                </p:cNvPr>
                <p:cNvSpPr txBox="1"/>
                <p:nvPr/>
              </p:nvSpPr>
              <p:spPr>
                <a:xfrm>
                  <a:off x="6687869" y="4046072"/>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9843B"/>
                                </a:solidFill>
                                <a:latin typeface="Cambria Math" panose="02040503050406030204" pitchFamily="18" charset="0"/>
                              </a:rPr>
                            </m:ctrlPr>
                          </m:sSubPr>
                          <m:e>
                            <m:acc>
                              <m:accPr>
                                <m:chr m:val="⃗"/>
                                <m:ctrlPr>
                                  <a:rPr lang="en-US" b="0" i="1" smtClean="0">
                                    <a:solidFill>
                                      <a:srgbClr val="09843B"/>
                                    </a:solidFill>
                                    <a:latin typeface="Cambria Math" panose="02040503050406030204" pitchFamily="18" charset="0"/>
                                  </a:rPr>
                                </m:ctrlPr>
                              </m:accPr>
                              <m:e>
                                <m:r>
                                  <a:rPr lang="en-US" b="0" i="1" smtClean="0">
                                    <a:solidFill>
                                      <a:srgbClr val="09843B"/>
                                    </a:solidFill>
                                    <a:latin typeface="Cambria Math" panose="02040503050406030204" pitchFamily="18" charset="0"/>
                                  </a:rPr>
                                  <m:t>𝑝</m:t>
                                </m:r>
                              </m:e>
                            </m:acc>
                          </m:e>
                          <m:sub>
                            <m:sSup>
                              <m:sSupPr>
                                <m:ctrlPr>
                                  <a:rPr lang="en-US" b="0" i="1" smtClean="0">
                                    <a:solidFill>
                                      <a:srgbClr val="09843B"/>
                                    </a:solidFill>
                                    <a:latin typeface="Cambria Math" panose="02040503050406030204" pitchFamily="18" charset="0"/>
                                  </a:rPr>
                                </m:ctrlPr>
                              </m:sSupPr>
                              <m:e>
                                <m:r>
                                  <a:rPr lang="en-US" b="0" i="1" smtClean="0">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rPr>
                                  <m:t>+</m:t>
                                </m:r>
                              </m:sup>
                            </m:sSup>
                          </m:sub>
                        </m:sSub>
                      </m:oMath>
                    </m:oMathPara>
                  </a14:m>
                  <a:endParaRPr lang="en-US" dirty="0"/>
                </a:p>
              </p:txBody>
            </p:sp>
          </mc:Choice>
          <mc:Fallback xmlns="">
            <p:sp>
              <p:nvSpPr>
                <p:cNvPr id="25" name="TextBox 24">
                  <a:extLst>
                    <a:ext uri="{FF2B5EF4-FFF2-40B4-BE49-F238E27FC236}">
                      <a16:creationId xmlns:a16="http://schemas.microsoft.com/office/drawing/2014/main" id="{D255DBC1-9591-BD43-9D56-EEFD5A60D8BD}"/>
                    </a:ext>
                  </a:extLst>
                </p:cNvPr>
                <p:cNvSpPr txBox="1">
                  <a:spLocks noRot="1" noChangeAspect="1" noMove="1" noResize="1" noEditPoints="1" noAdjustHandles="1" noChangeArrowheads="1" noChangeShapeType="1" noTextEdit="1"/>
                </p:cNvSpPr>
                <p:nvPr/>
              </p:nvSpPr>
              <p:spPr>
                <a:xfrm>
                  <a:off x="6687869" y="4046072"/>
                  <a:ext cx="1271588" cy="370679"/>
                </a:xfrm>
                <a:prstGeom prst="rect">
                  <a:avLst/>
                </a:prstGeom>
                <a:blipFill>
                  <a:blip r:embed="rId3"/>
                  <a:stretch>
                    <a:fillRect t="-1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7DBDF8B-9992-2643-90AE-D0DDC32437DC}"/>
                    </a:ext>
                  </a:extLst>
                </p:cNvPr>
                <p:cNvSpPr txBox="1"/>
                <p:nvPr/>
              </p:nvSpPr>
              <p:spPr>
                <a:xfrm>
                  <a:off x="6579181" y="4571689"/>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9843B"/>
                                </a:solidFill>
                                <a:latin typeface="Cambria Math" panose="02040503050406030204" pitchFamily="18" charset="0"/>
                              </a:rPr>
                            </m:ctrlPr>
                          </m:sSubPr>
                          <m:e>
                            <m:acc>
                              <m:accPr>
                                <m:chr m:val="⃗"/>
                                <m:ctrlPr>
                                  <a:rPr lang="en-US" i="1">
                                    <a:solidFill>
                                      <a:srgbClr val="09843B"/>
                                    </a:solidFill>
                                    <a:latin typeface="Cambria Math" panose="02040503050406030204" pitchFamily="18" charset="0"/>
                                  </a:rPr>
                                </m:ctrlPr>
                              </m:accPr>
                              <m:e>
                                <m:r>
                                  <a:rPr lang="en-US" i="1">
                                    <a:solidFill>
                                      <a:srgbClr val="09843B"/>
                                    </a:solidFill>
                                    <a:latin typeface="Cambria Math" panose="02040503050406030204" pitchFamily="18" charset="0"/>
                                  </a:rPr>
                                  <m:t>𝑝</m:t>
                                </m:r>
                              </m:e>
                            </m:acc>
                          </m:e>
                          <m:sub>
                            <m:sSup>
                              <m:sSupPr>
                                <m:ctrlPr>
                                  <a:rPr lang="en-US" i="1">
                                    <a:solidFill>
                                      <a:srgbClr val="09843B"/>
                                    </a:solidFill>
                                    <a:latin typeface="Cambria Math" panose="02040503050406030204" pitchFamily="18" charset="0"/>
                                  </a:rPr>
                                </m:ctrlPr>
                              </m:sSupPr>
                              <m:e>
                                <m:r>
                                  <a:rPr lang="en-US" i="1">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ea typeface="Cambria Math" panose="02040503050406030204" pitchFamily="18" charset="0"/>
                                  </a:rPr>
                                  <m:t>−</m:t>
                                </m:r>
                              </m:sup>
                            </m:sSup>
                          </m:sub>
                        </m:sSub>
                      </m:oMath>
                    </m:oMathPara>
                  </a14:m>
                  <a:endParaRPr lang="en-US" dirty="0"/>
                </a:p>
              </p:txBody>
            </p:sp>
          </mc:Choice>
          <mc:Fallback xmlns="">
            <p:sp>
              <p:nvSpPr>
                <p:cNvPr id="26" name="TextBox 25">
                  <a:extLst>
                    <a:ext uri="{FF2B5EF4-FFF2-40B4-BE49-F238E27FC236}">
                      <a16:creationId xmlns:a16="http://schemas.microsoft.com/office/drawing/2014/main" id="{77DBDF8B-9992-2643-90AE-D0DDC32437DC}"/>
                    </a:ext>
                  </a:extLst>
                </p:cNvPr>
                <p:cNvSpPr txBox="1">
                  <a:spLocks noRot="1" noChangeAspect="1" noMove="1" noResize="1" noEditPoints="1" noAdjustHandles="1" noChangeArrowheads="1" noChangeShapeType="1" noTextEdit="1"/>
                </p:cNvSpPr>
                <p:nvPr/>
              </p:nvSpPr>
              <p:spPr>
                <a:xfrm>
                  <a:off x="6579181" y="4571689"/>
                  <a:ext cx="1271588" cy="370679"/>
                </a:xfrm>
                <a:prstGeom prst="rect">
                  <a:avLst/>
                </a:prstGeom>
                <a:blipFill>
                  <a:blip r:embed="rId4"/>
                  <a:stretch>
                    <a:fillRect t="-13333" b="-6667"/>
                  </a:stretch>
                </a:blipFill>
              </p:spPr>
              <p:txBody>
                <a:bodyPr/>
                <a:lstStyle/>
                <a:p>
                  <a:r>
                    <a:rPr lang="en-US">
                      <a:noFill/>
                    </a:rPr>
                    <a:t> </a:t>
                  </a:r>
                </a:p>
              </p:txBody>
            </p:sp>
          </mc:Fallback>
        </mc:AlternateContent>
      </p:gr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11</a:t>
            </a:r>
          </a:p>
        </p:txBody>
      </p:sp>
      <p:grpSp>
        <p:nvGrpSpPr>
          <p:cNvPr id="3" name="Group 2">
            <a:extLst>
              <a:ext uri="{FF2B5EF4-FFF2-40B4-BE49-F238E27FC236}">
                <a16:creationId xmlns:a16="http://schemas.microsoft.com/office/drawing/2014/main" id="{AE5671C1-E92B-6842-A3EB-CF27488DF072}"/>
              </a:ext>
            </a:extLst>
          </p:cNvPr>
          <p:cNvGrpSpPr/>
          <p:nvPr/>
        </p:nvGrpSpPr>
        <p:grpSpPr>
          <a:xfrm>
            <a:off x="7798250" y="1864314"/>
            <a:ext cx="2451652" cy="480994"/>
            <a:chOff x="7779026" y="2038300"/>
            <a:chExt cx="2451652" cy="480994"/>
          </a:xfrm>
        </p:grpSpPr>
        <p:cxnSp>
          <p:nvCxnSpPr>
            <p:cNvPr id="94" name="Straight Connector 93">
              <a:extLst>
                <a:ext uri="{FF2B5EF4-FFF2-40B4-BE49-F238E27FC236}">
                  <a16:creationId xmlns:a16="http://schemas.microsoft.com/office/drawing/2014/main" id="{9C2FB330-57EA-D94A-BABE-AE30EA7BA2A4}"/>
                </a:ext>
              </a:extLst>
            </p:cNvPr>
            <p:cNvCxnSpPr/>
            <p:nvPr/>
          </p:nvCxnSpPr>
          <p:spPr>
            <a:xfrm>
              <a:off x="7779026" y="2519294"/>
              <a:ext cx="24516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2F63F05F-F9A6-664C-BE2E-5DF12F121A30}"/>
                </a:ext>
              </a:extLst>
            </p:cNvPr>
            <p:cNvSpPr txBox="1"/>
            <p:nvPr/>
          </p:nvSpPr>
          <p:spPr>
            <a:xfrm>
              <a:off x="7968524" y="2038300"/>
              <a:ext cx="2072656" cy="400110"/>
            </a:xfrm>
            <a:prstGeom prst="rect">
              <a:avLst/>
            </a:prstGeom>
            <a:noFill/>
          </p:spPr>
          <p:txBody>
            <a:bodyPr wrap="square" rtlCol="0">
              <a:spAutoFit/>
            </a:bodyPr>
            <a:lstStyle/>
            <a:p>
              <a:pPr algn="ctr"/>
              <a:r>
                <a:rPr lang="en-US" sz="2000" spc="300" dirty="0"/>
                <a:t>PION CUTS</a:t>
              </a:r>
            </a:p>
          </p:txBody>
        </p:sp>
      </p:grpSp>
      <p:sp>
        <p:nvSpPr>
          <p:cNvPr id="29" name="TextBox 28">
            <a:extLst>
              <a:ext uri="{FF2B5EF4-FFF2-40B4-BE49-F238E27FC236}">
                <a16:creationId xmlns:a16="http://schemas.microsoft.com/office/drawing/2014/main" id="{82F09CF0-77F9-5140-9770-4B57E984860A}"/>
              </a:ext>
            </a:extLst>
          </p:cNvPr>
          <p:cNvSpPr txBox="1"/>
          <p:nvPr/>
        </p:nvSpPr>
        <p:spPr>
          <a:xfrm>
            <a:off x="7274606" y="2503911"/>
            <a:ext cx="3941894" cy="3877985"/>
          </a:xfrm>
          <a:prstGeom prst="rect">
            <a:avLst/>
          </a:prstGeom>
          <a:noFill/>
        </p:spPr>
        <p:txBody>
          <a:bodyPr wrap="square" rtlCol="0">
            <a:spAutoFit/>
          </a:bodyPr>
          <a:lstStyle/>
          <a:p>
            <a:pPr marL="285750" indent="-285750">
              <a:buFont typeface="Wingdings" pitchFamily="2" charset="2"/>
              <a:buChar char="§"/>
            </a:pPr>
            <a:r>
              <a:rPr lang="en-US" dirty="0"/>
              <a:t>Transverse momentum &gt; 0.1 GeV/c</a:t>
            </a:r>
          </a:p>
          <a:p>
            <a:pPr marL="285750" indent="-285750">
              <a:buFont typeface="Wingdings" pitchFamily="2" charset="2"/>
              <a:buChar char="§"/>
            </a:pPr>
            <a:endParaRPr lang="en-US" sz="1200" dirty="0"/>
          </a:p>
          <a:p>
            <a:pPr marL="285750" indent="-285750">
              <a:buFont typeface="Wingdings" pitchFamily="2" charset="2"/>
              <a:buChar char="§"/>
            </a:pPr>
            <a:r>
              <a:rPr lang="en-US" dirty="0"/>
              <a:t>Full Belle II barrel acceptance</a:t>
            </a:r>
          </a:p>
          <a:p>
            <a:pPr marL="742950" lvl="1" indent="-285750">
              <a:buFont typeface=".Hiragino Kaku Gothic Interface W3"/>
              <a:buChar char="▫"/>
            </a:pPr>
            <a:r>
              <a:rPr lang="en-US" dirty="0"/>
              <a:t>cosine between pion momenta and the beam axis &gt; -0.79</a:t>
            </a:r>
          </a:p>
          <a:p>
            <a:pPr marL="742950" lvl="1" indent="-285750">
              <a:buFont typeface=".Hiragino Kaku Gothic Interface W3"/>
              <a:buChar char="▫"/>
            </a:pPr>
            <a:r>
              <a:rPr lang="en-US" dirty="0"/>
              <a:t>cosine between pion momenta and the beam axis &lt; 0.74</a:t>
            </a:r>
          </a:p>
          <a:p>
            <a:pPr marL="742950" lvl="1" indent="-285750">
              <a:buFont typeface=".Hiragino Kaku Gothic Interface W3"/>
              <a:buChar char="▫"/>
            </a:pPr>
            <a:endParaRPr lang="en-US" sz="1200" dirty="0"/>
          </a:p>
          <a:p>
            <a:pPr marL="285750" indent="-285750">
              <a:buFont typeface="Wingdings" pitchFamily="2" charset="2"/>
              <a:buChar char="§"/>
            </a:pPr>
            <a:r>
              <a:rPr lang="en-US" dirty="0"/>
              <a:t>|cosine between pion momenta and thrust axis| &gt; 0.8</a:t>
            </a:r>
          </a:p>
          <a:p>
            <a:pPr marL="285750" indent="-285750">
              <a:buFont typeface="Wingdings" pitchFamily="2" charset="2"/>
              <a:buChar char="§"/>
            </a:pPr>
            <a:endParaRPr lang="en-US" sz="1200" dirty="0"/>
          </a:p>
          <a:p>
            <a:pPr marL="285750" indent="-285750">
              <a:buFont typeface="Wingdings" pitchFamily="2" charset="2"/>
              <a:buChar char="§"/>
            </a:pPr>
            <a:r>
              <a:rPr lang="en-US" dirty="0"/>
              <a:t>Carries at least 10% of the total event energy</a:t>
            </a:r>
          </a:p>
          <a:p>
            <a:pPr marL="285750" indent="-285750">
              <a:buFont typeface="Wingdings" pitchFamily="2" charset="2"/>
              <a:buChar char="§"/>
            </a:pPr>
            <a:endParaRPr lang="en-US" sz="1200" dirty="0"/>
          </a:p>
          <a:p>
            <a:pPr marL="285750" indent="-285750">
              <a:buFont typeface="Wingdings" pitchFamily="2" charset="2"/>
              <a:buChar char="§"/>
            </a:pPr>
            <a:r>
              <a:rPr lang="en-US" dirty="0" err="1"/>
              <a:t>pionID</a:t>
            </a:r>
            <a:r>
              <a:rPr lang="en-US" dirty="0"/>
              <a:t> &gt; 0.7</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D093F13-BBFB-C448-971C-9B12F4C213BC}"/>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AZIMUTHAL ANGLE MEASUREMENT</a:t>
                </a:r>
              </a:p>
              <a:p>
                <a:endParaRPr lang="en-US" dirty="0"/>
              </a:p>
            </p:txBody>
          </p:sp>
        </mc:Choice>
        <mc:Fallback xmlns="">
          <p:sp>
            <p:nvSpPr>
              <p:cNvPr id="31" name="TextBox 30">
                <a:extLst>
                  <a:ext uri="{FF2B5EF4-FFF2-40B4-BE49-F238E27FC236}">
                    <a16:creationId xmlns:a16="http://schemas.microsoft.com/office/drawing/2014/main" id="{2D093F13-BBFB-C448-971C-9B12F4C213BC}"/>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5"/>
                <a:stretch>
                  <a:fillRect l="-1242" t="-6122"/>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EA13BCB7-E3BB-A245-B130-96C586103583}"/>
              </a:ext>
            </a:extLst>
          </p:cNvPr>
          <p:cNvSpPr txBox="1"/>
          <p:nvPr/>
        </p:nvSpPr>
        <p:spPr>
          <a:xfrm>
            <a:off x="5455764" y="5709250"/>
            <a:ext cx="1212833" cy="369332"/>
          </a:xfrm>
          <a:prstGeom prst="rect">
            <a:avLst/>
          </a:prstGeom>
          <a:noFill/>
        </p:spPr>
        <p:txBody>
          <a:bodyPr wrap="none" rtlCol="0">
            <a:spAutoFit/>
          </a:bodyPr>
          <a:lstStyle/>
          <a:p>
            <a:r>
              <a:rPr lang="en-US" dirty="0">
                <a:solidFill>
                  <a:schemeClr val="accent4"/>
                </a:solidFill>
              </a:rPr>
              <a:t>Thrust Axis</a:t>
            </a:r>
          </a:p>
        </p:txBody>
      </p:sp>
    </p:spTree>
    <p:extLst>
      <p:ext uri="{BB962C8B-B14F-4D97-AF65-F5344CB8AC3E}">
        <p14:creationId xmlns:p14="http://schemas.microsoft.com/office/powerpoint/2010/main" val="353401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8017CA-5AAA-794B-BB06-26FA4EAD885D}"/>
              </a:ext>
            </a:extLst>
          </p:cNvPr>
          <p:cNvGrpSpPr/>
          <p:nvPr/>
        </p:nvGrpSpPr>
        <p:grpSpPr>
          <a:xfrm>
            <a:off x="838817" y="1922842"/>
            <a:ext cx="5405053" cy="4106392"/>
            <a:chOff x="3351451" y="1851656"/>
            <a:chExt cx="5405053" cy="4106392"/>
          </a:xfrm>
        </p:grpSpPr>
        <p:grpSp>
          <p:nvGrpSpPr>
            <p:cNvPr id="24" name="Group 23">
              <a:extLst>
                <a:ext uri="{FF2B5EF4-FFF2-40B4-BE49-F238E27FC236}">
                  <a16:creationId xmlns:a16="http://schemas.microsoft.com/office/drawing/2014/main" id="{955009AE-BB88-E548-87EB-D6F7B17FBF6B}"/>
                </a:ext>
              </a:extLst>
            </p:cNvPr>
            <p:cNvGrpSpPr/>
            <p:nvPr/>
          </p:nvGrpSpPr>
          <p:grpSpPr>
            <a:xfrm>
              <a:off x="3351451" y="1851656"/>
              <a:ext cx="5265648" cy="4106392"/>
              <a:chOff x="4066221" y="2364351"/>
              <a:chExt cx="3986245" cy="3119944"/>
            </a:xfrm>
          </p:grpSpPr>
          <p:grpSp>
            <p:nvGrpSpPr>
              <p:cNvPr id="25" name="Group 24">
                <a:extLst>
                  <a:ext uri="{FF2B5EF4-FFF2-40B4-BE49-F238E27FC236}">
                    <a16:creationId xmlns:a16="http://schemas.microsoft.com/office/drawing/2014/main" id="{D52F01D6-5F9E-7344-94B6-1D7CB971A570}"/>
                  </a:ext>
                </a:extLst>
              </p:cNvPr>
              <p:cNvGrpSpPr/>
              <p:nvPr/>
            </p:nvGrpSpPr>
            <p:grpSpPr>
              <a:xfrm>
                <a:off x="4066221" y="2364351"/>
                <a:ext cx="3986245" cy="3119944"/>
                <a:chOff x="4066221" y="2364351"/>
                <a:chExt cx="3986245" cy="3119944"/>
              </a:xfrm>
            </p:grpSpPr>
            <p:sp>
              <p:nvSpPr>
                <p:cNvPr id="27" name="Parallelogram 26">
                  <a:extLst>
                    <a:ext uri="{FF2B5EF4-FFF2-40B4-BE49-F238E27FC236}">
                      <a16:creationId xmlns:a16="http://schemas.microsoft.com/office/drawing/2014/main" id="{6FF0C9F1-FE83-ED4B-BC41-CBAB6BA281EF}"/>
                    </a:ext>
                  </a:extLst>
                </p:cNvPr>
                <p:cNvSpPr/>
                <p:nvPr/>
              </p:nvSpPr>
              <p:spPr>
                <a:xfrm rot="14043313" flipH="1">
                  <a:off x="4588861" y="3134091"/>
                  <a:ext cx="1135040" cy="893022"/>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8BD80B35-D08D-434B-AC1A-D7F89DD8113D}"/>
                    </a:ext>
                  </a:extLst>
                </p:cNvPr>
                <p:cNvCxnSpPr>
                  <a:cxnSpLocks/>
                </p:cNvCxnSpPr>
                <p:nvPr/>
              </p:nvCxnSpPr>
              <p:spPr>
                <a:xfrm flipH="1" flipV="1">
                  <a:off x="5058732" y="3451046"/>
                  <a:ext cx="642743" cy="211933"/>
                </a:xfrm>
                <a:prstGeom prst="straightConnector1">
                  <a:avLst/>
                </a:prstGeom>
                <a:ln w="38100">
                  <a:solidFill>
                    <a:srgbClr val="09843B"/>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BCA1916-8C9D-F049-A3CE-F35A2ECD5603}"/>
                    </a:ext>
                  </a:extLst>
                </p:cNvPr>
                <p:cNvGrpSpPr/>
                <p:nvPr/>
              </p:nvGrpSpPr>
              <p:grpSpPr>
                <a:xfrm rot="11003690">
                  <a:off x="5316477" y="3465364"/>
                  <a:ext cx="403430" cy="181794"/>
                  <a:chOff x="6452240" y="4313253"/>
                  <a:chExt cx="403430" cy="181794"/>
                </a:xfrm>
              </p:grpSpPr>
              <p:cxnSp>
                <p:nvCxnSpPr>
                  <p:cNvPr id="43" name="Straight Arrow Connector 42">
                    <a:extLst>
                      <a:ext uri="{FF2B5EF4-FFF2-40B4-BE49-F238E27FC236}">
                        <a16:creationId xmlns:a16="http://schemas.microsoft.com/office/drawing/2014/main" id="{E70EE89D-EB87-A644-AA0E-7CD6E50F9002}"/>
                      </a:ext>
                    </a:extLst>
                  </p:cNvPr>
                  <p:cNvCxnSpPr>
                    <a:cxnSpLocks/>
                  </p:cNvCxnSpPr>
                  <p:nvPr/>
                </p:nvCxnSpPr>
                <p:spPr>
                  <a:xfrm>
                    <a:off x="6452240" y="4313253"/>
                    <a:ext cx="403430" cy="0"/>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5078522-DC6D-7C49-91E4-1ACE3F348504}"/>
                      </a:ext>
                    </a:extLst>
                  </p:cNvPr>
                  <p:cNvCxnSpPr>
                    <a:cxnSpLocks/>
                  </p:cNvCxnSpPr>
                  <p:nvPr/>
                </p:nvCxnSpPr>
                <p:spPr>
                  <a:xfrm>
                    <a:off x="6452240" y="4313253"/>
                    <a:ext cx="351421" cy="181794"/>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Parallelogram 29">
                  <a:extLst>
                    <a:ext uri="{FF2B5EF4-FFF2-40B4-BE49-F238E27FC236}">
                      <a16:creationId xmlns:a16="http://schemas.microsoft.com/office/drawing/2014/main" id="{E0E130C6-158F-A94D-AD5A-ED50B48B6200}"/>
                    </a:ext>
                  </a:extLst>
                </p:cNvPr>
                <p:cNvSpPr/>
                <p:nvPr/>
              </p:nvSpPr>
              <p:spPr>
                <a:xfrm rot="1878760">
                  <a:off x="5904239" y="4499398"/>
                  <a:ext cx="1382215" cy="984897"/>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D3064F92-8111-4F46-B77D-AA066CC4574D}"/>
                    </a:ext>
                  </a:extLst>
                </p:cNvPr>
                <p:cNvSpPr/>
                <p:nvPr/>
              </p:nvSpPr>
              <p:spPr>
                <a:xfrm rot="2627659">
                  <a:off x="4066221" y="3046315"/>
                  <a:ext cx="3986245" cy="1838710"/>
                </a:xfrm>
                <a:prstGeom prst="parallelogram">
                  <a:avLst>
                    <a:gd name="adj" fmla="val 52800"/>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DD5D550-71CF-2148-83F8-4F1A035CBF7C}"/>
                    </a:ext>
                  </a:extLst>
                </p:cNvPr>
                <p:cNvCxnSpPr>
                  <a:cxnSpLocks/>
                </p:cNvCxnSpPr>
                <p:nvPr/>
              </p:nvCxnSpPr>
              <p:spPr>
                <a:xfrm>
                  <a:off x="4682800" y="2612211"/>
                  <a:ext cx="2753091" cy="26904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Parallelogram 33">
                  <a:extLst>
                    <a:ext uri="{FF2B5EF4-FFF2-40B4-BE49-F238E27FC236}">
                      <a16:creationId xmlns:a16="http://schemas.microsoft.com/office/drawing/2014/main" id="{70F7504A-71E3-C84A-9043-1CE3C437AD04}"/>
                    </a:ext>
                  </a:extLst>
                </p:cNvPr>
                <p:cNvSpPr/>
                <p:nvPr/>
              </p:nvSpPr>
              <p:spPr>
                <a:xfrm rot="1878760">
                  <a:off x="6562027" y="3753335"/>
                  <a:ext cx="1381027" cy="984897"/>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A283136B-4C90-4045-934C-0AFCFE938BAC}"/>
                    </a:ext>
                  </a:extLst>
                </p:cNvPr>
                <p:cNvGrpSpPr/>
                <p:nvPr/>
              </p:nvGrpSpPr>
              <p:grpSpPr>
                <a:xfrm>
                  <a:off x="6452240" y="4313253"/>
                  <a:ext cx="403430" cy="181794"/>
                  <a:chOff x="6452240" y="4313253"/>
                  <a:chExt cx="403430" cy="181794"/>
                </a:xfrm>
              </p:grpSpPr>
              <p:cxnSp>
                <p:nvCxnSpPr>
                  <p:cNvPr id="41" name="Straight Arrow Connector 40">
                    <a:extLst>
                      <a:ext uri="{FF2B5EF4-FFF2-40B4-BE49-F238E27FC236}">
                        <a16:creationId xmlns:a16="http://schemas.microsoft.com/office/drawing/2014/main" id="{87C4ACA0-411C-BC46-B9CD-D299D68794ED}"/>
                      </a:ext>
                    </a:extLst>
                  </p:cNvPr>
                  <p:cNvCxnSpPr>
                    <a:cxnSpLocks/>
                  </p:cNvCxnSpPr>
                  <p:nvPr/>
                </p:nvCxnSpPr>
                <p:spPr>
                  <a:xfrm>
                    <a:off x="6452240" y="4313253"/>
                    <a:ext cx="403430" cy="0"/>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D0F3843-5B65-C541-8B06-326A0F678F63}"/>
                      </a:ext>
                    </a:extLst>
                  </p:cNvPr>
                  <p:cNvCxnSpPr>
                    <a:cxnSpLocks/>
                  </p:cNvCxnSpPr>
                  <p:nvPr/>
                </p:nvCxnSpPr>
                <p:spPr>
                  <a:xfrm>
                    <a:off x="6452240" y="4313253"/>
                    <a:ext cx="351421" cy="181794"/>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0BA26573-C50E-1041-85F2-907964B8CB9B}"/>
                    </a:ext>
                  </a:extLst>
                </p:cNvPr>
                <p:cNvCxnSpPr>
                  <a:cxnSpLocks/>
                </p:cNvCxnSpPr>
                <p:nvPr/>
              </p:nvCxnSpPr>
              <p:spPr>
                <a:xfrm>
                  <a:off x="6452240" y="4313253"/>
                  <a:ext cx="762948" cy="181794"/>
                </a:xfrm>
                <a:prstGeom prst="straightConnector1">
                  <a:avLst/>
                </a:prstGeom>
                <a:ln w="38100">
                  <a:solidFill>
                    <a:srgbClr val="09843B"/>
                  </a:solidFill>
                  <a:tailEnd type="triangle"/>
                </a:ln>
              </p:spPr>
              <p:style>
                <a:lnRef idx="1">
                  <a:schemeClr val="accent1"/>
                </a:lnRef>
                <a:fillRef idx="0">
                  <a:schemeClr val="accent1"/>
                </a:fillRef>
                <a:effectRef idx="0">
                  <a:schemeClr val="accent1"/>
                </a:effectRef>
                <a:fontRef idx="minor">
                  <a:schemeClr val="tx1"/>
                </a:fontRef>
              </p:style>
            </p:cxnSp>
            <p:sp>
              <p:nvSpPr>
                <p:cNvPr id="37" name="Parallelogram 36">
                  <a:extLst>
                    <a:ext uri="{FF2B5EF4-FFF2-40B4-BE49-F238E27FC236}">
                      <a16:creationId xmlns:a16="http://schemas.microsoft.com/office/drawing/2014/main" id="{4B77ACC3-7900-FE42-AF65-A1852736AA65}"/>
                    </a:ext>
                  </a:extLst>
                </p:cNvPr>
                <p:cNvSpPr/>
                <p:nvPr/>
              </p:nvSpPr>
              <p:spPr>
                <a:xfrm rot="14043313" flipH="1">
                  <a:off x="5214807" y="2485360"/>
                  <a:ext cx="1135040" cy="893022"/>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03D5EA21-894F-1B4A-8D88-A180BD73A616}"/>
                    </a:ext>
                  </a:extLst>
                </p:cNvPr>
                <p:cNvCxnSpPr>
                  <a:cxnSpLocks/>
                </p:cNvCxnSpPr>
                <p:nvPr/>
              </p:nvCxnSpPr>
              <p:spPr>
                <a:xfrm flipH="1">
                  <a:off x="6060425" y="3429000"/>
                  <a:ext cx="1046431" cy="53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074C02FE-6422-CE4F-A324-E88A951E504D}"/>
                    </a:ext>
                  </a:extLst>
                </p:cNvPr>
                <p:cNvSpPr txBox="1"/>
                <p:nvPr/>
              </p:nvSpPr>
              <p:spPr>
                <a:xfrm>
                  <a:off x="7106856" y="3193170"/>
                  <a:ext cx="346570" cy="369332"/>
                </a:xfrm>
                <a:prstGeom prst="rect">
                  <a:avLst/>
                </a:prstGeom>
                <a:noFill/>
              </p:spPr>
              <p:txBody>
                <a:bodyPr wrap="none" rtlCol="0">
                  <a:spAutoFit/>
                </a:bodyPr>
                <a:lstStyle/>
                <a:p>
                  <a:r>
                    <a:rPr lang="en-US" dirty="0">
                      <a:solidFill>
                        <a:srgbClr val="C00000"/>
                      </a:solidFill>
                    </a:rPr>
                    <a:t>e</a:t>
                  </a:r>
                  <a:r>
                    <a:rPr lang="en-US" baseline="30000" dirty="0">
                      <a:solidFill>
                        <a:srgbClr val="C00000"/>
                      </a:solidFill>
                    </a:rPr>
                    <a:t>-</a:t>
                  </a:r>
                  <a:endParaRPr lang="en-US" dirty="0">
                    <a:solidFill>
                      <a:srgbClr val="C00000"/>
                    </a:solidFill>
                  </a:endParaRPr>
                </a:p>
              </p:txBody>
            </p:sp>
            <p:cxnSp>
              <p:nvCxnSpPr>
                <p:cNvPr id="40" name="Straight Arrow Connector 39">
                  <a:extLst>
                    <a:ext uri="{FF2B5EF4-FFF2-40B4-BE49-F238E27FC236}">
                      <a16:creationId xmlns:a16="http://schemas.microsoft.com/office/drawing/2014/main" id="{EDF5BE0F-12C5-6246-A916-D0F0CA463E47}"/>
                    </a:ext>
                  </a:extLst>
                </p:cNvPr>
                <p:cNvCxnSpPr>
                  <a:cxnSpLocks/>
                </p:cNvCxnSpPr>
                <p:nvPr/>
              </p:nvCxnSpPr>
              <p:spPr>
                <a:xfrm flipV="1">
                  <a:off x="5118162" y="3965671"/>
                  <a:ext cx="942260" cy="47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1A63B300-E51E-CB44-86BA-3B925D8E2A99}"/>
                  </a:ext>
                </a:extLst>
              </p:cNvPr>
              <p:cNvSpPr txBox="1"/>
              <p:nvPr/>
            </p:nvSpPr>
            <p:spPr>
              <a:xfrm>
                <a:off x="4751168" y="4356275"/>
                <a:ext cx="377026" cy="369332"/>
              </a:xfrm>
              <a:prstGeom prst="rect">
                <a:avLst/>
              </a:prstGeom>
              <a:noFill/>
            </p:spPr>
            <p:txBody>
              <a:bodyPr wrap="none" rtlCol="0">
                <a:spAutoFit/>
              </a:bodyPr>
              <a:lstStyle/>
              <a:p>
                <a:r>
                  <a:rPr lang="en-US" dirty="0">
                    <a:solidFill>
                      <a:schemeClr val="accent1"/>
                    </a:solidFill>
                  </a:rPr>
                  <a:t>e</a:t>
                </a:r>
                <a:r>
                  <a:rPr lang="en-US" baseline="30000" dirty="0">
                    <a:solidFill>
                      <a:schemeClr val="accent1"/>
                    </a:solidFill>
                  </a:rPr>
                  <a:t>+</a:t>
                </a:r>
                <a:endParaRPr lang="en-US" dirty="0">
                  <a:solidFill>
                    <a:schemeClr val="accent1"/>
                  </a:solidFill>
                </a:endParaRP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53805A4-EDF5-EC45-8423-ACC9CCED4258}"/>
                    </a:ext>
                  </a:extLst>
                </p:cNvPr>
                <p:cNvSpPr txBox="1"/>
                <p:nvPr/>
              </p:nvSpPr>
              <p:spPr>
                <a:xfrm>
                  <a:off x="6687869" y="4046072"/>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9843B"/>
                                </a:solidFill>
                                <a:latin typeface="Cambria Math" panose="02040503050406030204" pitchFamily="18" charset="0"/>
                              </a:rPr>
                            </m:ctrlPr>
                          </m:sSubPr>
                          <m:e>
                            <m:acc>
                              <m:accPr>
                                <m:chr m:val="⃗"/>
                                <m:ctrlPr>
                                  <a:rPr lang="en-US" b="0" i="1" smtClean="0">
                                    <a:solidFill>
                                      <a:srgbClr val="09843B"/>
                                    </a:solidFill>
                                    <a:latin typeface="Cambria Math" panose="02040503050406030204" pitchFamily="18" charset="0"/>
                                  </a:rPr>
                                </m:ctrlPr>
                              </m:accPr>
                              <m:e>
                                <m:r>
                                  <a:rPr lang="en-US" b="0" i="1" smtClean="0">
                                    <a:solidFill>
                                      <a:srgbClr val="09843B"/>
                                    </a:solidFill>
                                    <a:latin typeface="Cambria Math" panose="02040503050406030204" pitchFamily="18" charset="0"/>
                                  </a:rPr>
                                  <m:t>𝑝</m:t>
                                </m:r>
                              </m:e>
                            </m:acc>
                          </m:e>
                          <m:sub>
                            <m:sSup>
                              <m:sSupPr>
                                <m:ctrlPr>
                                  <a:rPr lang="en-US" b="0" i="1" smtClean="0">
                                    <a:solidFill>
                                      <a:srgbClr val="09843B"/>
                                    </a:solidFill>
                                    <a:latin typeface="Cambria Math" panose="02040503050406030204" pitchFamily="18" charset="0"/>
                                  </a:rPr>
                                </m:ctrlPr>
                              </m:sSupPr>
                              <m:e>
                                <m:r>
                                  <a:rPr lang="en-US" b="0" i="1" smtClean="0">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rPr>
                                  <m:t>+</m:t>
                                </m:r>
                              </m:sup>
                            </m:sSup>
                          </m:sub>
                        </m:sSub>
                      </m:oMath>
                    </m:oMathPara>
                  </a14:m>
                  <a:endParaRPr lang="en-US" dirty="0"/>
                </a:p>
              </p:txBody>
            </p:sp>
          </mc:Choice>
          <mc:Fallback xmlns="">
            <p:sp>
              <p:nvSpPr>
                <p:cNvPr id="46" name="TextBox 45">
                  <a:extLst>
                    <a:ext uri="{FF2B5EF4-FFF2-40B4-BE49-F238E27FC236}">
                      <a16:creationId xmlns:a16="http://schemas.microsoft.com/office/drawing/2014/main" id="{B53805A4-EDF5-EC45-8423-ACC9CCED4258}"/>
                    </a:ext>
                  </a:extLst>
                </p:cNvPr>
                <p:cNvSpPr txBox="1">
                  <a:spLocks noRot="1" noChangeAspect="1" noMove="1" noResize="1" noEditPoints="1" noAdjustHandles="1" noChangeArrowheads="1" noChangeShapeType="1" noTextEdit="1"/>
                </p:cNvSpPr>
                <p:nvPr/>
              </p:nvSpPr>
              <p:spPr>
                <a:xfrm>
                  <a:off x="6687869" y="4046072"/>
                  <a:ext cx="1271588" cy="370679"/>
                </a:xfrm>
                <a:prstGeom prst="rect">
                  <a:avLst/>
                </a:prstGeom>
                <a:blipFill>
                  <a:blip r:embed="rId2"/>
                  <a:stretch>
                    <a:fillRect t="-1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006C918-BE89-1146-A9DF-30940436FBFE}"/>
                    </a:ext>
                  </a:extLst>
                </p:cNvPr>
                <p:cNvSpPr txBox="1"/>
                <p:nvPr/>
              </p:nvSpPr>
              <p:spPr>
                <a:xfrm>
                  <a:off x="6579181" y="4571689"/>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9843B"/>
                                </a:solidFill>
                                <a:latin typeface="Cambria Math" panose="02040503050406030204" pitchFamily="18" charset="0"/>
                              </a:rPr>
                            </m:ctrlPr>
                          </m:sSubPr>
                          <m:e>
                            <m:acc>
                              <m:accPr>
                                <m:chr m:val="⃗"/>
                                <m:ctrlPr>
                                  <a:rPr lang="en-US" i="1">
                                    <a:solidFill>
                                      <a:srgbClr val="09843B"/>
                                    </a:solidFill>
                                    <a:latin typeface="Cambria Math" panose="02040503050406030204" pitchFamily="18" charset="0"/>
                                  </a:rPr>
                                </m:ctrlPr>
                              </m:accPr>
                              <m:e>
                                <m:r>
                                  <a:rPr lang="en-US" i="1">
                                    <a:solidFill>
                                      <a:srgbClr val="09843B"/>
                                    </a:solidFill>
                                    <a:latin typeface="Cambria Math" panose="02040503050406030204" pitchFamily="18" charset="0"/>
                                  </a:rPr>
                                  <m:t>𝑝</m:t>
                                </m:r>
                              </m:e>
                            </m:acc>
                          </m:e>
                          <m:sub>
                            <m:sSup>
                              <m:sSupPr>
                                <m:ctrlPr>
                                  <a:rPr lang="en-US" i="1">
                                    <a:solidFill>
                                      <a:srgbClr val="09843B"/>
                                    </a:solidFill>
                                    <a:latin typeface="Cambria Math" panose="02040503050406030204" pitchFamily="18" charset="0"/>
                                  </a:rPr>
                                </m:ctrlPr>
                              </m:sSupPr>
                              <m:e>
                                <m:r>
                                  <a:rPr lang="en-US" i="1">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ea typeface="Cambria Math" panose="02040503050406030204" pitchFamily="18" charset="0"/>
                                  </a:rPr>
                                  <m:t>−</m:t>
                                </m:r>
                              </m:sup>
                            </m:sSup>
                          </m:sub>
                        </m:sSub>
                      </m:oMath>
                    </m:oMathPara>
                  </a14:m>
                  <a:endParaRPr lang="en-US" dirty="0"/>
                </a:p>
              </p:txBody>
            </p:sp>
          </mc:Choice>
          <mc:Fallback xmlns="">
            <p:sp>
              <p:nvSpPr>
                <p:cNvPr id="47" name="TextBox 46">
                  <a:extLst>
                    <a:ext uri="{FF2B5EF4-FFF2-40B4-BE49-F238E27FC236}">
                      <a16:creationId xmlns:a16="http://schemas.microsoft.com/office/drawing/2014/main" id="{3006C918-BE89-1146-A9DF-30940436FBFE}"/>
                    </a:ext>
                  </a:extLst>
                </p:cNvPr>
                <p:cNvSpPr txBox="1">
                  <a:spLocks noRot="1" noChangeAspect="1" noMove="1" noResize="1" noEditPoints="1" noAdjustHandles="1" noChangeArrowheads="1" noChangeShapeType="1" noTextEdit="1"/>
                </p:cNvSpPr>
                <p:nvPr/>
              </p:nvSpPr>
              <p:spPr>
                <a:xfrm>
                  <a:off x="6579181" y="4571689"/>
                  <a:ext cx="1271588" cy="370679"/>
                </a:xfrm>
                <a:prstGeom prst="rect">
                  <a:avLst/>
                </a:prstGeom>
                <a:blipFill>
                  <a:blip r:embed="rId3"/>
                  <a:stretch>
                    <a:fillRect t="-1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E1B9B43-DD7F-EA4B-890E-85D5A9DB48D5}"/>
                    </a:ext>
                  </a:extLst>
                </p:cNvPr>
                <p:cNvSpPr txBox="1"/>
                <p:nvPr/>
              </p:nvSpPr>
              <p:spPr>
                <a:xfrm>
                  <a:off x="7484916" y="4444200"/>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9843B"/>
                                </a:solidFill>
                                <a:latin typeface="Cambria Math" panose="02040503050406030204" pitchFamily="18" charset="0"/>
                              </a:rPr>
                            </m:ctrlPr>
                          </m:sSubPr>
                          <m:e>
                            <m:acc>
                              <m:accPr>
                                <m:chr m:val="⃗"/>
                                <m:ctrlPr>
                                  <a:rPr lang="en-US" b="0" i="1" smtClean="0">
                                    <a:solidFill>
                                      <a:srgbClr val="09843B"/>
                                    </a:solidFill>
                                    <a:latin typeface="Cambria Math" panose="02040503050406030204" pitchFamily="18" charset="0"/>
                                  </a:rPr>
                                </m:ctrlPr>
                              </m:accPr>
                              <m:e>
                                <m:r>
                                  <a:rPr lang="en-US" b="0" i="1" smtClean="0">
                                    <a:solidFill>
                                      <a:srgbClr val="09843B"/>
                                    </a:solidFill>
                                    <a:latin typeface="Cambria Math" panose="02040503050406030204" pitchFamily="18" charset="0"/>
                                  </a:rPr>
                                  <m:t>𝑝</m:t>
                                </m:r>
                              </m:e>
                            </m:acc>
                          </m:e>
                          <m:sub>
                            <m:sSup>
                              <m:sSupPr>
                                <m:ctrlPr>
                                  <a:rPr lang="en-US" b="0" i="1" smtClean="0">
                                    <a:solidFill>
                                      <a:srgbClr val="09843B"/>
                                    </a:solidFill>
                                    <a:latin typeface="Cambria Math" panose="02040503050406030204" pitchFamily="18" charset="0"/>
                                  </a:rPr>
                                </m:ctrlPr>
                              </m:sSupPr>
                              <m:e>
                                <m:r>
                                  <a:rPr lang="en-US" b="0" i="1" smtClean="0">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rPr>
                                  <m:t>+</m:t>
                                </m:r>
                              </m:sup>
                            </m:sSup>
                          </m:sub>
                        </m:sSub>
                        <m:r>
                          <a:rPr lang="en-US" b="0" i="1" smtClean="0">
                            <a:solidFill>
                              <a:srgbClr val="09843B"/>
                            </a:solidFill>
                            <a:latin typeface="Cambria Math" panose="02040503050406030204" pitchFamily="18" charset="0"/>
                          </a:rPr>
                          <m:t>+ </m:t>
                        </m:r>
                        <m:sSub>
                          <m:sSubPr>
                            <m:ctrlPr>
                              <a:rPr lang="en-US" i="1">
                                <a:solidFill>
                                  <a:srgbClr val="09843B"/>
                                </a:solidFill>
                                <a:latin typeface="Cambria Math" panose="02040503050406030204" pitchFamily="18" charset="0"/>
                              </a:rPr>
                            </m:ctrlPr>
                          </m:sSubPr>
                          <m:e>
                            <m:acc>
                              <m:accPr>
                                <m:chr m:val="⃗"/>
                                <m:ctrlPr>
                                  <a:rPr lang="en-US" i="1">
                                    <a:solidFill>
                                      <a:srgbClr val="09843B"/>
                                    </a:solidFill>
                                    <a:latin typeface="Cambria Math" panose="02040503050406030204" pitchFamily="18" charset="0"/>
                                  </a:rPr>
                                </m:ctrlPr>
                              </m:accPr>
                              <m:e>
                                <m:r>
                                  <a:rPr lang="en-US" i="1">
                                    <a:solidFill>
                                      <a:srgbClr val="09843B"/>
                                    </a:solidFill>
                                    <a:latin typeface="Cambria Math" panose="02040503050406030204" pitchFamily="18" charset="0"/>
                                  </a:rPr>
                                  <m:t>𝑝</m:t>
                                </m:r>
                              </m:e>
                            </m:acc>
                          </m:e>
                          <m:sub>
                            <m:sSup>
                              <m:sSupPr>
                                <m:ctrlPr>
                                  <a:rPr lang="en-US" i="1">
                                    <a:solidFill>
                                      <a:srgbClr val="09843B"/>
                                    </a:solidFill>
                                    <a:latin typeface="Cambria Math" panose="02040503050406030204" pitchFamily="18" charset="0"/>
                                  </a:rPr>
                                </m:ctrlPr>
                              </m:sSupPr>
                              <m:e>
                                <m:r>
                                  <a:rPr lang="en-US" i="1">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ea typeface="Cambria Math" panose="02040503050406030204" pitchFamily="18" charset="0"/>
                                  </a:rPr>
                                  <m:t>−</m:t>
                                </m:r>
                              </m:sup>
                            </m:sSup>
                          </m:sub>
                        </m:sSub>
                      </m:oMath>
                    </m:oMathPara>
                  </a14:m>
                  <a:endParaRPr lang="en-US" dirty="0"/>
                </a:p>
              </p:txBody>
            </p:sp>
          </mc:Choice>
          <mc:Fallback xmlns="">
            <p:sp>
              <p:nvSpPr>
                <p:cNvPr id="48" name="TextBox 47">
                  <a:extLst>
                    <a:ext uri="{FF2B5EF4-FFF2-40B4-BE49-F238E27FC236}">
                      <a16:creationId xmlns:a16="http://schemas.microsoft.com/office/drawing/2014/main" id="{BE1B9B43-DD7F-EA4B-890E-85D5A9DB48D5}"/>
                    </a:ext>
                  </a:extLst>
                </p:cNvPr>
                <p:cNvSpPr txBox="1">
                  <a:spLocks noRot="1" noChangeAspect="1" noMove="1" noResize="1" noEditPoints="1" noAdjustHandles="1" noChangeArrowheads="1" noChangeShapeType="1" noTextEdit="1"/>
                </p:cNvSpPr>
                <p:nvPr/>
              </p:nvSpPr>
              <p:spPr>
                <a:xfrm>
                  <a:off x="7484916" y="4444200"/>
                  <a:ext cx="1271588" cy="370679"/>
                </a:xfrm>
                <a:prstGeom prst="rect">
                  <a:avLst/>
                </a:prstGeom>
                <a:blipFill>
                  <a:blip r:embed="rId4"/>
                  <a:stretch>
                    <a:fillRect t="-13333" b="-16667"/>
                  </a:stretch>
                </a:blipFill>
              </p:spPr>
              <p:txBody>
                <a:bodyPr/>
                <a:lstStyle/>
                <a:p>
                  <a:r>
                    <a:rPr lang="en-US">
                      <a:noFill/>
                    </a:rPr>
                    <a:t> </a:t>
                  </a:r>
                </a:p>
              </p:txBody>
            </p:sp>
          </mc:Fallback>
        </mc:AlternateContent>
      </p:gr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12</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82D3298-6AFA-934D-B996-ADA4C2E44F26}"/>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AZIMUTHAL ANGLE MEASUREMENT</a:t>
                </a:r>
              </a:p>
              <a:p>
                <a:endParaRPr lang="en-US" dirty="0"/>
              </a:p>
            </p:txBody>
          </p:sp>
        </mc:Choice>
        <mc:Fallback xmlns="">
          <p:sp>
            <p:nvSpPr>
              <p:cNvPr id="49" name="TextBox 48">
                <a:extLst>
                  <a:ext uri="{FF2B5EF4-FFF2-40B4-BE49-F238E27FC236}">
                    <a16:creationId xmlns:a16="http://schemas.microsoft.com/office/drawing/2014/main" id="{382D3298-6AFA-934D-B996-ADA4C2E44F26}"/>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5"/>
                <a:stretch>
                  <a:fillRect l="-1242" t="-6122"/>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9075BEB1-9845-2C48-BE11-F9F80192BBFE}"/>
              </a:ext>
            </a:extLst>
          </p:cNvPr>
          <p:cNvSpPr txBox="1"/>
          <p:nvPr/>
        </p:nvSpPr>
        <p:spPr>
          <a:xfrm>
            <a:off x="5455764" y="5709250"/>
            <a:ext cx="1212833" cy="369332"/>
          </a:xfrm>
          <a:prstGeom prst="rect">
            <a:avLst/>
          </a:prstGeom>
          <a:noFill/>
        </p:spPr>
        <p:txBody>
          <a:bodyPr wrap="none" rtlCol="0">
            <a:spAutoFit/>
          </a:bodyPr>
          <a:lstStyle/>
          <a:p>
            <a:r>
              <a:rPr lang="en-US" dirty="0">
                <a:solidFill>
                  <a:schemeClr val="accent4"/>
                </a:solidFill>
              </a:rPr>
              <a:t>Thrust Axis</a:t>
            </a:r>
          </a:p>
        </p:txBody>
      </p:sp>
    </p:spTree>
    <p:extLst>
      <p:ext uri="{BB962C8B-B14F-4D97-AF65-F5344CB8AC3E}">
        <p14:creationId xmlns:p14="http://schemas.microsoft.com/office/powerpoint/2010/main" val="82358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13</a:t>
            </a:r>
          </a:p>
        </p:txBody>
      </p:sp>
      <p:grpSp>
        <p:nvGrpSpPr>
          <p:cNvPr id="7" name="Group 6">
            <a:extLst>
              <a:ext uri="{FF2B5EF4-FFF2-40B4-BE49-F238E27FC236}">
                <a16:creationId xmlns:a16="http://schemas.microsoft.com/office/drawing/2014/main" id="{C5DA6293-A243-534B-ADB9-2812BDC2C171}"/>
              </a:ext>
            </a:extLst>
          </p:cNvPr>
          <p:cNvGrpSpPr/>
          <p:nvPr/>
        </p:nvGrpSpPr>
        <p:grpSpPr>
          <a:xfrm>
            <a:off x="7504098" y="2016984"/>
            <a:ext cx="3561758" cy="547100"/>
            <a:chOff x="7791004" y="1978167"/>
            <a:chExt cx="3561758" cy="547100"/>
          </a:xfrm>
        </p:grpSpPr>
        <p:sp>
          <p:nvSpPr>
            <p:cNvPr id="73" name="TextBox 72">
              <a:extLst>
                <a:ext uri="{FF2B5EF4-FFF2-40B4-BE49-F238E27FC236}">
                  <a16:creationId xmlns:a16="http://schemas.microsoft.com/office/drawing/2014/main" id="{CFD34117-2478-FA46-9A80-D343C6E0AB8C}"/>
                </a:ext>
              </a:extLst>
            </p:cNvPr>
            <p:cNvSpPr txBox="1"/>
            <p:nvPr/>
          </p:nvSpPr>
          <p:spPr>
            <a:xfrm>
              <a:off x="7885753" y="1978167"/>
              <a:ext cx="3372261" cy="400110"/>
            </a:xfrm>
            <a:prstGeom prst="rect">
              <a:avLst/>
            </a:prstGeom>
            <a:noFill/>
          </p:spPr>
          <p:txBody>
            <a:bodyPr wrap="square" rtlCol="0">
              <a:spAutoFit/>
            </a:bodyPr>
            <a:lstStyle/>
            <a:p>
              <a:pPr algn="ctr"/>
              <a:r>
                <a:rPr lang="en-US" sz="2000" spc="300" dirty="0"/>
                <a:t>ANGLE CALCULATION</a:t>
              </a:r>
            </a:p>
          </p:txBody>
        </p:sp>
        <p:cxnSp>
          <p:nvCxnSpPr>
            <p:cNvPr id="75" name="Straight Connector 74">
              <a:extLst>
                <a:ext uri="{FF2B5EF4-FFF2-40B4-BE49-F238E27FC236}">
                  <a16:creationId xmlns:a16="http://schemas.microsoft.com/office/drawing/2014/main" id="{58B363E8-C93E-1245-8389-472A386AEFC0}"/>
                </a:ext>
              </a:extLst>
            </p:cNvPr>
            <p:cNvCxnSpPr>
              <a:cxnSpLocks/>
            </p:cNvCxnSpPr>
            <p:nvPr/>
          </p:nvCxnSpPr>
          <p:spPr>
            <a:xfrm>
              <a:off x="7791004" y="2525267"/>
              <a:ext cx="35617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451FB10-571A-D846-A3FA-71BFA6DD3935}"/>
                  </a:ext>
                </a:extLst>
              </p:cNvPr>
              <p:cNvSpPr txBox="1"/>
              <p:nvPr/>
            </p:nvSpPr>
            <p:spPr>
              <a:xfrm>
                <a:off x="7078313" y="3087418"/>
                <a:ext cx="4535215" cy="8103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rPr>
                            <m:t>1, 2</m:t>
                          </m:r>
                        </m:sub>
                      </m:sSub>
                      <m:r>
                        <a:rPr lang="en-US" b="0" i="1" smtClean="0">
                          <a:latin typeface="Cambria Math" panose="02040503050406030204" pitchFamily="18" charset="0"/>
                        </a:rPr>
                        <m:t>=</m:t>
                      </m:r>
                      <m:r>
                        <a:rPr lang="en-US" b="0" i="1" smtClean="0">
                          <a:latin typeface="Cambria Math" panose="02040503050406030204" pitchFamily="18" charset="0"/>
                        </a:rPr>
                        <m:t>𝑠𝑔𝑛</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d>
                                <m:dPr>
                                  <m:ctrlPr>
                                    <a:rPr lang="en-US" i="1" smtClean="0">
                                      <a:latin typeface="Cambria Math" panose="02040503050406030204" pitchFamily="18" charset="0"/>
                                      <a:ea typeface="Cambria Math" panose="02040503050406030204" pitchFamily="18" charset="0"/>
                                    </a:rPr>
                                  </m:ctrlPr>
                                </m:d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e>
                                  </m:acc>
                                </m:e>
                              </m:d>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d>
                                <m:dPr>
                                  <m:ctrlPr>
                                    <a:rPr lang="en-US" i="1" smtClean="0">
                                      <a:latin typeface="Cambria Math" panose="02040503050406030204" pitchFamily="18" charset="0"/>
                                      <a:ea typeface="Cambria Math" panose="02040503050406030204" pitchFamily="18" charset="0"/>
                                    </a:rPr>
                                  </m:ctrlPr>
                                </m:d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1, 2</m:t>
                                      </m:r>
                                    </m:sub>
                                  </m:sSub>
                                </m:e>
                              </m:d>
                            </m:e>
                          </m:d>
                        </m:e>
                      </m:d>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𝑎𝑟𝑐𝑐𝑜𝑠</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num>
                          <m:den>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1, 2</m:t>
                                </m:r>
                              </m:sub>
                            </m:sSub>
                          </m:num>
                          <m:den>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1, 2</m:t>
                                </m:r>
                              </m:sub>
                            </m:sSub>
                            <m:r>
                              <a:rPr lang="en-US" b="0" i="1" smtClean="0">
                                <a:latin typeface="Cambria Math" panose="02040503050406030204" pitchFamily="18" charset="0"/>
                                <a:ea typeface="Cambria Math" panose="02040503050406030204" pitchFamily="18" charset="0"/>
                              </a:rPr>
                              <m:t>|</m:t>
                            </m:r>
                          </m:den>
                        </m:f>
                      </m:e>
                    </m:d>
                  </m:oMath>
                </a14:m>
                <a:endParaRPr lang="en-US" dirty="0"/>
              </a:p>
            </p:txBody>
          </p:sp>
        </mc:Choice>
        <mc:Fallback xmlns="">
          <p:sp>
            <p:nvSpPr>
              <p:cNvPr id="3" name="TextBox 2">
                <a:extLst>
                  <a:ext uri="{FF2B5EF4-FFF2-40B4-BE49-F238E27FC236}">
                    <a16:creationId xmlns:a16="http://schemas.microsoft.com/office/drawing/2014/main" id="{6451FB10-571A-D846-A3FA-71BFA6DD3935}"/>
                  </a:ext>
                </a:extLst>
              </p:cNvPr>
              <p:cNvSpPr txBox="1">
                <a:spLocks noRot="1" noChangeAspect="1" noMove="1" noResize="1" noEditPoints="1" noAdjustHandles="1" noChangeArrowheads="1" noChangeShapeType="1" noTextEdit="1"/>
              </p:cNvSpPr>
              <p:nvPr/>
            </p:nvSpPr>
            <p:spPr>
              <a:xfrm>
                <a:off x="7078313" y="3087418"/>
                <a:ext cx="4535215" cy="810350"/>
              </a:xfrm>
              <a:prstGeom prst="rect">
                <a:avLst/>
              </a:prstGeom>
              <a:blipFill>
                <a:blip r:embed="rId9"/>
                <a:stretch>
                  <a:fillRect t="-1538"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C2E8A78-ADF5-3F43-8CEC-8A009D056CB5}"/>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AZIMUTHAL ANGLE MEASUREMENT</a:t>
                </a:r>
              </a:p>
              <a:p>
                <a:endParaRPr lang="en-US" dirty="0"/>
              </a:p>
            </p:txBody>
          </p:sp>
        </mc:Choice>
        <mc:Fallback xmlns="">
          <p:sp>
            <p:nvSpPr>
              <p:cNvPr id="39" name="TextBox 38">
                <a:extLst>
                  <a:ext uri="{FF2B5EF4-FFF2-40B4-BE49-F238E27FC236}">
                    <a16:creationId xmlns:a16="http://schemas.microsoft.com/office/drawing/2014/main" id="{1C2E8A78-ADF5-3F43-8CEC-8A009D056CB5}"/>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10"/>
                <a:stretch>
                  <a:fillRect l="-1242" t="-612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D3A4B5A4-A88A-39B8-329A-C6551DBA3AF6}"/>
              </a:ext>
            </a:extLst>
          </p:cNvPr>
          <p:cNvGrpSpPr/>
          <p:nvPr/>
        </p:nvGrpSpPr>
        <p:grpSpPr>
          <a:xfrm>
            <a:off x="448616" y="1922842"/>
            <a:ext cx="6219981" cy="4155740"/>
            <a:chOff x="448616" y="1922842"/>
            <a:chExt cx="6219981" cy="4155740"/>
          </a:xfrm>
        </p:grpSpPr>
        <p:grpSp>
          <p:nvGrpSpPr>
            <p:cNvPr id="2" name="Group 1">
              <a:extLst>
                <a:ext uri="{FF2B5EF4-FFF2-40B4-BE49-F238E27FC236}">
                  <a16:creationId xmlns:a16="http://schemas.microsoft.com/office/drawing/2014/main" id="{C2DD13A8-1401-C94C-B0AF-158BDBA4F274}"/>
                </a:ext>
              </a:extLst>
            </p:cNvPr>
            <p:cNvGrpSpPr/>
            <p:nvPr/>
          </p:nvGrpSpPr>
          <p:grpSpPr>
            <a:xfrm>
              <a:off x="448616" y="1922842"/>
              <a:ext cx="6198341" cy="4106392"/>
              <a:chOff x="2961251" y="1851656"/>
              <a:chExt cx="6198341" cy="4106392"/>
            </a:xfrm>
          </p:grpSpPr>
          <p:grpSp>
            <p:nvGrpSpPr>
              <p:cNvPr id="45" name="Group 44">
                <a:extLst>
                  <a:ext uri="{FF2B5EF4-FFF2-40B4-BE49-F238E27FC236}">
                    <a16:creationId xmlns:a16="http://schemas.microsoft.com/office/drawing/2014/main" id="{64CE1912-ED7B-1D46-95A5-A7F8E74FCF5D}"/>
                  </a:ext>
                </a:extLst>
              </p:cNvPr>
              <p:cNvGrpSpPr/>
              <p:nvPr/>
            </p:nvGrpSpPr>
            <p:grpSpPr>
              <a:xfrm>
                <a:off x="2961251" y="1851656"/>
                <a:ext cx="6198341" cy="4106392"/>
                <a:chOff x="3770828" y="2364351"/>
                <a:chExt cx="4692320" cy="3119944"/>
              </a:xfrm>
            </p:grpSpPr>
            <p:grpSp>
              <p:nvGrpSpPr>
                <p:cNvPr id="46" name="Group 45">
                  <a:extLst>
                    <a:ext uri="{FF2B5EF4-FFF2-40B4-BE49-F238E27FC236}">
                      <a16:creationId xmlns:a16="http://schemas.microsoft.com/office/drawing/2014/main" id="{C097376A-F5DD-5641-98F5-C6A2D8F01977}"/>
                    </a:ext>
                  </a:extLst>
                </p:cNvPr>
                <p:cNvGrpSpPr/>
                <p:nvPr/>
              </p:nvGrpSpPr>
              <p:grpSpPr>
                <a:xfrm>
                  <a:off x="3770828" y="2364351"/>
                  <a:ext cx="4692320" cy="3119944"/>
                  <a:chOff x="3770828" y="2364351"/>
                  <a:chExt cx="4692320" cy="3119944"/>
                </a:xfrm>
              </p:grpSpPr>
              <p:sp>
                <p:nvSpPr>
                  <p:cNvPr id="48" name="Parallelogram 47">
                    <a:extLst>
                      <a:ext uri="{FF2B5EF4-FFF2-40B4-BE49-F238E27FC236}">
                        <a16:creationId xmlns:a16="http://schemas.microsoft.com/office/drawing/2014/main" id="{33CFD79D-9BD9-1748-BD84-0D81C0400D8D}"/>
                      </a:ext>
                    </a:extLst>
                  </p:cNvPr>
                  <p:cNvSpPr/>
                  <p:nvPr/>
                </p:nvSpPr>
                <p:spPr>
                  <a:xfrm rot="14043313" flipH="1">
                    <a:off x="4588861" y="3134091"/>
                    <a:ext cx="1135040" cy="893022"/>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Arrow Connector 48">
                    <a:extLst>
                      <a:ext uri="{FF2B5EF4-FFF2-40B4-BE49-F238E27FC236}">
                        <a16:creationId xmlns:a16="http://schemas.microsoft.com/office/drawing/2014/main" id="{A2E06DD6-60F6-6745-A9C2-C98E4636B2A1}"/>
                      </a:ext>
                    </a:extLst>
                  </p:cNvPr>
                  <p:cNvCxnSpPr>
                    <a:cxnSpLocks/>
                  </p:cNvCxnSpPr>
                  <p:nvPr/>
                </p:nvCxnSpPr>
                <p:spPr>
                  <a:xfrm flipH="1" flipV="1">
                    <a:off x="5058732" y="3451046"/>
                    <a:ext cx="642743" cy="211933"/>
                  </a:xfrm>
                  <a:prstGeom prst="straightConnector1">
                    <a:avLst/>
                  </a:prstGeom>
                  <a:ln w="38100">
                    <a:solidFill>
                      <a:srgbClr val="09843B"/>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9F0152C-4AC5-0A47-B330-050128677AAA}"/>
                      </a:ext>
                    </a:extLst>
                  </p:cNvPr>
                  <p:cNvGrpSpPr/>
                  <p:nvPr/>
                </p:nvGrpSpPr>
                <p:grpSpPr>
                  <a:xfrm rot="11003690">
                    <a:off x="5316477" y="3465364"/>
                    <a:ext cx="403430" cy="181794"/>
                    <a:chOff x="6452240" y="4313253"/>
                    <a:chExt cx="403430" cy="181794"/>
                  </a:xfrm>
                </p:grpSpPr>
                <p:cxnSp>
                  <p:nvCxnSpPr>
                    <p:cNvPr id="68" name="Straight Arrow Connector 67">
                      <a:extLst>
                        <a:ext uri="{FF2B5EF4-FFF2-40B4-BE49-F238E27FC236}">
                          <a16:creationId xmlns:a16="http://schemas.microsoft.com/office/drawing/2014/main" id="{A5A1BEFD-E19B-C848-AE9B-081D65B8B782}"/>
                        </a:ext>
                      </a:extLst>
                    </p:cNvPr>
                    <p:cNvCxnSpPr>
                      <a:cxnSpLocks/>
                    </p:cNvCxnSpPr>
                    <p:nvPr/>
                  </p:nvCxnSpPr>
                  <p:spPr>
                    <a:xfrm>
                      <a:off x="6452240" y="4313253"/>
                      <a:ext cx="403430" cy="0"/>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5FECB6D-70FB-2046-9C9E-3A0A802CC07F}"/>
                        </a:ext>
                      </a:extLst>
                    </p:cNvPr>
                    <p:cNvCxnSpPr>
                      <a:cxnSpLocks/>
                    </p:cNvCxnSpPr>
                    <p:nvPr/>
                  </p:nvCxnSpPr>
                  <p:spPr>
                    <a:xfrm>
                      <a:off x="6452240" y="4313253"/>
                      <a:ext cx="351421" cy="181794"/>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Parallelogram 50">
                    <a:extLst>
                      <a:ext uri="{FF2B5EF4-FFF2-40B4-BE49-F238E27FC236}">
                        <a16:creationId xmlns:a16="http://schemas.microsoft.com/office/drawing/2014/main" id="{F87F00BD-727E-EF40-B16B-27C6B12CD335}"/>
                      </a:ext>
                    </a:extLst>
                  </p:cNvPr>
                  <p:cNvSpPr/>
                  <p:nvPr/>
                </p:nvSpPr>
                <p:spPr>
                  <a:xfrm rot="1878760">
                    <a:off x="5904239" y="4499398"/>
                    <a:ext cx="1382215" cy="984897"/>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e 51">
                    <a:extLst>
                      <a:ext uri="{FF2B5EF4-FFF2-40B4-BE49-F238E27FC236}">
                        <a16:creationId xmlns:a16="http://schemas.microsoft.com/office/drawing/2014/main" id="{FD4AD911-8E10-0240-9710-5E78A5B57F70}"/>
                      </a:ext>
                    </a:extLst>
                  </p:cNvPr>
                  <p:cNvSpPr/>
                  <p:nvPr/>
                </p:nvSpPr>
                <p:spPr>
                  <a:xfrm>
                    <a:off x="4897952" y="2556801"/>
                    <a:ext cx="563512" cy="635260"/>
                  </a:xfrm>
                  <a:prstGeom prst="pie">
                    <a:avLst>
                      <a:gd name="adj1" fmla="val 8203635"/>
                      <a:gd name="adj2" fmla="val 980666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Parallelogram 52">
                    <a:extLst>
                      <a:ext uri="{FF2B5EF4-FFF2-40B4-BE49-F238E27FC236}">
                        <a16:creationId xmlns:a16="http://schemas.microsoft.com/office/drawing/2014/main" id="{6561AC00-62D9-3448-B82D-A16B877FAC49}"/>
                      </a:ext>
                    </a:extLst>
                  </p:cNvPr>
                  <p:cNvSpPr/>
                  <p:nvPr/>
                </p:nvSpPr>
                <p:spPr>
                  <a:xfrm rot="2627659">
                    <a:off x="4066221" y="3046315"/>
                    <a:ext cx="3986245" cy="1838710"/>
                  </a:xfrm>
                  <a:prstGeom prst="parallelogram">
                    <a:avLst>
                      <a:gd name="adj" fmla="val 52800"/>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C1F7A541-F0D4-1749-BB0B-09CF9DFA540E}"/>
                      </a:ext>
                    </a:extLst>
                  </p:cNvPr>
                  <p:cNvCxnSpPr>
                    <a:cxnSpLocks/>
                  </p:cNvCxnSpPr>
                  <p:nvPr/>
                </p:nvCxnSpPr>
                <p:spPr>
                  <a:xfrm>
                    <a:off x="4682800" y="2612211"/>
                    <a:ext cx="2753091" cy="26904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Parallelogram 55">
                    <a:extLst>
                      <a:ext uri="{FF2B5EF4-FFF2-40B4-BE49-F238E27FC236}">
                        <a16:creationId xmlns:a16="http://schemas.microsoft.com/office/drawing/2014/main" id="{40177006-1E53-604A-8F72-EFB71D28F151}"/>
                      </a:ext>
                    </a:extLst>
                  </p:cNvPr>
                  <p:cNvSpPr/>
                  <p:nvPr/>
                </p:nvSpPr>
                <p:spPr>
                  <a:xfrm rot="1878760">
                    <a:off x="6562027" y="3753335"/>
                    <a:ext cx="1381027" cy="984897"/>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56BF5E09-C1AA-1A4D-B927-7E63FCA2983C}"/>
                      </a:ext>
                    </a:extLst>
                  </p:cNvPr>
                  <p:cNvGrpSpPr/>
                  <p:nvPr/>
                </p:nvGrpSpPr>
                <p:grpSpPr>
                  <a:xfrm>
                    <a:off x="6452240" y="4313253"/>
                    <a:ext cx="403430" cy="181794"/>
                    <a:chOff x="6452240" y="4313253"/>
                    <a:chExt cx="403430" cy="181794"/>
                  </a:xfrm>
                </p:grpSpPr>
                <p:cxnSp>
                  <p:nvCxnSpPr>
                    <p:cNvPr id="66" name="Straight Arrow Connector 65">
                      <a:extLst>
                        <a:ext uri="{FF2B5EF4-FFF2-40B4-BE49-F238E27FC236}">
                          <a16:creationId xmlns:a16="http://schemas.microsoft.com/office/drawing/2014/main" id="{8EE89B83-2793-C348-8163-081033F04214}"/>
                        </a:ext>
                      </a:extLst>
                    </p:cNvPr>
                    <p:cNvCxnSpPr>
                      <a:cxnSpLocks/>
                    </p:cNvCxnSpPr>
                    <p:nvPr/>
                  </p:nvCxnSpPr>
                  <p:spPr>
                    <a:xfrm>
                      <a:off x="6452240" y="4313253"/>
                      <a:ext cx="403430" cy="0"/>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3F28621-99B2-8C42-BD46-9C1C130AECF4}"/>
                        </a:ext>
                      </a:extLst>
                    </p:cNvPr>
                    <p:cNvCxnSpPr>
                      <a:cxnSpLocks/>
                    </p:cNvCxnSpPr>
                    <p:nvPr/>
                  </p:nvCxnSpPr>
                  <p:spPr>
                    <a:xfrm>
                      <a:off x="6452240" y="4313253"/>
                      <a:ext cx="351421" cy="181794"/>
                    </a:xfrm>
                    <a:prstGeom prst="straightConnector1">
                      <a:avLst/>
                    </a:prstGeom>
                    <a:ln w="38100">
                      <a:solidFill>
                        <a:srgbClr val="099E4B"/>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B1E42C62-FB72-D446-B804-D3B80BF12342}"/>
                      </a:ext>
                    </a:extLst>
                  </p:cNvPr>
                  <p:cNvCxnSpPr>
                    <a:cxnSpLocks/>
                  </p:cNvCxnSpPr>
                  <p:nvPr/>
                </p:nvCxnSpPr>
                <p:spPr>
                  <a:xfrm>
                    <a:off x="6452240" y="4313253"/>
                    <a:ext cx="762948" cy="181794"/>
                  </a:xfrm>
                  <a:prstGeom prst="straightConnector1">
                    <a:avLst/>
                  </a:prstGeom>
                  <a:ln w="38100">
                    <a:solidFill>
                      <a:srgbClr val="09843B"/>
                    </a:solidFill>
                    <a:tailEnd type="triangle"/>
                  </a:ln>
                </p:spPr>
                <p:style>
                  <a:lnRef idx="1">
                    <a:schemeClr val="accent1"/>
                  </a:lnRef>
                  <a:fillRef idx="0">
                    <a:schemeClr val="accent1"/>
                  </a:fillRef>
                  <a:effectRef idx="0">
                    <a:schemeClr val="accent1"/>
                  </a:effectRef>
                  <a:fontRef idx="minor">
                    <a:schemeClr val="tx1"/>
                  </a:fontRef>
                </p:style>
              </p:cxnSp>
              <p:sp>
                <p:nvSpPr>
                  <p:cNvPr id="59" name="Parallelogram 58">
                    <a:extLst>
                      <a:ext uri="{FF2B5EF4-FFF2-40B4-BE49-F238E27FC236}">
                        <a16:creationId xmlns:a16="http://schemas.microsoft.com/office/drawing/2014/main" id="{710871E7-30B6-2B46-AE56-26C1A7942023}"/>
                      </a:ext>
                    </a:extLst>
                  </p:cNvPr>
                  <p:cNvSpPr/>
                  <p:nvPr/>
                </p:nvSpPr>
                <p:spPr>
                  <a:xfrm rot="14043313" flipH="1">
                    <a:off x="5214807" y="2485360"/>
                    <a:ext cx="1135040" cy="893022"/>
                  </a:xfrm>
                  <a:prstGeom prst="parallelogram">
                    <a:avLst>
                      <a:gd name="adj" fmla="val 17244"/>
                    </a:avLst>
                  </a:prstGeom>
                  <a:solidFill>
                    <a:srgbClr val="5B9BD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59">
                    <a:extLst>
                      <a:ext uri="{FF2B5EF4-FFF2-40B4-BE49-F238E27FC236}">
                        <a16:creationId xmlns:a16="http://schemas.microsoft.com/office/drawing/2014/main" id="{E24927AD-9C68-9747-8764-BB02252CA2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90393" y="4579520"/>
                    <a:ext cx="566543" cy="442922"/>
                  </a:xfrm>
                  <a:prstGeom prst="rect">
                    <a:avLst/>
                  </a:prstGeom>
                </p:spPr>
              </p:pic>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B360365-B053-AE48-B0E2-CBAD6CD0B573}"/>
                          </a:ext>
                        </a:extLst>
                      </p:cNvPr>
                      <p:cNvSpPr txBox="1"/>
                      <p:nvPr/>
                    </p:nvSpPr>
                    <p:spPr>
                      <a:xfrm>
                        <a:off x="7631638" y="4854824"/>
                        <a:ext cx="8315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𝜋</m:t>
                              </m:r>
                              <m:r>
                                <a:rPr lang="en-US" b="0" i="1" smtClean="0">
                                  <a:solidFill>
                                    <a:srgbClr val="C00000"/>
                                  </a:solidFill>
                                  <a:latin typeface="Cambria Math" panose="02040503050406030204" pitchFamily="18" charset="0"/>
                                  <a:ea typeface="Cambria Math" panose="02040503050406030204" pitchFamily="18" charset="0"/>
                                </a:rPr>
                                <m:t> − </m:t>
                              </m:r>
                              <m:sSub>
                                <m:sSubPr>
                                  <m:ctrlPr>
                                    <a:rPr lang="en-US" b="0" i="1" smtClean="0">
                                      <a:solidFill>
                                        <a:srgbClr val="C00000"/>
                                      </a:solidFill>
                                      <a:latin typeface="Cambria Math" panose="02040503050406030204" pitchFamily="18" charset="0"/>
                                      <a:ea typeface="Cambria Math" panose="02040503050406030204" pitchFamily="18" charset="0"/>
                                    </a:rPr>
                                  </m:ctrlPr>
                                </m:sSubPr>
                                <m:e>
                                  <m:r>
                                    <a:rPr lang="en-US" b="0" i="1" smtClean="0">
                                      <a:solidFill>
                                        <a:srgbClr val="C00000"/>
                                      </a:solidFill>
                                      <a:latin typeface="Cambria Math" panose="02040503050406030204" pitchFamily="18" charset="0"/>
                                      <a:ea typeface="Cambria Math" panose="02040503050406030204" pitchFamily="18" charset="0"/>
                                    </a:rPr>
                                    <m:t>𝜑</m:t>
                                  </m:r>
                                </m:e>
                                <m:sub>
                                  <m:r>
                                    <a:rPr lang="en-US" b="0" i="1" smtClean="0">
                                      <a:solidFill>
                                        <a:srgbClr val="C00000"/>
                                      </a:solidFill>
                                      <a:latin typeface="Cambria Math" panose="02040503050406030204" pitchFamily="18" charset="0"/>
                                      <a:ea typeface="Cambria Math" panose="02040503050406030204" pitchFamily="18" charset="0"/>
                                    </a:rPr>
                                    <m:t>1</m:t>
                                  </m:r>
                                </m:sub>
                              </m:sSub>
                            </m:oMath>
                          </m:oMathPara>
                        </a14:m>
                        <a:endParaRPr lang="en-US" dirty="0">
                          <a:solidFill>
                            <a:srgbClr val="C00000"/>
                          </a:solidFill>
                        </a:endParaRPr>
                      </a:p>
                    </p:txBody>
                  </p:sp>
                </mc:Choice>
                <mc:Fallback xmlns="">
                  <p:sp>
                    <p:nvSpPr>
                      <p:cNvPr id="61" name="TextBox 60">
                        <a:extLst>
                          <a:ext uri="{FF2B5EF4-FFF2-40B4-BE49-F238E27FC236}">
                            <a16:creationId xmlns:a16="http://schemas.microsoft.com/office/drawing/2014/main" id="{6B360365-B053-AE48-B0E2-CBAD6CD0B573}"/>
                          </a:ext>
                        </a:extLst>
                      </p:cNvPr>
                      <p:cNvSpPr txBox="1">
                        <a:spLocks noRot="1" noChangeAspect="1" noMove="1" noResize="1" noEditPoints="1" noAdjustHandles="1" noChangeArrowheads="1" noChangeShapeType="1" noTextEdit="1"/>
                      </p:cNvSpPr>
                      <p:nvPr/>
                    </p:nvSpPr>
                    <p:spPr>
                      <a:xfrm>
                        <a:off x="7631638" y="4854824"/>
                        <a:ext cx="831510" cy="276999"/>
                      </a:xfrm>
                      <a:prstGeom prst="rect">
                        <a:avLst/>
                      </a:prstGeom>
                      <a:blipFill>
                        <a:blip r:embed="rId4"/>
                        <a:stretch>
                          <a:fillRect t="-3333"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87E75F4-061F-8143-BF0C-A807A3051DD4}"/>
                          </a:ext>
                        </a:extLst>
                      </p:cNvPr>
                      <p:cNvSpPr txBox="1"/>
                      <p:nvPr/>
                    </p:nvSpPr>
                    <p:spPr>
                      <a:xfrm>
                        <a:off x="3770828" y="2619239"/>
                        <a:ext cx="8368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mbria Math" panose="02040503050406030204" pitchFamily="18" charset="0"/>
                                    </a:rPr>
                                  </m:ctrlPr>
                                </m:sSubPr>
                                <m:e>
                                  <m:r>
                                    <a:rPr lang="en-US" b="0" i="1" smtClean="0">
                                      <a:solidFill>
                                        <a:srgbClr val="C00000"/>
                                      </a:solidFill>
                                      <a:latin typeface="Cambria Math" panose="02040503050406030204" pitchFamily="18" charset="0"/>
                                      <a:ea typeface="Cambria Math" panose="02040503050406030204" pitchFamily="18" charset="0"/>
                                    </a:rPr>
                                    <m:t>𝜑</m:t>
                                  </m:r>
                                </m:e>
                                <m:sub>
                                  <m:r>
                                    <a:rPr lang="en-US" b="0" i="1" smtClean="0">
                                      <a:solidFill>
                                        <a:srgbClr val="C00000"/>
                                      </a:solidFill>
                                      <a:latin typeface="Cambria Math" panose="02040503050406030204" pitchFamily="18" charset="0"/>
                                      <a:ea typeface="Cambria Math" panose="02040503050406030204" pitchFamily="18" charset="0"/>
                                    </a:rPr>
                                    <m:t>2</m:t>
                                  </m:r>
                                </m:sub>
                              </m:sSub>
                              <m:r>
                                <a:rPr lang="en-US" b="0" i="1" smtClean="0">
                                  <a:solidFill>
                                    <a:srgbClr val="C00000"/>
                                  </a:solidFill>
                                  <a:latin typeface="Cambria Math" panose="02040503050406030204" pitchFamily="18" charset="0"/>
                                  <a:ea typeface="Cambria Math" panose="02040503050406030204" pitchFamily="18" charset="0"/>
                                </a:rPr>
                                <m:t> − </m:t>
                              </m:r>
                              <m:r>
                                <a:rPr lang="en-US" i="1">
                                  <a:solidFill>
                                    <a:srgbClr val="C00000"/>
                                  </a:solidFill>
                                  <a:latin typeface="Cambria Math" panose="02040503050406030204" pitchFamily="18" charset="0"/>
                                  <a:ea typeface="Cambria Math" panose="02040503050406030204" pitchFamily="18" charset="0"/>
                                </a:rPr>
                                <m:t>𝜋</m:t>
                              </m:r>
                            </m:oMath>
                          </m:oMathPara>
                        </a14:m>
                        <a:endParaRPr lang="en-US" dirty="0">
                          <a:solidFill>
                            <a:srgbClr val="C00000"/>
                          </a:solidFill>
                        </a:endParaRPr>
                      </a:p>
                    </p:txBody>
                  </p:sp>
                </mc:Choice>
                <mc:Fallback xmlns="">
                  <p:sp>
                    <p:nvSpPr>
                      <p:cNvPr id="62" name="TextBox 61">
                        <a:extLst>
                          <a:ext uri="{FF2B5EF4-FFF2-40B4-BE49-F238E27FC236}">
                            <a16:creationId xmlns:a16="http://schemas.microsoft.com/office/drawing/2014/main" id="{587E75F4-061F-8143-BF0C-A807A3051DD4}"/>
                          </a:ext>
                        </a:extLst>
                      </p:cNvPr>
                      <p:cNvSpPr txBox="1">
                        <a:spLocks noRot="1" noChangeAspect="1" noMove="1" noResize="1" noEditPoints="1" noAdjustHandles="1" noChangeArrowheads="1" noChangeShapeType="1" noTextEdit="1"/>
                      </p:cNvSpPr>
                      <p:nvPr/>
                    </p:nvSpPr>
                    <p:spPr>
                      <a:xfrm>
                        <a:off x="3770828" y="2619239"/>
                        <a:ext cx="836832" cy="276999"/>
                      </a:xfrm>
                      <a:prstGeom prst="rect">
                        <a:avLst/>
                      </a:prstGeom>
                      <a:blipFill>
                        <a:blip r:embed="rId5"/>
                        <a:stretch>
                          <a:fillRect t="-6667" b="-3333"/>
                        </a:stretch>
                      </a:blipFill>
                    </p:spPr>
                    <p:txBody>
                      <a:bodyPr/>
                      <a:lstStyle/>
                      <a:p>
                        <a:r>
                          <a:rPr lang="en-US">
                            <a:noFill/>
                          </a:rPr>
                          <a:t> </a:t>
                        </a:r>
                      </a:p>
                    </p:txBody>
                  </p:sp>
                </mc:Fallback>
              </mc:AlternateContent>
              <p:cxnSp>
                <p:nvCxnSpPr>
                  <p:cNvPr id="63" name="Straight Arrow Connector 62">
                    <a:extLst>
                      <a:ext uri="{FF2B5EF4-FFF2-40B4-BE49-F238E27FC236}">
                        <a16:creationId xmlns:a16="http://schemas.microsoft.com/office/drawing/2014/main" id="{692C7FE5-8406-F74A-9FE2-81B64053C1EA}"/>
                      </a:ext>
                    </a:extLst>
                  </p:cNvPr>
                  <p:cNvCxnSpPr>
                    <a:cxnSpLocks/>
                  </p:cNvCxnSpPr>
                  <p:nvPr/>
                </p:nvCxnSpPr>
                <p:spPr>
                  <a:xfrm flipH="1">
                    <a:off x="6060425" y="3429000"/>
                    <a:ext cx="1046431" cy="53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4" name="TextBox 63">
                    <a:extLst>
                      <a:ext uri="{FF2B5EF4-FFF2-40B4-BE49-F238E27FC236}">
                        <a16:creationId xmlns:a16="http://schemas.microsoft.com/office/drawing/2014/main" id="{F6163213-8405-684C-9AE5-A277990EC09F}"/>
                      </a:ext>
                    </a:extLst>
                  </p:cNvPr>
                  <p:cNvSpPr txBox="1"/>
                  <p:nvPr/>
                </p:nvSpPr>
                <p:spPr>
                  <a:xfrm>
                    <a:off x="7106856" y="3193170"/>
                    <a:ext cx="346570" cy="369332"/>
                  </a:xfrm>
                  <a:prstGeom prst="rect">
                    <a:avLst/>
                  </a:prstGeom>
                  <a:noFill/>
                </p:spPr>
                <p:txBody>
                  <a:bodyPr wrap="none" rtlCol="0">
                    <a:spAutoFit/>
                  </a:bodyPr>
                  <a:lstStyle/>
                  <a:p>
                    <a:r>
                      <a:rPr lang="en-US" dirty="0">
                        <a:solidFill>
                          <a:srgbClr val="C00000"/>
                        </a:solidFill>
                      </a:rPr>
                      <a:t>e</a:t>
                    </a:r>
                    <a:r>
                      <a:rPr lang="en-US" baseline="30000" dirty="0">
                        <a:solidFill>
                          <a:srgbClr val="C00000"/>
                        </a:solidFill>
                      </a:rPr>
                      <a:t>-</a:t>
                    </a:r>
                    <a:endParaRPr lang="en-US" dirty="0">
                      <a:solidFill>
                        <a:srgbClr val="C00000"/>
                      </a:solidFill>
                    </a:endParaRPr>
                  </a:p>
                </p:txBody>
              </p:sp>
              <p:cxnSp>
                <p:nvCxnSpPr>
                  <p:cNvPr id="65" name="Straight Arrow Connector 64">
                    <a:extLst>
                      <a:ext uri="{FF2B5EF4-FFF2-40B4-BE49-F238E27FC236}">
                        <a16:creationId xmlns:a16="http://schemas.microsoft.com/office/drawing/2014/main" id="{4B1C6E6E-3904-0541-8EA1-03E08AEDADE9}"/>
                      </a:ext>
                    </a:extLst>
                  </p:cNvPr>
                  <p:cNvCxnSpPr>
                    <a:cxnSpLocks/>
                  </p:cNvCxnSpPr>
                  <p:nvPr/>
                </p:nvCxnSpPr>
                <p:spPr>
                  <a:xfrm flipV="1">
                    <a:off x="5118162" y="3965671"/>
                    <a:ext cx="942260" cy="47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6509E65A-635D-CE4B-BEA8-A777F3E828A9}"/>
                    </a:ext>
                  </a:extLst>
                </p:cNvPr>
                <p:cNvSpPr txBox="1"/>
                <p:nvPr/>
              </p:nvSpPr>
              <p:spPr>
                <a:xfrm>
                  <a:off x="4751168" y="4356275"/>
                  <a:ext cx="377026" cy="369332"/>
                </a:xfrm>
                <a:prstGeom prst="rect">
                  <a:avLst/>
                </a:prstGeom>
                <a:noFill/>
              </p:spPr>
              <p:txBody>
                <a:bodyPr wrap="none" rtlCol="0">
                  <a:spAutoFit/>
                </a:bodyPr>
                <a:lstStyle/>
                <a:p>
                  <a:r>
                    <a:rPr lang="en-US" dirty="0">
                      <a:solidFill>
                        <a:schemeClr val="accent1"/>
                      </a:solidFill>
                    </a:rPr>
                    <a:t>e</a:t>
                  </a:r>
                  <a:r>
                    <a:rPr lang="en-US" baseline="30000" dirty="0">
                      <a:solidFill>
                        <a:schemeClr val="accent1"/>
                      </a:solidFill>
                    </a:rPr>
                    <a:t>+</a:t>
                  </a:r>
                  <a:endParaRPr lang="en-US" dirty="0">
                    <a:solidFill>
                      <a:schemeClr val="accent1"/>
                    </a:solidFill>
                  </a:endParaRPr>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E6B917B-8A59-0847-B424-A9FF23E4BBAA}"/>
                      </a:ext>
                    </a:extLst>
                  </p:cNvPr>
                  <p:cNvSpPr txBox="1"/>
                  <p:nvPr/>
                </p:nvSpPr>
                <p:spPr>
                  <a:xfrm>
                    <a:off x="6687869" y="4046072"/>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9843B"/>
                                  </a:solidFill>
                                  <a:latin typeface="Cambria Math" panose="02040503050406030204" pitchFamily="18" charset="0"/>
                                </a:rPr>
                              </m:ctrlPr>
                            </m:sSubPr>
                            <m:e>
                              <m:acc>
                                <m:accPr>
                                  <m:chr m:val="⃗"/>
                                  <m:ctrlPr>
                                    <a:rPr lang="en-US" b="0" i="1" smtClean="0">
                                      <a:solidFill>
                                        <a:srgbClr val="09843B"/>
                                      </a:solidFill>
                                      <a:latin typeface="Cambria Math" panose="02040503050406030204" pitchFamily="18" charset="0"/>
                                    </a:rPr>
                                  </m:ctrlPr>
                                </m:accPr>
                                <m:e>
                                  <m:r>
                                    <a:rPr lang="en-US" b="0" i="1" smtClean="0">
                                      <a:solidFill>
                                        <a:srgbClr val="09843B"/>
                                      </a:solidFill>
                                      <a:latin typeface="Cambria Math" panose="02040503050406030204" pitchFamily="18" charset="0"/>
                                    </a:rPr>
                                    <m:t>𝑝</m:t>
                                  </m:r>
                                </m:e>
                              </m:acc>
                            </m:e>
                            <m:sub>
                              <m:sSup>
                                <m:sSupPr>
                                  <m:ctrlPr>
                                    <a:rPr lang="en-US" b="0" i="1" smtClean="0">
                                      <a:solidFill>
                                        <a:srgbClr val="09843B"/>
                                      </a:solidFill>
                                      <a:latin typeface="Cambria Math" panose="02040503050406030204" pitchFamily="18" charset="0"/>
                                    </a:rPr>
                                  </m:ctrlPr>
                                </m:sSupPr>
                                <m:e>
                                  <m:r>
                                    <a:rPr lang="en-US" b="0" i="1" smtClean="0">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rPr>
                                    <m:t>+</m:t>
                                  </m:r>
                                </m:sup>
                              </m:sSup>
                            </m:sub>
                          </m:sSub>
                        </m:oMath>
                      </m:oMathPara>
                    </a14:m>
                    <a:endParaRPr lang="en-US" dirty="0"/>
                  </a:p>
                </p:txBody>
              </p:sp>
            </mc:Choice>
            <mc:Fallback xmlns="">
              <p:sp>
                <p:nvSpPr>
                  <p:cNvPr id="31" name="TextBox 30">
                    <a:extLst>
                      <a:ext uri="{FF2B5EF4-FFF2-40B4-BE49-F238E27FC236}">
                        <a16:creationId xmlns:a16="http://schemas.microsoft.com/office/drawing/2014/main" id="{3E6B917B-8A59-0847-B424-A9FF23E4BBAA}"/>
                      </a:ext>
                    </a:extLst>
                  </p:cNvPr>
                  <p:cNvSpPr txBox="1">
                    <a:spLocks noRot="1" noChangeAspect="1" noMove="1" noResize="1" noEditPoints="1" noAdjustHandles="1" noChangeArrowheads="1" noChangeShapeType="1" noTextEdit="1"/>
                  </p:cNvSpPr>
                  <p:nvPr/>
                </p:nvSpPr>
                <p:spPr>
                  <a:xfrm>
                    <a:off x="6687869" y="4046072"/>
                    <a:ext cx="1271588" cy="370679"/>
                  </a:xfrm>
                  <a:prstGeom prst="rect">
                    <a:avLst/>
                  </a:prstGeom>
                  <a:blipFill>
                    <a:blip r:embed="rId6"/>
                    <a:stretch>
                      <a:fillRect t="-1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80FBD5F-AF4F-AD4D-A6DB-C45F53331925}"/>
                      </a:ext>
                    </a:extLst>
                  </p:cNvPr>
                  <p:cNvSpPr txBox="1"/>
                  <p:nvPr/>
                </p:nvSpPr>
                <p:spPr>
                  <a:xfrm>
                    <a:off x="6579181" y="4571689"/>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9843B"/>
                                  </a:solidFill>
                                  <a:latin typeface="Cambria Math" panose="02040503050406030204" pitchFamily="18" charset="0"/>
                                </a:rPr>
                              </m:ctrlPr>
                            </m:sSubPr>
                            <m:e>
                              <m:acc>
                                <m:accPr>
                                  <m:chr m:val="⃗"/>
                                  <m:ctrlPr>
                                    <a:rPr lang="en-US" i="1">
                                      <a:solidFill>
                                        <a:srgbClr val="09843B"/>
                                      </a:solidFill>
                                      <a:latin typeface="Cambria Math" panose="02040503050406030204" pitchFamily="18" charset="0"/>
                                    </a:rPr>
                                  </m:ctrlPr>
                                </m:accPr>
                                <m:e>
                                  <m:r>
                                    <a:rPr lang="en-US" i="1">
                                      <a:solidFill>
                                        <a:srgbClr val="09843B"/>
                                      </a:solidFill>
                                      <a:latin typeface="Cambria Math" panose="02040503050406030204" pitchFamily="18" charset="0"/>
                                    </a:rPr>
                                    <m:t>𝑝</m:t>
                                  </m:r>
                                </m:e>
                              </m:acc>
                            </m:e>
                            <m:sub>
                              <m:sSup>
                                <m:sSupPr>
                                  <m:ctrlPr>
                                    <a:rPr lang="en-US" i="1">
                                      <a:solidFill>
                                        <a:srgbClr val="09843B"/>
                                      </a:solidFill>
                                      <a:latin typeface="Cambria Math" panose="02040503050406030204" pitchFamily="18" charset="0"/>
                                    </a:rPr>
                                  </m:ctrlPr>
                                </m:sSupPr>
                                <m:e>
                                  <m:r>
                                    <a:rPr lang="en-US" i="1">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ea typeface="Cambria Math" panose="02040503050406030204" pitchFamily="18" charset="0"/>
                                    </a:rPr>
                                    <m:t>−</m:t>
                                  </m:r>
                                </m:sup>
                              </m:sSup>
                            </m:sub>
                          </m:sSub>
                        </m:oMath>
                      </m:oMathPara>
                    </a14:m>
                    <a:endParaRPr lang="en-US" dirty="0"/>
                  </a:p>
                </p:txBody>
              </p:sp>
            </mc:Choice>
            <mc:Fallback xmlns="">
              <p:sp>
                <p:nvSpPr>
                  <p:cNvPr id="32" name="TextBox 31">
                    <a:extLst>
                      <a:ext uri="{FF2B5EF4-FFF2-40B4-BE49-F238E27FC236}">
                        <a16:creationId xmlns:a16="http://schemas.microsoft.com/office/drawing/2014/main" id="{380FBD5F-AF4F-AD4D-A6DB-C45F53331925}"/>
                      </a:ext>
                    </a:extLst>
                  </p:cNvPr>
                  <p:cNvSpPr txBox="1">
                    <a:spLocks noRot="1" noChangeAspect="1" noMove="1" noResize="1" noEditPoints="1" noAdjustHandles="1" noChangeArrowheads="1" noChangeShapeType="1" noTextEdit="1"/>
                  </p:cNvSpPr>
                  <p:nvPr/>
                </p:nvSpPr>
                <p:spPr>
                  <a:xfrm>
                    <a:off x="6579181" y="4571689"/>
                    <a:ext cx="1271588" cy="370679"/>
                  </a:xfrm>
                  <a:prstGeom prst="rect">
                    <a:avLst/>
                  </a:prstGeom>
                  <a:blipFill>
                    <a:blip r:embed="rId7"/>
                    <a:stretch>
                      <a:fillRect t="-1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92C1E93-060E-7B4A-9498-50F1448B763F}"/>
                      </a:ext>
                    </a:extLst>
                  </p:cNvPr>
                  <p:cNvSpPr txBox="1"/>
                  <p:nvPr/>
                </p:nvSpPr>
                <p:spPr>
                  <a:xfrm>
                    <a:off x="7484916" y="4444200"/>
                    <a:ext cx="1271588" cy="370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9843B"/>
                                  </a:solidFill>
                                  <a:latin typeface="Cambria Math" panose="02040503050406030204" pitchFamily="18" charset="0"/>
                                </a:rPr>
                              </m:ctrlPr>
                            </m:sSubPr>
                            <m:e>
                              <m:acc>
                                <m:accPr>
                                  <m:chr m:val="⃗"/>
                                  <m:ctrlPr>
                                    <a:rPr lang="en-US" b="0" i="1" smtClean="0">
                                      <a:solidFill>
                                        <a:srgbClr val="09843B"/>
                                      </a:solidFill>
                                      <a:latin typeface="Cambria Math" panose="02040503050406030204" pitchFamily="18" charset="0"/>
                                    </a:rPr>
                                  </m:ctrlPr>
                                </m:accPr>
                                <m:e>
                                  <m:r>
                                    <a:rPr lang="en-US" b="0" i="1" smtClean="0">
                                      <a:solidFill>
                                        <a:srgbClr val="09843B"/>
                                      </a:solidFill>
                                      <a:latin typeface="Cambria Math" panose="02040503050406030204" pitchFamily="18" charset="0"/>
                                    </a:rPr>
                                    <m:t>𝑝</m:t>
                                  </m:r>
                                </m:e>
                              </m:acc>
                            </m:e>
                            <m:sub>
                              <m:sSup>
                                <m:sSupPr>
                                  <m:ctrlPr>
                                    <a:rPr lang="en-US" b="0" i="1" smtClean="0">
                                      <a:solidFill>
                                        <a:srgbClr val="09843B"/>
                                      </a:solidFill>
                                      <a:latin typeface="Cambria Math" panose="02040503050406030204" pitchFamily="18" charset="0"/>
                                    </a:rPr>
                                  </m:ctrlPr>
                                </m:sSupPr>
                                <m:e>
                                  <m:r>
                                    <a:rPr lang="en-US" b="0" i="1" smtClean="0">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rPr>
                                    <m:t>+</m:t>
                                  </m:r>
                                </m:sup>
                              </m:sSup>
                            </m:sub>
                          </m:sSub>
                          <m:r>
                            <a:rPr lang="en-US" b="0" i="1" smtClean="0">
                              <a:solidFill>
                                <a:srgbClr val="09843B"/>
                              </a:solidFill>
                              <a:latin typeface="Cambria Math" panose="02040503050406030204" pitchFamily="18" charset="0"/>
                            </a:rPr>
                            <m:t>+ </m:t>
                          </m:r>
                          <m:sSub>
                            <m:sSubPr>
                              <m:ctrlPr>
                                <a:rPr lang="en-US" i="1">
                                  <a:solidFill>
                                    <a:srgbClr val="09843B"/>
                                  </a:solidFill>
                                  <a:latin typeface="Cambria Math" panose="02040503050406030204" pitchFamily="18" charset="0"/>
                                </a:rPr>
                              </m:ctrlPr>
                            </m:sSubPr>
                            <m:e>
                              <m:acc>
                                <m:accPr>
                                  <m:chr m:val="⃗"/>
                                  <m:ctrlPr>
                                    <a:rPr lang="en-US" i="1">
                                      <a:solidFill>
                                        <a:srgbClr val="09843B"/>
                                      </a:solidFill>
                                      <a:latin typeface="Cambria Math" panose="02040503050406030204" pitchFamily="18" charset="0"/>
                                    </a:rPr>
                                  </m:ctrlPr>
                                </m:accPr>
                                <m:e>
                                  <m:r>
                                    <a:rPr lang="en-US" i="1">
                                      <a:solidFill>
                                        <a:srgbClr val="09843B"/>
                                      </a:solidFill>
                                      <a:latin typeface="Cambria Math" panose="02040503050406030204" pitchFamily="18" charset="0"/>
                                    </a:rPr>
                                    <m:t>𝑝</m:t>
                                  </m:r>
                                </m:e>
                              </m:acc>
                            </m:e>
                            <m:sub>
                              <m:sSup>
                                <m:sSupPr>
                                  <m:ctrlPr>
                                    <a:rPr lang="en-US" i="1">
                                      <a:solidFill>
                                        <a:srgbClr val="09843B"/>
                                      </a:solidFill>
                                      <a:latin typeface="Cambria Math" panose="02040503050406030204" pitchFamily="18" charset="0"/>
                                    </a:rPr>
                                  </m:ctrlPr>
                                </m:sSupPr>
                                <m:e>
                                  <m:r>
                                    <a:rPr lang="en-US" i="1">
                                      <a:solidFill>
                                        <a:srgbClr val="09843B"/>
                                      </a:solidFill>
                                      <a:latin typeface="Cambria Math" panose="02040503050406030204" pitchFamily="18" charset="0"/>
                                      <a:ea typeface="Cambria Math" panose="02040503050406030204" pitchFamily="18" charset="0"/>
                                    </a:rPr>
                                    <m:t>𝜋</m:t>
                                  </m:r>
                                </m:e>
                                <m:sup>
                                  <m:r>
                                    <a:rPr lang="en-US" b="0" i="1" smtClean="0">
                                      <a:solidFill>
                                        <a:srgbClr val="09843B"/>
                                      </a:solidFill>
                                      <a:latin typeface="Cambria Math" panose="02040503050406030204" pitchFamily="18" charset="0"/>
                                      <a:ea typeface="Cambria Math" panose="02040503050406030204" pitchFamily="18" charset="0"/>
                                    </a:rPr>
                                    <m:t>−</m:t>
                                  </m:r>
                                </m:sup>
                              </m:sSup>
                            </m:sub>
                          </m:sSub>
                        </m:oMath>
                      </m:oMathPara>
                    </a14:m>
                    <a:endParaRPr lang="en-US" dirty="0"/>
                  </a:p>
                </p:txBody>
              </p:sp>
            </mc:Choice>
            <mc:Fallback xmlns="">
              <p:sp>
                <p:nvSpPr>
                  <p:cNvPr id="33" name="TextBox 32">
                    <a:extLst>
                      <a:ext uri="{FF2B5EF4-FFF2-40B4-BE49-F238E27FC236}">
                        <a16:creationId xmlns:a16="http://schemas.microsoft.com/office/drawing/2014/main" id="{592C1E93-060E-7B4A-9498-50F1448B763F}"/>
                      </a:ext>
                    </a:extLst>
                  </p:cNvPr>
                  <p:cNvSpPr txBox="1">
                    <a:spLocks noRot="1" noChangeAspect="1" noMove="1" noResize="1" noEditPoints="1" noAdjustHandles="1" noChangeArrowheads="1" noChangeShapeType="1" noTextEdit="1"/>
                  </p:cNvSpPr>
                  <p:nvPr/>
                </p:nvSpPr>
                <p:spPr>
                  <a:xfrm>
                    <a:off x="7484916" y="4444200"/>
                    <a:ext cx="1271588" cy="370679"/>
                  </a:xfrm>
                  <a:prstGeom prst="rect">
                    <a:avLst/>
                  </a:prstGeom>
                  <a:blipFill>
                    <a:blip r:embed="rId8"/>
                    <a:stretch>
                      <a:fillRect t="-13333" b="-16667"/>
                    </a:stretch>
                  </a:blipFill>
                </p:spPr>
                <p:txBody>
                  <a:bodyPr/>
                  <a:lstStyle/>
                  <a:p>
                    <a:r>
                      <a:rPr lang="en-US">
                        <a:noFill/>
                      </a:rPr>
                      <a:t> </a:t>
                    </a:r>
                  </a:p>
                </p:txBody>
              </p:sp>
            </mc:Fallback>
          </mc:AlternateContent>
        </p:grpSp>
        <p:sp>
          <p:nvSpPr>
            <p:cNvPr id="40" name="TextBox 39">
              <a:extLst>
                <a:ext uri="{FF2B5EF4-FFF2-40B4-BE49-F238E27FC236}">
                  <a16:creationId xmlns:a16="http://schemas.microsoft.com/office/drawing/2014/main" id="{3E274678-E242-124B-ADC7-4F82F2EA3C97}"/>
                </a:ext>
              </a:extLst>
            </p:cNvPr>
            <p:cNvSpPr txBox="1"/>
            <p:nvPr/>
          </p:nvSpPr>
          <p:spPr>
            <a:xfrm>
              <a:off x="5455764" y="5709250"/>
              <a:ext cx="1212833" cy="369332"/>
            </a:xfrm>
            <a:prstGeom prst="rect">
              <a:avLst/>
            </a:prstGeom>
            <a:noFill/>
          </p:spPr>
          <p:txBody>
            <a:bodyPr wrap="none" rtlCol="0">
              <a:spAutoFit/>
            </a:bodyPr>
            <a:lstStyle/>
            <a:p>
              <a:r>
                <a:rPr lang="en-US" dirty="0">
                  <a:solidFill>
                    <a:schemeClr val="accent4"/>
                  </a:solidFill>
                </a:rPr>
                <a:t>Thrust Axis</a:t>
              </a:r>
            </a:p>
          </p:txBody>
        </p:sp>
      </p:grpSp>
    </p:spTree>
    <p:extLst>
      <p:ext uri="{BB962C8B-B14F-4D97-AF65-F5344CB8AC3E}">
        <p14:creationId xmlns:p14="http://schemas.microsoft.com/office/powerpoint/2010/main" val="4158847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14</a:t>
            </a:r>
          </a:p>
        </p:txBody>
      </p:sp>
      <p:pic>
        <p:nvPicPr>
          <p:cNvPr id="3" name="Picture 2" descr="Chart, histogram&#10;&#10;Description automatically generated">
            <a:extLst>
              <a:ext uri="{FF2B5EF4-FFF2-40B4-BE49-F238E27FC236}">
                <a16:creationId xmlns:a16="http://schemas.microsoft.com/office/drawing/2014/main" id="{DAD1AD14-C90A-3A44-9614-6AA7EF214C44}"/>
              </a:ext>
            </a:extLst>
          </p:cNvPr>
          <p:cNvPicPr>
            <a:picLocks noChangeAspect="1"/>
          </p:cNvPicPr>
          <p:nvPr/>
        </p:nvPicPr>
        <p:blipFill>
          <a:blip r:embed="rId2"/>
          <a:stretch>
            <a:fillRect/>
          </a:stretch>
        </p:blipFill>
        <p:spPr>
          <a:xfrm>
            <a:off x="4176653" y="2253578"/>
            <a:ext cx="7246122" cy="3959352"/>
          </a:xfrm>
          <a:prstGeom prst="rect">
            <a:avLst/>
          </a:prstGeom>
        </p:spPr>
      </p:pic>
      <p:grpSp>
        <p:nvGrpSpPr>
          <p:cNvPr id="8" name="Group 7">
            <a:extLst>
              <a:ext uri="{FF2B5EF4-FFF2-40B4-BE49-F238E27FC236}">
                <a16:creationId xmlns:a16="http://schemas.microsoft.com/office/drawing/2014/main" id="{6C2CB94A-A753-B94E-AC90-B8D8113374B8}"/>
              </a:ext>
            </a:extLst>
          </p:cNvPr>
          <p:cNvGrpSpPr/>
          <p:nvPr/>
        </p:nvGrpSpPr>
        <p:grpSpPr>
          <a:xfrm>
            <a:off x="589835" y="2608472"/>
            <a:ext cx="3970138" cy="2322457"/>
            <a:chOff x="1164559" y="2485088"/>
            <a:chExt cx="3970138" cy="2322457"/>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A57746F-87A4-B943-A768-A25A9353DF9C}"/>
                    </a:ext>
                  </a:extLst>
                </p:cNvPr>
                <p:cNvSpPr txBox="1"/>
                <p:nvPr/>
              </p:nvSpPr>
              <p:spPr>
                <a:xfrm>
                  <a:off x="1164559" y="2485088"/>
                  <a:ext cx="3010248" cy="400110"/>
                </a:xfrm>
                <a:prstGeom prst="rect">
                  <a:avLst/>
                </a:prstGeom>
                <a:noFill/>
              </p:spPr>
              <p:txBody>
                <a:bodyPr wrap="none" rtlCol="0">
                  <a:spAutoFit/>
                </a:bodyPr>
                <a:lstStyle/>
                <a:p>
                  <a:r>
                    <a:rPr lang="en-US" sz="2000" dirty="0"/>
                    <a:t>Azimuthal Angle:</a:t>
                  </a:r>
                  <a14:m>
                    <m:oMath xmlns:m="http://schemas.openxmlformats.org/officeDocument/2006/math">
                      <m:r>
                        <a:rPr lang="en-US" sz="2000" b="0" i="0" smtClean="0">
                          <a:solidFill>
                            <a:srgbClr val="241AE0"/>
                          </a:solidFill>
                          <a:latin typeface="Cambria Math" panose="02040503050406030204" pitchFamily="18" charset="0"/>
                        </a:rPr>
                        <m:t>  </m:t>
                      </m:r>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𝜑</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𝜑</m:t>
                          </m:r>
                        </m:e>
                        <m:sub>
                          <m:r>
                            <a:rPr lang="en-US" sz="2000" i="1">
                              <a:solidFill>
                                <a:schemeClr val="tx1"/>
                              </a:solidFill>
                              <a:latin typeface="Cambria Math" panose="02040503050406030204" pitchFamily="18" charset="0"/>
                            </a:rPr>
                            <m:t>2</m:t>
                          </m:r>
                        </m:sub>
                      </m:sSub>
                    </m:oMath>
                  </a14:m>
                  <a:endParaRPr lang="en-US" dirty="0"/>
                </a:p>
              </p:txBody>
            </p:sp>
          </mc:Choice>
          <mc:Fallback xmlns="">
            <p:sp>
              <p:nvSpPr>
                <p:cNvPr id="11" name="TextBox 10">
                  <a:extLst>
                    <a:ext uri="{FF2B5EF4-FFF2-40B4-BE49-F238E27FC236}">
                      <a16:creationId xmlns:a16="http://schemas.microsoft.com/office/drawing/2014/main" id="{1A57746F-87A4-B943-A768-A25A9353DF9C}"/>
                    </a:ext>
                  </a:extLst>
                </p:cNvPr>
                <p:cNvSpPr txBox="1">
                  <a:spLocks noRot="1" noChangeAspect="1" noMove="1" noResize="1" noEditPoints="1" noAdjustHandles="1" noChangeArrowheads="1" noChangeShapeType="1" noTextEdit="1"/>
                </p:cNvSpPr>
                <p:nvPr/>
              </p:nvSpPr>
              <p:spPr>
                <a:xfrm>
                  <a:off x="1164559" y="2485088"/>
                  <a:ext cx="3010248" cy="400110"/>
                </a:xfrm>
                <a:prstGeom prst="rect">
                  <a:avLst/>
                </a:prstGeom>
                <a:blipFill>
                  <a:blip r:embed="rId4"/>
                  <a:stretch>
                    <a:fillRect l="-2101" t="-9091" b="-2424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549FD38-FE38-1741-B7BF-CAF83DFF61C5}"/>
                </a:ext>
              </a:extLst>
            </p:cNvPr>
            <p:cNvSpPr txBox="1"/>
            <p:nvPr/>
          </p:nvSpPr>
          <p:spPr>
            <a:xfrm>
              <a:off x="1164559" y="2959550"/>
              <a:ext cx="1746568" cy="400110"/>
            </a:xfrm>
            <a:prstGeom prst="rect">
              <a:avLst/>
            </a:prstGeom>
            <a:noFill/>
          </p:spPr>
          <p:txBody>
            <a:bodyPr wrap="none" rtlCol="0">
              <a:spAutoFit/>
            </a:bodyPr>
            <a:lstStyle/>
            <a:p>
              <a:r>
                <a:rPr lang="en-US" sz="2000" dirty="0"/>
                <a:t>Histogram Fits: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ED9C74-7264-934C-839D-40E9BC815317}"/>
                    </a:ext>
                  </a:extLst>
                </p:cNvPr>
                <p:cNvSpPr txBox="1"/>
                <p:nvPr/>
              </p:nvSpPr>
              <p:spPr>
                <a:xfrm>
                  <a:off x="1419597" y="3389435"/>
                  <a:ext cx="3331780" cy="307777"/>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𝑝</m:t>
                            </m:r>
                          </m:e>
                          <m:sub>
                            <m:r>
                              <a:rPr lang="en-US" sz="2000" b="0" i="1" smtClean="0">
                                <a:solidFill>
                                  <a:schemeClr val="tx1"/>
                                </a:solidFill>
                                <a:latin typeface="Cambria Math" panose="02040503050406030204" pitchFamily="18" charset="0"/>
                              </a:rPr>
                              <m:t>0</m:t>
                            </m:r>
                          </m:sub>
                        </m:sSub>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cos</m:t>
                            </m:r>
                          </m:fName>
                          <m:e>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𝜑</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𝜑</m:t>
                                    </m:r>
                                  </m:e>
                                  <m:sub>
                                    <m:r>
                                      <a:rPr lang="en-US" sz="2000" b="0" i="1" smtClean="0">
                                        <a:solidFill>
                                          <a:schemeClr val="tx1"/>
                                        </a:solidFill>
                                        <a:latin typeface="Cambria Math" panose="02040503050406030204" pitchFamily="18" charset="0"/>
                                      </a:rPr>
                                      <m:t>2</m:t>
                                    </m:r>
                                  </m:sub>
                                </m:sSub>
                              </m:e>
                            </m:d>
                          </m:e>
                        </m:func>
                        <m:r>
                          <a:rPr lang="en-US" sz="2000" b="0" i="1" smtClean="0">
                            <a:solidFill>
                              <a:schemeClr val="tx1"/>
                            </a:solidFill>
                            <a:latin typeface="Cambria Math" panose="02040503050406030204" pitchFamily="18" charset="0"/>
                          </a:rPr>
                          <m:t>+1</m:t>
                        </m:r>
                      </m:oMath>
                    </m:oMathPara>
                  </a14:m>
                  <a:endParaRPr lang="en-US" dirty="0"/>
                </a:p>
              </p:txBody>
            </p:sp>
          </mc:Choice>
          <mc:Fallback xmlns="">
            <p:sp>
              <p:nvSpPr>
                <p:cNvPr id="13" name="TextBox 12">
                  <a:extLst>
                    <a:ext uri="{FF2B5EF4-FFF2-40B4-BE49-F238E27FC236}">
                      <a16:creationId xmlns:a16="http://schemas.microsoft.com/office/drawing/2014/main" id="{2DED9C74-7264-934C-839D-40E9BC815317}"/>
                    </a:ext>
                  </a:extLst>
                </p:cNvPr>
                <p:cNvSpPr txBox="1">
                  <a:spLocks noRot="1" noChangeAspect="1" noMove="1" noResize="1" noEditPoints="1" noAdjustHandles="1" noChangeArrowheads="1" noChangeShapeType="1" noTextEdit="1"/>
                </p:cNvSpPr>
                <p:nvPr/>
              </p:nvSpPr>
              <p:spPr>
                <a:xfrm>
                  <a:off x="1419597" y="3389435"/>
                  <a:ext cx="3331780" cy="307777"/>
                </a:xfrm>
                <a:prstGeom prst="rect">
                  <a:avLst/>
                </a:prstGeom>
                <a:blipFill>
                  <a:blip r:embed="rId5"/>
                  <a:stretch>
                    <a:fillRect t="-4000" b="-4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46E6FA-E3AD-714E-BB09-9A2C29E6DEBB}"/>
                    </a:ext>
                  </a:extLst>
                </p:cNvPr>
                <p:cNvSpPr txBox="1"/>
                <p:nvPr/>
              </p:nvSpPr>
              <p:spPr>
                <a:xfrm>
                  <a:off x="1176344" y="3898450"/>
                  <a:ext cx="3958353" cy="9090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𝑝</m:t>
                            </m:r>
                          </m:e>
                          <m:sub>
                            <m:r>
                              <a:rPr lang="en-US" sz="2000" b="0" i="1" smtClean="0">
                                <a:solidFill>
                                  <a:schemeClr val="tx1"/>
                                </a:solidFill>
                                <a:latin typeface="Cambria Math" panose="02040503050406030204" pitchFamily="18" charset="0"/>
                              </a:rPr>
                              <m:t>0</m:t>
                            </m:r>
                          </m:sub>
                        </m:sSub>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cos</m:t>
                            </m:r>
                          </m:fName>
                          <m:e>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𝜑</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𝜑</m:t>
                                    </m:r>
                                  </m:e>
                                  <m:sub>
                                    <m:r>
                                      <a:rPr lang="en-US" sz="2000" b="0" i="1" smtClean="0">
                                        <a:solidFill>
                                          <a:schemeClr val="tx1"/>
                                        </a:solidFill>
                                        <a:latin typeface="Cambria Math" panose="02040503050406030204" pitchFamily="18" charset="0"/>
                                      </a:rPr>
                                      <m:t>2</m:t>
                                    </m:r>
                                  </m:sub>
                                </m:sSub>
                              </m:e>
                            </m:d>
                          </m:e>
                        </m:func>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𝑝</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𝑝</m:t>
                            </m:r>
                          </m:e>
                          <m:sub>
                            <m:r>
                              <a:rPr lang="en-US" sz="2000" b="0" i="1" smtClean="0">
                                <a:solidFill>
                                  <a:schemeClr val="tx1"/>
                                </a:solidFill>
                                <a:latin typeface="Cambria Math" panose="02040503050406030204" pitchFamily="18" charset="0"/>
                              </a:rPr>
                              <m:t>2</m:t>
                            </m:r>
                          </m:sub>
                        </m:sSub>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sin</m:t>
                            </m:r>
                          </m:fName>
                          <m:e>
                            <m:d>
                              <m:dPr>
                                <m:ctrlPr>
                                  <a:rPr lang="en-US" sz="2000" b="0" i="1" smtClean="0">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𝜑</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𝜑</m:t>
                                    </m:r>
                                  </m:e>
                                  <m:sub>
                                    <m:r>
                                      <a:rPr lang="en-US" sz="2000" i="1">
                                        <a:solidFill>
                                          <a:schemeClr val="tx1"/>
                                        </a:solidFill>
                                        <a:latin typeface="Cambria Math" panose="02040503050406030204" pitchFamily="18" charset="0"/>
                                      </a:rPr>
                                      <m:t>2</m:t>
                                    </m:r>
                                  </m:sub>
                                </m:sSub>
                              </m:e>
                            </m:d>
                          </m:e>
                        </m:func>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𝑝</m:t>
                            </m:r>
                          </m:e>
                          <m:sub>
                            <m:r>
                              <a:rPr lang="en-US" sz="2000" b="0" i="1" smtClean="0">
                                <a:solidFill>
                                  <a:schemeClr val="tx1"/>
                                </a:solidFill>
                                <a:latin typeface="Cambria Math" panose="02040503050406030204" pitchFamily="18" charset="0"/>
                              </a:rPr>
                              <m:t>3</m:t>
                            </m:r>
                          </m:sub>
                        </m:sSub>
                        <m:r>
                          <a:rPr lang="en-US" sz="2000" b="0" i="1"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cos</m:t>
                        </m:r>
                        <m:r>
                          <a:rPr lang="en-US" sz="2000" b="0" i="1" smtClean="0">
                            <a:solidFill>
                              <a:schemeClr val="tx1"/>
                            </a:solidFill>
                            <a:latin typeface="Cambria Math" panose="02040503050406030204" pitchFamily="18" charset="0"/>
                          </a:rPr>
                          <m:t>⁡(2</m:t>
                        </m:r>
                        <m:d>
                          <m:dPr>
                            <m:ctrlPr>
                              <a:rPr lang="en-US" sz="2000" b="0" i="1" smtClean="0">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𝜑</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𝜑</m:t>
                                </m:r>
                              </m:e>
                              <m:sub>
                                <m:r>
                                  <a:rPr lang="en-US" sz="2000" i="1">
                                    <a:solidFill>
                                      <a:schemeClr val="tx1"/>
                                    </a:solidFill>
                                    <a:latin typeface="Cambria Math" panose="02040503050406030204" pitchFamily="18" charset="0"/>
                                  </a:rPr>
                                  <m:t>2</m:t>
                                </m:r>
                              </m:sub>
                            </m:sSub>
                          </m:e>
                        </m:d>
                        <m:r>
                          <a:rPr lang="en-US" sz="2000" b="0" i="1" smtClean="0">
                            <a:solidFill>
                              <a:schemeClr val="tx1"/>
                            </a:solidFill>
                            <a:latin typeface="Cambria Math" panose="02040503050406030204" pitchFamily="18" charset="0"/>
                          </a:rPr>
                          <m:t>)</m:t>
                        </m:r>
                      </m:oMath>
                    </m:oMathPara>
                  </a14:m>
                  <a:endParaRPr lang="en-US" dirty="0"/>
                </a:p>
              </p:txBody>
            </p:sp>
          </mc:Choice>
          <mc:Fallback xmlns="">
            <p:sp>
              <p:nvSpPr>
                <p:cNvPr id="14" name="TextBox 13">
                  <a:extLst>
                    <a:ext uri="{FF2B5EF4-FFF2-40B4-BE49-F238E27FC236}">
                      <a16:creationId xmlns:a16="http://schemas.microsoft.com/office/drawing/2014/main" id="{CD46E6FA-E3AD-714E-BB09-9A2C29E6DEBB}"/>
                    </a:ext>
                  </a:extLst>
                </p:cNvPr>
                <p:cNvSpPr txBox="1">
                  <a:spLocks noRot="1" noChangeAspect="1" noMove="1" noResize="1" noEditPoints="1" noAdjustHandles="1" noChangeArrowheads="1" noChangeShapeType="1" noTextEdit="1"/>
                </p:cNvSpPr>
                <p:nvPr/>
              </p:nvSpPr>
              <p:spPr>
                <a:xfrm>
                  <a:off x="1176344" y="3898450"/>
                  <a:ext cx="3958353" cy="909095"/>
                </a:xfrm>
                <a:prstGeom prst="rect">
                  <a:avLst/>
                </a:prstGeom>
                <a:blipFill>
                  <a:blip r:embed="rId6"/>
                  <a:stretch>
                    <a:fillRect t="-2740" b="-12329"/>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C97F7D31-566E-D14B-A492-A531BAA680B9}"/>
                </a:ext>
              </a:extLst>
            </p:cNvPr>
            <p:cNvCxnSpPr/>
            <p:nvPr/>
          </p:nvCxnSpPr>
          <p:spPr>
            <a:xfrm>
              <a:off x="1282262" y="3563007"/>
              <a:ext cx="3923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52C679-AC93-C144-B2A0-FB34CAE9CF13}"/>
                </a:ext>
              </a:extLst>
            </p:cNvPr>
            <p:cNvCxnSpPr/>
            <p:nvPr/>
          </p:nvCxnSpPr>
          <p:spPr>
            <a:xfrm>
              <a:off x="1262986" y="4104290"/>
              <a:ext cx="392373" cy="0"/>
            </a:xfrm>
            <a:prstGeom prst="line">
              <a:avLst/>
            </a:prstGeom>
            <a:ln w="38100">
              <a:solidFill>
                <a:srgbClr val="241AE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E26217B6-014C-2642-B71A-BCB10B3ACED1}"/>
              </a:ext>
            </a:extLst>
          </p:cNvPr>
          <p:cNvSpPr txBox="1"/>
          <p:nvPr/>
        </p:nvSpPr>
        <p:spPr>
          <a:xfrm>
            <a:off x="589835" y="1597631"/>
            <a:ext cx="10584104" cy="461665"/>
          </a:xfrm>
          <a:prstGeom prst="rect">
            <a:avLst/>
          </a:prstGeom>
          <a:noFill/>
        </p:spPr>
        <p:txBody>
          <a:bodyPr wrap="square" rtlCol="0">
            <a:spAutoFit/>
          </a:bodyPr>
          <a:lstStyle/>
          <a:p>
            <a:r>
              <a:rPr lang="en-US" sz="2400" dirty="0"/>
              <a:t>Extracting the asymmetry (p</a:t>
            </a:r>
            <a:r>
              <a:rPr lang="en-US" sz="2400" baseline="-25000" dirty="0"/>
              <a:t>0</a:t>
            </a:r>
            <a:r>
              <a:rPr lang="en-US" sz="2400" dirty="0"/>
              <a:t>) from the azimuthal angle: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5B2F1BC-77AA-DC4D-9E6B-E76CF44382A5}"/>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BELLE RESULTS </a:t>
                </a:r>
              </a:p>
              <a:p>
                <a:endParaRPr lang="en-US" dirty="0"/>
              </a:p>
            </p:txBody>
          </p:sp>
        </mc:Choice>
        <mc:Fallback xmlns="">
          <p:sp>
            <p:nvSpPr>
              <p:cNvPr id="17" name="TextBox 16">
                <a:extLst>
                  <a:ext uri="{FF2B5EF4-FFF2-40B4-BE49-F238E27FC236}">
                    <a16:creationId xmlns:a16="http://schemas.microsoft.com/office/drawing/2014/main" id="{45B2F1BC-77AA-DC4D-9E6B-E76CF44382A5}"/>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7"/>
                <a:stretch>
                  <a:fillRect l="-1242" t="-6122"/>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46744AD6-7F73-C346-A58B-36B46BD53C8A}"/>
              </a:ext>
            </a:extLst>
          </p:cNvPr>
          <p:cNvSpPr txBox="1"/>
          <p:nvPr/>
        </p:nvSpPr>
        <p:spPr>
          <a:xfrm>
            <a:off x="3956232" y="6133874"/>
            <a:ext cx="4279536" cy="369332"/>
          </a:xfrm>
          <a:prstGeom prst="rect">
            <a:avLst/>
          </a:prstGeom>
          <a:noFill/>
        </p:spPr>
        <p:txBody>
          <a:bodyPr wrap="square" rtlCol="0">
            <a:spAutoFit/>
          </a:bodyPr>
          <a:lstStyle/>
          <a:p>
            <a:pPr algn="ctr"/>
            <a:r>
              <a:rPr lang="en-US" dirty="0"/>
              <a:t>Phys. Rev. Lett. 107, 072004 (2011).</a:t>
            </a:r>
          </a:p>
        </p:txBody>
      </p:sp>
    </p:spTree>
    <p:extLst>
      <p:ext uri="{BB962C8B-B14F-4D97-AF65-F5344CB8AC3E}">
        <p14:creationId xmlns:p14="http://schemas.microsoft.com/office/powerpoint/2010/main" val="1838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15</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AFA89E-5C83-0744-83B8-94F5F7BFFF1A}"/>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BELLE RESULTS </a:t>
                </a:r>
              </a:p>
              <a:p>
                <a:endParaRPr lang="en-US" dirty="0"/>
              </a:p>
            </p:txBody>
          </p:sp>
        </mc:Choice>
        <mc:Fallback xmlns="">
          <p:sp>
            <p:nvSpPr>
              <p:cNvPr id="13" name="TextBox 12">
                <a:extLst>
                  <a:ext uri="{FF2B5EF4-FFF2-40B4-BE49-F238E27FC236}">
                    <a16:creationId xmlns:a16="http://schemas.microsoft.com/office/drawing/2014/main" id="{01AFA89E-5C83-0744-83B8-94F5F7BFFF1A}"/>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2"/>
                <a:stretch>
                  <a:fillRect l="-1242" t="-6122"/>
                </a:stretch>
              </a:blipFill>
            </p:spPr>
            <p:txBody>
              <a:bodyPr/>
              <a:lstStyle/>
              <a:p>
                <a:r>
                  <a:rPr lang="en-US">
                    <a:noFill/>
                  </a:rPr>
                  <a:t> </a:t>
                </a:r>
              </a:p>
            </p:txBody>
          </p:sp>
        </mc:Fallback>
      </mc:AlternateContent>
      <p:pic>
        <p:nvPicPr>
          <p:cNvPr id="8" name="Picture 7" descr="A picture containing text&#10;&#10;Description automatically generated">
            <a:extLst>
              <a:ext uri="{FF2B5EF4-FFF2-40B4-BE49-F238E27FC236}">
                <a16:creationId xmlns:a16="http://schemas.microsoft.com/office/drawing/2014/main" id="{5C916B72-5960-BE45-8938-BB782144BDF0}"/>
              </a:ext>
            </a:extLst>
          </p:cNvPr>
          <p:cNvPicPr>
            <a:picLocks noChangeAspect="1"/>
          </p:cNvPicPr>
          <p:nvPr/>
        </p:nvPicPr>
        <p:blipFill>
          <a:blip r:embed="rId3"/>
          <a:stretch>
            <a:fillRect/>
          </a:stretch>
        </p:blipFill>
        <p:spPr>
          <a:xfrm>
            <a:off x="448615" y="2310798"/>
            <a:ext cx="5477083" cy="3721608"/>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781F3C87-3610-494B-B336-0DD5F2C6F2B5}"/>
              </a:ext>
            </a:extLst>
          </p:cNvPr>
          <p:cNvPicPr>
            <a:picLocks noChangeAspect="1"/>
          </p:cNvPicPr>
          <p:nvPr/>
        </p:nvPicPr>
        <p:blipFill>
          <a:blip r:embed="rId4"/>
          <a:stretch>
            <a:fillRect/>
          </a:stretch>
        </p:blipFill>
        <p:spPr>
          <a:xfrm>
            <a:off x="6273113" y="2315425"/>
            <a:ext cx="5470272" cy="3716981"/>
          </a:xfrm>
          <a:prstGeom prst="rect">
            <a:avLst/>
          </a:prstGeom>
        </p:spPr>
      </p:pic>
      <p:sp>
        <p:nvSpPr>
          <p:cNvPr id="16" name="TextBox 15">
            <a:extLst>
              <a:ext uri="{FF2B5EF4-FFF2-40B4-BE49-F238E27FC236}">
                <a16:creationId xmlns:a16="http://schemas.microsoft.com/office/drawing/2014/main" id="{6DF77AB8-33AC-A542-9D9E-81EAD6338F8E}"/>
              </a:ext>
            </a:extLst>
          </p:cNvPr>
          <p:cNvSpPr txBox="1"/>
          <p:nvPr/>
        </p:nvSpPr>
        <p:spPr>
          <a:xfrm>
            <a:off x="851729" y="1739569"/>
            <a:ext cx="4670854" cy="400110"/>
          </a:xfrm>
          <a:prstGeom prst="rect">
            <a:avLst/>
          </a:prstGeom>
          <a:noFill/>
        </p:spPr>
        <p:txBody>
          <a:bodyPr wrap="square" rtlCol="0">
            <a:spAutoFit/>
          </a:bodyPr>
          <a:lstStyle/>
          <a:p>
            <a:pPr algn="ctr"/>
            <a:r>
              <a:rPr lang="en-US" sz="2000" dirty="0"/>
              <a:t>Asymmetry by Invariant Mass Bins:</a:t>
            </a:r>
          </a:p>
        </p:txBody>
      </p:sp>
      <p:sp>
        <p:nvSpPr>
          <p:cNvPr id="17" name="TextBox 16">
            <a:extLst>
              <a:ext uri="{FF2B5EF4-FFF2-40B4-BE49-F238E27FC236}">
                <a16:creationId xmlns:a16="http://schemas.microsoft.com/office/drawing/2014/main" id="{87B743CD-19B7-CD45-A360-12AA08DEB627}"/>
              </a:ext>
            </a:extLst>
          </p:cNvPr>
          <p:cNvSpPr txBox="1"/>
          <p:nvPr/>
        </p:nvSpPr>
        <p:spPr>
          <a:xfrm>
            <a:off x="6672822" y="1739569"/>
            <a:ext cx="4670854" cy="400110"/>
          </a:xfrm>
          <a:prstGeom prst="rect">
            <a:avLst/>
          </a:prstGeom>
          <a:noFill/>
        </p:spPr>
        <p:txBody>
          <a:bodyPr wrap="square" rtlCol="0">
            <a:spAutoFit/>
          </a:bodyPr>
          <a:lstStyle/>
          <a:p>
            <a:pPr algn="ctr"/>
            <a:r>
              <a:rPr lang="en-US" sz="2000" dirty="0"/>
              <a:t>Asymmetry by Pion Fractional Energy Bins:</a:t>
            </a:r>
          </a:p>
        </p:txBody>
      </p:sp>
      <p:sp>
        <p:nvSpPr>
          <p:cNvPr id="19" name="TextBox 18">
            <a:extLst>
              <a:ext uri="{FF2B5EF4-FFF2-40B4-BE49-F238E27FC236}">
                <a16:creationId xmlns:a16="http://schemas.microsoft.com/office/drawing/2014/main" id="{32011C8E-F313-1449-A6BA-E1809A47B34A}"/>
              </a:ext>
            </a:extLst>
          </p:cNvPr>
          <p:cNvSpPr txBox="1"/>
          <p:nvPr/>
        </p:nvSpPr>
        <p:spPr>
          <a:xfrm>
            <a:off x="448615" y="6132183"/>
            <a:ext cx="3471576" cy="338554"/>
          </a:xfrm>
          <a:prstGeom prst="rect">
            <a:avLst/>
          </a:prstGeom>
          <a:noFill/>
        </p:spPr>
        <p:txBody>
          <a:bodyPr wrap="square" rtlCol="0">
            <a:spAutoFit/>
          </a:bodyPr>
          <a:lstStyle/>
          <a:p>
            <a:pPr algn="ctr"/>
            <a:r>
              <a:rPr lang="en-US" sz="1600" dirty="0"/>
              <a:t>Phys. Rev. Lett. 107, 072004 (2011).</a:t>
            </a:r>
          </a:p>
        </p:txBody>
      </p:sp>
    </p:spTree>
    <p:extLst>
      <p:ext uri="{BB962C8B-B14F-4D97-AF65-F5344CB8AC3E}">
        <p14:creationId xmlns:p14="http://schemas.microsoft.com/office/powerpoint/2010/main" val="144577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INTRODUCTION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a:t>
            </a:r>
          </a:p>
        </p:txBody>
      </p:sp>
      <p:sp>
        <p:nvSpPr>
          <p:cNvPr id="4" name="TextBox 3">
            <a:extLst>
              <a:ext uri="{FF2B5EF4-FFF2-40B4-BE49-F238E27FC236}">
                <a16:creationId xmlns:a16="http://schemas.microsoft.com/office/drawing/2014/main" id="{10CCAE56-102C-CE0B-D20D-B5898A743380}"/>
              </a:ext>
            </a:extLst>
          </p:cNvPr>
          <p:cNvSpPr txBox="1"/>
          <p:nvPr/>
        </p:nvSpPr>
        <p:spPr>
          <a:xfrm>
            <a:off x="636458" y="1674060"/>
            <a:ext cx="10813312" cy="1569660"/>
          </a:xfrm>
          <a:prstGeom prst="rect">
            <a:avLst/>
          </a:prstGeom>
          <a:noFill/>
        </p:spPr>
        <p:txBody>
          <a:bodyPr wrap="square" rtlCol="0">
            <a:spAutoFit/>
          </a:bodyPr>
          <a:lstStyle/>
          <a:p>
            <a:r>
              <a:rPr lang="en-US" sz="2400" dirty="0"/>
              <a:t>We want to know how quark properties lead to larger scale effects like hadron distribution and polarization.</a:t>
            </a:r>
          </a:p>
          <a:p>
            <a:endParaRPr lang="en-US" sz="2400" dirty="0"/>
          </a:p>
          <a:p>
            <a:pPr marL="342900" indent="-342900">
              <a:buFont typeface="Wingdings" pitchFamily="2" charset="2"/>
              <a:buChar char="§"/>
            </a:pPr>
            <a:endParaRPr lang="en-US" sz="1200" dirty="0"/>
          </a:p>
          <a:p>
            <a:endParaRPr lang="en-US" sz="1200" dirty="0"/>
          </a:p>
        </p:txBody>
      </p:sp>
    </p:spTree>
    <p:extLst>
      <p:ext uri="{BB962C8B-B14F-4D97-AF65-F5344CB8AC3E}">
        <p14:creationId xmlns:p14="http://schemas.microsoft.com/office/powerpoint/2010/main" val="4254017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366CAD7D-0A8D-414C-834A-8EF1E3EDFD7D}"/>
              </a:ext>
            </a:extLst>
          </p:cNvPr>
          <p:cNvCxnSpPr>
            <a:cxnSpLocks/>
          </p:cNvCxnSpPr>
          <p:nvPr/>
        </p:nvCxnSpPr>
        <p:spPr>
          <a:xfrm>
            <a:off x="3475530" y="4032982"/>
            <a:ext cx="1276944" cy="204296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29D5460-8604-1A49-8731-AE73D19E49B2}"/>
              </a:ext>
            </a:extLst>
          </p:cNvPr>
          <p:cNvGrpSpPr/>
          <p:nvPr/>
        </p:nvGrpSpPr>
        <p:grpSpPr>
          <a:xfrm>
            <a:off x="1737103" y="2417344"/>
            <a:ext cx="4164875" cy="3829846"/>
            <a:chOff x="4256234" y="2330283"/>
            <a:chExt cx="4164875" cy="3829846"/>
          </a:xfrm>
        </p:grpSpPr>
        <p:grpSp>
          <p:nvGrpSpPr>
            <p:cNvPr id="12" name="Group 11">
              <a:extLst>
                <a:ext uri="{FF2B5EF4-FFF2-40B4-BE49-F238E27FC236}">
                  <a16:creationId xmlns:a16="http://schemas.microsoft.com/office/drawing/2014/main" id="{8FB84E17-EABB-5A4E-A3B1-63D8DD3B2658}"/>
                </a:ext>
              </a:extLst>
            </p:cNvPr>
            <p:cNvGrpSpPr/>
            <p:nvPr/>
          </p:nvGrpSpPr>
          <p:grpSpPr>
            <a:xfrm>
              <a:off x="4256234" y="2942526"/>
              <a:ext cx="4164875" cy="3217603"/>
              <a:chOff x="4751168" y="3193170"/>
              <a:chExt cx="3152929" cy="2444663"/>
            </a:xfrm>
          </p:grpSpPr>
          <p:grpSp>
            <p:nvGrpSpPr>
              <p:cNvPr id="18" name="Group 17">
                <a:extLst>
                  <a:ext uri="{FF2B5EF4-FFF2-40B4-BE49-F238E27FC236}">
                    <a16:creationId xmlns:a16="http://schemas.microsoft.com/office/drawing/2014/main" id="{CE544F25-30AB-154B-84CE-5F19A914C689}"/>
                  </a:ext>
                </a:extLst>
              </p:cNvPr>
              <p:cNvGrpSpPr/>
              <p:nvPr/>
            </p:nvGrpSpPr>
            <p:grpSpPr>
              <a:xfrm>
                <a:off x="5118162" y="3193170"/>
                <a:ext cx="2785935" cy="2444663"/>
                <a:chOff x="5118162" y="3193170"/>
                <a:chExt cx="2785935" cy="2444663"/>
              </a:xfrm>
            </p:grpSpPr>
            <p:cxnSp>
              <p:nvCxnSpPr>
                <p:cNvPr id="20" name="Straight Connector 19">
                  <a:extLst>
                    <a:ext uri="{FF2B5EF4-FFF2-40B4-BE49-F238E27FC236}">
                      <a16:creationId xmlns:a16="http://schemas.microsoft.com/office/drawing/2014/main" id="{8DE46EE6-ADC8-0244-A156-B98560741FCA}"/>
                    </a:ext>
                  </a:extLst>
                </p:cNvPr>
                <p:cNvCxnSpPr>
                  <a:cxnSpLocks/>
                  <a:stCxn id="15" idx="4"/>
                </p:cNvCxnSpPr>
                <p:nvPr/>
              </p:nvCxnSpPr>
              <p:spPr>
                <a:xfrm>
                  <a:off x="5461278" y="3353483"/>
                  <a:ext cx="615603" cy="61218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1B9E364-940D-9E48-9219-3C36384A9EF6}"/>
                    </a:ext>
                  </a:extLst>
                </p:cNvPr>
                <p:cNvSpPr txBox="1"/>
                <p:nvPr/>
              </p:nvSpPr>
              <p:spPr>
                <a:xfrm>
                  <a:off x="7197052" y="5357223"/>
                  <a:ext cx="707045" cy="280610"/>
                </a:xfrm>
                <a:prstGeom prst="rect">
                  <a:avLst/>
                </a:prstGeom>
                <a:noFill/>
              </p:spPr>
              <p:txBody>
                <a:bodyPr wrap="none" rtlCol="0">
                  <a:spAutoFit/>
                </a:bodyPr>
                <a:lstStyle/>
                <a:p>
                  <a:r>
                    <a:rPr lang="en-US" dirty="0">
                      <a:solidFill>
                        <a:schemeClr val="accent4"/>
                      </a:solidFill>
                    </a:rPr>
                    <a:t>Jet Axes</a:t>
                  </a:r>
                </a:p>
              </p:txBody>
            </p:sp>
            <p:cxnSp>
              <p:nvCxnSpPr>
                <p:cNvPr id="22" name="Straight Arrow Connector 21">
                  <a:extLst>
                    <a:ext uri="{FF2B5EF4-FFF2-40B4-BE49-F238E27FC236}">
                      <a16:creationId xmlns:a16="http://schemas.microsoft.com/office/drawing/2014/main" id="{537A0483-ECB5-6544-B570-D66588A21604}"/>
                    </a:ext>
                  </a:extLst>
                </p:cNvPr>
                <p:cNvCxnSpPr>
                  <a:cxnSpLocks/>
                </p:cNvCxnSpPr>
                <p:nvPr/>
              </p:nvCxnSpPr>
              <p:spPr>
                <a:xfrm flipH="1">
                  <a:off x="6060425" y="3429000"/>
                  <a:ext cx="1046431" cy="53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51C8032B-44ED-0E4D-A78F-C83049B6818C}"/>
                    </a:ext>
                  </a:extLst>
                </p:cNvPr>
                <p:cNvSpPr txBox="1"/>
                <p:nvPr/>
              </p:nvSpPr>
              <p:spPr>
                <a:xfrm>
                  <a:off x="7106856" y="3193170"/>
                  <a:ext cx="346570" cy="369332"/>
                </a:xfrm>
                <a:prstGeom prst="rect">
                  <a:avLst/>
                </a:prstGeom>
                <a:noFill/>
              </p:spPr>
              <p:txBody>
                <a:bodyPr wrap="none" rtlCol="0">
                  <a:spAutoFit/>
                </a:bodyPr>
                <a:lstStyle/>
                <a:p>
                  <a:r>
                    <a:rPr lang="en-US" dirty="0">
                      <a:solidFill>
                        <a:srgbClr val="C00000"/>
                      </a:solidFill>
                    </a:rPr>
                    <a:t>e</a:t>
                  </a:r>
                  <a:r>
                    <a:rPr lang="en-US" baseline="30000" dirty="0">
                      <a:solidFill>
                        <a:srgbClr val="C00000"/>
                      </a:solidFill>
                    </a:rPr>
                    <a:t>-</a:t>
                  </a:r>
                  <a:endParaRPr lang="en-US" dirty="0">
                    <a:solidFill>
                      <a:srgbClr val="C00000"/>
                    </a:solidFill>
                  </a:endParaRPr>
                </a:p>
              </p:txBody>
            </p:sp>
            <p:cxnSp>
              <p:nvCxnSpPr>
                <p:cNvPr id="24" name="Straight Arrow Connector 23">
                  <a:extLst>
                    <a:ext uri="{FF2B5EF4-FFF2-40B4-BE49-F238E27FC236}">
                      <a16:creationId xmlns:a16="http://schemas.microsoft.com/office/drawing/2014/main" id="{FAF8C6FA-CCD5-9649-BE36-CCBDB231A3CD}"/>
                    </a:ext>
                  </a:extLst>
                </p:cNvPr>
                <p:cNvCxnSpPr>
                  <a:cxnSpLocks/>
                </p:cNvCxnSpPr>
                <p:nvPr/>
              </p:nvCxnSpPr>
              <p:spPr>
                <a:xfrm flipV="1">
                  <a:off x="5118162" y="3965671"/>
                  <a:ext cx="942260" cy="47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13F727B2-BF94-C942-ADED-8FB5E1B62C76}"/>
                  </a:ext>
                </a:extLst>
              </p:cNvPr>
              <p:cNvSpPr txBox="1"/>
              <p:nvPr/>
            </p:nvSpPr>
            <p:spPr>
              <a:xfrm>
                <a:off x="4751168" y="4356275"/>
                <a:ext cx="377026" cy="369332"/>
              </a:xfrm>
              <a:prstGeom prst="rect">
                <a:avLst/>
              </a:prstGeom>
              <a:noFill/>
            </p:spPr>
            <p:txBody>
              <a:bodyPr wrap="none" rtlCol="0">
                <a:spAutoFit/>
              </a:bodyPr>
              <a:lstStyle/>
              <a:p>
                <a:r>
                  <a:rPr lang="en-US" dirty="0">
                    <a:solidFill>
                      <a:schemeClr val="accent1"/>
                    </a:solidFill>
                  </a:rPr>
                  <a:t>e</a:t>
                </a:r>
                <a:r>
                  <a:rPr lang="en-US" baseline="30000" dirty="0">
                    <a:solidFill>
                      <a:schemeClr val="accent1"/>
                    </a:solidFill>
                  </a:rPr>
                  <a:t>+</a:t>
                </a:r>
                <a:endParaRPr lang="en-US" dirty="0">
                  <a:solidFill>
                    <a:schemeClr val="accent1"/>
                  </a:solidFill>
                </a:endParaRPr>
              </a:p>
            </p:txBody>
          </p:sp>
        </p:grpSp>
        <p:sp>
          <p:nvSpPr>
            <p:cNvPr id="13" name="Freeform 12">
              <a:extLst>
                <a:ext uri="{FF2B5EF4-FFF2-40B4-BE49-F238E27FC236}">
                  <a16:creationId xmlns:a16="http://schemas.microsoft.com/office/drawing/2014/main" id="{3562466C-CB54-D247-879B-A85497BC4768}"/>
                </a:ext>
              </a:extLst>
            </p:cNvPr>
            <p:cNvSpPr/>
            <p:nvPr/>
          </p:nvSpPr>
          <p:spPr>
            <a:xfrm rot="8095417">
              <a:off x="5258896" y="3169697"/>
              <a:ext cx="785600" cy="886334"/>
            </a:xfrm>
            <a:custGeom>
              <a:avLst/>
              <a:gdLst>
                <a:gd name="connsiteX0" fmla="*/ 391512 w 785600"/>
                <a:gd name="connsiteY0" fmla="*/ 0 h 886334"/>
                <a:gd name="connsiteX1" fmla="*/ 785600 w 785600"/>
                <a:gd name="connsiteY1" fmla="*/ 886334 h 886334"/>
                <a:gd name="connsiteX2" fmla="*/ 766068 w 785600"/>
                <a:gd name="connsiteY2" fmla="*/ 859686 h 886334"/>
                <a:gd name="connsiteX3" fmla="*/ 393030 w 785600"/>
                <a:gd name="connsiteY3" fmla="*/ 753924 h 886334"/>
                <a:gd name="connsiteX4" fmla="*/ 18821 w 785600"/>
                <a:gd name="connsiteY4" fmla="*/ 855462 h 886334"/>
                <a:gd name="connsiteX5" fmla="*/ 0 w 785600"/>
                <a:gd name="connsiteY5" fmla="*/ 880540 h 886334"/>
                <a:gd name="connsiteX6" fmla="*/ 391512 w 785600"/>
                <a:gd name="connsiteY6" fmla="*/ 0 h 88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600" h="886334">
                  <a:moveTo>
                    <a:pt x="391512" y="0"/>
                  </a:moveTo>
                  <a:lnTo>
                    <a:pt x="785600" y="886334"/>
                  </a:lnTo>
                  <a:lnTo>
                    <a:pt x="766068" y="859686"/>
                  </a:lnTo>
                  <a:cubicBezTo>
                    <a:pt x="704856" y="798427"/>
                    <a:pt x="560989" y="754874"/>
                    <a:pt x="393030" y="753924"/>
                  </a:cubicBezTo>
                  <a:cubicBezTo>
                    <a:pt x="225071" y="752975"/>
                    <a:pt x="80722" y="794900"/>
                    <a:pt x="18821" y="855462"/>
                  </a:cubicBezTo>
                  <a:lnTo>
                    <a:pt x="0" y="880540"/>
                  </a:lnTo>
                  <a:lnTo>
                    <a:pt x="391512" y="0"/>
                  </a:lnTo>
                  <a:close/>
                </a:path>
              </a:pathLst>
            </a:custGeom>
            <a:solidFill>
              <a:srgbClr val="3B38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2CC44D10-2DAF-6A45-B325-1B12260F3AB8}"/>
                </a:ext>
              </a:extLst>
            </p:cNvPr>
            <p:cNvSpPr/>
            <p:nvPr/>
          </p:nvSpPr>
          <p:spPr>
            <a:xfrm rot="8114848">
              <a:off x="4910669" y="3104336"/>
              <a:ext cx="806141" cy="339417"/>
            </a:xfrm>
            <a:prstGeom prst="ellipse">
              <a:avLst/>
            </a:prstGeom>
            <a:solidFill>
              <a:srgbClr val="3B3838">
                <a:alpha val="65098"/>
              </a:srgbClr>
            </a:solidFill>
            <a:ln>
              <a:solidFill>
                <a:srgbClr val="3B3838">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3838"/>
                </a:solidFill>
              </a:endParaRPr>
            </a:p>
          </p:txBody>
        </p:sp>
        <p:cxnSp>
          <p:nvCxnSpPr>
            <p:cNvPr id="17" name="Straight Connector 16">
              <a:extLst>
                <a:ext uri="{FF2B5EF4-FFF2-40B4-BE49-F238E27FC236}">
                  <a16:creationId xmlns:a16="http://schemas.microsoft.com/office/drawing/2014/main" id="{50F8D2A2-CF03-0B4C-89CB-F8DF7C726D66}"/>
                </a:ext>
              </a:extLst>
            </p:cNvPr>
            <p:cNvCxnSpPr>
              <a:cxnSpLocks/>
            </p:cNvCxnSpPr>
            <p:nvPr/>
          </p:nvCxnSpPr>
          <p:spPr>
            <a:xfrm>
              <a:off x="4318323" y="2330283"/>
              <a:ext cx="958215" cy="92263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16</a:t>
            </a:r>
          </a:p>
        </p:txBody>
      </p:sp>
      <p:sp>
        <p:nvSpPr>
          <p:cNvPr id="35" name="TextBox 34">
            <a:extLst>
              <a:ext uri="{FF2B5EF4-FFF2-40B4-BE49-F238E27FC236}">
                <a16:creationId xmlns:a16="http://schemas.microsoft.com/office/drawing/2014/main" id="{8645C2F1-D3EA-2048-A68F-707C9E83E6E2}"/>
              </a:ext>
            </a:extLst>
          </p:cNvPr>
          <p:cNvSpPr txBox="1"/>
          <p:nvPr/>
        </p:nvSpPr>
        <p:spPr>
          <a:xfrm>
            <a:off x="7968524" y="2038300"/>
            <a:ext cx="2072656" cy="400110"/>
          </a:xfrm>
          <a:prstGeom prst="rect">
            <a:avLst/>
          </a:prstGeom>
          <a:noFill/>
        </p:spPr>
        <p:txBody>
          <a:bodyPr wrap="square" rtlCol="0">
            <a:spAutoFit/>
          </a:bodyPr>
          <a:lstStyle/>
          <a:p>
            <a:pPr algn="ctr"/>
            <a:r>
              <a:rPr lang="en-US" sz="2000" spc="300" dirty="0"/>
              <a:t>JET AXES</a:t>
            </a:r>
          </a:p>
        </p:txBody>
      </p:sp>
      <p:cxnSp>
        <p:nvCxnSpPr>
          <p:cNvPr id="36" name="Straight Connector 35">
            <a:extLst>
              <a:ext uri="{FF2B5EF4-FFF2-40B4-BE49-F238E27FC236}">
                <a16:creationId xmlns:a16="http://schemas.microsoft.com/office/drawing/2014/main" id="{B3454ADF-45A7-6642-A658-77F6D0137C8B}"/>
              </a:ext>
            </a:extLst>
          </p:cNvPr>
          <p:cNvCxnSpPr/>
          <p:nvPr/>
        </p:nvCxnSpPr>
        <p:spPr>
          <a:xfrm>
            <a:off x="7779026" y="2519294"/>
            <a:ext cx="24516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F77483D6-5E0B-1A4F-9E68-EA8A7D79221F}"/>
                  </a:ext>
                </a:extLst>
              </p:cNvPr>
              <p:cNvSpPr txBox="1"/>
              <p:nvPr/>
            </p:nvSpPr>
            <p:spPr>
              <a:xfrm>
                <a:off x="7169087" y="2908260"/>
                <a:ext cx="4103279" cy="2585323"/>
              </a:xfrm>
              <a:prstGeom prst="rect">
                <a:avLst/>
              </a:prstGeom>
              <a:noFill/>
            </p:spPr>
            <p:txBody>
              <a:bodyPr wrap="square" rtlCol="0">
                <a:spAutoFit/>
              </a:bodyPr>
              <a:lstStyle/>
              <a:p>
                <a:pPr marL="285750" indent="-285750">
                  <a:buFont typeface="Wingdings" pitchFamily="2" charset="2"/>
                  <a:buChar char="§"/>
                </a:pPr>
                <a:r>
                  <a:rPr lang="en-US" dirty="0">
                    <a:solidFill>
                      <a:schemeClr val="tx1"/>
                    </a:solidFill>
                  </a:rPr>
                  <a:t>Jets are well defined observables and produce better results than the naïve </a:t>
                </a:r>
                <a:r>
                  <a:rPr lang="en-US" dirty="0" err="1">
                    <a:solidFill>
                      <a:schemeClr val="tx1"/>
                    </a:solidFill>
                  </a:rPr>
                  <a:t>q</a:t>
                </a:r>
                <a14:m>
                  <m:oMath xmlns:m="http://schemas.openxmlformats.org/officeDocument/2006/math">
                    <m:acc>
                      <m:accPr>
                        <m:chr m:val="̅"/>
                        <m:ctrlPr>
                          <a:rPr lang="en-US" i="1" smtClean="0">
                            <a:solidFill>
                              <a:schemeClr val="tx1"/>
                            </a:solidFill>
                            <a:latin typeface="Cambria Math" panose="02040503050406030204" pitchFamily="18" charset="0"/>
                          </a:rPr>
                        </m:ctrlPr>
                      </m:accPr>
                      <m:e>
                        <m:r>
                          <m:rPr>
                            <m:nor/>
                          </m:rPr>
                          <a:rPr lang="en-US" dirty="0">
                            <a:solidFill>
                              <a:schemeClr val="tx1"/>
                            </a:solidFill>
                          </a:rPr>
                          <m:t>q</m:t>
                        </m:r>
                      </m:e>
                    </m:acc>
                  </m:oMath>
                </a14:m>
                <a:r>
                  <a:rPr lang="en-US" dirty="0">
                    <a:solidFill>
                      <a:schemeClr val="tx1"/>
                    </a:solidFill>
                  </a:rPr>
                  <a:t> axis.</a:t>
                </a:r>
                <a:endParaRPr lang="en-US" dirty="0"/>
              </a:p>
              <a:p>
                <a:pPr marL="285750" indent="-285750">
                  <a:buFont typeface="Wingdings" pitchFamily="2" charset="2"/>
                  <a:buChar char="§"/>
                </a:pPr>
                <a:endParaRPr lang="en-US" dirty="0"/>
              </a:p>
              <a:p>
                <a:pPr marL="285750" indent="-285750">
                  <a:buFont typeface="Wingdings" pitchFamily="2" charset="2"/>
                  <a:buChar char="§"/>
                </a:pPr>
                <a:r>
                  <a:rPr lang="en-US" dirty="0"/>
                  <a:t>Resulting FFs in </a:t>
                </a:r>
                <a:r>
                  <a:rPr lang="en-US" dirty="0" err="1"/>
                  <a:t>e</a:t>
                </a:r>
                <a:r>
                  <a:rPr lang="en-US" baseline="30000" dirty="0" err="1"/>
                  <a:t>+</a:t>
                </a:r>
                <a:r>
                  <a:rPr lang="en-US" dirty="0" err="1"/>
                  <a:t>e</a:t>
                </a:r>
                <a:r>
                  <a:rPr lang="en-US" baseline="30000" dirty="0"/>
                  <a:t>-</a:t>
                </a:r>
                <a:r>
                  <a:rPr lang="en-US" dirty="0"/>
                  <a:t> are directly connected to FFs in SIDIS</a:t>
                </a:r>
              </a:p>
              <a:p>
                <a:pPr marL="285750" indent="-285750">
                  <a:buFont typeface="Wingdings" pitchFamily="2" charset="2"/>
                  <a:buChar char="§"/>
                </a:pPr>
                <a:endParaRPr lang="en-US" dirty="0"/>
              </a:p>
              <a:p>
                <a:pPr marL="285750" indent="-285750">
                  <a:buFont typeface="Wingdings" pitchFamily="2" charset="2"/>
                  <a:buChar char="§"/>
                </a:pPr>
                <a:r>
                  <a:rPr lang="en-US" dirty="0"/>
                  <a:t>Jet analysis of FFs has been done at Belle before (</a:t>
                </a:r>
                <a:r>
                  <a:rPr lang="en-US" dirty="0" err="1"/>
                  <a:t>arXiv</a:t>
                </a:r>
                <a:r>
                  <a:rPr lang="en-US" dirty="0"/>
                  <a:t>: 1505.08020)</a:t>
                </a:r>
              </a:p>
            </p:txBody>
          </p:sp>
        </mc:Choice>
        <mc:Fallback>
          <p:sp>
            <p:nvSpPr>
              <p:cNvPr id="27" name="TextBox 26">
                <a:extLst>
                  <a:ext uri="{FF2B5EF4-FFF2-40B4-BE49-F238E27FC236}">
                    <a16:creationId xmlns:a16="http://schemas.microsoft.com/office/drawing/2014/main" id="{F77483D6-5E0B-1A4F-9E68-EA8A7D79221F}"/>
                  </a:ext>
                </a:extLst>
              </p:cNvPr>
              <p:cNvSpPr txBox="1">
                <a:spLocks noRot="1" noChangeAspect="1" noMove="1" noResize="1" noEditPoints="1" noAdjustHandles="1" noChangeArrowheads="1" noChangeShapeType="1" noTextEdit="1"/>
              </p:cNvSpPr>
              <p:nvPr/>
            </p:nvSpPr>
            <p:spPr>
              <a:xfrm>
                <a:off x="7169087" y="2908260"/>
                <a:ext cx="4103279" cy="2585323"/>
              </a:xfrm>
              <a:prstGeom prst="rect">
                <a:avLst/>
              </a:prstGeom>
              <a:blipFill>
                <a:blip r:embed="rId3"/>
                <a:stretch>
                  <a:fillRect l="-926" t="-488" b="-2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89BA6D5-9C81-FB42-9885-B715248A93DE}"/>
                  </a:ext>
                </a:extLst>
              </p:cNvPr>
              <p:cNvSpPr txBox="1"/>
              <p:nvPr/>
            </p:nvSpPr>
            <p:spPr>
              <a:xfrm>
                <a:off x="448616" y="337344"/>
                <a:ext cx="8161984" cy="1231106"/>
              </a:xfrm>
              <a:prstGeom prst="rect">
                <a:avLst/>
              </a:prstGeom>
              <a:noFill/>
            </p:spPr>
            <p:txBody>
              <a:bodyPr wrap="square" rtlCol="0">
                <a:spAutoFit/>
              </a:bodyPr>
              <a:lstStyle/>
              <a:p>
                <a14:m>
                  <m:oMath xmlns:m="http://schemas.openxmlformats.org/officeDocument/2006/math">
                    <m:sSubSup>
                      <m:sSubSupPr>
                        <m:ctrlPr>
                          <a:rPr lang="en-US" sz="3200" b="1" i="1" spc="300" smtClean="0">
                            <a:latin typeface="Cambria Math" panose="02040503050406030204" pitchFamily="18" charset="0"/>
                          </a:rPr>
                        </m:ctrlPr>
                      </m:sSubSupPr>
                      <m:e>
                        <m:r>
                          <m:rPr>
                            <m:nor/>
                          </m:rPr>
                          <a:rPr lang="en-US" sz="3200" b="1" spc="300" dirty="0"/>
                          <m:t>H</m:t>
                        </m:r>
                      </m:e>
                      <m:sub>
                        <m:r>
                          <a:rPr lang="en-US" sz="3200" b="1" i="1" spc="300" smtClean="0">
                            <a:latin typeface="Cambria Math" panose="02040503050406030204" pitchFamily="18" charset="0"/>
                          </a:rPr>
                          <m:t>𝟏</m:t>
                        </m:r>
                      </m:sub>
                      <m:sup>
                        <m:r>
                          <a:rPr lang="en-US" sz="3200" b="1" i="1" spc="300" smtClean="0">
                            <a:latin typeface="Cambria Math" panose="02040503050406030204" pitchFamily="18" charset="0"/>
                            <a:ea typeface="Cambria Math" panose="02040503050406030204" pitchFamily="18" charset="0"/>
                          </a:rPr>
                          <m:t>∢</m:t>
                        </m:r>
                      </m:sup>
                    </m:sSubSup>
                  </m:oMath>
                </a14:m>
                <a:r>
                  <a:rPr lang="en-US" sz="3200" b="1" spc="300" dirty="0"/>
                  <a:t> EXTRACTION</a:t>
                </a:r>
                <a:r>
                  <a:rPr lang="en-US" sz="2400" b="1" spc="300" dirty="0"/>
                  <a:t> </a:t>
                </a:r>
              </a:p>
              <a:p>
                <a:r>
                  <a:rPr lang="en-US" sz="2400" spc="300" dirty="0"/>
                  <a:t>USING JET ALGORITHMS </a:t>
                </a:r>
              </a:p>
              <a:p>
                <a:endParaRPr lang="en-US" dirty="0"/>
              </a:p>
            </p:txBody>
          </p:sp>
        </mc:Choice>
        <mc:Fallback xmlns="">
          <p:sp>
            <p:nvSpPr>
              <p:cNvPr id="28" name="TextBox 27">
                <a:extLst>
                  <a:ext uri="{FF2B5EF4-FFF2-40B4-BE49-F238E27FC236}">
                    <a16:creationId xmlns:a16="http://schemas.microsoft.com/office/drawing/2014/main" id="{C89BA6D5-9C81-FB42-9885-B715248A93DE}"/>
                  </a:ext>
                </a:extLst>
              </p:cNvPr>
              <p:cNvSpPr txBox="1">
                <a:spLocks noRot="1" noChangeAspect="1" noMove="1" noResize="1" noEditPoints="1" noAdjustHandles="1" noChangeArrowheads="1" noChangeShapeType="1" noTextEdit="1"/>
              </p:cNvSpPr>
              <p:nvPr/>
            </p:nvSpPr>
            <p:spPr>
              <a:xfrm>
                <a:off x="448616" y="337344"/>
                <a:ext cx="8161984" cy="1231106"/>
              </a:xfrm>
              <a:prstGeom prst="rect">
                <a:avLst/>
              </a:prstGeom>
              <a:blipFill>
                <a:blip r:embed="rId4"/>
                <a:stretch>
                  <a:fillRect l="-1242" t="-6122"/>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6B25E271-6F76-3940-8448-B1826A255E82}"/>
              </a:ext>
            </a:extLst>
          </p:cNvPr>
          <p:cNvGrpSpPr/>
          <p:nvPr/>
        </p:nvGrpSpPr>
        <p:grpSpPr>
          <a:xfrm rot="11652578">
            <a:off x="3170080" y="4146306"/>
            <a:ext cx="1776540" cy="1675381"/>
            <a:chOff x="3648239" y="3902882"/>
            <a:chExt cx="1776540" cy="1675381"/>
          </a:xfrm>
        </p:grpSpPr>
        <p:sp>
          <p:nvSpPr>
            <p:cNvPr id="30" name="Freeform 29">
              <a:extLst>
                <a:ext uri="{FF2B5EF4-FFF2-40B4-BE49-F238E27FC236}">
                  <a16:creationId xmlns:a16="http://schemas.microsoft.com/office/drawing/2014/main" id="{3FAB6A72-AD19-144D-9130-F38C749FF8F6}"/>
                </a:ext>
              </a:extLst>
            </p:cNvPr>
            <p:cNvSpPr/>
            <p:nvPr/>
          </p:nvSpPr>
          <p:spPr>
            <a:xfrm rot="8093579">
              <a:off x="4588812" y="4742296"/>
              <a:ext cx="785600" cy="886334"/>
            </a:xfrm>
            <a:custGeom>
              <a:avLst/>
              <a:gdLst>
                <a:gd name="connsiteX0" fmla="*/ 391512 w 785600"/>
                <a:gd name="connsiteY0" fmla="*/ 0 h 886334"/>
                <a:gd name="connsiteX1" fmla="*/ 785600 w 785600"/>
                <a:gd name="connsiteY1" fmla="*/ 886334 h 886334"/>
                <a:gd name="connsiteX2" fmla="*/ 766068 w 785600"/>
                <a:gd name="connsiteY2" fmla="*/ 859686 h 886334"/>
                <a:gd name="connsiteX3" fmla="*/ 393030 w 785600"/>
                <a:gd name="connsiteY3" fmla="*/ 753924 h 886334"/>
                <a:gd name="connsiteX4" fmla="*/ 18821 w 785600"/>
                <a:gd name="connsiteY4" fmla="*/ 855462 h 886334"/>
                <a:gd name="connsiteX5" fmla="*/ 0 w 785600"/>
                <a:gd name="connsiteY5" fmla="*/ 880540 h 886334"/>
                <a:gd name="connsiteX6" fmla="*/ 391512 w 785600"/>
                <a:gd name="connsiteY6" fmla="*/ 0 h 88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600" h="886334">
                  <a:moveTo>
                    <a:pt x="391512" y="0"/>
                  </a:moveTo>
                  <a:lnTo>
                    <a:pt x="785600" y="886334"/>
                  </a:lnTo>
                  <a:lnTo>
                    <a:pt x="766068" y="859686"/>
                  </a:lnTo>
                  <a:cubicBezTo>
                    <a:pt x="704856" y="798427"/>
                    <a:pt x="560989" y="754874"/>
                    <a:pt x="393030" y="753924"/>
                  </a:cubicBezTo>
                  <a:cubicBezTo>
                    <a:pt x="225071" y="752975"/>
                    <a:pt x="80722" y="794900"/>
                    <a:pt x="18821" y="855462"/>
                  </a:cubicBezTo>
                  <a:lnTo>
                    <a:pt x="0" y="880540"/>
                  </a:lnTo>
                  <a:lnTo>
                    <a:pt x="391512" y="0"/>
                  </a:lnTo>
                  <a:close/>
                </a:path>
              </a:pathLst>
            </a:custGeom>
            <a:solidFill>
              <a:srgbClr val="3B38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A9B99D83-ED31-6240-B8A6-63E64D4F89C7}"/>
                </a:ext>
              </a:extLst>
            </p:cNvPr>
            <p:cNvSpPr/>
            <p:nvPr/>
          </p:nvSpPr>
          <p:spPr>
            <a:xfrm rot="8113010">
              <a:off x="4240585" y="4676935"/>
              <a:ext cx="806141" cy="339417"/>
            </a:xfrm>
            <a:prstGeom prst="ellipse">
              <a:avLst/>
            </a:prstGeom>
            <a:solidFill>
              <a:srgbClr val="3B3838">
                <a:alpha val="65098"/>
              </a:srgbClr>
            </a:solidFill>
            <a:ln>
              <a:solidFill>
                <a:srgbClr val="3B3838">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3838"/>
                </a:solidFill>
              </a:endParaRPr>
            </a:p>
          </p:txBody>
        </p:sp>
        <p:cxnSp>
          <p:nvCxnSpPr>
            <p:cNvPr id="32" name="Straight Connector 31">
              <a:extLst>
                <a:ext uri="{FF2B5EF4-FFF2-40B4-BE49-F238E27FC236}">
                  <a16:creationId xmlns:a16="http://schemas.microsoft.com/office/drawing/2014/main" id="{2426B81F-1789-A44D-BAFF-9480D42D4122}"/>
                </a:ext>
              </a:extLst>
            </p:cNvPr>
            <p:cNvCxnSpPr>
              <a:cxnSpLocks/>
            </p:cNvCxnSpPr>
            <p:nvPr/>
          </p:nvCxnSpPr>
          <p:spPr>
            <a:xfrm rot="21598162">
              <a:off x="3648239" y="3902882"/>
              <a:ext cx="958215" cy="92263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610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17</a:t>
            </a:r>
          </a:p>
        </p:txBody>
      </p:sp>
      <p:sp>
        <p:nvSpPr>
          <p:cNvPr id="9" name="TextBox 8">
            <a:extLst>
              <a:ext uri="{FF2B5EF4-FFF2-40B4-BE49-F238E27FC236}">
                <a16:creationId xmlns:a16="http://schemas.microsoft.com/office/drawing/2014/main" id="{79E14BEB-21E8-3F45-BBA9-7960ACBFC0EC}"/>
              </a:ext>
            </a:extLst>
          </p:cNvPr>
          <p:cNvSpPr txBox="1"/>
          <p:nvPr/>
        </p:nvSpPr>
        <p:spPr>
          <a:xfrm>
            <a:off x="448616" y="337344"/>
            <a:ext cx="8161984" cy="1231106"/>
          </a:xfrm>
          <a:prstGeom prst="rect">
            <a:avLst/>
          </a:prstGeom>
          <a:noFill/>
        </p:spPr>
        <p:txBody>
          <a:bodyPr wrap="square" rtlCol="0">
            <a:spAutoFit/>
          </a:bodyPr>
          <a:lstStyle/>
          <a:p>
            <a:r>
              <a:rPr lang="en-US" sz="3200" b="1" spc="300" dirty="0"/>
              <a:t>FUTURE RESEARCH</a:t>
            </a:r>
            <a:endParaRPr lang="en-US" sz="2400" b="1" spc="300" dirty="0"/>
          </a:p>
          <a:p>
            <a:r>
              <a:rPr lang="en-US" sz="2400" spc="300" dirty="0"/>
              <a:t>KAON INCLUSIVE MEASUREMENTS</a:t>
            </a:r>
          </a:p>
          <a:p>
            <a:endParaRPr lang="en-US" dirty="0"/>
          </a:p>
        </p:txBody>
      </p:sp>
      <p:grpSp>
        <p:nvGrpSpPr>
          <p:cNvPr id="13" name="Group 12">
            <a:extLst>
              <a:ext uri="{FF2B5EF4-FFF2-40B4-BE49-F238E27FC236}">
                <a16:creationId xmlns:a16="http://schemas.microsoft.com/office/drawing/2014/main" id="{91125CA9-91F2-6243-A44F-55AB7F98BB8F}"/>
              </a:ext>
            </a:extLst>
          </p:cNvPr>
          <p:cNvGrpSpPr/>
          <p:nvPr/>
        </p:nvGrpSpPr>
        <p:grpSpPr>
          <a:xfrm>
            <a:off x="1074200" y="4272005"/>
            <a:ext cx="9980176" cy="1952086"/>
            <a:chOff x="1074200" y="4272005"/>
            <a:chExt cx="9980176" cy="1952086"/>
          </a:xfrm>
        </p:grpSpPr>
        <p:sp>
          <p:nvSpPr>
            <p:cNvPr id="14" name="Right Arrow 13">
              <a:extLst>
                <a:ext uri="{FF2B5EF4-FFF2-40B4-BE49-F238E27FC236}">
                  <a16:creationId xmlns:a16="http://schemas.microsoft.com/office/drawing/2014/main" id="{B16433FB-92E1-B948-A3A8-298CC8B9F75B}"/>
                </a:ext>
              </a:extLst>
            </p:cNvPr>
            <p:cNvSpPr/>
            <p:nvPr/>
          </p:nvSpPr>
          <p:spPr>
            <a:xfrm>
              <a:off x="3425998" y="4797041"/>
              <a:ext cx="1402805" cy="809658"/>
            </a:xfrm>
            <a:prstGeom prst="rightArrow">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756ECBE-A6DB-CF44-A2C6-723C33433858}"/>
                </a:ext>
              </a:extLst>
            </p:cNvPr>
            <p:cNvSpPr txBox="1"/>
            <p:nvPr/>
          </p:nvSpPr>
          <p:spPr>
            <a:xfrm>
              <a:off x="3534951" y="5008492"/>
              <a:ext cx="824328" cy="369332"/>
            </a:xfrm>
            <a:prstGeom prst="rect">
              <a:avLst/>
            </a:prstGeom>
            <a:noFill/>
          </p:spPr>
          <p:txBody>
            <a:bodyPr wrap="none" rtlCol="0">
              <a:spAutoFit/>
            </a:bodyPr>
            <a:lstStyle/>
            <a:p>
              <a:r>
                <a:rPr lang="en-US" dirty="0">
                  <a:solidFill>
                    <a:schemeClr val="tx1">
                      <a:lumMod val="75000"/>
                      <a:lumOff val="25000"/>
                    </a:schemeClr>
                  </a:solidFill>
                </a:rPr>
                <a:t>Energy</a:t>
              </a:r>
            </a:p>
          </p:txBody>
        </p:sp>
        <p:grpSp>
          <p:nvGrpSpPr>
            <p:cNvPr id="16" name="Group 15">
              <a:extLst>
                <a:ext uri="{FF2B5EF4-FFF2-40B4-BE49-F238E27FC236}">
                  <a16:creationId xmlns:a16="http://schemas.microsoft.com/office/drawing/2014/main" id="{0C4C46D9-8E0B-DC48-9168-B22D3F3D32AA}"/>
                </a:ext>
              </a:extLst>
            </p:cNvPr>
            <p:cNvGrpSpPr/>
            <p:nvPr/>
          </p:nvGrpSpPr>
          <p:grpSpPr>
            <a:xfrm>
              <a:off x="1074200" y="4272005"/>
              <a:ext cx="9980176" cy="1952086"/>
              <a:chOff x="1074200" y="4272005"/>
              <a:chExt cx="9980176" cy="1952086"/>
            </a:xfrm>
          </p:grpSpPr>
          <p:grpSp>
            <p:nvGrpSpPr>
              <p:cNvPr id="17" name="Group 16">
                <a:extLst>
                  <a:ext uri="{FF2B5EF4-FFF2-40B4-BE49-F238E27FC236}">
                    <a16:creationId xmlns:a16="http://schemas.microsoft.com/office/drawing/2014/main" id="{29DD0CC8-0136-3949-A051-19457057B18B}"/>
                  </a:ext>
                </a:extLst>
              </p:cNvPr>
              <p:cNvGrpSpPr/>
              <p:nvPr/>
            </p:nvGrpSpPr>
            <p:grpSpPr>
              <a:xfrm>
                <a:off x="1074200" y="4272005"/>
                <a:ext cx="1898248" cy="1845686"/>
                <a:chOff x="1469985" y="4114817"/>
                <a:chExt cx="1898248" cy="1845686"/>
              </a:xfrm>
            </p:grpSpPr>
            <p:sp>
              <p:nvSpPr>
                <p:cNvPr id="97" name="Oval 96">
                  <a:extLst>
                    <a:ext uri="{FF2B5EF4-FFF2-40B4-BE49-F238E27FC236}">
                      <a16:creationId xmlns:a16="http://schemas.microsoft.com/office/drawing/2014/main" id="{9CD51D76-968A-FB4B-A52C-71B5759A6A20}"/>
                    </a:ext>
                  </a:extLst>
                </p:cNvPr>
                <p:cNvSpPr/>
                <p:nvPr/>
              </p:nvSpPr>
              <p:spPr>
                <a:xfrm>
                  <a:off x="1469985" y="4114817"/>
                  <a:ext cx="1898248" cy="1845686"/>
                </a:xfrm>
                <a:prstGeom prst="ellipse">
                  <a:avLst/>
                </a:prstGeom>
                <a:gradFill flip="none" rotWithShape="1">
                  <a:gsLst>
                    <a:gs pos="0">
                      <a:schemeClr val="bg1">
                        <a:lumMod val="65000"/>
                      </a:schemeClr>
                    </a:gs>
                    <a:gs pos="49000">
                      <a:schemeClr val="bg1">
                        <a:lumMod val="8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E131EAAB-CE50-8F46-8A34-8F8E6A821E18}"/>
                    </a:ext>
                  </a:extLst>
                </p:cNvPr>
                <p:cNvSpPr/>
                <p:nvPr/>
              </p:nvSpPr>
              <p:spPr>
                <a:xfrm>
                  <a:off x="1867382" y="5123727"/>
                  <a:ext cx="412830" cy="408393"/>
                </a:xfrm>
                <a:prstGeom prst="ellipse">
                  <a:avLst/>
                </a:prstGeom>
                <a:solidFill>
                  <a:srgbClr val="00B0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76BF7004-752A-E84C-AF05-FD648C3F24F5}"/>
                    </a:ext>
                  </a:extLst>
                </p:cNvPr>
                <p:cNvSpPr/>
                <p:nvPr/>
              </p:nvSpPr>
              <p:spPr>
                <a:xfrm>
                  <a:off x="2182559" y="4435657"/>
                  <a:ext cx="412830" cy="408393"/>
                </a:xfrm>
                <a:prstGeom prst="ellipse">
                  <a:avLst/>
                </a:prstGeom>
                <a:solidFill>
                  <a:srgbClr val="C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520A931-2C7E-1449-AE74-E4EC62B823A4}"/>
                    </a:ext>
                  </a:extLst>
                </p:cNvPr>
                <p:cNvSpPr/>
                <p:nvPr/>
              </p:nvSpPr>
              <p:spPr>
                <a:xfrm>
                  <a:off x="2696379" y="5063914"/>
                  <a:ext cx="412830" cy="408393"/>
                </a:xfrm>
                <a:prstGeom prst="ellipse">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4F516720-ABF6-374E-B7A0-D9803854C648}"/>
                    </a:ext>
                  </a:extLst>
                </p:cNvPr>
                <p:cNvSpPr txBox="1"/>
                <p:nvPr/>
              </p:nvSpPr>
              <p:spPr>
                <a:xfrm>
                  <a:off x="2217299" y="4458226"/>
                  <a:ext cx="344231" cy="338554"/>
                </a:xfrm>
                <a:prstGeom prst="rect">
                  <a:avLst/>
                </a:prstGeom>
                <a:noFill/>
              </p:spPr>
              <p:txBody>
                <a:bodyPr wrap="square" rtlCol="0">
                  <a:spAutoFit/>
                </a:bodyPr>
                <a:lstStyle/>
                <a:p>
                  <a:pPr algn="ctr"/>
                  <a:r>
                    <a:rPr lang="en-US" sz="1600" dirty="0">
                      <a:solidFill>
                        <a:schemeClr val="bg2">
                          <a:lumMod val="25000"/>
                        </a:schemeClr>
                      </a:solidFill>
                    </a:rPr>
                    <a:t>u</a:t>
                  </a:r>
                </a:p>
              </p:txBody>
            </p:sp>
            <p:sp>
              <p:nvSpPr>
                <p:cNvPr id="102" name="TextBox 101">
                  <a:extLst>
                    <a:ext uri="{FF2B5EF4-FFF2-40B4-BE49-F238E27FC236}">
                      <a16:creationId xmlns:a16="http://schemas.microsoft.com/office/drawing/2014/main" id="{2BA734D3-B57C-C348-AAA7-E63B245EA524}"/>
                    </a:ext>
                  </a:extLst>
                </p:cNvPr>
                <p:cNvSpPr txBox="1"/>
                <p:nvPr/>
              </p:nvSpPr>
              <p:spPr>
                <a:xfrm>
                  <a:off x="1901681" y="5144060"/>
                  <a:ext cx="344231" cy="338554"/>
                </a:xfrm>
                <a:prstGeom prst="rect">
                  <a:avLst/>
                </a:prstGeom>
                <a:noFill/>
              </p:spPr>
              <p:txBody>
                <a:bodyPr wrap="square" rtlCol="0">
                  <a:spAutoFit/>
                </a:bodyPr>
                <a:lstStyle/>
                <a:p>
                  <a:pPr algn="ctr"/>
                  <a:r>
                    <a:rPr lang="en-US" sz="1600" dirty="0">
                      <a:solidFill>
                        <a:schemeClr val="bg2">
                          <a:lumMod val="25000"/>
                        </a:schemeClr>
                      </a:solidFill>
                    </a:rPr>
                    <a:t>u</a:t>
                  </a:r>
                </a:p>
              </p:txBody>
            </p:sp>
            <p:sp>
              <p:nvSpPr>
                <p:cNvPr id="103" name="TextBox 102">
                  <a:extLst>
                    <a:ext uri="{FF2B5EF4-FFF2-40B4-BE49-F238E27FC236}">
                      <a16:creationId xmlns:a16="http://schemas.microsoft.com/office/drawing/2014/main" id="{A9E6FBCA-70DE-1942-861C-49BD70629684}"/>
                    </a:ext>
                  </a:extLst>
                </p:cNvPr>
                <p:cNvSpPr txBox="1"/>
                <p:nvPr/>
              </p:nvSpPr>
              <p:spPr>
                <a:xfrm>
                  <a:off x="2735587" y="5095282"/>
                  <a:ext cx="344231" cy="338554"/>
                </a:xfrm>
                <a:prstGeom prst="rect">
                  <a:avLst/>
                </a:prstGeom>
                <a:noFill/>
              </p:spPr>
              <p:txBody>
                <a:bodyPr wrap="square" rtlCol="0">
                  <a:spAutoFit/>
                </a:bodyPr>
                <a:lstStyle/>
                <a:p>
                  <a:pPr algn="ctr"/>
                  <a:r>
                    <a:rPr lang="en-US" sz="1600" dirty="0">
                      <a:solidFill>
                        <a:schemeClr val="bg2">
                          <a:lumMod val="25000"/>
                        </a:schemeClr>
                      </a:solidFill>
                    </a:rPr>
                    <a:t>d</a:t>
                  </a:r>
                </a:p>
              </p:txBody>
            </p:sp>
          </p:grpSp>
          <p:grpSp>
            <p:nvGrpSpPr>
              <p:cNvPr id="18" name="Group 17">
                <a:extLst>
                  <a:ext uri="{FF2B5EF4-FFF2-40B4-BE49-F238E27FC236}">
                    <a16:creationId xmlns:a16="http://schemas.microsoft.com/office/drawing/2014/main" id="{7CF4674A-169D-1F4A-9C8A-E6A3ECB89A80}"/>
                  </a:ext>
                </a:extLst>
              </p:cNvPr>
              <p:cNvGrpSpPr/>
              <p:nvPr/>
            </p:nvGrpSpPr>
            <p:grpSpPr>
              <a:xfrm>
                <a:off x="5146876" y="4329627"/>
                <a:ext cx="5907500" cy="1894464"/>
                <a:chOff x="5146876" y="4329627"/>
                <a:chExt cx="5907500" cy="1894464"/>
              </a:xfrm>
            </p:grpSpPr>
            <p:grpSp>
              <p:nvGrpSpPr>
                <p:cNvPr id="19" name="Group 18">
                  <a:extLst>
                    <a:ext uri="{FF2B5EF4-FFF2-40B4-BE49-F238E27FC236}">
                      <a16:creationId xmlns:a16="http://schemas.microsoft.com/office/drawing/2014/main" id="{E1BD9513-1B10-9142-911F-17E43938E278}"/>
                    </a:ext>
                  </a:extLst>
                </p:cNvPr>
                <p:cNvGrpSpPr/>
                <p:nvPr/>
              </p:nvGrpSpPr>
              <p:grpSpPr>
                <a:xfrm>
                  <a:off x="5146876" y="4329627"/>
                  <a:ext cx="1898248" cy="1845686"/>
                  <a:chOff x="3720933" y="4141071"/>
                  <a:chExt cx="1898248" cy="1845686"/>
                </a:xfrm>
              </p:grpSpPr>
              <p:grpSp>
                <p:nvGrpSpPr>
                  <p:cNvPr id="70" name="Group 69">
                    <a:extLst>
                      <a:ext uri="{FF2B5EF4-FFF2-40B4-BE49-F238E27FC236}">
                        <a16:creationId xmlns:a16="http://schemas.microsoft.com/office/drawing/2014/main" id="{02DF461A-7C15-A44B-9CC4-E42E800A2EB9}"/>
                      </a:ext>
                    </a:extLst>
                  </p:cNvPr>
                  <p:cNvGrpSpPr/>
                  <p:nvPr/>
                </p:nvGrpSpPr>
                <p:grpSpPr>
                  <a:xfrm>
                    <a:off x="3720933" y="4141071"/>
                    <a:ext cx="1898248" cy="1845686"/>
                    <a:chOff x="3720933" y="4141071"/>
                    <a:chExt cx="1898248" cy="1845686"/>
                  </a:xfrm>
                </p:grpSpPr>
                <p:grpSp>
                  <p:nvGrpSpPr>
                    <p:cNvPr id="80" name="Group 79">
                      <a:extLst>
                        <a:ext uri="{FF2B5EF4-FFF2-40B4-BE49-F238E27FC236}">
                          <a16:creationId xmlns:a16="http://schemas.microsoft.com/office/drawing/2014/main" id="{CA9AF5FF-9C1B-5944-97E7-E041D8088CDB}"/>
                        </a:ext>
                      </a:extLst>
                    </p:cNvPr>
                    <p:cNvGrpSpPr/>
                    <p:nvPr/>
                  </p:nvGrpSpPr>
                  <p:grpSpPr>
                    <a:xfrm>
                      <a:off x="3720933" y="4141071"/>
                      <a:ext cx="1898248" cy="1845686"/>
                      <a:chOff x="1469985" y="4114817"/>
                      <a:chExt cx="1898248" cy="1845686"/>
                    </a:xfrm>
                  </p:grpSpPr>
                  <p:sp>
                    <p:nvSpPr>
                      <p:cNvPr id="90" name="Oval 89">
                        <a:extLst>
                          <a:ext uri="{FF2B5EF4-FFF2-40B4-BE49-F238E27FC236}">
                            <a16:creationId xmlns:a16="http://schemas.microsoft.com/office/drawing/2014/main" id="{066F5ED5-AC32-F945-B636-8869E58B5CFA}"/>
                          </a:ext>
                        </a:extLst>
                      </p:cNvPr>
                      <p:cNvSpPr/>
                      <p:nvPr/>
                    </p:nvSpPr>
                    <p:spPr>
                      <a:xfrm>
                        <a:off x="1469985" y="4114817"/>
                        <a:ext cx="1898248" cy="1845686"/>
                      </a:xfrm>
                      <a:prstGeom prst="ellipse">
                        <a:avLst/>
                      </a:prstGeom>
                      <a:gradFill flip="none" rotWithShape="1">
                        <a:gsLst>
                          <a:gs pos="0">
                            <a:schemeClr val="bg1">
                              <a:lumMod val="65000"/>
                            </a:schemeClr>
                          </a:gs>
                          <a:gs pos="50000">
                            <a:schemeClr val="bg1">
                              <a:lumMod val="8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3CCDCBC6-5E02-C545-A9FE-D257502EEEE6}"/>
                          </a:ext>
                        </a:extLst>
                      </p:cNvPr>
                      <p:cNvSpPr/>
                      <p:nvPr/>
                    </p:nvSpPr>
                    <p:spPr>
                      <a:xfrm>
                        <a:off x="1867382" y="5123727"/>
                        <a:ext cx="412830" cy="408393"/>
                      </a:xfrm>
                      <a:prstGeom prst="ellipse">
                        <a:avLst/>
                      </a:prstGeom>
                      <a:solidFill>
                        <a:srgbClr val="00B0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F41D32D-460F-1A4A-A1AF-3C0BC82F9AB4}"/>
                          </a:ext>
                        </a:extLst>
                      </p:cNvPr>
                      <p:cNvSpPr/>
                      <p:nvPr/>
                    </p:nvSpPr>
                    <p:spPr>
                      <a:xfrm>
                        <a:off x="2182559" y="4435657"/>
                        <a:ext cx="412830" cy="408393"/>
                      </a:xfrm>
                      <a:prstGeom prst="ellipse">
                        <a:avLst/>
                      </a:prstGeom>
                      <a:solidFill>
                        <a:srgbClr val="C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FDF8A32-8F0C-014B-95A9-E945A3579984}"/>
                          </a:ext>
                        </a:extLst>
                      </p:cNvPr>
                      <p:cNvSpPr/>
                      <p:nvPr/>
                    </p:nvSpPr>
                    <p:spPr>
                      <a:xfrm>
                        <a:off x="2696379" y="5063914"/>
                        <a:ext cx="412830" cy="408393"/>
                      </a:xfrm>
                      <a:prstGeom prst="ellipse">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BCE32846-C43D-F341-9441-AF16734A02E5}"/>
                          </a:ext>
                        </a:extLst>
                      </p:cNvPr>
                      <p:cNvSpPr txBox="1"/>
                      <p:nvPr/>
                    </p:nvSpPr>
                    <p:spPr>
                      <a:xfrm>
                        <a:off x="2217299" y="4458226"/>
                        <a:ext cx="344231" cy="338554"/>
                      </a:xfrm>
                      <a:prstGeom prst="rect">
                        <a:avLst/>
                      </a:prstGeom>
                      <a:noFill/>
                    </p:spPr>
                    <p:txBody>
                      <a:bodyPr wrap="square" rtlCol="0">
                        <a:spAutoFit/>
                      </a:bodyPr>
                      <a:lstStyle/>
                      <a:p>
                        <a:pPr algn="ctr"/>
                        <a:r>
                          <a:rPr lang="en-US" sz="1600" dirty="0">
                            <a:solidFill>
                              <a:schemeClr val="bg2">
                                <a:lumMod val="25000"/>
                              </a:schemeClr>
                            </a:solidFill>
                          </a:rPr>
                          <a:t>u</a:t>
                        </a:r>
                      </a:p>
                    </p:txBody>
                  </p:sp>
                  <p:sp>
                    <p:nvSpPr>
                      <p:cNvPr id="95" name="TextBox 94">
                        <a:extLst>
                          <a:ext uri="{FF2B5EF4-FFF2-40B4-BE49-F238E27FC236}">
                            <a16:creationId xmlns:a16="http://schemas.microsoft.com/office/drawing/2014/main" id="{DD8ABADD-1C51-3F4B-B33B-BF9B70E9E681}"/>
                          </a:ext>
                        </a:extLst>
                      </p:cNvPr>
                      <p:cNvSpPr txBox="1"/>
                      <p:nvPr/>
                    </p:nvSpPr>
                    <p:spPr>
                      <a:xfrm>
                        <a:off x="1901681" y="5144060"/>
                        <a:ext cx="344231" cy="338554"/>
                      </a:xfrm>
                      <a:prstGeom prst="rect">
                        <a:avLst/>
                      </a:prstGeom>
                      <a:noFill/>
                    </p:spPr>
                    <p:txBody>
                      <a:bodyPr wrap="square" rtlCol="0">
                        <a:spAutoFit/>
                      </a:bodyPr>
                      <a:lstStyle/>
                      <a:p>
                        <a:pPr algn="ctr"/>
                        <a:r>
                          <a:rPr lang="en-US" sz="1600" dirty="0">
                            <a:solidFill>
                              <a:schemeClr val="bg2">
                                <a:lumMod val="25000"/>
                              </a:schemeClr>
                            </a:solidFill>
                          </a:rPr>
                          <a:t>u</a:t>
                        </a:r>
                      </a:p>
                    </p:txBody>
                  </p:sp>
                  <p:sp>
                    <p:nvSpPr>
                      <p:cNvPr id="96" name="TextBox 95">
                        <a:extLst>
                          <a:ext uri="{FF2B5EF4-FFF2-40B4-BE49-F238E27FC236}">
                            <a16:creationId xmlns:a16="http://schemas.microsoft.com/office/drawing/2014/main" id="{F90C93E9-9D3F-8548-8CF3-A09049879EEA}"/>
                          </a:ext>
                        </a:extLst>
                      </p:cNvPr>
                      <p:cNvSpPr txBox="1"/>
                      <p:nvPr/>
                    </p:nvSpPr>
                    <p:spPr>
                      <a:xfrm>
                        <a:off x="2735587" y="5095282"/>
                        <a:ext cx="344231" cy="338554"/>
                      </a:xfrm>
                      <a:prstGeom prst="rect">
                        <a:avLst/>
                      </a:prstGeom>
                      <a:noFill/>
                    </p:spPr>
                    <p:txBody>
                      <a:bodyPr wrap="square" rtlCol="0">
                        <a:spAutoFit/>
                      </a:bodyPr>
                      <a:lstStyle/>
                      <a:p>
                        <a:pPr algn="ctr"/>
                        <a:r>
                          <a:rPr lang="en-US" sz="1600" dirty="0">
                            <a:solidFill>
                              <a:schemeClr val="bg2">
                                <a:lumMod val="25000"/>
                              </a:schemeClr>
                            </a:solidFill>
                          </a:rPr>
                          <a:t>d</a:t>
                        </a:r>
                      </a:p>
                    </p:txBody>
                  </p:sp>
                </p:grpSp>
                <p:sp>
                  <p:nvSpPr>
                    <p:cNvPr id="81" name="TextBox 80">
                      <a:extLst>
                        <a:ext uri="{FF2B5EF4-FFF2-40B4-BE49-F238E27FC236}">
                          <a16:creationId xmlns:a16="http://schemas.microsoft.com/office/drawing/2014/main" id="{90AFD52B-58D3-0E4F-9157-E4ADEA332FA4}"/>
                        </a:ext>
                      </a:extLst>
                    </p:cNvPr>
                    <p:cNvSpPr txBox="1"/>
                    <p:nvPr/>
                  </p:nvSpPr>
                  <p:spPr>
                    <a:xfrm>
                      <a:off x="3818300" y="4727781"/>
                      <a:ext cx="344231" cy="276999"/>
                    </a:xfrm>
                    <a:prstGeom prst="rect">
                      <a:avLst/>
                    </a:prstGeom>
                    <a:noFill/>
                  </p:spPr>
                  <p:txBody>
                    <a:bodyPr wrap="square" rtlCol="0">
                      <a:spAutoFit/>
                    </a:bodyPr>
                    <a:lstStyle/>
                    <a:p>
                      <a:pPr algn="ctr"/>
                      <a:r>
                        <a:rPr lang="en-US" sz="1100" dirty="0">
                          <a:solidFill>
                            <a:schemeClr val="bg2">
                              <a:lumMod val="25000"/>
                            </a:schemeClr>
                          </a:solidFill>
                        </a:rPr>
                        <a:t>d</a:t>
                      </a:r>
                    </a:p>
                  </p:txBody>
                </p:sp>
                <p:sp>
                  <p:nvSpPr>
                    <p:cNvPr id="82" name="TextBox 81">
                      <a:extLst>
                        <a:ext uri="{FF2B5EF4-FFF2-40B4-BE49-F238E27FC236}">
                          <a16:creationId xmlns:a16="http://schemas.microsoft.com/office/drawing/2014/main" id="{189BC76B-9026-8947-8B32-BBC4763BB646}"/>
                        </a:ext>
                      </a:extLst>
                    </p:cNvPr>
                    <p:cNvSpPr txBox="1"/>
                    <p:nvPr/>
                  </p:nvSpPr>
                  <p:spPr>
                    <a:xfrm>
                      <a:off x="4048584" y="4727603"/>
                      <a:ext cx="344231" cy="276999"/>
                    </a:xfrm>
                    <a:prstGeom prst="rect">
                      <a:avLst/>
                    </a:prstGeom>
                    <a:noFill/>
                  </p:spPr>
                  <p:txBody>
                    <a:bodyPr wrap="square" rtlCol="0">
                      <a:spAutoFit/>
                    </a:bodyPr>
                    <a:lstStyle/>
                    <a:p>
                      <a:pPr algn="ctr"/>
                      <a:r>
                        <a:rPr lang="en-US" sz="1100" dirty="0">
                          <a:solidFill>
                            <a:schemeClr val="bg2">
                              <a:lumMod val="25000"/>
                            </a:schemeClr>
                          </a:solidFill>
                        </a:rPr>
                        <a:t>d</a:t>
                      </a:r>
                    </a:p>
                  </p:txBody>
                </p:sp>
                <p:sp>
                  <p:nvSpPr>
                    <p:cNvPr id="83" name="TextBox 82">
                      <a:extLst>
                        <a:ext uri="{FF2B5EF4-FFF2-40B4-BE49-F238E27FC236}">
                          <a16:creationId xmlns:a16="http://schemas.microsoft.com/office/drawing/2014/main" id="{BFCE5088-660D-314C-AD28-D120466CBC78}"/>
                        </a:ext>
                      </a:extLst>
                    </p:cNvPr>
                    <p:cNvSpPr txBox="1"/>
                    <p:nvPr/>
                  </p:nvSpPr>
                  <p:spPr>
                    <a:xfrm>
                      <a:off x="4416046" y="5574080"/>
                      <a:ext cx="344231" cy="261610"/>
                    </a:xfrm>
                    <a:prstGeom prst="rect">
                      <a:avLst/>
                    </a:prstGeom>
                    <a:noFill/>
                  </p:spPr>
                  <p:txBody>
                    <a:bodyPr wrap="square" rtlCol="0">
                      <a:spAutoFit/>
                    </a:bodyPr>
                    <a:lstStyle/>
                    <a:p>
                      <a:pPr algn="ctr"/>
                      <a:r>
                        <a:rPr lang="en-US" sz="1100" dirty="0">
                          <a:solidFill>
                            <a:schemeClr val="bg2">
                              <a:lumMod val="25000"/>
                            </a:schemeClr>
                          </a:solidFill>
                        </a:rPr>
                        <a:t>u</a:t>
                      </a:r>
                    </a:p>
                  </p:txBody>
                </p:sp>
                <p:sp>
                  <p:nvSpPr>
                    <p:cNvPr id="84" name="TextBox 83">
                      <a:extLst>
                        <a:ext uri="{FF2B5EF4-FFF2-40B4-BE49-F238E27FC236}">
                          <a16:creationId xmlns:a16="http://schemas.microsoft.com/office/drawing/2014/main" id="{11C4B154-67B3-E54A-80FF-B56216814BDC}"/>
                        </a:ext>
                      </a:extLst>
                    </p:cNvPr>
                    <p:cNvSpPr txBox="1"/>
                    <p:nvPr/>
                  </p:nvSpPr>
                  <p:spPr>
                    <a:xfrm>
                      <a:off x="4565459" y="5412089"/>
                      <a:ext cx="344231" cy="261610"/>
                    </a:xfrm>
                    <a:prstGeom prst="rect">
                      <a:avLst/>
                    </a:prstGeom>
                    <a:noFill/>
                  </p:spPr>
                  <p:txBody>
                    <a:bodyPr wrap="square" rtlCol="0">
                      <a:spAutoFit/>
                    </a:bodyPr>
                    <a:lstStyle/>
                    <a:p>
                      <a:pPr algn="ctr"/>
                      <a:r>
                        <a:rPr lang="en-US" sz="1100" dirty="0">
                          <a:solidFill>
                            <a:schemeClr val="bg2">
                              <a:lumMod val="25000"/>
                            </a:schemeClr>
                          </a:solidFill>
                        </a:rPr>
                        <a:t>u</a:t>
                      </a:r>
                    </a:p>
                  </p:txBody>
                </p:sp>
                <p:sp>
                  <p:nvSpPr>
                    <p:cNvPr id="85" name="TextBox 84">
                      <a:extLst>
                        <a:ext uri="{FF2B5EF4-FFF2-40B4-BE49-F238E27FC236}">
                          <a16:creationId xmlns:a16="http://schemas.microsoft.com/office/drawing/2014/main" id="{D071F343-5F6E-8C45-BF6A-1E207ACE0156}"/>
                        </a:ext>
                      </a:extLst>
                    </p:cNvPr>
                    <p:cNvSpPr txBox="1"/>
                    <p:nvPr/>
                  </p:nvSpPr>
                  <p:spPr>
                    <a:xfrm>
                      <a:off x="4981626" y="4643247"/>
                      <a:ext cx="344231" cy="261610"/>
                    </a:xfrm>
                    <a:prstGeom prst="rect">
                      <a:avLst/>
                    </a:prstGeom>
                    <a:noFill/>
                  </p:spPr>
                  <p:txBody>
                    <a:bodyPr wrap="square" rtlCol="0">
                      <a:spAutoFit/>
                    </a:bodyPr>
                    <a:lstStyle/>
                    <a:p>
                      <a:pPr algn="ctr"/>
                      <a:r>
                        <a:rPr lang="en-US" sz="1100" dirty="0">
                          <a:solidFill>
                            <a:schemeClr val="bg2">
                              <a:lumMod val="25000"/>
                            </a:schemeClr>
                          </a:solidFill>
                        </a:rPr>
                        <a:t>s</a:t>
                      </a:r>
                    </a:p>
                  </p:txBody>
                </p:sp>
                <p:sp>
                  <p:nvSpPr>
                    <p:cNvPr id="86" name="TextBox 85">
                      <a:extLst>
                        <a:ext uri="{FF2B5EF4-FFF2-40B4-BE49-F238E27FC236}">
                          <a16:creationId xmlns:a16="http://schemas.microsoft.com/office/drawing/2014/main" id="{C5723861-8EE9-D341-8D25-9E110AA5A20A}"/>
                        </a:ext>
                      </a:extLst>
                    </p:cNvPr>
                    <p:cNvSpPr txBox="1"/>
                    <p:nvPr/>
                  </p:nvSpPr>
                  <p:spPr>
                    <a:xfrm>
                      <a:off x="5138156" y="4762772"/>
                      <a:ext cx="344231" cy="261610"/>
                    </a:xfrm>
                    <a:prstGeom prst="rect">
                      <a:avLst/>
                    </a:prstGeom>
                    <a:noFill/>
                  </p:spPr>
                  <p:txBody>
                    <a:bodyPr wrap="square" rtlCol="0">
                      <a:spAutoFit/>
                    </a:bodyPr>
                    <a:lstStyle/>
                    <a:p>
                      <a:pPr algn="ctr"/>
                      <a:r>
                        <a:rPr lang="en-US" sz="1100" dirty="0">
                          <a:solidFill>
                            <a:schemeClr val="bg2">
                              <a:lumMod val="25000"/>
                            </a:schemeClr>
                          </a:solidFill>
                        </a:rPr>
                        <a:t>s</a:t>
                      </a:r>
                    </a:p>
                  </p:txBody>
                </p:sp>
                <p:cxnSp>
                  <p:nvCxnSpPr>
                    <p:cNvPr id="87" name="Straight Connector 86">
                      <a:extLst>
                        <a:ext uri="{FF2B5EF4-FFF2-40B4-BE49-F238E27FC236}">
                          <a16:creationId xmlns:a16="http://schemas.microsoft.com/office/drawing/2014/main" id="{D77E76AF-C56B-1F46-83AF-1672F2315A78}"/>
                        </a:ext>
                      </a:extLst>
                    </p:cNvPr>
                    <p:cNvCxnSpPr>
                      <a:cxnSpLocks/>
                    </p:cNvCxnSpPr>
                    <p:nvPr/>
                  </p:nvCxnSpPr>
                  <p:spPr>
                    <a:xfrm>
                      <a:off x="4181148" y="4785472"/>
                      <a:ext cx="72042"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712CE13-9B8A-9340-AFFB-E74520596562}"/>
                        </a:ext>
                      </a:extLst>
                    </p:cNvPr>
                    <p:cNvCxnSpPr>
                      <a:cxnSpLocks/>
                    </p:cNvCxnSpPr>
                    <p:nvPr/>
                  </p:nvCxnSpPr>
                  <p:spPr>
                    <a:xfrm>
                      <a:off x="4702535" y="5498561"/>
                      <a:ext cx="72042"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90E1293-851A-FA4B-A801-83471B676426}"/>
                        </a:ext>
                      </a:extLst>
                    </p:cNvPr>
                    <p:cNvCxnSpPr>
                      <a:cxnSpLocks/>
                    </p:cNvCxnSpPr>
                    <p:nvPr/>
                  </p:nvCxnSpPr>
                  <p:spPr>
                    <a:xfrm>
                      <a:off x="5274250" y="4845544"/>
                      <a:ext cx="72042"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0556A050-138C-4343-96A7-6271680E7081}"/>
                      </a:ext>
                    </a:extLst>
                  </p:cNvPr>
                  <p:cNvGrpSpPr/>
                  <p:nvPr/>
                </p:nvGrpSpPr>
                <p:grpSpPr>
                  <a:xfrm>
                    <a:off x="5009332" y="4643781"/>
                    <a:ext cx="451411" cy="400537"/>
                    <a:chOff x="1574157" y="4590540"/>
                    <a:chExt cx="451411" cy="400537"/>
                  </a:xfrm>
                </p:grpSpPr>
                <p:sp>
                  <p:nvSpPr>
                    <p:cNvPr id="78" name="Oval 77">
                      <a:extLst>
                        <a:ext uri="{FF2B5EF4-FFF2-40B4-BE49-F238E27FC236}">
                          <a16:creationId xmlns:a16="http://schemas.microsoft.com/office/drawing/2014/main" id="{ECD55128-7F0D-B94F-8E1A-54559895CE2E}"/>
                        </a:ext>
                      </a:extLst>
                    </p:cNvPr>
                    <p:cNvSpPr/>
                    <p:nvPr/>
                  </p:nvSpPr>
                  <p:spPr>
                    <a:xfrm>
                      <a:off x="1574157" y="4590540"/>
                      <a:ext cx="300941" cy="289367"/>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19B22CF-314C-2B41-B96A-EEABBDF2BF29}"/>
                        </a:ext>
                      </a:extLst>
                    </p:cNvPr>
                    <p:cNvSpPr/>
                    <p:nvPr/>
                  </p:nvSpPr>
                  <p:spPr>
                    <a:xfrm>
                      <a:off x="1724627" y="4701710"/>
                      <a:ext cx="300941" cy="289367"/>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6CB5BD8B-5A16-B64A-9E8A-DD29C12CCB90}"/>
                      </a:ext>
                    </a:extLst>
                  </p:cNvPr>
                  <p:cNvGrpSpPr/>
                  <p:nvPr/>
                </p:nvGrpSpPr>
                <p:grpSpPr>
                  <a:xfrm>
                    <a:off x="4437692" y="5398211"/>
                    <a:ext cx="451411" cy="449708"/>
                    <a:chOff x="2313740" y="5444314"/>
                    <a:chExt cx="451411" cy="449708"/>
                  </a:xfrm>
                </p:grpSpPr>
                <p:sp>
                  <p:nvSpPr>
                    <p:cNvPr id="76" name="Oval 75">
                      <a:extLst>
                        <a:ext uri="{FF2B5EF4-FFF2-40B4-BE49-F238E27FC236}">
                          <a16:creationId xmlns:a16="http://schemas.microsoft.com/office/drawing/2014/main" id="{3C45C146-69C4-F942-8A4C-7912073E0A62}"/>
                        </a:ext>
                      </a:extLst>
                    </p:cNvPr>
                    <p:cNvSpPr/>
                    <p:nvPr/>
                  </p:nvSpPr>
                  <p:spPr>
                    <a:xfrm>
                      <a:off x="2313740" y="5604655"/>
                      <a:ext cx="300941" cy="289367"/>
                    </a:xfrm>
                    <a:prstGeom prst="ellipse">
                      <a:avLst/>
                    </a:prstGeom>
                    <a:solidFill>
                      <a:srgbClr val="C00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2935B94-F9A2-FE4E-A8C0-1D22A5719BC3}"/>
                        </a:ext>
                      </a:extLst>
                    </p:cNvPr>
                    <p:cNvSpPr/>
                    <p:nvPr/>
                  </p:nvSpPr>
                  <p:spPr>
                    <a:xfrm>
                      <a:off x="2464210" y="5444314"/>
                      <a:ext cx="300941" cy="289367"/>
                    </a:xfrm>
                    <a:prstGeom prst="ellipse">
                      <a:avLst/>
                    </a:prstGeom>
                    <a:solidFill>
                      <a:srgbClr val="C00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A4A08C9C-09E6-624F-B4EE-63AEF2548F1F}"/>
                      </a:ext>
                    </a:extLst>
                  </p:cNvPr>
                  <p:cNvGrpSpPr/>
                  <p:nvPr/>
                </p:nvGrpSpPr>
                <p:grpSpPr>
                  <a:xfrm>
                    <a:off x="3842738" y="4721598"/>
                    <a:ext cx="524902" cy="289367"/>
                    <a:chOff x="1574157" y="4809057"/>
                    <a:chExt cx="524902" cy="289367"/>
                  </a:xfrm>
                </p:grpSpPr>
                <p:sp>
                  <p:nvSpPr>
                    <p:cNvPr id="74" name="Oval 73">
                      <a:extLst>
                        <a:ext uri="{FF2B5EF4-FFF2-40B4-BE49-F238E27FC236}">
                          <a16:creationId xmlns:a16="http://schemas.microsoft.com/office/drawing/2014/main" id="{0980D901-3D60-BE4D-93CE-C2CFEC6B6C55}"/>
                        </a:ext>
                      </a:extLst>
                    </p:cNvPr>
                    <p:cNvSpPr/>
                    <p:nvPr/>
                  </p:nvSpPr>
                  <p:spPr>
                    <a:xfrm>
                      <a:off x="1574157" y="4809057"/>
                      <a:ext cx="300941" cy="289367"/>
                    </a:xfrm>
                    <a:prstGeom prst="ellipse">
                      <a:avLst/>
                    </a:prstGeom>
                    <a:solidFill>
                      <a:srgbClr val="0070C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6357C45-3F1E-CC4D-8518-1EF471F6E6F1}"/>
                        </a:ext>
                      </a:extLst>
                    </p:cNvPr>
                    <p:cNvSpPr/>
                    <p:nvPr/>
                  </p:nvSpPr>
                  <p:spPr>
                    <a:xfrm>
                      <a:off x="1798118" y="4809057"/>
                      <a:ext cx="300941" cy="289367"/>
                    </a:xfrm>
                    <a:prstGeom prst="ellipse">
                      <a:avLst/>
                    </a:prstGeom>
                    <a:solidFill>
                      <a:srgbClr val="0070C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690067E3-CE3A-D24C-8100-74711363F4DC}"/>
                    </a:ext>
                  </a:extLst>
                </p:cNvPr>
                <p:cNvGrpSpPr/>
                <p:nvPr/>
              </p:nvGrpSpPr>
              <p:grpSpPr>
                <a:xfrm>
                  <a:off x="7467620" y="4378405"/>
                  <a:ext cx="3586756" cy="1845686"/>
                  <a:chOff x="7467620" y="4378405"/>
                  <a:chExt cx="3586756" cy="1845686"/>
                </a:xfrm>
              </p:grpSpPr>
              <p:grpSp>
                <p:nvGrpSpPr>
                  <p:cNvPr id="22" name="Group 21">
                    <a:extLst>
                      <a:ext uri="{FF2B5EF4-FFF2-40B4-BE49-F238E27FC236}">
                        <a16:creationId xmlns:a16="http://schemas.microsoft.com/office/drawing/2014/main" id="{E32C8B7D-4FB4-DA49-A09B-31C4F30B43BC}"/>
                      </a:ext>
                    </a:extLst>
                  </p:cNvPr>
                  <p:cNvGrpSpPr/>
                  <p:nvPr/>
                </p:nvGrpSpPr>
                <p:grpSpPr>
                  <a:xfrm>
                    <a:off x="7467620" y="4797041"/>
                    <a:ext cx="1402805" cy="809658"/>
                    <a:chOff x="7467620" y="4797041"/>
                    <a:chExt cx="1402805" cy="809658"/>
                  </a:xfrm>
                </p:grpSpPr>
                <p:sp>
                  <p:nvSpPr>
                    <p:cNvPr id="68" name="Right Arrow 67">
                      <a:extLst>
                        <a:ext uri="{FF2B5EF4-FFF2-40B4-BE49-F238E27FC236}">
                          <a16:creationId xmlns:a16="http://schemas.microsoft.com/office/drawing/2014/main" id="{CE342616-EDEF-4B43-9010-70F5E1CD2689}"/>
                        </a:ext>
                      </a:extLst>
                    </p:cNvPr>
                    <p:cNvSpPr/>
                    <p:nvPr/>
                  </p:nvSpPr>
                  <p:spPr>
                    <a:xfrm>
                      <a:off x="7467620" y="4797041"/>
                      <a:ext cx="1402805" cy="809658"/>
                    </a:xfrm>
                    <a:prstGeom prst="rightArrow">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F7DE02A7-99E1-434A-A86A-139AEB5D3C28}"/>
                        </a:ext>
                      </a:extLst>
                    </p:cNvPr>
                    <p:cNvSpPr txBox="1"/>
                    <p:nvPr/>
                  </p:nvSpPr>
                  <p:spPr>
                    <a:xfrm>
                      <a:off x="7586465" y="5008492"/>
                      <a:ext cx="824328" cy="369332"/>
                    </a:xfrm>
                    <a:prstGeom prst="rect">
                      <a:avLst/>
                    </a:prstGeom>
                    <a:noFill/>
                  </p:spPr>
                  <p:txBody>
                    <a:bodyPr wrap="none" rtlCol="0">
                      <a:spAutoFit/>
                    </a:bodyPr>
                    <a:lstStyle/>
                    <a:p>
                      <a:r>
                        <a:rPr lang="en-US" dirty="0">
                          <a:solidFill>
                            <a:schemeClr val="bg2">
                              <a:lumMod val="25000"/>
                            </a:schemeClr>
                          </a:solidFill>
                        </a:rPr>
                        <a:t>Energy</a:t>
                      </a:r>
                    </a:p>
                  </p:txBody>
                </p:sp>
              </p:grpSp>
              <p:grpSp>
                <p:nvGrpSpPr>
                  <p:cNvPr id="23" name="Group 22">
                    <a:extLst>
                      <a:ext uri="{FF2B5EF4-FFF2-40B4-BE49-F238E27FC236}">
                        <a16:creationId xmlns:a16="http://schemas.microsoft.com/office/drawing/2014/main" id="{691957A6-30E6-BE4E-B9BE-0C4D0561A1E9}"/>
                      </a:ext>
                    </a:extLst>
                  </p:cNvPr>
                  <p:cNvGrpSpPr/>
                  <p:nvPr/>
                </p:nvGrpSpPr>
                <p:grpSpPr>
                  <a:xfrm>
                    <a:off x="9156128" y="4378405"/>
                    <a:ext cx="1898248" cy="1845686"/>
                    <a:chOff x="9156128" y="4378405"/>
                    <a:chExt cx="1898248" cy="1845686"/>
                  </a:xfrm>
                </p:grpSpPr>
                <p:grpSp>
                  <p:nvGrpSpPr>
                    <p:cNvPr id="24" name="Group 23">
                      <a:extLst>
                        <a:ext uri="{FF2B5EF4-FFF2-40B4-BE49-F238E27FC236}">
                          <a16:creationId xmlns:a16="http://schemas.microsoft.com/office/drawing/2014/main" id="{24A855DE-0A78-444A-9E6F-43F048A244B0}"/>
                        </a:ext>
                      </a:extLst>
                    </p:cNvPr>
                    <p:cNvGrpSpPr/>
                    <p:nvPr/>
                  </p:nvGrpSpPr>
                  <p:grpSpPr>
                    <a:xfrm>
                      <a:off x="9156128" y="4378405"/>
                      <a:ext cx="1898248" cy="1845686"/>
                      <a:chOff x="1469985" y="4114817"/>
                      <a:chExt cx="1898248" cy="1845686"/>
                    </a:xfrm>
                  </p:grpSpPr>
                  <p:sp>
                    <p:nvSpPr>
                      <p:cNvPr id="61" name="Oval 60">
                        <a:extLst>
                          <a:ext uri="{FF2B5EF4-FFF2-40B4-BE49-F238E27FC236}">
                            <a16:creationId xmlns:a16="http://schemas.microsoft.com/office/drawing/2014/main" id="{886947EF-7413-D842-956B-947173DAFBF6}"/>
                          </a:ext>
                        </a:extLst>
                      </p:cNvPr>
                      <p:cNvSpPr/>
                      <p:nvPr/>
                    </p:nvSpPr>
                    <p:spPr>
                      <a:xfrm>
                        <a:off x="1469985" y="4114817"/>
                        <a:ext cx="1898248" cy="1845686"/>
                      </a:xfrm>
                      <a:prstGeom prst="ellipse">
                        <a:avLst/>
                      </a:prstGeom>
                      <a:gradFill flip="none" rotWithShape="1">
                        <a:gsLst>
                          <a:gs pos="0">
                            <a:schemeClr val="bg1">
                              <a:lumMod val="65000"/>
                            </a:schemeClr>
                          </a:gs>
                          <a:gs pos="50000">
                            <a:schemeClr val="bg1">
                              <a:lumMod val="8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E02764FF-D80A-CE40-B6BD-3D5A990CEF63}"/>
                          </a:ext>
                        </a:extLst>
                      </p:cNvPr>
                      <p:cNvSpPr/>
                      <p:nvPr/>
                    </p:nvSpPr>
                    <p:spPr>
                      <a:xfrm>
                        <a:off x="1867382" y="5123727"/>
                        <a:ext cx="412830" cy="408393"/>
                      </a:xfrm>
                      <a:prstGeom prst="ellipse">
                        <a:avLst/>
                      </a:prstGeom>
                      <a:solidFill>
                        <a:srgbClr val="00B0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06B2A2C-2DDE-D547-8134-3F77C0D79D47}"/>
                          </a:ext>
                        </a:extLst>
                      </p:cNvPr>
                      <p:cNvSpPr/>
                      <p:nvPr/>
                    </p:nvSpPr>
                    <p:spPr>
                      <a:xfrm>
                        <a:off x="2182559" y="4435657"/>
                        <a:ext cx="412830" cy="408393"/>
                      </a:xfrm>
                      <a:prstGeom prst="ellipse">
                        <a:avLst/>
                      </a:prstGeom>
                      <a:solidFill>
                        <a:srgbClr val="C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1A57A15-3555-344D-8B4C-EA80EB071213}"/>
                          </a:ext>
                        </a:extLst>
                      </p:cNvPr>
                      <p:cNvSpPr/>
                      <p:nvPr/>
                    </p:nvSpPr>
                    <p:spPr>
                      <a:xfrm>
                        <a:off x="2696379" y="5063914"/>
                        <a:ext cx="412830" cy="408393"/>
                      </a:xfrm>
                      <a:prstGeom prst="ellipse">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D8CC02C-57E1-9947-9DAA-321E4C24F78A}"/>
                          </a:ext>
                        </a:extLst>
                      </p:cNvPr>
                      <p:cNvSpPr txBox="1"/>
                      <p:nvPr/>
                    </p:nvSpPr>
                    <p:spPr>
                      <a:xfrm>
                        <a:off x="2217299" y="4458226"/>
                        <a:ext cx="344231" cy="338554"/>
                      </a:xfrm>
                      <a:prstGeom prst="rect">
                        <a:avLst/>
                      </a:prstGeom>
                      <a:noFill/>
                    </p:spPr>
                    <p:txBody>
                      <a:bodyPr wrap="square" rtlCol="0">
                        <a:spAutoFit/>
                      </a:bodyPr>
                      <a:lstStyle/>
                      <a:p>
                        <a:pPr algn="ctr"/>
                        <a:r>
                          <a:rPr lang="en-US" sz="1600" dirty="0">
                            <a:solidFill>
                              <a:schemeClr val="bg2">
                                <a:lumMod val="25000"/>
                              </a:schemeClr>
                            </a:solidFill>
                          </a:rPr>
                          <a:t>u</a:t>
                        </a:r>
                      </a:p>
                    </p:txBody>
                  </p:sp>
                  <p:sp>
                    <p:nvSpPr>
                      <p:cNvPr id="66" name="TextBox 65">
                        <a:extLst>
                          <a:ext uri="{FF2B5EF4-FFF2-40B4-BE49-F238E27FC236}">
                            <a16:creationId xmlns:a16="http://schemas.microsoft.com/office/drawing/2014/main" id="{68E290AD-79F3-E54F-8692-86701510BF20}"/>
                          </a:ext>
                        </a:extLst>
                      </p:cNvPr>
                      <p:cNvSpPr txBox="1"/>
                      <p:nvPr/>
                    </p:nvSpPr>
                    <p:spPr>
                      <a:xfrm>
                        <a:off x="1901681" y="5144060"/>
                        <a:ext cx="344231" cy="338554"/>
                      </a:xfrm>
                      <a:prstGeom prst="rect">
                        <a:avLst/>
                      </a:prstGeom>
                      <a:noFill/>
                    </p:spPr>
                    <p:txBody>
                      <a:bodyPr wrap="square" rtlCol="0">
                        <a:spAutoFit/>
                      </a:bodyPr>
                      <a:lstStyle/>
                      <a:p>
                        <a:pPr algn="ctr"/>
                        <a:r>
                          <a:rPr lang="en-US" sz="1600" dirty="0">
                            <a:solidFill>
                              <a:schemeClr val="bg2">
                                <a:lumMod val="25000"/>
                              </a:schemeClr>
                            </a:solidFill>
                          </a:rPr>
                          <a:t>u</a:t>
                        </a:r>
                      </a:p>
                    </p:txBody>
                  </p:sp>
                  <p:sp>
                    <p:nvSpPr>
                      <p:cNvPr id="67" name="TextBox 66">
                        <a:extLst>
                          <a:ext uri="{FF2B5EF4-FFF2-40B4-BE49-F238E27FC236}">
                            <a16:creationId xmlns:a16="http://schemas.microsoft.com/office/drawing/2014/main" id="{30C0F0C5-5A08-5942-A498-9DB901A45465}"/>
                          </a:ext>
                        </a:extLst>
                      </p:cNvPr>
                      <p:cNvSpPr txBox="1"/>
                      <p:nvPr/>
                    </p:nvSpPr>
                    <p:spPr>
                      <a:xfrm>
                        <a:off x="2735587" y="5095282"/>
                        <a:ext cx="344231" cy="338554"/>
                      </a:xfrm>
                      <a:prstGeom prst="rect">
                        <a:avLst/>
                      </a:prstGeom>
                      <a:noFill/>
                    </p:spPr>
                    <p:txBody>
                      <a:bodyPr wrap="square" rtlCol="0">
                        <a:spAutoFit/>
                      </a:bodyPr>
                      <a:lstStyle/>
                      <a:p>
                        <a:pPr algn="ctr"/>
                        <a:r>
                          <a:rPr lang="en-US" sz="1600" dirty="0">
                            <a:solidFill>
                              <a:schemeClr val="bg2">
                                <a:lumMod val="25000"/>
                              </a:schemeClr>
                            </a:solidFill>
                          </a:rPr>
                          <a:t>d</a:t>
                        </a:r>
                      </a:p>
                    </p:txBody>
                  </p:sp>
                </p:grpSp>
                <p:grpSp>
                  <p:nvGrpSpPr>
                    <p:cNvPr id="25" name="Group 24">
                      <a:extLst>
                        <a:ext uri="{FF2B5EF4-FFF2-40B4-BE49-F238E27FC236}">
                          <a16:creationId xmlns:a16="http://schemas.microsoft.com/office/drawing/2014/main" id="{4007A19D-DEF6-E249-845A-2C1FA6D65CC4}"/>
                        </a:ext>
                      </a:extLst>
                    </p:cNvPr>
                    <p:cNvGrpSpPr/>
                    <p:nvPr/>
                  </p:nvGrpSpPr>
                  <p:grpSpPr>
                    <a:xfrm rot="1496196">
                      <a:off x="9359426" y="4846281"/>
                      <a:ext cx="285317" cy="275424"/>
                      <a:chOff x="9359426" y="4846280"/>
                      <a:chExt cx="451411" cy="400537"/>
                    </a:xfrm>
                  </p:grpSpPr>
                  <p:sp>
                    <p:nvSpPr>
                      <p:cNvPr id="59" name="Oval 58">
                        <a:extLst>
                          <a:ext uri="{FF2B5EF4-FFF2-40B4-BE49-F238E27FC236}">
                            <a16:creationId xmlns:a16="http://schemas.microsoft.com/office/drawing/2014/main" id="{19638F07-46D7-BD41-9853-C22A696BBDEA}"/>
                          </a:ext>
                        </a:extLst>
                      </p:cNvPr>
                      <p:cNvSpPr/>
                      <p:nvPr/>
                    </p:nvSpPr>
                    <p:spPr>
                      <a:xfrm>
                        <a:off x="9359426" y="4846280"/>
                        <a:ext cx="300941" cy="289367"/>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E8209CF-5EB6-0A4A-9EF4-FF5E7AE543F9}"/>
                          </a:ext>
                        </a:extLst>
                      </p:cNvPr>
                      <p:cNvSpPr/>
                      <p:nvPr/>
                    </p:nvSpPr>
                    <p:spPr>
                      <a:xfrm>
                        <a:off x="9509896" y="4957450"/>
                        <a:ext cx="300941" cy="289367"/>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D626DEB-32E8-614D-AD9D-CACC1992AA0E}"/>
                        </a:ext>
                      </a:extLst>
                    </p:cNvPr>
                    <p:cNvGrpSpPr/>
                    <p:nvPr/>
                  </p:nvGrpSpPr>
                  <p:grpSpPr>
                    <a:xfrm rot="4821995">
                      <a:off x="9988958" y="5795708"/>
                      <a:ext cx="285317" cy="275424"/>
                      <a:chOff x="9359426" y="4846280"/>
                      <a:chExt cx="451411" cy="400537"/>
                    </a:xfrm>
                  </p:grpSpPr>
                  <p:sp>
                    <p:nvSpPr>
                      <p:cNvPr id="57" name="Oval 56">
                        <a:extLst>
                          <a:ext uri="{FF2B5EF4-FFF2-40B4-BE49-F238E27FC236}">
                            <a16:creationId xmlns:a16="http://schemas.microsoft.com/office/drawing/2014/main" id="{3BE07CCE-8CFC-B848-A812-88019A12389A}"/>
                          </a:ext>
                        </a:extLst>
                      </p:cNvPr>
                      <p:cNvSpPr/>
                      <p:nvPr/>
                    </p:nvSpPr>
                    <p:spPr>
                      <a:xfrm>
                        <a:off x="9359426" y="4846280"/>
                        <a:ext cx="300941" cy="289367"/>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B6DEAED-7DBB-AD49-9B2A-8FDD96B33FF6}"/>
                          </a:ext>
                        </a:extLst>
                      </p:cNvPr>
                      <p:cNvSpPr/>
                      <p:nvPr/>
                    </p:nvSpPr>
                    <p:spPr>
                      <a:xfrm>
                        <a:off x="9509896" y="4957450"/>
                        <a:ext cx="300941" cy="289367"/>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2B326D01-A99F-994D-9859-A5E4E79DC0EF}"/>
                        </a:ext>
                      </a:extLst>
                    </p:cNvPr>
                    <p:cNvGrpSpPr/>
                    <p:nvPr/>
                  </p:nvGrpSpPr>
                  <p:grpSpPr>
                    <a:xfrm rot="9282275">
                      <a:off x="10284773" y="5122494"/>
                      <a:ext cx="326024" cy="224996"/>
                      <a:chOff x="9144551" y="4846280"/>
                      <a:chExt cx="515816" cy="327202"/>
                    </a:xfrm>
                  </p:grpSpPr>
                  <p:sp>
                    <p:nvSpPr>
                      <p:cNvPr id="55" name="Oval 54">
                        <a:extLst>
                          <a:ext uri="{FF2B5EF4-FFF2-40B4-BE49-F238E27FC236}">
                            <a16:creationId xmlns:a16="http://schemas.microsoft.com/office/drawing/2014/main" id="{36CBF05C-05E2-E44C-8EB5-337487669A92}"/>
                          </a:ext>
                        </a:extLst>
                      </p:cNvPr>
                      <p:cNvSpPr/>
                      <p:nvPr/>
                    </p:nvSpPr>
                    <p:spPr>
                      <a:xfrm>
                        <a:off x="9359426" y="4846280"/>
                        <a:ext cx="300941" cy="289367"/>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942B02A-74BE-D24F-9C23-674796BFBF06}"/>
                          </a:ext>
                        </a:extLst>
                      </p:cNvPr>
                      <p:cNvSpPr/>
                      <p:nvPr/>
                    </p:nvSpPr>
                    <p:spPr>
                      <a:xfrm>
                        <a:off x="9144551" y="4884116"/>
                        <a:ext cx="300942" cy="289366"/>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DC20461-BA0A-004B-B04E-C94F4EC24888}"/>
                        </a:ext>
                      </a:extLst>
                    </p:cNvPr>
                    <p:cNvGrpSpPr/>
                    <p:nvPr/>
                  </p:nvGrpSpPr>
                  <p:grpSpPr>
                    <a:xfrm rot="20581615">
                      <a:off x="9252319" y="5502089"/>
                      <a:ext cx="285317" cy="275424"/>
                      <a:chOff x="9359426" y="4846280"/>
                      <a:chExt cx="451411" cy="400537"/>
                    </a:xfrm>
                    <a:solidFill>
                      <a:srgbClr val="0070C0">
                        <a:alpha val="50196"/>
                      </a:srgbClr>
                    </a:solidFill>
                  </p:grpSpPr>
                  <p:sp>
                    <p:nvSpPr>
                      <p:cNvPr id="53" name="Oval 52">
                        <a:extLst>
                          <a:ext uri="{FF2B5EF4-FFF2-40B4-BE49-F238E27FC236}">
                            <a16:creationId xmlns:a16="http://schemas.microsoft.com/office/drawing/2014/main" id="{E6161D93-61A6-CF42-B4F6-E64E938F126A}"/>
                          </a:ext>
                        </a:extLst>
                      </p:cNvPr>
                      <p:cNvSpPr/>
                      <p:nvPr/>
                    </p:nvSpPr>
                    <p:spPr>
                      <a:xfrm>
                        <a:off x="9359426" y="484628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42D2FB0-854E-484D-AC9A-CD515D31F048}"/>
                          </a:ext>
                        </a:extLst>
                      </p:cNvPr>
                      <p:cNvSpPr/>
                      <p:nvPr/>
                    </p:nvSpPr>
                    <p:spPr>
                      <a:xfrm>
                        <a:off x="9509896" y="495745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DCBF43D-4AEA-C84B-BC62-514B59086F2F}"/>
                        </a:ext>
                      </a:extLst>
                    </p:cNvPr>
                    <p:cNvGrpSpPr/>
                    <p:nvPr/>
                  </p:nvGrpSpPr>
                  <p:grpSpPr>
                    <a:xfrm rot="9914526">
                      <a:off x="10140755" y="4462249"/>
                      <a:ext cx="285317" cy="275424"/>
                      <a:chOff x="9359426" y="4846280"/>
                      <a:chExt cx="451411" cy="400537"/>
                    </a:xfrm>
                    <a:solidFill>
                      <a:srgbClr val="0070C0">
                        <a:alpha val="50196"/>
                      </a:srgbClr>
                    </a:solidFill>
                  </p:grpSpPr>
                  <p:sp>
                    <p:nvSpPr>
                      <p:cNvPr id="51" name="Oval 50">
                        <a:extLst>
                          <a:ext uri="{FF2B5EF4-FFF2-40B4-BE49-F238E27FC236}">
                            <a16:creationId xmlns:a16="http://schemas.microsoft.com/office/drawing/2014/main" id="{3E7C742F-7F5F-DE41-8588-2DB03EEED80B}"/>
                          </a:ext>
                        </a:extLst>
                      </p:cNvPr>
                      <p:cNvSpPr/>
                      <p:nvPr/>
                    </p:nvSpPr>
                    <p:spPr>
                      <a:xfrm>
                        <a:off x="9359426" y="484628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6133512-2B09-3E4E-9D0D-E156D947C185}"/>
                          </a:ext>
                        </a:extLst>
                      </p:cNvPr>
                      <p:cNvSpPr/>
                      <p:nvPr/>
                    </p:nvSpPr>
                    <p:spPr>
                      <a:xfrm>
                        <a:off x="9509896" y="495745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FC0111AE-095F-7847-B0AF-D66DF88462EC}"/>
                        </a:ext>
                      </a:extLst>
                    </p:cNvPr>
                    <p:cNvGrpSpPr/>
                    <p:nvPr/>
                  </p:nvGrpSpPr>
                  <p:grpSpPr>
                    <a:xfrm rot="13779519">
                      <a:off x="9784763" y="5130805"/>
                      <a:ext cx="285317" cy="275424"/>
                      <a:chOff x="9359426" y="4846280"/>
                      <a:chExt cx="451411" cy="400537"/>
                    </a:xfrm>
                    <a:solidFill>
                      <a:srgbClr val="C00000">
                        <a:alpha val="50196"/>
                      </a:srgbClr>
                    </a:solidFill>
                  </p:grpSpPr>
                  <p:sp>
                    <p:nvSpPr>
                      <p:cNvPr id="49" name="Oval 48">
                        <a:extLst>
                          <a:ext uri="{FF2B5EF4-FFF2-40B4-BE49-F238E27FC236}">
                            <a16:creationId xmlns:a16="http://schemas.microsoft.com/office/drawing/2014/main" id="{28607577-5645-CF4F-B72A-4649CCE0188C}"/>
                          </a:ext>
                        </a:extLst>
                      </p:cNvPr>
                      <p:cNvSpPr/>
                      <p:nvPr/>
                    </p:nvSpPr>
                    <p:spPr>
                      <a:xfrm>
                        <a:off x="9359426" y="484628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FE6CF91-5D5A-E246-B7DB-280DE4A533B2}"/>
                          </a:ext>
                        </a:extLst>
                      </p:cNvPr>
                      <p:cNvSpPr/>
                      <p:nvPr/>
                    </p:nvSpPr>
                    <p:spPr>
                      <a:xfrm>
                        <a:off x="9509896" y="495745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E818BC7-80D1-994F-91E7-09638D5E8A4A}"/>
                        </a:ext>
                      </a:extLst>
                    </p:cNvPr>
                    <p:cNvGrpSpPr/>
                    <p:nvPr/>
                  </p:nvGrpSpPr>
                  <p:grpSpPr>
                    <a:xfrm rot="17696196">
                      <a:off x="10453995" y="5765590"/>
                      <a:ext cx="285317" cy="275424"/>
                      <a:chOff x="9359426" y="4846280"/>
                      <a:chExt cx="451411" cy="400537"/>
                    </a:xfrm>
                    <a:solidFill>
                      <a:srgbClr val="C00000">
                        <a:alpha val="50196"/>
                      </a:srgbClr>
                    </a:solidFill>
                  </p:grpSpPr>
                  <p:sp>
                    <p:nvSpPr>
                      <p:cNvPr id="47" name="Oval 46">
                        <a:extLst>
                          <a:ext uri="{FF2B5EF4-FFF2-40B4-BE49-F238E27FC236}">
                            <a16:creationId xmlns:a16="http://schemas.microsoft.com/office/drawing/2014/main" id="{3AE83A40-B002-B346-A2B7-A392B0739FE7}"/>
                          </a:ext>
                        </a:extLst>
                      </p:cNvPr>
                      <p:cNvSpPr/>
                      <p:nvPr/>
                    </p:nvSpPr>
                    <p:spPr>
                      <a:xfrm>
                        <a:off x="9359426" y="484628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241F2D5-4275-F849-ACF5-66C4D0CBF501}"/>
                          </a:ext>
                        </a:extLst>
                      </p:cNvPr>
                      <p:cNvSpPr/>
                      <p:nvPr/>
                    </p:nvSpPr>
                    <p:spPr>
                      <a:xfrm>
                        <a:off x="9509896" y="495745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2174430D-B450-0B4B-9B37-ABA8C942D3E6}"/>
                        </a:ext>
                      </a:extLst>
                    </p:cNvPr>
                    <p:cNvGrpSpPr/>
                    <p:nvPr/>
                  </p:nvGrpSpPr>
                  <p:grpSpPr>
                    <a:xfrm rot="12905348">
                      <a:off x="10527532" y="4662422"/>
                      <a:ext cx="285317" cy="275424"/>
                      <a:chOff x="9359426" y="4846280"/>
                      <a:chExt cx="451411" cy="400537"/>
                    </a:xfrm>
                    <a:solidFill>
                      <a:srgbClr val="C00000">
                        <a:alpha val="50196"/>
                      </a:srgbClr>
                    </a:solidFill>
                  </p:grpSpPr>
                  <p:sp>
                    <p:nvSpPr>
                      <p:cNvPr id="45" name="Oval 44">
                        <a:extLst>
                          <a:ext uri="{FF2B5EF4-FFF2-40B4-BE49-F238E27FC236}">
                            <a16:creationId xmlns:a16="http://schemas.microsoft.com/office/drawing/2014/main" id="{BD2D6C95-B164-124B-B5C1-662C78F9D1CA}"/>
                          </a:ext>
                        </a:extLst>
                      </p:cNvPr>
                      <p:cNvSpPr/>
                      <p:nvPr/>
                    </p:nvSpPr>
                    <p:spPr>
                      <a:xfrm>
                        <a:off x="9359426" y="484628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E949092-8277-C548-86A6-E1532B9BF877}"/>
                          </a:ext>
                        </a:extLst>
                      </p:cNvPr>
                      <p:cNvSpPr/>
                      <p:nvPr/>
                    </p:nvSpPr>
                    <p:spPr>
                      <a:xfrm>
                        <a:off x="9509896" y="4957450"/>
                        <a:ext cx="300941" cy="289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B80861D-398E-094A-AEB0-E8FF50304F56}"/>
                        </a:ext>
                      </a:extLst>
                    </p:cNvPr>
                    <p:cNvGrpSpPr/>
                    <p:nvPr/>
                  </p:nvGrpSpPr>
                  <p:grpSpPr>
                    <a:xfrm rot="18010325">
                      <a:off x="9630784" y="4607897"/>
                      <a:ext cx="312051" cy="205616"/>
                      <a:chOff x="9391352" y="5689393"/>
                      <a:chExt cx="312051" cy="205616"/>
                    </a:xfrm>
                  </p:grpSpPr>
                  <p:sp>
                    <p:nvSpPr>
                      <p:cNvPr id="43" name="Oval 42">
                        <a:extLst>
                          <a:ext uri="{FF2B5EF4-FFF2-40B4-BE49-F238E27FC236}">
                            <a16:creationId xmlns:a16="http://schemas.microsoft.com/office/drawing/2014/main" id="{E0A7F843-AB7A-0841-8E22-09576F1AED31}"/>
                          </a:ext>
                        </a:extLst>
                      </p:cNvPr>
                      <p:cNvSpPr/>
                      <p:nvPr/>
                    </p:nvSpPr>
                    <p:spPr>
                      <a:xfrm rot="19085419">
                        <a:off x="9391352" y="5696030"/>
                        <a:ext cx="190212" cy="198979"/>
                      </a:xfrm>
                      <a:prstGeom prst="ellipse">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B99DDB4-C86A-754F-9013-71B3E5DB174D}"/>
                          </a:ext>
                        </a:extLst>
                      </p:cNvPr>
                      <p:cNvSpPr/>
                      <p:nvPr/>
                    </p:nvSpPr>
                    <p:spPr>
                      <a:xfrm rot="19085419">
                        <a:off x="9513191" y="5689393"/>
                        <a:ext cx="190212" cy="198979"/>
                      </a:xfrm>
                      <a:prstGeom prst="ellipse">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C97047F-DF9E-AF4F-8F49-26C543941AD7}"/>
                        </a:ext>
                      </a:extLst>
                    </p:cNvPr>
                    <p:cNvGrpSpPr/>
                    <p:nvPr/>
                  </p:nvGrpSpPr>
                  <p:grpSpPr>
                    <a:xfrm rot="10800000">
                      <a:off x="9408700" y="5163183"/>
                      <a:ext cx="312051" cy="205616"/>
                      <a:chOff x="9391352" y="5689393"/>
                      <a:chExt cx="312051" cy="205616"/>
                    </a:xfrm>
                  </p:grpSpPr>
                  <p:sp>
                    <p:nvSpPr>
                      <p:cNvPr id="41" name="Oval 40">
                        <a:extLst>
                          <a:ext uri="{FF2B5EF4-FFF2-40B4-BE49-F238E27FC236}">
                            <a16:creationId xmlns:a16="http://schemas.microsoft.com/office/drawing/2014/main" id="{FEFCFE90-3CA6-9149-B4EF-683202050251}"/>
                          </a:ext>
                        </a:extLst>
                      </p:cNvPr>
                      <p:cNvSpPr/>
                      <p:nvPr/>
                    </p:nvSpPr>
                    <p:spPr>
                      <a:xfrm rot="19085419">
                        <a:off x="9391352" y="5696030"/>
                        <a:ext cx="190212" cy="198979"/>
                      </a:xfrm>
                      <a:prstGeom prst="ellipse">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FBA1F92-5C77-3947-A53D-ED9896256E01}"/>
                          </a:ext>
                        </a:extLst>
                      </p:cNvPr>
                      <p:cNvSpPr/>
                      <p:nvPr/>
                    </p:nvSpPr>
                    <p:spPr>
                      <a:xfrm rot="19085419">
                        <a:off x="9513191" y="5689393"/>
                        <a:ext cx="190212" cy="198979"/>
                      </a:xfrm>
                      <a:prstGeom prst="ellipse">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CC61A218-2C10-E646-828E-7A44BC9ED7BB}"/>
                        </a:ext>
                      </a:extLst>
                    </p:cNvPr>
                    <p:cNvGrpSpPr/>
                    <p:nvPr/>
                  </p:nvGrpSpPr>
                  <p:grpSpPr>
                    <a:xfrm rot="20170986">
                      <a:off x="10812161" y="5182586"/>
                      <a:ext cx="207962" cy="311901"/>
                      <a:chOff x="10180035" y="5929870"/>
                      <a:chExt cx="207962" cy="311901"/>
                    </a:xfrm>
                  </p:grpSpPr>
                  <p:sp>
                    <p:nvSpPr>
                      <p:cNvPr id="39" name="Oval 38">
                        <a:extLst>
                          <a:ext uri="{FF2B5EF4-FFF2-40B4-BE49-F238E27FC236}">
                            <a16:creationId xmlns:a16="http://schemas.microsoft.com/office/drawing/2014/main" id="{2CC0F314-5C7A-D04F-88F5-5BE714A45094}"/>
                          </a:ext>
                        </a:extLst>
                      </p:cNvPr>
                      <p:cNvSpPr/>
                      <p:nvPr/>
                    </p:nvSpPr>
                    <p:spPr>
                      <a:xfrm rot="3325799">
                        <a:off x="10193402" y="5925486"/>
                        <a:ext cx="190212" cy="198979"/>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E45FFD-F9DC-444F-BECA-B5F67E5B65F4}"/>
                          </a:ext>
                        </a:extLst>
                      </p:cNvPr>
                      <p:cNvSpPr/>
                      <p:nvPr/>
                    </p:nvSpPr>
                    <p:spPr>
                      <a:xfrm rot="3325799">
                        <a:off x="10184419" y="6047175"/>
                        <a:ext cx="190212" cy="198979"/>
                      </a:xfrm>
                      <a:prstGeom prst="ellipse">
                        <a:avLst/>
                      </a:prstGeom>
                      <a:solidFill>
                        <a:srgbClr val="00B05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84D2515-BFCE-744C-B4DF-96F13DA01C1B}"/>
                        </a:ext>
                      </a:extLst>
                    </p:cNvPr>
                    <p:cNvGrpSpPr/>
                    <p:nvPr/>
                  </p:nvGrpSpPr>
                  <p:grpSpPr>
                    <a:xfrm rot="14112763">
                      <a:off x="9680210" y="5808195"/>
                      <a:ext cx="275424" cy="285317"/>
                      <a:chOff x="10611341" y="5913044"/>
                      <a:chExt cx="275424" cy="285317"/>
                    </a:xfrm>
                  </p:grpSpPr>
                  <p:sp>
                    <p:nvSpPr>
                      <p:cNvPr id="37" name="Oval 36">
                        <a:extLst>
                          <a:ext uri="{FF2B5EF4-FFF2-40B4-BE49-F238E27FC236}">
                            <a16:creationId xmlns:a16="http://schemas.microsoft.com/office/drawing/2014/main" id="{270AB494-92A3-1E42-933D-C1F346C911C8}"/>
                          </a:ext>
                        </a:extLst>
                      </p:cNvPr>
                      <p:cNvSpPr/>
                      <p:nvPr/>
                    </p:nvSpPr>
                    <p:spPr>
                      <a:xfrm rot="16200000">
                        <a:off x="10615725" y="6003765"/>
                        <a:ext cx="190212" cy="198979"/>
                      </a:xfrm>
                      <a:prstGeom prst="ellips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3B67F75-0D70-6246-9947-E5A2DB16F5E4}"/>
                          </a:ext>
                        </a:extLst>
                      </p:cNvPr>
                      <p:cNvSpPr/>
                      <p:nvPr/>
                    </p:nvSpPr>
                    <p:spPr>
                      <a:xfrm rot="16200000">
                        <a:off x="10692170" y="5908660"/>
                        <a:ext cx="190212" cy="198979"/>
                      </a:xfrm>
                      <a:prstGeom prst="ellips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0EF534C-0B75-2E4E-84FC-FEA9D60B8B6B}"/>
                  </a:ext>
                </a:extLst>
              </p:cNvPr>
              <p:cNvSpPr txBox="1"/>
              <p:nvPr/>
            </p:nvSpPr>
            <p:spPr>
              <a:xfrm>
                <a:off x="654049" y="1660225"/>
                <a:ext cx="10862089" cy="2308324"/>
              </a:xfrm>
              <a:prstGeom prst="rect">
                <a:avLst/>
              </a:prstGeom>
              <a:noFill/>
            </p:spPr>
            <p:txBody>
              <a:bodyPr wrap="square" rtlCol="0">
                <a:spAutoFit/>
              </a:bodyPr>
              <a:lstStyle/>
              <a:p>
                <a:pPr marL="342900" indent="-342900">
                  <a:buFont typeface="Wingdings" pitchFamily="2" charset="2"/>
                  <a:buChar char="§"/>
                </a:pPr>
                <a:r>
                  <a:rPr lang="en-US" sz="2400" dirty="0"/>
                  <a:t>The same measurement of </a:t>
                </a:r>
                <a14:m>
                  <m:oMath xmlns:m="http://schemas.openxmlformats.org/officeDocument/2006/math">
                    <m:sSubSup>
                      <m:sSubSupPr>
                        <m:ctrlPr>
                          <a:rPr lang="en-US" sz="2400" i="1" spc="300">
                            <a:latin typeface="Cambria Math" panose="02040503050406030204" pitchFamily="18" charset="0"/>
                          </a:rPr>
                        </m:ctrlPr>
                      </m:sSubSupPr>
                      <m:e>
                        <m:r>
                          <m:rPr>
                            <m:nor/>
                          </m:rPr>
                          <a:rPr lang="en-US" sz="2400" spc="300" dirty="0"/>
                          <m:t>H</m:t>
                        </m:r>
                      </m:e>
                      <m:sub>
                        <m:r>
                          <a:rPr lang="en-US" sz="2400" b="0" i="1" spc="300">
                            <a:latin typeface="Cambria Math" panose="02040503050406030204" pitchFamily="18" charset="0"/>
                          </a:rPr>
                          <m:t>1</m:t>
                        </m:r>
                      </m:sub>
                      <m:sup>
                        <m:r>
                          <a:rPr lang="en-US" sz="2400" b="0" i="1" spc="300">
                            <a:latin typeface="Cambria Math" panose="02040503050406030204" pitchFamily="18" charset="0"/>
                            <a:ea typeface="Cambria Math" panose="02040503050406030204" pitchFamily="18" charset="0"/>
                          </a:rPr>
                          <m:t>∢</m:t>
                        </m:r>
                      </m:sup>
                    </m:sSubSup>
                  </m:oMath>
                </a14:m>
                <a:r>
                  <a:rPr lang="en-US" sz="2400" dirty="0"/>
                  <a:t> can be made with K</a:t>
                </a:r>
                <a:r>
                  <a:rPr lang="en-US" sz="2400" baseline="30000" dirty="0"/>
                  <a:t>+</a:t>
                </a:r>
                <a:r>
                  <a:rPr lang="en-US" sz="2400" dirty="0"/>
                  <a:t> K</a:t>
                </a:r>
                <a:r>
                  <a:rPr lang="en-US" sz="2400" baseline="30000" dirty="0"/>
                  <a:t>-</a:t>
                </a:r>
                <a:r>
                  <a:rPr lang="en-US" sz="2400" dirty="0"/>
                  <a:t>, K</a:t>
                </a:r>
                <a:r>
                  <a:rPr lang="en-US" sz="2400" baseline="30000" dirty="0"/>
                  <a:t>+ </a:t>
                </a:r>
                <a:r>
                  <a:rPr lang="en-US" sz="2400" dirty="0"/>
                  <a:t>π</a:t>
                </a:r>
                <a:r>
                  <a:rPr lang="en-US" sz="2400" baseline="30000" dirty="0"/>
                  <a:t>-</a:t>
                </a:r>
                <a:r>
                  <a:rPr lang="en-US" sz="2400" dirty="0"/>
                  <a:t>, or π</a:t>
                </a:r>
                <a:r>
                  <a:rPr lang="en-US" sz="2400" baseline="30000" dirty="0"/>
                  <a:t>+</a:t>
                </a:r>
                <a:r>
                  <a:rPr lang="en-US" sz="2400" dirty="0"/>
                  <a:t> K</a:t>
                </a:r>
                <a:r>
                  <a:rPr lang="en-US" sz="2400" baseline="30000" dirty="0"/>
                  <a:t>-</a:t>
                </a:r>
                <a:r>
                  <a:rPr lang="en-US" sz="2400" dirty="0"/>
                  <a:t> pairs</a:t>
                </a:r>
              </a:p>
              <a:p>
                <a:pPr marL="342900" indent="-342900">
                  <a:buFont typeface="Wingdings" pitchFamily="2" charset="2"/>
                  <a:buChar char="§"/>
                </a:pPr>
                <a:endParaRPr lang="en-US" sz="2400" dirty="0"/>
              </a:p>
              <a:p>
                <a:pPr marL="342900" indent="-342900">
                  <a:buFont typeface="Wingdings" pitchFamily="2" charset="2"/>
                  <a:buChar char="§"/>
                </a:pPr>
                <a:r>
                  <a:rPr lang="en-US" sz="2400" dirty="0"/>
                  <a:t>Kaon inclusive measurements are sensitive to the strange quark</a:t>
                </a:r>
              </a:p>
              <a:p>
                <a:pPr marL="342900" indent="-342900">
                  <a:buFont typeface="Wingdings" pitchFamily="2" charset="2"/>
                  <a:buChar char="§"/>
                </a:pPr>
                <a:endParaRPr lang="en-US" sz="2400" dirty="0"/>
              </a:p>
              <a:p>
                <a:pPr marL="342900" indent="-342900">
                  <a:buFont typeface="Wingdings" pitchFamily="2" charset="2"/>
                  <a:buChar char="§"/>
                </a:pPr>
                <a:r>
                  <a:rPr lang="en-US" sz="2400" dirty="0"/>
                  <a:t>Resulting </a:t>
                </a:r>
                <a14:m>
                  <m:oMath xmlns:m="http://schemas.openxmlformats.org/officeDocument/2006/math">
                    <m:sSubSup>
                      <m:sSubSupPr>
                        <m:ctrlPr>
                          <a:rPr lang="en-US" sz="2400" i="1" spc="300">
                            <a:latin typeface="Cambria Math" panose="02040503050406030204" pitchFamily="18" charset="0"/>
                          </a:rPr>
                        </m:ctrlPr>
                      </m:sSubSupPr>
                      <m:e>
                        <m:r>
                          <m:rPr>
                            <m:nor/>
                          </m:rPr>
                          <a:rPr lang="en-US" sz="2400" spc="300" dirty="0"/>
                          <m:t>H</m:t>
                        </m:r>
                      </m:e>
                      <m:sub>
                        <m:r>
                          <a:rPr lang="en-US" sz="2400" i="1" spc="300">
                            <a:latin typeface="Cambria Math" panose="02040503050406030204" pitchFamily="18" charset="0"/>
                          </a:rPr>
                          <m:t>1</m:t>
                        </m:r>
                      </m:sub>
                      <m:sup>
                        <m:r>
                          <a:rPr lang="en-US" sz="2400" i="1" spc="300">
                            <a:latin typeface="Cambria Math" panose="02040503050406030204" pitchFamily="18" charset="0"/>
                            <a:ea typeface="Cambria Math" panose="02040503050406030204" pitchFamily="18" charset="0"/>
                          </a:rPr>
                          <m:t>∢</m:t>
                        </m:r>
                      </m:sup>
                    </m:sSubSup>
                  </m:oMath>
                </a14:m>
                <a:r>
                  <a:rPr lang="en-US" sz="2400" dirty="0"/>
                  <a:t> measurements could be used to describe the distribution of strange quarks within the nucleon</a:t>
                </a:r>
              </a:p>
            </p:txBody>
          </p:sp>
        </mc:Choice>
        <mc:Fallback xmlns="">
          <p:sp>
            <p:nvSpPr>
              <p:cNvPr id="104" name="TextBox 103">
                <a:extLst>
                  <a:ext uri="{FF2B5EF4-FFF2-40B4-BE49-F238E27FC236}">
                    <a16:creationId xmlns:a16="http://schemas.microsoft.com/office/drawing/2014/main" id="{00EF534C-0B75-2E4E-84FC-FEA9D60B8B6B}"/>
                  </a:ext>
                </a:extLst>
              </p:cNvPr>
              <p:cNvSpPr txBox="1">
                <a:spLocks noRot="1" noChangeAspect="1" noMove="1" noResize="1" noEditPoints="1" noAdjustHandles="1" noChangeArrowheads="1" noChangeShapeType="1" noTextEdit="1"/>
              </p:cNvSpPr>
              <p:nvPr/>
            </p:nvSpPr>
            <p:spPr>
              <a:xfrm>
                <a:off x="654049" y="1660225"/>
                <a:ext cx="10862089" cy="2308324"/>
              </a:xfrm>
              <a:prstGeom prst="rect">
                <a:avLst/>
              </a:prstGeom>
              <a:blipFill>
                <a:blip r:embed="rId2"/>
                <a:stretch>
                  <a:fillRect l="-701" t="-1639" b="-4918"/>
                </a:stretch>
              </a:blipFill>
            </p:spPr>
            <p:txBody>
              <a:bodyPr/>
              <a:lstStyle/>
              <a:p>
                <a:r>
                  <a:rPr lang="en-US">
                    <a:noFill/>
                  </a:rPr>
                  <a:t> </a:t>
                </a:r>
              </a:p>
            </p:txBody>
          </p:sp>
        </mc:Fallback>
      </mc:AlternateContent>
    </p:spTree>
    <p:extLst>
      <p:ext uri="{BB962C8B-B14F-4D97-AF65-F5344CB8AC3E}">
        <p14:creationId xmlns:p14="http://schemas.microsoft.com/office/powerpoint/2010/main" val="194920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CONTRIBUTION TO THE FIELD</a:t>
            </a:r>
            <a:r>
              <a:rPr lang="en-US" sz="2400" b="1" spc="300" dirty="0"/>
              <a:t> </a:t>
            </a:r>
          </a:p>
          <a:p>
            <a:r>
              <a:rPr lang="en-US" sz="2400" spc="300" dirty="0"/>
              <a:t>NUCLEON STRUCTURE </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18</a:t>
            </a:r>
          </a:p>
        </p:txBody>
      </p:sp>
      <p:sp>
        <p:nvSpPr>
          <p:cNvPr id="18" name="TextBox 17">
            <a:extLst>
              <a:ext uri="{FF2B5EF4-FFF2-40B4-BE49-F238E27FC236}">
                <a16:creationId xmlns:a16="http://schemas.microsoft.com/office/drawing/2014/main" id="{FDC8F9CB-66E0-FC43-9270-95BA1EB51AAD}"/>
              </a:ext>
            </a:extLst>
          </p:cNvPr>
          <p:cNvSpPr txBox="1"/>
          <p:nvPr/>
        </p:nvSpPr>
        <p:spPr>
          <a:xfrm>
            <a:off x="654050" y="1660225"/>
            <a:ext cx="10693400" cy="3970318"/>
          </a:xfrm>
          <a:prstGeom prst="rect">
            <a:avLst/>
          </a:prstGeom>
          <a:noFill/>
        </p:spPr>
        <p:txBody>
          <a:bodyPr wrap="square" rtlCol="0">
            <a:spAutoFit/>
          </a:bodyPr>
          <a:lstStyle/>
          <a:p>
            <a:pPr marL="342900" indent="-342900">
              <a:buFont typeface="Wingdings" panose="05000000000000000000" pitchFamily="2" charset="2"/>
              <a:buChar char="§"/>
            </a:pPr>
            <a:r>
              <a:rPr lang="en-US" sz="2400" dirty="0"/>
              <a:t>The EIC will be built using the components and space </a:t>
            </a:r>
          </a:p>
          <a:p>
            <a:r>
              <a:rPr lang="en-US" sz="2400" dirty="0"/>
              <a:t>     left by the Relativistic Heavy Ion Collider (RHIC) at </a:t>
            </a:r>
          </a:p>
          <a:p>
            <a:r>
              <a:rPr lang="en-US" sz="2400" dirty="0"/>
              <a:t>     Brookhaven National Lab</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400" dirty="0"/>
              <a:t>It will be the first polarized electron-proton collider</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400" dirty="0"/>
              <a:t>It will be uniquely suited to measure the </a:t>
            </a:r>
          </a:p>
          <a:p>
            <a:r>
              <a:rPr lang="en-US" sz="2400" dirty="0"/>
              <a:t>     contributions of quarks and gluons to the proton spin</a:t>
            </a:r>
          </a:p>
          <a:p>
            <a:pPr marL="342900" indent="-342900">
              <a:buFont typeface="Wingdings" panose="05000000000000000000" pitchFamily="2" charset="2"/>
              <a:buChar char="§"/>
            </a:pPr>
            <a:endParaRPr lang="en-US" sz="1200" dirty="0"/>
          </a:p>
          <a:p>
            <a:pPr marL="342900" indent="-342900">
              <a:buFont typeface="Wingdings" panose="05000000000000000000" pitchFamily="2" charset="2"/>
              <a:buChar char="§"/>
            </a:pPr>
            <a:r>
              <a:rPr lang="en-US" sz="2400" dirty="0"/>
              <a:t>Because the EIC is a deep inelastic scattering</a:t>
            </a:r>
          </a:p>
          <a:p>
            <a:r>
              <a:rPr lang="en-US" sz="2400" dirty="0"/>
              <a:t>     experiment, light quark fragmentation functions are </a:t>
            </a:r>
          </a:p>
          <a:p>
            <a:r>
              <a:rPr lang="en-US" sz="2400" dirty="0"/>
              <a:t>     critical to unlocking its full science potential</a:t>
            </a:r>
          </a:p>
        </p:txBody>
      </p:sp>
      <p:pic>
        <p:nvPicPr>
          <p:cNvPr id="1028" name="Picture 4" descr="EIC schematic">
            <a:extLst>
              <a:ext uri="{FF2B5EF4-FFF2-40B4-BE49-F238E27FC236}">
                <a16:creationId xmlns:a16="http://schemas.microsoft.com/office/drawing/2014/main" id="{6ADCC2EF-4819-9547-9F3A-EF5914AE6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103" y="1568450"/>
            <a:ext cx="4214779" cy="48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01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646331"/>
          </a:xfrm>
          <a:prstGeom prst="rect">
            <a:avLst/>
          </a:prstGeom>
          <a:noFill/>
        </p:spPr>
        <p:txBody>
          <a:bodyPr wrap="square" rtlCol="0">
            <a:spAutoFit/>
          </a:bodyPr>
          <a:lstStyle/>
          <a:p>
            <a:r>
              <a:rPr lang="en-US" sz="3600" b="1" spc="300" dirty="0"/>
              <a:t>SUMMARY</a:t>
            </a:r>
            <a:r>
              <a:rPr lang="en-US" sz="2400" b="1" spc="300" dirty="0"/>
              <a:t> </a:t>
            </a:r>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099751"/>
            <a:ext cx="11485266" cy="5440747"/>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C8F9CB-66E0-FC43-9270-95BA1EB51AAD}"/>
                  </a:ext>
                </a:extLst>
              </p:cNvPr>
              <p:cNvSpPr txBox="1"/>
              <p:nvPr/>
            </p:nvSpPr>
            <p:spPr>
              <a:xfrm>
                <a:off x="641694" y="1474874"/>
                <a:ext cx="10693400" cy="4524315"/>
              </a:xfrm>
              <a:prstGeom prst="rect">
                <a:avLst/>
              </a:prstGeom>
              <a:noFill/>
            </p:spPr>
            <p:txBody>
              <a:bodyPr wrap="square" rtlCol="0">
                <a:spAutoFit/>
              </a:bodyPr>
              <a:lstStyle/>
              <a:p>
                <a:pPr marL="342900" indent="-342900">
                  <a:buFont typeface="Wingdings" panose="05000000000000000000" pitchFamily="2" charset="2"/>
                  <a:buChar char="§"/>
                </a:pPr>
                <a:r>
                  <a:rPr lang="en-US" sz="2400" dirty="0"/>
                  <a:t>Fragmentation functions:</a:t>
                </a:r>
              </a:p>
              <a:p>
                <a:pPr marL="800100" lvl="1" indent="-342900">
                  <a:buFont typeface=".Hiragino Kaku Gothic Interface W3"/>
                  <a:buChar char="▫"/>
                </a:pPr>
                <a:r>
                  <a:rPr lang="en-US" sz="2400" dirty="0"/>
                  <a:t>Fundamental QCD objects</a:t>
                </a:r>
              </a:p>
              <a:p>
                <a:pPr marL="800100" lvl="1" indent="-342900">
                  <a:buFont typeface=".Hiragino Kaku Gothic Interface W3"/>
                  <a:buChar char="▫"/>
                </a:pPr>
                <a:r>
                  <a:rPr lang="en-US" sz="2400" dirty="0"/>
                  <a:t>Describe the hadronization process</a:t>
                </a:r>
              </a:p>
              <a:p>
                <a:pPr marL="800100" lvl="1" indent="-342900">
                  <a:buFont typeface=".Hiragino Kaku Gothic Interface W3"/>
                  <a:buChar char="▫"/>
                </a:pPr>
                <a:r>
                  <a:rPr lang="en-US" sz="2400" dirty="0"/>
                  <a:t>Necessary to study nucleon structure</a:t>
                </a:r>
              </a:p>
              <a:p>
                <a:endParaRPr lang="en-US" sz="2400" dirty="0"/>
              </a:p>
              <a:p>
                <a:pPr marL="342900" indent="-342900">
                  <a:buFont typeface="Wingdings" panose="05000000000000000000" pitchFamily="2" charset="2"/>
                  <a:buChar char="§"/>
                </a:pPr>
                <a:r>
                  <a:rPr lang="en-US" sz="2400" dirty="0"/>
                  <a:t>Electron positron annihilation provides the cleanest environment to study FFs</a:t>
                </a:r>
              </a:p>
              <a:p>
                <a:endParaRPr lang="en-US" sz="2400" dirty="0"/>
              </a:p>
              <a:p>
                <a:pPr marL="342900" indent="-342900">
                  <a:buFont typeface="Wingdings" panose="05000000000000000000" pitchFamily="2" charset="2"/>
                  <a:buChar char="§"/>
                </a:pPr>
                <a:r>
                  <a:rPr lang="en-US" sz="2400" dirty="0"/>
                  <a:t>New measurement of </a:t>
                </a:r>
                <a14:m>
                  <m:oMath xmlns:m="http://schemas.openxmlformats.org/officeDocument/2006/math">
                    <m:sSubSup>
                      <m:sSubSupPr>
                        <m:ctrlPr>
                          <a:rPr lang="en-US" sz="2400" i="1">
                            <a:latin typeface="Cambria Math" panose="02040503050406030204" pitchFamily="18" charset="0"/>
                          </a:rPr>
                        </m:ctrlPr>
                      </m:sSubSupPr>
                      <m:e>
                        <m:r>
                          <m:rPr>
                            <m:nor/>
                          </m:rPr>
                          <a:rPr lang="en-US" sz="2400" dirty="0"/>
                          <m:t>H</m:t>
                        </m:r>
                      </m:e>
                      <m:sub>
                        <m:r>
                          <a:rPr lang="en-US" sz="2400" i="1">
                            <a:latin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sSubSup>
                  </m:oMath>
                </a14:m>
                <a:r>
                  <a:rPr lang="en-US" sz="2400" dirty="0"/>
                  <a:t> </a:t>
                </a:r>
              </a:p>
              <a:p>
                <a:pPr marL="800100" lvl="1" indent="-342900">
                  <a:buFont typeface=".Hiragino Kaku Gothic Interface W3"/>
                  <a:buChar char="▫"/>
                </a:pPr>
                <a:r>
                  <a:rPr lang="en-US" sz="2400" dirty="0"/>
                  <a:t>Sensitive to the strange quark</a:t>
                </a:r>
              </a:p>
              <a:p>
                <a:pPr marL="800100" lvl="1" indent="-342900">
                  <a:buFont typeface=".Hiragino Kaku Gothic Interface W3"/>
                  <a:buChar char="▫"/>
                </a:pPr>
                <a:r>
                  <a:rPr lang="en-US" sz="2400" dirty="0"/>
                  <a:t>With respect to the jet axis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New measurements are critical to upcoming experiments at JLab and the EIC</a:t>
                </a:r>
              </a:p>
            </p:txBody>
          </p:sp>
        </mc:Choice>
        <mc:Fallback xmlns="">
          <p:sp>
            <p:nvSpPr>
              <p:cNvPr id="18" name="TextBox 17">
                <a:extLst>
                  <a:ext uri="{FF2B5EF4-FFF2-40B4-BE49-F238E27FC236}">
                    <a16:creationId xmlns:a16="http://schemas.microsoft.com/office/drawing/2014/main" id="{FDC8F9CB-66E0-FC43-9270-95BA1EB51AAD}"/>
                  </a:ext>
                </a:extLst>
              </p:cNvPr>
              <p:cNvSpPr txBox="1">
                <a:spLocks noRot="1" noChangeAspect="1" noMove="1" noResize="1" noEditPoints="1" noAdjustHandles="1" noChangeArrowheads="1" noChangeShapeType="1" noTextEdit="1"/>
              </p:cNvSpPr>
              <p:nvPr/>
            </p:nvSpPr>
            <p:spPr>
              <a:xfrm>
                <a:off x="641694" y="1474874"/>
                <a:ext cx="10693400" cy="4524315"/>
              </a:xfrm>
              <a:prstGeom prst="rect">
                <a:avLst/>
              </a:prstGeom>
              <a:blipFill>
                <a:blip r:embed="rId2"/>
                <a:stretch>
                  <a:fillRect l="-712" t="-1120" b="-19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87DB148-D9B5-5047-840B-3DED9F9B6D4A}"/>
              </a:ext>
            </a:extLst>
          </p:cNvPr>
          <p:cNvSpPr txBox="1"/>
          <p:nvPr/>
        </p:nvSpPr>
        <p:spPr>
          <a:xfrm>
            <a:off x="10706100" y="337344"/>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19</a:t>
            </a:r>
          </a:p>
        </p:txBody>
      </p:sp>
    </p:spTree>
    <p:extLst>
      <p:ext uri="{BB962C8B-B14F-4D97-AF65-F5344CB8AC3E}">
        <p14:creationId xmlns:p14="http://schemas.microsoft.com/office/powerpoint/2010/main" val="87286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8DF44F-21DE-7831-7D53-E0D4B7B60E87}"/>
              </a:ext>
            </a:extLst>
          </p:cNvPr>
          <p:cNvSpPr txBox="1"/>
          <p:nvPr/>
        </p:nvSpPr>
        <p:spPr>
          <a:xfrm>
            <a:off x="1342464" y="2690336"/>
            <a:ext cx="9507071" cy="1477328"/>
          </a:xfrm>
          <a:prstGeom prst="rect">
            <a:avLst/>
          </a:prstGeom>
          <a:noFill/>
        </p:spPr>
        <p:txBody>
          <a:bodyPr wrap="square" rtlCol="0">
            <a:spAutoFit/>
          </a:bodyPr>
          <a:lstStyle/>
          <a:p>
            <a:pPr algn="ctr"/>
            <a:r>
              <a:rPr lang="en-US" dirty="0"/>
              <a:t>This material is based upon work supported by the National Science Foundation Graduate Research Fellowship Program under Grant No. 2139754. Any opinions, findings, and conclusions or recommendations expressed in this material are those of the author and do not necessarily reflect the views of the National Science Foundation. </a:t>
            </a:r>
          </a:p>
          <a:p>
            <a:endParaRPr lang="en-US" dirty="0"/>
          </a:p>
        </p:txBody>
      </p:sp>
    </p:spTree>
    <p:extLst>
      <p:ext uri="{BB962C8B-B14F-4D97-AF65-F5344CB8AC3E}">
        <p14:creationId xmlns:p14="http://schemas.microsoft.com/office/powerpoint/2010/main" val="87358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65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44</a:t>
            </a:r>
          </a:p>
        </p:txBody>
      </p:sp>
      <p:sp>
        <p:nvSpPr>
          <p:cNvPr id="11" name="TextBox 10">
            <a:extLst>
              <a:ext uri="{FF2B5EF4-FFF2-40B4-BE49-F238E27FC236}">
                <a16:creationId xmlns:a16="http://schemas.microsoft.com/office/drawing/2014/main" id="{027A5C5B-08EC-B143-89B9-12F8944D606A}"/>
              </a:ext>
            </a:extLst>
          </p:cNvPr>
          <p:cNvSpPr txBox="1"/>
          <p:nvPr/>
        </p:nvSpPr>
        <p:spPr>
          <a:xfrm>
            <a:off x="448616" y="337344"/>
            <a:ext cx="8161984" cy="1231106"/>
          </a:xfrm>
          <a:prstGeom prst="rect">
            <a:avLst/>
          </a:prstGeom>
          <a:noFill/>
        </p:spPr>
        <p:txBody>
          <a:bodyPr wrap="square" rtlCol="0">
            <a:spAutoFit/>
          </a:bodyPr>
          <a:lstStyle/>
          <a:p>
            <a:r>
              <a:rPr lang="en-US" sz="3200" b="1" spc="300" dirty="0"/>
              <a:t>BACKUP SLIDES</a:t>
            </a:r>
            <a:r>
              <a:rPr lang="en-US" sz="2400" b="1" spc="300" dirty="0"/>
              <a:t> </a:t>
            </a:r>
          </a:p>
          <a:p>
            <a:r>
              <a:rPr lang="en-US" sz="2400" spc="300" dirty="0"/>
              <a:t>FULLY DIFFERENTIAL CROSS SECTION</a:t>
            </a:r>
          </a:p>
          <a:p>
            <a:endParaRPr lang="en-US" dirty="0"/>
          </a:p>
        </p:txBody>
      </p:sp>
      <p:pic>
        <p:nvPicPr>
          <p:cNvPr id="4" name="Picture 3" descr="A picture containing text, document, screenshot, receipt&#10;&#10;Description automatically generated">
            <a:extLst>
              <a:ext uri="{FF2B5EF4-FFF2-40B4-BE49-F238E27FC236}">
                <a16:creationId xmlns:a16="http://schemas.microsoft.com/office/drawing/2014/main" id="{CA98FB84-A869-C74B-A4F5-B1D8CB110F51}"/>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546100" y="1474062"/>
            <a:ext cx="7102426" cy="4995721"/>
          </a:xfrm>
          <a:prstGeom prst="rect">
            <a:avLst/>
          </a:prstGeom>
        </p:spPr>
      </p:pic>
      <p:sp>
        <p:nvSpPr>
          <p:cNvPr id="6" name="Rectangle 5">
            <a:extLst>
              <a:ext uri="{FF2B5EF4-FFF2-40B4-BE49-F238E27FC236}">
                <a16:creationId xmlns:a16="http://schemas.microsoft.com/office/drawing/2014/main" id="{0394378F-5210-564E-A1C5-912D5202B08D}"/>
              </a:ext>
            </a:extLst>
          </p:cNvPr>
          <p:cNvSpPr/>
          <p:nvPr/>
        </p:nvSpPr>
        <p:spPr>
          <a:xfrm>
            <a:off x="7146875" y="5969428"/>
            <a:ext cx="501651" cy="393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E631BE-E858-5E40-8B72-9A82D8845681}"/>
              </a:ext>
            </a:extLst>
          </p:cNvPr>
          <p:cNvSpPr/>
          <p:nvPr/>
        </p:nvSpPr>
        <p:spPr>
          <a:xfrm>
            <a:off x="4854526" y="2768599"/>
            <a:ext cx="1241474" cy="411955"/>
          </a:xfrm>
          <a:prstGeom prst="rect">
            <a:avLst/>
          </a:prstGeom>
          <a:solidFill>
            <a:srgbClr val="FFFA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887B77-FCEA-214F-A770-8DC0711E702F}"/>
              </a:ext>
            </a:extLst>
          </p:cNvPr>
          <p:cNvSpPr/>
          <p:nvPr/>
        </p:nvSpPr>
        <p:spPr>
          <a:xfrm>
            <a:off x="892126" y="3180950"/>
            <a:ext cx="2511474" cy="604046"/>
          </a:xfrm>
          <a:prstGeom prst="rect">
            <a:avLst/>
          </a:prstGeom>
          <a:solidFill>
            <a:srgbClr val="FFFA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023AFE-B453-0544-A02C-A7338F43879F}"/>
                  </a:ext>
                </a:extLst>
              </p:cNvPr>
              <p:cNvSpPr txBox="1"/>
              <p:nvPr/>
            </p:nvSpPr>
            <p:spPr>
              <a:xfrm>
                <a:off x="7999240" y="1665915"/>
                <a:ext cx="3481560" cy="4264437"/>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𝑹</m:t>
                        </m:r>
                      </m:e>
                      <m:sub>
                        <m:r>
                          <a:rPr lang="en-US" b="0" i="1" smtClean="0">
                            <a:latin typeface="Cambria Math" panose="02040503050406030204" pitchFamily="18" charset="0"/>
                          </a:rPr>
                          <m:t>𝑇</m:t>
                        </m:r>
                      </m:sub>
                    </m:sSub>
                  </m:oMath>
                </a14:m>
                <a:r>
                  <a:rPr lang="en-US" dirty="0"/>
                  <a:t>: The transverse part of the relative momentum between the hadrons</a:t>
                </a:r>
              </a:p>
              <a:p>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1,2</m:t>
                        </m:r>
                      </m:sub>
                    </m:sSub>
                  </m:oMath>
                </a14:m>
                <a:r>
                  <a:rPr lang="en-US" dirty="0"/>
                  <a:t>: Mass of hadron 1,2</a:t>
                </a:r>
              </a:p>
              <a:p>
                <a:endParaRPr lang="en-US" dirty="0"/>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𝜙</m:t>
                        </m:r>
                      </m:e>
                      <m:sup>
                        <m:r>
                          <a:rPr lang="en-US" b="0" i="1" smtClean="0">
                            <a:latin typeface="Cambria Math" panose="02040503050406030204" pitchFamily="18" charset="0"/>
                          </a:rPr>
                          <m:t>𝑙</m:t>
                        </m:r>
                      </m:sup>
                    </m:sSup>
                  </m:oMath>
                </a14:m>
                <a:r>
                  <a:rPr lang="en-US" dirty="0"/>
                  <a:t>: The azimuthal angle with respect to the lepton frame</a:t>
                </a:r>
              </a:p>
              <a:p>
                <a:endParaRPr lang="en-US" dirty="0"/>
              </a:p>
              <a:p>
                <a:r>
                  <a:rPr lang="en-US" dirty="0"/>
                  <a:t>A kinematic factor dependent only on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in the center of mass frame:</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num>
                        <m:den>
                          <m:r>
                            <a:rPr lang="en-US" i="1">
                              <a:latin typeface="Cambria Math" panose="02040503050406030204" pitchFamily="18" charset="0"/>
                            </a:rPr>
                            <m:t>4</m:t>
                          </m:r>
                        </m:den>
                      </m:f>
                    </m:oMath>
                  </m:oMathPara>
                </a14:m>
                <a:endParaRPr lang="en-US" dirty="0"/>
              </a:p>
              <a:p>
                <a:endParaRPr lang="en-US" dirty="0"/>
              </a:p>
              <a:p>
                <a14:m>
                  <m:oMath xmlns:m="http://schemas.openxmlformats.org/officeDocument/2006/math">
                    <m:r>
                      <a:rPr lang="en-US" i="1" smtClean="0">
                        <a:latin typeface="Cambria Math" panose="02040503050406030204" pitchFamily="18" charset="0"/>
                        <a:ea typeface="Cambria Math" panose="02040503050406030204" pitchFamily="18" charset="0"/>
                      </a:rPr>
                      <m:t>ℱ</m:t>
                    </m:r>
                  </m:oMath>
                </a14:m>
                <a:r>
                  <a:rPr lang="en-US" dirty="0"/>
                  <a:t>: The convolution</a:t>
                </a:r>
              </a:p>
            </p:txBody>
          </p:sp>
        </mc:Choice>
        <mc:Fallback xmlns="">
          <p:sp>
            <p:nvSpPr>
              <p:cNvPr id="19" name="TextBox 18">
                <a:extLst>
                  <a:ext uri="{FF2B5EF4-FFF2-40B4-BE49-F238E27FC236}">
                    <a16:creationId xmlns:a16="http://schemas.microsoft.com/office/drawing/2014/main" id="{38023AFE-B453-0544-A02C-A7338F43879F}"/>
                  </a:ext>
                </a:extLst>
              </p:cNvPr>
              <p:cNvSpPr txBox="1">
                <a:spLocks noRot="1" noChangeAspect="1" noMove="1" noResize="1" noEditPoints="1" noAdjustHandles="1" noChangeArrowheads="1" noChangeShapeType="1" noTextEdit="1"/>
              </p:cNvSpPr>
              <p:nvPr/>
            </p:nvSpPr>
            <p:spPr>
              <a:xfrm>
                <a:off x="7999240" y="1665915"/>
                <a:ext cx="3481560" cy="4264437"/>
              </a:xfrm>
              <a:prstGeom prst="rect">
                <a:avLst/>
              </a:prstGeom>
              <a:blipFill>
                <a:blip r:embed="rId5"/>
                <a:stretch>
                  <a:fillRect l="-1455" t="-593" r="-1455" b="-118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D68B4D6-7B06-1F4A-832B-70CEEA7A205A}"/>
              </a:ext>
            </a:extLst>
          </p:cNvPr>
          <p:cNvSpPr txBox="1"/>
          <p:nvPr/>
        </p:nvSpPr>
        <p:spPr>
          <a:xfrm>
            <a:off x="7028459" y="6160961"/>
            <a:ext cx="4810174" cy="307777"/>
          </a:xfrm>
          <a:prstGeom prst="rect">
            <a:avLst/>
          </a:prstGeom>
          <a:noFill/>
        </p:spPr>
        <p:txBody>
          <a:bodyPr wrap="square" rtlCol="0">
            <a:spAutoFit/>
          </a:bodyPr>
          <a:lstStyle/>
          <a:p>
            <a:r>
              <a:rPr lang="en-US" sz="1400" dirty="0"/>
              <a:t>D. Boer, R. Jakob, and M. </a:t>
            </a:r>
            <a:r>
              <a:rPr lang="en-US" sz="1400" dirty="0" err="1"/>
              <a:t>Radici</a:t>
            </a:r>
            <a:r>
              <a:rPr lang="en-US" sz="1400" dirty="0"/>
              <a:t>, Phys. Rev. D 67, 094003 (2003).</a:t>
            </a:r>
          </a:p>
        </p:txBody>
      </p:sp>
    </p:spTree>
    <p:extLst>
      <p:ext uri="{BB962C8B-B14F-4D97-AF65-F5344CB8AC3E}">
        <p14:creationId xmlns:p14="http://schemas.microsoft.com/office/powerpoint/2010/main" val="308185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a:extLst>
              <a:ext uri="{FF2B5EF4-FFF2-40B4-BE49-F238E27FC236}">
                <a16:creationId xmlns:a16="http://schemas.microsoft.com/office/drawing/2014/main" id="{9C010EA5-AFFA-D841-860D-000F83C96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165" y="1675797"/>
            <a:ext cx="3534189" cy="241401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A6E2CAD-871B-9B4A-939B-B1E52948B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165" y="4111138"/>
            <a:ext cx="3536464" cy="24155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64B118E-D145-9745-8C5F-6DF18740D6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094" y="4089813"/>
            <a:ext cx="3534981" cy="24506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1D2146E-80F3-EE49-B18F-942539E62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886" y="1675797"/>
            <a:ext cx="3534189" cy="2414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43</a:t>
            </a:r>
          </a:p>
        </p:txBody>
      </p:sp>
      <p:sp>
        <p:nvSpPr>
          <p:cNvPr id="11" name="TextBox 10">
            <a:extLst>
              <a:ext uri="{FF2B5EF4-FFF2-40B4-BE49-F238E27FC236}">
                <a16:creationId xmlns:a16="http://schemas.microsoft.com/office/drawing/2014/main" id="{027A5C5B-08EC-B143-89B9-12F8944D606A}"/>
              </a:ext>
            </a:extLst>
          </p:cNvPr>
          <p:cNvSpPr txBox="1"/>
          <p:nvPr/>
        </p:nvSpPr>
        <p:spPr>
          <a:xfrm>
            <a:off x="448616" y="337344"/>
            <a:ext cx="8161984" cy="1231106"/>
          </a:xfrm>
          <a:prstGeom prst="rect">
            <a:avLst/>
          </a:prstGeom>
          <a:noFill/>
        </p:spPr>
        <p:txBody>
          <a:bodyPr wrap="square" rtlCol="0">
            <a:spAutoFit/>
          </a:bodyPr>
          <a:lstStyle/>
          <a:p>
            <a:r>
              <a:rPr lang="en-US" sz="3200" b="1" spc="300" dirty="0"/>
              <a:t>BACKUP SLIDES</a:t>
            </a:r>
            <a:r>
              <a:rPr lang="en-US" sz="2400" b="1" spc="300" dirty="0"/>
              <a:t> </a:t>
            </a:r>
          </a:p>
          <a:p>
            <a:r>
              <a:rPr lang="en-US" sz="2400" spc="300" dirty="0"/>
              <a:t>WTA UUBAR MC BINNING</a:t>
            </a:r>
          </a:p>
          <a:p>
            <a:endParaRPr lang="en-US" dirty="0"/>
          </a:p>
        </p:txBody>
      </p:sp>
      <p:sp>
        <p:nvSpPr>
          <p:cNvPr id="3" name="TextBox 2">
            <a:extLst>
              <a:ext uri="{FF2B5EF4-FFF2-40B4-BE49-F238E27FC236}">
                <a16:creationId xmlns:a16="http://schemas.microsoft.com/office/drawing/2014/main" id="{3BC1E4C6-B3DE-5542-8AA0-E163ACE58BD2}"/>
              </a:ext>
            </a:extLst>
          </p:cNvPr>
          <p:cNvSpPr txBox="1"/>
          <p:nvPr/>
        </p:nvSpPr>
        <p:spPr>
          <a:xfrm>
            <a:off x="3927031" y="1297739"/>
            <a:ext cx="358346" cy="461665"/>
          </a:xfrm>
          <a:prstGeom prst="rect">
            <a:avLst/>
          </a:prstGeom>
          <a:noFill/>
        </p:spPr>
        <p:txBody>
          <a:bodyPr wrap="square" rtlCol="0">
            <a:spAutoFit/>
          </a:bodyPr>
          <a:lstStyle/>
          <a:p>
            <a:r>
              <a:rPr lang="en-US" sz="2400" b="1" dirty="0"/>
              <a:t>z</a:t>
            </a:r>
          </a:p>
        </p:txBody>
      </p:sp>
      <p:sp>
        <p:nvSpPr>
          <p:cNvPr id="12" name="TextBox 11">
            <a:extLst>
              <a:ext uri="{FF2B5EF4-FFF2-40B4-BE49-F238E27FC236}">
                <a16:creationId xmlns:a16="http://schemas.microsoft.com/office/drawing/2014/main" id="{C13DFD18-0FFE-3C4A-9072-B6390AAEB6A6}"/>
              </a:ext>
            </a:extLst>
          </p:cNvPr>
          <p:cNvSpPr txBox="1"/>
          <p:nvPr/>
        </p:nvSpPr>
        <p:spPr>
          <a:xfrm rot="16200000">
            <a:off x="1598749" y="2472799"/>
            <a:ext cx="358346" cy="461665"/>
          </a:xfrm>
          <a:prstGeom prst="rect">
            <a:avLst/>
          </a:prstGeom>
          <a:noFill/>
        </p:spPr>
        <p:txBody>
          <a:bodyPr wrap="square" rtlCol="0">
            <a:spAutoFit/>
          </a:bodyPr>
          <a:lstStyle/>
          <a:p>
            <a:r>
              <a:rPr lang="en-US" sz="2400" b="1" dirty="0"/>
              <a:t>z</a:t>
            </a:r>
          </a:p>
        </p:txBody>
      </p:sp>
      <p:sp>
        <p:nvSpPr>
          <p:cNvPr id="13" name="TextBox 12">
            <a:extLst>
              <a:ext uri="{FF2B5EF4-FFF2-40B4-BE49-F238E27FC236}">
                <a16:creationId xmlns:a16="http://schemas.microsoft.com/office/drawing/2014/main" id="{B29BA237-0F97-A040-8815-6E6C0E48AD33}"/>
              </a:ext>
            </a:extLst>
          </p:cNvPr>
          <p:cNvSpPr txBox="1"/>
          <p:nvPr/>
        </p:nvSpPr>
        <p:spPr>
          <a:xfrm>
            <a:off x="7763574" y="1308741"/>
            <a:ext cx="358346" cy="461665"/>
          </a:xfrm>
          <a:prstGeom prst="rect">
            <a:avLst/>
          </a:prstGeom>
          <a:noFill/>
        </p:spPr>
        <p:txBody>
          <a:bodyPr wrap="square" rtlCol="0">
            <a:spAutoFit/>
          </a:bodyPr>
          <a:lstStyle/>
          <a:p>
            <a:r>
              <a:rPr lang="en-US" sz="2400" b="1" dirty="0"/>
              <a:t>m</a:t>
            </a:r>
          </a:p>
        </p:txBody>
      </p:sp>
      <p:sp>
        <p:nvSpPr>
          <p:cNvPr id="14" name="TextBox 13">
            <a:extLst>
              <a:ext uri="{FF2B5EF4-FFF2-40B4-BE49-F238E27FC236}">
                <a16:creationId xmlns:a16="http://schemas.microsoft.com/office/drawing/2014/main" id="{434E4605-97D8-3640-B228-95981D6FB862}"/>
              </a:ext>
            </a:extLst>
          </p:cNvPr>
          <p:cNvSpPr txBox="1"/>
          <p:nvPr/>
        </p:nvSpPr>
        <p:spPr>
          <a:xfrm rot="16200000">
            <a:off x="1597298" y="4905149"/>
            <a:ext cx="358346" cy="461665"/>
          </a:xfrm>
          <a:prstGeom prst="rect">
            <a:avLst/>
          </a:prstGeom>
          <a:noFill/>
        </p:spPr>
        <p:txBody>
          <a:bodyPr wrap="square" rtlCol="0">
            <a:spAutoFit/>
          </a:bodyPr>
          <a:lstStyle/>
          <a:p>
            <a:r>
              <a:rPr lang="en-US" sz="2400" b="1" dirty="0"/>
              <a:t>m</a:t>
            </a:r>
          </a:p>
        </p:txBody>
      </p:sp>
    </p:spTree>
    <p:extLst>
      <p:ext uri="{BB962C8B-B14F-4D97-AF65-F5344CB8AC3E}">
        <p14:creationId xmlns:p14="http://schemas.microsoft.com/office/powerpoint/2010/main" val="171357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INTRODUCTION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1</a:t>
            </a:r>
          </a:p>
        </p:txBody>
      </p:sp>
      <p:sp>
        <p:nvSpPr>
          <p:cNvPr id="18" name="TextBox 17">
            <a:extLst>
              <a:ext uri="{FF2B5EF4-FFF2-40B4-BE49-F238E27FC236}">
                <a16:creationId xmlns:a16="http://schemas.microsoft.com/office/drawing/2014/main" id="{FDC8F9CB-66E0-FC43-9270-95BA1EB51AAD}"/>
              </a:ext>
            </a:extLst>
          </p:cNvPr>
          <p:cNvSpPr txBox="1"/>
          <p:nvPr/>
        </p:nvSpPr>
        <p:spPr>
          <a:xfrm>
            <a:off x="636458" y="1674060"/>
            <a:ext cx="10813312" cy="2677656"/>
          </a:xfrm>
          <a:prstGeom prst="rect">
            <a:avLst/>
          </a:prstGeom>
          <a:noFill/>
        </p:spPr>
        <p:txBody>
          <a:bodyPr wrap="square" rtlCol="0">
            <a:spAutoFit/>
          </a:bodyPr>
          <a:lstStyle/>
          <a:p>
            <a:r>
              <a:rPr lang="en-US" sz="2400" dirty="0"/>
              <a:t>We want to know how quark properties lead to larger scale effects like hadron distribution and polarization.</a:t>
            </a:r>
          </a:p>
          <a:p>
            <a:endParaRPr lang="en-US" sz="2400" dirty="0"/>
          </a:p>
          <a:p>
            <a:endParaRPr lang="en-US" sz="2400" u="sng" dirty="0"/>
          </a:p>
          <a:p>
            <a:r>
              <a:rPr lang="en-US" sz="2400" u="sng" dirty="0"/>
              <a:t>Jet</a:t>
            </a:r>
            <a:r>
              <a:rPr lang="en-US" sz="2400" dirty="0"/>
              <a:t>:  a collimated bunch of colorless, </a:t>
            </a:r>
          </a:p>
          <a:p>
            <a:r>
              <a:rPr lang="en-US" sz="2400" dirty="0"/>
              <a:t>bound hadronic states</a:t>
            </a:r>
          </a:p>
          <a:p>
            <a:pPr marL="342900" indent="-342900">
              <a:buFont typeface="Wingdings" pitchFamily="2" charset="2"/>
              <a:buChar char="§"/>
            </a:pPr>
            <a:endParaRPr lang="en-US" sz="1200" dirty="0"/>
          </a:p>
          <a:p>
            <a:endParaRPr lang="en-US" sz="1200" dirty="0"/>
          </a:p>
        </p:txBody>
      </p:sp>
      <p:pic>
        <p:nvPicPr>
          <p:cNvPr id="3" name="Picture 2" descr="A picture containing text, laser&#10;&#10;Description automatically generated">
            <a:extLst>
              <a:ext uri="{FF2B5EF4-FFF2-40B4-BE49-F238E27FC236}">
                <a16:creationId xmlns:a16="http://schemas.microsoft.com/office/drawing/2014/main" id="{2298065B-09BF-37A5-F8B9-6C4D0B6C46CE}"/>
              </a:ext>
            </a:extLst>
          </p:cNvPr>
          <p:cNvPicPr>
            <a:picLocks noChangeAspect="1"/>
          </p:cNvPicPr>
          <p:nvPr/>
        </p:nvPicPr>
        <p:blipFill>
          <a:blip r:embed="rId2"/>
          <a:stretch>
            <a:fillRect/>
          </a:stretch>
        </p:blipFill>
        <p:spPr>
          <a:xfrm>
            <a:off x="5957047" y="2417532"/>
            <a:ext cx="5598495" cy="3806977"/>
          </a:xfrm>
          <a:prstGeom prst="rect">
            <a:avLst/>
          </a:prstGeom>
        </p:spPr>
      </p:pic>
    </p:spTree>
    <p:extLst>
      <p:ext uri="{BB962C8B-B14F-4D97-AF65-F5344CB8AC3E}">
        <p14:creationId xmlns:p14="http://schemas.microsoft.com/office/powerpoint/2010/main" val="211083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INTRODUCTION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2</a:t>
            </a:r>
          </a:p>
        </p:txBody>
      </p:sp>
      <p:sp>
        <p:nvSpPr>
          <p:cNvPr id="4" name="TextBox 3">
            <a:extLst>
              <a:ext uri="{FF2B5EF4-FFF2-40B4-BE49-F238E27FC236}">
                <a16:creationId xmlns:a16="http://schemas.microsoft.com/office/drawing/2014/main" id="{00A7B67D-986D-A567-CDEF-0BFF9D07AF5F}"/>
              </a:ext>
            </a:extLst>
          </p:cNvPr>
          <p:cNvSpPr txBox="1"/>
          <p:nvPr/>
        </p:nvSpPr>
        <p:spPr>
          <a:xfrm>
            <a:off x="636458" y="1674060"/>
            <a:ext cx="10813312" cy="830997"/>
          </a:xfrm>
          <a:prstGeom prst="rect">
            <a:avLst/>
          </a:prstGeom>
          <a:noFill/>
        </p:spPr>
        <p:txBody>
          <a:bodyPr wrap="square" rtlCol="0">
            <a:spAutoFit/>
          </a:bodyPr>
          <a:lstStyle/>
          <a:p>
            <a:r>
              <a:rPr lang="en-US" sz="2400" u="sng" dirty="0"/>
              <a:t>Hadronization</a:t>
            </a:r>
            <a:r>
              <a:rPr lang="en-US" sz="2400" dirty="0"/>
              <a:t>:  the process by which a parton produces a jet</a:t>
            </a:r>
          </a:p>
          <a:p>
            <a:endParaRPr lang="en-US" sz="1200" dirty="0"/>
          </a:p>
          <a:p>
            <a:endParaRPr lang="en-US" sz="1200" dirty="0"/>
          </a:p>
        </p:txBody>
      </p:sp>
      <p:pic>
        <p:nvPicPr>
          <p:cNvPr id="18" name="Picture 17" descr="Diagram&#10;&#10;Description automatically generated">
            <a:extLst>
              <a:ext uri="{FF2B5EF4-FFF2-40B4-BE49-F238E27FC236}">
                <a16:creationId xmlns:a16="http://schemas.microsoft.com/office/drawing/2014/main" id="{5E900A8C-9717-404A-91A9-F5D43291A5C3}"/>
              </a:ext>
            </a:extLst>
          </p:cNvPr>
          <p:cNvPicPr>
            <a:picLocks noChangeAspect="1"/>
          </p:cNvPicPr>
          <p:nvPr/>
        </p:nvPicPr>
        <p:blipFill rotWithShape="1">
          <a:blip r:embed="rId2"/>
          <a:srcRect t="2561" b="463"/>
          <a:stretch/>
        </p:blipFill>
        <p:spPr>
          <a:xfrm>
            <a:off x="1505099" y="2867079"/>
            <a:ext cx="9181802" cy="3547872"/>
          </a:xfrm>
          <a:prstGeom prst="rect">
            <a:avLst/>
          </a:prstGeom>
        </p:spPr>
      </p:pic>
    </p:spTree>
    <p:extLst>
      <p:ext uri="{BB962C8B-B14F-4D97-AF65-F5344CB8AC3E}">
        <p14:creationId xmlns:p14="http://schemas.microsoft.com/office/powerpoint/2010/main" val="245845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iagram&#10;&#10;Description automatically generated">
            <a:extLst>
              <a:ext uri="{FF2B5EF4-FFF2-40B4-BE49-F238E27FC236}">
                <a16:creationId xmlns:a16="http://schemas.microsoft.com/office/drawing/2014/main" id="{5E900A8C-9717-404A-91A9-F5D43291A5C3}"/>
              </a:ext>
            </a:extLst>
          </p:cNvPr>
          <p:cNvPicPr>
            <a:picLocks noChangeAspect="1"/>
          </p:cNvPicPr>
          <p:nvPr/>
        </p:nvPicPr>
        <p:blipFill rotWithShape="1">
          <a:blip r:embed="rId2"/>
          <a:srcRect t="2561" b="463"/>
          <a:stretch/>
        </p:blipFill>
        <p:spPr>
          <a:xfrm>
            <a:off x="1505099" y="2867079"/>
            <a:ext cx="9181802" cy="3547872"/>
          </a:xfrm>
          <a:prstGeom prst="rect">
            <a:avLst/>
          </a:prstGeom>
        </p:spPr>
      </p:pic>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INTRODUCTION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2</a:t>
            </a:r>
          </a:p>
        </p:txBody>
      </p:sp>
      <p:sp>
        <p:nvSpPr>
          <p:cNvPr id="4" name="TextBox 3">
            <a:extLst>
              <a:ext uri="{FF2B5EF4-FFF2-40B4-BE49-F238E27FC236}">
                <a16:creationId xmlns:a16="http://schemas.microsoft.com/office/drawing/2014/main" id="{00A7B67D-986D-A567-CDEF-0BFF9D07AF5F}"/>
              </a:ext>
            </a:extLst>
          </p:cNvPr>
          <p:cNvSpPr txBox="1"/>
          <p:nvPr/>
        </p:nvSpPr>
        <p:spPr>
          <a:xfrm>
            <a:off x="636458" y="1674060"/>
            <a:ext cx="10813312" cy="1846659"/>
          </a:xfrm>
          <a:prstGeom prst="rect">
            <a:avLst/>
          </a:prstGeom>
          <a:noFill/>
        </p:spPr>
        <p:txBody>
          <a:bodyPr wrap="square" rtlCol="0">
            <a:spAutoFit/>
          </a:bodyPr>
          <a:lstStyle/>
          <a:p>
            <a:r>
              <a:rPr lang="en-US" sz="2400" u="sng" dirty="0"/>
              <a:t>Hadronization</a:t>
            </a:r>
            <a:r>
              <a:rPr lang="en-US" sz="2400" dirty="0"/>
              <a:t>:  the process by which a parton produces a jet</a:t>
            </a:r>
          </a:p>
          <a:p>
            <a:endParaRPr lang="en-US" sz="1400" u="sng" dirty="0"/>
          </a:p>
          <a:p>
            <a:r>
              <a:rPr lang="en-US" sz="2400" u="sng" dirty="0"/>
              <a:t>Fragmentation functions (FF)</a:t>
            </a:r>
            <a:r>
              <a:rPr lang="en-US" sz="2400" dirty="0"/>
              <a:t>:  describe how color carrying quarks fragment into color                neutral hadrons</a:t>
            </a:r>
          </a:p>
          <a:p>
            <a:endParaRPr lang="en-US" sz="1200" dirty="0"/>
          </a:p>
          <a:p>
            <a:endParaRPr lang="en-US" sz="1200" dirty="0"/>
          </a:p>
        </p:txBody>
      </p:sp>
    </p:spTree>
    <p:extLst>
      <p:ext uri="{BB962C8B-B14F-4D97-AF65-F5344CB8AC3E}">
        <p14:creationId xmlns:p14="http://schemas.microsoft.com/office/powerpoint/2010/main" val="287954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85BB0757-710E-D30A-1465-CD187A0294E5}"/>
              </a:ext>
            </a:extLst>
          </p:cNvPr>
          <p:cNvSpPr txBox="1"/>
          <p:nvPr/>
        </p:nvSpPr>
        <p:spPr>
          <a:xfrm>
            <a:off x="689344" y="1763579"/>
            <a:ext cx="10813312" cy="1200329"/>
          </a:xfrm>
          <a:prstGeom prst="rect">
            <a:avLst/>
          </a:prstGeom>
          <a:noFill/>
        </p:spPr>
        <p:txBody>
          <a:bodyPr wrap="square" rtlCol="0">
            <a:spAutoFit/>
          </a:bodyPr>
          <a:lstStyle/>
          <a:p>
            <a:r>
              <a:rPr lang="en-US" sz="2400" u="sng" dirty="0"/>
              <a:t>Parton Distribution Functions (PDF)</a:t>
            </a:r>
            <a:r>
              <a:rPr lang="en-US" sz="2400" dirty="0"/>
              <a:t>: probability densities for finding a quark or gluon with a particular momentum in a color neutral hadron</a:t>
            </a:r>
          </a:p>
          <a:p>
            <a:pPr marL="342900" indent="-342900">
              <a:buFont typeface="Wingdings" pitchFamily="2" charset="2"/>
              <a:buChar char="§"/>
            </a:pPr>
            <a:endParaRPr lang="en-US" sz="1200" dirty="0"/>
          </a:p>
          <a:p>
            <a:endParaRPr lang="en-US" sz="1200" dirty="0"/>
          </a:p>
        </p:txBody>
      </p:sp>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INTRODUCTION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3</a:t>
            </a:r>
          </a:p>
        </p:txBody>
      </p:sp>
      <p:pic>
        <p:nvPicPr>
          <p:cNvPr id="4098" name="Picture 2" descr="Electron-Ion Collider science goals">
            <a:extLst>
              <a:ext uri="{FF2B5EF4-FFF2-40B4-BE49-F238E27FC236}">
                <a16:creationId xmlns:a16="http://schemas.microsoft.com/office/drawing/2014/main" id="{B428B5ED-8862-C100-7540-FEEA5C48F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406" y="2963908"/>
            <a:ext cx="3381188" cy="355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01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INTRODUCTION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5</a:t>
            </a:r>
          </a:p>
        </p:txBody>
      </p:sp>
      <p:sp>
        <p:nvSpPr>
          <p:cNvPr id="3" name="TextBox 2">
            <a:extLst>
              <a:ext uri="{FF2B5EF4-FFF2-40B4-BE49-F238E27FC236}">
                <a16:creationId xmlns:a16="http://schemas.microsoft.com/office/drawing/2014/main" id="{F44D5613-84B1-3F99-7262-1241F3BC7F36}"/>
              </a:ext>
            </a:extLst>
          </p:cNvPr>
          <p:cNvSpPr txBox="1"/>
          <p:nvPr/>
        </p:nvSpPr>
        <p:spPr>
          <a:xfrm>
            <a:off x="689344" y="1746150"/>
            <a:ext cx="10813312" cy="3416320"/>
          </a:xfrm>
          <a:prstGeom prst="rect">
            <a:avLst/>
          </a:prstGeom>
          <a:noFill/>
        </p:spPr>
        <p:txBody>
          <a:bodyPr wrap="square" rtlCol="0">
            <a:spAutoFit/>
          </a:bodyPr>
          <a:lstStyle/>
          <a:p>
            <a:pPr marL="342900" indent="-342900">
              <a:buFont typeface="Wingdings" pitchFamily="2" charset="2"/>
              <a:buChar char="§"/>
            </a:pPr>
            <a:r>
              <a:rPr lang="en-US" sz="2400" dirty="0"/>
              <a:t>Fragmentation functions and parton distribution functions are universal functions and fundamental QCD objects.</a:t>
            </a:r>
          </a:p>
          <a:p>
            <a:endParaRPr lang="en-US" sz="2400" dirty="0"/>
          </a:p>
          <a:p>
            <a:pPr marL="342900" indent="-342900">
              <a:buFont typeface="Wingdings" pitchFamily="2" charset="2"/>
              <a:buChar char="§"/>
            </a:pPr>
            <a:r>
              <a:rPr lang="en-US" sz="2400" dirty="0"/>
              <a:t>They are non-perturbative, so they cannot be calculated in QCD and (in most cases) must be determined experimentally.</a:t>
            </a:r>
          </a:p>
          <a:p>
            <a:endParaRPr lang="en-US" sz="2400" dirty="0"/>
          </a:p>
          <a:p>
            <a:pPr marL="342900" indent="-342900">
              <a:buFont typeface="Wingdings" pitchFamily="2" charset="2"/>
              <a:buChar char="§"/>
            </a:pPr>
            <a:r>
              <a:rPr lang="en-US" sz="2400" dirty="0"/>
              <a:t>Electron-positron experiments offer the cleanest environments in which to measure fragmentation functions.</a:t>
            </a:r>
          </a:p>
          <a:p>
            <a:pPr marL="342900" indent="-342900">
              <a:buFont typeface="Wingdings" pitchFamily="2" charset="2"/>
              <a:buChar char="§"/>
            </a:pPr>
            <a:endParaRPr lang="en-US" sz="1200" dirty="0"/>
          </a:p>
          <a:p>
            <a:endParaRPr lang="en-US" sz="1200" dirty="0"/>
          </a:p>
        </p:txBody>
      </p:sp>
    </p:spTree>
    <p:extLst>
      <p:ext uri="{BB962C8B-B14F-4D97-AF65-F5344CB8AC3E}">
        <p14:creationId xmlns:p14="http://schemas.microsoft.com/office/powerpoint/2010/main" val="9191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FACTORIZATION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6</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C8F9CB-66E0-FC43-9270-95BA1EB51AAD}"/>
                  </a:ext>
                </a:extLst>
              </p:cNvPr>
              <p:cNvSpPr txBox="1"/>
              <p:nvPr/>
            </p:nvSpPr>
            <p:spPr>
              <a:xfrm>
                <a:off x="664955" y="1648105"/>
                <a:ext cx="10862089" cy="4961295"/>
              </a:xfrm>
              <a:prstGeom prst="rect">
                <a:avLst/>
              </a:prstGeom>
              <a:noFill/>
            </p:spPr>
            <p:txBody>
              <a:bodyPr wrap="square" rtlCol="0">
                <a:spAutoFit/>
              </a:bodyPr>
              <a:lstStyle/>
              <a:p>
                <a:r>
                  <a:rPr lang="en-US" sz="2400" dirty="0"/>
                  <a:t>Scattering amplitudes can be factorized into a perturbatively calculable part, </a:t>
                </a:r>
                <a14:m>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𝜎</m:t>
                        </m:r>
                      </m:e>
                    </m:acc>
                  </m:oMath>
                </a14:m>
                <a:r>
                  <a:rPr lang="en-US" sz="2400" dirty="0"/>
                  <a:t>, and a non-perturbatively calculable part:</a:t>
                </a:r>
              </a:p>
              <a:p>
                <a:endParaRPr lang="en-US" sz="1200" dirty="0"/>
              </a:p>
              <a:p>
                <a:r>
                  <a:rPr lang="en-US" sz="2400" dirty="0"/>
                  <a:t>Single-inclusive annihilation: </a:t>
                </a:r>
              </a:p>
              <a:p>
                <a:pPr/>
                <a14:m>
                  <m:oMathPara xmlns:m="http://schemas.openxmlformats.org/officeDocument/2006/math">
                    <m:oMathParaPr>
                      <m:jc m:val="left"/>
                    </m:oMathParaPr>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𝜎</m:t>
                          </m:r>
                        </m:e>
                        <m:sup>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up>
                          </m:sSup>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up>
                          </m:sSup>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h𝑋</m:t>
                          </m:r>
                        </m:sup>
                      </m:sSup>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𝜎</m:t>
                          </m:r>
                        </m:e>
                      </m:acc>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𝐹𝐹</m:t>
                      </m:r>
                    </m:oMath>
                  </m:oMathPara>
                </a14:m>
                <a:endParaRPr lang="en-US" sz="2400" dirty="0"/>
              </a:p>
              <a:p>
                <a:endParaRPr lang="en-US" sz="1200" dirty="0"/>
              </a:p>
              <a:p>
                <a:endParaRPr lang="en-US" sz="1200" dirty="0"/>
              </a:p>
              <a:p>
                <a:endParaRPr lang="en-US" sz="1200" dirty="0"/>
              </a:p>
              <a:p>
                <a:r>
                  <a:rPr lang="en-US" sz="2400" dirty="0">
                    <a:solidFill>
                      <a:schemeClr val="tx1">
                        <a:lumMod val="50000"/>
                        <a:lumOff val="50000"/>
                      </a:schemeClr>
                    </a:solidFill>
                  </a:rPr>
                  <a:t>Semi-inclusive deep inelastic scattering: </a:t>
                </a:r>
              </a:p>
              <a:p>
                <a:pPr/>
                <a14:m>
                  <m:oMathPara xmlns:m="http://schemas.openxmlformats.org/officeDocument/2006/math">
                    <m:oMathParaPr>
                      <m:jc m:val="left"/>
                    </m:oMathParaPr>
                    <m:oMath xmlns:m="http://schemas.openxmlformats.org/officeDocument/2006/math">
                      <m:sSup>
                        <m:sSupPr>
                          <m:ctrlPr>
                            <a:rPr lang="en-US" sz="2400" i="1">
                              <a:solidFill>
                                <a:schemeClr val="tx1">
                                  <a:lumMod val="50000"/>
                                  <a:lumOff val="50000"/>
                                </a:schemeClr>
                              </a:solidFill>
                              <a:latin typeface="Cambria Math" panose="02040503050406030204" pitchFamily="18" charset="0"/>
                            </a:rPr>
                          </m:ctrlPr>
                        </m:sSup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sup>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ℓ</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𝑁</m:t>
                          </m:r>
                          <m:r>
                            <a:rPr lang="en-US" sz="2400" i="1">
                              <a:solidFill>
                                <a:schemeClr val="tx1">
                                  <a:lumMod val="50000"/>
                                  <a:lumOff val="50000"/>
                                </a:schemeClr>
                              </a:solidFill>
                              <a:latin typeface="Cambria Math" panose="02040503050406030204" pitchFamily="18" charset="0"/>
                              <a:ea typeface="Cambria Math" panose="02040503050406030204" pitchFamily="18" charset="0"/>
                            </a:rPr>
                            <m:t>→</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ℓ</m:t>
                          </m:r>
                          <m:r>
                            <a:rPr lang="en-US" sz="2400" i="1">
                              <a:solidFill>
                                <a:schemeClr val="tx1">
                                  <a:lumMod val="50000"/>
                                  <a:lumOff val="50000"/>
                                </a:schemeClr>
                              </a:solidFill>
                              <a:latin typeface="Cambria Math" panose="02040503050406030204" pitchFamily="18" charset="0"/>
                              <a:ea typeface="Cambria Math" panose="02040503050406030204" pitchFamily="18" charset="0"/>
                            </a:rPr>
                            <m:t>h𝑋</m:t>
                          </m:r>
                        </m:sup>
                      </m:sSup>
                      <m:r>
                        <a:rPr lang="en-US" sz="2400" i="1">
                          <a:solidFill>
                            <a:schemeClr val="tx1">
                              <a:lumMod val="50000"/>
                              <a:lumOff val="50000"/>
                            </a:schemeClr>
                          </a:solidFill>
                          <a:latin typeface="Cambria Math" panose="02040503050406030204" pitchFamily="18" charset="0"/>
                        </a:rPr>
                        <m:t>= </m:t>
                      </m:r>
                      <m:acc>
                        <m:accPr>
                          <m:chr m:val="̂"/>
                          <m:ctrlPr>
                            <a:rPr lang="en-US" sz="2400" i="1">
                              <a:solidFill>
                                <a:schemeClr val="tx1">
                                  <a:lumMod val="50000"/>
                                  <a:lumOff val="50000"/>
                                </a:schemeClr>
                              </a:solidFill>
                              <a:latin typeface="Cambria Math" panose="02040503050406030204" pitchFamily="18" charset="0"/>
                            </a:rPr>
                          </m:ctrlPr>
                        </m:acc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acc>
                      <m:r>
                        <a:rPr lang="en-US" sz="2400" i="1">
                          <a:solidFill>
                            <a:schemeClr val="tx1">
                              <a:lumMod val="50000"/>
                              <a:lumOff val="50000"/>
                            </a:schemeClr>
                          </a:solidFill>
                          <a:latin typeface="Cambria Math" panose="02040503050406030204" pitchFamily="18" charset="0"/>
                        </a:rPr>
                        <m:t> </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𝑃𝐷𝐹</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 ⨂ </m:t>
                      </m:r>
                      <m:r>
                        <a:rPr lang="en-US" sz="2400" i="1">
                          <a:solidFill>
                            <a:schemeClr val="tx1">
                              <a:lumMod val="50000"/>
                              <a:lumOff val="50000"/>
                            </a:schemeClr>
                          </a:solidFill>
                          <a:latin typeface="Cambria Math" panose="02040503050406030204" pitchFamily="18" charset="0"/>
                          <a:ea typeface="Cambria Math" panose="02040503050406030204" pitchFamily="18" charset="0"/>
                        </a:rPr>
                        <m:t>𝐹𝐹</m:t>
                      </m:r>
                    </m:oMath>
                  </m:oMathPara>
                </a14:m>
                <a:endParaRPr lang="en-US" sz="2400" b="1" dirty="0">
                  <a:solidFill>
                    <a:schemeClr val="tx1">
                      <a:lumMod val="50000"/>
                      <a:lumOff val="50000"/>
                    </a:schemeClr>
                  </a:solidFill>
                </a:endParaRPr>
              </a:p>
              <a:p>
                <a:endParaRPr lang="en-US" sz="1200" b="1" dirty="0">
                  <a:solidFill>
                    <a:schemeClr val="tx1">
                      <a:lumMod val="50000"/>
                      <a:lumOff val="50000"/>
                    </a:schemeClr>
                  </a:solidFill>
                </a:endParaRPr>
              </a:p>
              <a:p>
                <a:endParaRPr lang="en-US" sz="1200" b="1" dirty="0">
                  <a:solidFill>
                    <a:schemeClr val="tx1">
                      <a:lumMod val="50000"/>
                      <a:lumOff val="50000"/>
                    </a:schemeClr>
                  </a:solidFill>
                </a:endParaRPr>
              </a:p>
              <a:p>
                <a:endParaRPr lang="en-US" sz="1200" b="1" dirty="0">
                  <a:solidFill>
                    <a:schemeClr val="tx1">
                      <a:lumMod val="50000"/>
                      <a:lumOff val="50000"/>
                    </a:schemeClr>
                  </a:solidFill>
                </a:endParaRPr>
              </a:p>
              <a:p>
                <a:r>
                  <a:rPr lang="en-US" sz="2400" dirty="0">
                    <a:solidFill>
                      <a:schemeClr val="tx1">
                        <a:lumMod val="50000"/>
                        <a:lumOff val="50000"/>
                      </a:schemeClr>
                    </a:solidFill>
                  </a:rPr>
                  <a:t>Single-inclusive proton-proton scattering: </a:t>
                </a:r>
              </a:p>
              <a:p>
                <a:pPr/>
                <a14:m>
                  <m:oMathPara xmlns:m="http://schemas.openxmlformats.org/officeDocument/2006/math">
                    <m:oMathParaPr>
                      <m:jc m:val="left"/>
                    </m:oMathParaPr>
                    <m:oMath xmlns:m="http://schemas.openxmlformats.org/officeDocument/2006/math">
                      <m:sSup>
                        <m:sSupPr>
                          <m:ctrlPr>
                            <a:rPr lang="en-US" sz="2400" i="1">
                              <a:solidFill>
                                <a:schemeClr val="tx1">
                                  <a:lumMod val="50000"/>
                                  <a:lumOff val="50000"/>
                                </a:schemeClr>
                              </a:solidFill>
                              <a:latin typeface="Cambria Math" panose="02040503050406030204" pitchFamily="18" charset="0"/>
                            </a:rPr>
                          </m:ctrlPr>
                        </m:sSup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sup>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𝑝𝑝</m:t>
                          </m:r>
                          <m:r>
                            <a:rPr lang="en-US" sz="2400" i="1">
                              <a:solidFill>
                                <a:schemeClr val="tx1">
                                  <a:lumMod val="50000"/>
                                  <a:lumOff val="50000"/>
                                </a:schemeClr>
                              </a:solidFill>
                              <a:latin typeface="Cambria Math" panose="02040503050406030204" pitchFamily="18" charset="0"/>
                              <a:ea typeface="Cambria Math" panose="02040503050406030204" pitchFamily="18" charset="0"/>
                            </a:rPr>
                            <m:t>→</m:t>
                          </m:r>
                          <m:r>
                            <a:rPr lang="en-US" sz="2400" i="1">
                              <a:solidFill>
                                <a:schemeClr val="tx1">
                                  <a:lumMod val="50000"/>
                                  <a:lumOff val="50000"/>
                                </a:schemeClr>
                              </a:solidFill>
                              <a:latin typeface="Cambria Math" panose="02040503050406030204" pitchFamily="18" charset="0"/>
                              <a:ea typeface="Cambria Math" panose="02040503050406030204" pitchFamily="18" charset="0"/>
                            </a:rPr>
                            <m:t>h𝑋</m:t>
                          </m:r>
                        </m:sup>
                      </m:sSup>
                      <m:r>
                        <a:rPr lang="en-US" sz="2400" i="1">
                          <a:solidFill>
                            <a:schemeClr val="tx1">
                              <a:lumMod val="50000"/>
                              <a:lumOff val="50000"/>
                            </a:schemeClr>
                          </a:solidFill>
                          <a:latin typeface="Cambria Math" panose="02040503050406030204" pitchFamily="18" charset="0"/>
                        </a:rPr>
                        <m:t>= </m:t>
                      </m:r>
                      <m:acc>
                        <m:accPr>
                          <m:chr m:val="̂"/>
                          <m:ctrlPr>
                            <a:rPr lang="en-US" sz="2400" i="1">
                              <a:solidFill>
                                <a:schemeClr val="tx1">
                                  <a:lumMod val="50000"/>
                                  <a:lumOff val="50000"/>
                                </a:schemeClr>
                              </a:solidFill>
                              <a:latin typeface="Cambria Math" panose="02040503050406030204" pitchFamily="18" charset="0"/>
                            </a:rPr>
                          </m:ctrlPr>
                        </m:acc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acc>
                      <m:r>
                        <a:rPr lang="en-US" sz="2400" i="1">
                          <a:solidFill>
                            <a:schemeClr val="tx1">
                              <a:lumMod val="50000"/>
                              <a:lumOff val="50000"/>
                            </a:schemeClr>
                          </a:solidFill>
                          <a:latin typeface="Cambria Math" panose="02040503050406030204" pitchFamily="18" charset="0"/>
                        </a:rPr>
                        <m:t> </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rPr>
                        <m:t> </m:t>
                      </m:r>
                      <m:r>
                        <a:rPr lang="en-US" sz="2400" i="1">
                          <a:solidFill>
                            <a:schemeClr val="tx1">
                              <a:lumMod val="50000"/>
                              <a:lumOff val="50000"/>
                            </a:schemeClr>
                          </a:solidFill>
                          <a:latin typeface="Cambria Math" panose="02040503050406030204" pitchFamily="18" charset="0"/>
                          <a:ea typeface="Cambria Math" panose="02040503050406030204" pitchFamily="18" charset="0"/>
                        </a:rPr>
                        <m:t>𝑃𝐷𝐹</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𝑃𝐷𝐹</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 ⨂ </m:t>
                      </m:r>
                      <m:r>
                        <a:rPr lang="en-US" sz="2400" i="1">
                          <a:solidFill>
                            <a:schemeClr val="tx1">
                              <a:lumMod val="50000"/>
                              <a:lumOff val="50000"/>
                            </a:schemeClr>
                          </a:solidFill>
                          <a:latin typeface="Cambria Math" panose="02040503050406030204" pitchFamily="18" charset="0"/>
                          <a:ea typeface="Cambria Math" panose="02040503050406030204" pitchFamily="18" charset="0"/>
                        </a:rPr>
                        <m:t>𝐹𝐹</m:t>
                      </m:r>
                    </m:oMath>
                  </m:oMathPara>
                </a14:m>
                <a:endParaRPr lang="en-US" sz="2400" b="1" dirty="0">
                  <a:solidFill>
                    <a:schemeClr val="tx1">
                      <a:lumMod val="50000"/>
                      <a:lumOff val="50000"/>
                    </a:schemeClr>
                  </a:solidFill>
                </a:endParaRPr>
              </a:p>
              <a:p>
                <a:endParaRPr lang="en-US" sz="2400" b="1" dirty="0"/>
              </a:p>
              <a:p>
                <a:pPr marL="342900" indent="-342900">
                  <a:buFont typeface="Wingdings" pitchFamily="2" charset="2"/>
                  <a:buChar char="§"/>
                </a:pPr>
                <a:endParaRPr lang="en-US" sz="1200" dirty="0"/>
              </a:p>
            </p:txBody>
          </p:sp>
        </mc:Choice>
        <mc:Fallback xmlns="">
          <p:sp>
            <p:nvSpPr>
              <p:cNvPr id="18" name="TextBox 17">
                <a:extLst>
                  <a:ext uri="{FF2B5EF4-FFF2-40B4-BE49-F238E27FC236}">
                    <a16:creationId xmlns:a16="http://schemas.microsoft.com/office/drawing/2014/main" id="{FDC8F9CB-66E0-FC43-9270-95BA1EB51AAD}"/>
                  </a:ext>
                </a:extLst>
              </p:cNvPr>
              <p:cNvSpPr txBox="1">
                <a:spLocks noRot="1" noChangeAspect="1" noMove="1" noResize="1" noEditPoints="1" noAdjustHandles="1" noChangeArrowheads="1" noChangeShapeType="1" noTextEdit="1"/>
              </p:cNvSpPr>
              <p:nvPr/>
            </p:nvSpPr>
            <p:spPr>
              <a:xfrm>
                <a:off x="664955" y="1648105"/>
                <a:ext cx="10862089" cy="4961295"/>
              </a:xfrm>
              <a:prstGeom prst="rect">
                <a:avLst/>
              </a:prstGeom>
              <a:blipFill>
                <a:blip r:embed="rId3"/>
                <a:stretch>
                  <a:fillRect l="-935" t="-765"/>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48EFA4B6-8B10-7B4D-90AE-E88BB2CE1984}"/>
              </a:ext>
            </a:extLst>
          </p:cNvPr>
          <p:cNvGrpSpPr/>
          <p:nvPr/>
        </p:nvGrpSpPr>
        <p:grpSpPr>
          <a:xfrm>
            <a:off x="7367631" y="2116836"/>
            <a:ext cx="3904735" cy="2624328"/>
            <a:chOff x="2996637" y="1548491"/>
            <a:chExt cx="2939155" cy="1877372"/>
          </a:xfrm>
        </p:grpSpPr>
        <p:pic>
          <p:nvPicPr>
            <p:cNvPr id="28" name="Picture 27" descr="Diagram&#10;&#10;Description automatically generated">
              <a:extLst>
                <a:ext uri="{FF2B5EF4-FFF2-40B4-BE49-F238E27FC236}">
                  <a16:creationId xmlns:a16="http://schemas.microsoft.com/office/drawing/2014/main" id="{5712EB05-8D5F-7E4E-864D-3B91ED0B2A4F}"/>
                </a:ext>
              </a:extLst>
            </p:cNvPr>
            <p:cNvPicPr>
              <a:picLocks noChangeAspect="1"/>
            </p:cNvPicPr>
            <p:nvPr/>
          </p:nvPicPr>
          <p:blipFill rotWithShape="1">
            <a:blip r:embed="rId4"/>
            <a:srcRect l="1081" t="20973" r="67313" b="10812"/>
            <a:stretch/>
          </p:blipFill>
          <p:spPr>
            <a:xfrm>
              <a:off x="2996637" y="1548491"/>
              <a:ext cx="2939155" cy="1573396"/>
            </a:xfrm>
            <a:prstGeom prst="rect">
              <a:avLst/>
            </a:prstGeom>
          </p:spPr>
        </p:pic>
        <p:sp>
          <p:nvSpPr>
            <p:cNvPr id="13" name="Rectangle 12">
              <a:extLst>
                <a:ext uri="{FF2B5EF4-FFF2-40B4-BE49-F238E27FC236}">
                  <a16:creationId xmlns:a16="http://schemas.microsoft.com/office/drawing/2014/main" id="{1FF5B7A1-B9AD-B949-847E-07D0A77A22B3}"/>
                </a:ext>
              </a:extLst>
            </p:cNvPr>
            <p:cNvSpPr/>
            <p:nvPr/>
          </p:nvSpPr>
          <p:spPr>
            <a:xfrm>
              <a:off x="4176584" y="2961076"/>
              <a:ext cx="506627" cy="464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611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01D53C-322D-4F3D-9ACA-A2B766389795}"/>
              </a:ext>
            </a:extLst>
          </p:cNvPr>
          <p:cNvSpPr txBox="1"/>
          <p:nvPr/>
        </p:nvSpPr>
        <p:spPr>
          <a:xfrm>
            <a:off x="448616" y="337344"/>
            <a:ext cx="8161984" cy="1231106"/>
          </a:xfrm>
          <a:prstGeom prst="rect">
            <a:avLst/>
          </a:prstGeom>
          <a:noFill/>
        </p:spPr>
        <p:txBody>
          <a:bodyPr wrap="square" rtlCol="0">
            <a:spAutoFit/>
          </a:bodyPr>
          <a:lstStyle/>
          <a:p>
            <a:r>
              <a:rPr lang="en-US" sz="3200" b="1" spc="300" dirty="0"/>
              <a:t>FRAGMENTATION FUNCTIONS</a:t>
            </a:r>
            <a:r>
              <a:rPr lang="en-US" sz="2400" b="1" spc="300" dirty="0"/>
              <a:t> </a:t>
            </a:r>
          </a:p>
          <a:p>
            <a:r>
              <a:rPr lang="en-US" sz="2400" spc="300" dirty="0"/>
              <a:t>FACTORIZATION</a:t>
            </a:r>
          </a:p>
          <a:p>
            <a:endParaRPr lang="en-US" dirty="0"/>
          </a:p>
        </p:txBody>
      </p:sp>
      <p:sp>
        <p:nvSpPr>
          <p:cNvPr id="5" name="Rectangle 4">
            <a:extLst>
              <a:ext uri="{FF2B5EF4-FFF2-40B4-BE49-F238E27FC236}">
                <a16:creationId xmlns:a16="http://schemas.microsoft.com/office/drawing/2014/main" id="{0188321E-6D7C-46F6-96E0-2774D1E7CB51}"/>
              </a:ext>
            </a:extLst>
          </p:cNvPr>
          <p:cNvSpPr/>
          <p:nvPr/>
        </p:nvSpPr>
        <p:spPr>
          <a:xfrm flipH="1">
            <a:off x="353367" y="1403349"/>
            <a:ext cx="11485266" cy="5137149"/>
          </a:xfrm>
          <a:prstGeom prst="rect">
            <a:avLst/>
          </a:prstGeom>
          <a:noFill/>
          <a:ln w="381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F20607-818D-4C14-94A7-73045A403BEB}"/>
              </a:ext>
            </a:extLst>
          </p:cNvPr>
          <p:cNvSpPr txBox="1"/>
          <p:nvPr/>
        </p:nvSpPr>
        <p:spPr>
          <a:xfrm>
            <a:off x="10706100" y="528298"/>
            <a:ext cx="1132533" cy="769441"/>
          </a:xfrm>
          <a:prstGeom prst="rect">
            <a:avLst/>
          </a:prstGeom>
          <a:noFill/>
        </p:spPr>
        <p:txBody>
          <a:bodyPr wrap="square" rtlCol="0">
            <a:spAutoFit/>
          </a:bodyPr>
          <a:lstStyle/>
          <a:p>
            <a:pPr algn="r"/>
            <a:r>
              <a:rPr lang="en-US" sz="4400" b="1" dirty="0">
                <a:latin typeface="Dubai Light" panose="020B0303030403030204" pitchFamily="34" charset="-78"/>
                <a:ea typeface="DFKai-SB" panose="03000509000000000000" pitchFamily="65" charset="-120"/>
                <a:cs typeface="Dubai Light" panose="020B0303030403030204" pitchFamily="34" charset="-78"/>
              </a:rPr>
              <a:t>6</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C8F9CB-66E0-FC43-9270-95BA1EB51AAD}"/>
                  </a:ext>
                </a:extLst>
              </p:cNvPr>
              <p:cNvSpPr txBox="1"/>
              <p:nvPr/>
            </p:nvSpPr>
            <p:spPr>
              <a:xfrm>
                <a:off x="664955" y="1648105"/>
                <a:ext cx="10862089" cy="4961295"/>
              </a:xfrm>
              <a:prstGeom prst="rect">
                <a:avLst/>
              </a:prstGeom>
              <a:noFill/>
            </p:spPr>
            <p:txBody>
              <a:bodyPr wrap="square" rtlCol="0">
                <a:spAutoFit/>
              </a:bodyPr>
              <a:lstStyle/>
              <a:p>
                <a:r>
                  <a:rPr lang="en-US" sz="2400" dirty="0"/>
                  <a:t>Scattering amplitudes can be factorized into a perturbatively calculable part, </a:t>
                </a:r>
                <a14:m>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𝜎</m:t>
                        </m:r>
                      </m:e>
                    </m:acc>
                  </m:oMath>
                </a14:m>
                <a:r>
                  <a:rPr lang="en-US" sz="2400" dirty="0"/>
                  <a:t>, and a non-perturbatively calculable part:</a:t>
                </a:r>
              </a:p>
              <a:p>
                <a:endParaRPr lang="en-US" sz="1200" dirty="0"/>
              </a:p>
              <a:p>
                <a:r>
                  <a:rPr lang="en-US" sz="2400" dirty="0">
                    <a:solidFill>
                      <a:schemeClr val="tx1">
                        <a:lumMod val="50000"/>
                        <a:lumOff val="50000"/>
                      </a:schemeClr>
                    </a:solidFill>
                  </a:rPr>
                  <a:t>Single-inclusive annihilation: </a:t>
                </a:r>
              </a:p>
              <a:p>
                <a:pPr/>
                <a14:m>
                  <m:oMathPara xmlns:m="http://schemas.openxmlformats.org/officeDocument/2006/math">
                    <m:oMathParaPr>
                      <m:jc m:val="left"/>
                    </m:oMathParaPr>
                    <m:oMath xmlns:m="http://schemas.openxmlformats.org/officeDocument/2006/math">
                      <m:sSup>
                        <m:sSupPr>
                          <m:ctrlPr>
                            <a:rPr lang="en-US" sz="2400" i="1" smtClean="0">
                              <a:solidFill>
                                <a:schemeClr val="tx1">
                                  <a:lumMod val="50000"/>
                                  <a:lumOff val="50000"/>
                                </a:schemeClr>
                              </a:solidFill>
                              <a:latin typeface="Cambria Math" panose="02040503050406030204" pitchFamily="18" charset="0"/>
                            </a:rPr>
                          </m:ctrlPr>
                        </m:sSupPr>
                        <m:e>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𝜎</m:t>
                          </m:r>
                        </m:e>
                        <m:sup>
                          <m:sSup>
                            <m:sSupPr>
                              <m:ctrlPr>
                                <a:rPr lang="en-US" sz="2400" i="1" smtClean="0">
                                  <a:solidFill>
                                    <a:schemeClr val="tx1">
                                      <a:lumMod val="50000"/>
                                      <a:lumOff val="50000"/>
                                    </a:schemeClr>
                                  </a:solidFill>
                                  <a:latin typeface="Cambria Math" panose="02040503050406030204" pitchFamily="18" charset="0"/>
                                </a:rPr>
                              </m:ctrlPr>
                            </m:sSupPr>
                            <m:e>
                              <m:r>
                                <a:rPr lang="en-US" sz="2400" b="0" i="1" smtClean="0">
                                  <a:solidFill>
                                    <a:schemeClr val="tx1">
                                      <a:lumMod val="50000"/>
                                      <a:lumOff val="50000"/>
                                    </a:schemeClr>
                                  </a:solidFill>
                                  <a:latin typeface="Cambria Math" panose="02040503050406030204" pitchFamily="18" charset="0"/>
                                </a:rPr>
                                <m:t>𝑒</m:t>
                              </m:r>
                            </m:e>
                            <m:sup>
                              <m:r>
                                <a:rPr lang="en-US" sz="2400" b="0" i="1" smtClean="0">
                                  <a:solidFill>
                                    <a:schemeClr val="tx1">
                                      <a:lumMod val="50000"/>
                                      <a:lumOff val="50000"/>
                                    </a:schemeClr>
                                  </a:solidFill>
                                  <a:latin typeface="Cambria Math" panose="02040503050406030204" pitchFamily="18" charset="0"/>
                                </a:rPr>
                                <m:t>+</m:t>
                              </m:r>
                            </m:sup>
                          </m:sSup>
                          <m:sSup>
                            <m:sSupPr>
                              <m:ctrlPr>
                                <a:rPr lang="en-US" sz="2400" i="1" smtClean="0">
                                  <a:solidFill>
                                    <a:schemeClr val="tx1">
                                      <a:lumMod val="50000"/>
                                      <a:lumOff val="50000"/>
                                    </a:schemeClr>
                                  </a:solidFill>
                                  <a:latin typeface="Cambria Math" panose="02040503050406030204" pitchFamily="18" charset="0"/>
                                </a:rPr>
                              </m:ctrlPr>
                            </m:sSupPr>
                            <m:e>
                              <m:r>
                                <a:rPr lang="en-US" sz="2400" b="0" i="1" smtClean="0">
                                  <a:solidFill>
                                    <a:schemeClr val="tx1">
                                      <a:lumMod val="50000"/>
                                      <a:lumOff val="50000"/>
                                    </a:schemeClr>
                                  </a:solidFill>
                                  <a:latin typeface="Cambria Math" panose="02040503050406030204" pitchFamily="18" charset="0"/>
                                </a:rPr>
                                <m:t>𝑒</m:t>
                              </m:r>
                            </m:e>
                            <m:sup>
                              <m:r>
                                <a:rPr lang="en-US" sz="2400" b="0" i="1" smtClean="0">
                                  <a:solidFill>
                                    <a:schemeClr val="tx1">
                                      <a:lumMod val="50000"/>
                                      <a:lumOff val="50000"/>
                                    </a:schemeClr>
                                  </a:solidFill>
                                  <a:latin typeface="Cambria Math" panose="02040503050406030204" pitchFamily="18" charset="0"/>
                                </a:rPr>
                                <m:t>−</m:t>
                              </m:r>
                            </m:sup>
                          </m:sSup>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h𝑋</m:t>
                          </m:r>
                        </m:sup>
                      </m:sSup>
                      <m:r>
                        <a:rPr lang="en-US" sz="2400" b="0" i="1" smtClean="0">
                          <a:solidFill>
                            <a:schemeClr val="tx1">
                              <a:lumMod val="50000"/>
                              <a:lumOff val="50000"/>
                            </a:schemeClr>
                          </a:solidFill>
                          <a:latin typeface="Cambria Math" panose="02040503050406030204" pitchFamily="18" charset="0"/>
                        </a:rPr>
                        <m:t>= </m:t>
                      </m:r>
                      <m:acc>
                        <m:accPr>
                          <m:chr m:val="̂"/>
                          <m:ctrlPr>
                            <a:rPr lang="en-US" sz="2400" b="0" i="1" smtClean="0">
                              <a:solidFill>
                                <a:schemeClr val="tx1">
                                  <a:lumMod val="50000"/>
                                  <a:lumOff val="50000"/>
                                </a:schemeClr>
                              </a:solidFill>
                              <a:latin typeface="Cambria Math" panose="02040503050406030204" pitchFamily="18" charset="0"/>
                            </a:rPr>
                          </m:ctrlPr>
                        </m:accPr>
                        <m:e>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𝜎</m:t>
                          </m:r>
                        </m:e>
                      </m:acc>
                      <m:r>
                        <a:rPr lang="en-US" sz="2400" b="0" i="1" smtClean="0">
                          <a:solidFill>
                            <a:schemeClr val="tx1">
                              <a:lumMod val="50000"/>
                              <a:lumOff val="50000"/>
                            </a:schemeClr>
                          </a:solidFill>
                          <a:latin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𝐹𝐹</m:t>
                      </m:r>
                    </m:oMath>
                  </m:oMathPara>
                </a14:m>
                <a:endParaRPr lang="en-US" sz="2400" dirty="0">
                  <a:solidFill>
                    <a:schemeClr val="tx1">
                      <a:lumMod val="50000"/>
                      <a:lumOff val="50000"/>
                    </a:schemeClr>
                  </a:solidFill>
                </a:endParaRPr>
              </a:p>
              <a:p>
                <a:endParaRPr lang="en-US" sz="1200" dirty="0"/>
              </a:p>
              <a:p>
                <a:endParaRPr lang="en-US" sz="1200" dirty="0"/>
              </a:p>
              <a:p>
                <a:endParaRPr lang="en-US" sz="1200" dirty="0"/>
              </a:p>
              <a:p>
                <a:r>
                  <a:rPr lang="en-US" sz="2400" dirty="0"/>
                  <a:t>Semi-inclusive deep inelastic scattering: </a:t>
                </a:r>
              </a:p>
              <a:p>
                <a:pPr/>
                <a14:m>
                  <m:oMathPara xmlns:m="http://schemas.openxmlformats.org/officeDocument/2006/math">
                    <m:oMathParaPr>
                      <m:jc m:val="left"/>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ℓ</m:t>
                          </m:r>
                          <m:r>
                            <a:rPr lang="en-US" sz="2400" i="1">
                              <a:latin typeface="Cambria Math" panose="02040503050406030204" pitchFamily="18" charset="0"/>
                              <a:ea typeface="Cambria Math" panose="02040503050406030204" pitchFamily="18" charset="0"/>
                            </a:rPr>
                            <m:t>h𝑋</m:t>
                          </m:r>
                        </m:sup>
                      </m:sSup>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𝜎</m:t>
                          </m:r>
                        </m:e>
                      </m:acc>
                      <m:r>
                        <a:rPr lang="en-US" sz="2400" i="1">
                          <a:latin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𝑃𝐷𝐹</m:t>
                      </m:r>
                      <m:r>
                        <a:rPr lang="en-US" sz="2400" b="0" i="1" smtClean="0">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𝐹𝐹</m:t>
                      </m:r>
                    </m:oMath>
                  </m:oMathPara>
                </a14:m>
                <a:endParaRPr lang="en-US" sz="2400" b="1" dirty="0"/>
              </a:p>
              <a:p>
                <a:endParaRPr lang="en-US" sz="1200" b="1" dirty="0"/>
              </a:p>
              <a:p>
                <a:endParaRPr lang="en-US" sz="1200" b="1" dirty="0"/>
              </a:p>
              <a:p>
                <a:endParaRPr lang="en-US" sz="1200" b="1" dirty="0"/>
              </a:p>
              <a:p>
                <a:r>
                  <a:rPr lang="en-US" sz="2400" dirty="0">
                    <a:solidFill>
                      <a:schemeClr val="tx1">
                        <a:lumMod val="50000"/>
                        <a:lumOff val="50000"/>
                      </a:schemeClr>
                    </a:solidFill>
                  </a:rPr>
                  <a:t>Single-inclusive proton-proton scattering: </a:t>
                </a:r>
              </a:p>
              <a:p>
                <a:pPr/>
                <a14:m>
                  <m:oMathPara xmlns:m="http://schemas.openxmlformats.org/officeDocument/2006/math">
                    <m:oMathParaPr>
                      <m:jc m:val="left"/>
                    </m:oMathParaPr>
                    <m:oMath xmlns:m="http://schemas.openxmlformats.org/officeDocument/2006/math">
                      <m:sSup>
                        <m:sSupPr>
                          <m:ctrlPr>
                            <a:rPr lang="en-US" sz="2400" i="1">
                              <a:solidFill>
                                <a:schemeClr val="tx1">
                                  <a:lumMod val="50000"/>
                                  <a:lumOff val="50000"/>
                                </a:schemeClr>
                              </a:solidFill>
                              <a:latin typeface="Cambria Math" panose="02040503050406030204" pitchFamily="18" charset="0"/>
                            </a:rPr>
                          </m:ctrlPr>
                        </m:sSup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sup>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𝑝𝑝</m:t>
                          </m:r>
                          <m:r>
                            <a:rPr lang="en-US" sz="2400" i="1">
                              <a:solidFill>
                                <a:schemeClr val="tx1">
                                  <a:lumMod val="50000"/>
                                  <a:lumOff val="50000"/>
                                </a:schemeClr>
                              </a:solidFill>
                              <a:latin typeface="Cambria Math" panose="02040503050406030204" pitchFamily="18" charset="0"/>
                              <a:ea typeface="Cambria Math" panose="02040503050406030204" pitchFamily="18" charset="0"/>
                            </a:rPr>
                            <m:t>→</m:t>
                          </m:r>
                          <m:r>
                            <a:rPr lang="en-US" sz="2400" i="1">
                              <a:solidFill>
                                <a:schemeClr val="tx1">
                                  <a:lumMod val="50000"/>
                                  <a:lumOff val="50000"/>
                                </a:schemeClr>
                              </a:solidFill>
                              <a:latin typeface="Cambria Math" panose="02040503050406030204" pitchFamily="18" charset="0"/>
                              <a:ea typeface="Cambria Math" panose="02040503050406030204" pitchFamily="18" charset="0"/>
                            </a:rPr>
                            <m:t>h𝑋</m:t>
                          </m:r>
                        </m:sup>
                      </m:sSup>
                      <m:r>
                        <a:rPr lang="en-US" sz="2400" i="1">
                          <a:solidFill>
                            <a:schemeClr val="tx1">
                              <a:lumMod val="50000"/>
                              <a:lumOff val="50000"/>
                            </a:schemeClr>
                          </a:solidFill>
                          <a:latin typeface="Cambria Math" panose="02040503050406030204" pitchFamily="18" charset="0"/>
                        </a:rPr>
                        <m:t>= </m:t>
                      </m:r>
                      <m:acc>
                        <m:accPr>
                          <m:chr m:val="̂"/>
                          <m:ctrlPr>
                            <a:rPr lang="en-US" sz="2400" i="1">
                              <a:solidFill>
                                <a:schemeClr val="tx1">
                                  <a:lumMod val="50000"/>
                                  <a:lumOff val="50000"/>
                                </a:schemeClr>
                              </a:solidFill>
                              <a:latin typeface="Cambria Math" panose="02040503050406030204" pitchFamily="18" charset="0"/>
                            </a:rPr>
                          </m:ctrlPr>
                        </m:accPr>
                        <m:e>
                          <m:r>
                            <a:rPr lang="en-US" sz="2400" i="1">
                              <a:solidFill>
                                <a:schemeClr val="tx1">
                                  <a:lumMod val="50000"/>
                                  <a:lumOff val="50000"/>
                                </a:schemeClr>
                              </a:solidFill>
                              <a:latin typeface="Cambria Math" panose="02040503050406030204" pitchFamily="18" charset="0"/>
                              <a:ea typeface="Cambria Math" panose="02040503050406030204" pitchFamily="18" charset="0"/>
                            </a:rPr>
                            <m:t>𝜎</m:t>
                          </m:r>
                        </m:e>
                      </m:acc>
                      <m:r>
                        <a:rPr lang="en-US" sz="2400" i="1">
                          <a:solidFill>
                            <a:schemeClr val="tx1">
                              <a:lumMod val="50000"/>
                              <a:lumOff val="50000"/>
                            </a:schemeClr>
                          </a:solidFill>
                          <a:latin typeface="Cambria Math" panose="02040503050406030204" pitchFamily="18" charset="0"/>
                        </a:rPr>
                        <m:t> </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sz="2400" b="0" i="1" smtClean="0">
                          <a:solidFill>
                            <a:schemeClr val="tx1">
                              <a:lumMod val="50000"/>
                              <a:lumOff val="50000"/>
                            </a:schemeClr>
                          </a:solidFill>
                          <a:latin typeface="Cambria Math" panose="02040503050406030204" pitchFamily="18" charset="0"/>
                        </a:rPr>
                        <m:t> </m:t>
                      </m:r>
                      <m:r>
                        <a:rPr lang="en-US" sz="2400" i="1">
                          <a:solidFill>
                            <a:schemeClr val="tx1">
                              <a:lumMod val="50000"/>
                              <a:lumOff val="50000"/>
                            </a:schemeClr>
                          </a:solidFill>
                          <a:latin typeface="Cambria Math" panose="02040503050406030204" pitchFamily="18" charset="0"/>
                          <a:ea typeface="Cambria Math" panose="02040503050406030204" pitchFamily="18" charset="0"/>
                        </a:rPr>
                        <m:t>𝑃𝐷𝐹</m:t>
                      </m:r>
                      <m:r>
                        <a:rPr lang="en-US" sz="2400" i="1" smtClean="0">
                          <a:solidFill>
                            <a:schemeClr val="tx1">
                              <a:lumMod val="50000"/>
                              <a:lumOff val="50000"/>
                            </a:schemeClr>
                          </a:solidFill>
                          <a:latin typeface="Cambria Math" panose="02040503050406030204" pitchFamily="18" charset="0"/>
                          <a:ea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 </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𝑃𝐷𝐹</m:t>
                      </m:r>
                      <m:r>
                        <a:rPr lang="en-US" sz="2400" b="0" i="1" smtClean="0">
                          <a:solidFill>
                            <a:schemeClr val="tx1">
                              <a:lumMod val="50000"/>
                              <a:lumOff val="50000"/>
                            </a:schemeClr>
                          </a:solidFill>
                          <a:latin typeface="Cambria Math" panose="02040503050406030204" pitchFamily="18" charset="0"/>
                          <a:ea typeface="Cambria Math" panose="02040503050406030204" pitchFamily="18" charset="0"/>
                        </a:rPr>
                        <m:t> ⨂ </m:t>
                      </m:r>
                      <m:r>
                        <a:rPr lang="en-US" sz="2400" i="1">
                          <a:solidFill>
                            <a:schemeClr val="tx1">
                              <a:lumMod val="50000"/>
                              <a:lumOff val="50000"/>
                            </a:schemeClr>
                          </a:solidFill>
                          <a:latin typeface="Cambria Math" panose="02040503050406030204" pitchFamily="18" charset="0"/>
                          <a:ea typeface="Cambria Math" panose="02040503050406030204" pitchFamily="18" charset="0"/>
                        </a:rPr>
                        <m:t>𝐹𝐹</m:t>
                      </m:r>
                    </m:oMath>
                  </m:oMathPara>
                </a14:m>
                <a:endParaRPr lang="en-US" sz="2400" b="1" dirty="0">
                  <a:solidFill>
                    <a:schemeClr val="tx1">
                      <a:lumMod val="50000"/>
                      <a:lumOff val="50000"/>
                    </a:schemeClr>
                  </a:solidFill>
                </a:endParaRPr>
              </a:p>
              <a:p>
                <a:endParaRPr lang="en-US" sz="2400" b="1" dirty="0"/>
              </a:p>
              <a:p>
                <a:pPr marL="342900" indent="-342900">
                  <a:buFont typeface="Wingdings" pitchFamily="2" charset="2"/>
                  <a:buChar char="§"/>
                </a:pPr>
                <a:endParaRPr lang="en-US" sz="1200" dirty="0"/>
              </a:p>
            </p:txBody>
          </p:sp>
        </mc:Choice>
        <mc:Fallback xmlns="">
          <p:sp>
            <p:nvSpPr>
              <p:cNvPr id="18" name="TextBox 17">
                <a:extLst>
                  <a:ext uri="{FF2B5EF4-FFF2-40B4-BE49-F238E27FC236}">
                    <a16:creationId xmlns:a16="http://schemas.microsoft.com/office/drawing/2014/main" id="{FDC8F9CB-66E0-FC43-9270-95BA1EB51AAD}"/>
                  </a:ext>
                </a:extLst>
              </p:cNvPr>
              <p:cNvSpPr txBox="1">
                <a:spLocks noRot="1" noChangeAspect="1" noMove="1" noResize="1" noEditPoints="1" noAdjustHandles="1" noChangeArrowheads="1" noChangeShapeType="1" noTextEdit="1"/>
              </p:cNvSpPr>
              <p:nvPr/>
            </p:nvSpPr>
            <p:spPr>
              <a:xfrm>
                <a:off x="664955" y="1648105"/>
                <a:ext cx="10862089" cy="4961295"/>
              </a:xfrm>
              <a:prstGeom prst="rect">
                <a:avLst/>
              </a:prstGeom>
              <a:blipFill>
                <a:blip r:embed="rId2"/>
                <a:stretch>
                  <a:fillRect l="-935" t="-765"/>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EA7AADDA-EF28-4745-A030-3C4A04C51BEA}"/>
              </a:ext>
            </a:extLst>
          </p:cNvPr>
          <p:cNvGrpSpPr/>
          <p:nvPr/>
        </p:nvGrpSpPr>
        <p:grpSpPr>
          <a:xfrm>
            <a:off x="7576704" y="2724679"/>
            <a:ext cx="3692658" cy="3033570"/>
            <a:chOff x="9971903" y="4510215"/>
            <a:chExt cx="2737423" cy="2239460"/>
          </a:xfrm>
        </p:grpSpPr>
        <p:pic>
          <p:nvPicPr>
            <p:cNvPr id="21" name="Picture 20" descr="Diagram&#10;&#10;Description automatically generated">
              <a:extLst>
                <a:ext uri="{FF2B5EF4-FFF2-40B4-BE49-F238E27FC236}">
                  <a16:creationId xmlns:a16="http://schemas.microsoft.com/office/drawing/2014/main" id="{D4D9D8F1-0786-DA47-BCDF-2160191BB31E}"/>
                </a:ext>
              </a:extLst>
            </p:cNvPr>
            <p:cNvPicPr>
              <a:picLocks noChangeAspect="1"/>
            </p:cNvPicPr>
            <p:nvPr/>
          </p:nvPicPr>
          <p:blipFill rotWithShape="1">
            <a:blip r:embed="rId3"/>
            <a:srcRect l="36662" t="4732" r="33902" b="18326"/>
            <a:stretch/>
          </p:blipFill>
          <p:spPr>
            <a:xfrm>
              <a:off x="9971903" y="4510215"/>
              <a:ext cx="2737423" cy="1774673"/>
            </a:xfrm>
            <a:prstGeom prst="rect">
              <a:avLst/>
            </a:prstGeom>
          </p:spPr>
        </p:pic>
        <p:sp>
          <p:nvSpPr>
            <p:cNvPr id="33" name="Rectangle 32">
              <a:extLst>
                <a:ext uri="{FF2B5EF4-FFF2-40B4-BE49-F238E27FC236}">
                  <a16:creationId xmlns:a16="http://schemas.microsoft.com/office/drawing/2014/main" id="{F16364EF-F782-DC47-B3EE-ED66EF3EF477}"/>
                </a:ext>
              </a:extLst>
            </p:cNvPr>
            <p:cNvSpPr/>
            <p:nvPr/>
          </p:nvSpPr>
          <p:spPr>
            <a:xfrm>
              <a:off x="11057792" y="6284888"/>
              <a:ext cx="506627" cy="464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839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oup Meeting 2-22-2021" id="{E9098137-6C7C-0844-82A3-51D79460101B}" vid="{91F9EF6D-613F-CD47-83EF-81BD8AB1B2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174995</TotalTime>
  <Words>1251</Words>
  <Application>Microsoft Macintosh PowerPoint</Application>
  <PresentationFormat>Widescreen</PresentationFormat>
  <Paragraphs>306</Paragraphs>
  <Slides>27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.Hiragino Kaku Gothic Interface W3</vt:lpstr>
      <vt:lpstr>Arial</vt:lpstr>
      <vt:lpstr>Calibri</vt:lpstr>
      <vt:lpstr>Calibri Light</vt:lpstr>
      <vt:lpstr>Cambria Math</vt:lpstr>
      <vt:lpstr>Dubai Light</vt:lpstr>
      <vt:lpstr>System Font Regular</vt:lpstr>
      <vt:lpstr>Wingdings</vt:lpstr>
      <vt:lpstr>Office Theme</vt:lpstr>
      <vt:lpstr>Measuring Quark Polarization Dependent Di-Hadron Fragmentation Functions at Belle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Meeting</dc:title>
  <dc:creator>Katherine Parham</dc:creator>
  <cp:lastModifiedBy>Katherine Parham</cp:lastModifiedBy>
  <cp:revision>173</cp:revision>
  <dcterms:created xsi:type="dcterms:W3CDTF">2021-02-22T14:59:01Z</dcterms:created>
  <dcterms:modified xsi:type="dcterms:W3CDTF">2022-08-05T17:56:18Z</dcterms:modified>
</cp:coreProperties>
</file>