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6" r:id="rId1"/>
  </p:sldMasterIdLst>
  <p:notesMasterIdLst>
    <p:notesMasterId r:id="rId27"/>
  </p:notesMasterIdLst>
  <p:sldIdLst>
    <p:sldId id="2543" r:id="rId2"/>
    <p:sldId id="3109" r:id="rId3"/>
    <p:sldId id="3113" r:id="rId4"/>
    <p:sldId id="3124" r:id="rId5"/>
    <p:sldId id="3115" r:id="rId6"/>
    <p:sldId id="3116" r:id="rId7"/>
    <p:sldId id="3112" r:id="rId8"/>
    <p:sldId id="3120" r:id="rId9"/>
    <p:sldId id="3132" r:id="rId10"/>
    <p:sldId id="3133" r:id="rId11"/>
    <p:sldId id="3134" r:id="rId12"/>
    <p:sldId id="3111" r:id="rId13"/>
    <p:sldId id="3131" r:id="rId14"/>
    <p:sldId id="3136" r:id="rId15"/>
    <p:sldId id="3129" r:id="rId16"/>
    <p:sldId id="3128" r:id="rId17"/>
    <p:sldId id="3126" r:id="rId18"/>
    <p:sldId id="3121" r:id="rId19"/>
    <p:sldId id="3135" r:id="rId20"/>
    <p:sldId id="3117" r:id="rId21"/>
    <p:sldId id="3118" r:id="rId22"/>
    <p:sldId id="3119" r:id="rId23"/>
    <p:sldId id="3108" r:id="rId24"/>
    <p:sldId id="3084" r:id="rId25"/>
    <p:sldId id="3107" r:id="rId2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BDA9"/>
    <a:srgbClr val="404040"/>
    <a:srgbClr val="6C9A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145"/>
    <p:restoredTop sz="86511"/>
  </p:normalViewPr>
  <p:slideViewPr>
    <p:cSldViewPr snapToGrid="0" snapToObjects="1" showGuides="1">
      <p:cViewPr varScale="1">
        <p:scale>
          <a:sx n="81" d="100"/>
          <a:sy n="81" d="100"/>
        </p:scale>
        <p:origin x="760" y="18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FBCF5-5B64-EE4A-83ED-ACD2E5397A50}" type="datetimeFigureOut">
              <a:rPr kumimoji="1" lang="zh-TW" altLang="en-US" smtClean="0"/>
              <a:t>2022/8/25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8C72A-16E7-554D-8CB4-12BF9FC0476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35635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C72A-16E7-554D-8CB4-12BF9FC04762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7497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C72A-16E7-554D-8CB4-12BF9FC04762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09721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C72A-16E7-554D-8CB4-12BF9FC04762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39773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C72A-16E7-554D-8CB4-12BF9FC04762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02582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C72A-16E7-554D-8CB4-12BF9FC04762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72533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C72A-16E7-554D-8CB4-12BF9FC04762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89273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C72A-16E7-554D-8CB4-12BF9FC04762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51205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C72A-16E7-554D-8CB4-12BF9FC04762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25486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C72A-16E7-554D-8CB4-12BF9FC04762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04529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33211D-0166-F247-831A-80F53C4D7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EC23883-6933-6D49-84DD-B59B80F7D3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03C1009-F5A4-1349-817E-64C2B55F7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82616DF-D8A2-3846-9AA8-A843044A7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71D0439-AE44-6D4D-AFD8-7AF5D8434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EBE9E-4580-C442-AEC2-EA987EE4876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4252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8D8AB3-08B3-634D-9BC1-B9F5AEB7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A386D84-9F1E-434A-9DEC-2AFECC3FC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0EAF66-90FF-DC41-B378-AAF11731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5E048C1-77A4-0541-AAC8-5D8A4037C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87F3F10-BFFF-B74F-A644-7612255D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4BAB1-A826-6143-AE53-F483374C9B8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7247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A15E2A1-4BB6-C64C-9C0F-95207653F2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B87053A-740C-4140-9BF5-4749D5FF3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40C96FD-303B-5747-8C6F-5D03BE2A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258754B-BBCA-EE44-B31C-308EA369D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7F55C4-E8E2-734F-9385-94D8488B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01D3C-DEBA-D848-AC11-1CC54691DD4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4435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D574E0-A984-DE48-ABB5-4928CC352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0F9C9E-248D-EF46-8CA5-F35740F8E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D974886-FCCB-5744-81AD-CD6CF9A29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17A7F0D-95F3-1245-A12F-D9B4E402E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0DEC52-3C8F-244A-A836-840DDA3B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3D204-82DB-1E44-B5A3-EA42755055B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265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1F7BB0-340D-4248-8B1B-8B4587632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5A119DC-90E5-CA43-A6F2-E873DFF99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781B46F-269D-FD4B-BB84-B02846E4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FA7955-749E-344F-9D37-1BE375661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0CD736D-8691-0047-9FB2-C77A671A1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0E597-5011-9546-A091-68C70DD3AF4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82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7EF0BD-178A-E643-AC2E-94387382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3C65C3-6F7B-584E-861A-EFBADA671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B37D0C4-BE21-B34A-A94B-95E144D9C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64F604F-C2FB-0B44-8114-8FF215371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CF7DCB1-F74F-DE4D-A2B2-E95B9ACF3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C010308-3B37-5842-8582-2FCF57698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2AD03-97C0-F642-9B1B-5E969DAF1BB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7054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430C61-7ECC-F940-9C7B-DD653F2FD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DF3832-14EC-8649-B9E7-FD2B48167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E8F17A6-DB65-F243-9366-A724870F1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A35A6A3-C12C-4F45-A595-78FFF8379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0CC75F0-E3D1-6247-A153-34262BA5A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8B7E05A-B249-C94A-B151-99353E2B6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718C6B7-E1CB-A142-9E67-4003B63EE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502699D-BD00-7C4D-8C5E-49E2B315A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B3501-FDF6-6442-9601-8FB4753DDAF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7320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9FD94B-79D3-4945-9D32-2C8D58AD2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8163CAC-ECDB-E94C-941C-7B80AAF94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504B003-2EC9-C44A-9291-8103F1027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0F0BB41-4359-544D-B100-C6AAAFEFD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AE38FF-51BE-CF4A-A1E2-3E1B48FDAD0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1236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4816441-BABF-E046-B13F-151CCEC6E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F5655B8-E854-0747-BEEE-901B807DE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3974047-5AC8-3943-9113-B965598D6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16CCD-CE8C-EC4C-B49C-F1EF0FAEE71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906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5BA2D0-D074-CC42-AD15-900E11FF2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CBA784-453C-254C-9756-878A0B2B9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4E6D630-4FD3-3C44-A90A-63B10D5CE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4FFB4EC-7114-2D45-9885-943DFC595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E0E180A-DF07-D143-A82B-0E8268040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387CB0A-1E5F-E749-9AEE-DFE6DD90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0793D-FFDC-0C4B-8998-A10CC57DE07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976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4FC128-5F07-AE4C-95AC-884AB09F6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DDD7416-F1D5-5443-81E5-44E976E97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FDA9DA9-5BB7-F144-8672-104574985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65FC8A0-DF8E-2046-84A9-5D54B9298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26B34B0-42AA-CE4A-9EB8-73E3E481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516E9A-DEDF-8148-927C-71656D899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62941-83C6-CB48-91ED-B08366D5798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974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B96A8DF-A067-954C-9516-D8C7A72B7E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B821B1-4280-1A46-86FC-CE96EC03CD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AD1D87-60ED-C446-8960-ACB54DAC8BF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1B0E47A-C0C4-4D4C-BA69-E1A2B1E824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90F81D-0013-D74B-A7B8-868F7B0735D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73C6850-EE6C-5442-A856-4A66E5E9232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095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70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5DA6377-39DE-FF4A-B8FC-5CDAF35D4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43" b="291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FDA76C5-543A-884C-9216-EECEF096F6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5D095D5-371E-0345-957E-EA95E4DDA6BB}"/>
              </a:ext>
            </a:extLst>
          </p:cNvPr>
          <p:cNvSpPr txBox="1"/>
          <p:nvPr/>
        </p:nvSpPr>
        <p:spPr>
          <a:xfrm>
            <a:off x="1010653" y="2526745"/>
            <a:ext cx="106623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b="1" kern="0" spc="3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Recent Belle II results on decay-time-dependent CP violation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D858A5C0-40A3-304B-85CF-C329E72CAADB}"/>
              </a:ext>
            </a:extLst>
          </p:cNvPr>
          <p:cNvCxnSpPr>
            <a:cxnSpLocks/>
          </p:cNvCxnSpPr>
          <p:nvPr/>
        </p:nvCxnSpPr>
        <p:spPr>
          <a:xfrm>
            <a:off x="1443789" y="4036471"/>
            <a:ext cx="10229186" cy="0"/>
          </a:xfrm>
          <a:prstGeom prst="line">
            <a:avLst/>
          </a:prstGeom>
          <a:ln w="381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29831CD-F3EA-F04D-8A72-37D75CF6A3A4}"/>
              </a:ext>
            </a:extLst>
          </p:cNvPr>
          <p:cNvSpPr txBox="1"/>
          <p:nvPr/>
        </p:nvSpPr>
        <p:spPr>
          <a:xfrm>
            <a:off x="3866147" y="4277396"/>
            <a:ext cx="780682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400" b="1" kern="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M.-C. Chang,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400" b="1" kern="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On behalf of Belle II Collaboration,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400" b="1" kern="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Fu Jen Catholic University(FJCU)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DAC7F74-4020-AF16-D632-C431A229F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D204-82DB-1E44-B5A3-EA42755055B1}" type="slidenum">
              <a:rPr lang="en-US" altLang="zh-TW" smtClean="0"/>
              <a:pPr/>
              <a:t>1</a:t>
            </a:fld>
            <a:endParaRPr lang="en-US" alt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D5C701D-3168-3D20-071E-39BF65CB3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19695" cy="246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45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20" y="707157"/>
                <a:ext cx="10805160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4400" b="1" i="1" kern="0" spc="30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TW" sz="4400" b="1" i="1" kern="0" spc="30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TW" sz="4400" b="1" i="1" kern="0" spc="30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TW" sz="4400" b="1" i="1" kern="0" spc="30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TW" sz="4400" b="1" i="1" kern="0" spc="30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(</m:t>
                        </m:r>
                        <m:r>
                          <a:rPr lang="en-US" altLang="zh-TW" sz="4400" b="1" i="1" kern="0" spc="30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→</m:t>
                        </m:r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1" kern="0" spc="30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  <m:r>
                      <a:rPr lang="en-US" altLang="zh-TW" sz="4400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r>
                  <a:rPr lang="en-US" altLang="zh-TW" sz="4400" b="1" kern="0" spc="300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707157"/>
                <a:ext cx="10805160" cy="784767"/>
              </a:xfrm>
              <a:prstGeom prst="rect">
                <a:avLst/>
              </a:prstGeom>
              <a:blipFill>
                <a:blip r:embed="rId2"/>
                <a:stretch>
                  <a:fillRect l="-822" b="-253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10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C93DF7AC-89E9-F079-49ED-2E6302502D76}"/>
                  </a:ext>
                </a:extLst>
              </p:cNvPr>
              <p:cNvSpPr txBox="1"/>
              <p:nvPr/>
            </p:nvSpPr>
            <p:spPr>
              <a:xfrm>
                <a:off x="693420" y="5497211"/>
                <a:ext cx="4361663" cy="652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Fig8.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TW" b="1" i="1" kern="0" spc="300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TW" b="1" i="1" kern="0" spc="300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TW" b="1" i="1" kern="0" spc="300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(→</m:t>
                        </m:r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  <m:r>
                      <a:rPr lang="en-US" altLang="zh-TW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vertex fit study, double Gaussian model. </a:t>
                </a:r>
                <a:endParaRPr lang="zh-TW" altLang="en-US" dirty="0"/>
              </a:p>
            </p:txBody>
          </p:sp>
        </mc:Choice>
        <mc:Fallback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C93DF7AC-89E9-F079-49ED-2E6302502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5497211"/>
                <a:ext cx="4361663" cy="652551"/>
              </a:xfrm>
              <a:prstGeom prst="rect">
                <a:avLst/>
              </a:prstGeom>
              <a:blipFill>
                <a:blip r:embed="rId3"/>
                <a:stretch>
                  <a:fillRect l="-1163" t="-1887" b="-113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圖片 5">
            <a:extLst>
              <a:ext uri="{FF2B5EF4-FFF2-40B4-BE49-F238E27FC236}">
                <a16:creationId xmlns:a16="http://schemas.microsoft.com/office/drawing/2014/main" id="{48EBC1B3-C271-F803-1641-EF6184120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" y="1541978"/>
            <a:ext cx="4241800" cy="35687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DF9DDD2-9D55-2D02-3751-3FF86FF9B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300" y="1516578"/>
            <a:ext cx="4203700" cy="35941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C58A4B6E-3E9B-A610-7622-E5887BE5C6EB}"/>
                  </a:ext>
                </a:extLst>
              </p:cNvPr>
              <p:cNvSpPr txBox="1"/>
              <p:nvPr/>
            </p:nvSpPr>
            <p:spPr>
              <a:xfrm>
                <a:off x="5956300" y="5497210"/>
                <a:ext cx="4984969" cy="929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Fig9.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TW" b="1" i="1" kern="0" spc="300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TW" b="1" i="1" kern="0" spc="300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TW" b="1" i="1" kern="0" spc="300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(→</m:t>
                        </m:r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  <m:r>
                      <a:rPr lang="en-US" altLang="zh-TW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vertex fit study, </a:t>
                </a:r>
                <a:r>
                  <a:rPr kumimoji="1" lang="en-US" altLang="zh-TW" sz="1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triple Gaussian model</a:t>
                </a:r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. This model is in good agreement with data.</a:t>
                </a:r>
                <a:endParaRPr lang="zh-TW" altLang="en-US" dirty="0"/>
              </a:p>
            </p:txBody>
          </p:sp>
        </mc:Choice>
        <mc:Fallback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C58A4B6E-3E9B-A610-7622-E5887BE5C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300" y="5497210"/>
                <a:ext cx="4984969" cy="929550"/>
              </a:xfrm>
              <a:prstGeom prst="rect">
                <a:avLst/>
              </a:prstGeom>
              <a:blipFill>
                <a:blip r:embed="rId6"/>
                <a:stretch>
                  <a:fillRect l="-761" t="-1351" b="-945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圖形 12" descr="核取記號">
            <a:extLst>
              <a:ext uri="{FF2B5EF4-FFF2-40B4-BE49-F238E27FC236}">
                <a16:creationId xmlns:a16="http://schemas.microsoft.com/office/drawing/2014/main" id="{2D7DDC4D-C021-6A4E-3842-2CDC2DDE7A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80400" y="10347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48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20" y="707157"/>
                <a:ext cx="10805160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4400" b="1" i="1" kern="0" spc="30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TW" sz="4400" b="1" i="1" kern="0" spc="30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TW" sz="4400" b="1" i="1" kern="0" spc="30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TW" sz="4400" b="1" i="1" kern="0" spc="30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TW" sz="4400" b="1" i="1" kern="0" spc="30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(</m:t>
                        </m:r>
                        <m:r>
                          <a:rPr lang="en-US" altLang="zh-TW" sz="4400" b="1" i="1" kern="0" spc="30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→</m:t>
                        </m:r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1" kern="0" spc="30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  <m:r>
                      <a:rPr lang="en-US" altLang="zh-TW" sz="4400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r>
                  <a:rPr lang="en-US" altLang="zh-TW" sz="4400" b="1" kern="0" spc="300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707157"/>
                <a:ext cx="10805160" cy="784767"/>
              </a:xfrm>
              <a:prstGeom prst="rect">
                <a:avLst/>
              </a:prstGeom>
              <a:blipFill>
                <a:blip r:embed="rId2"/>
                <a:stretch>
                  <a:fillRect l="-822" b="-253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11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C93DF7AC-89E9-F079-49ED-2E6302502D76}"/>
                  </a:ext>
                </a:extLst>
              </p:cNvPr>
              <p:cNvSpPr txBox="1"/>
              <p:nvPr/>
            </p:nvSpPr>
            <p:spPr>
              <a:xfrm>
                <a:off x="693420" y="5497211"/>
                <a:ext cx="4361663" cy="929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Fig10.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TW" b="1" i="1" kern="0" spc="300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TW" b="1" i="1" kern="0" spc="300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TW" b="1" i="1" kern="0" spc="300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(→</m:t>
                        </m:r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  <m:r>
                      <a:rPr lang="en-US" altLang="zh-TW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vertex fit study, CP side resolution. Statistical fluctuations are still high</a:t>
                </a:r>
                <a:endParaRPr lang="zh-TW" altLang="en-US" dirty="0"/>
              </a:p>
            </p:txBody>
          </p:sp>
        </mc:Choice>
        <mc:Fallback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C93DF7AC-89E9-F079-49ED-2E6302502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5497211"/>
                <a:ext cx="4361663" cy="929550"/>
              </a:xfrm>
              <a:prstGeom prst="rect">
                <a:avLst/>
              </a:prstGeom>
              <a:blipFill>
                <a:blip r:embed="rId3"/>
                <a:stretch>
                  <a:fillRect l="-1163" t="-1351" b="-945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C58A4B6E-3E9B-A610-7622-E5887BE5C6EB}"/>
                  </a:ext>
                </a:extLst>
              </p:cNvPr>
              <p:cNvSpPr txBox="1"/>
              <p:nvPr/>
            </p:nvSpPr>
            <p:spPr>
              <a:xfrm>
                <a:off x="5956300" y="5497210"/>
                <a:ext cx="4984969" cy="652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Fig11.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TW" b="1" i="1" kern="0" spc="300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TW" b="1" i="1" kern="0" spc="300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TW" b="1" i="1" kern="0" spc="300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(→</m:t>
                        </m:r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  <m:r>
                      <a:rPr lang="en-US" altLang="zh-TW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vertex fit study, tag side resolution</a:t>
                </a:r>
                <a:endParaRPr lang="zh-TW" altLang="en-US" dirty="0"/>
              </a:p>
            </p:txBody>
          </p:sp>
        </mc:Choice>
        <mc:Fallback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C58A4B6E-3E9B-A610-7622-E5887BE5C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300" y="5497210"/>
                <a:ext cx="4984969" cy="652551"/>
              </a:xfrm>
              <a:prstGeom prst="rect">
                <a:avLst/>
              </a:prstGeom>
              <a:blipFill>
                <a:blip r:embed="rId4"/>
                <a:stretch>
                  <a:fillRect l="-761" t="-1887" b="-113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圖片 6">
            <a:extLst>
              <a:ext uri="{FF2B5EF4-FFF2-40B4-BE49-F238E27FC236}">
                <a16:creationId xmlns:a16="http://schemas.microsoft.com/office/drawing/2014/main" id="{080AABFD-95A0-167E-3F90-ECCC92082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003" y="1491924"/>
            <a:ext cx="4683350" cy="405074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4C4ABD5-B2C7-08C2-E78F-488DD19C02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314" y="1491924"/>
            <a:ext cx="4683350" cy="39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32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20" y="707157"/>
                <a:ext cx="10888980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altLang="zh-TW" sz="4400" b="1" kern="0" spc="300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Penguin dominate: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4400" b="1" i="1" kern="0" spc="30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𝐁</m:t>
                        </m:r>
                      </m:e>
                      <m:sup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0" kern="0" spc="30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sz="4400" b="1" i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sz="4400" b="1" i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sz="4400" b="1" i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</m:oMath>
                </a14:m>
                <a:endParaRPr lang="en-US" altLang="zh-TW" sz="4400" b="1" kern="0" spc="300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707157"/>
                <a:ext cx="10888980" cy="784767"/>
              </a:xfrm>
              <a:prstGeom prst="rect">
                <a:avLst/>
              </a:prstGeom>
              <a:blipFill>
                <a:blip r:embed="rId2"/>
                <a:stretch>
                  <a:fillRect l="-2212" t="-11111" b="-365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12</a:t>
            </a:fld>
            <a:endParaRPr lang="en-US" alt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85EBA7D-EDC6-590B-96F9-71E7E6C69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6" r="8411"/>
          <a:stretch/>
        </p:blipFill>
        <p:spPr>
          <a:xfrm>
            <a:off x="8198069" y="2577628"/>
            <a:ext cx="3384331" cy="29502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96CFC00D-5D99-63AA-ED03-BB8CA02E6439}"/>
                  </a:ext>
                </a:extLst>
              </p:cNvPr>
              <p:cNvSpPr txBox="1"/>
              <p:nvPr/>
            </p:nvSpPr>
            <p:spPr>
              <a:xfrm>
                <a:off x="7220737" y="5698784"/>
                <a:ext cx="4361663" cy="652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Fig12. Penguin amplitude 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p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TW" b="1" i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</m:sSub>
                    <m:sSub>
                      <m:sSub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</m:sSub>
                    <m:sSub>
                      <m:sSub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</m:sSub>
                  </m:oMath>
                </a14:m>
                <a:r>
                  <a:rPr lang="en-US" altLang="zh-TW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decays</a:t>
                </a:r>
                <a:endParaRPr lang="zh-TW" altLang="en-US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96CFC00D-5D99-63AA-ED03-BB8CA02E6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737" y="5698784"/>
                <a:ext cx="4361663" cy="652551"/>
              </a:xfrm>
              <a:prstGeom prst="rect">
                <a:avLst/>
              </a:prstGeom>
              <a:blipFill>
                <a:blip r:embed="rId4"/>
                <a:stretch>
                  <a:fillRect l="-1159" t="-3774" b="-113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F3D27F4-F51A-C3D9-0904-F25C0DA37B65}"/>
                  </a:ext>
                </a:extLst>
              </p:cNvPr>
              <p:cNvSpPr txBox="1"/>
              <p:nvPr/>
            </p:nvSpPr>
            <p:spPr>
              <a:xfrm>
                <a:off x="371720" y="1667425"/>
                <a:ext cx="8365880" cy="12584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zh-TW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1"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kumimoji="1"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zh-TW" sz="2800" b="0" i="0" smtClean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kumimoji="1"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TW" sz="28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kumimoji="1" lang="en-US" altLang="zh-TW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zh-TW" sz="2800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zh-TW" sz="28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sub>
                                  </m:sSub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kumimoji="1"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kumimoji="1"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(1+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kumimoji="1" lang="en-US" altLang="zh-TW" sz="2800" b="0" i="1" smtClean="0">
                          <a:solidFill>
                            <a:srgbClr val="14BDA9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zh-TW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kumimoji="1" lang="en-US" altLang="zh-TW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TW" sz="2800" b="0" i="1" smtClean="0">
                          <a:solidFill>
                            <a:srgbClr val="14BDA9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kumimoji="1" lang="en-US" altLang="zh-TW" sz="28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1" lang="en-US" altLang="zh-TW" sz="28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)])</m:t>
                      </m:r>
                    </m:oMath>
                  </m:oMathPara>
                </a14:m>
                <a:endParaRPr kumimoji="1" lang="en-US" altLang="zh-TW" sz="2800" b="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F3D27F4-F51A-C3D9-0904-F25C0DA37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20" y="1667425"/>
                <a:ext cx="8365880" cy="1258486"/>
              </a:xfrm>
              <a:prstGeom prst="rect">
                <a:avLst/>
              </a:prstGeom>
              <a:blipFill>
                <a:blip r:embed="rId5"/>
                <a:stretch>
                  <a:fillRect l="-455" r="-1062" b="-6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圖片 12">
            <a:extLst>
              <a:ext uri="{FF2B5EF4-FFF2-40B4-BE49-F238E27FC236}">
                <a16:creationId xmlns:a16="http://schemas.microsoft.com/office/drawing/2014/main" id="{3575783B-243F-7780-2DDC-D041981AC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20" y="3232091"/>
            <a:ext cx="7635518" cy="50554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CB02A0F-1F55-72CE-2C7B-4591DDC9A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720" y="4513169"/>
            <a:ext cx="5026544" cy="135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74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20" y="707157"/>
                <a:ext cx="10888980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altLang="zh-TW" sz="4400" b="1" kern="0" spc="300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Penguin dominate: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4400" b="1" i="1" kern="0" spc="30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𝐁</m:t>
                        </m:r>
                      </m:e>
                      <m:sup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0" kern="0" spc="30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sz="4400" b="1" i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sz="4400" b="1" i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sz="4400" b="1" i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</m:oMath>
                </a14:m>
                <a:endParaRPr lang="en-US" altLang="zh-TW" sz="4400" b="1" kern="0" spc="300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707157"/>
                <a:ext cx="10888980" cy="784767"/>
              </a:xfrm>
              <a:prstGeom prst="rect">
                <a:avLst/>
              </a:prstGeom>
              <a:blipFill>
                <a:blip r:embed="rId2"/>
                <a:stretch>
                  <a:fillRect l="-2212" t="-11111" b="-365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13</a:t>
            </a:fld>
            <a:endParaRPr lang="en-US" alt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85EBA7D-EDC6-590B-96F9-71E7E6C69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6" r="8411"/>
          <a:stretch/>
        </p:blipFill>
        <p:spPr>
          <a:xfrm>
            <a:off x="8198069" y="2577628"/>
            <a:ext cx="3384331" cy="29502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96CFC00D-5D99-63AA-ED03-BB8CA02E6439}"/>
                  </a:ext>
                </a:extLst>
              </p:cNvPr>
              <p:cNvSpPr txBox="1"/>
              <p:nvPr/>
            </p:nvSpPr>
            <p:spPr>
              <a:xfrm>
                <a:off x="7220737" y="5698784"/>
                <a:ext cx="4361663" cy="652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Fig12. Penguin amplitude 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p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TW" b="1" i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</m:sSub>
                    <m:sSub>
                      <m:sSub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</m:sSub>
                    <m:sSub>
                      <m:sSub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</m:sSub>
                  </m:oMath>
                </a14:m>
                <a:r>
                  <a:rPr lang="en-US" altLang="zh-TW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decays</a:t>
                </a:r>
                <a:endParaRPr lang="zh-TW" altLang="en-US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96CFC00D-5D99-63AA-ED03-BB8CA02E6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737" y="5698784"/>
                <a:ext cx="4361663" cy="652551"/>
              </a:xfrm>
              <a:prstGeom prst="rect">
                <a:avLst/>
              </a:prstGeom>
              <a:blipFill>
                <a:blip r:embed="rId4"/>
                <a:stretch>
                  <a:fillRect l="-1159" t="-3774" b="-113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A17EBAA-AA07-1B52-9553-3626A364AB27}"/>
                  </a:ext>
                </a:extLst>
              </p:cNvPr>
              <p:cNvSpPr txBox="1"/>
              <p:nvPr/>
            </p:nvSpPr>
            <p:spPr>
              <a:xfrm>
                <a:off x="422788" y="1794670"/>
                <a:ext cx="7588469" cy="3122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Previous Study (PDG)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Belle experiment using </a:t>
                </a:r>
                <a:r>
                  <a:rPr kumimoji="1" lang="en-US" altLang="zh-TW" sz="2400" b="1" u="sng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772 M</a:t>
                </a:r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𝑩</m:t>
                    </m:r>
                    <m:acc>
                      <m:accPr>
                        <m:chr m:val="̅"/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</m:acc>
                  </m:oMath>
                </a14:m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pairs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𝑺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=−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𝟕𝟏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𝟐𝟑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𝒔𝒕𝒂𝒕</m:t>
                        </m:r>
                      </m:e>
                    </m:d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𝟎𝟓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𝒔𝒚𝒔𝒕</m:t>
                        </m:r>
                      </m:e>
                    </m:d>
                  </m:oMath>
                </a14:m>
                <a:endParaRPr kumimoji="1" lang="en-US" altLang="zh-TW" sz="2400" b="1" i="1" dirty="0">
                  <a:latin typeface="Cambria Math" panose="02040503050406030204" pitchFamily="18" charset="0"/>
                  <a:ea typeface="Microsoft YaHei" panose="020B0503020204020204" pitchFamily="34" charset="-122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𝑨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𝟏𝟐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𝟏𝟔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𝒔𝒕𝒂𝒕</m:t>
                        </m:r>
                      </m:e>
                    </m:d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𝟎𝟓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(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𝒔𝒚𝒔𝒕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endParaRPr kumimoji="1" lang="en-US" altLang="zh-TW" sz="2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TW" sz="2400" b="1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BaBar</a:t>
                </a:r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experiment using </a:t>
                </a:r>
                <a:r>
                  <a:rPr kumimoji="1" lang="en-US" altLang="zh-TW" sz="2400" b="1" u="sng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468 M</a:t>
                </a:r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𝑩</m:t>
                    </m:r>
                    <m:acc>
                      <m:accPr>
                        <m:chr m:val="̅"/>
                        <m:ctrlP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</m:acc>
                  </m:oMath>
                </a14:m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pairs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𝑺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=−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𝟗𝟒</m:t>
                    </m:r>
                    <m:sSubSup>
                      <m:sSubSupPr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±</m:t>
                        </m:r>
                      </m:e>
                      <m:sub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.</m:t>
                        </m:r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𝟐𝟏</m:t>
                        </m:r>
                      </m:sub>
                      <m:sup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.</m:t>
                        </m:r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𝟐𝟒</m:t>
                        </m:r>
                      </m:sup>
                    </m:sSubSup>
                    <m:d>
                      <m:dPr>
                        <m:ctrlP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𝒔𝒕𝒂𝒕</m:t>
                        </m:r>
                      </m:e>
                    </m:d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𝟎𝟔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𝒔𝒚𝒔𝒕</m:t>
                        </m:r>
                      </m:e>
                    </m:d>
                  </m:oMath>
                </a14:m>
                <a:endParaRPr kumimoji="1" lang="en-US" altLang="zh-TW" sz="2400" b="1" i="1" dirty="0">
                  <a:latin typeface="Cambria Math" panose="02040503050406030204" pitchFamily="18" charset="0"/>
                  <a:ea typeface="Microsoft YaHei" panose="020B0503020204020204" pitchFamily="34" charset="-122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𝑨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𝟏𝟕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𝟏𝟖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𝒔𝒕𝒂𝒕</m:t>
                        </m:r>
                      </m:e>
                    </m:d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𝟎𝟒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𝒔𝒚𝒔𝒕</m:t>
                        </m:r>
                      </m:e>
                    </m:d>
                  </m:oMath>
                </a14:m>
                <a:endParaRPr kumimoji="1" lang="en-US" altLang="zh-TW" sz="2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lvl="1"/>
                <a:endParaRPr kumimoji="1" lang="en-US" altLang="zh-TW" sz="2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A17EBAA-AA07-1B52-9553-3626A364A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88" y="1794670"/>
                <a:ext cx="7588469" cy="3122393"/>
              </a:xfrm>
              <a:prstGeom prst="rect">
                <a:avLst/>
              </a:prstGeom>
              <a:blipFill>
                <a:blip r:embed="rId5"/>
                <a:stretch>
                  <a:fillRect l="-1171" t="-16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4248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693420" y="707157"/>
            <a:ext cx="108889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1" lang="en-US" altLang="zh-TW" sz="4400" b="1" dirty="0">
                <a:solidFill>
                  <a:srgbClr val="14BDA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Analysis flow</a:t>
            </a:r>
            <a:endParaRPr lang="en-US" altLang="zh-TW" sz="4400" b="1" kern="0" spc="300" dirty="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14</a:t>
            </a:fld>
            <a:endParaRPr lang="en-US" altLang="zh-TW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248B9EE-C739-7456-B2E5-131E52D51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76598"/>
            <a:ext cx="9574924" cy="46437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2D3497C2-3C2D-18FC-B5A4-46293E843164}"/>
                  </a:ext>
                </a:extLst>
              </p:cNvPr>
              <p:cNvSpPr txBox="1"/>
              <p:nvPr/>
            </p:nvSpPr>
            <p:spPr>
              <a:xfrm>
                <a:off x="890753" y="6150843"/>
                <a:ext cx="6101254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Fig13. Analysis flow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1" i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𝐁</m:t>
                        </m:r>
                      </m:e>
                      <m:sup>
                        <m:r>
                          <a:rPr lang="en-US" altLang="zh-TW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b="1" kern="0" spc="30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b="1" i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b="1" i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b="1" i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</m:oMath>
                </a14:m>
                <a:endParaRPr lang="zh-TW" altLang="en-US" dirty="0"/>
              </a:p>
            </p:txBody>
          </p:sp>
        </mc:Choice>
        <mc:Fallback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2D3497C2-3C2D-18FC-B5A4-46293E843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53" y="6150843"/>
                <a:ext cx="6101254" cy="375552"/>
              </a:xfrm>
              <a:prstGeom prst="rect">
                <a:avLst/>
              </a:prstGeom>
              <a:blipFill>
                <a:blip r:embed="rId3"/>
                <a:stretch>
                  <a:fillRect l="-832" t="-3226" b="-225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9900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20" y="707157"/>
                <a:ext cx="10888980" cy="1461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altLang="zh-TW" sz="4400" b="1" kern="0" spc="300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Systematic uncertainties: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4400" b="1" i="1" kern="0" spc="30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𝐁</m:t>
                        </m:r>
                      </m:e>
                      <m:sup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0" kern="0" spc="30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sz="4400" b="1" i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sz="4400" b="1" i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sz="4400" b="1" i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</m:oMath>
                </a14:m>
                <a:endParaRPr lang="en-US" altLang="zh-TW" sz="4400" b="1" kern="0" spc="300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707157"/>
                <a:ext cx="10888980" cy="1461875"/>
              </a:xfrm>
              <a:prstGeom prst="rect">
                <a:avLst/>
              </a:prstGeom>
              <a:blipFill>
                <a:blip r:embed="rId2"/>
                <a:stretch>
                  <a:fillRect l="-2212" t="-6034" b="-17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15</a:t>
            </a:fld>
            <a:endParaRPr lang="en-US" altLang="zh-TW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871A72F-B03D-7577-8A93-8C9299A12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" y="2169031"/>
            <a:ext cx="5453490" cy="415448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78B11A4-CFAB-4492-63F7-BF596236AF65}"/>
              </a:ext>
            </a:extLst>
          </p:cNvPr>
          <p:cNvSpPr txBox="1"/>
          <p:nvPr/>
        </p:nvSpPr>
        <p:spPr>
          <a:xfrm>
            <a:off x="6604355" y="2595545"/>
            <a:ext cx="5453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Dominate systematic uncertainties is </a:t>
            </a:r>
            <a:r>
              <a:rPr kumimoji="1" lang="en-US" altLang="zh-TW" sz="2400" b="1" dirty="0">
                <a:solidFill>
                  <a:srgbClr val="14BDA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Flavor tagging</a:t>
            </a:r>
            <a:endParaRPr kumimoji="1" lang="zh-TW" altLang="en-US" sz="2400" b="1" dirty="0">
              <a:solidFill>
                <a:srgbClr val="14BDA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2321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20" y="707157"/>
                <a:ext cx="10888980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altLang="zh-TW" sz="4400" b="1" kern="0" spc="300" dirty="0">
                    <a:solidFill>
                      <a:srgbClr val="404040"/>
                    </a:solidFill>
                    <a:ea typeface="Microsoft YaHei" panose="020B0503020204020204" pitchFamily="34" charset="-122"/>
                  </a:rPr>
                  <a:t>First Results: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4400" b="1" i="1" kern="0" spc="30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𝐁</m:t>
                        </m:r>
                      </m:e>
                      <m:sup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0" kern="0" spc="30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sz="4400" b="1" i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sz="4400" b="1" i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sz="4400" b="1" i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</m:oMath>
                </a14:m>
                <a:endParaRPr lang="en-US" altLang="zh-TW" sz="4400" b="1" kern="0" spc="300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707157"/>
                <a:ext cx="10888980" cy="784767"/>
              </a:xfrm>
              <a:prstGeom prst="rect">
                <a:avLst/>
              </a:prstGeom>
              <a:blipFill>
                <a:blip r:embed="rId3"/>
                <a:stretch>
                  <a:fillRect l="-2212" t="-14286" b="-365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16</a:t>
            </a:fld>
            <a:endParaRPr lang="en-US" altLang="zh-TW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4C3C879-5B44-16EC-12EA-57BDE7CEE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" y="1665608"/>
            <a:ext cx="9711822" cy="44006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EFE98596-9DC9-22BF-6848-B0987C76B4D7}"/>
                  </a:ext>
                </a:extLst>
              </p:cNvPr>
              <p:cNvSpPr txBox="1"/>
              <p:nvPr/>
            </p:nvSpPr>
            <p:spPr>
              <a:xfrm>
                <a:off x="4926726" y="6150843"/>
                <a:ext cx="6101254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Fig14. </a:t>
                </a:r>
                <a:r>
                  <a:rPr kumimoji="1" lang="en-US" altLang="zh-TW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 and A results</a:t>
                </a:r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1" i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𝐁</m:t>
                        </m:r>
                      </m:e>
                      <m:sup>
                        <m:r>
                          <a:rPr lang="en-US" altLang="zh-TW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b="1" kern="0" spc="30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b="1" i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b="1" i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b="1" i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</m:oMath>
                </a14:m>
                <a:endParaRPr lang="zh-TW" altLang="en-US" dirty="0"/>
              </a:p>
            </p:txBody>
          </p:sp>
        </mc:Choice>
        <mc:Fallback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EFE98596-9DC9-22BF-6848-B0987C76B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726" y="6150843"/>
                <a:ext cx="6101254" cy="375552"/>
              </a:xfrm>
              <a:prstGeom prst="rect">
                <a:avLst/>
              </a:prstGeom>
              <a:blipFill>
                <a:blip r:embed="rId5"/>
                <a:stretch>
                  <a:fillRect l="-622" t="-3226" b="-225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5007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20" y="707157"/>
                <a:ext cx="1080516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44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Summary </a:t>
                </a:r>
                <a:r>
                  <a:rPr kumimoji="1" lang="en-US" altLang="zh-TW" sz="4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of the </a:t>
                </a:r>
                <a14:m>
                  <m:oMath xmlns:m="http://schemas.openxmlformats.org/officeDocument/2006/math">
                    <m:r>
                      <a:rPr kumimoji="1" lang="en-US" altLang="zh-TW" sz="4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𝒃</m:t>
                    </m:r>
                    <m:r>
                      <a:rPr kumimoji="1" lang="en-US" altLang="zh-TW" sz="4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r>
                      <a:rPr kumimoji="1" lang="en-US" altLang="zh-TW" sz="4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𝒔𝒒</m:t>
                    </m:r>
                    <m:acc>
                      <m:accPr>
                        <m:chr m:val="̅"/>
                        <m:ctrlPr>
                          <a:rPr kumimoji="1" lang="en-US" altLang="zh-TW" sz="4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TW" sz="4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𝒒</m:t>
                        </m:r>
                      </m:e>
                    </m:acc>
                  </m:oMath>
                </a14:m>
                <a:r>
                  <a:rPr kumimoji="1" lang="en-US" altLang="zh-TW" sz="4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mode</a:t>
                </a:r>
                <a:endParaRPr lang="zh-TW" altLang="en-US" sz="4400" b="1" dirty="0">
                  <a:solidFill>
                    <a:srgbClr val="14BDA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707157"/>
                <a:ext cx="10805160" cy="769441"/>
              </a:xfrm>
              <a:prstGeom prst="rect">
                <a:avLst/>
              </a:prstGeom>
              <a:blipFill>
                <a:blip r:embed="rId2"/>
                <a:stretch>
                  <a:fillRect l="-2230" t="-16129" b="-3548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17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EBBD9A0-7188-181B-FF4F-FD9F0E606B93}"/>
                  </a:ext>
                </a:extLst>
              </p:cNvPr>
              <p:cNvSpPr txBox="1"/>
              <p:nvPr/>
            </p:nvSpPr>
            <p:spPr>
              <a:xfrm>
                <a:off x="693419" y="1532923"/>
                <a:ext cx="10805159" cy="4978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Time-dependent analyses of the </a:t>
                </a:r>
                <a14:m>
                  <m:oMath xmlns:m="http://schemas.openxmlformats.org/officeDocument/2006/math"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𝒃</m:t>
                    </m:r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𝒔𝒒</m:t>
                    </m:r>
                    <m:acc>
                      <m:accPr>
                        <m:chr m:val="̅"/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𝒒</m:t>
                        </m:r>
                      </m:e>
                    </m:acc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mode have been performed by Belle II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  <m:sSub>
                      <m:sSubPr>
                        <m:ctrlPr>
                          <a:rPr kumimoji="1" lang="en-US" altLang="zh-TW" sz="28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sz="28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kumimoji="1" lang="en-US" altLang="zh-TW" sz="28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</m:oMath>
                </a14:m>
                <a:r>
                  <a:rPr kumimoji="1" lang="en-US" altLang="zh-TW" sz="2800" b="1" dirty="0"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8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sz="28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kumimoji="1" lang="en-US" altLang="zh-TW" sz="28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</m:oMath>
                </a14:m>
                <a:endParaRPr kumimoji="1" lang="en-US" altLang="zh-TW" sz="2800" b="1" dirty="0">
                  <a:ea typeface="Microsoft YaHei" panose="020B0503020204020204" pitchFamily="34" charset="-122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Belle II data in this analysis using 200 M </a:t>
                </a:r>
                <a14:m>
                  <m:oMath xmlns:m="http://schemas.openxmlformats.org/officeDocument/2006/math"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𝑩</m:t>
                    </m:r>
                    <m:acc>
                      <m:accPr>
                        <m:chr m:val="̅"/>
                        <m:ctrlP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</m:acc>
                  </m:oMath>
                </a14:m>
                <a:r>
                  <a:rPr kumimoji="1" lang="en-US" altLang="zh-TW" sz="2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pairs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𝑺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=−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𝟏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𝟖𝟔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𝟖𝟑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𝒔𝒕𝒂𝒕</m:t>
                        </m:r>
                      </m:e>
                    </m:d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𝟎𝟗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𝒔𝒚𝒔𝒕</m:t>
                        </m:r>
                      </m:e>
                    </m:d>
                  </m:oMath>
                </a14:m>
                <a:endParaRPr kumimoji="1" lang="en-US" altLang="zh-TW" sz="2800" b="1" i="1" dirty="0">
                  <a:solidFill>
                    <a:srgbClr val="14BDA9"/>
                  </a:solidFill>
                  <a:latin typeface="Cambria Math" panose="02040503050406030204" pitchFamily="18" charset="0"/>
                  <a:ea typeface="Microsoft YaHei" panose="020B0503020204020204" pitchFamily="34" charset="-122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𝑨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=−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𝟐𝟐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𝟐𝟗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𝒔𝒕𝒂𝒕</m:t>
                        </m:r>
                      </m:e>
                    </m:d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𝟎𝟒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(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𝒔𝒚𝒔𝒕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endParaRPr kumimoji="1" lang="en-US" altLang="zh-TW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Belle experiment using 772 M </a:t>
                </a:r>
                <a14:m>
                  <m:oMath xmlns:m="http://schemas.openxmlformats.org/officeDocument/2006/math"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𝑩</m:t>
                    </m:r>
                    <m:acc>
                      <m:accPr>
                        <m:chr m:val="̅"/>
                        <m:ctrlP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</m:acc>
                  </m:oMath>
                </a14:m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pairs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𝑺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=−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𝟕𝟏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𝟐𝟑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𝒔𝒕𝒂𝒕</m:t>
                        </m:r>
                      </m:e>
                    </m:d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𝟎𝟓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𝒔𝒚𝒔𝒕</m:t>
                        </m:r>
                      </m:e>
                    </m:d>
                  </m:oMath>
                </a14:m>
                <a:endParaRPr kumimoji="1" lang="en-US" altLang="zh-TW" sz="2400" b="1" i="1" dirty="0">
                  <a:latin typeface="Cambria Math" panose="02040503050406030204" pitchFamily="18" charset="0"/>
                  <a:ea typeface="Microsoft YaHei" panose="020B0503020204020204" pitchFamily="34" charset="-122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𝑨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𝟏𝟐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𝟏𝟔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𝒔𝒕𝒂𝒕</m:t>
                        </m:r>
                      </m:e>
                    </m:d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𝟎𝟓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(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𝒔𝒚𝒔𝒕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endParaRPr kumimoji="1" lang="en-US" altLang="zh-TW" sz="2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TW" sz="2400" b="1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BaBar</a:t>
                </a:r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experiment using 468 M </a:t>
                </a:r>
                <a14:m>
                  <m:oMath xmlns:m="http://schemas.openxmlformats.org/officeDocument/2006/math"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𝑩</m:t>
                    </m:r>
                    <m:acc>
                      <m:accPr>
                        <m:chr m:val="̅"/>
                        <m:ctrlP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</m:acc>
                  </m:oMath>
                </a14:m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pairs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𝑺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=−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𝟗𝟒</m:t>
                    </m:r>
                    <m:sSubSup>
                      <m:sSubSupPr>
                        <m:ctrlP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±</m:t>
                        </m:r>
                      </m:e>
                      <m:sub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.</m:t>
                        </m:r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𝟐𝟏</m:t>
                        </m:r>
                      </m:sub>
                      <m:sup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.</m:t>
                        </m:r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𝟐𝟒</m:t>
                        </m:r>
                      </m:sup>
                    </m:sSubSup>
                    <m:d>
                      <m:dPr>
                        <m:ctrlP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𝒔𝒕𝒂𝒕</m:t>
                        </m:r>
                      </m:e>
                    </m:d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𝟎𝟔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𝒔𝒚𝒔𝒕</m:t>
                        </m:r>
                      </m:e>
                    </m:d>
                  </m:oMath>
                </a14:m>
                <a:endParaRPr kumimoji="1" lang="en-US" altLang="zh-TW" sz="2400" b="1" i="1" dirty="0">
                  <a:latin typeface="Cambria Math" panose="02040503050406030204" pitchFamily="18" charset="0"/>
                  <a:ea typeface="Microsoft YaHei" panose="020B0503020204020204" pitchFamily="34" charset="-122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𝑨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𝟏𝟕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𝟏𝟖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𝒔𝒕𝒂𝒕</m:t>
                        </m:r>
                      </m:e>
                    </m:d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𝟎𝟒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𝒔𝒚𝒔𝒕</m:t>
                        </m:r>
                      </m:e>
                    </m:d>
                  </m:oMath>
                </a14:m>
                <a:endParaRPr kumimoji="1" lang="en-US" altLang="zh-TW" sz="2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EBBD9A0-7188-181B-FF4F-FD9F0E606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19" y="1532923"/>
                <a:ext cx="10805159" cy="4978799"/>
              </a:xfrm>
              <a:prstGeom prst="rect">
                <a:avLst/>
              </a:prstGeom>
              <a:blipFill>
                <a:blip r:embed="rId3"/>
                <a:stretch>
                  <a:fillRect l="-939" t="-1272" b="-76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1942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693420" y="707157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Summary</a:t>
            </a:r>
            <a:endParaRPr lang="zh-TW" altLang="en-US" sz="4400" b="1" dirty="0">
              <a:solidFill>
                <a:srgbClr val="14BDA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18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988CA11F-271A-BDAF-065B-D77161A52522}"/>
                  </a:ext>
                </a:extLst>
              </p:cNvPr>
              <p:cNvSpPr txBox="1"/>
              <p:nvPr/>
            </p:nvSpPr>
            <p:spPr>
              <a:xfrm>
                <a:off x="693419" y="1532923"/>
                <a:ext cx="10805159" cy="3604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Time-dependent study of radiative </a:t>
                </a:r>
                <a14:m>
                  <m:oMath xmlns:m="http://schemas.openxmlformats.org/officeDocument/2006/math">
                    <m:r>
                      <a:rPr kumimoji="1" lang="en-US" altLang="zh-TW" sz="2800" b="1" i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𝒃</m:t>
                    </m:r>
                    <m:r>
                      <a:rPr kumimoji="1" lang="en-US" altLang="zh-TW" sz="2800" b="1" i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r>
                      <a:rPr kumimoji="1" lang="en-US" altLang="zh-TW" sz="2800" b="1" i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</m:t>
                    </m:r>
                    <m:r>
                      <a:rPr kumimoji="1" lang="en-US" altLang="zh-TW" sz="2800" b="1" i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decays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p>
                      <m:sSupPr>
                        <m:ctrlP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p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→</m:t>
                        </m:r>
                        <m:sSubSup>
                          <m:sSubSupPr>
                            <m:ctrlPr>
                              <a:rPr kumimoji="1" lang="en-US" altLang="zh-TW" sz="2800" b="1" i="1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SupPr>
                          <m:e>
                            <m:r>
                              <a:rPr kumimoji="1" lang="en-US" altLang="zh-TW" sz="2800" b="1" i="1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𝑲</m:t>
                            </m:r>
                          </m:e>
                          <m:sub>
                            <m:r>
                              <a:rPr kumimoji="1" lang="en-US" altLang="zh-TW" sz="2800" b="1" i="1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𝒔</m:t>
                            </m:r>
                          </m:sub>
                          <m:sup>
                            <m:r>
                              <a:rPr kumimoji="1" lang="en-US" altLang="zh-TW" sz="2800" b="1" i="1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𝟎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TW" sz="2800" b="1" i="1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TW" sz="2800" b="1" i="1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TW" sz="2800" b="1" i="1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𝟎</m:t>
                            </m:r>
                          </m:sup>
                        </m:sSup>
                      </m:e>
                    </m:d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endParaRPr kumimoji="1" lang="en-US" altLang="zh-TW" sz="28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Event selections, signal/background/vertex modellings are ready. 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Time-dependent study of penguin dominate </a:t>
                </a:r>
                <a14:m>
                  <m:oMath xmlns:m="http://schemas.openxmlformats.org/officeDocument/2006/math">
                    <m:r>
                      <a:rPr kumimoji="1" lang="en-US" altLang="zh-TW" sz="2800" b="1" i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𝒃</m:t>
                    </m:r>
                    <m:r>
                      <a:rPr kumimoji="1" lang="en-US" altLang="zh-TW" sz="2800" b="1" i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r>
                      <a:rPr kumimoji="1" lang="en-US" altLang="zh-TW" sz="2800" b="1" i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𝒔𝒒</m:t>
                    </m:r>
                    <m:acc>
                      <m:accPr>
                        <m:chr m:val="̅"/>
                        <m:ctrlP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𝒒</m:t>
                        </m:r>
                      </m:e>
                    </m:acc>
                    <m:r>
                      <a:rPr kumimoji="1" lang="en-US" altLang="zh-TW" sz="2800" b="1" i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decay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Sup>
                      <m:sSubSupPr>
                        <m:ctrlP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  <m:sup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bSup>
                    <m:sSubSup>
                      <m:sSubSupPr>
                        <m:ctrlP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  <m:sup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bSup>
                    <m:sSubSup>
                      <m:sSubSupPr>
                        <m:ctrlP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  <m:sup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bSup>
                  </m:oMath>
                </a14:m>
                <a:endParaRPr kumimoji="1" lang="en-US" altLang="zh-TW" sz="28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First results are shown.</a:t>
                </a:r>
              </a:p>
            </p:txBody>
          </p:sp>
        </mc:Choice>
        <mc:Fallback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988CA11F-271A-BDAF-065B-D77161A52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19" y="1532923"/>
                <a:ext cx="10805159" cy="3604641"/>
              </a:xfrm>
              <a:prstGeom prst="rect">
                <a:avLst/>
              </a:prstGeom>
              <a:blipFill>
                <a:blip r:embed="rId2"/>
                <a:stretch>
                  <a:fillRect l="-939" t="-1754" b="-38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9189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693420" y="707157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backup</a:t>
            </a:r>
            <a:endParaRPr lang="zh-TW" altLang="en-US" sz="4400" b="1" dirty="0">
              <a:solidFill>
                <a:srgbClr val="14BDA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0728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693420" y="707157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Outline</a:t>
            </a:r>
            <a:endParaRPr lang="zh-TW" altLang="en-US" sz="4400" b="1" dirty="0">
              <a:solidFill>
                <a:srgbClr val="14BDA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2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5C4DE93-ECE6-1BE2-F9C8-469A01CA505B}"/>
                  </a:ext>
                </a:extLst>
              </p:cNvPr>
              <p:cNvSpPr txBox="1"/>
              <p:nvPr/>
            </p:nvSpPr>
            <p:spPr>
              <a:xfrm>
                <a:off x="605638" y="1829295"/>
                <a:ext cx="11285975" cy="2742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Introduction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Time-dependent study of radiative </a:t>
                </a:r>
                <a14:m>
                  <m:oMath xmlns:m="http://schemas.openxmlformats.org/officeDocument/2006/math"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𝒃</m:t>
                    </m:r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</m:t>
                    </m:r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decays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2800" b="1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p>
                      <m:sSupPr>
                        <m:ctrlP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p>
                        <m: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→</m:t>
                        </m:r>
                        <m:sSubSup>
                          <m:sSubSupPr>
                            <m:ctrlPr>
                              <a:rPr kumimoji="1" lang="en-US" altLang="zh-TW" sz="2800" b="1" i="1" smtClean="0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SupPr>
                          <m:e>
                            <m:r>
                              <a:rPr kumimoji="1" lang="en-US" altLang="zh-TW" sz="2800" b="1" i="1" smtClean="0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𝑲</m:t>
                            </m:r>
                          </m:e>
                          <m:sub>
                            <m:r>
                              <a:rPr kumimoji="1" lang="en-US" altLang="zh-TW" sz="2800" b="1" i="1" smtClean="0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𝒔</m:t>
                            </m:r>
                          </m:sub>
                          <m:sup>
                            <m:r>
                              <a:rPr kumimoji="1" lang="en-US" altLang="zh-TW" sz="2800" b="1" i="1" smtClean="0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𝟎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TW" sz="2800" b="1" i="1" smtClean="0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TW" sz="2800" b="1" i="1" smtClean="0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TW" sz="2800" b="1" i="1" smtClean="0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𝟎</m:t>
                            </m:r>
                          </m:sup>
                        </m:sSup>
                      </m:e>
                    </m:d>
                    <m:r>
                      <a:rPr kumimoji="1" lang="en-US" altLang="zh-TW" sz="2800" b="1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endParaRPr kumimoji="1" lang="en-US" altLang="zh-TW" sz="28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Time-dependent study of penguin dominate </a:t>
                </a:r>
                <a14:m>
                  <m:oMath xmlns:m="http://schemas.openxmlformats.org/officeDocument/2006/math"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𝒃</m:t>
                    </m:r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𝒔𝒒</m:t>
                    </m:r>
                    <m:acc>
                      <m:accPr>
                        <m:chr m:val="̅"/>
                        <m:ctrlP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𝒒</m:t>
                        </m:r>
                      </m:e>
                    </m:acc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decay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2800" b="1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Sup>
                      <m:sSubSupPr>
                        <m:ctrlP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  <m:sup>
                        <m: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bSup>
                    <m:sSubSup>
                      <m:sSubSupPr>
                        <m:ctrlP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  <m:sup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bSup>
                    <m:sSubSup>
                      <m:sSubSupPr>
                        <m:ctrlP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  <m:sup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bSup>
                  </m:oMath>
                </a14:m>
                <a:endParaRPr kumimoji="1" lang="en-US" altLang="zh-TW" sz="28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Summary</a:t>
                </a:r>
                <a:endParaRPr kumimoji="1" lang="zh-TW" altLang="en-US" sz="28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5C4DE93-ECE6-1BE2-F9C8-469A01CA5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38" y="1829295"/>
                <a:ext cx="11285975" cy="2742867"/>
              </a:xfrm>
              <a:prstGeom prst="rect">
                <a:avLst/>
              </a:prstGeom>
              <a:blipFill>
                <a:blip r:embed="rId3"/>
                <a:stretch>
                  <a:fillRect l="-899" t="-2778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924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693420" y="707157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Performance highlights from Belle II</a:t>
            </a:r>
            <a:endParaRPr lang="zh-TW" altLang="en-US" sz="4400" b="1" dirty="0">
              <a:solidFill>
                <a:srgbClr val="14BDA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20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C00DC04-A7AC-9B0E-B18E-B2918C9E4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54" y="1476598"/>
            <a:ext cx="5367746" cy="50537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819F01E0-7EB5-3CF0-7591-A5CDBB05CD50}"/>
                  </a:ext>
                </a:extLst>
              </p:cNvPr>
              <p:cNvSpPr txBox="1"/>
              <p:nvPr/>
            </p:nvSpPr>
            <p:spPr>
              <a:xfrm>
                <a:off x="6361612" y="1660309"/>
                <a:ext cx="5220788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 sz="2800" dirty="0"/>
                  <a:t>The observed Cherenkov rings for pion tracks in data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TW" sz="28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TW" sz="2800" dirty="0"/>
                  <a:t> decays with track momentum of </a:t>
                </a:r>
                <a:r>
                  <a:rPr kumimoji="1" lang="en-US" altLang="zh-TW" sz="2800" dirty="0">
                    <a:solidFill>
                      <a:srgbClr val="14BDA9"/>
                    </a:solidFill>
                  </a:rPr>
                  <a:t>p = 0.74 GeV/c (top) and p = 1.39 GeV/c (below). </a:t>
                </a:r>
                <a:r>
                  <a:rPr kumimoji="1" lang="en-US" altLang="zh-TW" sz="2800" dirty="0"/>
                  <a:t>The red and blue rings show the expected rings for the pion and electron hypotheses respectively.</a:t>
                </a:r>
              </a:p>
              <a:p>
                <a:endParaRPr kumimoji="1" lang="en-US" altLang="zh-TW" sz="2800" dirty="0"/>
              </a:p>
              <a:p>
                <a:r>
                  <a:rPr kumimoji="1" lang="en-US" altLang="zh-TW" sz="2800" dirty="0"/>
                  <a:t>#2022 Belle II ICHEP note</a:t>
                </a:r>
                <a:endParaRPr kumimoji="1" lang="zh-TW" altLang="en-US" sz="2800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819F01E0-7EB5-3CF0-7591-A5CDBB05C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612" y="1660309"/>
                <a:ext cx="5220788" cy="4832092"/>
              </a:xfrm>
              <a:prstGeom prst="rect">
                <a:avLst/>
              </a:prstGeom>
              <a:blipFill>
                <a:blip r:embed="rId3"/>
                <a:stretch>
                  <a:fillRect l="-2427" t="-1309" r="-2670" b="-23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0918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693420" y="707157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Performance highlights from Belle II</a:t>
            </a:r>
            <a:endParaRPr lang="zh-TW" altLang="en-US" sz="4400" b="1" dirty="0">
              <a:solidFill>
                <a:srgbClr val="14BDA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21</a:t>
            </a:fld>
            <a:endParaRPr lang="en-US" altLang="zh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819F01E0-7EB5-3CF0-7591-A5CDBB05CD50}"/>
                  </a:ext>
                </a:extLst>
              </p:cNvPr>
              <p:cNvSpPr txBox="1"/>
              <p:nvPr/>
            </p:nvSpPr>
            <p:spPr>
              <a:xfrm>
                <a:off x="6361612" y="1660309"/>
                <a:ext cx="5220788" cy="495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 sz="2400" dirty="0">
                    <a:solidFill>
                      <a:srgbClr val="14BDA9"/>
                    </a:solidFill>
                  </a:rPr>
                  <a:t>Binary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400" b="0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2400" b="0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zh-TW" sz="2400" b="0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kumimoji="1" lang="en-US" altLang="zh-TW" sz="2400" b="0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kumimoji="1" lang="en-US" altLang="zh-TW" sz="2400" b="0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r>
                  <a:rPr kumimoji="1" lang="en-US" altLang="zh-TW" sz="2400" dirty="0">
                    <a:solidFill>
                      <a:srgbClr val="14BDA9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kumimoji="1" lang="en-US" altLang="zh-TW" sz="2400" b="0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1" lang="en-US" altLang="zh-TW" sz="2400" b="0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TW" sz="2400" b="0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en-US" altLang="zh-TW" sz="2400" dirty="0">
                    <a:solidFill>
                      <a:srgbClr val="14BDA9"/>
                    </a:solidFill>
                  </a:rPr>
                  <a:t> separation performance</a:t>
                </a:r>
                <a:r>
                  <a:rPr kumimoji="1" lang="en-US" altLang="zh-TW" sz="2400" dirty="0"/>
                  <a:t> as a function of the </a:t>
                </a:r>
                <a:r>
                  <a:rPr kumimoji="1" lang="en-US" altLang="zh-TW" sz="2400" dirty="0">
                    <a:solidFill>
                      <a:srgbClr val="14BDA9"/>
                    </a:solidFill>
                  </a:rPr>
                  <a:t>laboratory frame momentum </a:t>
                </a:r>
                <a:r>
                  <a:rPr kumimoji="1" lang="en-US" altLang="zh-TW" sz="2400" dirty="0"/>
                  <a:t>measured with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r>
                      <a:rPr kumimoji="1" lang="en-US" altLang="zh-TW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bSup>
                      <m:sSubSupPr>
                        <m:ctrlP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TW" sz="24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zh-TW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TW" sz="2400" dirty="0"/>
                  <a:t> sample. Upward pointing triangles: K identification efficiency for the dependent MC (empty blue triangles) and data (filled red). Downward pointing triangles: </a:t>
                </a:r>
                <a14:m>
                  <m:oMath xmlns:m="http://schemas.openxmlformats.org/officeDocument/2006/math">
                    <m:r>
                      <a:rPr kumimoji="1" lang="en-US" altLang="zh-TW" sz="24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en-US" altLang="zh-TW" sz="2400" dirty="0"/>
                  <a:t> mis-identification probability for MC (empty blue) and data (filled red).</a:t>
                </a:r>
              </a:p>
              <a:p>
                <a:endParaRPr kumimoji="1" lang="en-US" altLang="zh-TW" sz="2400" dirty="0"/>
              </a:p>
              <a:p>
                <a:r>
                  <a:rPr kumimoji="1" lang="en-US" altLang="zh-TW" sz="2400" dirty="0"/>
                  <a:t>#2022 Belle II ICHEP note</a:t>
                </a:r>
                <a:endParaRPr kumimoji="1" lang="zh-TW" altLang="en-US" sz="2400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819F01E0-7EB5-3CF0-7591-A5CDBB05C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612" y="1660309"/>
                <a:ext cx="5220788" cy="4955203"/>
              </a:xfrm>
              <a:prstGeom prst="rect">
                <a:avLst/>
              </a:prstGeom>
              <a:blipFill>
                <a:blip r:embed="rId2"/>
                <a:stretch>
                  <a:fillRect l="-1942" t="-1023" r="-2913" b="-7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圖片 1">
            <a:extLst>
              <a:ext uri="{FF2B5EF4-FFF2-40B4-BE49-F238E27FC236}">
                <a16:creationId xmlns:a16="http://schemas.microsoft.com/office/drawing/2014/main" id="{C58CD928-D3D6-914B-EFE8-C1725071D0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68" t="11614" r="29819" b="54476"/>
          <a:stretch/>
        </p:blipFill>
        <p:spPr>
          <a:xfrm>
            <a:off x="424964" y="1476598"/>
            <a:ext cx="6028088" cy="472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15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693420" y="707157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Performance highlights from Belle II</a:t>
            </a:r>
            <a:endParaRPr lang="zh-TW" altLang="en-US" sz="4400" b="1" dirty="0">
              <a:solidFill>
                <a:srgbClr val="14BDA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22</a:t>
            </a:fld>
            <a:endParaRPr lang="en-US" altLang="zh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819F01E0-7EB5-3CF0-7591-A5CDBB05CD50}"/>
                  </a:ext>
                </a:extLst>
              </p:cNvPr>
              <p:cNvSpPr txBox="1"/>
              <p:nvPr/>
            </p:nvSpPr>
            <p:spPr>
              <a:xfrm>
                <a:off x="6361612" y="1660309"/>
                <a:ext cx="5220788" cy="4585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 sz="2400" dirty="0">
                    <a:solidFill>
                      <a:srgbClr val="14BDA9"/>
                    </a:solidFill>
                  </a:rPr>
                  <a:t>Binary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400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2400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zh-TW" sz="2400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kumimoji="1" lang="en-US" altLang="zh-TW" sz="2400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kumimoji="1" lang="en-US" altLang="zh-TW" sz="2400" i="1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r>
                  <a:rPr kumimoji="1" lang="en-US" altLang="zh-TW" sz="2400" dirty="0">
                    <a:solidFill>
                      <a:srgbClr val="14BDA9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kumimoji="1" lang="en-US" altLang="zh-TW" sz="2400" i="1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1" lang="en-US" altLang="zh-TW" sz="2400" i="1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TW" sz="2400" i="1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en-US" altLang="zh-TW" sz="2400" dirty="0">
                    <a:solidFill>
                      <a:srgbClr val="14BDA9"/>
                    </a:solidFill>
                  </a:rPr>
                  <a:t> separation performance</a:t>
                </a:r>
                <a:r>
                  <a:rPr kumimoji="1" lang="en-US" altLang="zh-TW" sz="2400" dirty="0"/>
                  <a:t> as a function of the </a:t>
                </a:r>
                <a14:m>
                  <m:oMath xmlns:m="http://schemas.openxmlformats.org/officeDocument/2006/math">
                    <m:r>
                      <a:rPr kumimoji="1" lang="en-US" altLang="zh-TW" sz="2400" b="0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𝑐𝑜𝑠</m:t>
                    </m:r>
                    <m:sSub>
                      <m:sSubPr>
                        <m:ctrlPr>
                          <a:rPr kumimoji="1" lang="en-US" altLang="zh-TW" sz="2400" b="0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2400" b="0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kumimoji="1" lang="en-US" altLang="zh-TW" sz="2400" b="0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  <m:t>𝑙𝑎𝑏</m:t>
                        </m:r>
                      </m:sub>
                    </m:sSub>
                  </m:oMath>
                </a14:m>
                <a:r>
                  <a:rPr kumimoji="1" lang="en-US" altLang="zh-TW" sz="2400" dirty="0">
                    <a:solidFill>
                      <a:srgbClr val="14BDA9"/>
                    </a:solidFill>
                  </a:rPr>
                  <a:t> </a:t>
                </a:r>
                <a:r>
                  <a:rPr kumimoji="1" lang="en-US" altLang="zh-TW" sz="2400" dirty="0"/>
                  <a:t>measured with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r>
                      <a:rPr kumimoji="1" lang="en-US" altLang="zh-TW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bSup>
                      <m:sSubSupPr>
                        <m:ctrlPr>
                          <a:rPr kumimoji="1"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TW" sz="24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kumimoji="1"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zh-TW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TW" sz="2400" dirty="0"/>
                  <a:t> sample. Upward pointing triangles: K identification efficiency for the dependent MC (empty blue triangles) and data (filled red). Downward pointing triangles: </a:t>
                </a:r>
                <a14:m>
                  <m:oMath xmlns:m="http://schemas.openxmlformats.org/officeDocument/2006/math">
                    <m:r>
                      <a:rPr kumimoji="1" lang="en-US" altLang="zh-TW" sz="24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en-US" altLang="zh-TW" sz="2400" dirty="0"/>
                  <a:t> mis-identification probability for MC (empty blue) and data (filled red).</a:t>
                </a:r>
              </a:p>
              <a:p>
                <a:endParaRPr kumimoji="1" lang="en-US" altLang="zh-TW" sz="2400" dirty="0"/>
              </a:p>
              <a:p>
                <a:r>
                  <a:rPr kumimoji="1" lang="en-US" altLang="zh-TW" sz="2400" dirty="0"/>
                  <a:t>#2022 Belle II ICHEP note</a:t>
                </a:r>
                <a:endParaRPr kumimoji="1" lang="zh-TW" altLang="en-US" sz="2400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819F01E0-7EB5-3CF0-7591-A5CDBB05C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612" y="1660309"/>
                <a:ext cx="5220788" cy="4585871"/>
              </a:xfrm>
              <a:prstGeom prst="rect">
                <a:avLst/>
              </a:prstGeom>
              <a:blipFill>
                <a:blip r:embed="rId2"/>
                <a:stretch>
                  <a:fillRect l="-1942" t="-1102" r="-2913" b="-2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圖片 9">
            <a:extLst>
              <a:ext uri="{FF2B5EF4-FFF2-40B4-BE49-F238E27FC236}">
                <a16:creationId xmlns:a16="http://schemas.microsoft.com/office/drawing/2014/main" id="{9AB84464-8880-06E4-9A94-3E54B5A86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39" t="11613" r="29391" b="55048"/>
          <a:stretch/>
        </p:blipFill>
        <p:spPr>
          <a:xfrm>
            <a:off x="422788" y="1606845"/>
            <a:ext cx="5752012" cy="445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01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693420" y="707157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Belle II, international collaboration</a:t>
            </a:r>
            <a:endParaRPr lang="zh-TW" altLang="en-US" sz="4400" b="1" dirty="0">
              <a:solidFill>
                <a:srgbClr val="14BDA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23</a:t>
            </a:fld>
            <a:endParaRPr lang="en-US" alt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0B5BC58-6329-7A18-19AC-05C4D4CF4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" y="1394300"/>
            <a:ext cx="8097145" cy="4756543"/>
          </a:xfrm>
          <a:prstGeom prst="rect">
            <a:avLst/>
          </a:prstGeom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3C81FFC9-105E-7416-A872-0BB025AB289A}"/>
              </a:ext>
            </a:extLst>
          </p:cNvPr>
          <p:cNvSpPr/>
          <p:nvPr/>
        </p:nvSpPr>
        <p:spPr>
          <a:xfrm>
            <a:off x="7667897" y="3429000"/>
            <a:ext cx="640080" cy="7249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A300949-6B5B-D1A8-C46D-C3BA6B8177E5}"/>
              </a:ext>
            </a:extLst>
          </p:cNvPr>
          <p:cNvSpPr txBox="1"/>
          <p:nvPr/>
        </p:nvSpPr>
        <p:spPr>
          <a:xfrm>
            <a:off x="8307977" y="3260747"/>
            <a:ext cx="17634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KEK, Japan</a:t>
            </a:r>
            <a:endParaRPr lang="zh-TW" altLang="en-US" sz="36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090E600-BE97-5C88-92CF-BFBAC74C7D56}"/>
              </a:ext>
            </a:extLst>
          </p:cNvPr>
          <p:cNvSpPr txBox="1"/>
          <p:nvPr/>
        </p:nvSpPr>
        <p:spPr>
          <a:xfrm>
            <a:off x="7811589" y="6214058"/>
            <a:ext cx="3324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1800" dirty="0"/>
              <a:t>#2022 Belle II public webpage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70896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380245" y="457590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Accelerator: SuperKEKB</a:t>
            </a:r>
            <a:endParaRPr lang="zh-TW" altLang="en-US" sz="4400" b="1" dirty="0">
              <a:solidFill>
                <a:srgbClr val="14BDA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24</a:t>
            </a:fld>
            <a:endParaRPr lang="en-US" alt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8EECC88-097A-966D-48B5-C0546728A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45" y="1368066"/>
            <a:ext cx="6841884" cy="46476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格 9">
                <a:extLst>
                  <a:ext uri="{FF2B5EF4-FFF2-40B4-BE49-F238E27FC236}">
                    <a16:creationId xmlns:a16="http://schemas.microsoft.com/office/drawing/2014/main" id="{24409740-D319-5226-0206-6B9A3EA98A4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366399" y="2363555"/>
              <a:ext cx="4445356" cy="25112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5076">
                      <a:extLst>
                        <a:ext uri="{9D8B030D-6E8A-4147-A177-3AD203B41FA5}">
                          <a16:colId xmlns:a16="http://schemas.microsoft.com/office/drawing/2014/main" val="207461646"/>
                        </a:ext>
                      </a:extLst>
                    </a:gridCol>
                    <a:gridCol w="2066185">
                      <a:extLst>
                        <a:ext uri="{9D8B030D-6E8A-4147-A177-3AD203B41FA5}">
                          <a16:colId xmlns:a16="http://schemas.microsoft.com/office/drawing/2014/main" val="2215678572"/>
                        </a:ext>
                      </a:extLst>
                    </a:gridCol>
                    <a:gridCol w="1514095">
                      <a:extLst>
                        <a:ext uri="{9D8B030D-6E8A-4147-A177-3AD203B41FA5}">
                          <a16:colId xmlns:a16="http://schemas.microsoft.com/office/drawing/2014/main" val="827231474"/>
                        </a:ext>
                      </a:extLst>
                    </a:gridCol>
                  </a:tblGrid>
                  <a:tr h="530236">
                    <a:tc>
                      <a:txBody>
                        <a:bodyPr/>
                        <a:lstStyle/>
                        <a:p>
                          <a:r>
                            <a:rPr lang="en-US" altLang="zh-TW" b="1" i="0" dirty="0">
                              <a:solidFill>
                                <a:srgbClr val="40404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Year</a:t>
                          </a:r>
                          <a:endParaRPr lang="zh-TW" altLang="en-US" b="1" i="0" dirty="0">
                            <a:solidFill>
                              <a:srgbClr val="40404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b="1" i="0" dirty="0">
                              <a:solidFill>
                                <a:srgbClr val="FF000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Peak luminosity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1"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sup>
                                </m:sSup>
                                <m:r>
                                  <a:rPr kumimoji="1"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kumimoji="1"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kumimoji="1"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kumimoji="1"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1"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b="1" i="0" dirty="0">
                            <a:solidFill>
                              <a:srgbClr val="FF000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b="1" i="0" dirty="0">
                              <a:solidFill>
                                <a:srgbClr val="0070C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Integral Luminosity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𝒂</m:t>
                              </m:r>
                              <m:sSup>
                                <m:sSupPr>
                                  <m:ctrlPr>
                                    <a:rPr lang="en-US" altLang="zh-TW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altLang="zh-TW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</a:rPr>
                                    <m:t>−</m:t>
                                  </m:r>
                                  <m:r>
                                    <a:rPr lang="en-US" altLang="zh-TW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</a:rPr>
                                    <m:t>𝟏</m:t>
                                  </m:r>
                                </m:sup>
                              </m:sSup>
                            </m:oMath>
                          </a14:m>
                          <a:endParaRPr lang="zh-TW" altLang="en-US" b="1" i="0" dirty="0">
                            <a:solidFill>
                              <a:srgbClr val="0070C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4088553"/>
                      </a:ext>
                    </a:extLst>
                  </a:tr>
                  <a:tr h="530236">
                    <a:tc>
                      <a:txBody>
                        <a:bodyPr/>
                        <a:lstStyle/>
                        <a:p>
                          <a:r>
                            <a:rPr lang="en-US" altLang="zh-TW" b="1" i="0" dirty="0">
                              <a:solidFill>
                                <a:srgbClr val="40404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2024</a:t>
                          </a:r>
                          <a:endParaRPr lang="zh-TW" altLang="en-US" b="1" i="0" dirty="0">
                            <a:solidFill>
                              <a:srgbClr val="40404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FF000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1</a:t>
                          </a:r>
                          <a:endParaRPr lang="zh-TW" altLang="en-US" b="1" i="0" dirty="0">
                            <a:solidFill>
                              <a:srgbClr val="FF000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0070C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1</a:t>
                          </a:r>
                          <a:endParaRPr lang="zh-TW" altLang="en-US" b="1" i="0" dirty="0">
                            <a:solidFill>
                              <a:srgbClr val="0070C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5397315"/>
                      </a:ext>
                    </a:extLst>
                  </a:tr>
                  <a:tr h="530236">
                    <a:tc>
                      <a:txBody>
                        <a:bodyPr/>
                        <a:lstStyle/>
                        <a:p>
                          <a:r>
                            <a:rPr lang="en-US" altLang="zh-TW" b="1" i="0" dirty="0">
                              <a:solidFill>
                                <a:srgbClr val="40404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2029</a:t>
                          </a:r>
                          <a:endParaRPr lang="zh-TW" altLang="en-US" b="1" i="0" dirty="0">
                            <a:solidFill>
                              <a:srgbClr val="40404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FF000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3</a:t>
                          </a:r>
                          <a:endParaRPr lang="zh-TW" altLang="en-US" b="1" i="0" dirty="0">
                            <a:solidFill>
                              <a:srgbClr val="FF000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0070C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24078945"/>
                      </a:ext>
                    </a:extLst>
                  </a:tr>
                  <a:tr h="530236">
                    <a:tc>
                      <a:txBody>
                        <a:bodyPr/>
                        <a:lstStyle/>
                        <a:p>
                          <a:r>
                            <a:rPr lang="en-US" altLang="zh-TW" b="1" i="0" dirty="0">
                              <a:solidFill>
                                <a:srgbClr val="40404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2034</a:t>
                          </a:r>
                          <a:endParaRPr lang="zh-TW" altLang="en-US" b="1" i="0" dirty="0">
                            <a:solidFill>
                              <a:srgbClr val="40404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FF000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6</a:t>
                          </a:r>
                          <a:endParaRPr lang="zh-TW" altLang="en-US" b="1" i="0" dirty="0">
                            <a:solidFill>
                              <a:srgbClr val="FF000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0070C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50466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格 9">
                <a:extLst>
                  <a:ext uri="{FF2B5EF4-FFF2-40B4-BE49-F238E27FC236}">
                    <a16:creationId xmlns:a16="http://schemas.microsoft.com/office/drawing/2014/main" id="{24409740-D319-5226-0206-6B9A3EA98A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73347065"/>
                  </p:ext>
                </p:extLst>
              </p:nvPr>
            </p:nvGraphicFramePr>
            <p:xfrm>
              <a:off x="7366399" y="2363555"/>
              <a:ext cx="4445356" cy="25112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5076">
                      <a:extLst>
                        <a:ext uri="{9D8B030D-6E8A-4147-A177-3AD203B41FA5}">
                          <a16:colId xmlns:a16="http://schemas.microsoft.com/office/drawing/2014/main" val="207461646"/>
                        </a:ext>
                      </a:extLst>
                    </a:gridCol>
                    <a:gridCol w="2066185">
                      <a:extLst>
                        <a:ext uri="{9D8B030D-6E8A-4147-A177-3AD203B41FA5}">
                          <a16:colId xmlns:a16="http://schemas.microsoft.com/office/drawing/2014/main" val="2215678572"/>
                        </a:ext>
                      </a:extLst>
                    </a:gridCol>
                    <a:gridCol w="1514095">
                      <a:extLst>
                        <a:ext uri="{9D8B030D-6E8A-4147-A177-3AD203B41FA5}">
                          <a16:colId xmlns:a16="http://schemas.microsoft.com/office/drawing/2014/main" val="827231474"/>
                        </a:ext>
                      </a:extLst>
                    </a:gridCol>
                  </a:tblGrid>
                  <a:tr h="920560">
                    <a:tc>
                      <a:txBody>
                        <a:bodyPr/>
                        <a:lstStyle/>
                        <a:p>
                          <a:r>
                            <a:rPr lang="en-US" altLang="zh-TW" b="1" i="0" dirty="0">
                              <a:solidFill>
                                <a:srgbClr val="40404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Year</a:t>
                          </a:r>
                          <a:endParaRPr lang="zh-TW" altLang="en-US" b="1" i="0" dirty="0">
                            <a:solidFill>
                              <a:srgbClr val="40404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42331" t="-4110" r="-74847" b="-1726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193333" t="-4110" r="-1667" b="-1726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4088553"/>
                      </a:ext>
                    </a:extLst>
                  </a:tr>
                  <a:tr h="530236">
                    <a:tc>
                      <a:txBody>
                        <a:bodyPr/>
                        <a:lstStyle/>
                        <a:p>
                          <a:r>
                            <a:rPr lang="en-US" altLang="zh-TW" b="1" i="0" dirty="0">
                              <a:solidFill>
                                <a:srgbClr val="40404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2024</a:t>
                          </a:r>
                          <a:endParaRPr lang="zh-TW" altLang="en-US" b="1" i="0" dirty="0">
                            <a:solidFill>
                              <a:srgbClr val="40404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FF000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1</a:t>
                          </a:r>
                          <a:endParaRPr lang="zh-TW" altLang="en-US" b="1" i="0" dirty="0">
                            <a:solidFill>
                              <a:srgbClr val="FF000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0070C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1</a:t>
                          </a:r>
                          <a:endParaRPr lang="zh-TW" altLang="en-US" b="1" i="0" dirty="0">
                            <a:solidFill>
                              <a:srgbClr val="0070C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5397315"/>
                      </a:ext>
                    </a:extLst>
                  </a:tr>
                  <a:tr h="530236">
                    <a:tc>
                      <a:txBody>
                        <a:bodyPr/>
                        <a:lstStyle/>
                        <a:p>
                          <a:r>
                            <a:rPr lang="en-US" altLang="zh-TW" b="1" i="0" dirty="0">
                              <a:solidFill>
                                <a:srgbClr val="40404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2029</a:t>
                          </a:r>
                          <a:endParaRPr lang="zh-TW" altLang="en-US" b="1" i="0" dirty="0">
                            <a:solidFill>
                              <a:srgbClr val="40404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FF000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3</a:t>
                          </a:r>
                          <a:endParaRPr lang="zh-TW" altLang="en-US" b="1" i="0" dirty="0">
                            <a:solidFill>
                              <a:srgbClr val="FF000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0070C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24078945"/>
                      </a:ext>
                    </a:extLst>
                  </a:tr>
                  <a:tr h="530236">
                    <a:tc>
                      <a:txBody>
                        <a:bodyPr/>
                        <a:lstStyle/>
                        <a:p>
                          <a:r>
                            <a:rPr lang="en-US" altLang="zh-TW" b="1" i="0" dirty="0">
                              <a:solidFill>
                                <a:srgbClr val="40404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2034</a:t>
                          </a:r>
                          <a:endParaRPr lang="zh-TW" altLang="en-US" b="1" i="0" dirty="0">
                            <a:solidFill>
                              <a:srgbClr val="40404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FF000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6</a:t>
                          </a:r>
                          <a:endParaRPr lang="zh-TW" altLang="en-US" b="1" i="0" dirty="0">
                            <a:solidFill>
                              <a:srgbClr val="FF000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0070C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50466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文字方塊 9">
            <a:extLst>
              <a:ext uri="{FF2B5EF4-FFF2-40B4-BE49-F238E27FC236}">
                <a16:creationId xmlns:a16="http://schemas.microsoft.com/office/drawing/2014/main" id="{E3009AA3-B587-62E0-F8AF-572A76F08F17}"/>
              </a:ext>
            </a:extLst>
          </p:cNvPr>
          <p:cNvSpPr txBox="1"/>
          <p:nvPr/>
        </p:nvSpPr>
        <p:spPr>
          <a:xfrm>
            <a:off x="8737600" y="1763391"/>
            <a:ext cx="115114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3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Goal</a:t>
            </a:r>
            <a:endParaRPr kumimoji="1" lang="zh-TW" altLang="en-US" sz="3300" b="1" dirty="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迴轉箭號 11">
            <a:extLst>
              <a:ext uri="{FF2B5EF4-FFF2-40B4-BE49-F238E27FC236}">
                <a16:creationId xmlns:a16="http://schemas.microsoft.com/office/drawing/2014/main" id="{DF3AC295-9473-3ECA-AADA-22EB54918AC5}"/>
              </a:ext>
            </a:extLst>
          </p:cNvPr>
          <p:cNvSpPr/>
          <p:nvPr/>
        </p:nvSpPr>
        <p:spPr>
          <a:xfrm>
            <a:off x="6107685" y="1368066"/>
            <a:ext cx="3481392" cy="695407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14EC460-D5C2-D9F8-D592-AECAF91DC565}"/>
              </a:ext>
            </a:extLst>
          </p:cNvPr>
          <p:cNvSpPr txBox="1"/>
          <p:nvPr/>
        </p:nvSpPr>
        <p:spPr>
          <a:xfrm>
            <a:off x="7811589" y="6214058"/>
            <a:ext cx="3324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1800" dirty="0"/>
              <a:t>#2022 Belle II public webpage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2435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7C10C6E-343E-18D4-D233-4694AA133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25</a:t>
            </a:fld>
            <a:endParaRPr lang="en-US" altLang="zh-TW"/>
          </a:p>
        </p:txBody>
      </p:sp>
      <p:sp>
        <p:nvSpPr>
          <p:cNvPr id="8" name="Belle II Detector [735 collaborators, 101 institutes, 23 nations]">
            <a:extLst>
              <a:ext uri="{FF2B5EF4-FFF2-40B4-BE49-F238E27FC236}">
                <a16:creationId xmlns:a16="http://schemas.microsoft.com/office/drawing/2014/main" id="{5659742B-7160-6DBE-1A85-A8B9C54FAF3E}"/>
              </a:ext>
            </a:extLst>
          </p:cNvPr>
          <p:cNvSpPr txBox="1">
            <a:spLocks/>
          </p:cNvSpPr>
          <p:nvPr/>
        </p:nvSpPr>
        <p:spPr>
          <a:xfrm>
            <a:off x="3208597" y="1402031"/>
            <a:ext cx="7886004" cy="203297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"/>
              <a:t>Belle II Detector [735 collaborators, 101 institutes, 23 nations]</a:t>
            </a:r>
          </a:p>
        </p:txBody>
      </p:sp>
      <p:pic>
        <p:nvPicPr>
          <p:cNvPr id="9" name="image61.png" descr="image61.png">
            <a:extLst>
              <a:ext uri="{FF2B5EF4-FFF2-40B4-BE49-F238E27FC236}">
                <a16:creationId xmlns:a16="http://schemas.microsoft.com/office/drawing/2014/main" id="{221BB92F-2DE6-C96F-EE07-78A0BEF6D1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7"/>
          <a:stretch>
            <a:fillRect/>
          </a:stretch>
        </p:blipFill>
        <p:spPr>
          <a:xfrm>
            <a:off x="2740104" y="877123"/>
            <a:ext cx="7985472" cy="566996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線">
            <a:extLst>
              <a:ext uri="{FF2B5EF4-FFF2-40B4-BE49-F238E27FC236}">
                <a16:creationId xmlns:a16="http://schemas.microsoft.com/office/drawing/2014/main" id="{D3DC7DD5-104B-9DDC-D9D1-F50B9D4DCCA6}"/>
              </a:ext>
            </a:extLst>
          </p:cNvPr>
          <p:cNvSpPr/>
          <p:nvPr/>
        </p:nvSpPr>
        <p:spPr>
          <a:xfrm>
            <a:off x="2207720" y="2309091"/>
            <a:ext cx="2291630" cy="54995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65023" tIns="65023" rIns="65023" bIns="65023"/>
          <a:lstStyle/>
          <a:p>
            <a:pPr algn="l" defTabSz="65024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electrons  (7 GeV)">
            <a:extLst>
              <a:ext uri="{FF2B5EF4-FFF2-40B4-BE49-F238E27FC236}">
                <a16:creationId xmlns:a16="http://schemas.microsoft.com/office/drawing/2014/main" id="{DC71B470-B193-7F7B-B7A5-1B8FDEA86357}"/>
              </a:ext>
            </a:extLst>
          </p:cNvPr>
          <p:cNvSpPr txBox="1"/>
          <p:nvPr/>
        </p:nvSpPr>
        <p:spPr>
          <a:xfrm>
            <a:off x="1097399" y="2729460"/>
            <a:ext cx="3163165" cy="742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l" defTabSz="457200">
              <a:defRPr sz="24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b="1" dirty="0">
                <a:solidFill>
                  <a:srgbClr val="002060"/>
                </a:solidFill>
                <a:uFill>
                  <a:solidFill>
                    <a:srgbClr val="0000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electrons  (7 GeV)</a:t>
            </a:r>
          </a:p>
        </p:txBody>
      </p:sp>
      <p:sp>
        <p:nvSpPr>
          <p:cNvPr id="13" name="線">
            <a:extLst>
              <a:ext uri="{FF2B5EF4-FFF2-40B4-BE49-F238E27FC236}">
                <a16:creationId xmlns:a16="http://schemas.microsoft.com/office/drawing/2014/main" id="{6B3E2376-FF83-F2A8-4AA1-C9E90ABD1413}"/>
              </a:ext>
            </a:extLst>
          </p:cNvPr>
          <p:cNvSpPr/>
          <p:nvPr/>
        </p:nvSpPr>
        <p:spPr>
          <a:xfrm>
            <a:off x="9104083" y="3937939"/>
            <a:ext cx="1661741" cy="338038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txBody>
          <a:bodyPr lIns="65023" tIns="65023" rIns="65023" bIns="65023"/>
          <a:lstStyle/>
          <a:p>
            <a:pPr algn="l" defTabSz="65024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positrons (4 GeV)">
            <a:extLst>
              <a:ext uri="{FF2B5EF4-FFF2-40B4-BE49-F238E27FC236}">
                <a16:creationId xmlns:a16="http://schemas.microsoft.com/office/drawing/2014/main" id="{54598E12-4D5E-5255-6FDF-24149CAC1777}"/>
              </a:ext>
            </a:extLst>
          </p:cNvPr>
          <p:cNvSpPr txBox="1"/>
          <p:nvPr/>
        </p:nvSpPr>
        <p:spPr>
          <a:xfrm>
            <a:off x="9111695" y="4258918"/>
            <a:ext cx="3089600" cy="614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l" defTabSz="457200">
              <a:defRPr sz="24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b="1" dirty="0">
                <a:uFill>
                  <a:solidFill>
                    <a:srgbClr val="FF0000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positrons (4 GeV)</a:t>
            </a:r>
          </a:p>
        </p:txBody>
      </p:sp>
      <p:sp>
        <p:nvSpPr>
          <p:cNvPr id="15" name="コールアウト">
            <a:extLst>
              <a:ext uri="{FF2B5EF4-FFF2-40B4-BE49-F238E27FC236}">
                <a16:creationId xmlns:a16="http://schemas.microsoft.com/office/drawing/2014/main" id="{576A5229-DA26-BED8-3229-D183BE9A9CCC}"/>
              </a:ext>
            </a:extLst>
          </p:cNvPr>
          <p:cNvSpPr/>
          <p:nvPr/>
        </p:nvSpPr>
        <p:spPr>
          <a:xfrm>
            <a:off x="821965" y="3357738"/>
            <a:ext cx="5373623" cy="1684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5427" y="4321"/>
                </a:lnTo>
                <a:cubicBezTo>
                  <a:pt x="15155" y="2805"/>
                  <a:pt x="14729" y="1812"/>
                  <a:pt x="14244" y="1812"/>
                </a:cubicBezTo>
                <a:lnTo>
                  <a:pt x="1488" y="1812"/>
                </a:lnTo>
                <a:cubicBezTo>
                  <a:pt x="666" y="1812"/>
                  <a:pt x="0" y="4626"/>
                  <a:pt x="0" y="8102"/>
                </a:cubicBezTo>
                <a:lnTo>
                  <a:pt x="0" y="15302"/>
                </a:lnTo>
                <a:cubicBezTo>
                  <a:pt x="0" y="18778"/>
                  <a:pt x="666" y="21600"/>
                  <a:pt x="1488" y="21600"/>
                </a:cubicBezTo>
                <a:lnTo>
                  <a:pt x="14244" y="21600"/>
                </a:lnTo>
                <a:cubicBezTo>
                  <a:pt x="15066" y="21600"/>
                  <a:pt x="15732" y="18778"/>
                  <a:pt x="15732" y="15302"/>
                </a:cubicBezTo>
                <a:lnTo>
                  <a:pt x="15732" y="8939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>
              <a:alpha val="75114"/>
            </a:srgbClr>
          </a:solidFill>
          <a:ln w="25400">
            <a:solidFill>
              <a:srgbClr val="62D0CA">
                <a:alpha val="75114"/>
              </a:srgbClr>
            </a:solidFill>
          </a:ln>
          <a:effectLst>
            <a:outerShdw blurRad="25400" dist="12700" dir="5400000" rotWithShape="0">
              <a:srgbClr val="000000">
                <a:alpha val="1137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100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Vertex Detector…">
            <a:extLst>
              <a:ext uri="{FF2B5EF4-FFF2-40B4-BE49-F238E27FC236}">
                <a16:creationId xmlns:a16="http://schemas.microsoft.com/office/drawing/2014/main" id="{653C8EE5-0A3C-0316-8E2D-CBEB299C6433}"/>
              </a:ext>
            </a:extLst>
          </p:cNvPr>
          <p:cNvSpPr txBox="1"/>
          <p:nvPr/>
        </p:nvSpPr>
        <p:spPr>
          <a:xfrm>
            <a:off x="1043866" y="3563588"/>
            <a:ext cx="3455484" cy="1722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 anchor="ctr"/>
          <a:lstStyle/>
          <a:p>
            <a:pPr algn="l" defTabSz="457200">
              <a:defRPr sz="2200" b="1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Vertex Detector</a:t>
            </a:r>
          </a:p>
          <a:p>
            <a:pPr algn="l" defTabSz="457200"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 layers Si Pixels (DEPFET) + </a:t>
            </a:r>
            <a:br>
              <a:rPr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4 layers Si double sided strip DSSD</a:t>
            </a:r>
          </a:p>
        </p:txBody>
      </p:sp>
      <p:sp>
        <p:nvSpPr>
          <p:cNvPr id="17" name="Belle II TDR, arXiv:1011.0352">
            <a:extLst>
              <a:ext uri="{FF2B5EF4-FFF2-40B4-BE49-F238E27FC236}">
                <a16:creationId xmlns:a16="http://schemas.microsoft.com/office/drawing/2014/main" id="{3C3993C5-D8A4-6561-39CA-CA6195C9B33C}"/>
              </a:ext>
            </a:extLst>
          </p:cNvPr>
          <p:cNvSpPr txBox="1"/>
          <p:nvPr/>
        </p:nvSpPr>
        <p:spPr>
          <a:xfrm>
            <a:off x="9275143" y="8400747"/>
            <a:ext cx="2300529" cy="654536"/>
          </a:xfrm>
          <a:prstGeom prst="rect">
            <a:avLst/>
          </a:prstGeom>
          <a:solidFill>
            <a:srgbClr val="62D0C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 algn="l" defTabSz="914400">
              <a:defRPr sz="17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3333CC"/>
                </a:solidFill>
              </a:defRPr>
            </a:pPr>
            <a:r>
              <a:rPr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 II TDR, arXiv:1011.0352</a:t>
            </a:r>
          </a:p>
        </p:txBody>
      </p:sp>
      <p:sp>
        <p:nvSpPr>
          <p:cNvPr id="18" name="コールアウト">
            <a:extLst>
              <a:ext uri="{FF2B5EF4-FFF2-40B4-BE49-F238E27FC236}">
                <a16:creationId xmlns:a16="http://schemas.microsoft.com/office/drawing/2014/main" id="{D2042A81-02D6-8D22-8AF7-F4EC84FAD93B}"/>
              </a:ext>
            </a:extLst>
          </p:cNvPr>
          <p:cNvSpPr/>
          <p:nvPr/>
        </p:nvSpPr>
        <p:spPr>
          <a:xfrm>
            <a:off x="854277" y="1402031"/>
            <a:ext cx="5128512" cy="12899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4" y="0"/>
                </a:moveTo>
                <a:cubicBezTo>
                  <a:pt x="638" y="0"/>
                  <a:pt x="0" y="2002"/>
                  <a:pt x="0" y="4469"/>
                </a:cubicBezTo>
                <a:lnTo>
                  <a:pt x="0" y="8790"/>
                </a:lnTo>
                <a:cubicBezTo>
                  <a:pt x="0" y="11257"/>
                  <a:pt x="638" y="13259"/>
                  <a:pt x="1424" y="13259"/>
                </a:cubicBezTo>
                <a:lnTo>
                  <a:pt x="18138" y="13259"/>
                </a:lnTo>
                <a:lnTo>
                  <a:pt x="21600" y="21600"/>
                </a:lnTo>
                <a:lnTo>
                  <a:pt x="19767" y="9005"/>
                </a:lnTo>
                <a:cubicBezTo>
                  <a:pt x="19768" y="8932"/>
                  <a:pt x="19775" y="8863"/>
                  <a:pt x="19775" y="8790"/>
                </a:cubicBezTo>
                <a:lnTo>
                  <a:pt x="19775" y="4469"/>
                </a:lnTo>
                <a:cubicBezTo>
                  <a:pt x="19775" y="2002"/>
                  <a:pt x="19139" y="0"/>
                  <a:pt x="18353" y="0"/>
                </a:cubicBezTo>
                <a:lnTo>
                  <a:pt x="1424" y="0"/>
                </a:lnTo>
                <a:close/>
              </a:path>
            </a:pathLst>
          </a:custGeom>
          <a:solidFill>
            <a:srgbClr val="FFFFFF">
              <a:alpha val="75114"/>
            </a:srgbClr>
          </a:solidFill>
          <a:ln w="25400">
            <a:solidFill>
              <a:srgbClr val="62D0CA">
                <a:alpha val="75114"/>
              </a:srgbClr>
            </a:solidFill>
          </a:ln>
          <a:effectLst>
            <a:outerShdw blurRad="25400" dist="12700" dir="5400000" rotWithShape="0">
              <a:srgbClr val="000000">
                <a:alpha val="1137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100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" name="EM Calorimeter…">
            <a:extLst>
              <a:ext uri="{FF2B5EF4-FFF2-40B4-BE49-F238E27FC236}">
                <a16:creationId xmlns:a16="http://schemas.microsoft.com/office/drawing/2014/main" id="{59E26B2E-C5C4-890E-A078-160518F54AA3}"/>
              </a:ext>
            </a:extLst>
          </p:cNvPr>
          <p:cNvSpPr txBox="1"/>
          <p:nvPr/>
        </p:nvSpPr>
        <p:spPr>
          <a:xfrm>
            <a:off x="954565" y="1330777"/>
            <a:ext cx="4652953" cy="90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 anchor="ctr"/>
          <a:lstStyle/>
          <a:p>
            <a:pPr algn="l" defTabSz="457200">
              <a:defRPr sz="2200" b="1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EM Calorimeter</a:t>
            </a:r>
          </a:p>
          <a:p>
            <a:pPr algn="l" defTabSz="457200">
              <a:defRPr sz="1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CsI</a:t>
            </a:r>
            <a:r>
              <a:rPr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(Tl), waveform sampling electronics</a:t>
            </a:r>
          </a:p>
        </p:txBody>
      </p:sp>
      <p:sp>
        <p:nvSpPr>
          <p:cNvPr id="20" name="コールアウト">
            <a:extLst>
              <a:ext uri="{FF2B5EF4-FFF2-40B4-BE49-F238E27FC236}">
                <a16:creationId xmlns:a16="http://schemas.microsoft.com/office/drawing/2014/main" id="{0B5E403A-38AF-A8C5-7512-96081F369BC1}"/>
              </a:ext>
            </a:extLst>
          </p:cNvPr>
          <p:cNvSpPr/>
          <p:nvPr/>
        </p:nvSpPr>
        <p:spPr>
          <a:xfrm>
            <a:off x="2104953" y="3890361"/>
            <a:ext cx="4090636" cy="2510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7385" y="12414"/>
                </a:lnTo>
                <a:lnTo>
                  <a:pt x="1651" y="12414"/>
                </a:lnTo>
                <a:cubicBezTo>
                  <a:pt x="740" y="12414"/>
                  <a:pt x="0" y="13780"/>
                  <a:pt x="0" y="15462"/>
                </a:cubicBezTo>
                <a:lnTo>
                  <a:pt x="0" y="18552"/>
                </a:lnTo>
                <a:cubicBezTo>
                  <a:pt x="0" y="20234"/>
                  <a:pt x="740" y="21600"/>
                  <a:pt x="1651" y="21600"/>
                </a:cubicBezTo>
                <a:lnTo>
                  <a:pt x="17908" y="21600"/>
                </a:lnTo>
                <a:cubicBezTo>
                  <a:pt x="18819" y="21600"/>
                  <a:pt x="19559" y="20234"/>
                  <a:pt x="19559" y="18552"/>
                </a:cubicBezTo>
                <a:lnTo>
                  <a:pt x="19559" y="15462"/>
                </a:lnTo>
                <a:cubicBezTo>
                  <a:pt x="19559" y="15074"/>
                  <a:pt x="19517" y="14705"/>
                  <a:pt x="19445" y="14364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FFFFFF">
              <a:alpha val="75114"/>
            </a:srgbClr>
          </a:solidFill>
          <a:ln w="25400">
            <a:solidFill>
              <a:srgbClr val="62D0CA">
                <a:alpha val="75114"/>
              </a:srgbClr>
            </a:solidFill>
          </a:ln>
          <a:effectLst>
            <a:outerShdw blurRad="25400" dist="12700" dir="5400000" rotWithShape="0">
              <a:srgbClr val="000000">
                <a:alpha val="1137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100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" name="Central Drift Chamber…">
            <a:extLst>
              <a:ext uri="{FF2B5EF4-FFF2-40B4-BE49-F238E27FC236}">
                <a16:creationId xmlns:a16="http://schemas.microsoft.com/office/drawing/2014/main" id="{9560D364-247A-D57A-0A9A-608EEF986465}"/>
              </a:ext>
            </a:extLst>
          </p:cNvPr>
          <p:cNvSpPr txBox="1"/>
          <p:nvPr/>
        </p:nvSpPr>
        <p:spPr>
          <a:xfrm>
            <a:off x="2207720" y="5653180"/>
            <a:ext cx="3399798" cy="541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 anchor="ctr"/>
          <a:lstStyle/>
          <a:p>
            <a:pPr algn="l" defTabSz="457200">
              <a:defRPr sz="2200" b="1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Central Drift Chamber</a:t>
            </a:r>
          </a:p>
          <a:p>
            <a:pPr algn="l" defTabSz="457200">
              <a:defRPr sz="1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Smaller cell size, long lever arm</a:t>
            </a:r>
          </a:p>
        </p:txBody>
      </p:sp>
      <p:sp>
        <p:nvSpPr>
          <p:cNvPr id="22" name="コールアウト">
            <a:extLst>
              <a:ext uri="{FF2B5EF4-FFF2-40B4-BE49-F238E27FC236}">
                <a16:creationId xmlns:a16="http://schemas.microsoft.com/office/drawing/2014/main" id="{B42A6AF6-0582-5F2A-FB4E-EA98B6A1D026}"/>
              </a:ext>
            </a:extLst>
          </p:cNvPr>
          <p:cNvSpPr/>
          <p:nvPr/>
        </p:nvSpPr>
        <p:spPr>
          <a:xfrm>
            <a:off x="6883349" y="2283283"/>
            <a:ext cx="5000825" cy="1504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25" y="0"/>
                </a:moveTo>
                <a:cubicBezTo>
                  <a:pt x="6918" y="0"/>
                  <a:pt x="6344" y="2974"/>
                  <a:pt x="6344" y="6644"/>
                </a:cubicBezTo>
                <a:lnTo>
                  <a:pt x="6344" y="11079"/>
                </a:lnTo>
                <a:lnTo>
                  <a:pt x="0" y="13855"/>
                </a:lnTo>
                <a:lnTo>
                  <a:pt x="6391" y="16662"/>
                </a:lnTo>
                <a:cubicBezTo>
                  <a:pt x="6537" y="19502"/>
                  <a:pt x="7032" y="21600"/>
                  <a:pt x="7625" y="21600"/>
                </a:cubicBezTo>
                <a:lnTo>
                  <a:pt x="20319" y="21600"/>
                </a:lnTo>
                <a:cubicBezTo>
                  <a:pt x="21027" y="21600"/>
                  <a:pt x="21600" y="18626"/>
                  <a:pt x="21600" y="14956"/>
                </a:cubicBezTo>
                <a:lnTo>
                  <a:pt x="21600" y="6644"/>
                </a:lnTo>
                <a:cubicBezTo>
                  <a:pt x="21600" y="2974"/>
                  <a:pt x="21027" y="0"/>
                  <a:pt x="20319" y="0"/>
                </a:cubicBezTo>
                <a:lnTo>
                  <a:pt x="7625" y="0"/>
                </a:lnTo>
                <a:close/>
              </a:path>
            </a:pathLst>
          </a:custGeom>
          <a:solidFill>
            <a:srgbClr val="FFFFFF">
              <a:alpha val="75114"/>
            </a:srgbClr>
          </a:solidFill>
          <a:ln w="25400">
            <a:solidFill>
              <a:srgbClr val="62D0CA">
                <a:alpha val="75114"/>
              </a:srgbClr>
            </a:solidFill>
          </a:ln>
          <a:effectLst>
            <a:outerShdw blurRad="25400" dist="12700" dir="5400000" rotWithShape="0">
              <a:srgbClr val="000000">
                <a:alpha val="1137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100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Particle Identification…">
            <a:extLst>
              <a:ext uri="{FF2B5EF4-FFF2-40B4-BE49-F238E27FC236}">
                <a16:creationId xmlns:a16="http://schemas.microsoft.com/office/drawing/2014/main" id="{B4FD4738-47A4-41D2-9E1C-F1C6148DE223}"/>
              </a:ext>
            </a:extLst>
          </p:cNvPr>
          <p:cNvSpPr txBox="1"/>
          <p:nvPr/>
        </p:nvSpPr>
        <p:spPr>
          <a:xfrm>
            <a:off x="8260108" y="2290340"/>
            <a:ext cx="3799783" cy="169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 anchor="ctr"/>
          <a:lstStyle/>
          <a:p>
            <a:pPr algn="l" defTabSz="457200">
              <a:defRPr sz="2200" b="1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Particle Identification </a:t>
            </a:r>
          </a:p>
          <a:p>
            <a:pPr algn="l" defTabSz="457200">
              <a:defRPr sz="1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Time-of-Propagation counter (barrel)</a:t>
            </a:r>
          </a:p>
          <a:p>
            <a:pPr algn="l" defTabSz="457200">
              <a:defRPr sz="1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Prox. focusing Aerogel RICH (forward)</a:t>
            </a:r>
          </a:p>
        </p:txBody>
      </p:sp>
      <p:sp>
        <p:nvSpPr>
          <p:cNvPr id="24" name="コールアウト">
            <a:extLst>
              <a:ext uri="{FF2B5EF4-FFF2-40B4-BE49-F238E27FC236}">
                <a16:creationId xmlns:a16="http://schemas.microsoft.com/office/drawing/2014/main" id="{9E428275-AFEF-6AD7-8077-21ACC808CB2F}"/>
              </a:ext>
            </a:extLst>
          </p:cNvPr>
          <p:cNvSpPr/>
          <p:nvPr/>
        </p:nvSpPr>
        <p:spPr>
          <a:xfrm>
            <a:off x="6701379" y="307336"/>
            <a:ext cx="5254645" cy="1780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65" y="0"/>
                </a:moveTo>
                <a:cubicBezTo>
                  <a:pt x="1737" y="0"/>
                  <a:pt x="1064" y="1933"/>
                  <a:pt x="1064" y="4314"/>
                </a:cubicBezTo>
                <a:lnTo>
                  <a:pt x="1064" y="10881"/>
                </a:lnTo>
                <a:cubicBezTo>
                  <a:pt x="1064" y="10948"/>
                  <a:pt x="1070" y="11010"/>
                  <a:pt x="1071" y="11076"/>
                </a:cubicBezTo>
                <a:lnTo>
                  <a:pt x="0" y="21600"/>
                </a:lnTo>
                <a:lnTo>
                  <a:pt x="2926" y="15195"/>
                </a:lnTo>
                <a:lnTo>
                  <a:pt x="20099" y="15195"/>
                </a:lnTo>
                <a:cubicBezTo>
                  <a:pt x="20928" y="15195"/>
                  <a:pt x="21600" y="13262"/>
                  <a:pt x="21600" y="10881"/>
                </a:cubicBezTo>
                <a:lnTo>
                  <a:pt x="21600" y="4314"/>
                </a:lnTo>
                <a:cubicBezTo>
                  <a:pt x="21600" y="1933"/>
                  <a:pt x="20928" y="0"/>
                  <a:pt x="20099" y="0"/>
                </a:cubicBezTo>
                <a:lnTo>
                  <a:pt x="2565" y="0"/>
                </a:lnTo>
                <a:close/>
              </a:path>
            </a:pathLst>
          </a:custGeom>
          <a:solidFill>
            <a:srgbClr val="FFFFFF">
              <a:alpha val="75114"/>
            </a:srgbClr>
          </a:solidFill>
          <a:ln w="25400">
            <a:solidFill>
              <a:srgbClr val="62D0CA">
                <a:alpha val="75114"/>
              </a:srgbClr>
            </a:solidFill>
          </a:ln>
          <a:effectLst>
            <a:outerShdw blurRad="25400" dist="12700" dir="5400000" rotWithShape="0">
              <a:srgbClr val="000000">
                <a:alpha val="1137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100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" name="KL and muon detector…">
            <a:extLst>
              <a:ext uri="{FF2B5EF4-FFF2-40B4-BE49-F238E27FC236}">
                <a16:creationId xmlns:a16="http://schemas.microsoft.com/office/drawing/2014/main" id="{F8A3FCEA-CE31-2873-7A26-FF2EA5F88B30}"/>
              </a:ext>
            </a:extLst>
          </p:cNvPr>
          <p:cNvSpPr txBox="1"/>
          <p:nvPr/>
        </p:nvSpPr>
        <p:spPr>
          <a:xfrm>
            <a:off x="7493345" y="434336"/>
            <a:ext cx="4352244" cy="913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 anchor="ctr"/>
          <a:lstStyle/>
          <a:p>
            <a:pPr algn="l" defTabSz="457200">
              <a:defRPr sz="2200" b="1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KL and muon detector</a:t>
            </a:r>
          </a:p>
          <a:p>
            <a:pPr algn="l" defTabSz="457200">
              <a:defRPr sz="1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Resistive Plate Counter (barrel outer layers)</a:t>
            </a:r>
          </a:p>
          <a:p>
            <a:pPr algn="l" defTabSz="457200">
              <a:defRPr sz="1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Scintillator + WLSF + MPPC </a:t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(end-caps , inner 2 barrel layers)</a:t>
            </a:r>
          </a:p>
        </p:txBody>
      </p:sp>
      <p:sp>
        <p:nvSpPr>
          <p:cNvPr id="5" name="標題 3">
            <a:extLst>
              <a:ext uri="{FF2B5EF4-FFF2-40B4-BE49-F238E27FC236}">
                <a16:creationId xmlns:a16="http://schemas.microsoft.com/office/drawing/2014/main" id="{9D416E56-392D-1548-8774-88124C8A6AE9}"/>
              </a:ext>
            </a:extLst>
          </p:cNvPr>
          <p:cNvSpPr txBox="1">
            <a:spLocks/>
          </p:cNvSpPr>
          <p:nvPr/>
        </p:nvSpPr>
        <p:spPr bwMode="auto">
          <a:xfrm>
            <a:off x="279645" y="307336"/>
            <a:ext cx="10445931" cy="77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Detector: Belle-II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4F11AEC-F8DC-0253-DF68-B31F6F9419F2}"/>
              </a:ext>
            </a:extLst>
          </p:cNvPr>
          <p:cNvSpPr txBox="1"/>
          <p:nvPr/>
        </p:nvSpPr>
        <p:spPr>
          <a:xfrm>
            <a:off x="7811589" y="6214058"/>
            <a:ext cx="3324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1800" dirty="0"/>
              <a:t>#2022 Belle II public webpage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177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705105" y="371860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Introduction</a:t>
            </a:r>
            <a:endParaRPr lang="zh-TW" altLang="en-US" sz="4400" b="1" dirty="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3</a:t>
            </a:fld>
            <a:endParaRPr lang="en-US" altLang="zh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5C4DE93-ECE6-1BE2-F9C8-469A01CA505B}"/>
                  </a:ext>
                </a:extLst>
              </p:cNvPr>
              <p:cNvSpPr txBox="1"/>
              <p:nvPr/>
            </p:nvSpPr>
            <p:spPr>
              <a:xfrm>
                <a:off x="705104" y="1403387"/>
                <a:ext cx="6387017" cy="4410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−</m:t>
                    </m:r>
                    <m:sSup>
                      <m:sSupPr>
                        <m:ctrlP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TW" sz="2800" b="1" i="1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kumimoji="1" lang="en-US" altLang="zh-TW" sz="2800" b="1" i="1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mixing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 meson flavor changes via a box diagram and flavor oscillates with time evolution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kumimoji="1" lang="en-US" altLang="zh-TW" sz="28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In Belle II, B meson pairs are produced from </a:t>
                </a:r>
                <a14:m>
                  <m:oMath xmlns:m="http://schemas.openxmlformats.org/officeDocument/2006/math">
                    <m:r>
                      <a:rPr kumimoji="1" lang="en-US" altLang="zh-TW" sz="2800" b="1" i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𝚼</m:t>
                    </m:r>
                    <m:r>
                      <a:rPr kumimoji="1" lang="en-US" altLang="zh-TW" sz="2800" b="1" i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kumimoji="1" lang="en-US" altLang="zh-TW" sz="2800" b="1" i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𝟒𝐒</m:t>
                    </m:r>
                    <m:r>
                      <a:rPr kumimoji="1" lang="en-US" altLang="zh-TW" sz="2800" b="1" i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decay and mixing occurs simultaneously in two B mesons due to quantum entanglement. </a:t>
                </a:r>
                <a:endParaRPr kumimoji="1" lang="zh-TW" altLang="en-US" sz="28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5C4DE93-ECE6-1BE2-F9C8-469A01CA5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04" y="1403387"/>
                <a:ext cx="6387017" cy="4410951"/>
              </a:xfrm>
              <a:prstGeom prst="rect">
                <a:avLst/>
              </a:prstGeom>
              <a:blipFill>
                <a:blip r:embed="rId3"/>
                <a:stretch>
                  <a:fillRect l="-1587" t="-1149" r="-2183" b="-31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圖片 8">
            <a:extLst>
              <a:ext uri="{FF2B5EF4-FFF2-40B4-BE49-F238E27FC236}">
                <a16:creationId xmlns:a16="http://schemas.microsoft.com/office/drawing/2014/main" id="{1C58FDB1-389C-7200-F1C5-B696D61B1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441" y="1403387"/>
            <a:ext cx="4418191" cy="3312304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1947604-0F3B-9322-0A99-8E7E21FEE382}"/>
              </a:ext>
            </a:extLst>
          </p:cNvPr>
          <p:cNvSpPr txBox="1"/>
          <p:nvPr/>
        </p:nvSpPr>
        <p:spPr>
          <a:xfrm>
            <a:off x="8270194" y="4971530"/>
            <a:ext cx="3216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2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Fig1. box diagram 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74587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705105" y="371860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Introduction</a:t>
            </a:r>
            <a:endParaRPr lang="zh-TW" altLang="en-US" sz="4400" b="1" dirty="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4</a:t>
            </a:fld>
            <a:endParaRPr lang="en-US" altLang="zh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5C4DE93-ECE6-1BE2-F9C8-469A01CA505B}"/>
                  </a:ext>
                </a:extLst>
              </p:cNvPr>
              <p:cNvSpPr txBox="1"/>
              <p:nvPr/>
            </p:nvSpPr>
            <p:spPr>
              <a:xfrm>
                <a:off x="705105" y="1403387"/>
                <a:ext cx="5350803" cy="4756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Time-dependent analyses are performed by measuring a decay time difference of B mesons </a:t>
                </a:r>
                <a14:m>
                  <m:oMath xmlns:m="http://schemas.openxmlformats.org/officeDocument/2006/math">
                    <m:r>
                      <a:rPr kumimoji="1" lang="en-US" altLang="zh-TW" sz="2800" b="1" i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𝐭</m:t>
                    </m:r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Number of Mixed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−</m:t>
                    </m:r>
                    <m:sSup>
                      <m:sSupPr>
                        <m:ctrlP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TW" sz="2800" b="1" i="1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2800" b="1" i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−</m:t>
                    </m:r>
                    <m:sSup>
                      <m:sSupPr>
                        <m:ctrlP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) and Un-mixed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2800" b="1" i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−</m:t>
                    </m:r>
                    <m:sSup>
                      <m:sSupPr>
                        <m:ctrlP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) events: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𝑵</m:t>
                        </m:r>
                      </m:e>
                      <m:sub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𝑴</m:t>
                        </m:r>
                      </m:sub>
                    </m:sSub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1" lang="en-US" altLang="zh-TW" sz="2800" b="1" i="1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kumimoji="1" lang="en-US" altLang="zh-TW" sz="2800" b="1" i="1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TW" sz="2800" b="1" i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𝚫</m:t>
                                </m:r>
                                <m:r>
                                  <a:rPr kumimoji="1" lang="en-US" altLang="zh-TW" sz="2800" b="1" i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𝐭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kumimoji="1" lang="en-US" altLang="zh-TW" sz="2800" b="1" i="1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TW" sz="2800" b="1" i="1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𝝉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kumimoji="1" lang="en-US" altLang="zh-TW" sz="2800" b="1" i="1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TW" sz="2800" b="1" i="1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p>
                                    <m:r>
                                      <a:rPr kumimoji="1" lang="en-US" altLang="zh-TW" sz="2800" b="1" i="1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</m:sub>
                            </m:sSub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kumimoji="1" lang="en-US" altLang="zh-TW" sz="2800" b="1" i="1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TW" sz="2800" b="1" i="1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  <m:r>
                              <a:rPr kumimoji="1" lang="en-US" altLang="zh-TW" sz="2800" b="1" i="1" smtClean="0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kumimoji="1" lang="en-US" altLang="zh-TW" sz="2800" b="1" i="1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1" lang="en-US" altLang="zh-TW" sz="2800" b="0" i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kumimoji="1" lang="en-US" altLang="zh-TW" sz="2800" b="1" i="1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TW" sz="2800" b="1" i="0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𝚫</m:t>
                                    </m:r>
                                    <m:r>
                                      <a:rPr kumimoji="1" lang="en-US" altLang="zh-TW" sz="2800" b="1" i="0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𝐦</m:t>
                                    </m:r>
                                    <m:r>
                                      <a:rPr kumimoji="1" lang="en-US" altLang="zh-TW" sz="2800" b="1" i="0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𝚫</m:t>
                                    </m:r>
                                    <m:r>
                                      <a:rPr kumimoji="1" lang="en-US" altLang="zh-TW" sz="2800" b="1" i="0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𝐭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</m:sup>
                    </m:sSup>
                  </m:oMath>
                </a14:m>
                <a:endParaRPr kumimoji="1" lang="en-US" altLang="zh-TW" sz="28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𝑵</m:t>
                        </m:r>
                      </m:e>
                      <m:sub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𝑼</m:t>
                        </m:r>
                      </m:sub>
                    </m:sSub>
                    <m:r>
                      <a:rPr kumimoji="1" lang="en-US" altLang="zh-TW" sz="2800" b="1" i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kumimoji="1" lang="en-US" altLang="zh-TW" sz="2800" b="1" i="1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TW" sz="2800" b="1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𝚫</m:t>
                                </m:r>
                                <m:r>
                                  <a:rPr kumimoji="1" lang="en-US" altLang="zh-TW" sz="2800" b="1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𝐭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kumimoji="1" lang="en-US" altLang="zh-TW" sz="2800" b="1" i="1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TW" sz="2800" b="1" i="1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𝝉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kumimoji="1" lang="en-US" altLang="zh-TW" sz="2800" b="1" i="1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TW" sz="2800" b="1" i="1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p>
                                    <m:r>
                                      <a:rPr kumimoji="1" lang="en-US" altLang="zh-TW" sz="2800" b="1" i="1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</m:sub>
                            </m:sSub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  <m:r>
                              <a:rPr kumimoji="1" lang="en-US" altLang="zh-TW" sz="2800" b="1" i="1" smtClean="0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𝒄𝒐𝒔</m:t>
                            </m:r>
                            <m: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kumimoji="1" lang="en-US" altLang="zh-TW" sz="2800" b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𝚫</m:t>
                            </m:r>
                            <m:r>
                              <a:rPr kumimoji="1" lang="en-US" altLang="zh-TW" sz="2800" b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𝐦</m:t>
                            </m:r>
                            <m:r>
                              <a:rPr kumimoji="1" lang="en-US" altLang="zh-TW" sz="2800" b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𝚫</m:t>
                            </m:r>
                            <m:r>
                              <a:rPr kumimoji="1" lang="en-US" altLang="zh-TW" sz="2800" b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𝐭</m:t>
                            </m:r>
                            <m: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sup>
                    </m:sSup>
                  </m:oMath>
                </a14:m>
                <a:endParaRPr kumimoji="1" lang="zh-TW" altLang="en-US" sz="28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5C4DE93-ECE6-1BE2-F9C8-469A01CA5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05" y="1403387"/>
                <a:ext cx="5350803" cy="4756623"/>
              </a:xfrm>
              <a:prstGeom prst="rect">
                <a:avLst/>
              </a:prstGeom>
              <a:blipFill>
                <a:blip r:embed="rId3"/>
                <a:stretch>
                  <a:fillRect l="-1896" t="-1330" r="-21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圖片 6">
            <a:extLst>
              <a:ext uri="{FF2B5EF4-FFF2-40B4-BE49-F238E27FC236}">
                <a16:creationId xmlns:a16="http://schemas.microsoft.com/office/drawing/2014/main" id="{EE49ED44-CA68-903D-BCB9-C035C7153E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76" b="14857"/>
          <a:stretch/>
        </p:blipFill>
        <p:spPr>
          <a:xfrm>
            <a:off x="6605222" y="1325552"/>
            <a:ext cx="5350803" cy="2834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DA0C551C-8637-84D4-7F76-24BDEEC20CCA}"/>
                  </a:ext>
                </a:extLst>
              </p:cNvPr>
              <p:cNvSpPr txBox="1"/>
              <p:nvPr/>
            </p:nvSpPr>
            <p:spPr>
              <a:xfrm>
                <a:off x="6605223" y="4344443"/>
                <a:ext cx="509644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Fig2. Decay time difference of B mesons </a:t>
                </a:r>
                <a14:m>
                  <m:oMath xmlns:m="http://schemas.openxmlformats.org/officeDocument/2006/math">
                    <m:r>
                      <a:rPr kumimoji="1" lang="en-US" altLang="zh-TW" sz="1800" b="1" i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1800" b="1" i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𝐭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DA0C551C-8637-84D4-7F76-24BDEEC20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223" y="4344443"/>
                <a:ext cx="5096448" cy="646331"/>
              </a:xfrm>
              <a:prstGeom prst="rect">
                <a:avLst/>
              </a:prstGeom>
              <a:blipFill>
                <a:blip r:embed="rId5"/>
                <a:stretch>
                  <a:fillRect l="-995" t="-57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701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705105" y="371860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Time-dependent CP violation (TDCPV)</a:t>
            </a:r>
            <a:endParaRPr lang="zh-TW" altLang="en-US" sz="4400" b="1" dirty="0">
              <a:solidFill>
                <a:srgbClr val="14BDA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5</a:t>
            </a:fld>
            <a:endParaRPr lang="en-US" altLang="zh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8DC00B6C-D726-538D-431D-DE908CB39659}"/>
                  </a:ext>
                </a:extLst>
              </p:cNvPr>
              <p:cNvSpPr txBox="1"/>
              <p:nvPr/>
            </p:nvSpPr>
            <p:spPr>
              <a:xfrm>
                <a:off x="659663" y="1195999"/>
                <a:ext cx="8831178" cy="3964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33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Time-dependent CP asymmetry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𝑨</m:t>
                        </m:r>
                      </m:e>
                      <m:sub>
                        <m: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𝑪𝑷</m:t>
                        </m:r>
                      </m:sub>
                    </m:sSub>
                    <m:d>
                      <m:dPr>
                        <m:ctrlP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𝚫</m:t>
                        </m:r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𝐭</m:t>
                        </m:r>
                      </m:e>
                    </m:d>
                    <m:r>
                      <a:rPr kumimoji="1" lang="en-US" altLang="zh-TW" sz="2800" b="1" i="1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f>
                      <m:fPr>
                        <m:ctrlP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fPr>
                      <m:num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𝐏</m:t>
                        </m:r>
                        <m:d>
                          <m:dPr>
                            <m:ctrlPr>
                              <a:rPr kumimoji="1" lang="en-US" altLang="zh-TW" sz="2800" b="1" i="1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TW" sz="2800" b="1" i="1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kumimoji="1" lang="en-US" altLang="zh-TW" sz="2800" b="1" i="1" dirty="0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TW" sz="2800" b="1" i="1" dirty="0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</a:rPr>
                                      <m:t>𝑩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kumimoji="1" lang="en-US" altLang="zh-TW" sz="2800" b="1" i="1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𝟎</m:t>
                                </m:r>
                              </m:sup>
                            </m:sSup>
                            <m:d>
                              <m:dPr>
                                <m:ctrlPr>
                                  <a:rPr kumimoji="1" lang="en-US" altLang="zh-TW" sz="2800" b="1" i="1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TW" sz="2800" b="1" i="0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𝚫</m:t>
                                </m:r>
                                <m:r>
                                  <a:rPr kumimoji="1" lang="en-US" altLang="zh-TW" sz="2800" b="1" i="0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𝐭</m:t>
                                </m:r>
                              </m:e>
                            </m:d>
                            <m:r>
                              <a:rPr kumimoji="1" lang="en-US" altLang="zh-TW" sz="2800" b="1" i="1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kumimoji="1" lang="en-US" altLang="zh-TW" sz="2800" b="1" i="1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TW" sz="2800" b="1" i="0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𝐟</m:t>
                                </m:r>
                              </m:e>
                              <m:sub>
                                <m:r>
                                  <a:rPr kumimoji="1" lang="en-US" altLang="zh-TW" sz="2800" b="1" i="0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𝐂𝐏</m:t>
                                </m:r>
                              </m:sub>
                            </m:sSub>
                          </m:e>
                        </m:d>
                        <m:r>
                          <a:rPr kumimoji="1" lang="en-US" altLang="zh-TW" sz="2800" b="1" i="0" dirty="0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−</m:t>
                        </m:r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𝐏</m:t>
                        </m:r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altLang="zh-TW" sz="2800" b="1" i="1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TW" sz="2800" b="1" i="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𝐁</m:t>
                            </m:r>
                          </m:e>
                          <m:sup>
                            <m:r>
                              <a:rPr kumimoji="1" lang="en-US" altLang="zh-TW" sz="2800" b="1" i="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𝟎</m:t>
                            </m:r>
                          </m:sup>
                        </m:sSup>
                        <m:d>
                          <m:dPr>
                            <m:ctrlPr>
                              <a:rPr kumimoji="1" lang="en-US" altLang="zh-TW" sz="2800" b="1" i="1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dPr>
                          <m:e>
                            <m:r>
                              <a:rPr kumimoji="1" lang="en-US" altLang="zh-TW" sz="2800" b="1" i="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𝚫</m:t>
                            </m:r>
                            <m:r>
                              <a:rPr kumimoji="1" lang="en-US" altLang="zh-TW" sz="2800" b="1" i="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𝐭</m:t>
                            </m:r>
                          </m:e>
                        </m:d>
                        <m: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→</m:t>
                        </m:r>
                        <m:sSub>
                          <m:sSubPr>
                            <m:ctrlPr>
                              <a:rPr kumimoji="1" lang="en-US" altLang="zh-TW" sz="2800" b="1" i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𝐟</m:t>
                            </m:r>
                          </m:e>
                          <m:sub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𝐂𝐏</m:t>
                            </m:r>
                          </m:sub>
                        </m:sSub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)</m:t>
                        </m:r>
                      </m:num>
                      <m:den>
                        <m: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𝑷</m:t>
                        </m:r>
                        <m:d>
                          <m:dPr>
                            <m:ctrlPr>
                              <a:rPr kumimoji="1" lang="en-US" altLang="zh-TW" sz="2800" b="1" i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TW" sz="2800" b="1" i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kumimoji="1" lang="en-US" altLang="zh-TW" sz="2800" b="1" i="1" dirty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TW" sz="2800" b="1" i="1" dirty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</a:rPr>
                                      <m:t>𝑩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kumimoji="1" lang="en-US" altLang="zh-TW" sz="2800" b="1" i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𝟎</m:t>
                                </m:r>
                              </m:sup>
                            </m:sSup>
                            <m:d>
                              <m:dPr>
                                <m:ctrlPr>
                                  <a:rPr kumimoji="1" lang="en-US" altLang="zh-TW" sz="2800" b="1" i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TW" sz="2800" b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𝚫</m:t>
                                </m:r>
                                <m:r>
                                  <a:rPr kumimoji="1" lang="en-US" altLang="zh-TW" sz="2800" b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𝐭</m:t>
                                </m:r>
                              </m:e>
                            </m:d>
                            <m:r>
                              <a:rPr kumimoji="1" lang="en-US" altLang="zh-TW" sz="2800" b="1" i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kumimoji="1" lang="en-US" altLang="zh-TW" sz="2800" b="1" i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TW" sz="2800" b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𝐟</m:t>
                                </m:r>
                              </m:e>
                              <m:sub>
                                <m:r>
                                  <a:rPr kumimoji="1" lang="en-US" altLang="zh-TW" sz="2800" b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𝐂𝐏</m:t>
                                </m:r>
                              </m:sub>
                            </m:sSub>
                          </m:e>
                        </m:d>
                        <m:r>
                          <a:rPr kumimoji="1" lang="en-US" altLang="zh-TW" sz="2800" b="1" i="0" dirty="0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+</m:t>
                        </m:r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𝐏</m:t>
                        </m:r>
                        <m:r>
                          <a:rPr kumimoji="1" lang="en-US" altLang="zh-TW" sz="2800" b="1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altLang="zh-TW" sz="2800" b="1" i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𝐁</m:t>
                            </m:r>
                          </m:e>
                          <m:sup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𝟎</m:t>
                            </m:r>
                          </m:sup>
                        </m:sSup>
                        <m:d>
                          <m:dPr>
                            <m:ctrlPr>
                              <a:rPr kumimoji="1" lang="en-US" altLang="zh-TW" sz="2800" b="1" i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dPr>
                          <m:e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𝚫</m:t>
                            </m:r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𝐭</m:t>
                            </m:r>
                          </m:e>
                        </m:d>
                        <m:r>
                          <a:rPr kumimoji="1" lang="en-US" altLang="zh-TW" sz="2800" b="1" i="1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→</m:t>
                        </m:r>
                        <m:sSub>
                          <m:sSubPr>
                            <m:ctrlPr>
                              <a:rPr kumimoji="1" lang="en-US" altLang="zh-TW" sz="2800" b="1" i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𝐟</m:t>
                            </m:r>
                          </m:e>
                          <m:sub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𝐂𝐏</m:t>
                            </m:r>
                          </m:sub>
                        </m:sSub>
                        <m:r>
                          <a:rPr kumimoji="1" lang="en-US" altLang="zh-TW" sz="2800" b="1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)</m:t>
                        </m:r>
                      </m:den>
                    </m:f>
                    <m:r>
                      <a:rPr kumimoji="1" lang="en-US" altLang="zh-TW" sz="2800" b="1" i="1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r>
                      <a:rPr kumimoji="1" lang="en-US" altLang="zh-TW" sz="2800" b="1" i="1" dirty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𝑺</m:t>
                    </m:r>
                    <m:r>
                      <a:rPr kumimoji="1" lang="en-US" altLang="zh-TW" sz="2800" b="1" i="1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𝒔𝒊𝒏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𝐦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𝐭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+</m:t>
                    </m:r>
                    <m:r>
                      <a:rPr kumimoji="1" lang="en-US" altLang="zh-TW" sz="2800" b="1" i="0" dirty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𝐀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𝐜𝐨𝐬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𝐦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𝐭</m:t>
                    </m:r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SM: </a:t>
                </a:r>
                <a:r>
                  <a:rPr kumimoji="1" lang="en-US" altLang="zh-TW" sz="2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</a:t>
                </a: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</a:t>
                </a:r>
                <a:r>
                  <a:rPr kumimoji="1" lang="en-US" altLang="zh-TW" sz="2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</a:t>
                </a: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are very small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</a:t>
                </a: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: Time-dependent CPV parameter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</a:t>
                </a: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(=-C): Direct CPV parameter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800" b="1" i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𝐦</m:t>
                    </m:r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−</m:t>
                    </m:r>
                    <m:sSup>
                      <m:sSupPr>
                        <m:ctrlP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TW" sz="2800" b="1" i="1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kumimoji="1" lang="en-US" altLang="zh-TW" sz="2800" b="1" i="1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mass difference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800" b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𝐭</m:t>
                    </m:r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2800" b="1" i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−</m:t>
                    </m:r>
                    <m:sSup>
                      <m:sSupPr>
                        <m:ctrlP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decay time difference</a:t>
                </a:r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8DC00B6C-D726-538D-431D-DE908CB39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63" y="1195999"/>
                <a:ext cx="8831178" cy="3964547"/>
              </a:xfrm>
              <a:prstGeom prst="rect">
                <a:avLst/>
              </a:prstGeom>
              <a:blipFill>
                <a:blip r:embed="rId3"/>
                <a:stretch>
                  <a:fillRect l="-1578" t="-2236" b="-41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圖片 10">
            <a:extLst>
              <a:ext uri="{FF2B5EF4-FFF2-40B4-BE49-F238E27FC236}">
                <a16:creationId xmlns:a16="http://schemas.microsoft.com/office/drawing/2014/main" id="{0F219B57-A018-54BD-2037-F1613E25F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696" y="1724460"/>
            <a:ext cx="3525884" cy="264258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20361CC-B864-1174-7D9E-49D0782F0034}"/>
                  </a:ext>
                </a:extLst>
              </p:cNvPr>
              <p:cNvSpPr txBox="1"/>
              <p:nvPr/>
            </p:nvSpPr>
            <p:spPr>
              <a:xfrm>
                <a:off x="8911144" y="4656374"/>
                <a:ext cx="296407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Fig3. Tree diagram of </a:t>
                </a:r>
                <a14:m>
                  <m:oMath xmlns:m="http://schemas.openxmlformats.org/officeDocument/2006/math">
                    <m:r>
                      <a:rPr kumimoji="1" lang="en-US" altLang="zh-TW" b="1" i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𝒃</m:t>
                    </m:r>
                    <m:r>
                      <a:rPr kumimoji="1" lang="en-US" altLang="zh-TW" b="1" i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r>
                      <a:rPr kumimoji="1" lang="en-US" altLang="zh-TW" b="1" i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𝒔𝒒</m:t>
                    </m:r>
                    <m:acc>
                      <m:accPr>
                        <m:chr m:val="̅"/>
                        <m:ctrlPr>
                          <a:rPr kumimoji="1" lang="en-US" altLang="zh-TW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TW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𝒒</m:t>
                        </m:r>
                      </m:e>
                    </m:acc>
                    <m:r>
                      <a:rPr kumimoji="1" lang="en-US" altLang="zh-TW" b="1" i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</m:oMath>
                </a14:m>
                <a:endParaRPr lang="zh-TW" altLang="en-US" dirty="0"/>
              </a:p>
            </p:txBody>
          </p:sp>
        </mc:Choice>
        <mc:Fallback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20361CC-B864-1174-7D9E-49D0782F0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144" y="4656374"/>
                <a:ext cx="2964071" cy="646331"/>
              </a:xfrm>
              <a:prstGeom prst="rect">
                <a:avLst/>
              </a:prstGeom>
              <a:blipFill>
                <a:blip r:embed="rId5"/>
                <a:stretch>
                  <a:fillRect l="-1702" t="-3846" b="-96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7869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705105" y="371860"/>
                <a:ext cx="10805160" cy="771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TW" sz="4400" b="1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m:t>Vertexing</m:t>
                      </m:r>
                    </m:oMath>
                  </m:oMathPara>
                </a14:m>
                <a:endParaRPr lang="zh-TW" altLang="en-US" sz="4400" b="1" dirty="0">
                  <a:solidFill>
                    <a:srgbClr val="14BDA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05" y="371860"/>
                <a:ext cx="10805160" cy="771493"/>
              </a:xfrm>
              <a:prstGeom prst="rect">
                <a:avLst/>
              </a:prstGeom>
              <a:blipFill>
                <a:blip r:embed="rId3"/>
                <a:stretch>
                  <a:fillRect l="-1878" t="-1613" b="-290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6</a:t>
            </a:fld>
            <a:endParaRPr lang="en-US" altLang="zh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7E36CFC-0BE8-A9CC-E330-BBB4F486CC08}"/>
                  </a:ext>
                </a:extLst>
              </p:cNvPr>
              <p:cNvSpPr txBox="1"/>
              <p:nvPr/>
            </p:nvSpPr>
            <p:spPr>
              <a:xfrm>
                <a:off x="6335674" y="1292063"/>
                <a:ext cx="5581929" cy="4052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 mesons are produced through asymmetric energy collision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𝐞</m:t>
                        </m:r>
                      </m:e>
                      <m:sup>
                        <m:r>
                          <a:rPr kumimoji="1" lang="en-US" altLang="zh-TW" sz="2800" b="1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𝐞</m:t>
                        </m:r>
                      </m:e>
                      <m:sup>
                        <m:r>
                          <a:rPr kumimoji="1" lang="en-US" altLang="zh-TW" sz="2800" b="1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beams, displacement of decay vertices is measured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800" b="1" i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kumimoji="1" lang="en-US" altLang="zh-TW" sz="2800" b="1" i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kumimoji="1" lang="en-US" altLang="zh-TW" sz="2800" b="1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kumimoji="1" lang="en-US" altLang="zh-TW" sz="2800" b="1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𝜷𝜸</m:t>
                    </m:r>
                    <m:r>
                      <a:rPr kumimoji="1" lang="en-US" altLang="zh-TW" sz="2800" b="1" i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  <m:r>
                      <a:rPr kumimoji="1" lang="en-US" altLang="zh-TW" sz="2800" b="1" i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𝐭</m:t>
                    </m:r>
                  </m:oMath>
                </a14:m>
                <a:r>
                  <a:rPr kumimoji="1" lang="en-US" altLang="zh-TW" sz="2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relies on vertexing of both B mesons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2800" b="1" i="0" smtClean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r>
                          <a:rPr kumimoji="1" lang="en-US" altLang="zh-TW" sz="2800" b="1" i="0" smtClean="0">
                            <a:latin typeface="Cambria Math" panose="02040503050406030204" pitchFamily="18" charset="0"/>
                          </a:rPr>
                          <m:t>𝐬𝐢𝐠</m:t>
                        </m:r>
                      </m:sub>
                    </m:sSub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2800" b="1" i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r>
                          <a:rPr kumimoji="1" lang="en-US" altLang="zh-TW" sz="2800" b="1" i="0" smtClean="0">
                            <a:latin typeface="Cambria Math" panose="02040503050406030204" pitchFamily="18" charset="0"/>
                          </a:rPr>
                          <m:t>𝐭𝐚</m:t>
                        </m:r>
                        <m:r>
                          <a:rPr kumimoji="1" lang="en-US" altLang="zh-TW" sz="2800" b="1" i="0">
                            <a:latin typeface="Cambria Math" panose="02040503050406030204" pitchFamily="18" charset="0"/>
                          </a:rPr>
                          <m:t>𝐠</m:t>
                        </m:r>
                      </m:sub>
                    </m:sSub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), it converts to </a:t>
                </a:r>
                <a14:m>
                  <m:oMath xmlns:m="http://schemas.openxmlformats.org/officeDocument/2006/math">
                    <m:r>
                      <a:rPr kumimoji="1" lang="en-US" altLang="zh-TW" sz="2800" b="1">
                        <a:latin typeface="Cambria Math" panose="02040503050406030204" pitchFamily="18" charset="0"/>
                      </a:rPr>
                      <m:t>𝚫</m:t>
                    </m:r>
                    <m:r>
                      <a:rPr kumimoji="1" lang="en-US" altLang="zh-TW" sz="2800" b="1">
                        <a:latin typeface="Cambria Math" panose="02040503050406030204" pitchFamily="18" charset="0"/>
                      </a:rPr>
                      <m:t>𝐭</m:t>
                    </m:r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as known as boost effect</a:t>
                </a:r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7E36CFC-0BE8-A9CC-E330-BBB4F486C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674" y="1292063"/>
                <a:ext cx="5581929" cy="4052135"/>
              </a:xfrm>
              <a:prstGeom prst="rect">
                <a:avLst/>
              </a:prstGeom>
              <a:blipFill>
                <a:blip r:embed="rId4"/>
                <a:stretch>
                  <a:fillRect l="-1814" t="-1563" r="-3628" b="-34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F397CD5-B21F-0D77-B24B-581CAB983E2B}"/>
                  </a:ext>
                </a:extLst>
              </p:cNvPr>
              <p:cNvSpPr txBox="1"/>
              <p:nvPr/>
            </p:nvSpPr>
            <p:spPr>
              <a:xfrm>
                <a:off x="705105" y="5351523"/>
                <a:ext cx="5390895" cy="652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Fig4. An example of reconstruction of decay vertices of B mesons,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p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TW" b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</m:sSub>
                    <m:sSup>
                      <m:sSup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TW" b="1">
                        <a:latin typeface="Cambria Math" panose="02040503050406030204" pitchFamily="18" charset="0"/>
                      </a:rPr>
                      <m:t>𝛄</m:t>
                    </m:r>
                  </m:oMath>
                </a14:m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F397CD5-B21F-0D77-B24B-581CAB983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05" y="5351523"/>
                <a:ext cx="5390895" cy="652551"/>
              </a:xfrm>
              <a:prstGeom prst="rect">
                <a:avLst/>
              </a:prstGeom>
              <a:blipFill>
                <a:blip r:embed="rId5"/>
                <a:stretch>
                  <a:fillRect l="-939" t="-3846" b="-134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圖片 5">
            <a:extLst>
              <a:ext uri="{FF2B5EF4-FFF2-40B4-BE49-F238E27FC236}">
                <a16:creationId xmlns:a16="http://schemas.microsoft.com/office/drawing/2014/main" id="{321F8AE0-1185-7E94-237C-542E8128F1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75" t="11635" b="9436"/>
          <a:stretch/>
        </p:blipFill>
        <p:spPr>
          <a:xfrm>
            <a:off x="586700" y="1414415"/>
            <a:ext cx="5687182" cy="38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19" y="707157"/>
                <a:ext cx="11743419" cy="771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TW" sz="4400" b="1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m:t>Vertexing</m:t>
                      </m:r>
                    </m:oMath>
                  </m:oMathPara>
                </a14:m>
                <a:endParaRPr lang="zh-TW" altLang="en-US" sz="4400" b="1" dirty="0">
                  <a:solidFill>
                    <a:srgbClr val="14BDA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19" y="707157"/>
                <a:ext cx="11743419" cy="771493"/>
              </a:xfrm>
              <a:prstGeom prst="rect">
                <a:avLst/>
              </a:prstGeom>
              <a:blipFill>
                <a:blip r:embed="rId3"/>
                <a:stretch>
                  <a:fillRect l="-1728" t="-1613" b="-306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7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64683E4D-A562-FDE6-47CA-6ECE6DB44939}"/>
                  </a:ext>
                </a:extLst>
              </p:cNvPr>
              <p:cNvSpPr txBox="1"/>
              <p:nvPr/>
            </p:nvSpPr>
            <p:spPr>
              <a:xfrm>
                <a:off x="5512525" y="1616445"/>
                <a:ext cx="6466869" cy="3459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Beam spot constraining technique if no charge track originates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b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𝒔𝒊𝒈</m:t>
                        </m:r>
                      </m:sub>
                    </m:sSub>
                  </m:oMath>
                </a14:m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vertex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Extrapolate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</m:oMath>
                </a14:m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flight to the beam spot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Fit </a:t>
                </a:r>
                <a14:m>
                  <m:oMath xmlns:m="http://schemas.openxmlformats.org/officeDocument/2006/math">
                    <m:r>
                      <a:rPr kumimoji="1" lang="en-US" altLang="zh-TW" sz="2400" b="1" i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𝚼</m:t>
                    </m:r>
                    <m:d>
                      <m:dPr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𝟒𝐒</m:t>
                        </m:r>
                      </m:e>
                    </m:d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p>
                      <m:sSupPr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TW" sz="24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kumimoji="1" lang="en-US" altLang="zh-TW" sz="24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with kinematical constraint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The vertex precision is related to vertex detector resolution</a:t>
                </a:r>
              </a:p>
            </p:txBody>
          </p:sp>
        </mc:Choice>
        <mc:Fallback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64683E4D-A562-FDE6-47CA-6ECE6DB44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525" y="1616445"/>
                <a:ext cx="6466869" cy="3459601"/>
              </a:xfrm>
              <a:prstGeom prst="rect">
                <a:avLst/>
              </a:prstGeom>
              <a:blipFill>
                <a:blip r:embed="rId4"/>
                <a:stretch>
                  <a:fillRect l="-1174" t="-1465" b="-32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圖片 9">
            <a:extLst>
              <a:ext uri="{FF2B5EF4-FFF2-40B4-BE49-F238E27FC236}">
                <a16:creationId xmlns:a16="http://schemas.microsoft.com/office/drawing/2014/main" id="{23032F55-002C-3DEE-8935-819D3056CC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51" t="24572" b="3083"/>
          <a:stretch/>
        </p:blipFill>
        <p:spPr>
          <a:xfrm>
            <a:off x="319122" y="1616445"/>
            <a:ext cx="5193402" cy="3288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44160E4C-7282-8D7A-1761-32EF0507CBF1}"/>
                  </a:ext>
                </a:extLst>
              </p:cNvPr>
              <p:cNvSpPr txBox="1"/>
              <p:nvPr/>
            </p:nvSpPr>
            <p:spPr>
              <a:xfrm>
                <a:off x="693419" y="5222367"/>
                <a:ext cx="4361663" cy="12328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Fig5. An example of reconstruction of decay vertices of B mesons if no charge track </a:t>
                </a:r>
                <a:r>
                  <a:rPr kumimoji="1" lang="en-US" altLang="zh-TW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originates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b>
                        <m:r>
                          <a:rPr kumimoji="1" lang="en-US" altLang="zh-TW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𝒔𝒊𝒈</m:t>
                        </m:r>
                      </m:sub>
                    </m:sSub>
                  </m:oMath>
                </a14:m>
                <a:r>
                  <a:rPr kumimoji="1" lang="en-US" altLang="zh-TW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vertex</a:t>
                </a:r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p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TW" b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</m:sSub>
                    <m:sSup>
                      <m:sSup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TW" b="1">
                        <a:latin typeface="Cambria Math" panose="02040503050406030204" pitchFamily="18" charset="0"/>
                      </a:rPr>
                      <m:t>𝛄</m:t>
                    </m:r>
                  </m:oMath>
                </a14:m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44160E4C-7282-8D7A-1761-32EF0507C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19" y="5222367"/>
                <a:ext cx="4361663" cy="1232838"/>
              </a:xfrm>
              <a:prstGeom prst="rect">
                <a:avLst/>
              </a:prstGeom>
              <a:blipFill>
                <a:blip r:embed="rId6"/>
                <a:stretch>
                  <a:fillRect l="-1163" t="-3061" b="-71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705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20" y="707157"/>
                <a:ext cx="10805160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4400" b="1" i="1" kern="0" spc="30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TW" sz="4400" b="1" i="1" kern="0" spc="30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TW" sz="4400" b="1" i="1" kern="0" spc="30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TW" sz="4400" b="1" i="1" kern="0" spc="30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TW" sz="4400" b="1" i="1" kern="0" spc="30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(</m:t>
                        </m:r>
                        <m:r>
                          <a:rPr lang="en-US" altLang="zh-TW" sz="4400" b="1" i="1" kern="0" spc="30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→</m:t>
                        </m:r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1" kern="0" spc="30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  <m:r>
                      <a:rPr lang="en-US" altLang="zh-TW" sz="4400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r>
                  <a:rPr lang="en-US" altLang="zh-TW" sz="4400" b="1" kern="0" spc="300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707157"/>
                <a:ext cx="10805160" cy="784767"/>
              </a:xfrm>
              <a:prstGeom prst="rect">
                <a:avLst/>
              </a:prstGeom>
              <a:blipFill>
                <a:blip r:embed="rId2"/>
                <a:stretch>
                  <a:fillRect l="-822" b="-253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8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64683E4D-A562-FDE6-47CA-6ECE6DB44939}"/>
                  </a:ext>
                </a:extLst>
              </p:cNvPr>
              <p:cNvSpPr txBox="1"/>
              <p:nvPr/>
            </p:nvSpPr>
            <p:spPr>
              <a:xfrm>
                <a:off x="5864772" y="1687026"/>
                <a:ext cx="5939417" cy="301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Reconstruct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endParaRPr kumimoji="1" lang="en-US" altLang="zh-TW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Optimize cuts, </a:t>
                </a:r>
                <a:r>
                  <a:rPr kumimoji="1" lang="en-US" altLang="zh-TW" sz="2800" b="1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FoM</a:t>
                </a: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𝑵</m:t>
                            </m:r>
                          </m:e>
                          <m:sub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𝒔𝒊𝒈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kumimoji="1" lang="en-US" altLang="zh-TW" sz="2800" b="1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TW" sz="2800" b="1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kumimoji="1" lang="en-US" altLang="zh-TW" sz="2800" b="1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𝒔𝒊𝒈</m:t>
                                </m:r>
                              </m:sub>
                            </m:sSub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1" lang="en-US" altLang="zh-TW" sz="2800" b="1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TW" sz="2800" b="1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kumimoji="1" lang="en-US" altLang="zh-TW" sz="2800" b="1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𝒃𝒌𝒈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kumimoji="1" lang="en-US" altLang="zh-TW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2M </a:t>
                </a:r>
                <a:r>
                  <a:rPr kumimoji="1" lang="en-US" altLang="zh-TW" sz="2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signal events </a:t>
                </a: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are used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1/ab </a:t>
                </a:r>
                <a:r>
                  <a:rPr kumimoji="1" lang="en-US" altLang="zh-TW" sz="2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background events</a:t>
                </a: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are used (</a:t>
                </a:r>
                <a14:m>
                  <m:oMath xmlns:m="http://schemas.openxmlformats.org/officeDocument/2006/math"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𝑩</m:t>
                    </m:r>
                    <m:acc>
                      <m:accPr>
                        <m:chr m:val="̅"/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</m:acc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𝒒</m:t>
                    </m:r>
                    <m:acc>
                      <m:accPr>
                        <m:chr m:val="̅"/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𝒒</m:t>
                        </m:r>
                      </m:e>
                    </m:acc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𝝉</m:t>
                        </m:r>
                      </m:e>
                      <m:sup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𝝉</m:t>
                        </m:r>
                      </m:e>
                      <m:sup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kumimoji="1" lang="en-US" altLang="zh-TW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64683E4D-A562-FDE6-47CA-6ECE6DB44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4772" y="1687026"/>
                <a:ext cx="5939417" cy="3011081"/>
              </a:xfrm>
              <a:prstGeom prst="rect">
                <a:avLst/>
              </a:prstGeom>
              <a:blipFill>
                <a:blip r:embed="rId3"/>
                <a:stretch>
                  <a:fillRect l="-1706" t="-16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C93DF7AC-89E9-F079-49ED-2E6302502D76}"/>
                  </a:ext>
                </a:extLst>
              </p:cNvPr>
              <p:cNvSpPr txBox="1"/>
              <p:nvPr/>
            </p:nvSpPr>
            <p:spPr>
              <a:xfrm>
                <a:off x="693420" y="5497211"/>
                <a:ext cx="4361663" cy="652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Fig6.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TW" b="1" i="1" kern="0" spc="300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TW" b="1" i="1" kern="0" spc="300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TW" b="1" i="1" kern="0" spc="300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(→</m:t>
                        </m:r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  <m:r>
                      <a:rPr lang="en-US" altLang="zh-TW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optimize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1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1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kumimoji="1" lang="en-US" altLang="zh-TW" sz="1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1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r>
                      <a:rPr kumimoji="1" lang="en-US" altLang="zh-TW" sz="1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𝜸𝜸</m:t>
                    </m:r>
                  </m:oMath>
                </a14:m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selection </a:t>
                </a:r>
                <a:endParaRPr lang="zh-TW" altLang="en-US" dirty="0"/>
              </a:p>
            </p:txBody>
          </p:sp>
        </mc:Choice>
        <mc:Fallback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C93DF7AC-89E9-F079-49ED-2E6302502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5497211"/>
                <a:ext cx="4361663" cy="652551"/>
              </a:xfrm>
              <a:prstGeom prst="rect">
                <a:avLst/>
              </a:prstGeom>
              <a:blipFill>
                <a:blip r:embed="rId4"/>
                <a:stretch>
                  <a:fillRect l="-1163" t="-1887" b="-132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圖片 5">
            <a:extLst>
              <a:ext uri="{FF2B5EF4-FFF2-40B4-BE49-F238E27FC236}">
                <a16:creationId xmlns:a16="http://schemas.microsoft.com/office/drawing/2014/main" id="{12FDD36E-6F99-E13F-ED78-C5DEAFA1F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" y="1491924"/>
            <a:ext cx="4361662" cy="379084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5F49493-9DB0-1225-AC90-D092BA902FA1}"/>
              </a:ext>
            </a:extLst>
          </p:cNvPr>
          <p:cNvSpPr txBox="1"/>
          <p:nvPr/>
        </p:nvSpPr>
        <p:spPr>
          <a:xfrm>
            <a:off x="2538248" y="268013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signal</a:t>
            </a:r>
            <a:endParaRPr kumimoji="1"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EF1DD80-A615-B520-AA94-772F945671C3}"/>
              </a:ext>
            </a:extLst>
          </p:cNvPr>
          <p:cNvSpPr txBox="1"/>
          <p:nvPr/>
        </p:nvSpPr>
        <p:spPr>
          <a:xfrm>
            <a:off x="1003737" y="1668576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background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1913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20" y="707157"/>
                <a:ext cx="10805160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4400" b="1" i="1" kern="0" spc="30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TW" sz="4400" b="1" i="1" kern="0" spc="30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TW" sz="4400" b="1" i="1" kern="0" spc="30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TW" sz="4400" b="1" i="1" kern="0" spc="30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TW" sz="4400" b="1" i="1" kern="0" spc="30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(</m:t>
                        </m:r>
                        <m:r>
                          <a:rPr lang="en-US" altLang="zh-TW" sz="4400" b="1" i="1" kern="0" spc="30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→</m:t>
                        </m:r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1" kern="0" spc="30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  <m:r>
                      <a:rPr lang="en-US" altLang="zh-TW" sz="4400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r>
                  <a:rPr lang="en-US" altLang="zh-TW" sz="4400" b="1" kern="0" spc="300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707157"/>
                <a:ext cx="10805160" cy="784767"/>
              </a:xfrm>
              <a:prstGeom prst="rect">
                <a:avLst/>
              </a:prstGeom>
              <a:blipFill>
                <a:blip r:embed="rId2"/>
                <a:stretch>
                  <a:fillRect l="-822" b="-253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9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64683E4D-A562-FDE6-47CA-6ECE6DB44939}"/>
                  </a:ext>
                </a:extLst>
              </p:cNvPr>
              <p:cNvSpPr txBox="1"/>
              <p:nvPr/>
            </p:nvSpPr>
            <p:spPr>
              <a:xfrm>
                <a:off x="5864772" y="1614645"/>
                <a:ext cx="5939417" cy="4868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Check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p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∗</m:t>
                        </m:r>
                      </m:sup>
                    </m:sSup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𝟖𝟗𝟐</m:t>
                    </m:r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range, </a:t>
                </a:r>
                <a14:m>
                  <m:oMath xmlns:m="http://schemas.openxmlformats.org/officeDocument/2006/math"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𝟖</m:t>
                    </m:r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&lt;</m:t>
                    </m:r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𝑴</m:t>
                    </m:r>
                    <m:d>
                      <m:d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SupPr>
                          <m:e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𝑲</m:t>
                            </m:r>
                          </m:e>
                          <m:sub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𝒔</m:t>
                            </m:r>
                          </m:sub>
                          <m:sup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𝟎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𝟎</m:t>
                            </m:r>
                          </m:sup>
                        </m:sSup>
                      </m:e>
                    </m:d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&lt;</m:t>
                    </m:r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𝟏</m:t>
                    </m:r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f>
                      <m:f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fPr>
                      <m:num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𝑮𝒆𝑽</m:t>
                        </m:r>
                      </m:num>
                      <m:den>
                        <m:sSup>
                          <m:sSupPr>
                            <m:ctrlP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𝒄</m:t>
                            </m:r>
                          </m:e>
                          <m:sup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kumimoji="1" lang="en-US" altLang="zh-TW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kumimoji="1" lang="en-US" altLang="zh-TW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Some other selections: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𝑴</m:t>
                        </m:r>
                        <m:d>
                          <m:dPr>
                            <m:ctrlP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TW" sz="2800" b="1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TW" sz="2800" b="1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kumimoji="1" lang="en-US" altLang="zh-TW" sz="2800" b="1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TW" sz="2800" b="1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TW" sz="2800" b="1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kumimoji="1" lang="en-US" altLang="zh-TW" sz="2800" b="1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𝑴</m:t>
                            </m:r>
                          </m:e>
                          <m:sub>
                            <m:sSubSup>
                              <m:sSubSupPr>
                                <m:ctrlPr>
                                  <a:rPr kumimoji="1" lang="en-US" altLang="zh-TW" sz="2800" b="1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TW" sz="2800" b="1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𝑲</m:t>
                                </m:r>
                              </m:e>
                              <m:sub>
                                <m:r>
                                  <a:rPr kumimoji="1" lang="en-US" altLang="zh-TW" sz="2800" b="1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𝒔</m:t>
                                </m:r>
                              </m:sub>
                              <m:sup>
                                <m:r>
                                  <a:rPr kumimoji="1" lang="en-US" altLang="zh-TW" sz="2800" b="1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𝟎</m:t>
                                </m:r>
                              </m:sup>
                            </m:sSubSup>
                          </m:sub>
                        </m:sSub>
                      </m:e>
                    </m:d>
                  </m:oMath>
                </a14:m>
                <a:endParaRPr kumimoji="1" lang="en-US" altLang="zh-TW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zh-TW" sz="28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8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𝑴</m:t>
                        </m:r>
                        <m:d>
                          <m:dPr>
                            <m:ctrlPr>
                              <a:rPr kumimoji="1" lang="en-US" altLang="zh-TW" sz="2800" b="1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dPr>
                          <m:e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𝜸𝜸</m:t>
                            </m:r>
                          </m:e>
                        </m:d>
                        <m:r>
                          <a:rPr kumimoji="1" lang="en-US" altLang="zh-TW" sz="28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−</m:t>
                        </m:r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𝟏𝟑𝟒</m:t>
                        </m:r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 </m:t>
                        </m:r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𝑴𝒆𝑽</m:t>
                        </m:r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/</m:t>
                        </m:r>
                        <m:sSup>
                          <m:sSupPr>
                            <m:ctrlP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𝒄</m:t>
                            </m:r>
                          </m:e>
                          <m:sup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kumimoji="1" lang="en-US" altLang="zh-TW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𝒑</m:t>
                    </m:r>
                    <m:d>
                      <m:d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𝜸𝜸</m:t>
                        </m:r>
                      </m:e>
                    </m:d>
                  </m:oMath>
                </a14:m>
                <a:endParaRPr kumimoji="1" lang="en-US" altLang="zh-TW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Best candidate selections based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</m:oMath>
                </a14:m>
                <a:endParaRPr kumimoji="1" lang="en-US" altLang="zh-TW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…</a:t>
                </a:r>
                <a:endParaRPr kumimoji="1" lang="zh-TW" altLang="en-US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64683E4D-A562-FDE6-47CA-6ECE6DB44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4772" y="1614645"/>
                <a:ext cx="5939417" cy="4868705"/>
              </a:xfrm>
              <a:prstGeom prst="rect">
                <a:avLst/>
              </a:prstGeom>
              <a:blipFill>
                <a:blip r:embed="rId3"/>
                <a:stretch>
                  <a:fillRect l="-1706" t="-1563" b="-26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C93DF7AC-89E9-F079-49ED-2E6302502D76}"/>
                  </a:ext>
                </a:extLst>
              </p:cNvPr>
              <p:cNvSpPr txBox="1"/>
              <p:nvPr/>
            </p:nvSpPr>
            <p:spPr>
              <a:xfrm>
                <a:off x="693420" y="5497211"/>
                <a:ext cx="4361663" cy="652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Fig7.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TW" b="1" i="1" kern="0" spc="300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TW" b="1" i="1" kern="0" spc="300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TW" b="1" i="1" kern="0" spc="300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(→</m:t>
                        </m:r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lang="en-US" altLang="zh-TW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  <m:r>
                      <a:rPr lang="en-US" altLang="zh-TW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optimize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1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1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p>
                        <m:r>
                          <a:rPr kumimoji="1" lang="en-US" altLang="zh-TW" sz="1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selection </a:t>
                </a:r>
                <a:endParaRPr lang="zh-TW" altLang="en-US" dirty="0"/>
              </a:p>
            </p:txBody>
          </p:sp>
        </mc:Choice>
        <mc:Fallback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C93DF7AC-89E9-F079-49ED-2E6302502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5497211"/>
                <a:ext cx="4361663" cy="652551"/>
              </a:xfrm>
              <a:prstGeom prst="rect">
                <a:avLst/>
              </a:prstGeom>
              <a:blipFill>
                <a:blip r:embed="rId4"/>
                <a:stretch>
                  <a:fillRect l="-1163" t="-1887" b="-113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圖片 8">
            <a:extLst>
              <a:ext uri="{FF2B5EF4-FFF2-40B4-BE49-F238E27FC236}">
                <a16:creationId xmlns:a16="http://schemas.microsoft.com/office/drawing/2014/main" id="{94F42E90-D2BB-FA47-3037-41F0BDD74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" y="1491924"/>
            <a:ext cx="4996146" cy="371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9351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65074</TotalTime>
  <Words>1372</Words>
  <Application>Microsoft Macintosh PowerPoint</Application>
  <PresentationFormat>寬螢幕</PresentationFormat>
  <Paragraphs>187</Paragraphs>
  <Slides>25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1" baseType="lpstr">
      <vt:lpstr>Microsoft YaHei</vt:lpstr>
      <vt:lpstr>Arial</vt:lpstr>
      <vt:lpstr>Calibri</vt:lpstr>
      <vt:lpstr>Cambria Math</vt:lpstr>
      <vt:lpstr>Helvetica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Lin Chang Yang</dc:creator>
  <cp:lastModifiedBy>張敏娟</cp:lastModifiedBy>
  <cp:revision>567</cp:revision>
  <dcterms:created xsi:type="dcterms:W3CDTF">2018-03-03T05:26:18Z</dcterms:created>
  <dcterms:modified xsi:type="dcterms:W3CDTF">2022-08-25T06:54:39Z</dcterms:modified>
</cp:coreProperties>
</file>