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2"/>
  </p:notesMasterIdLst>
  <p:sldIdLst>
    <p:sldId id="256" r:id="rId2"/>
    <p:sldId id="442" r:id="rId3"/>
    <p:sldId id="428" r:id="rId4"/>
    <p:sldId id="290" r:id="rId5"/>
    <p:sldId id="463" r:id="rId6"/>
    <p:sldId id="462" r:id="rId7"/>
    <p:sldId id="464" r:id="rId8"/>
    <p:sldId id="465" r:id="rId9"/>
    <p:sldId id="467" r:id="rId10"/>
    <p:sldId id="466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DD5D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7"/>
    <p:restoredTop sz="94631"/>
  </p:normalViewPr>
  <p:slideViewPr>
    <p:cSldViewPr snapToGrid="0" snapToObjects="1">
      <p:cViewPr varScale="1">
        <p:scale>
          <a:sx n="131" d="100"/>
          <a:sy n="131" d="100"/>
        </p:scale>
        <p:origin x="144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5651F-A0A0-324C-B3AB-F519BDD94ED9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01DB0-9749-9547-8C49-BEF4CEEFF94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8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Thoughts about transverse polarimetry for SuperKEKB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3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Thoughts about transverse polarimetry for SuperKEKB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11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Thoughts about transverse polarimetry for SuperKEKB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21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Thoughts about transverse polarimetry for SuperKEKB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4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Thoughts about transverse polarimetry for SuperKEKB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D8C2A6F-0513-674E-87D6-A38268BE63A2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618DF27-C47A-2A45-89A0-FCCC77CB6E4F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44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950" y="1020416"/>
            <a:ext cx="5896389" cy="526304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Thoughts about transverse polarimetry for SuperKEKB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4C8286A-03E0-6D49-9D42-D4B8C72EB5E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18662" y="1020416"/>
            <a:ext cx="2693504" cy="526304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9B271C5-42D8-D24B-A4B3-320DFCBB4F3E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F0E9747-688D-EA40-9495-E0B56C4A73A2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32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Thoughts about transverse polarimetry for SuperKEKB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03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Thoughts about transverse polarimetry for SuperKEKB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C2A1692-A79C-F94D-8071-0A66ED90799B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F2EE1EE-8D6D-4346-B9F2-3EAAE932E151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41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Thoughts about transverse polarimetry for SuperKEKB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23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Thoughts about transverse polarimetry for SuperKEKB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1A2E35D-BD29-AB44-B3A6-E75904B7FD5D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37E9A2E-0DEB-A24D-AE54-2E7394B85E80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07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Thoughts about transverse polarimetry for SuperKEKB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54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Thoughts about transverse polarimetry for SuperKEKB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40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986FFEB-5D0A-984F-A179-F9468CD8B4F8}"/>
              </a:ext>
            </a:extLst>
          </p:cNvPr>
          <p:cNvSpPr/>
          <p:nvPr userDrawn="1"/>
        </p:nvSpPr>
        <p:spPr>
          <a:xfrm>
            <a:off x="0" y="6445799"/>
            <a:ext cx="9144000" cy="4917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27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95000"/>
                </a:schemeClr>
              </a:gs>
              <a:gs pos="62000">
                <a:schemeClr val="tx1">
                  <a:lumMod val="50000"/>
                  <a:lumOff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09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62" y="6445800"/>
            <a:ext cx="1130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r-FR"/>
              <a:t>06/10/2022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9226" y="6445802"/>
            <a:ext cx="5744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r-FR"/>
              <a:t>Thoughts about transverse polarimetry for SuperKEKB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9696" y="6445801"/>
            <a:ext cx="1011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6324D5D7-7619-544E-85E6-FE67B0DC27B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760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 baseline="0">
          <a:solidFill>
            <a:schemeClr val="accent3">
              <a:lumMod val="75000"/>
            </a:schemeClr>
          </a:solidFill>
          <a:uFill>
            <a:solidFill>
              <a:schemeClr val="accent2">
                <a:lumMod val="75000"/>
              </a:schemeClr>
            </a:solidFill>
          </a:u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4E66E-AC24-3A41-A158-340D5290E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1122363"/>
            <a:ext cx="8016073" cy="2387600"/>
          </a:xfrm>
        </p:spPr>
        <p:txBody>
          <a:bodyPr>
            <a:normAutofit/>
          </a:bodyPr>
          <a:lstStyle/>
          <a:p>
            <a:r>
              <a:rPr lang="fr-FR" sz="3600" dirty="0" err="1"/>
              <a:t>Some</a:t>
            </a:r>
            <a:r>
              <a:rPr lang="fr-FR" sz="3600" dirty="0"/>
              <a:t> </a:t>
            </a:r>
            <a:r>
              <a:rPr lang="fr-FR" sz="3600" dirty="0" err="1"/>
              <a:t>thougts</a:t>
            </a:r>
            <a:r>
              <a:rPr lang="fr-FR" sz="3600" dirty="0"/>
              <a:t> about transverse </a:t>
            </a:r>
            <a:r>
              <a:rPr lang="fr-FR" sz="3600" dirty="0" err="1"/>
              <a:t>polarimetry</a:t>
            </a:r>
            <a:r>
              <a:rPr lang="fr-FR" sz="3600" dirty="0"/>
              <a:t> for the </a:t>
            </a:r>
            <a:r>
              <a:rPr lang="fr-FR" sz="3600" dirty="0" err="1"/>
              <a:t>SuperKEKB</a:t>
            </a:r>
            <a:r>
              <a:rPr lang="fr-FR" sz="3600" dirty="0"/>
              <a:t> upgrade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906DFE7-C6C8-C048-A97F-EA49E143A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633631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Aurélien MARTENS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C11A30-F087-DD48-90DA-D222F7DB6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BC8E6C-4EC3-5F43-A325-E90D3193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Thoughts about transverse polarimetry for SuperKEKB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2E298D-33BF-214F-8FE8-7EDD31FA5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505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77B851-434F-0D40-93A6-FFB8F36C4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9DD3CD-40BF-7141-A84F-250004FBC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53331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Insertion of transverse Compton polarimeter is </a:t>
            </a:r>
            <a:r>
              <a:rPr lang="en-GB" dirty="0">
                <a:solidFill>
                  <a:srgbClr val="FF0000"/>
                </a:solidFill>
              </a:rPr>
              <a:t>not a straightforward step </a:t>
            </a:r>
            <a:r>
              <a:rPr lang="en-GB" dirty="0"/>
              <a:t>in the upgrade</a:t>
            </a:r>
          </a:p>
          <a:p>
            <a:pPr lvl="1"/>
            <a:r>
              <a:rPr lang="en-GB" dirty="0"/>
              <a:t>maybe a new polarimeter in a new location</a:t>
            </a:r>
          </a:p>
          <a:p>
            <a:pPr lvl="1"/>
            <a:r>
              <a:rPr lang="en-GB" dirty="0"/>
              <a:t>or recycle location proposed earlier for L-polarimeter</a:t>
            </a:r>
          </a:p>
          <a:p>
            <a:r>
              <a:rPr lang="en-GB" dirty="0"/>
              <a:t>Magnet modification to let gamma beam out</a:t>
            </a:r>
          </a:p>
          <a:p>
            <a:pPr lvl="1"/>
            <a:r>
              <a:rPr lang="en-GB" dirty="0"/>
              <a:t>In any case required</a:t>
            </a:r>
          </a:p>
          <a:p>
            <a:pPr lvl="1"/>
            <a:r>
              <a:rPr lang="en-GB" dirty="0"/>
              <a:t>Not a cheap operation, lattice change </a:t>
            </a:r>
            <a:r>
              <a:rPr lang="en-GB" dirty="0">
                <a:sym typeface="Wingdings" pitchFamily="2" charset="2"/>
              </a:rPr>
              <a:t> needs to be studied</a:t>
            </a:r>
            <a:endParaRPr lang="en-GB" dirty="0"/>
          </a:p>
          <a:p>
            <a:r>
              <a:rPr lang="en-GB" dirty="0"/>
              <a:t>Integration for electron detector</a:t>
            </a:r>
          </a:p>
          <a:p>
            <a:pPr lvl="1"/>
            <a:r>
              <a:rPr lang="en-GB" dirty="0"/>
              <a:t>Might be possible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dirty="0"/>
              <a:t>need some evaluations</a:t>
            </a:r>
          </a:p>
          <a:p>
            <a:r>
              <a:rPr lang="en-GB" dirty="0"/>
              <a:t>Photon detector requires detailed simulations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8222F8-8D5C-EE45-BB1C-07CC5454E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589CE7-0334-A449-B0A2-97F012570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Thoughts about transverse polarimetry for SuperKEKB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E49756-78B2-DC4D-B906-D00618A1A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53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BE7CE0-D130-804F-A144-7FCCC60B6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Introduction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07EBD2-EE8D-084E-8FF6-5A8B8C0E4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C9F06F-EA51-0642-ACF2-D7B9246B2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Thoughts about transverse polarimetry for SuperKEKB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6D33C6-1A22-3D43-8F55-7D49DE3D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2</a:t>
            </a:fld>
            <a:endParaRPr lang="fr-FR"/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12951010-93C6-FB49-A9AB-1C3B9B0C5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02" y="1297227"/>
            <a:ext cx="843639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possibility of the phased approach of the upgrade has been mentioned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first step would be do produce, transport and store polarized electron beams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Compton polarimeter able to measure the transverse beam polarization would be nice (to actually show and quantify the polarization transport)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 try to look at this possibility today</a:t>
            </a:r>
          </a:p>
        </p:txBody>
      </p:sp>
    </p:spTree>
    <p:extLst>
      <p:ext uri="{BB962C8B-B14F-4D97-AF65-F5344CB8AC3E}">
        <p14:creationId xmlns:p14="http://schemas.microsoft.com/office/powerpoint/2010/main" val="165686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8C745E-C735-2043-A657-5FC5D8A7F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Compton cross-section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41E52D-587D-2845-95C1-528953DDF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425E26-C429-754C-A668-2B5B28CAC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Thoughts about transverse polarimetry for SuperKEKB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0162B0-4FE5-5A4F-9A6C-605DC243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3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CBE6B51-0499-C04A-B1C6-2FC077444199}"/>
              </a:ext>
            </a:extLst>
          </p:cNvPr>
          <p:cNvSpPr txBox="1"/>
          <p:nvPr/>
        </p:nvSpPr>
        <p:spPr>
          <a:xfrm>
            <a:off x="102872" y="1862578"/>
            <a:ext cx="881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1"/>
                </a:solidFill>
              </a:rPr>
              <a:t>The Compton cross-section averaged over scattered particles spins: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AEB5838A-5ECB-EA48-8718-5A6046FDCBCC}"/>
                  </a:ext>
                </a:extLst>
              </p:cNvPr>
              <p:cNvSpPr txBox="1"/>
              <p:nvPr/>
            </p:nvSpPr>
            <p:spPr>
              <a:xfrm>
                <a:off x="4041860" y="1160811"/>
                <a:ext cx="773570" cy="5734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AEB5838A-5ECB-EA48-8718-5A6046FDC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860" y="1160811"/>
                <a:ext cx="773570" cy="573427"/>
              </a:xfrm>
              <a:prstGeom prst="rect">
                <a:avLst/>
              </a:prstGeom>
              <a:blipFill>
                <a:blip r:embed="rId2"/>
                <a:stretch>
                  <a:fillRect l="-3226" b="-63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51052AB3-583E-BE42-BACB-C8B9501B0B59}"/>
                  </a:ext>
                </a:extLst>
              </p:cNvPr>
              <p:cNvSpPr txBox="1"/>
              <p:nvPr/>
            </p:nvSpPr>
            <p:spPr>
              <a:xfrm>
                <a:off x="1424969" y="1165914"/>
                <a:ext cx="2526406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r-FR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51052AB3-583E-BE42-BACB-C8B9501B0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969" y="1165914"/>
                <a:ext cx="2526406" cy="520399"/>
              </a:xfrm>
              <a:prstGeom prst="rect">
                <a:avLst/>
              </a:prstGeom>
              <a:blipFill>
                <a:blip r:embed="rId3"/>
                <a:stretch>
                  <a:fillRect t="-4762" b="-71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e 29">
            <a:extLst>
              <a:ext uri="{FF2B5EF4-FFF2-40B4-BE49-F238E27FC236}">
                <a16:creationId xmlns:a16="http://schemas.microsoft.com/office/drawing/2014/main" id="{4608219B-23AC-5A43-AEB4-CEF4B928FF86}"/>
              </a:ext>
            </a:extLst>
          </p:cNvPr>
          <p:cNvGrpSpPr/>
          <p:nvPr/>
        </p:nvGrpSpPr>
        <p:grpSpPr>
          <a:xfrm>
            <a:off x="0" y="2414888"/>
            <a:ext cx="9087286" cy="1867703"/>
            <a:chOff x="56713" y="1819184"/>
            <a:chExt cx="9087286" cy="186770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8004403-2F9F-F54B-AA57-3DF7C4791321}"/>
                </a:ext>
              </a:extLst>
            </p:cNvPr>
            <p:cNvSpPr/>
            <p:nvPr/>
          </p:nvSpPr>
          <p:spPr>
            <a:xfrm>
              <a:off x="71594" y="2434751"/>
              <a:ext cx="1179057" cy="91358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F4DB7A5C-86EC-2B44-B5F4-18BBC33A35A3}"/>
                </a:ext>
              </a:extLst>
            </p:cNvPr>
            <p:cNvSpPr txBox="1"/>
            <p:nvPr/>
          </p:nvSpPr>
          <p:spPr>
            <a:xfrm rot="20138442">
              <a:off x="56713" y="1819184"/>
              <a:ext cx="1316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>
                  <a:solidFill>
                    <a:schemeClr val="accent1"/>
                  </a:solidFill>
                </a:rPr>
                <a:t>Differential cross-section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F8FF217-1AF9-4A4D-91D0-31CA01C8423A}"/>
                </a:ext>
              </a:extLst>
            </p:cNvPr>
            <p:cNvSpPr/>
            <p:nvPr/>
          </p:nvSpPr>
          <p:spPr>
            <a:xfrm>
              <a:off x="1409667" y="2434751"/>
              <a:ext cx="3473833" cy="913581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E790318-BF4F-4041-B273-96DE8EBC587C}"/>
                </a:ext>
              </a:extLst>
            </p:cNvPr>
            <p:cNvSpPr txBox="1"/>
            <p:nvPr/>
          </p:nvSpPr>
          <p:spPr>
            <a:xfrm>
              <a:off x="1296811" y="3338867"/>
              <a:ext cx="36995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i="1" dirty="0">
                  <a:solidFill>
                    <a:schemeClr val="accent2"/>
                  </a:solidFill>
                </a:rPr>
                <a:t>Electron beam polarization independent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A9E043-6FF3-CF41-9C3D-046F66D8307D}"/>
                </a:ext>
              </a:extLst>
            </p:cNvPr>
            <p:cNvSpPr/>
            <p:nvPr/>
          </p:nvSpPr>
          <p:spPr>
            <a:xfrm>
              <a:off x="4983983" y="2440066"/>
              <a:ext cx="4160016" cy="913581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0D73B4D8-EDA3-1E40-8BCF-0FD49687405E}"/>
                </a:ext>
              </a:extLst>
            </p:cNvPr>
            <p:cNvSpPr txBox="1"/>
            <p:nvPr/>
          </p:nvSpPr>
          <p:spPr>
            <a:xfrm>
              <a:off x="4762919" y="3348333"/>
              <a:ext cx="4381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i="1" dirty="0">
                  <a:solidFill>
                    <a:schemeClr val="accent5"/>
                  </a:solidFill>
                </a:rPr>
                <a:t>Electron beam polarization dependent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B402CD6-FEDD-DF4B-A46D-E9BFAADD300C}"/>
                </a:ext>
              </a:extLst>
            </p:cNvPr>
            <p:cNvSpPr/>
            <p:nvPr/>
          </p:nvSpPr>
          <p:spPr>
            <a:xfrm>
              <a:off x="4451420" y="2473543"/>
              <a:ext cx="432080" cy="884255"/>
            </a:xfrm>
            <a:prstGeom prst="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908D5C52-7D3E-F046-9CF9-533A85CC0E81}"/>
                    </a:ext>
                  </a:extLst>
                </p:cNvPr>
                <p:cNvSpPr txBox="1"/>
                <p:nvPr/>
              </p:nvSpPr>
              <p:spPr>
                <a:xfrm>
                  <a:off x="71594" y="2628782"/>
                  <a:ext cx="9072405" cy="41402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fr-FR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𝑑𝑦𝑑</m:t>
                            </m:r>
                            <m:sSub>
                              <m:sSubPr>
                                <m:ctrlPr>
                                  <a:rPr lang="fr-FR" sz="1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fr-FR" sz="1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𝑜𝑏𝑠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fr-FR" sz="13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sz="13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fr-FR" sz="13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fr-FR" sz="13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den>
                        </m:f>
                        <m:d>
                          <m:dPr>
                            <m:ctrlPr>
                              <a:rPr lang="fr-FR" sz="1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fr-FR" sz="13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sz="1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fr-FR" sz="13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fr-FR" sz="1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den>
                        </m:f>
                        <m:d>
                          <m:dPr>
                            <m:ctrlPr>
                              <a:rPr lang="fr-FR" sz="1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func>
                          <m:funcPr>
                            <m:ctrlPr>
                              <a:rPr lang="fr-FR" sz="1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3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13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3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fr-FR" sz="13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3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3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fr-FR" sz="13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𝑜𝑏𝑠</m:t>
                                        </m:r>
                                      </m:sub>
                                    </m:sSub>
                                    <m:r>
                                      <a:rPr lang="fr-FR" sz="1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fr-FR" sz="13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3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fr-FR" sz="13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𝑙𝑎𝑠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  <m:sSubSup>
                          <m:sSubSupPr>
                            <m:ctrlPr>
                              <a:rPr lang="fr-FR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fr-FR" sz="1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𝑙𝑖𝑛</m:t>
                            </m:r>
                          </m:sub>
                          <m:sup>
                            <m:r>
                              <a:rPr lang="fr-FR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𝑙𝑎𝑠</m:t>
                            </m:r>
                          </m:sup>
                        </m:sSubSup>
                        <m:r>
                          <a:rPr lang="fr-FR" sz="13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sz="1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fr-FR" sz="13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fr-FR" sz="1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∥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den>
                        </m:f>
                        <m:d>
                          <m:dPr>
                            <m:ctrlPr>
                              <a:rPr lang="fr-FR" sz="1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sSubSup>
                          <m:sSubSupPr>
                            <m:ctrlPr>
                              <a:rPr lang="fr-FR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fr-FR" sz="1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fr-FR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𝑙𝑎𝑠</m:t>
                            </m:r>
                          </m:sup>
                        </m:sSubSup>
                        <m:r>
                          <a:rPr lang="fr-FR" sz="13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sSub>
                          <m:sSubPr>
                            <m:ctrlP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3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func>
                          <m:funcPr>
                            <m:ctrlPr>
                              <a:rPr lang="fr-FR" sz="1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3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13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1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fr-FR" sz="1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𝑜𝑏𝑠</m:t>
                                    </m:r>
                                  </m:sub>
                                </m:sSub>
                                <m:r>
                                  <a:rPr lang="fr-FR" sz="1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1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fr-FR" sz="1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𝑒𝑙𝑒𝑐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fr-FR" sz="13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sSub>
                          <m:sSubPr>
                            <m:ctrlPr>
                              <a:rPr lang="fr-FR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fr-FR" sz="13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3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13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13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fr-FR" sz="1300" i="1"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m:oMathPara>
                  </a14:m>
                  <a:endParaRPr lang="en-GB" sz="1300" dirty="0"/>
                </a:p>
              </p:txBody>
            </p:sp>
          </mc:Choice>
          <mc:Fallback xmlns="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908D5C52-7D3E-F046-9CF9-533A85CC0E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94" y="2628782"/>
                  <a:ext cx="9072405" cy="414024"/>
                </a:xfrm>
                <a:prstGeom prst="rect">
                  <a:avLst/>
                </a:prstGeom>
                <a:blipFill>
                  <a:blip r:embed="rId4"/>
                  <a:stretch>
                    <a:fillRect b="-1764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6345AF43-F6A4-F544-9EF6-7F7520DB70B8}"/>
                </a:ext>
              </a:extLst>
            </p:cNvPr>
            <p:cNvSpPr txBox="1"/>
            <p:nvPr/>
          </p:nvSpPr>
          <p:spPr>
            <a:xfrm>
              <a:off x="962893" y="1828705"/>
              <a:ext cx="3699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>
                  <a:solidFill>
                    <a:schemeClr val="accent6">
                      <a:lumMod val="75000"/>
                    </a:schemeClr>
                  </a:solidFill>
                </a:rPr>
                <a:t>Transverse laser polarisation: nuisance parameter to minimize and keep under control </a:t>
              </a:r>
            </a:p>
          </p:txBody>
        </p:sp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7F23252A-58A9-4642-8EB2-01734DF41F53}"/>
                </a:ext>
              </a:extLst>
            </p:cNvPr>
            <p:cNvCxnSpPr>
              <a:cxnSpLocks/>
            </p:cNvCxnSpPr>
            <p:nvPr/>
          </p:nvCxnSpPr>
          <p:spPr>
            <a:xfrm>
              <a:off x="3908809" y="2160396"/>
              <a:ext cx="321547" cy="27435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15AA948-9371-254B-9DF8-E71F42DF7678}"/>
                </a:ext>
              </a:extLst>
            </p:cNvPr>
            <p:cNvSpPr/>
            <p:nvPr/>
          </p:nvSpPr>
          <p:spPr>
            <a:xfrm>
              <a:off x="5928528" y="2449413"/>
              <a:ext cx="2190540" cy="884255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6919D253-F99B-094B-BE3F-F6A3EA5AAFCE}"/>
                </a:ext>
              </a:extLst>
            </p:cNvPr>
            <p:cNvSpPr txBox="1"/>
            <p:nvPr/>
          </p:nvSpPr>
          <p:spPr>
            <a:xfrm>
              <a:off x="4551904" y="1828705"/>
              <a:ext cx="3699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>
                  <a:solidFill>
                    <a:srgbClr val="7030A0"/>
                  </a:solidFill>
                </a:rPr>
                <a:t>Transverse electron beam polarisation: intervenes as an asymmetry in the transverse plane</a:t>
              </a:r>
            </a:p>
          </p:txBody>
        </p: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B4F8E68C-97B6-E24C-BD17-259A1D0B9368}"/>
                </a:ext>
              </a:extLst>
            </p:cNvPr>
            <p:cNvCxnSpPr>
              <a:cxnSpLocks/>
            </p:cNvCxnSpPr>
            <p:nvPr/>
          </p:nvCxnSpPr>
          <p:spPr>
            <a:xfrm>
              <a:off x="7497820" y="2160396"/>
              <a:ext cx="321547" cy="274355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 Box 18">
            <a:extLst>
              <a:ext uri="{FF2B5EF4-FFF2-40B4-BE49-F238E27FC236}">
                <a16:creationId xmlns:a16="http://schemas.microsoft.com/office/drawing/2014/main" id="{7FAE4B81-565C-9F40-A00C-0142653C7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23" y="4889474"/>
            <a:ext cx="88434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⚠️ Transverse e-beam polarimetry implies measuring geometrical asymmetries in the detection plane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81E7D4A5-A932-BD4E-9BA8-63DE85E2FE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698" y="159641"/>
            <a:ext cx="3218153" cy="14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58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>
            <a:extLst>
              <a:ext uri="{FF2B5EF4-FFF2-40B4-BE49-F238E27FC236}">
                <a16:creationId xmlns:a16="http://schemas.microsoft.com/office/drawing/2014/main" id="{794BC4B0-E5B7-C64C-82AF-9674628BA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00" y="2783832"/>
            <a:ext cx="5251370" cy="282331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2482EC-D8BC-2347-8349-9EF8C7A22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 first look at the </a:t>
            </a:r>
            <a:r>
              <a:rPr lang="fr-FR" dirty="0" err="1"/>
              <a:t>unpolarized</a:t>
            </a:r>
            <a:r>
              <a:rPr lang="fr-FR" dirty="0"/>
              <a:t> </a:t>
            </a:r>
            <a:r>
              <a:rPr lang="fr-FR" dirty="0" err="1"/>
              <a:t>term</a:t>
            </a:r>
            <a:r>
              <a:rPr lang="fr-FR" dirty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D88FAD-48A7-2442-9F50-F796B3E5A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9BF8A8-2724-DE4F-9558-78BB90DB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Thoughts about transverse polarimetry for SuperKEKB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061522-D31E-7743-A271-64CFEBA5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4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D03C26-AD9F-784E-A2DD-1F36AE9FF4B8}"/>
              </a:ext>
            </a:extLst>
          </p:cNvPr>
          <p:cNvSpPr/>
          <p:nvPr/>
        </p:nvSpPr>
        <p:spPr>
          <a:xfrm rot="16200000">
            <a:off x="-3084400" y="3084401"/>
            <a:ext cx="644580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Landau-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Lifshitz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QED book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paragaphs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86 and 87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7D79BD-E2A1-6248-A7EF-956E012CA141}"/>
              </a:ext>
            </a:extLst>
          </p:cNvPr>
          <p:cNvSpPr/>
          <p:nvPr/>
        </p:nvSpPr>
        <p:spPr>
          <a:xfrm>
            <a:off x="5302718" y="1149924"/>
            <a:ext cx="39968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/>
                </a:solidFill>
              </a:rPr>
              <a:t>Initial </a:t>
            </a:r>
            <a:r>
              <a:rPr lang="fr-FR" sz="1600" dirty="0" err="1">
                <a:solidFill>
                  <a:schemeClr val="accent1"/>
                </a:solidFill>
              </a:rPr>
              <a:t>electron</a:t>
            </a:r>
            <a:r>
              <a:rPr lang="fr-FR" sz="1600" dirty="0">
                <a:solidFill>
                  <a:schemeClr val="accent1"/>
                </a:solidFill>
              </a:rPr>
              <a:t> </a:t>
            </a:r>
            <a:r>
              <a:rPr lang="fr-FR" sz="1600" dirty="0" err="1">
                <a:solidFill>
                  <a:schemeClr val="accent1"/>
                </a:solidFill>
              </a:rPr>
              <a:t>energy</a:t>
            </a:r>
            <a:r>
              <a:rPr lang="fr-FR" sz="1600" dirty="0">
                <a:solidFill>
                  <a:schemeClr val="accent1"/>
                </a:solidFill>
              </a:rPr>
              <a:t> (7 </a:t>
            </a:r>
            <a:r>
              <a:rPr lang="fr-FR" sz="1600" dirty="0" err="1">
                <a:solidFill>
                  <a:schemeClr val="accent1"/>
                </a:solidFill>
              </a:rPr>
              <a:t>GeV</a:t>
            </a:r>
            <a:r>
              <a:rPr lang="fr-FR" sz="1600" dirty="0">
                <a:solidFill>
                  <a:schemeClr val="accent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Initial photon </a:t>
            </a:r>
            <a:r>
              <a:rPr lang="fr-FR" sz="1600" dirty="0" err="1">
                <a:solidFill>
                  <a:schemeClr val="accent6">
                    <a:lumMod val="75000"/>
                  </a:schemeClr>
                </a:solidFill>
              </a:rPr>
              <a:t>energy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 (1.2eV at 1030nm)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accent6">
                    <a:lumMod val="75000"/>
                  </a:schemeClr>
                </a:solidFill>
              </a:rPr>
              <a:t>Crossing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 angle of </a:t>
            </a:r>
            <a:r>
              <a:rPr lang="fr-FR" sz="1600" dirty="0" err="1">
                <a:solidFill>
                  <a:schemeClr val="accent6">
                    <a:lumMod val="75000"/>
                  </a:schemeClr>
                </a:solidFill>
              </a:rPr>
              <a:t>beams</a:t>
            </a:r>
            <a:endParaRPr lang="fr-FR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accent5">
                    <a:lumMod val="75000"/>
                  </a:schemeClr>
                </a:solidFill>
              </a:rPr>
              <a:t>Emitted</a:t>
            </a:r>
            <a:r>
              <a:rPr lang="fr-FR" sz="1600" dirty="0">
                <a:solidFill>
                  <a:schemeClr val="accent5">
                    <a:lumMod val="75000"/>
                  </a:schemeClr>
                </a:solidFill>
              </a:rPr>
              <a:t> photon </a:t>
            </a:r>
            <a:r>
              <a:rPr lang="fr-FR" sz="1600" dirty="0" err="1">
                <a:solidFill>
                  <a:schemeClr val="accent5">
                    <a:lumMod val="75000"/>
                  </a:schemeClr>
                </a:solidFill>
              </a:rPr>
              <a:t>energy</a:t>
            </a:r>
            <a:endParaRPr lang="en-GB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Text Box 18">
            <a:extLst>
              <a:ext uri="{FF2B5EF4-FFF2-40B4-BE49-F238E27FC236}">
                <a16:creationId xmlns:a16="http://schemas.microsoft.com/office/drawing/2014/main" id="{070EF8AA-8F1D-0E4A-8527-69E1A891E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378" y="3779077"/>
            <a:ext cx="312427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Conical emission: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98% of photons within 730𝜇rad</a:t>
            </a:r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B4F36D42-F82E-DC41-91FC-9954B8D87B76}"/>
              </a:ext>
            </a:extLst>
          </p:cNvPr>
          <p:cNvGrpSpPr/>
          <p:nvPr/>
        </p:nvGrpSpPr>
        <p:grpSpPr>
          <a:xfrm>
            <a:off x="628650" y="998997"/>
            <a:ext cx="4389369" cy="1116275"/>
            <a:chOff x="2342924" y="2633227"/>
            <a:chExt cx="4200550" cy="1889439"/>
          </a:xfrm>
        </p:grpSpPr>
        <p:sp>
          <p:nvSpPr>
            <p:cNvPr id="46" name="Triangle 45">
              <a:extLst>
                <a:ext uri="{FF2B5EF4-FFF2-40B4-BE49-F238E27FC236}">
                  <a16:creationId xmlns:a16="http://schemas.microsoft.com/office/drawing/2014/main" id="{629F6080-3ADD-0346-93DE-A6837F86CC29}"/>
                </a:ext>
              </a:extLst>
            </p:cNvPr>
            <p:cNvSpPr/>
            <p:nvPr/>
          </p:nvSpPr>
          <p:spPr>
            <a:xfrm rot="16200000">
              <a:off x="4676838" y="3064356"/>
              <a:ext cx="758854" cy="1659248"/>
            </a:xfrm>
            <a:prstGeom prst="triangle">
              <a:avLst/>
            </a:prstGeom>
            <a:gradFill flip="none" rotWithShape="1">
              <a:gsLst>
                <a:gs pos="0">
                  <a:schemeClr val="accent5">
                    <a:lumMod val="77000"/>
                  </a:schemeClr>
                </a:gs>
                <a:gs pos="48000">
                  <a:schemeClr val="accent3">
                    <a:alpha val="5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7" name="Connecteur droit avec flèche 46">
              <a:extLst>
                <a:ext uri="{FF2B5EF4-FFF2-40B4-BE49-F238E27FC236}">
                  <a16:creationId xmlns:a16="http://schemas.microsoft.com/office/drawing/2014/main" id="{99192E89-1514-5644-A787-F2762A3B8C7A}"/>
                </a:ext>
              </a:extLst>
            </p:cNvPr>
            <p:cNvCxnSpPr/>
            <p:nvPr/>
          </p:nvCxnSpPr>
          <p:spPr>
            <a:xfrm>
              <a:off x="2655042" y="3905952"/>
              <a:ext cx="3888432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>
              <a:extLst>
                <a:ext uri="{FF2B5EF4-FFF2-40B4-BE49-F238E27FC236}">
                  <a16:creationId xmlns:a16="http://schemas.microsoft.com/office/drawing/2014/main" id="{2CE0A1BF-64F0-7D41-94D6-BE1B3C47A6EC}"/>
                </a:ext>
              </a:extLst>
            </p:cNvPr>
            <p:cNvCxnSpPr/>
            <p:nvPr/>
          </p:nvCxnSpPr>
          <p:spPr>
            <a:xfrm>
              <a:off x="2786939" y="3905952"/>
              <a:ext cx="1439702" cy="0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>
              <a:extLst>
                <a:ext uri="{FF2B5EF4-FFF2-40B4-BE49-F238E27FC236}">
                  <a16:creationId xmlns:a16="http://schemas.microsoft.com/office/drawing/2014/main" id="{2187B346-9238-DE42-BB5F-AA284B724137}"/>
                </a:ext>
              </a:extLst>
            </p:cNvPr>
            <p:cNvCxnSpPr/>
            <p:nvPr/>
          </p:nvCxnSpPr>
          <p:spPr>
            <a:xfrm flipH="1">
              <a:off x="4226644" y="2794474"/>
              <a:ext cx="876670" cy="1111478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avec flèche 49">
              <a:extLst>
                <a:ext uri="{FF2B5EF4-FFF2-40B4-BE49-F238E27FC236}">
                  <a16:creationId xmlns:a16="http://schemas.microsoft.com/office/drawing/2014/main" id="{B5F786A6-EB2B-D840-A044-FF970D720A1D}"/>
                </a:ext>
              </a:extLst>
            </p:cNvPr>
            <p:cNvCxnSpPr/>
            <p:nvPr/>
          </p:nvCxnSpPr>
          <p:spPr>
            <a:xfrm>
              <a:off x="4226644" y="3905952"/>
              <a:ext cx="1027758" cy="616714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avec flèche 50">
              <a:extLst>
                <a:ext uri="{FF2B5EF4-FFF2-40B4-BE49-F238E27FC236}">
                  <a16:creationId xmlns:a16="http://schemas.microsoft.com/office/drawing/2014/main" id="{991EA455-F20C-D840-A310-E6A1787726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29343" y="3350213"/>
              <a:ext cx="2170114" cy="55574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7F3548BE-274A-3C47-88A2-248244E50585}"/>
                </a:ext>
              </a:extLst>
            </p:cNvPr>
            <p:cNvSpPr txBox="1"/>
            <p:nvPr/>
          </p:nvSpPr>
          <p:spPr>
            <a:xfrm>
              <a:off x="5103314" y="2633227"/>
              <a:ext cx="10102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accent6">
                      <a:lumMod val="75000"/>
                    </a:schemeClr>
                  </a:solidFill>
                </a:rPr>
                <a:t>laser (E</a:t>
              </a:r>
              <a:r>
                <a:rPr lang="el-GR" baseline="-25000" dirty="0">
                  <a:solidFill>
                    <a:schemeClr val="accent6">
                      <a:lumMod val="75000"/>
                    </a:schemeClr>
                  </a:solidFill>
                </a:rPr>
                <a:t>λ</a:t>
              </a:r>
              <a:r>
                <a:rPr lang="fr-FR" dirty="0">
                  <a:solidFill>
                    <a:schemeClr val="accent6">
                      <a:lumMod val="75000"/>
                    </a:schemeClr>
                  </a:solidFill>
                </a:rPr>
                <a:t>)</a:t>
              </a:r>
            </a:p>
          </p:txBody>
        </p: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53744652-2AF3-4045-BAB8-650373B62357}"/>
                </a:ext>
              </a:extLst>
            </p:cNvPr>
            <p:cNvSpPr/>
            <p:nvPr/>
          </p:nvSpPr>
          <p:spPr>
            <a:xfrm>
              <a:off x="4383234" y="3514555"/>
              <a:ext cx="281745" cy="391398"/>
            </a:xfrm>
            <a:prstGeom prst="arc">
              <a:avLst>
                <a:gd name="adj1" fmla="val 16200000"/>
                <a:gd name="adj2" fmla="val 4010144"/>
              </a:avLst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ZoneTexte 53">
                  <a:extLst>
                    <a:ext uri="{FF2B5EF4-FFF2-40B4-BE49-F238E27FC236}">
                      <a16:creationId xmlns:a16="http://schemas.microsoft.com/office/drawing/2014/main" id="{8D2512AD-9214-374D-A45A-EAAE8BD299BB}"/>
                    </a:ext>
                  </a:extLst>
                </p:cNvPr>
                <p:cNvSpPr txBox="1"/>
                <p:nvPr/>
              </p:nvSpPr>
              <p:spPr>
                <a:xfrm>
                  <a:off x="4646820" y="3129411"/>
                  <a:ext cx="4666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4" name="ZoneTexte 53">
                  <a:extLst>
                    <a:ext uri="{FF2B5EF4-FFF2-40B4-BE49-F238E27FC236}">
                      <a16:creationId xmlns:a16="http://schemas.microsoft.com/office/drawing/2014/main" id="{8D2512AD-9214-374D-A45A-EAAE8BD299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6820" y="3129411"/>
                  <a:ext cx="466603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6111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1D286F91-511D-1D49-BDB3-6FD50D1BDF86}"/>
                </a:ext>
              </a:extLst>
            </p:cNvPr>
            <p:cNvSpPr/>
            <p:nvPr/>
          </p:nvSpPr>
          <p:spPr>
            <a:xfrm>
              <a:off x="5733874" y="3507899"/>
              <a:ext cx="227559" cy="425598"/>
            </a:xfrm>
            <a:prstGeom prst="arc">
              <a:avLst>
                <a:gd name="adj1" fmla="val 16200000"/>
                <a:gd name="adj2" fmla="val 4010144"/>
              </a:avLst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0DF0F8AD-A913-5F4E-BA35-0F5AF83DC3D7}"/>
                </a:ext>
              </a:extLst>
            </p:cNvPr>
            <p:cNvSpPr txBox="1"/>
            <p:nvPr/>
          </p:nvSpPr>
          <p:spPr>
            <a:xfrm>
              <a:off x="5970903" y="3401076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solidFill>
                    <a:schemeClr val="accent5">
                      <a:lumMod val="75000"/>
                    </a:schemeClr>
                  </a:solidFill>
                </a:rPr>
                <a:t>θ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ZoneTexte 56">
                  <a:extLst>
                    <a:ext uri="{FF2B5EF4-FFF2-40B4-BE49-F238E27FC236}">
                      <a16:creationId xmlns:a16="http://schemas.microsoft.com/office/drawing/2014/main" id="{B885FEA0-123B-C64D-A4AC-689E8B7BF9CC}"/>
                    </a:ext>
                  </a:extLst>
                </p:cNvPr>
                <p:cNvSpPr txBox="1"/>
                <p:nvPr/>
              </p:nvSpPr>
              <p:spPr>
                <a:xfrm>
                  <a:off x="2342924" y="4106429"/>
                  <a:ext cx="2386067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>
                      <a:solidFill>
                        <a:schemeClr val="accent1"/>
                      </a:solidFill>
                    </a:rPr>
                    <a:t>e</a:t>
                  </a:r>
                  <a:r>
                    <a:rPr lang="fr-FR" b="0" baseline="30000" dirty="0">
                      <a:solidFill>
                        <a:schemeClr val="accent1"/>
                      </a:solidFill>
                    </a:rPr>
                    <a:t>-</a:t>
                  </a:r>
                  <a:r>
                    <a:rPr lang="fr-FR" b="0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fr-FR" b="0" dirty="0" err="1">
                      <a:solidFill>
                        <a:schemeClr val="accent1"/>
                      </a:solidFill>
                    </a:rPr>
                    <a:t>beam</a:t>
                  </a:r>
                  <a:r>
                    <a:rPr lang="fr-FR" b="0" dirty="0">
                      <a:solidFill>
                        <a:schemeClr val="accent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𝐸</m:t>
                      </m:r>
                      <m:r>
                        <a:rPr lang="fr-FR" b="0" i="1" baseline="-25000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𝑒</m:t>
                      </m:r>
                    </m:oMath>
                  </a14:m>
                  <a:endParaRPr lang="fr-FR" b="0" dirty="0">
                    <a:solidFill>
                      <a:schemeClr val="accent1"/>
                    </a:solidFill>
                    <a:ea typeface="Cambria Math"/>
                  </a:endParaRPr>
                </a:p>
              </p:txBody>
            </p:sp>
          </mc:Choice>
          <mc:Fallback xmlns="">
            <p:sp>
              <p:nvSpPr>
                <p:cNvPr id="57" name="ZoneTexte 56">
                  <a:extLst>
                    <a:ext uri="{FF2B5EF4-FFF2-40B4-BE49-F238E27FC236}">
                      <a16:creationId xmlns:a16="http://schemas.microsoft.com/office/drawing/2014/main" id="{B885FEA0-123B-C64D-A4AC-689E8B7BF9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2924" y="4106429"/>
                  <a:ext cx="2386067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515" t="-5556" b="-105556"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550041E5-5BF3-C94D-876F-2EF343A99A09}"/>
              </a:ext>
            </a:extLst>
          </p:cNvPr>
          <p:cNvSpPr txBox="1"/>
          <p:nvPr/>
        </p:nvSpPr>
        <p:spPr>
          <a:xfrm>
            <a:off x="1517663" y="2613049"/>
            <a:ext cx="3594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accent1"/>
                </a:solidFill>
              </a:rPr>
              <a:t>energy</a:t>
            </a:r>
            <a:r>
              <a:rPr lang="fr-FR" dirty="0">
                <a:solidFill>
                  <a:schemeClr val="accent1"/>
                </a:solidFill>
              </a:rPr>
              <a:t> vs </a:t>
            </a:r>
            <a:r>
              <a:rPr lang="fr-FR" dirty="0" err="1">
                <a:solidFill>
                  <a:schemeClr val="accent1"/>
                </a:solidFill>
              </a:rPr>
              <a:t>emission</a:t>
            </a:r>
            <a:r>
              <a:rPr lang="fr-FR" dirty="0">
                <a:solidFill>
                  <a:schemeClr val="accent1"/>
                </a:solidFill>
              </a:rPr>
              <a:t> angle </a:t>
            </a:r>
            <a:r>
              <a:rPr lang="fr-FR" dirty="0" err="1">
                <a:solidFill>
                  <a:schemeClr val="accent1"/>
                </a:solidFill>
              </a:rPr>
              <a:t>correlation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6" name="Text Box 18">
            <a:extLst>
              <a:ext uri="{FF2B5EF4-FFF2-40B4-BE49-F238E27FC236}">
                <a16:creationId xmlns:a16="http://schemas.microsoft.com/office/drawing/2014/main" id="{867477CF-5AF3-8044-847B-A45BC948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74" y="5798745"/>
            <a:ext cx="90435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⚠️ </a:t>
            </a: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Photons (</a:t>
            </a:r>
            <a:r>
              <a:rPr lang="fr-FR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electrons</a:t>
            </a: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too</a:t>
            </a: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are </a:t>
            </a:r>
            <a:r>
              <a:rPr lang="fr-FR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scatterred</a:t>
            </a: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in the </a:t>
            </a:r>
            <a:r>
              <a:rPr lang="fr-FR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forward</a:t>
            </a: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direction, in a </a:t>
            </a:r>
            <a:r>
              <a:rPr lang="fr-FR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narrow</a:t>
            </a: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cone</a:t>
            </a: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around</a:t>
            </a: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the </a:t>
            </a:r>
            <a:r>
              <a:rPr lang="fr-FR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electron</a:t>
            </a: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beam</a:t>
            </a: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axis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DD95077-70CB-D840-A8E3-CA4B74079D31}"/>
              </a:ext>
            </a:extLst>
          </p:cNvPr>
          <p:cNvSpPr txBox="1"/>
          <p:nvPr/>
        </p:nvSpPr>
        <p:spPr>
          <a:xfrm>
            <a:off x="5873974" y="3263108"/>
            <a:ext cx="1861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Typical opening: </a:t>
            </a:r>
          </a:p>
          <a:p>
            <a:r>
              <a:rPr lang="en-GB" dirty="0"/>
              <a:t>1/gamma~70urad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E7AB4C9-2BBF-4145-9661-DAFEF51578D9}"/>
              </a:ext>
            </a:extLst>
          </p:cNvPr>
          <p:cNvSpPr txBox="1"/>
          <p:nvPr/>
        </p:nvSpPr>
        <p:spPr>
          <a:xfrm>
            <a:off x="5598866" y="4084555"/>
            <a:ext cx="315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Typical spatial resolving power: </a:t>
            </a:r>
          </a:p>
          <a:p>
            <a:r>
              <a:rPr lang="en-GB" dirty="0"/>
              <a:t>7mm for a detector at 100m</a:t>
            </a:r>
          </a:p>
        </p:txBody>
      </p:sp>
    </p:spTree>
    <p:extLst>
      <p:ext uri="{BB962C8B-B14F-4D97-AF65-F5344CB8AC3E}">
        <p14:creationId xmlns:p14="http://schemas.microsoft.com/office/powerpoint/2010/main" val="2193895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4625CB-C013-1743-942F-62893CC2C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Some history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B2C922-8455-B440-A9EB-43EDFB12C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3B0066-2120-034A-A98E-49505A89E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Thoughts about transverse polarimetry for SuperKEKB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765DCD-EF26-F043-BBEC-04756F8EB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5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A35B722-D312-C44B-96A5-2EFF0C936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198" y="3613034"/>
            <a:ext cx="3557216" cy="257983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1A43988-94AE-5645-B193-E64DD38D1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561" y="1111366"/>
            <a:ext cx="6229165" cy="221247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3BC75ED-6A83-9D47-9B21-ECA2E3382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19" y="1239769"/>
            <a:ext cx="4455268" cy="250166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CE8FFA1-BCE7-0A4E-9975-C6777563C1AF}"/>
              </a:ext>
            </a:extLst>
          </p:cNvPr>
          <p:cNvSpPr txBox="1"/>
          <p:nvPr/>
        </p:nvSpPr>
        <p:spPr>
          <a:xfrm>
            <a:off x="992221" y="0"/>
            <a:ext cx="8151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Material taken from: https://</a:t>
            </a:r>
            <a:r>
              <a:rPr lang="en-GB" sz="1200" dirty="0" err="1"/>
              <a:t>indico.cern.ch</a:t>
            </a:r>
            <a:r>
              <a:rPr lang="en-GB" sz="1200" dirty="0"/>
              <a:t>/event/1181966/contributions/5046178/attachments/2512013/4318517/220905_tpol.pdf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DF8CCD8-CBD6-3E40-9673-991777665582}"/>
              </a:ext>
            </a:extLst>
          </p:cNvPr>
          <p:cNvSpPr txBox="1"/>
          <p:nvPr/>
        </p:nvSpPr>
        <p:spPr>
          <a:xfrm>
            <a:off x="392619" y="3869840"/>
            <a:ext cx="436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Exactly the operation that was done at HERA TPOL a long time ago.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AEA1FAF-EF43-1C49-884A-7D9E8BF4C67F}"/>
              </a:ext>
            </a:extLst>
          </p:cNvPr>
          <p:cNvSpPr txBox="1"/>
          <p:nvPr/>
        </p:nvSpPr>
        <p:spPr>
          <a:xfrm>
            <a:off x="392617" y="4584439"/>
            <a:ext cx="4368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Notoriously a difficult task but ‘do-able’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584B44E-3BD8-3B4A-AE8E-085B6409570A}"/>
              </a:ext>
            </a:extLst>
          </p:cNvPr>
          <p:cNvSpPr txBox="1"/>
          <p:nvPr/>
        </p:nvSpPr>
        <p:spPr>
          <a:xfrm>
            <a:off x="392616" y="5618231"/>
            <a:ext cx="436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be eased by implementing a nicely vertically segmented electron detector.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F36F9D7-F2E8-104A-A88F-359EADA5EA1D}"/>
              </a:ext>
            </a:extLst>
          </p:cNvPr>
          <p:cNvSpPr txBox="1"/>
          <p:nvPr/>
        </p:nvSpPr>
        <p:spPr>
          <a:xfrm>
            <a:off x="912879" y="5022039"/>
            <a:ext cx="4368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ym typeface="Wingdings" pitchFamily="2" charset="2"/>
              </a:rPr>
              <a:t> Requires detailed simulations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783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B42453-6E9E-9446-8ABC-9B4FB81A9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SuperKEKB</a:t>
            </a:r>
            <a:r>
              <a:rPr lang="en-GB" dirty="0"/>
              <a:t> implementation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68B5E2-4F92-924A-909E-761BF578F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D7F348-30DE-DF4A-B7F6-418B2978B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Thoughts about transverse polarimetry for SuperKEKB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6E9187-69A8-534E-A16F-44D8C7CF3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6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7225924-3C8F-234B-BFAC-DDEB8181847B}"/>
              </a:ext>
            </a:extLst>
          </p:cNvPr>
          <p:cNvSpPr txBox="1"/>
          <p:nvPr/>
        </p:nvSpPr>
        <p:spPr>
          <a:xfrm>
            <a:off x="355658" y="1185713"/>
            <a:ext cx="8438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typically need a long line of sight for the photon beam ~50-100m </a:t>
            </a:r>
          </a:p>
          <a:p>
            <a:r>
              <a:rPr lang="en-GB" dirty="0"/>
              <a:t>There are not so many places for that in </a:t>
            </a:r>
            <a:r>
              <a:rPr lang="en-GB" dirty="0" err="1"/>
              <a:t>SuperKEKB</a:t>
            </a:r>
            <a:r>
              <a:rPr lang="en-GB" dirty="0"/>
              <a:t> ring…</a:t>
            </a:r>
          </a:p>
          <a:p>
            <a:r>
              <a:rPr lang="en-GB" dirty="0"/>
              <a:t>One option could be somewhere around FUJI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FB63CDA-C4CB-C640-8A9A-286E1712F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58" y="3116843"/>
            <a:ext cx="8353303" cy="76677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8695B4C-4F36-0E48-B827-AA15CB7E38F0}"/>
              </a:ext>
            </a:extLst>
          </p:cNvPr>
          <p:cNvSpPr txBox="1"/>
          <p:nvPr/>
        </p:nvSpPr>
        <p:spPr>
          <a:xfrm>
            <a:off x="210463" y="2925946"/>
            <a:ext cx="564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FUJI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4051C24-EB81-E942-A19D-D6D85FCF3D36}"/>
              </a:ext>
            </a:extLst>
          </p:cNvPr>
          <p:cNvSpPr/>
          <p:nvPr/>
        </p:nvSpPr>
        <p:spPr>
          <a:xfrm>
            <a:off x="7315200" y="3344144"/>
            <a:ext cx="532435" cy="3462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73A1531-A231-634C-AE51-BDC9C7936147}"/>
              </a:ext>
            </a:extLst>
          </p:cNvPr>
          <p:cNvSpPr txBox="1"/>
          <p:nvPr/>
        </p:nvSpPr>
        <p:spPr>
          <a:xfrm>
            <a:off x="6818855" y="2769872"/>
            <a:ext cx="183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Laser-e beam IP ?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DDB17656-B548-D942-833F-23B9425FC9B9}"/>
              </a:ext>
            </a:extLst>
          </p:cNvPr>
          <p:cNvSpPr/>
          <p:nvPr/>
        </p:nvSpPr>
        <p:spPr>
          <a:xfrm>
            <a:off x="544010" y="3500229"/>
            <a:ext cx="1215216" cy="13975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3CB779F-43CC-874C-8D87-7BA1E2D1FCD1}"/>
              </a:ext>
            </a:extLst>
          </p:cNvPr>
          <p:cNvSpPr txBox="1"/>
          <p:nvPr/>
        </p:nvSpPr>
        <p:spPr>
          <a:xfrm>
            <a:off x="210463" y="3866651"/>
            <a:ext cx="2806859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Detector somewhere here ?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7D03E16-9558-8143-9E1A-66C9B3375CEC}"/>
              </a:ext>
            </a:extLst>
          </p:cNvPr>
          <p:cNvSpPr/>
          <p:nvPr/>
        </p:nvSpPr>
        <p:spPr>
          <a:xfrm>
            <a:off x="5046562" y="3033074"/>
            <a:ext cx="1319514" cy="398666"/>
          </a:xfrm>
          <a:prstGeom prst="ellipse">
            <a:avLst/>
          </a:prstGeom>
          <a:noFill/>
          <a:ln w="57150"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6109513-48D0-2F4A-9601-A25BB887125A}"/>
              </a:ext>
            </a:extLst>
          </p:cNvPr>
          <p:cNvSpPr txBox="1"/>
          <p:nvPr/>
        </p:nvSpPr>
        <p:spPr>
          <a:xfrm>
            <a:off x="3698677" y="2437192"/>
            <a:ext cx="5188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40FF"/>
                </a:solidFill>
              </a:rPr>
              <a:t>Positron injection </a:t>
            </a:r>
            <a:r>
              <a:rPr lang="en-GB" dirty="0">
                <a:solidFill>
                  <a:srgbClr val="FF40FF"/>
                </a:solidFill>
                <a:sym typeface="Wingdings" pitchFamily="2" charset="2"/>
              </a:rPr>
              <a:t> radiation levels in laser system…</a:t>
            </a:r>
            <a:endParaRPr lang="en-GB" dirty="0">
              <a:solidFill>
                <a:srgbClr val="FF40FF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D89580C-86E8-1F45-879E-87376A012501}"/>
              </a:ext>
            </a:extLst>
          </p:cNvPr>
          <p:cNvSpPr txBox="1"/>
          <p:nvPr/>
        </p:nvSpPr>
        <p:spPr>
          <a:xfrm>
            <a:off x="3698677" y="1344"/>
            <a:ext cx="5421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Thanks to D. Zhou and M. </a:t>
            </a:r>
            <a:r>
              <a:rPr lang="en-GB" dirty="0" err="1"/>
              <a:t>Masuzawa</a:t>
            </a:r>
            <a:r>
              <a:rPr lang="en-GB" dirty="0"/>
              <a:t> for the help, pics…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97EE2205-B75C-3348-A922-677104D896C7}"/>
              </a:ext>
            </a:extLst>
          </p:cNvPr>
          <p:cNvCxnSpPr/>
          <p:nvPr/>
        </p:nvCxnSpPr>
        <p:spPr>
          <a:xfrm flipV="1">
            <a:off x="1151618" y="4420968"/>
            <a:ext cx="6583353" cy="4168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9995B339-CDA2-7E44-9080-B9607E0C7A27}"/>
              </a:ext>
            </a:extLst>
          </p:cNvPr>
          <p:cNvSpPr txBox="1"/>
          <p:nvPr/>
        </p:nvSpPr>
        <p:spPr>
          <a:xfrm>
            <a:off x="4025551" y="4493199"/>
            <a:ext cx="83548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~100m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2F6D25C-55DC-144E-93F6-88402CC320BC}"/>
              </a:ext>
            </a:extLst>
          </p:cNvPr>
          <p:cNvSpPr txBox="1"/>
          <p:nvPr/>
        </p:nvSpPr>
        <p:spPr>
          <a:xfrm>
            <a:off x="775361" y="5202558"/>
            <a:ext cx="656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It sounds that the environment will be harsh for the laser (at least…)</a:t>
            </a:r>
          </a:p>
        </p:txBody>
      </p:sp>
    </p:spTree>
    <p:extLst>
      <p:ext uri="{BB962C8B-B14F-4D97-AF65-F5344CB8AC3E}">
        <p14:creationId xmlns:p14="http://schemas.microsoft.com/office/powerpoint/2010/main" val="3288945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431046-8118-3546-95CD-F8000F8F7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Magnet…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0AE522-7E03-804B-9FE1-838FC5390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B14AB7-0495-0B4F-93D6-8E3FCFD49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Thoughts about transverse polarimetry for SuperKEKB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1D6BB2-72A0-EA47-B378-B6700324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7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D988D77-1837-2343-8FF2-B450F0BD5DB2}"/>
              </a:ext>
            </a:extLst>
          </p:cNvPr>
          <p:cNvSpPr txBox="1"/>
          <p:nvPr/>
        </p:nvSpPr>
        <p:spPr>
          <a:xfrm>
            <a:off x="509143" y="1024605"/>
            <a:ext cx="7130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BX1E magnet is 5.9m length, the outcome is similar to that around BLA2LE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E7823B1-E917-E34A-8195-35118BC5E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65" y="1359233"/>
            <a:ext cx="6153577" cy="460197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3A13673-4D04-9745-A341-99C89579B63A}"/>
              </a:ext>
            </a:extLst>
          </p:cNvPr>
          <p:cNvSpPr txBox="1"/>
          <p:nvPr/>
        </p:nvSpPr>
        <p:spPr>
          <a:xfrm>
            <a:off x="373564" y="6018839"/>
            <a:ext cx="586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Magnet modification is required to let the photon beam out.</a:t>
            </a:r>
          </a:p>
        </p:txBody>
      </p:sp>
    </p:spTree>
    <p:extLst>
      <p:ext uri="{BB962C8B-B14F-4D97-AF65-F5344CB8AC3E}">
        <p14:creationId xmlns:p14="http://schemas.microsoft.com/office/powerpoint/2010/main" val="211974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10E6E9-EE60-DE46-8BB8-B718EA362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Electron detector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D1D1BC-5B00-5146-B1DC-D31635C9D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8BC041-7D1F-1947-BAA1-751AC0C34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Thoughts about transverse polarimetry for SuperKEKB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DA3221-D72B-5E4A-B066-1617F239D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8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5BB28A1-5CE5-964B-98EF-B172FE28F3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728"/>
          <a:stretch/>
        </p:blipFill>
        <p:spPr>
          <a:xfrm>
            <a:off x="192278" y="1701478"/>
            <a:ext cx="8437071" cy="3640761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D649F000-49C0-0741-90C2-521E7678DCA8}"/>
              </a:ext>
            </a:extLst>
          </p:cNvPr>
          <p:cNvSpPr/>
          <p:nvPr/>
        </p:nvSpPr>
        <p:spPr>
          <a:xfrm>
            <a:off x="5544274" y="3078866"/>
            <a:ext cx="1111170" cy="8449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11E5805-DB98-924A-B1D1-13093A7E288C}"/>
              </a:ext>
            </a:extLst>
          </p:cNvPr>
          <p:cNvSpPr txBox="1"/>
          <p:nvPr/>
        </p:nvSpPr>
        <p:spPr>
          <a:xfrm>
            <a:off x="1354344" y="1057091"/>
            <a:ext cx="5715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Not so much space. Need to discuss its possible integration</a:t>
            </a:r>
          </a:p>
        </p:txBody>
      </p:sp>
    </p:spTree>
    <p:extLst>
      <p:ext uri="{BB962C8B-B14F-4D97-AF65-F5344CB8AC3E}">
        <p14:creationId xmlns:p14="http://schemas.microsoft.com/office/powerpoint/2010/main" val="1783948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02A455-0434-174F-8351-01DE5201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Alternative: BLA2LE/BLX2LE.2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1650E2-69F6-914E-BE60-6771DCD07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DCD128-B6A7-0147-ADD8-9B1D6BF1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Thoughts about transverse polarimetry for SuperKEKB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231647-0BA7-B64B-A8B0-2739CE05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9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A8FDDAA-72CA-4D41-A900-75BBF5497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44" y="1698172"/>
            <a:ext cx="7957911" cy="4476324"/>
          </a:xfrm>
          <a:prstGeom prst="rect">
            <a:avLst/>
          </a:prstGeom>
        </p:spPr>
      </p:pic>
      <p:sp>
        <p:nvSpPr>
          <p:cNvPr id="8" name="Text Box 18">
            <a:extLst>
              <a:ext uri="{FF2B5EF4-FFF2-40B4-BE49-F238E27FC236}">
                <a16:creationId xmlns:a16="http://schemas.microsoft.com/office/drawing/2014/main" id="{516DE631-111B-A54F-BF7F-92B9A22A6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607" y="970504"/>
            <a:ext cx="84363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Line of sight ~20-30m provided that fence can be moved  and something placed in between the two arcs</a:t>
            </a: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 Requires some very detailed simulation to prove the concept works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But same location of laser as final polarimeter, photon detector needs to be moved ‘as far as possible’</a:t>
            </a: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Requires a detailed look, on site.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Still need to change magnet… (for the photon detector)</a:t>
            </a: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Probably need move/change 1rst quad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E07D383-226B-4545-96BA-D9F52FD10EAC}"/>
              </a:ext>
            </a:extLst>
          </p:cNvPr>
          <p:cNvSpPr txBox="1"/>
          <p:nvPr/>
        </p:nvSpPr>
        <p:spPr>
          <a:xfrm>
            <a:off x="4138226" y="5325627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BLA2LE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64487B4B-BABD-344E-BFEE-07A765736051}"/>
              </a:ext>
            </a:extLst>
          </p:cNvPr>
          <p:cNvCxnSpPr/>
          <p:nvPr/>
        </p:nvCxnSpPr>
        <p:spPr>
          <a:xfrm flipV="1">
            <a:off x="4381081" y="4079631"/>
            <a:ext cx="0" cy="111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B8742864-C6A7-E34C-8D48-D66940D2308E}"/>
              </a:ext>
            </a:extLst>
          </p:cNvPr>
          <p:cNvSpPr/>
          <p:nvPr/>
        </p:nvSpPr>
        <p:spPr>
          <a:xfrm>
            <a:off x="2529191" y="3929974"/>
            <a:ext cx="1118681" cy="23346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792C9667-1E8E-0A44-AC5C-DA83FF7871E2}"/>
              </a:ext>
            </a:extLst>
          </p:cNvPr>
          <p:cNvSpPr/>
          <p:nvPr/>
        </p:nvSpPr>
        <p:spPr>
          <a:xfrm>
            <a:off x="5481042" y="3856394"/>
            <a:ext cx="158100" cy="23346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B4796BC-72B1-124C-8E8F-73011B0DCE1C}"/>
              </a:ext>
            </a:extLst>
          </p:cNvPr>
          <p:cNvSpPr/>
          <p:nvPr/>
        </p:nvSpPr>
        <p:spPr>
          <a:xfrm>
            <a:off x="4847671" y="3856394"/>
            <a:ext cx="158100" cy="165368"/>
          </a:xfrm>
          <a:prstGeom prst="ellipse">
            <a:avLst/>
          </a:prstGeom>
          <a:solidFill>
            <a:srgbClr val="FF40FF"/>
          </a:solidFill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5510AAE-6A66-C446-B47D-7A7B777A64E1}"/>
              </a:ext>
            </a:extLst>
          </p:cNvPr>
          <p:cNvSpPr txBox="1"/>
          <p:nvPr/>
        </p:nvSpPr>
        <p:spPr>
          <a:xfrm>
            <a:off x="2389547" y="4434744"/>
            <a:ext cx="1521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Laser/e-</a:t>
            </a:r>
            <a:r>
              <a:rPr lang="fr-FR" dirty="0" err="1">
                <a:solidFill>
                  <a:srgbClr val="C00000"/>
                </a:solidFill>
              </a:rPr>
              <a:t>beam</a:t>
            </a:r>
            <a:r>
              <a:rPr lang="fr-FR" dirty="0">
                <a:solidFill>
                  <a:srgbClr val="C00000"/>
                </a:solidFill>
              </a:rPr>
              <a:t> interaction point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752FBB7-3CF4-D34B-A098-B0FD7076B5DD}"/>
              </a:ext>
            </a:extLst>
          </p:cNvPr>
          <p:cNvSpPr txBox="1"/>
          <p:nvPr/>
        </p:nvSpPr>
        <p:spPr>
          <a:xfrm>
            <a:off x="4298645" y="4066679"/>
            <a:ext cx="111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40FF"/>
                </a:solidFill>
              </a:rPr>
              <a:t>Photon </a:t>
            </a:r>
            <a:r>
              <a:rPr lang="fr-FR" dirty="0" err="1">
                <a:solidFill>
                  <a:srgbClr val="FF40FF"/>
                </a:solidFill>
              </a:rPr>
              <a:t>detection</a:t>
            </a:r>
            <a:endParaRPr lang="fr-FR" dirty="0">
              <a:solidFill>
                <a:srgbClr val="FF40FF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9B1ED95-268C-6E41-8CAF-E44234B816FB}"/>
              </a:ext>
            </a:extLst>
          </p:cNvPr>
          <p:cNvSpPr txBox="1"/>
          <p:nvPr/>
        </p:nvSpPr>
        <p:spPr>
          <a:xfrm>
            <a:off x="5328033" y="4111578"/>
            <a:ext cx="111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Electron </a:t>
            </a:r>
            <a:r>
              <a:rPr lang="fr-FR" dirty="0" err="1">
                <a:solidFill>
                  <a:srgbClr val="7030A0"/>
                </a:solidFill>
              </a:rPr>
              <a:t>detection</a:t>
            </a:r>
            <a:endParaRPr lang="fr-F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4044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" id="{FBF67BF5-E241-D94D-A1E0-A0EA0C623EF9}" vid="{4197D68A-286D-DD47-B0B2-A034CCFF114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23704</TotalTime>
  <Words>700</Words>
  <Application>Microsoft Macintosh PowerPoint</Application>
  <PresentationFormat>Affichage à l'écran (4:3)</PresentationFormat>
  <Paragraphs>112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 Math</vt:lpstr>
      <vt:lpstr>Thème Office</vt:lpstr>
      <vt:lpstr>Some thougts about transverse polarimetry for the SuperKEKB upgrade</vt:lpstr>
      <vt:lpstr>Introduction</vt:lpstr>
      <vt:lpstr>Compton cross-section</vt:lpstr>
      <vt:lpstr>A first look at the unpolarized term </vt:lpstr>
      <vt:lpstr>Some history</vt:lpstr>
      <vt:lpstr>SuperKEKB implementation</vt:lpstr>
      <vt:lpstr>Magnet…</vt:lpstr>
      <vt:lpstr>Electron detector</vt:lpstr>
      <vt:lpstr>Alternative: BLA2LE/BLX2LE.2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thoughts towards Compton polarimtry for ‘Chiral BELLE2’</dc:title>
  <dc:creator>Aurélien Martens</dc:creator>
  <cp:lastModifiedBy>Aurélien Martens</cp:lastModifiedBy>
  <cp:revision>176</cp:revision>
  <cp:lastPrinted>2020-06-24T08:43:15Z</cp:lastPrinted>
  <dcterms:created xsi:type="dcterms:W3CDTF">2019-09-23T10:30:56Z</dcterms:created>
  <dcterms:modified xsi:type="dcterms:W3CDTF">2022-10-06T13:00:42Z</dcterms:modified>
</cp:coreProperties>
</file>