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5" r:id="rId5"/>
  </p:sldMasterIdLst>
  <p:notesMasterIdLst>
    <p:notesMasterId r:id="rId19"/>
  </p:notesMasterIdLst>
  <p:handoutMasterIdLst>
    <p:handoutMasterId r:id="rId20"/>
  </p:handoutMasterIdLst>
  <p:sldIdLst>
    <p:sldId id="337" r:id="rId6"/>
    <p:sldId id="704" r:id="rId7"/>
    <p:sldId id="709" r:id="rId8"/>
    <p:sldId id="274" r:id="rId9"/>
    <p:sldId id="711" r:id="rId10"/>
    <p:sldId id="597" r:id="rId11"/>
    <p:sldId id="596" r:id="rId12"/>
    <p:sldId id="719" r:id="rId13"/>
    <p:sldId id="661" r:id="rId14"/>
    <p:sldId id="716" r:id="rId15"/>
    <p:sldId id="718" r:id="rId16"/>
    <p:sldId id="603" r:id="rId17"/>
    <p:sldId id="697" r:id="rId18"/>
  </p:sldIdLst>
  <p:sldSz cx="9144000" cy="5143500" type="screen16x9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0"/>
    <a:srgbClr val="FF6600"/>
    <a:srgbClr val="1F497D"/>
    <a:srgbClr val="FFFFFF"/>
    <a:srgbClr val="FAF5F5"/>
    <a:srgbClr val="5791D7"/>
    <a:srgbClr val="83AEE1"/>
    <a:srgbClr val="003399"/>
    <a:srgbClr val="FBCBA3"/>
    <a:srgbClr val="D5B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2" autoAdjust="0"/>
    <p:restoredTop sz="93734" autoAdjust="0"/>
  </p:normalViewPr>
  <p:slideViewPr>
    <p:cSldViewPr showGuides="1">
      <p:cViewPr varScale="1">
        <p:scale>
          <a:sx n="83" d="100"/>
          <a:sy n="83" d="100"/>
        </p:scale>
        <p:origin x="252" y="40"/>
      </p:cViewPr>
      <p:guideLst>
        <p:guide orient="horz" pos="1620"/>
        <p:guide pos="2925"/>
      </p:guideLst>
    </p:cSldViewPr>
  </p:slideViewPr>
  <p:outlineViewPr>
    <p:cViewPr>
      <p:scale>
        <a:sx n="33" d="100"/>
        <a:sy n="33" d="100"/>
      </p:scale>
      <p:origin x="0" y="-17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110" d="100"/>
          <a:sy n="110" d="100"/>
        </p:scale>
        <p:origin x="-2208" y="-58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6797675" cy="10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ctr" anchorCtr="0" compatLnSpc="1">
            <a:prstTxWarp prst="textNoShape">
              <a:avLst/>
            </a:prstTxWarp>
          </a:bodyPr>
          <a:lstStyle>
            <a:lvl1pPr algn="ctr" defTabSz="899562">
              <a:defRPr sz="2400" b="1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BE"/>
              <a:t>European Research Council</a:t>
            </a:r>
            <a:endParaRPr lang="en-US" sz="120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922292"/>
            <a:ext cx="6796070" cy="100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ctr" anchorCtr="0" compatLnSpc="1">
            <a:prstTxWarp prst="textNoShape">
              <a:avLst/>
            </a:prstTxWarp>
          </a:bodyPr>
          <a:lstStyle>
            <a:lvl1pPr algn="ctr" defTabSz="899562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C5E6965-B652-44DC-ABCE-ED0A4C9AC13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0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6"/>
            <a:ext cx="2945873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t" anchorCtr="0" compatLnSpc="1">
            <a:prstTxWarp prst="textNoShape">
              <a:avLst/>
            </a:prstTxWarp>
          </a:bodyPr>
          <a:lstStyle>
            <a:lvl1pPr defTabSz="899562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03" y="6"/>
            <a:ext cx="2945873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t" anchorCtr="0" compatLnSpc="1">
            <a:prstTxWarp prst="textNoShape">
              <a:avLst/>
            </a:prstTxWarp>
          </a:bodyPr>
          <a:lstStyle>
            <a:lvl1pPr algn="r" defTabSz="899562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6234"/>
            <a:ext cx="5438783" cy="446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262"/>
            <a:ext cx="2945873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b" anchorCtr="0" compatLnSpc="1">
            <a:prstTxWarp prst="textNoShape">
              <a:avLst/>
            </a:prstTxWarp>
          </a:bodyPr>
          <a:lstStyle>
            <a:lvl1pPr defTabSz="899562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03" y="9429262"/>
            <a:ext cx="2945873" cy="4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18" tIns="44959" rIns="89918" bIns="44959" numCol="1" anchor="b" anchorCtr="0" compatLnSpc="1">
            <a:prstTxWarp prst="textNoShape">
              <a:avLst/>
            </a:prstTxWarp>
          </a:bodyPr>
          <a:lstStyle>
            <a:lvl1pPr algn="r" defTabSz="899562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0C349A3-44AF-4E97-9945-9F0AB40C2E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8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349A3-44AF-4E97-9945-9F0AB40C2E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88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88" y="719138"/>
            <a:ext cx="6654801" cy="37449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349A3-44AF-4E97-9945-9F0AB40C2E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0211" y="3287357"/>
            <a:ext cx="2317877" cy="55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438"/>
            <a:endParaRPr lang="en-GB" altLang="en-US" sz="600" dirty="0">
              <a:solidFill>
                <a:prstClr val="black"/>
              </a:solidFill>
            </a:endParaRPr>
          </a:p>
          <a:p>
            <a:pPr defTabSz="907438" eaLnBrk="0" hangingPunct="0"/>
            <a:endParaRPr lang="en-GB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395152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349A3-44AF-4E97-9945-9F0AB40C2E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7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88" y="719138"/>
            <a:ext cx="6654801" cy="37449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349A3-44AF-4E97-9945-9F0AB40C2E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0211" y="3287357"/>
            <a:ext cx="2317877" cy="55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438"/>
            <a:endParaRPr lang="en-GB" altLang="en-US" sz="600" dirty="0">
              <a:solidFill>
                <a:prstClr val="black"/>
              </a:solidFill>
            </a:endParaRPr>
          </a:p>
          <a:p>
            <a:pPr defTabSz="907438" eaLnBrk="0" hangingPunct="0"/>
            <a:endParaRPr lang="en-GB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119543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BFE1799-D149-6747-83AE-B3A0B8BBB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9564" y="175023"/>
            <a:ext cx="74580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27D68A-120C-3B4C-A19A-EC7DCD37A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5214"/>
            <a:ext cx="560898" cy="3893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52FA292-C976-4E94-A319-278EC64951B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3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8211E414-6681-4A24-9B19-65E4581FBD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D4781730-827E-4A1A-AEB6-1728DF945E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9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  <a:lvl2pPr>
              <a:defRPr>
                <a:solidFill>
                  <a:srgbClr val="002140"/>
                </a:solidFill>
              </a:defRPr>
            </a:lvl2pPr>
            <a:lvl3pPr>
              <a:defRPr>
                <a:solidFill>
                  <a:srgbClr val="002140"/>
                </a:solidFill>
              </a:defRPr>
            </a:lvl3pPr>
            <a:lvl4pPr>
              <a:defRPr>
                <a:solidFill>
                  <a:srgbClr val="002140"/>
                </a:solidFill>
              </a:defRPr>
            </a:lvl4pPr>
            <a:lvl5pPr>
              <a:defRPr>
                <a:solidFill>
                  <a:srgbClr val="0021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DE5407-72F7-9549-A5F8-3B9CF198E71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2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64" y="1356123"/>
            <a:ext cx="4198937" cy="3612356"/>
          </a:xfrm>
        </p:spPr>
        <p:txBody>
          <a:bodyPr/>
          <a:lstStyle>
            <a:lvl1pPr>
              <a:defRPr sz="1600">
                <a:solidFill>
                  <a:srgbClr val="002140"/>
                </a:solidFill>
              </a:defRPr>
            </a:lvl1pPr>
            <a:lvl2pPr>
              <a:defRPr sz="1600">
                <a:solidFill>
                  <a:srgbClr val="002140"/>
                </a:solidFill>
              </a:defRPr>
            </a:lvl2pPr>
            <a:lvl3pPr>
              <a:defRPr sz="1600">
                <a:solidFill>
                  <a:srgbClr val="002140"/>
                </a:solidFill>
              </a:defRPr>
            </a:lvl3pPr>
            <a:lvl4pPr>
              <a:defRPr sz="1600">
                <a:solidFill>
                  <a:srgbClr val="002140"/>
                </a:solidFill>
              </a:defRPr>
            </a:lvl4pPr>
            <a:lvl5pPr>
              <a:defRPr sz="1600">
                <a:solidFill>
                  <a:srgbClr val="0021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6123"/>
            <a:ext cx="4198938" cy="3612356"/>
          </a:xfrm>
        </p:spPr>
        <p:txBody>
          <a:bodyPr/>
          <a:lstStyle>
            <a:lvl1pPr>
              <a:defRPr sz="1600">
                <a:solidFill>
                  <a:srgbClr val="002140"/>
                </a:solidFill>
              </a:defRPr>
            </a:lvl1pPr>
            <a:lvl2pPr>
              <a:defRPr sz="1600">
                <a:solidFill>
                  <a:srgbClr val="002140"/>
                </a:solidFill>
              </a:defRPr>
            </a:lvl2pPr>
            <a:lvl3pPr>
              <a:defRPr sz="1600">
                <a:solidFill>
                  <a:srgbClr val="002140"/>
                </a:solidFill>
              </a:defRPr>
            </a:lvl3pPr>
            <a:lvl4pPr>
              <a:defRPr sz="1600">
                <a:solidFill>
                  <a:srgbClr val="002140"/>
                </a:solidFill>
              </a:defRPr>
            </a:lvl4pPr>
            <a:lvl5pPr>
              <a:defRPr sz="1600">
                <a:solidFill>
                  <a:srgbClr val="0021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2664A05F-6391-44A8-9EE0-905741D048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8211E414-6681-4A24-9B19-65E4581FBD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1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D4781730-827E-4A1A-AEB6-1728DF945E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593336"/>
            <a:ext cx="1513724" cy="38310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8939" y="4850346"/>
            <a:ext cx="1861408" cy="259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825" b="0" i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EU'S POLITICAL EXECUTIVE</a:t>
            </a: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1" y="4904277"/>
            <a:ext cx="323528" cy="151749"/>
          </a:xfrm>
          <a:prstGeom prst="rect">
            <a:avLst/>
          </a:prstGeom>
          <a:solidFill>
            <a:srgbClr val="034EA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C8D21B7-B314-438C-91E9-7FF9087DC078}" type="slidenum">
              <a:rPr lang="en-GB" sz="600" smtClean="0">
                <a:solidFill>
                  <a:schemeClr val="bg1"/>
                </a:solidFill>
              </a:rPr>
              <a:pPr algn="ctr">
                <a:defRPr/>
              </a:pPr>
              <a:t>‹Nr.›</a:t>
            </a:fld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9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BFE1799-D149-6747-83AE-B3A0B8BBB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9564" y="175023"/>
            <a:ext cx="74580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27D68A-120C-3B4C-A19A-EC7DCD37A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5214"/>
            <a:ext cx="560898" cy="3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  <a:lvl2pPr>
              <a:defRPr>
                <a:solidFill>
                  <a:srgbClr val="002140"/>
                </a:solidFill>
              </a:defRPr>
            </a:lvl2pPr>
            <a:lvl3pPr>
              <a:defRPr>
                <a:solidFill>
                  <a:srgbClr val="002140"/>
                </a:solidFill>
              </a:defRPr>
            </a:lvl3pPr>
            <a:lvl4pPr>
              <a:defRPr>
                <a:solidFill>
                  <a:srgbClr val="002140"/>
                </a:solidFill>
              </a:defRPr>
            </a:lvl4pPr>
            <a:lvl5pPr>
              <a:defRPr>
                <a:solidFill>
                  <a:srgbClr val="0021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DE5407-72F7-9549-A5F8-3B9CF198E71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338D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9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4" y="175023"/>
            <a:ext cx="7458075" cy="6786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64" y="1356123"/>
            <a:ext cx="4198937" cy="3612356"/>
          </a:xfrm>
        </p:spPr>
        <p:txBody>
          <a:bodyPr/>
          <a:lstStyle>
            <a:lvl1pPr>
              <a:defRPr sz="1600">
                <a:solidFill>
                  <a:srgbClr val="002140"/>
                </a:solidFill>
              </a:defRPr>
            </a:lvl1pPr>
            <a:lvl2pPr>
              <a:defRPr sz="1600">
                <a:solidFill>
                  <a:srgbClr val="002140"/>
                </a:solidFill>
              </a:defRPr>
            </a:lvl2pPr>
            <a:lvl3pPr>
              <a:defRPr sz="1600">
                <a:solidFill>
                  <a:srgbClr val="002140"/>
                </a:solidFill>
              </a:defRPr>
            </a:lvl3pPr>
            <a:lvl4pPr>
              <a:defRPr sz="1600">
                <a:solidFill>
                  <a:srgbClr val="002140"/>
                </a:solidFill>
              </a:defRPr>
            </a:lvl4pPr>
            <a:lvl5pPr>
              <a:defRPr sz="1600">
                <a:solidFill>
                  <a:srgbClr val="0021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6123"/>
            <a:ext cx="4198938" cy="3612356"/>
          </a:xfrm>
        </p:spPr>
        <p:txBody>
          <a:bodyPr/>
          <a:lstStyle>
            <a:lvl1pPr>
              <a:defRPr sz="1600">
                <a:solidFill>
                  <a:srgbClr val="002140"/>
                </a:solidFill>
              </a:defRPr>
            </a:lvl1pPr>
            <a:lvl2pPr>
              <a:defRPr sz="1600">
                <a:solidFill>
                  <a:srgbClr val="002140"/>
                </a:solidFill>
              </a:defRPr>
            </a:lvl2pPr>
            <a:lvl3pPr>
              <a:defRPr sz="1600">
                <a:solidFill>
                  <a:srgbClr val="002140"/>
                </a:solidFill>
              </a:defRPr>
            </a:lvl3pPr>
            <a:lvl4pPr>
              <a:defRPr sz="1600">
                <a:solidFill>
                  <a:srgbClr val="002140"/>
                </a:solidFill>
              </a:defRPr>
            </a:lvl4pPr>
            <a:lvl5pPr>
              <a:defRPr sz="1600">
                <a:solidFill>
                  <a:srgbClr val="0021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2664A05F-6391-44A8-9EE0-905741D048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5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32814" y="4731544"/>
            <a:ext cx="611187" cy="4119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60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552FA292-C976-4E94-A319-278EC64951B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96864" y="1356122"/>
            <a:ext cx="8550275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3EDD2B9-815B-BC45-99E5-778454CCB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9564" y="175023"/>
            <a:ext cx="74580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00A7DD-DA51-9C42-9EFA-B19E5A6512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7" y="4515973"/>
            <a:ext cx="551652" cy="527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A0C689-D4FE-9645-B28C-742CA12A961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" y="4654455"/>
            <a:ext cx="560898" cy="38938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42AAF-2C48-1B47-A918-AEE17B0580B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EEA168-78FA-5142-9E4D-890AFC953B4B}"/>
              </a:ext>
            </a:extLst>
          </p:cNvPr>
          <p:cNvCxnSpPr/>
          <p:nvPr userDrawn="1"/>
        </p:nvCxnSpPr>
        <p:spPr bwMode="auto">
          <a:xfrm>
            <a:off x="9144000" y="0"/>
            <a:ext cx="0" cy="5143500"/>
          </a:xfrm>
          <a:prstGeom prst="line">
            <a:avLst/>
          </a:prstGeom>
          <a:ln w="22225"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4" r:id="rId3"/>
    <p:sldLayoutId id="2147483706" r:id="rId4"/>
    <p:sldLayoutId id="2147483707" r:id="rId5"/>
    <p:sldLayoutId id="2147483723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None/>
        <a:defRPr sz="1800">
          <a:solidFill>
            <a:srgbClr val="FF6600"/>
          </a:solidFill>
          <a:latin typeface="+mn-lt"/>
          <a:ea typeface="ＭＳ Ｐゴシック" charset="0"/>
          <a:cs typeface="ＭＳ Ｐゴシック" charset="0"/>
        </a:defRPr>
      </a:lvl1pPr>
      <a:lvl2pPr marL="966788" indent="-509588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1600">
          <a:solidFill>
            <a:srgbClr val="002140"/>
          </a:solidFill>
          <a:latin typeface="+mn-lt"/>
          <a:ea typeface="ＭＳ Ｐゴシック" charset="0"/>
        </a:defRPr>
      </a:lvl2pPr>
      <a:lvl3pPr marL="1309688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Char char="•"/>
        <a:defRPr sz="1600">
          <a:solidFill>
            <a:srgbClr val="002140"/>
          </a:solidFill>
          <a:latin typeface="+mn-lt"/>
          <a:ea typeface="ＭＳ Ｐゴシック" charset="0"/>
        </a:defRPr>
      </a:lvl3pPr>
      <a:lvl4pPr marL="1717675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Arial" charset="0"/>
        <a:buChar char="–"/>
        <a:defRPr sz="1600">
          <a:solidFill>
            <a:srgbClr val="002140"/>
          </a:solidFill>
          <a:latin typeface="+mn-lt"/>
          <a:ea typeface="ＭＳ Ｐゴシック" charset="0"/>
        </a:defRPr>
      </a:lvl4pPr>
      <a:lvl5pPr marL="21256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1600">
          <a:solidFill>
            <a:srgbClr val="002140"/>
          </a:solidFill>
          <a:latin typeface="+mn-lt"/>
          <a:ea typeface="ＭＳ Ｐゴシック" charset="0"/>
        </a:defRPr>
      </a:lvl5pPr>
      <a:lvl6pPr marL="25828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6pPr>
      <a:lvl7pPr marL="30400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7pPr>
      <a:lvl8pPr marL="34972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8pPr>
      <a:lvl9pPr marL="39544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32814" y="4731544"/>
            <a:ext cx="611187" cy="4119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60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552FA292-C976-4E94-A319-278EC64951B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96864" y="1356122"/>
            <a:ext cx="8550275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3EDD2B9-815B-BC45-99E5-778454CCB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9564" y="175023"/>
            <a:ext cx="74580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00A7DD-DA51-9C42-9EFA-B19E5A6512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7" y="4515973"/>
            <a:ext cx="551652" cy="527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A0C689-D4FE-9645-B28C-742CA12A96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" y="4654455"/>
            <a:ext cx="560898" cy="38938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42AAF-2C48-1B47-A918-AEE17B0580B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95536" y="987574"/>
            <a:ext cx="1656184" cy="0"/>
          </a:xfrm>
          <a:prstGeom prst="line">
            <a:avLst/>
          </a:prstGeom>
          <a:ln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EEA168-78FA-5142-9E4D-890AFC953B4B}"/>
              </a:ext>
            </a:extLst>
          </p:cNvPr>
          <p:cNvCxnSpPr/>
          <p:nvPr userDrawn="1"/>
        </p:nvCxnSpPr>
        <p:spPr bwMode="auto">
          <a:xfrm>
            <a:off x="9144000" y="0"/>
            <a:ext cx="0" cy="5143500"/>
          </a:xfrm>
          <a:prstGeom prst="line">
            <a:avLst/>
          </a:prstGeom>
          <a:ln w="22225">
            <a:solidFill>
              <a:srgbClr val="00214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None/>
        <a:defRPr sz="1800">
          <a:solidFill>
            <a:srgbClr val="FF6600"/>
          </a:solidFill>
          <a:latin typeface="+mn-lt"/>
          <a:ea typeface="ＭＳ Ｐゴシック" charset="0"/>
          <a:cs typeface="ＭＳ Ｐゴシック" charset="0"/>
        </a:defRPr>
      </a:lvl1pPr>
      <a:lvl2pPr marL="966788" indent="-509588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1600">
          <a:solidFill>
            <a:srgbClr val="002140"/>
          </a:solidFill>
          <a:latin typeface="+mn-lt"/>
          <a:ea typeface="ＭＳ Ｐゴシック" charset="0"/>
        </a:defRPr>
      </a:lvl2pPr>
      <a:lvl3pPr marL="1309688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Char char="•"/>
        <a:defRPr sz="1600">
          <a:solidFill>
            <a:srgbClr val="002140"/>
          </a:solidFill>
          <a:latin typeface="+mn-lt"/>
          <a:ea typeface="ＭＳ Ｐゴシック" charset="0"/>
        </a:defRPr>
      </a:lvl3pPr>
      <a:lvl4pPr marL="1717675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Arial" charset="0"/>
        <a:buChar char="–"/>
        <a:defRPr sz="1600">
          <a:solidFill>
            <a:srgbClr val="002140"/>
          </a:solidFill>
          <a:latin typeface="+mn-lt"/>
          <a:ea typeface="ＭＳ Ｐゴシック" charset="0"/>
        </a:defRPr>
      </a:lvl4pPr>
      <a:lvl5pPr marL="21256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1600">
          <a:solidFill>
            <a:srgbClr val="002140"/>
          </a:solidFill>
          <a:latin typeface="+mn-lt"/>
          <a:ea typeface="ＭＳ Ｐゴシック" charset="0"/>
        </a:defRPr>
      </a:lvl5pPr>
      <a:lvl6pPr marL="25828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6pPr>
      <a:lvl7pPr marL="30400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7pPr>
      <a:lvl8pPr marL="34972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8pPr>
      <a:lvl9pPr marL="39544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.Oswald@ec.europa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data.pro/ec-char-timeline-2/web/#/timeline/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op.europa.eu/en/publication-detail/-/publication/d3e77637-a963-11eb-9585-01aa75ed71a1/language-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213"/>
          <p:cNvSpPr>
            <a:spLocks noChangeAspect="1" noChangeShapeType="1"/>
          </p:cNvSpPr>
          <p:nvPr/>
        </p:nvSpPr>
        <p:spPr bwMode="gray">
          <a:xfrm>
            <a:off x="5311775" y="1945393"/>
            <a:ext cx="0" cy="2371813"/>
          </a:xfrm>
          <a:prstGeom prst="line">
            <a:avLst/>
          </a:prstGeom>
          <a:noFill/>
          <a:ln w="9525">
            <a:solidFill>
              <a:srgbClr val="0021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43574" name="Rectangle 214"/>
          <p:cNvSpPr>
            <a:spLocks noChangeArrowheads="1"/>
          </p:cNvSpPr>
          <p:nvPr/>
        </p:nvSpPr>
        <p:spPr bwMode="gray">
          <a:xfrm>
            <a:off x="179512" y="1708858"/>
            <a:ext cx="5089350" cy="253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FB5105"/>
                </a:solidFill>
              </a:rPr>
              <a:t>Working as a physicist </a:t>
            </a:r>
          </a:p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FB5105"/>
                </a:solidFill>
              </a:rPr>
              <a:t>in the European public administration</a:t>
            </a:r>
          </a:p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dirty="0">
              <a:solidFill>
                <a:srgbClr val="002140"/>
              </a:solidFill>
            </a:endParaRPr>
          </a:p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140"/>
                </a:solidFill>
              </a:rPr>
              <a:t>Christian Oswald</a:t>
            </a:r>
          </a:p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140"/>
                </a:solidFill>
                <a:hlinkClick r:id="rId3"/>
              </a:rPr>
              <a:t>Christian.Oswald@ec.europa.eu</a:t>
            </a:r>
            <a:endParaRPr lang="en-GB" sz="1600" dirty="0">
              <a:solidFill>
                <a:srgbClr val="002140"/>
              </a:solidFill>
            </a:endParaRPr>
          </a:p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140"/>
                </a:solidFill>
              </a:rPr>
              <a:t>25 May 2023</a:t>
            </a:r>
          </a:p>
          <a:p>
            <a:pPr algn="r">
              <a:lnSpc>
                <a:spcPct val="12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140"/>
                </a:solidFill>
              </a:rPr>
              <a:t>Belle II Academy 2023</a:t>
            </a:r>
          </a:p>
        </p:txBody>
      </p:sp>
      <p:sp>
        <p:nvSpPr>
          <p:cNvPr id="3084" name="Rectangle 215"/>
          <p:cNvSpPr>
            <a:spLocks noChangeArrowheads="1"/>
          </p:cNvSpPr>
          <p:nvPr/>
        </p:nvSpPr>
        <p:spPr bwMode="gray">
          <a:xfrm>
            <a:off x="296863" y="267494"/>
            <a:ext cx="68788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The European Research Council</a:t>
            </a:r>
          </a:p>
          <a:p>
            <a:endParaRPr lang="en-GB" sz="2400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90011"/>
            <a:ext cx="2224144" cy="222414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0295B4C-D652-2D4F-A8AA-86883FE957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99147" y="1237620"/>
            <a:ext cx="6559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685800"/>
            <a:r>
              <a:rPr lang="en-US" altLang="en-US" sz="2400" b="1" dirty="0">
                <a:solidFill>
                  <a:srgbClr val="F16521"/>
                </a:solidFill>
                <a:latin typeface="Arial"/>
                <a:ea typeface="ＭＳ Ｐゴシック" charset="-128"/>
                <a:cs typeface="Arial" charset="0"/>
              </a:rPr>
              <a:t>    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37DB25B-06C9-7447-9B0B-2420316A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9" y="6533510"/>
            <a:ext cx="40954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/>
            <a:r>
              <a:rPr lang="en-US" sz="1100" dirty="0">
                <a:solidFill>
                  <a:srgbClr val="FFFFFF"/>
                </a:solidFill>
              </a:rPr>
              <a:t>© Art &amp; Build Architect / Montois Partners / credits: S. Brison</a:t>
            </a:r>
            <a:endParaRPr lang="en-GB" sz="11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11B26-A92C-454C-B988-3D07C4063149}"/>
              </a:ext>
            </a:extLst>
          </p:cNvPr>
          <p:cNvSpPr txBox="1"/>
          <p:nvPr/>
        </p:nvSpPr>
        <p:spPr>
          <a:xfrm>
            <a:off x="6069993" y="2996005"/>
            <a:ext cx="682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A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95DF1A-B112-C241-A369-5326B0D00EA7}"/>
              </a:ext>
            </a:extLst>
          </p:cNvPr>
          <p:cNvSpPr/>
          <p:nvPr/>
        </p:nvSpPr>
        <p:spPr>
          <a:xfrm>
            <a:off x="1143000" y="4812905"/>
            <a:ext cx="68580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1950" b="1" dirty="0">
                <a:solidFill>
                  <a:srgbClr val="FAF5F5"/>
                </a:solidFill>
              </a:rPr>
              <a:t> </a:t>
            </a:r>
          </a:p>
        </p:txBody>
      </p:sp>
      <p:sp>
        <p:nvSpPr>
          <p:cNvPr id="11" name="Line 213">
            <a:extLst>
              <a:ext uri="{FF2B5EF4-FFF2-40B4-BE49-F238E27FC236}">
                <a16:creationId xmlns:a16="http://schemas.microsoft.com/office/drawing/2014/main" id="{04896AD4-2E4B-8D4D-B971-E4702DFF7257}"/>
              </a:ext>
            </a:extLst>
          </p:cNvPr>
          <p:cNvSpPr>
            <a:spLocks noChangeAspect="1" noChangeShapeType="1"/>
          </p:cNvSpPr>
          <p:nvPr/>
        </p:nvSpPr>
        <p:spPr bwMode="gray">
          <a:xfrm rot="5400000">
            <a:off x="4572000" y="-3584426"/>
            <a:ext cx="0" cy="9144000"/>
          </a:xfrm>
          <a:prstGeom prst="line">
            <a:avLst/>
          </a:prstGeom>
          <a:noFill/>
          <a:ln w="9525">
            <a:solidFill>
              <a:srgbClr val="00214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A4F2-23BE-66A6-AD10-4771B95F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Staff categories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E23A-7D17-89CA-44CC-D3A516590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 descr="Contract agents (CAST)">
            <a:extLst>
              <a:ext uri="{FF2B5EF4-FFF2-40B4-BE49-F238E27FC236}">
                <a16:creationId xmlns:a16="http://schemas.microsoft.com/office/drawing/2014/main" id="{01F5FEC2-58FD-51C3-C7F2-95783571BA6B}"/>
              </a:ext>
            </a:extLst>
          </p:cNvPr>
          <p:cNvSpPr txBox="1"/>
          <p:nvPr/>
        </p:nvSpPr>
        <p:spPr>
          <a:xfrm>
            <a:off x="1745540" y="1437624"/>
            <a:ext cx="1765800" cy="1061100"/>
          </a:xfrm>
          <a:prstGeom prst="rect">
            <a:avLst/>
          </a:prstGeom>
          <a:solidFill>
            <a:srgbClr val="003399"/>
          </a:solidFill>
        </p:spPr>
        <p:txBody>
          <a:bodyPr wrap="square" lIns="67500" tIns="67500" rIns="67500" bIns="67500" rtlCol="0" anchor="b" anchorCtr="0">
            <a:noAutofit/>
          </a:bodyPr>
          <a:lstStyle/>
          <a:p>
            <a:pPr>
              <a:lnSpc>
                <a:spcPts val="1950"/>
              </a:lnSpc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  <a:ea typeface="+mn-ea"/>
              </a:rPr>
              <a:t>Contract agents</a:t>
            </a:r>
          </a:p>
          <a:p>
            <a:pPr>
              <a:lnSpc>
                <a:spcPts val="1950"/>
              </a:lnSpc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  <a:ea typeface="+mn-ea"/>
              </a:rPr>
              <a:t>(CAST)</a:t>
            </a:r>
          </a:p>
        </p:txBody>
      </p:sp>
      <p:sp>
        <p:nvSpPr>
          <p:cNvPr id="7" name="TextBox 6" descr="Temporary agents">
            <a:extLst>
              <a:ext uri="{FF2B5EF4-FFF2-40B4-BE49-F238E27FC236}">
                <a16:creationId xmlns:a16="http://schemas.microsoft.com/office/drawing/2014/main" id="{A9DC2690-6656-0E8A-BF17-08E4AD9ACD1D}"/>
              </a:ext>
            </a:extLst>
          </p:cNvPr>
          <p:cNvSpPr txBox="1"/>
          <p:nvPr/>
        </p:nvSpPr>
        <p:spPr>
          <a:xfrm>
            <a:off x="3691669" y="1437624"/>
            <a:ext cx="1765800" cy="1061100"/>
          </a:xfrm>
          <a:prstGeom prst="rect">
            <a:avLst/>
          </a:prstGeom>
          <a:solidFill>
            <a:srgbClr val="003399"/>
          </a:solidFill>
        </p:spPr>
        <p:txBody>
          <a:bodyPr wrap="square" lIns="67500" tIns="67500" rIns="67500" bIns="67500" rtlCol="0" anchor="b" anchorCtr="0">
            <a:noAutofit/>
          </a:bodyPr>
          <a:lstStyle/>
          <a:p>
            <a:pPr>
              <a:lnSpc>
                <a:spcPts val="1950"/>
              </a:lnSpc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  <a:ea typeface="+mn-ea"/>
              </a:rPr>
              <a:t>Temporary agents</a:t>
            </a:r>
          </a:p>
        </p:txBody>
      </p:sp>
      <p:sp>
        <p:nvSpPr>
          <p:cNvPr id="8" name="TextBox 7" descr="Interim staff">
            <a:extLst>
              <a:ext uri="{FF2B5EF4-FFF2-40B4-BE49-F238E27FC236}">
                <a16:creationId xmlns:a16="http://schemas.microsoft.com/office/drawing/2014/main" id="{79CD314A-9D30-F605-75B2-85C33AC4D72C}"/>
              </a:ext>
            </a:extLst>
          </p:cNvPr>
          <p:cNvSpPr txBox="1"/>
          <p:nvPr/>
        </p:nvSpPr>
        <p:spPr>
          <a:xfrm>
            <a:off x="5637797" y="1437624"/>
            <a:ext cx="1765800" cy="1061100"/>
          </a:xfrm>
          <a:prstGeom prst="rect">
            <a:avLst/>
          </a:prstGeom>
          <a:solidFill>
            <a:srgbClr val="003399"/>
          </a:solidFill>
        </p:spPr>
        <p:txBody>
          <a:bodyPr wrap="square" lIns="67500" tIns="67500" rIns="67500" bIns="67500" rtlCol="0" anchor="b" anchorCtr="0">
            <a:noAutofit/>
          </a:bodyPr>
          <a:lstStyle/>
          <a:p>
            <a:pPr>
              <a:lnSpc>
                <a:spcPts val="1950"/>
              </a:lnSpc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  <a:ea typeface="+mn-ea"/>
              </a:rPr>
              <a:t>Interim staff</a:t>
            </a:r>
          </a:p>
        </p:txBody>
      </p:sp>
      <p:sp>
        <p:nvSpPr>
          <p:cNvPr id="9" name="TextBox 8" descr="Freelance">
            <a:extLst>
              <a:ext uri="{FF2B5EF4-FFF2-40B4-BE49-F238E27FC236}">
                <a16:creationId xmlns:a16="http://schemas.microsoft.com/office/drawing/2014/main" id="{5D51969B-AB9C-23A5-DFAF-FB1EAB95E6DA}"/>
              </a:ext>
            </a:extLst>
          </p:cNvPr>
          <p:cNvSpPr txBox="1"/>
          <p:nvPr/>
        </p:nvSpPr>
        <p:spPr>
          <a:xfrm>
            <a:off x="1745540" y="2654805"/>
            <a:ext cx="1765800" cy="1061100"/>
          </a:xfrm>
          <a:prstGeom prst="rect">
            <a:avLst/>
          </a:prstGeom>
          <a:solidFill>
            <a:srgbClr val="003399"/>
          </a:solidFill>
        </p:spPr>
        <p:txBody>
          <a:bodyPr wrap="square" lIns="67500" tIns="67500" rIns="67500" bIns="67500" rtlCol="0" anchor="b" anchorCtr="0">
            <a:noAutofit/>
          </a:bodyPr>
          <a:lstStyle/>
          <a:p>
            <a:pPr>
              <a:lnSpc>
                <a:spcPts val="1950"/>
              </a:lnSpc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  <a:ea typeface="+mn-ea"/>
              </a:rPr>
              <a:t>Freelance</a:t>
            </a:r>
          </a:p>
        </p:txBody>
      </p:sp>
      <p:sp>
        <p:nvSpPr>
          <p:cNvPr id="10" name="TextBox 9" descr="Seconded National Experts">
            <a:extLst>
              <a:ext uri="{FF2B5EF4-FFF2-40B4-BE49-F238E27FC236}">
                <a16:creationId xmlns:a16="http://schemas.microsoft.com/office/drawing/2014/main" id="{384EFCDD-A52E-2413-4EE8-E91595B50764}"/>
              </a:ext>
            </a:extLst>
          </p:cNvPr>
          <p:cNvSpPr txBox="1"/>
          <p:nvPr/>
        </p:nvSpPr>
        <p:spPr>
          <a:xfrm>
            <a:off x="3691669" y="2654805"/>
            <a:ext cx="1765800" cy="1061100"/>
          </a:xfrm>
          <a:prstGeom prst="rect">
            <a:avLst/>
          </a:prstGeom>
          <a:solidFill>
            <a:srgbClr val="003399"/>
          </a:solidFill>
        </p:spPr>
        <p:txBody>
          <a:bodyPr wrap="square" lIns="67500" tIns="67500" rIns="67500" bIns="67500" rtlCol="0" anchor="b" anchorCtr="0">
            <a:noAutofit/>
          </a:bodyPr>
          <a:lstStyle/>
          <a:p>
            <a:pPr>
              <a:lnSpc>
                <a:spcPts val="1950"/>
              </a:lnSpc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  <a:ea typeface="+mn-ea"/>
              </a:rPr>
              <a:t>Seconded National Experts</a:t>
            </a:r>
          </a:p>
        </p:txBody>
      </p:sp>
      <p:sp>
        <p:nvSpPr>
          <p:cNvPr id="11" name="TextBox 10" descr="Trainees">
            <a:extLst>
              <a:ext uri="{FF2B5EF4-FFF2-40B4-BE49-F238E27FC236}">
                <a16:creationId xmlns:a16="http://schemas.microsoft.com/office/drawing/2014/main" id="{CAD9EC9F-5002-8001-6E14-AABBCD98FAC3}"/>
              </a:ext>
            </a:extLst>
          </p:cNvPr>
          <p:cNvSpPr txBox="1"/>
          <p:nvPr/>
        </p:nvSpPr>
        <p:spPr>
          <a:xfrm>
            <a:off x="5637797" y="2654805"/>
            <a:ext cx="1765800" cy="1061100"/>
          </a:xfrm>
          <a:prstGeom prst="rect">
            <a:avLst/>
          </a:prstGeom>
          <a:solidFill>
            <a:srgbClr val="003399"/>
          </a:solidFill>
        </p:spPr>
        <p:txBody>
          <a:bodyPr wrap="square" lIns="67500" tIns="67500" rIns="67500" bIns="67500" rtlCol="0" anchor="b" anchorCtr="0">
            <a:noAutofit/>
          </a:bodyPr>
          <a:lstStyle/>
          <a:p>
            <a:pPr>
              <a:lnSpc>
                <a:spcPts val="1950"/>
              </a:lnSpc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  <a:ea typeface="+mn-ea"/>
              </a:rPr>
              <a:t>Trainees</a:t>
            </a:r>
          </a:p>
        </p:txBody>
      </p:sp>
    </p:spTree>
    <p:extLst>
      <p:ext uri="{BB962C8B-B14F-4D97-AF65-F5344CB8AC3E}">
        <p14:creationId xmlns:p14="http://schemas.microsoft.com/office/powerpoint/2010/main" val="3320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D6A6F-10D4-7924-2CB5-C3E52829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CAST selection procedure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DAFDE-9302-6C7A-0671-4CB16C0A3C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4715B1A-1C1D-243A-0FFD-CE05D942D862}"/>
              </a:ext>
            </a:extLst>
          </p:cNvPr>
          <p:cNvSpPr/>
          <p:nvPr/>
        </p:nvSpPr>
        <p:spPr>
          <a:xfrm>
            <a:off x="2155879" y="1347614"/>
            <a:ext cx="1323975" cy="917972"/>
          </a:xfrm>
          <a:prstGeom prst="roundRect">
            <a:avLst>
              <a:gd name="adj" fmla="val 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 anchorCtr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GB" altLang="en-US" sz="1350" b="1" dirty="0">
                <a:solidFill>
                  <a:srgbClr val="FFFFFF"/>
                </a:solidFill>
                <a:latin typeface="Century Gothic" pitchFamily="34" charset="0"/>
              </a:rPr>
              <a:t>Open registration period</a:t>
            </a:r>
          </a:p>
        </p:txBody>
      </p:sp>
      <p:sp>
        <p:nvSpPr>
          <p:cNvPr id="6" name="Down Arrow 4">
            <a:extLst>
              <a:ext uri="{FF2B5EF4-FFF2-40B4-BE49-F238E27FC236}">
                <a16:creationId xmlns:a16="http://schemas.microsoft.com/office/drawing/2014/main" id="{279AF8C1-7AAB-297A-3E11-1C6A406BB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206793" y="3110444"/>
            <a:ext cx="364331" cy="434579"/>
          </a:xfrm>
          <a:prstGeom prst="downArrow">
            <a:avLst/>
          </a:prstGeom>
          <a:solidFill>
            <a:srgbClr val="247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endParaRPr lang="fr-BE" altLang="en-US" sz="1350" b="1">
              <a:solidFill>
                <a:srgbClr val="000000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9408FBB6-B355-9128-3A4F-70CAFDD136F8}"/>
              </a:ext>
            </a:extLst>
          </p:cNvPr>
          <p:cNvSpPr/>
          <p:nvPr/>
        </p:nvSpPr>
        <p:spPr>
          <a:xfrm>
            <a:off x="5980010" y="1360115"/>
            <a:ext cx="1845627" cy="91797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 anchorCtr="0"/>
          <a:lstStyle/>
          <a:p>
            <a:pPr defTabSz="685800">
              <a:defRPr/>
            </a:pPr>
            <a:r>
              <a:rPr lang="en-GB" sz="13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Testing by EPSO (MCQs):</a:t>
            </a:r>
          </a:p>
        </p:txBody>
      </p:sp>
      <p:sp>
        <p:nvSpPr>
          <p:cNvPr id="8" name="Down Arrow 13">
            <a:extLst>
              <a:ext uri="{FF2B5EF4-FFF2-40B4-BE49-F238E27FC236}">
                <a16:creationId xmlns:a16="http://schemas.microsoft.com/office/drawing/2014/main" id="{F919A66F-42D5-FD55-EACD-A7F2B923A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328245" y="2219200"/>
            <a:ext cx="749015" cy="1405590"/>
          </a:xfrm>
          <a:prstGeom prst="downArrow">
            <a:avLst/>
          </a:prstGeom>
          <a:solidFill>
            <a:srgbClr val="247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endParaRPr lang="fr-BE" altLang="en-US" sz="1350" b="1">
              <a:solidFill>
                <a:srgbClr val="000000"/>
              </a:solidFill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DFE76DD-B636-1279-B125-5C6DDAE27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952" y="2766317"/>
            <a:ext cx="12561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fr-BE" altLang="en-US" sz="75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if </a:t>
            </a:r>
            <a:r>
              <a:rPr lang="fr-BE" altLang="en-US" sz="750" dirty="0" err="1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successful</a:t>
            </a:r>
            <a:r>
              <a:rPr lang="fr-BE" altLang="en-US" sz="75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, </a:t>
            </a:r>
            <a:br>
              <a:rPr lang="fr-BE" altLang="en-US" sz="75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</a:br>
            <a:r>
              <a:rPr lang="fr-BE" altLang="en-US" sz="750" dirty="0" err="1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results</a:t>
            </a:r>
            <a:r>
              <a:rPr lang="fr-BE" altLang="en-US" sz="75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 </a:t>
            </a:r>
            <a:r>
              <a:rPr lang="fr-BE" altLang="en-US" sz="750" dirty="0" err="1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valid</a:t>
            </a:r>
            <a:r>
              <a:rPr lang="fr-BE" altLang="en-US" sz="75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 for 10 </a:t>
            </a:r>
            <a:r>
              <a:rPr lang="fr-BE" altLang="en-US" sz="750" dirty="0" err="1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yrs</a:t>
            </a:r>
            <a:endParaRPr lang="en-GB" altLang="en-US" sz="750" dirty="0">
              <a:solidFill>
                <a:srgbClr val="FFFFFF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0" name="Down Arrow 15">
            <a:extLst>
              <a:ext uri="{FF2B5EF4-FFF2-40B4-BE49-F238E27FC236}">
                <a16:creationId xmlns:a16="http://schemas.microsoft.com/office/drawing/2014/main" id="{DE925317-E917-06D1-3F12-2FBA46427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325865" y="3050256"/>
            <a:ext cx="749014" cy="1405589"/>
          </a:xfrm>
          <a:prstGeom prst="downArrow">
            <a:avLst/>
          </a:prstGeom>
          <a:solidFill>
            <a:srgbClr val="247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endParaRPr lang="fr-BE" altLang="en-US" sz="1350" b="1">
              <a:solidFill>
                <a:srgbClr val="000000"/>
              </a:solidFill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5AB1038F-50CC-7393-6933-CFBBB4CF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762" y="3610772"/>
            <a:ext cx="12561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fr-BE" altLang="en-US" sz="75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if </a:t>
            </a:r>
            <a:r>
              <a:rPr lang="fr-BE" altLang="en-US" sz="750" dirty="0" err="1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successful</a:t>
            </a:r>
            <a:r>
              <a:rPr lang="fr-BE" altLang="en-US" sz="75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, </a:t>
            </a:r>
            <a:br>
              <a:rPr lang="fr-BE" altLang="en-US" sz="75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</a:br>
            <a:r>
              <a:rPr lang="fr-BE" altLang="en-US" sz="750" dirty="0" err="1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results</a:t>
            </a:r>
            <a:r>
              <a:rPr lang="fr-BE" altLang="en-US" sz="75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 </a:t>
            </a:r>
            <a:r>
              <a:rPr lang="fr-BE" altLang="en-US" sz="750" dirty="0" err="1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valid</a:t>
            </a:r>
            <a:r>
              <a:rPr lang="fr-BE" altLang="en-US" sz="75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 for 5 </a:t>
            </a:r>
            <a:r>
              <a:rPr lang="fr-BE" altLang="en-US" sz="750" dirty="0" err="1">
                <a:solidFill>
                  <a:srgbClr val="FFFFFF"/>
                </a:solidFill>
                <a:latin typeface="Century Gothic" panose="020B0502020202020204" pitchFamily="34" charset="0"/>
                <a:ea typeface="+mn-ea"/>
              </a:rPr>
              <a:t>yrs</a:t>
            </a:r>
            <a:endParaRPr lang="en-GB" altLang="en-US" sz="750" dirty="0">
              <a:solidFill>
                <a:srgbClr val="FFFFFF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9D6443A-D88E-5435-8A77-31DEAA290405}"/>
              </a:ext>
            </a:extLst>
          </p:cNvPr>
          <p:cNvSpPr/>
          <p:nvPr/>
        </p:nvSpPr>
        <p:spPr>
          <a:xfrm>
            <a:off x="4067944" y="1347614"/>
            <a:ext cx="1323975" cy="917972"/>
          </a:xfrm>
          <a:prstGeom prst="roundRect">
            <a:avLst>
              <a:gd name="adj" fmla="val 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 anchorCtr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GB" altLang="en-US" sz="1350" b="1" dirty="0">
                <a:solidFill>
                  <a:srgbClr val="FFFFFF"/>
                </a:solidFill>
                <a:latin typeface="Century Gothic" pitchFamily="34" charset="0"/>
              </a:rPr>
              <a:t>Preselection by recruiting services</a:t>
            </a:r>
          </a:p>
        </p:txBody>
      </p:sp>
      <p:sp>
        <p:nvSpPr>
          <p:cNvPr id="13" name="Down Arrow 8">
            <a:extLst>
              <a:ext uri="{FF2B5EF4-FFF2-40B4-BE49-F238E27FC236}">
                <a16:creationId xmlns:a16="http://schemas.microsoft.com/office/drawing/2014/main" id="{C2F13EE2-307B-79FA-F6EC-75DB711C2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506222" y="1598514"/>
            <a:ext cx="364331" cy="434579"/>
          </a:xfrm>
          <a:prstGeom prst="downArrow">
            <a:avLst/>
          </a:prstGeom>
          <a:solidFill>
            <a:srgbClr val="247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endParaRPr lang="fr-BE" altLang="en-US" sz="1350" b="1">
              <a:solidFill>
                <a:srgbClr val="000000"/>
              </a:solidFill>
            </a:endParaRPr>
          </a:p>
        </p:txBody>
      </p:sp>
      <p:sp>
        <p:nvSpPr>
          <p:cNvPr id="14" name="Down Arrow 10">
            <a:extLst>
              <a:ext uri="{FF2B5EF4-FFF2-40B4-BE49-F238E27FC236}">
                <a16:creationId xmlns:a16="http://schemas.microsoft.com/office/drawing/2014/main" id="{48E9C51B-F94E-DBC4-535C-75D1EBB3E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945128" y="1598514"/>
            <a:ext cx="364331" cy="434579"/>
          </a:xfrm>
          <a:prstGeom prst="downArrow">
            <a:avLst/>
          </a:prstGeom>
          <a:solidFill>
            <a:srgbClr val="247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endParaRPr lang="fr-BE" altLang="en-US" sz="1350" b="1">
              <a:solidFill>
                <a:srgbClr val="000000"/>
              </a:solidFill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DF7F95D3-B935-36A8-BB1B-DA4618DC34F5}"/>
              </a:ext>
            </a:extLst>
          </p:cNvPr>
          <p:cNvSpPr/>
          <p:nvPr/>
        </p:nvSpPr>
        <p:spPr>
          <a:xfrm>
            <a:off x="6501662" y="2536644"/>
            <a:ext cx="1323975" cy="1547174"/>
          </a:xfrm>
          <a:prstGeom prst="roundRect">
            <a:avLst>
              <a:gd name="adj" fmla="val 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 anchorCtr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GB" altLang="en-US" sz="1350" b="1" dirty="0">
                <a:solidFill>
                  <a:srgbClr val="FFFFFF"/>
                </a:solidFill>
                <a:latin typeface="Century Gothic" pitchFamily="34" charset="0"/>
              </a:rPr>
              <a:t>Interview by recruiting service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67885D89-F13D-5D6E-58CB-5A0B3C0868A0}"/>
              </a:ext>
            </a:extLst>
          </p:cNvPr>
          <p:cNvSpPr/>
          <p:nvPr/>
        </p:nvSpPr>
        <p:spPr>
          <a:xfrm>
            <a:off x="6512184" y="4299842"/>
            <a:ext cx="1323975" cy="374376"/>
          </a:xfrm>
          <a:prstGeom prst="roundRect">
            <a:avLst>
              <a:gd name="adj" fmla="val 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 anchorCtr="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en-GB" altLang="en-US" sz="1350" b="1" dirty="0">
                <a:solidFill>
                  <a:srgbClr val="FFFFFF"/>
                </a:solidFill>
                <a:latin typeface="Century Gothic" pitchFamily="34" charset="0"/>
              </a:rPr>
              <a:t>Recruiting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300EB1E6-E6BB-F1E3-FB7C-05BC44A4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5675" y="4127558"/>
            <a:ext cx="195950" cy="142814"/>
          </a:xfrm>
          <a:prstGeom prst="downArrow">
            <a:avLst/>
          </a:prstGeom>
          <a:solidFill>
            <a:srgbClr val="247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endParaRPr lang="fr-BE" altLang="en-US" sz="1350" b="1">
              <a:solidFill>
                <a:srgbClr val="000000"/>
              </a:solidFill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D900254B-3E53-CA99-8AAF-7EA224B16D77}"/>
              </a:ext>
            </a:extLst>
          </p:cNvPr>
          <p:cNvSpPr/>
          <p:nvPr/>
        </p:nvSpPr>
        <p:spPr>
          <a:xfrm>
            <a:off x="2668797" y="2536644"/>
            <a:ext cx="2232665" cy="1547174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 anchorCtr="0"/>
          <a:lstStyle/>
          <a:p>
            <a:pPr defTabSz="685800">
              <a:defRPr/>
            </a:pPr>
            <a:r>
              <a:rPr lang="en-GB" sz="13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Reasoning tests (Verbal, numerical, abstract) in Language 1</a:t>
            </a:r>
          </a:p>
          <a:p>
            <a:pPr defTabSz="685800">
              <a:defRPr/>
            </a:pPr>
            <a:endParaRPr lang="en-GB" sz="13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13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Competency test (knowledge in the field) in Language 2</a:t>
            </a:r>
          </a:p>
        </p:txBody>
      </p:sp>
      <p:sp>
        <p:nvSpPr>
          <p:cNvPr id="19" name="Down Arrow 24">
            <a:extLst>
              <a:ext uri="{FF2B5EF4-FFF2-40B4-BE49-F238E27FC236}">
                <a16:creationId xmlns:a16="http://schemas.microsoft.com/office/drawing/2014/main" id="{CD7143C9-C224-A22C-1530-70681CF3C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594157" y="1598514"/>
            <a:ext cx="364331" cy="434579"/>
          </a:xfrm>
          <a:prstGeom prst="downArrow">
            <a:avLst/>
          </a:prstGeom>
          <a:solidFill>
            <a:srgbClr val="247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endParaRPr lang="fr-BE" altLang="en-US" sz="1350" b="1">
              <a:solidFill>
                <a:srgbClr val="00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D6A6E2-3AA8-6145-D211-EC81D575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48942" y="3327734"/>
            <a:ext cx="19982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27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D4781730-827E-4A1A-AEB6-1728DF945E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49750" y="123478"/>
            <a:ext cx="4542729" cy="2993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6800" rIns="90000" bIns="46800"/>
          <a:lstStyle>
            <a:lvl1pPr marL="330200" indent="-3302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350"/>
              </a:spcBef>
              <a:buClr>
                <a:srgbClr val="FB5105"/>
              </a:buClr>
              <a:buSzPct val="100000"/>
              <a:buFont typeface="Arial" pitchFamily="34" charset="0"/>
              <a:buNone/>
            </a:pPr>
            <a:r>
              <a:rPr lang="en-GB" altLang="en-US" sz="1400" dirty="0">
                <a:solidFill>
                  <a:srgbClr val="FF6600"/>
                </a:solidFill>
              </a:rPr>
              <a:t>Physical Sciences &amp; Engineering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PE1 Mathematics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PE2 Fundamental Constituents of Matter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PE3 Condensed Matter Physics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PE4 Physical and Analytical Chemical Sciences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PE5 </a:t>
            </a:r>
            <a:r>
              <a:rPr lang="en-GB" sz="1200" dirty="0">
                <a:solidFill>
                  <a:srgbClr val="002140"/>
                </a:solidFill>
              </a:rPr>
              <a:t>Synthetic Chemistry and Materials </a:t>
            </a:r>
            <a:endParaRPr lang="en-GB" altLang="en-US" sz="1200" dirty="0">
              <a:solidFill>
                <a:srgbClr val="002140"/>
              </a:solidFill>
            </a:endParaRP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PE6 Computer Science and Informatics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PE7 Systems and Communication Engineering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PE8 Products </a:t>
            </a:r>
            <a:r>
              <a:rPr lang="en-GB" altLang="en-US" sz="1200">
                <a:solidFill>
                  <a:srgbClr val="002140"/>
                </a:solidFill>
              </a:rPr>
              <a:t>and Processes </a:t>
            </a:r>
            <a:r>
              <a:rPr lang="en-GB" altLang="en-US" sz="1200" dirty="0">
                <a:solidFill>
                  <a:srgbClr val="002140"/>
                </a:solidFill>
              </a:rPr>
              <a:t>Engineering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PE9 Universe Sciences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PE10 Earth System Science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PE11 </a:t>
            </a:r>
            <a:r>
              <a:rPr lang="en-GB" sz="1200" dirty="0">
                <a:solidFill>
                  <a:srgbClr val="002140"/>
                </a:solidFill>
              </a:rPr>
              <a:t>Materials Engineering</a:t>
            </a:r>
            <a:endParaRPr lang="en-GB" altLang="en-US" sz="1200" dirty="0">
              <a:solidFill>
                <a:srgbClr val="00214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1203598"/>
            <a:ext cx="4197350" cy="340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0200" indent="-3302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350"/>
              </a:spcBef>
              <a:buClr>
                <a:srgbClr val="FB5105"/>
              </a:buClr>
              <a:buSzPct val="100000"/>
              <a:buFont typeface="Arial" pitchFamily="34" charset="0"/>
              <a:buNone/>
            </a:pPr>
            <a:r>
              <a:rPr lang="en-GB" altLang="en-US" sz="1400" dirty="0">
                <a:solidFill>
                  <a:srgbClr val="FF6600"/>
                </a:solidFill>
              </a:rPr>
              <a:t>Life Sciences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LS1 </a:t>
            </a:r>
            <a:r>
              <a:rPr lang="en-US" altLang="en-US" sz="1200" dirty="0">
                <a:solidFill>
                  <a:srgbClr val="002140"/>
                </a:solidFill>
              </a:rPr>
              <a:t>Molecules of Life: Biological Mechanisms, Structures and Functions</a:t>
            </a:r>
            <a:endParaRPr lang="en-GB" altLang="en-US" sz="1200" dirty="0">
              <a:solidFill>
                <a:srgbClr val="002140"/>
              </a:solidFill>
            </a:endParaRP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LS2 </a:t>
            </a:r>
            <a:r>
              <a:rPr lang="en-US" altLang="en-US" sz="1200" dirty="0">
                <a:solidFill>
                  <a:srgbClr val="002140"/>
                </a:solidFill>
              </a:rPr>
              <a:t>Integrative Biology: From Genes and Genomes to Systems 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LS3 </a:t>
            </a:r>
            <a:r>
              <a:rPr lang="en-US" sz="1200" dirty="0">
                <a:solidFill>
                  <a:srgbClr val="002140"/>
                </a:solidFill>
              </a:rPr>
              <a:t>Cellular, Developmental and Regenerative Biology</a:t>
            </a:r>
            <a:endParaRPr lang="en-GB" altLang="en-US" sz="1200" dirty="0">
              <a:solidFill>
                <a:srgbClr val="002140"/>
              </a:solidFill>
            </a:endParaRP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LS4 </a:t>
            </a:r>
            <a:r>
              <a:rPr lang="en-US" sz="1200" dirty="0">
                <a:solidFill>
                  <a:srgbClr val="002140"/>
                </a:solidFill>
              </a:rPr>
              <a:t>Physiology in Health, Disease and Ageing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LS5 </a:t>
            </a:r>
            <a:r>
              <a:rPr lang="en-US" sz="1200" dirty="0">
                <a:solidFill>
                  <a:srgbClr val="002140"/>
                </a:solidFill>
              </a:rPr>
              <a:t>Neuroscience and Disorders of the Nervous System</a:t>
            </a:r>
            <a:endParaRPr lang="en-GB" altLang="en-US" sz="1200" dirty="0">
              <a:solidFill>
                <a:srgbClr val="002140"/>
              </a:solidFill>
            </a:endParaRP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LS6 </a:t>
            </a:r>
            <a:r>
              <a:rPr lang="en-GB" sz="1200" dirty="0">
                <a:solidFill>
                  <a:srgbClr val="002140"/>
                </a:solidFill>
              </a:rPr>
              <a:t>Immunity, Infection and Immunotherapy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LS7 </a:t>
            </a:r>
            <a:r>
              <a:rPr lang="en-US" sz="1200" dirty="0">
                <a:solidFill>
                  <a:srgbClr val="002140"/>
                </a:solidFill>
              </a:rPr>
              <a:t>Prevention, Diagnosis and Treatment of Human Diseases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LS8 </a:t>
            </a:r>
            <a:r>
              <a:rPr lang="en-US" sz="1200" dirty="0">
                <a:solidFill>
                  <a:srgbClr val="002140"/>
                </a:solidFill>
              </a:rPr>
              <a:t>Environmental Biology, Ecology and Evolution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LS9 </a:t>
            </a:r>
            <a:r>
              <a:rPr lang="en-GB" sz="1200" dirty="0">
                <a:solidFill>
                  <a:srgbClr val="002140"/>
                </a:solidFill>
              </a:rPr>
              <a:t>Biotechnology and </a:t>
            </a:r>
            <a:r>
              <a:rPr lang="en-GB" sz="1200" dirty="0" err="1">
                <a:solidFill>
                  <a:srgbClr val="002140"/>
                </a:solidFill>
              </a:rPr>
              <a:t>Biosystems</a:t>
            </a:r>
            <a:r>
              <a:rPr lang="en-GB" sz="1200" dirty="0">
                <a:solidFill>
                  <a:srgbClr val="002140"/>
                </a:solidFill>
              </a:rPr>
              <a:t> Engineering</a:t>
            </a:r>
            <a:endParaRPr lang="en-GB" altLang="en-US" sz="1200" dirty="0">
              <a:solidFill>
                <a:srgbClr val="00214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49750" y="3066239"/>
            <a:ext cx="4680520" cy="2077261"/>
          </a:xfrm>
          <a:prstGeom prst="rect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</p:spPr>
        <p:txBody>
          <a:bodyPr lIns="90000" tIns="46800" rIns="90000" bIns="46800"/>
          <a:lstStyle>
            <a:lvl1pPr marL="330200" indent="-3302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350"/>
              </a:spcBef>
              <a:buClr>
                <a:srgbClr val="FB5105"/>
              </a:buClr>
              <a:buSzPct val="100000"/>
              <a:buFont typeface="Arial" pitchFamily="34" charset="0"/>
              <a:buNone/>
            </a:pPr>
            <a:r>
              <a:rPr lang="en-GB" altLang="en-US" sz="1400" dirty="0">
                <a:solidFill>
                  <a:srgbClr val="FF6600"/>
                </a:solidFill>
              </a:rPr>
              <a:t>Social Sciences and Humanities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SH1 </a:t>
            </a:r>
            <a:r>
              <a:rPr lang="en-GB" sz="1200" dirty="0">
                <a:solidFill>
                  <a:srgbClr val="002140"/>
                </a:solidFill>
              </a:rPr>
              <a:t>Individuals, Markets and Organisations </a:t>
            </a:r>
            <a:endParaRPr lang="en-GB" altLang="en-US" sz="1200" dirty="0">
              <a:solidFill>
                <a:srgbClr val="002140"/>
              </a:solidFill>
            </a:endParaRP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SH2 </a:t>
            </a:r>
            <a:r>
              <a:rPr lang="en-US" sz="1200" dirty="0">
                <a:solidFill>
                  <a:srgbClr val="002140"/>
                </a:solidFill>
              </a:rPr>
              <a:t>Institutions, Governance and Legal Systems</a:t>
            </a:r>
            <a:endParaRPr lang="en-GB" altLang="en-US" sz="1200" dirty="0">
              <a:solidFill>
                <a:srgbClr val="002140"/>
              </a:solidFill>
            </a:endParaRP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SH3 </a:t>
            </a:r>
            <a:r>
              <a:rPr lang="en-US" sz="1200" dirty="0">
                <a:solidFill>
                  <a:srgbClr val="002140"/>
                </a:solidFill>
              </a:rPr>
              <a:t>The Social World and Its Diversity</a:t>
            </a:r>
            <a:r>
              <a:rPr lang="en-GB" sz="1200" dirty="0">
                <a:solidFill>
                  <a:srgbClr val="002140"/>
                </a:solidFill>
              </a:rPr>
              <a:t> </a:t>
            </a:r>
            <a:endParaRPr lang="en-GB" altLang="en-US" sz="1200" dirty="0">
              <a:solidFill>
                <a:srgbClr val="002140"/>
              </a:solidFill>
            </a:endParaRP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SH4 The Human Mind and Its Complexity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SH5 Cultures and Cultural Production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SH6 The Study of the Human Past</a:t>
            </a:r>
          </a:p>
          <a:p>
            <a:pPr>
              <a:spcBef>
                <a:spcPts val="350"/>
              </a:spcBef>
              <a:buClr>
                <a:srgbClr val="FF6600"/>
              </a:buClr>
              <a:buSzPct val="100000"/>
              <a:buFont typeface="Wingdings" pitchFamily="2" charset="2"/>
              <a:buChar char=""/>
            </a:pPr>
            <a:r>
              <a:rPr lang="en-GB" altLang="en-US" sz="1200" dirty="0">
                <a:solidFill>
                  <a:srgbClr val="002140"/>
                </a:solidFill>
              </a:rPr>
              <a:t>SH7 </a:t>
            </a:r>
            <a:r>
              <a:rPr lang="en-US" altLang="en-US" sz="1200" dirty="0">
                <a:solidFill>
                  <a:srgbClr val="002140"/>
                </a:solidFill>
              </a:rPr>
              <a:t>Human Mobility, Environment, and Space</a:t>
            </a:r>
            <a:endParaRPr lang="en-GB" altLang="en-US" sz="1200" dirty="0">
              <a:solidFill>
                <a:srgbClr val="002140"/>
              </a:solidFill>
            </a:endParaRPr>
          </a:p>
        </p:txBody>
      </p:sp>
      <p:sp>
        <p:nvSpPr>
          <p:cNvPr id="6" name="Titel 4"/>
          <p:cNvSpPr txBox="1">
            <a:spLocks/>
          </p:cNvSpPr>
          <p:nvPr/>
        </p:nvSpPr>
        <p:spPr bwMode="gray">
          <a:xfrm>
            <a:off x="251521" y="123478"/>
            <a:ext cx="409823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kern="1200" dirty="0">
                <a:solidFill>
                  <a:srgbClr val="FF6600"/>
                </a:solidFill>
                <a:ea typeface="ＭＳ Ｐゴシック" charset="-128"/>
                <a:cs typeface="Arial" charset="0"/>
              </a:rPr>
              <a:t>Evaluation: Panel Structure</a:t>
            </a:r>
          </a:p>
          <a:p>
            <a:pPr eaLnBrk="1" hangingPunct="1"/>
            <a:r>
              <a:rPr lang="en-US" altLang="en-US" sz="2000" b="0" dirty="0">
                <a:solidFill>
                  <a:srgbClr val="FF6600"/>
                </a:solidFill>
                <a:ea typeface="ＭＳ Ｐゴシック" charset="-128"/>
                <a:cs typeface="Arial" charset="0"/>
              </a:rPr>
              <a:t>(2021-2023)</a:t>
            </a:r>
            <a:endParaRPr lang="de-AT" altLang="en-US" sz="2000" b="0" kern="1200" dirty="0">
              <a:solidFill>
                <a:srgbClr val="FF66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FA05F6C-4B4E-EF39-B7FD-A944CFCED536}"/>
              </a:ext>
            </a:extLst>
          </p:cNvPr>
          <p:cNvSpPr txBox="1">
            <a:spLocks/>
          </p:cNvSpPr>
          <p:nvPr/>
        </p:nvSpPr>
        <p:spPr bwMode="gray">
          <a:xfrm>
            <a:off x="8532813" y="4731544"/>
            <a:ext cx="611187" cy="4119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600" kern="1200">
                <a:solidFill>
                  <a:schemeClr val="tx2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D4781730-827E-4A1A-AEB6-1728DF945E2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>
                <a:solidFill>
                  <a:srgbClr val="4B413C"/>
                </a:solidFill>
              </a:rPr>
              <a:t>│</a:t>
            </a:r>
            <a:r>
              <a:rPr lang="en-US">
                <a:solidFill>
                  <a:srgbClr val="4B413C"/>
                </a:solidFill>
              </a:rPr>
              <a:t> </a:t>
            </a:r>
            <a:fld id="{ECDB6CD9-F0C4-48B3-BB06-3EB0C6FFEBCE}" type="slidenum">
              <a:rPr lang="en-US" smtClean="0">
                <a:solidFill>
                  <a:srgbClr val="4B413C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4B413C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251520" y="267494"/>
            <a:ext cx="74580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dirty="0">
                <a:solidFill>
                  <a:srgbClr val="FF6600"/>
                </a:solidFill>
              </a:rPr>
              <a:t>ERC in Figures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DFED1F-6663-4AA6-B867-43F057F4FC37}"/>
              </a:ext>
            </a:extLst>
          </p:cNvPr>
          <p:cNvGrpSpPr/>
          <p:nvPr/>
        </p:nvGrpSpPr>
        <p:grpSpPr>
          <a:xfrm>
            <a:off x="287854" y="1059582"/>
            <a:ext cx="8676634" cy="3487147"/>
            <a:chOff x="431870" y="1059582"/>
            <a:chExt cx="8676634" cy="34871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6A98187-84B2-41E6-B400-278FF5233269}"/>
                </a:ext>
              </a:extLst>
            </p:cNvPr>
            <p:cNvGrpSpPr/>
            <p:nvPr/>
          </p:nvGrpSpPr>
          <p:grpSpPr>
            <a:xfrm>
              <a:off x="1223306" y="1118467"/>
              <a:ext cx="2533369" cy="753000"/>
              <a:chOff x="1321986" y="1678595"/>
              <a:chExt cx="2533369" cy="753000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42BC10C-207A-4250-9404-89302EAA08EF}"/>
                  </a:ext>
                </a:extLst>
              </p:cNvPr>
              <p:cNvSpPr txBox="1"/>
              <p:nvPr/>
            </p:nvSpPr>
            <p:spPr>
              <a:xfrm>
                <a:off x="1321986" y="1785264"/>
                <a:ext cx="2533369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Over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cs typeface="Calibri" panose="020F0502020204030204" pitchFamily="34" charset="0"/>
                  </a:rPr>
                  <a:t>top researchers funded since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the ERC creation in 2007</a:t>
                </a:r>
                <a:endParaRPr lang="en-GB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C749289-0C65-4225-A723-AAFD14CA56D0}"/>
                  </a:ext>
                </a:extLst>
              </p:cNvPr>
              <p:cNvSpPr txBox="1"/>
              <p:nvPr/>
            </p:nvSpPr>
            <p:spPr>
              <a:xfrm>
                <a:off x="1728311" y="1678595"/>
                <a:ext cx="13274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6DA341"/>
                    </a:solidFill>
                    <a:cs typeface="Arial"/>
                  </a:rPr>
                  <a:t>12,000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480679B-493A-4A9C-9559-4198CE493E55}"/>
                </a:ext>
              </a:extLst>
            </p:cNvPr>
            <p:cNvSpPr txBox="1"/>
            <p:nvPr/>
          </p:nvSpPr>
          <p:spPr>
            <a:xfrm>
              <a:off x="1218802" y="2169388"/>
              <a:ext cx="2630848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IE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rPr>
                <a:t>Over</a:t>
              </a:r>
            </a:p>
            <a:p>
              <a:r>
                <a:rPr lang="en-IE" sz="1200" dirty="0">
                  <a:solidFill>
                    <a:srgbClr val="002140"/>
                  </a:solidFill>
                  <a:cs typeface="Calibri" panose="020F0502020204030204" pitchFamily="34" charset="0"/>
                </a:rPr>
                <a:t>researchers and other professionals</a:t>
              </a:r>
            </a:p>
            <a:p>
              <a:r>
                <a:rPr lang="en-IE" sz="1200" dirty="0">
                  <a:solidFill>
                    <a:srgbClr val="002140"/>
                  </a:solidFill>
                  <a:cs typeface="Calibri" panose="020F0502020204030204" pitchFamily="34" charset="0"/>
                </a:rPr>
                <a:t>e</a:t>
              </a:r>
              <a:r>
                <a:rPr lang="en-IE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rPr>
                <a:t>mployed in ERC research teams</a:t>
              </a:r>
              <a:endParaRPr lang="en-GB" sz="1200" dirty="0">
                <a:solidFill>
                  <a:srgbClr val="002140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799BB5-C937-4425-9BA7-1F858C861100}"/>
                </a:ext>
              </a:extLst>
            </p:cNvPr>
            <p:cNvSpPr txBox="1"/>
            <p:nvPr/>
          </p:nvSpPr>
          <p:spPr>
            <a:xfrm>
              <a:off x="1675997" y="2091286"/>
              <a:ext cx="1908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18534"/>
                  </a:solidFill>
                  <a:cs typeface="Arial"/>
                </a:rPr>
                <a:t>80,000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3B73401-FBB8-4308-A140-27E66C9C101D}"/>
                </a:ext>
              </a:extLst>
            </p:cNvPr>
            <p:cNvGrpSpPr/>
            <p:nvPr/>
          </p:nvGrpSpPr>
          <p:grpSpPr>
            <a:xfrm>
              <a:off x="5704210" y="1059582"/>
              <a:ext cx="2666114" cy="744993"/>
              <a:chOff x="5802891" y="1641488"/>
              <a:chExt cx="2666114" cy="744993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5447882-C132-4631-B2F8-7AE4E6709ECA}"/>
                  </a:ext>
                </a:extLst>
              </p:cNvPr>
              <p:cNvSpPr txBox="1"/>
              <p:nvPr/>
            </p:nvSpPr>
            <p:spPr>
              <a:xfrm>
                <a:off x="5802891" y="1740150"/>
                <a:ext cx="2666114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Over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cs typeface="Calibri" panose="020F0502020204030204" pitchFamily="34" charset="0"/>
                  </a:rPr>
                  <a:t>a</a:t>
                </a:r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rticles from ERC projects published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cs typeface="Calibri" panose="020F0502020204030204" pitchFamily="34" charset="0"/>
                  </a:rPr>
                  <a:t>in scientific journals</a:t>
                </a:r>
                <a:endParaRPr lang="en-GB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6ECC08-1159-4166-9D05-886AA853118B}"/>
                  </a:ext>
                </a:extLst>
              </p:cNvPr>
              <p:cNvSpPr txBox="1"/>
              <p:nvPr/>
            </p:nvSpPr>
            <p:spPr>
              <a:xfrm>
                <a:off x="6220262" y="1641488"/>
                <a:ext cx="16579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AF1E24"/>
                    </a:solidFill>
                    <a:cs typeface="Arial"/>
                  </a:rPr>
                  <a:t>200,000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223AB33-14B4-462A-B67C-4607B1ED5998}"/>
                </a:ext>
              </a:extLst>
            </p:cNvPr>
            <p:cNvGrpSpPr/>
            <p:nvPr/>
          </p:nvGrpSpPr>
          <p:grpSpPr>
            <a:xfrm>
              <a:off x="5750652" y="1923678"/>
              <a:ext cx="3085095" cy="958983"/>
              <a:chOff x="5849333" y="2481098"/>
              <a:chExt cx="3085095" cy="958983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ABC9FAF-B181-4D28-A45C-C1770A118342}"/>
                  </a:ext>
                </a:extLst>
              </p:cNvPr>
              <p:cNvSpPr txBox="1"/>
              <p:nvPr/>
            </p:nvSpPr>
            <p:spPr>
              <a:xfrm>
                <a:off x="5849333" y="2609084"/>
                <a:ext cx="3085095" cy="83099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Over                research institutions hosting ERC grantees – universities, public or private research centres in the EU or Associated Countries</a:t>
                </a:r>
                <a:endParaRPr lang="en-GB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38D104B-8E6B-4DFF-97FC-A85FCFA1F8D9}"/>
                  </a:ext>
                </a:extLst>
              </p:cNvPr>
              <p:cNvSpPr txBox="1"/>
              <p:nvPr/>
            </p:nvSpPr>
            <p:spPr>
              <a:xfrm>
                <a:off x="6316716" y="2481098"/>
                <a:ext cx="732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7217A"/>
                    </a:solidFill>
                    <a:cs typeface="Arial"/>
                  </a:rPr>
                  <a:t>900</a:t>
                </a:r>
                <a:r>
                  <a:rPr lang="en-US" sz="2400" b="1" dirty="0">
                    <a:solidFill>
                      <a:srgbClr val="E7217A"/>
                    </a:solidFill>
                    <a:cs typeface="Arial"/>
                  </a:rPr>
                  <a:t>  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7AEB4FE-5E57-4832-AAAE-C91F9C847F4B}"/>
                </a:ext>
              </a:extLst>
            </p:cNvPr>
            <p:cNvGrpSpPr/>
            <p:nvPr/>
          </p:nvGrpSpPr>
          <p:grpSpPr>
            <a:xfrm>
              <a:off x="5982543" y="2859782"/>
              <a:ext cx="1207382" cy="712872"/>
              <a:chOff x="6081224" y="3899875"/>
              <a:chExt cx="1207382" cy="712872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93009E6-1BA0-41F1-BBC1-3F747B732AD6}"/>
                  </a:ext>
                </a:extLst>
              </p:cNvPr>
              <p:cNvSpPr txBox="1"/>
              <p:nvPr/>
            </p:nvSpPr>
            <p:spPr>
              <a:xfrm>
                <a:off x="6081224" y="4151082"/>
                <a:ext cx="1207382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nationalities of 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grant holders</a:t>
                </a:r>
                <a:endParaRPr lang="en-GB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16B0B-BACF-4A0F-8D12-DEDE3598C55E}"/>
                  </a:ext>
                </a:extLst>
              </p:cNvPr>
              <p:cNvSpPr txBox="1"/>
              <p:nvPr/>
            </p:nvSpPr>
            <p:spPr>
              <a:xfrm>
                <a:off x="6081224" y="3899875"/>
                <a:ext cx="645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8E388D"/>
                    </a:solidFill>
                    <a:cs typeface="Arial"/>
                  </a:rPr>
                  <a:t>88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F4BAC41-1EEA-4DB7-9499-EB0AC2FA4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70" y="1096688"/>
              <a:ext cx="695452" cy="89471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47BE7B6-BB1C-45AA-944E-F86F12917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067694"/>
              <a:ext cx="621762" cy="74082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3A7502B-5B85-4B62-8C5D-7D4966222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726" y="1074454"/>
              <a:ext cx="941750" cy="73012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643FA87-FF2A-44EE-A420-7BA38B797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44" y="2102108"/>
              <a:ext cx="843914" cy="64633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2A6E920-AC59-4EFE-ACA4-77ADB3478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801" y="2936162"/>
              <a:ext cx="1303431" cy="718558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04D07C0-D3E5-4810-88E6-24091BF3719A}"/>
                </a:ext>
              </a:extLst>
            </p:cNvPr>
            <p:cNvGrpSpPr/>
            <p:nvPr/>
          </p:nvGrpSpPr>
          <p:grpSpPr>
            <a:xfrm>
              <a:off x="1247989" y="2859782"/>
              <a:ext cx="2721274" cy="758948"/>
              <a:chOff x="1346670" y="3858016"/>
              <a:chExt cx="2721274" cy="758948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DD16703-9857-411B-B040-2036534D1279}"/>
                  </a:ext>
                </a:extLst>
              </p:cNvPr>
              <p:cNvSpPr txBox="1"/>
              <p:nvPr/>
            </p:nvSpPr>
            <p:spPr>
              <a:xfrm>
                <a:off x="1346670" y="3970633"/>
                <a:ext cx="2721274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Over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cs typeface="Calibri" panose="020F0502020204030204" pitchFamily="34" charset="0"/>
                  </a:rPr>
                  <a:t>patents and other IPR applications generated by ERC funding</a:t>
                </a:r>
                <a:endParaRPr lang="en-GB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253F00-FABD-4D44-B159-B7171AB0AE26}"/>
                  </a:ext>
                </a:extLst>
              </p:cNvPr>
              <p:cNvSpPr txBox="1"/>
              <p:nvPr/>
            </p:nvSpPr>
            <p:spPr>
              <a:xfrm>
                <a:off x="1780541" y="3858016"/>
                <a:ext cx="190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  <a:cs typeface="Arial"/>
                  </a:rPr>
                  <a:t>2,200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2CBC585-ADAF-46AB-8E40-CBFD8B589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222" y="2931790"/>
              <a:ext cx="648402" cy="646331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D52FFE-9327-4175-ACE2-88D9B721CC42}"/>
                </a:ext>
              </a:extLst>
            </p:cNvPr>
            <p:cNvGrpSpPr/>
            <p:nvPr/>
          </p:nvGrpSpPr>
          <p:grpSpPr>
            <a:xfrm>
              <a:off x="1230787" y="3690432"/>
              <a:ext cx="2721274" cy="756812"/>
              <a:chOff x="1329468" y="4592359"/>
              <a:chExt cx="2721274" cy="75681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62EB6C0-9B60-48B9-A2BB-EA92D8626EDB}"/>
                  </a:ext>
                </a:extLst>
              </p:cNvPr>
              <p:cNvSpPr txBox="1"/>
              <p:nvPr/>
            </p:nvSpPr>
            <p:spPr>
              <a:xfrm>
                <a:off x="1329468" y="4702840"/>
                <a:ext cx="2721274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Over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cs typeface="Calibri" panose="020F0502020204030204" pitchFamily="34" charset="0"/>
                  </a:rPr>
                  <a:t>start-ups identified as founded 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cs typeface="Calibri" panose="020F0502020204030204" pitchFamily="34" charset="0"/>
                  </a:rPr>
                  <a:t>or co-founded by ERC grantees</a:t>
                </a:r>
                <a:endParaRPr lang="en-GB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EC8DB5-D611-4AEE-BFC1-1B13C8592801}"/>
                  </a:ext>
                </a:extLst>
              </p:cNvPr>
              <p:cNvSpPr txBox="1"/>
              <p:nvPr/>
            </p:nvSpPr>
            <p:spPr>
              <a:xfrm>
                <a:off x="1813866" y="4592359"/>
                <a:ext cx="190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84BF41"/>
                    </a:solidFill>
                    <a:cs typeface="Arial"/>
                  </a:rPr>
                  <a:t>400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07D1DE-7633-4921-87E9-BC603CC9B4E6}"/>
                </a:ext>
              </a:extLst>
            </p:cNvPr>
            <p:cNvSpPr txBox="1"/>
            <p:nvPr/>
          </p:nvSpPr>
          <p:spPr>
            <a:xfrm>
              <a:off x="5324730" y="3961954"/>
              <a:ext cx="3783774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IE" sz="2000" b="1" dirty="0">
                  <a:solidFill>
                    <a:srgbClr val="FFC000"/>
                  </a:solidFill>
                  <a:cs typeface="Calibri" panose="020F0502020204030204" pitchFamily="34" charset="0"/>
                </a:rPr>
                <a:t>12</a:t>
              </a:r>
              <a:r>
                <a:rPr lang="en-IE" sz="1200" dirty="0">
                  <a:cs typeface="Calibri" panose="020F0502020204030204" pitchFamily="34" charset="0"/>
                </a:rPr>
                <a:t> </a:t>
              </a:r>
              <a:r>
                <a:rPr lang="en-IE" sz="1200" dirty="0">
                  <a:solidFill>
                    <a:srgbClr val="002140"/>
                  </a:solidFill>
                  <a:cs typeface="Calibri" panose="020F0502020204030204" pitchFamily="34" charset="0"/>
                </a:rPr>
                <a:t>Nobel Prizes, </a:t>
              </a:r>
              <a:r>
                <a:rPr lang="en-IE" sz="2000" b="1" dirty="0">
                  <a:solidFill>
                    <a:srgbClr val="FFC000"/>
                  </a:solidFill>
                  <a:cs typeface="Calibri" panose="020F0502020204030204" pitchFamily="34" charset="0"/>
                </a:rPr>
                <a:t>6</a:t>
              </a:r>
              <a:r>
                <a:rPr lang="en-IE" sz="1200" dirty="0">
                  <a:cs typeface="Calibri" panose="020F0502020204030204" pitchFamily="34" charset="0"/>
                </a:rPr>
                <a:t> </a:t>
              </a:r>
              <a:r>
                <a:rPr lang="en-IE" sz="1200" dirty="0">
                  <a:solidFill>
                    <a:srgbClr val="002140"/>
                  </a:solidFill>
                  <a:cs typeface="Calibri" panose="020F0502020204030204" pitchFamily="34" charset="0"/>
                </a:rPr>
                <a:t>Fields Medals, </a:t>
              </a:r>
              <a:r>
                <a:rPr lang="en-IE" sz="2000" b="1" dirty="0">
                  <a:solidFill>
                    <a:srgbClr val="FFC000"/>
                  </a:solidFill>
                  <a:cs typeface="Calibri" panose="020F0502020204030204" pitchFamily="34" charset="0"/>
                </a:rPr>
                <a:t>11</a:t>
              </a:r>
              <a:r>
                <a:rPr lang="en-IE" sz="1200" dirty="0">
                  <a:cs typeface="Calibri" panose="020F0502020204030204" pitchFamily="34" charset="0"/>
                </a:rPr>
                <a:t> </a:t>
              </a:r>
              <a:r>
                <a:rPr lang="en-IE" sz="1200" dirty="0">
                  <a:solidFill>
                    <a:srgbClr val="002140"/>
                  </a:solidFill>
                  <a:cs typeface="Calibri" panose="020F0502020204030204" pitchFamily="34" charset="0"/>
                </a:rPr>
                <a:t>Wolf Prizes </a:t>
              </a:r>
            </a:p>
            <a:p>
              <a:r>
                <a:rPr lang="en-IE" sz="1200" dirty="0">
                  <a:solidFill>
                    <a:srgbClr val="002140"/>
                  </a:solidFill>
                  <a:cs typeface="Calibri" panose="020F0502020204030204" pitchFamily="34" charset="0"/>
                </a:rPr>
                <a:t>and other prizes awarded to ERC grantees</a:t>
              </a:r>
              <a:endParaRPr lang="en-GB" sz="1200" dirty="0">
                <a:solidFill>
                  <a:srgbClr val="002140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93FE609-2C40-421A-865A-EEFF74099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97" y="3701568"/>
              <a:ext cx="694072" cy="77794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47B70FB-CE22-4796-8DB2-A00F863A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822" y="3805587"/>
              <a:ext cx="760498" cy="718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94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1E0E-DFEA-D877-D5EA-5C0611E7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My CV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4274F-84BA-7245-89F5-0FA16D3D8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 descr="A person standing next to a ladder&#10;&#10;Description automatically generated with medium confidence">
            <a:extLst>
              <a:ext uri="{FF2B5EF4-FFF2-40B4-BE49-F238E27FC236}">
                <a16:creationId xmlns:a16="http://schemas.microsoft.com/office/drawing/2014/main" id="{F0EDEC55-3C93-417C-728E-35CF21BF5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6"/>
          <a:stretch/>
        </p:blipFill>
        <p:spPr>
          <a:xfrm>
            <a:off x="309563" y="1500922"/>
            <a:ext cx="2683035" cy="2943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87F21-57B8-123C-27B6-A45D4A98AB7B}"/>
              </a:ext>
            </a:extLst>
          </p:cNvPr>
          <p:cNvSpPr txBox="1"/>
          <p:nvPr/>
        </p:nvSpPr>
        <p:spPr>
          <a:xfrm>
            <a:off x="179512" y="1100039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02140"/>
                </a:solidFill>
              </a:rPr>
              <a:t>Master and PhD at Belle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6F918-0DC3-82AD-D436-20F2861AF556}"/>
              </a:ext>
            </a:extLst>
          </p:cNvPr>
          <p:cNvSpPr txBox="1"/>
          <p:nvPr/>
        </p:nvSpPr>
        <p:spPr>
          <a:xfrm>
            <a:off x="4067944" y="4054450"/>
            <a:ext cx="3158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02140"/>
                </a:solidFill>
              </a:rPr>
              <a:t>IT Project Manager</a:t>
            </a:r>
          </a:p>
          <a:p>
            <a:r>
              <a:rPr lang="en-IE" dirty="0">
                <a:solidFill>
                  <a:srgbClr val="002140"/>
                </a:solidFill>
              </a:rPr>
              <a:t>in the German public 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7AB1E-0571-612D-2B81-A3AC3C63973B}"/>
              </a:ext>
            </a:extLst>
          </p:cNvPr>
          <p:cNvSpPr txBox="1"/>
          <p:nvPr/>
        </p:nvSpPr>
        <p:spPr>
          <a:xfrm>
            <a:off x="4644008" y="2649274"/>
            <a:ext cx="381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02140"/>
                </a:solidFill>
              </a:rPr>
              <a:t>Scientific Officer </a:t>
            </a:r>
          </a:p>
          <a:p>
            <a:r>
              <a:rPr lang="en-IE" dirty="0">
                <a:solidFill>
                  <a:srgbClr val="002140"/>
                </a:solidFill>
              </a:rPr>
              <a:t>at the European Research Council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5F4B7-6ABA-D85E-8848-95351E8AA0AF}"/>
              </a:ext>
            </a:extLst>
          </p:cNvPr>
          <p:cNvSpPr txBox="1"/>
          <p:nvPr/>
        </p:nvSpPr>
        <p:spPr>
          <a:xfrm>
            <a:off x="3914382" y="1133009"/>
            <a:ext cx="381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02140"/>
                </a:solidFill>
              </a:rPr>
              <a:t>Team of the Agency Director</a:t>
            </a:r>
          </a:p>
          <a:p>
            <a:r>
              <a:rPr lang="en-IE" dirty="0">
                <a:solidFill>
                  <a:srgbClr val="002140"/>
                </a:solidFill>
              </a:rPr>
              <a:t>at the European Research Council</a:t>
            </a:r>
          </a:p>
        </p:txBody>
      </p:sp>
      <p:pic>
        <p:nvPicPr>
          <p:cNvPr id="13" name="Graphic 12" descr="Arrow: Counter-clockwise curve with solid fill">
            <a:extLst>
              <a:ext uri="{FF2B5EF4-FFF2-40B4-BE49-F238E27FC236}">
                <a16:creationId xmlns:a16="http://schemas.microsoft.com/office/drawing/2014/main" id="{BE1D7AFD-D3FC-51DE-5D90-6FC1A9B57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89951">
            <a:off x="6176603" y="1827171"/>
            <a:ext cx="914400" cy="914400"/>
          </a:xfrm>
          <a:prstGeom prst="rect">
            <a:avLst/>
          </a:prstGeom>
        </p:spPr>
      </p:pic>
      <p:pic>
        <p:nvPicPr>
          <p:cNvPr id="14" name="Graphic 13" descr="Arrow: Counter-clockwise curve with solid fill">
            <a:extLst>
              <a:ext uri="{FF2B5EF4-FFF2-40B4-BE49-F238E27FC236}">
                <a16:creationId xmlns:a16="http://schemas.microsoft.com/office/drawing/2014/main" id="{B548688F-C13F-11F7-C740-33B4AD92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021850">
            <a:off x="5254714" y="3276668"/>
            <a:ext cx="914400" cy="914400"/>
          </a:xfrm>
          <a:prstGeom prst="rect">
            <a:avLst/>
          </a:prstGeom>
        </p:spPr>
      </p:pic>
      <p:pic>
        <p:nvPicPr>
          <p:cNvPr id="15" name="Graphic 14" descr="Arrow: Counter-clockwise curve with solid fill">
            <a:extLst>
              <a:ext uri="{FF2B5EF4-FFF2-40B4-BE49-F238E27FC236}">
                <a16:creationId xmlns:a16="http://schemas.microsoft.com/office/drawing/2014/main" id="{D3DC0BAE-05BA-2B57-F1AE-DF0D46FC3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676719">
            <a:off x="3079625" y="386959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E2241E-60AA-6251-B113-8A85E0CC0C36}"/>
              </a:ext>
            </a:extLst>
          </p:cNvPr>
          <p:cNvSpPr txBox="1"/>
          <p:nvPr/>
        </p:nvSpPr>
        <p:spPr>
          <a:xfrm>
            <a:off x="2562437" y="839202"/>
            <a:ext cx="2952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rgbClr val="002140"/>
                </a:solidFill>
              </a:rPr>
              <a:t>5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C955DB-EFE6-FA74-7802-E33BF8F23639}"/>
              </a:ext>
            </a:extLst>
          </p:cNvPr>
          <p:cNvSpPr txBox="1"/>
          <p:nvPr/>
        </p:nvSpPr>
        <p:spPr>
          <a:xfrm>
            <a:off x="6585175" y="3982194"/>
            <a:ext cx="18752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rgbClr val="002140"/>
                </a:solidFill>
              </a:rPr>
              <a:t>3 years   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D095DA-AD61-3172-6DBF-009A8755AD9E}"/>
              </a:ext>
            </a:extLst>
          </p:cNvPr>
          <p:cNvSpPr txBox="1"/>
          <p:nvPr/>
        </p:nvSpPr>
        <p:spPr>
          <a:xfrm>
            <a:off x="7522803" y="2393671"/>
            <a:ext cx="18752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rgbClr val="002140"/>
                </a:solidFill>
              </a:rPr>
              <a:t>3 years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492321-67E2-7134-5A81-99A2257C33D0}"/>
              </a:ext>
            </a:extLst>
          </p:cNvPr>
          <p:cNvSpPr txBox="1"/>
          <p:nvPr/>
        </p:nvSpPr>
        <p:spPr>
          <a:xfrm>
            <a:off x="7380312" y="894547"/>
            <a:ext cx="18752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rgbClr val="002140"/>
                </a:solidFill>
              </a:rPr>
              <a:t>1 year           </a:t>
            </a:r>
          </a:p>
        </p:txBody>
      </p:sp>
    </p:spTree>
    <p:extLst>
      <p:ext uri="{BB962C8B-B14F-4D97-AF65-F5344CB8AC3E}">
        <p14:creationId xmlns:p14="http://schemas.microsoft.com/office/powerpoint/2010/main" val="160516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F2B5-345A-5049-A34F-06FE42E3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EU institutions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22EA1-1007-7BA7-D0F4-B4C85181F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F7718-DFB5-3D87-3182-7BB507466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757" y="1132240"/>
            <a:ext cx="5997650" cy="3805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911C14-F08A-D29B-4B50-D4647360ACAE}"/>
              </a:ext>
            </a:extLst>
          </p:cNvPr>
          <p:cNvSpPr txBox="1"/>
          <p:nvPr/>
        </p:nvSpPr>
        <p:spPr>
          <a:xfrm rot="16200000">
            <a:off x="1839139" y="4025294"/>
            <a:ext cx="1669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>
                <a:solidFill>
                  <a:srgbClr val="002140"/>
                </a:solidFill>
              </a:rPr>
              <a:t>Source: Google Maps</a:t>
            </a:r>
          </a:p>
        </p:txBody>
      </p:sp>
    </p:spTree>
    <p:extLst>
      <p:ext uri="{BB962C8B-B14F-4D97-AF65-F5344CB8AC3E}">
        <p14:creationId xmlns:p14="http://schemas.microsoft.com/office/powerpoint/2010/main" val="145334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/>
        </p:nvSpPr>
        <p:spPr>
          <a:xfrm>
            <a:off x="1344413" y="1959682"/>
            <a:ext cx="4455114" cy="270030"/>
          </a:xfrm>
          <a:prstGeom prst="homePlate">
            <a:avLst/>
          </a:prstGeom>
          <a:solidFill>
            <a:srgbClr val="F7A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1930230" y="1945886"/>
            <a:ext cx="2839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 OF INITIATIVE</a:t>
            </a:r>
          </a:p>
        </p:txBody>
      </p:sp>
      <p:sp>
        <p:nvSpPr>
          <p:cNvPr id="20" name="Pentagon 19"/>
          <p:cNvSpPr/>
          <p:nvPr/>
        </p:nvSpPr>
        <p:spPr>
          <a:xfrm>
            <a:off x="1344413" y="2391730"/>
            <a:ext cx="4887163" cy="270030"/>
          </a:xfrm>
          <a:prstGeom prst="homePlate">
            <a:avLst/>
          </a:prstGeom>
          <a:solidFill>
            <a:srgbClr val="6DBFA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1930229" y="2391730"/>
            <a:ext cx="4355352" cy="300082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2381"/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&amp; BUDGET IMPLEMENTATION</a:t>
            </a:r>
          </a:p>
        </p:txBody>
      </p:sp>
      <p:sp>
        <p:nvSpPr>
          <p:cNvPr id="22" name="Pentagon 21"/>
          <p:cNvSpPr/>
          <p:nvPr/>
        </p:nvSpPr>
        <p:spPr>
          <a:xfrm>
            <a:off x="1340288" y="2877784"/>
            <a:ext cx="5211198" cy="270030"/>
          </a:xfrm>
          <a:prstGeom prst="homePlate">
            <a:avLst/>
          </a:prstGeom>
          <a:solidFill>
            <a:srgbClr val="3F85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1930230" y="2869032"/>
            <a:ext cx="30283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/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GUARDIAN OF THE TREATIES</a:t>
            </a:r>
          </a:p>
        </p:txBody>
      </p:sp>
      <p:sp>
        <p:nvSpPr>
          <p:cNvPr id="24" name="Pentagon 23">
            <a:hlinkClick r:id="rId3"/>
          </p:cNvPr>
          <p:cNvSpPr/>
          <p:nvPr/>
        </p:nvSpPr>
        <p:spPr>
          <a:xfrm>
            <a:off x="1331640" y="3363838"/>
            <a:ext cx="5710025" cy="270030"/>
          </a:xfrm>
          <a:prstGeom prst="homePlate">
            <a:avLst/>
          </a:prstGeom>
          <a:solidFill>
            <a:srgbClr val="CE08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GB" sz="1350" dirty="0"/>
          </a:p>
        </p:txBody>
      </p:sp>
      <p:sp>
        <p:nvSpPr>
          <p:cNvPr id="25" name="TextBox 24">
            <a:hlinkClick r:id="rId3"/>
          </p:cNvPr>
          <p:cNvSpPr txBox="1"/>
          <p:nvPr/>
        </p:nvSpPr>
        <p:spPr>
          <a:xfrm>
            <a:off x="1930229" y="3363139"/>
            <a:ext cx="28954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"/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DIMENSION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A19B9-C67E-828F-EB07-02E0ED595C2E}"/>
              </a:ext>
            </a:extLst>
          </p:cNvPr>
          <p:cNvSpPr txBox="1">
            <a:spLocks/>
          </p:cNvSpPr>
          <p:nvPr/>
        </p:nvSpPr>
        <p:spPr>
          <a:xfrm>
            <a:off x="323528" y="364135"/>
            <a:ext cx="7458075" cy="6786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IE" kern="0" dirty="0"/>
              <a:t>Roles of the European Commission</a:t>
            </a:r>
          </a:p>
        </p:txBody>
      </p:sp>
    </p:spTree>
    <p:extLst>
      <p:ext uri="{BB962C8B-B14F-4D97-AF65-F5344CB8AC3E}">
        <p14:creationId xmlns:p14="http://schemas.microsoft.com/office/powerpoint/2010/main" val="26194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1BE1-0AB7-1049-B0D9-2C1AF538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budget 2021-2027 &amp; Next Generation EU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B28CD-0050-B81A-7E9B-5B9E665B45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CDB6CD9-F0C4-48B3-BB06-3EB0C6FFEB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uadroTexto 31">
            <a:extLst>
              <a:ext uri="{FF2B5EF4-FFF2-40B4-BE49-F238E27FC236}">
                <a16:creationId xmlns:a16="http://schemas.microsoft.com/office/drawing/2014/main" id="{8076283D-FBEC-9F26-133B-FC532DB36AAF}"/>
              </a:ext>
            </a:extLst>
          </p:cNvPr>
          <p:cNvSpPr txBox="1"/>
          <p:nvPr/>
        </p:nvSpPr>
        <p:spPr>
          <a:xfrm>
            <a:off x="4788024" y="4576062"/>
            <a:ext cx="391575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45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450" i="1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s-ES" sz="450" i="1" dirty="0">
                <a:latin typeface="Arial" panose="020B0604020202020204" pitchFamily="34" charset="0"/>
                <a:cs typeface="Arial" panose="020B0604020202020204" pitchFamily="34" charset="0"/>
              </a:rPr>
              <a:t> prices, EUR billion)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s-ES" sz="450" i="1" dirty="0">
                <a:latin typeface="Arial" panose="020B0604020202020204" pitchFamily="34" charset="0"/>
                <a:cs typeface="Arial" panose="020B0604020202020204" pitchFamily="34" charset="0"/>
              </a:rPr>
              <a:t>** MFF: </a:t>
            </a:r>
            <a:r>
              <a:rPr lang="en-GB" sz="450" i="1" dirty="0">
                <a:latin typeface="Arial" panose="020B0604020202020204" pitchFamily="34" charset="0"/>
                <a:cs typeface="Arial" panose="020B0604020202020204" pitchFamily="34" charset="0"/>
              </a:rPr>
              <a:t>EU long-term budget, also known as MFF (Multiannual Financial Framework)</a:t>
            </a:r>
            <a:endParaRPr lang="es-ES" sz="4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45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45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 EU’s 2021-2027 long-term budget &amp; NextGenerationEU: Facts and Figures</a:t>
            </a:r>
            <a:r>
              <a:rPr lang="cs-CZ" sz="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s-ES" sz="600" i="1" dirty="0">
              <a:solidFill>
                <a:srgbClr val="8E9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48E34E-0E54-1548-4AE7-3E706F962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409039"/>
              </p:ext>
            </p:extLst>
          </p:nvPr>
        </p:nvGraphicFramePr>
        <p:xfrm>
          <a:off x="2031780" y="1383618"/>
          <a:ext cx="5924595" cy="291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359">
                  <a:extLst>
                    <a:ext uri="{9D8B030D-6E8A-4147-A177-3AD203B41FA5}">
                      <a16:colId xmlns:a16="http://schemas.microsoft.com/office/drawing/2014/main" val="2489142243"/>
                    </a:ext>
                  </a:extLst>
                </a:gridCol>
                <a:gridCol w="968070">
                  <a:extLst>
                    <a:ext uri="{9D8B030D-6E8A-4147-A177-3AD203B41FA5}">
                      <a16:colId xmlns:a16="http://schemas.microsoft.com/office/drawing/2014/main" val="4226265795"/>
                    </a:ext>
                  </a:extLst>
                </a:gridCol>
                <a:gridCol w="1607189">
                  <a:extLst>
                    <a:ext uri="{9D8B030D-6E8A-4147-A177-3AD203B41FA5}">
                      <a16:colId xmlns:a16="http://schemas.microsoft.com/office/drawing/2014/main" val="1227924211"/>
                    </a:ext>
                  </a:extLst>
                </a:gridCol>
                <a:gridCol w="1097977">
                  <a:extLst>
                    <a:ext uri="{9D8B030D-6E8A-4147-A177-3AD203B41FA5}">
                      <a16:colId xmlns:a16="http://schemas.microsoft.com/office/drawing/2014/main" val="2649083275"/>
                    </a:ext>
                  </a:extLst>
                </a:gridCol>
              </a:tblGrid>
              <a:tr h="524399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MFF**:</a:t>
                      </a: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Next Generation EU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Post-COVID </a:t>
                      </a:r>
                      <a:r>
                        <a:rPr lang="en-IE" sz="8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recovery</a:t>
                      </a:r>
                      <a:r>
                        <a:rPr lang="es-ES" sz="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instrument</a:t>
                      </a: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262615"/>
                  </a:ext>
                </a:extLst>
              </a:tr>
              <a:tr h="28172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>
                          <a:solidFill>
                            <a:srgbClr val="F7A7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Single Market, Innovation and Digital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F7A7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cs-CZ" sz="800" b="0" dirty="0">
                          <a:solidFill>
                            <a:srgbClr val="F7A7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r>
                        <a:rPr lang="es-ES" sz="800" b="0" dirty="0">
                          <a:solidFill>
                            <a:srgbClr val="F7A7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0" dirty="0">
                          <a:solidFill>
                            <a:srgbClr val="F7A7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 b="0" dirty="0">
                        <a:solidFill>
                          <a:srgbClr val="F7A71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F7A7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</a:t>
                      </a:r>
                      <a:r>
                        <a:rPr lang="cs-CZ" sz="800" b="0" dirty="0">
                          <a:solidFill>
                            <a:srgbClr val="F7A7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S" sz="800" b="0" dirty="0">
                          <a:solidFill>
                            <a:srgbClr val="F7A7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0" dirty="0">
                          <a:solidFill>
                            <a:srgbClr val="F7A7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 b="0" dirty="0">
                        <a:solidFill>
                          <a:srgbClr val="F7A71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F7A7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</a:t>
                      </a:r>
                      <a:r>
                        <a:rPr lang="cs-CZ" sz="800" b="0" dirty="0">
                          <a:solidFill>
                            <a:srgbClr val="F7A7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61.0</a:t>
                      </a:r>
                      <a:endParaRPr lang="en-US" sz="800" b="0" dirty="0">
                        <a:solidFill>
                          <a:srgbClr val="F7A71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937523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Cohesion, Resilience and Values</a:t>
                      </a: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cs-CZ" sz="800" b="0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r>
                        <a:rPr lang="es-ES" sz="800" b="0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0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cs-CZ" sz="800" b="0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</a:t>
                      </a:r>
                      <a:r>
                        <a:rPr lang="es-ES" sz="800" b="0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0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</a:t>
                      </a:r>
                      <a:r>
                        <a:rPr lang="cs-CZ" sz="800" b="0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  <a:r>
                        <a:rPr lang="es-ES" sz="800" b="0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0" dirty="0">
                          <a:solidFill>
                            <a:srgbClr val="26B57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3837"/>
                  </a:ext>
                </a:extLst>
              </a:tr>
              <a:tr h="289361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>
                          <a:solidFill>
                            <a:srgbClr val="99A8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 Natural Resources and Environment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99A8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cs-CZ" sz="800" b="0" dirty="0">
                          <a:solidFill>
                            <a:srgbClr val="99A8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401.0</a:t>
                      </a:r>
                      <a:endParaRPr lang="en-US" sz="800" b="0" dirty="0">
                        <a:solidFill>
                          <a:srgbClr val="99A8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99A8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</a:t>
                      </a:r>
                      <a:r>
                        <a:rPr lang="cs-CZ" sz="800" b="0" dirty="0">
                          <a:solidFill>
                            <a:srgbClr val="99A8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s-ES" sz="800" b="0" dirty="0">
                          <a:solidFill>
                            <a:srgbClr val="99A8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0" dirty="0">
                          <a:solidFill>
                            <a:srgbClr val="99A8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800" b="0" dirty="0">
                        <a:solidFill>
                          <a:srgbClr val="99A8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99A8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cs-CZ" sz="800" b="0" dirty="0">
                          <a:solidFill>
                            <a:srgbClr val="99A8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</a:t>
                      </a:r>
                      <a:r>
                        <a:rPr lang="es-ES" sz="800" b="0" dirty="0">
                          <a:solidFill>
                            <a:srgbClr val="99A82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endParaRPr lang="en-US" sz="800" b="0" dirty="0">
                        <a:solidFill>
                          <a:srgbClr val="99A8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908726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>
                          <a:solidFill>
                            <a:srgbClr val="7341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IV. Migration and Border Management</a:t>
                      </a: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7341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</a:t>
                      </a:r>
                      <a:r>
                        <a:rPr lang="cs-CZ" sz="800" b="0" dirty="0">
                          <a:solidFill>
                            <a:srgbClr val="7341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ES" sz="800" b="0" dirty="0">
                          <a:solidFill>
                            <a:srgbClr val="7341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7341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</a:t>
                      </a:r>
                      <a:r>
                        <a:rPr lang="cs-CZ" sz="800" b="0" dirty="0">
                          <a:solidFill>
                            <a:srgbClr val="7341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s-ES" sz="800" b="0" dirty="0">
                          <a:solidFill>
                            <a:srgbClr val="7341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78370"/>
                  </a:ext>
                </a:extLst>
              </a:tr>
              <a:tr h="302221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>
                          <a:solidFill>
                            <a:srgbClr val="157EB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 Security and Defence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157EB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</a:t>
                      </a:r>
                      <a:r>
                        <a:rPr lang="cs-CZ" sz="800" b="0" dirty="0">
                          <a:solidFill>
                            <a:srgbClr val="157EB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ES" sz="800" b="0" dirty="0">
                          <a:solidFill>
                            <a:srgbClr val="157EB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0" dirty="0">
                          <a:solidFill>
                            <a:srgbClr val="157EB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157EB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</a:t>
                      </a:r>
                      <a:r>
                        <a:rPr lang="cs-CZ" sz="800" b="0" dirty="0">
                          <a:solidFill>
                            <a:srgbClr val="157EB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ES" sz="800" b="0" dirty="0">
                          <a:solidFill>
                            <a:srgbClr val="157EB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0" dirty="0">
                          <a:solidFill>
                            <a:srgbClr val="157EB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08453"/>
                  </a:ext>
                </a:extLst>
              </a:tr>
              <a:tr h="30865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>
                          <a:solidFill>
                            <a:srgbClr val="F261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VI. Neighbourhood and the World</a:t>
                      </a: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F261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cs-CZ" sz="800" b="0" dirty="0">
                          <a:solidFill>
                            <a:srgbClr val="F261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es-ES" sz="800" b="0" dirty="0">
                          <a:solidFill>
                            <a:srgbClr val="F261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0" dirty="0">
                          <a:solidFill>
                            <a:srgbClr val="F261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F261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cs-CZ" sz="800" b="0" dirty="0">
                          <a:solidFill>
                            <a:srgbClr val="F261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es-ES" sz="800" b="0" dirty="0">
                          <a:solidFill>
                            <a:srgbClr val="F261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0" dirty="0">
                          <a:solidFill>
                            <a:srgbClr val="F261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69172"/>
                  </a:ext>
                </a:extLst>
              </a:tr>
              <a:tr h="327941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>
                          <a:solidFill>
                            <a:srgbClr val="8E9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VII. European Public Administration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8E9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cs-CZ" sz="800" b="0" dirty="0">
                          <a:solidFill>
                            <a:srgbClr val="8E9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r>
                        <a:rPr lang="es-ES" sz="800" b="0" dirty="0">
                          <a:solidFill>
                            <a:srgbClr val="8E9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0" dirty="0">
                          <a:solidFill>
                            <a:srgbClr val="8E9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dirty="0">
                          <a:solidFill>
                            <a:srgbClr val="8E9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cs-CZ" sz="800" b="0" dirty="0">
                          <a:solidFill>
                            <a:srgbClr val="8E9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r>
                        <a:rPr lang="es-ES" sz="800" b="0" dirty="0">
                          <a:solidFill>
                            <a:srgbClr val="8E9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0" dirty="0">
                          <a:solidFill>
                            <a:srgbClr val="8E9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243226"/>
                  </a:ext>
                </a:extLst>
              </a:tr>
              <a:tr h="264719">
                <a:tc>
                  <a:txBody>
                    <a:bodyPr/>
                    <a:lstStyle/>
                    <a:p>
                      <a:r>
                        <a:rPr lang="en-IE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 </a:t>
                      </a:r>
                      <a:r>
                        <a:rPr lang="cs-CZ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r>
                        <a:rPr lang="es-E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cs-CZ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</a:t>
                      </a:r>
                      <a:r>
                        <a:rPr lang="es-E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cs-CZ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018</a:t>
                      </a:r>
                      <a:endParaRPr lang="es-E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43267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8189246-DB7D-DA5D-A772-2E3B9E6CAFD2}"/>
              </a:ext>
            </a:extLst>
          </p:cNvPr>
          <p:cNvGrpSpPr/>
          <p:nvPr/>
        </p:nvGrpSpPr>
        <p:grpSpPr>
          <a:xfrm>
            <a:off x="1619672" y="1851670"/>
            <a:ext cx="311562" cy="2088232"/>
            <a:chOff x="863284" y="2448413"/>
            <a:chExt cx="319405" cy="2276731"/>
          </a:xfrm>
        </p:grpSpPr>
        <p:pic>
          <p:nvPicPr>
            <p:cNvPr id="8" name="Imagen 41">
              <a:extLst>
                <a:ext uri="{FF2B5EF4-FFF2-40B4-BE49-F238E27FC236}">
                  <a16:creationId xmlns:a16="http://schemas.microsoft.com/office/drawing/2014/main" id="{29FE5641-2AD8-7286-9204-38F8C6A11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33" y="4417387"/>
              <a:ext cx="298011" cy="307757"/>
            </a:xfrm>
            <a:prstGeom prst="rect">
              <a:avLst/>
            </a:prstGeom>
          </p:spPr>
        </p:pic>
        <p:pic>
          <p:nvPicPr>
            <p:cNvPr id="9" name="Imagen 42">
              <a:extLst>
                <a:ext uri="{FF2B5EF4-FFF2-40B4-BE49-F238E27FC236}">
                  <a16:creationId xmlns:a16="http://schemas.microsoft.com/office/drawing/2014/main" id="{8EF118BE-AB56-F806-5303-B94736B3A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039" y="3071976"/>
              <a:ext cx="294844" cy="295897"/>
            </a:xfrm>
            <a:prstGeom prst="rect">
              <a:avLst/>
            </a:prstGeom>
          </p:spPr>
        </p:pic>
        <p:pic>
          <p:nvPicPr>
            <p:cNvPr id="10" name="Imagen 43">
              <a:extLst>
                <a:ext uri="{FF2B5EF4-FFF2-40B4-BE49-F238E27FC236}">
                  <a16:creationId xmlns:a16="http://schemas.microsoft.com/office/drawing/2014/main" id="{30958AAB-1AAC-A9DA-7FD9-D1BB79FEC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78" y="2448413"/>
              <a:ext cx="298011" cy="281597"/>
            </a:xfrm>
            <a:prstGeom prst="rect">
              <a:avLst/>
            </a:prstGeom>
          </p:spPr>
        </p:pic>
        <p:pic>
          <p:nvPicPr>
            <p:cNvPr id="11" name="Imagen 44">
              <a:extLst>
                <a:ext uri="{FF2B5EF4-FFF2-40B4-BE49-F238E27FC236}">
                  <a16:creationId xmlns:a16="http://schemas.microsoft.com/office/drawing/2014/main" id="{8EDDF231-D2ED-79D7-F7C3-57B5143A3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84" y="3405964"/>
              <a:ext cx="316481" cy="281597"/>
            </a:xfrm>
            <a:prstGeom prst="rect">
              <a:avLst/>
            </a:prstGeom>
          </p:spPr>
        </p:pic>
        <p:pic>
          <p:nvPicPr>
            <p:cNvPr id="12" name="Imagen 45">
              <a:extLst>
                <a:ext uri="{FF2B5EF4-FFF2-40B4-BE49-F238E27FC236}">
                  <a16:creationId xmlns:a16="http://schemas.microsoft.com/office/drawing/2014/main" id="{DD454575-C73A-52A4-46D9-D786DBF29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460" y="4079399"/>
              <a:ext cx="303767" cy="295979"/>
            </a:xfrm>
            <a:prstGeom prst="rect">
              <a:avLst/>
            </a:prstGeom>
          </p:spPr>
        </p:pic>
        <p:pic>
          <p:nvPicPr>
            <p:cNvPr id="13" name="Imagen 48">
              <a:extLst>
                <a:ext uri="{FF2B5EF4-FFF2-40B4-BE49-F238E27FC236}">
                  <a16:creationId xmlns:a16="http://schemas.microsoft.com/office/drawing/2014/main" id="{2895ED37-2FA1-F0F6-89C2-F4C32E550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22" y="3739828"/>
              <a:ext cx="303767" cy="309281"/>
            </a:xfrm>
            <a:prstGeom prst="rect">
              <a:avLst/>
            </a:prstGeom>
          </p:spPr>
        </p:pic>
        <p:pic>
          <p:nvPicPr>
            <p:cNvPr id="14" name="Imagen 49">
              <a:extLst>
                <a:ext uri="{FF2B5EF4-FFF2-40B4-BE49-F238E27FC236}">
                  <a16:creationId xmlns:a16="http://schemas.microsoft.com/office/drawing/2014/main" id="{2C386043-0827-2C2B-00D5-17B2254C2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86" y="2753689"/>
              <a:ext cx="295905" cy="281192"/>
            </a:xfrm>
            <a:prstGeom prst="rect">
              <a:avLst/>
            </a:prstGeom>
          </p:spPr>
        </p:pic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5ED848F1-916D-36BD-B9D3-5488159B9E3A}"/>
              </a:ext>
            </a:extLst>
          </p:cNvPr>
          <p:cNvSpPr/>
          <p:nvPr/>
        </p:nvSpPr>
        <p:spPr bwMode="auto">
          <a:xfrm>
            <a:off x="827584" y="1851670"/>
            <a:ext cx="504056" cy="25828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8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D4781730-827E-4A1A-AEB6-1728DF945E2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el 4"/>
          <p:cNvSpPr txBox="1">
            <a:spLocks/>
          </p:cNvSpPr>
          <p:nvPr/>
        </p:nvSpPr>
        <p:spPr bwMode="gray">
          <a:xfrm>
            <a:off x="251520" y="116190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kern="1200" dirty="0">
                <a:solidFill>
                  <a:srgbClr val="FF6600"/>
                </a:solidFill>
                <a:ea typeface="ＭＳ Ｐゴシック" charset="-128"/>
                <a:cs typeface="Arial" charset="0"/>
              </a:rPr>
              <a:t>Horizon Europe</a:t>
            </a:r>
            <a:endParaRPr lang="de-AT" altLang="en-US" b="0" kern="1200" dirty="0">
              <a:solidFill>
                <a:srgbClr val="FF6600"/>
              </a:solidFill>
              <a:ea typeface="ＭＳ Ｐゴシック" charset="-128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5536" y="1131590"/>
            <a:ext cx="6695256" cy="3357040"/>
            <a:chOff x="251520" y="1943834"/>
            <a:chExt cx="8554725" cy="42893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1943834"/>
              <a:ext cx="8554725" cy="428938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791580" y="2933945"/>
              <a:ext cx="2250250" cy="270030"/>
            </a:xfrm>
            <a:prstGeom prst="rect">
              <a:avLst/>
            </a:prstGeom>
            <a:noFill/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B189EDF-6B57-FE91-BBF0-C5C5D292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8" b="78343"/>
          <a:stretch/>
        </p:blipFill>
        <p:spPr>
          <a:xfrm>
            <a:off x="7740352" y="2792317"/>
            <a:ext cx="802333" cy="484652"/>
          </a:xfrm>
          <a:prstGeom prst="rect">
            <a:avLst/>
          </a:prstGeom>
          <a:solidFill>
            <a:srgbClr val="EEA42B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BFEF93-D499-72F7-968A-824FDE5C1942}"/>
              </a:ext>
            </a:extLst>
          </p:cNvPr>
          <p:cNvSpPr/>
          <p:nvPr/>
        </p:nvSpPr>
        <p:spPr>
          <a:xfrm>
            <a:off x="6907552" y="1976282"/>
            <a:ext cx="2324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2140"/>
                </a:solidFill>
                <a:ea typeface="ＭＳ Ｐゴシック" charset="-128"/>
              </a:rPr>
              <a:t>EUR 16 billion</a:t>
            </a:r>
          </a:p>
          <a:p>
            <a:pPr algn="ctr"/>
            <a:r>
              <a:rPr lang="en-US" sz="1000" dirty="0">
                <a:solidFill>
                  <a:srgbClr val="002140"/>
                </a:solidFill>
                <a:ea typeface="ＭＳ Ｐゴシック" charset="-128"/>
              </a:rPr>
              <a:t>ERC budget in Horizon Europe</a:t>
            </a:r>
            <a:endParaRPr lang="en-US" sz="1000" dirty="0">
              <a:solidFill>
                <a:srgbClr val="00214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EA6132-D5E2-1990-CBE1-2989C4133614}"/>
              </a:ext>
            </a:extLst>
          </p:cNvPr>
          <p:cNvSpPr/>
          <p:nvPr/>
        </p:nvSpPr>
        <p:spPr>
          <a:xfrm>
            <a:off x="6742485" y="3276969"/>
            <a:ext cx="2668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2140"/>
                </a:solidFill>
                <a:ea typeface="ＭＳ Ｐゴシック" charset="-128"/>
              </a:rPr>
              <a:t>17%</a:t>
            </a:r>
          </a:p>
          <a:p>
            <a:pPr algn="ctr"/>
            <a:r>
              <a:rPr lang="en-US" sz="1000" dirty="0">
                <a:solidFill>
                  <a:srgbClr val="002140"/>
                </a:solidFill>
                <a:ea typeface="ＭＳ Ｐゴシック" charset="-128"/>
              </a:rPr>
              <a:t>of the entire </a:t>
            </a:r>
            <a:br>
              <a:rPr lang="en-US" sz="1000" dirty="0">
                <a:solidFill>
                  <a:srgbClr val="002140"/>
                </a:solidFill>
                <a:ea typeface="ＭＳ Ｐゴシック" charset="-128"/>
              </a:rPr>
            </a:br>
            <a:r>
              <a:rPr lang="en-US" sz="1000" dirty="0">
                <a:solidFill>
                  <a:srgbClr val="002140"/>
                </a:solidFill>
                <a:ea typeface="ＭＳ Ｐゴシック" charset="-128"/>
              </a:rPr>
              <a:t>Horizon Europe budget</a:t>
            </a:r>
            <a:endParaRPr lang="en-US" sz="1000" dirty="0">
              <a:solidFill>
                <a:srgbClr val="00214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6610A-EAD2-E9EA-4E0E-FCD4F256BE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375" r="69968" b="77968"/>
          <a:stretch/>
        </p:blipFill>
        <p:spPr>
          <a:xfrm>
            <a:off x="7599969" y="1491630"/>
            <a:ext cx="875581" cy="4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8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D4781730-827E-4A1A-AEB6-1728DF945E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el 4"/>
          <p:cNvSpPr txBox="1">
            <a:spLocks/>
          </p:cNvSpPr>
          <p:nvPr/>
        </p:nvSpPr>
        <p:spPr bwMode="gray">
          <a:xfrm>
            <a:off x="251520" y="123478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FF6600"/>
                </a:solidFill>
                <a:ea typeface="ＭＳ Ｐゴシック" charset="-128"/>
                <a:cs typeface="Arial" charset="0"/>
              </a:rPr>
              <a:t>ERC Grant Schemes</a:t>
            </a:r>
            <a:endParaRPr lang="de-AT" altLang="en-US" b="0" dirty="0">
              <a:solidFill>
                <a:srgbClr val="FF66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309" y="1972055"/>
            <a:ext cx="3707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en-GB" sz="1400" b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Starting Grants </a:t>
            </a:r>
          </a:p>
          <a:p>
            <a:pPr marL="342900" indent="-342900" algn="ctr" eaLnBrk="0" hangingPunct="0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starters (2-7 years after PhD) </a:t>
            </a:r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up to € 1.5 Mio </a:t>
            </a:r>
          </a:p>
          <a:p>
            <a:pPr marL="342900" indent="-342900" algn="ctr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sz="14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24639" y="192331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en-GB" sz="1400" b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Consolidator Grants</a:t>
            </a:r>
            <a:endParaRPr lang="en-GB" sz="14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Consolidators (7-12 years after PhD) </a:t>
            </a:r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up to € 2 Mio </a:t>
            </a:r>
          </a:p>
          <a:p>
            <a:pPr marL="342900" indent="-342900" algn="ctr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sz="14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4285" y="3489851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en-GB" sz="1400" b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Advanced Grants </a:t>
            </a:r>
          </a:p>
          <a:p>
            <a:pPr marL="342900" indent="-342900" algn="ctr" eaLnBrk="0" hangingPunct="0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track-record of significant research achievements in the last 10 years </a:t>
            </a:r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up to € 2.5 Mio </a:t>
            </a:r>
          </a:p>
          <a:p>
            <a:pPr marL="342900" indent="-342900" algn="ctr" eaLnBrk="0" hangingPunct="0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sz="14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6899" y="3441115"/>
            <a:ext cx="3887480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en-GB" sz="1400" b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Synergy Grants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FB5105"/>
              </a:buClr>
            </a:pPr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2 – 4 Principal Investigators up to € 10.0 Mio for 6 years</a:t>
            </a:r>
            <a:b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</a:br>
            <a:r>
              <a:rPr lang="hr-HR" sz="1400" dirty="0">
                <a:solidFill>
                  <a:srgbClr val="002140"/>
                </a:solidFill>
                <a:latin typeface="+mj-lt"/>
              </a:rPr>
              <a:t>1 PI </a:t>
            </a:r>
            <a:r>
              <a:rPr lang="hr-HR" sz="1400" dirty="0" err="1">
                <a:solidFill>
                  <a:srgbClr val="002140"/>
                </a:solidFill>
                <a:latin typeface="+mj-lt"/>
              </a:rPr>
              <a:t>can</a:t>
            </a:r>
            <a:r>
              <a:rPr lang="hr-HR" sz="1400" dirty="0">
                <a:solidFill>
                  <a:srgbClr val="00214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002140"/>
                </a:solidFill>
                <a:latin typeface="+mj-lt"/>
              </a:rPr>
              <a:t>be</a:t>
            </a:r>
            <a:r>
              <a:rPr lang="hr-HR" sz="1400" dirty="0">
                <a:solidFill>
                  <a:srgbClr val="00214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002140"/>
                </a:solidFill>
                <a:latin typeface="+mj-lt"/>
              </a:rPr>
              <a:t>based</a:t>
            </a:r>
            <a:r>
              <a:rPr lang="hr-HR" sz="1400" dirty="0">
                <a:solidFill>
                  <a:srgbClr val="00214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002140"/>
                </a:solidFill>
                <a:latin typeface="+mj-lt"/>
              </a:rPr>
              <a:t>outside</a:t>
            </a:r>
            <a:r>
              <a:rPr lang="hr-HR" sz="1400" dirty="0">
                <a:solidFill>
                  <a:srgbClr val="002140"/>
                </a:solidFill>
                <a:latin typeface="+mj-lt"/>
              </a:rPr>
              <a:t> EU/AC</a:t>
            </a:r>
            <a:endParaRPr lang="en-GB" sz="14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73" y="2787854"/>
            <a:ext cx="795551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56" y="1229057"/>
            <a:ext cx="802966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24" y="1275606"/>
            <a:ext cx="720000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74" y="2739118"/>
            <a:ext cx="7259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3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D4781730-827E-4A1A-AEB6-1728DF945E2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el 4"/>
          <p:cNvSpPr txBox="1">
            <a:spLocks/>
          </p:cNvSpPr>
          <p:nvPr/>
        </p:nvSpPr>
        <p:spPr bwMode="gray">
          <a:xfrm>
            <a:off x="251520" y="123478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FF6600"/>
                </a:solidFill>
                <a:ea typeface="ＭＳ Ｐゴシック" charset="-128"/>
                <a:cs typeface="Arial" charset="0"/>
              </a:rPr>
              <a:t>Scientists working in Belle II funded by the ERC</a:t>
            </a:r>
            <a:endParaRPr lang="de-AT" altLang="en-US" b="0" dirty="0">
              <a:solidFill>
                <a:srgbClr val="FF66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33930" y="2397150"/>
            <a:ext cx="37070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en-GB" sz="1400" b="1" dirty="0" err="1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InterLeptons</a:t>
            </a:r>
            <a:endParaRPr lang="en-GB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r>
              <a:rPr lang="en-IE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Gianluca </a:t>
            </a:r>
            <a:r>
              <a:rPr lang="en-IE" sz="16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Inguglia</a:t>
            </a:r>
            <a:r>
              <a:rPr lang="en-IE" sz="1600" dirty="0"/>
              <a:t> </a:t>
            </a:r>
          </a:p>
          <a:p>
            <a:pPr marL="342900" indent="-342900" algn="ctr" eaLnBrk="0" hangingPunct="0"/>
            <a:endParaRPr lang="en-GB" sz="16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r>
              <a:rPr lang="en-US" sz="1400" i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A search for new interactions </a:t>
            </a:r>
          </a:p>
          <a:p>
            <a:pPr marL="342900" indent="-342900" algn="ctr" eaLnBrk="0" hangingPunct="0"/>
            <a:r>
              <a:rPr lang="en-US" sz="1400" i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at Belle II using leptons</a:t>
            </a:r>
            <a:endParaRPr lang="en-GB" sz="1400" i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  <a:sym typeface="Wingdings" pitchFamily="2" charset="2"/>
            </a:endParaRPr>
          </a:p>
          <a:p>
            <a:pPr marL="342900" indent="-342900" algn="ctr" eaLnBrk="0" hangingPunct="0"/>
            <a:endParaRPr lang="en-GB" sz="14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  <a:sym typeface="Wingdings" pitchFamily="2" charset="2"/>
            </a:endParaRPr>
          </a:p>
          <a:p>
            <a:pPr marL="342900" indent="-342900" algn="ctr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1720" y="2432347"/>
            <a:ext cx="457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en-GB" sz="1400" b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NEPAL</a:t>
            </a:r>
          </a:p>
          <a:p>
            <a:pPr marL="342900" indent="-342900" algn="ctr" eaLnBrk="0" hangingPunct="0"/>
            <a:r>
              <a:rPr lang="en-IE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Justine Serrano</a:t>
            </a:r>
          </a:p>
          <a:p>
            <a:pPr marL="342900" indent="-342900" algn="ctr" eaLnBrk="0" hangingPunct="0"/>
            <a:endParaRPr lang="en-GB" sz="16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r>
              <a:rPr lang="en-US" sz="1400" i="1" dirty="0" err="1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NEw</a:t>
            </a:r>
            <a:r>
              <a:rPr lang="en-US" sz="1400" i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 Physics searches </a:t>
            </a:r>
          </a:p>
          <a:p>
            <a:pPr marL="342900" indent="-342900" algn="ctr" eaLnBrk="0" hangingPunct="0"/>
            <a:r>
              <a:rPr lang="en-US" sz="1400" i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with </a:t>
            </a:r>
            <a:r>
              <a:rPr lang="en-US" sz="1400" i="1" dirty="0" err="1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tAu</a:t>
            </a:r>
            <a:r>
              <a:rPr lang="en-US" sz="1400" i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 Leptons</a:t>
            </a:r>
            <a:endParaRPr lang="en-GB" sz="1400" i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  <a:sym typeface="Wingdings" pitchFamily="2" charset="2"/>
              </a:rPr>
              <a:t> </a:t>
            </a:r>
          </a:p>
          <a:p>
            <a:pPr marL="342900" indent="-342900" algn="ctr"/>
            <a:r>
              <a:rPr lang="en-GB" sz="14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9415" y="2344279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en-GB" sz="1400" b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NECTAR</a:t>
            </a:r>
          </a:p>
          <a:p>
            <a:pPr marL="342900" indent="-342900" algn="ctr" eaLnBrk="0" hangingPunct="0"/>
            <a:r>
              <a:rPr lang="en-GB" sz="1600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Peter </a:t>
            </a:r>
            <a:r>
              <a:rPr lang="en-GB" sz="1600" dirty="0" err="1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Krizan</a:t>
            </a:r>
            <a:endParaRPr lang="en-GB" sz="16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endParaRPr lang="en-GB" sz="1600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r>
              <a:rPr lang="en-US" sz="1400" i="1" dirty="0" err="1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Flavour</a:t>
            </a:r>
            <a:r>
              <a:rPr lang="en-US" sz="1400" i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 Anomalies with </a:t>
            </a:r>
          </a:p>
          <a:p>
            <a:pPr marL="342900" indent="-342900" algn="ctr" eaLnBrk="0" hangingPunct="0"/>
            <a:r>
              <a:rPr lang="en-US" sz="1400" i="1" dirty="0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advanced particle Identification </a:t>
            </a:r>
          </a:p>
          <a:p>
            <a:pPr marL="342900" indent="-342900" algn="ctr" eaLnBrk="0" hangingPunct="0"/>
            <a:r>
              <a:rPr lang="en-US" sz="1400" i="1" dirty="0" err="1">
                <a:solidFill>
                  <a:srgbClr val="002140"/>
                </a:solidFill>
                <a:latin typeface="+mj-lt"/>
                <a:ea typeface="MS PGothic" pitchFamily="34" charset="-128"/>
                <a:cs typeface="Arial" charset="0"/>
              </a:rPr>
              <a:t>MEthods</a:t>
            </a:r>
            <a:endParaRPr lang="en-GB" sz="1400" i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/>
            <a:endParaRPr lang="en-GB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  <a:sym typeface="Wingdings" pitchFamily="2" charset="2"/>
            </a:endParaRPr>
          </a:p>
          <a:p>
            <a:pPr marL="342900" indent="-342900" algn="ctr" eaLnBrk="0" hangingPunct="0"/>
            <a:endParaRPr lang="en-GB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  <a:sym typeface="Wingdings" pitchFamily="2" charset="2"/>
            </a:endParaRPr>
          </a:p>
          <a:p>
            <a:pPr marL="342900" indent="-342900" algn="ctr" eaLnBrk="0" hangingPunct="0"/>
            <a:endParaRPr lang="en-GB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  <a:sym typeface="Wingdings" pitchFamily="2" charset="2"/>
            </a:endParaRPr>
          </a:p>
          <a:p>
            <a:pPr marL="342900" indent="-342900" algn="ctr" eaLnBrk="0" hangingPunct="0"/>
            <a:endParaRPr lang="en-GB" sz="1400" b="1" dirty="0">
              <a:solidFill>
                <a:srgbClr val="002140"/>
              </a:solidFill>
              <a:latin typeface="+mj-lt"/>
              <a:ea typeface="MS PGothic" pitchFamily="34" charset="-128"/>
              <a:cs typeface="Arial" charset="0"/>
              <a:sym typeface="Wingdings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47" y="1635646"/>
            <a:ext cx="795551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00" y="1700701"/>
            <a:ext cx="802966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85" y="170070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9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>
                <a:solidFill>
                  <a:srgbClr val="4B413C"/>
                </a:solidFill>
              </a:rPr>
              <a:t>│</a:t>
            </a:r>
            <a:r>
              <a:rPr lang="en-US">
                <a:solidFill>
                  <a:srgbClr val="4B413C"/>
                </a:solidFill>
              </a:rPr>
              <a:t> </a:t>
            </a:r>
            <a:fld id="{ECDB6CD9-F0C4-48B3-BB06-3EB0C6FFEBCE}" type="slidenum">
              <a:rPr lang="en-US" smtClean="0">
                <a:solidFill>
                  <a:srgbClr val="4B413C"/>
                </a:solidFill>
              </a:rPr>
              <a:pPr>
                <a:defRPr/>
              </a:pPr>
              <a:t>9</a:t>
            </a:fld>
            <a:endParaRPr lang="en-US">
              <a:solidFill>
                <a:srgbClr val="4B413C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251520" y="267494"/>
            <a:ext cx="74580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dirty="0">
                <a:solidFill>
                  <a:srgbClr val="FF6600"/>
                </a:solidFill>
              </a:rPr>
              <a:t>ERC in Figures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1870" y="1059582"/>
            <a:ext cx="8676634" cy="3487147"/>
            <a:chOff x="431870" y="1059582"/>
            <a:chExt cx="8676634" cy="34871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4A5239-BD6F-9143-8148-1D0BA5AF9AA9}"/>
                </a:ext>
              </a:extLst>
            </p:cNvPr>
            <p:cNvGrpSpPr/>
            <p:nvPr/>
          </p:nvGrpSpPr>
          <p:grpSpPr>
            <a:xfrm>
              <a:off x="1223306" y="1118467"/>
              <a:ext cx="2533369" cy="753000"/>
              <a:chOff x="1321986" y="1678595"/>
              <a:chExt cx="2533369" cy="75300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A57BDA-35CE-684C-AF1C-614D9C99C82D}"/>
                  </a:ext>
                </a:extLst>
              </p:cNvPr>
              <p:cNvSpPr txBox="1"/>
              <p:nvPr/>
            </p:nvSpPr>
            <p:spPr>
              <a:xfrm>
                <a:off x="1321986" y="1785264"/>
                <a:ext cx="2533369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Over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cs typeface="Calibri" panose="020F0502020204030204" pitchFamily="34" charset="0"/>
                  </a:rPr>
                  <a:t>top researchers funded since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the ERC creation in 2007</a:t>
                </a:r>
                <a:endParaRPr lang="en-GB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343756-79BD-6345-9FCD-C12A19092E5E}"/>
                  </a:ext>
                </a:extLst>
              </p:cNvPr>
              <p:cNvSpPr txBox="1"/>
              <p:nvPr/>
            </p:nvSpPr>
            <p:spPr>
              <a:xfrm>
                <a:off x="1728311" y="1678595"/>
                <a:ext cx="13274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6DA341"/>
                    </a:solidFill>
                    <a:cs typeface="Arial"/>
                  </a:rPr>
                  <a:t>12,000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733337-2552-F44D-8E9A-CE6D260AF57C}"/>
                </a:ext>
              </a:extLst>
            </p:cNvPr>
            <p:cNvSpPr txBox="1"/>
            <p:nvPr/>
          </p:nvSpPr>
          <p:spPr>
            <a:xfrm>
              <a:off x="1218802" y="2169388"/>
              <a:ext cx="2630848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IE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rPr>
                <a:t>Over</a:t>
              </a:r>
            </a:p>
            <a:p>
              <a:r>
                <a:rPr lang="en-IE" sz="1200" dirty="0">
                  <a:solidFill>
                    <a:srgbClr val="002140"/>
                  </a:solidFill>
                  <a:cs typeface="Calibri" panose="020F0502020204030204" pitchFamily="34" charset="0"/>
                </a:rPr>
                <a:t>researchers and other professionals</a:t>
              </a:r>
            </a:p>
            <a:p>
              <a:r>
                <a:rPr lang="en-IE" sz="1200" dirty="0">
                  <a:solidFill>
                    <a:srgbClr val="002140"/>
                  </a:solidFill>
                  <a:cs typeface="Calibri" panose="020F0502020204030204" pitchFamily="34" charset="0"/>
                </a:rPr>
                <a:t>e</a:t>
              </a:r>
              <a:r>
                <a:rPr lang="en-IE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rPr>
                <a:t>mployed in ERC research teams</a:t>
              </a:r>
              <a:endParaRPr lang="en-GB" sz="1200" dirty="0">
                <a:solidFill>
                  <a:srgbClr val="002140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88167B-3A4F-2247-9473-D98CAAF51C6A}"/>
                </a:ext>
              </a:extLst>
            </p:cNvPr>
            <p:cNvSpPr txBox="1"/>
            <p:nvPr/>
          </p:nvSpPr>
          <p:spPr>
            <a:xfrm>
              <a:off x="1675997" y="2091286"/>
              <a:ext cx="1908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18534"/>
                  </a:solidFill>
                  <a:cs typeface="Arial"/>
                </a:rPr>
                <a:t>80,000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879D38-AFCB-9C45-BD1F-D845B4848D25}"/>
                </a:ext>
              </a:extLst>
            </p:cNvPr>
            <p:cNvGrpSpPr/>
            <p:nvPr/>
          </p:nvGrpSpPr>
          <p:grpSpPr>
            <a:xfrm>
              <a:off x="5704210" y="1059582"/>
              <a:ext cx="2666114" cy="744993"/>
              <a:chOff x="5802891" y="1641488"/>
              <a:chExt cx="2666114" cy="74499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4CAECC-FEF2-554F-A38F-CB1CAC85A7DA}"/>
                  </a:ext>
                </a:extLst>
              </p:cNvPr>
              <p:cNvSpPr txBox="1"/>
              <p:nvPr/>
            </p:nvSpPr>
            <p:spPr>
              <a:xfrm>
                <a:off x="5802891" y="1740150"/>
                <a:ext cx="2666114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Over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cs typeface="Calibri" panose="020F0502020204030204" pitchFamily="34" charset="0"/>
                  </a:rPr>
                  <a:t>a</a:t>
                </a:r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rticles from ERC projects published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cs typeface="Calibri" panose="020F0502020204030204" pitchFamily="34" charset="0"/>
                  </a:rPr>
                  <a:t>in scientific journals</a:t>
                </a:r>
                <a:endParaRPr lang="en-GB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8B6C79-DA54-7646-B85C-B38DA1A0E336}"/>
                  </a:ext>
                </a:extLst>
              </p:cNvPr>
              <p:cNvSpPr txBox="1"/>
              <p:nvPr/>
            </p:nvSpPr>
            <p:spPr>
              <a:xfrm>
                <a:off x="6220262" y="1641488"/>
                <a:ext cx="16579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AF1E24"/>
                    </a:solidFill>
                    <a:cs typeface="Arial"/>
                  </a:rPr>
                  <a:t>200,000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690867-8301-9D42-82DE-DBF1A88C0629}"/>
                </a:ext>
              </a:extLst>
            </p:cNvPr>
            <p:cNvGrpSpPr/>
            <p:nvPr/>
          </p:nvGrpSpPr>
          <p:grpSpPr>
            <a:xfrm>
              <a:off x="5750652" y="1923678"/>
              <a:ext cx="3085095" cy="958983"/>
              <a:chOff x="5849333" y="2481098"/>
              <a:chExt cx="3085095" cy="95898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875C9-867D-8949-9D22-22400C3AD651}"/>
                  </a:ext>
                </a:extLst>
              </p:cNvPr>
              <p:cNvSpPr txBox="1"/>
              <p:nvPr/>
            </p:nvSpPr>
            <p:spPr>
              <a:xfrm>
                <a:off x="5849333" y="2609084"/>
                <a:ext cx="3085095" cy="83099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Over                research institutions hosting ERC grantees – universities, public or private research centres in the EU or Associated Countries</a:t>
                </a:r>
                <a:endParaRPr lang="en-GB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CDCFC6-887E-B74A-A04A-B9A80575F1BC}"/>
                  </a:ext>
                </a:extLst>
              </p:cNvPr>
              <p:cNvSpPr txBox="1"/>
              <p:nvPr/>
            </p:nvSpPr>
            <p:spPr>
              <a:xfrm>
                <a:off x="6316716" y="2481098"/>
                <a:ext cx="732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E7217A"/>
                    </a:solidFill>
                    <a:cs typeface="Arial"/>
                  </a:rPr>
                  <a:t>900</a:t>
                </a:r>
                <a:r>
                  <a:rPr lang="en-US" sz="2400" b="1" dirty="0">
                    <a:solidFill>
                      <a:srgbClr val="E7217A"/>
                    </a:solidFill>
                    <a:cs typeface="Arial"/>
                  </a:rPr>
                  <a:t>  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E20AC9F-E727-CE41-A479-84A2AA9A27B0}"/>
                </a:ext>
              </a:extLst>
            </p:cNvPr>
            <p:cNvGrpSpPr/>
            <p:nvPr/>
          </p:nvGrpSpPr>
          <p:grpSpPr>
            <a:xfrm>
              <a:off x="5982543" y="2859782"/>
              <a:ext cx="1207382" cy="712872"/>
              <a:chOff x="6081224" y="3899875"/>
              <a:chExt cx="1207382" cy="71287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9FD6E8-5EA1-A740-A455-12A94A9A9377}"/>
                  </a:ext>
                </a:extLst>
              </p:cNvPr>
              <p:cNvSpPr txBox="1"/>
              <p:nvPr/>
            </p:nvSpPr>
            <p:spPr>
              <a:xfrm>
                <a:off x="6081224" y="4151082"/>
                <a:ext cx="1207382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nationalities of 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grant holders</a:t>
                </a:r>
                <a:endParaRPr lang="en-GB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AF36DC8-35C9-A14C-9BBF-85E5397C2F69}"/>
                  </a:ext>
                </a:extLst>
              </p:cNvPr>
              <p:cNvSpPr txBox="1"/>
              <p:nvPr/>
            </p:nvSpPr>
            <p:spPr>
              <a:xfrm>
                <a:off x="6081224" y="3899875"/>
                <a:ext cx="645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8E388D"/>
                    </a:solidFill>
                    <a:cs typeface="Arial"/>
                  </a:rPr>
                  <a:t>88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DAB36E-6403-6344-9295-5C146C181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70" y="1096688"/>
              <a:ext cx="695452" cy="8947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658156-2222-E045-9363-0673ACAB5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067694"/>
              <a:ext cx="621762" cy="74082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8F3ACB-5525-054F-B816-97749C61A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726" y="1074454"/>
              <a:ext cx="941750" cy="7301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3DDA2C-1E0D-1E44-B4E1-B5E5D592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44" y="2102108"/>
              <a:ext cx="843914" cy="64633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87FB10B-7DBC-1C42-B0CA-96C8A1617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801" y="2936162"/>
              <a:ext cx="1303431" cy="718558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374C035-652F-4148-B1D7-C5A12650C0E5}"/>
                </a:ext>
              </a:extLst>
            </p:cNvPr>
            <p:cNvGrpSpPr/>
            <p:nvPr/>
          </p:nvGrpSpPr>
          <p:grpSpPr>
            <a:xfrm>
              <a:off x="1247989" y="2859782"/>
              <a:ext cx="2721274" cy="758948"/>
              <a:chOff x="1346670" y="3858016"/>
              <a:chExt cx="2721274" cy="75894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B91673-894C-CF46-9898-98E45CFA2E37}"/>
                  </a:ext>
                </a:extLst>
              </p:cNvPr>
              <p:cNvSpPr txBox="1"/>
              <p:nvPr/>
            </p:nvSpPr>
            <p:spPr>
              <a:xfrm>
                <a:off x="1346670" y="3970633"/>
                <a:ext cx="2721274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Over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cs typeface="Calibri" panose="020F0502020204030204" pitchFamily="34" charset="0"/>
                  </a:rPr>
                  <a:t>patents and other IPR applications generated by ERC funding</a:t>
                </a:r>
                <a:endParaRPr lang="en-GB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18C57D-F8E0-E342-A911-B35E14268F88}"/>
                  </a:ext>
                </a:extLst>
              </p:cNvPr>
              <p:cNvSpPr txBox="1"/>
              <p:nvPr/>
            </p:nvSpPr>
            <p:spPr>
              <a:xfrm>
                <a:off x="1780541" y="3858016"/>
                <a:ext cx="190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  <a:cs typeface="Arial"/>
                  </a:rPr>
                  <a:t>2,200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69EE94F-9854-E642-B6C7-9C48C7A5C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222" y="2931790"/>
              <a:ext cx="648402" cy="64633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C0BE77D-23DC-3A48-A9F0-53F9FEDAC090}"/>
                </a:ext>
              </a:extLst>
            </p:cNvPr>
            <p:cNvGrpSpPr/>
            <p:nvPr/>
          </p:nvGrpSpPr>
          <p:grpSpPr>
            <a:xfrm>
              <a:off x="1230787" y="3690432"/>
              <a:ext cx="2721274" cy="756812"/>
              <a:chOff x="1329468" y="4592359"/>
              <a:chExt cx="2721274" cy="75681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DBFE02-9625-0D4B-BB40-547A5BD4F2F8}"/>
                  </a:ext>
                </a:extLst>
              </p:cNvPr>
              <p:cNvSpPr txBox="1"/>
              <p:nvPr/>
            </p:nvSpPr>
            <p:spPr>
              <a:xfrm>
                <a:off x="1329468" y="4702840"/>
                <a:ext cx="2721274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E" sz="1200" dirty="0">
                    <a:solidFill>
                      <a:srgbClr val="002140"/>
                    </a:solidFill>
                    <a:latin typeface="+mn-lt"/>
                    <a:cs typeface="Calibri" panose="020F0502020204030204" pitchFamily="34" charset="0"/>
                  </a:rPr>
                  <a:t>Over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cs typeface="Calibri" panose="020F0502020204030204" pitchFamily="34" charset="0"/>
                  </a:rPr>
                  <a:t>start-ups identified as founded </a:t>
                </a:r>
              </a:p>
              <a:p>
                <a:r>
                  <a:rPr lang="en-IE" sz="1200" dirty="0">
                    <a:solidFill>
                      <a:srgbClr val="002140"/>
                    </a:solidFill>
                    <a:cs typeface="Calibri" panose="020F0502020204030204" pitchFamily="34" charset="0"/>
                  </a:rPr>
                  <a:t>or co-founded by ERC grantees</a:t>
                </a:r>
                <a:endParaRPr lang="en-GB" sz="1200" dirty="0">
                  <a:solidFill>
                    <a:srgbClr val="002140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0619E3-3D7B-3845-8E9B-315CB96798DE}"/>
                  </a:ext>
                </a:extLst>
              </p:cNvPr>
              <p:cNvSpPr txBox="1"/>
              <p:nvPr/>
            </p:nvSpPr>
            <p:spPr>
              <a:xfrm>
                <a:off x="1813866" y="4592359"/>
                <a:ext cx="190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84BF41"/>
                    </a:solidFill>
                    <a:cs typeface="Arial"/>
                  </a:rPr>
                  <a:t>400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A66E2C-23B2-CD40-927F-EFD495F268DC}"/>
                </a:ext>
              </a:extLst>
            </p:cNvPr>
            <p:cNvSpPr txBox="1"/>
            <p:nvPr/>
          </p:nvSpPr>
          <p:spPr>
            <a:xfrm>
              <a:off x="5324730" y="3961954"/>
              <a:ext cx="3783774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IE" sz="2000" b="1" dirty="0">
                  <a:solidFill>
                    <a:srgbClr val="FFC000"/>
                  </a:solidFill>
                  <a:cs typeface="Calibri" panose="020F0502020204030204" pitchFamily="34" charset="0"/>
                </a:rPr>
                <a:t>12</a:t>
              </a:r>
              <a:r>
                <a:rPr lang="en-IE" sz="1200" dirty="0">
                  <a:cs typeface="Calibri" panose="020F0502020204030204" pitchFamily="34" charset="0"/>
                </a:rPr>
                <a:t> </a:t>
              </a:r>
              <a:r>
                <a:rPr lang="en-IE" sz="1200" dirty="0">
                  <a:solidFill>
                    <a:srgbClr val="002140"/>
                  </a:solidFill>
                  <a:cs typeface="Calibri" panose="020F0502020204030204" pitchFamily="34" charset="0"/>
                </a:rPr>
                <a:t>Nobel Prizes, </a:t>
              </a:r>
              <a:r>
                <a:rPr lang="en-IE" sz="2000" b="1" dirty="0">
                  <a:solidFill>
                    <a:srgbClr val="FFC000"/>
                  </a:solidFill>
                  <a:cs typeface="Calibri" panose="020F0502020204030204" pitchFamily="34" charset="0"/>
                </a:rPr>
                <a:t>6</a:t>
              </a:r>
              <a:r>
                <a:rPr lang="en-IE" sz="1200" dirty="0">
                  <a:cs typeface="Calibri" panose="020F0502020204030204" pitchFamily="34" charset="0"/>
                </a:rPr>
                <a:t> </a:t>
              </a:r>
              <a:r>
                <a:rPr lang="en-IE" sz="1200" dirty="0">
                  <a:solidFill>
                    <a:srgbClr val="002140"/>
                  </a:solidFill>
                  <a:cs typeface="Calibri" panose="020F0502020204030204" pitchFamily="34" charset="0"/>
                </a:rPr>
                <a:t>Fields Medals, </a:t>
              </a:r>
              <a:r>
                <a:rPr lang="en-IE" sz="2000" b="1" dirty="0">
                  <a:solidFill>
                    <a:srgbClr val="FFC000"/>
                  </a:solidFill>
                  <a:cs typeface="Calibri" panose="020F0502020204030204" pitchFamily="34" charset="0"/>
                </a:rPr>
                <a:t>11</a:t>
              </a:r>
              <a:r>
                <a:rPr lang="en-IE" sz="1200" dirty="0">
                  <a:cs typeface="Calibri" panose="020F0502020204030204" pitchFamily="34" charset="0"/>
                </a:rPr>
                <a:t> </a:t>
              </a:r>
              <a:r>
                <a:rPr lang="en-IE" sz="1200" dirty="0">
                  <a:solidFill>
                    <a:srgbClr val="002140"/>
                  </a:solidFill>
                  <a:cs typeface="Calibri" panose="020F0502020204030204" pitchFamily="34" charset="0"/>
                </a:rPr>
                <a:t>Wolf Prizes </a:t>
              </a:r>
            </a:p>
            <a:p>
              <a:r>
                <a:rPr lang="en-IE" sz="1200" dirty="0">
                  <a:solidFill>
                    <a:srgbClr val="002140"/>
                  </a:solidFill>
                  <a:cs typeface="Calibri" panose="020F0502020204030204" pitchFamily="34" charset="0"/>
                </a:rPr>
                <a:t>and other prizes awarded to ERC grantees</a:t>
              </a:r>
              <a:endParaRPr lang="en-GB" sz="1200" dirty="0">
                <a:solidFill>
                  <a:srgbClr val="002140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9195AB-97F1-0348-9AD3-BCCA56B18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97" y="3701568"/>
              <a:ext cx="694072" cy="77794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60BC128-8EFE-4F4E-BA4D-105A167B4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822" y="3805587"/>
              <a:ext cx="760498" cy="718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306114"/>
      </p:ext>
    </p:extLst>
  </p:cSld>
  <p:clrMapOvr>
    <a:masterClrMapping/>
  </p:clrMapOvr>
</p:sld>
</file>

<file path=ppt/theme/theme1.xml><?xml version="1.0" encoding="utf-8"?>
<a:theme xmlns:a="http://schemas.openxmlformats.org/drawingml/2006/main" name="erc-standard-presentation">
  <a:themeElements>
    <a:clrScheme name="ERCEA">
      <a:dk1>
        <a:srgbClr val="FE6600"/>
      </a:dk1>
      <a:lt1>
        <a:srgbClr val="FAF5F5"/>
      </a:lt1>
      <a:dk2>
        <a:srgbClr val="7F7F7E"/>
      </a:dk2>
      <a:lt2>
        <a:srgbClr val="E6E1DC"/>
      </a:lt2>
      <a:accent1>
        <a:srgbClr val="368ECA"/>
      </a:accent1>
      <a:accent2>
        <a:srgbClr val="AA225C"/>
      </a:accent2>
      <a:accent3>
        <a:srgbClr val="FCF9F9"/>
      </a:accent3>
      <a:accent4>
        <a:srgbClr val="3F3632"/>
      </a:accent4>
      <a:accent5>
        <a:srgbClr val="AEC6E1"/>
      </a:accent5>
      <a:accent6>
        <a:srgbClr val="9A1E53"/>
      </a:accent6>
      <a:hlink>
        <a:srgbClr val="00CC99"/>
      </a:hlink>
      <a:folHlink>
        <a:srgbClr val="FD5C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FF4100"/>
        </a:accent1>
        <a:accent2>
          <a:srgbClr val="FFD714"/>
        </a:accent2>
        <a:accent3>
          <a:srgbClr val="FCF9F9"/>
        </a:accent3>
        <a:accent4>
          <a:srgbClr val="3F3632"/>
        </a:accent4>
        <a:accent5>
          <a:srgbClr val="FFB0AA"/>
        </a:accent5>
        <a:accent6>
          <a:srgbClr val="E7C311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FFE24F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E7CD47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AA225C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9A1E53"/>
        </a:accent6>
        <a:hlink>
          <a:srgbClr val="00CC99"/>
        </a:hlink>
        <a:folHlink>
          <a:srgbClr val="FD5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_slides_A1_NEW_selection (003).pptx [Read-Only]" id="{5F4F9CD3-C138-4149-9194-728F70CAD828}" vid="{45F40A68-F43A-4169-A2F2-18EBCB122C32}"/>
    </a:ext>
  </a:extLst>
</a:theme>
</file>

<file path=ppt/theme/theme2.xml><?xml version="1.0" encoding="utf-8"?>
<a:theme xmlns:a="http://schemas.openxmlformats.org/drawingml/2006/main" name="1_erc-standard-presentation">
  <a:themeElements>
    <a:clrScheme name="ERCEA">
      <a:dk1>
        <a:srgbClr val="FE6600"/>
      </a:dk1>
      <a:lt1>
        <a:srgbClr val="FAF5F5"/>
      </a:lt1>
      <a:dk2>
        <a:srgbClr val="7F7F7E"/>
      </a:dk2>
      <a:lt2>
        <a:srgbClr val="E6E1DC"/>
      </a:lt2>
      <a:accent1>
        <a:srgbClr val="368ECA"/>
      </a:accent1>
      <a:accent2>
        <a:srgbClr val="AA225C"/>
      </a:accent2>
      <a:accent3>
        <a:srgbClr val="FCF9F9"/>
      </a:accent3>
      <a:accent4>
        <a:srgbClr val="3F3632"/>
      </a:accent4>
      <a:accent5>
        <a:srgbClr val="AEC6E1"/>
      </a:accent5>
      <a:accent6>
        <a:srgbClr val="9A1E53"/>
      </a:accent6>
      <a:hlink>
        <a:srgbClr val="00CC99"/>
      </a:hlink>
      <a:folHlink>
        <a:srgbClr val="FD5C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FF4100"/>
        </a:accent1>
        <a:accent2>
          <a:srgbClr val="FFD714"/>
        </a:accent2>
        <a:accent3>
          <a:srgbClr val="FCF9F9"/>
        </a:accent3>
        <a:accent4>
          <a:srgbClr val="3F3632"/>
        </a:accent4>
        <a:accent5>
          <a:srgbClr val="FFB0AA"/>
        </a:accent5>
        <a:accent6>
          <a:srgbClr val="E7C311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FFE24F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E7CD47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AA225C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9A1E53"/>
        </a:accent6>
        <a:hlink>
          <a:srgbClr val="00CC99"/>
        </a:hlink>
        <a:folHlink>
          <a:srgbClr val="FD5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1D3BACA020F44910F1AED8CD57EB7" ma:contentTypeVersion="0" ma:contentTypeDescription="Create a new document." ma:contentTypeScope="" ma:versionID="c34e085c206987cf3b54b2f498d99b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3d8511ad036e7dc1264d009cc3008e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040FF-1FC6-4CBB-AC29-43ECC76B8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D40ED9-5925-4167-B408-0E297DCD131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1C750F-8FA7-41BC-9820-F885E66506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standard_slides_A1_NEW_selection (003)</Template>
  <TotalTime>0</TotalTime>
  <Words>931</Words>
  <Application>Microsoft Office PowerPoint</Application>
  <PresentationFormat>Bildschirmpräsentation (16:9)</PresentationFormat>
  <Paragraphs>235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erc-standard-presentation</vt:lpstr>
      <vt:lpstr>1_erc-standard-presentation</vt:lpstr>
      <vt:lpstr>PowerPoint-Präsentation</vt:lpstr>
      <vt:lpstr>My CV</vt:lpstr>
      <vt:lpstr>EU institutions</vt:lpstr>
      <vt:lpstr>PowerPoint-Präsentation</vt:lpstr>
      <vt:lpstr>Long-term budget 2021-2027 &amp; Next Generation EU</vt:lpstr>
      <vt:lpstr>PowerPoint-Präsentation</vt:lpstr>
      <vt:lpstr>PowerPoint-Präsentation</vt:lpstr>
      <vt:lpstr>PowerPoint-Präsentation</vt:lpstr>
      <vt:lpstr>PowerPoint-Präsentation</vt:lpstr>
      <vt:lpstr>Staff categories</vt:lpstr>
      <vt:lpstr>CAST selection procedure</vt:lpstr>
      <vt:lpstr>PowerPoint-Präsentation</vt:lpstr>
      <vt:lpstr>PowerPoint-Präsentation</vt:lpstr>
    </vt:vector>
  </TitlesOfParts>
  <Manager>Fabio.VELARDO@ec.europa.eu</Manager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ERC presentation</dc:subject>
  <dc:creator>KARANASOS Ioannis (ERCEA)</dc:creator>
  <cp:lastModifiedBy>Johanna Häusler</cp:lastModifiedBy>
  <cp:revision>98</cp:revision>
  <cp:lastPrinted>2020-02-21T16:06:24Z</cp:lastPrinted>
  <dcterms:created xsi:type="dcterms:W3CDTF">2022-05-03T15:14:16Z</dcterms:created>
  <dcterms:modified xsi:type="dcterms:W3CDTF">2023-05-31T13:37:34Z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0x0101008E61D3BACA020F44910F1AED8CD57EB7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2022-10-11T12:01:32Z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7a059771-5fdf-441f-82f4-0887da34c674</vt:lpwstr>
  </property>
  <property fmtid="{D5CDD505-2E9C-101B-9397-08002B2CF9AE}" pid="9" name="MSIP_Label_6bd9ddd1-4d20-43f6-abfa-fc3c07406f94_ContentBits">
    <vt:lpwstr>0</vt:lpwstr>
  </property>
</Properties>
</file>