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442" r:id="rId3"/>
    <p:sldId id="489" r:id="rId4"/>
    <p:sldId id="479" r:id="rId5"/>
    <p:sldId id="509" r:id="rId6"/>
    <p:sldId id="520" r:id="rId7"/>
    <p:sldId id="523" r:id="rId8"/>
    <p:sldId id="524" r:id="rId9"/>
    <p:sldId id="463" r:id="rId10"/>
    <p:sldId id="526" r:id="rId11"/>
    <p:sldId id="527" r:id="rId12"/>
    <p:sldId id="528" r:id="rId13"/>
    <p:sldId id="52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D579"/>
    <a:srgbClr val="FF9300"/>
    <a:srgbClr val="901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31"/>
  </p:normalViewPr>
  <p:slideViewPr>
    <p:cSldViewPr snapToGrid="0" snapToObjects="1">
      <p:cViewPr>
        <p:scale>
          <a:sx n="130" d="100"/>
          <a:sy n="130" d="100"/>
        </p:scale>
        <p:origin x="15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2" y="1020420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20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803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4" y="6445804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10/02/2023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8" y="6445806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8" y="6445805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elle2.org/event/7500/timetable/#20230209.detail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72" y="1977886"/>
            <a:ext cx="8521727" cy="1938245"/>
          </a:xfrm>
        </p:spPr>
        <p:txBody>
          <a:bodyPr>
            <a:normAutofit/>
          </a:bodyPr>
          <a:lstStyle/>
          <a:p>
            <a:pPr lvl="0"/>
            <a:r>
              <a:rPr lang="en-GB" sz="3600" i="0" u="none" strike="noStrike" dirty="0">
                <a:effectLst/>
              </a:rPr>
              <a:t>Update about </a:t>
            </a:r>
            <a:br>
              <a:rPr lang="en-GB" sz="3600" i="0" u="none" strike="noStrike" dirty="0">
                <a:effectLst/>
              </a:rPr>
            </a:br>
            <a:r>
              <a:rPr lang="en-GB" sz="3600" i="0" u="none" strike="noStrike" dirty="0">
                <a:effectLst/>
              </a:rPr>
              <a:t>Compton polarimeter</a:t>
            </a:r>
            <a:r>
              <a:rPr lang="en-US" altLang="en-US" sz="3600" dirty="0"/>
              <a:t> at </a:t>
            </a:r>
            <a:r>
              <a:rPr lang="en-US" altLang="en-US" sz="3600" dirty="0" err="1"/>
              <a:t>SuperKEKB</a:t>
            </a:r>
            <a:br>
              <a:rPr lang="en-US" altLang="en-US" sz="6600" b="0" dirty="0">
                <a:solidFill>
                  <a:schemeClr val="tx1"/>
                </a:solidFill>
              </a:rPr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135" y="3916131"/>
            <a:ext cx="6985000" cy="117315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Farah MAWAS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64" y="6492875"/>
            <a:ext cx="1130576" cy="365125"/>
          </a:xfrm>
        </p:spPr>
        <p:txBody>
          <a:bodyPr/>
          <a:lstStyle/>
          <a:p>
            <a:r>
              <a:rPr lang="fr-FR"/>
              <a:t>10/02/2023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IJCLab</a:t>
            </a:r>
            <a:r>
              <a:rPr lang="en-US" dirty="0"/>
              <a:t> Update about Compton polarimeter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83" y="314753"/>
            <a:ext cx="1554231" cy="1211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091C6-A0FE-6966-95A1-E2405356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349835"/>
            <a:ext cx="3943900" cy="1238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5FAAD-4C84-AA70-82B3-0B2BCE838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8" y="299346"/>
            <a:ext cx="1445359" cy="1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279A8-C1EA-8B40-B0E9-21110252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Touschek</a:t>
            </a:r>
            <a:r>
              <a:rPr lang="en-GB" dirty="0"/>
              <a:t> lifetime can be used also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CE93B-B4D8-4F4F-858B-ED7FB66F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4962"/>
            <a:ext cx="5023121" cy="515435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Touschek</a:t>
            </a:r>
            <a:r>
              <a:rPr lang="en-GB" dirty="0"/>
              <a:t> described the lifetime of electrons in </a:t>
            </a:r>
            <a:r>
              <a:rPr lang="en-GB" dirty="0" err="1"/>
              <a:t>AdA</a:t>
            </a:r>
            <a:r>
              <a:rPr lang="en-GB" dirty="0"/>
              <a:t> (’accumulation ring’) in 1963 (</a:t>
            </a:r>
            <a:r>
              <a:rPr lang="en-GB" dirty="0" err="1"/>
              <a:t>Bernardini</a:t>
            </a:r>
            <a:r>
              <a:rPr lang="en-GB" dirty="0"/>
              <a:t> et al., Phys. Rev. Lett 10 (1963) 407)</a:t>
            </a:r>
          </a:p>
          <a:p>
            <a:r>
              <a:rPr lang="en-GB" dirty="0"/>
              <a:t>Baier &amp; </a:t>
            </a:r>
            <a:r>
              <a:rPr lang="en-GB" dirty="0" err="1"/>
              <a:t>Khoze</a:t>
            </a:r>
            <a:r>
              <a:rPr lang="en-GB" dirty="0"/>
              <a:t>, pointed out that </a:t>
            </a:r>
            <a:r>
              <a:rPr lang="en-GB" dirty="0" err="1"/>
              <a:t>Touschek</a:t>
            </a:r>
            <a:r>
              <a:rPr lang="en-GB" dirty="0"/>
              <a:t> lifetime is sensitive to polarization (At. </a:t>
            </a:r>
            <a:r>
              <a:rPr lang="en-GB" dirty="0" err="1"/>
              <a:t>Energ</a:t>
            </a:r>
            <a:r>
              <a:rPr lang="en-GB" dirty="0"/>
              <a:t>. 25 (1968) 440)</a:t>
            </a:r>
          </a:p>
          <a:p>
            <a:r>
              <a:rPr lang="en-GB" dirty="0"/>
              <a:t>It was then use in the VEPP-2M ring to measure depolarization (and thus beam energy): </a:t>
            </a:r>
            <a:r>
              <a:rPr lang="en-GB" dirty="0" err="1"/>
              <a:t>Derbenev</a:t>
            </a:r>
            <a:r>
              <a:rPr lang="en-GB" dirty="0"/>
              <a:t> Part. Acc. 8 (1978) 115</a:t>
            </a:r>
          </a:p>
          <a:p>
            <a:pPr lvl="1"/>
            <a:r>
              <a:rPr lang="en-GB" dirty="0"/>
              <a:t>Measuring the </a:t>
            </a:r>
            <a:r>
              <a:rPr lang="en-GB" dirty="0" err="1"/>
              <a:t>couting</a:t>
            </a:r>
            <a:r>
              <a:rPr lang="en-GB" dirty="0"/>
              <a:t> rate of scattered electrons</a:t>
            </a:r>
          </a:p>
          <a:p>
            <a:r>
              <a:rPr lang="en-GB" dirty="0"/>
              <a:t>Ex: Allowed first precision mass measurement of J/Psi (3096.93+-0.09 MeV) then superseded in 1993 (E760) </a:t>
            </a:r>
          </a:p>
          <a:p>
            <a:r>
              <a:rPr lang="en-GB" dirty="0" err="1"/>
              <a:t>Continously</a:t>
            </a:r>
            <a:r>
              <a:rPr lang="en-GB" dirty="0"/>
              <a:t> improved at VEPP-4M  (KEDR at VEPP-4M: 3096.900 ± 0.002 ± 0.006 MeV): Phys. Lett 96B (1980) 214; </a:t>
            </a:r>
            <a:r>
              <a:rPr lang="en-GB" dirty="0" err="1"/>
              <a:t>Blinov</a:t>
            </a:r>
            <a:r>
              <a:rPr lang="en-GB" dirty="0"/>
              <a:t> et al., proc. of EPAC (2002) 1954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E7861-0509-9D47-B492-25449E5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55778-3D6A-4C45-AA06-DDDDBCF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Update about Compton polarimeter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C8F0C-115E-6745-BD0A-A269F0F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41EC86-D846-FB45-AD41-317B869C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62" y="965634"/>
            <a:ext cx="2814940" cy="28817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6AAC16-74CB-A547-87F8-64CFD4F2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67" y="3935870"/>
            <a:ext cx="2736782" cy="2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67A19-84B2-4140-AF80-0060DCA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slightly more modern use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9119A-8AFE-4D4B-B0A1-8F91027A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3" y="1103860"/>
            <a:ext cx="7886700" cy="177184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Used at :</a:t>
            </a:r>
          </a:p>
          <a:p>
            <a:pPr lvl="1"/>
            <a:r>
              <a:rPr lang="en-GB" dirty="0" err="1"/>
              <a:t>HIgS</a:t>
            </a:r>
            <a:r>
              <a:rPr lang="en-GB" dirty="0"/>
              <a:t> (DUKE): NIM</a:t>
            </a:r>
            <a:r>
              <a:rPr lang="fr-FR" dirty="0">
                <a:effectLst/>
                <a:latin typeface="AdvP4DF60E"/>
              </a:rPr>
              <a:t>A 614 (2010) 339</a:t>
            </a:r>
            <a:endParaRPr lang="fr-FR" dirty="0">
              <a:latin typeface="AdvP4DF60E"/>
            </a:endParaRPr>
          </a:p>
          <a:p>
            <a:pPr lvl="1"/>
            <a:r>
              <a:rPr lang="en-GB" dirty="0"/>
              <a:t>SOLEIL, NIMA 697 (2013) 1</a:t>
            </a:r>
          </a:p>
          <a:p>
            <a:pPr lvl="1"/>
            <a:r>
              <a:rPr lang="en-GB" dirty="0"/>
              <a:t>Diamond Light Source, PRAB22 (2019) 122801</a:t>
            </a:r>
          </a:p>
          <a:p>
            <a:pPr lvl="1"/>
            <a:r>
              <a:rPr lang="en-GB" dirty="0"/>
              <a:t>Based on expressions given in NIMA 554 (2005) 85</a:t>
            </a:r>
          </a:p>
          <a:p>
            <a:pPr lvl="1"/>
            <a:r>
              <a:rPr lang="en-GB" dirty="0"/>
              <a:t>Also proposed for </a:t>
            </a:r>
            <a:r>
              <a:rPr lang="en-GB" dirty="0" err="1"/>
              <a:t>FCCee</a:t>
            </a:r>
            <a:r>
              <a:rPr lang="en-GB" dirty="0"/>
              <a:t>: arXiv1909.12245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2DD36-8358-C04B-876D-F3CFF05B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E7EB9-8625-CE44-A154-E81E8427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Update about Compton polarimeter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CEE99-7B39-5547-84EC-33C1C21B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50A353-7228-B245-BF7C-72F4B23C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43" y="3315603"/>
            <a:ext cx="2831257" cy="9122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35964F-0745-9B41-918B-872AE123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87" y="4881592"/>
            <a:ext cx="2311400" cy="1397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A0F267-8AC1-D242-95E6-1D5FBEA4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15" y="5497513"/>
            <a:ext cx="1562100" cy="698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E8CE62-B44A-DB43-877F-3F777DAB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3" y="5455200"/>
            <a:ext cx="3073400" cy="990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89EF2EC-696B-FC42-A2BF-D9A8E260E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" y="2825622"/>
            <a:ext cx="3054462" cy="27544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97028-5682-5140-9CBD-6464CEFB3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712" y="2875704"/>
            <a:ext cx="2819955" cy="23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AE921-07A4-7541-97F6-EA192DD0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</a:t>
            </a:r>
            <a:r>
              <a:rPr lang="en-GB" dirty="0" err="1"/>
              <a:t>SuperKEKB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4AEC6-9865-F942-AC13-A9D037F9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8643D-DE45-DB4B-B459-F8E3D17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Update about Compton polarimeter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697D0-1DEE-274E-8007-6A76EFE8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A8B27E-BF06-C340-8745-B208951B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" y="954156"/>
            <a:ext cx="7175500" cy="381000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3BC315E-0A33-4846-95EC-5217E03D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84" y="4578542"/>
            <a:ext cx="7886700" cy="1771842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~4%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assuming</a:t>
            </a:r>
            <a:r>
              <a:rPr lang="fr-FR" dirty="0"/>
              <a:t> (</a:t>
            </a:r>
            <a:r>
              <a:rPr lang="fr-FR" dirty="0" err="1"/>
              <a:t>overall</a:t>
            </a:r>
            <a:r>
              <a:rPr lang="fr-FR" dirty="0"/>
              <a:t>)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acceptance</a:t>
            </a:r>
            <a:r>
              <a:rPr lang="fr-FR" dirty="0"/>
              <a:t> of 0.6%, and </a:t>
            </a:r>
            <a:r>
              <a:rPr lang="fr-FR" dirty="0" err="1"/>
              <a:t>using</a:t>
            </a:r>
            <a:r>
              <a:rPr lang="fr-FR" dirty="0"/>
              <a:t> her_2021-06-09_231636.388_MeasOpt </a:t>
            </a:r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likely</a:t>
            </a:r>
            <a:r>
              <a:rPr lang="fr-FR" dirty="0"/>
              <a:t> observable in </a:t>
            </a:r>
            <a:r>
              <a:rPr lang="fr-FR" dirty="0" err="1"/>
              <a:t>SuperKEKB</a:t>
            </a:r>
            <a:endParaRPr lang="fr-FR" dirty="0"/>
          </a:p>
          <a:p>
            <a:r>
              <a:rPr lang="fr-FR" dirty="0"/>
              <a:t>May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inject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polarized</a:t>
            </a:r>
            <a:r>
              <a:rPr lang="fr-FR" dirty="0"/>
              <a:t> and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beams</a:t>
            </a:r>
            <a:r>
              <a:rPr lang="fr-FR" dirty="0"/>
              <a:t> in the ring and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bunch</a:t>
            </a:r>
            <a:r>
              <a:rPr lang="fr-FR" dirty="0"/>
              <a:t>/</a:t>
            </a:r>
            <a:r>
              <a:rPr lang="fr-FR" dirty="0" err="1"/>
              <a:t>bunch</a:t>
            </a:r>
            <a:r>
              <a:rPr lang="fr-FR" dirty="0"/>
              <a:t> </a:t>
            </a:r>
            <a:r>
              <a:rPr lang="fr-FR" dirty="0" err="1"/>
              <a:t>intensity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time to </a:t>
            </a:r>
            <a:r>
              <a:rPr lang="fr-FR" dirty="0" err="1"/>
              <a:t>minimize</a:t>
            </a:r>
            <a:r>
              <a:rPr lang="fr-FR" dirty="0"/>
              <a:t> </a:t>
            </a:r>
            <a:r>
              <a:rPr lang="fr-FR" dirty="0" err="1"/>
              <a:t>systematics</a:t>
            </a:r>
            <a:r>
              <a:rPr lang="fr-FR" dirty="0"/>
              <a:t> (</a:t>
            </a:r>
            <a:r>
              <a:rPr lang="fr-FR" dirty="0" err="1"/>
              <a:t>feasbile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Demin</a:t>
            </a:r>
            <a:r>
              <a:rPr lang="fr-FR" dirty="0"/>
              <a:t>)</a:t>
            </a:r>
            <a:endParaRPr lang="en-GB" dirty="0"/>
          </a:p>
          <a:p>
            <a:r>
              <a:rPr lang="en-GB" dirty="0"/>
              <a:t>Maybe F/C factor could be calibrated by comparing measurements with various momentum acceptances ? (linked to RF voltage 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48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83923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Laser interaction chamber integration has progressed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Sensitivity studies for photon detector nearly completed for a CDR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Transverse polarimetry could be done with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Touschek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lifetime or with HVMAPS of Manitoba, more difficult for photon detector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Real-time laser polarimetry being worked on (some progresses already)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Next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Photon detector integration concept (need tunnel visit next week).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Improve optics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CDR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BaF2 detector (needs funding : just got answer from French national agency that not selected for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839235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summary and update of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activities has been presented  yesterday at Hiroshima Workshop by Farah and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Aurelien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https://indico.belle2.org/event/7500/timetable/#20230209.detailed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give here some summary: 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polarimeter integration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	sensitivity studies for photon detector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comments about transverse polarimetry and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Touschek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lifetime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8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BLA2LE/BLX2LE.2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Update about Compton polarimeter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698172"/>
            <a:ext cx="7957911" cy="44763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32562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81081" y="4079631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29191" y="3929974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92C9667-1E8E-0A44-AC5C-DA83FF7871E2}"/>
              </a:ext>
            </a:extLst>
          </p:cNvPr>
          <p:cNvSpPr/>
          <p:nvPr/>
        </p:nvSpPr>
        <p:spPr>
          <a:xfrm>
            <a:off x="5481042" y="3856394"/>
            <a:ext cx="158100" cy="2334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4847671" y="3856394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89547" y="4434744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298645" y="4066679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ED95-268C-6E41-8CAF-E44234B816FB}"/>
              </a:ext>
            </a:extLst>
          </p:cNvPr>
          <p:cNvSpPr txBox="1"/>
          <p:nvPr/>
        </p:nvSpPr>
        <p:spPr>
          <a:xfrm>
            <a:off x="5328033" y="4111578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Electron </a:t>
            </a:r>
            <a:r>
              <a:rPr lang="fr-FR" dirty="0" err="1">
                <a:solidFill>
                  <a:srgbClr val="7030A0"/>
                </a:solidFill>
              </a:rPr>
              <a:t>detection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0BC-442A-117E-CE0C-32908ACD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Mechanical system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518-6717-FC45-0914-4D6F506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7ED-DEF9-C145-9B34-A1EB1FF5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3812-8F16-54E3-8D84-643D82F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78D86C9-F11D-3B0D-2EE6-D4E363068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9" y="1082085"/>
            <a:ext cx="5198035" cy="4571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EE835-65AB-ED43-BF22-E95CED1B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" y="1082085"/>
            <a:ext cx="3271485" cy="4473118"/>
          </a:xfrm>
          <a:prstGeom prst="rect">
            <a:avLst/>
          </a:prstGeom>
        </p:spPr>
      </p:pic>
      <p:cxnSp>
        <p:nvCxnSpPr>
          <p:cNvPr id="9" name="Connecteur droit avec flèche 10">
            <a:extLst>
              <a:ext uri="{FF2B5EF4-FFF2-40B4-BE49-F238E27FC236}">
                <a16:creationId xmlns:a16="http://schemas.microsoft.com/office/drawing/2014/main" id="{8CE7DAF0-8F47-5941-8389-8FFBD13ACB0D}"/>
              </a:ext>
            </a:extLst>
          </p:cNvPr>
          <p:cNvCxnSpPr>
            <a:cxnSpLocks/>
          </p:cNvCxnSpPr>
          <p:nvPr/>
        </p:nvCxnSpPr>
        <p:spPr>
          <a:xfrm>
            <a:off x="1759228" y="4506597"/>
            <a:ext cx="0" cy="9603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>
            <a:extLst>
              <a:ext uri="{FF2B5EF4-FFF2-40B4-BE49-F238E27FC236}">
                <a16:creationId xmlns:a16="http://schemas.microsoft.com/office/drawing/2014/main" id="{80A1C95F-1B3B-CF48-BCF7-036C68F1825D}"/>
              </a:ext>
            </a:extLst>
          </p:cNvPr>
          <p:cNvSpPr txBox="1"/>
          <p:nvPr/>
        </p:nvSpPr>
        <p:spPr>
          <a:xfrm rot="16200000">
            <a:off x="1066499" y="4960888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450 mm</a:t>
            </a:r>
          </a:p>
        </p:txBody>
      </p:sp>
      <p:cxnSp>
        <p:nvCxnSpPr>
          <p:cNvPr id="11" name="Connecteur droit avec flèche 2">
            <a:extLst>
              <a:ext uri="{FF2B5EF4-FFF2-40B4-BE49-F238E27FC236}">
                <a16:creationId xmlns:a16="http://schemas.microsoft.com/office/drawing/2014/main" id="{99D6986A-6677-1248-B7BD-22975AEF5A3A}"/>
              </a:ext>
            </a:extLst>
          </p:cNvPr>
          <p:cNvCxnSpPr>
            <a:cxnSpLocks/>
          </p:cNvCxnSpPr>
          <p:nvPr/>
        </p:nvCxnSpPr>
        <p:spPr>
          <a:xfrm>
            <a:off x="3929568" y="3481595"/>
            <a:ext cx="0" cy="19853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0F71A1-25A4-2F49-A850-37F1DC5B985D}"/>
              </a:ext>
            </a:extLst>
          </p:cNvPr>
          <p:cNvSpPr txBox="1"/>
          <p:nvPr/>
        </p:nvSpPr>
        <p:spPr>
          <a:xfrm rot="16200000">
            <a:off x="3223033" y="4386834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910 mm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F5DC2C60-9D79-D842-867A-DE4BBA5A95C2}"/>
              </a:ext>
            </a:extLst>
          </p:cNvPr>
          <p:cNvSpPr txBox="1"/>
          <p:nvPr/>
        </p:nvSpPr>
        <p:spPr>
          <a:xfrm>
            <a:off x="5990623" y="5356603"/>
            <a:ext cx="309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Cross Angle Horizontal : 10 </a:t>
            </a:r>
            <a:r>
              <a:rPr lang="fr-FR" dirty="0" err="1"/>
              <a:t>deg</a:t>
            </a:r>
            <a:endParaRPr lang="fr-FR" dirty="0"/>
          </a:p>
          <a:p>
            <a:r>
              <a:rPr lang="fr-FR" dirty="0"/>
              <a:t>Cross Angle Vertical : 4 </a:t>
            </a:r>
            <a:r>
              <a:rPr lang="fr-FR" dirty="0" err="1"/>
              <a:t>deg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8D08A-317C-0745-A551-6023066418FA}"/>
              </a:ext>
            </a:extLst>
          </p:cNvPr>
          <p:cNvSpPr txBox="1"/>
          <p:nvPr/>
        </p:nvSpPr>
        <p:spPr>
          <a:xfrm>
            <a:off x="111952" y="6013942"/>
            <a:ext cx="763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May need some lead shielding around electronics to be located below the table</a:t>
            </a:r>
          </a:p>
        </p:txBody>
      </p:sp>
    </p:spTree>
    <p:extLst>
      <p:ext uri="{BB962C8B-B14F-4D97-AF65-F5344CB8AC3E}">
        <p14:creationId xmlns:p14="http://schemas.microsoft.com/office/powerpoint/2010/main" val="335799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Toy-MC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F37502-DF18-5743-9A39-F6BF79369092}"/>
              </a:ext>
            </a:extLst>
          </p:cNvPr>
          <p:cNvSpPr txBox="1"/>
          <p:nvPr/>
        </p:nvSpPr>
        <p:spPr>
          <a:xfrm>
            <a:off x="4753944" y="2437296"/>
            <a:ext cx="384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focus on photon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detection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here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063" y="922831"/>
                <a:ext cx="8615761" cy="17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 simulate e-/laser interaction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For the fit:</a:t>
                </a:r>
              </a:p>
              <a:p>
                <a:r>
                  <a:rPr lang="fr-FR" dirty="0">
                    <a:solidFill>
                      <a:schemeClr val="accent1">
                        <a:lumMod val="75000"/>
                      </a:schemeClr>
                    </a:solidFill>
                  </a:rPr>
                  <a:t>Fixed parameters: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e- beam energy and spread,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𝑙𝑎𝑠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𝑐𝑖𝑟𝑐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𝑙𝑎𝑠</m:t>
                        </m:r>
                      </m:sub>
                      <m:sup>
                        <m:r>
                          <a:rPr lang="fr-F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Free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, miscalibration scale, relative scale of each contribution (1 or 2 Compton photons), detector energy resolution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3" y="922831"/>
                <a:ext cx="8615761" cy="1776577"/>
              </a:xfrm>
              <a:prstGeom prst="rect">
                <a:avLst/>
              </a:prstGeom>
              <a:blipFill>
                <a:blip r:embed="rId2"/>
                <a:stretch>
                  <a:fillRect l="-589" t="-141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B6432C9-9BC1-852B-3E2C-E48B46A8B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2" b="45389"/>
          <a:stretch/>
        </p:blipFill>
        <p:spPr>
          <a:xfrm>
            <a:off x="0" y="2573778"/>
            <a:ext cx="4397247" cy="3863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A12E1-57B4-C236-980E-30715ED48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54338" r="-1" b="1"/>
          <a:stretch/>
        </p:blipFill>
        <p:spPr>
          <a:xfrm>
            <a:off x="4397247" y="2971800"/>
            <a:ext cx="4771072" cy="33268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4C8DA-EF4A-D332-8C7A-72FF9DA7FCE8}"/>
              </a:ext>
            </a:extLst>
          </p:cNvPr>
          <p:cNvCxnSpPr>
            <a:cxnSpLocks/>
          </p:cNvCxnSpPr>
          <p:nvPr/>
        </p:nvCxnSpPr>
        <p:spPr>
          <a:xfrm>
            <a:off x="4372928" y="2621962"/>
            <a:ext cx="0" cy="382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7A3830-4E06-ACC6-7E86-2410DCA5B1F4}"/>
              </a:ext>
            </a:extLst>
          </p:cNvPr>
          <p:cNvCxnSpPr/>
          <p:nvPr/>
        </p:nvCxnSpPr>
        <p:spPr>
          <a:xfrm>
            <a:off x="308113" y="321033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997D27-F0E6-7E3F-2681-CF5B75DB7E16}"/>
              </a:ext>
            </a:extLst>
          </p:cNvPr>
          <p:cNvCxnSpPr/>
          <p:nvPr/>
        </p:nvCxnSpPr>
        <p:spPr>
          <a:xfrm>
            <a:off x="212037" y="3790122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A9A3D3-5D7B-1D7C-09ED-88C393B25DCC}"/>
              </a:ext>
            </a:extLst>
          </p:cNvPr>
          <p:cNvCxnSpPr/>
          <p:nvPr/>
        </p:nvCxnSpPr>
        <p:spPr>
          <a:xfrm>
            <a:off x="212037" y="3969026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049CF4-85EB-D4BF-D9A6-EB7F7595335D}"/>
              </a:ext>
            </a:extLst>
          </p:cNvPr>
          <p:cNvCxnSpPr/>
          <p:nvPr/>
        </p:nvCxnSpPr>
        <p:spPr>
          <a:xfrm>
            <a:off x="248479" y="416780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B37346-3150-C7EB-C26B-65DB3B38396C}"/>
              </a:ext>
            </a:extLst>
          </p:cNvPr>
          <p:cNvCxnSpPr/>
          <p:nvPr/>
        </p:nvCxnSpPr>
        <p:spPr>
          <a:xfrm>
            <a:off x="248479" y="4350027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30FC2A-AA0F-4B11-F3FD-D6C2D64B79BA}"/>
              </a:ext>
            </a:extLst>
          </p:cNvPr>
          <p:cNvCxnSpPr/>
          <p:nvPr/>
        </p:nvCxnSpPr>
        <p:spPr>
          <a:xfrm>
            <a:off x="4969565" y="397233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026E6C-5EC9-3C4D-AC8B-42A0B026DB0F}"/>
              </a:ext>
            </a:extLst>
          </p:cNvPr>
          <p:cNvCxnSpPr/>
          <p:nvPr/>
        </p:nvCxnSpPr>
        <p:spPr>
          <a:xfrm>
            <a:off x="4969565" y="4167809"/>
            <a:ext cx="3727174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3360B-7285-C65B-A296-B1BAD5FF1E58}"/>
              </a:ext>
            </a:extLst>
          </p:cNvPr>
          <p:cNvCxnSpPr>
            <a:cxnSpLocks/>
          </p:cNvCxnSpPr>
          <p:nvPr/>
        </p:nvCxnSpPr>
        <p:spPr>
          <a:xfrm>
            <a:off x="4753944" y="3412435"/>
            <a:ext cx="3942795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1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43E4B-FEFC-7DD1-71F0-D67287FC44C0}"/>
              </a:ext>
            </a:extLst>
          </p:cNvPr>
          <p:cNvSpPr/>
          <p:nvPr/>
        </p:nvSpPr>
        <p:spPr>
          <a:xfrm>
            <a:off x="1193940" y="3349486"/>
            <a:ext cx="207477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89A0C-3FC4-07DD-CB8C-CD6B94C82C8A}"/>
              </a:ext>
            </a:extLst>
          </p:cNvPr>
          <p:cNvGrpSpPr/>
          <p:nvPr/>
        </p:nvGrpSpPr>
        <p:grpSpPr>
          <a:xfrm>
            <a:off x="452193" y="1297442"/>
            <a:ext cx="5273198" cy="3597759"/>
            <a:chOff x="1470502" y="2146298"/>
            <a:chExt cx="5273198" cy="359775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5D1AE15-2C79-AD1B-968E-48821D07D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7162" r="8047" b="5793"/>
            <a:stretch/>
          </p:blipFill>
          <p:spPr bwMode="auto">
            <a:xfrm>
              <a:off x="1932710" y="2146298"/>
              <a:ext cx="4810990" cy="322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1B07B-53D8-B6D9-00C1-DE8A559580E1}"/>
                    </a:ext>
                  </a:extLst>
                </p:cNvPr>
                <p:cNvSpPr txBox="1"/>
                <p:nvPr/>
              </p:nvSpPr>
              <p:spPr>
                <a:xfrm rot="16200000">
                  <a:off x="1269390" y="3335345"/>
                  <a:ext cx="795346" cy="393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FR" dirty="0"/>
                    <a:t>(%)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1B07B-53D8-B6D9-00C1-DE8A55958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69390" y="3335345"/>
                  <a:ext cx="795346" cy="393121"/>
                </a:xfrm>
                <a:prstGeom prst="rect">
                  <a:avLst/>
                </a:prstGeom>
                <a:blipFill>
                  <a:blip r:embed="rId3"/>
                  <a:stretch>
                    <a:fillRect l="-6250" t="-6349" r="-1875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880923-C548-078F-4972-E9A187762203}"/>
                </a:ext>
              </a:extLst>
            </p:cNvPr>
            <p:cNvSpPr txBox="1"/>
            <p:nvPr/>
          </p:nvSpPr>
          <p:spPr>
            <a:xfrm>
              <a:off x="3234056" y="5374725"/>
              <a:ext cx="2208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  <a:r>
                <a:rPr lang="en-FR" dirty="0"/>
                <a:t>cquistion time (min)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06889-D8C0-03EE-8C64-8E0CC88A384E}"/>
                  </a:ext>
                </a:extLst>
              </p:cNvPr>
              <p:cNvSpPr txBox="1"/>
              <p:nvPr/>
            </p:nvSpPr>
            <p:spPr>
              <a:xfrm>
                <a:off x="6004930" y="3577798"/>
                <a:ext cx="2795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For 25 min, there’s 0.5% error on the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FR" dirty="0"/>
                  <a:t>	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06889-D8C0-03EE-8C64-8E0CC88A3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30" y="3577798"/>
                <a:ext cx="2795154" cy="923330"/>
              </a:xfrm>
              <a:prstGeom prst="rect">
                <a:avLst/>
              </a:prstGeom>
              <a:blipFill>
                <a:blip r:embed="rId4"/>
                <a:stretch>
                  <a:fillRect l="-1802" t="-270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68482-1CB8-13C5-EC4E-8123FC058789}"/>
                  </a:ext>
                </a:extLst>
              </p:cNvPr>
              <p:cNvSpPr txBox="1"/>
              <p:nvPr/>
            </p:nvSpPr>
            <p:spPr>
              <a:xfrm>
                <a:off x="5965853" y="2425252"/>
                <a:ext cx="2795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For 1 min, there’s 2.2% error on the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FR" dirty="0"/>
                  <a:t>	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68482-1CB8-13C5-EC4E-8123FC058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853" y="2425252"/>
                <a:ext cx="2795154" cy="923330"/>
              </a:xfrm>
              <a:prstGeom prst="rect">
                <a:avLst/>
              </a:prstGeom>
              <a:blipFill>
                <a:blip r:embed="rId5"/>
                <a:stretch>
                  <a:fillRect l="-1810" t="-411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6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C969E-12BC-E647-A621-3790ED2B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Signal+background</a:t>
            </a:r>
            <a:r>
              <a:rPr lang="fr-FR" dirty="0"/>
              <a:t> Toy-MC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B433D-6EDE-834A-9B9F-A25CE553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546C3-E050-664E-BB7D-D2A1D1C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F8FF6-852D-924D-81DD-5C7440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0E8948B-A1FC-3741-7FA7-2C14E9714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3609" y="-99391"/>
            <a:ext cx="3680791" cy="36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17B8DA-EFAA-BCF1-C58B-33AE2E06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" t="485" r="2302" b="2902"/>
          <a:stretch/>
        </p:blipFill>
        <p:spPr>
          <a:xfrm>
            <a:off x="-13664" y="979906"/>
            <a:ext cx="5199621" cy="3066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5A1237-B810-E7EF-16E8-29936727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" t="2025" r="1316" b="1913"/>
          <a:stretch/>
        </p:blipFill>
        <p:spPr>
          <a:xfrm>
            <a:off x="4260273" y="3679329"/>
            <a:ext cx="4897608" cy="2797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2F551D-99A0-0533-CED7-DBD6F9E1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75" y="830769"/>
            <a:ext cx="4171514" cy="283280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E9E04CB-9002-003C-7F31-15358BEFD509}"/>
              </a:ext>
            </a:extLst>
          </p:cNvPr>
          <p:cNvSpPr/>
          <p:nvPr/>
        </p:nvSpPr>
        <p:spPr>
          <a:xfrm>
            <a:off x="8407447" y="1518647"/>
            <a:ext cx="367748" cy="109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1C3DF-F82A-8B9E-3CCF-5532B813748A}"/>
              </a:ext>
            </a:extLst>
          </p:cNvPr>
          <p:cNvSpPr txBox="1"/>
          <p:nvPr/>
        </p:nvSpPr>
        <p:spPr>
          <a:xfrm>
            <a:off x="8685657" y="178758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A5CDF8-A56D-1040-A28C-C356B2B3DBF0}"/>
              </a:ext>
            </a:extLst>
          </p:cNvPr>
          <p:cNvSpPr txBox="1"/>
          <p:nvPr/>
        </p:nvSpPr>
        <p:spPr>
          <a:xfrm>
            <a:off x="84798" y="4458176"/>
            <a:ext cx="493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Background fitting being worked on.</a:t>
            </a:r>
          </a:p>
          <a:p>
            <a:r>
              <a:rPr lang="en-GB" dirty="0"/>
              <a:t>Significant bias of the fit with background included</a:t>
            </a:r>
          </a:p>
          <a:p>
            <a:r>
              <a:rPr lang="en-GB" dirty="0"/>
              <a:t> ~0.45% systematic uncertainty assigned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8FE8AD-9F01-A74A-BF21-1E699444888B}"/>
              </a:ext>
            </a:extLst>
          </p:cNvPr>
          <p:cNvSpPr txBox="1"/>
          <p:nvPr/>
        </p:nvSpPr>
        <p:spPr>
          <a:xfrm>
            <a:off x="84798" y="5590489"/>
            <a:ext cx="419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Actual background need to be measured to improve significance of simulation</a:t>
            </a:r>
          </a:p>
        </p:txBody>
      </p:sp>
    </p:spTree>
    <p:extLst>
      <p:ext uri="{BB962C8B-B14F-4D97-AF65-F5344CB8AC3E}">
        <p14:creationId xmlns:p14="http://schemas.microsoft.com/office/powerpoint/2010/main" val="103967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B70B-0809-C0DA-747B-724879BD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Table of systematics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A2F61-1EFF-8A02-3428-8B7D4E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72C7-3AB8-1BE7-21B9-184AD157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Update about Compton polarimeter 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140FF-A52B-DC0C-4B4D-4E5D9723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4CEFB4-7245-B179-2874-F0149821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0" y="1408292"/>
            <a:ext cx="8526879" cy="26845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70245B-CC18-654A-8558-7016571D970C}"/>
              </a:ext>
            </a:extLst>
          </p:cNvPr>
          <p:cNvSpPr txBox="1"/>
          <p:nvPr/>
        </p:nvSpPr>
        <p:spPr>
          <a:xfrm>
            <a:off x="492514" y="4807665"/>
            <a:ext cx="8342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Need to add a systematic uncertainty associated to mis-knowledge of laser polarization</a:t>
            </a:r>
          </a:p>
          <a:p>
            <a:r>
              <a:rPr lang="en-GB" dirty="0"/>
              <a:t>~0.3% at most, target 0.1%</a:t>
            </a:r>
          </a:p>
          <a:p>
            <a:r>
              <a:rPr lang="en-GB" dirty="0"/>
              <a:t>Systematic uncertainty related to transport of polarisation from Compton IP to Belle 2 ?</a:t>
            </a:r>
          </a:p>
        </p:txBody>
      </p:sp>
    </p:spTree>
    <p:extLst>
      <p:ext uri="{BB962C8B-B14F-4D97-AF65-F5344CB8AC3E}">
        <p14:creationId xmlns:p14="http://schemas.microsoft.com/office/powerpoint/2010/main" val="241350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25CB-C013-1743-942F-62893CC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polarimetry at HERA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2C922-8455-B440-A9EB-43EDFB1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B0066-2120-034A-A98E-49505A89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Update about Compton polarimeter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65DCD-EF26-F043-BBEC-04756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35B722-D312-C44B-96A5-2EFF0C93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98" y="3613034"/>
            <a:ext cx="3557216" cy="2579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A43988-94AE-5645-B193-E64DD38D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61" y="1111366"/>
            <a:ext cx="6229165" cy="2212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BC75ED-6A83-9D47-9B21-ECA2E338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9" y="1239769"/>
            <a:ext cx="4462271" cy="2505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F8CCD8-CBD6-3E40-9673-991777665582}"/>
              </a:ext>
            </a:extLst>
          </p:cNvPr>
          <p:cNvSpPr txBox="1"/>
          <p:nvPr/>
        </p:nvSpPr>
        <p:spPr>
          <a:xfrm>
            <a:off x="392618" y="3655921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Exactly the operation that was done at HERA TPOL a long time ago.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EA1FAF-EF43-1C49-884A-7D9E8BF4C67F}"/>
              </a:ext>
            </a:extLst>
          </p:cNvPr>
          <p:cNvSpPr txBox="1"/>
          <p:nvPr/>
        </p:nvSpPr>
        <p:spPr>
          <a:xfrm>
            <a:off x="392616" y="4370520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Notoriously a difficult task but ‘do-able’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4B44E-3BD8-3B4A-AE8E-085B6409570A}"/>
              </a:ext>
            </a:extLst>
          </p:cNvPr>
          <p:cNvSpPr txBox="1"/>
          <p:nvPr/>
        </p:nvSpPr>
        <p:spPr>
          <a:xfrm>
            <a:off x="392616" y="5670780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Eased by implementing a nicely vertically segmented electron detector.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36F9D7-F2E8-104A-A88F-359EADA5EA1D}"/>
              </a:ext>
            </a:extLst>
          </p:cNvPr>
          <p:cNvSpPr txBox="1"/>
          <p:nvPr/>
        </p:nvSpPr>
        <p:spPr>
          <a:xfrm>
            <a:off x="903151" y="4737945"/>
            <a:ext cx="436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detailed simulations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some transverse sampling (not easy for photons)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86420-9A78-2AE1-8747-5BE025915E26}"/>
              </a:ext>
            </a:extLst>
          </p:cNvPr>
          <p:cNvSpPr/>
          <p:nvPr/>
        </p:nvSpPr>
        <p:spPr>
          <a:xfrm>
            <a:off x="2961862" y="2283652"/>
            <a:ext cx="1799056" cy="28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F93FF-4055-7645-2783-81BC745FF7C4}"/>
              </a:ext>
            </a:extLst>
          </p:cNvPr>
          <p:cNvSpPr/>
          <p:nvPr/>
        </p:nvSpPr>
        <p:spPr>
          <a:xfrm rot="16200000">
            <a:off x="-3112025" y="3116111"/>
            <a:ext cx="6477967" cy="25391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indico.cern.ch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/event/1181966/contributions/5046178/attachments/2512013/4318517/220905_tpol.pdf</a:t>
            </a:r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3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46151</TotalTime>
  <Words>838</Words>
  <Application>Microsoft Macintosh PowerPoint</Application>
  <PresentationFormat>Affichage à l'écran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AdvP4DF60E</vt:lpstr>
      <vt:lpstr>Arial</vt:lpstr>
      <vt:lpstr>Calibri</vt:lpstr>
      <vt:lpstr>Cambria Math</vt:lpstr>
      <vt:lpstr>Wingdings</vt:lpstr>
      <vt:lpstr>Thème Office</vt:lpstr>
      <vt:lpstr>Update about  Compton polarimeter at SuperKEKB </vt:lpstr>
      <vt:lpstr>Introduction</vt:lpstr>
      <vt:lpstr>BLA2LE/BLX2LE.2</vt:lpstr>
      <vt:lpstr>Mechanical system integration</vt:lpstr>
      <vt:lpstr>Toy-MC sensitivity studies </vt:lpstr>
      <vt:lpstr>Statistical sensitivity</vt:lpstr>
      <vt:lpstr>Signal+background Toy-MC</vt:lpstr>
      <vt:lpstr>Table of systematics</vt:lpstr>
      <vt:lpstr>Transverse polarimetry at HERA</vt:lpstr>
      <vt:lpstr>Touschek lifetime can be used also</vt:lpstr>
      <vt:lpstr>a slightly more modern use</vt:lpstr>
      <vt:lpstr>For SuperKEKB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355</cp:revision>
  <cp:lastPrinted>2019-10-21T14:23:48Z</cp:lastPrinted>
  <dcterms:created xsi:type="dcterms:W3CDTF">2019-09-23T10:30:56Z</dcterms:created>
  <dcterms:modified xsi:type="dcterms:W3CDTF">2023-02-09T12:20:21Z</dcterms:modified>
</cp:coreProperties>
</file>