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2" r:id="rId1"/>
  </p:sldMasterIdLst>
  <p:notesMasterIdLst>
    <p:notesMasterId r:id="rId27"/>
  </p:notesMasterIdLst>
  <p:handoutMasterIdLst>
    <p:handoutMasterId r:id="rId28"/>
  </p:handoutMasterIdLst>
  <p:sldIdLst>
    <p:sldId id="347" r:id="rId2"/>
    <p:sldId id="369" r:id="rId3"/>
    <p:sldId id="370" r:id="rId4"/>
    <p:sldId id="371" r:id="rId5"/>
    <p:sldId id="377" r:id="rId6"/>
    <p:sldId id="372" r:id="rId7"/>
    <p:sldId id="373" r:id="rId8"/>
    <p:sldId id="374" r:id="rId9"/>
    <p:sldId id="375" r:id="rId10"/>
    <p:sldId id="385" r:id="rId11"/>
    <p:sldId id="381" r:id="rId12"/>
    <p:sldId id="368" r:id="rId13"/>
    <p:sldId id="382" r:id="rId14"/>
    <p:sldId id="383" r:id="rId15"/>
    <p:sldId id="393" r:id="rId16"/>
    <p:sldId id="384" r:id="rId17"/>
    <p:sldId id="386" r:id="rId18"/>
    <p:sldId id="387" r:id="rId19"/>
    <p:sldId id="388" r:id="rId20"/>
    <p:sldId id="389" r:id="rId21"/>
    <p:sldId id="391" r:id="rId22"/>
    <p:sldId id="392" r:id="rId23"/>
    <p:sldId id="329" r:id="rId24"/>
    <p:sldId id="390" r:id="rId25"/>
    <p:sldId id="660" r:id="rId26"/>
  </p:sldIdLst>
  <p:sldSz cx="9906000" cy="6858000" type="A4"/>
  <p:notesSz cx="9855200" cy="6781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40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870"/>
    <p:restoredTop sz="96176"/>
  </p:normalViewPr>
  <p:slideViewPr>
    <p:cSldViewPr snapToGrid="0" showGuides="1">
      <p:cViewPr varScale="1">
        <p:scale>
          <a:sx n="120" d="100"/>
          <a:sy n="120" d="100"/>
        </p:scale>
        <p:origin x="1912" y="17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C3E0259-38B5-D04C-B5AE-F969A234AA8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41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36" tIns="45318" rIns="90636" bIns="45318" numCol="1" anchor="t" anchorCtr="0" compatLnSpc="1">
            <a:prstTxWarp prst="textNoShape">
              <a:avLst/>
            </a:prstTxWarp>
          </a:bodyPr>
          <a:lstStyle>
            <a:lvl1pPr defTabSz="901700">
              <a:defRPr sz="1200" b="0">
                <a:latin typeface="Times New Roman Regular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7F1BC7F-7FCD-C04F-B3D3-9CED6E3E310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38788" y="0"/>
            <a:ext cx="42957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36" tIns="45318" rIns="90636" bIns="45318" numCol="1" anchor="t" anchorCtr="0" compatLnSpc="1">
            <a:prstTxWarp prst="textNoShape">
              <a:avLst/>
            </a:prstTxWarp>
          </a:bodyPr>
          <a:lstStyle>
            <a:lvl1pPr algn="r" defTabSz="901700">
              <a:defRPr sz="1200" b="0">
                <a:latin typeface="Times New Roman Regular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D0CF7967-8E7B-0F46-9F64-36CB48D2C6C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19850"/>
            <a:ext cx="429418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36" tIns="45318" rIns="90636" bIns="45318" numCol="1" anchor="b" anchorCtr="0" compatLnSpc="1">
            <a:prstTxWarp prst="textNoShape">
              <a:avLst/>
            </a:prstTxWarp>
          </a:bodyPr>
          <a:lstStyle>
            <a:lvl1pPr defTabSz="901700">
              <a:defRPr sz="1200" b="0">
                <a:latin typeface="Times New Roman Regular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Steinar </a:t>
            </a:r>
            <a:r>
              <a:rPr lang="en-US" err="1"/>
              <a:t>Stapnes</a:t>
            </a:r>
            <a:r>
              <a:rPr lang="en-US"/>
              <a:t>, LHCC 03.07.00</a:t>
            </a: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EB56DE7E-AD70-DA48-A7C4-8ED36EF307C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38788" y="6419850"/>
            <a:ext cx="42957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36" tIns="45318" rIns="90636" bIns="45318" numCol="1" anchor="b" anchorCtr="0" compatLnSpc="1">
            <a:prstTxWarp prst="textNoShape">
              <a:avLst/>
            </a:prstTxWarp>
          </a:bodyPr>
          <a:lstStyle>
            <a:lvl1pPr algn="r" defTabSz="901700">
              <a:defRPr sz="1200" b="0">
                <a:latin typeface="Times New Roman Regular"/>
              </a:defRPr>
            </a:lvl1pPr>
          </a:lstStyle>
          <a:p>
            <a:fld id="{44735193-5AF6-C74D-8C7F-DF431B95EC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7149EC64-45DE-6E3A-AE12-7B42642CC1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3275013" y="847725"/>
            <a:ext cx="3305175" cy="22891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26891FE7-D548-C287-4915-9CD78229BF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85838" y="3263900"/>
            <a:ext cx="7883525" cy="2670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>
            <a:extLst>
              <a:ext uri="{FF2B5EF4-FFF2-40B4-BE49-F238E27FC236}">
                <a16:creationId xmlns:a16="http://schemas.microsoft.com/office/drawing/2014/main" id="{B6B59156-69BB-C727-6DF9-2C77D52A5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8915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85800"/>
            <a:ext cx="836453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11400" y="3886200"/>
            <a:ext cx="6934200" cy="1771650"/>
          </a:xfrm>
        </p:spPr>
        <p:txBody>
          <a:bodyPr/>
          <a:lstStyle>
            <a:lvl1pPr marL="0" indent="0">
              <a:buFont typeface="Wingdings" charset="2"/>
              <a:buNone/>
              <a:defRPr>
                <a:latin typeface="Arial Black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3DB6A-3769-1819-5691-24638A77E0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769938" y="6229350"/>
            <a:ext cx="2092325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97D7D-76A7-56D4-A5FA-F978276A74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411538" y="6229350"/>
            <a:ext cx="3082925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r>
              <a:rPr lang="en-US"/>
              <a:t>B2SW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5EDA8-7AD7-EFF2-28E9-374494C7FD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54863" y="6229350"/>
            <a:ext cx="19812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16A49190-7EB6-E744-A11B-DB1B560D03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877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9B2B04-7F35-F526-7DDB-A0681285D1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D409027-FC80-D094-F20D-BA30D1B8656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87EBC-1CE6-FF47-AB68-40746E9CE73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DAE1B-3273-BD1B-542E-913821940A8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B2SW 2023</a:t>
            </a:r>
          </a:p>
        </p:txBody>
      </p:sp>
    </p:spTree>
    <p:extLst>
      <p:ext uri="{BB962C8B-B14F-4D97-AF65-F5344CB8AC3E}">
        <p14:creationId xmlns:p14="http://schemas.microsoft.com/office/powerpoint/2010/main" val="1926312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4400" y="211138"/>
            <a:ext cx="2311400" cy="60372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211138"/>
            <a:ext cx="6781800" cy="60372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E23ABC-1F20-B7D9-5DA6-859D88C90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162CF6D-CE1E-F36E-A73A-A2C80B1FEA7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7D502E-BD3F-AF45-BC62-DD671A9D083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9BDA16-8105-3E1D-7AF6-B2426B7D5EC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B2SW 2023</a:t>
            </a:r>
          </a:p>
        </p:txBody>
      </p:sp>
    </p:spTree>
    <p:extLst>
      <p:ext uri="{BB962C8B-B14F-4D97-AF65-F5344CB8AC3E}">
        <p14:creationId xmlns:p14="http://schemas.microsoft.com/office/powerpoint/2010/main" val="206284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0188" indent="-230188">
              <a:tabLst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9F62FC-A20C-DAA8-B57E-174279F6BE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39738" y="6459538"/>
            <a:ext cx="2422525" cy="3524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720E28B-D7A2-D4FF-75FB-A3FF87F7CDB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91388" y="6459538"/>
            <a:ext cx="2063750" cy="354012"/>
          </a:xfrm>
        </p:spPr>
        <p:txBody>
          <a:bodyPr/>
          <a:lstStyle>
            <a:lvl1pPr>
              <a:defRPr/>
            </a:lvl1pPr>
          </a:lstStyle>
          <a:p>
            <a:fld id="{AB12A100-D906-F54B-AE9A-74C153FD9F8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DD34-0FBC-4EC3-979A-36CDCBC3BE2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xfrm>
            <a:off x="3081338" y="6459538"/>
            <a:ext cx="3743325" cy="354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B2SW 2023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C6B7ABA-8278-068A-A2A0-EF845295C3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61" y="46037"/>
            <a:ext cx="798513" cy="79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5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29C552-7C34-C24C-430C-A74969133A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6F2F8DD-31DA-C562-466A-7BBA72AC21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188C06-8EF2-2149-8256-BDF68358602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9EDBCC-F923-4F2E-74DC-943F7D318C7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B2SW 2023</a:t>
            </a:r>
          </a:p>
        </p:txBody>
      </p:sp>
    </p:spTree>
    <p:extLst>
      <p:ext uri="{BB962C8B-B14F-4D97-AF65-F5344CB8AC3E}">
        <p14:creationId xmlns:p14="http://schemas.microsoft.com/office/powerpoint/2010/main" val="3091145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1055688"/>
            <a:ext cx="4546600" cy="5192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055688"/>
            <a:ext cx="4546600" cy="5192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22B325-A7FD-FF63-8051-770CB64135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5C4A9E-DDD3-28BE-F2A3-211FDF77CC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04397-65A8-EA45-855B-8B6EC73F32A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6157487-517D-12B9-3A25-3C9791E97B3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B2SW 2023</a:t>
            </a:r>
          </a:p>
        </p:txBody>
      </p:sp>
    </p:spTree>
    <p:extLst>
      <p:ext uri="{BB962C8B-B14F-4D97-AF65-F5344CB8AC3E}">
        <p14:creationId xmlns:p14="http://schemas.microsoft.com/office/powerpoint/2010/main" val="247287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21A393-23CC-BFFC-845D-A27CDF4C9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7C74BE6-0543-8E15-A03B-D848E0F462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C31AC-AD3D-2E48-BB08-BAB2202CE00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41C2E98-7FA6-5407-78FB-BF00D70806D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B2SW 2023</a:t>
            </a:r>
          </a:p>
        </p:txBody>
      </p:sp>
    </p:spTree>
    <p:extLst>
      <p:ext uri="{BB962C8B-B14F-4D97-AF65-F5344CB8AC3E}">
        <p14:creationId xmlns:p14="http://schemas.microsoft.com/office/powerpoint/2010/main" val="119776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4D5D6FE-2F60-F63A-FE2B-5D75F8A4B7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5C6D89C-7E2A-8722-9F61-C5B4550D727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F3290-D2B4-6A4F-952F-6324F9504BF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BF4839-41A0-6AED-8E36-06449878591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B2SW 2023</a:t>
            </a:r>
          </a:p>
        </p:txBody>
      </p:sp>
    </p:spTree>
    <p:extLst>
      <p:ext uri="{BB962C8B-B14F-4D97-AF65-F5344CB8AC3E}">
        <p14:creationId xmlns:p14="http://schemas.microsoft.com/office/powerpoint/2010/main" val="259352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FA0BB46-EBE5-D691-49F7-04E00DC1AC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3064EAB-28E9-8529-0DB0-154D668ED40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337D3-5114-D340-AEBB-6F5D671F295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AA1BBBC-8D20-8440-2697-06094E2090A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B2SW 2023</a:t>
            </a:r>
          </a:p>
        </p:txBody>
      </p:sp>
    </p:spTree>
    <p:extLst>
      <p:ext uri="{BB962C8B-B14F-4D97-AF65-F5344CB8AC3E}">
        <p14:creationId xmlns:p14="http://schemas.microsoft.com/office/powerpoint/2010/main" val="258005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C39AE2-1773-A5F4-C25B-FF972659EC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FBE547-4A4B-FBBC-43A9-D923E6C2DE7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C067-3261-3641-9B3F-A6945B6329F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88481A3-E33A-FC5A-A240-F6C106DFF87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B2SW 2023</a:t>
            </a:r>
          </a:p>
        </p:txBody>
      </p:sp>
    </p:spTree>
    <p:extLst>
      <p:ext uri="{BB962C8B-B14F-4D97-AF65-F5344CB8AC3E}">
        <p14:creationId xmlns:p14="http://schemas.microsoft.com/office/powerpoint/2010/main" val="2858390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6932D9-E04E-20EA-7B42-1DEC3F1FC0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08526A-C69C-4970-D7C0-7BC44BB216C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139EE-64BE-6646-9EBC-A7A99F3D7BE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205A9B9-626A-8C51-A0BD-A2CD7C1E3B1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B2SW 2023</a:t>
            </a:r>
          </a:p>
        </p:txBody>
      </p:sp>
    </p:spTree>
    <p:extLst>
      <p:ext uri="{BB962C8B-B14F-4D97-AF65-F5344CB8AC3E}">
        <p14:creationId xmlns:p14="http://schemas.microsoft.com/office/powerpoint/2010/main" val="2949294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BFFCADF-1CFC-4C3F-984C-BE8C91BC4A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51000" y="211138"/>
            <a:ext cx="67135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4F0A9CD-E388-E787-79FD-59E579A83D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055688"/>
            <a:ext cx="9245600" cy="51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20DDC1F5-26AD-FE43-8B38-F17173D94B6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9738" y="6332538"/>
            <a:ext cx="24225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i="0">
                <a:solidFill>
                  <a:schemeClr val="bg2"/>
                </a:solidFill>
                <a:latin typeface="Times New Roman Regular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75782" name="Rectangle 6">
            <a:extLst>
              <a:ext uri="{FF2B5EF4-FFF2-40B4-BE49-F238E27FC236}">
                <a16:creationId xmlns:a16="http://schemas.microsoft.com/office/drawing/2014/main" id="{9F64528C-1476-384C-96E6-82F62E061F5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91388" y="6332538"/>
            <a:ext cx="20637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>
                <a:solidFill>
                  <a:schemeClr val="bg2"/>
                </a:solidFill>
                <a:latin typeface="Times New Roman Regular"/>
              </a:defRPr>
            </a:lvl1pPr>
          </a:lstStyle>
          <a:p>
            <a:fld id="{0E1A2F0D-830C-4E42-BA26-8B0DAD3DFB8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0" name="Oval 12">
            <a:extLst>
              <a:ext uri="{FF2B5EF4-FFF2-40B4-BE49-F238E27FC236}">
                <a16:creationId xmlns:a16="http://schemas.microsoft.com/office/drawing/2014/main" id="{E2B49253-A55B-F849-99E2-4BD16AACC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338" y="896938"/>
            <a:ext cx="6824662" cy="106362"/>
          </a:xfrm>
          <a:prstGeom prst="ellipse">
            <a:avLst/>
          </a:prstGeom>
          <a:solidFill>
            <a:srgbClr val="FFCC66"/>
          </a:solidFill>
          <a:ln w="12700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b="0" dirty="0">
              <a:latin typeface="Times New Roman Regular" charset="0"/>
            </a:endParaRPr>
          </a:p>
        </p:txBody>
      </p:sp>
      <p:sp>
        <p:nvSpPr>
          <p:cNvPr id="75781" name="Rectangle 5">
            <a:extLst>
              <a:ext uri="{FF2B5EF4-FFF2-40B4-BE49-F238E27FC236}">
                <a16:creationId xmlns:a16="http://schemas.microsoft.com/office/drawing/2014/main" id="{BBBFB68A-7406-0044-92DA-5465661CD25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332538"/>
            <a:ext cx="31369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 i="0">
                <a:solidFill>
                  <a:schemeClr val="bg2"/>
                </a:solidFill>
                <a:latin typeface="Times New Roman Regular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B2SW 2023</a:t>
            </a:r>
          </a:p>
        </p:txBody>
      </p:sp>
      <p:pic>
        <p:nvPicPr>
          <p:cNvPr id="1032" name="Picture 9" descr="atlas-logo.gif">
            <a:extLst>
              <a:ext uri="{FF2B5EF4-FFF2-40B4-BE49-F238E27FC236}">
                <a16:creationId xmlns:a16="http://schemas.microsoft.com/office/drawing/2014/main" id="{9648CAC3-4D8C-0C61-9430-2A6F3D787A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838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0">
            <a:extLst>
              <a:ext uri="{FF2B5EF4-FFF2-40B4-BE49-F238E27FC236}">
                <a16:creationId xmlns:a16="http://schemas.microsoft.com/office/drawing/2014/main" id="{2FC027F9-E7FF-0FF1-9EC7-CD91E036EF0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713" y="33338"/>
            <a:ext cx="7175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Times New Roman Regular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Times New Roman Regular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Times New Roman Regular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Times New Roman Regular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Times New Roman Regular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latin typeface="Times New Roman Regular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>
          <a:solidFill>
            <a:srgbClr val="0000CC"/>
          </a:solidFill>
          <a:latin typeface="Times New Roman Regular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1600">
          <a:solidFill>
            <a:srgbClr val="FF0000"/>
          </a:solidFill>
          <a:latin typeface="Times New Roman Regular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1600">
          <a:solidFill>
            <a:schemeClr val="tx1"/>
          </a:solidFill>
          <a:latin typeface="Comic Sans MS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1600">
          <a:solidFill>
            <a:schemeClr val="tx1"/>
          </a:solidFill>
          <a:latin typeface="Comic Sans MS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kumimoji="1" sz="1600">
          <a:solidFill>
            <a:schemeClr val="tx1"/>
          </a:solidFill>
          <a:latin typeface="Comic Sans MS" charset="0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kumimoji="1" sz="1600">
          <a:solidFill>
            <a:schemeClr val="tx1"/>
          </a:solidFill>
          <a:latin typeface="Comic Sans MS" charset="0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kumimoji="1" sz="1600">
          <a:solidFill>
            <a:schemeClr val="tx1"/>
          </a:solidFill>
          <a:latin typeface="Comic Sans MS" charset="0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kumimoji="1" sz="1600">
          <a:solidFill>
            <a:schemeClr val="tx1"/>
          </a:solidFill>
          <a:latin typeface="Comic Sans M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03/PhysRevLett.120.121801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67-021-01478-8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12.09152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212.0915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hcb-outreach.web.cern.ch/2022/12/20/improved-lepton-universality-measurements-show-agreement-with-the-standard-model/?fbclid=IwAR0EW9sk8NVczeBDgU0HmHgH56zBz5dd9VG8WfpTQfe2jzIYBPmjpT5nibE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2301.08266.pdf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207.2753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2203.07189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l/pdf/10.1103/PhysRevLett.126.161802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3.07189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3.13370.pdf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ournals.aps.org/prl/abstract/10.1103/PhysRevLett.98.05200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hyperlink" Target="https://arxiv.org/abs/2201.03497" TargetMode="Externa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arillon Daily Recital | Duke University Chapel">
            <a:extLst>
              <a:ext uri="{FF2B5EF4-FFF2-40B4-BE49-F238E27FC236}">
                <a16:creationId xmlns:a16="http://schemas.microsoft.com/office/drawing/2014/main" id="{C241C97F-7FBC-9664-15B8-B1A728861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43"/>
            <a:ext cx="9931482" cy="662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itle 6">
            <a:extLst>
              <a:ext uri="{FF2B5EF4-FFF2-40B4-BE49-F238E27FC236}">
                <a16:creationId xmlns:a16="http://schemas.microsoft.com/office/drawing/2014/main" id="{1A9B1571-C108-7779-098E-0FEAF23688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9938" y="-179968"/>
            <a:ext cx="8366125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Flavor Anomalies: A Brief Review</a:t>
            </a:r>
          </a:p>
        </p:txBody>
      </p:sp>
      <p:sp>
        <p:nvSpPr>
          <p:cNvPr id="15364" name="Subtitle 7">
            <a:extLst>
              <a:ext uri="{FF2B5EF4-FFF2-40B4-BE49-F238E27FC236}">
                <a16:creationId xmlns:a16="http://schemas.microsoft.com/office/drawing/2014/main" id="{8C34408E-EE09-4288-620B-46689E4633F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52263" y="4888259"/>
            <a:ext cx="2719737" cy="875539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Jim Cochran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Iowa State University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6AC8DA0-C358-D2F3-7306-D15B45D53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98458"/>
            <a:ext cx="1701800" cy="17018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0607B30-2F28-EDCA-D491-0CC0E556A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199" y="5084282"/>
            <a:ext cx="1701801" cy="17018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A94EB8-C041-CD1A-AFD1-9E2D56CD991A}"/>
              </a:ext>
            </a:extLst>
          </p:cNvPr>
          <p:cNvSpPr txBox="1"/>
          <p:nvPr/>
        </p:nvSpPr>
        <p:spPr>
          <a:xfrm>
            <a:off x="2479162" y="5746241"/>
            <a:ext cx="49583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0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B2SW</a:t>
            </a:r>
            <a:r>
              <a:rPr lang="en-US" altLang="en-US" sz="2000" b="0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2023</a:t>
            </a:r>
          </a:p>
          <a:p>
            <a:pPr algn="ctr">
              <a:buFont typeface="Wingdings" pitchFamily="2" charset="2"/>
              <a:buNone/>
            </a:pPr>
            <a:r>
              <a:rPr lang="en-US" altLang="en-US" sz="2000" b="0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July </a:t>
            </a:r>
            <a:r>
              <a:rPr lang="en-US" altLang="en-US" sz="20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24</a:t>
            </a:r>
            <a:r>
              <a:rPr lang="en-US" altLang="en-US" sz="2000" b="0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-28, 2023</a:t>
            </a:r>
          </a:p>
          <a:p>
            <a:pPr algn="ctr">
              <a:buFont typeface="Wingdings" pitchFamily="2" charset="2"/>
              <a:buNone/>
            </a:pPr>
            <a:r>
              <a:rPr lang="en-US" altLang="en-US" sz="2000" b="0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Duke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3C8-C694-4C20-3202-52F71EAC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01" y="211138"/>
            <a:ext cx="6713538" cy="571500"/>
          </a:xfrm>
        </p:spPr>
        <p:txBody>
          <a:bodyPr/>
          <a:lstStyle/>
          <a:p>
            <a:r>
              <a:rPr lang="en-US" sz="3200" dirty="0"/>
              <a:t>R(J/</a:t>
            </a:r>
            <a:r>
              <a:rPr lang="en-US" sz="3200" dirty="0">
                <a:latin typeface="Symbol" pitchFamily="2" charset="2"/>
              </a:rPr>
              <a:t>Y</a:t>
            </a:r>
            <a:r>
              <a:rPr lang="en-US" sz="3200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D60F9CA-3F9D-994E-9767-D313D158E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924" y="1084636"/>
            <a:ext cx="3784600" cy="927100"/>
          </a:xfrm>
          <a:prstGeom prst="rect">
            <a:avLst/>
          </a:prstGeom>
        </p:spPr>
      </p:pic>
      <p:pic>
        <p:nvPicPr>
          <p:cNvPr id="9" name="Picture 8" descr="A diagram of a diagram of a diagram&#10;&#10;Description automatically generated">
            <a:extLst>
              <a:ext uri="{FF2B5EF4-FFF2-40B4-BE49-F238E27FC236}">
                <a16:creationId xmlns:a16="http://schemas.microsoft.com/office/drawing/2014/main" id="{6CCF4A21-E792-BB4B-9A19-88B18CC7E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08" y="1963291"/>
            <a:ext cx="5981700" cy="1866900"/>
          </a:xfrm>
          <a:prstGeom prst="rect">
            <a:avLst/>
          </a:prstGeom>
        </p:spPr>
      </p:pic>
      <p:pic>
        <p:nvPicPr>
          <p:cNvPr id="11" name="Picture 10" descr="A graph of a function&#10;&#10;Description automatically generated">
            <a:extLst>
              <a:ext uri="{FF2B5EF4-FFF2-40B4-BE49-F238E27FC236}">
                <a16:creationId xmlns:a16="http://schemas.microsoft.com/office/drawing/2014/main" id="{8CDFAFB0-190F-174D-83EB-11E2D3982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613" y="3779424"/>
            <a:ext cx="4953387" cy="27118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8BA62C-5248-6641-911C-D23DCAFFF06D}"/>
              </a:ext>
            </a:extLst>
          </p:cNvPr>
          <p:cNvSpPr txBox="1"/>
          <p:nvPr/>
        </p:nvSpPr>
        <p:spPr>
          <a:xfrm>
            <a:off x="1168273" y="4797919"/>
            <a:ext cx="34730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Precision of ~35% using 3fb</a:t>
            </a:r>
            <a:r>
              <a:rPr lang="en-US" sz="2000" b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−1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5DD33B-7C04-BF47-A811-ECBBE5ACD64B}"/>
              </a:ext>
            </a:extLst>
          </p:cNvPr>
          <p:cNvSpPr txBox="1"/>
          <p:nvPr/>
        </p:nvSpPr>
        <p:spPr>
          <a:xfrm>
            <a:off x="1269078" y="1211874"/>
            <a:ext cx="30371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Similar technique to R(D*)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EFF988-A069-154C-828E-E9C0FBB9931A}"/>
              </a:ext>
            </a:extLst>
          </p:cNvPr>
          <p:cNvSpPr txBox="1"/>
          <p:nvPr/>
        </p:nvSpPr>
        <p:spPr>
          <a:xfrm>
            <a:off x="1125741" y="5402091"/>
            <a:ext cx="27325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PRL 120 (2018) 121801</a:t>
            </a:r>
            <a:endParaRPr lang="en-US" sz="2000" b="0" dirty="0">
              <a:solidFill>
                <a:srgbClr val="0432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51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B0932D-3442-5F46-AEBA-F2FDA8564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468" y="211138"/>
            <a:ext cx="6713538" cy="571500"/>
          </a:xfrm>
        </p:spPr>
        <p:txBody>
          <a:bodyPr/>
          <a:lstStyle/>
          <a:p>
            <a:r>
              <a:rPr lang="en-US" sz="2800" dirty="0"/>
              <a:t>Possible LFU violation in </a:t>
            </a:r>
            <a:r>
              <a:rPr lang="en-US" sz="2800" i="1" dirty="0"/>
              <a:t>b</a:t>
            </a:r>
            <a:r>
              <a:rPr lang="en-US" sz="2800" dirty="0"/>
              <a:t> </a:t>
            </a:r>
            <a:r>
              <a:rPr lang="en-US" sz="2800" b="1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b="1" i="0" u="none" strike="noStrike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sll</a:t>
            </a:r>
            <a:r>
              <a:rPr lang="en-US" sz="2800" dirty="0">
                <a:solidFill>
                  <a:schemeClr val="tx1"/>
                </a:solidFill>
                <a:latin typeface="Symbol" pitchFamily="2" charset="2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5903D7-A535-EF42-9C08-AAE796FA9652}"/>
              </a:ext>
            </a:extLst>
          </p:cNvPr>
          <p:cNvSpPr txBox="1"/>
          <p:nvPr/>
        </p:nvSpPr>
        <p:spPr>
          <a:xfrm>
            <a:off x="625218" y="1114185"/>
            <a:ext cx="5531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1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="0" i="1" u="none" strike="noStrike" dirty="0" err="1">
                <a:solidFill>
                  <a:schemeClr val="tx1"/>
                </a:solidFill>
                <a:effectLst/>
                <a:latin typeface="Symbol" pitchFamily="2" charset="2"/>
                <a:cs typeface="Times New Roman" panose="02020603050405020304" pitchFamily="18" charset="0"/>
              </a:rPr>
              <a:t>tt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has not yet been observed: compare </a:t>
            </a:r>
            <a:r>
              <a:rPr lang="en-US" sz="20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000" b="0" i="1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m</a:t>
            </a:r>
            <a:endParaRPr lang="en-US" sz="2000" b="0" i="1" dirty="0">
              <a:latin typeface="Symbol" pitchFamily="2" charset="2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296FE75-3F4F-A643-8AF5-051D2A2BFF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8103485"/>
              </p:ext>
            </p:extLst>
          </p:nvPr>
        </p:nvGraphicFramePr>
        <p:xfrm>
          <a:off x="1275907" y="1571421"/>
          <a:ext cx="3387462" cy="107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r:id="rId3" imgW="1600200" imgH="508000" progId="Equation.DSMT4">
                  <p:embed/>
                </p:oleObj>
              </mc:Choice>
              <mc:Fallback>
                <p:oleObj r:id="rId3" imgW="16002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5907" y="1571421"/>
                        <a:ext cx="3387462" cy="1075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A diagram of a gear and a gear with arrows&#10;&#10;Description automatically generated">
            <a:extLst>
              <a:ext uri="{FF2B5EF4-FFF2-40B4-BE49-F238E27FC236}">
                <a16:creationId xmlns:a16="http://schemas.microsoft.com/office/drawing/2014/main" id="{7E8A7F80-1C85-974B-BB0A-C1B5B108B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429" y="1622552"/>
            <a:ext cx="3844475" cy="4625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70E995-9D46-8C4F-905F-6CF73BE6F4AD}"/>
              </a:ext>
            </a:extLst>
          </p:cNvPr>
          <p:cNvSpPr txBox="1"/>
          <p:nvPr/>
        </p:nvSpPr>
        <p:spPr>
          <a:xfrm>
            <a:off x="2292895" y="2735831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="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=K, K*, K</a:t>
            </a:r>
            <a:r>
              <a:rPr lang="en-US" sz="20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000" b="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648D0A-749D-C54B-BFF2-811BE3E0D671}"/>
              </a:ext>
            </a:extLst>
          </p:cNvPr>
          <p:cNvSpPr txBox="1"/>
          <p:nvPr/>
        </p:nvSpPr>
        <p:spPr>
          <a:xfrm>
            <a:off x="185931" y="3289439"/>
            <a:ext cx="47670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Particles 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Enhance/suppress decay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Introduce new sources of CP violation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Modify the angular distribution of the final state particles</a:t>
            </a:r>
          </a:p>
          <a:p>
            <a:endParaRPr lang="en-U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Z’ boson and Leptoquarks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Expected to be unity in SM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418048-5FF1-6743-8D14-E6BD10419248}"/>
              </a:ext>
            </a:extLst>
          </p:cNvPr>
          <p:cNvSpPr txBox="1"/>
          <p:nvPr/>
        </p:nvSpPr>
        <p:spPr>
          <a:xfrm>
            <a:off x="5120476" y="1650816"/>
            <a:ext cx="207155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Hadronic uncertainties largely cancel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3404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3C8-C694-4C20-3202-52F71EAC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01" y="211138"/>
            <a:ext cx="6713538" cy="571500"/>
          </a:xfrm>
        </p:spPr>
        <p:txBody>
          <a:bodyPr/>
          <a:lstStyle/>
          <a:p>
            <a:r>
              <a:rPr lang="en-US" sz="3200" dirty="0"/>
              <a:t>Up through 2021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pic>
        <p:nvPicPr>
          <p:cNvPr id="7" name="Picture 6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487684B8-AE74-6647-A80E-9077C3D74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074169"/>
            <a:ext cx="6713538" cy="4539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8EB7C-D80C-2445-AA0D-1ED58A2C0B0C}"/>
              </a:ext>
            </a:extLst>
          </p:cNvPr>
          <p:cNvSpPr txBox="1"/>
          <p:nvPr/>
        </p:nvSpPr>
        <p:spPr>
          <a:xfrm>
            <a:off x="2345790" y="5753476"/>
            <a:ext cx="53239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563C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Nature Physics volume 18, pages 277–282 (2022)</a:t>
            </a:r>
            <a:endParaRPr lang="en-US" sz="2000" b="0" dirty="0">
              <a:solidFill>
                <a:srgbClr val="0563C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B0AB54-911C-CD4A-9D1E-C4EE40439E61}"/>
              </a:ext>
            </a:extLst>
          </p:cNvPr>
          <p:cNvSpPr txBox="1"/>
          <p:nvPr/>
        </p:nvSpPr>
        <p:spPr>
          <a:xfrm>
            <a:off x="269614" y="4263653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05CFBB-C7A5-3541-B0C8-46FB6FFB34BC}"/>
              </a:ext>
            </a:extLst>
          </p:cNvPr>
          <p:cNvSpPr txBox="1"/>
          <p:nvPr/>
        </p:nvSpPr>
        <p:spPr>
          <a:xfrm>
            <a:off x="930051" y="334393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B0988-75D0-0449-A220-D159E6BB6DC0}"/>
              </a:ext>
            </a:extLst>
          </p:cNvPr>
          <p:cNvSpPr txBox="1"/>
          <p:nvPr/>
        </p:nvSpPr>
        <p:spPr>
          <a:xfrm>
            <a:off x="930051" y="24371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EA5F9C-C38B-2440-8BC9-8C61AD661894}"/>
              </a:ext>
            </a:extLst>
          </p:cNvPr>
          <p:cNvSpPr txBox="1"/>
          <p:nvPr/>
        </p:nvSpPr>
        <p:spPr>
          <a:xfrm>
            <a:off x="930051" y="157781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535516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3C8-C694-4C20-3202-52F71EAC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01" y="211138"/>
            <a:ext cx="6713538" cy="571500"/>
          </a:xfrm>
        </p:spPr>
        <p:txBody>
          <a:bodyPr/>
          <a:lstStyle/>
          <a:p>
            <a:r>
              <a:rPr lang="en-US" sz="3200" dirty="0" err="1"/>
              <a:t>LHCb</a:t>
            </a:r>
            <a:r>
              <a:rPr lang="en-US" sz="3200" dirty="0"/>
              <a:t>: December 2022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pic>
        <p:nvPicPr>
          <p:cNvPr id="7" name="Picture 6" descr="A graph of numbers and equations&#10;&#10;Description automatically generated">
            <a:extLst>
              <a:ext uri="{FF2B5EF4-FFF2-40B4-BE49-F238E27FC236}">
                <a16:creationId xmlns:a16="http://schemas.microsoft.com/office/drawing/2014/main" id="{97AE73C8-C089-0F45-A373-A912CC87D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599" y="1514861"/>
            <a:ext cx="6062736" cy="45122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679F40-583C-304C-A7DF-8E362B31FD91}"/>
              </a:ext>
            </a:extLst>
          </p:cNvPr>
          <p:cNvSpPr txBox="1"/>
          <p:nvPr/>
        </p:nvSpPr>
        <p:spPr>
          <a:xfrm>
            <a:off x="1603637" y="1096048"/>
            <a:ext cx="6744154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simultaneous fit/measurement of R(K) &amp; R(K*)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C093E9-395B-B34B-A9F1-172EBE753841}"/>
              </a:ext>
            </a:extLst>
          </p:cNvPr>
          <p:cNvSpPr txBox="1"/>
          <p:nvPr/>
        </p:nvSpPr>
        <p:spPr>
          <a:xfrm rot="19215507">
            <a:off x="7060107" y="3485241"/>
            <a:ext cx="281906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R(K</a:t>
            </a:r>
            <a:r>
              <a:rPr lang="en-US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bites the dust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5C6B3F-9A21-4147-9D19-92D71C516AFD}"/>
              </a:ext>
            </a:extLst>
          </p:cNvPr>
          <p:cNvSpPr txBox="1"/>
          <p:nvPr/>
        </p:nvSpPr>
        <p:spPr>
          <a:xfrm>
            <a:off x="2984206" y="6095781"/>
            <a:ext cx="4073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0563C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arXiv:2212.09152 </a:t>
            </a:r>
            <a:r>
              <a:rPr lang="en-US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1800" b="0" dirty="0">
                <a:solidFill>
                  <a:srgbClr val="0563C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>
                <a:solidFill>
                  <a:srgbClr val="0563C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arXiv:2212.09153</a:t>
            </a:r>
            <a:endParaRPr lang="en-US" sz="1800" b="0" dirty="0">
              <a:solidFill>
                <a:srgbClr val="0563C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634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3C8-C694-4C20-3202-52F71EAC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01" y="211138"/>
            <a:ext cx="6713538" cy="571500"/>
          </a:xfrm>
        </p:spPr>
        <p:txBody>
          <a:bodyPr/>
          <a:lstStyle/>
          <a:p>
            <a:r>
              <a:rPr lang="en-US" sz="3200" dirty="0"/>
              <a:t>So what changed 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pic>
        <p:nvPicPr>
          <p:cNvPr id="7" name="Picture 6" descr="A close-up of a text&#10;&#10;Description automatically generated">
            <a:extLst>
              <a:ext uri="{FF2B5EF4-FFF2-40B4-BE49-F238E27FC236}">
                <a16:creationId xmlns:a16="http://schemas.microsoft.com/office/drawing/2014/main" id="{CBF950A7-3693-F54E-A377-84DB3DDE3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0" y="1511995"/>
            <a:ext cx="9789042" cy="23807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EF0C71-1F6C-A844-BCE5-E846C2047212}"/>
              </a:ext>
            </a:extLst>
          </p:cNvPr>
          <p:cNvSpPr txBox="1"/>
          <p:nvPr/>
        </p:nvSpPr>
        <p:spPr>
          <a:xfrm>
            <a:off x="3395328" y="4910914"/>
            <a:ext cx="314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LHCb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public page on this result</a:t>
            </a:r>
            <a:endParaRPr lang="en-U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22E71-E87A-1D41-B1CB-804737A65CBD}"/>
              </a:ext>
            </a:extLst>
          </p:cNvPr>
          <p:cNvSpPr txBox="1"/>
          <p:nvPr/>
        </p:nvSpPr>
        <p:spPr>
          <a:xfrm>
            <a:off x="6362847" y="3817075"/>
            <a:ext cx="3458093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worth noting that electron reconstruction is challenging for </a:t>
            </a:r>
            <a:r>
              <a:rPr lang="en-US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endParaRPr lang="en-US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127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3C8-C694-4C20-3202-52F71EAC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Coming back to </a:t>
            </a:r>
            <a:r>
              <a:rPr lang="en-US" sz="3200" i="1" dirty="0"/>
              <a:t>b</a:t>
            </a:r>
            <a:r>
              <a:rPr lang="en-US" sz="3200" dirty="0"/>
              <a:t> </a:t>
            </a:r>
            <a:r>
              <a:rPr lang="en-US" sz="3200" b="1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3200" b="1" i="0" u="none" strike="noStrike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/>
              <a:t>c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i="1" dirty="0" err="1">
                <a:latin typeface="Symbol" pitchFamily="2" charset="2"/>
              </a:rPr>
              <a:t>n</a:t>
            </a:r>
            <a:r>
              <a:rPr lang="en-US" sz="3200" dirty="0">
                <a:latin typeface="Symbol" pitchFamily="2" charset="2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transitions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C0620-9A76-AC41-A54A-290ADEBDBB31}"/>
              </a:ext>
            </a:extLst>
          </p:cNvPr>
          <p:cNvSpPr txBox="1"/>
          <p:nvPr/>
        </p:nvSpPr>
        <p:spPr>
          <a:xfrm>
            <a:off x="595424" y="1180208"/>
            <a:ext cx="401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test of of e/</a:t>
            </a:r>
            <a:r>
              <a:rPr lang="en-US" b="0" dirty="0"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universality </a:t>
            </a:r>
          </a:p>
        </p:txBody>
      </p:sp>
      <p:pic>
        <p:nvPicPr>
          <p:cNvPr id="8" name="Picture 7" descr="A number of letters and numbers&#10;&#10;Description automatically generated">
            <a:extLst>
              <a:ext uri="{FF2B5EF4-FFF2-40B4-BE49-F238E27FC236}">
                <a16:creationId xmlns:a16="http://schemas.microsoft.com/office/drawing/2014/main" id="{233F95A8-F56A-9F49-B447-CB7D732B8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259" y="1063252"/>
            <a:ext cx="3375158" cy="891881"/>
          </a:xfrm>
          <a:prstGeom prst="rect">
            <a:avLst/>
          </a:prstGeom>
        </p:spPr>
      </p:pic>
      <p:pic>
        <p:nvPicPr>
          <p:cNvPr id="10" name="Picture 9" descr="A graph of data and data&#10;&#10;Description automatically generated">
            <a:extLst>
              <a:ext uri="{FF2B5EF4-FFF2-40B4-BE49-F238E27FC236}">
                <a16:creationId xmlns:a16="http://schemas.microsoft.com/office/drawing/2014/main" id="{F521141B-08DA-714F-9DAD-3407E790C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47" y="1945312"/>
            <a:ext cx="3876990" cy="3300891"/>
          </a:xfrm>
          <a:prstGeom prst="rect">
            <a:avLst/>
          </a:prstGeom>
        </p:spPr>
      </p:pic>
      <p:pic>
        <p:nvPicPr>
          <p:cNvPr id="12" name="Picture 11" descr="A diagram of a diagram of a diagram&#10;&#10;Description automatically generated">
            <a:extLst>
              <a:ext uri="{FF2B5EF4-FFF2-40B4-BE49-F238E27FC236}">
                <a16:creationId xmlns:a16="http://schemas.microsoft.com/office/drawing/2014/main" id="{709D4DB9-D848-6A44-95F0-4C2FA716F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5" y="2127250"/>
            <a:ext cx="4572000" cy="260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72C0E2-13B1-1647-8200-BAA9B3358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700" y="5186818"/>
            <a:ext cx="5308600" cy="44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A18B00-4AA6-704B-A936-892226ECD0BB}"/>
              </a:ext>
            </a:extLst>
          </p:cNvPr>
          <p:cNvSpPr txBox="1"/>
          <p:nvPr/>
        </p:nvSpPr>
        <p:spPr>
          <a:xfrm>
            <a:off x="595424" y="5658609"/>
            <a:ext cx="3828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precise test in </a:t>
            </a:r>
            <a:r>
              <a:rPr 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2000" b="0" i="1" dirty="0" err="1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7F8097-8AF7-4548-8923-F346ACD5F0F0}"/>
              </a:ext>
            </a:extLst>
          </p:cNvPr>
          <p:cNvSpPr txBox="1"/>
          <p:nvPr/>
        </p:nvSpPr>
        <p:spPr>
          <a:xfrm>
            <a:off x="618239" y="6013561"/>
            <a:ext cx="72179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 precursor to an inclusive in </a:t>
            </a:r>
            <a:r>
              <a:rPr 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0" i="1" dirty="0" err="1">
                <a:latin typeface="Symbol" pitchFamily="2" charset="2"/>
                <a:cs typeface="Times New Roman" panose="02020603050405020304" pitchFamily="18" charset="0"/>
              </a:rPr>
              <a:t>tn</a:t>
            </a:r>
            <a:r>
              <a:rPr lang="en-US" sz="2000" b="0" i="1" dirty="0">
                <a:latin typeface="Symbol" pitchFamily="2" charset="2"/>
                <a:cs typeface="Times New Roman" panose="02020603050405020304" pitchFamily="18" charset="0"/>
              </a:rPr>
              <a:t>/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2000" b="0" i="1" dirty="0" err="1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measurement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BFC755-D12B-194C-A761-8EEE7ECFA526}"/>
              </a:ext>
            </a:extLst>
          </p:cNvPr>
          <p:cNvSpPr txBox="1"/>
          <p:nvPr/>
        </p:nvSpPr>
        <p:spPr>
          <a:xfrm>
            <a:off x="6801838" y="5682877"/>
            <a:ext cx="29158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arxiv.org</a:t>
            </a: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/pdf/2301.08266.pdf</a:t>
            </a:r>
            <a:endParaRPr lang="en-US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83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3C8-C694-4C20-3202-52F71EAC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468" y="211138"/>
            <a:ext cx="6713538" cy="571500"/>
          </a:xfrm>
        </p:spPr>
        <p:txBody>
          <a:bodyPr/>
          <a:lstStyle/>
          <a:p>
            <a:r>
              <a:rPr lang="en-US" sz="3200" dirty="0"/>
              <a:t>Looking forward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BBF29-E539-3144-8540-AA3392C6DFE6}"/>
              </a:ext>
            </a:extLst>
          </p:cNvPr>
          <p:cNvSpPr txBox="1"/>
          <p:nvPr/>
        </p:nvSpPr>
        <p:spPr>
          <a:xfrm>
            <a:off x="439738" y="1137686"/>
            <a:ext cx="7510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my investigations, I discovered the following conference</a:t>
            </a:r>
          </a:p>
        </p:txBody>
      </p:sp>
      <p:pic>
        <p:nvPicPr>
          <p:cNvPr id="8" name="Picture 7" descr="A close-up of a number&#10;&#10;Description automatically generated">
            <a:extLst>
              <a:ext uri="{FF2B5EF4-FFF2-40B4-BE49-F238E27FC236}">
                <a16:creationId xmlns:a16="http://schemas.microsoft.com/office/drawing/2014/main" id="{F8B6A743-0B48-6143-861B-68767DD0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183" y="1684415"/>
            <a:ext cx="4293634" cy="9530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7BC54F-B556-D648-B2D4-B69CC6D65A4C}"/>
              </a:ext>
            </a:extLst>
          </p:cNvPr>
          <p:cNvSpPr txBox="1"/>
          <p:nvPr/>
        </p:nvSpPr>
        <p:spPr>
          <a:xfrm>
            <a:off x="439738" y="2751066"/>
            <a:ext cx="6066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attended by all the people you would expect …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AE6F85-B16C-964A-8627-F9F9F3E74B77}"/>
              </a:ext>
            </a:extLst>
          </p:cNvPr>
          <p:cNvSpPr txBox="1"/>
          <p:nvPr/>
        </p:nvSpPr>
        <p:spPr>
          <a:xfrm>
            <a:off x="439738" y="3435740"/>
            <a:ext cx="887294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thought I had hit the jackpot! Sadly, none of the slides were available.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B50C41-71AD-B444-9866-654AA234204E}"/>
              </a:ext>
            </a:extLst>
          </p:cNvPr>
          <p:cNvSpPr txBox="1"/>
          <p:nvPr/>
        </p:nvSpPr>
        <p:spPr>
          <a:xfrm>
            <a:off x="439738" y="4120414"/>
            <a:ext cx="8872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waiting for the bus from our hotel yesterday, I mentioned to Tom (of course of of the participants) my sadness at the lack of slides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A3EA0B-B88A-084E-B253-44CA9C459C64}"/>
              </a:ext>
            </a:extLst>
          </p:cNvPr>
          <p:cNvSpPr txBox="1"/>
          <p:nvPr/>
        </p:nvSpPr>
        <p:spPr>
          <a:xfrm>
            <a:off x="439738" y="5174420"/>
            <a:ext cx="893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kindly sent me his slides and some newer ones with updated content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23A808-7892-2F4D-BEDA-301AABD064D4}"/>
              </a:ext>
            </a:extLst>
          </p:cNvPr>
          <p:cNvSpPr txBox="1"/>
          <p:nvPr/>
        </p:nvSpPr>
        <p:spPr>
          <a:xfrm>
            <a:off x="439738" y="5859093"/>
            <a:ext cx="313258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always pays to ask …</a:t>
            </a:r>
          </a:p>
        </p:txBody>
      </p:sp>
    </p:spTree>
    <p:extLst>
      <p:ext uri="{BB962C8B-B14F-4D97-AF65-F5344CB8AC3E}">
        <p14:creationId xmlns:p14="http://schemas.microsoft.com/office/powerpoint/2010/main" val="518366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3C8-C694-4C20-3202-52F71EAC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01" y="211138"/>
            <a:ext cx="6713538" cy="571500"/>
          </a:xfrm>
        </p:spPr>
        <p:txBody>
          <a:bodyPr/>
          <a:lstStyle/>
          <a:p>
            <a:r>
              <a:rPr lang="en-US" sz="3200" dirty="0"/>
              <a:t>Additional observables to test LFU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0B0937-7D97-D942-A954-5C11EC56E4EA}"/>
              </a:ext>
            </a:extLst>
          </p:cNvPr>
          <p:cNvSpPr txBox="1"/>
          <p:nvPr/>
        </p:nvSpPr>
        <p:spPr>
          <a:xfrm>
            <a:off x="248351" y="1151700"/>
            <a:ext cx="9182728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possible that these anomalies are the result of poorly understood uncertainties in the theoretical predictions (primarily what are known as non-local contributions to the decays) – more sophisticated observables can test this hypothesis (and test LFU)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12AA9B-DD4D-3F40-961A-E3D0B9F752F3}"/>
              </a:ext>
            </a:extLst>
          </p:cNvPr>
          <p:cNvSpPr txBox="1"/>
          <p:nvPr/>
        </p:nvSpPr>
        <p:spPr>
          <a:xfrm>
            <a:off x="248351" y="2285998"/>
            <a:ext cx="9406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such decays there are many angular observables, not all of which are sensitive to new physics – examples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’,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FB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b="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F2947264-415C-DE46-8E94-656D08F91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734" y="3319056"/>
            <a:ext cx="4549406" cy="2825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AE35BE-4AA8-5647-A309-5D134CE840F7}"/>
              </a:ext>
            </a:extLst>
          </p:cNvPr>
          <p:cNvSpPr txBox="1"/>
          <p:nvPr/>
        </p:nvSpPr>
        <p:spPr>
          <a:xfrm>
            <a:off x="248352" y="4125181"/>
            <a:ext cx="4387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observables are rather complex functions of the angles we measure in the lab 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(see backup) 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BD4586-58F8-9346-AB19-ED88394BCFF8}"/>
              </a:ext>
            </a:extLst>
          </p:cNvPr>
          <p:cNvSpPr txBox="1"/>
          <p:nvPr/>
        </p:nvSpPr>
        <p:spPr>
          <a:xfrm>
            <a:off x="928835" y="5336968"/>
            <a:ext cx="2845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arxiv.org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/pdf/1207.2753.pdf</a:t>
            </a:r>
            <a:endParaRPr lang="en-U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3D9475-D027-4449-ABE5-E5817F8055F0}"/>
              </a:ext>
            </a:extLst>
          </p:cNvPr>
          <p:cNvSpPr txBox="1"/>
          <p:nvPr/>
        </p:nvSpPr>
        <p:spPr>
          <a:xfrm>
            <a:off x="896938" y="5748124"/>
            <a:ext cx="2973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arxiv.org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/pdf/2203.07189.pdf</a:t>
            </a:r>
            <a:endParaRPr lang="en-U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624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3C8-C694-4C20-3202-52F71EAC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468" y="211138"/>
            <a:ext cx="6713538" cy="571500"/>
          </a:xfrm>
        </p:spPr>
        <p:txBody>
          <a:bodyPr/>
          <a:lstStyle/>
          <a:p>
            <a:r>
              <a:rPr lang="en-US" dirty="0"/>
              <a:t>Examples: P</a:t>
            </a:r>
            <a:r>
              <a:rPr lang="en-US" baseline="-25000" dirty="0"/>
              <a:t>2</a:t>
            </a:r>
            <a:r>
              <a:rPr lang="en-US" dirty="0"/>
              <a:t> &amp; P</a:t>
            </a:r>
            <a:r>
              <a:rPr lang="en-US" baseline="-25000" dirty="0"/>
              <a:t>5</a:t>
            </a:r>
            <a:r>
              <a:rPr lang="en-US" dirty="0"/>
              <a:t>’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36B8D15D-885F-3241-8676-6E503BF4C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52" y="2022594"/>
            <a:ext cx="9355138" cy="3531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7518BC-BD34-ED4B-B0B3-BE37E84B7D47}"/>
              </a:ext>
            </a:extLst>
          </p:cNvPr>
          <p:cNvSpPr txBox="1"/>
          <p:nvPr/>
        </p:nvSpPr>
        <p:spPr>
          <a:xfrm>
            <a:off x="5692664" y="1053141"/>
            <a:ext cx="3938926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version of the P</a:t>
            </a:r>
            <a:r>
              <a:rPr lang="en-US" sz="16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plot including results from Belle, ATLAS, &amp; CMS but I could not find the reference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068B38-C6D5-6B40-A986-0FE43A1B96B4}"/>
              </a:ext>
            </a:extLst>
          </p:cNvPr>
          <p:cNvSpPr/>
          <p:nvPr/>
        </p:nvSpPr>
        <p:spPr bwMode="auto">
          <a:xfrm>
            <a:off x="6368900" y="3147238"/>
            <a:ext cx="1031358" cy="141413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DDA22B-314A-7C4D-B7BB-D94BB3FA873F}"/>
              </a:ext>
            </a:extLst>
          </p:cNvPr>
          <p:cNvSpPr txBox="1"/>
          <p:nvPr/>
        </p:nvSpPr>
        <p:spPr>
          <a:xfrm>
            <a:off x="3651564" y="5631865"/>
            <a:ext cx="2602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PhysRevLett.126.161802</a:t>
            </a:r>
            <a:endParaRPr lang="en-U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46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3C8-C694-4C20-3202-52F71EAC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Examples: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A</a:t>
            </a:r>
            <a:r>
              <a:rPr lang="en-US" baseline="-25000" dirty="0"/>
              <a:t>FB</a:t>
            </a:r>
            <a:r>
              <a:rPr lang="en-US" dirty="0"/>
              <a:t>,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F</a:t>
            </a:r>
            <a:r>
              <a:rPr lang="en-US" baseline="-25000" dirty="0"/>
              <a:t>L</a:t>
            </a:r>
            <a:r>
              <a:rPr lang="en-US" dirty="0"/>
              <a:t>,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S</a:t>
            </a:r>
            <a:r>
              <a:rPr lang="en-US" baseline="-25000" dirty="0"/>
              <a:t>3</a:t>
            </a:r>
            <a:r>
              <a:rPr lang="en-US" dirty="0"/>
              <a:t>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BF10E9-68AE-B249-AE71-5C9746382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20" y="2328533"/>
            <a:ext cx="6753937" cy="4022649"/>
          </a:xfrm>
          <a:prstGeom prst="rect">
            <a:avLst/>
          </a:prstGeom>
        </p:spPr>
      </p:pic>
      <p:pic>
        <p:nvPicPr>
          <p:cNvPr id="8" name="Picture 16" descr="equation.pdf">
            <a:extLst>
              <a:ext uri="{FF2B5EF4-FFF2-40B4-BE49-F238E27FC236}">
                <a16:creationId xmlns:a16="http://schemas.microsoft.com/office/drawing/2014/main" id="{BAEBBCDA-F986-324D-B1AC-EBBC4B216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9675" y="1271045"/>
            <a:ext cx="5572757" cy="30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E5E268-E9B9-064D-9869-B20FF0D28739}"/>
                  </a:ext>
                </a:extLst>
              </p:cNvPr>
              <p:cNvSpPr txBox="1"/>
              <p:nvPr/>
            </p:nvSpPr>
            <p:spPr>
              <a:xfrm>
                <a:off x="1775634" y="1778877"/>
                <a:ext cx="6378254" cy="400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0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Hadronic form factor uncertainties cancel out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variables</a:t>
                </a:r>
                <a:endParaRPr lang="en-US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E5E268-E9B9-064D-9869-B20FF0D28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634" y="1778877"/>
                <a:ext cx="6378254" cy="400110"/>
              </a:xfrm>
              <a:prstGeom prst="rect">
                <a:avLst/>
              </a:prstGeom>
              <a:blipFill>
                <a:blip r:embed="rId4"/>
                <a:stretch>
                  <a:fillRect l="-992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5945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3C8-C694-4C20-3202-52F71EAC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01" y="211138"/>
            <a:ext cx="6713538" cy="571500"/>
          </a:xfrm>
        </p:spPr>
        <p:txBody>
          <a:bodyPr/>
          <a:lstStyle/>
          <a:p>
            <a:r>
              <a:rPr lang="en-US" sz="3200" dirty="0"/>
              <a:t>Disclaimers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55EFC-AAA1-D22F-A0C0-8AB7DE45F322}"/>
              </a:ext>
            </a:extLst>
          </p:cNvPr>
          <p:cNvSpPr txBox="1"/>
          <p:nvPr/>
        </p:nvSpPr>
        <p:spPr>
          <a:xfrm>
            <a:off x="226031" y="1202076"/>
            <a:ext cx="9102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I investigated, I found that tests of lepton-flavor violation are a much broader effort than I appreciated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43C37B-1990-B766-6C59-72E0F7BEA52B}"/>
              </a:ext>
            </a:extLst>
          </p:cNvPr>
          <p:cNvSpPr txBox="1"/>
          <p:nvPr/>
        </p:nvSpPr>
        <p:spPr>
          <a:xfrm>
            <a:off x="195210" y="3652225"/>
            <a:ext cx="9185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the time constraints, I will focus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recent anomalies and related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results and not the details of each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906CCF-2700-3026-4D37-D65D37DB472F}"/>
              </a:ext>
            </a:extLst>
          </p:cNvPr>
          <p:cNvSpPr txBox="1"/>
          <p:nvPr/>
        </p:nvSpPr>
        <p:spPr>
          <a:xfrm>
            <a:off x="215757" y="2933035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A3582-8AE0-524D-B769-90C14C4132D6}"/>
              </a:ext>
            </a:extLst>
          </p:cNvPr>
          <p:cNvSpPr txBox="1"/>
          <p:nvPr/>
        </p:nvSpPr>
        <p:spPr>
          <a:xfrm>
            <a:off x="970517" y="2253364"/>
            <a:ext cx="802462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If one searches for “LFU violation” in </a:t>
            </a:r>
            <a:r>
              <a:rPr lang="en-US" sz="2000" b="0" dirty="0" err="1">
                <a:solidFill>
                  <a:srgbClr val="0563C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iNSPIRE</a:t>
            </a:r>
            <a:r>
              <a:rPr lang="en-US" sz="2000" b="0" dirty="0">
                <a:solidFill>
                  <a:srgbClr val="0563C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&gt;1500 contributions appear</a:t>
            </a:r>
          </a:p>
        </p:txBody>
      </p:sp>
    </p:spTree>
    <p:extLst>
      <p:ext uri="{BB962C8B-B14F-4D97-AF65-F5344CB8AC3E}">
        <p14:creationId xmlns:p14="http://schemas.microsoft.com/office/powerpoint/2010/main" val="2302967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3C8-C694-4C20-3202-52F71EAC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Dependence of observables on NP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pic>
        <p:nvPicPr>
          <p:cNvPr id="7" name="Picture 6" descr="A table with mathematical equations&#10;&#10;Description automatically generated">
            <a:extLst>
              <a:ext uri="{FF2B5EF4-FFF2-40B4-BE49-F238E27FC236}">
                <a16:creationId xmlns:a16="http://schemas.microsoft.com/office/drawing/2014/main" id="{54FA4DCE-D87C-F545-8CBC-E14CE4B53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411" y="1180217"/>
            <a:ext cx="6637909" cy="53026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FD00B0-4A68-7A47-90CB-38498BB5215F}"/>
              </a:ext>
            </a:extLst>
          </p:cNvPr>
          <p:cNvSpPr txBox="1"/>
          <p:nvPr/>
        </p:nvSpPr>
        <p:spPr>
          <a:xfrm>
            <a:off x="6013236" y="6459538"/>
            <a:ext cx="24225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arxiv.org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/pdf/2203.07189.pdf</a:t>
            </a:r>
            <a:endParaRPr lang="en-U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52B41-E43C-7F42-AB6E-12EF9B2677AB}"/>
              </a:ext>
            </a:extLst>
          </p:cNvPr>
          <p:cNvSpPr txBox="1"/>
          <p:nvPr/>
        </p:nvSpPr>
        <p:spPr>
          <a:xfrm>
            <a:off x="8533145" y="2115879"/>
            <a:ext cx="1259442" cy="120032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is small but potentially measurable</a:t>
            </a:r>
          </a:p>
        </p:txBody>
      </p:sp>
    </p:spTree>
    <p:extLst>
      <p:ext uri="{BB962C8B-B14F-4D97-AF65-F5344CB8AC3E}">
        <p14:creationId xmlns:p14="http://schemas.microsoft.com/office/powerpoint/2010/main" val="2477297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302544C8-F2D4-1744-9B8F-962474434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94" y="1061497"/>
            <a:ext cx="8587563" cy="5321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318EDA-15E2-B040-913C-F6C4D3B1AC59}"/>
              </a:ext>
            </a:extLst>
          </p:cNvPr>
          <p:cNvSpPr txBox="1"/>
          <p:nvPr/>
        </p:nvSpPr>
        <p:spPr>
          <a:xfrm>
            <a:off x="8364538" y="984958"/>
            <a:ext cx="1389061" cy="52322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points are </a:t>
            </a:r>
            <a:r>
              <a:rPr lang="en-US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EvtGen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NP2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58C0B26-0C6A-2C4C-8FEC-86E5D68BE0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52108"/>
              </p:ext>
            </p:extLst>
          </p:nvPr>
        </p:nvGraphicFramePr>
        <p:xfrm>
          <a:off x="3778250" y="3294063"/>
          <a:ext cx="23495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r:id="rId4" imgW="2349500" imgH="266700" progId="Equation.DSMT4">
                  <p:embed/>
                </p:oleObj>
              </mc:Choice>
              <mc:Fallback>
                <p:oleObj r:id="rId4" imgW="23495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78250" y="3294063"/>
                        <a:ext cx="23495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517D7F7-B926-2C44-BB68-E5AFEE602E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445686"/>
              </p:ext>
            </p:extLst>
          </p:nvPr>
        </p:nvGraphicFramePr>
        <p:xfrm>
          <a:off x="1172534" y="149225"/>
          <a:ext cx="7551738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r:id="rId6" imgW="2959100" imgH="266700" progId="Equation.DSMT4">
                  <p:embed/>
                </p:oleObj>
              </mc:Choice>
              <mc:Fallback>
                <p:oleObj r:id="rId6" imgW="2959100" imgH="2667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58C0B26-0C6A-2C4C-8FEC-86E5D68BE0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72534" y="149225"/>
                        <a:ext cx="7551738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7473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3C8-C694-4C20-3202-52F71EAC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468" y="243037"/>
            <a:ext cx="6713538" cy="571500"/>
          </a:xfrm>
        </p:spPr>
        <p:txBody>
          <a:bodyPr/>
          <a:lstStyle/>
          <a:p>
            <a:r>
              <a:rPr lang="en-US" sz="3200" dirty="0"/>
              <a:t>Fits of Wilson coefficients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63CD2A5A-B2FB-8745-A946-BBEAB1C5C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355" y="1117084"/>
            <a:ext cx="6713538" cy="3292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6F22C4-E373-5A43-99D5-594633B4EDBE}"/>
              </a:ext>
            </a:extLst>
          </p:cNvPr>
          <p:cNvSpPr txBox="1"/>
          <p:nvPr/>
        </p:nvSpPr>
        <p:spPr>
          <a:xfrm>
            <a:off x="3549503" y="5640758"/>
            <a:ext cx="2989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8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arxiv.org</a:t>
            </a:r>
            <a:r>
              <a:rPr lang="en-US" sz="18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/pdf/2103.13370.pdf</a:t>
            </a:r>
            <a:endParaRPr lang="en-US" sz="18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6B2BB-5C2D-2F42-A10D-AE2DD770A130}"/>
              </a:ext>
            </a:extLst>
          </p:cNvPr>
          <p:cNvSpPr txBox="1"/>
          <p:nvPr/>
        </p:nvSpPr>
        <p:spPr>
          <a:xfrm>
            <a:off x="1890074" y="4461614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LFU ratios 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32D63-153E-084B-A5DC-32EA64FF8D09}"/>
              </a:ext>
            </a:extLst>
          </p:cNvPr>
          <p:cNvSpPr txBox="1"/>
          <p:nvPr/>
        </p:nvSpPr>
        <p:spPr>
          <a:xfrm>
            <a:off x="5044263" y="4405408"/>
            <a:ext cx="4310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Combination of LFU ratios, combination of </a:t>
            </a:r>
            <a:r>
              <a:rPr lang="en-US" sz="1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800" b="0" i="1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800" b="0" i="1" u="none" strike="noStrike" dirty="0" err="1">
                <a:effectLst/>
                <a:latin typeface="Symbol" pitchFamily="2" charset="2"/>
                <a:cs typeface="Times New Roman" panose="02020603050405020304" pitchFamily="18" charset="0"/>
              </a:rPr>
              <a:t>mm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observables, B(</a:t>
            </a:r>
            <a:r>
              <a:rPr lang="en-US" sz="1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b="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800" b="0" i="1" u="none" strike="noStrike" dirty="0">
                <a:effectLst/>
                <a:latin typeface="Symbol" pitchFamily="2" charset="2"/>
                <a:cs typeface="Times New Roman" panose="02020603050405020304" pitchFamily="18" charset="0"/>
              </a:rPr>
              <a:t>mm</a:t>
            </a:r>
            <a:r>
              <a:rPr lang="en-US" sz="1800" b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and the global fit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0387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C1F19496-B225-9050-8541-9474917E20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96231" y="211138"/>
            <a:ext cx="6713538" cy="571500"/>
          </a:xfrm>
        </p:spPr>
        <p:txBody>
          <a:bodyPr/>
          <a:lstStyle/>
          <a:p>
            <a:r>
              <a:rPr lang="en-US" altLang="en-US" sz="2800" dirty="0">
                <a:latin typeface="Times New Roman Regular"/>
                <a:ea typeface="ＭＳ Ｐゴシック" panose="020B0600070205080204" pitchFamily="34" charset="-128"/>
              </a:rPr>
              <a:t>Summary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398CEDCC-0D1A-6ACB-41AF-0109928CAB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0200" y="1416617"/>
            <a:ext cx="9245600" cy="4408941"/>
          </a:xfrm>
        </p:spPr>
        <p:txBody>
          <a:bodyPr/>
          <a:lstStyle/>
          <a:p>
            <a:r>
              <a:rPr lang="en-US" altLang="en-US" dirty="0">
                <a:latin typeface="Times New Roman Regular"/>
                <a:ea typeface="ＭＳ Ｐゴシック" panose="020B0600070205080204" pitchFamily="34" charset="-128"/>
              </a:rPr>
              <a:t>This has been and interesting and fun exploration!</a:t>
            </a:r>
          </a:p>
          <a:p>
            <a:pPr marL="0" indent="0">
              <a:buNone/>
            </a:pPr>
            <a:endParaRPr lang="en-US" altLang="en-US" dirty="0">
              <a:latin typeface="Times New Roman Regular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 Regular"/>
                <a:ea typeface="ＭＳ Ｐゴシック" panose="020B0600070205080204" pitchFamily="34" charset="-128"/>
              </a:rPr>
              <a:t>More data and more effort (</a:t>
            </a:r>
            <a:r>
              <a:rPr lang="en-US" altLang="en-US" dirty="0" err="1">
                <a:latin typeface="Times New Roman Regular"/>
                <a:ea typeface="ＭＳ Ｐゴシック" panose="020B0600070205080204" pitchFamily="34" charset="-128"/>
              </a:rPr>
              <a:t>esp</a:t>
            </a:r>
            <a:r>
              <a:rPr lang="en-US" altLang="en-US" dirty="0">
                <a:latin typeface="Times New Roman Regular"/>
                <a:ea typeface="ＭＳ Ｐゴシック" panose="020B0600070205080204" pitchFamily="34" charset="-128"/>
              </a:rPr>
              <a:t> the use of angular observables) will add to this story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E6D08-C8AA-604E-A225-4978E4B36D9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34820" name="Slide Number Placeholder 4">
            <a:extLst>
              <a:ext uri="{FF2B5EF4-FFF2-40B4-BE49-F238E27FC236}">
                <a16:creationId xmlns:a16="http://schemas.microsoft.com/office/drawing/2014/main" id="{A47A66CE-B3F4-9FE3-2ED9-470BFC87D6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Times New Roman Regular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kumimoji="1">
                <a:solidFill>
                  <a:srgbClr val="0000CC"/>
                </a:solidFill>
                <a:latin typeface="Times New Roman Regular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kumimoji="1" sz="1600">
                <a:solidFill>
                  <a:srgbClr val="FF0000"/>
                </a:solidFill>
                <a:latin typeface="Times New Roman Regular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kumimoji="1"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kumimoji="1"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16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D2BCCA3-B0CB-0440-B671-53EF703723C8}" type="slidenum">
              <a:rPr kumimoji="0" lang="en-US" altLang="en-US" sz="1400">
                <a:solidFill>
                  <a:schemeClr val="bg2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23</a:t>
            </a:fld>
            <a:endParaRPr kumimoji="0" lang="en-US" altLang="en-US" sz="1400">
              <a:solidFill>
                <a:schemeClr val="bg2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29BED-C93E-354D-9C46-EF7F8885765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CA183B-AEE4-D943-AB4E-801A0FA92014}"/>
              </a:ext>
            </a:extLst>
          </p:cNvPr>
          <p:cNvSpPr txBox="1"/>
          <p:nvPr/>
        </p:nvSpPr>
        <p:spPr>
          <a:xfrm>
            <a:off x="4008478" y="3054912"/>
            <a:ext cx="19078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265482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00404B-C949-0F3D-9777-E22D08369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380" y="1148907"/>
            <a:ext cx="3368040" cy="211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43B2B8-253C-1FEC-3C2B-99BBFB9C1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240" y="3743103"/>
            <a:ext cx="6319520" cy="2702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65BE82-840F-D22C-D168-5A8B6E332EBA}"/>
              </a:ext>
            </a:extLst>
          </p:cNvPr>
          <p:cNvSpPr txBox="1"/>
          <p:nvPr/>
        </p:nvSpPr>
        <p:spPr>
          <a:xfrm>
            <a:off x="1656907" y="217222"/>
            <a:ext cx="6134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Definitions of asymmetries in B</a:t>
            </a:r>
            <a:r>
              <a:rPr lang="en-US" dirty="0">
                <a:sym typeface="Wingdings" pitchFamily="2" charset="2"/>
              </a:rPr>
              <a:t>K* l+ l-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96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3C8-C694-4C20-3202-52F71EAC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468" y="221771"/>
            <a:ext cx="6713538" cy="571500"/>
          </a:xfrm>
        </p:spPr>
        <p:txBody>
          <a:bodyPr/>
          <a:lstStyle/>
          <a:p>
            <a:r>
              <a:rPr lang="en-US" sz="3200" dirty="0"/>
              <a:t>Lepton Flavor Universality (LFU)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pic>
        <p:nvPicPr>
          <p:cNvPr id="7" name="Picture 6" descr="A diagram of a molecule&#10;&#10;Description automatically generated">
            <a:extLst>
              <a:ext uri="{FF2B5EF4-FFF2-40B4-BE49-F238E27FC236}">
                <a16:creationId xmlns:a16="http://schemas.microsoft.com/office/drawing/2014/main" id="{F8D0D543-8D88-28CF-420B-55A70A951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282"/>
            <a:ext cx="9866127" cy="44203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0319AE-321B-9F44-95DA-D059A1783AC6}"/>
              </a:ext>
            </a:extLst>
          </p:cNvPr>
          <p:cNvSpPr txBox="1"/>
          <p:nvPr/>
        </p:nvSpPr>
        <p:spPr>
          <a:xfrm>
            <a:off x="1286540" y="5927026"/>
            <a:ext cx="8209683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So, any observed difference is due to the mass differences of the given leptons</a:t>
            </a:r>
          </a:p>
        </p:txBody>
      </p:sp>
    </p:spTree>
    <p:extLst>
      <p:ext uri="{BB962C8B-B14F-4D97-AF65-F5344CB8AC3E}">
        <p14:creationId xmlns:p14="http://schemas.microsoft.com/office/powerpoint/2010/main" val="1369021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3C8-C694-4C20-3202-52F71EAC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153" y="211138"/>
            <a:ext cx="7751135" cy="571500"/>
          </a:xfrm>
        </p:spPr>
        <p:txBody>
          <a:bodyPr/>
          <a:lstStyle/>
          <a:p>
            <a:r>
              <a:rPr lang="en-US" sz="2800" dirty="0"/>
              <a:t>LFU has been tested and found to be conserved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pic>
        <p:nvPicPr>
          <p:cNvPr id="7" name="Picture 6" descr="A screenshot of a math test&#10;&#10;Description automatically generated">
            <a:extLst>
              <a:ext uri="{FF2B5EF4-FFF2-40B4-BE49-F238E27FC236}">
                <a16:creationId xmlns:a16="http://schemas.microsoft.com/office/drawing/2014/main" id="{2076B422-6E55-3786-1C6F-86097E9CB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832"/>
            <a:ext cx="9883032" cy="455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74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48FE3-D3DB-6E4E-B90B-F6F40330E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01" y="211138"/>
            <a:ext cx="6713538" cy="571500"/>
          </a:xfrm>
        </p:spPr>
        <p:txBody>
          <a:bodyPr/>
          <a:lstStyle/>
          <a:p>
            <a:r>
              <a:rPr lang="en-US" sz="3200" dirty="0"/>
              <a:t>Likewise for </a:t>
            </a:r>
            <a:r>
              <a:rPr lang="en-US" sz="3200" dirty="0" err="1"/>
              <a:t>Charmonia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8C50B-B550-C248-9177-5DEF132D1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6F9C9-5D74-FF46-A6CC-37FD3935FD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54E7C-2D1C-8947-B921-62394C253A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pic>
        <p:nvPicPr>
          <p:cNvPr id="8" name="Picture 7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402A860E-F4E4-9F42-AAC0-38BCA1872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69" y="2114550"/>
            <a:ext cx="3921015" cy="1167325"/>
          </a:xfrm>
          <a:prstGeom prst="rect">
            <a:avLst/>
          </a:prstGeom>
        </p:spPr>
      </p:pic>
      <p:pic>
        <p:nvPicPr>
          <p:cNvPr id="10" name="Picture 9" descr="A diagram of a graph&#10;&#10;Description automatically generated">
            <a:extLst>
              <a:ext uri="{FF2B5EF4-FFF2-40B4-BE49-F238E27FC236}">
                <a16:creationId xmlns:a16="http://schemas.microsoft.com/office/drawing/2014/main" id="{3C8B0F51-D3EC-6444-B14A-8D1EA459B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331" y="1441450"/>
            <a:ext cx="3670300" cy="3975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82AC4D-0BD7-1F4F-94DC-CCA6EF5D6F5A}"/>
              </a:ext>
            </a:extLst>
          </p:cNvPr>
          <p:cNvSpPr txBox="1"/>
          <p:nvPr/>
        </p:nvSpPr>
        <p:spPr>
          <a:xfrm>
            <a:off x="861237" y="1584251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079577-1425-0241-9AF2-49E283F4560F}"/>
              </a:ext>
            </a:extLst>
          </p:cNvPr>
          <p:cNvSpPr txBox="1"/>
          <p:nvPr/>
        </p:nvSpPr>
        <p:spPr>
          <a:xfrm>
            <a:off x="1733156" y="1615029"/>
            <a:ext cx="24773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PRL 98 (2007) 98.052002</a:t>
            </a:r>
            <a:r>
              <a:rPr lang="en-US" sz="1600" b="0" dirty="0">
                <a:solidFill>
                  <a:srgbClr val="FFFE9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]</a:t>
            </a:r>
            <a:endParaRPr lang="en-US" sz="1600" b="0" dirty="0">
              <a:solidFill>
                <a:srgbClr val="0432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234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3C8-C694-4C20-3202-52F71EAC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01" y="211138"/>
            <a:ext cx="6713538" cy="571500"/>
          </a:xfrm>
        </p:spPr>
        <p:txBody>
          <a:bodyPr/>
          <a:lstStyle/>
          <a:p>
            <a:r>
              <a:rPr lang="en-US" sz="3200" dirty="0"/>
              <a:t>but in B decays, maybe not 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A73918F-A36E-7C15-C06B-0066801EC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194"/>
            <a:ext cx="7772400" cy="47489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BFA6CD-51B4-7557-CFF5-31EEFBF434EF}"/>
              </a:ext>
            </a:extLst>
          </p:cNvPr>
          <p:cNvSpPr txBox="1"/>
          <p:nvPr/>
        </p:nvSpPr>
        <p:spPr>
          <a:xfrm>
            <a:off x="7746715" y="2650733"/>
            <a:ext cx="1794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~2012,</a:t>
            </a:r>
          </a:p>
          <a:p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hints of LFU viol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CF1640B-E251-0B22-AFD3-48A7214E9F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8250" y="1227138"/>
          <a:ext cx="7429500" cy="440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r:id="rId4" imgW="0" imgH="0" progId="Equation.DSMT4">
                  <p:embed/>
                </p:oleObj>
              </mc:Choice>
              <mc:Fallback>
                <p:oleObj r:id="rId4" imgW="0" imgH="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/>
                    <p:spPr>
                      <a:xfrm>
                        <a:off x="1238250" y="1227138"/>
                        <a:ext cx="7429500" cy="4402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5E813214-3415-1124-351A-A0E6B556A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043" y="3307654"/>
            <a:ext cx="1731553" cy="7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25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3C8-C694-4C20-3202-52F71EAC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744" y="221771"/>
            <a:ext cx="7432158" cy="571500"/>
          </a:xfrm>
        </p:spPr>
        <p:txBody>
          <a:bodyPr/>
          <a:lstStyle/>
          <a:p>
            <a:r>
              <a:rPr lang="en-US" sz="2800" dirty="0"/>
              <a:t>Possible LFU violation in </a:t>
            </a:r>
            <a:r>
              <a:rPr lang="en-US" sz="2800" i="1" dirty="0"/>
              <a:t>b</a:t>
            </a:r>
            <a:r>
              <a:rPr lang="en-US" sz="2800" dirty="0"/>
              <a:t> </a:t>
            </a:r>
            <a:r>
              <a:rPr lang="en-US" sz="2800" b="1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b="1" i="0" u="none" strike="noStrike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/>
              <a:t>c</a:t>
            </a:r>
            <a:r>
              <a:rPr lang="en-US" sz="2800" i="1" dirty="0" err="1">
                <a:latin typeface="Symbol" pitchFamily="2" charset="2"/>
              </a:rPr>
              <a:t>tn</a:t>
            </a:r>
            <a:r>
              <a:rPr lang="en-US" sz="2800" dirty="0">
                <a:latin typeface="Symbol" pitchFamily="2" charset="2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B78E7-59D4-BB43-BFDC-EAE587EFCF0F}"/>
              </a:ext>
            </a:extLst>
          </p:cNvPr>
          <p:cNvSpPr txBox="1"/>
          <p:nvPr/>
        </p:nvSpPr>
        <p:spPr>
          <a:xfrm>
            <a:off x="454510" y="1190847"/>
            <a:ext cx="679224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Powerful tests with ratios (many uncertainties cancel)</a:t>
            </a:r>
          </a:p>
        </p:txBody>
      </p:sp>
      <p:pic>
        <p:nvPicPr>
          <p:cNvPr id="10" name="Picture 9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4DC6EA27-B5D2-A646-8FF7-958B6D158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9" y="1947471"/>
            <a:ext cx="9260958" cy="17906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E27F40-509E-B941-9794-03BA91928373}"/>
              </a:ext>
            </a:extLst>
          </p:cNvPr>
          <p:cNvSpPr txBox="1"/>
          <p:nvPr/>
        </p:nvSpPr>
        <p:spPr>
          <a:xfrm>
            <a:off x="391300" y="4271966"/>
            <a:ext cx="53800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Ratios sensitive to possible enhanced coupling to the 3rd generation (</a:t>
            </a:r>
            <a:r>
              <a:rPr lang="en-US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e:g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Leptoquarks) predicted by some models involving physics beyond SM</a:t>
            </a:r>
          </a:p>
          <a:p>
            <a:r>
              <a:rPr lang="en-US" sz="1600" b="0" dirty="0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[PRD 85, 094025 (2012), PLB 755, 270 (2016),...]</a:t>
            </a:r>
          </a:p>
        </p:txBody>
      </p:sp>
      <p:pic>
        <p:nvPicPr>
          <p:cNvPr id="13" name="Picture 12" descr="A diagram of a circuit&#10;&#10;Description automatically generated">
            <a:extLst>
              <a:ext uri="{FF2B5EF4-FFF2-40B4-BE49-F238E27FC236}">
                <a16:creationId xmlns:a16="http://schemas.microsoft.com/office/drawing/2014/main" id="{3ED90B32-3263-F54B-9F86-186D12A41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788" y="4271966"/>
            <a:ext cx="3254350" cy="179060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9232840-C1D6-AC45-AEB7-B5CD84EE4BCA}"/>
              </a:ext>
            </a:extLst>
          </p:cNvPr>
          <p:cNvSpPr/>
          <p:nvPr/>
        </p:nvSpPr>
        <p:spPr bwMode="auto">
          <a:xfrm>
            <a:off x="3306724" y="1947470"/>
            <a:ext cx="1116419" cy="44485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690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A3C8-C694-4C20-3202-52F71EAC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01" y="211138"/>
            <a:ext cx="6713538" cy="571500"/>
          </a:xfrm>
        </p:spPr>
        <p:txBody>
          <a:bodyPr/>
          <a:lstStyle/>
          <a:p>
            <a:r>
              <a:rPr lang="en-US" sz="3200" dirty="0"/>
              <a:t>Example: </a:t>
            </a:r>
            <a:r>
              <a:rPr lang="en-US" sz="3200" i="1" dirty="0"/>
              <a:t>R(D)</a:t>
            </a:r>
            <a:r>
              <a:rPr lang="en-US" sz="3200" dirty="0"/>
              <a:t>, </a:t>
            </a:r>
            <a:r>
              <a:rPr lang="en-US" sz="3200" i="1" dirty="0"/>
              <a:t>R(D*)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pic>
        <p:nvPicPr>
          <p:cNvPr id="7" name="Picture 6" descr="A diagram of a bell and bell diagram&#10;&#10;Description automatically generated">
            <a:extLst>
              <a:ext uri="{FF2B5EF4-FFF2-40B4-BE49-F238E27FC236}">
                <a16:creationId xmlns:a16="http://schemas.microsoft.com/office/drawing/2014/main" id="{6C2935D0-2EC6-A849-95F1-8435D9A17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4344"/>
            <a:ext cx="9906000" cy="4049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5810BC-FAC4-A247-8CF3-BE944AB757DA}"/>
              </a:ext>
            </a:extLst>
          </p:cNvPr>
          <p:cNvSpPr txBox="1"/>
          <p:nvPr/>
        </p:nvSpPr>
        <p:spPr>
          <a:xfrm>
            <a:off x="620492" y="5602654"/>
            <a:ext cx="896828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 Belle II result is consistent with both the SM prediction and the HFLAV average</a:t>
            </a:r>
          </a:p>
          <a:p>
            <a:r>
              <a:rPr lang="en-US" sz="20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new HFLAV average increases the tension with the SM from 3.2</a:t>
            </a:r>
            <a:r>
              <a:rPr lang="en-US" sz="2000" b="0" dirty="0">
                <a:solidFill>
                  <a:srgbClr val="FF0000"/>
                </a:solidFill>
                <a:effectLst/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en-US" sz="20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3.3</a:t>
            </a:r>
            <a:r>
              <a:rPr lang="en-US" sz="2000" b="0" dirty="0">
                <a:solidFill>
                  <a:srgbClr val="FF0000"/>
                </a:solidFill>
                <a:effectLst/>
                <a:latin typeface="Symbol" pitchFamily="2" charset="2"/>
                <a:cs typeface="Times New Roman" panose="02020603050405020304" pitchFamily="18" charset="0"/>
              </a:rPr>
              <a:t>s</a:t>
            </a:r>
            <a:endParaRPr lang="en-US" b="0" dirty="0">
              <a:solidFill>
                <a:srgbClr val="FF0000"/>
              </a:solidFill>
              <a:effectLst/>
              <a:latin typeface="Symbol" pitchFamily="2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218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AF5A-54D0-F1D5-AE20-67461D49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294D8-877A-BB5E-03AC-6F03AB0F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2A100-D906-F54B-AE9A-74C153FD9F82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07F8-165F-688C-E96F-1848B061ED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B2SW 2023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0C7D935-EEA7-5A47-B2EF-3626F7C169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9197118"/>
              </p:ext>
            </p:extLst>
          </p:nvPr>
        </p:nvGraphicFramePr>
        <p:xfrm>
          <a:off x="2615861" y="53165"/>
          <a:ext cx="4675527" cy="833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r:id="rId3" imgW="1638300" imgH="292100" progId="Equation.DSMT4">
                  <p:embed/>
                </p:oleObj>
              </mc:Choice>
              <mc:Fallback>
                <p:oleObj r:id="rId3" imgW="16383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15861" y="53165"/>
                        <a:ext cx="4675527" cy="833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3A7C38E-08A9-9342-928F-0F7DC3850735}"/>
              </a:ext>
            </a:extLst>
          </p:cNvPr>
          <p:cNvSpPr txBox="1"/>
          <p:nvPr/>
        </p:nvSpPr>
        <p:spPr>
          <a:xfrm>
            <a:off x="469734" y="1209877"/>
            <a:ext cx="55038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measurement of </a:t>
            </a:r>
            <a:r>
              <a:rPr lang="en-US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b="0" i="0" u="none" strike="noStrike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0" i="1" dirty="0" err="1">
                <a:latin typeface="Symbol" pitchFamily="2" charset="2"/>
                <a:cs typeface="Times New Roman" panose="02020603050405020304" pitchFamily="18" charset="0"/>
              </a:rPr>
              <a:t>tn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in baryons (</a:t>
            </a:r>
            <a:r>
              <a:rPr lang="en-US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ED0824-C61F-0C41-86CA-63035BE7D8A6}"/>
              </a:ext>
            </a:extLst>
          </p:cNvPr>
          <p:cNvSpPr txBox="1"/>
          <p:nvPr/>
        </p:nvSpPr>
        <p:spPr>
          <a:xfrm>
            <a:off x="6461051" y="1226668"/>
            <a:ext cx="3221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0041A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Phys. Rev. Lett. 128, 191803 (2022) </a:t>
            </a:r>
            <a:endParaRPr lang="en-US" sz="1600" b="0" dirty="0">
              <a:solidFill>
                <a:srgbClr val="0041A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4204F697-F463-314E-AB48-DDE248927D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75" y="1677566"/>
            <a:ext cx="4657775" cy="2054131"/>
          </a:xfrm>
          <a:prstGeom prst="rect">
            <a:avLst/>
          </a:prstGeom>
        </p:spPr>
      </p:pic>
      <p:pic>
        <p:nvPicPr>
          <p:cNvPr id="20" name="Picture 19" descr="A diagram of a graph&#10;&#10;Description automatically generated">
            <a:extLst>
              <a:ext uri="{FF2B5EF4-FFF2-40B4-BE49-F238E27FC236}">
                <a16:creationId xmlns:a16="http://schemas.microsoft.com/office/drawing/2014/main" id="{1CA17BA2-AAB0-5248-8F11-8152624E2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1338" y="4407462"/>
            <a:ext cx="6037780" cy="19169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A35F39-1C2E-2E41-B6B3-1CC7EEFF65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2160" y="3885958"/>
            <a:ext cx="6037781" cy="38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49626"/>
      </p:ext>
    </p:extLst>
  </p:cSld>
  <p:clrMapOvr>
    <a:masterClrMapping/>
  </p:clrMapOvr>
</p:sld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69005</TotalTime>
  <Words>991</Words>
  <Application>Microsoft Macintosh PowerPoint</Application>
  <PresentationFormat>A4 Paper (210x297 mm)</PresentationFormat>
  <Paragraphs>166</Paragraphs>
  <Slides>25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 Black</vt:lpstr>
      <vt:lpstr>Cambria Math</vt:lpstr>
      <vt:lpstr>Comic Sans MS</vt:lpstr>
      <vt:lpstr>Symbol</vt:lpstr>
      <vt:lpstr>Times New Roman</vt:lpstr>
      <vt:lpstr>Times New Roman Regular</vt:lpstr>
      <vt:lpstr>Wingdings</vt:lpstr>
      <vt:lpstr>Contemporary Portrait</vt:lpstr>
      <vt:lpstr>Equation.DSMT4</vt:lpstr>
      <vt:lpstr>Flavor Anomalies: A Brief Review</vt:lpstr>
      <vt:lpstr>Disclaimers</vt:lpstr>
      <vt:lpstr>Lepton Flavor Universality (LFU)</vt:lpstr>
      <vt:lpstr>LFU has been tested and found to be conserved</vt:lpstr>
      <vt:lpstr>Likewise for Charmonia</vt:lpstr>
      <vt:lpstr>but in B decays, maybe not ?</vt:lpstr>
      <vt:lpstr>Possible LFU violation in b → ctn transitions</vt:lpstr>
      <vt:lpstr>Example: R(D), R(D*)</vt:lpstr>
      <vt:lpstr>PowerPoint Presentation</vt:lpstr>
      <vt:lpstr>R(J/Y)</vt:lpstr>
      <vt:lpstr>Possible LFU violation in b → sll transitions</vt:lpstr>
      <vt:lpstr>Up through 2021</vt:lpstr>
      <vt:lpstr>LHCb: December 2022</vt:lpstr>
      <vt:lpstr>So what changed ?</vt:lpstr>
      <vt:lpstr>Coming back to b → cln transitions</vt:lpstr>
      <vt:lpstr>Looking forward</vt:lpstr>
      <vt:lpstr>Additional observables to test LFU</vt:lpstr>
      <vt:lpstr>Examples: P2 &amp; P5’</vt:lpstr>
      <vt:lpstr>More Examples: DAFB, DFL, DS3, …</vt:lpstr>
      <vt:lpstr>Dependence of observables on NP</vt:lpstr>
      <vt:lpstr>PowerPoint Presentation</vt:lpstr>
      <vt:lpstr>Fits of Wilson coefficients</vt:lpstr>
      <vt:lpstr>Summary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Databeses</dc:title>
  <dc:creator>Richard Hawkings</dc:creator>
  <cp:lastModifiedBy>Cochran, James [PHYSA]</cp:lastModifiedBy>
  <cp:revision>1163</cp:revision>
  <cp:lastPrinted>2022-06-07T05:58:35Z</cp:lastPrinted>
  <dcterms:created xsi:type="dcterms:W3CDTF">2014-09-29T11:04:15Z</dcterms:created>
  <dcterms:modified xsi:type="dcterms:W3CDTF">2023-07-25T17:21:02Z</dcterms:modified>
</cp:coreProperties>
</file>